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71" r:id="rId6"/>
    <p:sldId id="268" r:id="rId7"/>
    <p:sldId id="269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64" r:id="rId18"/>
    <p:sldId id="265" r:id="rId19"/>
    <p:sldId id="266" r:id="rId20"/>
    <p:sldId id="267" r:id="rId21"/>
    <p:sldId id="260" r:id="rId22"/>
    <p:sldId id="280" r:id="rId23"/>
    <p:sldId id="281" r:id="rId24"/>
    <p:sldId id="282" r:id="rId25"/>
    <p:sldId id="261" r:id="rId26"/>
    <p:sldId id="283" r:id="rId27"/>
    <p:sldId id="263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55BD9-D9E2-49DC-B814-E7FEFAD3DAC6}" type="datetimeFigureOut">
              <a:rPr lang="en-US" smtClean="0"/>
              <a:t>4/18/2008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5675A4-9D30-405A-BA8B-164003732C2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/>
          </p:nvPr>
        </p:nvSpPr>
        <p:spPr>
          <a:ln/>
        </p:spPr>
        <p:txBody>
          <a:bodyPr/>
          <a:lstStyle/>
          <a:p>
            <a:r>
              <a:rPr lang="en-GB"/>
              <a:t>DIF-ASU-ASU_Interconnect.ppt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4218C63-68C3-462C-B807-CC7FD22AB068}" type="slidenum">
              <a:rPr lang="en-GB"/>
              <a:pPr/>
              <a:t>9</a:t>
            </a:fld>
            <a:endParaRPr lang="en-GB"/>
          </a:p>
        </p:txBody>
      </p:sp>
      <p:sp>
        <p:nvSpPr>
          <p:cNvPr id="15565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340251" y="877187"/>
            <a:ext cx="2194518" cy="316318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62687" y="4349126"/>
            <a:ext cx="4739008" cy="351487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lIns="86052" tIns="43026" rIns="86052" bIns="43026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/>
          </p:nvPr>
        </p:nvSpPr>
        <p:spPr>
          <a:ln/>
        </p:spPr>
        <p:txBody>
          <a:bodyPr/>
          <a:lstStyle/>
          <a:p>
            <a:r>
              <a:rPr lang="en-GB"/>
              <a:t>DIF-ASU-ASU_Interconnect.ppt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CA7E2A0-FC31-4C76-B53D-749693C22EF2}" type="slidenum">
              <a:rPr lang="en-GB"/>
              <a:pPr/>
              <a:t>10</a:t>
            </a:fld>
            <a:endParaRPr lang="en-GB"/>
          </a:p>
        </p:txBody>
      </p:sp>
      <p:sp>
        <p:nvSpPr>
          <p:cNvPr id="25293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340251" y="877187"/>
            <a:ext cx="2194518" cy="316318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293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62687" y="4349126"/>
            <a:ext cx="4739008" cy="351487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lIns="86052" tIns="43026" rIns="86052" bIns="43026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/>
          </p:nvPr>
        </p:nvSpPr>
        <p:spPr>
          <a:ln/>
        </p:spPr>
        <p:txBody>
          <a:bodyPr/>
          <a:lstStyle/>
          <a:p>
            <a:r>
              <a:rPr lang="en-GB"/>
              <a:t>DIF-ASU-ASU_Interconnect.ppt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B8DFC19-E1C3-4BF6-8469-4BF70147BBE5}" type="slidenum">
              <a:rPr lang="en-GB"/>
              <a:pPr/>
              <a:t>11</a:t>
            </a:fld>
            <a:endParaRPr lang="en-GB"/>
          </a:p>
        </p:txBody>
      </p:sp>
      <p:sp>
        <p:nvSpPr>
          <p:cNvPr id="19046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340251" y="877187"/>
            <a:ext cx="2194518" cy="316318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62687" y="4349126"/>
            <a:ext cx="4739008" cy="351487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lIns="86052" tIns="43026" rIns="86052" bIns="43026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/>
          </p:nvPr>
        </p:nvSpPr>
        <p:spPr>
          <a:ln/>
        </p:spPr>
        <p:txBody>
          <a:bodyPr/>
          <a:lstStyle/>
          <a:p>
            <a:r>
              <a:rPr lang="en-GB"/>
              <a:t>DIF-ASU-ASU_Interconnect.ppt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FA1BAD-1685-4825-A111-34DDF2B2F093}" type="slidenum">
              <a:rPr lang="en-GB"/>
              <a:pPr/>
              <a:t>12</a:t>
            </a:fld>
            <a:endParaRPr lang="en-GB"/>
          </a:p>
        </p:txBody>
      </p:sp>
      <p:sp>
        <p:nvSpPr>
          <p:cNvPr id="24064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340251" y="877187"/>
            <a:ext cx="2194518" cy="316318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62687" y="4349126"/>
            <a:ext cx="4739008" cy="351487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lIns="86052" tIns="43026" rIns="86052" bIns="43026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/>
          </p:nvPr>
        </p:nvSpPr>
        <p:spPr>
          <a:ln/>
        </p:spPr>
        <p:txBody>
          <a:bodyPr/>
          <a:lstStyle/>
          <a:p>
            <a:r>
              <a:rPr lang="en-GB"/>
              <a:t>DIF-ASU-ASU_Interconnect.ppt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542BEF-54F3-4CBA-A1E0-B0369DD69EAB}" type="slidenum">
              <a:rPr lang="en-GB"/>
              <a:pPr/>
              <a:t>13</a:t>
            </a:fld>
            <a:endParaRPr lang="en-GB"/>
          </a:p>
        </p:txBody>
      </p:sp>
      <p:sp>
        <p:nvSpPr>
          <p:cNvPr id="250882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340251" y="877187"/>
            <a:ext cx="2194518" cy="316318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0883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62687" y="4349126"/>
            <a:ext cx="4739008" cy="351487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lIns="86052" tIns="43026" rIns="86052" bIns="43026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/>
          </p:nvPr>
        </p:nvSpPr>
        <p:spPr>
          <a:ln/>
        </p:spPr>
        <p:txBody>
          <a:bodyPr/>
          <a:lstStyle/>
          <a:p>
            <a:r>
              <a:rPr lang="en-GB"/>
              <a:t>DIF-ASU-ASU_Interconnect.ppt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E62F64-7A98-4729-9B77-23A6625B6F3E}" type="slidenum">
              <a:rPr lang="en-GB"/>
              <a:pPr/>
              <a:t>14</a:t>
            </a:fld>
            <a:endParaRPr lang="en-GB"/>
          </a:p>
        </p:txBody>
      </p:sp>
      <p:sp>
        <p:nvSpPr>
          <p:cNvPr id="267266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340251" y="877187"/>
            <a:ext cx="2194518" cy="316318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7267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62687" y="4349126"/>
            <a:ext cx="4739008" cy="351487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lIns="86052" tIns="43026" rIns="86052" bIns="43026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/>
          </p:nvPr>
        </p:nvSpPr>
        <p:spPr>
          <a:ln/>
        </p:spPr>
        <p:txBody>
          <a:bodyPr/>
          <a:lstStyle/>
          <a:p>
            <a:r>
              <a:rPr lang="en-GB"/>
              <a:t>DIF-ASU-ASU_Interconnect.ppt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667B765-C4CD-4844-9FE4-55B784C47AB4}" type="slidenum">
              <a:rPr lang="en-GB"/>
              <a:pPr/>
              <a:t>15</a:t>
            </a:fld>
            <a:endParaRPr lang="en-GB"/>
          </a:p>
        </p:txBody>
      </p:sp>
      <p:sp>
        <p:nvSpPr>
          <p:cNvPr id="27341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1330325" y="877888"/>
            <a:ext cx="4214813" cy="31623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341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62687" y="4349126"/>
            <a:ext cx="4739008" cy="351487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lIns="86052" tIns="43026" rIns="86052" bIns="43026" anchor="ctr"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/>
          </p:nvPr>
        </p:nvSpPr>
        <p:spPr>
          <a:ln/>
        </p:spPr>
        <p:txBody>
          <a:bodyPr/>
          <a:lstStyle/>
          <a:p>
            <a:r>
              <a:rPr lang="en-GB"/>
              <a:t>DIF-ASU-ASU_Interconnect.ppt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12B95EB-D41D-495E-8F01-BC7C6F60660D}" type="slidenum">
              <a:rPr lang="en-GB"/>
              <a:pPr/>
              <a:t>16</a:t>
            </a:fld>
            <a:endParaRPr lang="en-GB"/>
          </a:p>
        </p:txBody>
      </p:sp>
      <p:sp>
        <p:nvSpPr>
          <p:cNvPr id="206850" name="Rectangle 2"/>
          <p:cNvSpPr txBox="1">
            <a:spLocks noChangeArrowheads="1"/>
          </p:cNvSpPr>
          <p:nvPr>
            <p:ph type="sldImg"/>
          </p:nvPr>
        </p:nvSpPr>
        <p:spPr bwMode="auto">
          <a:xfrm>
            <a:off x="2340251" y="877187"/>
            <a:ext cx="2194518" cy="316318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6851" name="Rectangle 3"/>
          <p:cNvSpPr txBox="1">
            <a:spLocks noChangeArrowheads="1"/>
          </p:cNvSpPr>
          <p:nvPr>
            <p:ph type="body" idx="1"/>
          </p:nvPr>
        </p:nvSpPr>
        <p:spPr bwMode="auto">
          <a:xfrm>
            <a:off x="1062687" y="4349126"/>
            <a:ext cx="4739008" cy="351487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lIns="86052" tIns="43026" rIns="86052" bIns="43026" anchor="ctr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6402240" cy="542937"/>
          </a:xfrm>
        </p:spPr>
        <p:txBody>
          <a:bodyPr tIns="41473" bIns="41473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6480" y="6303542"/>
            <a:ext cx="1307520" cy="391721"/>
          </a:xfrm>
        </p:spPr>
        <p:txBody>
          <a:bodyPr lIns="82945" tIns="41473" rIns="82945"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1764000" y="6303542"/>
            <a:ext cx="5608800" cy="391721"/>
          </a:xfrm>
        </p:spPr>
        <p:txBody>
          <a:bodyPr tIns="41473"/>
          <a:lstStyle>
            <a:lvl1pPr>
              <a:defRPr/>
            </a:lvl1pPr>
          </a:lstStyle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7380001" y="6303542"/>
            <a:ext cx="1280160" cy="391721"/>
          </a:xfrm>
        </p:spPr>
        <p:txBody>
          <a:bodyPr/>
          <a:lstStyle>
            <a:lvl1pPr>
              <a:defRPr/>
            </a:lvl1pPr>
          </a:lstStyle>
          <a:p>
            <a:fld id="{1CA0D496-7C05-4DE2-8062-CDD69EBE2C1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C374862-699E-414C-BBBE-D24BB277A378}" type="datetimeFigureOut">
              <a:rPr lang="en-US" smtClean="0"/>
              <a:pPr/>
              <a:t>4/18/2008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26B4ADF-5BB6-456B-8DA5-6AFC8E31D20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Overview/maps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Overview/takuma.pdf" TargetMode="External"/><Relationship Id="rId2" Type="http://schemas.openxmlformats.org/officeDocument/2006/relationships/hyperlink" Target="Overview/wenbiao.pdf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CALICE Overview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David Bailey, Manchester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Hardware</a:t>
            </a:r>
          </a:p>
          <a:p>
            <a:pPr lvl="1"/>
            <a:r>
              <a:rPr lang="en-GB" dirty="0" smtClean="0"/>
              <a:t>MAPS</a:t>
            </a:r>
          </a:p>
          <a:p>
            <a:pPr lvl="1"/>
            <a:r>
              <a:rPr lang="en-GB" dirty="0" smtClean="0"/>
              <a:t>DAQ</a:t>
            </a:r>
          </a:p>
          <a:p>
            <a:pPr lvl="1"/>
            <a:r>
              <a:rPr lang="en-GB" dirty="0" smtClean="0"/>
              <a:t>Glue/Mechanics</a:t>
            </a:r>
          </a:p>
          <a:p>
            <a:r>
              <a:rPr lang="en-GB" dirty="0" smtClean="0"/>
              <a:t>Physics</a:t>
            </a:r>
          </a:p>
          <a:p>
            <a:pPr lvl="1"/>
            <a:r>
              <a:rPr lang="en-GB" dirty="0" smtClean="0"/>
              <a:t>Ongoing studies</a:t>
            </a:r>
          </a:p>
          <a:p>
            <a:pPr lvl="1"/>
            <a:r>
              <a:rPr lang="en-GB" dirty="0" smtClean="0"/>
              <a:t>Eagerly anticipated results and upcoming conferences</a:t>
            </a:r>
          </a:p>
          <a:p>
            <a:r>
              <a:rPr lang="en-GB" dirty="0" smtClean="0"/>
              <a:t>Future</a:t>
            </a:r>
          </a:p>
          <a:p>
            <a:pPr lvl="1"/>
            <a:r>
              <a:rPr lang="en-GB" dirty="0" err="1" smtClean="0"/>
              <a:t>DevDet</a:t>
            </a:r>
            <a:r>
              <a:rPr lang="en-GB" dirty="0" smtClean="0"/>
              <a:t> </a:t>
            </a:r>
            <a:r>
              <a:rPr lang="en-GB" dirty="0" smtClean="0"/>
              <a:t>etc.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Selected highlights...</a:t>
            </a:r>
          </a:p>
          <a:p>
            <a:pPr lvl="1"/>
            <a:r>
              <a:rPr lang="en-GB" dirty="0" smtClean="0">
                <a:hlinkClick r:id="rId2" action="ppaction://hlinkfile"/>
              </a:rPr>
              <a:t>Anne-Marie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DAQ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Hardware</a:t>
            </a:r>
          </a:p>
          <a:p>
            <a:pPr lvl="1"/>
            <a:r>
              <a:rPr lang="en-GB" dirty="0" smtClean="0"/>
              <a:t>Marc</a:t>
            </a:r>
          </a:p>
          <a:p>
            <a:pPr lvl="1"/>
            <a:r>
              <a:rPr lang="en-GB" dirty="0" smtClean="0"/>
              <a:t>Maurice/Bart</a:t>
            </a:r>
            <a:endParaRPr lang="en-GB" dirty="0" smtClean="0"/>
          </a:p>
          <a:p>
            <a:r>
              <a:rPr lang="en-GB" dirty="0" smtClean="0"/>
              <a:t>Software</a:t>
            </a:r>
          </a:p>
          <a:p>
            <a:pPr lvl="1"/>
            <a:r>
              <a:rPr lang="en-GB" dirty="0" smtClean="0"/>
              <a:t>Valeria &amp; Tau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DAQ Architecture</a:t>
            </a:r>
            <a:endParaRPr lang="en-GB" dirty="0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 flipV="1">
            <a:off x="5819152" y="2944602"/>
            <a:ext cx="116840" cy="34479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auto">
          <a:xfrm flipH="1" flipV="1">
            <a:off x="5128272" y="2944602"/>
            <a:ext cx="116840" cy="34479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5935992" y="2944602"/>
            <a:ext cx="114299" cy="344792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7" name="Line 7"/>
          <p:cNvSpPr>
            <a:spLocks noChangeShapeType="1"/>
          </p:cNvSpPr>
          <p:nvPr/>
        </p:nvSpPr>
        <p:spPr bwMode="auto">
          <a:xfrm>
            <a:off x="5245112" y="2944602"/>
            <a:ext cx="114299" cy="344792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4091953" y="2944602"/>
            <a:ext cx="967739" cy="343272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390921" y="6143644"/>
            <a:ext cx="1384299" cy="610401"/>
          </a:xfrm>
          <a:prstGeom prst="rect">
            <a:avLst/>
          </a:prstGeom>
          <a:solidFill>
            <a:srgbClr val="CCD9F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b"/>
          <a:lstStyle/>
          <a:p>
            <a:pPr algn="ctr" eaLnBrk="1" hangingPunct="1"/>
            <a:r>
              <a:rPr lang="en-GB" sz="1800" b="0" dirty="0">
                <a:solidFill>
                  <a:schemeClr val="bg1"/>
                </a:solidFill>
                <a:latin typeface="Arial" pitchFamily="34" charset="0"/>
              </a:rPr>
              <a:t>PC</a:t>
            </a:r>
            <a:endParaRPr lang="en-US" sz="1800" b="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4668532" y="3287874"/>
            <a:ext cx="1381760" cy="82780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sz="1800" b="0">
                <a:latin typeface="Arial" pitchFamily="34" charset="0"/>
              </a:rPr>
              <a:t>LDA</a:t>
            </a:r>
            <a:endParaRPr lang="en-US" sz="1800" b="0">
              <a:latin typeface="Arial" pitchFamily="34" charset="0"/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 rot="16200000">
            <a:off x="4499896" y="4621243"/>
            <a:ext cx="961516" cy="291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00" tIns="7200" rIns="7200" bIns="7200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800" b="0" dirty="0">
                <a:solidFill>
                  <a:srgbClr val="FF0000"/>
                </a:solidFill>
                <a:latin typeface="Arial" pitchFamily="34" charset="0"/>
              </a:rPr>
              <a:t>CCC-link</a:t>
            </a:r>
            <a:endParaRPr lang="en-US" sz="1800" b="0" dirty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4853952" y="5356621"/>
            <a:ext cx="1150619" cy="481493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sz="1800" b="0">
                <a:latin typeface="Arial" pitchFamily="34" charset="0"/>
              </a:rPr>
              <a:t>ODR</a:t>
            </a:r>
            <a:endParaRPr lang="en-US" sz="1800" b="0">
              <a:latin typeface="Arial" pitchFamily="34" charset="0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5085091" y="4115677"/>
            <a:ext cx="274320" cy="1240944"/>
          </a:xfrm>
          <a:custGeom>
            <a:avLst/>
            <a:gdLst>
              <a:gd name="T0" fmla="*/ 143 w 256"/>
              <a:gd name="T1" fmla="*/ 0 h 1906"/>
              <a:gd name="T2" fmla="*/ 143 w 256"/>
              <a:gd name="T3" fmla="*/ 136 h 1906"/>
              <a:gd name="T4" fmla="*/ 143 w 256"/>
              <a:gd name="T5" fmla="*/ 227 h 1906"/>
              <a:gd name="T6" fmla="*/ 233 w 256"/>
              <a:gd name="T7" fmla="*/ 363 h 1906"/>
              <a:gd name="T8" fmla="*/ 7 w 256"/>
              <a:gd name="T9" fmla="*/ 681 h 1906"/>
              <a:gd name="T10" fmla="*/ 188 w 256"/>
              <a:gd name="T11" fmla="*/ 998 h 1906"/>
              <a:gd name="T12" fmla="*/ 52 w 256"/>
              <a:gd name="T13" fmla="*/ 1407 h 1906"/>
              <a:gd name="T14" fmla="*/ 188 w 256"/>
              <a:gd name="T15" fmla="*/ 1679 h 1906"/>
              <a:gd name="T16" fmla="*/ 188 w 256"/>
              <a:gd name="T17" fmla="*/ 1815 h 1906"/>
              <a:gd name="T18" fmla="*/ 188 w 256"/>
              <a:gd name="T19" fmla="*/ 1906 h 190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56"/>
              <a:gd name="T31" fmla="*/ 0 h 1906"/>
              <a:gd name="T32" fmla="*/ 256 w 256"/>
              <a:gd name="T33" fmla="*/ 1906 h 190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56" h="1906">
                <a:moveTo>
                  <a:pt x="143" y="0"/>
                </a:moveTo>
                <a:cubicBezTo>
                  <a:pt x="143" y="49"/>
                  <a:pt x="143" y="98"/>
                  <a:pt x="143" y="136"/>
                </a:cubicBezTo>
                <a:cubicBezTo>
                  <a:pt x="143" y="174"/>
                  <a:pt x="128" y="189"/>
                  <a:pt x="143" y="227"/>
                </a:cubicBezTo>
                <a:cubicBezTo>
                  <a:pt x="158" y="265"/>
                  <a:pt x="256" y="287"/>
                  <a:pt x="233" y="363"/>
                </a:cubicBezTo>
                <a:cubicBezTo>
                  <a:pt x="210" y="439"/>
                  <a:pt x="14" y="575"/>
                  <a:pt x="7" y="681"/>
                </a:cubicBezTo>
                <a:cubicBezTo>
                  <a:pt x="0" y="787"/>
                  <a:pt x="181" y="877"/>
                  <a:pt x="188" y="998"/>
                </a:cubicBezTo>
                <a:cubicBezTo>
                  <a:pt x="195" y="1119"/>
                  <a:pt x="52" y="1294"/>
                  <a:pt x="52" y="1407"/>
                </a:cubicBezTo>
                <a:cubicBezTo>
                  <a:pt x="52" y="1520"/>
                  <a:pt x="165" y="1611"/>
                  <a:pt x="188" y="1679"/>
                </a:cubicBezTo>
                <a:cubicBezTo>
                  <a:pt x="211" y="1747"/>
                  <a:pt x="188" y="1777"/>
                  <a:pt x="188" y="1815"/>
                </a:cubicBezTo>
                <a:cubicBezTo>
                  <a:pt x="188" y="1853"/>
                  <a:pt x="188" y="1879"/>
                  <a:pt x="188" y="1906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sysDash"/>
            <a:round/>
            <a:headEnd type="stealth" w="lg" len="lg"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5316232" y="4115677"/>
            <a:ext cx="274320" cy="1240944"/>
          </a:xfrm>
          <a:custGeom>
            <a:avLst/>
            <a:gdLst>
              <a:gd name="T0" fmla="*/ 143 w 256"/>
              <a:gd name="T1" fmla="*/ 0 h 1906"/>
              <a:gd name="T2" fmla="*/ 143 w 256"/>
              <a:gd name="T3" fmla="*/ 136 h 1906"/>
              <a:gd name="T4" fmla="*/ 143 w 256"/>
              <a:gd name="T5" fmla="*/ 227 h 1906"/>
              <a:gd name="T6" fmla="*/ 233 w 256"/>
              <a:gd name="T7" fmla="*/ 363 h 1906"/>
              <a:gd name="T8" fmla="*/ 7 w 256"/>
              <a:gd name="T9" fmla="*/ 681 h 1906"/>
              <a:gd name="T10" fmla="*/ 188 w 256"/>
              <a:gd name="T11" fmla="*/ 998 h 1906"/>
              <a:gd name="T12" fmla="*/ 52 w 256"/>
              <a:gd name="T13" fmla="*/ 1407 h 1906"/>
              <a:gd name="T14" fmla="*/ 188 w 256"/>
              <a:gd name="T15" fmla="*/ 1679 h 1906"/>
              <a:gd name="T16" fmla="*/ 188 w 256"/>
              <a:gd name="T17" fmla="*/ 1815 h 1906"/>
              <a:gd name="T18" fmla="*/ 188 w 256"/>
              <a:gd name="T19" fmla="*/ 1906 h 190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56"/>
              <a:gd name="T31" fmla="*/ 0 h 1906"/>
              <a:gd name="T32" fmla="*/ 256 w 256"/>
              <a:gd name="T33" fmla="*/ 1906 h 190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56" h="1906">
                <a:moveTo>
                  <a:pt x="143" y="0"/>
                </a:moveTo>
                <a:cubicBezTo>
                  <a:pt x="143" y="49"/>
                  <a:pt x="143" y="98"/>
                  <a:pt x="143" y="136"/>
                </a:cubicBezTo>
                <a:cubicBezTo>
                  <a:pt x="143" y="174"/>
                  <a:pt x="128" y="189"/>
                  <a:pt x="143" y="227"/>
                </a:cubicBezTo>
                <a:cubicBezTo>
                  <a:pt x="158" y="265"/>
                  <a:pt x="256" y="287"/>
                  <a:pt x="233" y="363"/>
                </a:cubicBezTo>
                <a:cubicBezTo>
                  <a:pt x="210" y="439"/>
                  <a:pt x="14" y="575"/>
                  <a:pt x="7" y="681"/>
                </a:cubicBezTo>
                <a:cubicBezTo>
                  <a:pt x="0" y="787"/>
                  <a:pt x="181" y="877"/>
                  <a:pt x="188" y="998"/>
                </a:cubicBezTo>
                <a:cubicBezTo>
                  <a:pt x="195" y="1119"/>
                  <a:pt x="52" y="1294"/>
                  <a:pt x="52" y="1407"/>
                </a:cubicBezTo>
                <a:cubicBezTo>
                  <a:pt x="52" y="1520"/>
                  <a:pt x="165" y="1611"/>
                  <a:pt x="188" y="1679"/>
                </a:cubicBezTo>
                <a:cubicBezTo>
                  <a:pt x="211" y="1747"/>
                  <a:pt x="188" y="1777"/>
                  <a:pt x="188" y="1815"/>
                </a:cubicBezTo>
                <a:cubicBezTo>
                  <a:pt x="188" y="1853"/>
                  <a:pt x="188" y="1879"/>
                  <a:pt x="188" y="1906"/>
                </a:cubicBezTo>
              </a:path>
            </a:pathLst>
          </a:custGeom>
          <a:noFill/>
          <a:ln w="19050">
            <a:solidFill>
              <a:srgbClr val="000099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 rot="5400000">
            <a:off x="5256069" y="4564248"/>
            <a:ext cx="877926" cy="46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200" tIns="7200" rIns="7200" bIns="7200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800" b="0" dirty="0">
                <a:solidFill>
                  <a:srgbClr val="000099"/>
                </a:solidFill>
                <a:latin typeface="Arial" pitchFamily="34" charset="0"/>
              </a:rPr>
              <a:t>Data-link</a:t>
            </a:r>
            <a:endParaRPr lang="en-US" sz="1800" b="0" dirty="0">
              <a:solidFill>
                <a:srgbClr val="000099"/>
              </a:solidFill>
              <a:latin typeface="Arial" pitchFamily="34" charset="0"/>
            </a:endParaRPr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5590552" y="2601330"/>
            <a:ext cx="695960" cy="34631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sz="1800" b="0">
                <a:latin typeface="Arial" pitchFamily="34" charset="0"/>
              </a:rPr>
              <a:t>DIF</a:t>
            </a:r>
            <a:endParaRPr lang="en-US" sz="1800" b="0">
              <a:latin typeface="Arial" pitchFamily="34" charset="0"/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5590552" y="1428736"/>
            <a:ext cx="690880" cy="1169556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 eaLnBrk="1" hangingPunct="1"/>
            <a:r>
              <a:rPr lang="en-GB" sz="1800" b="0">
                <a:latin typeface="Arial" pitchFamily="34" charset="0"/>
              </a:rPr>
              <a:t>ASICs</a:t>
            </a:r>
            <a:endParaRPr lang="en-US" sz="1800" b="0">
              <a:latin typeface="Arial" pitchFamily="34" charset="0"/>
            </a:endParaRPr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 flipH="1" flipV="1">
            <a:off x="3860812" y="2944602"/>
            <a:ext cx="1038861" cy="34479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4782832" y="2599811"/>
            <a:ext cx="695960" cy="34631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sz="1800" b="0">
                <a:latin typeface="Arial" pitchFamily="34" charset="0"/>
              </a:rPr>
              <a:t>DIF</a:t>
            </a:r>
            <a:endParaRPr lang="en-US" sz="1800" b="0">
              <a:latin typeface="Arial" pitchFamily="34" charset="0"/>
            </a:endParaRPr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4782832" y="1428736"/>
            <a:ext cx="690880" cy="1169556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 eaLnBrk="1" hangingPunct="1"/>
            <a:r>
              <a:rPr lang="en-GB" sz="1800" b="0">
                <a:latin typeface="Arial" pitchFamily="34" charset="0"/>
              </a:rPr>
              <a:t>ASICs</a:t>
            </a:r>
            <a:endParaRPr lang="en-US" sz="1800" b="0">
              <a:latin typeface="Arial" pitchFamily="34" charset="0"/>
            </a:endParaRPr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3401073" y="2601330"/>
            <a:ext cx="924560" cy="34631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sz="1800" b="0" dirty="0">
                <a:latin typeface="Arial" pitchFamily="34" charset="0"/>
              </a:rPr>
              <a:t>DIF</a:t>
            </a:r>
            <a:endParaRPr lang="en-US" sz="1800" b="0" dirty="0">
              <a:latin typeface="Arial" pitchFamily="34" charset="0"/>
            </a:endParaRP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3515372" y="1428736"/>
            <a:ext cx="690880" cy="1169556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 eaLnBrk="1" hangingPunct="1"/>
            <a:r>
              <a:rPr lang="en-GB" sz="1800" b="0" dirty="0">
                <a:latin typeface="Arial" pitchFamily="34" charset="0"/>
              </a:rPr>
              <a:t>ASICs</a:t>
            </a:r>
            <a:endParaRPr lang="en-US" sz="1800" b="0" dirty="0">
              <a:latin typeface="Arial" pitchFamily="34" charset="0"/>
            </a:endParaRPr>
          </a:p>
        </p:txBody>
      </p:sp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4248177" y="1500174"/>
            <a:ext cx="70963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GB" sz="3200" b="0" dirty="0">
                <a:latin typeface="Arial" pitchFamily="34" charset="0"/>
              </a:rPr>
              <a:t>…</a:t>
            </a:r>
            <a:endParaRPr lang="en-US" sz="3200" b="0" dirty="0">
              <a:latin typeface="Arial" pitchFamily="34" charset="0"/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462227" y="4214818"/>
            <a:ext cx="1267459" cy="964504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sz="1800" b="0" dirty="0">
                <a:solidFill>
                  <a:schemeClr val="bg1"/>
                </a:solidFill>
                <a:latin typeface="Arial" pitchFamily="34" charset="0"/>
              </a:rPr>
              <a:t>Clock /</a:t>
            </a:r>
          </a:p>
          <a:p>
            <a:pPr algn="ctr" eaLnBrk="1" hangingPunct="1"/>
            <a:r>
              <a:rPr lang="en-GB" sz="1800" b="0" dirty="0">
                <a:solidFill>
                  <a:schemeClr val="bg1"/>
                </a:solidFill>
                <a:latin typeface="Arial" pitchFamily="34" charset="0"/>
              </a:rPr>
              <a:t>Fast</a:t>
            </a:r>
          </a:p>
          <a:p>
            <a:pPr algn="ctr" eaLnBrk="1" hangingPunct="1"/>
            <a:r>
              <a:rPr lang="en-GB" sz="1800" b="0" dirty="0">
                <a:solidFill>
                  <a:schemeClr val="bg1"/>
                </a:solidFill>
                <a:latin typeface="Arial" pitchFamily="34" charset="0"/>
              </a:rPr>
              <a:t>Control</a:t>
            </a:r>
            <a:endParaRPr lang="en-US" sz="1800" b="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25" name="Line 25"/>
          <p:cNvSpPr>
            <a:spLocks noChangeShapeType="1"/>
          </p:cNvSpPr>
          <p:nvPr/>
        </p:nvSpPr>
        <p:spPr bwMode="auto">
          <a:xfrm>
            <a:off x="3748111" y="4857760"/>
            <a:ext cx="1080124" cy="845221"/>
          </a:xfrm>
          <a:prstGeom prst="line">
            <a:avLst/>
          </a:prstGeom>
          <a:noFill/>
          <a:ln w="19050">
            <a:solidFill>
              <a:srgbClr val="CE53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26" name="Line 26"/>
          <p:cNvSpPr>
            <a:spLocks noChangeShapeType="1"/>
          </p:cNvSpPr>
          <p:nvPr/>
        </p:nvSpPr>
        <p:spPr bwMode="auto">
          <a:xfrm flipV="1">
            <a:off x="3748111" y="4115677"/>
            <a:ext cx="920421" cy="456331"/>
          </a:xfrm>
          <a:prstGeom prst="line">
            <a:avLst/>
          </a:prstGeom>
          <a:noFill/>
          <a:ln w="19050">
            <a:solidFill>
              <a:srgbClr val="CE53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27" name="Line 28"/>
          <p:cNvSpPr>
            <a:spLocks noChangeShapeType="1"/>
          </p:cNvSpPr>
          <p:nvPr/>
        </p:nvSpPr>
        <p:spPr bwMode="auto">
          <a:xfrm flipH="1" flipV="1">
            <a:off x="3632212" y="2944602"/>
            <a:ext cx="1036320" cy="344792"/>
          </a:xfrm>
          <a:prstGeom prst="line">
            <a:avLst/>
          </a:prstGeom>
          <a:noFill/>
          <a:ln w="9525">
            <a:solidFill>
              <a:srgbClr val="CE53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28" name="AutoShape 29"/>
          <p:cNvSpPr>
            <a:spLocks/>
          </p:cNvSpPr>
          <p:nvPr/>
        </p:nvSpPr>
        <p:spPr bwMode="auto">
          <a:xfrm>
            <a:off x="3055633" y="2599811"/>
            <a:ext cx="231139" cy="964503"/>
          </a:xfrm>
          <a:prstGeom prst="leftBrace">
            <a:avLst>
              <a:gd name="adj1" fmla="val 58150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9" name="Line 31"/>
          <p:cNvSpPr>
            <a:spLocks noChangeShapeType="1"/>
          </p:cNvSpPr>
          <p:nvPr/>
        </p:nvSpPr>
        <p:spPr bwMode="auto">
          <a:xfrm flipV="1">
            <a:off x="3105169" y="5214950"/>
            <a:ext cx="0" cy="34479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30" name="Rectangle 33"/>
          <p:cNvSpPr>
            <a:spLocks noChangeArrowheads="1"/>
          </p:cNvSpPr>
          <p:nvPr/>
        </p:nvSpPr>
        <p:spPr bwMode="auto">
          <a:xfrm>
            <a:off x="5016512" y="5424972"/>
            <a:ext cx="1150619" cy="481492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GB" sz="1800" b="0">
                <a:latin typeface="Arial" pitchFamily="34" charset="0"/>
              </a:rPr>
              <a:t>ODR</a:t>
            </a:r>
            <a:endParaRPr lang="en-US" sz="1800" b="0">
              <a:latin typeface="Arial" pitchFamily="34" charset="0"/>
            </a:endParaRPr>
          </a:p>
        </p:txBody>
      </p:sp>
      <p:sp>
        <p:nvSpPr>
          <p:cNvPr id="31" name="Line 34"/>
          <p:cNvSpPr>
            <a:spLocks noChangeShapeType="1"/>
          </p:cNvSpPr>
          <p:nvPr/>
        </p:nvSpPr>
        <p:spPr bwMode="auto">
          <a:xfrm>
            <a:off x="3748111" y="4857760"/>
            <a:ext cx="1265861" cy="843653"/>
          </a:xfrm>
          <a:prstGeom prst="line">
            <a:avLst/>
          </a:prstGeom>
          <a:noFill/>
          <a:ln w="19050">
            <a:solidFill>
              <a:srgbClr val="CE5300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4605367" y="6500834"/>
            <a:ext cx="571504" cy="1588"/>
          </a:xfrm>
          <a:prstGeom prst="straightConnector1">
            <a:avLst/>
          </a:prstGeom>
          <a:ln w="158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391053" y="2786058"/>
            <a:ext cx="357190" cy="1588"/>
          </a:xfrm>
          <a:prstGeom prst="straightConnector1">
            <a:avLst/>
          </a:prstGeom>
          <a:ln>
            <a:solidFill>
              <a:srgbClr val="3333CC"/>
            </a:solidFill>
            <a:headEnd type="arrow" w="med" len="med"/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176871" y="6286520"/>
            <a:ext cx="785818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Store</a:t>
            </a:r>
            <a:endParaRPr lang="en-GB" dirty="0"/>
          </a:p>
        </p:txBody>
      </p:sp>
      <p:cxnSp>
        <p:nvCxnSpPr>
          <p:cNvPr id="35" name="Straight Arrow Connector 34"/>
          <p:cNvCxnSpPr>
            <a:stCxn id="30" idx="2"/>
          </p:cNvCxnSpPr>
          <p:nvPr/>
        </p:nvCxnSpPr>
        <p:spPr>
          <a:xfrm rot="5400000">
            <a:off x="4729972" y="5424670"/>
            <a:ext cx="380056" cy="134364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LDA Hardware Delivered</a:t>
            </a:r>
            <a:endParaRPr lang="en-GB" dirty="0"/>
          </a:p>
        </p:txBody>
      </p:sp>
      <p:pic>
        <p:nvPicPr>
          <p:cNvPr id="7" name="Content Placeholder 6" descr="dsc000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3691" y="1600200"/>
            <a:ext cx="6034617" cy="4525963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LDA Hardware</a:t>
            </a:r>
            <a:endParaRPr lang="en-GB" dirty="0"/>
          </a:p>
        </p:txBody>
      </p:sp>
      <p:pic>
        <p:nvPicPr>
          <p:cNvPr id="6" name="Content Placeholder 5" descr="dsc000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73691" y="1600200"/>
            <a:ext cx="6034617" cy="4525963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Firmware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8289" y="1600200"/>
            <a:ext cx="730542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041" y="365798"/>
            <a:ext cx="5925600" cy="355241"/>
          </a:xfrm>
          <a:ln/>
        </p:spPr>
        <p:txBody>
          <a:bodyPr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800" dirty="0"/>
              <a:t>ECAL SLAB Interconnect</a:t>
            </a:r>
          </a:p>
        </p:txBody>
      </p:sp>
      <p:sp>
        <p:nvSpPr>
          <p:cNvPr id="154627" name="Rectangle 3"/>
          <p:cNvSpPr>
            <a:spLocks noChangeArrowheads="1"/>
          </p:cNvSpPr>
          <p:nvPr/>
        </p:nvSpPr>
        <p:spPr bwMode="auto">
          <a:xfrm>
            <a:off x="655201" y="842489"/>
            <a:ext cx="7807680" cy="3770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>
                <a:solidFill>
                  <a:srgbClr val="000000"/>
                </a:solidFill>
              </a:rPr>
              <a:t>DAQ Architecture</a:t>
            </a:r>
            <a:r>
              <a:rPr lang="en-GB" sz="2500" dirty="0">
                <a:solidFill>
                  <a:srgbClr val="000000"/>
                </a:solidFill>
              </a:rPr>
              <a:t> - </a:t>
            </a:r>
            <a:r>
              <a:rPr lang="en-GB" dirty="0"/>
              <a:t>Overall view</a:t>
            </a:r>
          </a:p>
        </p:txBody>
      </p:sp>
      <p:sp>
        <p:nvSpPr>
          <p:cNvPr id="154628" name="Text Box 4"/>
          <p:cNvSpPr txBox="1">
            <a:spLocks noChangeArrowheads="1"/>
          </p:cNvSpPr>
          <p:nvPr/>
        </p:nvSpPr>
        <p:spPr bwMode="auto">
          <a:xfrm>
            <a:off x="724320" y="2088219"/>
            <a:ext cx="914400" cy="3398757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 lIns="32656" tIns="32656" rIns="32656" bIns="32656" anchor="ctr" anchorCtr="1"/>
          <a:lstStyle/>
          <a:p>
            <a:r>
              <a:rPr lang="en-GB"/>
              <a:t>ODR</a:t>
            </a:r>
          </a:p>
        </p:txBody>
      </p:sp>
      <p:sp>
        <p:nvSpPr>
          <p:cNvPr id="154630" name="Text Box 6"/>
          <p:cNvSpPr txBox="1">
            <a:spLocks noChangeArrowheads="1"/>
          </p:cNvSpPr>
          <p:nvPr/>
        </p:nvSpPr>
        <p:spPr bwMode="auto">
          <a:xfrm>
            <a:off x="2959201" y="3964737"/>
            <a:ext cx="757440" cy="927457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 lIns="32656" tIns="32656" rIns="32656" bIns="32656" anchor="ctr" anchorCtr="1"/>
          <a:lstStyle/>
          <a:p>
            <a:r>
              <a:rPr lang="en-GB"/>
              <a:t>LDA</a:t>
            </a:r>
          </a:p>
        </p:txBody>
      </p:sp>
      <p:sp>
        <p:nvSpPr>
          <p:cNvPr id="154631" name="Text Box 7"/>
          <p:cNvSpPr txBox="1">
            <a:spLocks noChangeArrowheads="1"/>
          </p:cNvSpPr>
          <p:nvPr/>
        </p:nvSpPr>
        <p:spPr bwMode="auto">
          <a:xfrm>
            <a:off x="2959201" y="2681562"/>
            <a:ext cx="757440" cy="927457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 lIns="32656" tIns="32656" rIns="32656" bIns="32656" anchor="ctr" anchorCtr="1"/>
          <a:lstStyle/>
          <a:p>
            <a:r>
              <a:rPr lang="en-GB"/>
              <a:t>LDA</a:t>
            </a:r>
          </a:p>
        </p:txBody>
      </p:sp>
      <p:sp>
        <p:nvSpPr>
          <p:cNvPr id="154633" name="Line 9"/>
          <p:cNvSpPr>
            <a:spLocks noChangeShapeType="1"/>
          </p:cNvSpPr>
          <p:nvPr/>
        </p:nvSpPr>
        <p:spPr bwMode="auto">
          <a:xfrm>
            <a:off x="1643041" y="4078508"/>
            <a:ext cx="1298880" cy="352837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4634" name="Line 10"/>
          <p:cNvSpPr>
            <a:spLocks noChangeShapeType="1"/>
          </p:cNvSpPr>
          <p:nvPr/>
        </p:nvSpPr>
        <p:spPr bwMode="auto">
          <a:xfrm flipV="1">
            <a:off x="1647360" y="3145290"/>
            <a:ext cx="1314720" cy="352837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4635" name="Line 11"/>
          <p:cNvSpPr>
            <a:spLocks noChangeShapeType="1"/>
          </p:cNvSpPr>
          <p:nvPr/>
        </p:nvSpPr>
        <p:spPr bwMode="auto">
          <a:xfrm flipV="1">
            <a:off x="1660321" y="1850595"/>
            <a:ext cx="1298880" cy="1068592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4636" name="Line 12"/>
          <p:cNvSpPr>
            <a:spLocks noChangeShapeType="1"/>
          </p:cNvSpPr>
          <p:nvPr/>
        </p:nvSpPr>
        <p:spPr bwMode="auto">
          <a:xfrm>
            <a:off x="1656000" y="4673292"/>
            <a:ext cx="1298880" cy="1068592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4639" name="Line 15"/>
          <p:cNvSpPr>
            <a:spLocks noChangeShapeType="1"/>
          </p:cNvSpPr>
          <p:nvPr/>
        </p:nvSpPr>
        <p:spPr bwMode="auto">
          <a:xfrm flipH="1">
            <a:off x="259201" y="3765996"/>
            <a:ext cx="476640" cy="0"/>
          </a:xfrm>
          <a:prstGeom prst="line">
            <a:avLst/>
          </a:prstGeom>
          <a:noFill/>
          <a:ln w="76200">
            <a:solidFill>
              <a:srgbClr val="FFCC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4996800" y="4105871"/>
            <a:ext cx="3700800" cy="587582"/>
            <a:chOff x="3492" y="2870"/>
            <a:chExt cx="2570" cy="408"/>
          </a:xfrm>
        </p:grpSpPr>
        <p:sp>
          <p:nvSpPr>
            <p:cNvPr id="154641" name="Text Box 17"/>
            <p:cNvSpPr txBox="1">
              <a:spLocks noChangeArrowheads="1"/>
            </p:cNvSpPr>
            <p:nvPr/>
          </p:nvSpPr>
          <p:spPr bwMode="auto">
            <a:xfrm>
              <a:off x="4364" y="2870"/>
              <a:ext cx="1698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SLAB</a:t>
              </a:r>
            </a:p>
          </p:txBody>
        </p:sp>
        <p:sp>
          <p:nvSpPr>
            <p:cNvPr id="154642" name="Text Box 18"/>
            <p:cNvSpPr txBox="1">
              <a:spLocks noChangeArrowheads="1"/>
            </p:cNvSpPr>
            <p:nvPr/>
          </p:nvSpPr>
          <p:spPr bwMode="auto">
            <a:xfrm>
              <a:off x="3492" y="2870"/>
              <a:ext cx="600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DIF</a:t>
              </a:r>
            </a:p>
          </p:txBody>
        </p:sp>
        <p:sp>
          <p:nvSpPr>
            <p:cNvPr id="154643" name="Line 19"/>
            <p:cNvSpPr>
              <a:spLocks noChangeShapeType="1"/>
            </p:cNvSpPr>
            <p:nvPr/>
          </p:nvSpPr>
          <p:spPr bwMode="auto">
            <a:xfrm>
              <a:off x="4109" y="3071"/>
              <a:ext cx="93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5893" y="2935"/>
              <a:ext cx="91" cy="274"/>
              <a:chOff x="5893" y="2939"/>
              <a:chExt cx="91" cy="274"/>
            </a:xfrm>
          </p:grpSpPr>
          <p:grpSp>
            <p:nvGrpSpPr>
              <p:cNvPr id="4" name="Group 21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646" name="Rectangle 22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47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5" name="Group 24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649" name="Rectangle 25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50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6" name="Group 27"/>
            <p:cNvGrpSpPr>
              <a:grpSpLocks/>
            </p:cNvGrpSpPr>
            <p:nvPr/>
          </p:nvGrpSpPr>
          <p:grpSpPr bwMode="auto">
            <a:xfrm>
              <a:off x="4423" y="2935"/>
              <a:ext cx="91" cy="274"/>
              <a:chOff x="5893" y="2939"/>
              <a:chExt cx="91" cy="274"/>
            </a:xfrm>
          </p:grpSpPr>
          <p:grpSp>
            <p:nvGrpSpPr>
              <p:cNvPr id="7" name="Group 28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653" name="Rectangle 29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54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8" name="Group 31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656" name="Rectangle 32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57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9" name="Group 34"/>
            <p:cNvGrpSpPr>
              <a:grpSpLocks/>
            </p:cNvGrpSpPr>
            <p:nvPr/>
          </p:nvGrpSpPr>
          <p:grpSpPr bwMode="auto">
            <a:xfrm>
              <a:off x="4570" y="2935"/>
              <a:ext cx="91" cy="274"/>
              <a:chOff x="5893" y="2939"/>
              <a:chExt cx="91" cy="274"/>
            </a:xfrm>
          </p:grpSpPr>
          <p:grpSp>
            <p:nvGrpSpPr>
              <p:cNvPr id="10" name="Group 35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660" name="Rectangle 3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61" name="Line 3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1" name="Group 38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663" name="Rectangle 39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64" name="Line 40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2" name="Group 41"/>
            <p:cNvGrpSpPr>
              <a:grpSpLocks/>
            </p:cNvGrpSpPr>
            <p:nvPr/>
          </p:nvGrpSpPr>
          <p:grpSpPr bwMode="auto">
            <a:xfrm>
              <a:off x="4717" y="2935"/>
              <a:ext cx="91" cy="274"/>
              <a:chOff x="5893" y="2939"/>
              <a:chExt cx="91" cy="274"/>
            </a:xfrm>
          </p:grpSpPr>
          <p:grpSp>
            <p:nvGrpSpPr>
              <p:cNvPr id="13" name="Group 42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667" name="Rectangle 4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68" name="Line 4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4" name="Group 45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670" name="Rectangle 4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71" name="Line 4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" name="Group 48"/>
            <p:cNvGrpSpPr>
              <a:grpSpLocks/>
            </p:cNvGrpSpPr>
            <p:nvPr/>
          </p:nvGrpSpPr>
          <p:grpSpPr bwMode="auto">
            <a:xfrm>
              <a:off x="4864" y="2935"/>
              <a:ext cx="91" cy="274"/>
              <a:chOff x="5893" y="2939"/>
              <a:chExt cx="91" cy="274"/>
            </a:xfrm>
          </p:grpSpPr>
          <p:grpSp>
            <p:nvGrpSpPr>
              <p:cNvPr id="16" name="Group 4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674" name="Rectangle 5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75" name="Line 5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7" name="Group 5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677" name="Rectangle 5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78" name="Line 5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679" name="Rectangle 55"/>
            <p:cNvSpPr>
              <a:spLocks noChangeArrowheads="1"/>
            </p:cNvSpPr>
            <p:nvPr/>
          </p:nvSpPr>
          <p:spPr bwMode="auto">
            <a:xfrm>
              <a:off x="5020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680" name="Rectangle 56"/>
            <p:cNvSpPr>
              <a:spLocks noChangeArrowheads="1"/>
            </p:cNvSpPr>
            <p:nvPr/>
          </p:nvSpPr>
          <p:spPr bwMode="auto">
            <a:xfrm flipV="1">
              <a:off x="5021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681" name="Rectangle 57"/>
            <p:cNvSpPr>
              <a:spLocks noChangeArrowheads="1"/>
            </p:cNvSpPr>
            <p:nvPr/>
          </p:nvSpPr>
          <p:spPr bwMode="auto">
            <a:xfrm>
              <a:off x="5167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682" name="Rectangle 58"/>
            <p:cNvSpPr>
              <a:spLocks noChangeArrowheads="1"/>
            </p:cNvSpPr>
            <p:nvPr/>
          </p:nvSpPr>
          <p:spPr bwMode="auto">
            <a:xfrm flipV="1">
              <a:off x="5168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683" name="Rectangle 59"/>
            <p:cNvSpPr>
              <a:spLocks noChangeArrowheads="1"/>
            </p:cNvSpPr>
            <p:nvPr/>
          </p:nvSpPr>
          <p:spPr bwMode="auto">
            <a:xfrm>
              <a:off x="5314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684" name="Rectangle 60"/>
            <p:cNvSpPr>
              <a:spLocks noChangeArrowheads="1"/>
            </p:cNvSpPr>
            <p:nvPr/>
          </p:nvSpPr>
          <p:spPr bwMode="auto">
            <a:xfrm flipV="1">
              <a:off x="5315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8" name="Group 61"/>
            <p:cNvGrpSpPr>
              <a:grpSpLocks/>
            </p:cNvGrpSpPr>
            <p:nvPr/>
          </p:nvGrpSpPr>
          <p:grpSpPr bwMode="auto">
            <a:xfrm>
              <a:off x="5452" y="2935"/>
              <a:ext cx="91" cy="274"/>
              <a:chOff x="5893" y="2939"/>
              <a:chExt cx="91" cy="274"/>
            </a:xfrm>
          </p:grpSpPr>
          <p:grpSp>
            <p:nvGrpSpPr>
              <p:cNvPr id="19" name="Group 62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687" name="Rectangle 6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88" name="Line 6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20" name="Group 65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690" name="Rectangle 6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91" name="Line 6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21" name="Group 68"/>
            <p:cNvGrpSpPr>
              <a:grpSpLocks/>
            </p:cNvGrpSpPr>
            <p:nvPr/>
          </p:nvGrpSpPr>
          <p:grpSpPr bwMode="auto">
            <a:xfrm>
              <a:off x="5599" y="2935"/>
              <a:ext cx="91" cy="274"/>
              <a:chOff x="5893" y="2939"/>
              <a:chExt cx="91" cy="274"/>
            </a:xfrm>
          </p:grpSpPr>
          <p:grpSp>
            <p:nvGrpSpPr>
              <p:cNvPr id="22" name="Group 6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694" name="Rectangle 7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95" name="Line 7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23" name="Group 7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697" name="Rectangle 7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698" name="Line 7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24" name="Group 75"/>
            <p:cNvGrpSpPr>
              <a:grpSpLocks/>
            </p:cNvGrpSpPr>
            <p:nvPr/>
          </p:nvGrpSpPr>
          <p:grpSpPr bwMode="auto">
            <a:xfrm>
              <a:off x="5746" y="2935"/>
              <a:ext cx="91" cy="274"/>
              <a:chOff x="5893" y="2939"/>
              <a:chExt cx="91" cy="274"/>
            </a:xfrm>
          </p:grpSpPr>
          <p:grpSp>
            <p:nvGrpSpPr>
              <p:cNvPr id="25" name="Group 76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01" name="Rectangle 7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02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26" name="Group 79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04" name="Rectangle 8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05" name="Line 8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706" name="Line 82"/>
            <p:cNvSpPr>
              <a:spLocks noChangeShapeType="1"/>
            </p:cNvSpPr>
            <p:nvPr/>
          </p:nvSpPr>
          <p:spPr bwMode="auto">
            <a:xfrm>
              <a:off x="5405" y="3071"/>
              <a:ext cx="49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7" name="Group 83"/>
          <p:cNvGrpSpPr>
            <a:grpSpLocks/>
          </p:cNvGrpSpPr>
          <p:nvPr/>
        </p:nvGrpSpPr>
        <p:grpSpPr bwMode="auto">
          <a:xfrm>
            <a:off x="4996800" y="4821626"/>
            <a:ext cx="3700800" cy="587582"/>
            <a:chOff x="3492" y="2870"/>
            <a:chExt cx="2570" cy="408"/>
          </a:xfrm>
        </p:grpSpPr>
        <p:sp>
          <p:nvSpPr>
            <p:cNvPr id="154708" name="Text Box 84"/>
            <p:cNvSpPr txBox="1">
              <a:spLocks noChangeArrowheads="1"/>
            </p:cNvSpPr>
            <p:nvPr/>
          </p:nvSpPr>
          <p:spPr bwMode="auto">
            <a:xfrm>
              <a:off x="4364" y="2870"/>
              <a:ext cx="1698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SLAB</a:t>
              </a:r>
            </a:p>
          </p:txBody>
        </p:sp>
        <p:sp>
          <p:nvSpPr>
            <p:cNvPr id="154709" name="Text Box 85"/>
            <p:cNvSpPr txBox="1">
              <a:spLocks noChangeArrowheads="1"/>
            </p:cNvSpPr>
            <p:nvPr/>
          </p:nvSpPr>
          <p:spPr bwMode="auto">
            <a:xfrm>
              <a:off x="3492" y="2870"/>
              <a:ext cx="600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DIF</a:t>
              </a:r>
            </a:p>
          </p:txBody>
        </p:sp>
        <p:sp>
          <p:nvSpPr>
            <p:cNvPr id="154710" name="Line 86"/>
            <p:cNvSpPr>
              <a:spLocks noChangeShapeType="1"/>
            </p:cNvSpPr>
            <p:nvPr/>
          </p:nvSpPr>
          <p:spPr bwMode="auto">
            <a:xfrm>
              <a:off x="4109" y="3071"/>
              <a:ext cx="93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28" name="Group 87"/>
            <p:cNvGrpSpPr>
              <a:grpSpLocks/>
            </p:cNvGrpSpPr>
            <p:nvPr/>
          </p:nvGrpSpPr>
          <p:grpSpPr bwMode="auto">
            <a:xfrm>
              <a:off x="5893" y="2935"/>
              <a:ext cx="91" cy="274"/>
              <a:chOff x="5893" y="2939"/>
              <a:chExt cx="91" cy="274"/>
            </a:xfrm>
          </p:grpSpPr>
          <p:grpSp>
            <p:nvGrpSpPr>
              <p:cNvPr id="29" name="Group 88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13" name="Rectangle 89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14" name="Line 90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30" name="Group 91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16" name="Rectangle 92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17" name="Line 93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31" name="Group 94"/>
            <p:cNvGrpSpPr>
              <a:grpSpLocks/>
            </p:cNvGrpSpPr>
            <p:nvPr/>
          </p:nvGrpSpPr>
          <p:grpSpPr bwMode="auto">
            <a:xfrm>
              <a:off x="4423" y="2935"/>
              <a:ext cx="91" cy="274"/>
              <a:chOff x="5893" y="2939"/>
              <a:chExt cx="91" cy="274"/>
            </a:xfrm>
          </p:grpSpPr>
          <p:grpSp>
            <p:nvGrpSpPr>
              <p:cNvPr id="154624" name="Group 95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20" name="Rectangle 9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21" name="Line 9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25" name="Group 98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23" name="Rectangle 99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24" name="Line 100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629" name="Group 101"/>
            <p:cNvGrpSpPr>
              <a:grpSpLocks/>
            </p:cNvGrpSpPr>
            <p:nvPr/>
          </p:nvGrpSpPr>
          <p:grpSpPr bwMode="auto">
            <a:xfrm>
              <a:off x="4570" y="2935"/>
              <a:ext cx="91" cy="274"/>
              <a:chOff x="5893" y="2939"/>
              <a:chExt cx="91" cy="274"/>
            </a:xfrm>
          </p:grpSpPr>
          <p:grpSp>
            <p:nvGrpSpPr>
              <p:cNvPr id="154632" name="Group 102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27" name="Rectangle 10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28" name="Line 10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38" name="Group 105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30" name="Rectangle 10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31" name="Line 10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640" name="Group 108"/>
            <p:cNvGrpSpPr>
              <a:grpSpLocks/>
            </p:cNvGrpSpPr>
            <p:nvPr/>
          </p:nvGrpSpPr>
          <p:grpSpPr bwMode="auto">
            <a:xfrm>
              <a:off x="4717" y="2935"/>
              <a:ext cx="91" cy="274"/>
              <a:chOff x="5893" y="2939"/>
              <a:chExt cx="91" cy="274"/>
            </a:xfrm>
          </p:grpSpPr>
          <p:grpSp>
            <p:nvGrpSpPr>
              <p:cNvPr id="154644" name="Group 10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34" name="Rectangle 11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35" name="Line 11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45" name="Group 11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37" name="Rectangle 11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38" name="Line 11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648" name="Group 115"/>
            <p:cNvGrpSpPr>
              <a:grpSpLocks/>
            </p:cNvGrpSpPr>
            <p:nvPr/>
          </p:nvGrpSpPr>
          <p:grpSpPr bwMode="auto">
            <a:xfrm>
              <a:off x="4864" y="2935"/>
              <a:ext cx="91" cy="274"/>
              <a:chOff x="5893" y="2939"/>
              <a:chExt cx="91" cy="274"/>
            </a:xfrm>
          </p:grpSpPr>
          <p:grpSp>
            <p:nvGrpSpPr>
              <p:cNvPr id="154651" name="Group 116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41" name="Rectangle 11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42" name="Line 11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52" name="Group 119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44" name="Rectangle 12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45" name="Line 12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746" name="Rectangle 122"/>
            <p:cNvSpPr>
              <a:spLocks noChangeArrowheads="1"/>
            </p:cNvSpPr>
            <p:nvPr/>
          </p:nvSpPr>
          <p:spPr bwMode="auto">
            <a:xfrm>
              <a:off x="5020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747" name="Rectangle 123"/>
            <p:cNvSpPr>
              <a:spLocks noChangeArrowheads="1"/>
            </p:cNvSpPr>
            <p:nvPr/>
          </p:nvSpPr>
          <p:spPr bwMode="auto">
            <a:xfrm flipV="1">
              <a:off x="5021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748" name="Rectangle 124"/>
            <p:cNvSpPr>
              <a:spLocks noChangeArrowheads="1"/>
            </p:cNvSpPr>
            <p:nvPr/>
          </p:nvSpPr>
          <p:spPr bwMode="auto">
            <a:xfrm>
              <a:off x="5167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749" name="Rectangle 125"/>
            <p:cNvSpPr>
              <a:spLocks noChangeArrowheads="1"/>
            </p:cNvSpPr>
            <p:nvPr/>
          </p:nvSpPr>
          <p:spPr bwMode="auto">
            <a:xfrm flipV="1">
              <a:off x="5168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750" name="Rectangle 126"/>
            <p:cNvSpPr>
              <a:spLocks noChangeArrowheads="1"/>
            </p:cNvSpPr>
            <p:nvPr/>
          </p:nvSpPr>
          <p:spPr bwMode="auto">
            <a:xfrm>
              <a:off x="5314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751" name="Rectangle 127"/>
            <p:cNvSpPr>
              <a:spLocks noChangeArrowheads="1"/>
            </p:cNvSpPr>
            <p:nvPr/>
          </p:nvSpPr>
          <p:spPr bwMode="auto">
            <a:xfrm flipV="1">
              <a:off x="5315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54655" name="Group 128"/>
            <p:cNvGrpSpPr>
              <a:grpSpLocks/>
            </p:cNvGrpSpPr>
            <p:nvPr/>
          </p:nvGrpSpPr>
          <p:grpSpPr bwMode="auto">
            <a:xfrm>
              <a:off x="5452" y="2935"/>
              <a:ext cx="91" cy="274"/>
              <a:chOff x="5893" y="2939"/>
              <a:chExt cx="91" cy="274"/>
            </a:xfrm>
          </p:grpSpPr>
          <p:grpSp>
            <p:nvGrpSpPr>
              <p:cNvPr id="154658" name="Group 12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54" name="Rectangle 13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55" name="Line 13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59" name="Group 13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57" name="Rectangle 13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58" name="Line 13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662" name="Group 135"/>
            <p:cNvGrpSpPr>
              <a:grpSpLocks/>
            </p:cNvGrpSpPr>
            <p:nvPr/>
          </p:nvGrpSpPr>
          <p:grpSpPr bwMode="auto">
            <a:xfrm>
              <a:off x="5599" y="2935"/>
              <a:ext cx="91" cy="274"/>
              <a:chOff x="5893" y="2939"/>
              <a:chExt cx="91" cy="274"/>
            </a:xfrm>
          </p:grpSpPr>
          <p:grpSp>
            <p:nvGrpSpPr>
              <p:cNvPr id="154665" name="Group 136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61" name="Rectangle 13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62" name="Line 13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66" name="Group 139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64" name="Rectangle 14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65" name="Line 14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669" name="Group 142"/>
            <p:cNvGrpSpPr>
              <a:grpSpLocks/>
            </p:cNvGrpSpPr>
            <p:nvPr/>
          </p:nvGrpSpPr>
          <p:grpSpPr bwMode="auto">
            <a:xfrm>
              <a:off x="5746" y="2935"/>
              <a:ext cx="91" cy="274"/>
              <a:chOff x="5893" y="2939"/>
              <a:chExt cx="91" cy="274"/>
            </a:xfrm>
          </p:grpSpPr>
          <p:grpSp>
            <p:nvGrpSpPr>
              <p:cNvPr id="154672" name="Group 143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68" name="Rectangle 14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69" name="Line 14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73" name="Group 146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71" name="Rectangle 14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72" name="Line 14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773" name="Line 149"/>
            <p:cNvSpPr>
              <a:spLocks noChangeShapeType="1"/>
            </p:cNvSpPr>
            <p:nvPr/>
          </p:nvSpPr>
          <p:spPr bwMode="auto">
            <a:xfrm>
              <a:off x="5405" y="3071"/>
              <a:ext cx="49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4676" name="Group 150"/>
          <p:cNvGrpSpPr>
            <a:grpSpLocks/>
          </p:cNvGrpSpPr>
          <p:nvPr/>
        </p:nvGrpSpPr>
        <p:grpSpPr bwMode="auto">
          <a:xfrm>
            <a:off x="4996800" y="5537382"/>
            <a:ext cx="3700800" cy="587582"/>
            <a:chOff x="3492" y="2870"/>
            <a:chExt cx="2570" cy="408"/>
          </a:xfrm>
        </p:grpSpPr>
        <p:sp>
          <p:nvSpPr>
            <p:cNvPr id="154775" name="Text Box 151"/>
            <p:cNvSpPr txBox="1">
              <a:spLocks noChangeArrowheads="1"/>
            </p:cNvSpPr>
            <p:nvPr/>
          </p:nvSpPr>
          <p:spPr bwMode="auto">
            <a:xfrm>
              <a:off x="4364" y="2870"/>
              <a:ext cx="1698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SLAB</a:t>
              </a:r>
            </a:p>
          </p:txBody>
        </p:sp>
        <p:sp>
          <p:nvSpPr>
            <p:cNvPr id="154776" name="Text Box 152"/>
            <p:cNvSpPr txBox="1">
              <a:spLocks noChangeArrowheads="1"/>
            </p:cNvSpPr>
            <p:nvPr/>
          </p:nvSpPr>
          <p:spPr bwMode="auto">
            <a:xfrm>
              <a:off x="3492" y="2870"/>
              <a:ext cx="600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DIF</a:t>
              </a:r>
            </a:p>
          </p:txBody>
        </p:sp>
        <p:sp>
          <p:nvSpPr>
            <p:cNvPr id="154777" name="Line 153"/>
            <p:cNvSpPr>
              <a:spLocks noChangeShapeType="1"/>
            </p:cNvSpPr>
            <p:nvPr/>
          </p:nvSpPr>
          <p:spPr bwMode="auto">
            <a:xfrm>
              <a:off x="4109" y="3071"/>
              <a:ext cx="93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4685" name="Group 154"/>
            <p:cNvGrpSpPr>
              <a:grpSpLocks/>
            </p:cNvGrpSpPr>
            <p:nvPr/>
          </p:nvGrpSpPr>
          <p:grpSpPr bwMode="auto">
            <a:xfrm>
              <a:off x="5893" y="2935"/>
              <a:ext cx="91" cy="274"/>
              <a:chOff x="5893" y="2939"/>
              <a:chExt cx="91" cy="274"/>
            </a:xfrm>
          </p:grpSpPr>
          <p:grpSp>
            <p:nvGrpSpPr>
              <p:cNvPr id="154686" name="Group 155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80" name="Rectangle 15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81" name="Line 15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89" name="Group 158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83" name="Rectangle 159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84" name="Line 160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692" name="Group 161"/>
            <p:cNvGrpSpPr>
              <a:grpSpLocks/>
            </p:cNvGrpSpPr>
            <p:nvPr/>
          </p:nvGrpSpPr>
          <p:grpSpPr bwMode="auto">
            <a:xfrm>
              <a:off x="4423" y="2935"/>
              <a:ext cx="91" cy="274"/>
              <a:chOff x="5893" y="2939"/>
              <a:chExt cx="91" cy="274"/>
            </a:xfrm>
          </p:grpSpPr>
          <p:grpSp>
            <p:nvGrpSpPr>
              <p:cNvPr id="154693" name="Group 162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87" name="Rectangle 16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88" name="Line 16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696" name="Group 165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90" name="Rectangle 16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91" name="Line 16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699" name="Group 168"/>
            <p:cNvGrpSpPr>
              <a:grpSpLocks/>
            </p:cNvGrpSpPr>
            <p:nvPr/>
          </p:nvGrpSpPr>
          <p:grpSpPr bwMode="auto">
            <a:xfrm>
              <a:off x="4570" y="2935"/>
              <a:ext cx="91" cy="274"/>
              <a:chOff x="5893" y="2939"/>
              <a:chExt cx="91" cy="274"/>
            </a:xfrm>
          </p:grpSpPr>
          <p:grpSp>
            <p:nvGrpSpPr>
              <p:cNvPr id="154700" name="Group 16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794" name="Rectangle 17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95" name="Line 17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03" name="Group 17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797" name="Rectangle 17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798" name="Line 17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07" name="Group 175"/>
            <p:cNvGrpSpPr>
              <a:grpSpLocks/>
            </p:cNvGrpSpPr>
            <p:nvPr/>
          </p:nvGrpSpPr>
          <p:grpSpPr bwMode="auto">
            <a:xfrm>
              <a:off x="4717" y="2935"/>
              <a:ext cx="91" cy="274"/>
              <a:chOff x="5893" y="2939"/>
              <a:chExt cx="91" cy="274"/>
            </a:xfrm>
          </p:grpSpPr>
          <p:grpSp>
            <p:nvGrpSpPr>
              <p:cNvPr id="154711" name="Group 176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01" name="Rectangle 17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02" name="Line 17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12" name="Group 179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04" name="Rectangle 18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05" name="Line 18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15" name="Group 182"/>
            <p:cNvGrpSpPr>
              <a:grpSpLocks/>
            </p:cNvGrpSpPr>
            <p:nvPr/>
          </p:nvGrpSpPr>
          <p:grpSpPr bwMode="auto">
            <a:xfrm>
              <a:off x="4864" y="2935"/>
              <a:ext cx="91" cy="274"/>
              <a:chOff x="5893" y="2939"/>
              <a:chExt cx="91" cy="274"/>
            </a:xfrm>
          </p:grpSpPr>
          <p:grpSp>
            <p:nvGrpSpPr>
              <p:cNvPr id="154718" name="Group 183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08" name="Rectangle 18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09" name="Line 18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19" name="Group 186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11" name="Rectangle 18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12" name="Line 18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813" name="Rectangle 189"/>
            <p:cNvSpPr>
              <a:spLocks noChangeArrowheads="1"/>
            </p:cNvSpPr>
            <p:nvPr/>
          </p:nvSpPr>
          <p:spPr bwMode="auto">
            <a:xfrm>
              <a:off x="5020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14" name="Rectangle 190"/>
            <p:cNvSpPr>
              <a:spLocks noChangeArrowheads="1"/>
            </p:cNvSpPr>
            <p:nvPr/>
          </p:nvSpPr>
          <p:spPr bwMode="auto">
            <a:xfrm flipV="1">
              <a:off x="5021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15" name="Rectangle 191"/>
            <p:cNvSpPr>
              <a:spLocks noChangeArrowheads="1"/>
            </p:cNvSpPr>
            <p:nvPr/>
          </p:nvSpPr>
          <p:spPr bwMode="auto">
            <a:xfrm>
              <a:off x="5167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16" name="Rectangle 192"/>
            <p:cNvSpPr>
              <a:spLocks noChangeArrowheads="1"/>
            </p:cNvSpPr>
            <p:nvPr/>
          </p:nvSpPr>
          <p:spPr bwMode="auto">
            <a:xfrm flipV="1">
              <a:off x="5168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17" name="Rectangle 193"/>
            <p:cNvSpPr>
              <a:spLocks noChangeArrowheads="1"/>
            </p:cNvSpPr>
            <p:nvPr/>
          </p:nvSpPr>
          <p:spPr bwMode="auto">
            <a:xfrm>
              <a:off x="5314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18" name="Rectangle 194"/>
            <p:cNvSpPr>
              <a:spLocks noChangeArrowheads="1"/>
            </p:cNvSpPr>
            <p:nvPr/>
          </p:nvSpPr>
          <p:spPr bwMode="auto">
            <a:xfrm flipV="1">
              <a:off x="5315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54722" name="Group 195"/>
            <p:cNvGrpSpPr>
              <a:grpSpLocks/>
            </p:cNvGrpSpPr>
            <p:nvPr/>
          </p:nvGrpSpPr>
          <p:grpSpPr bwMode="auto">
            <a:xfrm>
              <a:off x="5452" y="2935"/>
              <a:ext cx="91" cy="274"/>
              <a:chOff x="5893" y="2939"/>
              <a:chExt cx="91" cy="274"/>
            </a:xfrm>
          </p:grpSpPr>
          <p:grpSp>
            <p:nvGrpSpPr>
              <p:cNvPr id="154725" name="Group 196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21" name="Rectangle 19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22" name="Line 19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26" name="Group 199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24" name="Rectangle 20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25" name="Line 20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29" name="Group 202"/>
            <p:cNvGrpSpPr>
              <a:grpSpLocks/>
            </p:cNvGrpSpPr>
            <p:nvPr/>
          </p:nvGrpSpPr>
          <p:grpSpPr bwMode="auto">
            <a:xfrm>
              <a:off x="5599" y="2935"/>
              <a:ext cx="91" cy="274"/>
              <a:chOff x="5893" y="2939"/>
              <a:chExt cx="91" cy="274"/>
            </a:xfrm>
          </p:grpSpPr>
          <p:grpSp>
            <p:nvGrpSpPr>
              <p:cNvPr id="154732" name="Group 203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28" name="Rectangle 20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29" name="Line 20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33" name="Group 206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31" name="Rectangle 20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32" name="Line 20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36" name="Group 209"/>
            <p:cNvGrpSpPr>
              <a:grpSpLocks/>
            </p:cNvGrpSpPr>
            <p:nvPr/>
          </p:nvGrpSpPr>
          <p:grpSpPr bwMode="auto">
            <a:xfrm>
              <a:off x="5746" y="2935"/>
              <a:ext cx="91" cy="274"/>
              <a:chOff x="5893" y="2939"/>
              <a:chExt cx="91" cy="274"/>
            </a:xfrm>
          </p:grpSpPr>
          <p:grpSp>
            <p:nvGrpSpPr>
              <p:cNvPr id="154739" name="Group 210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35" name="Rectangle 211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36" name="Line 212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40" name="Group 213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38" name="Rectangle 21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39" name="Line 21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840" name="Line 216"/>
            <p:cNvSpPr>
              <a:spLocks noChangeShapeType="1"/>
            </p:cNvSpPr>
            <p:nvPr/>
          </p:nvSpPr>
          <p:spPr bwMode="auto">
            <a:xfrm>
              <a:off x="5405" y="3071"/>
              <a:ext cx="49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4743" name="Group 217"/>
          <p:cNvGrpSpPr>
            <a:grpSpLocks/>
          </p:cNvGrpSpPr>
          <p:nvPr/>
        </p:nvGrpSpPr>
        <p:grpSpPr bwMode="auto">
          <a:xfrm>
            <a:off x="4996800" y="3390116"/>
            <a:ext cx="3700800" cy="587582"/>
            <a:chOff x="3492" y="2870"/>
            <a:chExt cx="2570" cy="408"/>
          </a:xfrm>
        </p:grpSpPr>
        <p:sp>
          <p:nvSpPr>
            <p:cNvPr id="154842" name="Text Box 218"/>
            <p:cNvSpPr txBox="1">
              <a:spLocks noChangeArrowheads="1"/>
            </p:cNvSpPr>
            <p:nvPr/>
          </p:nvSpPr>
          <p:spPr bwMode="auto">
            <a:xfrm>
              <a:off x="4364" y="2870"/>
              <a:ext cx="1698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SLAB</a:t>
              </a:r>
            </a:p>
          </p:txBody>
        </p:sp>
        <p:sp>
          <p:nvSpPr>
            <p:cNvPr id="154843" name="Text Box 219"/>
            <p:cNvSpPr txBox="1">
              <a:spLocks noChangeArrowheads="1"/>
            </p:cNvSpPr>
            <p:nvPr/>
          </p:nvSpPr>
          <p:spPr bwMode="auto">
            <a:xfrm>
              <a:off x="3492" y="2870"/>
              <a:ext cx="600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DIF</a:t>
              </a:r>
            </a:p>
          </p:txBody>
        </p:sp>
        <p:sp>
          <p:nvSpPr>
            <p:cNvPr id="154844" name="Line 220"/>
            <p:cNvSpPr>
              <a:spLocks noChangeShapeType="1"/>
            </p:cNvSpPr>
            <p:nvPr/>
          </p:nvSpPr>
          <p:spPr bwMode="auto">
            <a:xfrm>
              <a:off x="4109" y="3071"/>
              <a:ext cx="93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4752" name="Group 221"/>
            <p:cNvGrpSpPr>
              <a:grpSpLocks/>
            </p:cNvGrpSpPr>
            <p:nvPr/>
          </p:nvGrpSpPr>
          <p:grpSpPr bwMode="auto">
            <a:xfrm>
              <a:off x="5893" y="2935"/>
              <a:ext cx="91" cy="274"/>
              <a:chOff x="5893" y="2939"/>
              <a:chExt cx="91" cy="274"/>
            </a:xfrm>
          </p:grpSpPr>
          <p:grpSp>
            <p:nvGrpSpPr>
              <p:cNvPr id="154753" name="Group 222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47" name="Rectangle 22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48" name="Line 22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56" name="Group 225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50" name="Rectangle 22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51" name="Line 22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59" name="Group 228"/>
            <p:cNvGrpSpPr>
              <a:grpSpLocks/>
            </p:cNvGrpSpPr>
            <p:nvPr/>
          </p:nvGrpSpPr>
          <p:grpSpPr bwMode="auto">
            <a:xfrm>
              <a:off x="4423" y="2935"/>
              <a:ext cx="91" cy="274"/>
              <a:chOff x="5893" y="2939"/>
              <a:chExt cx="91" cy="274"/>
            </a:xfrm>
          </p:grpSpPr>
          <p:grpSp>
            <p:nvGrpSpPr>
              <p:cNvPr id="154760" name="Group 22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54" name="Rectangle 23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55" name="Line 23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63" name="Group 23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57" name="Rectangle 23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58" name="Line 23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66" name="Group 235"/>
            <p:cNvGrpSpPr>
              <a:grpSpLocks/>
            </p:cNvGrpSpPr>
            <p:nvPr/>
          </p:nvGrpSpPr>
          <p:grpSpPr bwMode="auto">
            <a:xfrm>
              <a:off x="4570" y="2935"/>
              <a:ext cx="91" cy="274"/>
              <a:chOff x="5893" y="2939"/>
              <a:chExt cx="91" cy="274"/>
            </a:xfrm>
          </p:grpSpPr>
          <p:grpSp>
            <p:nvGrpSpPr>
              <p:cNvPr id="154767" name="Group 236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61" name="Rectangle 23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62" name="Line 23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70" name="Group 239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64" name="Rectangle 24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65" name="Line 24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74" name="Group 242"/>
            <p:cNvGrpSpPr>
              <a:grpSpLocks/>
            </p:cNvGrpSpPr>
            <p:nvPr/>
          </p:nvGrpSpPr>
          <p:grpSpPr bwMode="auto">
            <a:xfrm>
              <a:off x="4717" y="2935"/>
              <a:ext cx="91" cy="274"/>
              <a:chOff x="5893" y="2939"/>
              <a:chExt cx="91" cy="274"/>
            </a:xfrm>
          </p:grpSpPr>
          <p:grpSp>
            <p:nvGrpSpPr>
              <p:cNvPr id="154778" name="Group 243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68" name="Rectangle 24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69" name="Line 24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79" name="Group 246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71" name="Rectangle 24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72" name="Line 24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82" name="Group 249"/>
            <p:cNvGrpSpPr>
              <a:grpSpLocks/>
            </p:cNvGrpSpPr>
            <p:nvPr/>
          </p:nvGrpSpPr>
          <p:grpSpPr bwMode="auto">
            <a:xfrm>
              <a:off x="4864" y="2935"/>
              <a:ext cx="91" cy="274"/>
              <a:chOff x="5893" y="2939"/>
              <a:chExt cx="91" cy="274"/>
            </a:xfrm>
          </p:grpSpPr>
          <p:grpSp>
            <p:nvGrpSpPr>
              <p:cNvPr id="154785" name="Group 250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75" name="Rectangle 251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76" name="Line 252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86" name="Group 253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78" name="Rectangle 25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79" name="Line 25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880" name="Rectangle 256"/>
            <p:cNvSpPr>
              <a:spLocks noChangeArrowheads="1"/>
            </p:cNvSpPr>
            <p:nvPr/>
          </p:nvSpPr>
          <p:spPr bwMode="auto">
            <a:xfrm>
              <a:off x="5020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81" name="Rectangle 257"/>
            <p:cNvSpPr>
              <a:spLocks noChangeArrowheads="1"/>
            </p:cNvSpPr>
            <p:nvPr/>
          </p:nvSpPr>
          <p:spPr bwMode="auto">
            <a:xfrm flipV="1">
              <a:off x="5021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82" name="Rectangle 258"/>
            <p:cNvSpPr>
              <a:spLocks noChangeArrowheads="1"/>
            </p:cNvSpPr>
            <p:nvPr/>
          </p:nvSpPr>
          <p:spPr bwMode="auto">
            <a:xfrm>
              <a:off x="5167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83" name="Rectangle 259"/>
            <p:cNvSpPr>
              <a:spLocks noChangeArrowheads="1"/>
            </p:cNvSpPr>
            <p:nvPr/>
          </p:nvSpPr>
          <p:spPr bwMode="auto">
            <a:xfrm flipV="1">
              <a:off x="5168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84" name="Rectangle 260"/>
            <p:cNvSpPr>
              <a:spLocks noChangeArrowheads="1"/>
            </p:cNvSpPr>
            <p:nvPr/>
          </p:nvSpPr>
          <p:spPr bwMode="auto">
            <a:xfrm>
              <a:off x="5314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885" name="Rectangle 261"/>
            <p:cNvSpPr>
              <a:spLocks noChangeArrowheads="1"/>
            </p:cNvSpPr>
            <p:nvPr/>
          </p:nvSpPr>
          <p:spPr bwMode="auto">
            <a:xfrm flipV="1">
              <a:off x="5315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54789" name="Group 262"/>
            <p:cNvGrpSpPr>
              <a:grpSpLocks/>
            </p:cNvGrpSpPr>
            <p:nvPr/>
          </p:nvGrpSpPr>
          <p:grpSpPr bwMode="auto">
            <a:xfrm>
              <a:off x="5452" y="2935"/>
              <a:ext cx="91" cy="274"/>
              <a:chOff x="5893" y="2939"/>
              <a:chExt cx="91" cy="274"/>
            </a:xfrm>
          </p:grpSpPr>
          <p:grpSp>
            <p:nvGrpSpPr>
              <p:cNvPr id="154792" name="Group 263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88" name="Rectangle 26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89" name="Line 26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793" name="Group 266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91" name="Rectangle 26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92" name="Line 26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796" name="Group 269"/>
            <p:cNvGrpSpPr>
              <a:grpSpLocks/>
            </p:cNvGrpSpPr>
            <p:nvPr/>
          </p:nvGrpSpPr>
          <p:grpSpPr bwMode="auto">
            <a:xfrm>
              <a:off x="5599" y="2935"/>
              <a:ext cx="91" cy="274"/>
              <a:chOff x="5893" y="2939"/>
              <a:chExt cx="91" cy="274"/>
            </a:xfrm>
          </p:grpSpPr>
          <p:grpSp>
            <p:nvGrpSpPr>
              <p:cNvPr id="154799" name="Group 270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895" name="Rectangle 271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96" name="Line 272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00" name="Group 273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898" name="Rectangle 27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899" name="Line 27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803" name="Group 276"/>
            <p:cNvGrpSpPr>
              <a:grpSpLocks/>
            </p:cNvGrpSpPr>
            <p:nvPr/>
          </p:nvGrpSpPr>
          <p:grpSpPr bwMode="auto">
            <a:xfrm>
              <a:off x="5746" y="2935"/>
              <a:ext cx="91" cy="274"/>
              <a:chOff x="5893" y="2939"/>
              <a:chExt cx="91" cy="274"/>
            </a:xfrm>
          </p:grpSpPr>
          <p:grpSp>
            <p:nvGrpSpPr>
              <p:cNvPr id="154806" name="Group 277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02" name="Rectangle 278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03" name="Line 279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07" name="Group 280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05" name="Rectangle 281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06" name="Line 282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907" name="Line 283"/>
            <p:cNvSpPr>
              <a:spLocks noChangeShapeType="1"/>
            </p:cNvSpPr>
            <p:nvPr/>
          </p:nvSpPr>
          <p:spPr bwMode="auto">
            <a:xfrm>
              <a:off x="5405" y="3071"/>
              <a:ext cx="49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4810" name="Group 284"/>
          <p:cNvGrpSpPr>
            <a:grpSpLocks/>
          </p:cNvGrpSpPr>
          <p:nvPr/>
        </p:nvGrpSpPr>
        <p:grpSpPr bwMode="auto">
          <a:xfrm>
            <a:off x="4996800" y="2674361"/>
            <a:ext cx="3700800" cy="587582"/>
            <a:chOff x="3492" y="2870"/>
            <a:chExt cx="2570" cy="408"/>
          </a:xfrm>
        </p:grpSpPr>
        <p:sp>
          <p:nvSpPr>
            <p:cNvPr id="154909" name="Text Box 285"/>
            <p:cNvSpPr txBox="1">
              <a:spLocks noChangeArrowheads="1"/>
            </p:cNvSpPr>
            <p:nvPr/>
          </p:nvSpPr>
          <p:spPr bwMode="auto">
            <a:xfrm>
              <a:off x="4364" y="2870"/>
              <a:ext cx="1698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SLAB</a:t>
              </a:r>
            </a:p>
          </p:txBody>
        </p:sp>
        <p:sp>
          <p:nvSpPr>
            <p:cNvPr id="154910" name="Text Box 286"/>
            <p:cNvSpPr txBox="1">
              <a:spLocks noChangeArrowheads="1"/>
            </p:cNvSpPr>
            <p:nvPr/>
          </p:nvSpPr>
          <p:spPr bwMode="auto">
            <a:xfrm>
              <a:off x="3492" y="2870"/>
              <a:ext cx="600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DIF</a:t>
              </a:r>
            </a:p>
          </p:txBody>
        </p:sp>
        <p:sp>
          <p:nvSpPr>
            <p:cNvPr id="154911" name="Line 287"/>
            <p:cNvSpPr>
              <a:spLocks noChangeShapeType="1"/>
            </p:cNvSpPr>
            <p:nvPr/>
          </p:nvSpPr>
          <p:spPr bwMode="auto">
            <a:xfrm>
              <a:off x="4109" y="3071"/>
              <a:ext cx="93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4819" name="Group 288"/>
            <p:cNvGrpSpPr>
              <a:grpSpLocks/>
            </p:cNvGrpSpPr>
            <p:nvPr/>
          </p:nvGrpSpPr>
          <p:grpSpPr bwMode="auto">
            <a:xfrm>
              <a:off x="5893" y="2935"/>
              <a:ext cx="91" cy="274"/>
              <a:chOff x="5893" y="2939"/>
              <a:chExt cx="91" cy="274"/>
            </a:xfrm>
          </p:grpSpPr>
          <p:grpSp>
            <p:nvGrpSpPr>
              <p:cNvPr id="154820" name="Group 28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14" name="Rectangle 29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15" name="Line 29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23" name="Group 29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17" name="Rectangle 29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18" name="Line 29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826" name="Group 295"/>
            <p:cNvGrpSpPr>
              <a:grpSpLocks/>
            </p:cNvGrpSpPr>
            <p:nvPr/>
          </p:nvGrpSpPr>
          <p:grpSpPr bwMode="auto">
            <a:xfrm>
              <a:off x="4423" y="2935"/>
              <a:ext cx="91" cy="274"/>
              <a:chOff x="5893" y="2939"/>
              <a:chExt cx="91" cy="274"/>
            </a:xfrm>
          </p:grpSpPr>
          <p:grpSp>
            <p:nvGrpSpPr>
              <p:cNvPr id="154827" name="Group 296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21" name="Rectangle 29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22" name="Line 29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30" name="Group 299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24" name="Rectangle 30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25" name="Line 30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833" name="Group 302"/>
            <p:cNvGrpSpPr>
              <a:grpSpLocks/>
            </p:cNvGrpSpPr>
            <p:nvPr/>
          </p:nvGrpSpPr>
          <p:grpSpPr bwMode="auto">
            <a:xfrm>
              <a:off x="4570" y="2935"/>
              <a:ext cx="91" cy="274"/>
              <a:chOff x="5893" y="2939"/>
              <a:chExt cx="91" cy="274"/>
            </a:xfrm>
          </p:grpSpPr>
          <p:grpSp>
            <p:nvGrpSpPr>
              <p:cNvPr id="154834" name="Group 303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28" name="Rectangle 30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29" name="Line 30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37" name="Group 306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31" name="Rectangle 30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32" name="Line 30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841" name="Group 309"/>
            <p:cNvGrpSpPr>
              <a:grpSpLocks/>
            </p:cNvGrpSpPr>
            <p:nvPr/>
          </p:nvGrpSpPr>
          <p:grpSpPr bwMode="auto">
            <a:xfrm>
              <a:off x="4717" y="2935"/>
              <a:ext cx="91" cy="274"/>
              <a:chOff x="5893" y="2939"/>
              <a:chExt cx="91" cy="274"/>
            </a:xfrm>
          </p:grpSpPr>
          <p:grpSp>
            <p:nvGrpSpPr>
              <p:cNvPr id="154845" name="Group 310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35" name="Rectangle 311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36" name="Line 312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46" name="Group 313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38" name="Rectangle 31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39" name="Line 31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849" name="Group 316"/>
            <p:cNvGrpSpPr>
              <a:grpSpLocks/>
            </p:cNvGrpSpPr>
            <p:nvPr/>
          </p:nvGrpSpPr>
          <p:grpSpPr bwMode="auto">
            <a:xfrm>
              <a:off x="4864" y="2935"/>
              <a:ext cx="91" cy="274"/>
              <a:chOff x="5893" y="2939"/>
              <a:chExt cx="91" cy="274"/>
            </a:xfrm>
          </p:grpSpPr>
          <p:grpSp>
            <p:nvGrpSpPr>
              <p:cNvPr id="154852" name="Group 317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42" name="Rectangle 318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43" name="Line 319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53" name="Group 320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45" name="Rectangle 321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46" name="Line 322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947" name="Rectangle 323"/>
            <p:cNvSpPr>
              <a:spLocks noChangeArrowheads="1"/>
            </p:cNvSpPr>
            <p:nvPr/>
          </p:nvSpPr>
          <p:spPr bwMode="auto">
            <a:xfrm>
              <a:off x="5020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948" name="Rectangle 324"/>
            <p:cNvSpPr>
              <a:spLocks noChangeArrowheads="1"/>
            </p:cNvSpPr>
            <p:nvPr/>
          </p:nvSpPr>
          <p:spPr bwMode="auto">
            <a:xfrm flipV="1">
              <a:off x="5021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949" name="Rectangle 325"/>
            <p:cNvSpPr>
              <a:spLocks noChangeArrowheads="1"/>
            </p:cNvSpPr>
            <p:nvPr/>
          </p:nvSpPr>
          <p:spPr bwMode="auto">
            <a:xfrm>
              <a:off x="5167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950" name="Rectangle 326"/>
            <p:cNvSpPr>
              <a:spLocks noChangeArrowheads="1"/>
            </p:cNvSpPr>
            <p:nvPr/>
          </p:nvSpPr>
          <p:spPr bwMode="auto">
            <a:xfrm flipV="1">
              <a:off x="5168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951" name="Rectangle 327"/>
            <p:cNvSpPr>
              <a:spLocks noChangeArrowheads="1"/>
            </p:cNvSpPr>
            <p:nvPr/>
          </p:nvSpPr>
          <p:spPr bwMode="auto">
            <a:xfrm>
              <a:off x="5314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4952" name="Rectangle 328"/>
            <p:cNvSpPr>
              <a:spLocks noChangeArrowheads="1"/>
            </p:cNvSpPr>
            <p:nvPr/>
          </p:nvSpPr>
          <p:spPr bwMode="auto">
            <a:xfrm flipV="1">
              <a:off x="5315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54856" name="Group 329"/>
            <p:cNvGrpSpPr>
              <a:grpSpLocks/>
            </p:cNvGrpSpPr>
            <p:nvPr/>
          </p:nvGrpSpPr>
          <p:grpSpPr bwMode="auto">
            <a:xfrm>
              <a:off x="5452" y="2935"/>
              <a:ext cx="91" cy="274"/>
              <a:chOff x="5893" y="2939"/>
              <a:chExt cx="91" cy="274"/>
            </a:xfrm>
          </p:grpSpPr>
          <p:grpSp>
            <p:nvGrpSpPr>
              <p:cNvPr id="154859" name="Group 330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55" name="Rectangle 331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56" name="Line 332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60" name="Group 333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58" name="Rectangle 334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59" name="Line 335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863" name="Group 336"/>
            <p:cNvGrpSpPr>
              <a:grpSpLocks/>
            </p:cNvGrpSpPr>
            <p:nvPr/>
          </p:nvGrpSpPr>
          <p:grpSpPr bwMode="auto">
            <a:xfrm>
              <a:off x="5599" y="2935"/>
              <a:ext cx="91" cy="274"/>
              <a:chOff x="5893" y="2939"/>
              <a:chExt cx="91" cy="274"/>
            </a:xfrm>
          </p:grpSpPr>
          <p:grpSp>
            <p:nvGrpSpPr>
              <p:cNvPr id="154866" name="Group 337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62" name="Rectangle 338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63" name="Line 339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67" name="Group 340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65" name="Rectangle 341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66" name="Line 342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870" name="Group 343"/>
            <p:cNvGrpSpPr>
              <a:grpSpLocks/>
            </p:cNvGrpSpPr>
            <p:nvPr/>
          </p:nvGrpSpPr>
          <p:grpSpPr bwMode="auto">
            <a:xfrm>
              <a:off x="5746" y="2935"/>
              <a:ext cx="91" cy="274"/>
              <a:chOff x="5893" y="2939"/>
              <a:chExt cx="91" cy="274"/>
            </a:xfrm>
          </p:grpSpPr>
          <p:grpSp>
            <p:nvGrpSpPr>
              <p:cNvPr id="154873" name="Group 344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69" name="Rectangle 345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70" name="Line 346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74" name="Group 347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72" name="Rectangle 348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73" name="Line 349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4974" name="Line 350"/>
            <p:cNvSpPr>
              <a:spLocks noChangeShapeType="1"/>
            </p:cNvSpPr>
            <p:nvPr/>
          </p:nvSpPr>
          <p:spPr bwMode="auto">
            <a:xfrm>
              <a:off x="5405" y="3071"/>
              <a:ext cx="49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4975" name="Line 351"/>
          <p:cNvSpPr>
            <a:spLocks noChangeShapeType="1"/>
          </p:cNvSpPr>
          <p:nvPr/>
        </p:nvSpPr>
        <p:spPr bwMode="auto">
          <a:xfrm>
            <a:off x="3728161" y="3145290"/>
            <a:ext cx="1280160" cy="538617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4976" name="Line 352"/>
          <p:cNvSpPr>
            <a:spLocks noChangeShapeType="1"/>
          </p:cNvSpPr>
          <p:nvPr/>
        </p:nvSpPr>
        <p:spPr bwMode="auto">
          <a:xfrm>
            <a:off x="3716640" y="3390116"/>
            <a:ext cx="1296000" cy="1738263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4977" name="Line 353"/>
          <p:cNvSpPr>
            <a:spLocks noChangeShapeType="1"/>
          </p:cNvSpPr>
          <p:nvPr/>
        </p:nvSpPr>
        <p:spPr bwMode="auto">
          <a:xfrm>
            <a:off x="3728160" y="4673291"/>
            <a:ext cx="1260000" cy="1165082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4978" name="Line 354"/>
          <p:cNvSpPr>
            <a:spLocks noChangeShapeType="1"/>
          </p:cNvSpPr>
          <p:nvPr/>
        </p:nvSpPr>
        <p:spPr bwMode="auto">
          <a:xfrm flipV="1">
            <a:off x="3716640" y="2982554"/>
            <a:ext cx="1277280" cy="1208286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4979" name="Line 355"/>
          <p:cNvSpPr>
            <a:spLocks noChangeShapeType="1"/>
          </p:cNvSpPr>
          <p:nvPr/>
        </p:nvSpPr>
        <p:spPr bwMode="auto">
          <a:xfrm flipV="1">
            <a:off x="3709441" y="4399663"/>
            <a:ext cx="1306080" cy="31683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grpSp>
        <p:nvGrpSpPr>
          <p:cNvPr id="154877" name="Group 356"/>
          <p:cNvGrpSpPr>
            <a:grpSpLocks/>
          </p:cNvGrpSpPr>
          <p:nvPr/>
        </p:nvGrpSpPr>
        <p:grpSpPr bwMode="auto">
          <a:xfrm>
            <a:off x="4996800" y="1958605"/>
            <a:ext cx="3700800" cy="587582"/>
            <a:chOff x="3492" y="2870"/>
            <a:chExt cx="2570" cy="408"/>
          </a:xfrm>
        </p:grpSpPr>
        <p:sp>
          <p:nvSpPr>
            <p:cNvPr id="154981" name="Text Box 357"/>
            <p:cNvSpPr txBox="1">
              <a:spLocks noChangeArrowheads="1"/>
            </p:cNvSpPr>
            <p:nvPr/>
          </p:nvSpPr>
          <p:spPr bwMode="auto">
            <a:xfrm>
              <a:off x="4364" y="2870"/>
              <a:ext cx="1698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SLAB</a:t>
              </a:r>
            </a:p>
          </p:txBody>
        </p:sp>
        <p:sp>
          <p:nvSpPr>
            <p:cNvPr id="154982" name="Text Box 358"/>
            <p:cNvSpPr txBox="1">
              <a:spLocks noChangeArrowheads="1"/>
            </p:cNvSpPr>
            <p:nvPr/>
          </p:nvSpPr>
          <p:spPr bwMode="auto">
            <a:xfrm>
              <a:off x="3492" y="2870"/>
              <a:ext cx="600" cy="408"/>
            </a:xfrm>
            <a:prstGeom prst="rect">
              <a:avLst/>
            </a:prstGeom>
            <a:solidFill>
              <a:srgbClr val="CCFFFF"/>
            </a:solidFill>
            <a:ln w="38100" cmpd="dbl">
              <a:solidFill>
                <a:srgbClr val="3366FF"/>
              </a:solidFill>
              <a:miter lim="800000"/>
              <a:headEnd/>
              <a:tailEnd/>
            </a:ln>
            <a:effectLst/>
          </p:spPr>
          <p:txBody>
            <a:bodyPr wrap="none" lIns="36000" tIns="36000" rIns="36000" bIns="36000" anchor="ctr" anchorCtr="1"/>
            <a:lstStyle/>
            <a:p>
              <a:r>
                <a:rPr lang="en-GB"/>
                <a:t>DIF</a:t>
              </a:r>
            </a:p>
          </p:txBody>
        </p:sp>
        <p:sp>
          <p:nvSpPr>
            <p:cNvPr id="154983" name="Line 359"/>
            <p:cNvSpPr>
              <a:spLocks noChangeShapeType="1"/>
            </p:cNvSpPr>
            <p:nvPr/>
          </p:nvSpPr>
          <p:spPr bwMode="auto">
            <a:xfrm>
              <a:off x="4109" y="3071"/>
              <a:ext cx="93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 type="triangle" w="med" len="med"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grpSp>
          <p:nvGrpSpPr>
            <p:cNvPr id="154886" name="Group 360"/>
            <p:cNvGrpSpPr>
              <a:grpSpLocks/>
            </p:cNvGrpSpPr>
            <p:nvPr/>
          </p:nvGrpSpPr>
          <p:grpSpPr bwMode="auto">
            <a:xfrm>
              <a:off x="5893" y="2935"/>
              <a:ext cx="91" cy="274"/>
              <a:chOff x="5893" y="2939"/>
              <a:chExt cx="91" cy="274"/>
            </a:xfrm>
          </p:grpSpPr>
          <p:grpSp>
            <p:nvGrpSpPr>
              <p:cNvPr id="154887" name="Group 361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86" name="Rectangle 362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87" name="Line 363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90" name="Group 364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89" name="Rectangle 365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90" name="Line 366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893" name="Group 367"/>
            <p:cNvGrpSpPr>
              <a:grpSpLocks/>
            </p:cNvGrpSpPr>
            <p:nvPr/>
          </p:nvGrpSpPr>
          <p:grpSpPr bwMode="auto">
            <a:xfrm>
              <a:off x="4423" y="2935"/>
              <a:ext cx="91" cy="274"/>
              <a:chOff x="5893" y="2939"/>
              <a:chExt cx="91" cy="274"/>
            </a:xfrm>
          </p:grpSpPr>
          <p:grpSp>
            <p:nvGrpSpPr>
              <p:cNvPr id="154894" name="Group 368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4993" name="Rectangle 369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94" name="Line 370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897" name="Group 371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4996" name="Rectangle 372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4997" name="Line 373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900" name="Group 374"/>
            <p:cNvGrpSpPr>
              <a:grpSpLocks/>
            </p:cNvGrpSpPr>
            <p:nvPr/>
          </p:nvGrpSpPr>
          <p:grpSpPr bwMode="auto">
            <a:xfrm>
              <a:off x="4570" y="2935"/>
              <a:ext cx="91" cy="274"/>
              <a:chOff x="5893" y="2939"/>
              <a:chExt cx="91" cy="274"/>
            </a:xfrm>
          </p:grpSpPr>
          <p:grpSp>
            <p:nvGrpSpPr>
              <p:cNvPr id="154901" name="Group 375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5000" name="Rectangle 37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01" name="Line 37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904" name="Group 378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5003" name="Rectangle 379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04" name="Line 380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908" name="Group 381"/>
            <p:cNvGrpSpPr>
              <a:grpSpLocks/>
            </p:cNvGrpSpPr>
            <p:nvPr/>
          </p:nvGrpSpPr>
          <p:grpSpPr bwMode="auto">
            <a:xfrm>
              <a:off x="4717" y="2935"/>
              <a:ext cx="91" cy="274"/>
              <a:chOff x="5893" y="2939"/>
              <a:chExt cx="91" cy="274"/>
            </a:xfrm>
          </p:grpSpPr>
          <p:grpSp>
            <p:nvGrpSpPr>
              <p:cNvPr id="154912" name="Group 382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5007" name="Rectangle 38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08" name="Line 38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913" name="Group 385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5010" name="Rectangle 38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11" name="Line 38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916" name="Group 388"/>
            <p:cNvGrpSpPr>
              <a:grpSpLocks/>
            </p:cNvGrpSpPr>
            <p:nvPr/>
          </p:nvGrpSpPr>
          <p:grpSpPr bwMode="auto">
            <a:xfrm>
              <a:off x="4864" y="2935"/>
              <a:ext cx="91" cy="274"/>
              <a:chOff x="5893" y="2939"/>
              <a:chExt cx="91" cy="274"/>
            </a:xfrm>
          </p:grpSpPr>
          <p:grpSp>
            <p:nvGrpSpPr>
              <p:cNvPr id="154919" name="Group 38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5014" name="Rectangle 39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15" name="Line 39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920" name="Group 39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5017" name="Rectangle 39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18" name="Line 39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5019" name="Rectangle 395"/>
            <p:cNvSpPr>
              <a:spLocks noChangeArrowheads="1"/>
            </p:cNvSpPr>
            <p:nvPr/>
          </p:nvSpPr>
          <p:spPr bwMode="auto">
            <a:xfrm>
              <a:off x="5020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5020" name="Rectangle 396"/>
            <p:cNvSpPr>
              <a:spLocks noChangeArrowheads="1"/>
            </p:cNvSpPr>
            <p:nvPr/>
          </p:nvSpPr>
          <p:spPr bwMode="auto">
            <a:xfrm flipV="1">
              <a:off x="5021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5021" name="Rectangle 397"/>
            <p:cNvSpPr>
              <a:spLocks noChangeArrowheads="1"/>
            </p:cNvSpPr>
            <p:nvPr/>
          </p:nvSpPr>
          <p:spPr bwMode="auto">
            <a:xfrm>
              <a:off x="5167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5022" name="Rectangle 398"/>
            <p:cNvSpPr>
              <a:spLocks noChangeArrowheads="1"/>
            </p:cNvSpPr>
            <p:nvPr/>
          </p:nvSpPr>
          <p:spPr bwMode="auto">
            <a:xfrm flipV="1">
              <a:off x="5168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5023" name="Rectangle 399"/>
            <p:cNvSpPr>
              <a:spLocks noChangeArrowheads="1"/>
            </p:cNvSpPr>
            <p:nvPr/>
          </p:nvSpPr>
          <p:spPr bwMode="auto">
            <a:xfrm>
              <a:off x="5314" y="2935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5024" name="Rectangle 400"/>
            <p:cNvSpPr>
              <a:spLocks noChangeArrowheads="1"/>
            </p:cNvSpPr>
            <p:nvPr/>
          </p:nvSpPr>
          <p:spPr bwMode="auto">
            <a:xfrm flipV="1">
              <a:off x="5315" y="3153"/>
              <a:ext cx="81" cy="56"/>
            </a:xfrm>
            <a:prstGeom prst="rect">
              <a:avLst/>
            </a:prstGeom>
            <a:solidFill>
              <a:srgbClr val="00B8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154923" name="Group 401"/>
            <p:cNvGrpSpPr>
              <a:grpSpLocks/>
            </p:cNvGrpSpPr>
            <p:nvPr/>
          </p:nvGrpSpPr>
          <p:grpSpPr bwMode="auto">
            <a:xfrm>
              <a:off x="5452" y="2935"/>
              <a:ext cx="91" cy="274"/>
              <a:chOff x="5893" y="2939"/>
              <a:chExt cx="91" cy="274"/>
            </a:xfrm>
          </p:grpSpPr>
          <p:grpSp>
            <p:nvGrpSpPr>
              <p:cNvPr id="154926" name="Group 402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5027" name="Rectangle 40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28" name="Line 40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927" name="Group 405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5030" name="Rectangle 406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31" name="Line 407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930" name="Group 408"/>
            <p:cNvGrpSpPr>
              <a:grpSpLocks/>
            </p:cNvGrpSpPr>
            <p:nvPr/>
          </p:nvGrpSpPr>
          <p:grpSpPr bwMode="auto">
            <a:xfrm>
              <a:off x="5599" y="2935"/>
              <a:ext cx="91" cy="274"/>
              <a:chOff x="5893" y="2939"/>
              <a:chExt cx="91" cy="274"/>
            </a:xfrm>
          </p:grpSpPr>
          <p:grpSp>
            <p:nvGrpSpPr>
              <p:cNvPr id="154933" name="Group 409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5034" name="Rectangle 41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35" name="Line 41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934" name="Group 412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5037" name="Rectangle 413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38" name="Line 414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grpSp>
          <p:nvGrpSpPr>
            <p:cNvPr id="154937" name="Group 415"/>
            <p:cNvGrpSpPr>
              <a:grpSpLocks/>
            </p:cNvGrpSpPr>
            <p:nvPr/>
          </p:nvGrpSpPr>
          <p:grpSpPr bwMode="auto">
            <a:xfrm>
              <a:off x="5746" y="2935"/>
              <a:ext cx="91" cy="274"/>
              <a:chOff x="5893" y="2939"/>
              <a:chExt cx="91" cy="274"/>
            </a:xfrm>
          </p:grpSpPr>
          <p:grpSp>
            <p:nvGrpSpPr>
              <p:cNvPr id="154940" name="Group 416"/>
              <p:cNvGrpSpPr>
                <a:grpSpLocks/>
              </p:cNvGrpSpPr>
              <p:nvPr/>
            </p:nvGrpSpPr>
            <p:grpSpPr bwMode="auto">
              <a:xfrm>
                <a:off x="5893" y="2939"/>
                <a:ext cx="90" cy="137"/>
                <a:chOff x="5893" y="2939"/>
                <a:chExt cx="90" cy="137"/>
              </a:xfrm>
            </p:grpSpPr>
            <p:sp>
              <p:nvSpPr>
                <p:cNvPr id="155041" name="Rectangle 417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42" name="Line 418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  <p:grpSp>
            <p:nvGrpSpPr>
              <p:cNvPr id="154941" name="Group 419"/>
              <p:cNvGrpSpPr>
                <a:grpSpLocks/>
              </p:cNvGrpSpPr>
              <p:nvPr/>
            </p:nvGrpSpPr>
            <p:grpSpPr bwMode="auto">
              <a:xfrm flipV="1">
                <a:off x="5894" y="3076"/>
                <a:ext cx="90" cy="137"/>
                <a:chOff x="5893" y="2939"/>
                <a:chExt cx="90" cy="137"/>
              </a:xfrm>
            </p:grpSpPr>
            <p:sp>
              <p:nvSpPr>
                <p:cNvPr id="155044" name="Rectangle 420"/>
                <p:cNvSpPr>
                  <a:spLocks noChangeArrowheads="1"/>
                </p:cNvSpPr>
                <p:nvPr/>
              </p:nvSpPr>
              <p:spPr bwMode="auto">
                <a:xfrm>
                  <a:off x="5902" y="2939"/>
                  <a:ext cx="81" cy="56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155045" name="Line 421"/>
                <p:cNvSpPr>
                  <a:spLocks noChangeShapeType="1"/>
                </p:cNvSpPr>
                <p:nvPr/>
              </p:nvSpPr>
              <p:spPr bwMode="auto">
                <a:xfrm flipV="1">
                  <a:off x="5893" y="2995"/>
                  <a:ext cx="48" cy="81"/>
                </a:xfrm>
                <a:prstGeom prst="line">
                  <a:avLst/>
                </a:prstGeom>
                <a:noFill/>
                <a:ln w="6350">
                  <a:solidFill>
                    <a:srgbClr val="CC3300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n-GB"/>
                </a:p>
              </p:txBody>
            </p:sp>
          </p:grpSp>
        </p:grpSp>
        <p:sp>
          <p:nvSpPr>
            <p:cNvPr id="155046" name="Line 422"/>
            <p:cNvSpPr>
              <a:spLocks noChangeShapeType="1"/>
            </p:cNvSpPr>
            <p:nvPr/>
          </p:nvSpPr>
          <p:spPr bwMode="auto">
            <a:xfrm>
              <a:off x="5405" y="3071"/>
              <a:ext cx="491" cy="2"/>
            </a:xfrm>
            <a:prstGeom prst="line">
              <a:avLst/>
            </a:prstGeom>
            <a:noFill/>
            <a:ln w="635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5047" name="Line 423"/>
          <p:cNvSpPr>
            <a:spLocks noChangeShapeType="1"/>
          </p:cNvSpPr>
          <p:nvPr/>
        </p:nvSpPr>
        <p:spPr bwMode="auto">
          <a:xfrm flipV="1">
            <a:off x="3728160" y="2248077"/>
            <a:ext cx="1265760" cy="67111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grpSp>
        <p:nvGrpSpPr>
          <p:cNvPr id="154944" name="Group 427"/>
          <p:cNvGrpSpPr>
            <a:grpSpLocks/>
          </p:cNvGrpSpPr>
          <p:nvPr/>
        </p:nvGrpSpPr>
        <p:grpSpPr bwMode="auto">
          <a:xfrm>
            <a:off x="4669921" y="5229190"/>
            <a:ext cx="318240" cy="482450"/>
            <a:chOff x="3243" y="3631"/>
            <a:chExt cx="221" cy="335"/>
          </a:xfrm>
        </p:grpSpPr>
        <p:sp>
          <p:nvSpPr>
            <p:cNvPr id="154637" name="Line 13"/>
            <p:cNvSpPr>
              <a:spLocks noChangeShapeType="1"/>
            </p:cNvSpPr>
            <p:nvPr/>
          </p:nvSpPr>
          <p:spPr bwMode="auto">
            <a:xfrm rot="5400000" flipH="1" flipV="1">
              <a:off x="3354" y="3533"/>
              <a:ext cx="0" cy="221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48" name="Line 424"/>
            <p:cNvSpPr>
              <a:spLocks noChangeShapeType="1"/>
            </p:cNvSpPr>
            <p:nvPr/>
          </p:nvSpPr>
          <p:spPr bwMode="auto">
            <a:xfrm rot="16200000" flipH="1">
              <a:off x="3354" y="3845"/>
              <a:ext cx="0" cy="221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49" name="Line 425"/>
            <p:cNvSpPr>
              <a:spLocks noChangeShapeType="1"/>
            </p:cNvSpPr>
            <p:nvPr/>
          </p:nvSpPr>
          <p:spPr bwMode="auto">
            <a:xfrm flipH="1">
              <a:off x="3246" y="3716"/>
              <a:ext cx="0" cy="188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 type="triangle" w="lg" len="med"/>
              <a:tailEnd type="triangle" w="lg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50" name="Line 426"/>
            <p:cNvSpPr>
              <a:spLocks noChangeShapeType="1"/>
            </p:cNvSpPr>
            <p:nvPr/>
          </p:nvSpPr>
          <p:spPr bwMode="auto">
            <a:xfrm flipH="1">
              <a:off x="3243" y="3631"/>
              <a:ext cx="0" cy="335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4953" name="Group 428"/>
          <p:cNvGrpSpPr>
            <a:grpSpLocks/>
          </p:cNvGrpSpPr>
          <p:nvPr/>
        </p:nvGrpSpPr>
        <p:grpSpPr bwMode="auto">
          <a:xfrm>
            <a:off x="4669921" y="3797679"/>
            <a:ext cx="318240" cy="482450"/>
            <a:chOff x="3243" y="3631"/>
            <a:chExt cx="221" cy="335"/>
          </a:xfrm>
        </p:grpSpPr>
        <p:sp>
          <p:nvSpPr>
            <p:cNvPr id="155053" name="Line 429"/>
            <p:cNvSpPr>
              <a:spLocks noChangeShapeType="1"/>
            </p:cNvSpPr>
            <p:nvPr/>
          </p:nvSpPr>
          <p:spPr bwMode="auto">
            <a:xfrm rot="5400000" flipH="1" flipV="1">
              <a:off x="3354" y="3533"/>
              <a:ext cx="0" cy="221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54" name="Line 430"/>
            <p:cNvSpPr>
              <a:spLocks noChangeShapeType="1"/>
            </p:cNvSpPr>
            <p:nvPr/>
          </p:nvSpPr>
          <p:spPr bwMode="auto">
            <a:xfrm rot="16200000" flipH="1">
              <a:off x="3354" y="3845"/>
              <a:ext cx="0" cy="221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55" name="Line 431"/>
            <p:cNvSpPr>
              <a:spLocks noChangeShapeType="1"/>
            </p:cNvSpPr>
            <p:nvPr/>
          </p:nvSpPr>
          <p:spPr bwMode="auto">
            <a:xfrm flipH="1">
              <a:off x="3246" y="3716"/>
              <a:ext cx="0" cy="188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 type="triangle" w="lg" len="med"/>
              <a:tailEnd type="triangle" w="lg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56" name="Line 432"/>
            <p:cNvSpPr>
              <a:spLocks noChangeShapeType="1"/>
            </p:cNvSpPr>
            <p:nvPr/>
          </p:nvSpPr>
          <p:spPr bwMode="auto">
            <a:xfrm flipH="1">
              <a:off x="3243" y="3631"/>
              <a:ext cx="0" cy="335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4954" name="Group 433"/>
          <p:cNvGrpSpPr>
            <a:grpSpLocks/>
          </p:cNvGrpSpPr>
          <p:nvPr/>
        </p:nvGrpSpPr>
        <p:grpSpPr bwMode="auto">
          <a:xfrm>
            <a:off x="4697280" y="2366169"/>
            <a:ext cx="318240" cy="482450"/>
            <a:chOff x="3243" y="3631"/>
            <a:chExt cx="221" cy="335"/>
          </a:xfrm>
        </p:grpSpPr>
        <p:sp>
          <p:nvSpPr>
            <p:cNvPr id="155058" name="Line 434"/>
            <p:cNvSpPr>
              <a:spLocks noChangeShapeType="1"/>
            </p:cNvSpPr>
            <p:nvPr/>
          </p:nvSpPr>
          <p:spPr bwMode="auto">
            <a:xfrm rot="5400000" flipH="1" flipV="1">
              <a:off x="3354" y="3533"/>
              <a:ext cx="0" cy="221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59" name="Line 435"/>
            <p:cNvSpPr>
              <a:spLocks noChangeShapeType="1"/>
            </p:cNvSpPr>
            <p:nvPr/>
          </p:nvSpPr>
          <p:spPr bwMode="auto">
            <a:xfrm rot="16200000" flipH="1">
              <a:off x="3354" y="3845"/>
              <a:ext cx="0" cy="221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60" name="Line 436"/>
            <p:cNvSpPr>
              <a:spLocks noChangeShapeType="1"/>
            </p:cNvSpPr>
            <p:nvPr/>
          </p:nvSpPr>
          <p:spPr bwMode="auto">
            <a:xfrm flipH="1">
              <a:off x="3246" y="3716"/>
              <a:ext cx="0" cy="188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 type="triangle" w="lg" len="med"/>
              <a:tailEnd type="triangle" w="lg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5061" name="Line 437"/>
            <p:cNvSpPr>
              <a:spLocks noChangeShapeType="1"/>
            </p:cNvSpPr>
            <p:nvPr/>
          </p:nvSpPr>
          <p:spPr bwMode="auto">
            <a:xfrm flipH="1">
              <a:off x="3243" y="3631"/>
              <a:ext cx="0" cy="335"/>
            </a:xfrm>
            <a:prstGeom prst="line">
              <a:avLst/>
            </a:prstGeom>
            <a:noFill/>
            <a:ln w="38100">
              <a:solidFill>
                <a:srgbClr val="00CC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5062" name="Text Box 438"/>
          <p:cNvSpPr txBox="1">
            <a:spLocks noChangeArrowheads="1"/>
          </p:cNvSpPr>
          <p:nvPr/>
        </p:nvSpPr>
        <p:spPr bwMode="auto">
          <a:xfrm>
            <a:off x="2954880" y="1386866"/>
            <a:ext cx="757440" cy="927457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 lIns="32656" tIns="32656" rIns="32656" bIns="32656" anchor="ctr" anchorCtr="1"/>
          <a:lstStyle/>
          <a:p>
            <a:r>
              <a:rPr lang="en-GB"/>
              <a:t>LDA</a:t>
            </a:r>
          </a:p>
        </p:txBody>
      </p:sp>
      <p:sp>
        <p:nvSpPr>
          <p:cNvPr id="155063" name="Text Box 439"/>
          <p:cNvSpPr txBox="1">
            <a:spLocks noChangeArrowheads="1"/>
          </p:cNvSpPr>
          <p:nvPr/>
        </p:nvSpPr>
        <p:spPr bwMode="auto">
          <a:xfrm>
            <a:off x="2952000" y="5278155"/>
            <a:ext cx="757440" cy="927457"/>
          </a:xfrm>
          <a:prstGeom prst="rect">
            <a:avLst/>
          </a:prstGeom>
          <a:solidFill>
            <a:srgbClr val="CCFFFF"/>
          </a:solidFill>
          <a:ln w="38100" cmpd="dbl">
            <a:solidFill>
              <a:srgbClr val="3366FF"/>
            </a:solidFill>
            <a:miter lim="800000"/>
            <a:headEnd/>
            <a:tailEnd/>
          </a:ln>
          <a:effectLst/>
        </p:spPr>
        <p:txBody>
          <a:bodyPr wrap="none" lIns="32656" tIns="32656" rIns="32656" bIns="32656" anchor="ctr" anchorCtr="1"/>
          <a:lstStyle/>
          <a:p>
            <a:r>
              <a:rPr lang="en-GB"/>
              <a:t>LDA</a:t>
            </a:r>
          </a:p>
        </p:txBody>
      </p:sp>
      <p:sp>
        <p:nvSpPr>
          <p:cNvPr id="155064" name="Line 440"/>
          <p:cNvSpPr>
            <a:spLocks noChangeShapeType="1"/>
          </p:cNvSpPr>
          <p:nvPr/>
        </p:nvSpPr>
        <p:spPr bwMode="auto">
          <a:xfrm flipV="1">
            <a:off x="7197120" y="1566885"/>
            <a:ext cx="328320" cy="391721"/>
          </a:xfrm>
          <a:prstGeom prst="line">
            <a:avLst/>
          </a:prstGeom>
          <a:noFill/>
          <a:ln w="38100">
            <a:solidFill>
              <a:srgbClr val="D60093"/>
            </a:solidFill>
            <a:round/>
            <a:headEnd type="triangle" w="med" len="med"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155065" name="Rectangle 441"/>
          <p:cNvSpPr>
            <a:spLocks noChangeArrowheads="1"/>
          </p:cNvSpPr>
          <p:nvPr/>
        </p:nvSpPr>
        <p:spPr bwMode="auto">
          <a:xfrm>
            <a:off x="6395040" y="979303"/>
            <a:ext cx="2488320" cy="54149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b="1" dirty="0">
                <a:solidFill>
                  <a:srgbClr val="D60093"/>
                </a:solidFill>
              </a:rPr>
              <a:t>~150 VFE ASICs on each side of SLAB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252010" name="Rectangle 106"/>
          <p:cNvSpPr>
            <a:spLocks noChangeArrowheads="1"/>
          </p:cNvSpPr>
          <p:nvPr/>
        </p:nvSpPr>
        <p:spPr bwMode="auto">
          <a:xfrm>
            <a:off x="3826081" y="1762745"/>
            <a:ext cx="2449440" cy="24165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endParaRPr lang="en-GB"/>
          </a:p>
        </p:txBody>
      </p:sp>
      <p:sp>
        <p:nvSpPr>
          <p:cNvPr id="252009" name="Rectangle 105"/>
          <p:cNvSpPr>
            <a:spLocks noChangeArrowheads="1"/>
          </p:cNvSpPr>
          <p:nvPr/>
        </p:nvSpPr>
        <p:spPr bwMode="auto">
          <a:xfrm>
            <a:off x="750241" y="1762745"/>
            <a:ext cx="2449440" cy="24165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endParaRPr lang="en-GB"/>
          </a:p>
        </p:txBody>
      </p:sp>
      <p:sp>
        <p:nvSpPr>
          <p:cNvPr id="25190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041" y="365798"/>
            <a:ext cx="5925600" cy="355241"/>
          </a:xfrm>
          <a:ln/>
        </p:spPr>
        <p:txBody>
          <a:bodyPr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800" dirty="0"/>
              <a:t>ECAL SLAB Interconnect – Why Multi-Rows?</a:t>
            </a:r>
          </a:p>
        </p:txBody>
      </p:sp>
      <p:sp>
        <p:nvSpPr>
          <p:cNvPr id="251907" name="Rectangle 3"/>
          <p:cNvSpPr>
            <a:spLocks noChangeArrowheads="1"/>
          </p:cNvSpPr>
          <p:nvPr/>
        </p:nvSpPr>
        <p:spPr bwMode="auto">
          <a:xfrm>
            <a:off x="655201" y="839609"/>
            <a:ext cx="7807680" cy="27148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How to read them out – </a:t>
            </a:r>
            <a:r>
              <a:rPr lang="en-GB" b="1" dirty="0"/>
              <a:t>single path </a:t>
            </a:r>
            <a:r>
              <a:rPr lang="en-GB" dirty="0"/>
              <a:t>or in </a:t>
            </a:r>
            <a:r>
              <a:rPr lang="en-GB" b="1" dirty="0"/>
              <a:t>4 rows?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51908" name="Rectangle 4"/>
          <p:cNvSpPr>
            <a:spLocks noChangeArrowheads="1"/>
          </p:cNvSpPr>
          <p:nvPr/>
        </p:nvSpPr>
        <p:spPr bwMode="auto">
          <a:xfrm>
            <a:off x="564480" y="4658889"/>
            <a:ext cx="3942720" cy="271485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Per ASU: L ~ 720mm, C ~ 72pF</a:t>
            </a:r>
          </a:p>
        </p:txBody>
      </p:sp>
      <p:sp>
        <p:nvSpPr>
          <p:cNvPr id="251909" name="Rectangle 5"/>
          <p:cNvSpPr>
            <a:spLocks noChangeArrowheads="1"/>
          </p:cNvSpPr>
          <p:nvPr/>
        </p:nvSpPr>
        <p:spPr bwMode="auto">
          <a:xfrm>
            <a:off x="4641120" y="4658889"/>
            <a:ext cx="3882240" cy="271485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Per ASU: L ~ 180mm, C ~ 18pF</a:t>
            </a:r>
          </a:p>
        </p:txBody>
      </p:sp>
      <p:sp>
        <p:nvSpPr>
          <p:cNvPr id="251910" name="Rectangle 6"/>
          <p:cNvSpPr>
            <a:spLocks noChangeArrowheads="1"/>
          </p:cNvSpPr>
          <p:nvPr/>
        </p:nvSpPr>
        <p:spPr bwMode="auto">
          <a:xfrm>
            <a:off x="564480" y="5050611"/>
            <a:ext cx="3942720" cy="542969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Per Slab of 9 ASUs:</a:t>
            </a:r>
          </a:p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L ~ 6.5m, C ~ 650pF</a:t>
            </a:r>
          </a:p>
        </p:txBody>
      </p:sp>
      <p:sp>
        <p:nvSpPr>
          <p:cNvPr id="251911" name="Rectangle 7"/>
          <p:cNvSpPr>
            <a:spLocks noChangeArrowheads="1"/>
          </p:cNvSpPr>
          <p:nvPr/>
        </p:nvSpPr>
        <p:spPr bwMode="auto">
          <a:xfrm>
            <a:off x="4636800" y="5050611"/>
            <a:ext cx="3882240" cy="542969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Per Slab of 9 ASUs:</a:t>
            </a:r>
          </a:p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L ~ 1.6m, C ~ 160pF</a:t>
            </a:r>
          </a:p>
        </p:txBody>
      </p:sp>
      <p:sp>
        <p:nvSpPr>
          <p:cNvPr id="251912" name="Rectangle 8"/>
          <p:cNvSpPr>
            <a:spLocks noChangeArrowheads="1"/>
          </p:cNvSpPr>
          <p:nvPr/>
        </p:nvSpPr>
        <p:spPr bwMode="auto">
          <a:xfrm>
            <a:off x="1257120" y="5715961"/>
            <a:ext cx="6733440" cy="377026"/>
          </a:xfrm>
          <a:prstGeom prst="rect">
            <a:avLst/>
          </a:prstGeom>
          <a:noFill/>
          <a:ln w="76200" cmpd="tri">
            <a:solidFill>
              <a:srgbClr val="00FF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200" dirty="0">
                <a:solidFill>
                  <a:srgbClr val="00CC00"/>
                </a:solidFill>
              </a:rPr>
              <a:t>Do these look</a:t>
            </a:r>
            <a:r>
              <a:rPr lang="en-GB" sz="2500" b="1" dirty="0">
                <a:solidFill>
                  <a:srgbClr val="00CC00"/>
                </a:solidFill>
              </a:rPr>
              <a:t> BIG ??</a:t>
            </a:r>
            <a:endParaRPr lang="en-GB" dirty="0">
              <a:solidFill>
                <a:srgbClr val="00CC00"/>
              </a:solidFill>
            </a:endParaRPr>
          </a:p>
        </p:txBody>
      </p:sp>
      <p:grpSp>
        <p:nvGrpSpPr>
          <p:cNvPr id="2" name="Group 103"/>
          <p:cNvGrpSpPr>
            <a:grpSpLocks noChangeAspect="1"/>
          </p:cNvGrpSpPr>
          <p:nvPr/>
        </p:nvGrpSpPr>
        <p:grpSpPr bwMode="auto">
          <a:xfrm>
            <a:off x="587520" y="1794428"/>
            <a:ext cx="2715840" cy="2361848"/>
            <a:chOff x="590" y="1156"/>
            <a:chExt cx="2358" cy="2051"/>
          </a:xfrm>
        </p:grpSpPr>
        <p:grpSp>
          <p:nvGrpSpPr>
            <p:cNvPr id="3" name="Group 9"/>
            <p:cNvGrpSpPr>
              <a:grpSpLocks noChangeAspect="1"/>
            </p:cNvGrpSpPr>
            <p:nvPr/>
          </p:nvGrpSpPr>
          <p:grpSpPr bwMode="auto">
            <a:xfrm>
              <a:off x="771" y="1156"/>
              <a:ext cx="2052" cy="2051"/>
              <a:chOff x="3101" y="1356"/>
              <a:chExt cx="2052" cy="2051"/>
            </a:xfrm>
          </p:grpSpPr>
          <p:sp>
            <p:nvSpPr>
              <p:cNvPr id="251914" name="Text Box 10"/>
              <p:cNvSpPr txBox="1">
                <a:spLocks noChangeAspect="1" noChangeArrowheads="1"/>
              </p:cNvSpPr>
              <p:nvPr/>
            </p:nvSpPr>
            <p:spPr bwMode="auto">
              <a:xfrm>
                <a:off x="3101" y="1356"/>
                <a:ext cx="2047" cy="2040"/>
              </a:xfrm>
              <a:prstGeom prst="rect">
                <a:avLst/>
              </a:prstGeom>
              <a:solidFill>
                <a:srgbClr val="CCFFFF"/>
              </a:solidFill>
              <a:ln w="38100" cmpd="dbl">
                <a:solidFill>
                  <a:srgbClr val="3366FF"/>
                </a:solidFill>
                <a:miter lim="800000"/>
                <a:headEnd/>
                <a:tailEnd/>
              </a:ln>
              <a:effectLst/>
            </p:spPr>
            <p:txBody>
              <a:bodyPr wrap="none" lIns="36000" tIns="36000" rIns="36000" bIns="36000" anchor="ctr" anchorCtr="1"/>
              <a:lstStyle/>
              <a:p>
                <a:endParaRPr lang="en-US" u="sng"/>
              </a:p>
            </p:txBody>
          </p:sp>
          <p:sp>
            <p:nvSpPr>
              <p:cNvPr id="251915" name="Rectangle 11"/>
              <p:cNvSpPr>
                <a:spLocks noChangeAspect="1" noChangeArrowheads="1"/>
              </p:cNvSpPr>
              <p:nvPr/>
            </p:nvSpPr>
            <p:spPr bwMode="auto">
              <a:xfrm>
                <a:off x="3101" y="1356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1916" name="Rectangle 12"/>
              <p:cNvSpPr>
                <a:spLocks noChangeAspect="1" noChangeArrowheads="1"/>
              </p:cNvSpPr>
              <p:nvPr/>
            </p:nvSpPr>
            <p:spPr bwMode="auto">
              <a:xfrm>
                <a:off x="4133" y="1356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1917" name="Rectangle 13"/>
              <p:cNvSpPr>
                <a:spLocks noChangeAspect="1" noChangeArrowheads="1"/>
              </p:cNvSpPr>
              <p:nvPr/>
            </p:nvSpPr>
            <p:spPr bwMode="auto">
              <a:xfrm>
                <a:off x="3101" y="2387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1918" name="Rectangle 14"/>
              <p:cNvSpPr>
                <a:spLocks noChangeAspect="1" noChangeArrowheads="1"/>
              </p:cNvSpPr>
              <p:nvPr/>
            </p:nvSpPr>
            <p:spPr bwMode="auto">
              <a:xfrm>
                <a:off x="4133" y="2387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grpSp>
            <p:nvGrpSpPr>
              <p:cNvPr id="4" name="Group 15"/>
              <p:cNvGrpSpPr>
                <a:grpSpLocks noChangeAspect="1"/>
              </p:cNvGrpSpPr>
              <p:nvPr/>
            </p:nvGrpSpPr>
            <p:grpSpPr bwMode="auto">
              <a:xfrm>
                <a:off x="3311" y="1569"/>
                <a:ext cx="589" cy="587"/>
                <a:chOff x="3311" y="1569"/>
                <a:chExt cx="589" cy="587"/>
              </a:xfrm>
            </p:grpSpPr>
            <p:sp>
              <p:nvSpPr>
                <p:cNvPr id="251920" name="Rectangle 16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809" y="1569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1921" name="Rectangle 17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809" y="2065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1922" name="Rectangle 18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311" y="1569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1923" name="Rectangle 19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311" y="2065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5" name="Group 20"/>
              <p:cNvGrpSpPr>
                <a:grpSpLocks noChangeAspect="1"/>
              </p:cNvGrpSpPr>
              <p:nvPr/>
            </p:nvGrpSpPr>
            <p:grpSpPr bwMode="auto">
              <a:xfrm>
                <a:off x="3311" y="1569"/>
                <a:ext cx="1626" cy="587"/>
                <a:chOff x="3311" y="1569"/>
                <a:chExt cx="1626" cy="587"/>
              </a:xfrm>
            </p:grpSpPr>
            <p:grpSp>
              <p:nvGrpSpPr>
                <p:cNvPr id="6" name="Group 21"/>
                <p:cNvGrpSpPr>
                  <a:grpSpLocks noChangeAspect="1"/>
                </p:cNvGrpSpPr>
                <p:nvPr/>
              </p:nvGrpSpPr>
              <p:grpSpPr bwMode="auto">
                <a:xfrm>
                  <a:off x="3311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1926" name="Rectangle 22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27" name="Rectangle 23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28" name="Rectangle 24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29" name="Rectangle 25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7" name="Group 26"/>
                <p:cNvGrpSpPr>
                  <a:grpSpLocks noChangeAspect="1"/>
                </p:cNvGrpSpPr>
                <p:nvPr/>
              </p:nvGrpSpPr>
              <p:grpSpPr bwMode="auto">
                <a:xfrm>
                  <a:off x="4348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1931" name="Rectangle 27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32" name="Rectangle 28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33" name="Rectangle 29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34" name="Rectangle 30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8" name="Group 31"/>
              <p:cNvGrpSpPr>
                <a:grpSpLocks noChangeAspect="1"/>
              </p:cNvGrpSpPr>
              <p:nvPr/>
            </p:nvGrpSpPr>
            <p:grpSpPr bwMode="auto">
              <a:xfrm>
                <a:off x="3311" y="2603"/>
                <a:ext cx="1626" cy="587"/>
                <a:chOff x="3311" y="1569"/>
                <a:chExt cx="1626" cy="587"/>
              </a:xfrm>
            </p:grpSpPr>
            <p:grpSp>
              <p:nvGrpSpPr>
                <p:cNvPr id="9" name="Group 32"/>
                <p:cNvGrpSpPr>
                  <a:grpSpLocks noChangeAspect="1"/>
                </p:cNvGrpSpPr>
                <p:nvPr/>
              </p:nvGrpSpPr>
              <p:grpSpPr bwMode="auto">
                <a:xfrm>
                  <a:off x="3311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1937" name="Rectangle 33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38" name="Rectangle 34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39" name="Rectangle 35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40" name="Rectangle 36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0" name="Group 37"/>
                <p:cNvGrpSpPr>
                  <a:grpSpLocks noChangeAspect="1"/>
                </p:cNvGrpSpPr>
                <p:nvPr/>
              </p:nvGrpSpPr>
              <p:grpSpPr bwMode="auto">
                <a:xfrm>
                  <a:off x="4348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1942" name="Rectangle 38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43" name="Rectangle 39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44" name="Rectangle 40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45" name="Rectangle 41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</p:grpSp>
        </p:grpSp>
        <p:sp>
          <p:nvSpPr>
            <p:cNvPr id="251946" name="Line 42"/>
            <p:cNvSpPr>
              <a:spLocks noChangeAspect="1" noChangeShapeType="1"/>
            </p:cNvSpPr>
            <p:nvPr/>
          </p:nvSpPr>
          <p:spPr bwMode="auto">
            <a:xfrm flipH="1">
              <a:off x="590" y="1292"/>
              <a:ext cx="29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47" name="Line 43"/>
            <p:cNvSpPr>
              <a:spLocks noChangeAspect="1" noChangeShapeType="1"/>
            </p:cNvSpPr>
            <p:nvPr/>
          </p:nvSpPr>
          <p:spPr bwMode="auto">
            <a:xfrm>
              <a:off x="884" y="1292"/>
              <a:ext cx="0" cy="154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48" name="Line 44"/>
            <p:cNvSpPr>
              <a:spLocks noChangeAspect="1" noChangeShapeType="1"/>
            </p:cNvSpPr>
            <p:nvPr/>
          </p:nvSpPr>
          <p:spPr bwMode="auto">
            <a:xfrm>
              <a:off x="884" y="2835"/>
              <a:ext cx="52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49" name="Line 45"/>
            <p:cNvSpPr>
              <a:spLocks noChangeAspect="1" noChangeShapeType="1"/>
            </p:cNvSpPr>
            <p:nvPr/>
          </p:nvSpPr>
          <p:spPr bwMode="auto">
            <a:xfrm>
              <a:off x="1406" y="1292"/>
              <a:ext cx="0" cy="154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50" name="Line 46"/>
            <p:cNvSpPr>
              <a:spLocks noChangeAspect="1" noChangeShapeType="1"/>
            </p:cNvSpPr>
            <p:nvPr/>
          </p:nvSpPr>
          <p:spPr bwMode="auto">
            <a:xfrm>
              <a:off x="1406" y="1292"/>
              <a:ext cx="54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51" name="Line 47"/>
            <p:cNvSpPr>
              <a:spLocks noChangeAspect="1" noChangeShapeType="1"/>
            </p:cNvSpPr>
            <p:nvPr/>
          </p:nvSpPr>
          <p:spPr bwMode="auto">
            <a:xfrm>
              <a:off x="1950" y="1292"/>
              <a:ext cx="0" cy="154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52" name="Line 48"/>
            <p:cNvSpPr>
              <a:spLocks noChangeAspect="1" noChangeShapeType="1"/>
            </p:cNvSpPr>
            <p:nvPr/>
          </p:nvSpPr>
          <p:spPr bwMode="auto">
            <a:xfrm>
              <a:off x="1950" y="2835"/>
              <a:ext cx="499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53" name="Line 49"/>
            <p:cNvSpPr>
              <a:spLocks noChangeAspect="1" noChangeShapeType="1"/>
            </p:cNvSpPr>
            <p:nvPr/>
          </p:nvSpPr>
          <p:spPr bwMode="auto">
            <a:xfrm>
              <a:off x="2449" y="1292"/>
              <a:ext cx="0" cy="154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54" name="Line 50"/>
            <p:cNvSpPr>
              <a:spLocks noChangeAspect="1" noChangeShapeType="1"/>
            </p:cNvSpPr>
            <p:nvPr/>
          </p:nvSpPr>
          <p:spPr bwMode="auto">
            <a:xfrm>
              <a:off x="2449" y="1292"/>
              <a:ext cx="499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51955" name="Line 51"/>
            <p:cNvSpPr>
              <a:spLocks noChangeAspect="1" noChangeShapeType="1"/>
            </p:cNvSpPr>
            <p:nvPr/>
          </p:nvSpPr>
          <p:spPr bwMode="auto">
            <a:xfrm flipH="1">
              <a:off x="2653" y="1292"/>
              <a:ext cx="18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04"/>
          <p:cNvGrpSpPr>
            <a:grpSpLocks noChangeAspect="1"/>
          </p:cNvGrpSpPr>
          <p:nvPr/>
        </p:nvGrpSpPr>
        <p:grpSpPr bwMode="auto">
          <a:xfrm>
            <a:off x="3624481" y="1794429"/>
            <a:ext cx="2772000" cy="2366169"/>
            <a:chOff x="3288" y="1156"/>
            <a:chExt cx="2404" cy="2051"/>
          </a:xfrm>
        </p:grpSpPr>
        <p:grpSp>
          <p:nvGrpSpPr>
            <p:cNvPr id="12" name="Group 52"/>
            <p:cNvGrpSpPr>
              <a:grpSpLocks noChangeAspect="1"/>
            </p:cNvGrpSpPr>
            <p:nvPr/>
          </p:nvGrpSpPr>
          <p:grpSpPr bwMode="auto">
            <a:xfrm>
              <a:off x="3504" y="1156"/>
              <a:ext cx="2052" cy="2051"/>
              <a:chOff x="3101" y="1356"/>
              <a:chExt cx="2052" cy="2051"/>
            </a:xfrm>
          </p:grpSpPr>
          <p:sp>
            <p:nvSpPr>
              <p:cNvPr id="251957" name="Text Box 53"/>
              <p:cNvSpPr txBox="1">
                <a:spLocks noChangeAspect="1" noChangeArrowheads="1"/>
              </p:cNvSpPr>
              <p:nvPr/>
            </p:nvSpPr>
            <p:spPr bwMode="auto">
              <a:xfrm>
                <a:off x="3101" y="1356"/>
                <a:ext cx="2047" cy="2040"/>
              </a:xfrm>
              <a:prstGeom prst="rect">
                <a:avLst/>
              </a:prstGeom>
              <a:solidFill>
                <a:srgbClr val="CCFFFF"/>
              </a:solidFill>
              <a:ln w="38100" cmpd="dbl">
                <a:solidFill>
                  <a:srgbClr val="3366FF"/>
                </a:solidFill>
                <a:miter lim="800000"/>
                <a:headEnd/>
                <a:tailEnd/>
              </a:ln>
              <a:effectLst/>
            </p:spPr>
            <p:txBody>
              <a:bodyPr wrap="none" lIns="36000" tIns="36000" rIns="36000" bIns="36000" anchor="ctr" anchorCtr="1"/>
              <a:lstStyle/>
              <a:p>
                <a:endParaRPr lang="en-US" u="sng"/>
              </a:p>
            </p:txBody>
          </p:sp>
          <p:sp>
            <p:nvSpPr>
              <p:cNvPr id="251958" name="Rectangle 54"/>
              <p:cNvSpPr>
                <a:spLocks noChangeAspect="1" noChangeArrowheads="1"/>
              </p:cNvSpPr>
              <p:nvPr/>
            </p:nvSpPr>
            <p:spPr bwMode="auto">
              <a:xfrm>
                <a:off x="3101" y="1356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1959" name="Rectangle 55"/>
              <p:cNvSpPr>
                <a:spLocks noChangeAspect="1" noChangeArrowheads="1"/>
              </p:cNvSpPr>
              <p:nvPr/>
            </p:nvSpPr>
            <p:spPr bwMode="auto">
              <a:xfrm>
                <a:off x="4133" y="1356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1960" name="Rectangle 56"/>
              <p:cNvSpPr>
                <a:spLocks noChangeAspect="1" noChangeArrowheads="1"/>
              </p:cNvSpPr>
              <p:nvPr/>
            </p:nvSpPr>
            <p:spPr bwMode="auto">
              <a:xfrm>
                <a:off x="3101" y="2387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1961" name="Rectangle 57"/>
              <p:cNvSpPr>
                <a:spLocks noChangeAspect="1" noChangeArrowheads="1"/>
              </p:cNvSpPr>
              <p:nvPr/>
            </p:nvSpPr>
            <p:spPr bwMode="auto">
              <a:xfrm>
                <a:off x="4133" y="2387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grpSp>
            <p:nvGrpSpPr>
              <p:cNvPr id="13" name="Group 58"/>
              <p:cNvGrpSpPr>
                <a:grpSpLocks noChangeAspect="1"/>
              </p:cNvGrpSpPr>
              <p:nvPr/>
            </p:nvGrpSpPr>
            <p:grpSpPr bwMode="auto">
              <a:xfrm>
                <a:off x="3311" y="1569"/>
                <a:ext cx="589" cy="587"/>
                <a:chOff x="3311" y="1569"/>
                <a:chExt cx="589" cy="587"/>
              </a:xfrm>
            </p:grpSpPr>
            <p:sp>
              <p:nvSpPr>
                <p:cNvPr id="251963" name="Rectangle 59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809" y="1569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1964" name="Rectangle 60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809" y="2065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1965" name="Rectangle 61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311" y="1569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1966" name="Rectangle 62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311" y="2065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14" name="Group 63"/>
              <p:cNvGrpSpPr>
                <a:grpSpLocks noChangeAspect="1"/>
              </p:cNvGrpSpPr>
              <p:nvPr/>
            </p:nvGrpSpPr>
            <p:grpSpPr bwMode="auto">
              <a:xfrm>
                <a:off x="3311" y="1569"/>
                <a:ext cx="1626" cy="587"/>
                <a:chOff x="3311" y="1569"/>
                <a:chExt cx="1626" cy="587"/>
              </a:xfrm>
            </p:grpSpPr>
            <p:grpSp>
              <p:nvGrpSpPr>
                <p:cNvPr id="15" name="Group 64"/>
                <p:cNvGrpSpPr>
                  <a:grpSpLocks noChangeAspect="1"/>
                </p:cNvGrpSpPr>
                <p:nvPr/>
              </p:nvGrpSpPr>
              <p:grpSpPr bwMode="auto">
                <a:xfrm>
                  <a:off x="3311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1969" name="Rectangle 65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70" name="Rectangle 66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71" name="Rectangle 67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72" name="Rectangle 68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6" name="Group 69"/>
                <p:cNvGrpSpPr>
                  <a:grpSpLocks noChangeAspect="1"/>
                </p:cNvGrpSpPr>
                <p:nvPr/>
              </p:nvGrpSpPr>
              <p:grpSpPr bwMode="auto">
                <a:xfrm>
                  <a:off x="4348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1974" name="Rectangle 70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75" name="Rectangle 71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76" name="Rectangle 72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77" name="Rectangle 73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17" name="Group 74"/>
              <p:cNvGrpSpPr>
                <a:grpSpLocks noChangeAspect="1"/>
              </p:cNvGrpSpPr>
              <p:nvPr/>
            </p:nvGrpSpPr>
            <p:grpSpPr bwMode="auto">
              <a:xfrm>
                <a:off x="3311" y="2603"/>
                <a:ext cx="1626" cy="587"/>
                <a:chOff x="3311" y="1569"/>
                <a:chExt cx="1626" cy="587"/>
              </a:xfrm>
            </p:grpSpPr>
            <p:grpSp>
              <p:nvGrpSpPr>
                <p:cNvPr id="18" name="Group 75"/>
                <p:cNvGrpSpPr>
                  <a:grpSpLocks noChangeAspect="1"/>
                </p:cNvGrpSpPr>
                <p:nvPr/>
              </p:nvGrpSpPr>
              <p:grpSpPr bwMode="auto">
                <a:xfrm>
                  <a:off x="3311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1980" name="Rectangle 76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81" name="Rectangle 77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82" name="Rectangle 78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83" name="Rectangle 79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19" name="Group 80"/>
                <p:cNvGrpSpPr>
                  <a:grpSpLocks noChangeAspect="1"/>
                </p:cNvGrpSpPr>
                <p:nvPr/>
              </p:nvGrpSpPr>
              <p:grpSpPr bwMode="auto">
                <a:xfrm>
                  <a:off x="4348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1985" name="Rectangle 81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86" name="Rectangle 82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87" name="Rectangle 83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1988" name="Rectangle 84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20" name="Group 85"/>
            <p:cNvGrpSpPr>
              <a:grpSpLocks noChangeAspect="1"/>
            </p:cNvGrpSpPr>
            <p:nvPr/>
          </p:nvGrpSpPr>
          <p:grpSpPr bwMode="auto">
            <a:xfrm>
              <a:off x="3288" y="1292"/>
              <a:ext cx="2404" cy="0"/>
              <a:chOff x="3288" y="1292"/>
              <a:chExt cx="2404" cy="0"/>
            </a:xfrm>
          </p:grpSpPr>
          <p:sp>
            <p:nvSpPr>
              <p:cNvPr id="251990" name="Line 86"/>
              <p:cNvSpPr>
                <a:spLocks noChangeAspect="1" noChangeShapeType="1"/>
              </p:cNvSpPr>
              <p:nvPr/>
            </p:nvSpPr>
            <p:spPr bwMode="auto">
              <a:xfrm>
                <a:off x="3311" y="1292"/>
                <a:ext cx="2381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1991" name="Line 87"/>
              <p:cNvSpPr>
                <a:spLocks noChangeAspect="1" noChangeShapeType="1"/>
              </p:cNvSpPr>
              <p:nvPr/>
            </p:nvSpPr>
            <p:spPr bwMode="auto">
              <a:xfrm flipH="1">
                <a:off x="3288" y="1292"/>
                <a:ext cx="45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1992" name="Line 88"/>
              <p:cNvSpPr>
                <a:spLocks noChangeAspect="1" noChangeShapeType="1"/>
              </p:cNvSpPr>
              <p:nvPr/>
            </p:nvSpPr>
            <p:spPr bwMode="auto">
              <a:xfrm flipH="1">
                <a:off x="5398" y="1292"/>
                <a:ext cx="18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1" name="Group 89"/>
            <p:cNvGrpSpPr>
              <a:grpSpLocks noChangeAspect="1"/>
            </p:cNvGrpSpPr>
            <p:nvPr/>
          </p:nvGrpSpPr>
          <p:grpSpPr bwMode="auto">
            <a:xfrm>
              <a:off x="3288" y="1806"/>
              <a:ext cx="2404" cy="0"/>
              <a:chOff x="3288" y="1292"/>
              <a:chExt cx="2404" cy="0"/>
            </a:xfrm>
          </p:grpSpPr>
          <p:sp>
            <p:nvSpPr>
              <p:cNvPr id="251994" name="Line 90"/>
              <p:cNvSpPr>
                <a:spLocks noChangeAspect="1" noChangeShapeType="1"/>
              </p:cNvSpPr>
              <p:nvPr/>
            </p:nvSpPr>
            <p:spPr bwMode="auto">
              <a:xfrm>
                <a:off x="3311" y="1292"/>
                <a:ext cx="2381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1995" name="Line 91"/>
              <p:cNvSpPr>
                <a:spLocks noChangeAspect="1" noChangeShapeType="1"/>
              </p:cNvSpPr>
              <p:nvPr/>
            </p:nvSpPr>
            <p:spPr bwMode="auto">
              <a:xfrm flipH="1">
                <a:off x="3288" y="1292"/>
                <a:ext cx="45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1996" name="Line 92"/>
              <p:cNvSpPr>
                <a:spLocks noChangeAspect="1" noChangeShapeType="1"/>
              </p:cNvSpPr>
              <p:nvPr/>
            </p:nvSpPr>
            <p:spPr bwMode="auto">
              <a:xfrm flipH="1">
                <a:off x="5398" y="1292"/>
                <a:ext cx="18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2" name="Group 93"/>
            <p:cNvGrpSpPr>
              <a:grpSpLocks noChangeAspect="1"/>
            </p:cNvGrpSpPr>
            <p:nvPr/>
          </p:nvGrpSpPr>
          <p:grpSpPr bwMode="auto">
            <a:xfrm>
              <a:off x="3288" y="2320"/>
              <a:ext cx="2404" cy="0"/>
              <a:chOff x="3288" y="1292"/>
              <a:chExt cx="2404" cy="0"/>
            </a:xfrm>
          </p:grpSpPr>
          <p:sp>
            <p:nvSpPr>
              <p:cNvPr id="251998" name="Line 94"/>
              <p:cNvSpPr>
                <a:spLocks noChangeAspect="1" noChangeShapeType="1"/>
              </p:cNvSpPr>
              <p:nvPr/>
            </p:nvSpPr>
            <p:spPr bwMode="auto">
              <a:xfrm>
                <a:off x="3311" y="1292"/>
                <a:ext cx="2381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1999" name="Line 95"/>
              <p:cNvSpPr>
                <a:spLocks noChangeAspect="1" noChangeShapeType="1"/>
              </p:cNvSpPr>
              <p:nvPr/>
            </p:nvSpPr>
            <p:spPr bwMode="auto">
              <a:xfrm flipH="1">
                <a:off x="3288" y="1292"/>
                <a:ext cx="45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00" name="Line 96"/>
              <p:cNvSpPr>
                <a:spLocks noChangeAspect="1" noChangeShapeType="1"/>
              </p:cNvSpPr>
              <p:nvPr/>
            </p:nvSpPr>
            <p:spPr bwMode="auto">
              <a:xfrm flipH="1">
                <a:off x="5398" y="1292"/>
                <a:ext cx="18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3" name="Group 97"/>
            <p:cNvGrpSpPr>
              <a:grpSpLocks noChangeAspect="1"/>
            </p:cNvGrpSpPr>
            <p:nvPr/>
          </p:nvGrpSpPr>
          <p:grpSpPr bwMode="auto">
            <a:xfrm>
              <a:off x="3288" y="2835"/>
              <a:ext cx="2404" cy="0"/>
              <a:chOff x="3288" y="1292"/>
              <a:chExt cx="2404" cy="0"/>
            </a:xfrm>
          </p:grpSpPr>
          <p:sp>
            <p:nvSpPr>
              <p:cNvPr id="252002" name="Line 98"/>
              <p:cNvSpPr>
                <a:spLocks noChangeAspect="1" noChangeShapeType="1"/>
              </p:cNvSpPr>
              <p:nvPr/>
            </p:nvSpPr>
            <p:spPr bwMode="auto">
              <a:xfrm>
                <a:off x="3311" y="1292"/>
                <a:ext cx="2381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03" name="Line 99"/>
              <p:cNvSpPr>
                <a:spLocks noChangeAspect="1" noChangeShapeType="1"/>
              </p:cNvSpPr>
              <p:nvPr/>
            </p:nvSpPr>
            <p:spPr bwMode="auto">
              <a:xfrm flipH="1">
                <a:off x="3288" y="1292"/>
                <a:ext cx="45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04" name="Line 100"/>
              <p:cNvSpPr>
                <a:spLocks noChangeAspect="1" noChangeShapeType="1"/>
              </p:cNvSpPr>
              <p:nvPr/>
            </p:nvSpPr>
            <p:spPr bwMode="auto">
              <a:xfrm flipH="1">
                <a:off x="5398" y="1292"/>
                <a:ext cx="18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52005" name="Rectangle 101"/>
          <p:cNvSpPr>
            <a:spLocks noChangeArrowheads="1"/>
          </p:cNvSpPr>
          <p:nvPr/>
        </p:nvSpPr>
        <p:spPr bwMode="auto">
          <a:xfrm>
            <a:off x="1208160" y="1371024"/>
            <a:ext cx="165888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b="1" dirty="0"/>
              <a:t>ASU(n)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52006" name="Rectangle 102"/>
          <p:cNvSpPr>
            <a:spLocks noChangeArrowheads="1"/>
          </p:cNvSpPr>
          <p:nvPr/>
        </p:nvSpPr>
        <p:spPr bwMode="auto">
          <a:xfrm>
            <a:off x="5453280" y="4244126"/>
            <a:ext cx="165888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b="1" dirty="0"/>
              <a:t>4 rows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52011" name="Rectangle 107"/>
          <p:cNvSpPr>
            <a:spLocks noChangeArrowheads="1"/>
          </p:cNvSpPr>
          <p:nvPr/>
        </p:nvSpPr>
        <p:spPr bwMode="auto">
          <a:xfrm>
            <a:off x="6308641" y="1762745"/>
            <a:ext cx="2449440" cy="24165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endParaRPr lang="en-GB"/>
          </a:p>
        </p:txBody>
      </p:sp>
      <p:grpSp>
        <p:nvGrpSpPr>
          <p:cNvPr id="24" name="Group 108"/>
          <p:cNvGrpSpPr>
            <a:grpSpLocks noChangeAspect="1"/>
          </p:cNvGrpSpPr>
          <p:nvPr/>
        </p:nvGrpSpPr>
        <p:grpSpPr bwMode="auto">
          <a:xfrm>
            <a:off x="6107041" y="1794429"/>
            <a:ext cx="2772000" cy="2366169"/>
            <a:chOff x="3288" y="1156"/>
            <a:chExt cx="2404" cy="2051"/>
          </a:xfrm>
        </p:grpSpPr>
        <p:grpSp>
          <p:nvGrpSpPr>
            <p:cNvPr id="25" name="Group 109"/>
            <p:cNvGrpSpPr>
              <a:grpSpLocks noChangeAspect="1"/>
            </p:cNvGrpSpPr>
            <p:nvPr/>
          </p:nvGrpSpPr>
          <p:grpSpPr bwMode="auto">
            <a:xfrm>
              <a:off x="3504" y="1156"/>
              <a:ext cx="2052" cy="2051"/>
              <a:chOff x="3101" y="1356"/>
              <a:chExt cx="2052" cy="2051"/>
            </a:xfrm>
          </p:grpSpPr>
          <p:sp>
            <p:nvSpPr>
              <p:cNvPr id="252014" name="Text Box 110"/>
              <p:cNvSpPr txBox="1">
                <a:spLocks noChangeAspect="1" noChangeArrowheads="1"/>
              </p:cNvSpPr>
              <p:nvPr/>
            </p:nvSpPr>
            <p:spPr bwMode="auto">
              <a:xfrm>
                <a:off x="3101" y="1356"/>
                <a:ext cx="2047" cy="2040"/>
              </a:xfrm>
              <a:prstGeom prst="rect">
                <a:avLst/>
              </a:prstGeom>
              <a:solidFill>
                <a:srgbClr val="CCFFFF"/>
              </a:solidFill>
              <a:ln w="38100" cmpd="dbl">
                <a:solidFill>
                  <a:srgbClr val="3366FF"/>
                </a:solidFill>
                <a:miter lim="800000"/>
                <a:headEnd/>
                <a:tailEnd/>
              </a:ln>
              <a:effectLst/>
            </p:spPr>
            <p:txBody>
              <a:bodyPr wrap="none" lIns="36000" tIns="36000" rIns="36000" bIns="36000" anchor="ctr" anchorCtr="1"/>
              <a:lstStyle/>
              <a:p>
                <a:endParaRPr lang="en-US" u="sng"/>
              </a:p>
            </p:txBody>
          </p:sp>
          <p:sp>
            <p:nvSpPr>
              <p:cNvPr id="252015" name="Rectangle 111"/>
              <p:cNvSpPr>
                <a:spLocks noChangeAspect="1" noChangeArrowheads="1"/>
              </p:cNvSpPr>
              <p:nvPr/>
            </p:nvSpPr>
            <p:spPr bwMode="auto">
              <a:xfrm>
                <a:off x="3101" y="1356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2016" name="Rectangle 112"/>
              <p:cNvSpPr>
                <a:spLocks noChangeAspect="1" noChangeArrowheads="1"/>
              </p:cNvSpPr>
              <p:nvPr/>
            </p:nvSpPr>
            <p:spPr bwMode="auto">
              <a:xfrm>
                <a:off x="4133" y="1356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2017" name="Rectangle 113"/>
              <p:cNvSpPr>
                <a:spLocks noChangeAspect="1" noChangeArrowheads="1"/>
              </p:cNvSpPr>
              <p:nvPr/>
            </p:nvSpPr>
            <p:spPr bwMode="auto">
              <a:xfrm>
                <a:off x="3101" y="2387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52018" name="Rectangle 114"/>
              <p:cNvSpPr>
                <a:spLocks noChangeAspect="1" noChangeArrowheads="1"/>
              </p:cNvSpPr>
              <p:nvPr/>
            </p:nvSpPr>
            <p:spPr bwMode="auto">
              <a:xfrm>
                <a:off x="4133" y="2387"/>
                <a:ext cx="1020" cy="1020"/>
              </a:xfrm>
              <a:prstGeom prst="rect">
                <a:avLst/>
              </a:prstGeom>
              <a:solidFill>
                <a:srgbClr val="FF9900">
                  <a:alpha val="50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grpSp>
            <p:nvGrpSpPr>
              <p:cNvPr id="26" name="Group 115"/>
              <p:cNvGrpSpPr>
                <a:grpSpLocks noChangeAspect="1"/>
              </p:cNvGrpSpPr>
              <p:nvPr/>
            </p:nvGrpSpPr>
            <p:grpSpPr bwMode="auto">
              <a:xfrm>
                <a:off x="3311" y="1569"/>
                <a:ext cx="589" cy="587"/>
                <a:chOff x="3311" y="1569"/>
                <a:chExt cx="589" cy="587"/>
              </a:xfrm>
            </p:grpSpPr>
            <p:sp>
              <p:nvSpPr>
                <p:cNvPr id="252020" name="Rectangle 116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809" y="1569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2021" name="Rectangle 117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809" y="2065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2022" name="Rectangle 118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311" y="1569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  <p:sp>
              <p:nvSpPr>
                <p:cNvPr id="252023" name="Rectangle 119"/>
                <p:cNvSpPr>
                  <a:spLocks noChangeAspect="1" noChangeArrowheads="1"/>
                </p:cNvSpPr>
                <p:nvPr/>
              </p:nvSpPr>
              <p:spPr bwMode="auto">
                <a:xfrm flipV="1">
                  <a:off x="3311" y="2065"/>
                  <a:ext cx="91" cy="91"/>
                </a:xfrm>
                <a:prstGeom prst="rect">
                  <a:avLst/>
                </a:prstGeom>
                <a:solidFill>
                  <a:srgbClr val="00B8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GB"/>
                </a:p>
              </p:txBody>
            </p:sp>
          </p:grpSp>
          <p:grpSp>
            <p:nvGrpSpPr>
              <p:cNvPr id="27" name="Group 120"/>
              <p:cNvGrpSpPr>
                <a:grpSpLocks noChangeAspect="1"/>
              </p:cNvGrpSpPr>
              <p:nvPr/>
            </p:nvGrpSpPr>
            <p:grpSpPr bwMode="auto">
              <a:xfrm>
                <a:off x="3311" y="1569"/>
                <a:ext cx="1626" cy="587"/>
                <a:chOff x="3311" y="1569"/>
                <a:chExt cx="1626" cy="587"/>
              </a:xfrm>
            </p:grpSpPr>
            <p:grpSp>
              <p:nvGrpSpPr>
                <p:cNvPr id="28" name="Group 121"/>
                <p:cNvGrpSpPr>
                  <a:grpSpLocks noChangeAspect="1"/>
                </p:cNvGrpSpPr>
                <p:nvPr/>
              </p:nvGrpSpPr>
              <p:grpSpPr bwMode="auto">
                <a:xfrm>
                  <a:off x="3311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2026" name="Rectangle 122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27" name="Rectangle 123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28" name="Rectangle 124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29" name="Rectangle 125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29" name="Group 126"/>
                <p:cNvGrpSpPr>
                  <a:grpSpLocks noChangeAspect="1"/>
                </p:cNvGrpSpPr>
                <p:nvPr/>
              </p:nvGrpSpPr>
              <p:grpSpPr bwMode="auto">
                <a:xfrm>
                  <a:off x="4348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2031" name="Rectangle 127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32" name="Rectangle 128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33" name="Rectangle 129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34" name="Rectangle 130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</p:grpSp>
          <p:grpSp>
            <p:nvGrpSpPr>
              <p:cNvPr id="30" name="Group 131"/>
              <p:cNvGrpSpPr>
                <a:grpSpLocks noChangeAspect="1"/>
              </p:cNvGrpSpPr>
              <p:nvPr/>
            </p:nvGrpSpPr>
            <p:grpSpPr bwMode="auto">
              <a:xfrm>
                <a:off x="3311" y="2603"/>
                <a:ext cx="1626" cy="587"/>
                <a:chOff x="3311" y="1569"/>
                <a:chExt cx="1626" cy="587"/>
              </a:xfrm>
            </p:grpSpPr>
            <p:grpSp>
              <p:nvGrpSpPr>
                <p:cNvPr id="31" name="Group 132"/>
                <p:cNvGrpSpPr>
                  <a:grpSpLocks noChangeAspect="1"/>
                </p:cNvGrpSpPr>
                <p:nvPr/>
              </p:nvGrpSpPr>
              <p:grpSpPr bwMode="auto">
                <a:xfrm>
                  <a:off x="3311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2037" name="Rectangle 133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38" name="Rectangle 134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39" name="Rectangle 135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40" name="Rectangle 136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  <p:grpSp>
              <p:nvGrpSpPr>
                <p:cNvPr id="252001" name="Group 137"/>
                <p:cNvGrpSpPr>
                  <a:grpSpLocks noChangeAspect="1"/>
                </p:cNvGrpSpPr>
                <p:nvPr/>
              </p:nvGrpSpPr>
              <p:grpSpPr bwMode="auto">
                <a:xfrm>
                  <a:off x="4348" y="1569"/>
                  <a:ext cx="589" cy="587"/>
                  <a:chOff x="3311" y="1569"/>
                  <a:chExt cx="589" cy="587"/>
                </a:xfrm>
              </p:grpSpPr>
              <p:sp>
                <p:nvSpPr>
                  <p:cNvPr id="252042" name="Rectangle 138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43" name="Rectangle 139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809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44" name="Rectangle 140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1569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  <p:sp>
                <p:nvSpPr>
                  <p:cNvPr id="252045" name="Rectangle 141"/>
                  <p:cNvSpPr>
                    <a:spLocks noChangeAspect="1" noChangeArrowheads="1"/>
                  </p:cNvSpPr>
                  <p:nvPr/>
                </p:nvSpPr>
                <p:spPr bwMode="auto">
                  <a:xfrm flipV="1">
                    <a:off x="3311" y="2065"/>
                    <a:ext cx="91" cy="91"/>
                  </a:xfrm>
                  <a:prstGeom prst="rect">
                    <a:avLst/>
                  </a:prstGeom>
                  <a:solidFill>
                    <a:srgbClr val="00B8FF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GB"/>
                  </a:p>
                </p:txBody>
              </p:sp>
            </p:grpSp>
          </p:grpSp>
        </p:grpSp>
        <p:grpSp>
          <p:nvGrpSpPr>
            <p:cNvPr id="252007" name="Group 142"/>
            <p:cNvGrpSpPr>
              <a:grpSpLocks noChangeAspect="1"/>
            </p:cNvGrpSpPr>
            <p:nvPr/>
          </p:nvGrpSpPr>
          <p:grpSpPr bwMode="auto">
            <a:xfrm>
              <a:off x="3288" y="1292"/>
              <a:ext cx="2404" cy="0"/>
              <a:chOff x="3288" y="1292"/>
              <a:chExt cx="2404" cy="0"/>
            </a:xfrm>
          </p:grpSpPr>
          <p:sp>
            <p:nvSpPr>
              <p:cNvPr id="252047" name="Line 143"/>
              <p:cNvSpPr>
                <a:spLocks noChangeAspect="1" noChangeShapeType="1"/>
              </p:cNvSpPr>
              <p:nvPr/>
            </p:nvSpPr>
            <p:spPr bwMode="auto">
              <a:xfrm>
                <a:off x="3311" y="1292"/>
                <a:ext cx="2381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48" name="Line 144"/>
              <p:cNvSpPr>
                <a:spLocks noChangeAspect="1" noChangeShapeType="1"/>
              </p:cNvSpPr>
              <p:nvPr/>
            </p:nvSpPr>
            <p:spPr bwMode="auto">
              <a:xfrm flipH="1">
                <a:off x="3288" y="1292"/>
                <a:ext cx="45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49" name="Line 145"/>
              <p:cNvSpPr>
                <a:spLocks noChangeAspect="1" noChangeShapeType="1"/>
              </p:cNvSpPr>
              <p:nvPr/>
            </p:nvSpPr>
            <p:spPr bwMode="auto">
              <a:xfrm flipH="1">
                <a:off x="5398" y="1292"/>
                <a:ext cx="18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52008" name="Group 146"/>
            <p:cNvGrpSpPr>
              <a:grpSpLocks noChangeAspect="1"/>
            </p:cNvGrpSpPr>
            <p:nvPr/>
          </p:nvGrpSpPr>
          <p:grpSpPr bwMode="auto">
            <a:xfrm>
              <a:off x="3288" y="1806"/>
              <a:ext cx="2404" cy="0"/>
              <a:chOff x="3288" y="1292"/>
              <a:chExt cx="2404" cy="0"/>
            </a:xfrm>
          </p:grpSpPr>
          <p:sp>
            <p:nvSpPr>
              <p:cNvPr id="252051" name="Line 147"/>
              <p:cNvSpPr>
                <a:spLocks noChangeAspect="1" noChangeShapeType="1"/>
              </p:cNvSpPr>
              <p:nvPr/>
            </p:nvSpPr>
            <p:spPr bwMode="auto">
              <a:xfrm>
                <a:off x="3311" y="1292"/>
                <a:ext cx="2381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52" name="Line 148"/>
              <p:cNvSpPr>
                <a:spLocks noChangeAspect="1" noChangeShapeType="1"/>
              </p:cNvSpPr>
              <p:nvPr/>
            </p:nvSpPr>
            <p:spPr bwMode="auto">
              <a:xfrm flipH="1">
                <a:off x="3288" y="1292"/>
                <a:ext cx="45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53" name="Line 149"/>
              <p:cNvSpPr>
                <a:spLocks noChangeAspect="1" noChangeShapeType="1"/>
              </p:cNvSpPr>
              <p:nvPr/>
            </p:nvSpPr>
            <p:spPr bwMode="auto">
              <a:xfrm flipH="1">
                <a:off x="5398" y="1292"/>
                <a:ext cx="18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52012" name="Group 150"/>
            <p:cNvGrpSpPr>
              <a:grpSpLocks noChangeAspect="1"/>
            </p:cNvGrpSpPr>
            <p:nvPr/>
          </p:nvGrpSpPr>
          <p:grpSpPr bwMode="auto">
            <a:xfrm>
              <a:off x="3288" y="2320"/>
              <a:ext cx="2404" cy="0"/>
              <a:chOff x="3288" y="1292"/>
              <a:chExt cx="2404" cy="0"/>
            </a:xfrm>
          </p:grpSpPr>
          <p:sp>
            <p:nvSpPr>
              <p:cNvPr id="252055" name="Line 151"/>
              <p:cNvSpPr>
                <a:spLocks noChangeAspect="1" noChangeShapeType="1"/>
              </p:cNvSpPr>
              <p:nvPr/>
            </p:nvSpPr>
            <p:spPr bwMode="auto">
              <a:xfrm>
                <a:off x="3311" y="1292"/>
                <a:ext cx="2381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56" name="Line 152"/>
              <p:cNvSpPr>
                <a:spLocks noChangeAspect="1" noChangeShapeType="1"/>
              </p:cNvSpPr>
              <p:nvPr/>
            </p:nvSpPr>
            <p:spPr bwMode="auto">
              <a:xfrm flipH="1">
                <a:off x="3288" y="1292"/>
                <a:ext cx="45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57" name="Line 153"/>
              <p:cNvSpPr>
                <a:spLocks noChangeAspect="1" noChangeShapeType="1"/>
              </p:cNvSpPr>
              <p:nvPr/>
            </p:nvSpPr>
            <p:spPr bwMode="auto">
              <a:xfrm flipH="1">
                <a:off x="5398" y="1292"/>
                <a:ext cx="18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52013" name="Group 154"/>
            <p:cNvGrpSpPr>
              <a:grpSpLocks noChangeAspect="1"/>
            </p:cNvGrpSpPr>
            <p:nvPr/>
          </p:nvGrpSpPr>
          <p:grpSpPr bwMode="auto">
            <a:xfrm>
              <a:off x="3288" y="2835"/>
              <a:ext cx="2404" cy="0"/>
              <a:chOff x="3288" y="1292"/>
              <a:chExt cx="2404" cy="0"/>
            </a:xfrm>
          </p:grpSpPr>
          <p:sp>
            <p:nvSpPr>
              <p:cNvPr id="252059" name="Line 155"/>
              <p:cNvSpPr>
                <a:spLocks noChangeAspect="1" noChangeShapeType="1"/>
              </p:cNvSpPr>
              <p:nvPr/>
            </p:nvSpPr>
            <p:spPr bwMode="auto">
              <a:xfrm>
                <a:off x="3311" y="1292"/>
                <a:ext cx="2381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60" name="Line 156"/>
              <p:cNvSpPr>
                <a:spLocks noChangeAspect="1" noChangeShapeType="1"/>
              </p:cNvSpPr>
              <p:nvPr/>
            </p:nvSpPr>
            <p:spPr bwMode="auto">
              <a:xfrm flipH="1">
                <a:off x="3288" y="1292"/>
                <a:ext cx="454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2061" name="Line 157"/>
              <p:cNvSpPr>
                <a:spLocks noChangeAspect="1" noChangeShapeType="1"/>
              </p:cNvSpPr>
              <p:nvPr/>
            </p:nvSpPr>
            <p:spPr bwMode="auto">
              <a:xfrm flipH="1">
                <a:off x="5398" y="1292"/>
                <a:ext cx="182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52062" name="Rectangle 158"/>
          <p:cNvSpPr>
            <a:spLocks noChangeArrowheads="1"/>
          </p:cNvSpPr>
          <p:nvPr/>
        </p:nvSpPr>
        <p:spPr bwMode="auto">
          <a:xfrm>
            <a:off x="4245120" y="1404148"/>
            <a:ext cx="165888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b="1" dirty="0"/>
              <a:t>ASU(n+1)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52063" name="Rectangle 159"/>
          <p:cNvSpPr>
            <a:spLocks noChangeArrowheads="1"/>
          </p:cNvSpPr>
          <p:nvPr/>
        </p:nvSpPr>
        <p:spPr bwMode="auto">
          <a:xfrm>
            <a:off x="6662880" y="1404148"/>
            <a:ext cx="165888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b="1" dirty="0"/>
              <a:t>ASU(n)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52064" name="Rectangle 160"/>
          <p:cNvSpPr>
            <a:spLocks noChangeArrowheads="1"/>
          </p:cNvSpPr>
          <p:nvPr/>
        </p:nvSpPr>
        <p:spPr bwMode="auto">
          <a:xfrm>
            <a:off x="1143360" y="4244126"/>
            <a:ext cx="165888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b="1" dirty="0"/>
              <a:t>Single path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041" y="365798"/>
            <a:ext cx="5925600" cy="355241"/>
          </a:xfrm>
          <a:ln/>
        </p:spPr>
        <p:txBody>
          <a:bodyPr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800" dirty="0"/>
              <a:t>ECAL SLAB Interconnect</a:t>
            </a:r>
          </a:p>
        </p:txBody>
      </p:sp>
      <p:sp>
        <p:nvSpPr>
          <p:cNvPr id="189443" name="Rectangle 3"/>
          <p:cNvSpPr>
            <a:spLocks noChangeArrowheads="1"/>
          </p:cNvSpPr>
          <p:nvPr/>
        </p:nvSpPr>
        <p:spPr bwMode="auto">
          <a:xfrm>
            <a:off x="620641" y="914497"/>
            <a:ext cx="7807680" cy="1323498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900" dirty="0"/>
              <a:t>We have been looking at using “Bridges” to jumper multiple connections between adjacent ASUs</a:t>
            </a:r>
            <a:endParaRPr lang="en-GB" sz="2200" dirty="0">
              <a:solidFill>
                <a:srgbClr val="FF0000"/>
              </a:solidFill>
            </a:endParaRPr>
          </a:p>
        </p:txBody>
      </p:sp>
      <p:sp>
        <p:nvSpPr>
          <p:cNvPr id="189444" name="Rectangle 4"/>
          <p:cNvSpPr>
            <a:spLocks noChangeArrowheads="1"/>
          </p:cNvSpPr>
          <p:nvPr/>
        </p:nvSpPr>
        <p:spPr bwMode="auto">
          <a:xfrm>
            <a:off x="620641" y="2612435"/>
            <a:ext cx="7807680" cy="890013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900" dirty="0"/>
              <a:t>The Bridge would be soldered onto pads on the ASU (or DIF) PCB</a:t>
            </a:r>
            <a:endParaRPr lang="en-GB" sz="2200" dirty="0">
              <a:solidFill>
                <a:srgbClr val="FF0000"/>
              </a:solidFill>
            </a:endParaRPr>
          </a:p>
        </p:txBody>
      </p:sp>
      <p:sp>
        <p:nvSpPr>
          <p:cNvPr id="189448" name="Rectangle 8"/>
          <p:cNvSpPr>
            <a:spLocks noChangeArrowheads="1"/>
          </p:cNvSpPr>
          <p:nvPr/>
        </p:nvSpPr>
        <p:spPr bwMode="auto">
          <a:xfrm>
            <a:off x="620641" y="3827922"/>
            <a:ext cx="7807680" cy="1357295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900" dirty="0"/>
              <a:t>Each Bridge would provide 30-40 connections</a:t>
            </a:r>
          </a:p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900" dirty="0"/>
              <a:t>Up to 4 Bridges fit in the width of an ASU</a:t>
            </a:r>
          </a:p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900" dirty="0"/>
              <a:t>… 1 per path would be an ideal solution </a:t>
            </a:r>
            <a:r>
              <a:rPr lang="en-GB" sz="2900" dirty="0">
                <a:solidFill>
                  <a:srgbClr val="FF0000"/>
                </a:solidFill>
                <a:sym typeface="Wingdings" pitchFamily="2" charset="2"/>
              </a:rPr>
              <a:t></a:t>
            </a:r>
            <a:endParaRPr lang="en-GB" sz="2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>
          <a:xfrm>
            <a:off x="671041" y="365798"/>
            <a:ext cx="5925600" cy="355241"/>
          </a:xfrm>
          <a:ln/>
        </p:spPr>
        <p:txBody>
          <a:bodyPr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800" dirty="0"/>
              <a:t>ECAL SLAB Interconnect</a:t>
            </a:r>
          </a:p>
        </p:txBody>
      </p:sp>
      <p:sp>
        <p:nvSpPr>
          <p:cNvPr id="239619" name="Rectangle 3"/>
          <p:cNvSpPr>
            <a:spLocks noChangeArrowheads="1"/>
          </p:cNvSpPr>
          <p:nvPr/>
        </p:nvSpPr>
        <p:spPr bwMode="auto">
          <a:xfrm>
            <a:off x="620641" y="1044111"/>
            <a:ext cx="7807680" cy="671110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200" dirty="0"/>
              <a:t>Short FFC (</a:t>
            </a:r>
            <a:r>
              <a:rPr lang="en-GB" sz="2200" dirty="0" err="1"/>
              <a:t>Flat,Flexible</a:t>
            </a:r>
            <a:r>
              <a:rPr lang="en-GB" sz="2200" dirty="0"/>
              <a:t>-Cable) Bridges make connections on a 1mm pitch – OK for at least 120 connections</a:t>
            </a:r>
          </a:p>
        </p:txBody>
      </p:sp>
      <p:sp>
        <p:nvSpPr>
          <p:cNvPr id="239652" name="Rectangle 36"/>
          <p:cNvSpPr>
            <a:spLocks noChangeArrowheads="1"/>
          </p:cNvSpPr>
          <p:nvPr/>
        </p:nvSpPr>
        <p:spPr bwMode="auto">
          <a:xfrm>
            <a:off x="2122560" y="1893799"/>
            <a:ext cx="163296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FFC-Bridge</a:t>
            </a:r>
          </a:p>
        </p:txBody>
      </p:sp>
      <p:sp>
        <p:nvSpPr>
          <p:cNvPr id="239655" name="Rectangle 39"/>
          <p:cNvSpPr>
            <a:spLocks noChangeArrowheads="1"/>
          </p:cNvSpPr>
          <p:nvPr/>
        </p:nvSpPr>
        <p:spPr bwMode="auto">
          <a:xfrm>
            <a:off x="2187361" y="2766531"/>
            <a:ext cx="88992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ASU</a:t>
            </a:r>
          </a:p>
        </p:txBody>
      </p:sp>
      <p:sp>
        <p:nvSpPr>
          <p:cNvPr id="239656" name="Rectangle 40"/>
          <p:cNvSpPr>
            <a:spLocks noChangeArrowheads="1"/>
          </p:cNvSpPr>
          <p:nvPr/>
        </p:nvSpPr>
        <p:spPr bwMode="auto">
          <a:xfrm>
            <a:off x="6360481" y="2743489"/>
            <a:ext cx="88992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ASU</a:t>
            </a:r>
          </a:p>
        </p:txBody>
      </p:sp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816481" y="2481381"/>
            <a:ext cx="3722400" cy="620705"/>
            <a:chOff x="567" y="3742"/>
            <a:chExt cx="2585" cy="431"/>
          </a:xfrm>
        </p:grpSpPr>
        <p:sp>
          <p:nvSpPr>
            <p:cNvPr id="239666" name="Line 50"/>
            <p:cNvSpPr>
              <a:spLocks noChangeShapeType="1"/>
            </p:cNvSpPr>
            <p:nvPr/>
          </p:nvSpPr>
          <p:spPr bwMode="auto">
            <a:xfrm>
              <a:off x="567" y="3742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67" name="Line 51"/>
            <p:cNvSpPr>
              <a:spLocks noChangeShapeType="1"/>
            </p:cNvSpPr>
            <p:nvPr/>
          </p:nvSpPr>
          <p:spPr bwMode="auto">
            <a:xfrm>
              <a:off x="2699" y="3742"/>
              <a:ext cx="0" cy="22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68" name="Line 52"/>
            <p:cNvSpPr>
              <a:spLocks noChangeShapeType="1"/>
            </p:cNvSpPr>
            <p:nvPr/>
          </p:nvSpPr>
          <p:spPr bwMode="auto">
            <a:xfrm>
              <a:off x="3152" y="3968"/>
              <a:ext cx="0" cy="2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69" name="Line 53"/>
            <p:cNvSpPr>
              <a:spLocks noChangeShapeType="1"/>
            </p:cNvSpPr>
            <p:nvPr/>
          </p:nvSpPr>
          <p:spPr bwMode="auto">
            <a:xfrm>
              <a:off x="567" y="4173"/>
              <a:ext cx="258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70" name="Line 54"/>
            <p:cNvSpPr>
              <a:spLocks noChangeShapeType="1"/>
            </p:cNvSpPr>
            <p:nvPr/>
          </p:nvSpPr>
          <p:spPr bwMode="auto">
            <a:xfrm>
              <a:off x="2699" y="3969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" name="Group 56"/>
          <p:cNvGrpSpPr>
            <a:grpSpLocks/>
          </p:cNvGrpSpPr>
          <p:nvPr/>
        </p:nvGrpSpPr>
        <p:grpSpPr bwMode="auto">
          <a:xfrm flipH="1">
            <a:off x="4572001" y="2481381"/>
            <a:ext cx="3722400" cy="620705"/>
            <a:chOff x="567" y="3742"/>
            <a:chExt cx="2585" cy="431"/>
          </a:xfrm>
        </p:grpSpPr>
        <p:sp>
          <p:nvSpPr>
            <p:cNvPr id="239673" name="Line 57"/>
            <p:cNvSpPr>
              <a:spLocks noChangeShapeType="1"/>
            </p:cNvSpPr>
            <p:nvPr/>
          </p:nvSpPr>
          <p:spPr bwMode="auto">
            <a:xfrm>
              <a:off x="567" y="3742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74" name="Line 58"/>
            <p:cNvSpPr>
              <a:spLocks noChangeShapeType="1"/>
            </p:cNvSpPr>
            <p:nvPr/>
          </p:nvSpPr>
          <p:spPr bwMode="auto">
            <a:xfrm>
              <a:off x="2699" y="3742"/>
              <a:ext cx="0" cy="22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75" name="Line 59"/>
            <p:cNvSpPr>
              <a:spLocks noChangeShapeType="1"/>
            </p:cNvSpPr>
            <p:nvPr/>
          </p:nvSpPr>
          <p:spPr bwMode="auto">
            <a:xfrm>
              <a:off x="3152" y="3968"/>
              <a:ext cx="0" cy="2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76" name="Line 60"/>
            <p:cNvSpPr>
              <a:spLocks noChangeShapeType="1"/>
            </p:cNvSpPr>
            <p:nvPr/>
          </p:nvSpPr>
          <p:spPr bwMode="auto">
            <a:xfrm>
              <a:off x="567" y="4173"/>
              <a:ext cx="258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77" name="Line 61"/>
            <p:cNvSpPr>
              <a:spLocks noChangeShapeType="1"/>
            </p:cNvSpPr>
            <p:nvPr/>
          </p:nvSpPr>
          <p:spPr bwMode="auto">
            <a:xfrm>
              <a:off x="2699" y="3969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9678" name="Rectangle 62"/>
          <p:cNvSpPr>
            <a:spLocks noChangeArrowheads="1"/>
          </p:cNvSpPr>
          <p:nvPr/>
        </p:nvSpPr>
        <p:spPr bwMode="auto">
          <a:xfrm>
            <a:off x="620641" y="3493807"/>
            <a:ext cx="7807680" cy="995145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200" dirty="0"/>
              <a:t>Alternatively the Bridges can be thin PCBs, also with 1mm pitch connections. This gives a mechanical as well as electrical joint</a:t>
            </a:r>
            <a:endParaRPr lang="en-GB" sz="2200" dirty="0">
              <a:solidFill>
                <a:srgbClr val="FF0000"/>
              </a:solidFill>
            </a:endParaRPr>
          </a:p>
        </p:txBody>
      </p:sp>
      <p:sp>
        <p:nvSpPr>
          <p:cNvPr id="239679" name="Rectangle 63"/>
          <p:cNvSpPr>
            <a:spLocks noChangeArrowheads="1"/>
          </p:cNvSpPr>
          <p:nvPr/>
        </p:nvSpPr>
        <p:spPr bwMode="auto">
          <a:xfrm>
            <a:off x="2262240" y="4812986"/>
            <a:ext cx="152640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PCB-Bridge</a:t>
            </a:r>
          </a:p>
        </p:txBody>
      </p:sp>
      <p:sp>
        <p:nvSpPr>
          <p:cNvPr id="239680" name="Line 64"/>
          <p:cNvSpPr>
            <a:spLocks noChangeShapeType="1"/>
          </p:cNvSpPr>
          <p:nvPr/>
        </p:nvSpPr>
        <p:spPr bwMode="auto">
          <a:xfrm>
            <a:off x="4014721" y="5776447"/>
            <a:ext cx="459360" cy="0"/>
          </a:xfrm>
          <a:prstGeom prst="line">
            <a:avLst/>
          </a:prstGeom>
          <a:noFill/>
          <a:ln w="57150">
            <a:solidFill>
              <a:srgbClr val="009999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682" name="Rectangle 66"/>
          <p:cNvSpPr>
            <a:spLocks noChangeArrowheads="1"/>
          </p:cNvSpPr>
          <p:nvPr/>
        </p:nvSpPr>
        <p:spPr bwMode="auto">
          <a:xfrm>
            <a:off x="2187361" y="5786528"/>
            <a:ext cx="88992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ASU</a:t>
            </a:r>
          </a:p>
        </p:txBody>
      </p:sp>
      <p:sp>
        <p:nvSpPr>
          <p:cNvPr id="239683" name="Rectangle 67"/>
          <p:cNvSpPr>
            <a:spLocks noChangeArrowheads="1"/>
          </p:cNvSpPr>
          <p:nvPr/>
        </p:nvSpPr>
        <p:spPr bwMode="auto">
          <a:xfrm>
            <a:off x="6360481" y="5763485"/>
            <a:ext cx="88992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ASU</a:t>
            </a:r>
          </a:p>
        </p:txBody>
      </p:sp>
      <p:grpSp>
        <p:nvGrpSpPr>
          <p:cNvPr id="4" name="Group 68"/>
          <p:cNvGrpSpPr>
            <a:grpSpLocks/>
          </p:cNvGrpSpPr>
          <p:nvPr/>
        </p:nvGrpSpPr>
        <p:grpSpPr bwMode="auto">
          <a:xfrm>
            <a:off x="816481" y="5501378"/>
            <a:ext cx="3722400" cy="620706"/>
            <a:chOff x="567" y="3742"/>
            <a:chExt cx="2585" cy="431"/>
          </a:xfrm>
        </p:grpSpPr>
        <p:sp>
          <p:nvSpPr>
            <p:cNvPr id="239685" name="Line 69"/>
            <p:cNvSpPr>
              <a:spLocks noChangeShapeType="1"/>
            </p:cNvSpPr>
            <p:nvPr/>
          </p:nvSpPr>
          <p:spPr bwMode="auto">
            <a:xfrm>
              <a:off x="567" y="3742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86" name="Line 70"/>
            <p:cNvSpPr>
              <a:spLocks noChangeShapeType="1"/>
            </p:cNvSpPr>
            <p:nvPr/>
          </p:nvSpPr>
          <p:spPr bwMode="auto">
            <a:xfrm>
              <a:off x="2699" y="3742"/>
              <a:ext cx="0" cy="22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87" name="Line 71"/>
            <p:cNvSpPr>
              <a:spLocks noChangeShapeType="1"/>
            </p:cNvSpPr>
            <p:nvPr/>
          </p:nvSpPr>
          <p:spPr bwMode="auto">
            <a:xfrm>
              <a:off x="3152" y="3968"/>
              <a:ext cx="0" cy="2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88" name="Line 72"/>
            <p:cNvSpPr>
              <a:spLocks noChangeShapeType="1"/>
            </p:cNvSpPr>
            <p:nvPr/>
          </p:nvSpPr>
          <p:spPr bwMode="auto">
            <a:xfrm>
              <a:off x="567" y="4173"/>
              <a:ext cx="258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89" name="Line 73"/>
            <p:cNvSpPr>
              <a:spLocks noChangeShapeType="1"/>
            </p:cNvSpPr>
            <p:nvPr/>
          </p:nvSpPr>
          <p:spPr bwMode="auto">
            <a:xfrm>
              <a:off x="2699" y="3969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74"/>
          <p:cNvGrpSpPr>
            <a:grpSpLocks/>
          </p:cNvGrpSpPr>
          <p:nvPr/>
        </p:nvGrpSpPr>
        <p:grpSpPr bwMode="auto">
          <a:xfrm flipH="1">
            <a:off x="4572001" y="5501378"/>
            <a:ext cx="3722400" cy="620706"/>
            <a:chOff x="567" y="3742"/>
            <a:chExt cx="2585" cy="431"/>
          </a:xfrm>
        </p:grpSpPr>
        <p:sp>
          <p:nvSpPr>
            <p:cNvPr id="239691" name="Line 75"/>
            <p:cNvSpPr>
              <a:spLocks noChangeShapeType="1"/>
            </p:cNvSpPr>
            <p:nvPr/>
          </p:nvSpPr>
          <p:spPr bwMode="auto">
            <a:xfrm>
              <a:off x="567" y="3742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92" name="Line 76"/>
            <p:cNvSpPr>
              <a:spLocks noChangeShapeType="1"/>
            </p:cNvSpPr>
            <p:nvPr/>
          </p:nvSpPr>
          <p:spPr bwMode="auto">
            <a:xfrm>
              <a:off x="2699" y="3742"/>
              <a:ext cx="0" cy="22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93" name="Line 77"/>
            <p:cNvSpPr>
              <a:spLocks noChangeShapeType="1"/>
            </p:cNvSpPr>
            <p:nvPr/>
          </p:nvSpPr>
          <p:spPr bwMode="auto">
            <a:xfrm>
              <a:off x="3152" y="3968"/>
              <a:ext cx="0" cy="20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94" name="Line 78"/>
            <p:cNvSpPr>
              <a:spLocks noChangeShapeType="1"/>
            </p:cNvSpPr>
            <p:nvPr/>
          </p:nvSpPr>
          <p:spPr bwMode="auto">
            <a:xfrm>
              <a:off x="567" y="4173"/>
              <a:ext cx="258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39695" name="Line 79"/>
            <p:cNvSpPr>
              <a:spLocks noChangeShapeType="1"/>
            </p:cNvSpPr>
            <p:nvPr/>
          </p:nvSpPr>
          <p:spPr bwMode="auto">
            <a:xfrm>
              <a:off x="2699" y="3969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9696" name="Rectangle 80"/>
          <p:cNvSpPr>
            <a:spLocks noChangeArrowheads="1"/>
          </p:cNvSpPr>
          <p:nvPr/>
        </p:nvSpPr>
        <p:spPr bwMode="auto">
          <a:xfrm>
            <a:off x="3918241" y="5520100"/>
            <a:ext cx="1274400" cy="20738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endParaRPr lang="en-GB"/>
          </a:p>
        </p:txBody>
      </p:sp>
      <p:sp>
        <p:nvSpPr>
          <p:cNvPr id="239698" name="Line 82"/>
          <p:cNvSpPr>
            <a:spLocks noChangeShapeType="1"/>
          </p:cNvSpPr>
          <p:nvPr/>
        </p:nvSpPr>
        <p:spPr bwMode="auto">
          <a:xfrm flipV="1">
            <a:off x="1404000" y="2481381"/>
            <a:ext cx="0" cy="620705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699" name="Rectangle 83"/>
          <p:cNvSpPr>
            <a:spLocks noChangeArrowheads="1"/>
          </p:cNvSpPr>
          <p:nvPr/>
        </p:nvSpPr>
        <p:spPr bwMode="auto">
          <a:xfrm>
            <a:off x="947520" y="2657080"/>
            <a:ext cx="889920" cy="271485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800um</a:t>
            </a:r>
          </a:p>
        </p:txBody>
      </p:sp>
      <p:sp>
        <p:nvSpPr>
          <p:cNvPr id="239700" name="Line 84"/>
          <p:cNvSpPr>
            <a:spLocks noChangeShapeType="1"/>
          </p:cNvSpPr>
          <p:nvPr/>
        </p:nvSpPr>
        <p:spPr bwMode="auto">
          <a:xfrm flipV="1">
            <a:off x="1404000" y="5489857"/>
            <a:ext cx="0" cy="620706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01" name="Rectangle 85"/>
          <p:cNvSpPr>
            <a:spLocks noChangeArrowheads="1"/>
          </p:cNvSpPr>
          <p:nvPr/>
        </p:nvSpPr>
        <p:spPr bwMode="auto">
          <a:xfrm>
            <a:off x="947520" y="5665555"/>
            <a:ext cx="889920" cy="271485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800um</a:t>
            </a:r>
          </a:p>
        </p:txBody>
      </p:sp>
      <p:sp>
        <p:nvSpPr>
          <p:cNvPr id="239702" name="Line 86"/>
          <p:cNvSpPr>
            <a:spLocks noChangeShapeType="1"/>
          </p:cNvSpPr>
          <p:nvPr/>
        </p:nvSpPr>
        <p:spPr bwMode="auto">
          <a:xfrm>
            <a:off x="4605120" y="5815331"/>
            <a:ext cx="1699200" cy="0"/>
          </a:xfrm>
          <a:prstGeom prst="line">
            <a:avLst/>
          </a:prstGeom>
          <a:noFill/>
          <a:ln w="28575">
            <a:solidFill>
              <a:srgbClr val="FF505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03" name="Line 87"/>
          <p:cNvSpPr>
            <a:spLocks noChangeShapeType="1"/>
          </p:cNvSpPr>
          <p:nvPr/>
        </p:nvSpPr>
        <p:spPr bwMode="auto">
          <a:xfrm>
            <a:off x="3168000" y="5815331"/>
            <a:ext cx="1339200" cy="0"/>
          </a:xfrm>
          <a:prstGeom prst="line">
            <a:avLst/>
          </a:prstGeom>
          <a:noFill/>
          <a:ln w="28575">
            <a:solidFill>
              <a:srgbClr val="FF505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05" name="Line 89"/>
          <p:cNvSpPr>
            <a:spLocks noChangeShapeType="1"/>
          </p:cNvSpPr>
          <p:nvPr/>
        </p:nvSpPr>
        <p:spPr bwMode="auto">
          <a:xfrm flipH="1">
            <a:off x="5323680" y="5338641"/>
            <a:ext cx="207360" cy="47525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06" name="Rectangle 90"/>
          <p:cNvSpPr>
            <a:spLocks noChangeArrowheads="1"/>
          </p:cNvSpPr>
          <p:nvPr/>
        </p:nvSpPr>
        <p:spPr bwMode="auto">
          <a:xfrm>
            <a:off x="5127841" y="4880673"/>
            <a:ext cx="88992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Solder</a:t>
            </a:r>
          </a:p>
        </p:txBody>
      </p:sp>
      <p:sp>
        <p:nvSpPr>
          <p:cNvPr id="239707" name="Rectangle 91"/>
          <p:cNvSpPr>
            <a:spLocks noChangeArrowheads="1"/>
          </p:cNvSpPr>
          <p:nvPr/>
        </p:nvSpPr>
        <p:spPr bwMode="auto">
          <a:xfrm>
            <a:off x="5421601" y="5174464"/>
            <a:ext cx="88992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Track</a:t>
            </a:r>
          </a:p>
        </p:txBody>
      </p:sp>
      <p:sp>
        <p:nvSpPr>
          <p:cNvPr id="239710" name="Line 94"/>
          <p:cNvSpPr>
            <a:spLocks noChangeShapeType="1"/>
          </p:cNvSpPr>
          <p:nvPr/>
        </p:nvSpPr>
        <p:spPr bwMode="auto">
          <a:xfrm>
            <a:off x="4605120" y="2795334"/>
            <a:ext cx="1699200" cy="0"/>
          </a:xfrm>
          <a:prstGeom prst="line">
            <a:avLst/>
          </a:prstGeom>
          <a:noFill/>
          <a:ln w="28575">
            <a:solidFill>
              <a:srgbClr val="FF505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11" name="Line 95"/>
          <p:cNvSpPr>
            <a:spLocks noChangeShapeType="1"/>
          </p:cNvSpPr>
          <p:nvPr/>
        </p:nvSpPr>
        <p:spPr bwMode="auto">
          <a:xfrm>
            <a:off x="3168000" y="2795334"/>
            <a:ext cx="1339200" cy="0"/>
          </a:xfrm>
          <a:prstGeom prst="line">
            <a:avLst/>
          </a:prstGeom>
          <a:noFill/>
          <a:ln w="28575">
            <a:solidFill>
              <a:srgbClr val="FF505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15" name="Line 99"/>
          <p:cNvSpPr>
            <a:spLocks noChangeShapeType="1"/>
          </p:cNvSpPr>
          <p:nvPr/>
        </p:nvSpPr>
        <p:spPr bwMode="auto">
          <a:xfrm>
            <a:off x="3949920" y="5741883"/>
            <a:ext cx="1209600" cy="0"/>
          </a:xfrm>
          <a:prstGeom prst="line">
            <a:avLst/>
          </a:prstGeom>
          <a:noFill/>
          <a:ln w="28575">
            <a:solidFill>
              <a:srgbClr val="FF505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16" name="Line 100"/>
          <p:cNvSpPr>
            <a:spLocks noChangeShapeType="1"/>
          </p:cNvSpPr>
          <p:nvPr/>
        </p:nvSpPr>
        <p:spPr bwMode="auto">
          <a:xfrm>
            <a:off x="4636801" y="5776447"/>
            <a:ext cx="459360" cy="0"/>
          </a:xfrm>
          <a:prstGeom prst="line">
            <a:avLst/>
          </a:prstGeom>
          <a:noFill/>
          <a:ln w="57150">
            <a:solidFill>
              <a:srgbClr val="009999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04" name="Line 88"/>
          <p:cNvSpPr>
            <a:spLocks noChangeShapeType="1"/>
          </p:cNvSpPr>
          <p:nvPr/>
        </p:nvSpPr>
        <p:spPr bwMode="auto">
          <a:xfrm flipH="1">
            <a:off x="4851361" y="5011726"/>
            <a:ext cx="341280" cy="783442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17" name="Line 101"/>
          <p:cNvSpPr>
            <a:spLocks noChangeShapeType="1"/>
          </p:cNvSpPr>
          <p:nvPr/>
        </p:nvSpPr>
        <p:spPr bwMode="auto">
          <a:xfrm flipH="1">
            <a:off x="5127840" y="5338641"/>
            <a:ext cx="391680" cy="391721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20" name="Rectangle 104"/>
          <p:cNvSpPr>
            <a:spLocks noChangeArrowheads="1"/>
          </p:cNvSpPr>
          <p:nvPr/>
        </p:nvSpPr>
        <p:spPr bwMode="auto">
          <a:xfrm>
            <a:off x="5127841" y="1862116"/>
            <a:ext cx="88992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Solder</a:t>
            </a:r>
          </a:p>
        </p:txBody>
      </p:sp>
      <p:sp>
        <p:nvSpPr>
          <p:cNvPr id="239721" name="Rectangle 105"/>
          <p:cNvSpPr>
            <a:spLocks noChangeArrowheads="1"/>
          </p:cNvSpPr>
          <p:nvPr/>
        </p:nvSpPr>
        <p:spPr bwMode="auto">
          <a:xfrm>
            <a:off x="5421601" y="2155907"/>
            <a:ext cx="889920" cy="2707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Track</a:t>
            </a:r>
          </a:p>
        </p:txBody>
      </p:sp>
      <p:sp>
        <p:nvSpPr>
          <p:cNvPr id="239724" name="Line 108"/>
          <p:cNvSpPr>
            <a:spLocks noChangeShapeType="1"/>
          </p:cNvSpPr>
          <p:nvPr/>
        </p:nvSpPr>
        <p:spPr bwMode="auto">
          <a:xfrm>
            <a:off x="4014721" y="2759330"/>
            <a:ext cx="459360" cy="0"/>
          </a:xfrm>
          <a:prstGeom prst="line">
            <a:avLst/>
          </a:prstGeom>
          <a:noFill/>
          <a:ln w="57150">
            <a:solidFill>
              <a:srgbClr val="009999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25" name="Rectangle 109"/>
          <p:cNvSpPr>
            <a:spLocks noChangeArrowheads="1"/>
          </p:cNvSpPr>
          <p:nvPr/>
        </p:nvSpPr>
        <p:spPr bwMode="auto">
          <a:xfrm>
            <a:off x="3918241" y="2651319"/>
            <a:ext cx="1274400" cy="61926"/>
          </a:xfrm>
          <a:prstGeom prst="rect">
            <a:avLst/>
          </a:prstGeom>
          <a:solidFill>
            <a:srgbClr val="D60093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endParaRPr lang="en-GB"/>
          </a:p>
        </p:txBody>
      </p:sp>
      <p:sp>
        <p:nvSpPr>
          <p:cNvPr id="239726" name="Line 110"/>
          <p:cNvSpPr>
            <a:spLocks noChangeShapeType="1"/>
          </p:cNvSpPr>
          <p:nvPr/>
        </p:nvSpPr>
        <p:spPr bwMode="auto">
          <a:xfrm>
            <a:off x="3949920" y="2724766"/>
            <a:ext cx="1209600" cy="0"/>
          </a:xfrm>
          <a:prstGeom prst="line">
            <a:avLst/>
          </a:prstGeom>
          <a:noFill/>
          <a:ln w="28575">
            <a:solidFill>
              <a:srgbClr val="FF505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27" name="Line 111"/>
          <p:cNvSpPr>
            <a:spLocks noChangeShapeType="1"/>
          </p:cNvSpPr>
          <p:nvPr/>
        </p:nvSpPr>
        <p:spPr bwMode="auto">
          <a:xfrm>
            <a:off x="4636801" y="2759330"/>
            <a:ext cx="459360" cy="0"/>
          </a:xfrm>
          <a:prstGeom prst="line">
            <a:avLst/>
          </a:prstGeom>
          <a:noFill/>
          <a:ln w="57150">
            <a:solidFill>
              <a:srgbClr val="009999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18" name="Line 102"/>
          <p:cNvSpPr>
            <a:spLocks noChangeShapeType="1"/>
          </p:cNvSpPr>
          <p:nvPr/>
        </p:nvSpPr>
        <p:spPr bwMode="auto">
          <a:xfrm>
            <a:off x="3624481" y="2122783"/>
            <a:ext cx="882720" cy="554459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19" name="Line 103"/>
          <p:cNvSpPr>
            <a:spLocks noChangeShapeType="1"/>
          </p:cNvSpPr>
          <p:nvPr/>
        </p:nvSpPr>
        <p:spPr bwMode="auto">
          <a:xfrm flipH="1">
            <a:off x="5323680" y="2320084"/>
            <a:ext cx="207360" cy="47525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22" name="Line 106"/>
          <p:cNvSpPr>
            <a:spLocks noChangeShapeType="1"/>
          </p:cNvSpPr>
          <p:nvPr/>
        </p:nvSpPr>
        <p:spPr bwMode="auto">
          <a:xfrm flipH="1">
            <a:off x="4851361" y="1993169"/>
            <a:ext cx="341280" cy="783442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723" name="Line 107"/>
          <p:cNvSpPr>
            <a:spLocks noChangeShapeType="1"/>
          </p:cNvSpPr>
          <p:nvPr/>
        </p:nvSpPr>
        <p:spPr bwMode="auto">
          <a:xfrm flipH="1">
            <a:off x="5127840" y="2320084"/>
            <a:ext cx="391680" cy="391721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39681" name="Line 65"/>
          <p:cNvSpPr>
            <a:spLocks noChangeShapeType="1"/>
          </p:cNvSpPr>
          <p:nvPr/>
        </p:nvSpPr>
        <p:spPr bwMode="auto">
          <a:xfrm>
            <a:off x="3722401" y="4977163"/>
            <a:ext cx="751680" cy="590462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249858" name="Rectangle 2"/>
          <p:cNvSpPr>
            <a:spLocks noGrp="1" noChangeArrowheads="1"/>
          </p:cNvSpPr>
          <p:nvPr>
            <p:ph type="title"/>
          </p:nvPr>
        </p:nvSpPr>
        <p:spPr>
          <a:xfrm>
            <a:off x="671040" y="339876"/>
            <a:ext cx="6089760" cy="1471187"/>
          </a:xfrm>
          <a:ln/>
        </p:spPr>
        <p:txBody>
          <a:bodyPr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800" dirty="0"/>
              <a:t>ECAL SLAB Interconnect –</a:t>
            </a:r>
            <a:r>
              <a:rPr lang="en-GB" dirty="0"/>
              <a:t> Where we are</a:t>
            </a:r>
          </a:p>
        </p:txBody>
      </p:sp>
      <p:sp>
        <p:nvSpPr>
          <p:cNvPr id="249859" name="Rectangle 3"/>
          <p:cNvSpPr>
            <a:spLocks noChangeArrowheads="1"/>
          </p:cNvSpPr>
          <p:nvPr/>
        </p:nvSpPr>
        <p:spPr bwMode="auto">
          <a:xfrm>
            <a:off x="620641" y="5272394"/>
            <a:ext cx="7807680" cy="497700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900" dirty="0"/>
              <a:t> </a:t>
            </a:r>
            <a:r>
              <a:rPr lang="en-GB" sz="3300" dirty="0"/>
              <a:t>FFC-Bridges: </a:t>
            </a:r>
            <a:r>
              <a:rPr lang="en-GB" sz="2200" dirty="0"/>
              <a:t>we have 250 cut, 250 on roll</a:t>
            </a:r>
            <a:endParaRPr lang="en-GB" sz="2500" dirty="0"/>
          </a:p>
        </p:txBody>
      </p:sp>
      <p:pic>
        <p:nvPicPr>
          <p:cNvPr id="249861" name="Picture 5" descr="Stuff 0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2321" y="816566"/>
            <a:ext cx="5307840" cy="3982018"/>
          </a:xfrm>
          <a:prstGeom prst="rect">
            <a:avLst/>
          </a:prstGeom>
          <a:noFill/>
        </p:spPr>
      </p:pic>
      <p:sp>
        <p:nvSpPr>
          <p:cNvPr id="249862" name="Rectangle 6"/>
          <p:cNvSpPr>
            <a:spLocks noChangeArrowheads="1"/>
          </p:cNvSpPr>
          <p:nvPr/>
        </p:nvSpPr>
        <p:spPr bwMode="auto">
          <a:xfrm>
            <a:off x="6367680" y="1084435"/>
            <a:ext cx="1666080" cy="3317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sz="2200" dirty="0"/>
              <a:t>Top View</a:t>
            </a:r>
          </a:p>
        </p:txBody>
      </p:sp>
      <p:sp>
        <p:nvSpPr>
          <p:cNvPr id="249863" name="Line 7"/>
          <p:cNvSpPr>
            <a:spLocks noChangeShapeType="1"/>
          </p:cNvSpPr>
          <p:nvPr/>
        </p:nvSpPr>
        <p:spPr bwMode="auto">
          <a:xfrm flipH="1">
            <a:off x="5486401" y="1339341"/>
            <a:ext cx="914400" cy="104411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49864" name="Rectangle 8"/>
          <p:cNvSpPr>
            <a:spLocks noChangeArrowheads="1"/>
          </p:cNvSpPr>
          <p:nvPr/>
        </p:nvSpPr>
        <p:spPr bwMode="auto">
          <a:xfrm>
            <a:off x="6367680" y="3598939"/>
            <a:ext cx="1666080" cy="3317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sz="2200" dirty="0"/>
              <a:t>Under View</a:t>
            </a:r>
          </a:p>
        </p:txBody>
      </p:sp>
      <p:sp>
        <p:nvSpPr>
          <p:cNvPr id="249865" name="Line 9"/>
          <p:cNvSpPr>
            <a:spLocks noChangeShapeType="1"/>
          </p:cNvSpPr>
          <p:nvPr/>
        </p:nvSpPr>
        <p:spPr bwMode="auto">
          <a:xfrm flipH="1" flipV="1">
            <a:off x="5584320" y="3004156"/>
            <a:ext cx="783360" cy="620706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49866" name="Rectangle 10"/>
          <p:cNvSpPr>
            <a:spLocks noChangeArrowheads="1"/>
          </p:cNvSpPr>
          <p:nvPr/>
        </p:nvSpPr>
        <p:spPr bwMode="auto">
          <a:xfrm>
            <a:off x="6171840" y="2263918"/>
            <a:ext cx="2351520" cy="760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sz="2500" dirty="0"/>
              <a:t>Thin traces on </a:t>
            </a:r>
            <a:r>
              <a:rPr lang="en-US" sz="2500" dirty="0" err="1"/>
              <a:t>Kapton</a:t>
            </a:r>
            <a:r>
              <a:rPr lang="en-US" sz="2500" dirty="0"/>
              <a:t> backing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266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71040" y="339876"/>
            <a:ext cx="6089760" cy="1471187"/>
          </a:xfrm>
          <a:ln/>
        </p:spPr>
        <p:txBody>
          <a:bodyPr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800" dirty="0"/>
              <a:t>ECAL SLAB Interconnect –</a:t>
            </a:r>
            <a:r>
              <a:rPr lang="en-GB" dirty="0"/>
              <a:t> Where we are</a:t>
            </a:r>
          </a:p>
        </p:txBody>
      </p:sp>
      <p:sp>
        <p:nvSpPr>
          <p:cNvPr id="266243" name="Rectangle 3"/>
          <p:cNvSpPr>
            <a:spLocks noChangeArrowheads="1"/>
          </p:cNvSpPr>
          <p:nvPr/>
        </p:nvSpPr>
        <p:spPr bwMode="auto">
          <a:xfrm>
            <a:off x="620641" y="5530181"/>
            <a:ext cx="7807680" cy="497700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900" dirty="0"/>
              <a:t> </a:t>
            </a:r>
            <a:r>
              <a:rPr lang="en-GB" sz="3300" dirty="0"/>
              <a:t>ASU-Test PCB: </a:t>
            </a:r>
            <a:r>
              <a:rPr lang="en-GB" sz="2200" dirty="0"/>
              <a:t>we have 15</a:t>
            </a:r>
            <a:endParaRPr lang="en-GB" sz="2500" dirty="0"/>
          </a:p>
        </p:txBody>
      </p:sp>
      <p:sp>
        <p:nvSpPr>
          <p:cNvPr id="266244" name="Rectangle 4"/>
          <p:cNvSpPr>
            <a:spLocks noChangeArrowheads="1"/>
          </p:cNvSpPr>
          <p:nvPr/>
        </p:nvSpPr>
        <p:spPr bwMode="auto">
          <a:xfrm>
            <a:off x="881280" y="783442"/>
            <a:ext cx="1666080" cy="33175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sz="2200" dirty="0"/>
              <a:t>Top View</a:t>
            </a:r>
          </a:p>
        </p:txBody>
      </p:sp>
      <p:pic>
        <p:nvPicPr>
          <p:cNvPr id="266273" name="Picture 33" descr="Picture"/>
          <p:cNvPicPr>
            <a:picLocks noChangeAspect="1" noChangeArrowheads="1"/>
          </p:cNvPicPr>
          <p:nvPr/>
        </p:nvPicPr>
        <p:blipFill>
          <a:blip r:embed="rId3" cstate="print"/>
          <a:srcRect l="15379" t="1640" r="47983" b="49213"/>
          <a:stretch>
            <a:fillRect/>
          </a:stretch>
        </p:blipFill>
        <p:spPr bwMode="auto">
          <a:xfrm>
            <a:off x="914400" y="1208288"/>
            <a:ext cx="3903840" cy="3918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47" name="Line 7"/>
          <p:cNvSpPr>
            <a:spLocks noChangeShapeType="1"/>
          </p:cNvSpPr>
          <p:nvPr/>
        </p:nvSpPr>
        <p:spPr bwMode="auto">
          <a:xfrm flipH="1">
            <a:off x="4636800" y="1239971"/>
            <a:ext cx="588960" cy="1973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66249" name="Rectangle 9"/>
          <p:cNvSpPr>
            <a:spLocks noChangeArrowheads="1"/>
          </p:cNvSpPr>
          <p:nvPr/>
        </p:nvSpPr>
        <p:spPr bwMode="auto">
          <a:xfrm>
            <a:off x="1795681" y="1600009"/>
            <a:ext cx="2255040" cy="54296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180 x 180mm – as current ASU size</a:t>
            </a:r>
          </a:p>
        </p:txBody>
      </p:sp>
      <p:sp>
        <p:nvSpPr>
          <p:cNvPr id="266274" name="Rectangle 34"/>
          <p:cNvSpPr>
            <a:spLocks noChangeArrowheads="1"/>
          </p:cNvSpPr>
          <p:nvPr/>
        </p:nvSpPr>
        <p:spPr bwMode="auto">
          <a:xfrm>
            <a:off x="5257441" y="816566"/>
            <a:ext cx="1372320" cy="8144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Interconnect region 400um</a:t>
            </a:r>
          </a:p>
        </p:txBody>
      </p:sp>
      <p:sp>
        <p:nvSpPr>
          <p:cNvPr id="266275" name="Rectangle 35"/>
          <p:cNvSpPr>
            <a:spLocks noChangeArrowheads="1"/>
          </p:cNvSpPr>
          <p:nvPr/>
        </p:nvSpPr>
        <p:spPr bwMode="auto">
          <a:xfrm>
            <a:off x="5029920" y="1468955"/>
            <a:ext cx="3886560" cy="1061829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4 identical rows of differential tracks connecting 36 way interconnect pads on left and right</a:t>
            </a:r>
            <a:r>
              <a:rPr lang="en-GB" sz="3300" dirty="0"/>
              <a:t> </a:t>
            </a:r>
            <a:endParaRPr lang="en-GB" sz="2500" dirty="0"/>
          </a:p>
        </p:txBody>
      </p:sp>
      <p:sp>
        <p:nvSpPr>
          <p:cNvPr id="266276" name="Rectangle 36"/>
          <p:cNvSpPr>
            <a:spLocks noChangeArrowheads="1"/>
          </p:cNvSpPr>
          <p:nvPr/>
        </p:nvSpPr>
        <p:spPr bwMode="auto">
          <a:xfrm>
            <a:off x="5029920" y="2991195"/>
            <a:ext cx="3886560" cy="576060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Can be sliced into 4 sections, so provides for many trials</a:t>
            </a:r>
            <a:endParaRPr lang="en-GB" sz="2500" dirty="0"/>
          </a:p>
        </p:txBody>
      </p:sp>
      <p:sp>
        <p:nvSpPr>
          <p:cNvPr id="266277" name="Rectangle 37"/>
          <p:cNvSpPr>
            <a:spLocks noChangeArrowheads="1"/>
          </p:cNvSpPr>
          <p:nvPr/>
        </p:nvSpPr>
        <p:spPr bwMode="auto">
          <a:xfrm>
            <a:off x="5029920" y="4049706"/>
            <a:ext cx="3886560" cy="1061829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Differential tracks have a range of </a:t>
            </a:r>
            <a:r>
              <a:rPr lang="en-GB" dirty="0" err="1"/>
              <a:t>spacings</a:t>
            </a:r>
            <a:r>
              <a:rPr lang="en-GB" dirty="0"/>
              <a:t> &amp; other </a:t>
            </a:r>
            <a:r>
              <a:rPr lang="en-GB" dirty="0" err="1"/>
              <a:t>charcteristics</a:t>
            </a:r>
            <a:r>
              <a:rPr lang="en-GB" dirty="0"/>
              <a:t> to test signal propagation and cross-talk</a:t>
            </a:r>
            <a:r>
              <a:rPr lang="en-GB" sz="3300" dirty="0"/>
              <a:t> </a:t>
            </a:r>
            <a:endParaRPr lang="en-GB" sz="2500" dirty="0"/>
          </a:p>
        </p:txBody>
      </p:sp>
      <p:sp>
        <p:nvSpPr>
          <p:cNvPr id="266278" name="Rectangle 38"/>
          <p:cNvSpPr>
            <a:spLocks noChangeArrowheads="1"/>
          </p:cNvSpPr>
          <p:nvPr/>
        </p:nvSpPr>
        <p:spPr bwMode="auto">
          <a:xfrm>
            <a:off x="1795681" y="2514504"/>
            <a:ext cx="2255040" cy="54296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Central region thickened to 800um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272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040" y="339876"/>
            <a:ext cx="2043572" cy="2436388"/>
          </a:xfrm>
          <a:ln/>
        </p:spPr>
        <p:txBody>
          <a:bodyPr wrap="square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800" dirty="0"/>
              <a:t>ECAL SLAB Interconnect –</a:t>
            </a:r>
            <a:r>
              <a:rPr lang="en-GB" dirty="0"/>
              <a:t> Where we are</a:t>
            </a:r>
          </a:p>
        </p:txBody>
      </p:sp>
      <p:sp>
        <p:nvSpPr>
          <p:cNvPr id="272387" name="Rectangle 3"/>
          <p:cNvSpPr>
            <a:spLocks noChangeArrowheads="1"/>
          </p:cNvSpPr>
          <p:nvPr/>
        </p:nvSpPr>
        <p:spPr bwMode="auto">
          <a:xfrm>
            <a:off x="620641" y="5299757"/>
            <a:ext cx="7807680" cy="437364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900" dirty="0"/>
              <a:t>Using the IR Re-work station</a:t>
            </a:r>
          </a:p>
        </p:txBody>
      </p:sp>
      <p:pic>
        <p:nvPicPr>
          <p:cNvPr id="272390" name="Picture 6" descr="100_03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8001" y="830968"/>
            <a:ext cx="5683680" cy="4264287"/>
          </a:xfrm>
          <a:prstGeom prst="rect">
            <a:avLst/>
          </a:prstGeom>
          <a:noFill/>
        </p:spPr>
      </p:pic>
      <p:sp>
        <p:nvSpPr>
          <p:cNvPr id="272391" name="Line 7"/>
          <p:cNvSpPr>
            <a:spLocks noChangeShapeType="1"/>
          </p:cNvSpPr>
          <p:nvPr/>
        </p:nvSpPr>
        <p:spPr bwMode="auto">
          <a:xfrm flipV="1">
            <a:off x="2547361" y="2677242"/>
            <a:ext cx="1730880" cy="1568324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n-GB"/>
          </a:p>
        </p:txBody>
      </p:sp>
      <p:sp>
        <p:nvSpPr>
          <p:cNvPr id="272392" name="Rectangle 8"/>
          <p:cNvSpPr>
            <a:spLocks noChangeArrowheads="1"/>
          </p:cNvSpPr>
          <p:nvPr/>
        </p:nvSpPr>
        <p:spPr bwMode="auto">
          <a:xfrm>
            <a:off x="619200" y="3764556"/>
            <a:ext cx="2157120" cy="8144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US" dirty="0"/>
              <a:t>3 bits of ASU-Test being joined: reflow of 2</a:t>
            </a:r>
            <a:r>
              <a:rPr lang="en-US" baseline="30000" dirty="0"/>
              <a:t>nd</a:t>
            </a:r>
            <a:r>
              <a:rPr lang="en-US" dirty="0"/>
              <a:t> and 3</a:t>
            </a:r>
            <a:r>
              <a:rPr lang="en-US" baseline="30000" dirty="0"/>
              <a:t>rd</a:t>
            </a:r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GB"/>
              <a:t>Maurice Goodrick &amp; Bart Hommels , University of Cambridge</a:t>
            </a:r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>
          <a:xfrm>
            <a:off x="671041" y="339876"/>
            <a:ext cx="5925600" cy="777472"/>
          </a:xfrm>
          <a:ln/>
        </p:spPr>
        <p:txBody>
          <a:bodyPr>
            <a:spAutoFit/>
          </a:bodyPr>
          <a:lstStyle/>
          <a:p>
            <a:pPr>
              <a:lnSpc>
                <a:spcPct val="98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1800" dirty="0"/>
              <a:t>ECAL SLAB Interconnect:</a:t>
            </a:r>
            <a:r>
              <a:rPr lang="en-GB" dirty="0"/>
              <a:t>  Conclusions</a:t>
            </a:r>
          </a:p>
        </p:txBody>
      </p:sp>
      <p:sp>
        <p:nvSpPr>
          <p:cNvPr id="205827" name="Rectangle 3"/>
          <p:cNvSpPr>
            <a:spLocks noChangeArrowheads="1"/>
          </p:cNvSpPr>
          <p:nvPr/>
        </p:nvSpPr>
        <p:spPr bwMode="auto">
          <a:xfrm>
            <a:off x="650880" y="1110357"/>
            <a:ext cx="7807680" cy="1221616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marL="483847" indent="-483847">
              <a:lnSpc>
                <a:spcPct val="98000"/>
              </a:lnSpc>
              <a:buSzPct val="80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500" dirty="0"/>
              <a:t>There are major advantages in using Bridges:</a:t>
            </a:r>
          </a:p>
          <a:p>
            <a:pPr marL="679690" lvl="1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Removes major bottleneck in number of connections</a:t>
            </a:r>
          </a:p>
          <a:p>
            <a:pPr marL="679690" lvl="1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Promises greater reliability</a:t>
            </a:r>
          </a:p>
          <a:p>
            <a:pPr marL="679690" lvl="1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Rework likely to be easier</a:t>
            </a:r>
          </a:p>
        </p:txBody>
      </p:sp>
      <p:sp>
        <p:nvSpPr>
          <p:cNvPr id="205828" name="Rectangle 4"/>
          <p:cNvSpPr>
            <a:spLocks noChangeArrowheads="1"/>
          </p:cNvSpPr>
          <p:nvPr/>
        </p:nvSpPr>
        <p:spPr bwMode="auto">
          <a:xfrm>
            <a:off x="650880" y="2841419"/>
            <a:ext cx="7807680" cy="919995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marL="483847" indent="-483847">
              <a:lnSpc>
                <a:spcPct val="98000"/>
              </a:lnSpc>
              <a:buSzPct val="80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500" dirty="0"/>
              <a:t>There’s a lot to be done:</a:t>
            </a:r>
          </a:p>
          <a:p>
            <a:pPr marL="679690" lvl="1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We are trying out many things</a:t>
            </a:r>
          </a:p>
          <a:p>
            <a:pPr marL="679690" lvl="1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LAL Mechanical Prototype will also test PCB-Bridge mechanics</a:t>
            </a:r>
          </a:p>
        </p:txBody>
      </p:sp>
      <p:sp>
        <p:nvSpPr>
          <p:cNvPr id="205829" name="Rectangle 5"/>
          <p:cNvSpPr>
            <a:spLocks noChangeArrowheads="1"/>
          </p:cNvSpPr>
          <p:nvPr/>
        </p:nvSpPr>
        <p:spPr bwMode="auto">
          <a:xfrm>
            <a:off x="652321" y="4310373"/>
            <a:ext cx="7807680" cy="1794722"/>
          </a:xfrm>
          <a:prstGeom prst="rect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marL="483847" indent="-483847">
              <a:lnSpc>
                <a:spcPct val="98000"/>
              </a:lnSpc>
              <a:buSzPct val="80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sz="2500" dirty="0"/>
              <a:t>We are finding answers:</a:t>
            </a:r>
          </a:p>
          <a:p>
            <a:pPr marL="679690" lvl="1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1mm pitch connections with continuity and no shorts</a:t>
            </a:r>
          </a:p>
          <a:p>
            <a:pPr marL="679690" lvl="1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IR re-flow looking very good:</a:t>
            </a:r>
          </a:p>
          <a:p>
            <a:pPr marL="875533" lvl="2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ERSA Re-work station OK</a:t>
            </a:r>
          </a:p>
          <a:p>
            <a:pPr marL="875533" lvl="2" indent="-483847">
              <a:lnSpc>
                <a:spcPct val="98000"/>
              </a:lnSpc>
              <a:buSzPct val="80000"/>
              <a:buFont typeface="StarSymbol" charset="0"/>
              <a:buChar char="●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</a:tabLst>
            </a:pPr>
            <a:r>
              <a:rPr lang="en-GB" dirty="0"/>
              <a:t>Home-brew Imaging IR source may fit well into large-scale assembly procedures: full width re-flow, multiple heads,…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r>
              <a:rPr lang="en-US">
                <a:latin typeface="Arial" pitchFamily="34" charset="0"/>
              </a:rPr>
              <a:t>DOOCS overview</a:t>
            </a:r>
            <a:endParaRPr lang="en-US"/>
          </a:p>
        </p:txBody>
      </p:sp>
      <p:pic>
        <p:nvPicPr>
          <p:cNvPr id="3078" name="Picture 6" descr="daq6.jpg                                                       0006EE84Macintosh HD                   C1553D5A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524000"/>
            <a:ext cx="5029200" cy="4002088"/>
          </a:xfrm>
          <a:prstGeom prst="rect">
            <a:avLst/>
          </a:prstGeom>
          <a:noFill/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667000" y="5562600"/>
            <a:ext cx="5029200" cy="381000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Arial" pitchFamily="34" charset="0"/>
              </a:rPr>
              <a:t>hardware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7696200" y="1524000"/>
            <a:ext cx="14478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latin typeface="Arial" pitchFamily="34" charset="0"/>
              </a:rPr>
              <a:t>User</a:t>
            </a:r>
          </a:p>
          <a:p>
            <a:r>
              <a:rPr lang="en-US" sz="2000">
                <a:latin typeface="Arial" pitchFamily="34" charset="0"/>
              </a:rPr>
              <a:t>Interface</a:t>
            </a:r>
          </a:p>
          <a:p>
            <a:endParaRPr lang="en-US" sz="2000">
              <a:latin typeface="Arial" pitchFamily="34" charset="0"/>
            </a:endParaRPr>
          </a:p>
          <a:p>
            <a:r>
              <a:rPr lang="en-US" sz="2000">
                <a:latin typeface="Arial" pitchFamily="34" charset="0"/>
              </a:rPr>
              <a:t>Program </a:t>
            </a:r>
          </a:p>
          <a:p>
            <a:r>
              <a:rPr lang="en-US" sz="2000">
                <a:latin typeface="Arial" pitchFamily="34" charset="0"/>
              </a:rPr>
              <a:t>Interface</a:t>
            </a:r>
          </a:p>
          <a:p>
            <a:endParaRPr lang="en-US" sz="2000">
              <a:latin typeface="Arial" pitchFamily="34" charset="0"/>
            </a:endParaRPr>
          </a:p>
          <a:p>
            <a:r>
              <a:rPr lang="en-US" sz="2000">
                <a:latin typeface="Arial" pitchFamily="34" charset="0"/>
              </a:rPr>
              <a:t>Middle </a:t>
            </a:r>
          </a:p>
          <a:p>
            <a:r>
              <a:rPr lang="en-US" sz="2000">
                <a:latin typeface="Arial" pitchFamily="34" charset="0"/>
              </a:rPr>
              <a:t>Layer</a:t>
            </a:r>
          </a:p>
          <a:p>
            <a:endParaRPr lang="en-US" sz="2000">
              <a:latin typeface="Arial" pitchFamily="34" charset="0"/>
            </a:endParaRPr>
          </a:p>
          <a:p>
            <a:endParaRPr lang="en-US" sz="2000">
              <a:latin typeface="Arial" pitchFamily="34" charset="0"/>
            </a:endParaRPr>
          </a:p>
          <a:p>
            <a:r>
              <a:rPr lang="en-US" sz="2000">
                <a:latin typeface="Arial" pitchFamily="34" charset="0"/>
              </a:rPr>
              <a:t>Hardware</a:t>
            </a:r>
          </a:p>
          <a:p>
            <a:r>
              <a:rPr lang="en-US" sz="2000">
                <a:latin typeface="Arial" pitchFamily="34" charset="0"/>
              </a:rPr>
              <a:t>interface</a:t>
            </a:r>
            <a:endParaRPr lang="en-US" sz="2000" b="1">
              <a:latin typeface="Arial" pitchFamily="34" charset="0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12725" y="1600200"/>
            <a:ext cx="2682875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>
                <a:latin typeface="Arial" pitchFamily="34" charset="0"/>
              </a:rPr>
              <a:t> 3 layers</a:t>
            </a:r>
          </a:p>
          <a:p>
            <a:pPr>
              <a:buFontTx/>
              <a:buChar char="•"/>
            </a:pPr>
            <a:r>
              <a:rPr lang="en-US">
                <a:latin typeface="Arial" pitchFamily="34" charset="0"/>
              </a:rPr>
              <a:t> common APIs</a:t>
            </a:r>
          </a:p>
          <a:p>
            <a:pPr>
              <a:buFontTx/>
              <a:buChar char="•"/>
            </a:pPr>
            <a:r>
              <a:rPr lang="en-US">
                <a:latin typeface="Arial" pitchFamily="34" charset="0"/>
              </a:rPr>
              <a:t> modular design</a:t>
            </a:r>
          </a:p>
          <a:p>
            <a:pPr>
              <a:buFontTx/>
              <a:buChar char="•"/>
            </a:pPr>
            <a:r>
              <a:rPr lang="en-US">
                <a:latin typeface="Arial" pitchFamily="34" charset="0"/>
              </a:rPr>
              <a:t> multi protocol     </a:t>
            </a:r>
          </a:p>
          <a:p>
            <a:r>
              <a:rPr lang="en-US">
                <a:latin typeface="Arial" pitchFamily="34" charset="0"/>
              </a:rPr>
              <a:t>  (RPC, TINE, </a:t>
            </a:r>
          </a:p>
          <a:p>
            <a:r>
              <a:rPr lang="en-US">
                <a:latin typeface="Arial" pitchFamily="34" charset="0"/>
              </a:rPr>
              <a:t>  EPICS, shared </a:t>
            </a:r>
          </a:p>
          <a:p>
            <a:r>
              <a:rPr lang="en-US">
                <a:latin typeface="Arial" pitchFamily="34" charset="0"/>
              </a:rPr>
              <a:t>  memory)</a:t>
            </a:r>
          </a:p>
          <a:p>
            <a:pPr>
              <a:buFontTx/>
              <a:buChar char="•"/>
            </a:pPr>
            <a:r>
              <a:rPr lang="en-US">
                <a:latin typeface="Arial" pitchFamily="34" charset="0"/>
              </a:rPr>
              <a:t> device level </a:t>
            </a:r>
          </a:p>
          <a:p>
            <a:r>
              <a:rPr lang="en-US">
                <a:latin typeface="Arial" pitchFamily="34" charset="0"/>
              </a:rPr>
              <a:t>  (~200 server   </a:t>
            </a:r>
          </a:p>
          <a:p>
            <a:r>
              <a:rPr lang="en-US">
                <a:latin typeface="Arial" pitchFamily="34" charset="0"/>
              </a:rPr>
              <a:t>  types)</a:t>
            </a:r>
          </a:p>
          <a:p>
            <a:pPr>
              <a:buFontTx/>
              <a:buChar char="•"/>
            </a:pPr>
            <a:r>
              <a:rPr lang="en-US">
                <a:latin typeface="Arial" pitchFamily="34" charset="0"/>
              </a:rPr>
              <a:t> middle layer </a:t>
            </a:r>
          </a:p>
          <a:p>
            <a:r>
              <a:rPr lang="en-US">
                <a:latin typeface="Arial" pitchFamily="34" charset="0"/>
              </a:rPr>
              <a:t>  (FSM, FB, DAQ)</a:t>
            </a:r>
          </a:p>
          <a:p>
            <a:endParaRPr lang="en-US">
              <a:latin typeface="Arial" pitchFamily="34" charset="0"/>
            </a:endParaRPr>
          </a:p>
          <a:p>
            <a:endParaRPr lang="en-US">
              <a:latin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r>
              <a:rPr lang="en-US">
                <a:latin typeface="Arial" pitchFamily="34" charset="0"/>
              </a:rPr>
              <a:t>ENS naming service</a:t>
            </a:r>
            <a:endParaRPr lang="en-US"/>
          </a:p>
        </p:txBody>
      </p:sp>
      <p:pic>
        <p:nvPicPr>
          <p:cNvPr id="14339" name="Picture 1027" descr="daq1.jpg                                                       0006EE84Macintosh HD                   C1553D5A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62125"/>
            <a:ext cx="8991600" cy="5095875"/>
          </a:xfrm>
          <a:prstGeom prst="rect">
            <a:avLst/>
          </a:prstGeom>
          <a:noFill/>
        </p:spPr>
      </p:pic>
      <p:sp>
        <p:nvSpPr>
          <p:cNvPr id="14340" name="Rectangle 1028"/>
          <p:cNvSpPr>
            <a:spLocks noChangeArrowheads="1"/>
          </p:cNvSpPr>
          <p:nvPr/>
        </p:nvSpPr>
        <p:spPr bwMode="auto">
          <a:xfrm>
            <a:off x="4114800" y="5029200"/>
            <a:ext cx="4724400" cy="152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200">
                <a:latin typeface="Arial" pitchFamily="34" charset="0"/>
              </a:rPr>
              <a:t>Example:</a:t>
            </a:r>
          </a:p>
          <a:p>
            <a:r>
              <a:rPr lang="en-US" sz="2200">
                <a:latin typeface="Arial" pitchFamily="34" charset="0"/>
              </a:rPr>
              <a:t>CALICE.ECAL/ODR/ODR1/STATUS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>
                <a:latin typeface="Arial" pitchFamily="34" charset="0"/>
              </a:rPr>
              <a:t>ENS naming service: </a:t>
            </a:r>
            <a:br>
              <a:rPr lang="en-US">
                <a:latin typeface="Arial" pitchFamily="34" charset="0"/>
              </a:rPr>
            </a:br>
            <a:r>
              <a:rPr lang="en-US">
                <a:latin typeface="Arial" pitchFamily="34" charset="0"/>
              </a:rPr>
              <a:t>hierachical DAQ system</a:t>
            </a:r>
            <a:endParaRPr lang="en-US"/>
          </a:p>
        </p:txBody>
      </p:sp>
      <p:grpSp>
        <p:nvGrpSpPr>
          <p:cNvPr id="2" name="Group 1044"/>
          <p:cNvGrpSpPr>
            <a:grpSpLocks/>
          </p:cNvGrpSpPr>
          <p:nvPr/>
        </p:nvGrpSpPr>
        <p:grpSpPr bwMode="auto">
          <a:xfrm>
            <a:off x="7772400" y="1382713"/>
            <a:ext cx="1085850" cy="5475287"/>
            <a:chOff x="4950" y="549"/>
            <a:chExt cx="684" cy="3449"/>
          </a:xfrm>
        </p:grpSpPr>
        <p:sp>
          <p:nvSpPr>
            <p:cNvPr id="15381" name="Rectangle 1045"/>
            <p:cNvSpPr>
              <a:spLocks noChangeArrowheads="1"/>
            </p:cNvSpPr>
            <p:nvPr/>
          </p:nvSpPr>
          <p:spPr bwMode="auto">
            <a:xfrm>
              <a:off x="4952" y="1774"/>
              <a:ext cx="680" cy="273"/>
            </a:xfrm>
            <a:prstGeom prst="rect">
              <a:avLst/>
            </a:prstGeom>
            <a:solidFill>
              <a:srgbClr val="EAEAEA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382" name="Rectangle 1046"/>
            <p:cNvSpPr>
              <a:spLocks noChangeArrowheads="1"/>
            </p:cNvSpPr>
            <p:nvPr/>
          </p:nvSpPr>
          <p:spPr bwMode="auto">
            <a:xfrm>
              <a:off x="4950" y="2046"/>
              <a:ext cx="682" cy="590"/>
            </a:xfrm>
            <a:prstGeom prst="rect">
              <a:avLst/>
            </a:prstGeom>
            <a:solidFill>
              <a:srgbClr val="CC99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0" rIns="0" anchor="ctr"/>
            <a:lstStyle/>
            <a:p>
              <a:pPr algn="ctr" eaLnBrk="1" hangingPunct="1"/>
              <a:r>
                <a:rPr lang="en-GB" sz="1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LDA</a:t>
              </a:r>
              <a:endParaRPr lang="en-US" sz="18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383" name="Line 1047"/>
            <p:cNvSpPr>
              <a:spLocks noChangeShapeType="1"/>
            </p:cNvSpPr>
            <p:nvPr/>
          </p:nvSpPr>
          <p:spPr bwMode="auto">
            <a:xfrm flipH="1">
              <a:off x="5224" y="2636"/>
              <a:ext cx="1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384" name="Oval 1048"/>
            <p:cNvSpPr>
              <a:spLocks noChangeArrowheads="1"/>
            </p:cNvSpPr>
            <p:nvPr/>
          </p:nvSpPr>
          <p:spPr bwMode="auto">
            <a:xfrm>
              <a:off x="5133" y="2726"/>
              <a:ext cx="91" cy="9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385" name="Rectangle 1049"/>
            <p:cNvSpPr>
              <a:spLocks noChangeArrowheads="1"/>
            </p:cNvSpPr>
            <p:nvPr/>
          </p:nvSpPr>
          <p:spPr bwMode="auto">
            <a:xfrm>
              <a:off x="4952" y="2908"/>
              <a:ext cx="682" cy="108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0" rIns="0" anchor="ctr"/>
            <a:lstStyle/>
            <a:p>
              <a:pPr algn="ctr" eaLnBrk="1" hangingPunct="1"/>
              <a:endParaRPr lang="en-GB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  <a:p>
              <a:pPr algn="ctr" eaLnBrk="1" hangingPunct="1"/>
              <a:r>
                <a:rPr lang="en-GB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</a:rPr>
                <a:t>PC</a:t>
              </a:r>
              <a:endParaRPr lang="en-US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386" name="Freeform 1050"/>
            <p:cNvSpPr>
              <a:spLocks/>
            </p:cNvSpPr>
            <p:nvPr/>
          </p:nvSpPr>
          <p:spPr bwMode="auto">
            <a:xfrm rot="5400000">
              <a:off x="5109" y="1888"/>
              <a:ext cx="273" cy="46"/>
            </a:xfrm>
            <a:custGeom>
              <a:avLst/>
              <a:gdLst/>
              <a:ahLst/>
              <a:cxnLst>
                <a:cxn ang="0">
                  <a:pos x="476" y="8"/>
                </a:cxn>
                <a:cxn ang="0">
                  <a:pos x="406" y="8"/>
                </a:cxn>
                <a:cxn ang="0">
                  <a:pos x="287" y="25"/>
                </a:cxn>
                <a:cxn ang="0">
                  <a:pos x="214" y="2"/>
                </a:cxn>
                <a:cxn ang="0">
                  <a:pos x="75" y="11"/>
                </a:cxn>
                <a:cxn ang="0">
                  <a:pos x="0" y="11"/>
                </a:cxn>
              </a:cxnLst>
              <a:rect l="0" t="0" r="r" b="b"/>
              <a:pathLst>
                <a:path w="476" h="26">
                  <a:moveTo>
                    <a:pt x="476" y="8"/>
                  </a:moveTo>
                  <a:cubicBezTo>
                    <a:pt x="464" y="8"/>
                    <a:pt x="437" y="5"/>
                    <a:pt x="406" y="8"/>
                  </a:cubicBezTo>
                  <a:cubicBezTo>
                    <a:pt x="375" y="11"/>
                    <a:pt x="319" y="26"/>
                    <a:pt x="287" y="25"/>
                  </a:cubicBezTo>
                  <a:cubicBezTo>
                    <a:pt x="255" y="24"/>
                    <a:pt x="249" y="4"/>
                    <a:pt x="214" y="2"/>
                  </a:cubicBezTo>
                  <a:cubicBezTo>
                    <a:pt x="179" y="0"/>
                    <a:pt x="111" y="9"/>
                    <a:pt x="75" y="11"/>
                  </a:cubicBezTo>
                  <a:cubicBezTo>
                    <a:pt x="39" y="13"/>
                    <a:pt x="16" y="11"/>
                    <a:pt x="0" y="1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stealth" w="sm" len="sm"/>
              <a:tailEnd type="non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387" name="Rectangle 1051"/>
            <p:cNvSpPr>
              <a:spLocks noChangeArrowheads="1"/>
            </p:cNvSpPr>
            <p:nvPr/>
          </p:nvSpPr>
          <p:spPr bwMode="auto">
            <a:xfrm>
              <a:off x="4950" y="549"/>
              <a:ext cx="682" cy="49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36000" tIns="36000" rIns="36000" bIns="36000" anchor="ctr"/>
            <a:lstStyle/>
            <a:p>
              <a:pPr algn="ctr" eaLnBrk="1" hangingPunct="1"/>
              <a:r>
                <a:rPr lang="en-GB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</a:rPr>
                <a:t>e.g. ECAL</a:t>
              </a:r>
            </a:p>
            <a:p>
              <a:pPr algn="ctr" eaLnBrk="1" hangingPunct="1"/>
              <a:r>
                <a:rPr lang="en-GB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</a:rPr>
                <a:t>Slab</a:t>
              </a:r>
              <a:endParaRPr lang="en-US" sz="180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388" name="Rectangle 1052"/>
            <p:cNvSpPr>
              <a:spLocks noChangeArrowheads="1"/>
            </p:cNvSpPr>
            <p:nvPr/>
          </p:nvSpPr>
          <p:spPr bwMode="auto">
            <a:xfrm>
              <a:off x="4950" y="1139"/>
              <a:ext cx="682" cy="635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0" rIns="0" anchor="ctr"/>
            <a:lstStyle/>
            <a:p>
              <a:pPr algn="ctr" eaLnBrk="1" hangingPunct="1"/>
              <a:r>
                <a:rPr lang="en-GB" sz="1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DIF</a:t>
              </a:r>
              <a:endParaRPr lang="en-US" sz="18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389" name="Rectangle 1053"/>
            <p:cNvSpPr>
              <a:spLocks noChangeArrowheads="1"/>
            </p:cNvSpPr>
            <p:nvPr/>
          </p:nvSpPr>
          <p:spPr bwMode="auto">
            <a:xfrm>
              <a:off x="4998" y="1048"/>
              <a:ext cx="589" cy="91"/>
            </a:xfrm>
            <a:prstGeom prst="rect">
              <a:avLst/>
            </a:prstGeom>
            <a:pattFill prst="dkVert">
              <a:fgClr>
                <a:schemeClr val="tx1">
                  <a:alpha val="49001"/>
                </a:schemeClr>
              </a:fgClr>
              <a:bgClr>
                <a:srgbClr val="FFFFFF">
                  <a:alpha val="49001"/>
                </a:srgbClr>
              </a:bgClr>
            </a:patt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390" name="Rectangle 1054"/>
            <p:cNvSpPr>
              <a:spLocks noChangeArrowheads="1"/>
            </p:cNvSpPr>
            <p:nvPr/>
          </p:nvSpPr>
          <p:spPr bwMode="auto">
            <a:xfrm>
              <a:off x="4997" y="2908"/>
              <a:ext cx="590" cy="453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0" rIns="0" anchor="ctr"/>
            <a:lstStyle/>
            <a:p>
              <a:pPr algn="ctr" eaLnBrk="1" hangingPunct="1"/>
              <a:endParaRPr lang="en-GB" sz="18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  <a:p>
              <a:pPr algn="ctr" eaLnBrk="1" hangingPunct="1"/>
              <a:r>
                <a:rPr lang="en-GB" sz="1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ODR</a:t>
              </a:r>
              <a:endParaRPr lang="en-US" sz="18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391" name="Rectangle 1055"/>
            <p:cNvSpPr>
              <a:spLocks noChangeArrowheads="1"/>
            </p:cNvSpPr>
            <p:nvPr/>
          </p:nvSpPr>
          <p:spPr bwMode="auto">
            <a:xfrm>
              <a:off x="4997" y="3861"/>
              <a:ext cx="590" cy="137"/>
            </a:xfrm>
            <a:prstGeom prst="rect">
              <a:avLst/>
            </a:prstGeom>
            <a:solidFill>
              <a:srgbClr val="FFCC99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0" rIns="0" anchor="ctr"/>
            <a:lstStyle/>
            <a:p>
              <a:pPr algn="ctr" eaLnBrk="1" hangingPunct="1"/>
              <a:r>
                <a:rPr lang="en-GB" sz="1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Driver</a:t>
              </a:r>
              <a:endParaRPr lang="en-US" sz="18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392" name="Rectangle 1056"/>
            <p:cNvSpPr>
              <a:spLocks noChangeArrowheads="1"/>
            </p:cNvSpPr>
            <p:nvPr/>
          </p:nvSpPr>
          <p:spPr bwMode="auto">
            <a:xfrm>
              <a:off x="5042" y="2499"/>
              <a:ext cx="363" cy="137"/>
            </a:xfrm>
            <a:prstGeom prst="rect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0" rIns="0" anchor="ctr"/>
            <a:lstStyle/>
            <a:p>
              <a:pPr algn="ctr" eaLnBrk="1" hangingPunct="1"/>
              <a:r>
                <a:rPr lang="en-GB" sz="1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Opto</a:t>
              </a:r>
              <a:endParaRPr lang="en-US" sz="18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393" name="Rectangle 1057"/>
            <p:cNvSpPr>
              <a:spLocks noChangeArrowheads="1"/>
            </p:cNvSpPr>
            <p:nvPr/>
          </p:nvSpPr>
          <p:spPr bwMode="auto">
            <a:xfrm>
              <a:off x="5041" y="2908"/>
              <a:ext cx="364" cy="136"/>
            </a:xfrm>
            <a:prstGeom prst="rect">
              <a:avLst/>
            </a:prstGeom>
            <a:solidFill>
              <a:srgbClr val="FFFF99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0" rIns="0" anchor="ctr"/>
            <a:lstStyle/>
            <a:p>
              <a:pPr algn="ctr" eaLnBrk="1" hangingPunct="1"/>
              <a:r>
                <a:rPr lang="en-GB" sz="180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itchFamily="34" charset="0"/>
                </a:rPr>
                <a:t>Opto</a:t>
              </a:r>
              <a:endParaRPr lang="en-US" sz="180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</a:endParaRPr>
            </a:p>
          </p:txBody>
        </p:sp>
        <p:sp>
          <p:nvSpPr>
            <p:cNvPr id="15394" name="Freeform 1058"/>
            <p:cNvSpPr>
              <a:spLocks/>
            </p:cNvSpPr>
            <p:nvPr/>
          </p:nvSpPr>
          <p:spPr bwMode="auto">
            <a:xfrm rot="16200000">
              <a:off x="5200" y="1888"/>
              <a:ext cx="273" cy="46"/>
            </a:xfrm>
            <a:custGeom>
              <a:avLst/>
              <a:gdLst/>
              <a:ahLst/>
              <a:cxnLst>
                <a:cxn ang="0">
                  <a:pos x="476" y="8"/>
                </a:cxn>
                <a:cxn ang="0">
                  <a:pos x="406" y="8"/>
                </a:cxn>
                <a:cxn ang="0">
                  <a:pos x="287" y="25"/>
                </a:cxn>
                <a:cxn ang="0">
                  <a:pos x="214" y="2"/>
                </a:cxn>
                <a:cxn ang="0">
                  <a:pos x="75" y="11"/>
                </a:cxn>
                <a:cxn ang="0">
                  <a:pos x="0" y="11"/>
                </a:cxn>
              </a:cxnLst>
              <a:rect l="0" t="0" r="r" b="b"/>
              <a:pathLst>
                <a:path w="476" h="26">
                  <a:moveTo>
                    <a:pt x="476" y="8"/>
                  </a:moveTo>
                  <a:cubicBezTo>
                    <a:pt x="464" y="8"/>
                    <a:pt x="437" y="5"/>
                    <a:pt x="406" y="8"/>
                  </a:cubicBezTo>
                  <a:cubicBezTo>
                    <a:pt x="375" y="11"/>
                    <a:pt x="319" y="26"/>
                    <a:pt x="287" y="25"/>
                  </a:cubicBezTo>
                  <a:cubicBezTo>
                    <a:pt x="255" y="24"/>
                    <a:pt x="249" y="4"/>
                    <a:pt x="214" y="2"/>
                  </a:cubicBezTo>
                  <a:cubicBezTo>
                    <a:pt x="179" y="0"/>
                    <a:pt x="111" y="9"/>
                    <a:pt x="75" y="11"/>
                  </a:cubicBezTo>
                  <a:cubicBezTo>
                    <a:pt x="39" y="13"/>
                    <a:pt x="16" y="11"/>
                    <a:pt x="0" y="11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stealth" w="sm" len="sm"/>
              <a:tailEnd type="non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15395" name="Line 1059"/>
            <p:cNvSpPr>
              <a:spLocks noChangeShapeType="1"/>
            </p:cNvSpPr>
            <p:nvPr/>
          </p:nvSpPr>
          <p:spPr bwMode="auto">
            <a:xfrm flipV="1">
              <a:off x="5267" y="2636"/>
              <a:ext cx="1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400" name="Text Box 1064"/>
          <p:cNvSpPr txBox="1">
            <a:spLocks noChangeArrowheads="1"/>
          </p:cNvSpPr>
          <p:nvPr/>
        </p:nvSpPr>
        <p:spPr bwMode="auto">
          <a:xfrm>
            <a:off x="555625" y="2278063"/>
            <a:ext cx="6607175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/>
              <a:t> send data to DIF by wrapper through ODR and LDA (have switch to configure debugging modes which go directly to the LDA or DIF)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/>
              <a:t> ENS naming service can signal connections by additional properties, e.g. for device DIF:</a:t>
            </a:r>
          </a:p>
          <a:p>
            <a:pPr>
              <a:spcBef>
                <a:spcPct val="50000"/>
              </a:spcBef>
            </a:pPr>
            <a:r>
              <a:rPr lang="en-US" sz="2200">
                <a:latin typeface="Arial" pitchFamily="34" charset="0"/>
              </a:rPr>
              <a:t>CALICE.ECAL/DIF/DIF1/ODR_CON</a:t>
            </a:r>
            <a:endParaRPr lang="en-US"/>
          </a:p>
          <a:p>
            <a:pPr>
              <a:spcBef>
                <a:spcPct val="50000"/>
              </a:spcBef>
            </a:pPr>
            <a:r>
              <a:rPr lang="en-US" sz="2200">
                <a:latin typeface="Arial" pitchFamily="34" charset="0"/>
              </a:rPr>
              <a:t>CALICE.ECAL/DIF/DIF1/LDA_CON</a:t>
            </a:r>
            <a:r>
              <a:rPr lang="en-US"/>
              <a:t> </a:t>
            </a:r>
          </a:p>
          <a:p>
            <a:pPr>
              <a:spcBef>
                <a:spcPct val="50000"/>
              </a:spcBef>
            </a:pPr>
            <a:r>
              <a:rPr lang="en-US" sz="2200">
                <a:latin typeface="Arial" pitchFamily="34" charset="0"/>
              </a:rPr>
              <a:t>CALICE.ECAL/DIF/DIF1/DEBUG_MODE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1143000"/>
          </a:xfrm>
        </p:spPr>
        <p:txBody>
          <a:bodyPr/>
          <a:lstStyle/>
          <a:p>
            <a:r>
              <a:rPr lang="en-US">
                <a:latin typeface="Arial" pitchFamily="34" charset="0"/>
              </a:rPr>
              <a:t>Example of monitoring GUI</a:t>
            </a:r>
            <a:endParaRPr lang="en-US"/>
          </a:p>
        </p:txBody>
      </p:sp>
      <p:pic>
        <p:nvPicPr>
          <p:cNvPr id="4101" name="Picture 5" descr="daq2.jpg                                                       0006EE84Macintosh HD                   C1553D5A: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0200"/>
            <a:ext cx="8991600" cy="50863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Glue/Mechanics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Sticky stuff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SC000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7240587" cy="543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124075" y="6021388"/>
            <a:ext cx="32400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/>
              <a:t>The baseboard before overlaying glass plate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4110v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6250"/>
            <a:ext cx="5502275" cy="5514975"/>
          </a:xfrm>
          <a:prstGeom prst="rect">
            <a:avLst/>
          </a:prstGeom>
          <a:noFill/>
        </p:spPr>
      </p:pic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5210175" y="1268413"/>
            <a:ext cx="90488" cy="889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 flipV="1">
            <a:off x="5305425" y="1268413"/>
            <a:ext cx="1354138" cy="49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659563" y="1125538"/>
            <a:ext cx="7921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>
                <a:cs typeface="Arial" pitchFamily="34" charset="0"/>
              </a:rPr>
              <a:t>Ø1.6mm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372225" y="5445125"/>
            <a:ext cx="23764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/>
              <a:t>Glass Plate #2</a:t>
            </a:r>
          </a:p>
          <a:p>
            <a:pPr>
              <a:spcBef>
                <a:spcPct val="50000"/>
              </a:spcBef>
            </a:pPr>
            <a:r>
              <a:rPr lang="en-GB" sz="1200"/>
              <a:t>0.2 sec per dot</a:t>
            </a:r>
          </a:p>
          <a:p>
            <a:pPr>
              <a:spcBef>
                <a:spcPct val="50000"/>
              </a:spcBef>
            </a:pPr>
            <a:r>
              <a:rPr lang="en-GB" sz="1200"/>
              <a:t>Mid spacers under plate</a:t>
            </a:r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5211763" y="2608263"/>
            <a:ext cx="114300" cy="11271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4" name="Line 10"/>
          <p:cNvSpPr>
            <a:spLocks noChangeShapeType="1"/>
          </p:cNvSpPr>
          <p:nvPr/>
        </p:nvSpPr>
        <p:spPr bwMode="auto">
          <a:xfrm flipV="1">
            <a:off x="5321300" y="2617788"/>
            <a:ext cx="1354138" cy="49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6675438" y="2474913"/>
            <a:ext cx="7921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>
                <a:cs typeface="Arial" pitchFamily="34" charset="0"/>
              </a:rPr>
              <a:t>Ø2.0mm</a:t>
            </a:r>
          </a:p>
        </p:txBody>
      </p:sp>
      <p:sp>
        <p:nvSpPr>
          <p:cNvPr id="6156" name="Oval 12"/>
          <p:cNvSpPr>
            <a:spLocks noChangeArrowheads="1"/>
          </p:cNvSpPr>
          <p:nvPr/>
        </p:nvSpPr>
        <p:spPr bwMode="auto">
          <a:xfrm>
            <a:off x="5226050" y="3956050"/>
            <a:ext cx="123825" cy="1270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 flipV="1">
            <a:off x="5345113" y="3975100"/>
            <a:ext cx="1349375" cy="492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6694488" y="3832225"/>
            <a:ext cx="792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>
                <a:cs typeface="Arial" pitchFamily="34" charset="0"/>
              </a:rPr>
              <a:t>Ø2.5mm</a:t>
            </a:r>
          </a:p>
        </p:txBody>
      </p:sp>
      <p:sp>
        <p:nvSpPr>
          <p:cNvPr id="6159" name="Oval 15"/>
          <p:cNvSpPr>
            <a:spLocks noChangeArrowheads="1"/>
          </p:cNvSpPr>
          <p:nvPr/>
        </p:nvSpPr>
        <p:spPr bwMode="auto">
          <a:xfrm>
            <a:off x="5218113" y="5043488"/>
            <a:ext cx="171450" cy="160337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 flipV="1">
            <a:off x="5399088" y="5086350"/>
            <a:ext cx="1306512" cy="30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6705600" y="4943475"/>
            <a:ext cx="79216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>
                <a:cs typeface="Arial" pitchFamily="34" charset="0"/>
              </a:rPr>
              <a:t>Ø3.6mm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aliceboarddo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4332287" cy="4152900"/>
          </a:xfrm>
          <a:prstGeom prst="rect">
            <a:avLst/>
          </a:prstGeom>
          <a:noFill/>
        </p:spPr>
      </p:pic>
      <p:pic>
        <p:nvPicPr>
          <p:cNvPr id="8197" name="Picture 5" descr="DSC00056"/>
          <p:cNvPicPr>
            <a:picLocks noChangeAspect="1" noChangeArrowheads="1"/>
          </p:cNvPicPr>
          <p:nvPr/>
        </p:nvPicPr>
        <p:blipFill>
          <a:blip r:embed="rId3" cstate="print"/>
          <a:srcRect l="19685" r="13124"/>
          <a:stretch>
            <a:fillRect/>
          </a:stretch>
        </p:blipFill>
        <p:spPr bwMode="auto">
          <a:xfrm>
            <a:off x="4787900" y="333375"/>
            <a:ext cx="3979863" cy="444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DSC00054"/>
          <p:cNvPicPr>
            <a:picLocks noChangeAspect="1" noChangeArrowheads="1"/>
          </p:cNvPicPr>
          <p:nvPr/>
        </p:nvPicPr>
        <p:blipFill>
          <a:blip r:embed="rId4" cstate="print"/>
          <a:srcRect l="15311" t="36453" b="46661"/>
          <a:stretch>
            <a:fillRect/>
          </a:stretch>
        </p:blipFill>
        <p:spPr bwMode="auto">
          <a:xfrm>
            <a:off x="4716463" y="5084763"/>
            <a:ext cx="425767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23850" y="4797425"/>
            <a:ext cx="3671888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/>
              <a:t>12 x 6 dots @0.2 sec on CALICE test board</a:t>
            </a:r>
          </a:p>
          <a:p>
            <a:pPr>
              <a:spcBef>
                <a:spcPct val="50000"/>
              </a:spcBef>
            </a:pPr>
            <a:r>
              <a:rPr lang="en-GB" sz="1200"/>
              <a:t>Two boards sandwiched together, 66</a:t>
            </a:r>
            <a:r>
              <a:rPr lang="en-US" sz="1200">
                <a:cs typeface="Arial" pitchFamily="34" charset="0"/>
              </a:rPr>
              <a:t>µm gap</a:t>
            </a:r>
          </a:p>
          <a:p>
            <a:pPr>
              <a:spcBef>
                <a:spcPct val="50000"/>
              </a:spcBef>
            </a:pPr>
            <a:r>
              <a:rPr lang="en-GB" sz="1200"/>
              <a:t>Interpad links cut on top board</a:t>
            </a:r>
          </a:p>
          <a:p>
            <a:pPr>
              <a:spcBef>
                <a:spcPct val="50000"/>
              </a:spcBef>
            </a:pPr>
            <a:r>
              <a:rPr lang="en-GB" sz="1200"/>
              <a:t>Resistances between overlapping pads measured – </a:t>
            </a:r>
          </a:p>
          <a:p>
            <a:pPr>
              <a:spcBef>
                <a:spcPct val="50000"/>
              </a:spcBef>
            </a:pPr>
            <a:r>
              <a:rPr lang="en-GB" sz="1200"/>
              <a:t>      &lt;0.005</a:t>
            </a:r>
            <a:r>
              <a:rPr lang="el-GR" sz="1200">
                <a:cs typeface="Arial" pitchFamily="34" charset="0"/>
              </a:rPr>
              <a:t>Ω</a:t>
            </a:r>
            <a:r>
              <a:rPr lang="en-GB" sz="1200">
                <a:cs typeface="Arial" pitchFamily="34" charset="0"/>
              </a:rPr>
              <a:t> per pad</a:t>
            </a:r>
            <a:endParaRPr lang="el-GR" sz="1200"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Physics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 action="ppaction://hlinkfile"/>
              </a:rPr>
              <a:t>Neural Networks</a:t>
            </a:r>
            <a:endParaRPr lang="en-GB" dirty="0" smtClean="0"/>
          </a:p>
          <a:p>
            <a:r>
              <a:rPr lang="en-GB" dirty="0" smtClean="0">
                <a:hlinkClick r:id="rId3" action="ppaction://hlinkfile"/>
              </a:rPr>
              <a:t>G4 </a:t>
            </a:r>
            <a:r>
              <a:rPr lang="en-GB" dirty="0" smtClean="0">
                <a:hlinkClick r:id="rId3" action="ppaction://hlinkfile"/>
              </a:rPr>
              <a:t>p</a:t>
            </a:r>
            <a:r>
              <a:rPr lang="en-GB" dirty="0" smtClean="0">
                <a:hlinkClick r:id="rId3" action="ppaction://hlinkfile"/>
              </a:rPr>
              <a:t>hysics lists </a:t>
            </a:r>
            <a:r>
              <a:rPr lang="en-GB" dirty="0" smtClean="0">
                <a:hlinkClick r:id="rId3" action="ppaction://hlinkfile"/>
              </a:rPr>
              <a:t>and data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1CF06C-0970-4EB7-8205-E5D19AB50444}" type="slidenum">
              <a:rPr lang="en-US"/>
              <a:pPr/>
              <a:t>26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GB"/>
              <a:t>Calice UK 17/4/08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GB"/>
              <a:t>David Ward</a:t>
            </a:r>
            <a:r>
              <a:rPr lang="en-GB">
                <a:latin typeface="Arial" pitchFamily="34" charset="0"/>
              </a:rPr>
              <a:t> </a:t>
            </a:r>
          </a:p>
          <a:p>
            <a:r>
              <a:rPr lang="en-GB">
                <a:latin typeface="Arial" pitchFamily="34" charset="0"/>
              </a:rPr>
              <a:t>	</a:t>
            </a:r>
            <a:endParaRPr lang="en-US">
              <a:latin typeface="Arial" pitchFamily="34" charset="0"/>
            </a:endParaRPr>
          </a:p>
        </p:txBody>
      </p:sp>
      <p:sp>
        <p:nvSpPr>
          <p:cNvPr id="705538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>
            <a:normAutofit/>
          </a:bodyPr>
          <a:lstStyle/>
          <a:p>
            <a:r>
              <a:rPr lang="en-GB" sz="4000" dirty="0" smtClean="0"/>
              <a:t>Upcoming Conferences and Plans</a:t>
            </a:r>
            <a:endParaRPr lang="en-US" sz="4000" dirty="0"/>
          </a:p>
        </p:txBody>
      </p:sp>
      <p:sp>
        <p:nvSpPr>
          <p:cNvPr id="70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/>
              <a:t>Upcoming Conferences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CALOR’08 (Pavia, 26-30 May)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ECFA ILC Workshop (Warsaw, 9-12 June)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NDIP 2008 (Aix les Bains, 15-20 June)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ICHEP’08 (Philadelphia, 29 July-5 August)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PSD8 (Glasgow, 1-5 September)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IEEE (Dresden, 19-25 October)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IPRD08 (Siena, 1-4 October)</a:t>
            </a:r>
          </a:p>
          <a:p>
            <a:r>
              <a:rPr lang="en-GB"/>
              <a:t>16 Abstracts submitted to CALOR’08; 4 to ICHEP.</a:t>
            </a:r>
          </a:p>
          <a:p>
            <a:r>
              <a:rPr lang="en-GB"/>
              <a:t>Papers/Analysis notes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ECAL Commissioning </a:t>
            </a:r>
            <a:r>
              <a:rPr lang="en-GB">
                <a:solidFill>
                  <a:srgbClr val="F2202A"/>
                </a:solidFill>
              </a:rPr>
              <a:t>paper</a:t>
            </a:r>
            <a:r>
              <a:rPr lang="en-GB">
                <a:solidFill>
                  <a:srgbClr val="008000"/>
                </a:solidFill>
              </a:rPr>
              <a:t> (Anne-Marie)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ECAL electron response </a:t>
            </a:r>
            <a:r>
              <a:rPr lang="en-GB">
                <a:solidFill>
                  <a:srgbClr val="F2202A"/>
                </a:solidFill>
              </a:rPr>
              <a:t>paper </a:t>
            </a:r>
            <a:r>
              <a:rPr lang="en-GB">
                <a:solidFill>
                  <a:srgbClr val="008000"/>
                </a:solidFill>
              </a:rPr>
              <a:t>(Cristina)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Three AHCAL notes planned</a:t>
            </a:r>
          </a:p>
          <a:p>
            <a:pPr lvl="1"/>
            <a:r>
              <a:rPr lang="en-GB">
                <a:solidFill>
                  <a:srgbClr val="008000"/>
                </a:solidFill>
              </a:rPr>
              <a:t>“Final” ScEcal note on 2007  data</a:t>
            </a:r>
          </a:p>
          <a:p>
            <a:pPr lvl="1"/>
            <a:endParaRPr lang="en-US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DevDet</a:t>
            </a:r>
            <a:endParaRPr lang="en-GB" dirty="0" smtClean="0"/>
          </a:p>
          <a:p>
            <a:pPr lvl="1"/>
            <a:r>
              <a:rPr lang="en-GB" dirty="0" smtClean="0"/>
              <a:t>UK involved in ECAL and DAQ </a:t>
            </a:r>
            <a:r>
              <a:rPr lang="en-GB" dirty="0" err="1" smtClean="0"/>
              <a:t>workpackages</a:t>
            </a:r>
            <a:endParaRPr lang="en-GB" dirty="0" smtClean="0"/>
          </a:p>
          <a:p>
            <a:pPr lvl="2"/>
            <a:r>
              <a:rPr lang="en-GB" dirty="0" smtClean="0"/>
              <a:t>Low level participation to keep our fingers in the pie...</a:t>
            </a:r>
            <a:endParaRPr lang="en-GB" dirty="0" smtClean="0"/>
          </a:p>
          <a:p>
            <a:r>
              <a:rPr lang="en-GB" dirty="0" smtClean="0"/>
              <a:t>STFC SOIs</a:t>
            </a:r>
          </a:p>
          <a:p>
            <a:pPr lvl="1"/>
            <a:r>
              <a:rPr lang="en-GB" dirty="0" smtClean="0"/>
              <a:t>Due in May</a:t>
            </a:r>
          </a:p>
          <a:p>
            <a:pPr lvl="1"/>
            <a:r>
              <a:rPr lang="en-GB" dirty="0" smtClean="0"/>
              <a:t>MAPS and DAQ under consideration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74</TotalTime>
  <Words>934</Words>
  <Application>Microsoft Office PowerPoint</Application>
  <PresentationFormat>On-screen Show (4:3)</PresentationFormat>
  <Paragraphs>242</Paragraphs>
  <Slides>27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Technic</vt:lpstr>
      <vt:lpstr>CALICE Overview</vt:lpstr>
      <vt:lpstr>Themes</vt:lpstr>
      <vt:lpstr>MAPS</vt:lpstr>
      <vt:lpstr>DAQ</vt:lpstr>
      <vt:lpstr>DAQ Architecture</vt:lpstr>
      <vt:lpstr>LDA Hardware Delivered</vt:lpstr>
      <vt:lpstr>LDA Hardware</vt:lpstr>
      <vt:lpstr>Firmware</vt:lpstr>
      <vt:lpstr>ECAL SLAB Interconnect</vt:lpstr>
      <vt:lpstr>ECAL SLAB Interconnect – Why Multi-Rows?</vt:lpstr>
      <vt:lpstr>ECAL SLAB Interconnect</vt:lpstr>
      <vt:lpstr>ECAL SLAB Interconnect</vt:lpstr>
      <vt:lpstr>ECAL SLAB Interconnect – Where we are</vt:lpstr>
      <vt:lpstr>ECAL SLAB Interconnect – Where we are</vt:lpstr>
      <vt:lpstr>ECAL SLAB Interconnect – Where we are</vt:lpstr>
      <vt:lpstr>ECAL SLAB Interconnect:  Conclusions</vt:lpstr>
      <vt:lpstr>DOOCS overview</vt:lpstr>
      <vt:lpstr>ENS naming service</vt:lpstr>
      <vt:lpstr>ENS naming service:  hierachical DAQ system</vt:lpstr>
      <vt:lpstr>Example of monitoring GUI</vt:lpstr>
      <vt:lpstr>Glue/Mechanics</vt:lpstr>
      <vt:lpstr>Slide 22</vt:lpstr>
      <vt:lpstr>Slide 23</vt:lpstr>
      <vt:lpstr>Slide 24</vt:lpstr>
      <vt:lpstr>Physics</vt:lpstr>
      <vt:lpstr>Upcoming Conferences and Plans</vt:lpstr>
      <vt:lpstr>Future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CALICE Overview</dc:title>
  <dc:creator>Dave</dc:creator>
  <cp:lastModifiedBy>Dave</cp:lastModifiedBy>
  <cp:revision>14</cp:revision>
  <dcterms:created xsi:type="dcterms:W3CDTF">2008-04-18T08:10:36Z</dcterms:created>
  <dcterms:modified xsi:type="dcterms:W3CDTF">2008-04-18T09:30:26Z</dcterms:modified>
</cp:coreProperties>
</file>