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74"/>
  </p:notesMasterIdLst>
  <p:sldIdLst>
    <p:sldId id="256" r:id="rId2"/>
    <p:sldId id="258" r:id="rId3"/>
    <p:sldId id="296" r:id="rId4"/>
    <p:sldId id="353" r:id="rId5"/>
    <p:sldId id="283" r:id="rId6"/>
    <p:sldId id="297" r:id="rId7"/>
    <p:sldId id="269" r:id="rId8"/>
    <p:sldId id="298" r:id="rId9"/>
    <p:sldId id="270" r:id="rId10"/>
    <p:sldId id="344" r:id="rId11"/>
    <p:sldId id="271" r:id="rId12"/>
    <p:sldId id="272" r:id="rId13"/>
    <p:sldId id="341" r:id="rId14"/>
    <p:sldId id="343" r:id="rId15"/>
    <p:sldId id="299" r:id="rId16"/>
    <p:sldId id="273" r:id="rId17"/>
    <p:sldId id="275" r:id="rId18"/>
    <p:sldId id="346" r:id="rId19"/>
    <p:sldId id="274" r:id="rId20"/>
    <p:sldId id="347" r:id="rId21"/>
    <p:sldId id="348" r:id="rId22"/>
    <p:sldId id="286" r:id="rId23"/>
    <p:sldId id="310" r:id="rId24"/>
    <p:sldId id="311" r:id="rId25"/>
    <p:sldId id="314" r:id="rId26"/>
    <p:sldId id="349" r:id="rId27"/>
    <p:sldId id="350" r:id="rId28"/>
    <p:sldId id="265" r:id="rId29"/>
    <p:sldId id="280" r:id="rId30"/>
    <p:sldId id="351" r:id="rId31"/>
    <p:sldId id="281" r:id="rId32"/>
    <p:sldId id="354" r:id="rId33"/>
    <p:sldId id="282" r:id="rId34"/>
    <p:sldId id="279" r:id="rId35"/>
    <p:sldId id="338" r:id="rId36"/>
    <p:sldId id="285" r:id="rId37"/>
    <p:sldId id="261" r:id="rId38"/>
    <p:sldId id="320" r:id="rId39"/>
    <p:sldId id="352" r:id="rId40"/>
    <p:sldId id="295" r:id="rId41"/>
    <p:sldId id="332" r:id="rId42"/>
    <p:sldId id="287" r:id="rId43"/>
    <p:sldId id="288" r:id="rId44"/>
    <p:sldId id="315" r:id="rId45"/>
    <p:sldId id="292" r:id="rId46"/>
    <p:sldId id="294" r:id="rId47"/>
    <p:sldId id="290" r:id="rId48"/>
    <p:sldId id="306" r:id="rId49"/>
    <p:sldId id="300" r:id="rId50"/>
    <p:sldId id="307" r:id="rId51"/>
    <p:sldId id="304" r:id="rId52"/>
    <p:sldId id="305" r:id="rId53"/>
    <p:sldId id="293" r:id="rId54"/>
    <p:sldId id="321" r:id="rId55"/>
    <p:sldId id="324" r:id="rId56"/>
    <p:sldId id="339" r:id="rId57"/>
    <p:sldId id="317" r:id="rId58"/>
    <p:sldId id="316" r:id="rId59"/>
    <p:sldId id="319" r:id="rId60"/>
    <p:sldId id="333" r:id="rId61"/>
    <p:sldId id="345" r:id="rId62"/>
    <p:sldId id="322" r:id="rId63"/>
    <p:sldId id="263" r:id="rId64"/>
    <p:sldId id="340" r:id="rId65"/>
    <p:sldId id="264" r:id="rId66"/>
    <p:sldId id="289" r:id="rId67"/>
    <p:sldId id="308" r:id="rId68"/>
    <p:sldId id="325" r:id="rId69"/>
    <p:sldId id="335" r:id="rId70"/>
    <p:sldId id="336" r:id="rId71"/>
    <p:sldId id="337" r:id="rId72"/>
    <p:sldId id="318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9933"/>
    <a:srgbClr val="627361"/>
    <a:srgbClr val="35423B"/>
    <a:srgbClr val="3E4E41"/>
    <a:srgbClr val="24442C"/>
    <a:srgbClr val="4FAF66"/>
    <a:srgbClr val="7BC38C"/>
    <a:srgbClr val="386A45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6" autoAdjust="0"/>
    <p:restoredTop sz="94768" autoAdjust="0"/>
  </p:normalViewPr>
  <p:slideViewPr>
    <p:cSldViewPr showGuides="1">
      <p:cViewPr varScale="1">
        <p:scale>
          <a:sx n="102" d="100"/>
          <a:sy n="102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51FBC2B-B76A-4DBA-8B61-6EAAA192F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11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1FBC2B-B76A-4DBA-8B61-6EAAA192F8BE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78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1FBC2B-B76A-4DBA-8B61-6EAAA192F8BE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78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341438"/>
            <a:ext cx="7772400" cy="1933575"/>
          </a:xfrm>
        </p:spPr>
        <p:txBody>
          <a:bodyPr anchor="b"/>
          <a:lstStyle>
            <a:lvl1pPr algn="r">
              <a:defRPr sz="3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716338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Andrew W. Rose</a:t>
            </a: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525344"/>
            <a:ext cx="2133600" cy="332656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38293FFB-E45E-43B3-B8B1-5068AA8D6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1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72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02FF-B7B9-4438-9675-E4C58DE3F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64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A3E6-D698-486B-8AA0-26055FCF4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1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06398-A6AE-4DAE-9224-DDBF6E084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431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A1E6C-EC88-4B1C-BF20-EAA1CF01C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8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27705-2E2C-428B-8A62-53697DC2C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49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D1ADF-249F-48EE-893B-5C18D521A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64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0434F-0E00-43A0-B34C-A29A342825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75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194E4-1BD4-4A66-8440-B62E7EDA1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994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01F40-C1A1-4DF8-A0E1-F16918710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43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ECB72-85E8-40A4-9A46-1BC37C809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half" idx="13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9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/>
            </a:p>
          </p:txBody>
        </p:sp>
      </p:grp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r>
              <a:rPr lang="en-GB" dirty="0" smtClean="0"/>
              <a:t>05/12/2012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r>
              <a:rPr lang="en-US" dirty="0" smtClean="0"/>
              <a:t>Andrew W. Rose</a:t>
            </a:r>
          </a:p>
          <a:p>
            <a:pPr>
              <a:defRPr/>
            </a:pPr>
            <a:r>
              <a:rPr lang="en-US" dirty="0" smtClean="0"/>
              <a:t>awr01@imperial.ac.uk</a:t>
            </a:r>
            <a:endParaRPr lang="en-US" dirty="0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D36F6AD-BE39-4B2A-88C8-B47C5F1BC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awr01" TargetMode="External"/><Relationship Id="rId2" Type="http://schemas.openxmlformats.org/officeDocument/2006/relationships/hyperlink" Target="mailto:awr01@imperia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awr01" TargetMode="External"/><Relationship Id="rId2" Type="http://schemas.openxmlformats.org/officeDocument/2006/relationships/hyperlink" Target="mailto:awr01@imperial.ac.uk" TargetMode="Externa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4400" dirty="0" smtClean="0"/>
              <a:t>Trigger Happy:</a:t>
            </a:r>
            <a:br>
              <a:rPr lang="en-GB" sz="4400" dirty="0" smtClean="0"/>
            </a:br>
            <a:r>
              <a:rPr lang="en-GB" sz="2800" dirty="0" smtClean="0"/>
              <a:t>A light-hearted look at the seriously hard business of hardware triggering</a:t>
            </a:r>
            <a:br>
              <a:rPr lang="en-GB" sz="2800" dirty="0" smtClean="0"/>
            </a:br>
            <a:r>
              <a:rPr lang="en-GB" sz="2800" dirty="0" smtClean="0"/>
              <a:t>(and how we are trying to make it easier)</a:t>
            </a:r>
            <a:endParaRPr lang="en-US" sz="28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716338"/>
            <a:ext cx="6400800" cy="1944910"/>
          </a:xfrm>
        </p:spPr>
        <p:txBody>
          <a:bodyPr/>
          <a:lstStyle/>
          <a:p>
            <a:pPr eaLnBrk="1" hangingPunct="1"/>
            <a:r>
              <a:rPr lang="en-GB" dirty="0" err="1" smtClean="0"/>
              <a:t>Dr.</a:t>
            </a:r>
            <a:r>
              <a:rPr lang="en-GB" dirty="0" smtClean="0"/>
              <a:t> Andrew W. Rose,</a:t>
            </a:r>
          </a:p>
          <a:p>
            <a:pPr eaLnBrk="1" hangingPunct="1"/>
            <a:r>
              <a:rPr lang="en-GB" dirty="0" smtClean="0"/>
              <a:t>Imperial College, London</a:t>
            </a:r>
          </a:p>
          <a:p>
            <a:pPr eaLnBrk="1" hangingPunct="1"/>
            <a:endParaRPr lang="en-GB" dirty="0"/>
          </a:p>
          <a:p>
            <a:pPr eaLnBrk="1" hangingPunct="1"/>
            <a:r>
              <a:rPr lang="en-GB" dirty="0" smtClean="0">
                <a:hlinkClick r:id="rId2"/>
              </a:rPr>
              <a:t>awr01@imperial.ac.uk</a:t>
            </a:r>
            <a:endParaRPr lang="en-GB" dirty="0" smtClean="0"/>
          </a:p>
          <a:p>
            <a:pPr eaLnBrk="1" hangingPunct="1"/>
            <a:r>
              <a:rPr lang="en-GB" dirty="0" smtClean="0">
                <a:hlinkClick r:id="rId3"/>
              </a:rPr>
              <a:t>www.hep.ph.ic.ac.uk/~awr01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</a:t>
            </a:r>
            <a:r>
              <a:rPr lang="en-GB" dirty="0" smtClean="0"/>
              <a:t>O(</a:t>
            </a:r>
            <a:r>
              <a:rPr lang="en-GB" dirty="0" err="1" smtClean="0"/>
              <a:t>Pb</a:t>
            </a:r>
            <a:r>
              <a:rPr lang="en-GB" dirty="0" smtClean="0"/>
              <a:t>/s</a:t>
            </a:r>
            <a:r>
              <a:rPr lang="en-GB" dirty="0"/>
              <a:t>) data?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77BE54D9-D1AA-4F8E-A637-76176C6E8191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27705-2E2C-428B-8A62-53697DC2C98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" y="1454101"/>
            <a:ext cx="8050307" cy="5143251"/>
          </a:xfrm>
        </p:spPr>
      </p:pic>
      <p:grpSp>
        <p:nvGrpSpPr>
          <p:cNvPr id="2" name="Group 1"/>
          <p:cNvGrpSpPr/>
          <p:nvPr/>
        </p:nvGrpSpPr>
        <p:grpSpPr>
          <a:xfrm>
            <a:off x="7812360" y="1206083"/>
            <a:ext cx="1296144" cy="5617841"/>
            <a:chOff x="7812360" y="1206083"/>
            <a:chExt cx="1296144" cy="5617841"/>
          </a:xfrm>
        </p:grpSpPr>
        <p:sp>
          <p:nvSpPr>
            <p:cNvPr id="14" name="Left Arrow 13"/>
            <p:cNvSpPr/>
            <p:nvPr/>
          </p:nvSpPr>
          <p:spPr bwMode="auto">
            <a:xfrm>
              <a:off x="7812360" y="5003845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Gb/s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5" name="Left Arrow 14"/>
            <p:cNvSpPr/>
            <p:nvPr/>
          </p:nvSpPr>
          <p:spPr bwMode="auto">
            <a:xfrm>
              <a:off x="7812360" y="3717032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Tb/s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Left Arrow 15"/>
            <p:cNvSpPr/>
            <p:nvPr/>
          </p:nvSpPr>
          <p:spPr bwMode="auto">
            <a:xfrm>
              <a:off x="7812360" y="246490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Pb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7" name="Left Arrow 16"/>
            <p:cNvSpPr/>
            <p:nvPr/>
          </p:nvSpPr>
          <p:spPr bwMode="auto">
            <a:xfrm>
              <a:off x="7812360" y="6247860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Mb/s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3" name="Left Arrow 12"/>
            <p:cNvSpPr/>
            <p:nvPr/>
          </p:nvSpPr>
          <p:spPr bwMode="auto">
            <a:xfrm>
              <a:off x="7812360" y="2051517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Raw</a:t>
              </a:r>
            </a:p>
          </p:txBody>
        </p:sp>
        <p:sp>
          <p:nvSpPr>
            <p:cNvPr id="18" name="Left Arrow 17"/>
            <p:cNvSpPr/>
            <p:nvPr/>
          </p:nvSpPr>
          <p:spPr bwMode="auto">
            <a:xfrm>
              <a:off x="7812360" y="120608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Eb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0" name="Left Arrow 19"/>
            <p:cNvSpPr/>
            <p:nvPr/>
          </p:nvSpPr>
          <p:spPr bwMode="auto">
            <a:xfrm>
              <a:off x="7812360" y="3068960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zero-supressed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428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4"/>
          <p:cNvSpPr>
            <a:spLocks noGrp="1"/>
          </p:cNvSpPr>
          <p:nvPr>
            <p:ph type="dt" sz="quarter" idx="13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6D4574-70B5-4CA2-8C72-D495817598A5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024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02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8D509DA5-2A2F-4C75-875F-EAB06B2452DA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data myth (as told by physicists)</a:t>
            </a:r>
            <a:endParaRPr lang="en-US" smtClean="0"/>
          </a:p>
        </p:txBody>
      </p:sp>
      <p:pic>
        <p:nvPicPr>
          <p:cNvPr id="10246" name="Picture 3" descr="CMS_Detect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t="2293" r="8191" b="2293"/>
          <a:stretch>
            <a:fillRect/>
          </a:stretch>
        </p:blipFill>
        <p:spPr>
          <a:xfrm>
            <a:off x="776288" y="1268413"/>
            <a:ext cx="2716212" cy="2454275"/>
          </a:xfr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7" name="Picture 4" descr="the_gr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1975" y="2132013"/>
            <a:ext cx="1584325" cy="1585912"/>
          </a:xfrm>
          <a:noFill/>
          <a:ln w="22225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AutoShape 5"/>
          <p:cNvSpPr>
            <a:spLocks noChangeArrowheads="1"/>
          </p:cNvSpPr>
          <p:nvPr/>
        </p:nvSpPr>
        <p:spPr bwMode="auto">
          <a:xfrm rot="5400000">
            <a:off x="244713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9" name="AutoShape 6"/>
          <p:cNvSpPr>
            <a:spLocks noChangeArrowheads="1"/>
          </p:cNvSpPr>
          <p:nvPr/>
        </p:nvSpPr>
        <p:spPr bwMode="auto">
          <a:xfrm>
            <a:off x="1547813" y="4581525"/>
            <a:ext cx="2519362" cy="1584325"/>
          </a:xfrm>
          <a:prstGeom prst="cloudCallout">
            <a:avLst>
              <a:gd name="adj1" fmla="val 6269"/>
              <a:gd name="adj2" fmla="val -602"/>
            </a:avLst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/>
            <a:r>
              <a:rPr lang="en-GB" dirty="0" smtClean="0"/>
              <a:t>Something hazy </a:t>
            </a:r>
            <a:r>
              <a:rPr lang="en-GB" dirty="0"/>
              <a:t>happens here</a:t>
            </a:r>
            <a:endParaRPr lang="en-US" dirty="0"/>
          </a:p>
        </p:txBody>
      </p:sp>
      <p:sp>
        <p:nvSpPr>
          <p:cNvPr id="10250" name="AutoShape 7"/>
          <p:cNvSpPr>
            <a:spLocks noChangeArrowheads="1"/>
          </p:cNvSpPr>
          <p:nvPr/>
        </p:nvSpPr>
        <p:spPr bwMode="auto">
          <a:xfrm>
            <a:off x="4175125" y="5262563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1" name="AutoShape 8"/>
          <p:cNvSpPr>
            <a:spLocks noChangeArrowheads="1"/>
          </p:cNvSpPr>
          <p:nvPr/>
        </p:nvSpPr>
        <p:spPr bwMode="auto">
          <a:xfrm rot="-5400000">
            <a:off x="604758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52" name="Freeform 9"/>
          <p:cNvSpPr>
            <a:spLocks/>
          </p:cNvSpPr>
          <p:nvPr/>
        </p:nvSpPr>
        <p:spPr bwMode="auto">
          <a:xfrm>
            <a:off x="5075238" y="4102100"/>
            <a:ext cx="31750" cy="1588"/>
          </a:xfrm>
          <a:custGeom>
            <a:avLst/>
            <a:gdLst>
              <a:gd name="T0" fmla="*/ 0 w 20"/>
              <a:gd name="T1" fmla="*/ 0 h 1588"/>
              <a:gd name="T2" fmla="*/ 2147483647 w 20"/>
              <a:gd name="T3" fmla="*/ 0 h 1588"/>
              <a:gd name="T4" fmla="*/ 2147483647 w 20"/>
              <a:gd name="T5" fmla="*/ 0 h 1588"/>
              <a:gd name="T6" fmla="*/ 0 w 20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588">
                <a:moveTo>
                  <a:pt x="0" y="0"/>
                </a:moveTo>
                <a:lnTo>
                  <a:pt x="20" y="0"/>
                </a:ln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3F9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3" name="Freeform 10"/>
          <p:cNvSpPr>
            <a:spLocks/>
          </p:cNvSpPr>
          <p:nvPr/>
        </p:nvSpPr>
        <p:spPr bwMode="auto">
          <a:xfrm>
            <a:off x="5119688" y="4249738"/>
            <a:ext cx="34925" cy="1587"/>
          </a:xfrm>
          <a:custGeom>
            <a:avLst/>
            <a:gdLst>
              <a:gd name="T0" fmla="*/ 0 w 22"/>
              <a:gd name="T1" fmla="*/ 0 h 1587"/>
              <a:gd name="T2" fmla="*/ 0 w 22"/>
              <a:gd name="T3" fmla="*/ 0 h 1587"/>
              <a:gd name="T4" fmla="*/ 2147483647 w 22"/>
              <a:gd name="T5" fmla="*/ 0 h 1587"/>
              <a:gd name="T6" fmla="*/ 0 w 22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" h="1587">
                <a:moveTo>
                  <a:pt x="0" y="0"/>
                </a:moveTo>
                <a:lnTo>
                  <a:pt x="0" y="0"/>
                </a:lnTo>
                <a:lnTo>
                  <a:pt x="22" y="0"/>
                </a:lnTo>
                <a:lnTo>
                  <a:pt x="0" y="0"/>
                </a:lnTo>
                <a:close/>
              </a:path>
            </a:pathLst>
          </a:custGeom>
          <a:solidFill>
            <a:srgbClr val="3F9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4" name="Freeform 12"/>
          <p:cNvSpPr>
            <a:spLocks/>
          </p:cNvSpPr>
          <p:nvPr/>
        </p:nvSpPr>
        <p:spPr bwMode="auto">
          <a:xfrm>
            <a:off x="5057775" y="4249738"/>
            <a:ext cx="12700" cy="1587"/>
          </a:xfrm>
          <a:custGeom>
            <a:avLst/>
            <a:gdLst>
              <a:gd name="T0" fmla="*/ 2147483647 w 8"/>
              <a:gd name="T1" fmla="*/ 0 h 1587"/>
              <a:gd name="T2" fmla="*/ 2147483647 w 8"/>
              <a:gd name="T3" fmla="*/ 0 h 1587"/>
              <a:gd name="T4" fmla="*/ 0 w 8"/>
              <a:gd name="T5" fmla="*/ 0 h 1587"/>
              <a:gd name="T6" fmla="*/ 2147483647 w 8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1587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55" name="Freeform 13"/>
          <p:cNvSpPr>
            <a:spLocks/>
          </p:cNvSpPr>
          <p:nvPr/>
        </p:nvSpPr>
        <p:spPr bwMode="auto">
          <a:xfrm>
            <a:off x="5038725" y="4356100"/>
            <a:ext cx="3175" cy="1588"/>
          </a:xfrm>
          <a:custGeom>
            <a:avLst/>
            <a:gdLst>
              <a:gd name="T0" fmla="*/ 0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w 2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1588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0256" name="Group 14"/>
          <p:cNvGrpSpPr>
            <a:grpSpLocks/>
          </p:cNvGrpSpPr>
          <p:nvPr/>
        </p:nvGrpSpPr>
        <p:grpSpPr bwMode="auto">
          <a:xfrm>
            <a:off x="5292725" y="4652963"/>
            <a:ext cx="1730375" cy="1570037"/>
            <a:chOff x="3221" y="2982"/>
            <a:chExt cx="1090" cy="989"/>
          </a:xfrm>
        </p:grpSpPr>
        <p:grpSp>
          <p:nvGrpSpPr>
            <p:cNvPr id="10258" name="Group 15"/>
            <p:cNvGrpSpPr>
              <a:grpSpLocks/>
            </p:cNvGrpSpPr>
            <p:nvPr/>
          </p:nvGrpSpPr>
          <p:grpSpPr bwMode="auto">
            <a:xfrm>
              <a:off x="3221" y="3137"/>
              <a:ext cx="379" cy="680"/>
              <a:chOff x="2923" y="2115"/>
              <a:chExt cx="641" cy="1152"/>
            </a:xfrm>
          </p:grpSpPr>
          <p:sp>
            <p:nvSpPr>
              <p:cNvPr id="10405" name="Freeform 16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6" name="Freeform 17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7" name="Freeform 18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8" name="Freeform 19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9" name="Freeform 20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0" name="Freeform 21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1" name="Freeform 22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2" name="Freeform 23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3" name="Freeform 24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4" name="Freeform 25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5" name="Freeform 26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6" name="Freeform 27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7" name="Freeform 28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8" name="Freeform 29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19" name="Freeform 30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0" name="Freeform 31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1" name="Freeform 32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2" name="Freeform 33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3" name="Freeform 34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4" name="Freeform 35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5" name="Freeform 36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6" name="Freeform 37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7" name="Freeform 38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8" name="Freeform 39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9" name="Freeform 40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0" name="Freeform 41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1" name="Freeform 42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2" name="Freeform 43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3" name="Freeform 44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4" name="Freeform 45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5" name="Freeform 46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6" name="Freeform 47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7" name="Freeform 48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8" name="Freeform 49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39" name="Freeform 50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0" name="Freeform 51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1" name="Freeform 52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2" name="Freeform 53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3" name="Freeform 54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4" name="Freeform 55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5" name="Freeform 56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6" name="Freeform 57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7" name="Freeform 58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8" name="Freeform 59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49" name="Freeform 60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0" name="Freeform 61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1" name="Freeform 62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2" name="Freeform 63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3" name="Freeform 64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4" name="Freeform 65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5" name="Freeform 66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6" name="Freeform 67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7" name="Freeform 68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8" name="Freeform 69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9" name="Freeform 70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0" name="Freeform 71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1" name="Freeform 72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2" name="Freeform 73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3" name="Freeform 74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4" name="Freeform 75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5" name="Freeform 76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6" name="Freeform 77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7" name="Freeform 78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8" name="Freeform 79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69" name="Freeform 80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0" name="Freeform 81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1" name="Freeform 82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2" name="Freeform 83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3" name="Freeform 84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4" name="Freeform 85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5" name="Freeform 86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76" name="Freeform 87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259" name="Group 88"/>
            <p:cNvGrpSpPr>
              <a:grpSpLocks/>
            </p:cNvGrpSpPr>
            <p:nvPr/>
          </p:nvGrpSpPr>
          <p:grpSpPr bwMode="auto">
            <a:xfrm>
              <a:off x="3470" y="3067"/>
              <a:ext cx="455" cy="817"/>
              <a:chOff x="2923" y="2115"/>
              <a:chExt cx="641" cy="1152"/>
            </a:xfrm>
          </p:grpSpPr>
          <p:sp>
            <p:nvSpPr>
              <p:cNvPr id="10333" name="Freeform 89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4" name="Freeform 90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5" name="Freeform 91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6" name="Freeform 92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7" name="Freeform 93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8" name="Freeform 94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9" name="Freeform 95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0" name="Freeform 96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1" name="Freeform 97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2" name="Freeform 98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3" name="Freeform 99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4" name="Freeform 100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5" name="Freeform 101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6" name="Freeform 102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7" name="Freeform 103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8" name="Freeform 104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49" name="Freeform 105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0" name="Freeform 106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1" name="Freeform 107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2" name="Freeform 108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3" name="Freeform 109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4" name="Freeform 110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5" name="Freeform 111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6" name="Freeform 112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7" name="Freeform 113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8" name="Freeform 114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59" name="Freeform 115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0" name="Freeform 116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1" name="Freeform 117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2" name="Freeform 118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3" name="Freeform 119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4" name="Freeform 120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5" name="Freeform 121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6" name="Freeform 122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7" name="Freeform 123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8" name="Freeform 124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9" name="Freeform 125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0" name="Freeform 126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1" name="Freeform 127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2" name="Freeform 128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3" name="Freeform 129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4" name="Freeform 130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5" name="Freeform 131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6" name="Freeform 132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7" name="Freeform 133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8" name="Freeform 134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79" name="Freeform 135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0" name="Freeform 136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1" name="Freeform 137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2" name="Freeform 138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3" name="Freeform 139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4" name="Freeform 140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5" name="Freeform 141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6" name="Freeform 142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7" name="Freeform 143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8" name="Freeform 144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89" name="Freeform 145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0" name="Freeform 146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1" name="Freeform 147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2" name="Freeform 148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3" name="Freeform 149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4" name="Freeform 150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5" name="Freeform 151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6" name="Freeform 152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7" name="Freeform 153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8" name="Freeform 154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9" name="Freeform 155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0" name="Freeform 156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1" name="Freeform 157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2" name="Freeform 158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3" name="Freeform 159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04" name="Freeform 160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260" name="Group 161"/>
            <p:cNvGrpSpPr>
              <a:grpSpLocks/>
            </p:cNvGrpSpPr>
            <p:nvPr/>
          </p:nvGrpSpPr>
          <p:grpSpPr bwMode="auto">
            <a:xfrm>
              <a:off x="3775" y="2982"/>
              <a:ext cx="536" cy="989"/>
              <a:chOff x="2923" y="2115"/>
              <a:chExt cx="641" cy="1152"/>
            </a:xfrm>
          </p:grpSpPr>
          <p:sp>
            <p:nvSpPr>
              <p:cNvPr id="10261" name="Freeform 162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2" name="Freeform 163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3" name="Freeform 164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4" name="Freeform 165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5" name="Freeform 166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6" name="Freeform 167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7" name="Freeform 168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8" name="Freeform 169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69" name="Freeform 170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0" name="Freeform 171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1" name="Freeform 172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2" name="Freeform 173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3" name="Freeform 174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4" name="Freeform 175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5" name="Freeform 176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6" name="Freeform 177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7" name="Freeform 178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8" name="Freeform 179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79" name="Freeform 180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0" name="Freeform 181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1" name="Freeform 182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2" name="Freeform 183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3" name="Freeform 184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4" name="Freeform 185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5" name="Freeform 186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6" name="Freeform 187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7" name="Freeform 188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8" name="Freeform 189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89" name="Freeform 190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0" name="Freeform 191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1" name="Freeform 192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2" name="Freeform 193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3" name="Freeform 194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4" name="Freeform 195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5" name="Freeform 196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6" name="Freeform 197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7" name="Freeform 198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8" name="Freeform 199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299" name="Freeform 200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0" name="Freeform 201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1" name="Freeform 202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2" name="Freeform 203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3" name="Freeform 204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4" name="Freeform 205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5" name="Freeform 206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6" name="Freeform 207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7" name="Freeform 208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8" name="Freeform 209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09" name="Freeform 210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0" name="Freeform 211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1" name="Freeform 212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2" name="Freeform 213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3" name="Freeform 214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4" name="Freeform 215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5" name="Freeform 216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6" name="Freeform 217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7" name="Freeform 218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8" name="Freeform 219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9" name="Freeform 220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0" name="Freeform 221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1" name="Freeform 222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2" name="Freeform 223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3" name="Freeform 224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4" name="Freeform 225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5" name="Freeform 226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6" name="Freeform 227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7" name="Freeform 228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8" name="Freeform 229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29" name="Freeform 230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0" name="Freeform 231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1" name="Freeform 232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2" name="Freeform 233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257" name="Text Box 234"/>
          <p:cNvSpPr txBox="1">
            <a:spLocks noChangeArrowheads="1"/>
          </p:cNvSpPr>
          <p:nvPr/>
        </p:nvSpPr>
        <p:spPr bwMode="auto">
          <a:xfrm>
            <a:off x="7092950" y="4508500"/>
            <a:ext cx="194468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u="sng"/>
              <a:t>Higher Level</a:t>
            </a:r>
          </a:p>
          <a:p>
            <a:pPr eaLnBrk="1" hangingPunct="1"/>
            <a:r>
              <a:rPr lang="en-GB" u="sng"/>
              <a:t>Trigger (HLT)</a:t>
            </a:r>
          </a:p>
          <a:p>
            <a:pPr algn="ctr" eaLnBrk="1" hangingPunct="1"/>
            <a:endParaRPr lang="en-GB"/>
          </a:p>
          <a:p>
            <a:pPr eaLnBrk="1" hangingPunct="1">
              <a:buFontTx/>
              <a:buChar char="•"/>
            </a:pPr>
            <a:r>
              <a:rPr lang="en-GB"/>
              <a:t>Event Reconstruction!</a:t>
            </a:r>
          </a:p>
          <a:p>
            <a:pPr eaLnBrk="1" hangingPunct="1">
              <a:buFontTx/>
              <a:buChar char="•"/>
            </a:pPr>
            <a:r>
              <a:rPr lang="en-GB"/>
              <a:t>Real Physics!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4"/>
          <p:cNvSpPr>
            <a:spLocks noGrp="1"/>
          </p:cNvSpPr>
          <p:nvPr>
            <p:ph type="dt" sz="quarter" idx="13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D176829-146C-4A3C-9B2F-8E2AF5790E9D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126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126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20F8F166-8EB8-4763-9085-5B94A57CB24E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data myth – exposed</a:t>
            </a:r>
            <a:endParaRPr lang="en-US" smtClean="0"/>
          </a:p>
        </p:txBody>
      </p:sp>
      <p:pic>
        <p:nvPicPr>
          <p:cNvPr id="11270" name="Picture 3" descr="CMS_Detect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t="2293" r="8191" b="2293"/>
          <a:stretch>
            <a:fillRect/>
          </a:stretch>
        </p:blipFill>
        <p:spPr>
          <a:xfrm>
            <a:off x="776288" y="1268413"/>
            <a:ext cx="2716212" cy="2454275"/>
          </a:xfr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1" name="Picture 4" descr="the_gr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1975" y="2132013"/>
            <a:ext cx="1584325" cy="1585912"/>
          </a:xfrm>
          <a:noFill/>
          <a:ln w="22225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2" name="AutoShape 5"/>
          <p:cNvSpPr>
            <a:spLocks noChangeArrowheads="1"/>
          </p:cNvSpPr>
          <p:nvPr/>
        </p:nvSpPr>
        <p:spPr bwMode="auto">
          <a:xfrm rot="5400000">
            <a:off x="244713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73" name="AutoShape 6"/>
          <p:cNvSpPr>
            <a:spLocks noChangeArrowheads="1"/>
          </p:cNvSpPr>
          <p:nvPr/>
        </p:nvSpPr>
        <p:spPr bwMode="auto">
          <a:xfrm>
            <a:off x="4175125" y="5262563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74" name="AutoShape 7"/>
          <p:cNvSpPr>
            <a:spLocks noChangeArrowheads="1"/>
          </p:cNvSpPr>
          <p:nvPr/>
        </p:nvSpPr>
        <p:spPr bwMode="auto">
          <a:xfrm rot="-5400000">
            <a:off x="604758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75" name="Freeform 8"/>
          <p:cNvSpPr>
            <a:spLocks/>
          </p:cNvSpPr>
          <p:nvPr/>
        </p:nvSpPr>
        <p:spPr bwMode="auto">
          <a:xfrm>
            <a:off x="5075238" y="4102100"/>
            <a:ext cx="31750" cy="1588"/>
          </a:xfrm>
          <a:custGeom>
            <a:avLst/>
            <a:gdLst>
              <a:gd name="T0" fmla="*/ 0 w 20"/>
              <a:gd name="T1" fmla="*/ 0 h 1588"/>
              <a:gd name="T2" fmla="*/ 2147483647 w 20"/>
              <a:gd name="T3" fmla="*/ 0 h 1588"/>
              <a:gd name="T4" fmla="*/ 2147483647 w 20"/>
              <a:gd name="T5" fmla="*/ 0 h 1588"/>
              <a:gd name="T6" fmla="*/ 0 w 20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588">
                <a:moveTo>
                  <a:pt x="0" y="0"/>
                </a:moveTo>
                <a:lnTo>
                  <a:pt x="20" y="0"/>
                </a:lnTo>
                <a:lnTo>
                  <a:pt x="16" y="0"/>
                </a:lnTo>
                <a:lnTo>
                  <a:pt x="0" y="0"/>
                </a:lnTo>
                <a:close/>
              </a:path>
            </a:pathLst>
          </a:custGeom>
          <a:solidFill>
            <a:srgbClr val="3F9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6" name="Freeform 9"/>
          <p:cNvSpPr>
            <a:spLocks/>
          </p:cNvSpPr>
          <p:nvPr/>
        </p:nvSpPr>
        <p:spPr bwMode="auto">
          <a:xfrm>
            <a:off x="5119688" y="4249738"/>
            <a:ext cx="34925" cy="1587"/>
          </a:xfrm>
          <a:custGeom>
            <a:avLst/>
            <a:gdLst>
              <a:gd name="T0" fmla="*/ 0 w 22"/>
              <a:gd name="T1" fmla="*/ 0 h 1587"/>
              <a:gd name="T2" fmla="*/ 0 w 22"/>
              <a:gd name="T3" fmla="*/ 0 h 1587"/>
              <a:gd name="T4" fmla="*/ 2147483647 w 22"/>
              <a:gd name="T5" fmla="*/ 0 h 1587"/>
              <a:gd name="T6" fmla="*/ 0 w 22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" h="1587">
                <a:moveTo>
                  <a:pt x="0" y="0"/>
                </a:moveTo>
                <a:lnTo>
                  <a:pt x="0" y="0"/>
                </a:lnTo>
                <a:lnTo>
                  <a:pt x="22" y="0"/>
                </a:lnTo>
                <a:lnTo>
                  <a:pt x="0" y="0"/>
                </a:lnTo>
                <a:close/>
              </a:path>
            </a:pathLst>
          </a:custGeom>
          <a:solidFill>
            <a:srgbClr val="3F9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7" name="Freeform 10"/>
          <p:cNvSpPr>
            <a:spLocks/>
          </p:cNvSpPr>
          <p:nvPr/>
        </p:nvSpPr>
        <p:spPr bwMode="auto">
          <a:xfrm>
            <a:off x="5224463" y="4100513"/>
            <a:ext cx="1587" cy="1587"/>
          </a:xfrm>
          <a:custGeom>
            <a:avLst/>
            <a:gdLst>
              <a:gd name="T0" fmla="*/ 2147483647 w 1"/>
              <a:gd name="T1" fmla="*/ 0 h 1587"/>
              <a:gd name="T2" fmla="*/ 2147483647 w 1"/>
              <a:gd name="T3" fmla="*/ 0 h 1587"/>
              <a:gd name="T4" fmla="*/ 2147483647 w 1"/>
              <a:gd name="T5" fmla="*/ 0 h 1587"/>
              <a:gd name="T6" fmla="*/ 2147483647 w 1"/>
              <a:gd name="T7" fmla="*/ 0 h 1587"/>
              <a:gd name="T8" fmla="*/ 2147483647 w 1"/>
              <a:gd name="T9" fmla="*/ 0 h 1587"/>
              <a:gd name="T10" fmla="*/ 0 w 1"/>
              <a:gd name="T11" fmla="*/ 0 h 1587"/>
              <a:gd name="T12" fmla="*/ 2147483647 w 1"/>
              <a:gd name="T13" fmla="*/ 0 h 158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" h="1587">
                <a:moveTo>
                  <a:pt x="1" y="0"/>
                </a:move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8" name="Freeform 11"/>
          <p:cNvSpPr>
            <a:spLocks/>
          </p:cNvSpPr>
          <p:nvPr/>
        </p:nvSpPr>
        <p:spPr bwMode="auto">
          <a:xfrm>
            <a:off x="5057775" y="4249738"/>
            <a:ext cx="12700" cy="1587"/>
          </a:xfrm>
          <a:custGeom>
            <a:avLst/>
            <a:gdLst>
              <a:gd name="T0" fmla="*/ 2147483647 w 8"/>
              <a:gd name="T1" fmla="*/ 0 h 1587"/>
              <a:gd name="T2" fmla="*/ 2147483647 w 8"/>
              <a:gd name="T3" fmla="*/ 0 h 1587"/>
              <a:gd name="T4" fmla="*/ 0 w 8"/>
              <a:gd name="T5" fmla="*/ 0 h 1587"/>
              <a:gd name="T6" fmla="*/ 2147483647 w 8"/>
              <a:gd name="T7" fmla="*/ 0 h 158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1587">
                <a:moveTo>
                  <a:pt x="8" y="0"/>
                </a:moveTo>
                <a:lnTo>
                  <a:pt x="8" y="0"/>
                </a:lnTo>
                <a:lnTo>
                  <a:pt x="0" y="0"/>
                </a:lnTo>
                <a:lnTo>
                  <a:pt x="8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9" name="Freeform 12"/>
          <p:cNvSpPr>
            <a:spLocks/>
          </p:cNvSpPr>
          <p:nvPr/>
        </p:nvSpPr>
        <p:spPr bwMode="auto">
          <a:xfrm>
            <a:off x="5038725" y="4356100"/>
            <a:ext cx="3175" cy="1588"/>
          </a:xfrm>
          <a:custGeom>
            <a:avLst/>
            <a:gdLst>
              <a:gd name="T0" fmla="*/ 0 w 2"/>
              <a:gd name="T1" fmla="*/ 0 h 1588"/>
              <a:gd name="T2" fmla="*/ 0 w 2"/>
              <a:gd name="T3" fmla="*/ 0 h 1588"/>
              <a:gd name="T4" fmla="*/ 2147483647 w 2"/>
              <a:gd name="T5" fmla="*/ 0 h 1588"/>
              <a:gd name="T6" fmla="*/ 0 w 2"/>
              <a:gd name="T7" fmla="*/ 0 h 15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" h="1588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B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1280" name="Group 13"/>
          <p:cNvGrpSpPr>
            <a:grpSpLocks/>
          </p:cNvGrpSpPr>
          <p:nvPr/>
        </p:nvGrpSpPr>
        <p:grpSpPr bwMode="auto">
          <a:xfrm>
            <a:off x="5292725" y="4652963"/>
            <a:ext cx="1730375" cy="1570037"/>
            <a:chOff x="3221" y="2982"/>
            <a:chExt cx="1090" cy="989"/>
          </a:xfrm>
        </p:grpSpPr>
        <p:grpSp>
          <p:nvGrpSpPr>
            <p:cNvPr id="11285" name="Group 14"/>
            <p:cNvGrpSpPr>
              <a:grpSpLocks/>
            </p:cNvGrpSpPr>
            <p:nvPr/>
          </p:nvGrpSpPr>
          <p:grpSpPr bwMode="auto">
            <a:xfrm>
              <a:off x="3221" y="3137"/>
              <a:ext cx="379" cy="680"/>
              <a:chOff x="2923" y="2115"/>
              <a:chExt cx="641" cy="1152"/>
            </a:xfrm>
          </p:grpSpPr>
          <p:sp>
            <p:nvSpPr>
              <p:cNvPr id="11432" name="Freeform 15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3" name="Freeform 16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4" name="Freeform 17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5" name="Freeform 18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6" name="Freeform 19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7" name="Freeform 20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8" name="Freeform 21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9" name="Freeform 22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0" name="Freeform 23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1" name="Freeform 24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2" name="Freeform 25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3" name="Freeform 26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4" name="Freeform 27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5" name="Freeform 28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6" name="Freeform 29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7" name="Freeform 30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8" name="Freeform 31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9" name="Freeform 32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0" name="Freeform 33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1" name="Freeform 34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2" name="Freeform 35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3" name="Freeform 36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4" name="Freeform 37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5" name="Freeform 38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6" name="Freeform 39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7" name="Freeform 40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8" name="Freeform 41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59" name="Freeform 42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0" name="Freeform 43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1" name="Freeform 44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2" name="Freeform 45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3" name="Freeform 46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4" name="Freeform 47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5" name="Freeform 48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6" name="Freeform 49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7" name="Freeform 50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8" name="Freeform 51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69" name="Freeform 52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0" name="Freeform 53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1" name="Freeform 54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2" name="Freeform 55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3" name="Freeform 56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4" name="Freeform 57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5" name="Freeform 58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6" name="Freeform 59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7" name="Freeform 60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8" name="Freeform 61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9" name="Freeform 62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0" name="Freeform 63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1" name="Freeform 64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2" name="Freeform 65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3" name="Freeform 66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4" name="Freeform 67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5" name="Freeform 68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6" name="Freeform 69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7" name="Freeform 70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8" name="Freeform 71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89" name="Freeform 72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0" name="Freeform 73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1" name="Freeform 74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2" name="Freeform 75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3" name="Freeform 76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4" name="Freeform 77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5" name="Freeform 78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6" name="Freeform 79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7" name="Freeform 80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8" name="Freeform 81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99" name="Freeform 82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0" name="Freeform 83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1" name="Freeform 84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2" name="Freeform 85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3" name="Freeform 86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6" name="Group 87"/>
            <p:cNvGrpSpPr>
              <a:grpSpLocks/>
            </p:cNvGrpSpPr>
            <p:nvPr/>
          </p:nvGrpSpPr>
          <p:grpSpPr bwMode="auto">
            <a:xfrm>
              <a:off x="3470" y="3067"/>
              <a:ext cx="455" cy="817"/>
              <a:chOff x="2923" y="2115"/>
              <a:chExt cx="641" cy="1152"/>
            </a:xfrm>
          </p:grpSpPr>
          <p:sp>
            <p:nvSpPr>
              <p:cNvPr id="11360" name="Freeform 88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1" name="Freeform 89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2" name="Freeform 90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3" name="Freeform 91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4" name="Freeform 92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5" name="Freeform 93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6" name="Freeform 94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7" name="Freeform 95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8" name="Freeform 96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69" name="Freeform 97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0" name="Freeform 98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1" name="Freeform 99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2" name="Freeform 100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3" name="Freeform 101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4" name="Freeform 102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5" name="Freeform 103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6" name="Freeform 104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7" name="Freeform 105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8" name="Freeform 106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79" name="Freeform 107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0" name="Freeform 108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1" name="Freeform 109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2" name="Freeform 110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3" name="Freeform 111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4" name="Freeform 112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5" name="Freeform 113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6" name="Freeform 114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7" name="Freeform 115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8" name="Freeform 116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9" name="Freeform 117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0" name="Freeform 118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1" name="Freeform 119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2" name="Freeform 120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3" name="Freeform 121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4" name="Freeform 122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5" name="Freeform 123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6" name="Freeform 124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7" name="Freeform 125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8" name="Freeform 126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99" name="Freeform 127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0" name="Freeform 128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1" name="Freeform 129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2" name="Freeform 130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3" name="Freeform 131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4" name="Freeform 132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5" name="Freeform 133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6" name="Freeform 134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7" name="Freeform 135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8" name="Freeform 136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09" name="Freeform 137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0" name="Freeform 138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1" name="Freeform 139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2" name="Freeform 140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3" name="Freeform 141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4" name="Freeform 142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5" name="Freeform 143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6" name="Freeform 144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7" name="Freeform 145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8" name="Freeform 146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9" name="Freeform 147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0" name="Freeform 148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1" name="Freeform 149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2" name="Freeform 150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3" name="Freeform 151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4" name="Freeform 152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5" name="Freeform 153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6" name="Freeform 154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7" name="Freeform 155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8" name="Freeform 156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29" name="Freeform 157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0" name="Freeform 158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31" name="Freeform 159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7" name="Group 160"/>
            <p:cNvGrpSpPr>
              <a:grpSpLocks/>
            </p:cNvGrpSpPr>
            <p:nvPr/>
          </p:nvGrpSpPr>
          <p:grpSpPr bwMode="auto">
            <a:xfrm>
              <a:off x="3775" y="2982"/>
              <a:ext cx="536" cy="989"/>
              <a:chOff x="2923" y="2115"/>
              <a:chExt cx="641" cy="1152"/>
            </a:xfrm>
          </p:grpSpPr>
          <p:sp>
            <p:nvSpPr>
              <p:cNvPr id="11288" name="Freeform 161"/>
              <p:cNvSpPr>
                <a:spLocks noEditPoints="1"/>
              </p:cNvSpPr>
              <p:nvPr/>
            </p:nvSpPr>
            <p:spPr bwMode="auto">
              <a:xfrm>
                <a:off x="2923" y="2115"/>
                <a:ext cx="641" cy="1152"/>
              </a:xfrm>
              <a:custGeom>
                <a:avLst/>
                <a:gdLst>
                  <a:gd name="T0" fmla="*/ 432 w 641"/>
                  <a:gd name="T1" fmla="*/ 3 h 1152"/>
                  <a:gd name="T2" fmla="*/ 0 w 641"/>
                  <a:gd name="T3" fmla="*/ 1051 h 1152"/>
                  <a:gd name="T4" fmla="*/ 641 w 641"/>
                  <a:gd name="T5" fmla="*/ 1046 h 1152"/>
                  <a:gd name="T6" fmla="*/ 439 w 641"/>
                  <a:gd name="T7" fmla="*/ 0 h 1152"/>
                  <a:gd name="T8" fmla="*/ 421 w 641"/>
                  <a:gd name="T9" fmla="*/ 1105 h 1152"/>
                  <a:gd name="T10" fmla="*/ 387 w 641"/>
                  <a:gd name="T11" fmla="*/ 1098 h 1152"/>
                  <a:gd name="T12" fmla="*/ 338 w 641"/>
                  <a:gd name="T13" fmla="*/ 1086 h 1152"/>
                  <a:gd name="T14" fmla="*/ 279 w 641"/>
                  <a:gd name="T15" fmla="*/ 1073 h 1152"/>
                  <a:gd name="T16" fmla="*/ 216 w 641"/>
                  <a:gd name="T17" fmla="*/ 1058 h 1152"/>
                  <a:gd name="T18" fmla="*/ 155 w 641"/>
                  <a:gd name="T19" fmla="*/ 1045 h 1152"/>
                  <a:gd name="T20" fmla="*/ 102 w 641"/>
                  <a:gd name="T21" fmla="*/ 1031 h 1152"/>
                  <a:gd name="T22" fmla="*/ 62 w 641"/>
                  <a:gd name="T23" fmla="*/ 1023 h 1152"/>
                  <a:gd name="T24" fmla="*/ 42 w 641"/>
                  <a:gd name="T25" fmla="*/ 1018 h 1152"/>
                  <a:gd name="T26" fmla="*/ 42 w 641"/>
                  <a:gd name="T27" fmla="*/ 1008 h 1152"/>
                  <a:gd name="T28" fmla="*/ 42 w 641"/>
                  <a:gd name="T29" fmla="*/ 987 h 1152"/>
                  <a:gd name="T30" fmla="*/ 42 w 641"/>
                  <a:gd name="T31" fmla="*/ 514 h 1152"/>
                  <a:gd name="T32" fmla="*/ 42 w 641"/>
                  <a:gd name="T33" fmla="*/ 134 h 1152"/>
                  <a:gd name="T34" fmla="*/ 62 w 641"/>
                  <a:gd name="T35" fmla="*/ 130 h 1152"/>
                  <a:gd name="T36" fmla="*/ 102 w 641"/>
                  <a:gd name="T37" fmla="*/ 120 h 1152"/>
                  <a:gd name="T38" fmla="*/ 155 w 641"/>
                  <a:gd name="T39" fmla="*/ 108 h 1152"/>
                  <a:gd name="T40" fmla="*/ 216 w 641"/>
                  <a:gd name="T41" fmla="*/ 95 h 1152"/>
                  <a:gd name="T42" fmla="*/ 279 w 641"/>
                  <a:gd name="T43" fmla="*/ 80 h 1152"/>
                  <a:gd name="T44" fmla="*/ 338 w 641"/>
                  <a:gd name="T45" fmla="*/ 67 h 1152"/>
                  <a:gd name="T46" fmla="*/ 387 w 641"/>
                  <a:gd name="T47" fmla="*/ 55 h 1152"/>
                  <a:gd name="T48" fmla="*/ 421 w 641"/>
                  <a:gd name="T49" fmla="*/ 47 h 1152"/>
                  <a:gd name="T50" fmla="*/ 600 w 641"/>
                  <a:gd name="T51" fmla="*/ 992 h 1152"/>
                  <a:gd name="T52" fmla="*/ 600 w 641"/>
                  <a:gd name="T53" fmla="*/ 1012 h 1152"/>
                  <a:gd name="T54" fmla="*/ 600 w 641"/>
                  <a:gd name="T55" fmla="*/ 1021 h 1152"/>
                  <a:gd name="T56" fmla="*/ 576 w 641"/>
                  <a:gd name="T57" fmla="*/ 1034 h 1152"/>
                  <a:gd name="T58" fmla="*/ 535 w 641"/>
                  <a:gd name="T59" fmla="*/ 1055 h 1152"/>
                  <a:gd name="T60" fmla="*/ 489 w 641"/>
                  <a:gd name="T61" fmla="*/ 1080 h 1152"/>
                  <a:gd name="T62" fmla="*/ 451 w 641"/>
                  <a:gd name="T63" fmla="*/ 1099 h 1152"/>
                  <a:gd name="T64" fmla="*/ 451 w 641"/>
                  <a:gd name="T65" fmla="*/ 53 h 1152"/>
                  <a:gd name="T66" fmla="*/ 489 w 641"/>
                  <a:gd name="T67" fmla="*/ 74 h 1152"/>
                  <a:gd name="T68" fmla="*/ 535 w 641"/>
                  <a:gd name="T69" fmla="*/ 98 h 1152"/>
                  <a:gd name="T70" fmla="*/ 576 w 641"/>
                  <a:gd name="T71" fmla="*/ 118 h 1152"/>
                  <a:gd name="T72" fmla="*/ 600 w 641"/>
                  <a:gd name="T73" fmla="*/ 131 h 1152"/>
                  <a:gd name="T74" fmla="*/ 600 w 641"/>
                  <a:gd name="T75" fmla="*/ 511 h 1152"/>
                  <a:gd name="T76" fmla="*/ 600 w 641"/>
                  <a:gd name="T77" fmla="*/ 992 h 115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641" h="1152">
                    <a:moveTo>
                      <a:pt x="439" y="0"/>
                    </a:moveTo>
                    <a:lnTo>
                      <a:pt x="432" y="3"/>
                    </a:lnTo>
                    <a:lnTo>
                      <a:pt x="0" y="102"/>
                    </a:lnTo>
                    <a:lnTo>
                      <a:pt x="0" y="1051"/>
                    </a:lnTo>
                    <a:lnTo>
                      <a:pt x="439" y="1152"/>
                    </a:lnTo>
                    <a:lnTo>
                      <a:pt x="641" y="1046"/>
                    </a:lnTo>
                    <a:lnTo>
                      <a:pt x="641" y="106"/>
                    </a:lnTo>
                    <a:lnTo>
                      <a:pt x="439" y="0"/>
                    </a:lnTo>
                    <a:close/>
                    <a:moveTo>
                      <a:pt x="421" y="1076"/>
                    </a:moveTo>
                    <a:lnTo>
                      <a:pt x="421" y="1105"/>
                    </a:lnTo>
                    <a:lnTo>
                      <a:pt x="406" y="1102"/>
                    </a:lnTo>
                    <a:lnTo>
                      <a:pt x="387" y="1098"/>
                    </a:lnTo>
                    <a:lnTo>
                      <a:pt x="364" y="1092"/>
                    </a:lnTo>
                    <a:lnTo>
                      <a:pt x="338" y="1086"/>
                    </a:lnTo>
                    <a:lnTo>
                      <a:pt x="309" y="1080"/>
                    </a:lnTo>
                    <a:lnTo>
                      <a:pt x="279" y="1073"/>
                    </a:lnTo>
                    <a:lnTo>
                      <a:pt x="248" y="1065"/>
                    </a:lnTo>
                    <a:lnTo>
                      <a:pt x="216" y="1058"/>
                    </a:lnTo>
                    <a:lnTo>
                      <a:pt x="185" y="1051"/>
                    </a:lnTo>
                    <a:lnTo>
                      <a:pt x="155" y="1045"/>
                    </a:lnTo>
                    <a:lnTo>
                      <a:pt x="127" y="1037"/>
                    </a:lnTo>
                    <a:lnTo>
                      <a:pt x="102" y="1031"/>
                    </a:lnTo>
                    <a:lnTo>
                      <a:pt x="80" y="1027"/>
                    </a:lnTo>
                    <a:lnTo>
                      <a:pt x="62" y="1023"/>
                    </a:lnTo>
                    <a:lnTo>
                      <a:pt x="49" y="1020"/>
                    </a:lnTo>
                    <a:lnTo>
                      <a:pt x="42" y="1018"/>
                    </a:lnTo>
                    <a:lnTo>
                      <a:pt x="42" y="1014"/>
                    </a:lnTo>
                    <a:lnTo>
                      <a:pt x="42" y="1008"/>
                    </a:lnTo>
                    <a:lnTo>
                      <a:pt x="42" y="999"/>
                    </a:lnTo>
                    <a:lnTo>
                      <a:pt x="42" y="987"/>
                    </a:lnTo>
                    <a:lnTo>
                      <a:pt x="42" y="792"/>
                    </a:lnTo>
                    <a:lnTo>
                      <a:pt x="42" y="514"/>
                    </a:lnTo>
                    <a:lnTo>
                      <a:pt x="42" y="258"/>
                    </a:lnTo>
                    <a:lnTo>
                      <a:pt x="42" y="134"/>
                    </a:lnTo>
                    <a:lnTo>
                      <a:pt x="49" y="133"/>
                    </a:lnTo>
                    <a:lnTo>
                      <a:pt x="62" y="130"/>
                    </a:lnTo>
                    <a:lnTo>
                      <a:pt x="80" y="126"/>
                    </a:lnTo>
                    <a:lnTo>
                      <a:pt x="102" y="120"/>
                    </a:lnTo>
                    <a:lnTo>
                      <a:pt x="127" y="115"/>
                    </a:lnTo>
                    <a:lnTo>
                      <a:pt x="155" y="108"/>
                    </a:lnTo>
                    <a:lnTo>
                      <a:pt x="185" y="102"/>
                    </a:lnTo>
                    <a:lnTo>
                      <a:pt x="216" y="95"/>
                    </a:lnTo>
                    <a:lnTo>
                      <a:pt x="248" y="87"/>
                    </a:lnTo>
                    <a:lnTo>
                      <a:pt x="279" y="80"/>
                    </a:lnTo>
                    <a:lnTo>
                      <a:pt x="309" y="72"/>
                    </a:lnTo>
                    <a:lnTo>
                      <a:pt x="338" y="67"/>
                    </a:lnTo>
                    <a:lnTo>
                      <a:pt x="364" y="61"/>
                    </a:lnTo>
                    <a:lnTo>
                      <a:pt x="387" y="55"/>
                    </a:lnTo>
                    <a:lnTo>
                      <a:pt x="406" y="50"/>
                    </a:lnTo>
                    <a:lnTo>
                      <a:pt x="421" y="47"/>
                    </a:lnTo>
                    <a:lnTo>
                      <a:pt x="421" y="1076"/>
                    </a:lnTo>
                    <a:close/>
                    <a:moveTo>
                      <a:pt x="600" y="992"/>
                    </a:moveTo>
                    <a:lnTo>
                      <a:pt x="600" y="1003"/>
                    </a:lnTo>
                    <a:lnTo>
                      <a:pt x="600" y="1012"/>
                    </a:lnTo>
                    <a:lnTo>
                      <a:pt x="600" y="1018"/>
                    </a:lnTo>
                    <a:lnTo>
                      <a:pt x="600" y="1021"/>
                    </a:lnTo>
                    <a:lnTo>
                      <a:pt x="591" y="1026"/>
                    </a:lnTo>
                    <a:lnTo>
                      <a:pt x="576" y="1034"/>
                    </a:lnTo>
                    <a:lnTo>
                      <a:pt x="557" y="1045"/>
                    </a:lnTo>
                    <a:lnTo>
                      <a:pt x="535" y="1055"/>
                    </a:lnTo>
                    <a:lnTo>
                      <a:pt x="513" y="1068"/>
                    </a:lnTo>
                    <a:lnTo>
                      <a:pt x="489" y="1080"/>
                    </a:lnTo>
                    <a:lnTo>
                      <a:pt x="468" y="1090"/>
                    </a:lnTo>
                    <a:lnTo>
                      <a:pt x="451" y="1099"/>
                    </a:lnTo>
                    <a:lnTo>
                      <a:pt x="451" y="1068"/>
                    </a:lnTo>
                    <a:lnTo>
                      <a:pt x="451" y="53"/>
                    </a:lnTo>
                    <a:lnTo>
                      <a:pt x="468" y="62"/>
                    </a:lnTo>
                    <a:lnTo>
                      <a:pt x="489" y="74"/>
                    </a:lnTo>
                    <a:lnTo>
                      <a:pt x="513" y="86"/>
                    </a:lnTo>
                    <a:lnTo>
                      <a:pt x="535" y="98"/>
                    </a:lnTo>
                    <a:lnTo>
                      <a:pt x="557" y="109"/>
                    </a:lnTo>
                    <a:lnTo>
                      <a:pt x="576" y="118"/>
                    </a:lnTo>
                    <a:lnTo>
                      <a:pt x="591" y="127"/>
                    </a:lnTo>
                    <a:lnTo>
                      <a:pt x="600" y="131"/>
                    </a:lnTo>
                    <a:lnTo>
                      <a:pt x="600" y="252"/>
                    </a:lnTo>
                    <a:lnTo>
                      <a:pt x="600" y="511"/>
                    </a:lnTo>
                    <a:lnTo>
                      <a:pt x="600" y="795"/>
                    </a:lnTo>
                    <a:lnTo>
                      <a:pt x="600" y="99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" name="Freeform 162"/>
              <p:cNvSpPr>
                <a:spLocks/>
              </p:cNvSpPr>
              <p:nvPr/>
            </p:nvSpPr>
            <p:spPr bwMode="auto">
              <a:xfrm>
                <a:off x="3374" y="3107"/>
                <a:ext cx="149" cy="107"/>
              </a:xfrm>
              <a:custGeom>
                <a:avLst/>
                <a:gdLst>
                  <a:gd name="T0" fmla="*/ 0 w 149"/>
                  <a:gd name="T1" fmla="*/ 107 h 107"/>
                  <a:gd name="T2" fmla="*/ 17 w 149"/>
                  <a:gd name="T3" fmla="*/ 98 h 107"/>
                  <a:gd name="T4" fmla="*/ 38 w 149"/>
                  <a:gd name="T5" fmla="*/ 88 h 107"/>
                  <a:gd name="T6" fmla="*/ 62 w 149"/>
                  <a:gd name="T7" fmla="*/ 76 h 107"/>
                  <a:gd name="T8" fmla="*/ 84 w 149"/>
                  <a:gd name="T9" fmla="*/ 63 h 107"/>
                  <a:gd name="T10" fmla="*/ 106 w 149"/>
                  <a:gd name="T11" fmla="*/ 53 h 107"/>
                  <a:gd name="T12" fmla="*/ 125 w 149"/>
                  <a:gd name="T13" fmla="*/ 42 h 107"/>
                  <a:gd name="T14" fmla="*/ 140 w 149"/>
                  <a:gd name="T15" fmla="*/ 34 h 107"/>
                  <a:gd name="T16" fmla="*/ 149 w 149"/>
                  <a:gd name="T17" fmla="*/ 29 h 107"/>
                  <a:gd name="T18" fmla="*/ 149 w 149"/>
                  <a:gd name="T19" fmla="*/ 26 h 107"/>
                  <a:gd name="T20" fmla="*/ 149 w 149"/>
                  <a:gd name="T21" fmla="*/ 20 h 107"/>
                  <a:gd name="T22" fmla="*/ 149 w 149"/>
                  <a:gd name="T23" fmla="*/ 11 h 107"/>
                  <a:gd name="T24" fmla="*/ 149 w 149"/>
                  <a:gd name="T25" fmla="*/ 0 h 107"/>
                  <a:gd name="T26" fmla="*/ 140 w 149"/>
                  <a:gd name="T27" fmla="*/ 4 h 107"/>
                  <a:gd name="T28" fmla="*/ 125 w 149"/>
                  <a:gd name="T29" fmla="*/ 11 h 107"/>
                  <a:gd name="T30" fmla="*/ 106 w 149"/>
                  <a:gd name="T31" fmla="*/ 22 h 107"/>
                  <a:gd name="T32" fmla="*/ 84 w 149"/>
                  <a:gd name="T33" fmla="*/ 34 h 107"/>
                  <a:gd name="T34" fmla="*/ 62 w 149"/>
                  <a:gd name="T35" fmla="*/ 45 h 107"/>
                  <a:gd name="T36" fmla="*/ 38 w 149"/>
                  <a:gd name="T37" fmla="*/ 57 h 107"/>
                  <a:gd name="T38" fmla="*/ 17 w 149"/>
                  <a:gd name="T39" fmla="*/ 67 h 107"/>
                  <a:gd name="T40" fmla="*/ 0 w 149"/>
                  <a:gd name="T41" fmla="*/ 76 h 107"/>
                  <a:gd name="T42" fmla="*/ 0 w 149"/>
                  <a:gd name="T43" fmla="*/ 107 h 10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49" h="107">
                    <a:moveTo>
                      <a:pt x="0" y="107"/>
                    </a:moveTo>
                    <a:lnTo>
                      <a:pt x="17" y="98"/>
                    </a:lnTo>
                    <a:lnTo>
                      <a:pt x="38" y="88"/>
                    </a:lnTo>
                    <a:lnTo>
                      <a:pt x="62" y="76"/>
                    </a:lnTo>
                    <a:lnTo>
                      <a:pt x="84" y="63"/>
                    </a:lnTo>
                    <a:lnTo>
                      <a:pt x="106" y="53"/>
                    </a:lnTo>
                    <a:lnTo>
                      <a:pt x="125" y="42"/>
                    </a:lnTo>
                    <a:lnTo>
                      <a:pt x="140" y="34"/>
                    </a:lnTo>
                    <a:lnTo>
                      <a:pt x="149" y="29"/>
                    </a:lnTo>
                    <a:lnTo>
                      <a:pt x="149" y="26"/>
                    </a:lnTo>
                    <a:lnTo>
                      <a:pt x="149" y="20"/>
                    </a:lnTo>
                    <a:lnTo>
                      <a:pt x="149" y="11"/>
                    </a:lnTo>
                    <a:lnTo>
                      <a:pt x="149" y="0"/>
                    </a:lnTo>
                    <a:lnTo>
                      <a:pt x="140" y="4"/>
                    </a:lnTo>
                    <a:lnTo>
                      <a:pt x="125" y="11"/>
                    </a:lnTo>
                    <a:lnTo>
                      <a:pt x="106" y="22"/>
                    </a:lnTo>
                    <a:lnTo>
                      <a:pt x="84" y="34"/>
                    </a:lnTo>
                    <a:lnTo>
                      <a:pt x="62" y="45"/>
                    </a:lnTo>
                    <a:lnTo>
                      <a:pt x="38" y="57"/>
                    </a:lnTo>
                    <a:lnTo>
                      <a:pt x="17" y="67"/>
                    </a:lnTo>
                    <a:lnTo>
                      <a:pt x="0" y="76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" name="Freeform 163"/>
              <p:cNvSpPr>
                <a:spLocks/>
              </p:cNvSpPr>
              <p:nvPr/>
            </p:nvSpPr>
            <p:spPr bwMode="auto">
              <a:xfrm>
                <a:off x="2965" y="3102"/>
                <a:ext cx="379" cy="118"/>
              </a:xfrm>
              <a:custGeom>
                <a:avLst/>
                <a:gdLst>
                  <a:gd name="T0" fmla="*/ 0 w 379"/>
                  <a:gd name="T1" fmla="*/ 31 h 118"/>
                  <a:gd name="T2" fmla="*/ 7 w 379"/>
                  <a:gd name="T3" fmla="*/ 33 h 118"/>
                  <a:gd name="T4" fmla="*/ 20 w 379"/>
                  <a:gd name="T5" fmla="*/ 36 h 118"/>
                  <a:gd name="T6" fmla="*/ 38 w 379"/>
                  <a:gd name="T7" fmla="*/ 40 h 118"/>
                  <a:gd name="T8" fmla="*/ 60 w 379"/>
                  <a:gd name="T9" fmla="*/ 44 h 118"/>
                  <a:gd name="T10" fmla="*/ 85 w 379"/>
                  <a:gd name="T11" fmla="*/ 50 h 118"/>
                  <a:gd name="T12" fmla="*/ 113 w 379"/>
                  <a:gd name="T13" fmla="*/ 58 h 118"/>
                  <a:gd name="T14" fmla="*/ 143 w 379"/>
                  <a:gd name="T15" fmla="*/ 64 h 118"/>
                  <a:gd name="T16" fmla="*/ 174 w 379"/>
                  <a:gd name="T17" fmla="*/ 71 h 118"/>
                  <a:gd name="T18" fmla="*/ 206 w 379"/>
                  <a:gd name="T19" fmla="*/ 78 h 118"/>
                  <a:gd name="T20" fmla="*/ 237 w 379"/>
                  <a:gd name="T21" fmla="*/ 86 h 118"/>
                  <a:gd name="T22" fmla="*/ 267 w 379"/>
                  <a:gd name="T23" fmla="*/ 93 h 118"/>
                  <a:gd name="T24" fmla="*/ 296 w 379"/>
                  <a:gd name="T25" fmla="*/ 99 h 118"/>
                  <a:gd name="T26" fmla="*/ 322 w 379"/>
                  <a:gd name="T27" fmla="*/ 105 h 118"/>
                  <a:gd name="T28" fmla="*/ 345 w 379"/>
                  <a:gd name="T29" fmla="*/ 111 h 118"/>
                  <a:gd name="T30" fmla="*/ 364 w 379"/>
                  <a:gd name="T31" fmla="*/ 115 h 118"/>
                  <a:gd name="T32" fmla="*/ 379 w 379"/>
                  <a:gd name="T33" fmla="*/ 118 h 118"/>
                  <a:gd name="T34" fmla="*/ 379 w 379"/>
                  <a:gd name="T35" fmla="*/ 89 h 118"/>
                  <a:gd name="T36" fmla="*/ 364 w 379"/>
                  <a:gd name="T37" fmla="*/ 86 h 118"/>
                  <a:gd name="T38" fmla="*/ 345 w 379"/>
                  <a:gd name="T39" fmla="*/ 81 h 118"/>
                  <a:gd name="T40" fmla="*/ 322 w 379"/>
                  <a:gd name="T41" fmla="*/ 75 h 118"/>
                  <a:gd name="T42" fmla="*/ 296 w 379"/>
                  <a:gd name="T43" fmla="*/ 70 h 118"/>
                  <a:gd name="T44" fmla="*/ 267 w 379"/>
                  <a:gd name="T45" fmla="*/ 62 h 118"/>
                  <a:gd name="T46" fmla="*/ 237 w 379"/>
                  <a:gd name="T47" fmla="*/ 56 h 118"/>
                  <a:gd name="T48" fmla="*/ 206 w 379"/>
                  <a:gd name="T49" fmla="*/ 49 h 118"/>
                  <a:gd name="T50" fmla="*/ 174 w 379"/>
                  <a:gd name="T51" fmla="*/ 42 h 118"/>
                  <a:gd name="T52" fmla="*/ 143 w 379"/>
                  <a:gd name="T53" fmla="*/ 34 h 118"/>
                  <a:gd name="T54" fmla="*/ 113 w 379"/>
                  <a:gd name="T55" fmla="*/ 27 h 118"/>
                  <a:gd name="T56" fmla="*/ 85 w 379"/>
                  <a:gd name="T57" fmla="*/ 21 h 118"/>
                  <a:gd name="T58" fmla="*/ 60 w 379"/>
                  <a:gd name="T59" fmla="*/ 15 h 118"/>
                  <a:gd name="T60" fmla="*/ 38 w 379"/>
                  <a:gd name="T61" fmla="*/ 9 h 118"/>
                  <a:gd name="T62" fmla="*/ 20 w 379"/>
                  <a:gd name="T63" fmla="*/ 5 h 118"/>
                  <a:gd name="T64" fmla="*/ 7 w 379"/>
                  <a:gd name="T65" fmla="*/ 2 h 118"/>
                  <a:gd name="T66" fmla="*/ 0 w 379"/>
                  <a:gd name="T67" fmla="*/ 0 h 118"/>
                  <a:gd name="T68" fmla="*/ 0 w 379"/>
                  <a:gd name="T69" fmla="*/ 12 h 118"/>
                  <a:gd name="T70" fmla="*/ 0 w 379"/>
                  <a:gd name="T71" fmla="*/ 21 h 118"/>
                  <a:gd name="T72" fmla="*/ 0 w 379"/>
                  <a:gd name="T73" fmla="*/ 27 h 118"/>
                  <a:gd name="T74" fmla="*/ 0 w 379"/>
                  <a:gd name="T75" fmla="*/ 31 h 11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79" h="118">
                    <a:moveTo>
                      <a:pt x="0" y="31"/>
                    </a:moveTo>
                    <a:lnTo>
                      <a:pt x="7" y="33"/>
                    </a:lnTo>
                    <a:lnTo>
                      <a:pt x="20" y="36"/>
                    </a:lnTo>
                    <a:lnTo>
                      <a:pt x="38" y="40"/>
                    </a:lnTo>
                    <a:lnTo>
                      <a:pt x="60" y="44"/>
                    </a:lnTo>
                    <a:lnTo>
                      <a:pt x="85" y="50"/>
                    </a:lnTo>
                    <a:lnTo>
                      <a:pt x="113" y="58"/>
                    </a:lnTo>
                    <a:lnTo>
                      <a:pt x="143" y="64"/>
                    </a:lnTo>
                    <a:lnTo>
                      <a:pt x="174" y="71"/>
                    </a:lnTo>
                    <a:lnTo>
                      <a:pt x="206" y="78"/>
                    </a:lnTo>
                    <a:lnTo>
                      <a:pt x="237" y="86"/>
                    </a:lnTo>
                    <a:lnTo>
                      <a:pt x="267" y="93"/>
                    </a:lnTo>
                    <a:lnTo>
                      <a:pt x="296" y="99"/>
                    </a:lnTo>
                    <a:lnTo>
                      <a:pt x="322" y="105"/>
                    </a:lnTo>
                    <a:lnTo>
                      <a:pt x="345" y="111"/>
                    </a:lnTo>
                    <a:lnTo>
                      <a:pt x="364" y="115"/>
                    </a:lnTo>
                    <a:lnTo>
                      <a:pt x="379" y="118"/>
                    </a:lnTo>
                    <a:lnTo>
                      <a:pt x="379" y="89"/>
                    </a:lnTo>
                    <a:lnTo>
                      <a:pt x="364" y="86"/>
                    </a:lnTo>
                    <a:lnTo>
                      <a:pt x="345" y="81"/>
                    </a:lnTo>
                    <a:lnTo>
                      <a:pt x="322" y="75"/>
                    </a:lnTo>
                    <a:lnTo>
                      <a:pt x="296" y="70"/>
                    </a:lnTo>
                    <a:lnTo>
                      <a:pt x="267" y="62"/>
                    </a:lnTo>
                    <a:lnTo>
                      <a:pt x="237" y="56"/>
                    </a:lnTo>
                    <a:lnTo>
                      <a:pt x="206" y="49"/>
                    </a:lnTo>
                    <a:lnTo>
                      <a:pt x="174" y="42"/>
                    </a:lnTo>
                    <a:lnTo>
                      <a:pt x="143" y="34"/>
                    </a:lnTo>
                    <a:lnTo>
                      <a:pt x="113" y="27"/>
                    </a:lnTo>
                    <a:lnTo>
                      <a:pt x="85" y="21"/>
                    </a:lnTo>
                    <a:lnTo>
                      <a:pt x="60" y="15"/>
                    </a:lnTo>
                    <a:lnTo>
                      <a:pt x="38" y="9"/>
                    </a:lnTo>
                    <a:lnTo>
                      <a:pt x="20" y="5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1" name="Freeform 164"/>
              <p:cNvSpPr>
                <a:spLocks/>
              </p:cNvSpPr>
              <p:nvPr/>
            </p:nvSpPr>
            <p:spPr bwMode="auto">
              <a:xfrm>
                <a:off x="3419" y="2246"/>
                <a:ext cx="60" cy="27"/>
              </a:xfrm>
              <a:custGeom>
                <a:avLst/>
                <a:gdLst>
                  <a:gd name="T0" fmla="*/ 60 w 60"/>
                  <a:gd name="T1" fmla="*/ 27 h 27"/>
                  <a:gd name="T2" fmla="*/ 54 w 60"/>
                  <a:gd name="T3" fmla="*/ 24 h 27"/>
                  <a:gd name="T4" fmla="*/ 46 w 60"/>
                  <a:gd name="T5" fmla="*/ 21 h 27"/>
                  <a:gd name="T6" fmla="*/ 37 w 60"/>
                  <a:gd name="T7" fmla="*/ 18 h 27"/>
                  <a:gd name="T8" fmla="*/ 30 w 60"/>
                  <a:gd name="T9" fmla="*/ 14 h 27"/>
                  <a:gd name="T10" fmla="*/ 21 w 60"/>
                  <a:gd name="T11" fmla="*/ 11 h 27"/>
                  <a:gd name="T12" fmla="*/ 14 w 60"/>
                  <a:gd name="T13" fmla="*/ 6 h 27"/>
                  <a:gd name="T14" fmla="*/ 6 w 60"/>
                  <a:gd name="T15" fmla="*/ 3 h 27"/>
                  <a:gd name="T16" fmla="*/ 0 w 60"/>
                  <a:gd name="T17" fmla="*/ 0 h 27"/>
                  <a:gd name="T18" fmla="*/ 6 w 60"/>
                  <a:gd name="T19" fmla="*/ 3 h 27"/>
                  <a:gd name="T20" fmla="*/ 12 w 60"/>
                  <a:gd name="T21" fmla="*/ 6 h 27"/>
                  <a:gd name="T22" fmla="*/ 20 w 60"/>
                  <a:gd name="T23" fmla="*/ 11 h 27"/>
                  <a:gd name="T24" fmla="*/ 27 w 60"/>
                  <a:gd name="T25" fmla="*/ 14 h 27"/>
                  <a:gd name="T26" fmla="*/ 36 w 60"/>
                  <a:gd name="T27" fmla="*/ 17 h 27"/>
                  <a:gd name="T28" fmla="*/ 43 w 60"/>
                  <a:gd name="T29" fmla="*/ 21 h 27"/>
                  <a:gd name="T30" fmla="*/ 51 w 60"/>
                  <a:gd name="T31" fmla="*/ 24 h 27"/>
                  <a:gd name="T32" fmla="*/ 57 w 60"/>
                  <a:gd name="T33" fmla="*/ 27 h 27"/>
                  <a:gd name="T34" fmla="*/ 58 w 60"/>
                  <a:gd name="T35" fmla="*/ 27 h 27"/>
                  <a:gd name="T36" fmla="*/ 58 w 60"/>
                  <a:gd name="T37" fmla="*/ 27 h 27"/>
                  <a:gd name="T38" fmla="*/ 58 w 60"/>
                  <a:gd name="T39" fmla="*/ 27 h 27"/>
                  <a:gd name="T40" fmla="*/ 60 w 60"/>
                  <a:gd name="T41" fmla="*/ 27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0" h="27">
                    <a:moveTo>
                      <a:pt x="60" y="27"/>
                    </a:moveTo>
                    <a:lnTo>
                      <a:pt x="54" y="24"/>
                    </a:lnTo>
                    <a:lnTo>
                      <a:pt x="46" y="21"/>
                    </a:lnTo>
                    <a:lnTo>
                      <a:pt x="37" y="18"/>
                    </a:lnTo>
                    <a:lnTo>
                      <a:pt x="30" y="14"/>
                    </a:lnTo>
                    <a:lnTo>
                      <a:pt x="21" y="11"/>
                    </a:lnTo>
                    <a:lnTo>
                      <a:pt x="14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2" y="6"/>
                    </a:lnTo>
                    <a:lnTo>
                      <a:pt x="20" y="11"/>
                    </a:lnTo>
                    <a:lnTo>
                      <a:pt x="27" y="14"/>
                    </a:lnTo>
                    <a:lnTo>
                      <a:pt x="36" y="17"/>
                    </a:lnTo>
                    <a:lnTo>
                      <a:pt x="43" y="21"/>
                    </a:lnTo>
                    <a:lnTo>
                      <a:pt x="51" y="24"/>
                    </a:lnTo>
                    <a:lnTo>
                      <a:pt x="57" y="27"/>
                    </a:lnTo>
                    <a:lnTo>
                      <a:pt x="58" y="27"/>
                    </a:lnTo>
                    <a:lnTo>
                      <a:pt x="60" y="27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" name="Freeform 165"/>
              <p:cNvSpPr>
                <a:spLocks noEditPoints="1"/>
              </p:cNvSpPr>
              <p:nvPr/>
            </p:nvSpPr>
            <p:spPr bwMode="auto">
              <a:xfrm>
                <a:off x="3374" y="2168"/>
                <a:ext cx="149" cy="1015"/>
              </a:xfrm>
              <a:custGeom>
                <a:avLst/>
                <a:gdLst>
                  <a:gd name="T0" fmla="*/ 0 w 149"/>
                  <a:gd name="T1" fmla="*/ 1015 h 1015"/>
                  <a:gd name="T2" fmla="*/ 17 w 149"/>
                  <a:gd name="T3" fmla="*/ 1006 h 1015"/>
                  <a:gd name="T4" fmla="*/ 38 w 149"/>
                  <a:gd name="T5" fmla="*/ 996 h 1015"/>
                  <a:gd name="T6" fmla="*/ 62 w 149"/>
                  <a:gd name="T7" fmla="*/ 984 h 1015"/>
                  <a:gd name="T8" fmla="*/ 84 w 149"/>
                  <a:gd name="T9" fmla="*/ 973 h 1015"/>
                  <a:gd name="T10" fmla="*/ 106 w 149"/>
                  <a:gd name="T11" fmla="*/ 961 h 1015"/>
                  <a:gd name="T12" fmla="*/ 125 w 149"/>
                  <a:gd name="T13" fmla="*/ 950 h 1015"/>
                  <a:gd name="T14" fmla="*/ 140 w 149"/>
                  <a:gd name="T15" fmla="*/ 943 h 1015"/>
                  <a:gd name="T16" fmla="*/ 149 w 149"/>
                  <a:gd name="T17" fmla="*/ 939 h 1015"/>
                  <a:gd name="T18" fmla="*/ 149 w 149"/>
                  <a:gd name="T19" fmla="*/ 742 h 1015"/>
                  <a:gd name="T20" fmla="*/ 149 w 149"/>
                  <a:gd name="T21" fmla="*/ 458 h 1015"/>
                  <a:gd name="T22" fmla="*/ 149 w 149"/>
                  <a:gd name="T23" fmla="*/ 199 h 1015"/>
                  <a:gd name="T24" fmla="*/ 149 w 149"/>
                  <a:gd name="T25" fmla="*/ 78 h 1015"/>
                  <a:gd name="T26" fmla="*/ 140 w 149"/>
                  <a:gd name="T27" fmla="*/ 74 h 1015"/>
                  <a:gd name="T28" fmla="*/ 125 w 149"/>
                  <a:gd name="T29" fmla="*/ 65 h 1015"/>
                  <a:gd name="T30" fmla="*/ 106 w 149"/>
                  <a:gd name="T31" fmla="*/ 56 h 1015"/>
                  <a:gd name="T32" fmla="*/ 84 w 149"/>
                  <a:gd name="T33" fmla="*/ 45 h 1015"/>
                  <a:gd name="T34" fmla="*/ 62 w 149"/>
                  <a:gd name="T35" fmla="*/ 33 h 1015"/>
                  <a:gd name="T36" fmla="*/ 38 w 149"/>
                  <a:gd name="T37" fmla="*/ 21 h 1015"/>
                  <a:gd name="T38" fmla="*/ 17 w 149"/>
                  <a:gd name="T39" fmla="*/ 9 h 1015"/>
                  <a:gd name="T40" fmla="*/ 0 w 149"/>
                  <a:gd name="T41" fmla="*/ 0 h 1015"/>
                  <a:gd name="T42" fmla="*/ 0 w 149"/>
                  <a:gd name="T43" fmla="*/ 1015 h 1015"/>
                  <a:gd name="T44" fmla="*/ 25 w 149"/>
                  <a:gd name="T45" fmla="*/ 62 h 1015"/>
                  <a:gd name="T46" fmla="*/ 25 w 149"/>
                  <a:gd name="T47" fmla="*/ 46 h 1015"/>
                  <a:gd name="T48" fmla="*/ 134 w 149"/>
                  <a:gd name="T49" fmla="*/ 98 h 1015"/>
                  <a:gd name="T50" fmla="*/ 134 w 149"/>
                  <a:gd name="T51" fmla="*/ 412 h 1015"/>
                  <a:gd name="T52" fmla="*/ 25 w 149"/>
                  <a:gd name="T53" fmla="*/ 461 h 1015"/>
                  <a:gd name="T54" fmla="*/ 25 w 149"/>
                  <a:gd name="T55" fmla="*/ 62 h 10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9" h="1015">
                    <a:moveTo>
                      <a:pt x="0" y="1015"/>
                    </a:moveTo>
                    <a:lnTo>
                      <a:pt x="17" y="1006"/>
                    </a:lnTo>
                    <a:lnTo>
                      <a:pt x="38" y="996"/>
                    </a:lnTo>
                    <a:lnTo>
                      <a:pt x="62" y="984"/>
                    </a:lnTo>
                    <a:lnTo>
                      <a:pt x="84" y="973"/>
                    </a:lnTo>
                    <a:lnTo>
                      <a:pt x="106" y="961"/>
                    </a:lnTo>
                    <a:lnTo>
                      <a:pt x="125" y="950"/>
                    </a:lnTo>
                    <a:lnTo>
                      <a:pt x="140" y="943"/>
                    </a:lnTo>
                    <a:lnTo>
                      <a:pt x="149" y="939"/>
                    </a:lnTo>
                    <a:lnTo>
                      <a:pt x="149" y="742"/>
                    </a:lnTo>
                    <a:lnTo>
                      <a:pt x="149" y="458"/>
                    </a:lnTo>
                    <a:lnTo>
                      <a:pt x="149" y="199"/>
                    </a:lnTo>
                    <a:lnTo>
                      <a:pt x="149" y="78"/>
                    </a:lnTo>
                    <a:lnTo>
                      <a:pt x="140" y="74"/>
                    </a:lnTo>
                    <a:lnTo>
                      <a:pt x="125" y="65"/>
                    </a:lnTo>
                    <a:lnTo>
                      <a:pt x="106" y="56"/>
                    </a:lnTo>
                    <a:lnTo>
                      <a:pt x="84" y="45"/>
                    </a:lnTo>
                    <a:lnTo>
                      <a:pt x="62" y="33"/>
                    </a:lnTo>
                    <a:lnTo>
                      <a:pt x="38" y="21"/>
                    </a:lnTo>
                    <a:lnTo>
                      <a:pt x="17" y="9"/>
                    </a:lnTo>
                    <a:lnTo>
                      <a:pt x="0" y="0"/>
                    </a:lnTo>
                    <a:lnTo>
                      <a:pt x="0" y="1015"/>
                    </a:lnTo>
                    <a:close/>
                    <a:moveTo>
                      <a:pt x="25" y="62"/>
                    </a:moveTo>
                    <a:lnTo>
                      <a:pt x="25" y="46"/>
                    </a:lnTo>
                    <a:lnTo>
                      <a:pt x="134" y="98"/>
                    </a:lnTo>
                    <a:lnTo>
                      <a:pt x="134" y="412"/>
                    </a:lnTo>
                    <a:lnTo>
                      <a:pt x="25" y="461"/>
                    </a:lnTo>
                    <a:lnTo>
                      <a:pt x="25" y="6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3" name="Freeform 166"/>
              <p:cNvSpPr>
                <a:spLocks/>
              </p:cNvSpPr>
              <p:nvPr/>
            </p:nvSpPr>
            <p:spPr bwMode="auto">
              <a:xfrm>
                <a:off x="3003" y="2868"/>
                <a:ext cx="33" cy="4"/>
              </a:xfrm>
              <a:custGeom>
                <a:avLst/>
                <a:gdLst>
                  <a:gd name="T0" fmla="*/ 33 w 33"/>
                  <a:gd name="T1" fmla="*/ 4 h 4"/>
                  <a:gd name="T2" fmla="*/ 33 w 33"/>
                  <a:gd name="T3" fmla="*/ 4 h 4"/>
                  <a:gd name="T4" fmla="*/ 0 w 33"/>
                  <a:gd name="T5" fmla="*/ 0 h 4"/>
                  <a:gd name="T6" fmla="*/ 12 w 33"/>
                  <a:gd name="T7" fmla="*/ 1 h 4"/>
                  <a:gd name="T8" fmla="*/ 33 w 33"/>
                  <a:gd name="T9" fmla="*/ 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2" y="1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4" name="Freeform 167"/>
              <p:cNvSpPr>
                <a:spLocks/>
              </p:cNvSpPr>
              <p:nvPr/>
            </p:nvSpPr>
            <p:spPr bwMode="auto">
              <a:xfrm>
                <a:off x="3003" y="2460"/>
                <a:ext cx="220" cy="18"/>
              </a:xfrm>
              <a:custGeom>
                <a:avLst/>
                <a:gdLst>
                  <a:gd name="T0" fmla="*/ 220 w 220"/>
                  <a:gd name="T1" fmla="*/ 0 h 18"/>
                  <a:gd name="T2" fmla="*/ 214 w 220"/>
                  <a:gd name="T3" fmla="*/ 0 h 18"/>
                  <a:gd name="T4" fmla="*/ 0 w 220"/>
                  <a:gd name="T5" fmla="*/ 18 h 18"/>
                  <a:gd name="T6" fmla="*/ 12 w 220"/>
                  <a:gd name="T7" fmla="*/ 18 h 18"/>
                  <a:gd name="T8" fmla="*/ 220 w 22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" h="18">
                    <a:moveTo>
                      <a:pt x="220" y="0"/>
                    </a:moveTo>
                    <a:lnTo>
                      <a:pt x="21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5" name="Freeform 168"/>
              <p:cNvSpPr>
                <a:spLocks/>
              </p:cNvSpPr>
              <p:nvPr/>
            </p:nvSpPr>
            <p:spPr bwMode="auto">
              <a:xfrm>
                <a:off x="3003" y="2536"/>
                <a:ext cx="126" cy="7"/>
              </a:xfrm>
              <a:custGeom>
                <a:avLst/>
                <a:gdLst>
                  <a:gd name="T0" fmla="*/ 126 w 126"/>
                  <a:gd name="T1" fmla="*/ 0 h 7"/>
                  <a:gd name="T2" fmla="*/ 0 w 126"/>
                  <a:gd name="T3" fmla="*/ 7 h 7"/>
                  <a:gd name="T4" fmla="*/ 12 w 126"/>
                  <a:gd name="T5" fmla="*/ 6 h 7"/>
                  <a:gd name="T6" fmla="*/ 126 w 12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7">
                    <a:moveTo>
                      <a:pt x="126" y="0"/>
                    </a:moveTo>
                    <a:lnTo>
                      <a:pt x="0" y="7"/>
                    </a:lnTo>
                    <a:lnTo>
                      <a:pt x="12" y="6"/>
                    </a:lnTo>
                    <a:lnTo>
                      <a:pt x="126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6" name="Freeform 169"/>
              <p:cNvSpPr>
                <a:spLocks/>
              </p:cNvSpPr>
              <p:nvPr/>
            </p:nvSpPr>
            <p:spPr bwMode="auto">
              <a:xfrm>
                <a:off x="3003" y="2310"/>
                <a:ext cx="289" cy="44"/>
              </a:xfrm>
              <a:custGeom>
                <a:avLst/>
                <a:gdLst>
                  <a:gd name="T0" fmla="*/ 12 w 289"/>
                  <a:gd name="T1" fmla="*/ 43 h 44"/>
                  <a:gd name="T2" fmla="*/ 289 w 289"/>
                  <a:gd name="T3" fmla="*/ 0 h 44"/>
                  <a:gd name="T4" fmla="*/ 0 w 289"/>
                  <a:gd name="T5" fmla="*/ 44 h 44"/>
                  <a:gd name="T6" fmla="*/ 12 w 289"/>
                  <a:gd name="T7" fmla="*/ 43 h 4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9" h="44">
                    <a:moveTo>
                      <a:pt x="12" y="43"/>
                    </a:moveTo>
                    <a:lnTo>
                      <a:pt x="289" y="0"/>
                    </a:lnTo>
                    <a:lnTo>
                      <a:pt x="0" y="44"/>
                    </a:lnTo>
                    <a:lnTo>
                      <a:pt x="12" y="43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7" name="Freeform 170"/>
              <p:cNvSpPr>
                <a:spLocks/>
              </p:cNvSpPr>
              <p:nvPr/>
            </p:nvSpPr>
            <p:spPr bwMode="auto">
              <a:xfrm>
                <a:off x="3117" y="2676"/>
                <a:ext cx="77" cy="1"/>
              </a:xfrm>
              <a:custGeom>
                <a:avLst/>
                <a:gdLst>
                  <a:gd name="T0" fmla="*/ 65 w 77"/>
                  <a:gd name="T1" fmla="*/ 0 h 1"/>
                  <a:gd name="T2" fmla="*/ 69 w 77"/>
                  <a:gd name="T3" fmla="*/ 1 h 1"/>
                  <a:gd name="T4" fmla="*/ 77 w 77"/>
                  <a:gd name="T5" fmla="*/ 1 h 1"/>
                  <a:gd name="T6" fmla="*/ 0 w 77"/>
                  <a:gd name="T7" fmla="*/ 0 h 1"/>
                  <a:gd name="T8" fmla="*/ 0 w 77"/>
                  <a:gd name="T9" fmla="*/ 0 h 1"/>
                  <a:gd name="T10" fmla="*/ 65 w 7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7" h="1">
                    <a:moveTo>
                      <a:pt x="65" y="0"/>
                    </a:moveTo>
                    <a:lnTo>
                      <a:pt x="69" y="1"/>
                    </a:lnTo>
                    <a:lnTo>
                      <a:pt x="77" y="1"/>
                    </a:lnTo>
                    <a:lnTo>
                      <a:pt x="0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" name="Freeform 171"/>
              <p:cNvSpPr>
                <a:spLocks/>
              </p:cNvSpPr>
              <p:nvPr/>
            </p:nvSpPr>
            <p:spPr bwMode="auto">
              <a:xfrm>
                <a:off x="3003" y="2586"/>
                <a:ext cx="83" cy="1"/>
              </a:xfrm>
              <a:custGeom>
                <a:avLst/>
                <a:gdLst>
                  <a:gd name="T0" fmla="*/ 0 w 83"/>
                  <a:gd name="T1" fmla="*/ 1 h 1"/>
                  <a:gd name="T2" fmla="*/ 83 w 83"/>
                  <a:gd name="T3" fmla="*/ 0 h 1"/>
                  <a:gd name="T4" fmla="*/ 12 w 83"/>
                  <a:gd name="T5" fmla="*/ 1 h 1"/>
                  <a:gd name="T6" fmla="*/ 0 w 83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">
                    <a:moveTo>
                      <a:pt x="0" y="1"/>
                    </a:moveTo>
                    <a:lnTo>
                      <a:pt x="83" y="0"/>
                    </a:lnTo>
                    <a:lnTo>
                      <a:pt x="1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9" name="Freeform 172"/>
              <p:cNvSpPr>
                <a:spLocks/>
              </p:cNvSpPr>
              <p:nvPr/>
            </p:nvSpPr>
            <p:spPr bwMode="auto">
              <a:xfrm>
                <a:off x="3003" y="2674"/>
                <a:ext cx="96" cy="2"/>
              </a:xfrm>
              <a:custGeom>
                <a:avLst/>
                <a:gdLst>
                  <a:gd name="T0" fmla="*/ 96 w 96"/>
                  <a:gd name="T1" fmla="*/ 2 h 2"/>
                  <a:gd name="T2" fmla="*/ 0 w 96"/>
                  <a:gd name="T3" fmla="*/ 0 h 2"/>
                  <a:gd name="T4" fmla="*/ 12 w 96"/>
                  <a:gd name="T5" fmla="*/ 0 h 2"/>
                  <a:gd name="T6" fmla="*/ 96 w 96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6" h="2">
                    <a:moveTo>
                      <a:pt x="96" y="2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96" y="2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0" name="Freeform 173"/>
              <p:cNvSpPr>
                <a:spLocks noEditPoints="1"/>
              </p:cNvSpPr>
              <p:nvPr/>
            </p:nvSpPr>
            <p:spPr bwMode="auto">
              <a:xfrm>
                <a:off x="2965" y="2162"/>
                <a:ext cx="379" cy="1029"/>
              </a:xfrm>
              <a:custGeom>
                <a:avLst/>
                <a:gdLst>
                  <a:gd name="T0" fmla="*/ 0 w 379"/>
                  <a:gd name="T1" fmla="*/ 940 h 1029"/>
                  <a:gd name="T2" fmla="*/ 7 w 379"/>
                  <a:gd name="T3" fmla="*/ 942 h 1029"/>
                  <a:gd name="T4" fmla="*/ 20 w 379"/>
                  <a:gd name="T5" fmla="*/ 945 h 1029"/>
                  <a:gd name="T6" fmla="*/ 38 w 379"/>
                  <a:gd name="T7" fmla="*/ 949 h 1029"/>
                  <a:gd name="T8" fmla="*/ 60 w 379"/>
                  <a:gd name="T9" fmla="*/ 955 h 1029"/>
                  <a:gd name="T10" fmla="*/ 85 w 379"/>
                  <a:gd name="T11" fmla="*/ 961 h 1029"/>
                  <a:gd name="T12" fmla="*/ 113 w 379"/>
                  <a:gd name="T13" fmla="*/ 967 h 1029"/>
                  <a:gd name="T14" fmla="*/ 143 w 379"/>
                  <a:gd name="T15" fmla="*/ 974 h 1029"/>
                  <a:gd name="T16" fmla="*/ 174 w 379"/>
                  <a:gd name="T17" fmla="*/ 982 h 1029"/>
                  <a:gd name="T18" fmla="*/ 206 w 379"/>
                  <a:gd name="T19" fmla="*/ 989 h 1029"/>
                  <a:gd name="T20" fmla="*/ 237 w 379"/>
                  <a:gd name="T21" fmla="*/ 996 h 1029"/>
                  <a:gd name="T22" fmla="*/ 267 w 379"/>
                  <a:gd name="T23" fmla="*/ 1002 h 1029"/>
                  <a:gd name="T24" fmla="*/ 296 w 379"/>
                  <a:gd name="T25" fmla="*/ 1010 h 1029"/>
                  <a:gd name="T26" fmla="*/ 322 w 379"/>
                  <a:gd name="T27" fmla="*/ 1015 h 1029"/>
                  <a:gd name="T28" fmla="*/ 345 w 379"/>
                  <a:gd name="T29" fmla="*/ 1021 h 1029"/>
                  <a:gd name="T30" fmla="*/ 364 w 379"/>
                  <a:gd name="T31" fmla="*/ 1026 h 1029"/>
                  <a:gd name="T32" fmla="*/ 379 w 379"/>
                  <a:gd name="T33" fmla="*/ 1029 h 1029"/>
                  <a:gd name="T34" fmla="*/ 379 w 379"/>
                  <a:gd name="T35" fmla="*/ 0 h 1029"/>
                  <a:gd name="T36" fmla="*/ 364 w 379"/>
                  <a:gd name="T37" fmla="*/ 3 h 1029"/>
                  <a:gd name="T38" fmla="*/ 345 w 379"/>
                  <a:gd name="T39" fmla="*/ 8 h 1029"/>
                  <a:gd name="T40" fmla="*/ 322 w 379"/>
                  <a:gd name="T41" fmla="*/ 14 h 1029"/>
                  <a:gd name="T42" fmla="*/ 296 w 379"/>
                  <a:gd name="T43" fmla="*/ 20 h 1029"/>
                  <a:gd name="T44" fmla="*/ 267 w 379"/>
                  <a:gd name="T45" fmla="*/ 25 h 1029"/>
                  <a:gd name="T46" fmla="*/ 237 w 379"/>
                  <a:gd name="T47" fmla="*/ 33 h 1029"/>
                  <a:gd name="T48" fmla="*/ 206 w 379"/>
                  <a:gd name="T49" fmla="*/ 40 h 1029"/>
                  <a:gd name="T50" fmla="*/ 174 w 379"/>
                  <a:gd name="T51" fmla="*/ 48 h 1029"/>
                  <a:gd name="T52" fmla="*/ 143 w 379"/>
                  <a:gd name="T53" fmla="*/ 55 h 1029"/>
                  <a:gd name="T54" fmla="*/ 113 w 379"/>
                  <a:gd name="T55" fmla="*/ 61 h 1029"/>
                  <a:gd name="T56" fmla="*/ 85 w 379"/>
                  <a:gd name="T57" fmla="*/ 68 h 1029"/>
                  <a:gd name="T58" fmla="*/ 60 w 379"/>
                  <a:gd name="T59" fmla="*/ 73 h 1029"/>
                  <a:gd name="T60" fmla="*/ 38 w 379"/>
                  <a:gd name="T61" fmla="*/ 79 h 1029"/>
                  <a:gd name="T62" fmla="*/ 20 w 379"/>
                  <a:gd name="T63" fmla="*/ 83 h 1029"/>
                  <a:gd name="T64" fmla="*/ 7 w 379"/>
                  <a:gd name="T65" fmla="*/ 86 h 1029"/>
                  <a:gd name="T66" fmla="*/ 0 w 379"/>
                  <a:gd name="T67" fmla="*/ 87 h 1029"/>
                  <a:gd name="T68" fmla="*/ 0 w 379"/>
                  <a:gd name="T69" fmla="*/ 211 h 1029"/>
                  <a:gd name="T70" fmla="*/ 0 w 379"/>
                  <a:gd name="T71" fmla="*/ 467 h 1029"/>
                  <a:gd name="T72" fmla="*/ 0 w 379"/>
                  <a:gd name="T73" fmla="*/ 745 h 1029"/>
                  <a:gd name="T74" fmla="*/ 0 w 379"/>
                  <a:gd name="T75" fmla="*/ 940 h 1029"/>
                  <a:gd name="T76" fmla="*/ 17 w 379"/>
                  <a:gd name="T77" fmla="*/ 114 h 1029"/>
                  <a:gd name="T78" fmla="*/ 336 w 379"/>
                  <a:gd name="T79" fmla="*/ 51 h 1029"/>
                  <a:gd name="T80" fmla="*/ 348 w 379"/>
                  <a:gd name="T81" fmla="*/ 48 h 1029"/>
                  <a:gd name="T82" fmla="*/ 348 w 379"/>
                  <a:gd name="T83" fmla="*/ 889 h 1029"/>
                  <a:gd name="T84" fmla="*/ 17 w 379"/>
                  <a:gd name="T85" fmla="*/ 837 h 1029"/>
                  <a:gd name="T86" fmla="*/ 17 w 379"/>
                  <a:gd name="T87" fmla="*/ 114 h 102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79" h="1029">
                    <a:moveTo>
                      <a:pt x="0" y="940"/>
                    </a:moveTo>
                    <a:lnTo>
                      <a:pt x="7" y="942"/>
                    </a:lnTo>
                    <a:lnTo>
                      <a:pt x="20" y="945"/>
                    </a:lnTo>
                    <a:lnTo>
                      <a:pt x="38" y="949"/>
                    </a:lnTo>
                    <a:lnTo>
                      <a:pt x="60" y="955"/>
                    </a:lnTo>
                    <a:lnTo>
                      <a:pt x="85" y="961"/>
                    </a:lnTo>
                    <a:lnTo>
                      <a:pt x="113" y="967"/>
                    </a:lnTo>
                    <a:lnTo>
                      <a:pt x="143" y="974"/>
                    </a:lnTo>
                    <a:lnTo>
                      <a:pt x="174" y="982"/>
                    </a:lnTo>
                    <a:lnTo>
                      <a:pt x="206" y="989"/>
                    </a:lnTo>
                    <a:lnTo>
                      <a:pt x="237" y="996"/>
                    </a:lnTo>
                    <a:lnTo>
                      <a:pt x="267" y="1002"/>
                    </a:lnTo>
                    <a:lnTo>
                      <a:pt x="296" y="1010"/>
                    </a:lnTo>
                    <a:lnTo>
                      <a:pt x="322" y="1015"/>
                    </a:lnTo>
                    <a:lnTo>
                      <a:pt x="345" y="1021"/>
                    </a:lnTo>
                    <a:lnTo>
                      <a:pt x="364" y="1026"/>
                    </a:lnTo>
                    <a:lnTo>
                      <a:pt x="379" y="1029"/>
                    </a:lnTo>
                    <a:lnTo>
                      <a:pt x="379" y="0"/>
                    </a:lnTo>
                    <a:lnTo>
                      <a:pt x="364" y="3"/>
                    </a:lnTo>
                    <a:lnTo>
                      <a:pt x="345" y="8"/>
                    </a:lnTo>
                    <a:lnTo>
                      <a:pt x="322" y="14"/>
                    </a:lnTo>
                    <a:lnTo>
                      <a:pt x="296" y="20"/>
                    </a:lnTo>
                    <a:lnTo>
                      <a:pt x="267" y="25"/>
                    </a:lnTo>
                    <a:lnTo>
                      <a:pt x="237" y="33"/>
                    </a:lnTo>
                    <a:lnTo>
                      <a:pt x="206" y="40"/>
                    </a:lnTo>
                    <a:lnTo>
                      <a:pt x="174" y="48"/>
                    </a:lnTo>
                    <a:lnTo>
                      <a:pt x="143" y="55"/>
                    </a:lnTo>
                    <a:lnTo>
                      <a:pt x="113" y="61"/>
                    </a:lnTo>
                    <a:lnTo>
                      <a:pt x="85" y="68"/>
                    </a:lnTo>
                    <a:lnTo>
                      <a:pt x="60" y="73"/>
                    </a:lnTo>
                    <a:lnTo>
                      <a:pt x="38" y="79"/>
                    </a:lnTo>
                    <a:lnTo>
                      <a:pt x="20" y="83"/>
                    </a:lnTo>
                    <a:lnTo>
                      <a:pt x="7" y="86"/>
                    </a:lnTo>
                    <a:lnTo>
                      <a:pt x="0" y="87"/>
                    </a:lnTo>
                    <a:lnTo>
                      <a:pt x="0" y="211"/>
                    </a:lnTo>
                    <a:lnTo>
                      <a:pt x="0" y="467"/>
                    </a:lnTo>
                    <a:lnTo>
                      <a:pt x="0" y="745"/>
                    </a:lnTo>
                    <a:lnTo>
                      <a:pt x="0" y="940"/>
                    </a:lnTo>
                    <a:close/>
                    <a:moveTo>
                      <a:pt x="17" y="114"/>
                    </a:moveTo>
                    <a:lnTo>
                      <a:pt x="336" y="51"/>
                    </a:lnTo>
                    <a:lnTo>
                      <a:pt x="348" y="48"/>
                    </a:lnTo>
                    <a:lnTo>
                      <a:pt x="348" y="889"/>
                    </a:lnTo>
                    <a:lnTo>
                      <a:pt x="17" y="837"/>
                    </a:lnTo>
                    <a:lnTo>
                      <a:pt x="17" y="114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1" name="Freeform 174"/>
              <p:cNvSpPr>
                <a:spLocks/>
              </p:cNvSpPr>
              <p:nvPr/>
            </p:nvSpPr>
            <p:spPr bwMode="auto">
              <a:xfrm>
                <a:off x="3003" y="2289"/>
                <a:ext cx="19" cy="3"/>
              </a:xfrm>
              <a:custGeom>
                <a:avLst/>
                <a:gdLst>
                  <a:gd name="T0" fmla="*/ 19 w 19"/>
                  <a:gd name="T1" fmla="*/ 0 h 3"/>
                  <a:gd name="T2" fmla="*/ 12 w 19"/>
                  <a:gd name="T3" fmla="*/ 2 h 3"/>
                  <a:gd name="T4" fmla="*/ 6 w 19"/>
                  <a:gd name="T5" fmla="*/ 2 h 3"/>
                  <a:gd name="T6" fmla="*/ 2 w 19"/>
                  <a:gd name="T7" fmla="*/ 3 h 3"/>
                  <a:gd name="T8" fmla="*/ 0 w 19"/>
                  <a:gd name="T9" fmla="*/ 3 h 3"/>
                  <a:gd name="T10" fmla="*/ 2 w 19"/>
                  <a:gd name="T11" fmla="*/ 3 h 3"/>
                  <a:gd name="T12" fmla="*/ 5 w 19"/>
                  <a:gd name="T13" fmla="*/ 2 h 3"/>
                  <a:gd name="T14" fmla="*/ 8 w 19"/>
                  <a:gd name="T15" fmla="*/ 2 h 3"/>
                  <a:gd name="T16" fmla="*/ 12 w 19"/>
                  <a:gd name="T17" fmla="*/ 2 h 3"/>
                  <a:gd name="T18" fmla="*/ 13 w 19"/>
                  <a:gd name="T19" fmla="*/ 0 h 3"/>
                  <a:gd name="T20" fmla="*/ 15 w 19"/>
                  <a:gd name="T21" fmla="*/ 0 h 3"/>
                  <a:gd name="T22" fmla="*/ 18 w 19"/>
                  <a:gd name="T23" fmla="*/ 0 h 3"/>
                  <a:gd name="T24" fmla="*/ 19 w 19"/>
                  <a:gd name="T25" fmla="*/ 0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9" h="3">
                    <a:moveTo>
                      <a:pt x="19" y="0"/>
                    </a:moveTo>
                    <a:lnTo>
                      <a:pt x="12" y="2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2" y="2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2" name="Freeform 175"/>
              <p:cNvSpPr>
                <a:spLocks/>
              </p:cNvSpPr>
              <p:nvPr/>
            </p:nvSpPr>
            <p:spPr bwMode="auto">
              <a:xfrm>
                <a:off x="3047" y="2367"/>
                <a:ext cx="178" cy="23"/>
              </a:xfrm>
              <a:custGeom>
                <a:avLst/>
                <a:gdLst>
                  <a:gd name="T0" fmla="*/ 178 w 178"/>
                  <a:gd name="T1" fmla="*/ 0 h 23"/>
                  <a:gd name="T2" fmla="*/ 178 w 178"/>
                  <a:gd name="T3" fmla="*/ 0 h 23"/>
                  <a:gd name="T4" fmla="*/ 0 w 178"/>
                  <a:gd name="T5" fmla="*/ 23 h 23"/>
                  <a:gd name="T6" fmla="*/ 178 w 178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23">
                    <a:moveTo>
                      <a:pt x="178" y="0"/>
                    </a:moveTo>
                    <a:lnTo>
                      <a:pt x="178" y="0"/>
                    </a:lnTo>
                    <a:lnTo>
                      <a:pt x="0" y="23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F9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3" name="Freeform 176"/>
              <p:cNvSpPr>
                <a:spLocks noEditPoints="1"/>
              </p:cNvSpPr>
              <p:nvPr/>
            </p:nvSpPr>
            <p:spPr bwMode="auto">
              <a:xfrm>
                <a:off x="3399" y="2214"/>
                <a:ext cx="109" cy="415"/>
              </a:xfrm>
              <a:custGeom>
                <a:avLst/>
                <a:gdLst>
                  <a:gd name="T0" fmla="*/ 109 w 109"/>
                  <a:gd name="T1" fmla="*/ 52 h 415"/>
                  <a:gd name="T2" fmla="*/ 0 w 109"/>
                  <a:gd name="T3" fmla="*/ 0 h 415"/>
                  <a:gd name="T4" fmla="*/ 0 w 109"/>
                  <a:gd name="T5" fmla="*/ 16 h 415"/>
                  <a:gd name="T6" fmla="*/ 0 w 109"/>
                  <a:gd name="T7" fmla="*/ 415 h 415"/>
                  <a:gd name="T8" fmla="*/ 109 w 109"/>
                  <a:gd name="T9" fmla="*/ 366 h 415"/>
                  <a:gd name="T10" fmla="*/ 109 w 109"/>
                  <a:gd name="T11" fmla="*/ 52 h 415"/>
                  <a:gd name="T12" fmla="*/ 88 w 109"/>
                  <a:gd name="T13" fmla="*/ 353 h 415"/>
                  <a:gd name="T14" fmla="*/ 84 w 109"/>
                  <a:gd name="T15" fmla="*/ 354 h 415"/>
                  <a:gd name="T16" fmla="*/ 77 w 109"/>
                  <a:gd name="T17" fmla="*/ 357 h 415"/>
                  <a:gd name="T18" fmla="*/ 68 w 109"/>
                  <a:gd name="T19" fmla="*/ 361 h 415"/>
                  <a:gd name="T20" fmla="*/ 57 w 109"/>
                  <a:gd name="T21" fmla="*/ 366 h 415"/>
                  <a:gd name="T22" fmla="*/ 47 w 109"/>
                  <a:gd name="T23" fmla="*/ 370 h 415"/>
                  <a:gd name="T24" fmla="*/ 37 w 109"/>
                  <a:gd name="T25" fmla="*/ 375 h 415"/>
                  <a:gd name="T26" fmla="*/ 28 w 109"/>
                  <a:gd name="T27" fmla="*/ 379 h 415"/>
                  <a:gd name="T28" fmla="*/ 20 w 109"/>
                  <a:gd name="T29" fmla="*/ 384 h 415"/>
                  <a:gd name="T30" fmla="*/ 20 w 109"/>
                  <a:gd name="T31" fmla="*/ 381 h 415"/>
                  <a:gd name="T32" fmla="*/ 20 w 109"/>
                  <a:gd name="T33" fmla="*/ 378 h 415"/>
                  <a:gd name="T34" fmla="*/ 20 w 109"/>
                  <a:gd name="T35" fmla="*/ 373 h 415"/>
                  <a:gd name="T36" fmla="*/ 20 w 109"/>
                  <a:gd name="T37" fmla="*/ 369 h 415"/>
                  <a:gd name="T38" fmla="*/ 20 w 109"/>
                  <a:gd name="T39" fmla="*/ 291 h 415"/>
                  <a:gd name="T40" fmla="*/ 20 w 109"/>
                  <a:gd name="T41" fmla="*/ 184 h 415"/>
                  <a:gd name="T42" fmla="*/ 20 w 109"/>
                  <a:gd name="T43" fmla="*/ 86 h 415"/>
                  <a:gd name="T44" fmla="*/ 20 w 109"/>
                  <a:gd name="T45" fmla="*/ 32 h 415"/>
                  <a:gd name="T46" fmla="*/ 26 w 109"/>
                  <a:gd name="T47" fmla="*/ 35 h 415"/>
                  <a:gd name="T48" fmla="*/ 34 w 109"/>
                  <a:gd name="T49" fmla="*/ 38 h 415"/>
                  <a:gd name="T50" fmla="*/ 41 w 109"/>
                  <a:gd name="T51" fmla="*/ 43 h 415"/>
                  <a:gd name="T52" fmla="*/ 50 w 109"/>
                  <a:gd name="T53" fmla="*/ 46 h 415"/>
                  <a:gd name="T54" fmla="*/ 57 w 109"/>
                  <a:gd name="T55" fmla="*/ 50 h 415"/>
                  <a:gd name="T56" fmla="*/ 66 w 109"/>
                  <a:gd name="T57" fmla="*/ 53 h 415"/>
                  <a:gd name="T58" fmla="*/ 74 w 109"/>
                  <a:gd name="T59" fmla="*/ 56 h 415"/>
                  <a:gd name="T60" fmla="*/ 80 w 109"/>
                  <a:gd name="T61" fmla="*/ 59 h 415"/>
                  <a:gd name="T62" fmla="*/ 81 w 109"/>
                  <a:gd name="T63" fmla="*/ 61 h 415"/>
                  <a:gd name="T64" fmla="*/ 81 w 109"/>
                  <a:gd name="T65" fmla="*/ 61 h 415"/>
                  <a:gd name="T66" fmla="*/ 82 w 109"/>
                  <a:gd name="T67" fmla="*/ 61 h 415"/>
                  <a:gd name="T68" fmla="*/ 82 w 109"/>
                  <a:gd name="T69" fmla="*/ 62 h 415"/>
                  <a:gd name="T70" fmla="*/ 84 w 109"/>
                  <a:gd name="T71" fmla="*/ 63 h 415"/>
                  <a:gd name="T72" fmla="*/ 85 w 109"/>
                  <a:gd name="T73" fmla="*/ 63 h 415"/>
                  <a:gd name="T74" fmla="*/ 87 w 109"/>
                  <a:gd name="T75" fmla="*/ 63 h 415"/>
                  <a:gd name="T76" fmla="*/ 88 w 109"/>
                  <a:gd name="T77" fmla="*/ 65 h 415"/>
                  <a:gd name="T78" fmla="*/ 88 w 109"/>
                  <a:gd name="T79" fmla="*/ 114 h 415"/>
                  <a:gd name="T80" fmla="*/ 88 w 109"/>
                  <a:gd name="T81" fmla="*/ 208 h 415"/>
                  <a:gd name="T82" fmla="*/ 88 w 109"/>
                  <a:gd name="T83" fmla="*/ 304 h 415"/>
                  <a:gd name="T84" fmla="*/ 88 w 109"/>
                  <a:gd name="T85" fmla="*/ 353 h 41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9" h="415">
                    <a:moveTo>
                      <a:pt x="109" y="52"/>
                    </a:moveTo>
                    <a:lnTo>
                      <a:pt x="0" y="0"/>
                    </a:lnTo>
                    <a:lnTo>
                      <a:pt x="0" y="16"/>
                    </a:lnTo>
                    <a:lnTo>
                      <a:pt x="0" y="415"/>
                    </a:lnTo>
                    <a:lnTo>
                      <a:pt x="109" y="366"/>
                    </a:lnTo>
                    <a:lnTo>
                      <a:pt x="109" y="52"/>
                    </a:lnTo>
                    <a:close/>
                    <a:moveTo>
                      <a:pt x="88" y="353"/>
                    </a:moveTo>
                    <a:lnTo>
                      <a:pt x="84" y="354"/>
                    </a:lnTo>
                    <a:lnTo>
                      <a:pt x="77" y="357"/>
                    </a:lnTo>
                    <a:lnTo>
                      <a:pt x="68" y="361"/>
                    </a:lnTo>
                    <a:lnTo>
                      <a:pt x="57" y="366"/>
                    </a:lnTo>
                    <a:lnTo>
                      <a:pt x="47" y="370"/>
                    </a:lnTo>
                    <a:lnTo>
                      <a:pt x="37" y="375"/>
                    </a:lnTo>
                    <a:lnTo>
                      <a:pt x="28" y="379"/>
                    </a:lnTo>
                    <a:lnTo>
                      <a:pt x="20" y="384"/>
                    </a:lnTo>
                    <a:lnTo>
                      <a:pt x="20" y="381"/>
                    </a:lnTo>
                    <a:lnTo>
                      <a:pt x="20" y="378"/>
                    </a:lnTo>
                    <a:lnTo>
                      <a:pt x="20" y="373"/>
                    </a:lnTo>
                    <a:lnTo>
                      <a:pt x="20" y="369"/>
                    </a:lnTo>
                    <a:lnTo>
                      <a:pt x="20" y="291"/>
                    </a:lnTo>
                    <a:lnTo>
                      <a:pt x="20" y="184"/>
                    </a:lnTo>
                    <a:lnTo>
                      <a:pt x="20" y="86"/>
                    </a:lnTo>
                    <a:lnTo>
                      <a:pt x="20" y="32"/>
                    </a:lnTo>
                    <a:lnTo>
                      <a:pt x="26" y="35"/>
                    </a:lnTo>
                    <a:lnTo>
                      <a:pt x="34" y="38"/>
                    </a:lnTo>
                    <a:lnTo>
                      <a:pt x="41" y="43"/>
                    </a:lnTo>
                    <a:lnTo>
                      <a:pt x="50" y="46"/>
                    </a:lnTo>
                    <a:lnTo>
                      <a:pt x="57" y="50"/>
                    </a:lnTo>
                    <a:lnTo>
                      <a:pt x="66" y="53"/>
                    </a:lnTo>
                    <a:lnTo>
                      <a:pt x="74" y="56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2" y="61"/>
                    </a:lnTo>
                    <a:lnTo>
                      <a:pt x="82" y="62"/>
                    </a:lnTo>
                    <a:lnTo>
                      <a:pt x="84" y="63"/>
                    </a:lnTo>
                    <a:lnTo>
                      <a:pt x="85" y="63"/>
                    </a:lnTo>
                    <a:lnTo>
                      <a:pt x="87" y="63"/>
                    </a:lnTo>
                    <a:lnTo>
                      <a:pt x="88" y="65"/>
                    </a:lnTo>
                    <a:lnTo>
                      <a:pt x="88" y="114"/>
                    </a:lnTo>
                    <a:lnTo>
                      <a:pt x="88" y="208"/>
                    </a:lnTo>
                    <a:lnTo>
                      <a:pt x="88" y="304"/>
                    </a:lnTo>
                    <a:lnTo>
                      <a:pt x="88" y="3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4" name="Freeform 177"/>
              <p:cNvSpPr>
                <a:spLocks/>
              </p:cNvSpPr>
              <p:nvPr/>
            </p:nvSpPr>
            <p:spPr bwMode="auto">
              <a:xfrm>
                <a:off x="3419" y="2273"/>
                <a:ext cx="68" cy="325"/>
              </a:xfrm>
              <a:custGeom>
                <a:avLst/>
                <a:gdLst>
                  <a:gd name="T0" fmla="*/ 60 w 68"/>
                  <a:gd name="T1" fmla="*/ 0 h 325"/>
                  <a:gd name="T2" fmla="*/ 58 w 68"/>
                  <a:gd name="T3" fmla="*/ 0 h 325"/>
                  <a:gd name="T4" fmla="*/ 58 w 68"/>
                  <a:gd name="T5" fmla="*/ 0 h 325"/>
                  <a:gd name="T6" fmla="*/ 58 w 68"/>
                  <a:gd name="T7" fmla="*/ 0 h 325"/>
                  <a:gd name="T8" fmla="*/ 57 w 68"/>
                  <a:gd name="T9" fmla="*/ 0 h 325"/>
                  <a:gd name="T10" fmla="*/ 57 w 68"/>
                  <a:gd name="T11" fmla="*/ 58 h 325"/>
                  <a:gd name="T12" fmla="*/ 57 w 68"/>
                  <a:gd name="T13" fmla="*/ 151 h 325"/>
                  <a:gd name="T14" fmla="*/ 57 w 68"/>
                  <a:gd name="T15" fmla="*/ 239 h 325"/>
                  <a:gd name="T16" fmla="*/ 57 w 68"/>
                  <a:gd name="T17" fmla="*/ 283 h 325"/>
                  <a:gd name="T18" fmla="*/ 54 w 68"/>
                  <a:gd name="T19" fmla="*/ 285 h 325"/>
                  <a:gd name="T20" fmla="*/ 48 w 68"/>
                  <a:gd name="T21" fmla="*/ 288 h 325"/>
                  <a:gd name="T22" fmla="*/ 42 w 68"/>
                  <a:gd name="T23" fmla="*/ 291 h 325"/>
                  <a:gd name="T24" fmla="*/ 34 w 68"/>
                  <a:gd name="T25" fmla="*/ 294 h 325"/>
                  <a:gd name="T26" fmla="*/ 26 w 68"/>
                  <a:gd name="T27" fmla="*/ 298 h 325"/>
                  <a:gd name="T28" fmla="*/ 17 w 68"/>
                  <a:gd name="T29" fmla="*/ 302 h 325"/>
                  <a:gd name="T30" fmla="*/ 8 w 68"/>
                  <a:gd name="T31" fmla="*/ 305 h 325"/>
                  <a:gd name="T32" fmla="*/ 0 w 68"/>
                  <a:gd name="T33" fmla="*/ 310 h 325"/>
                  <a:gd name="T34" fmla="*/ 0 w 68"/>
                  <a:gd name="T35" fmla="*/ 314 h 325"/>
                  <a:gd name="T36" fmla="*/ 0 w 68"/>
                  <a:gd name="T37" fmla="*/ 319 h 325"/>
                  <a:gd name="T38" fmla="*/ 0 w 68"/>
                  <a:gd name="T39" fmla="*/ 322 h 325"/>
                  <a:gd name="T40" fmla="*/ 0 w 68"/>
                  <a:gd name="T41" fmla="*/ 325 h 325"/>
                  <a:gd name="T42" fmla="*/ 8 w 68"/>
                  <a:gd name="T43" fmla="*/ 320 h 325"/>
                  <a:gd name="T44" fmla="*/ 17 w 68"/>
                  <a:gd name="T45" fmla="*/ 316 h 325"/>
                  <a:gd name="T46" fmla="*/ 27 w 68"/>
                  <a:gd name="T47" fmla="*/ 311 h 325"/>
                  <a:gd name="T48" fmla="*/ 37 w 68"/>
                  <a:gd name="T49" fmla="*/ 307 h 325"/>
                  <a:gd name="T50" fmla="*/ 48 w 68"/>
                  <a:gd name="T51" fmla="*/ 302 h 325"/>
                  <a:gd name="T52" fmla="*/ 57 w 68"/>
                  <a:gd name="T53" fmla="*/ 298 h 325"/>
                  <a:gd name="T54" fmla="*/ 64 w 68"/>
                  <a:gd name="T55" fmla="*/ 295 h 325"/>
                  <a:gd name="T56" fmla="*/ 68 w 68"/>
                  <a:gd name="T57" fmla="*/ 294 h 325"/>
                  <a:gd name="T58" fmla="*/ 68 w 68"/>
                  <a:gd name="T59" fmla="*/ 245 h 325"/>
                  <a:gd name="T60" fmla="*/ 68 w 68"/>
                  <a:gd name="T61" fmla="*/ 149 h 325"/>
                  <a:gd name="T62" fmla="*/ 68 w 68"/>
                  <a:gd name="T63" fmla="*/ 55 h 325"/>
                  <a:gd name="T64" fmla="*/ 68 w 68"/>
                  <a:gd name="T65" fmla="*/ 6 h 325"/>
                  <a:gd name="T66" fmla="*/ 67 w 68"/>
                  <a:gd name="T67" fmla="*/ 4 h 325"/>
                  <a:gd name="T68" fmla="*/ 65 w 68"/>
                  <a:gd name="T69" fmla="*/ 4 h 325"/>
                  <a:gd name="T70" fmla="*/ 64 w 68"/>
                  <a:gd name="T71" fmla="*/ 4 h 325"/>
                  <a:gd name="T72" fmla="*/ 62 w 68"/>
                  <a:gd name="T73" fmla="*/ 3 h 325"/>
                  <a:gd name="T74" fmla="*/ 62 w 68"/>
                  <a:gd name="T75" fmla="*/ 2 h 325"/>
                  <a:gd name="T76" fmla="*/ 61 w 68"/>
                  <a:gd name="T77" fmla="*/ 2 h 325"/>
                  <a:gd name="T78" fmla="*/ 61 w 68"/>
                  <a:gd name="T79" fmla="*/ 2 h 325"/>
                  <a:gd name="T80" fmla="*/ 60 w 68"/>
                  <a:gd name="T81" fmla="*/ 0 h 3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8" h="325">
                    <a:moveTo>
                      <a:pt x="60" y="0"/>
                    </a:moveTo>
                    <a:lnTo>
                      <a:pt x="58" y="0"/>
                    </a:lnTo>
                    <a:lnTo>
                      <a:pt x="57" y="0"/>
                    </a:lnTo>
                    <a:lnTo>
                      <a:pt x="57" y="58"/>
                    </a:lnTo>
                    <a:lnTo>
                      <a:pt x="57" y="151"/>
                    </a:lnTo>
                    <a:lnTo>
                      <a:pt x="57" y="239"/>
                    </a:lnTo>
                    <a:lnTo>
                      <a:pt x="57" y="283"/>
                    </a:lnTo>
                    <a:lnTo>
                      <a:pt x="54" y="285"/>
                    </a:lnTo>
                    <a:lnTo>
                      <a:pt x="48" y="288"/>
                    </a:lnTo>
                    <a:lnTo>
                      <a:pt x="42" y="291"/>
                    </a:lnTo>
                    <a:lnTo>
                      <a:pt x="34" y="294"/>
                    </a:lnTo>
                    <a:lnTo>
                      <a:pt x="26" y="298"/>
                    </a:lnTo>
                    <a:lnTo>
                      <a:pt x="17" y="302"/>
                    </a:lnTo>
                    <a:lnTo>
                      <a:pt x="8" y="305"/>
                    </a:lnTo>
                    <a:lnTo>
                      <a:pt x="0" y="310"/>
                    </a:lnTo>
                    <a:lnTo>
                      <a:pt x="0" y="314"/>
                    </a:lnTo>
                    <a:lnTo>
                      <a:pt x="0" y="319"/>
                    </a:lnTo>
                    <a:lnTo>
                      <a:pt x="0" y="322"/>
                    </a:lnTo>
                    <a:lnTo>
                      <a:pt x="0" y="325"/>
                    </a:lnTo>
                    <a:lnTo>
                      <a:pt x="8" y="320"/>
                    </a:lnTo>
                    <a:lnTo>
                      <a:pt x="17" y="316"/>
                    </a:lnTo>
                    <a:lnTo>
                      <a:pt x="27" y="311"/>
                    </a:lnTo>
                    <a:lnTo>
                      <a:pt x="37" y="307"/>
                    </a:lnTo>
                    <a:lnTo>
                      <a:pt x="48" y="302"/>
                    </a:lnTo>
                    <a:lnTo>
                      <a:pt x="57" y="298"/>
                    </a:lnTo>
                    <a:lnTo>
                      <a:pt x="64" y="295"/>
                    </a:lnTo>
                    <a:lnTo>
                      <a:pt x="68" y="294"/>
                    </a:lnTo>
                    <a:lnTo>
                      <a:pt x="68" y="245"/>
                    </a:lnTo>
                    <a:lnTo>
                      <a:pt x="68" y="149"/>
                    </a:lnTo>
                    <a:lnTo>
                      <a:pt x="68" y="55"/>
                    </a:lnTo>
                    <a:lnTo>
                      <a:pt x="68" y="6"/>
                    </a:lnTo>
                    <a:lnTo>
                      <a:pt x="67" y="4"/>
                    </a:lnTo>
                    <a:lnTo>
                      <a:pt x="65" y="4"/>
                    </a:lnTo>
                    <a:lnTo>
                      <a:pt x="64" y="4"/>
                    </a:lnTo>
                    <a:lnTo>
                      <a:pt x="62" y="3"/>
                    </a:lnTo>
                    <a:lnTo>
                      <a:pt x="62" y="2"/>
                    </a:lnTo>
                    <a:lnTo>
                      <a:pt x="61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5" name="Freeform 178"/>
              <p:cNvSpPr>
                <a:spLocks/>
              </p:cNvSpPr>
              <p:nvPr/>
            </p:nvSpPr>
            <p:spPr bwMode="auto">
              <a:xfrm>
                <a:off x="3419" y="2246"/>
                <a:ext cx="57" cy="337"/>
              </a:xfrm>
              <a:custGeom>
                <a:avLst/>
                <a:gdLst>
                  <a:gd name="T0" fmla="*/ 57 w 57"/>
                  <a:gd name="T1" fmla="*/ 27 h 337"/>
                  <a:gd name="T2" fmla="*/ 51 w 57"/>
                  <a:gd name="T3" fmla="*/ 24 h 337"/>
                  <a:gd name="T4" fmla="*/ 43 w 57"/>
                  <a:gd name="T5" fmla="*/ 21 h 337"/>
                  <a:gd name="T6" fmla="*/ 36 w 57"/>
                  <a:gd name="T7" fmla="*/ 17 h 337"/>
                  <a:gd name="T8" fmla="*/ 27 w 57"/>
                  <a:gd name="T9" fmla="*/ 14 h 337"/>
                  <a:gd name="T10" fmla="*/ 20 w 57"/>
                  <a:gd name="T11" fmla="*/ 11 h 337"/>
                  <a:gd name="T12" fmla="*/ 12 w 57"/>
                  <a:gd name="T13" fmla="*/ 6 h 337"/>
                  <a:gd name="T14" fmla="*/ 6 w 57"/>
                  <a:gd name="T15" fmla="*/ 3 h 337"/>
                  <a:gd name="T16" fmla="*/ 0 w 57"/>
                  <a:gd name="T17" fmla="*/ 0 h 337"/>
                  <a:gd name="T18" fmla="*/ 0 w 57"/>
                  <a:gd name="T19" fmla="*/ 54 h 337"/>
                  <a:gd name="T20" fmla="*/ 0 w 57"/>
                  <a:gd name="T21" fmla="*/ 152 h 337"/>
                  <a:gd name="T22" fmla="*/ 0 w 57"/>
                  <a:gd name="T23" fmla="*/ 259 h 337"/>
                  <a:gd name="T24" fmla="*/ 0 w 57"/>
                  <a:gd name="T25" fmla="*/ 337 h 337"/>
                  <a:gd name="T26" fmla="*/ 8 w 57"/>
                  <a:gd name="T27" fmla="*/ 332 h 337"/>
                  <a:gd name="T28" fmla="*/ 17 w 57"/>
                  <a:gd name="T29" fmla="*/ 329 h 337"/>
                  <a:gd name="T30" fmla="*/ 26 w 57"/>
                  <a:gd name="T31" fmla="*/ 325 h 337"/>
                  <a:gd name="T32" fmla="*/ 34 w 57"/>
                  <a:gd name="T33" fmla="*/ 321 h 337"/>
                  <a:gd name="T34" fmla="*/ 42 w 57"/>
                  <a:gd name="T35" fmla="*/ 318 h 337"/>
                  <a:gd name="T36" fmla="*/ 48 w 57"/>
                  <a:gd name="T37" fmla="*/ 315 h 337"/>
                  <a:gd name="T38" fmla="*/ 54 w 57"/>
                  <a:gd name="T39" fmla="*/ 312 h 337"/>
                  <a:gd name="T40" fmla="*/ 57 w 57"/>
                  <a:gd name="T41" fmla="*/ 310 h 337"/>
                  <a:gd name="T42" fmla="*/ 57 w 57"/>
                  <a:gd name="T43" fmla="*/ 266 h 337"/>
                  <a:gd name="T44" fmla="*/ 57 w 57"/>
                  <a:gd name="T45" fmla="*/ 178 h 337"/>
                  <a:gd name="T46" fmla="*/ 57 w 57"/>
                  <a:gd name="T47" fmla="*/ 85 h 337"/>
                  <a:gd name="T48" fmla="*/ 57 w 57"/>
                  <a:gd name="T49" fmla="*/ 27 h 33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337">
                    <a:moveTo>
                      <a:pt x="57" y="27"/>
                    </a:moveTo>
                    <a:lnTo>
                      <a:pt x="51" y="24"/>
                    </a:lnTo>
                    <a:lnTo>
                      <a:pt x="43" y="21"/>
                    </a:lnTo>
                    <a:lnTo>
                      <a:pt x="36" y="17"/>
                    </a:lnTo>
                    <a:lnTo>
                      <a:pt x="27" y="14"/>
                    </a:lnTo>
                    <a:lnTo>
                      <a:pt x="20" y="11"/>
                    </a:lnTo>
                    <a:lnTo>
                      <a:pt x="12" y="6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0" y="152"/>
                    </a:lnTo>
                    <a:lnTo>
                      <a:pt x="0" y="259"/>
                    </a:lnTo>
                    <a:lnTo>
                      <a:pt x="0" y="337"/>
                    </a:lnTo>
                    <a:lnTo>
                      <a:pt x="8" y="332"/>
                    </a:lnTo>
                    <a:lnTo>
                      <a:pt x="17" y="329"/>
                    </a:lnTo>
                    <a:lnTo>
                      <a:pt x="26" y="325"/>
                    </a:lnTo>
                    <a:lnTo>
                      <a:pt x="34" y="321"/>
                    </a:lnTo>
                    <a:lnTo>
                      <a:pt x="42" y="318"/>
                    </a:lnTo>
                    <a:lnTo>
                      <a:pt x="48" y="315"/>
                    </a:lnTo>
                    <a:lnTo>
                      <a:pt x="54" y="312"/>
                    </a:lnTo>
                    <a:lnTo>
                      <a:pt x="57" y="310"/>
                    </a:lnTo>
                    <a:lnTo>
                      <a:pt x="57" y="266"/>
                    </a:lnTo>
                    <a:lnTo>
                      <a:pt x="57" y="178"/>
                    </a:lnTo>
                    <a:lnTo>
                      <a:pt x="57" y="85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6" name="Freeform 179"/>
              <p:cNvSpPr>
                <a:spLocks/>
              </p:cNvSpPr>
              <p:nvPr/>
            </p:nvSpPr>
            <p:spPr bwMode="auto">
              <a:xfrm>
                <a:off x="3015" y="2528"/>
                <a:ext cx="244" cy="59"/>
              </a:xfrm>
              <a:custGeom>
                <a:avLst/>
                <a:gdLst>
                  <a:gd name="T0" fmla="*/ 167 w 244"/>
                  <a:gd name="T1" fmla="*/ 42 h 59"/>
                  <a:gd name="T2" fmla="*/ 167 w 244"/>
                  <a:gd name="T3" fmla="*/ 21 h 59"/>
                  <a:gd name="T4" fmla="*/ 223 w 244"/>
                  <a:gd name="T5" fmla="*/ 19 h 59"/>
                  <a:gd name="T6" fmla="*/ 230 w 244"/>
                  <a:gd name="T7" fmla="*/ 12 h 59"/>
                  <a:gd name="T8" fmla="*/ 244 w 244"/>
                  <a:gd name="T9" fmla="*/ 0 h 59"/>
                  <a:gd name="T10" fmla="*/ 232 w 244"/>
                  <a:gd name="T11" fmla="*/ 0 h 59"/>
                  <a:gd name="T12" fmla="*/ 232 w 244"/>
                  <a:gd name="T13" fmla="*/ 0 h 59"/>
                  <a:gd name="T14" fmla="*/ 230 w 244"/>
                  <a:gd name="T15" fmla="*/ 0 h 59"/>
                  <a:gd name="T16" fmla="*/ 220 w 244"/>
                  <a:gd name="T17" fmla="*/ 2 h 59"/>
                  <a:gd name="T18" fmla="*/ 217 w 244"/>
                  <a:gd name="T19" fmla="*/ 2 h 59"/>
                  <a:gd name="T20" fmla="*/ 114 w 244"/>
                  <a:gd name="T21" fmla="*/ 8 h 59"/>
                  <a:gd name="T22" fmla="*/ 0 w 244"/>
                  <a:gd name="T23" fmla="*/ 14 h 59"/>
                  <a:gd name="T24" fmla="*/ 0 w 244"/>
                  <a:gd name="T25" fmla="*/ 59 h 59"/>
                  <a:gd name="T26" fmla="*/ 71 w 244"/>
                  <a:gd name="T27" fmla="*/ 58 h 59"/>
                  <a:gd name="T28" fmla="*/ 167 w 244"/>
                  <a:gd name="T29" fmla="*/ 56 h 59"/>
                  <a:gd name="T30" fmla="*/ 182 w 244"/>
                  <a:gd name="T31" fmla="*/ 56 h 59"/>
                  <a:gd name="T32" fmla="*/ 199 w 244"/>
                  <a:gd name="T33" fmla="*/ 42 h 59"/>
                  <a:gd name="T34" fmla="*/ 167 w 244"/>
                  <a:gd name="T35" fmla="*/ 42 h 5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4" h="59">
                    <a:moveTo>
                      <a:pt x="167" y="42"/>
                    </a:moveTo>
                    <a:lnTo>
                      <a:pt x="167" y="21"/>
                    </a:lnTo>
                    <a:lnTo>
                      <a:pt x="223" y="19"/>
                    </a:lnTo>
                    <a:lnTo>
                      <a:pt x="230" y="12"/>
                    </a:lnTo>
                    <a:lnTo>
                      <a:pt x="244" y="0"/>
                    </a:lnTo>
                    <a:lnTo>
                      <a:pt x="232" y="0"/>
                    </a:lnTo>
                    <a:lnTo>
                      <a:pt x="230" y="0"/>
                    </a:lnTo>
                    <a:lnTo>
                      <a:pt x="220" y="2"/>
                    </a:lnTo>
                    <a:lnTo>
                      <a:pt x="217" y="2"/>
                    </a:lnTo>
                    <a:lnTo>
                      <a:pt x="114" y="8"/>
                    </a:lnTo>
                    <a:lnTo>
                      <a:pt x="0" y="14"/>
                    </a:lnTo>
                    <a:lnTo>
                      <a:pt x="0" y="59"/>
                    </a:lnTo>
                    <a:lnTo>
                      <a:pt x="71" y="58"/>
                    </a:lnTo>
                    <a:lnTo>
                      <a:pt x="167" y="56"/>
                    </a:lnTo>
                    <a:lnTo>
                      <a:pt x="182" y="56"/>
                    </a:lnTo>
                    <a:lnTo>
                      <a:pt x="199" y="42"/>
                    </a:lnTo>
                    <a:lnTo>
                      <a:pt x="167" y="4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7" name="Freeform 180"/>
              <p:cNvSpPr>
                <a:spLocks noEditPoints="1"/>
              </p:cNvSpPr>
              <p:nvPr/>
            </p:nvSpPr>
            <p:spPr bwMode="auto">
              <a:xfrm>
                <a:off x="3214" y="2604"/>
                <a:ext cx="78" cy="53"/>
              </a:xfrm>
              <a:custGeom>
                <a:avLst/>
                <a:gdLst>
                  <a:gd name="T0" fmla="*/ 31 w 78"/>
                  <a:gd name="T1" fmla="*/ 23 h 53"/>
                  <a:gd name="T2" fmla="*/ 31 w 78"/>
                  <a:gd name="T3" fmla="*/ 36 h 53"/>
                  <a:gd name="T4" fmla="*/ 18 w 78"/>
                  <a:gd name="T5" fmla="*/ 36 h 53"/>
                  <a:gd name="T6" fmla="*/ 0 w 78"/>
                  <a:gd name="T7" fmla="*/ 53 h 53"/>
                  <a:gd name="T8" fmla="*/ 18 w 78"/>
                  <a:gd name="T9" fmla="*/ 53 h 53"/>
                  <a:gd name="T10" fmla="*/ 31 w 78"/>
                  <a:gd name="T11" fmla="*/ 53 h 53"/>
                  <a:gd name="T12" fmla="*/ 55 w 78"/>
                  <a:gd name="T13" fmla="*/ 53 h 53"/>
                  <a:gd name="T14" fmla="*/ 78 w 78"/>
                  <a:gd name="T15" fmla="*/ 30 h 53"/>
                  <a:gd name="T16" fmla="*/ 78 w 78"/>
                  <a:gd name="T17" fmla="*/ 23 h 53"/>
                  <a:gd name="T18" fmla="*/ 78 w 78"/>
                  <a:gd name="T19" fmla="*/ 14 h 53"/>
                  <a:gd name="T20" fmla="*/ 78 w 78"/>
                  <a:gd name="T21" fmla="*/ 7 h 53"/>
                  <a:gd name="T22" fmla="*/ 78 w 78"/>
                  <a:gd name="T23" fmla="*/ 0 h 53"/>
                  <a:gd name="T24" fmla="*/ 55 w 78"/>
                  <a:gd name="T25" fmla="*/ 1 h 53"/>
                  <a:gd name="T26" fmla="*/ 31 w 78"/>
                  <a:gd name="T27" fmla="*/ 23 h 53"/>
                  <a:gd name="T28" fmla="*/ 65 w 78"/>
                  <a:gd name="T29" fmla="*/ 25 h 53"/>
                  <a:gd name="T30" fmla="*/ 64 w 78"/>
                  <a:gd name="T31" fmla="*/ 30 h 53"/>
                  <a:gd name="T32" fmla="*/ 61 w 78"/>
                  <a:gd name="T33" fmla="*/ 33 h 53"/>
                  <a:gd name="T34" fmla="*/ 58 w 78"/>
                  <a:gd name="T35" fmla="*/ 36 h 53"/>
                  <a:gd name="T36" fmla="*/ 52 w 78"/>
                  <a:gd name="T37" fmla="*/ 38 h 53"/>
                  <a:gd name="T38" fmla="*/ 47 w 78"/>
                  <a:gd name="T39" fmla="*/ 36 h 53"/>
                  <a:gd name="T40" fmla="*/ 45 w 78"/>
                  <a:gd name="T41" fmla="*/ 33 h 53"/>
                  <a:gd name="T42" fmla="*/ 42 w 78"/>
                  <a:gd name="T43" fmla="*/ 30 h 53"/>
                  <a:gd name="T44" fmla="*/ 40 w 78"/>
                  <a:gd name="T45" fmla="*/ 25 h 53"/>
                  <a:gd name="T46" fmla="*/ 42 w 78"/>
                  <a:gd name="T47" fmla="*/ 20 h 53"/>
                  <a:gd name="T48" fmla="*/ 45 w 78"/>
                  <a:gd name="T49" fmla="*/ 16 h 53"/>
                  <a:gd name="T50" fmla="*/ 47 w 78"/>
                  <a:gd name="T51" fmla="*/ 14 h 53"/>
                  <a:gd name="T52" fmla="*/ 52 w 78"/>
                  <a:gd name="T53" fmla="*/ 13 h 53"/>
                  <a:gd name="T54" fmla="*/ 58 w 78"/>
                  <a:gd name="T55" fmla="*/ 14 h 53"/>
                  <a:gd name="T56" fmla="*/ 61 w 78"/>
                  <a:gd name="T57" fmla="*/ 16 h 53"/>
                  <a:gd name="T58" fmla="*/ 64 w 78"/>
                  <a:gd name="T59" fmla="*/ 20 h 53"/>
                  <a:gd name="T60" fmla="*/ 65 w 78"/>
                  <a:gd name="T61" fmla="*/ 25 h 5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8" h="53">
                    <a:moveTo>
                      <a:pt x="31" y="23"/>
                    </a:moveTo>
                    <a:lnTo>
                      <a:pt x="31" y="36"/>
                    </a:lnTo>
                    <a:lnTo>
                      <a:pt x="18" y="36"/>
                    </a:lnTo>
                    <a:lnTo>
                      <a:pt x="0" y="53"/>
                    </a:lnTo>
                    <a:lnTo>
                      <a:pt x="18" y="53"/>
                    </a:lnTo>
                    <a:lnTo>
                      <a:pt x="31" y="53"/>
                    </a:lnTo>
                    <a:lnTo>
                      <a:pt x="55" y="53"/>
                    </a:lnTo>
                    <a:lnTo>
                      <a:pt x="78" y="30"/>
                    </a:lnTo>
                    <a:lnTo>
                      <a:pt x="78" y="23"/>
                    </a:lnTo>
                    <a:lnTo>
                      <a:pt x="78" y="14"/>
                    </a:lnTo>
                    <a:lnTo>
                      <a:pt x="78" y="7"/>
                    </a:lnTo>
                    <a:lnTo>
                      <a:pt x="78" y="0"/>
                    </a:lnTo>
                    <a:lnTo>
                      <a:pt x="55" y="1"/>
                    </a:lnTo>
                    <a:lnTo>
                      <a:pt x="31" y="23"/>
                    </a:lnTo>
                    <a:close/>
                    <a:moveTo>
                      <a:pt x="65" y="25"/>
                    </a:moveTo>
                    <a:lnTo>
                      <a:pt x="64" y="30"/>
                    </a:lnTo>
                    <a:lnTo>
                      <a:pt x="61" y="33"/>
                    </a:lnTo>
                    <a:lnTo>
                      <a:pt x="58" y="36"/>
                    </a:lnTo>
                    <a:lnTo>
                      <a:pt x="52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0"/>
                    </a:lnTo>
                    <a:lnTo>
                      <a:pt x="40" y="25"/>
                    </a:lnTo>
                    <a:lnTo>
                      <a:pt x="42" y="20"/>
                    </a:lnTo>
                    <a:lnTo>
                      <a:pt x="45" y="16"/>
                    </a:lnTo>
                    <a:lnTo>
                      <a:pt x="47" y="14"/>
                    </a:lnTo>
                    <a:lnTo>
                      <a:pt x="52" y="13"/>
                    </a:lnTo>
                    <a:lnTo>
                      <a:pt x="58" y="14"/>
                    </a:lnTo>
                    <a:lnTo>
                      <a:pt x="61" y="16"/>
                    </a:lnTo>
                    <a:lnTo>
                      <a:pt x="64" y="20"/>
                    </a:lnTo>
                    <a:lnTo>
                      <a:pt x="65" y="2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8" name="Freeform 181"/>
              <p:cNvSpPr>
                <a:spLocks/>
              </p:cNvSpPr>
              <p:nvPr/>
            </p:nvSpPr>
            <p:spPr bwMode="auto">
              <a:xfrm>
                <a:off x="3015" y="2605"/>
                <a:ext cx="159" cy="50"/>
              </a:xfrm>
              <a:custGeom>
                <a:avLst/>
                <a:gdLst>
                  <a:gd name="T0" fmla="*/ 0 w 159"/>
                  <a:gd name="T1" fmla="*/ 3 h 50"/>
                  <a:gd name="T2" fmla="*/ 0 w 159"/>
                  <a:gd name="T3" fmla="*/ 49 h 50"/>
                  <a:gd name="T4" fmla="*/ 106 w 159"/>
                  <a:gd name="T5" fmla="*/ 50 h 50"/>
                  <a:gd name="T6" fmla="*/ 159 w 159"/>
                  <a:gd name="T7" fmla="*/ 0 h 50"/>
                  <a:gd name="T8" fmla="*/ 0 w 159"/>
                  <a:gd name="T9" fmla="*/ 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9" h="50">
                    <a:moveTo>
                      <a:pt x="0" y="3"/>
                    </a:moveTo>
                    <a:lnTo>
                      <a:pt x="0" y="49"/>
                    </a:lnTo>
                    <a:lnTo>
                      <a:pt x="106" y="50"/>
                    </a:lnTo>
                    <a:lnTo>
                      <a:pt x="159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09" name="Freeform 182"/>
              <p:cNvSpPr>
                <a:spLocks/>
              </p:cNvSpPr>
              <p:nvPr/>
            </p:nvSpPr>
            <p:spPr bwMode="auto">
              <a:xfrm>
                <a:off x="3182" y="2677"/>
                <a:ext cx="65" cy="12"/>
              </a:xfrm>
              <a:custGeom>
                <a:avLst/>
                <a:gdLst>
                  <a:gd name="T0" fmla="*/ 51 w 65"/>
                  <a:gd name="T1" fmla="*/ 12 h 12"/>
                  <a:gd name="T2" fmla="*/ 63 w 65"/>
                  <a:gd name="T3" fmla="*/ 2 h 12"/>
                  <a:gd name="T4" fmla="*/ 65 w 65"/>
                  <a:gd name="T5" fmla="*/ 0 h 12"/>
                  <a:gd name="T6" fmla="*/ 43 w 65"/>
                  <a:gd name="T7" fmla="*/ 0 h 12"/>
                  <a:gd name="T8" fmla="*/ 12 w 65"/>
                  <a:gd name="T9" fmla="*/ 0 h 12"/>
                  <a:gd name="T10" fmla="*/ 0 w 65"/>
                  <a:gd name="T11" fmla="*/ 12 h 12"/>
                  <a:gd name="T12" fmla="*/ 51 w 6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12">
                    <a:moveTo>
                      <a:pt x="51" y="12"/>
                    </a:moveTo>
                    <a:lnTo>
                      <a:pt x="63" y="2"/>
                    </a:lnTo>
                    <a:lnTo>
                      <a:pt x="65" y="0"/>
                    </a:lnTo>
                    <a:lnTo>
                      <a:pt x="43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0" name="Freeform 183"/>
              <p:cNvSpPr>
                <a:spLocks/>
              </p:cNvSpPr>
              <p:nvPr/>
            </p:nvSpPr>
            <p:spPr bwMode="auto">
              <a:xfrm>
                <a:off x="3015" y="2674"/>
                <a:ext cx="84" cy="46"/>
              </a:xfrm>
              <a:custGeom>
                <a:avLst/>
                <a:gdLst>
                  <a:gd name="T0" fmla="*/ 0 w 84"/>
                  <a:gd name="T1" fmla="*/ 0 h 46"/>
                  <a:gd name="T2" fmla="*/ 0 w 84"/>
                  <a:gd name="T3" fmla="*/ 45 h 46"/>
                  <a:gd name="T4" fmla="*/ 37 w 84"/>
                  <a:gd name="T5" fmla="*/ 46 h 46"/>
                  <a:gd name="T6" fmla="*/ 84 w 84"/>
                  <a:gd name="T7" fmla="*/ 2 h 46"/>
                  <a:gd name="T8" fmla="*/ 0 w 84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4" h="46">
                    <a:moveTo>
                      <a:pt x="0" y="0"/>
                    </a:moveTo>
                    <a:lnTo>
                      <a:pt x="0" y="45"/>
                    </a:lnTo>
                    <a:lnTo>
                      <a:pt x="37" y="46"/>
                    </a:lnTo>
                    <a:lnTo>
                      <a:pt x="8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1" name="Freeform 184"/>
              <p:cNvSpPr>
                <a:spLocks/>
              </p:cNvSpPr>
              <p:nvPr/>
            </p:nvSpPr>
            <p:spPr bwMode="auto">
              <a:xfrm>
                <a:off x="3145" y="2689"/>
                <a:ext cx="66" cy="35"/>
              </a:xfrm>
              <a:custGeom>
                <a:avLst/>
                <a:gdLst>
                  <a:gd name="T0" fmla="*/ 37 w 66"/>
                  <a:gd name="T1" fmla="*/ 19 h 35"/>
                  <a:gd name="T2" fmla="*/ 37 w 66"/>
                  <a:gd name="T3" fmla="*/ 0 h 35"/>
                  <a:gd name="T4" fmla="*/ 0 w 66"/>
                  <a:gd name="T5" fmla="*/ 34 h 35"/>
                  <a:gd name="T6" fmla="*/ 9 w 66"/>
                  <a:gd name="T7" fmla="*/ 34 h 35"/>
                  <a:gd name="T8" fmla="*/ 37 w 66"/>
                  <a:gd name="T9" fmla="*/ 35 h 35"/>
                  <a:gd name="T10" fmla="*/ 44 w 66"/>
                  <a:gd name="T11" fmla="*/ 35 h 35"/>
                  <a:gd name="T12" fmla="*/ 50 w 66"/>
                  <a:gd name="T13" fmla="*/ 35 h 35"/>
                  <a:gd name="T14" fmla="*/ 66 w 66"/>
                  <a:gd name="T15" fmla="*/ 21 h 35"/>
                  <a:gd name="T16" fmla="*/ 37 w 66"/>
                  <a:gd name="T17" fmla="*/ 19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35">
                    <a:moveTo>
                      <a:pt x="37" y="19"/>
                    </a:moveTo>
                    <a:lnTo>
                      <a:pt x="37" y="0"/>
                    </a:lnTo>
                    <a:lnTo>
                      <a:pt x="0" y="34"/>
                    </a:lnTo>
                    <a:lnTo>
                      <a:pt x="9" y="34"/>
                    </a:lnTo>
                    <a:lnTo>
                      <a:pt x="37" y="35"/>
                    </a:lnTo>
                    <a:lnTo>
                      <a:pt x="44" y="35"/>
                    </a:lnTo>
                    <a:lnTo>
                      <a:pt x="50" y="35"/>
                    </a:lnTo>
                    <a:lnTo>
                      <a:pt x="66" y="21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2" name="Freeform 185"/>
              <p:cNvSpPr>
                <a:spLocks/>
              </p:cNvSpPr>
              <p:nvPr/>
            </p:nvSpPr>
            <p:spPr bwMode="auto">
              <a:xfrm>
                <a:off x="3015" y="2739"/>
                <a:ext cx="15" cy="15"/>
              </a:xfrm>
              <a:custGeom>
                <a:avLst/>
                <a:gdLst>
                  <a:gd name="T0" fmla="*/ 15 w 15"/>
                  <a:gd name="T1" fmla="*/ 0 h 15"/>
                  <a:gd name="T2" fmla="*/ 0 w 15"/>
                  <a:gd name="T3" fmla="*/ 0 h 15"/>
                  <a:gd name="T4" fmla="*/ 0 w 15"/>
                  <a:gd name="T5" fmla="*/ 15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15">
                    <a:moveTo>
                      <a:pt x="15" y="0"/>
                    </a:moveTo>
                    <a:lnTo>
                      <a:pt x="0" y="0"/>
                    </a:lnTo>
                    <a:lnTo>
                      <a:pt x="0" y="1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3" name="Freeform 186"/>
              <p:cNvSpPr>
                <a:spLocks/>
              </p:cNvSpPr>
              <p:nvPr/>
            </p:nvSpPr>
            <p:spPr bwMode="auto">
              <a:xfrm>
                <a:off x="3077" y="2742"/>
                <a:ext cx="97" cy="49"/>
              </a:xfrm>
              <a:custGeom>
                <a:avLst/>
                <a:gdLst>
                  <a:gd name="T0" fmla="*/ 56 w 97"/>
                  <a:gd name="T1" fmla="*/ 0 h 49"/>
                  <a:gd name="T2" fmla="*/ 47 w 97"/>
                  <a:gd name="T3" fmla="*/ 0 h 49"/>
                  <a:gd name="T4" fmla="*/ 0 w 97"/>
                  <a:gd name="T5" fmla="*/ 46 h 49"/>
                  <a:gd name="T6" fmla="*/ 22 w 97"/>
                  <a:gd name="T7" fmla="*/ 47 h 49"/>
                  <a:gd name="T8" fmla="*/ 47 w 97"/>
                  <a:gd name="T9" fmla="*/ 49 h 49"/>
                  <a:gd name="T10" fmla="*/ 97 w 97"/>
                  <a:gd name="T11" fmla="*/ 2 h 49"/>
                  <a:gd name="T12" fmla="*/ 56 w 97"/>
                  <a:gd name="T13" fmla="*/ 0 h 4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" h="49">
                    <a:moveTo>
                      <a:pt x="56" y="0"/>
                    </a:moveTo>
                    <a:lnTo>
                      <a:pt x="47" y="0"/>
                    </a:lnTo>
                    <a:lnTo>
                      <a:pt x="0" y="46"/>
                    </a:lnTo>
                    <a:lnTo>
                      <a:pt x="22" y="47"/>
                    </a:lnTo>
                    <a:lnTo>
                      <a:pt x="47" y="49"/>
                    </a:lnTo>
                    <a:lnTo>
                      <a:pt x="97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4" name="Freeform 187"/>
              <p:cNvSpPr>
                <a:spLocks/>
              </p:cNvSpPr>
              <p:nvPr/>
            </p:nvSpPr>
            <p:spPr bwMode="auto">
              <a:xfrm>
                <a:off x="3188" y="2795"/>
                <a:ext cx="104" cy="8"/>
              </a:xfrm>
              <a:custGeom>
                <a:avLst/>
                <a:gdLst>
                  <a:gd name="T0" fmla="*/ 0 w 104"/>
                  <a:gd name="T1" fmla="*/ 0 h 8"/>
                  <a:gd name="T2" fmla="*/ 104 w 104"/>
                  <a:gd name="T3" fmla="*/ 8 h 8"/>
                  <a:gd name="T4" fmla="*/ 57 w 104"/>
                  <a:gd name="T5" fmla="*/ 5 h 8"/>
                  <a:gd name="T6" fmla="*/ 0 w 10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4" h="8">
                    <a:moveTo>
                      <a:pt x="0" y="0"/>
                    </a:moveTo>
                    <a:lnTo>
                      <a:pt x="104" y="8"/>
                    </a:lnTo>
                    <a:lnTo>
                      <a:pt x="57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5" name="Freeform 188"/>
              <p:cNvSpPr>
                <a:spLocks/>
              </p:cNvSpPr>
              <p:nvPr/>
            </p:nvSpPr>
            <p:spPr bwMode="auto">
              <a:xfrm>
                <a:off x="3263" y="2850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2 h 29"/>
                  <a:gd name="T4" fmla="*/ 29 w 29"/>
                  <a:gd name="T5" fmla="*/ 15 h 29"/>
                  <a:gd name="T6" fmla="*/ 29 w 29"/>
                  <a:gd name="T7" fmla="*/ 7 h 29"/>
                  <a:gd name="T8" fmla="*/ 29 w 29"/>
                  <a:gd name="T9" fmla="*/ 0 h 29"/>
                  <a:gd name="T10" fmla="*/ 0 w 29"/>
                  <a:gd name="T11" fmla="*/ 26 h 29"/>
                  <a:gd name="T12" fmla="*/ 29 w 29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29"/>
                    </a:moveTo>
                    <a:lnTo>
                      <a:pt x="29" y="22"/>
                    </a:lnTo>
                    <a:lnTo>
                      <a:pt x="29" y="15"/>
                    </a:lnTo>
                    <a:lnTo>
                      <a:pt x="29" y="7"/>
                    </a:lnTo>
                    <a:lnTo>
                      <a:pt x="29" y="0"/>
                    </a:lnTo>
                    <a:lnTo>
                      <a:pt x="0" y="26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6" name="Freeform 189"/>
              <p:cNvSpPr>
                <a:spLocks/>
              </p:cNvSpPr>
              <p:nvPr/>
            </p:nvSpPr>
            <p:spPr bwMode="auto">
              <a:xfrm>
                <a:off x="3015" y="2806"/>
                <a:ext cx="89" cy="47"/>
              </a:xfrm>
              <a:custGeom>
                <a:avLst/>
                <a:gdLst>
                  <a:gd name="T0" fmla="*/ 78 w 89"/>
                  <a:gd name="T1" fmla="*/ 3 h 47"/>
                  <a:gd name="T2" fmla="*/ 43 w 89"/>
                  <a:gd name="T3" fmla="*/ 0 h 47"/>
                  <a:gd name="T4" fmla="*/ 0 w 89"/>
                  <a:gd name="T5" fmla="*/ 41 h 47"/>
                  <a:gd name="T6" fmla="*/ 0 w 89"/>
                  <a:gd name="T7" fmla="*/ 42 h 47"/>
                  <a:gd name="T8" fmla="*/ 19 w 89"/>
                  <a:gd name="T9" fmla="*/ 44 h 47"/>
                  <a:gd name="T10" fmla="*/ 41 w 89"/>
                  <a:gd name="T11" fmla="*/ 47 h 47"/>
                  <a:gd name="T12" fmla="*/ 89 w 89"/>
                  <a:gd name="T13" fmla="*/ 4 h 47"/>
                  <a:gd name="T14" fmla="*/ 78 w 89"/>
                  <a:gd name="T15" fmla="*/ 3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9" h="47">
                    <a:moveTo>
                      <a:pt x="78" y="3"/>
                    </a:moveTo>
                    <a:lnTo>
                      <a:pt x="43" y="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19" y="44"/>
                    </a:lnTo>
                    <a:lnTo>
                      <a:pt x="41" y="47"/>
                    </a:lnTo>
                    <a:lnTo>
                      <a:pt x="89" y="4"/>
                    </a:lnTo>
                    <a:lnTo>
                      <a:pt x="78" y="3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7" name="Freeform 190"/>
              <p:cNvSpPr>
                <a:spLocks/>
              </p:cNvSpPr>
              <p:nvPr/>
            </p:nvSpPr>
            <p:spPr bwMode="auto">
              <a:xfrm>
                <a:off x="3015" y="2869"/>
                <a:ext cx="21" cy="22"/>
              </a:xfrm>
              <a:custGeom>
                <a:avLst/>
                <a:gdLst>
                  <a:gd name="T0" fmla="*/ 0 w 21"/>
                  <a:gd name="T1" fmla="*/ 22 h 22"/>
                  <a:gd name="T2" fmla="*/ 21 w 21"/>
                  <a:gd name="T3" fmla="*/ 3 h 22"/>
                  <a:gd name="T4" fmla="*/ 0 w 21"/>
                  <a:gd name="T5" fmla="*/ 0 h 22"/>
                  <a:gd name="T6" fmla="*/ 0 w 21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" h="22">
                    <a:moveTo>
                      <a:pt x="0" y="22"/>
                    </a:moveTo>
                    <a:lnTo>
                      <a:pt x="21" y="3"/>
                    </a:lnTo>
                    <a:lnTo>
                      <a:pt x="0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8" name="Freeform 191"/>
              <p:cNvSpPr>
                <a:spLocks/>
              </p:cNvSpPr>
              <p:nvPr/>
            </p:nvSpPr>
            <p:spPr bwMode="auto">
              <a:xfrm>
                <a:off x="3142" y="2894"/>
                <a:ext cx="150" cy="115"/>
              </a:xfrm>
              <a:custGeom>
                <a:avLst/>
                <a:gdLst>
                  <a:gd name="T0" fmla="*/ 0 w 150"/>
                  <a:gd name="T1" fmla="*/ 92 h 115"/>
                  <a:gd name="T2" fmla="*/ 150 w 150"/>
                  <a:gd name="T3" fmla="*/ 115 h 115"/>
                  <a:gd name="T4" fmla="*/ 150 w 150"/>
                  <a:gd name="T5" fmla="*/ 96 h 115"/>
                  <a:gd name="T6" fmla="*/ 150 w 150"/>
                  <a:gd name="T7" fmla="*/ 71 h 115"/>
                  <a:gd name="T8" fmla="*/ 150 w 150"/>
                  <a:gd name="T9" fmla="*/ 40 h 115"/>
                  <a:gd name="T10" fmla="*/ 150 w 150"/>
                  <a:gd name="T11" fmla="*/ 6 h 115"/>
                  <a:gd name="T12" fmla="*/ 102 w 150"/>
                  <a:gd name="T13" fmla="*/ 0 h 115"/>
                  <a:gd name="T14" fmla="*/ 0 w 150"/>
                  <a:gd name="T15" fmla="*/ 92 h 1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15">
                    <a:moveTo>
                      <a:pt x="0" y="92"/>
                    </a:moveTo>
                    <a:lnTo>
                      <a:pt x="150" y="115"/>
                    </a:lnTo>
                    <a:lnTo>
                      <a:pt x="150" y="96"/>
                    </a:lnTo>
                    <a:lnTo>
                      <a:pt x="150" y="71"/>
                    </a:lnTo>
                    <a:lnTo>
                      <a:pt x="150" y="40"/>
                    </a:lnTo>
                    <a:lnTo>
                      <a:pt x="150" y="6"/>
                    </a:lnTo>
                    <a:lnTo>
                      <a:pt x="102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9" name="Freeform 192"/>
              <p:cNvSpPr>
                <a:spLocks noEditPoints="1"/>
              </p:cNvSpPr>
              <p:nvPr/>
            </p:nvSpPr>
            <p:spPr bwMode="auto">
              <a:xfrm>
                <a:off x="3015" y="2310"/>
                <a:ext cx="277" cy="84"/>
              </a:xfrm>
              <a:custGeom>
                <a:avLst/>
                <a:gdLst>
                  <a:gd name="T0" fmla="*/ 0 w 277"/>
                  <a:gd name="T1" fmla="*/ 84 h 84"/>
                  <a:gd name="T2" fmla="*/ 32 w 277"/>
                  <a:gd name="T3" fmla="*/ 80 h 84"/>
                  <a:gd name="T4" fmla="*/ 210 w 277"/>
                  <a:gd name="T5" fmla="*/ 57 h 84"/>
                  <a:gd name="T6" fmla="*/ 230 w 277"/>
                  <a:gd name="T7" fmla="*/ 56 h 84"/>
                  <a:gd name="T8" fmla="*/ 277 w 277"/>
                  <a:gd name="T9" fmla="*/ 50 h 84"/>
                  <a:gd name="T10" fmla="*/ 277 w 277"/>
                  <a:gd name="T11" fmla="*/ 37 h 84"/>
                  <a:gd name="T12" fmla="*/ 277 w 277"/>
                  <a:gd name="T13" fmla="*/ 24 h 84"/>
                  <a:gd name="T14" fmla="*/ 277 w 277"/>
                  <a:gd name="T15" fmla="*/ 12 h 84"/>
                  <a:gd name="T16" fmla="*/ 277 w 277"/>
                  <a:gd name="T17" fmla="*/ 0 h 84"/>
                  <a:gd name="T18" fmla="*/ 0 w 277"/>
                  <a:gd name="T19" fmla="*/ 43 h 84"/>
                  <a:gd name="T20" fmla="*/ 0 w 277"/>
                  <a:gd name="T21" fmla="*/ 84 h 84"/>
                  <a:gd name="T22" fmla="*/ 251 w 277"/>
                  <a:gd name="T23" fmla="*/ 18 h 84"/>
                  <a:gd name="T24" fmla="*/ 257 w 277"/>
                  <a:gd name="T25" fmla="*/ 19 h 84"/>
                  <a:gd name="T26" fmla="*/ 260 w 277"/>
                  <a:gd name="T27" fmla="*/ 21 h 84"/>
                  <a:gd name="T28" fmla="*/ 263 w 277"/>
                  <a:gd name="T29" fmla="*/ 25 h 84"/>
                  <a:gd name="T30" fmla="*/ 264 w 277"/>
                  <a:gd name="T31" fmla="*/ 29 h 84"/>
                  <a:gd name="T32" fmla="*/ 263 w 277"/>
                  <a:gd name="T33" fmla="*/ 35 h 84"/>
                  <a:gd name="T34" fmla="*/ 260 w 277"/>
                  <a:gd name="T35" fmla="*/ 38 h 84"/>
                  <a:gd name="T36" fmla="*/ 257 w 277"/>
                  <a:gd name="T37" fmla="*/ 41 h 84"/>
                  <a:gd name="T38" fmla="*/ 251 w 277"/>
                  <a:gd name="T39" fmla="*/ 43 h 84"/>
                  <a:gd name="T40" fmla="*/ 246 w 277"/>
                  <a:gd name="T41" fmla="*/ 41 h 84"/>
                  <a:gd name="T42" fmla="*/ 244 w 277"/>
                  <a:gd name="T43" fmla="*/ 38 h 84"/>
                  <a:gd name="T44" fmla="*/ 241 w 277"/>
                  <a:gd name="T45" fmla="*/ 35 h 84"/>
                  <a:gd name="T46" fmla="*/ 239 w 277"/>
                  <a:gd name="T47" fmla="*/ 29 h 84"/>
                  <a:gd name="T48" fmla="*/ 241 w 277"/>
                  <a:gd name="T49" fmla="*/ 25 h 84"/>
                  <a:gd name="T50" fmla="*/ 244 w 277"/>
                  <a:gd name="T51" fmla="*/ 21 h 84"/>
                  <a:gd name="T52" fmla="*/ 246 w 277"/>
                  <a:gd name="T53" fmla="*/ 19 h 84"/>
                  <a:gd name="T54" fmla="*/ 251 w 277"/>
                  <a:gd name="T55" fmla="*/ 18 h 84"/>
                  <a:gd name="T56" fmla="*/ 167 w 277"/>
                  <a:gd name="T57" fmla="*/ 28 h 84"/>
                  <a:gd name="T58" fmla="*/ 230 w 277"/>
                  <a:gd name="T59" fmla="*/ 18 h 84"/>
                  <a:gd name="T60" fmla="*/ 230 w 277"/>
                  <a:gd name="T61" fmla="*/ 38 h 84"/>
                  <a:gd name="T62" fmla="*/ 167 w 277"/>
                  <a:gd name="T63" fmla="*/ 49 h 84"/>
                  <a:gd name="T64" fmla="*/ 167 w 277"/>
                  <a:gd name="T65" fmla="*/ 28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7" h="84">
                    <a:moveTo>
                      <a:pt x="0" y="84"/>
                    </a:moveTo>
                    <a:lnTo>
                      <a:pt x="32" y="80"/>
                    </a:lnTo>
                    <a:lnTo>
                      <a:pt x="210" y="57"/>
                    </a:lnTo>
                    <a:lnTo>
                      <a:pt x="230" y="56"/>
                    </a:lnTo>
                    <a:lnTo>
                      <a:pt x="277" y="50"/>
                    </a:lnTo>
                    <a:lnTo>
                      <a:pt x="277" y="37"/>
                    </a:lnTo>
                    <a:lnTo>
                      <a:pt x="277" y="24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0" y="43"/>
                    </a:lnTo>
                    <a:lnTo>
                      <a:pt x="0" y="84"/>
                    </a:lnTo>
                    <a:close/>
                    <a:moveTo>
                      <a:pt x="251" y="18"/>
                    </a:moveTo>
                    <a:lnTo>
                      <a:pt x="257" y="19"/>
                    </a:lnTo>
                    <a:lnTo>
                      <a:pt x="260" y="21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3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1"/>
                    </a:lnTo>
                    <a:lnTo>
                      <a:pt x="246" y="19"/>
                    </a:lnTo>
                    <a:lnTo>
                      <a:pt x="251" y="18"/>
                    </a:lnTo>
                    <a:close/>
                    <a:moveTo>
                      <a:pt x="167" y="28"/>
                    </a:moveTo>
                    <a:lnTo>
                      <a:pt x="230" y="18"/>
                    </a:lnTo>
                    <a:lnTo>
                      <a:pt x="230" y="38"/>
                    </a:lnTo>
                    <a:lnTo>
                      <a:pt x="167" y="49"/>
                    </a:lnTo>
                    <a:lnTo>
                      <a:pt x="167" y="28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0" name="Freeform 193"/>
              <p:cNvSpPr>
                <a:spLocks noEditPoints="1"/>
              </p:cNvSpPr>
              <p:nvPr/>
            </p:nvSpPr>
            <p:spPr bwMode="auto">
              <a:xfrm>
                <a:off x="3015" y="2235"/>
                <a:ext cx="277" cy="97"/>
              </a:xfrm>
              <a:custGeom>
                <a:avLst/>
                <a:gdLst>
                  <a:gd name="T0" fmla="*/ 22 w 277"/>
                  <a:gd name="T1" fmla="*/ 51 h 97"/>
                  <a:gd name="T2" fmla="*/ 18 w 277"/>
                  <a:gd name="T3" fmla="*/ 51 h 97"/>
                  <a:gd name="T4" fmla="*/ 15 w 277"/>
                  <a:gd name="T5" fmla="*/ 53 h 97"/>
                  <a:gd name="T6" fmla="*/ 10 w 277"/>
                  <a:gd name="T7" fmla="*/ 53 h 97"/>
                  <a:gd name="T8" fmla="*/ 7 w 277"/>
                  <a:gd name="T9" fmla="*/ 54 h 97"/>
                  <a:gd name="T10" fmla="*/ 6 w 277"/>
                  <a:gd name="T11" fmla="*/ 54 h 97"/>
                  <a:gd name="T12" fmla="*/ 3 w 277"/>
                  <a:gd name="T13" fmla="*/ 54 h 97"/>
                  <a:gd name="T14" fmla="*/ 1 w 277"/>
                  <a:gd name="T15" fmla="*/ 54 h 97"/>
                  <a:gd name="T16" fmla="*/ 0 w 277"/>
                  <a:gd name="T17" fmla="*/ 56 h 97"/>
                  <a:gd name="T18" fmla="*/ 0 w 277"/>
                  <a:gd name="T19" fmla="*/ 97 h 97"/>
                  <a:gd name="T20" fmla="*/ 167 w 277"/>
                  <a:gd name="T21" fmla="*/ 72 h 97"/>
                  <a:gd name="T22" fmla="*/ 230 w 277"/>
                  <a:gd name="T23" fmla="*/ 62 h 97"/>
                  <a:gd name="T24" fmla="*/ 277 w 277"/>
                  <a:gd name="T25" fmla="*/ 54 h 97"/>
                  <a:gd name="T26" fmla="*/ 277 w 277"/>
                  <a:gd name="T27" fmla="*/ 34 h 97"/>
                  <a:gd name="T28" fmla="*/ 277 w 277"/>
                  <a:gd name="T29" fmla="*/ 16 h 97"/>
                  <a:gd name="T30" fmla="*/ 277 w 277"/>
                  <a:gd name="T31" fmla="*/ 6 h 97"/>
                  <a:gd name="T32" fmla="*/ 277 w 277"/>
                  <a:gd name="T33" fmla="*/ 0 h 97"/>
                  <a:gd name="T34" fmla="*/ 277 w 277"/>
                  <a:gd name="T35" fmla="*/ 0 h 97"/>
                  <a:gd name="T36" fmla="*/ 276 w 277"/>
                  <a:gd name="T37" fmla="*/ 0 h 97"/>
                  <a:gd name="T38" fmla="*/ 276 w 277"/>
                  <a:gd name="T39" fmla="*/ 0 h 97"/>
                  <a:gd name="T40" fmla="*/ 275 w 277"/>
                  <a:gd name="T41" fmla="*/ 0 h 97"/>
                  <a:gd name="T42" fmla="*/ 267 w 277"/>
                  <a:gd name="T43" fmla="*/ 1 h 97"/>
                  <a:gd name="T44" fmla="*/ 258 w 277"/>
                  <a:gd name="T45" fmla="*/ 3 h 97"/>
                  <a:gd name="T46" fmla="*/ 246 w 277"/>
                  <a:gd name="T47" fmla="*/ 6 h 97"/>
                  <a:gd name="T48" fmla="*/ 233 w 277"/>
                  <a:gd name="T49" fmla="*/ 9 h 97"/>
                  <a:gd name="T50" fmla="*/ 218 w 277"/>
                  <a:gd name="T51" fmla="*/ 11 h 97"/>
                  <a:gd name="T52" fmla="*/ 201 w 277"/>
                  <a:gd name="T53" fmla="*/ 14 h 97"/>
                  <a:gd name="T54" fmla="*/ 183 w 277"/>
                  <a:gd name="T55" fmla="*/ 19 h 97"/>
                  <a:gd name="T56" fmla="*/ 164 w 277"/>
                  <a:gd name="T57" fmla="*/ 22 h 97"/>
                  <a:gd name="T58" fmla="*/ 145 w 277"/>
                  <a:gd name="T59" fmla="*/ 26 h 97"/>
                  <a:gd name="T60" fmla="*/ 125 w 277"/>
                  <a:gd name="T61" fmla="*/ 31 h 97"/>
                  <a:gd name="T62" fmla="*/ 106 w 277"/>
                  <a:gd name="T63" fmla="*/ 34 h 97"/>
                  <a:gd name="T64" fmla="*/ 87 w 277"/>
                  <a:gd name="T65" fmla="*/ 38 h 97"/>
                  <a:gd name="T66" fmla="*/ 69 w 277"/>
                  <a:gd name="T67" fmla="*/ 41 h 97"/>
                  <a:gd name="T68" fmla="*/ 52 w 277"/>
                  <a:gd name="T69" fmla="*/ 45 h 97"/>
                  <a:gd name="T70" fmla="*/ 37 w 277"/>
                  <a:gd name="T71" fmla="*/ 48 h 97"/>
                  <a:gd name="T72" fmla="*/ 22 w 277"/>
                  <a:gd name="T73" fmla="*/ 51 h 97"/>
                  <a:gd name="T74" fmla="*/ 230 w 277"/>
                  <a:gd name="T75" fmla="*/ 45 h 97"/>
                  <a:gd name="T76" fmla="*/ 167 w 277"/>
                  <a:gd name="T77" fmla="*/ 56 h 97"/>
                  <a:gd name="T78" fmla="*/ 167 w 277"/>
                  <a:gd name="T79" fmla="*/ 35 h 97"/>
                  <a:gd name="T80" fmla="*/ 230 w 277"/>
                  <a:gd name="T81" fmla="*/ 23 h 97"/>
                  <a:gd name="T82" fmla="*/ 230 w 277"/>
                  <a:gd name="T83" fmla="*/ 45 h 97"/>
                  <a:gd name="T84" fmla="*/ 251 w 277"/>
                  <a:gd name="T85" fmla="*/ 45 h 97"/>
                  <a:gd name="T86" fmla="*/ 246 w 277"/>
                  <a:gd name="T87" fmla="*/ 44 h 97"/>
                  <a:gd name="T88" fmla="*/ 244 w 277"/>
                  <a:gd name="T89" fmla="*/ 41 h 97"/>
                  <a:gd name="T90" fmla="*/ 241 w 277"/>
                  <a:gd name="T91" fmla="*/ 38 h 97"/>
                  <a:gd name="T92" fmla="*/ 239 w 277"/>
                  <a:gd name="T93" fmla="*/ 34 h 97"/>
                  <a:gd name="T94" fmla="*/ 241 w 277"/>
                  <a:gd name="T95" fmla="*/ 28 h 97"/>
                  <a:gd name="T96" fmla="*/ 244 w 277"/>
                  <a:gd name="T97" fmla="*/ 25 h 97"/>
                  <a:gd name="T98" fmla="*/ 246 w 277"/>
                  <a:gd name="T99" fmla="*/ 22 h 97"/>
                  <a:gd name="T100" fmla="*/ 251 w 277"/>
                  <a:gd name="T101" fmla="*/ 20 h 97"/>
                  <a:gd name="T102" fmla="*/ 257 w 277"/>
                  <a:gd name="T103" fmla="*/ 22 h 97"/>
                  <a:gd name="T104" fmla="*/ 260 w 277"/>
                  <a:gd name="T105" fmla="*/ 25 h 97"/>
                  <a:gd name="T106" fmla="*/ 263 w 277"/>
                  <a:gd name="T107" fmla="*/ 28 h 97"/>
                  <a:gd name="T108" fmla="*/ 264 w 277"/>
                  <a:gd name="T109" fmla="*/ 34 h 97"/>
                  <a:gd name="T110" fmla="*/ 263 w 277"/>
                  <a:gd name="T111" fmla="*/ 38 h 97"/>
                  <a:gd name="T112" fmla="*/ 260 w 277"/>
                  <a:gd name="T113" fmla="*/ 41 h 97"/>
                  <a:gd name="T114" fmla="*/ 257 w 277"/>
                  <a:gd name="T115" fmla="*/ 44 h 97"/>
                  <a:gd name="T116" fmla="*/ 251 w 277"/>
                  <a:gd name="T117" fmla="*/ 45 h 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7" h="97">
                    <a:moveTo>
                      <a:pt x="22" y="51"/>
                    </a:moveTo>
                    <a:lnTo>
                      <a:pt x="18" y="51"/>
                    </a:lnTo>
                    <a:lnTo>
                      <a:pt x="15" y="53"/>
                    </a:lnTo>
                    <a:lnTo>
                      <a:pt x="10" y="53"/>
                    </a:lnTo>
                    <a:lnTo>
                      <a:pt x="7" y="54"/>
                    </a:lnTo>
                    <a:lnTo>
                      <a:pt x="6" y="54"/>
                    </a:lnTo>
                    <a:lnTo>
                      <a:pt x="3" y="54"/>
                    </a:lnTo>
                    <a:lnTo>
                      <a:pt x="1" y="54"/>
                    </a:lnTo>
                    <a:lnTo>
                      <a:pt x="0" y="56"/>
                    </a:lnTo>
                    <a:lnTo>
                      <a:pt x="0" y="97"/>
                    </a:lnTo>
                    <a:lnTo>
                      <a:pt x="167" y="72"/>
                    </a:lnTo>
                    <a:lnTo>
                      <a:pt x="230" y="62"/>
                    </a:lnTo>
                    <a:lnTo>
                      <a:pt x="277" y="54"/>
                    </a:lnTo>
                    <a:lnTo>
                      <a:pt x="277" y="34"/>
                    </a:lnTo>
                    <a:lnTo>
                      <a:pt x="277" y="16"/>
                    </a:lnTo>
                    <a:lnTo>
                      <a:pt x="277" y="6"/>
                    </a:lnTo>
                    <a:lnTo>
                      <a:pt x="277" y="0"/>
                    </a:lnTo>
                    <a:lnTo>
                      <a:pt x="276" y="0"/>
                    </a:lnTo>
                    <a:lnTo>
                      <a:pt x="275" y="0"/>
                    </a:lnTo>
                    <a:lnTo>
                      <a:pt x="267" y="1"/>
                    </a:lnTo>
                    <a:lnTo>
                      <a:pt x="258" y="3"/>
                    </a:lnTo>
                    <a:lnTo>
                      <a:pt x="246" y="6"/>
                    </a:lnTo>
                    <a:lnTo>
                      <a:pt x="233" y="9"/>
                    </a:lnTo>
                    <a:lnTo>
                      <a:pt x="218" y="11"/>
                    </a:lnTo>
                    <a:lnTo>
                      <a:pt x="201" y="14"/>
                    </a:lnTo>
                    <a:lnTo>
                      <a:pt x="183" y="19"/>
                    </a:lnTo>
                    <a:lnTo>
                      <a:pt x="164" y="22"/>
                    </a:lnTo>
                    <a:lnTo>
                      <a:pt x="145" y="26"/>
                    </a:lnTo>
                    <a:lnTo>
                      <a:pt x="125" y="31"/>
                    </a:lnTo>
                    <a:lnTo>
                      <a:pt x="106" y="34"/>
                    </a:lnTo>
                    <a:lnTo>
                      <a:pt x="87" y="38"/>
                    </a:lnTo>
                    <a:lnTo>
                      <a:pt x="69" y="41"/>
                    </a:lnTo>
                    <a:lnTo>
                      <a:pt x="52" y="45"/>
                    </a:lnTo>
                    <a:lnTo>
                      <a:pt x="37" y="48"/>
                    </a:lnTo>
                    <a:lnTo>
                      <a:pt x="22" y="51"/>
                    </a:lnTo>
                    <a:close/>
                    <a:moveTo>
                      <a:pt x="230" y="45"/>
                    </a:moveTo>
                    <a:lnTo>
                      <a:pt x="167" y="56"/>
                    </a:lnTo>
                    <a:lnTo>
                      <a:pt x="167" y="35"/>
                    </a:lnTo>
                    <a:lnTo>
                      <a:pt x="230" y="23"/>
                    </a:lnTo>
                    <a:lnTo>
                      <a:pt x="230" y="45"/>
                    </a:lnTo>
                    <a:close/>
                    <a:moveTo>
                      <a:pt x="251" y="45"/>
                    </a:moveTo>
                    <a:lnTo>
                      <a:pt x="246" y="44"/>
                    </a:lnTo>
                    <a:lnTo>
                      <a:pt x="244" y="41"/>
                    </a:lnTo>
                    <a:lnTo>
                      <a:pt x="241" y="38"/>
                    </a:lnTo>
                    <a:lnTo>
                      <a:pt x="239" y="34"/>
                    </a:lnTo>
                    <a:lnTo>
                      <a:pt x="241" y="28"/>
                    </a:lnTo>
                    <a:lnTo>
                      <a:pt x="244" y="25"/>
                    </a:lnTo>
                    <a:lnTo>
                      <a:pt x="246" y="22"/>
                    </a:lnTo>
                    <a:lnTo>
                      <a:pt x="251" y="20"/>
                    </a:lnTo>
                    <a:lnTo>
                      <a:pt x="257" y="22"/>
                    </a:lnTo>
                    <a:lnTo>
                      <a:pt x="260" y="25"/>
                    </a:lnTo>
                    <a:lnTo>
                      <a:pt x="263" y="28"/>
                    </a:lnTo>
                    <a:lnTo>
                      <a:pt x="264" y="34"/>
                    </a:lnTo>
                    <a:lnTo>
                      <a:pt x="263" y="38"/>
                    </a:lnTo>
                    <a:lnTo>
                      <a:pt x="260" y="41"/>
                    </a:lnTo>
                    <a:lnTo>
                      <a:pt x="257" y="44"/>
                    </a:lnTo>
                    <a:lnTo>
                      <a:pt x="251" y="45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1" name="Freeform 194"/>
              <p:cNvSpPr>
                <a:spLocks noEditPoints="1"/>
              </p:cNvSpPr>
              <p:nvPr/>
            </p:nvSpPr>
            <p:spPr bwMode="auto">
              <a:xfrm>
                <a:off x="3015" y="2455"/>
                <a:ext cx="277" cy="66"/>
              </a:xfrm>
              <a:custGeom>
                <a:avLst/>
                <a:gdLst>
                  <a:gd name="T0" fmla="*/ 208 w 277"/>
                  <a:gd name="T1" fmla="*/ 5 h 66"/>
                  <a:gd name="T2" fmla="*/ 0 w 277"/>
                  <a:gd name="T3" fmla="*/ 23 h 66"/>
                  <a:gd name="T4" fmla="*/ 0 w 277"/>
                  <a:gd name="T5" fmla="*/ 66 h 66"/>
                  <a:gd name="T6" fmla="*/ 167 w 277"/>
                  <a:gd name="T7" fmla="*/ 57 h 66"/>
                  <a:gd name="T8" fmla="*/ 217 w 277"/>
                  <a:gd name="T9" fmla="*/ 54 h 66"/>
                  <a:gd name="T10" fmla="*/ 238 w 277"/>
                  <a:gd name="T11" fmla="*/ 53 h 66"/>
                  <a:gd name="T12" fmla="*/ 267 w 277"/>
                  <a:gd name="T13" fmla="*/ 51 h 66"/>
                  <a:gd name="T14" fmla="*/ 277 w 277"/>
                  <a:gd name="T15" fmla="*/ 41 h 66"/>
                  <a:gd name="T16" fmla="*/ 277 w 277"/>
                  <a:gd name="T17" fmla="*/ 30 h 66"/>
                  <a:gd name="T18" fmla="*/ 277 w 277"/>
                  <a:gd name="T19" fmla="*/ 20 h 66"/>
                  <a:gd name="T20" fmla="*/ 277 w 277"/>
                  <a:gd name="T21" fmla="*/ 10 h 66"/>
                  <a:gd name="T22" fmla="*/ 277 w 277"/>
                  <a:gd name="T23" fmla="*/ 0 h 66"/>
                  <a:gd name="T24" fmla="*/ 230 w 277"/>
                  <a:gd name="T25" fmla="*/ 2 h 66"/>
                  <a:gd name="T26" fmla="*/ 208 w 277"/>
                  <a:gd name="T27" fmla="*/ 5 h 66"/>
                  <a:gd name="T28" fmla="*/ 230 w 277"/>
                  <a:gd name="T29" fmla="*/ 38 h 66"/>
                  <a:gd name="T30" fmla="*/ 167 w 277"/>
                  <a:gd name="T31" fmla="*/ 42 h 66"/>
                  <a:gd name="T32" fmla="*/ 167 w 277"/>
                  <a:gd name="T33" fmla="*/ 22 h 66"/>
                  <a:gd name="T34" fmla="*/ 230 w 277"/>
                  <a:gd name="T35" fmla="*/ 17 h 66"/>
                  <a:gd name="T36" fmla="*/ 230 w 277"/>
                  <a:gd name="T37" fmla="*/ 38 h 66"/>
                  <a:gd name="T38" fmla="*/ 251 w 277"/>
                  <a:gd name="T39" fmla="*/ 17 h 66"/>
                  <a:gd name="T40" fmla="*/ 257 w 277"/>
                  <a:gd name="T41" fmla="*/ 19 h 66"/>
                  <a:gd name="T42" fmla="*/ 260 w 277"/>
                  <a:gd name="T43" fmla="*/ 20 h 66"/>
                  <a:gd name="T44" fmla="*/ 263 w 277"/>
                  <a:gd name="T45" fmla="*/ 25 h 66"/>
                  <a:gd name="T46" fmla="*/ 264 w 277"/>
                  <a:gd name="T47" fmla="*/ 29 h 66"/>
                  <a:gd name="T48" fmla="*/ 263 w 277"/>
                  <a:gd name="T49" fmla="*/ 35 h 66"/>
                  <a:gd name="T50" fmla="*/ 260 w 277"/>
                  <a:gd name="T51" fmla="*/ 38 h 66"/>
                  <a:gd name="T52" fmla="*/ 257 w 277"/>
                  <a:gd name="T53" fmla="*/ 41 h 66"/>
                  <a:gd name="T54" fmla="*/ 251 w 277"/>
                  <a:gd name="T55" fmla="*/ 42 h 66"/>
                  <a:gd name="T56" fmla="*/ 246 w 277"/>
                  <a:gd name="T57" fmla="*/ 41 h 66"/>
                  <a:gd name="T58" fmla="*/ 244 w 277"/>
                  <a:gd name="T59" fmla="*/ 38 h 66"/>
                  <a:gd name="T60" fmla="*/ 241 w 277"/>
                  <a:gd name="T61" fmla="*/ 35 h 66"/>
                  <a:gd name="T62" fmla="*/ 239 w 277"/>
                  <a:gd name="T63" fmla="*/ 29 h 66"/>
                  <a:gd name="T64" fmla="*/ 241 w 277"/>
                  <a:gd name="T65" fmla="*/ 25 h 66"/>
                  <a:gd name="T66" fmla="*/ 244 w 277"/>
                  <a:gd name="T67" fmla="*/ 20 h 66"/>
                  <a:gd name="T68" fmla="*/ 246 w 277"/>
                  <a:gd name="T69" fmla="*/ 19 h 66"/>
                  <a:gd name="T70" fmla="*/ 251 w 277"/>
                  <a:gd name="T71" fmla="*/ 17 h 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7" h="66">
                    <a:moveTo>
                      <a:pt x="208" y="5"/>
                    </a:moveTo>
                    <a:lnTo>
                      <a:pt x="0" y="23"/>
                    </a:lnTo>
                    <a:lnTo>
                      <a:pt x="0" y="66"/>
                    </a:lnTo>
                    <a:lnTo>
                      <a:pt x="167" y="57"/>
                    </a:lnTo>
                    <a:lnTo>
                      <a:pt x="217" y="54"/>
                    </a:lnTo>
                    <a:lnTo>
                      <a:pt x="238" y="53"/>
                    </a:lnTo>
                    <a:lnTo>
                      <a:pt x="267" y="51"/>
                    </a:lnTo>
                    <a:lnTo>
                      <a:pt x="277" y="41"/>
                    </a:lnTo>
                    <a:lnTo>
                      <a:pt x="277" y="30"/>
                    </a:lnTo>
                    <a:lnTo>
                      <a:pt x="277" y="20"/>
                    </a:lnTo>
                    <a:lnTo>
                      <a:pt x="277" y="10"/>
                    </a:lnTo>
                    <a:lnTo>
                      <a:pt x="277" y="0"/>
                    </a:lnTo>
                    <a:lnTo>
                      <a:pt x="230" y="2"/>
                    </a:lnTo>
                    <a:lnTo>
                      <a:pt x="208" y="5"/>
                    </a:lnTo>
                    <a:close/>
                    <a:moveTo>
                      <a:pt x="230" y="38"/>
                    </a:moveTo>
                    <a:lnTo>
                      <a:pt x="167" y="42"/>
                    </a:lnTo>
                    <a:lnTo>
                      <a:pt x="167" y="22"/>
                    </a:lnTo>
                    <a:lnTo>
                      <a:pt x="230" y="17"/>
                    </a:lnTo>
                    <a:lnTo>
                      <a:pt x="230" y="38"/>
                    </a:lnTo>
                    <a:close/>
                    <a:moveTo>
                      <a:pt x="251" y="17"/>
                    </a:moveTo>
                    <a:lnTo>
                      <a:pt x="257" y="19"/>
                    </a:lnTo>
                    <a:lnTo>
                      <a:pt x="260" y="20"/>
                    </a:lnTo>
                    <a:lnTo>
                      <a:pt x="263" y="25"/>
                    </a:lnTo>
                    <a:lnTo>
                      <a:pt x="264" y="29"/>
                    </a:lnTo>
                    <a:lnTo>
                      <a:pt x="263" y="35"/>
                    </a:lnTo>
                    <a:lnTo>
                      <a:pt x="260" y="38"/>
                    </a:lnTo>
                    <a:lnTo>
                      <a:pt x="257" y="41"/>
                    </a:lnTo>
                    <a:lnTo>
                      <a:pt x="251" y="42"/>
                    </a:lnTo>
                    <a:lnTo>
                      <a:pt x="246" y="41"/>
                    </a:lnTo>
                    <a:lnTo>
                      <a:pt x="244" y="38"/>
                    </a:lnTo>
                    <a:lnTo>
                      <a:pt x="241" y="35"/>
                    </a:lnTo>
                    <a:lnTo>
                      <a:pt x="239" y="29"/>
                    </a:lnTo>
                    <a:lnTo>
                      <a:pt x="241" y="25"/>
                    </a:lnTo>
                    <a:lnTo>
                      <a:pt x="244" y="20"/>
                    </a:lnTo>
                    <a:lnTo>
                      <a:pt x="246" y="19"/>
                    </a:lnTo>
                    <a:lnTo>
                      <a:pt x="251" y="17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2" name="Freeform 195"/>
              <p:cNvSpPr>
                <a:spLocks noEditPoints="1"/>
              </p:cNvSpPr>
              <p:nvPr/>
            </p:nvSpPr>
            <p:spPr bwMode="auto">
              <a:xfrm>
                <a:off x="3015" y="2381"/>
                <a:ext cx="277" cy="76"/>
              </a:xfrm>
              <a:custGeom>
                <a:avLst/>
                <a:gdLst>
                  <a:gd name="T0" fmla="*/ 167 w 277"/>
                  <a:gd name="T1" fmla="*/ 13 h 76"/>
                  <a:gd name="T2" fmla="*/ 0 w 277"/>
                  <a:gd name="T3" fmla="*/ 34 h 76"/>
                  <a:gd name="T4" fmla="*/ 0 w 277"/>
                  <a:gd name="T5" fmla="*/ 76 h 76"/>
                  <a:gd name="T6" fmla="*/ 167 w 277"/>
                  <a:gd name="T7" fmla="*/ 62 h 76"/>
                  <a:gd name="T8" fmla="*/ 230 w 277"/>
                  <a:gd name="T9" fmla="*/ 56 h 76"/>
                  <a:gd name="T10" fmla="*/ 277 w 277"/>
                  <a:gd name="T11" fmla="*/ 53 h 76"/>
                  <a:gd name="T12" fmla="*/ 277 w 277"/>
                  <a:gd name="T13" fmla="*/ 38 h 76"/>
                  <a:gd name="T14" fmla="*/ 277 w 277"/>
                  <a:gd name="T15" fmla="*/ 25 h 76"/>
                  <a:gd name="T16" fmla="*/ 277 w 277"/>
                  <a:gd name="T17" fmla="*/ 12 h 76"/>
                  <a:gd name="T18" fmla="*/ 277 w 277"/>
                  <a:gd name="T19" fmla="*/ 0 h 76"/>
                  <a:gd name="T20" fmla="*/ 210 w 277"/>
                  <a:gd name="T21" fmla="*/ 7 h 76"/>
                  <a:gd name="T22" fmla="*/ 167 w 277"/>
                  <a:gd name="T23" fmla="*/ 13 h 76"/>
                  <a:gd name="T24" fmla="*/ 251 w 277"/>
                  <a:gd name="T25" fmla="*/ 19 h 76"/>
                  <a:gd name="T26" fmla="*/ 257 w 277"/>
                  <a:gd name="T27" fmla="*/ 20 h 76"/>
                  <a:gd name="T28" fmla="*/ 260 w 277"/>
                  <a:gd name="T29" fmla="*/ 22 h 76"/>
                  <a:gd name="T30" fmla="*/ 263 w 277"/>
                  <a:gd name="T31" fmla="*/ 26 h 76"/>
                  <a:gd name="T32" fmla="*/ 264 w 277"/>
                  <a:gd name="T33" fmla="*/ 31 h 76"/>
                  <a:gd name="T34" fmla="*/ 263 w 277"/>
                  <a:gd name="T35" fmla="*/ 37 h 76"/>
                  <a:gd name="T36" fmla="*/ 260 w 277"/>
                  <a:gd name="T37" fmla="*/ 40 h 76"/>
                  <a:gd name="T38" fmla="*/ 257 w 277"/>
                  <a:gd name="T39" fmla="*/ 43 h 76"/>
                  <a:gd name="T40" fmla="*/ 251 w 277"/>
                  <a:gd name="T41" fmla="*/ 44 h 76"/>
                  <a:gd name="T42" fmla="*/ 246 w 277"/>
                  <a:gd name="T43" fmla="*/ 43 h 76"/>
                  <a:gd name="T44" fmla="*/ 244 w 277"/>
                  <a:gd name="T45" fmla="*/ 40 h 76"/>
                  <a:gd name="T46" fmla="*/ 241 w 277"/>
                  <a:gd name="T47" fmla="*/ 37 h 76"/>
                  <a:gd name="T48" fmla="*/ 239 w 277"/>
                  <a:gd name="T49" fmla="*/ 31 h 76"/>
                  <a:gd name="T50" fmla="*/ 241 w 277"/>
                  <a:gd name="T51" fmla="*/ 26 h 76"/>
                  <a:gd name="T52" fmla="*/ 244 w 277"/>
                  <a:gd name="T53" fmla="*/ 22 h 76"/>
                  <a:gd name="T54" fmla="*/ 246 w 277"/>
                  <a:gd name="T55" fmla="*/ 20 h 76"/>
                  <a:gd name="T56" fmla="*/ 251 w 277"/>
                  <a:gd name="T57" fmla="*/ 19 h 76"/>
                  <a:gd name="T58" fmla="*/ 230 w 277"/>
                  <a:gd name="T59" fmla="*/ 40 h 76"/>
                  <a:gd name="T60" fmla="*/ 167 w 277"/>
                  <a:gd name="T61" fmla="*/ 47 h 76"/>
                  <a:gd name="T62" fmla="*/ 167 w 277"/>
                  <a:gd name="T63" fmla="*/ 26 h 76"/>
                  <a:gd name="T64" fmla="*/ 230 w 277"/>
                  <a:gd name="T65" fmla="*/ 19 h 76"/>
                  <a:gd name="T66" fmla="*/ 230 w 277"/>
                  <a:gd name="T67" fmla="*/ 40 h 7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7" h="76">
                    <a:moveTo>
                      <a:pt x="167" y="13"/>
                    </a:moveTo>
                    <a:lnTo>
                      <a:pt x="0" y="34"/>
                    </a:lnTo>
                    <a:lnTo>
                      <a:pt x="0" y="76"/>
                    </a:lnTo>
                    <a:lnTo>
                      <a:pt x="167" y="62"/>
                    </a:lnTo>
                    <a:lnTo>
                      <a:pt x="230" y="56"/>
                    </a:lnTo>
                    <a:lnTo>
                      <a:pt x="277" y="53"/>
                    </a:lnTo>
                    <a:lnTo>
                      <a:pt x="277" y="38"/>
                    </a:lnTo>
                    <a:lnTo>
                      <a:pt x="277" y="25"/>
                    </a:lnTo>
                    <a:lnTo>
                      <a:pt x="277" y="12"/>
                    </a:lnTo>
                    <a:lnTo>
                      <a:pt x="277" y="0"/>
                    </a:lnTo>
                    <a:lnTo>
                      <a:pt x="210" y="7"/>
                    </a:lnTo>
                    <a:lnTo>
                      <a:pt x="167" y="13"/>
                    </a:lnTo>
                    <a:close/>
                    <a:moveTo>
                      <a:pt x="251" y="19"/>
                    </a:moveTo>
                    <a:lnTo>
                      <a:pt x="257" y="20"/>
                    </a:lnTo>
                    <a:lnTo>
                      <a:pt x="260" y="22"/>
                    </a:lnTo>
                    <a:lnTo>
                      <a:pt x="263" y="26"/>
                    </a:lnTo>
                    <a:lnTo>
                      <a:pt x="264" y="31"/>
                    </a:lnTo>
                    <a:lnTo>
                      <a:pt x="263" y="37"/>
                    </a:lnTo>
                    <a:lnTo>
                      <a:pt x="260" y="40"/>
                    </a:lnTo>
                    <a:lnTo>
                      <a:pt x="257" y="43"/>
                    </a:lnTo>
                    <a:lnTo>
                      <a:pt x="251" y="44"/>
                    </a:lnTo>
                    <a:lnTo>
                      <a:pt x="246" y="43"/>
                    </a:lnTo>
                    <a:lnTo>
                      <a:pt x="244" y="40"/>
                    </a:lnTo>
                    <a:lnTo>
                      <a:pt x="241" y="37"/>
                    </a:lnTo>
                    <a:lnTo>
                      <a:pt x="239" y="31"/>
                    </a:lnTo>
                    <a:lnTo>
                      <a:pt x="241" y="26"/>
                    </a:lnTo>
                    <a:lnTo>
                      <a:pt x="244" y="22"/>
                    </a:lnTo>
                    <a:lnTo>
                      <a:pt x="246" y="20"/>
                    </a:lnTo>
                    <a:lnTo>
                      <a:pt x="251" y="19"/>
                    </a:lnTo>
                    <a:close/>
                    <a:moveTo>
                      <a:pt x="230" y="40"/>
                    </a:moveTo>
                    <a:lnTo>
                      <a:pt x="167" y="47"/>
                    </a:lnTo>
                    <a:lnTo>
                      <a:pt x="167" y="26"/>
                    </a:lnTo>
                    <a:lnTo>
                      <a:pt x="230" y="19"/>
                    </a:lnTo>
                    <a:lnTo>
                      <a:pt x="230" y="40"/>
                    </a:lnTo>
                    <a:close/>
                  </a:path>
                </a:pathLst>
              </a:custGeom>
              <a:solidFill>
                <a:srgbClr val="BFD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3" name="Freeform 196"/>
              <p:cNvSpPr>
                <a:spLocks/>
              </p:cNvSpPr>
              <p:nvPr/>
            </p:nvSpPr>
            <p:spPr bwMode="auto">
              <a:xfrm>
                <a:off x="3003" y="2674"/>
                <a:ext cx="12" cy="45"/>
              </a:xfrm>
              <a:custGeom>
                <a:avLst/>
                <a:gdLst>
                  <a:gd name="T0" fmla="*/ 0 w 12"/>
                  <a:gd name="T1" fmla="*/ 0 h 45"/>
                  <a:gd name="T2" fmla="*/ 0 w 12"/>
                  <a:gd name="T3" fmla="*/ 11 h 45"/>
                  <a:gd name="T4" fmla="*/ 0 w 12"/>
                  <a:gd name="T5" fmla="*/ 22 h 45"/>
                  <a:gd name="T6" fmla="*/ 0 w 12"/>
                  <a:gd name="T7" fmla="*/ 33 h 45"/>
                  <a:gd name="T8" fmla="*/ 0 w 12"/>
                  <a:gd name="T9" fmla="*/ 45 h 45"/>
                  <a:gd name="T10" fmla="*/ 12 w 12"/>
                  <a:gd name="T11" fmla="*/ 45 h 45"/>
                  <a:gd name="T12" fmla="*/ 12 w 12"/>
                  <a:gd name="T13" fmla="*/ 0 h 45"/>
                  <a:gd name="T14" fmla="*/ 0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0" y="0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4" name="Freeform 197"/>
              <p:cNvSpPr>
                <a:spLocks/>
              </p:cNvSpPr>
              <p:nvPr/>
            </p:nvSpPr>
            <p:spPr bwMode="auto">
              <a:xfrm>
                <a:off x="3003" y="2415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1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2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1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2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5" name="Freeform 198"/>
              <p:cNvSpPr>
                <a:spLocks/>
              </p:cNvSpPr>
              <p:nvPr/>
            </p:nvSpPr>
            <p:spPr bwMode="auto">
              <a:xfrm>
                <a:off x="3003" y="2353"/>
                <a:ext cx="12" cy="42"/>
              </a:xfrm>
              <a:custGeom>
                <a:avLst/>
                <a:gdLst>
                  <a:gd name="T0" fmla="*/ 0 w 12"/>
                  <a:gd name="T1" fmla="*/ 1 h 42"/>
                  <a:gd name="T2" fmla="*/ 0 w 12"/>
                  <a:gd name="T3" fmla="*/ 12 h 42"/>
                  <a:gd name="T4" fmla="*/ 0 w 12"/>
                  <a:gd name="T5" fmla="*/ 22 h 42"/>
                  <a:gd name="T6" fmla="*/ 0 w 12"/>
                  <a:gd name="T7" fmla="*/ 32 h 42"/>
                  <a:gd name="T8" fmla="*/ 0 w 12"/>
                  <a:gd name="T9" fmla="*/ 42 h 42"/>
                  <a:gd name="T10" fmla="*/ 12 w 12"/>
                  <a:gd name="T11" fmla="*/ 41 h 42"/>
                  <a:gd name="T12" fmla="*/ 12 w 12"/>
                  <a:gd name="T13" fmla="*/ 0 h 42"/>
                  <a:gd name="T14" fmla="*/ 0 w 12"/>
                  <a:gd name="T15" fmla="*/ 1 h 4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2">
                    <a:moveTo>
                      <a:pt x="0" y="1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6" name="Freeform 199"/>
              <p:cNvSpPr>
                <a:spLocks/>
              </p:cNvSpPr>
              <p:nvPr/>
            </p:nvSpPr>
            <p:spPr bwMode="auto">
              <a:xfrm>
                <a:off x="3003" y="2291"/>
                <a:ext cx="12" cy="43"/>
              </a:xfrm>
              <a:custGeom>
                <a:avLst/>
                <a:gdLst>
                  <a:gd name="T0" fmla="*/ 0 w 12"/>
                  <a:gd name="T1" fmla="*/ 1 h 43"/>
                  <a:gd name="T2" fmla="*/ 0 w 12"/>
                  <a:gd name="T3" fmla="*/ 6 h 43"/>
                  <a:gd name="T4" fmla="*/ 0 w 12"/>
                  <a:gd name="T5" fmla="*/ 14 h 43"/>
                  <a:gd name="T6" fmla="*/ 0 w 12"/>
                  <a:gd name="T7" fmla="*/ 26 h 43"/>
                  <a:gd name="T8" fmla="*/ 0 w 12"/>
                  <a:gd name="T9" fmla="*/ 43 h 43"/>
                  <a:gd name="T10" fmla="*/ 12 w 12"/>
                  <a:gd name="T11" fmla="*/ 41 h 43"/>
                  <a:gd name="T12" fmla="*/ 12 w 12"/>
                  <a:gd name="T13" fmla="*/ 0 h 43"/>
                  <a:gd name="T14" fmla="*/ 8 w 12"/>
                  <a:gd name="T15" fmla="*/ 0 h 43"/>
                  <a:gd name="T16" fmla="*/ 5 w 12"/>
                  <a:gd name="T17" fmla="*/ 0 h 43"/>
                  <a:gd name="T18" fmla="*/ 2 w 12"/>
                  <a:gd name="T19" fmla="*/ 1 h 43"/>
                  <a:gd name="T20" fmla="*/ 0 w 12"/>
                  <a:gd name="T21" fmla="*/ 1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" h="43">
                    <a:moveTo>
                      <a:pt x="0" y="1"/>
                    </a:moveTo>
                    <a:lnTo>
                      <a:pt x="0" y="6"/>
                    </a:lnTo>
                    <a:lnTo>
                      <a:pt x="0" y="14"/>
                    </a:lnTo>
                    <a:lnTo>
                      <a:pt x="0" y="26"/>
                    </a:lnTo>
                    <a:lnTo>
                      <a:pt x="0" y="43"/>
                    </a:lnTo>
                    <a:lnTo>
                      <a:pt x="12" y="4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7" name="Freeform 200"/>
              <p:cNvSpPr>
                <a:spLocks/>
              </p:cNvSpPr>
              <p:nvPr/>
            </p:nvSpPr>
            <p:spPr bwMode="auto">
              <a:xfrm>
                <a:off x="3003" y="2478"/>
                <a:ext cx="12" cy="44"/>
              </a:xfrm>
              <a:custGeom>
                <a:avLst/>
                <a:gdLst>
                  <a:gd name="T0" fmla="*/ 0 w 12"/>
                  <a:gd name="T1" fmla="*/ 0 h 44"/>
                  <a:gd name="T2" fmla="*/ 0 w 12"/>
                  <a:gd name="T3" fmla="*/ 10 h 44"/>
                  <a:gd name="T4" fmla="*/ 0 w 12"/>
                  <a:gd name="T5" fmla="*/ 22 h 44"/>
                  <a:gd name="T6" fmla="*/ 0 w 12"/>
                  <a:gd name="T7" fmla="*/ 33 h 44"/>
                  <a:gd name="T8" fmla="*/ 0 w 12"/>
                  <a:gd name="T9" fmla="*/ 44 h 44"/>
                  <a:gd name="T10" fmla="*/ 12 w 12"/>
                  <a:gd name="T11" fmla="*/ 43 h 44"/>
                  <a:gd name="T12" fmla="*/ 12 w 12"/>
                  <a:gd name="T13" fmla="*/ 0 h 44"/>
                  <a:gd name="T14" fmla="*/ 0 w 1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4">
                    <a:moveTo>
                      <a:pt x="0" y="0"/>
                    </a:moveTo>
                    <a:lnTo>
                      <a:pt x="0" y="10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12" y="4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8" name="Freeform 201"/>
              <p:cNvSpPr>
                <a:spLocks/>
              </p:cNvSpPr>
              <p:nvPr/>
            </p:nvSpPr>
            <p:spPr bwMode="auto">
              <a:xfrm>
                <a:off x="3003" y="2608"/>
                <a:ext cx="12" cy="46"/>
              </a:xfrm>
              <a:custGeom>
                <a:avLst/>
                <a:gdLst>
                  <a:gd name="T0" fmla="*/ 0 w 12"/>
                  <a:gd name="T1" fmla="*/ 0 h 46"/>
                  <a:gd name="T2" fmla="*/ 0 w 12"/>
                  <a:gd name="T3" fmla="*/ 12 h 46"/>
                  <a:gd name="T4" fmla="*/ 0 w 12"/>
                  <a:gd name="T5" fmla="*/ 22 h 46"/>
                  <a:gd name="T6" fmla="*/ 0 w 12"/>
                  <a:gd name="T7" fmla="*/ 34 h 46"/>
                  <a:gd name="T8" fmla="*/ 0 w 12"/>
                  <a:gd name="T9" fmla="*/ 46 h 46"/>
                  <a:gd name="T10" fmla="*/ 12 w 12"/>
                  <a:gd name="T11" fmla="*/ 46 h 46"/>
                  <a:gd name="T12" fmla="*/ 12 w 12"/>
                  <a:gd name="T13" fmla="*/ 0 h 46"/>
                  <a:gd name="T14" fmla="*/ 0 w 12"/>
                  <a:gd name="T15" fmla="*/ 0 h 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0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46"/>
                    </a:lnTo>
                    <a:lnTo>
                      <a:pt x="12" y="4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9" name="Freeform 202"/>
              <p:cNvSpPr>
                <a:spLocks/>
              </p:cNvSpPr>
              <p:nvPr/>
            </p:nvSpPr>
            <p:spPr bwMode="auto">
              <a:xfrm>
                <a:off x="3003" y="2542"/>
                <a:ext cx="12" cy="45"/>
              </a:xfrm>
              <a:custGeom>
                <a:avLst/>
                <a:gdLst>
                  <a:gd name="T0" fmla="*/ 12 w 12"/>
                  <a:gd name="T1" fmla="*/ 0 h 45"/>
                  <a:gd name="T2" fmla="*/ 0 w 12"/>
                  <a:gd name="T3" fmla="*/ 1 h 45"/>
                  <a:gd name="T4" fmla="*/ 0 w 12"/>
                  <a:gd name="T5" fmla="*/ 11 h 45"/>
                  <a:gd name="T6" fmla="*/ 0 w 12"/>
                  <a:gd name="T7" fmla="*/ 23 h 45"/>
                  <a:gd name="T8" fmla="*/ 0 w 12"/>
                  <a:gd name="T9" fmla="*/ 33 h 45"/>
                  <a:gd name="T10" fmla="*/ 0 w 12"/>
                  <a:gd name="T11" fmla="*/ 45 h 45"/>
                  <a:gd name="T12" fmla="*/ 12 w 12"/>
                  <a:gd name="T13" fmla="*/ 45 h 45"/>
                  <a:gd name="T14" fmla="*/ 12 w 12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2" h="45">
                    <a:moveTo>
                      <a:pt x="12" y="0"/>
                    </a:moveTo>
                    <a:lnTo>
                      <a:pt x="0" y="1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0" y="45"/>
                    </a:lnTo>
                    <a:lnTo>
                      <a:pt x="12" y="4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0" name="Freeform 203"/>
              <p:cNvSpPr>
                <a:spLocks/>
              </p:cNvSpPr>
              <p:nvPr/>
            </p:nvSpPr>
            <p:spPr bwMode="auto">
              <a:xfrm>
                <a:off x="3254" y="2545"/>
                <a:ext cx="25" cy="25"/>
              </a:xfrm>
              <a:custGeom>
                <a:avLst/>
                <a:gdLst>
                  <a:gd name="T0" fmla="*/ 0 w 25"/>
                  <a:gd name="T1" fmla="*/ 11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1 h 25"/>
                  <a:gd name="T18" fmla="*/ 24 w 25"/>
                  <a:gd name="T19" fmla="*/ 7 h 25"/>
                  <a:gd name="T20" fmla="*/ 21 w 25"/>
                  <a:gd name="T21" fmla="*/ 2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2 h 25"/>
                  <a:gd name="T30" fmla="*/ 2 w 25"/>
                  <a:gd name="T31" fmla="*/ 7 h 25"/>
                  <a:gd name="T32" fmla="*/ 0 w 25"/>
                  <a:gd name="T33" fmla="*/ 11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1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2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2" y="7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1" name="Freeform 204"/>
              <p:cNvSpPr>
                <a:spLocks/>
              </p:cNvSpPr>
              <p:nvPr/>
            </p:nvSpPr>
            <p:spPr bwMode="auto">
              <a:xfrm>
                <a:off x="3254" y="2689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2" name="Freeform 205"/>
              <p:cNvSpPr>
                <a:spLocks/>
              </p:cNvSpPr>
              <p:nvPr/>
            </p:nvSpPr>
            <p:spPr bwMode="auto">
              <a:xfrm>
                <a:off x="3254" y="2761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3" name="Freeform 206"/>
              <p:cNvSpPr>
                <a:spLocks/>
              </p:cNvSpPr>
              <p:nvPr/>
            </p:nvSpPr>
            <p:spPr bwMode="auto">
              <a:xfrm>
                <a:off x="3254" y="2834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4" name="Freeform 207"/>
              <p:cNvSpPr>
                <a:spLocks/>
              </p:cNvSpPr>
              <p:nvPr/>
            </p:nvSpPr>
            <p:spPr bwMode="auto">
              <a:xfrm>
                <a:off x="3182" y="2547"/>
                <a:ext cx="63" cy="23"/>
              </a:xfrm>
              <a:custGeom>
                <a:avLst/>
                <a:gdLst>
                  <a:gd name="T0" fmla="*/ 0 w 63"/>
                  <a:gd name="T1" fmla="*/ 23 h 23"/>
                  <a:gd name="T2" fmla="*/ 32 w 63"/>
                  <a:gd name="T3" fmla="*/ 23 h 23"/>
                  <a:gd name="T4" fmla="*/ 63 w 63"/>
                  <a:gd name="T5" fmla="*/ 21 h 23"/>
                  <a:gd name="T6" fmla="*/ 63 w 63"/>
                  <a:gd name="T7" fmla="*/ 0 h 23"/>
                  <a:gd name="T8" fmla="*/ 56 w 63"/>
                  <a:gd name="T9" fmla="*/ 0 h 23"/>
                  <a:gd name="T10" fmla="*/ 0 w 63"/>
                  <a:gd name="T11" fmla="*/ 2 h 23"/>
                  <a:gd name="T12" fmla="*/ 0 w 63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3">
                    <a:moveTo>
                      <a:pt x="0" y="23"/>
                    </a:moveTo>
                    <a:lnTo>
                      <a:pt x="32" y="23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6" y="0"/>
                    </a:lnTo>
                    <a:lnTo>
                      <a:pt x="0" y="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5" name="Freeform 208"/>
              <p:cNvSpPr>
                <a:spLocks/>
              </p:cNvSpPr>
              <p:nvPr/>
            </p:nvSpPr>
            <p:spPr bwMode="auto">
              <a:xfrm>
                <a:off x="3182" y="2760"/>
                <a:ext cx="63" cy="24"/>
              </a:xfrm>
              <a:custGeom>
                <a:avLst/>
                <a:gdLst>
                  <a:gd name="T0" fmla="*/ 0 w 63"/>
                  <a:gd name="T1" fmla="*/ 21 h 24"/>
                  <a:gd name="T2" fmla="*/ 63 w 63"/>
                  <a:gd name="T3" fmla="*/ 24 h 24"/>
                  <a:gd name="T4" fmla="*/ 63 w 63"/>
                  <a:gd name="T5" fmla="*/ 3 h 24"/>
                  <a:gd name="T6" fmla="*/ 0 w 63"/>
                  <a:gd name="T7" fmla="*/ 0 h 24"/>
                  <a:gd name="T8" fmla="*/ 0 w 63"/>
                  <a:gd name="T9" fmla="*/ 2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4">
                    <a:moveTo>
                      <a:pt x="0" y="21"/>
                    </a:moveTo>
                    <a:lnTo>
                      <a:pt x="63" y="24"/>
                    </a:lnTo>
                    <a:lnTo>
                      <a:pt x="63" y="3"/>
                    </a:lnTo>
                    <a:lnTo>
                      <a:pt x="0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6" name="Freeform 209"/>
              <p:cNvSpPr>
                <a:spLocks/>
              </p:cNvSpPr>
              <p:nvPr/>
            </p:nvSpPr>
            <p:spPr bwMode="auto">
              <a:xfrm>
                <a:off x="3182" y="2831"/>
                <a:ext cx="63" cy="26"/>
              </a:xfrm>
              <a:custGeom>
                <a:avLst/>
                <a:gdLst>
                  <a:gd name="T0" fmla="*/ 0 w 63"/>
                  <a:gd name="T1" fmla="*/ 20 h 26"/>
                  <a:gd name="T2" fmla="*/ 63 w 63"/>
                  <a:gd name="T3" fmla="*/ 26 h 26"/>
                  <a:gd name="T4" fmla="*/ 63 w 63"/>
                  <a:gd name="T5" fmla="*/ 6 h 26"/>
                  <a:gd name="T6" fmla="*/ 0 w 63"/>
                  <a:gd name="T7" fmla="*/ 0 h 26"/>
                  <a:gd name="T8" fmla="*/ 0 w 63"/>
                  <a:gd name="T9" fmla="*/ 2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6">
                    <a:moveTo>
                      <a:pt x="0" y="20"/>
                    </a:moveTo>
                    <a:lnTo>
                      <a:pt x="63" y="26"/>
                    </a:lnTo>
                    <a:lnTo>
                      <a:pt x="63" y="6"/>
                    </a:lnTo>
                    <a:lnTo>
                      <a:pt x="0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7" name="Freeform 210"/>
              <p:cNvSpPr>
                <a:spLocks/>
              </p:cNvSpPr>
              <p:nvPr/>
            </p:nvSpPr>
            <p:spPr bwMode="auto">
              <a:xfrm>
                <a:off x="3254" y="2255"/>
                <a:ext cx="25" cy="25"/>
              </a:xfrm>
              <a:custGeom>
                <a:avLst/>
                <a:gdLst>
                  <a:gd name="T0" fmla="*/ 12 w 25"/>
                  <a:gd name="T1" fmla="*/ 0 h 25"/>
                  <a:gd name="T2" fmla="*/ 7 w 25"/>
                  <a:gd name="T3" fmla="*/ 2 h 25"/>
                  <a:gd name="T4" fmla="*/ 5 w 25"/>
                  <a:gd name="T5" fmla="*/ 5 h 25"/>
                  <a:gd name="T6" fmla="*/ 2 w 25"/>
                  <a:gd name="T7" fmla="*/ 8 h 25"/>
                  <a:gd name="T8" fmla="*/ 0 w 25"/>
                  <a:gd name="T9" fmla="*/ 14 h 25"/>
                  <a:gd name="T10" fmla="*/ 2 w 25"/>
                  <a:gd name="T11" fmla="*/ 18 h 25"/>
                  <a:gd name="T12" fmla="*/ 5 w 25"/>
                  <a:gd name="T13" fmla="*/ 21 h 25"/>
                  <a:gd name="T14" fmla="*/ 7 w 25"/>
                  <a:gd name="T15" fmla="*/ 24 h 25"/>
                  <a:gd name="T16" fmla="*/ 12 w 25"/>
                  <a:gd name="T17" fmla="*/ 25 h 25"/>
                  <a:gd name="T18" fmla="*/ 18 w 25"/>
                  <a:gd name="T19" fmla="*/ 24 h 25"/>
                  <a:gd name="T20" fmla="*/ 21 w 25"/>
                  <a:gd name="T21" fmla="*/ 21 h 25"/>
                  <a:gd name="T22" fmla="*/ 24 w 25"/>
                  <a:gd name="T23" fmla="*/ 18 h 25"/>
                  <a:gd name="T24" fmla="*/ 25 w 25"/>
                  <a:gd name="T25" fmla="*/ 14 h 25"/>
                  <a:gd name="T26" fmla="*/ 24 w 25"/>
                  <a:gd name="T27" fmla="*/ 8 h 25"/>
                  <a:gd name="T28" fmla="*/ 21 w 25"/>
                  <a:gd name="T29" fmla="*/ 5 h 25"/>
                  <a:gd name="T30" fmla="*/ 18 w 25"/>
                  <a:gd name="T31" fmla="*/ 2 h 25"/>
                  <a:gd name="T32" fmla="*/ 12 w 2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0"/>
                    </a:moveTo>
                    <a:lnTo>
                      <a:pt x="7" y="2"/>
                    </a:lnTo>
                    <a:lnTo>
                      <a:pt x="5" y="5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8" name="Freeform 211"/>
              <p:cNvSpPr>
                <a:spLocks/>
              </p:cNvSpPr>
              <p:nvPr/>
            </p:nvSpPr>
            <p:spPr bwMode="auto">
              <a:xfrm>
                <a:off x="3254" y="2328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3 h 25"/>
                  <a:gd name="T4" fmla="*/ 21 w 25"/>
                  <a:gd name="T5" fmla="*/ 20 h 25"/>
                  <a:gd name="T6" fmla="*/ 24 w 25"/>
                  <a:gd name="T7" fmla="*/ 17 h 25"/>
                  <a:gd name="T8" fmla="*/ 25 w 25"/>
                  <a:gd name="T9" fmla="*/ 11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1 h 25"/>
                  <a:gd name="T26" fmla="*/ 2 w 25"/>
                  <a:gd name="T27" fmla="*/ 17 h 25"/>
                  <a:gd name="T28" fmla="*/ 5 w 25"/>
                  <a:gd name="T29" fmla="*/ 20 h 25"/>
                  <a:gd name="T30" fmla="*/ 7 w 25"/>
                  <a:gd name="T31" fmla="*/ 23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1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39" name="Freeform 212"/>
              <p:cNvSpPr>
                <a:spLocks/>
              </p:cNvSpPr>
              <p:nvPr/>
            </p:nvSpPr>
            <p:spPr bwMode="auto">
              <a:xfrm>
                <a:off x="3254" y="2400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7 h 25"/>
                  <a:gd name="T12" fmla="*/ 21 w 25"/>
                  <a:gd name="T13" fmla="*/ 3 h 25"/>
                  <a:gd name="T14" fmla="*/ 18 w 25"/>
                  <a:gd name="T15" fmla="*/ 1 h 25"/>
                  <a:gd name="T16" fmla="*/ 12 w 25"/>
                  <a:gd name="T17" fmla="*/ 0 h 25"/>
                  <a:gd name="T18" fmla="*/ 7 w 25"/>
                  <a:gd name="T19" fmla="*/ 1 h 25"/>
                  <a:gd name="T20" fmla="*/ 5 w 25"/>
                  <a:gd name="T21" fmla="*/ 3 h 25"/>
                  <a:gd name="T22" fmla="*/ 2 w 25"/>
                  <a:gd name="T23" fmla="*/ 7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0" name="Freeform 213"/>
              <p:cNvSpPr>
                <a:spLocks/>
              </p:cNvSpPr>
              <p:nvPr/>
            </p:nvSpPr>
            <p:spPr bwMode="auto">
              <a:xfrm>
                <a:off x="3254" y="2472"/>
                <a:ext cx="25" cy="25"/>
              </a:xfrm>
              <a:custGeom>
                <a:avLst/>
                <a:gdLst>
                  <a:gd name="T0" fmla="*/ 12 w 25"/>
                  <a:gd name="T1" fmla="*/ 25 h 25"/>
                  <a:gd name="T2" fmla="*/ 18 w 25"/>
                  <a:gd name="T3" fmla="*/ 24 h 25"/>
                  <a:gd name="T4" fmla="*/ 21 w 25"/>
                  <a:gd name="T5" fmla="*/ 21 h 25"/>
                  <a:gd name="T6" fmla="*/ 24 w 25"/>
                  <a:gd name="T7" fmla="*/ 18 h 25"/>
                  <a:gd name="T8" fmla="*/ 25 w 25"/>
                  <a:gd name="T9" fmla="*/ 12 h 25"/>
                  <a:gd name="T10" fmla="*/ 24 w 25"/>
                  <a:gd name="T11" fmla="*/ 8 h 25"/>
                  <a:gd name="T12" fmla="*/ 21 w 25"/>
                  <a:gd name="T13" fmla="*/ 3 h 25"/>
                  <a:gd name="T14" fmla="*/ 18 w 25"/>
                  <a:gd name="T15" fmla="*/ 2 h 25"/>
                  <a:gd name="T16" fmla="*/ 12 w 25"/>
                  <a:gd name="T17" fmla="*/ 0 h 25"/>
                  <a:gd name="T18" fmla="*/ 7 w 25"/>
                  <a:gd name="T19" fmla="*/ 2 h 25"/>
                  <a:gd name="T20" fmla="*/ 5 w 25"/>
                  <a:gd name="T21" fmla="*/ 3 h 25"/>
                  <a:gd name="T22" fmla="*/ 2 w 25"/>
                  <a:gd name="T23" fmla="*/ 8 h 25"/>
                  <a:gd name="T24" fmla="*/ 0 w 25"/>
                  <a:gd name="T25" fmla="*/ 12 h 25"/>
                  <a:gd name="T26" fmla="*/ 2 w 25"/>
                  <a:gd name="T27" fmla="*/ 18 h 25"/>
                  <a:gd name="T28" fmla="*/ 5 w 25"/>
                  <a:gd name="T29" fmla="*/ 21 h 25"/>
                  <a:gd name="T30" fmla="*/ 7 w 25"/>
                  <a:gd name="T31" fmla="*/ 24 h 25"/>
                  <a:gd name="T32" fmla="*/ 12 w 25"/>
                  <a:gd name="T33" fmla="*/ 25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12" y="25"/>
                    </a:moveTo>
                    <a:lnTo>
                      <a:pt x="18" y="24"/>
                    </a:lnTo>
                    <a:lnTo>
                      <a:pt x="21" y="21"/>
                    </a:lnTo>
                    <a:lnTo>
                      <a:pt x="24" y="18"/>
                    </a:lnTo>
                    <a:lnTo>
                      <a:pt x="25" y="12"/>
                    </a:lnTo>
                    <a:lnTo>
                      <a:pt x="24" y="8"/>
                    </a:lnTo>
                    <a:lnTo>
                      <a:pt x="21" y="3"/>
                    </a:lnTo>
                    <a:lnTo>
                      <a:pt x="18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5" y="21"/>
                    </a:lnTo>
                    <a:lnTo>
                      <a:pt x="7" y="24"/>
                    </a:ln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1" name="Freeform 214"/>
              <p:cNvSpPr>
                <a:spLocks/>
              </p:cNvSpPr>
              <p:nvPr/>
            </p:nvSpPr>
            <p:spPr bwMode="auto">
              <a:xfrm>
                <a:off x="3254" y="2617"/>
                <a:ext cx="25" cy="25"/>
              </a:xfrm>
              <a:custGeom>
                <a:avLst/>
                <a:gdLst>
                  <a:gd name="T0" fmla="*/ 0 w 25"/>
                  <a:gd name="T1" fmla="*/ 12 h 25"/>
                  <a:gd name="T2" fmla="*/ 2 w 25"/>
                  <a:gd name="T3" fmla="*/ 17 h 25"/>
                  <a:gd name="T4" fmla="*/ 5 w 25"/>
                  <a:gd name="T5" fmla="*/ 20 h 25"/>
                  <a:gd name="T6" fmla="*/ 7 w 25"/>
                  <a:gd name="T7" fmla="*/ 23 h 25"/>
                  <a:gd name="T8" fmla="*/ 12 w 25"/>
                  <a:gd name="T9" fmla="*/ 25 h 25"/>
                  <a:gd name="T10" fmla="*/ 18 w 25"/>
                  <a:gd name="T11" fmla="*/ 23 h 25"/>
                  <a:gd name="T12" fmla="*/ 21 w 25"/>
                  <a:gd name="T13" fmla="*/ 20 h 25"/>
                  <a:gd name="T14" fmla="*/ 24 w 25"/>
                  <a:gd name="T15" fmla="*/ 17 h 25"/>
                  <a:gd name="T16" fmla="*/ 25 w 25"/>
                  <a:gd name="T17" fmla="*/ 12 h 25"/>
                  <a:gd name="T18" fmla="*/ 24 w 25"/>
                  <a:gd name="T19" fmla="*/ 7 h 25"/>
                  <a:gd name="T20" fmla="*/ 21 w 25"/>
                  <a:gd name="T21" fmla="*/ 3 h 25"/>
                  <a:gd name="T22" fmla="*/ 18 w 25"/>
                  <a:gd name="T23" fmla="*/ 1 h 25"/>
                  <a:gd name="T24" fmla="*/ 12 w 25"/>
                  <a:gd name="T25" fmla="*/ 0 h 25"/>
                  <a:gd name="T26" fmla="*/ 7 w 25"/>
                  <a:gd name="T27" fmla="*/ 1 h 25"/>
                  <a:gd name="T28" fmla="*/ 5 w 25"/>
                  <a:gd name="T29" fmla="*/ 3 h 25"/>
                  <a:gd name="T30" fmla="*/ 2 w 25"/>
                  <a:gd name="T31" fmla="*/ 7 h 25"/>
                  <a:gd name="T32" fmla="*/ 0 w 25"/>
                  <a:gd name="T33" fmla="*/ 12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25">
                    <a:moveTo>
                      <a:pt x="0" y="12"/>
                    </a:moveTo>
                    <a:lnTo>
                      <a:pt x="2" y="17"/>
                    </a:lnTo>
                    <a:lnTo>
                      <a:pt x="5" y="20"/>
                    </a:lnTo>
                    <a:lnTo>
                      <a:pt x="7" y="23"/>
                    </a:lnTo>
                    <a:lnTo>
                      <a:pt x="12" y="25"/>
                    </a:lnTo>
                    <a:lnTo>
                      <a:pt x="18" y="23"/>
                    </a:lnTo>
                    <a:lnTo>
                      <a:pt x="21" y="20"/>
                    </a:lnTo>
                    <a:lnTo>
                      <a:pt x="24" y="17"/>
                    </a:lnTo>
                    <a:lnTo>
                      <a:pt x="25" y="12"/>
                    </a:lnTo>
                    <a:lnTo>
                      <a:pt x="24" y="7"/>
                    </a:lnTo>
                    <a:lnTo>
                      <a:pt x="21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2" y="7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2" name="Freeform 215"/>
              <p:cNvSpPr>
                <a:spLocks/>
              </p:cNvSpPr>
              <p:nvPr/>
            </p:nvSpPr>
            <p:spPr bwMode="auto">
              <a:xfrm>
                <a:off x="3182" y="2258"/>
                <a:ext cx="63" cy="33"/>
              </a:xfrm>
              <a:custGeom>
                <a:avLst/>
                <a:gdLst>
                  <a:gd name="T0" fmla="*/ 0 w 63"/>
                  <a:gd name="T1" fmla="*/ 33 h 33"/>
                  <a:gd name="T2" fmla="*/ 63 w 63"/>
                  <a:gd name="T3" fmla="*/ 22 h 33"/>
                  <a:gd name="T4" fmla="*/ 63 w 63"/>
                  <a:gd name="T5" fmla="*/ 0 h 33"/>
                  <a:gd name="T6" fmla="*/ 0 w 63"/>
                  <a:gd name="T7" fmla="*/ 12 h 33"/>
                  <a:gd name="T8" fmla="*/ 0 w 63"/>
                  <a:gd name="T9" fmla="*/ 33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3">
                    <a:moveTo>
                      <a:pt x="0" y="33"/>
                    </a:moveTo>
                    <a:lnTo>
                      <a:pt x="63" y="22"/>
                    </a:lnTo>
                    <a:lnTo>
                      <a:pt x="63" y="0"/>
                    </a:lnTo>
                    <a:lnTo>
                      <a:pt x="0" y="1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3" name="Freeform 216"/>
              <p:cNvSpPr>
                <a:spLocks/>
              </p:cNvSpPr>
              <p:nvPr/>
            </p:nvSpPr>
            <p:spPr bwMode="auto">
              <a:xfrm>
                <a:off x="3182" y="2328"/>
                <a:ext cx="63" cy="31"/>
              </a:xfrm>
              <a:custGeom>
                <a:avLst/>
                <a:gdLst>
                  <a:gd name="T0" fmla="*/ 63 w 63"/>
                  <a:gd name="T1" fmla="*/ 0 h 31"/>
                  <a:gd name="T2" fmla="*/ 0 w 63"/>
                  <a:gd name="T3" fmla="*/ 10 h 31"/>
                  <a:gd name="T4" fmla="*/ 0 w 63"/>
                  <a:gd name="T5" fmla="*/ 31 h 31"/>
                  <a:gd name="T6" fmla="*/ 63 w 63"/>
                  <a:gd name="T7" fmla="*/ 20 h 31"/>
                  <a:gd name="T8" fmla="*/ 63 w 63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31">
                    <a:moveTo>
                      <a:pt x="63" y="0"/>
                    </a:moveTo>
                    <a:lnTo>
                      <a:pt x="0" y="10"/>
                    </a:lnTo>
                    <a:lnTo>
                      <a:pt x="0" y="31"/>
                    </a:lnTo>
                    <a:lnTo>
                      <a:pt x="63" y="20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4" name="Freeform 217"/>
              <p:cNvSpPr>
                <a:spLocks/>
              </p:cNvSpPr>
              <p:nvPr/>
            </p:nvSpPr>
            <p:spPr bwMode="auto">
              <a:xfrm>
                <a:off x="3182" y="2400"/>
                <a:ext cx="63" cy="28"/>
              </a:xfrm>
              <a:custGeom>
                <a:avLst/>
                <a:gdLst>
                  <a:gd name="T0" fmla="*/ 0 w 63"/>
                  <a:gd name="T1" fmla="*/ 28 h 28"/>
                  <a:gd name="T2" fmla="*/ 63 w 63"/>
                  <a:gd name="T3" fmla="*/ 21 h 28"/>
                  <a:gd name="T4" fmla="*/ 63 w 63"/>
                  <a:gd name="T5" fmla="*/ 0 h 28"/>
                  <a:gd name="T6" fmla="*/ 0 w 63"/>
                  <a:gd name="T7" fmla="*/ 7 h 28"/>
                  <a:gd name="T8" fmla="*/ 0 w 63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8">
                    <a:moveTo>
                      <a:pt x="0" y="28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5" name="Freeform 218"/>
              <p:cNvSpPr>
                <a:spLocks/>
              </p:cNvSpPr>
              <p:nvPr/>
            </p:nvSpPr>
            <p:spPr bwMode="auto">
              <a:xfrm>
                <a:off x="3182" y="2472"/>
                <a:ext cx="63" cy="25"/>
              </a:xfrm>
              <a:custGeom>
                <a:avLst/>
                <a:gdLst>
                  <a:gd name="T0" fmla="*/ 0 w 63"/>
                  <a:gd name="T1" fmla="*/ 25 h 25"/>
                  <a:gd name="T2" fmla="*/ 63 w 63"/>
                  <a:gd name="T3" fmla="*/ 21 h 25"/>
                  <a:gd name="T4" fmla="*/ 63 w 63"/>
                  <a:gd name="T5" fmla="*/ 0 h 25"/>
                  <a:gd name="T6" fmla="*/ 0 w 63"/>
                  <a:gd name="T7" fmla="*/ 5 h 25"/>
                  <a:gd name="T8" fmla="*/ 0 w 63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5">
                    <a:moveTo>
                      <a:pt x="0" y="25"/>
                    </a:moveTo>
                    <a:lnTo>
                      <a:pt x="63" y="21"/>
                    </a:lnTo>
                    <a:lnTo>
                      <a:pt x="63" y="0"/>
                    </a:lnTo>
                    <a:lnTo>
                      <a:pt x="0" y="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6" name="Freeform 219"/>
              <p:cNvSpPr>
                <a:spLocks/>
              </p:cNvSpPr>
              <p:nvPr/>
            </p:nvSpPr>
            <p:spPr bwMode="auto">
              <a:xfrm>
                <a:off x="3182" y="2620"/>
                <a:ext cx="63" cy="20"/>
              </a:xfrm>
              <a:custGeom>
                <a:avLst/>
                <a:gdLst>
                  <a:gd name="T0" fmla="*/ 0 w 63"/>
                  <a:gd name="T1" fmla="*/ 1 h 20"/>
                  <a:gd name="T2" fmla="*/ 0 w 63"/>
                  <a:gd name="T3" fmla="*/ 20 h 20"/>
                  <a:gd name="T4" fmla="*/ 50 w 63"/>
                  <a:gd name="T5" fmla="*/ 20 h 20"/>
                  <a:gd name="T6" fmla="*/ 63 w 63"/>
                  <a:gd name="T7" fmla="*/ 20 h 20"/>
                  <a:gd name="T8" fmla="*/ 63 w 63"/>
                  <a:gd name="T9" fmla="*/ 7 h 20"/>
                  <a:gd name="T10" fmla="*/ 63 w 63"/>
                  <a:gd name="T11" fmla="*/ 0 h 20"/>
                  <a:gd name="T12" fmla="*/ 0 w 63"/>
                  <a:gd name="T13" fmla="*/ 1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" h="20">
                    <a:moveTo>
                      <a:pt x="0" y="1"/>
                    </a:moveTo>
                    <a:lnTo>
                      <a:pt x="0" y="20"/>
                    </a:lnTo>
                    <a:lnTo>
                      <a:pt x="50" y="20"/>
                    </a:lnTo>
                    <a:lnTo>
                      <a:pt x="63" y="20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7" name="Freeform 220"/>
              <p:cNvSpPr>
                <a:spLocks/>
              </p:cNvSpPr>
              <p:nvPr/>
            </p:nvSpPr>
            <p:spPr bwMode="auto">
              <a:xfrm>
                <a:off x="3182" y="2689"/>
                <a:ext cx="63" cy="21"/>
              </a:xfrm>
              <a:custGeom>
                <a:avLst/>
                <a:gdLst>
                  <a:gd name="T0" fmla="*/ 0 w 63"/>
                  <a:gd name="T1" fmla="*/ 0 h 21"/>
                  <a:gd name="T2" fmla="*/ 0 w 63"/>
                  <a:gd name="T3" fmla="*/ 19 h 21"/>
                  <a:gd name="T4" fmla="*/ 29 w 63"/>
                  <a:gd name="T5" fmla="*/ 21 h 21"/>
                  <a:gd name="T6" fmla="*/ 63 w 63"/>
                  <a:gd name="T7" fmla="*/ 21 h 21"/>
                  <a:gd name="T8" fmla="*/ 63 w 63"/>
                  <a:gd name="T9" fmla="*/ 0 h 21"/>
                  <a:gd name="T10" fmla="*/ 51 w 63"/>
                  <a:gd name="T11" fmla="*/ 0 h 21"/>
                  <a:gd name="T12" fmla="*/ 0 w 63"/>
                  <a:gd name="T13" fmla="*/ 0 h 21"/>
                  <a:gd name="T14" fmla="*/ 0 w 6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3" h="21">
                    <a:moveTo>
                      <a:pt x="0" y="0"/>
                    </a:moveTo>
                    <a:lnTo>
                      <a:pt x="0" y="19"/>
                    </a:lnTo>
                    <a:lnTo>
                      <a:pt x="29" y="21"/>
                    </a:lnTo>
                    <a:lnTo>
                      <a:pt x="63" y="21"/>
                    </a:lnTo>
                    <a:lnTo>
                      <a:pt x="63" y="0"/>
                    </a:lnTo>
                    <a:lnTo>
                      <a:pt x="5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8" name="Freeform 221"/>
              <p:cNvSpPr>
                <a:spLocks noEditPoints="1"/>
              </p:cNvSpPr>
              <p:nvPr/>
            </p:nvSpPr>
            <p:spPr bwMode="auto">
              <a:xfrm>
                <a:off x="2982" y="2210"/>
                <a:ext cx="331" cy="841"/>
              </a:xfrm>
              <a:custGeom>
                <a:avLst/>
                <a:gdLst>
                  <a:gd name="T0" fmla="*/ 331 w 331"/>
                  <a:gd name="T1" fmla="*/ 841 h 841"/>
                  <a:gd name="T2" fmla="*/ 310 w 331"/>
                  <a:gd name="T3" fmla="*/ 815 h 841"/>
                  <a:gd name="T4" fmla="*/ 259 w 331"/>
                  <a:gd name="T5" fmla="*/ 808 h 841"/>
                  <a:gd name="T6" fmla="*/ 138 w 331"/>
                  <a:gd name="T7" fmla="*/ 789 h 841"/>
                  <a:gd name="T8" fmla="*/ 37 w 331"/>
                  <a:gd name="T9" fmla="*/ 774 h 841"/>
                  <a:gd name="T10" fmla="*/ 21 w 331"/>
                  <a:gd name="T11" fmla="*/ 702 h 841"/>
                  <a:gd name="T12" fmla="*/ 310 w 331"/>
                  <a:gd name="T13" fmla="*/ 724 h 841"/>
                  <a:gd name="T14" fmla="*/ 310 w 331"/>
                  <a:gd name="T15" fmla="*/ 647 h 841"/>
                  <a:gd name="T16" fmla="*/ 74 w 331"/>
                  <a:gd name="T17" fmla="*/ 643 h 841"/>
                  <a:gd name="T18" fmla="*/ 29 w 331"/>
                  <a:gd name="T19" fmla="*/ 638 h 841"/>
                  <a:gd name="T20" fmla="*/ 21 w 331"/>
                  <a:gd name="T21" fmla="*/ 593 h 841"/>
                  <a:gd name="T22" fmla="*/ 122 w 331"/>
                  <a:gd name="T23" fmla="*/ 600 h 841"/>
                  <a:gd name="T24" fmla="*/ 310 w 331"/>
                  <a:gd name="T25" fmla="*/ 619 h 841"/>
                  <a:gd name="T26" fmla="*/ 206 w 331"/>
                  <a:gd name="T27" fmla="*/ 585 h 841"/>
                  <a:gd name="T28" fmla="*/ 95 w 331"/>
                  <a:gd name="T29" fmla="*/ 578 h 841"/>
                  <a:gd name="T30" fmla="*/ 21 w 331"/>
                  <a:gd name="T31" fmla="*/ 540 h 841"/>
                  <a:gd name="T32" fmla="*/ 151 w 331"/>
                  <a:gd name="T33" fmla="*/ 532 h 841"/>
                  <a:gd name="T34" fmla="*/ 263 w 331"/>
                  <a:gd name="T35" fmla="*/ 537 h 841"/>
                  <a:gd name="T36" fmla="*/ 310 w 331"/>
                  <a:gd name="T37" fmla="*/ 593 h 841"/>
                  <a:gd name="T38" fmla="*/ 200 w 331"/>
                  <a:gd name="T39" fmla="*/ 514 h 841"/>
                  <a:gd name="T40" fmla="*/ 33 w 331"/>
                  <a:gd name="T41" fmla="*/ 509 h 841"/>
                  <a:gd name="T42" fmla="*/ 21 w 331"/>
                  <a:gd name="T43" fmla="*/ 464 h 841"/>
                  <a:gd name="T44" fmla="*/ 243 w 331"/>
                  <a:gd name="T45" fmla="*/ 467 h 841"/>
                  <a:gd name="T46" fmla="*/ 310 w 331"/>
                  <a:gd name="T47" fmla="*/ 492 h 841"/>
                  <a:gd name="T48" fmla="*/ 310 w 331"/>
                  <a:gd name="T49" fmla="*/ 436 h 841"/>
                  <a:gd name="T50" fmla="*/ 250 w 331"/>
                  <a:gd name="T51" fmla="*/ 447 h 841"/>
                  <a:gd name="T52" fmla="*/ 21 w 331"/>
                  <a:gd name="T53" fmla="*/ 444 h 841"/>
                  <a:gd name="T54" fmla="*/ 33 w 331"/>
                  <a:gd name="T55" fmla="*/ 398 h 841"/>
                  <a:gd name="T56" fmla="*/ 287 w 331"/>
                  <a:gd name="T57" fmla="*/ 395 h 841"/>
                  <a:gd name="T58" fmla="*/ 310 w 331"/>
                  <a:gd name="T59" fmla="*/ 417 h 841"/>
                  <a:gd name="T60" fmla="*/ 310 w 331"/>
                  <a:gd name="T61" fmla="*/ 373 h 841"/>
                  <a:gd name="T62" fmla="*/ 215 w 331"/>
                  <a:gd name="T63" fmla="*/ 374 h 841"/>
                  <a:gd name="T64" fmla="*/ 21 w 331"/>
                  <a:gd name="T65" fmla="*/ 355 h 841"/>
                  <a:gd name="T66" fmla="*/ 253 w 331"/>
                  <a:gd name="T67" fmla="*/ 320 h 841"/>
                  <a:gd name="T68" fmla="*/ 277 w 331"/>
                  <a:gd name="T69" fmla="*/ 318 h 841"/>
                  <a:gd name="T70" fmla="*/ 310 w 331"/>
                  <a:gd name="T71" fmla="*/ 373 h 841"/>
                  <a:gd name="T72" fmla="*/ 310 w 331"/>
                  <a:gd name="T73" fmla="*/ 296 h 841"/>
                  <a:gd name="T74" fmla="*/ 33 w 331"/>
                  <a:gd name="T75" fmla="*/ 311 h 841"/>
                  <a:gd name="T76" fmla="*/ 21 w 331"/>
                  <a:gd name="T77" fmla="*/ 268 h 841"/>
                  <a:gd name="T78" fmla="*/ 310 w 331"/>
                  <a:gd name="T79" fmla="*/ 255 h 841"/>
                  <a:gd name="T80" fmla="*/ 263 w 331"/>
                  <a:gd name="T81" fmla="*/ 227 h 841"/>
                  <a:gd name="T82" fmla="*/ 21 w 331"/>
                  <a:gd name="T83" fmla="*/ 227 h 841"/>
                  <a:gd name="T84" fmla="*/ 243 w 331"/>
                  <a:gd name="T85" fmla="*/ 178 h 841"/>
                  <a:gd name="T86" fmla="*/ 310 w 331"/>
                  <a:gd name="T87" fmla="*/ 224 h 841"/>
                  <a:gd name="T88" fmla="*/ 65 w 331"/>
                  <a:gd name="T89" fmla="*/ 180 h 841"/>
                  <a:gd name="T90" fmla="*/ 21 w 331"/>
                  <a:gd name="T91" fmla="*/ 155 h 841"/>
                  <a:gd name="T92" fmla="*/ 310 w 331"/>
                  <a:gd name="T93" fmla="*/ 137 h 841"/>
                  <a:gd name="T94" fmla="*/ 33 w 331"/>
                  <a:gd name="T95" fmla="*/ 122 h 841"/>
                  <a:gd name="T96" fmla="*/ 21 w 331"/>
                  <a:gd name="T97" fmla="*/ 82 h 841"/>
                  <a:gd name="T98" fmla="*/ 43 w 331"/>
                  <a:gd name="T99" fmla="*/ 78 h 841"/>
                  <a:gd name="T100" fmla="*/ 85 w 331"/>
                  <a:gd name="T101" fmla="*/ 70 h 841"/>
                  <a:gd name="T102" fmla="*/ 178 w 331"/>
                  <a:gd name="T103" fmla="*/ 51 h 841"/>
                  <a:gd name="T104" fmla="*/ 266 w 331"/>
                  <a:gd name="T105" fmla="*/ 34 h 841"/>
                  <a:gd name="T106" fmla="*/ 309 w 331"/>
                  <a:gd name="T107" fmla="*/ 25 h 841"/>
                  <a:gd name="T108" fmla="*/ 310 w 331"/>
                  <a:gd name="T109" fmla="*/ 41 h 8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331" h="841">
                    <a:moveTo>
                      <a:pt x="331" y="0"/>
                    </a:moveTo>
                    <a:lnTo>
                      <a:pt x="319" y="3"/>
                    </a:lnTo>
                    <a:lnTo>
                      <a:pt x="0" y="66"/>
                    </a:lnTo>
                    <a:lnTo>
                      <a:pt x="0" y="789"/>
                    </a:lnTo>
                    <a:lnTo>
                      <a:pt x="331" y="841"/>
                    </a:lnTo>
                    <a:lnTo>
                      <a:pt x="331" y="0"/>
                    </a:lnTo>
                    <a:close/>
                    <a:moveTo>
                      <a:pt x="310" y="799"/>
                    </a:moveTo>
                    <a:lnTo>
                      <a:pt x="310" y="807"/>
                    </a:lnTo>
                    <a:lnTo>
                      <a:pt x="310" y="811"/>
                    </a:lnTo>
                    <a:lnTo>
                      <a:pt x="310" y="815"/>
                    </a:lnTo>
                    <a:lnTo>
                      <a:pt x="310" y="817"/>
                    </a:lnTo>
                    <a:lnTo>
                      <a:pt x="305" y="815"/>
                    </a:lnTo>
                    <a:lnTo>
                      <a:pt x="293" y="814"/>
                    </a:lnTo>
                    <a:lnTo>
                      <a:pt x="278" y="811"/>
                    </a:lnTo>
                    <a:lnTo>
                      <a:pt x="259" y="808"/>
                    </a:lnTo>
                    <a:lnTo>
                      <a:pt x="237" y="805"/>
                    </a:lnTo>
                    <a:lnTo>
                      <a:pt x="213" y="802"/>
                    </a:lnTo>
                    <a:lnTo>
                      <a:pt x="189" y="798"/>
                    </a:lnTo>
                    <a:lnTo>
                      <a:pt x="164" y="793"/>
                    </a:lnTo>
                    <a:lnTo>
                      <a:pt x="138" y="789"/>
                    </a:lnTo>
                    <a:lnTo>
                      <a:pt x="114" y="786"/>
                    </a:lnTo>
                    <a:lnTo>
                      <a:pt x="91" y="782"/>
                    </a:lnTo>
                    <a:lnTo>
                      <a:pt x="70" y="779"/>
                    </a:lnTo>
                    <a:lnTo>
                      <a:pt x="52" y="776"/>
                    </a:lnTo>
                    <a:lnTo>
                      <a:pt x="37" y="774"/>
                    </a:lnTo>
                    <a:lnTo>
                      <a:pt x="27" y="771"/>
                    </a:lnTo>
                    <a:lnTo>
                      <a:pt x="21" y="771"/>
                    </a:lnTo>
                    <a:lnTo>
                      <a:pt x="21" y="761"/>
                    </a:lnTo>
                    <a:lnTo>
                      <a:pt x="21" y="737"/>
                    </a:lnTo>
                    <a:lnTo>
                      <a:pt x="21" y="702"/>
                    </a:lnTo>
                    <a:lnTo>
                      <a:pt x="21" y="658"/>
                    </a:lnTo>
                    <a:lnTo>
                      <a:pt x="54" y="662"/>
                    </a:lnTo>
                    <a:lnTo>
                      <a:pt x="262" y="684"/>
                    </a:lnTo>
                    <a:lnTo>
                      <a:pt x="310" y="690"/>
                    </a:lnTo>
                    <a:lnTo>
                      <a:pt x="310" y="724"/>
                    </a:lnTo>
                    <a:lnTo>
                      <a:pt x="310" y="755"/>
                    </a:lnTo>
                    <a:lnTo>
                      <a:pt x="310" y="780"/>
                    </a:lnTo>
                    <a:lnTo>
                      <a:pt x="310" y="799"/>
                    </a:lnTo>
                    <a:close/>
                    <a:moveTo>
                      <a:pt x="310" y="640"/>
                    </a:moveTo>
                    <a:lnTo>
                      <a:pt x="310" y="647"/>
                    </a:lnTo>
                    <a:lnTo>
                      <a:pt x="310" y="655"/>
                    </a:lnTo>
                    <a:lnTo>
                      <a:pt x="310" y="662"/>
                    </a:lnTo>
                    <a:lnTo>
                      <a:pt x="310" y="669"/>
                    </a:lnTo>
                    <a:lnTo>
                      <a:pt x="281" y="666"/>
                    </a:lnTo>
                    <a:lnTo>
                      <a:pt x="74" y="643"/>
                    </a:lnTo>
                    <a:lnTo>
                      <a:pt x="52" y="640"/>
                    </a:lnTo>
                    <a:lnTo>
                      <a:pt x="33" y="638"/>
                    </a:lnTo>
                    <a:lnTo>
                      <a:pt x="31" y="638"/>
                    </a:lnTo>
                    <a:lnTo>
                      <a:pt x="29" y="638"/>
                    </a:lnTo>
                    <a:lnTo>
                      <a:pt x="21" y="637"/>
                    </a:lnTo>
                    <a:lnTo>
                      <a:pt x="21" y="625"/>
                    </a:lnTo>
                    <a:lnTo>
                      <a:pt x="21" y="615"/>
                    </a:lnTo>
                    <a:lnTo>
                      <a:pt x="21" y="603"/>
                    </a:lnTo>
                    <a:lnTo>
                      <a:pt x="21" y="593"/>
                    </a:lnTo>
                    <a:lnTo>
                      <a:pt x="29" y="593"/>
                    </a:lnTo>
                    <a:lnTo>
                      <a:pt x="33" y="593"/>
                    </a:lnTo>
                    <a:lnTo>
                      <a:pt x="76" y="596"/>
                    </a:lnTo>
                    <a:lnTo>
                      <a:pt x="111" y="599"/>
                    </a:lnTo>
                    <a:lnTo>
                      <a:pt x="122" y="600"/>
                    </a:lnTo>
                    <a:lnTo>
                      <a:pt x="124" y="600"/>
                    </a:lnTo>
                    <a:lnTo>
                      <a:pt x="200" y="606"/>
                    </a:lnTo>
                    <a:lnTo>
                      <a:pt x="263" y="610"/>
                    </a:lnTo>
                    <a:lnTo>
                      <a:pt x="310" y="613"/>
                    </a:lnTo>
                    <a:lnTo>
                      <a:pt x="310" y="619"/>
                    </a:lnTo>
                    <a:lnTo>
                      <a:pt x="310" y="627"/>
                    </a:lnTo>
                    <a:lnTo>
                      <a:pt x="310" y="633"/>
                    </a:lnTo>
                    <a:lnTo>
                      <a:pt x="310" y="640"/>
                    </a:lnTo>
                    <a:close/>
                    <a:moveTo>
                      <a:pt x="310" y="593"/>
                    </a:moveTo>
                    <a:lnTo>
                      <a:pt x="206" y="585"/>
                    </a:lnTo>
                    <a:lnTo>
                      <a:pt x="200" y="585"/>
                    </a:lnTo>
                    <a:lnTo>
                      <a:pt x="189" y="584"/>
                    </a:lnTo>
                    <a:lnTo>
                      <a:pt x="142" y="581"/>
                    </a:lnTo>
                    <a:lnTo>
                      <a:pt x="117" y="579"/>
                    </a:lnTo>
                    <a:lnTo>
                      <a:pt x="95" y="578"/>
                    </a:lnTo>
                    <a:lnTo>
                      <a:pt x="29" y="572"/>
                    </a:lnTo>
                    <a:lnTo>
                      <a:pt x="21" y="572"/>
                    </a:lnTo>
                    <a:lnTo>
                      <a:pt x="21" y="562"/>
                    </a:lnTo>
                    <a:lnTo>
                      <a:pt x="21" y="550"/>
                    </a:lnTo>
                    <a:lnTo>
                      <a:pt x="21" y="540"/>
                    </a:lnTo>
                    <a:lnTo>
                      <a:pt x="21" y="529"/>
                    </a:lnTo>
                    <a:lnTo>
                      <a:pt x="33" y="529"/>
                    </a:lnTo>
                    <a:lnTo>
                      <a:pt x="48" y="529"/>
                    </a:lnTo>
                    <a:lnTo>
                      <a:pt x="142" y="532"/>
                    </a:lnTo>
                    <a:lnTo>
                      <a:pt x="151" y="532"/>
                    </a:lnTo>
                    <a:lnTo>
                      <a:pt x="192" y="534"/>
                    </a:lnTo>
                    <a:lnTo>
                      <a:pt x="194" y="534"/>
                    </a:lnTo>
                    <a:lnTo>
                      <a:pt x="200" y="535"/>
                    </a:lnTo>
                    <a:lnTo>
                      <a:pt x="263" y="537"/>
                    </a:lnTo>
                    <a:lnTo>
                      <a:pt x="310" y="538"/>
                    </a:lnTo>
                    <a:lnTo>
                      <a:pt x="310" y="553"/>
                    </a:lnTo>
                    <a:lnTo>
                      <a:pt x="310" y="566"/>
                    </a:lnTo>
                    <a:lnTo>
                      <a:pt x="310" y="579"/>
                    </a:lnTo>
                    <a:lnTo>
                      <a:pt x="310" y="593"/>
                    </a:lnTo>
                    <a:close/>
                    <a:moveTo>
                      <a:pt x="310" y="517"/>
                    </a:moveTo>
                    <a:lnTo>
                      <a:pt x="263" y="516"/>
                    </a:lnTo>
                    <a:lnTo>
                      <a:pt x="213" y="514"/>
                    </a:lnTo>
                    <a:lnTo>
                      <a:pt x="207" y="514"/>
                    </a:lnTo>
                    <a:lnTo>
                      <a:pt x="200" y="514"/>
                    </a:lnTo>
                    <a:lnTo>
                      <a:pt x="172" y="513"/>
                    </a:lnTo>
                    <a:lnTo>
                      <a:pt x="163" y="513"/>
                    </a:lnTo>
                    <a:lnTo>
                      <a:pt x="147" y="512"/>
                    </a:lnTo>
                    <a:lnTo>
                      <a:pt x="70" y="510"/>
                    </a:lnTo>
                    <a:lnTo>
                      <a:pt x="33" y="509"/>
                    </a:lnTo>
                    <a:lnTo>
                      <a:pt x="21" y="509"/>
                    </a:lnTo>
                    <a:lnTo>
                      <a:pt x="21" y="497"/>
                    </a:lnTo>
                    <a:lnTo>
                      <a:pt x="21" y="486"/>
                    </a:lnTo>
                    <a:lnTo>
                      <a:pt x="21" y="475"/>
                    </a:lnTo>
                    <a:lnTo>
                      <a:pt x="21" y="464"/>
                    </a:lnTo>
                    <a:lnTo>
                      <a:pt x="117" y="466"/>
                    </a:lnTo>
                    <a:lnTo>
                      <a:pt x="135" y="466"/>
                    </a:lnTo>
                    <a:lnTo>
                      <a:pt x="212" y="467"/>
                    </a:lnTo>
                    <a:lnTo>
                      <a:pt x="243" y="467"/>
                    </a:lnTo>
                    <a:lnTo>
                      <a:pt x="265" y="467"/>
                    </a:lnTo>
                    <a:lnTo>
                      <a:pt x="310" y="467"/>
                    </a:lnTo>
                    <a:lnTo>
                      <a:pt x="310" y="481"/>
                    </a:lnTo>
                    <a:lnTo>
                      <a:pt x="310" y="492"/>
                    </a:lnTo>
                    <a:lnTo>
                      <a:pt x="310" y="506"/>
                    </a:lnTo>
                    <a:lnTo>
                      <a:pt x="310" y="517"/>
                    </a:lnTo>
                    <a:close/>
                    <a:moveTo>
                      <a:pt x="310" y="424"/>
                    </a:moveTo>
                    <a:lnTo>
                      <a:pt x="310" y="430"/>
                    </a:lnTo>
                    <a:lnTo>
                      <a:pt x="310" y="436"/>
                    </a:lnTo>
                    <a:lnTo>
                      <a:pt x="310" y="442"/>
                    </a:lnTo>
                    <a:lnTo>
                      <a:pt x="310" y="448"/>
                    </a:lnTo>
                    <a:lnTo>
                      <a:pt x="287" y="447"/>
                    </a:lnTo>
                    <a:lnTo>
                      <a:pt x="263" y="447"/>
                    </a:lnTo>
                    <a:lnTo>
                      <a:pt x="250" y="447"/>
                    </a:lnTo>
                    <a:lnTo>
                      <a:pt x="232" y="447"/>
                    </a:lnTo>
                    <a:lnTo>
                      <a:pt x="200" y="447"/>
                    </a:lnTo>
                    <a:lnTo>
                      <a:pt x="139" y="445"/>
                    </a:lnTo>
                    <a:lnTo>
                      <a:pt x="33" y="444"/>
                    </a:lnTo>
                    <a:lnTo>
                      <a:pt x="21" y="444"/>
                    </a:lnTo>
                    <a:lnTo>
                      <a:pt x="21" y="432"/>
                    </a:lnTo>
                    <a:lnTo>
                      <a:pt x="21" y="420"/>
                    </a:lnTo>
                    <a:lnTo>
                      <a:pt x="21" y="410"/>
                    </a:lnTo>
                    <a:lnTo>
                      <a:pt x="21" y="398"/>
                    </a:lnTo>
                    <a:lnTo>
                      <a:pt x="33" y="398"/>
                    </a:lnTo>
                    <a:lnTo>
                      <a:pt x="192" y="395"/>
                    </a:lnTo>
                    <a:lnTo>
                      <a:pt x="197" y="395"/>
                    </a:lnTo>
                    <a:lnTo>
                      <a:pt x="200" y="395"/>
                    </a:lnTo>
                    <a:lnTo>
                      <a:pt x="263" y="395"/>
                    </a:lnTo>
                    <a:lnTo>
                      <a:pt x="287" y="395"/>
                    </a:lnTo>
                    <a:lnTo>
                      <a:pt x="310" y="394"/>
                    </a:lnTo>
                    <a:lnTo>
                      <a:pt x="310" y="401"/>
                    </a:lnTo>
                    <a:lnTo>
                      <a:pt x="310" y="408"/>
                    </a:lnTo>
                    <a:lnTo>
                      <a:pt x="310" y="417"/>
                    </a:lnTo>
                    <a:lnTo>
                      <a:pt x="310" y="424"/>
                    </a:lnTo>
                    <a:close/>
                    <a:moveTo>
                      <a:pt x="310" y="373"/>
                    </a:moveTo>
                    <a:lnTo>
                      <a:pt x="310" y="373"/>
                    </a:lnTo>
                    <a:lnTo>
                      <a:pt x="309" y="373"/>
                    </a:lnTo>
                    <a:lnTo>
                      <a:pt x="263" y="374"/>
                    </a:lnTo>
                    <a:lnTo>
                      <a:pt x="235" y="374"/>
                    </a:lnTo>
                    <a:lnTo>
                      <a:pt x="215" y="374"/>
                    </a:lnTo>
                    <a:lnTo>
                      <a:pt x="200" y="374"/>
                    </a:lnTo>
                    <a:lnTo>
                      <a:pt x="104" y="376"/>
                    </a:lnTo>
                    <a:lnTo>
                      <a:pt x="21" y="377"/>
                    </a:lnTo>
                    <a:lnTo>
                      <a:pt x="21" y="365"/>
                    </a:lnTo>
                    <a:lnTo>
                      <a:pt x="21" y="355"/>
                    </a:lnTo>
                    <a:lnTo>
                      <a:pt x="21" y="343"/>
                    </a:lnTo>
                    <a:lnTo>
                      <a:pt x="21" y="333"/>
                    </a:lnTo>
                    <a:lnTo>
                      <a:pt x="147" y="326"/>
                    </a:lnTo>
                    <a:lnTo>
                      <a:pt x="250" y="320"/>
                    </a:lnTo>
                    <a:lnTo>
                      <a:pt x="253" y="320"/>
                    </a:lnTo>
                    <a:lnTo>
                      <a:pt x="263" y="318"/>
                    </a:lnTo>
                    <a:lnTo>
                      <a:pt x="265" y="318"/>
                    </a:lnTo>
                    <a:lnTo>
                      <a:pt x="277" y="318"/>
                    </a:lnTo>
                    <a:lnTo>
                      <a:pt x="310" y="317"/>
                    </a:lnTo>
                    <a:lnTo>
                      <a:pt x="310" y="330"/>
                    </a:lnTo>
                    <a:lnTo>
                      <a:pt x="310" y="345"/>
                    </a:lnTo>
                    <a:lnTo>
                      <a:pt x="310" y="358"/>
                    </a:lnTo>
                    <a:lnTo>
                      <a:pt x="310" y="373"/>
                    </a:lnTo>
                    <a:close/>
                    <a:moveTo>
                      <a:pt x="310" y="286"/>
                    </a:moveTo>
                    <a:lnTo>
                      <a:pt x="310" y="289"/>
                    </a:lnTo>
                    <a:lnTo>
                      <a:pt x="310" y="292"/>
                    </a:lnTo>
                    <a:lnTo>
                      <a:pt x="310" y="293"/>
                    </a:lnTo>
                    <a:lnTo>
                      <a:pt x="310" y="296"/>
                    </a:lnTo>
                    <a:lnTo>
                      <a:pt x="300" y="296"/>
                    </a:lnTo>
                    <a:lnTo>
                      <a:pt x="271" y="298"/>
                    </a:lnTo>
                    <a:lnTo>
                      <a:pt x="250" y="299"/>
                    </a:lnTo>
                    <a:lnTo>
                      <a:pt x="200" y="302"/>
                    </a:lnTo>
                    <a:lnTo>
                      <a:pt x="33" y="311"/>
                    </a:lnTo>
                    <a:lnTo>
                      <a:pt x="21" y="312"/>
                    </a:lnTo>
                    <a:lnTo>
                      <a:pt x="21" y="301"/>
                    </a:lnTo>
                    <a:lnTo>
                      <a:pt x="21" y="290"/>
                    </a:lnTo>
                    <a:lnTo>
                      <a:pt x="21" y="278"/>
                    </a:lnTo>
                    <a:lnTo>
                      <a:pt x="21" y="268"/>
                    </a:lnTo>
                    <a:lnTo>
                      <a:pt x="235" y="250"/>
                    </a:lnTo>
                    <a:lnTo>
                      <a:pt x="241" y="250"/>
                    </a:lnTo>
                    <a:lnTo>
                      <a:pt x="263" y="247"/>
                    </a:lnTo>
                    <a:lnTo>
                      <a:pt x="310" y="245"/>
                    </a:lnTo>
                    <a:lnTo>
                      <a:pt x="310" y="255"/>
                    </a:lnTo>
                    <a:lnTo>
                      <a:pt x="310" y="265"/>
                    </a:lnTo>
                    <a:lnTo>
                      <a:pt x="310" y="275"/>
                    </a:lnTo>
                    <a:lnTo>
                      <a:pt x="310" y="286"/>
                    </a:lnTo>
                    <a:close/>
                    <a:moveTo>
                      <a:pt x="310" y="224"/>
                    </a:moveTo>
                    <a:lnTo>
                      <a:pt x="263" y="227"/>
                    </a:lnTo>
                    <a:lnTo>
                      <a:pt x="200" y="233"/>
                    </a:lnTo>
                    <a:lnTo>
                      <a:pt x="33" y="247"/>
                    </a:lnTo>
                    <a:lnTo>
                      <a:pt x="21" y="247"/>
                    </a:lnTo>
                    <a:lnTo>
                      <a:pt x="21" y="237"/>
                    </a:lnTo>
                    <a:lnTo>
                      <a:pt x="21" y="227"/>
                    </a:lnTo>
                    <a:lnTo>
                      <a:pt x="21" y="216"/>
                    </a:lnTo>
                    <a:lnTo>
                      <a:pt x="21" y="206"/>
                    </a:lnTo>
                    <a:lnTo>
                      <a:pt x="33" y="205"/>
                    </a:lnTo>
                    <a:lnTo>
                      <a:pt x="200" y="184"/>
                    </a:lnTo>
                    <a:lnTo>
                      <a:pt x="243" y="178"/>
                    </a:lnTo>
                    <a:lnTo>
                      <a:pt x="310" y="171"/>
                    </a:lnTo>
                    <a:lnTo>
                      <a:pt x="310" y="183"/>
                    </a:lnTo>
                    <a:lnTo>
                      <a:pt x="310" y="196"/>
                    </a:lnTo>
                    <a:lnTo>
                      <a:pt x="310" y="209"/>
                    </a:lnTo>
                    <a:lnTo>
                      <a:pt x="310" y="224"/>
                    </a:lnTo>
                    <a:close/>
                    <a:moveTo>
                      <a:pt x="310" y="150"/>
                    </a:moveTo>
                    <a:lnTo>
                      <a:pt x="263" y="156"/>
                    </a:lnTo>
                    <a:lnTo>
                      <a:pt x="243" y="157"/>
                    </a:lnTo>
                    <a:lnTo>
                      <a:pt x="65" y="180"/>
                    </a:lnTo>
                    <a:lnTo>
                      <a:pt x="33" y="184"/>
                    </a:lnTo>
                    <a:lnTo>
                      <a:pt x="21" y="185"/>
                    </a:lnTo>
                    <a:lnTo>
                      <a:pt x="21" y="175"/>
                    </a:lnTo>
                    <a:lnTo>
                      <a:pt x="21" y="165"/>
                    </a:lnTo>
                    <a:lnTo>
                      <a:pt x="21" y="155"/>
                    </a:lnTo>
                    <a:lnTo>
                      <a:pt x="21" y="144"/>
                    </a:lnTo>
                    <a:lnTo>
                      <a:pt x="310" y="100"/>
                    </a:lnTo>
                    <a:lnTo>
                      <a:pt x="310" y="112"/>
                    </a:lnTo>
                    <a:lnTo>
                      <a:pt x="310" y="124"/>
                    </a:lnTo>
                    <a:lnTo>
                      <a:pt x="310" y="137"/>
                    </a:lnTo>
                    <a:lnTo>
                      <a:pt x="310" y="150"/>
                    </a:lnTo>
                    <a:close/>
                    <a:moveTo>
                      <a:pt x="310" y="79"/>
                    </a:moveTo>
                    <a:lnTo>
                      <a:pt x="263" y="87"/>
                    </a:lnTo>
                    <a:lnTo>
                      <a:pt x="200" y="97"/>
                    </a:lnTo>
                    <a:lnTo>
                      <a:pt x="33" y="122"/>
                    </a:lnTo>
                    <a:lnTo>
                      <a:pt x="21" y="124"/>
                    </a:lnTo>
                    <a:lnTo>
                      <a:pt x="21" y="107"/>
                    </a:lnTo>
                    <a:lnTo>
                      <a:pt x="21" y="95"/>
                    </a:lnTo>
                    <a:lnTo>
                      <a:pt x="21" y="87"/>
                    </a:lnTo>
                    <a:lnTo>
                      <a:pt x="21" y="82"/>
                    </a:lnTo>
                    <a:lnTo>
                      <a:pt x="23" y="82"/>
                    </a:lnTo>
                    <a:lnTo>
                      <a:pt x="27" y="81"/>
                    </a:lnTo>
                    <a:lnTo>
                      <a:pt x="33" y="81"/>
                    </a:lnTo>
                    <a:lnTo>
                      <a:pt x="40" y="79"/>
                    </a:lnTo>
                    <a:lnTo>
                      <a:pt x="43" y="78"/>
                    </a:lnTo>
                    <a:lnTo>
                      <a:pt x="48" y="78"/>
                    </a:lnTo>
                    <a:lnTo>
                      <a:pt x="51" y="76"/>
                    </a:lnTo>
                    <a:lnTo>
                      <a:pt x="55" y="76"/>
                    </a:lnTo>
                    <a:lnTo>
                      <a:pt x="70" y="73"/>
                    </a:lnTo>
                    <a:lnTo>
                      <a:pt x="85" y="70"/>
                    </a:lnTo>
                    <a:lnTo>
                      <a:pt x="102" y="66"/>
                    </a:lnTo>
                    <a:lnTo>
                      <a:pt x="120" y="63"/>
                    </a:lnTo>
                    <a:lnTo>
                      <a:pt x="139" y="59"/>
                    </a:lnTo>
                    <a:lnTo>
                      <a:pt x="158" y="56"/>
                    </a:lnTo>
                    <a:lnTo>
                      <a:pt x="178" y="51"/>
                    </a:lnTo>
                    <a:lnTo>
                      <a:pt x="197" y="47"/>
                    </a:lnTo>
                    <a:lnTo>
                      <a:pt x="216" y="44"/>
                    </a:lnTo>
                    <a:lnTo>
                      <a:pt x="234" y="39"/>
                    </a:lnTo>
                    <a:lnTo>
                      <a:pt x="251" y="36"/>
                    </a:lnTo>
                    <a:lnTo>
                      <a:pt x="266" y="34"/>
                    </a:lnTo>
                    <a:lnTo>
                      <a:pt x="279" y="31"/>
                    </a:lnTo>
                    <a:lnTo>
                      <a:pt x="291" y="28"/>
                    </a:lnTo>
                    <a:lnTo>
                      <a:pt x="300" y="26"/>
                    </a:lnTo>
                    <a:lnTo>
                      <a:pt x="308" y="25"/>
                    </a:lnTo>
                    <a:lnTo>
                      <a:pt x="309" y="25"/>
                    </a:lnTo>
                    <a:lnTo>
                      <a:pt x="310" y="25"/>
                    </a:lnTo>
                    <a:lnTo>
                      <a:pt x="310" y="31"/>
                    </a:lnTo>
                    <a:lnTo>
                      <a:pt x="310" y="41"/>
                    </a:lnTo>
                    <a:lnTo>
                      <a:pt x="310" y="59"/>
                    </a:lnTo>
                    <a:lnTo>
                      <a:pt x="310" y="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49" name="Freeform 222"/>
              <p:cNvSpPr>
                <a:spLocks noEditPoints="1"/>
              </p:cNvSpPr>
              <p:nvPr/>
            </p:nvSpPr>
            <p:spPr bwMode="auto">
              <a:xfrm>
                <a:off x="3124" y="2744"/>
                <a:ext cx="168" cy="59"/>
              </a:xfrm>
              <a:custGeom>
                <a:avLst/>
                <a:gdLst>
                  <a:gd name="T0" fmla="*/ 58 w 168"/>
                  <a:gd name="T1" fmla="*/ 1 h 59"/>
                  <a:gd name="T2" fmla="*/ 52 w 168"/>
                  <a:gd name="T3" fmla="*/ 0 h 59"/>
                  <a:gd name="T4" fmla="*/ 50 w 168"/>
                  <a:gd name="T5" fmla="*/ 0 h 59"/>
                  <a:gd name="T6" fmla="*/ 0 w 168"/>
                  <a:gd name="T7" fmla="*/ 47 h 59"/>
                  <a:gd name="T8" fmla="*/ 47 w 168"/>
                  <a:gd name="T9" fmla="*/ 50 h 59"/>
                  <a:gd name="T10" fmla="*/ 58 w 168"/>
                  <a:gd name="T11" fmla="*/ 51 h 59"/>
                  <a:gd name="T12" fmla="*/ 64 w 168"/>
                  <a:gd name="T13" fmla="*/ 51 h 59"/>
                  <a:gd name="T14" fmla="*/ 121 w 168"/>
                  <a:gd name="T15" fmla="*/ 56 h 59"/>
                  <a:gd name="T16" fmla="*/ 168 w 168"/>
                  <a:gd name="T17" fmla="*/ 59 h 59"/>
                  <a:gd name="T18" fmla="*/ 168 w 168"/>
                  <a:gd name="T19" fmla="*/ 45 h 59"/>
                  <a:gd name="T20" fmla="*/ 168 w 168"/>
                  <a:gd name="T21" fmla="*/ 32 h 59"/>
                  <a:gd name="T22" fmla="*/ 168 w 168"/>
                  <a:gd name="T23" fmla="*/ 19 h 59"/>
                  <a:gd name="T24" fmla="*/ 168 w 168"/>
                  <a:gd name="T25" fmla="*/ 4 h 59"/>
                  <a:gd name="T26" fmla="*/ 121 w 168"/>
                  <a:gd name="T27" fmla="*/ 3 h 59"/>
                  <a:gd name="T28" fmla="*/ 58 w 168"/>
                  <a:gd name="T29" fmla="*/ 1 h 59"/>
                  <a:gd name="T30" fmla="*/ 121 w 168"/>
                  <a:gd name="T31" fmla="*/ 40 h 59"/>
                  <a:gd name="T32" fmla="*/ 58 w 168"/>
                  <a:gd name="T33" fmla="*/ 37 h 59"/>
                  <a:gd name="T34" fmla="*/ 58 w 168"/>
                  <a:gd name="T35" fmla="*/ 16 h 59"/>
                  <a:gd name="T36" fmla="*/ 121 w 168"/>
                  <a:gd name="T37" fmla="*/ 19 h 59"/>
                  <a:gd name="T38" fmla="*/ 121 w 168"/>
                  <a:gd name="T39" fmla="*/ 40 h 59"/>
                  <a:gd name="T40" fmla="*/ 142 w 168"/>
                  <a:gd name="T41" fmla="*/ 17 h 59"/>
                  <a:gd name="T42" fmla="*/ 148 w 168"/>
                  <a:gd name="T43" fmla="*/ 19 h 59"/>
                  <a:gd name="T44" fmla="*/ 151 w 168"/>
                  <a:gd name="T45" fmla="*/ 20 h 59"/>
                  <a:gd name="T46" fmla="*/ 154 w 168"/>
                  <a:gd name="T47" fmla="*/ 25 h 59"/>
                  <a:gd name="T48" fmla="*/ 155 w 168"/>
                  <a:gd name="T49" fmla="*/ 29 h 59"/>
                  <a:gd name="T50" fmla="*/ 154 w 168"/>
                  <a:gd name="T51" fmla="*/ 35 h 59"/>
                  <a:gd name="T52" fmla="*/ 151 w 168"/>
                  <a:gd name="T53" fmla="*/ 38 h 59"/>
                  <a:gd name="T54" fmla="*/ 148 w 168"/>
                  <a:gd name="T55" fmla="*/ 41 h 59"/>
                  <a:gd name="T56" fmla="*/ 142 w 168"/>
                  <a:gd name="T57" fmla="*/ 42 h 59"/>
                  <a:gd name="T58" fmla="*/ 137 w 168"/>
                  <a:gd name="T59" fmla="*/ 41 h 59"/>
                  <a:gd name="T60" fmla="*/ 135 w 168"/>
                  <a:gd name="T61" fmla="*/ 38 h 59"/>
                  <a:gd name="T62" fmla="*/ 132 w 168"/>
                  <a:gd name="T63" fmla="*/ 35 h 59"/>
                  <a:gd name="T64" fmla="*/ 130 w 168"/>
                  <a:gd name="T65" fmla="*/ 29 h 59"/>
                  <a:gd name="T66" fmla="*/ 132 w 168"/>
                  <a:gd name="T67" fmla="*/ 25 h 59"/>
                  <a:gd name="T68" fmla="*/ 135 w 168"/>
                  <a:gd name="T69" fmla="*/ 20 h 59"/>
                  <a:gd name="T70" fmla="*/ 137 w 168"/>
                  <a:gd name="T71" fmla="*/ 19 h 59"/>
                  <a:gd name="T72" fmla="*/ 142 w 168"/>
                  <a:gd name="T73" fmla="*/ 17 h 5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8" h="59">
                    <a:moveTo>
                      <a:pt x="58" y="1"/>
                    </a:moveTo>
                    <a:lnTo>
                      <a:pt x="52" y="0"/>
                    </a:lnTo>
                    <a:lnTo>
                      <a:pt x="50" y="0"/>
                    </a:lnTo>
                    <a:lnTo>
                      <a:pt x="0" y="47"/>
                    </a:lnTo>
                    <a:lnTo>
                      <a:pt x="47" y="50"/>
                    </a:lnTo>
                    <a:lnTo>
                      <a:pt x="58" y="51"/>
                    </a:lnTo>
                    <a:lnTo>
                      <a:pt x="64" y="51"/>
                    </a:lnTo>
                    <a:lnTo>
                      <a:pt x="121" y="56"/>
                    </a:lnTo>
                    <a:lnTo>
                      <a:pt x="168" y="59"/>
                    </a:lnTo>
                    <a:lnTo>
                      <a:pt x="168" y="45"/>
                    </a:lnTo>
                    <a:lnTo>
                      <a:pt x="168" y="32"/>
                    </a:lnTo>
                    <a:lnTo>
                      <a:pt x="168" y="19"/>
                    </a:lnTo>
                    <a:lnTo>
                      <a:pt x="168" y="4"/>
                    </a:lnTo>
                    <a:lnTo>
                      <a:pt x="121" y="3"/>
                    </a:lnTo>
                    <a:lnTo>
                      <a:pt x="58" y="1"/>
                    </a:lnTo>
                    <a:close/>
                    <a:moveTo>
                      <a:pt x="121" y="40"/>
                    </a:moveTo>
                    <a:lnTo>
                      <a:pt x="58" y="37"/>
                    </a:lnTo>
                    <a:lnTo>
                      <a:pt x="58" y="16"/>
                    </a:lnTo>
                    <a:lnTo>
                      <a:pt x="121" y="19"/>
                    </a:lnTo>
                    <a:lnTo>
                      <a:pt x="121" y="40"/>
                    </a:lnTo>
                    <a:close/>
                    <a:moveTo>
                      <a:pt x="142" y="17"/>
                    </a:moveTo>
                    <a:lnTo>
                      <a:pt x="148" y="19"/>
                    </a:lnTo>
                    <a:lnTo>
                      <a:pt x="151" y="20"/>
                    </a:lnTo>
                    <a:lnTo>
                      <a:pt x="154" y="25"/>
                    </a:lnTo>
                    <a:lnTo>
                      <a:pt x="155" y="29"/>
                    </a:lnTo>
                    <a:lnTo>
                      <a:pt x="154" y="35"/>
                    </a:lnTo>
                    <a:lnTo>
                      <a:pt x="151" y="38"/>
                    </a:lnTo>
                    <a:lnTo>
                      <a:pt x="148" y="41"/>
                    </a:lnTo>
                    <a:lnTo>
                      <a:pt x="142" y="42"/>
                    </a:lnTo>
                    <a:lnTo>
                      <a:pt x="137" y="41"/>
                    </a:lnTo>
                    <a:lnTo>
                      <a:pt x="135" y="38"/>
                    </a:lnTo>
                    <a:lnTo>
                      <a:pt x="132" y="35"/>
                    </a:lnTo>
                    <a:lnTo>
                      <a:pt x="130" y="29"/>
                    </a:lnTo>
                    <a:lnTo>
                      <a:pt x="132" y="25"/>
                    </a:lnTo>
                    <a:lnTo>
                      <a:pt x="135" y="20"/>
                    </a:lnTo>
                    <a:lnTo>
                      <a:pt x="137" y="19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0" name="Freeform 223"/>
              <p:cNvSpPr>
                <a:spLocks/>
              </p:cNvSpPr>
              <p:nvPr/>
            </p:nvSpPr>
            <p:spPr bwMode="auto">
              <a:xfrm>
                <a:off x="3003" y="2868"/>
                <a:ext cx="289" cy="159"/>
              </a:xfrm>
              <a:custGeom>
                <a:avLst/>
                <a:gdLst>
                  <a:gd name="T0" fmla="*/ 241 w 289"/>
                  <a:gd name="T1" fmla="*/ 26 h 159"/>
                  <a:gd name="T2" fmla="*/ 33 w 289"/>
                  <a:gd name="T3" fmla="*/ 4 h 159"/>
                  <a:gd name="T4" fmla="*/ 33 w 289"/>
                  <a:gd name="T5" fmla="*/ 4 h 159"/>
                  <a:gd name="T6" fmla="*/ 12 w 289"/>
                  <a:gd name="T7" fmla="*/ 23 h 159"/>
                  <a:gd name="T8" fmla="*/ 12 w 289"/>
                  <a:gd name="T9" fmla="*/ 1 h 159"/>
                  <a:gd name="T10" fmla="*/ 0 w 289"/>
                  <a:gd name="T11" fmla="*/ 0 h 159"/>
                  <a:gd name="T12" fmla="*/ 0 w 289"/>
                  <a:gd name="T13" fmla="*/ 44 h 159"/>
                  <a:gd name="T14" fmla="*/ 0 w 289"/>
                  <a:gd name="T15" fmla="*/ 79 h 159"/>
                  <a:gd name="T16" fmla="*/ 0 w 289"/>
                  <a:gd name="T17" fmla="*/ 103 h 159"/>
                  <a:gd name="T18" fmla="*/ 0 w 289"/>
                  <a:gd name="T19" fmla="*/ 113 h 159"/>
                  <a:gd name="T20" fmla="*/ 6 w 289"/>
                  <a:gd name="T21" fmla="*/ 113 h 159"/>
                  <a:gd name="T22" fmla="*/ 16 w 289"/>
                  <a:gd name="T23" fmla="*/ 116 h 159"/>
                  <a:gd name="T24" fmla="*/ 31 w 289"/>
                  <a:gd name="T25" fmla="*/ 118 h 159"/>
                  <a:gd name="T26" fmla="*/ 49 w 289"/>
                  <a:gd name="T27" fmla="*/ 121 h 159"/>
                  <a:gd name="T28" fmla="*/ 70 w 289"/>
                  <a:gd name="T29" fmla="*/ 124 h 159"/>
                  <a:gd name="T30" fmla="*/ 93 w 289"/>
                  <a:gd name="T31" fmla="*/ 128 h 159"/>
                  <a:gd name="T32" fmla="*/ 117 w 289"/>
                  <a:gd name="T33" fmla="*/ 131 h 159"/>
                  <a:gd name="T34" fmla="*/ 143 w 289"/>
                  <a:gd name="T35" fmla="*/ 135 h 159"/>
                  <a:gd name="T36" fmla="*/ 168 w 289"/>
                  <a:gd name="T37" fmla="*/ 140 h 159"/>
                  <a:gd name="T38" fmla="*/ 192 w 289"/>
                  <a:gd name="T39" fmla="*/ 144 h 159"/>
                  <a:gd name="T40" fmla="*/ 216 w 289"/>
                  <a:gd name="T41" fmla="*/ 147 h 159"/>
                  <a:gd name="T42" fmla="*/ 238 w 289"/>
                  <a:gd name="T43" fmla="*/ 150 h 159"/>
                  <a:gd name="T44" fmla="*/ 257 w 289"/>
                  <a:gd name="T45" fmla="*/ 153 h 159"/>
                  <a:gd name="T46" fmla="*/ 272 w 289"/>
                  <a:gd name="T47" fmla="*/ 156 h 159"/>
                  <a:gd name="T48" fmla="*/ 284 w 289"/>
                  <a:gd name="T49" fmla="*/ 157 h 159"/>
                  <a:gd name="T50" fmla="*/ 289 w 289"/>
                  <a:gd name="T51" fmla="*/ 159 h 159"/>
                  <a:gd name="T52" fmla="*/ 289 w 289"/>
                  <a:gd name="T53" fmla="*/ 157 h 159"/>
                  <a:gd name="T54" fmla="*/ 289 w 289"/>
                  <a:gd name="T55" fmla="*/ 153 h 159"/>
                  <a:gd name="T56" fmla="*/ 289 w 289"/>
                  <a:gd name="T57" fmla="*/ 149 h 159"/>
                  <a:gd name="T58" fmla="*/ 289 w 289"/>
                  <a:gd name="T59" fmla="*/ 141 h 159"/>
                  <a:gd name="T60" fmla="*/ 139 w 289"/>
                  <a:gd name="T61" fmla="*/ 118 h 159"/>
                  <a:gd name="T62" fmla="*/ 241 w 289"/>
                  <a:gd name="T63" fmla="*/ 26 h 15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89" h="159">
                    <a:moveTo>
                      <a:pt x="241" y="26"/>
                    </a:moveTo>
                    <a:lnTo>
                      <a:pt x="33" y="4"/>
                    </a:lnTo>
                    <a:lnTo>
                      <a:pt x="12" y="23"/>
                    </a:lnTo>
                    <a:lnTo>
                      <a:pt x="12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0" y="79"/>
                    </a:lnTo>
                    <a:lnTo>
                      <a:pt x="0" y="103"/>
                    </a:lnTo>
                    <a:lnTo>
                      <a:pt x="0" y="113"/>
                    </a:lnTo>
                    <a:lnTo>
                      <a:pt x="6" y="113"/>
                    </a:lnTo>
                    <a:lnTo>
                      <a:pt x="16" y="116"/>
                    </a:lnTo>
                    <a:lnTo>
                      <a:pt x="31" y="118"/>
                    </a:lnTo>
                    <a:lnTo>
                      <a:pt x="49" y="121"/>
                    </a:lnTo>
                    <a:lnTo>
                      <a:pt x="70" y="124"/>
                    </a:lnTo>
                    <a:lnTo>
                      <a:pt x="93" y="128"/>
                    </a:lnTo>
                    <a:lnTo>
                      <a:pt x="117" y="131"/>
                    </a:lnTo>
                    <a:lnTo>
                      <a:pt x="143" y="135"/>
                    </a:lnTo>
                    <a:lnTo>
                      <a:pt x="168" y="140"/>
                    </a:lnTo>
                    <a:lnTo>
                      <a:pt x="192" y="144"/>
                    </a:lnTo>
                    <a:lnTo>
                      <a:pt x="216" y="147"/>
                    </a:lnTo>
                    <a:lnTo>
                      <a:pt x="238" y="150"/>
                    </a:lnTo>
                    <a:lnTo>
                      <a:pt x="257" y="153"/>
                    </a:lnTo>
                    <a:lnTo>
                      <a:pt x="272" y="156"/>
                    </a:lnTo>
                    <a:lnTo>
                      <a:pt x="284" y="157"/>
                    </a:lnTo>
                    <a:lnTo>
                      <a:pt x="289" y="159"/>
                    </a:lnTo>
                    <a:lnTo>
                      <a:pt x="289" y="157"/>
                    </a:lnTo>
                    <a:lnTo>
                      <a:pt x="289" y="153"/>
                    </a:lnTo>
                    <a:lnTo>
                      <a:pt x="289" y="149"/>
                    </a:lnTo>
                    <a:lnTo>
                      <a:pt x="289" y="141"/>
                    </a:lnTo>
                    <a:lnTo>
                      <a:pt x="139" y="118"/>
                    </a:lnTo>
                    <a:lnTo>
                      <a:pt x="241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1" name="Freeform 224"/>
              <p:cNvSpPr>
                <a:spLocks/>
              </p:cNvSpPr>
              <p:nvPr/>
            </p:nvSpPr>
            <p:spPr bwMode="auto">
              <a:xfrm>
                <a:off x="3269" y="2634"/>
                <a:ext cx="23" cy="24"/>
              </a:xfrm>
              <a:custGeom>
                <a:avLst/>
                <a:gdLst>
                  <a:gd name="T0" fmla="*/ 23 w 23"/>
                  <a:gd name="T1" fmla="*/ 24 h 24"/>
                  <a:gd name="T2" fmla="*/ 23 w 23"/>
                  <a:gd name="T3" fmla="*/ 18 h 24"/>
                  <a:gd name="T4" fmla="*/ 23 w 23"/>
                  <a:gd name="T5" fmla="*/ 12 h 24"/>
                  <a:gd name="T6" fmla="*/ 23 w 23"/>
                  <a:gd name="T7" fmla="*/ 6 h 24"/>
                  <a:gd name="T8" fmla="*/ 23 w 23"/>
                  <a:gd name="T9" fmla="*/ 0 h 24"/>
                  <a:gd name="T10" fmla="*/ 0 w 23"/>
                  <a:gd name="T11" fmla="*/ 23 h 24"/>
                  <a:gd name="T12" fmla="*/ 23 w 23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" h="24">
                    <a:moveTo>
                      <a:pt x="23" y="24"/>
                    </a:moveTo>
                    <a:lnTo>
                      <a:pt x="23" y="18"/>
                    </a:lnTo>
                    <a:lnTo>
                      <a:pt x="23" y="12"/>
                    </a:lnTo>
                    <a:lnTo>
                      <a:pt x="23" y="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23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2" name="Freeform 225"/>
              <p:cNvSpPr>
                <a:spLocks noEditPoints="1"/>
              </p:cNvSpPr>
              <p:nvPr/>
            </p:nvSpPr>
            <p:spPr bwMode="auto">
              <a:xfrm>
                <a:off x="3056" y="2810"/>
                <a:ext cx="236" cy="66"/>
              </a:xfrm>
              <a:custGeom>
                <a:avLst/>
                <a:gdLst>
                  <a:gd name="T0" fmla="*/ 126 w 236"/>
                  <a:gd name="T1" fmla="*/ 6 h 66"/>
                  <a:gd name="T2" fmla="*/ 50 w 236"/>
                  <a:gd name="T3" fmla="*/ 0 h 66"/>
                  <a:gd name="T4" fmla="*/ 48 w 236"/>
                  <a:gd name="T5" fmla="*/ 0 h 66"/>
                  <a:gd name="T6" fmla="*/ 0 w 236"/>
                  <a:gd name="T7" fmla="*/ 43 h 66"/>
                  <a:gd name="T8" fmla="*/ 207 w 236"/>
                  <a:gd name="T9" fmla="*/ 66 h 66"/>
                  <a:gd name="T10" fmla="*/ 236 w 236"/>
                  <a:gd name="T11" fmla="*/ 40 h 66"/>
                  <a:gd name="T12" fmla="*/ 236 w 236"/>
                  <a:gd name="T13" fmla="*/ 33 h 66"/>
                  <a:gd name="T14" fmla="*/ 236 w 236"/>
                  <a:gd name="T15" fmla="*/ 27 h 66"/>
                  <a:gd name="T16" fmla="*/ 236 w 236"/>
                  <a:gd name="T17" fmla="*/ 19 h 66"/>
                  <a:gd name="T18" fmla="*/ 236 w 236"/>
                  <a:gd name="T19" fmla="*/ 13 h 66"/>
                  <a:gd name="T20" fmla="*/ 189 w 236"/>
                  <a:gd name="T21" fmla="*/ 10 h 66"/>
                  <a:gd name="T22" fmla="*/ 126 w 236"/>
                  <a:gd name="T23" fmla="*/ 6 h 66"/>
                  <a:gd name="T24" fmla="*/ 189 w 236"/>
                  <a:gd name="T25" fmla="*/ 47 h 66"/>
                  <a:gd name="T26" fmla="*/ 126 w 236"/>
                  <a:gd name="T27" fmla="*/ 41 h 66"/>
                  <a:gd name="T28" fmla="*/ 126 w 236"/>
                  <a:gd name="T29" fmla="*/ 21 h 66"/>
                  <a:gd name="T30" fmla="*/ 189 w 236"/>
                  <a:gd name="T31" fmla="*/ 27 h 66"/>
                  <a:gd name="T32" fmla="*/ 189 w 236"/>
                  <a:gd name="T33" fmla="*/ 47 h 66"/>
                  <a:gd name="T34" fmla="*/ 210 w 236"/>
                  <a:gd name="T35" fmla="*/ 24 h 66"/>
                  <a:gd name="T36" fmla="*/ 216 w 236"/>
                  <a:gd name="T37" fmla="*/ 25 h 66"/>
                  <a:gd name="T38" fmla="*/ 219 w 236"/>
                  <a:gd name="T39" fmla="*/ 27 h 66"/>
                  <a:gd name="T40" fmla="*/ 222 w 236"/>
                  <a:gd name="T41" fmla="*/ 31 h 66"/>
                  <a:gd name="T42" fmla="*/ 223 w 236"/>
                  <a:gd name="T43" fmla="*/ 35 h 66"/>
                  <a:gd name="T44" fmla="*/ 222 w 236"/>
                  <a:gd name="T45" fmla="*/ 41 h 66"/>
                  <a:gd name="T46" fmla="*/ 219 w 236"/>
                  <a:gd name="T47" fmla="*/ 44 h 66"/>
                  <a:gd name="T48" fmla="*/ 216 w 236"/>
                  <a:gd name="T49" fmla="*/ 47 h 66"/>
                  <a:gd name="T50" fmla="*/ 210 w 236"/>
                  <a:gd name="T51" fmla="*/ 49 h 66"/>
                  <a:gd name="T52" fmla="*/ 205 w 236"/>
                  <a:gd name="T53" fmla="*/ 47 h 66"/>
                  <a:gd name="T54" fmla="*/ 203 w 236"/>
                  <a:gd name="T55" fmla="*/ 44 h 66"/>
                  <a:gd name="T56" fmla="*/ 200 w 236"/>
                  <a:gd name="T57" fmla="*/ 41 h 66"/>
                  <a:gd name="T58" fmla="*/ 198 w 236"/>
                  <a:gd name="T59" fmla="*/ 35 h 66"/>
                  <a:gd name="T60" fmla="*/ 200 w 236"/>
                  <a:gd name="T61" fmla="*/ 31 h 66"/>
                  <a:gd name="T62" fmla="*/ 203 w 236"/>
                  <a:gd name="T63" fmla="*/ 27 h 66"/>
                  <a:gd name="T64" fmla="*/ 205 w 236"/>
                  <a:gd name="T65" fmla="*/ 25 h 66"/>
                  <a:gd name="T66" fmla="*/ 210 w 236"/>
                  <a:gd name="T67" fmla="*/ 24 h 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36" h="66">
                    <a:moveTo>
                      <a:pt x="126" y="6"/>
                    </a:moveTo>
                    <a:lnTo>
                      <a:pt x="50" y="0"/>
                    </a:lnTo>
                    <a:lnTo>
                      <a:pt x="48" y="0"/>
                    </a:lnTo>
                    <a:lnTo>
                      <a:pt x="0" y="43"/>
                    </a:lnTo>
                    <a:lnTo>
                      <a:pt x="207" y="66"/>
                    </a:lnTo>
                    <a:lnTo>
                      <a:pt x="236" y="40"/>
                    </a:lnTo>
                    <a:lnTo>
                      <a:pt x="236" y="33"/>
                    </a:lnTo>
                    <a:lnTo>
                      <a:pt x="236" y="27"/>
                    </a:lnTo>
                    <a:lnTo>
                      <a:pt x="236" y="19"/>
                    </a:lnTo>
                    <a:lnTo>
                      <a:pt x="236" y="13"/>
                    </a:lnTo>
                    <a:lnTo>
                      <a:pt x="189" y="10"/>
                    </a:lnTo>
                    <a:lnTo>
                      <a:pt x="126" y="6"/>
                    </a:lnTo>
                    <a:close/>
                    <a:moveTo>
                      <a:pt x="189" y="47"/>
                    </a:moveTo>
                    <a:lnTo>
                      <a:pt x="126" y="41"/>
                    </a:lnTo>
                    <a:lnTo>
                      <a:pt x="126" y="21"/>
                    </a:lnTo>
                    <a:lnTo>
                      <a:pt x="189" y="27"/>
                    </a:lnTo>
                    <a:lnTo>
                      <a:pt x="189" y="47"/>
                    </a:lnTo>
                    <a:close/>
                    <a:moveTo>
                      <a:pt x="210" y="24"/>
                    </a:moveTo>
                    <a:lnTo>
                      <a:pt x="216" y="25"/>
                    </a:lnTo>
                    <a:lnTo>
                      <a:pt x="219" y="27"/>
                    </a:lnTo>
                    <a:lnTo>
                      <a:pt x="222" y="31"/>
                    </a:lnTo>
                    <a:lnTo>
                      <a:pt x="223" y="35"/>
                    </a:lnTo>
                    <a:lnTo>
                      <a:pt x="222" y="41"/>
                    </a:lnTo>
                    <a:lnTo>
                      <a:pt x="219" y="44"/>
                    </a:lnTo>
                    <a:lnTo>
                      <a:pt x="216" y="47"/>
                    </a:lnTo>
                    <a:lnTo>
                      <a:pt x="210" y="49"/>
                    </a:lnTo>
                    <a:lnTo>
                      <a:pt x="205" y="47"/>
                    </a:lnTo>
                    <a:lnTo>
                      <a:pt x="203" y="44"/>
                    </a:lnTo>
                    <a:lnTo>
                      <a:pt x="200" y="41"/>
                    </a:lnTo>
                    <a:lnTo>
                      <a:pt x="198" y="35"/>
                    </a:lnTo>
                    <a:lnTo>
                      <a:pt x="200" y="31"/>
                    </a:lnTo>
                    <a:lnTo>
                      <a:pt x="203" y="27"/>
                    </a:lnTo>
                    <a:lnTo>
                      <a:pt x="205" y="25"/>
                    </a:lnTo>
                    <a:lnTo>
                      <a:pt x="210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3" name="Freeform 226"/>
              <p:cNvSpPr>
                <a:spLocks noEditPoints="1"/>
              </p:cNvSpPr>
              <p:nvPr/>
            </p:nvSpPr>
            <p:spPr bwMode="auto">
              <a:xfrm>
                <a:off x="3195" y="2677"/>
                <a:ext cx="97" cy="50"/>
              </a:xfrm>
              <a:custGeom>
                <a:avLst/>
                <a:gdLst>
                  <a:gd name="T0" fmla="*/ 50 w 97"/>
                  <a:gd name="T1" fmla="*/ 2 h 50"/>
                  <a:gd name="T2" fmla="*/ 38 w 97"/>
                  <a:gd name="T3" fmla="*/ 12 h 50"/>
                  <a:gd name="T4" fmla="*/ 50 w 97"/>
                  <a:gd name="T5" fmla="*/ 12 h 50"/>
                  <a:gd name="T6" fmla="*/ 50 w 97"/>
                  <a:gd name="T7" fmla="*/ 33 h 50"/>
                  <a:gd name="T8" fmla="*/ 16 w 97"/>
                  <a:gd name="T9" fmla="*/ 33 h 50"/>
                  <a:gd name="T10" fmla="*/ 0 w 97"/>
                  <a:gd name="T11" fmla="*/ 47 h 50"/>
                  <a:gd name="T12" fmla="*/ 50 w 97"/>
                  <a:gd name="T13" fmla="*/ 49 h 50"/>
                  <a:gd name="T14" fmla="*/ 97 w 97"/>
                  <a:gd name="T15" fmla="*/ 50 h 50"/>
                  <a:gd name="T16" fmla="*/ 97 w 97"/>
                  <a:gd name="T17" fmla="*/ 39 h 50"/>
                  <a:gd name="T18" fmla="*/ 97 w 97"/>
                  <a:gd name="T19" fmla="*/ 25 h 50"/>
                  <a:gd name="T20" fmla="*/ 97 w 97"/>
                  <a:gd name="T21" fmla="*/ 14 h 50"/>
                  <a:gd name="T22" fmla="*/ 97 w 97"/>
                  <a:gd name="T23" fmla="*/ 0 h 50"/>
                  <a:gd name="T24" fmla="*/ 52 w 97"/>
                  <a:gd name="T25" fmla="*/ 0 h 50"/>
                  <a:gd name="T26" fmla="*/ 50 w 97"/>
                  <a:gd name="T27" fmla="*/ 2 h 50"/>
                  <a:gd name="T28" fmla="*/ 71 w 97"/>
                  <a:gd name="T29" fmla="*/ 12 h 50"/>
                  <a:gd name="T30" fmla="*/ 77 w 97"/>
                  <a:gd name="T31" fmla="*/ 14 h 50"/>
                  <a:gd name="T32" fmla="*/ 80 w 97"/>
                  <a:gd name="T33" fmla="*/ 15 h 50"/>
                  <a:gd name="T34" fmla="*/ 83 w 97"/>
                  <a:gd name="T35" fmla="*/ 19 h 50"/>
                  <a:gd name="T36" fmla="*/ 84 w 97"/>
                  <a:gd name="T37" fmla="*/ 24 h 50"/>
                  <a:gd name="T38" fmla="*/ 83 w 97"/>
                  <a:gd name="T39" fmla="*/ 30 h 50"/>
                  <a:gd name="T40" fmla="*/ 80 w 97"/>
                  <a:gd name="T41" fmla="*/ 33 h 50"/>
                  <a:gd name="T42" fmla="*/ 77 w 97"/>
                  <a:gd name="T43" fmla="*/ 36 h 50"/>
                  <a:gd name="T44" fmla="*/ 71 w 97"/>
                  <a:gd name="T45" fmla="*/ 37 h 50"/>
                  <a:gd name="T46" fmla="*/ 66 w 97"/>
                  <a:gd name="T47" fmla="*/ 36 h 50"/>
                  <a:gd name="T48" fmla="*/ 64 w 97"/>
                  <a:gd name="T49" fmla="*/ 33 h 50"/>
                  <a:gd name="T50" fmla="*/ 61 w 97"/>
                  <a:gd name="T51" fmla="*/ 30 h 50"/>
                  <a:gd name="T52" fmla="*/ 59 w 97"/>
                  <a:gd name="T53" fmla="*/ 24 h 50"/>
                  <a:gd name="T54" fmla="*/ 61 w 97"/>
                  <a:gd name="T55" fmla="*/ 19 h 50"/>
                  <a:gd name="T56" fmla="*/ 64 w 97"/>
                  <a:gd name="T57" fmla="*/ 15 h 50"/>
                  <a:gd name="T58" fmla="*/ 66 w 97"/>
                  <a:gd name="T59" fmla="*/ 14 h 50"/>
                  <a:gd name="T60" fmla="*/ 71 w 97"/>
                  <a:gd name="T61" fmla="*/ 12 h 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97" h="50">
                    <a:moveTo>
                      <a:pt x="50" y="2"/>
                    </a:moveTo>
                    <a:lnTo>
                      <a:pt x="38" y="12"/>
                    </a:lnTo>
                    <a:lnTo>
                      <a:pt x="50" y="12"/>
                    </a:lnTo>
                    <a:lnTo>
                      <a:pt x="50" y="33"/>
                    </a:lnTo>
                    <a:lnTo>
                      <a:pt x="16" y="33"/>
                    </a:lnTo>
                    <a:lnTo>
                      <a:pt x="0" y="47"/>
                    </a:lnTo>
                    <a:lnTo>
                      <a:pt x="50" y="49"/>
                    </a:lnTo>
                    <a:lnTo>
                      <a:pt x="97" y="50"/>
                    </a:lnTo>
                    <a:lnTo>
                      <a:pt x="97" y="39"/>
                    </a:lnTo>
                    <a:lnTo>
                      <a:pt x="97" y="25"/>
                    </a:lnTo>
                    <a:lnTo>
                      <a:pt x="97" y="14"/>
                    </a:lnTo>
                    <a:lnTo>
                      <a:pt x="97" y="0"/>
                    </a:lnTo>
                    <a:lnTo>
                      <a:pt x="52" y="0"/>
                    </a:lnTo>
                    <a:lnTo>
                      <a:pt x="50" y="2"/>
                    </a:lnTo>
                    <a:close/>
                    <a:moveTo>
                      <a:pt x="71" y="12"/>
                    </a:moveTo>
                    <a:lnTo>
                      <a:pt x="77" y="14"/>
                    </a:lnTo>
                    <a:lnTo>
                      <a:pt x="80" y="15"/>
                    </a:lnTo>
                    <a:lnTo>
                      <a:pt x="83" y="19"/>
                    </a:lnTo>
                    <a:lnTo>
                      <a:pt x="84" y="24"/>
                    </a:lnTo>
                    <a:lnTo>
                      <a:pt x="83" y="30"/>
                    </a:lnTo>
                    <a:lnTo>
                      <a:pt x="80" y="33"/>
                    </a:lnTo>
                    <a:lnTo>
                      <a:pt x="77" y="36"/>
                    </a:lnTo>
                    <a:lnTo>
                      <a:pt x="71" y="37"/>
                    </a:lnTo>
                    <a:lnTo>
                      <a:pt x="66" y="36"/>
                    </a:lnTo>
                    <a:lnTo>
                      <a:pt x="64" y="33"/>
                    </a:lnTo>
                    <a:lnTo>
                      <a:pt x="61" y="30"/>
                    </a:lnTo>
                    <a:lnTo>
                      <a:pt x="59" y="24"/>
                    </a:lnTo>
                    <a:lnTo>
                      <a:pt x="61" y="19"/>
                    </a:lnTo>
                    <a:lnTo>
                      <a:pt x="64" y="15"/>
                    </a:lnTo>
                    <a:lnTo>
                      <a:pt x="66" y="14"/>
                    </a:lnTo>
                    <a:lnTo>
                      <a:pt x="7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4" name="Freeform 227"/>
              <p:cNvSpPr>
                <a:spLocks/>
              </p:cNvSpPr>
              <p:nvPr/>
            </p:nvSpPr>
            <p:spPr bwMode="auto">
              <a:xfrm>
                <a:off x="3121" y="2605"/>
                <a:ext cx="148" cy="52"/>
              </a:xfrm>
              <a:custGeom>
                <a:avLst/>
                <a:gdLst>
                  <a:gd name="T0" fmla="*/ 61 w 148"/>
                  <a:gd name="T1" fmla="*/ 35 h 52"/>
                  <a:gd name="T2" fmla="*/ 61 w 148"/>
                  <a:gd name="T3" fmla="*/ 16 h 52"/>
                  <a:gd name="T4" fmla="*/ 124 w 148"/>
                  <a:gd name="T5" fmla="*/ 15 h 52"/>
                  <a:gd name="T6" fmla="*/ 124 w 148"/>
                  <a:gd name="T7" fmla="*/ 22 h 52"/>
                  <a:gd name="T8" fmla="*/ 148 w 148"/>
                  <a:gd name="T9" fmla="*/ 0 h 52"/>
                  <a:gd name="T10" fmla="*/ 148 w 148"/>
                  <a:gd name="T11" fmla="*/ 0 h 52"/>
                  <a:gd name="T12" fmla="*/ 124 w 148"/>
                  <a:gd name="T13" fmla="*/ 0 h 52"/>
                  <a:gd name="T14" fmla="*/ 61 w 148"/>
                  <a:gd name="T15" fmla="*/ 0 h 52"/>
                  <a:gd name="T16" fmla="*/ 58 w 148"/>
                  <a:gd name="T17" fmla="*/ 0 h 52"/>
                  <a:gd name="T18" fmla="*/ 53 w 148"/>
                  <a:gd name="T19" fmla="*/ 0 h 52"/>
                  <a:gd name="T20" fmla="*/ 0 w 148"/>
                  <a:gd name="T21" fmla="*/ 50 h 52"/>
                  <a:gd name="T22" fmla="*/ 61 w 148"/>
                  <a:gd name="T23" fmla="*/ 52 h 52"/>
                  <a:gd name="T24" fmla="*/ 93 w 148"/>
                  <a:gd name="T25" fmla="*/ 52 h 52"/>
                  <a:gd name="T26" fmla="*/ 111 w 148"/>
                  <a:gd name="T27" fmla="*/ 35 h 52"/>
                  <a:gd name="T28" fmla="*/ 61 w 148"/>
                  <a:gd name="T29" fmla="*/ 35 h 5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48" h="52">
                    <a:moveTo>
                      <a:pt x="61" y="35"/>
                    </a:moveTo>
                    <a:lnTo>
                      <a:pt x="61" y="16"/>
                    </a:lnTo>
                    <a:lnTo>
                      <a:pt x="124" y="15"/>
                    </a:lnTo>
                    <a:lnTo>
                      <a:pt x="124" y="22"/>
                    </a:lnTo>
                    <a:lnTo>
                      <a:pt x="148" y="0"/>
                    </a:lnTo>
                    <a:lnTo>
                      <a:pt x="124" y="0"/>
                    </a:lnTo>
                    <a:lnTo>
                      <a:pt x="61" y="0"/>
                    </a:lnTo>
                    <a:lnTo>
                      <a:pt x="58" y="0"/>
                    </a:lnTo>
                    <a:lnTo>
                      <a:pt x="53" y="0"/>
                    </a:lnTo>
                    <a:lnTo>
                      <a:pt x="0" y="50"/>
                    </a:lnTo>
                    <a:lnTo>
                      <a:pt x="61" y="52"/>
                    </a:lnTo>
                    <a:lnTo>
                      <a:pt x="93" y="52"/>
                    </a:lnTo>
                    <a:lnTo>
                      <a:pt x="111" y="35"/>
                    </a:lnTo>
                    <a:lnTo>
                      <a:pt x="6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5" name="Freeform 228"/>
              <p:cNvSpPr>
                <a:spLocks/>
              </p:cNvSpPr>
              <p:nvPr/>
            </p:nvSpPr>
            <p:spPr bwMode="auto">
              <a:xfrm>
                <a:off x="3282" y="2496"/>
                <a:ext cx="10" cy="10"/>
              </a:xfrm>
              <a:custGeom>
                <a:avLst/>
                <a:gdLst>
                  <a:gd name="T0" fmla="*/ 10 w 10"/>
                  <a:gd name="T1" fmla="*/ 10 h 10"/>
                  <a:gd name="T2" fmla="*/ 10 w 10"/>
                  <a:gd name="T3" fmla="*/ 7 h 10"/>
                  <a:gd name="T4" fmla="*/ 10 w 10"/>
                  <a:gd name="T5" fmla="*/ 6 h 10"/>
                  <a:gd name="T6" fmla="*/ 10 w 10"/>
                  <a:gd name="T7" fmla="*/ 3 h 10"/>
                  <a:gd name="T8" fmla="*/ 10 w 10"/>
                  <a:gd name="T9" fmla="*/ 0 h 10"/>
                  <a:gd name="T10" fmla="*/ 0 w 10"/>
                  <a:gd name="T11" fmla="*/ 10 h 10"/>
                  <a:gd name="T12" fmla="*/ 10 w 10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10" y="10"/>
                    </a:moveTo>
                    <a:lnTo>
                      <a:pt x="10" y="7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6" name="Freeform 229"/>
              <p:cNvSpPr>
                <a:spLocks/>
              </p:cNvSpPr>
              <p:nvPr/>
            </p:nvSpPr>
            <p:spPr bwMode="auto">
              <a:xfrm>
                <a:off x="3003" y="2739"/>
                <a:ext cx="121" cy="49"/>
              </a:xfrm>
              <a:custGeom>
                <a:avLst/>
                <a:gdLst>
                  <a:gd name="T0" fmla="*/ 27 w 121"/>
                  <a:gd name="T1" fmla="*/ 0 h 49"/>
                  <a:gd name="T2" fmla="*/ 12 w 121"/>
                  <a:gd name="T3" fmla="*/ 15 h 49"/>
                  <a:gd name="T4" fmla="*/ 12 w 121"/>
                  <a:gd name="T5" fmla="*/ 0 h 49"/>
                  <a:gd name="T6" fmla="*/ 0 w 121"/>
                  <a:gd name="T7" fmla="*/ 0 h 49"/>
                  <a:gd name="T8" fmla="*/ 0 w 121"/>
                  <a:gd name="T9" fmla="*/ 11 h 49"/>
                  <a:gd name="T10" fmla="*/ 0 w 121"/>
                  <a:gd name="T11" fmla="*/ 21 h 49"/>
                  <a:gd name="T12" fmla="*/ 0 w 121"/>
                  <a:gd name="T13" fmla="*/ 33 h 49"/>
                  <a:gd name="T14" fmla="*/ 0 w 121"/>
                  <a:gd name="T15" fmla="*/ 43 h 49"/>
                  <a:gd name="T16" fmla="*/ 8 w 121"/>
                  <a:gd name="T17" fmla="*/ 43 h 49"/>
                  <a:gd name="T18" fmla="*/ 74 w 121"/>
                  <a:gd name="T19" fmla="*/ 49 h 49"/>
                  <a:gd name="T20" fmla="*/ 121 w 121"/>
                  <a:gd name="T21" fmla="*/ 3 h 49"/>
                  <a:gd name="T22" fmla="*/ 27 w 121"/>
                  <a:gd name="T23" fmla="*/ 0 h 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21" h="49">
                    <a:moveTo>
                      <a:pt x="27" y="0"/>
                    </a:moveTo>
                    <a:lnTo>
                      <a:pt x="12" y="15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74" y="49"/>
                    </a:lnTo>
                    <a:lnTo>
                      <a:pt x="121" y="3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7" name="Freeform 230"/>
              <p:cNvSpPr>
                <a:spLocks noEditPoints="1"/>
              </p:cNvSpPr>
              <p:nvPr/>
            </p:nvSpPr>
            <p:spPr bwMode="auto">
              <a:xfrm>
                <a:off x="3197" y="2527"/>
                <a:ext cx="95" cy="57"/>
              </a:xfrm>
              <a:custGeom>
                <a:avLst/>
                <a:gdLst>
                  <a:gd name="T0" fmla="*/ 62 w 95"/>
                  <a:gd name="T1" fmla="*/ 1 h 57"/>
                  <a:gd name="T2" fmla="*/ 48 w 95"/>
                  <a:gd name="T3" fmla="*/ 13 h 57"/>
                  <a:gd name="T4" fmla="*/ 41 w 95"/>
                  <a:gd name="T5" fmla="*/ 20 h 57"/>
                  <a:gd name="T6" fmla="*/ 48 w 95"/>
                  <a:gd name="T7" fmla="*/ 20 h 57"/>
                  <a:gd name="T8" fmla="*/ 48 w 95"/>
                  <a:gd name="T9" fmla="*/ 41 h 57"/>
                  <a:gd name="T10" fmla="*/ 17 w 95"/>
                  <a:gd name="T11" fmla="*/ 43 h 57"/>
                  <a:gd name="T12" fmla="*/ 0 w 95"/>
                  <a:gd name="T13" fmla="*/ 57 h 57"/>
                  <a:gd name="T14" fmla="*/ 16 w 95"/>
                  <a:gd name="T15" fmla="*/ 57 h 57"/>
                  <a:gd name="T16" fmla="*/ 20 w 95"/>
                  <a:gd name="T17" fmla="*/ 57 h 57"/>
                  <a:gd name="T18" fmla="*/ 48 w 95"/>
                  <a:gd name="T19" fmla="*/ 57 h 57"/>
                  <a:gd name="T20" fmla="*/ 94 w 95"/>
                  <a:gd name="T21" fmla="*/ 56 h 57"/>
                  <a:gd name="T22" fmla="*/ 95 w 95"/>
                  <a:gd name="T23" fmla="*/ 56 h 57"/>
                  <a:gd name="T24" fmla="*/ 95 w 95"/>
                  <a:gd name="T25" fmla="*/ 41 h 57"/>
                  <a:gd name="T26" fmla="*/ 95 w 95"/>
                  <a:gd name="T27" fmla="*/ 28 h 57"/>
                  <a:gd name="T28" fmla="*/ 95 w 95"/>
                  <a:gd name="T29" fmla="*/ 13 h 57"/>
                  <a:gd name="T30" fmla="*/ 95 w 95"/>
                  <a:gd name="T31" fmla="*/ 0 h 57"/>
                  <a:gd name="T32" fmla="*/ 62 w 95"/>
                  <a:gd name="T33" fmla="*/ 1 h 57"/>
                  <a:gd name="T34" fmla="*/ 62 w 95"/>
                  <a:gd name="T35" fmla="*/ 1 h 57"/>
                  <a:gd name="T36" fmla="*/ 82 w 95"/>
                  <a:gd name="T37" fmla="*/ 29 h 57"/>
                  <a:gd name="T38" fmla="*/ 81 w 95"/>
                  <a:gd name="T39" fmla="*/ 35 h 57"/>
                  <a:gd name="T40" fmla="*/ 78 w 95"/>
                  <a:gd name="T41" fmla="*/ 38 h 57"/>
                  <a:gd name="T42" fmla="*/ 75 w 95"/>
                  <a:gd name="T43" fmla="*/ 41 h 57"/>
                  <a:gd name="T44" fmla="*/ 69 w 95"/>
                  <a:gd name="T45" fmla="*/ 43 h 57"/>
                  <a:gd name="T46" fmla="*/ 64 w 95"/>
                  <a:gd name="T47" fmla="*/ 41 h 57"/>
                  <a:gd name="T48" fmla="*/ 62 w 95"/>
                  <a:gd name="T49" fmla="*/ 38 h 57"/>
                  <a:gd name="T50" fmla="*/ 59 w 95"/>
                  <a:gd name="T51" fmla="*/ 35 h 57"/>
                  <a:gd name="T52" fmla="*/ 57 w 95"/>
                  <a:gd name="T53" fmla="*/ 29 h 57"/>
                  <a:gd name="T54" fmla="*/ 59 w 95"/>
                  <a:gd name="T55" fmla="*/ 25 h 57"/>
                  <a:gd name="T56" fmla="*/ 62 w 95"/>
                  <a:gd name="T57" fmla="*/ 20 h 57"/>
                  <a:gd name="T58" fmla="*/ 64 w 95"/>
                  <a:gd name="T59" fmla="*/ 19 h 57"/>
                  <a:gd name="T60" fmla="*/ 69 w 95"/>
                  <a:gd name="T61" fmla="*/ 18 h 57"/>
                  <a:gd name="T62" fmla="*/ 75 w 95"/>
                  <a:gd name="T63" fmla="*/ 19 h 57"/>
                  <a:gd name="T64" fmla="*/ 78 w 95"/>
                  <a:gd name="T65" fmla="*/ 20 h 57"/>
                  <a:gd name="T66" fmla="*/ 81 w 95"/>
                  <a:gd name="T67" fmla="*/ 25 h 57"/>
                  <a:gd name="T68" fmla="*/ 82 w 95"/>
                  <a:gd name="T69" fmla="*/ 29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5" h="57">
                    <a:moveTo>
                      <a:pt x="62" y="1"/>
                    </a:moveTo>
                    <a:lnTo>
                      <a:pt x="48" y="13"/>
                    </a:lnTo>
                    <a:lnTo>
                      <a:pt x="41" y="20"/>
                    </a:lnTo>
                    <a:lnTo>
                      <a:pt x="48" y="20"/>
                    </a:lnTo>
                    <a:lnTo>
                      <a:pt x="48" y="41"/>
                    </a:lnTo>
                    <a:lnTo>
                      <a:pt x="17" y="43"/>
                    </a:lnTo>
                    <a:lnTo>
                      <a:pt x="0" y="57"/>
                    </a:lnTo>
                    <a:lnTo>
                      <a:pt x="16" y="57"/>
                    </a:lnTo>
                    <a:lnTo>
                      <a:pt x="20" y="57"/>
                    </a:lnTo>
                    <a:lnTo>
                      <a:pt x="48" y="57"/>
                    </a:lnTo>
                    <a:lnTo>
                      <a:pt x="94" y="56"/>
                    </a:lnTo>
                    <a:lnTo>
                      <a:pt x="95" y="56"/>
                    </a:lnTo>
                    <a:lnTo>
                      <a:pt x="95" y="41"/>
                    </a:lnTo>
                    <a:lnTo>
                      <a:pt x="95" y="28"/>
                    </a:lnTo>
                    <a:lnTo>
                      <a:pt x="95" y="13"/>
                    </a:lnTo>
                    <a:lnTo>
                      <a:pt x="95" y="0"/>
                    </a:lnTo>
                    <a:lnTo>
                      <a:pt x="62" y="1"/>
                    </a:lnTo>
                    <a:close/>
                    <a:moveTo>
                      <a:pt x="82" y="29"/>
                    </a:moveTo>
                    <a:lnTo>
                      <a:pt x="81" y="35"/>
                    </a:lnTo>
                    <a:lnTo>
                      <a:pt x="78" y="38"/>
                    </a:lnTo>
                    <a:lnTo>
                      <a:pt x="75" y="41"/>
                    </a:lnTo>
                    <a:lnTo>
                      <a:pt x="69" y="43"/>
                    </a:lnTo>
                    <a:lnTo>
                      <a:pt x="64" y="41"/>
                    </a:lnTo>
                    <a:lnTo>
                      <a:pt x="62" y="38"/>
                    </a:lnTo>
                    <a:lnTo>
                      <a:pt x="59" y="35"/>
                    </a:lnTo>
                    <a:lnTo>
                      <a:pt x="57" y="29"/>
                    </a:lnTo>
                    <a:lnTo>
                      <a:pt x="59" y="25"/>
                    </a:lnTo>
                    <a:lnTo>
                      <a:pt x="62" y="20"/>
                    </a:lnTo>
                    <a:lnTo>
                      <a:pt x="64" y="19"/>
                    </a:lnTo>
                    <a:lnTo>
                      <a:pt x="69" y="18"/>
                    </a:lnTo>
                    <a:lnTo>
                      <a:pt x="75" y="19"/>
                    </a:lnTo>
                    <a:lnTo>
                      <a:pt x="78" y="20"/>
                    </a:lnTo>
                    <a:lnTo>
                      <a:pt x="81" y="25"/>
                    </a:lnTo>
                    <a:lnTo>
                      <a:pt x="8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8" name="Freeform 231"/>
              <p:cNvSpPr>
                <a:spLocks/>
              </p:cNvSpPr>
              <p:nvPr/>
            </p:nvSpPr>
            <p:spPr bwMode="auto">
              <a:xfrm>
                <a:off x="3003" y="2803"/>
                <a:ext cx="55" cy="45"/>
              </a:xfrm>
              <a:custGeom>
                <a:avLst/>
                <a:gdLst>
                  <a:gd name="T0" fmla="*/ 55 w 55"/>
                  <a:gd name="T1" fmla="*/ 3 h 45"/>
                  <a:gd name="T2" fmla="*/ 12 w 55"/>
                  <a:gd name="T3" fmla="*/ 0 h 45"/>
                  <a:gd name="T4" fmla="*/ 8 w 55"/>
                  <a:gd name="T5" fmla="*/ 0 h 45"/>
                  <a:gd name="T6" fmla="*/ 0 w 55"/>
                  <a:gd name="T7" fmla="*/ 0 h 45"/>
                  <a:gd name="T8" fmla="*/ 0 w 55"/>
                  <a:gd name="T9" fmla="*/ 10 h 45"/>
                  <a:gd name="T10" fmla="*/ 0 w 55"/>
                  <a:gd name="T11" fmla="*/ 22 h 45"/>
                  <a:gd name="T12" fmla="*/ 0 w 55"/>
                  <a:gd name="T13" fmla="*/ 32 h 45"/>
                  <a:gd name="T14" fmla="*/ 0 w 55"/>
                  <a:gd name="T15" fmla="*/ 44 h 45"/>
                  <a:gd name="T16" fmla="*/ 8 w 55"/>
                  <a:gd name="T17" fmla="*/ 45 h 45"/>
                  <a:gd name="T18" fmla="*/ 10 w 55"/>
                  <a:gd name="T19" fmla="*/ 45 h 45"/>
                  <a:gd name="T20" fmla="*/ 10 w 55"/>
                  <a:gd name="T21" fmla="*/ 45 h 45"/>
                  <a:gd name="T22" fmla="*/ 12 w 55"/>
                  <a:gd name="T23" fmla="*/ 45 h 45"/>
                  <a:gd name="T24" fmla="*/ 12 w 55"/>
                  <a:gd name="T25" fmla="*/ 44 h 45"/>
                  <a:gd name="T26" fmla="*/ 55 w 55"/>
                  <a:gd name="T27" fmla="*/ 3 h 4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5" h="45">
                    <a:moveTo>
                      <a:pt x="55" y="3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4"/>
                    </a:lnTo>
                    <a:lnTo>
                      <a:pt x="8" y="45"/>
                    </a:lnTo>
                    <a:lnTo>
                      <a:pt x="10" y="45"/>
                    </a:lnTo>
                    <a:lnTo>
                      <a:pt x="12" y="45"/>
                    </a:lnTo>
                    <a:lnTo>
                      <a:pt x="12" y="44"/>
                    </a:lnTo>
                    <a:lnTo>
                      <a:pt x="5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9" name="Freeform 232"/>
              <p:cNvSpPr>
                <a:spLocks/>
              </p:cNvSpPr>
              <p:nvPr/>
            </p:nvSpPr>
            <p:spPr bwMode="auto">
              <a:xfrm>
                <a:off x="3052" y="2676"/>
                <a:ext cx="142" cy="47"/>
              </a:xfrm>
              <a:custGeom>
                <a:avLst/>
                <a:gdLst>
                  <a:gd name="T0" fmla="*/ 130 w 142"/>
                  <a:gd name="T1" fmla="*/ 13 h 47"/>
                  <a:gd name="T2" fmla="*/ 142 w 142"/>
                  <a:gd name="T3" fmla="*/ 1 h 47"/>
                  <a:gd name="T4" fmla="*/ 134 w 142"/>
                  <a:gd name="T5" fmla="*/ 1 h 47"/>
                  <a:gd name="T6" fmla="*/ 130 w 142"/>
                  <a:gd name="T7" fmla="*/ 0 h 47"/>
                  <a:gd name="T8" fmla="*/ 65 w 142"/>
                  <a:gd name="T9" fmla="*/ 0 h 47"/>
                  <a:gd name="T10" fmla="*/ 65 w 142"/>
                  <a:gd name="T11" fmla="*/ 0 h 47"/>
                  <a:gd name="T12" fmla="*/ 47 w 142"/>
                  <a:gd name="T13" fmla="*/ 0 h 47"/>
                  <a:gd name="T14" fmla="*/ 0 w 142"/>
                  <a:gd name="T15" fmla="*/ 44 h 47"/>
                  <a:gd name="T16" fmla="*/ 77 w 142"/>
                  <a:gd name="T17" fmla="*/ 46 h 47"/>
                  <a:gd name="T18" fmla="*/ 93 w 142"/>
                  <a:gd name="T19" fmla="*/ 47 h 47"/>
                  <a:gd name="T20" fmla="*/ 130 w 142"/>
                  <a:gd name="T21" fmla="*/ 13 h 47"/>
                  <a:gd name="T22" fmla="*/ 130 w 142"/>
                  <a:gd name="T23" fmla="*/ 13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2" h="47">
                    <a:moveTo>
                      <a:pt x="130" y="13"/>
                    </a:moveTo>
                    <a:lnTo>
                      <a:pt x="142" y="1"/>
                    </a:lnTo>
                    <a:lnTo>
                      <a:pt x="134" y="1"/>
                    </a:lnTo>
                    <a:lnTo>
                      <a:pt x="130" y="0"/>
                    </a:lnTo>
                    <a:lnTo>
                      <a:pt x="65" y="0"/>
                    </a:lnTo>
                    <a:lnTo>
                      <a:pt x="47" y="0"/>
                    </a:lnTo>
                    <a:lnTo>
                      <a:pt x="0" y="44"/>
                    </a:lnTo>
                    <a:lnTo>
                      <a:pt x="77" y="46"/>
                    </a:lnTo>
                    <a:lnTo>
                      <a:pt x="93" y="47"/>
                    </a:lnTo>
                    <a:lnTo>
                      <a:pt x="13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1281" name="Text Box 233"/>
          <p:cNvSpPr txBox="1">
            <a:spLocks noChangeArrowheads="1"/>
          </p:cNvSpPr>
          <p:nvPr/>
        </p:nvSpPr>
        <p:spPr bwMode="auto">
          <a:xfrm>
            <a:off x="7092950" y="4508500"/>
            <a:ext cx="1944688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u="sng"/>
              <a:t>Higher Level</a:t>
            </a:r>
          </a:p>
          <a:p>
            <a:pPr eaLnBrk="1" hangingPunct="1"/>
            <a:r>
              <a:rPr lang="en-GB" u="sng"/>
              <a:t>Trigger (HLT)</a:t>
            </a:r>
          </a:p>
          <a:p>
            <a:pPr algn="ctr" eaLnBrk="1" hangingPunct="1"/>
            <a:endParaRPr lang="en-GB"/>
          </a:p>
          <a:p>
            <a:pPr eaLnBrk="1" hangingPunct="1">
              <a:buFontTx/>
              <a:buChar char="•"/>
            </a:pPr>
            <a:r>
              <a:rPr lang="en-GB"/>
              <a:t>Event Reconstruction!</a:t>
            </a:r>
          </a:p>
          <a:p>
            <a:pPr eaLnBrk="1" hangingPunct="1">
              <a:buFontTx/>
              <a:buChar char="•"/>
            </a:pPr>
            <a:r>
              <a:rPr lang="en-GB"/>
              <a:t>Real Physics!</a:t>
            </a:r>
            <a:endParaRPr lang="en-US"/>
          </a:p>
        </p:txBody>
      </p:sp>
      <p:sp>
        <p:nvSpPr>
          <p:cNvPr id="24810" name="AutoShape 234"/>
          <p:cNvSpPr>
            <a:spLocks noChangeArrowheads="1"/>
          </p:cNvSpPr>
          <p:nvPr/>
        </p:nvSpPr>
        <p:spPr bwMode="auto">
          <a:xfrm>
            <a:off x="1547813" y="4581525"/>
            <a:ext cx="2519362" cy="1584325"/>
          </a:xfrm>
          <a:prstGeom prst="cloudCallout">
            <a:avLst>
              <a:gd name="adj1" fmla="val -6144"/>
              <a:gd name="adj2" fmla="val -6611"/>
            </a:avLst>
          </a:prstGeom>
          <a:solidFill>
            <a:schemeClr val="bg1"/>
          </a:solidFill>
          <a:ln w="222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/>
            <a:endParaRPr lang="en-US"/>
          </a:p>
        </p:txBody>
      </p:sp>
      <p:sp>
        <p:nvSpPr>
          <p:cNvPr id="11283" name="Oval 235"/>
          <p:cNvSpPr>
            <a:spLocks noChangeArrowheads="1"/>
          </p:cNvSpPr>
          <p:nvPr/>
        </p:nvSpPr>
        <p:spPr bwMode="auto">
          <a:xfrm rot="2039371">
            <a:off x="1811338" y="4846638"/>
            <a:ext cx="1095375" cy="681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284" name="Text Box 237"/>
          <p:cNvSpPr txBox="1">
            <a:spLocks noChangeArrowheads="1"/>
          </p:cNvSpPr>
          <p:nvPr/>
        </p:nvSpPr>
        <p:spPr bwMode="auto">
          <a:xfrm>
            <a:off x="1692275" y="5013325"/>
            <a:ext cx="2181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/>
              <a:t>The Level-1 Trigger (L1T)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you store O(</a:t>
            </a:r>
            <a:r>
              <a:rPr lang="en-GB" dirty="0" err="1" smtClean="0"/>
              <a:t>Pb</a:t>
            </a:r>
            <a:r>
              <a:rPr lang="en-GB" dirty="0" smtClean="0"/>
              <a:t>/s) data?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0" y="2348880"/>
            <a:ext cx="8135370" cy="3600400"/>
          </a:xfrm>
        </p:spPr>
      </p:pic>
      <p:sp>
        <p:nvSpPr>
          <p:cNvPr id="10" name="TextBox 9"/>
          <p:cNvSpPr txBox="1"/>
          <p:nvPr/>
        </p:nvSpPr>
        <p:spPr>
          <a:xfrm>
            <a:off x="539552" y="1556792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 You don’t! You have to throw most of it away!</a:t>
            </a:r>
            <a:endParaRPr lang="en-GB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-44177" y="2780928"/>
            <a:ext cx="1259632" cy="2736304"/>
            <a:chOff x="-44177" y="2780928"/>
            <a:chExt cx="1259632" cy="2736304"/>
          </a:xfrm>
        </p:grpSpPr>
        <p:sp>
          <p:nvSpPr>
            <p:cNvPr id="20" name="Curved Right Arrow 19"/>
            <p:cNvSpPr/>
            <p:nvPr/>
          </p:nvSpPr>
          <p:spPr bwMode="auto">
            <a:xfrm>
              <a:off x="274563" y="4149080"/>
              <a:ext cx="622151" cy="1368152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Curved Right Arrow 17"/>
            <p:cNvSpPr/>
            <p:nvPr/>
          </p:nvSpPr>
          <p:spPr bwMode="auto">
            <a:xfrm>
              <a:off x="274563" y="2780928"/>
              <a:ext cx="622151" cy="1368152"/>
            </a:xfrm>
            <a:prstGeom prst="curvedRight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75" y="2996952"/>
              <a:ext cx="11521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Throw away 399/400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4177" y="4365104"/>
              <a:ext cx="12596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Throw away 999/1000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037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" y="1454101"/>
            <a:ext cx="8050307" cy="5143251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 you store </a:t>
            </a:r>
            <a:r>
              <a:rPr lang="en-GB" dirty="0" smtClean="0"/>
              <a:t>O(</a:t>
            </a:r>
            <a:r>
              <a:rPr lang="en-GB" dirty="0" err="1" smtClean="0"/>
              <a:t>Pb</a:t>
            </a:r>
            <a:r>
              <a:rPr lang="en-GB" dirty="0" smtClean="0"/>
              <a:t>/s</a:t>
            </a:r>
            <a:r>
              <a:rPr lang="en-GB" dirty="0"/>
              <a:t>) data?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77BE54D9-D1AA-4F8E-A637-76176C6E8191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27705-2E2C-428B-8A62-53697DC2C98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812360" y="1206083"/>
            <a:ext cx="1296144" cy="5617841"/>
            <a:chOff x="7812360" y="1206083"/>
            <a:chExt cx="1296144" cy="5617841"/>
          </a:xfrm>
        </p:grpSpPr>
        <p:sp>
          <p:nvSpPr>
            <p:cNvPr id="15" name="Left Arrow 14"/>
            <p:cNvSpPr/>
            <p:nvPr/>
          </p:nvSpPr>
          <p:spPr bwMode="auto">
            <a:xfrm>
              <a:off x="7812360" y="3717032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Tb/s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1" name="Left Arrow 20"/>
            <p:cNvSpPr/>
            <p:nvPr/>
          </p:nvSpPr>
          <p:spPr bwMode="auto">
            <a:xfrm>
              <a:off x="7812360" y="3861048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HLT in</a:t>
              </a:r>
            </a:p>
          </p:txBody>
        </p:sp>
        <p:sp>
          <p:nvSpPr>
            <p:cNvPr id="14" name="Left Arrow 13"/>
            <p:cNvSpPr/>
            <p:nvPr/>
          </p:nvSpPr>
          <p:spPr bwMode="auto">
            <a:xfrm>
              <a:off x="7812360" y="5003845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Gb/s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Left Arrow 15"/>
            <p:cNvSpPr/>
            <p:nvPr/>
          </p:nvSpPr>
          <p:spPr bwMode="auto">
            <a:xfrm>
              <a:off x="7812360" y="246490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Pb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7" name="Left Arrow 16"/>
            <p:cNvSpPr/>
            <p:nvPr/>
          </p:nvSpPr>
          <p:spPr bwMode="auto">
            <a:xfrm>
              <a:off x="7812360" y="6247860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Mb/s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3" name="Left Arrow 12"/>
            <p:cNvSpPr/>
            <p:nvPr/>
          </p:nvSpPr>
          <p:spPr bwMode="auto">
            <a:xfrm>
              <a:off x="7812360" y="2051517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Raw</a:t>
              </a:r>
            </a:p>
          </p:txBody>
        </p:sp>
        <p:sp>
          <p:nvSpPr>
            <p:cNvPr id="18" name="Left Arrow 17"/>
            <p:cNvSpPr/>
            <p:nvPr/>
          </p:nvSpPr>
          <p:spPr bwMode="auto">
            <a:xfrm>
              <a:off x="7812360" y="120608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Eb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0" name="Left Arrow 19"/>
            <p:cNvSpPr/>
            <p:nvPr/>
          </p:nvSpPr>
          <p:spPr bwMode="auto">
            <a:xfrm>
              <a:off x="7812360" y="3429000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CMS L1T in</a:t>
              </a:r>
            </a:p>
          </p:txBody>
        </p:sp>
        <p:sp>
          <p:nvSpPr>
            <p:cNvPr id="22" name="Left Arrow 21"/>
            <p:cNvSpPr/>
            <p:nvPr/>
          </p:nvSpPr>
          <p:spPr bwMode="auto">
            <a:xfrm>
              <a:off x="7812360" y="5157192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Tape storage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815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Level-1 trigger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6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60543AB-911C-4B03-8B93-08ED9C356DBC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1DA3D34-D1FF-41F0-9395-D0848AD4E5C1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grpSp>
        <p:nvGrpSpPr>
          <p:cNvPr id="12294" name="Group 3"/>
          <p:cNvGrpSpPr>
            <a:grpSpLocks/>
          </p:cNvGrpSpPr>
          <p:nvPr/>
        </p:nvGrpSpPr>
        <p:grpSpPr bwMode="auto">
          <a:xfrm>
            <a:off x="758825" y="1412875"/>
            <a:ext cx="8158163" cy="5030788"/>
            <a:chOff x="478" y="890"/>
            <a:chExt cx="5139" cy="3169"/>
          </a:xfrm>
        </p:grpSpPr>
        <p:grpSp>
          <p:nvGrpSpPr>
            <p:cNvPr id="12295" name="Group 4"/>
            <p:cNvGrpSpPr>
              <a:grpSpLocks/>
            </p:cNvGrpSpPr>
            <p:nvPr/>
          </p:nvGrpSpPr>
          <p:grpSpPr bwMode="auto">
            <a:xfrm>
              <a:off x="478" y="890"/>
              <a:ext cx="4425" cy="2783"/>
              <a:chOff x="478" y="890"/>
              <a:chExt cx="4425" cy="2783"/>
            </a:xfrm>
          </p:grpSpPr>
          <p:pic>
            <p:nvPicPr>
              <p:cNvPr id="12301" name="Picture 5" descr="l1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677"/>
              <a:stretch>
                <a:fillRect/>
              </a:stretch>
            </p:blipFill>
            <p:spPr bwMode="auto">
              <a:xfrm>
                <a:off x="478" y="890"/>
                <a:ext cx="4423" cy="2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302" name="Rectangle 6"/>
              <p:cNvSpPr>
                <a:spLocks noChangeArrowheads="1"/>
              </p:cNvSpPr>
              <p:nvPr/>
            </p:nvSpPr>
            <p:spPr bwMode="auto">
              <a:xfrm>
                <a:off x="4072" y="1162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3" name="Rectangle 7"/>
              <p:cNvSpPr>
                <a:spLocks noChangeArrowheads="1"/>
              </p:cNvSpPr>
              <p:nvPr/>
            </p:nvSpPr>
            <p:spPr bwMode="auto">
              <a:xfrm>
                <a:off x="4072" y="129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4" name="Rectangle 8"/>
              <p:cNvSpPr>
                <a:spLocks noChangeArrowheads="1"/>
              </p:cNvSpPr>
              <p:nvPr/>
            </p:nvSpPr>
            <p:spPr bwMode="auto">
              <a:xfrm>
                <a:off x="4072" y="143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5" name="Rectangle 9"/>
              <p:cNvSpPr>
                <a:spLocks noChangeArrowheads="1"/>
              </p:cNvSpPr>
              <p:nvPr/>
            </p:nvSpPr>
            <p:spPr bwMode="auto">
              <a:xfrm>
                <a:off x="4072" y="1570"/>
                <a:ext cx="590" cy="148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6" name="Line 10"/>
              <p:cNvSpPr>
                <a:spLocks noChangeShapeType="1"/>
              </p:cNvSpPr>
              <p:nvPr/>
            </p:nvSpPr>
            <p:spPr bwMode="auto">
              <a:xfrm>
                <a:off x="4366" y="1616"/>
                <a:ext cx="0" cy="544"/>
              </a:xfrm>
              <a:prstGeom prst="line">
                <a:avLst/>
              </a:prstGeom>
              <a:noFill/>
              <a:ln w="444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7" name="Line 11"/>
              <p:cNvSpPr>
                <a:spLocks noChangeShapeType="1"/>
              </p:cNvSpPr>
              <p:nvPr/>
            </p:nvSpPr>
            <p:spPr bwMode="auto">
              <a:xfrm>
                <a:off x="2743" y="3401"/>
                <a:ext cx="13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8" name="Rectangle 12"/>
              <p:cNvSpPr>
                <a:spLocks noChangeArrowheads="1"/>
              </p:cNvSpPr>
              <p:nvPr/>
            </p:nvSpPr>
            <p:spPr bwMode="auto">
              <a:xfrm>
                <a:off x="4072" y="305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9" name="Rectangle 13"/>
              <p:cNvSpPr>
                <a:spLocks noChangeArrowheads="1"/>
              </p:cNvSpPr>
              <p:nvPr/>
            </p:nvSpPr>
            <p:spPr bwMode="auto">
              <a:xfrm>
                <a:off x="4072" y="319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0" name="Rectangle 14"/>
              <p:cNvSpPr>
                <a:spLocks noChangeArrowheads="1"/>
              </p:cNvSpPr>
              <p:nvPr/>
            </p:nvSpPr>
            <p:spPr bwMode="auto">
              <a:xfrm>
                <a:off x="4072" y="3330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1" name="Line 15"/>
              <p:cNvSpPr>
                <a:spLocks noChangeShapeType="1"/>
              </p:cNvSpPr>
              <p:nvPr/>
            </p:nvSpPr>
            <p:spPr bwMode="auto">
              <a:xfrm>
                <a:off x="4654" y="3401"/>
                <a:ext cx="24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2" name="Line 16"/>
              <p:cNvSpPr>
                <a:spLocks noChangeShapeType="1"/>
              </p:cNvSpPr>
              <p:nvPr/>
            </p:nvSpPr>
            <p:spPr bwMode="auto">
              <a:xfrm>
                <a:off x="4365" y="3475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3" name="Rectangle 17"/>
              <p:cNvSpPr>
                <a:spLocks noChangeArrowheads="1"/>
              </p:cNvSpPr>
              <p:nvPr/>
            </p:nvSpPr>
            <p:spPr bwMode="auto">
              <a:xfrm>
                <a:off x="694" y="935"/>
                <a:ext cx="3720" cy="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4" name="Line 18"/>
              <p:cNvSpPr>
                <a:spLocks noChangeShapeType="1"/>
              </p:cNvSpPr>
              <p:nvPr/>
            </p:nvSpPr>
            <p:spPr bwMode="auto">
              <a:xfrm>
                <a:off x="785" y="981"/>
                <a:ext cx="358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5" name="Line 19"/>
              <p:cNvSpPr>
                <a:spLocks noChangeShapeType="1"/>
              </p:cNvSpPr>
              <p:nvPr/>
            </p:nvSpPr>
            <p:spPr bwMode="auto">
              <a:xfrm flipV="1">
                <a:off x="785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6" name="Line 20"/>
              <p:cNvSpPr>
                <a:spLocks noChangeShapeType="1"/>
              </p:cNvSpPr>
              <p:nvPr/>
            </p:nvSpPr>
            <p:spPr bwMode="auto">
              <a:xfrm flipV="1">
                <a:off x="134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7" name="Line 21"/>
              <p:cNvSpPr>
                <a:spLocks noChangeShapeType="1"/>
              </p:cNvSpPr>
              <p:nvPr/>
            </p:nvSpPr>
            <p:spPr bwMode="auto">
              <a:xfrm flipV="1">
                <a:off x="1931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8" name="Line 22"/>
              <p:cNvSpPr>
                <a:spLocks noChangeShapeType="1"/>
              </p:cNvSpPr>
              <p:nvPr/>
            </p:nvSpPr>
            <p:spPr bwMode="auto">
              <a:xfrm flipV="1">
                <a:off x="2509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9" name="Line 23"/>
              <p:cNvSpPr>
                <a:spLocks noChangeShapeType="1"/>
              </p:cNvSpPr>
              <p:nvPr/>
            </p:nvSpPr>
            <p:spPr bwMode="auto">
              <a:xfrm flipV="1">
                <a:off x="308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0" name="Line 24"/>
              <p:cNvSpPr>
                <a:spLocks noChangeShapeType="1"/>
              </p:cNvSpPr>
              <p:nvPr/>
            </p:nvSpPr>
            <p:spPr bwMode="auto">
              <a:xfrm flipV="1">
                <a:off x="3643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1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4362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296" name="AutoShape 26"/>
            <p:cNvSpPr>
              <a:spLocks noChangeArrowheads="1"/>
            </p:cNvSpPr>
            <p:nvPr/>
          </p:nvSpPr>
          <p:spPr bwMode="auto">
            <a:xfrm>
              <a:off x="4937" y="1162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Tracker</a:t>
              </a:r>
              <a:endParaRPr lang="en-US">
                <a:latin typeface="Verdana" pitchFamily="34" charset="0"/>
              </a:endParaRPr>
            </a:p>
          </p:txBody>
        </p:sp>
        <p:sp>
          <p:nvSpPr>
            <p:cNvPr id="12297" name="Line 27"/>
            <p:cNvSpPr>
              <a:spLocks noChangeShapeType="1"/>
            </p:cNvSpPr>
            <p:nvPr/>
          </p:nvSpPr>
          <p:spPr bwMode="auto">
            <a:xfrm flipV="1">
              <a:off x="5284" y="981"/>
              <a:ext cx="0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8" name="Line 28"/>
            <p:cNvSpPr>
              <a:spLocks noChangeShapeType="1"/>
            </p:cNvSpPr>
            <p:nvPr/>
          </p:nvSpPr>
          <p:spPr bwMode="auto">
            <a:xfrm>
              <a:off x="4105" y="981"/>
              <a:ext cx="117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9" name="AutoShape 29"/>
            <p:cNvSpPr>
              <a:spLocks noChangeArrowheads="1"/>
            </p:cNvSpPr>
            <p:nvPr/>
          </p:nvSpPr>
          <p:spPr bwMode="auto">
            <a:xfrm>
              <a:off x="4937" y="3213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DAQ</a:t>
              </a:r>
              <a:endParaRPr lang="en-US">
                <a:latin typeface="Verdana" pitchFamily="34" charset="0"/>
              </a:endParaRPr>
            </a:p>
          </p:txBody>
        </p:sp>
        <p:sp>
          <p:nvSpPr>
            <p:cNvPr id="12300" name="AutoShape 30"/>
            <p:cNvSpPr>
              <a:spLocks noChangeArrowheads="1"/>
            </p:cNvSpPr>
            <p:nvPr/>
          </p:nvSpPr>
          <p:spPr bwMode="auto">
            <a:xfrm>
              <a:off x="4023" y="3696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Discard</a:t>
              </a:r>
              <a:endParaRPr lang="en-US">
                <a:latin typeface="Verdan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B3BAF94-B849-4867-94F5-4CA94E4603B7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33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33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4C2C94E-03CA-45AE-9A99-A4A49C687F31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33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6464300" y="2276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>
            <a:off x="6931025" y="2565400"/>
            <a:ext cx="0" cy="863600"/>
          </a:xfrm>
          <a:prstGeom prst="line">
            <a:avLst/>
          </a:prstGeom>
          <a:noFill/>
          <a:ln w="444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758826" y="1409700"/>
            <a:ext cx="8158164" cy="5033963"/>
            <a:chOff x="758826" y="1409700"/>
            <a:chExt cx="8158164" cy="5033963"/>
          </a:xfrm>
        </p:grpSpPr>
        <p:grpSp>
          <p:nvGrpSpPr>
            <p:cNvPr id="13318" name="Group 40"/>
            <p:cNvGrpSpPr>
              <a:grpSpLocks/>
            </p:cNvGrpSpPr>
            <p:nvPr/>
          </p:nvGrpSpPr>
          <p:grpSpPr bwMode="auto">
            <a:xfrm>
              <a:off x="758826" y="1409700"/>
              <a:ext cx="8158164" cy="5033963"/>
              <a:chOff x="478" y="888"/>
              <a:chExt cx="5139" cy="3171"/>
            </a:xfrm>
          </p:grpSpPr>
          <p:pic>
            <p:nvPicPr>
              <p:cNvPr id="13319" name="Picture 5" descr="l1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677"/>
              <a:stretch>
                <a:fillRect/>
              </a:stretch>
            </p:blipFill>
            <p:spPr bwMode="auto">
              <a:xfrm>
                <a:off x="478" y="890"/>
                <a:ext cx="4423" cy="2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3320" name="Rectangle 6"/>
              <p:cNvSpPr>
                <a:spLocks noChangeArrowheads="1"/>
              </p:cNvSpPr>
              <p:nvPr/>
            </p:nvSpPr>
            <p:spPr bwMode="auto">
              <a:xfrm>
                <a:off x="4072" y="1162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1" name="Rectangle 7"/>
              <p:cNvSpPr>
                <a:spLocks noChangeArrowheads="1"/>
              </p:cNvSpPr>
              <p:nvPr/>
            </p:nvSpPr>
            <p:spPr bwMode="auto">
              <a:xfrm>
                <a:off x="4072" y="129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2" name="Rectangle 8"/>
              <p:cNvSpPr>
                <a:spLocks noChangeArrowheads="1"/>
              </p:cNvSpPr>
              <p:nvPr/>
            </p:nvSpPr>
            <p:spPr bwMode="auto">
              <a:xfrm>
                <a:off x="4072" y="143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3" name="Rectangle 9"/>
              <p:cNvSpPr>
                <a:spLocks noChangeArrowheads="1"/>
              </p:cNvSpPr>
              <p:nvPr/>
            </p:nvSpPr>
            <p:spPr bwMode="auto">
              <a:xfrm>
                <a:off x="4072" y="1570"/>
                <a:ext cx="590" cy="148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4" name="Line 10"/>
              <p:cNvSpPr>
                <a:spLocks noChangeShapeType="1"/>
              </p:cNvSpPr>
              <p:nvPr/>
            </p:nvSpPr>
            <p:spPr bwMode="auto">
              <a:xfrm>
                <a:off x="4366" y="1616"/>
                <a:ext cx="0" cy="544"/>
              </a:xfrm>
              <a:prstGeom prst="line">
                <a:avLst/>
              </a:prstGeom>
              <a:noFill/>
              <a:ln w="444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5" name="Line 11"/>
              <p:cNvSpPr>
                <a:spLocks noChangeShapeType="1"/>
              </p:cNvSpPr>
              <p:nvPr/>
            </p:nvSpPr>
            <p:spPr bwMode="auto">
              <a:xfrm>
                <a:off x="2743" y="3401"/>
                <a:ext cx="13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26" name="Rectangle 12"/>
              <p:cNvSpPr>
                <a:spLocks noChangeArrowheads="1"/>
              </p:cNvSpPr>
              <p:nvPr/>
            </p:nvSpPr>
            <p:spPr bwMode="auto">
              <a:xfrm>
                <a:off x="4072" y="305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7" name="Rectangle 13"/>
              <p:cNvSpPr>
                <a:spLocks noChangeArrowheads="1"/>
              </p:cNvSpPr>
              <p:nvPr/>
            </p:nvSpPr>
            <p:spPr bwMode="auto">
              <a:xfrm>
                <a:off x="4072" y="319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8" name="Rectangle 14"/>
              <p:cNvSpPr>
                <a:spLocks noChangeArrowheads="1"/>
              </p:cNvSpPr>
              <p:nvPr/>
            </p:nvSpPr>
            <p:spPr bwMode="auto">
              <a:xfrm>
                <a:off x="4072" y="3330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29" name="Line 15"/>
              <p:cNvSpPr>
                <a:spLocks noChangeShapeType="1"/>
              </p:cNvSpPr>
              <p:nvPr/>
            </p:nvSpPr>
            <p:spPr bwMode="auto">
              <a:xfrm>
                <a:off x="4654" y="3401"/>
                <a:ext cx="24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0" name="Line 16"/>
              <p:cNvSpPr>
                <a:spLocks noChangeShapeType="1"/>
              </p:cNvSpPr>
              <p:nvPr/>
            </p:nvSpPr>
            <p:spPr bwMode="auto">
              <a:xfrm>
                <a:off x="4365" y="3475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1" name="Rectangle 17"/>
              <p:cNvSpPr>
                <a:spLocks noChangeArrowheads="1"/>
              </p:cNvSpPr>
              <p:nvPr/>
            </p:nvSpPr>
            <p:spPr bwMode="auto">
              <a:xfrm>
                <a:off x="694" y="935"/>
                <a:ext cx="3720" cy="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332" name="Line 18"/>
              <p:cNvSpPr>
                <a:spLocks noChangeShapeType="1"/>
              </p:cNvSpPr>
              <p:nvPr/>
            </p:nvSpPr>
            <p:spPr bwMode="auto">
              <a:xfrm>
                <a:off x="785" y="981"/>
                <a:ext cx="3583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3" name="Line 19"/>
              <p:cNvSpPr>
                <a:spLocks noChangeShapeType="1"/>
              </p:cNvSpPr>
              <p:nvPr/>
            </p:nvSpPr>
            <p:spPr bwMode="auto">
              <a:xfrm flipV="1">
                <a:off x="785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4" name="Line 20"/>
              <p:cNvSpPr>
                <a:spLocks noChangeShapeType="1"/>
              </p:cNvSpPr>
              <p:nvPr/>
            </p:nvSpPr>
            <p:spPr bwMode="auto">
              <a:xfrm flipV="1">
                <a:off x="134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5" name="Line 21"/>
              <p:cNvSpPr>
                <a:spLocks noChangeShapeType="1"/>
              </p:cNvSpPr>
              <p:nvPr/>
            </p:nvSpPr>
            <p:spPr bwMode="auto">
              <a:xfrm flipV="1">
                <a:off x="1931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6" name="Line 22"/>
              <p:cNvSpPr>
                <a:spLocks noChangeShapeType="1"/>
              </p:cNvSpPr>
              <p:nvPr/>
            </p:nvSpPr>
            <p:spPr bwMode="auto">
              <a:xfrm flipV="1">
                <a:off x="2509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7" name="Line 23"/>
              <p:cNvSpPr>
                <a:spLocks noChangeShapeType="1"/>
              </p:cNvSpPr>
              <p:nvPr/>
            </p:nvSpPr>
            <p:spPr bwMode="auto">
              <a:xfrm flipV="1">
                <a:off x="308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8" name="Line 24"/>
              <p:cNvSpPr>
                <a:spLocks noChangeShapeType="1"/>
              </p:cNvSpPr>
              <p:nvPr/>
            </p:nvSpPr>
            <p:spPr bwMode="auto">
              <a:xfrm flipV="1">
                <a:off x="3643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39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4362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0" name="AutoShape 26"/>
              <p:cNvSpPr>
                <a:spLocks noChangeArrowheads="1"/>
              </p:cNvSpPr>
              <p:nvPr/>
            </p:nvSpPr>
            <p:spPr bwMode="auto">
              <a:xfrm>
                <a:off x="4937" y="1162"/>
                <a:ext cx="680" cy="36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GB">
                    <a:latin typeface="Verdana" pitchFamily="34" charset="0"/>
                  </a:rPr>
                  <a:t>Tracker</a:t>
                </a:r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13341" name="Line 27"/>
              <p:cNvSpPr>
                <a:spLocks noChangeShapeType="1"/>
              </p:cNvSpPr>
              <p:nvPr/>
            </p:nvSpPr>
            <p:spPr bwMode="auto">
              <a:xfrm flipV="1">
                <a:off x="5284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2" name="Line 28"/>
              <p:cNvSpPr>
                <a:spLocks noChangeShapeType="1"/>
              </p:cNvSpPr>
              <p:nvPr/>
            </p:nvSpPr>
            <p:spPr bwMode="auto">
              <a:xfrm>
                <a:off x="4105" y="981"/>
                <a:ext cx="1179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43" name="AutoShape 29"/>
              <p:cNvSpPr>
                <a:spLocks noChangeArrowheads="1"/>
              </p:cNvSpPr>
              <p:nvPr/>
            </p:nvSpPr>
            <p:spPr bwMode="auto">
              <a:xfrm>
                <a:off x="4937" y="3213"/>
                <a:ext cx="680" cy="36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GB">
                    <a:latin typeface="Verdana" pitchFamily="34" charset="0"/>
                  </a:rPr>
                  <a:t>DAQ</a:t>
                </a:r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13344" name="AutoShape 30"/>
              <p:cNvSpPr>
                <a:spLocks noChangeArrowheads="1"/>
              </p:cNvSpPr>
              <p:nvPr/>
            </p:nvSpPr>
            <p:spPr bwMode="auto">
              <a:xfrm>
                <a:off x="4023" y="3696"/>
                <a:ext cx="680" cy="36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r>
                  <a:rPr lang="en-GB">
                    <a:latin typeface="Verdana" pitchFamily="34" charset="0"/>
                  </a:rPr>
                  <a:t>Discard</a:t>
                </a:r>
                <a:endParaRPr lang="en-US">
                  <a:latin typeface="Verdana" pitchFamily="34" charset="0"/>
                </a:endParaRPr>
              </a:p>
            </p:txBody>
          </p:sp>
          <p:sp>
            <p:nvSpPr>
              <p:cNvPr id="13345" name="Rectangle 35"/>
              <p:cNvSpPr>
                <a:spLocks noChangeArrowheads="1"/>
              </p:cNvSpPr>
              <p:nvPr/>
            </p:nvSpPr>
            <p:spPr bwMode="auto">
              <a:xfrm>
                <a:off x="3981" y="888"/>
                <a:ext cx="919" cy="2784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99FF">
                        <a:alpha val="50195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7" name="Text Box 44"/>
            <p:cNvSpPr txBox="1">
              <a:spLocks noChangeArrowheads="1"/>
            </p:cNvSpPr>
            <p:nvPr/>
          </p:nvSpPr>
          <p:spPr bwMode="auto">
            <a:xfrm>
              <a:off x="6248400" y="2489200"/>
              <a:ext cx="1581150" cy="8223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hangingPunct="1"/>
              <a:r>
                <a:rPr lang="en-GB" sz="2400" dirty="0">
                  <a:solidFill>
                    <a:schemeClr val="bg1"/>
                  </a:solidFill>
                </a:rPr>
                <a:t>READOUT</a:t>
              </a:r>
            </a:p>
            <a:p>
              <a:pPr algn="ctr" eaLnBrk="1" hangingPunct="1"/>
              <a:r>
                <a:rPr lang="en-GB" sz="2400" dirty="0">
                  <a:solidFill>
                    <a:schemeClr val="bg1"/>
                  </a:solidFill>
                </a:rPr>
                <a:t>PIPELINE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8" name="Rectangle 45"/>
            <p:cNvSpPr>
              <a:spLocks noChangeArrowheads="1"/>
            </p:cNvSpPr>
            <p:nvPr/>
          </p:nvSpPr>
          <p:spPr bwMode="auto">
            <a:xfrm>
              <a:off x="6516688" y="3429000"/>
              <a:ext cx="1079500" cy="8651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algn="ctr" eaLnBrk="1" hangingPunct="1"/>
              <a:r>
                <a:rPr lang="fr-FR" sz="1600" dirty="0">
                  <a:solidFill>
                    <a:schemeClr val="bg1"/>
                  </a:solidFill>
                </a:rPr>
                <a:t>128 </a:t>
              </a:r>
              <a:r>
                <a:rPr lang="fr-FR" sz="1600" dirty="0" err="1">
                  <a:solidFill>
                    <a:schemeClr val="bg1"/>
                  </a:solidFill>
                </a:rPr>
                <a:t>bunch</a:t>
              </a:r>
              <a:endParaRPr lang="fr-FR" sz="1600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fr-FR" sz="1600" dirty="0" err="1">
                  <a:solidFill>
                    <a:schemeClr val="bg1"/>
                  </a:solidFill>
                </a:rPr>
                <a:t>crossing</a:t>
              </a:r>
              <a:endParaRPr lang="fr-FR" sz="1600" dirty="0">
                <a:solidFill>
                  <a:schemeClr val="bg1"/>
                </a:solidFill>
              </a:endParaRPr>
            </a:p>
            <a:p>
              <a:pPr algn="ctr" eaLnBrk="1" hangingPunct="1"/>
              <a:r>
                <a:rPr lang="fr-FR" sz="1600" dirty="0">
                  <a:solidFill>
                    <a:schemeClr val="bg1"/>
                  </a:solidFill>
                </a:rPr>
                <a:t>(3.2 </a:t>
              </a:r>
              <a:r>
                <a:rPr lang="el-GR" sz="1200" dirty="0" smtClean="0">
                  <a:solidFill>
                    <a:schemeClr val="bg1"/>
                  </a:solidFill>
                  <a:latin typeface="Arial" charset="0"/>
                </a:rPr>
                <a:t>μ</a:t>
              </a:r>
              <a:r>
                <a:rPr lang="fr-FR" sz="1600" dirty="0" smtClean="0">
                  <a:solidFill>
                    <a:schemeClr val="bg1"/>
                  </a:solidFill>
                </a:rPr>
                <a:t>s</a:t>
              </a:r>
              <a:r>
                <a:rPr lang="fr-FR" sz="1600" dirty="0">
                  <a:solidFill>
                    <a:schemeClr val="bg1"/>
                  </a:solidFill>
                </a:rPr>
                <a:t>)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5854071-95A7-4033-9CD1-0876EEB46EB2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3C22D0C6-01BC-432A-AE89-D95911DDFA14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CMS Level-1 Trigger – Overview</a:t>
            </a:r>
            <a:endParaRPr lang="en-US" dirty="0" smtClean="0"/>
          </a:p>
        </p:txBody>
      </p:sp>
      <p:pic>
        <p:nvPicPr>
          <p:cNvPr id="16391" name="Picture 5" descr="l1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7"/>
          <a:stretch>
            <a:fillRect/>
          </a:stretch>
        </p:blipFill>
        <p:spPr bwMode="auto">
          <a:xfrm>
            <a:off x="758825" y="1412875"/>
            <a:ext cx="7021513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6464300" y="18446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6464300" y="2060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6464300" y="2276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6464300" y="2492375"/>
            <a:ext cx="936625" cy="23637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6" name="Line 10"/>
          <p:cNvSpPr>
            <a:spLocks noChangeShapeType="1"/>
          </p:cNvSpPr>
          <p:nvPr/>
        </p:nvSpPr>
        <p:spPr bwMode="auto">
          <a:xfrm>
            <a:off x="6931025" y="2565400"/>
            <a:ext cx="0" cy="863600"/>
          </a:xfrm>
          <a:prstGeom prst="line">
            <a:avLst/>
          </a:prstGeom>
          <a:noFill/>
          <a:ln w="444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7" name="Line 11"/>
          <p:cNvSpPr>
            <a:spLocks noChangeShapeType="1"/>
          </p:cNvSpPr>
          <p:nvPr/>
        </p:nvSpPr>
        <p:spPr bwMode="auto">
          <a:xfrm>
            <a:off x="4354513" y="5399088"/>
            <a:ext cx="2076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6464300" y="4854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6464300" y="5070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6464300" y="52863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1" name="Line 15"/>
          <p:cNvSpPr>
            <a:spLocks noChangeShapeType="1"/>
          </p:cNvSpPr>
          <p:nvPr/>
        </p:nvSpPr>
        <p:spPr bwMode="auto">
          <a:xfrm>
            <a:off x="7388225" y="5399088"/>
            <a:ext cx="395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2" name="Line 16"/>
          <p:cNvSpPr>
            <a:spLocks noChangeShapeType="1"/>
          </p:cNvSpPr>
          <p:nvPr/>
        </p:nvSpPr>
        <p:spPr bwMode="auto">
          <a:xfrm>
            <a:off x="6929438" y="5516563"/>
            <a:ext cx="0" cy="312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1101725" y="1484313"/>
            <a:ext cx="5905500" cy="344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4" name="Line 18"/>
          <p:cNvSpPr>
            <a:spLocks noChangeShapeType="1"/>
          </p:cNvSpPr>
          <p:nvPr/>
        </p:nvSpPr>
        <p:spPr bwMode="auto">
          <a:xfrm>
            <a:off x="1246188" y="1557338"/>
            <a:ext cx="5688013" cy="0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5" name="Line 19"/>
          <p:cNvSpPr>
            <a:spLocks noChangeShapeType="1"/>
          </p:cNvSpPr>
          <p:nvPr/>
        </p:nvSpPr>
        <p:spPr bwMode="auto">
          <a:xfrm flipV="1">
            <a:off x="124618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6" name="Line 20"/>
          <p:cNvSpPr>
            <a:spLocks noChangeShapeType="1"/>
          </p:cNvSpPr>
          <p:nvPr/>
        </p:nvSpPr>
        <p:spPr bwMode="auto">
          <a:xfrm flipV="1">
            <a:off x="21383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7" name="Line 21"/>
          <p:cNvSpPr>
            <a:spLocks noChangeShapeType="1"/>
          </p:cNvSpPr>
          <p:nvPr/>
        </p:nvSpPr>
        <p:spPr bwMode="auto">
          <a:xfrm flipV="1">
            <a:off x="30654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8" name="Line 22"/>
          <p:cNvSpPr>
            <a:spLocks noChangeShapeType="1"/>
          </p:cNvSpPr>
          <p:nvPr/>
        </p:nvSpPr>
        <p:spPr bwMode="auto">
          <a:xfrm flipV="1">
            <a:off x="398303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9" name="Line 23"/>
          <p:cNvSpPr>
            <a:spLocks noChangeShapeType="1"/>
          </p:cNvSpPr>
          <p:nvPr/>
        </p:nvSpPr>
        <p:spPr bwMode="auto">
          <a:xfrm flipV="1">
            <a:off x="490061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0" name="Line 24"/>
          <p:cNvSpPr>
            <a:spLocks noChangeShapeType="1"/>
          </p:cNvSpPr>
          <p:nvPr/>
        </p:nvSpPr>
        <p:spPr bwMode="auto">
          <a:xfrm flipV="1">
            <a:off x="57832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1" name="Line 25"/>
          <p:cNvSpPr>
            <a:spLocks noChangeShapeType="1"/>
          </p:cNvSpPr>
          <p:nvPr/>
        </p:nvSpPr>
        <p:spPr bwMode="auto">
          <a:xfrm rot="10800000" flipV="1">
            <a:off x="6924675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2" name="AutoShape 26"/>
          <p:cNvSpPr>
            <a:spLocks noChangeArrowheads="1"/>
          </p:cNvSpPr>
          <p:nvPr/>
        </p:nvSpPr>
        <p:spPr bwMode="auto">
          <a:xfrm>
            <a:off x="7837488" y="1844675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Tracker</a:t>
            </a:r>
            <a:endParaRPr lang="en-US">
              <a:latin typeface="Verdana" pitchFamily="34" charset="0"/>
            </a:endParaRPr>
          </a:p>
        </p:txBody>
      </p:sp>
      <p:sp>
        <p:nvSpPr>
          <p:cNvPr id="16413" name="Line 27"/>
          <p:cNvSpPr>
            <a:spLocks noChangeShapeType="1"/>
          </p:cNvSpPr>
          <p:nvPr/>
        </p:nvSpPr>
        <p:spPr bwMode="auto">
          <a:xfrm flipV="1">
            <a:off x="8388350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4" name="Line 28"/>
          <p:cNvSpPr>
            <a:spLocks noChangeShapeType="1"/>
          </p:cNvSpPr>
          <p:nvPr/>
        </p:nvSpPr>
        <p:spPr bwMode="auto">
          <a:xfrm>
            <a:off x="6516688" y="1557338"/>
            <a:ext cx="1871663" cy="0"/>
          </a:xfrm>
          <a:prstGeom prst="line">
            <a:avLst/>
          </a:prstGeom>
          <a:noFill/>
          <a:ln w="22225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5" name="AutoShape 29"/>
          <p:cNvSpPr>
            <a:spLocks noChangeArrowheads="1"/>
          </p:cNvSpPr>
          <p:nvPr/>
        </p:nvSpPr>
        <p:spPr bwMode="auto">
          <a:xfrm>
            <a:off x="7837488" y="5100638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DAQ</a:t>
            </a:r>
            <a:endParaRPr lang="en-US">
              <a:latin typeface="Verdana" pitchFamily="34" charset="0"/>
            </a:endParaRPr>
          </a:p>
        </p:txBody>
      </p:sp>
      <p:sp>
        <p:nvSpPr>
          <p:cNvPr id="16416" name="AutoShape 30"/>
          <p:cNvSpPr>
            <a:spLocks noChangeArrowheads="1"/>
          </p:cNvSpPr>
          <p:nvPr/>
        </p:nvSpPr>
        <p:spPr bwMode="auto">
          <a:xfrm>
            <a:off x="6386513" y="5867400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Discard</a:t>
            </a:r>
            <a:endParaRPr lang="en-US">
              <a:latin typeface="Verdana" pitchFamily="34" charset="0"/>
            </a:endParaRPr>
          </a:p>
        </p:txBody>
      </p:sp>
      <p:sp>
        <p:nvSpPr>
          <p:cNvPr id="16417" name="Text Box 31"/>
          <p:cNvSpPr txBox="1">
            <a:spLocks noChangeArrowheads="1"/>
          </p:cNvSpPr>
          <p:nvPr/>
        </p:nvSpPr>
        <p:spPr bwMode="auto">
          <a:xfrm>
            <a:off x="1017588" y="1577975"/>
            <a:ext cx="223996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chemeClr val="bg1"/>
                </a:solidFill>
              </a:rPr>
              <a:t>CALORIMETER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20" name="Rectangle 34"/>
          <p:cNvSpPr>
            <a:spLocks noChangeArrowheads="1"/>
          </p:cNvSpPr>
          <p:nvPr/>
        </p:nvSpPr>
        <p:spPr bwMode="auto">
          <a:xfrm>
            <a:off x="971550" y="2205038"/>
            <a:ext cx="2343150" cy="259238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61,200 barrel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21,528 endcap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O(10</a:t>
            </a:r>
            <a:r>
              <a:rPr lang="en-GB" sz="1600" baseline="30000" dirty="0">
                <a:solidFill>
                  <a:schemeClr val="bg1"/>
                </a:solidFill>
              </a:rPr>
              <a:t>4</a:t>
            </a:r>
            <a:r>
              <a:rPr lang="en-GB" sz="1600" dirty="0">
                <a:solidFill>
                  <a:schemeClr val="bg1"/>
                </a:solidFill>
              </a:rPr>
              <a:t>) HCAL channels</a:t>
            </a: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non-isolated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  <a:endParaRPr lang="en-US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central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forward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n-GB" sz="1600" dirty="0" smtClean="0">
                <a:solidFill>
                  <a:schemeClr val="bg1"/>
                </a:solidFill>
              </a:rPr>
              <a:t>tau’</a:t>
            </a:r>
            <a:r>
              <a:rPr lang="en-US" sz="1600" dirty="0" smtClean="0">
                <a:solidFill>
                  <a:schemeClr val="bg1"/>
                </a:solidFill>
              </a:rPr>
              <a:t>s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422" name="Line 36"/>
          <p:cNvSpPr>
            <a:spLocks noChangeShapeType="1"/>
          </p:cNvSpPr>
          <p:nvPr/>
        </p:nvSpPr>
        <p:spPr bwMode="auto">
          <a:xfrm>
            <a:off x="2124075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3" name="Line 37"/>
          <p:cNvSpPr>
            <a:spLocks noChangeShapeType="1"/>
          </p:cNvSpPr>
          <p:nvPr/>
        </p:nvSpPr>
        <p:spPr bwMode="auto">
          <a:xfrm>
            <a:off x="4859338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4" name="Rectangle 39"/>
          <p:cNvSpPr>
            <a:spLocks noChangeArrowheads="1"/>
          </p:cNvSpPr>
          <p:nvPr/>
        </p:nvSpPr>
        <p:spPr bwMode="auto">
          <a:xfrm>
            <a:off x="755650" y="1409700"/>
            <a:ext cx="2767013" cy="36734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7" name="Rectangle 42"/>
          <p:cNvSpPr>
            <a:spLocks noChangeArrowheads="1"/>
          </p:cNvSpPr>
          <p:nvPr/>
        </p:nvSpPr>
        <p:spPr bwMode="auto">
          <a:xfrm>
            <a:off x="6319838" y="1409700"/>
            <a:ext cx="1458913" cy="4419600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9" name="Text Box 44"/>
          <p:cNvSpPr txBox="1">
            <a:spLocks noChangeArrowheads="1"/>
          </p:cNvSpPr>
          <p:nvPr/>
        </p:nvSpPr>
        <p:spPr bwMode="auto">
          <a:xfrm>
            <a:off x="6248400" y="2489200"/>
            <a:ext cx="1581150" cy="822325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READOUT</a:t>
            </a:r>
          </a:p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PIPELINE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30" name="Rectangle 45"/>
          <p:cNvSpPr>
            <a:spLocks noChangeArrowheads="1"/>
          </p:cNvSpPr>
          <p:nvPr/>
        </p:nvSpPr>
        <p:spPr bwMode="auto">
          <a:xfrm>
            <a:off x="6516688" y="3429000"/>
            <a:ext cx="1079500" cy="8651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128 </a:t>
            </a:r>
            <a:r>
              <a:rPr lang="fr-FR" sz="1600" dirty="0" err="1">
                <a:solidFill>
                  <a:schemeClr val="bg1"/>
                </a:solidFill>
              </a:rPr>
              <a:t>bunch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 err="1">
                <a:solidFill>
                  <a:schemeClr val="bg1"/>
                </a:solidFill>
              </a:rPr>
              <a:t>crossing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(3.2 </a:t>
            </a:r>
            <a:r>
              <a:rPr lang="el-GR" sz="1200" dirty="0" smtClean="0">
                <a:solidFill>
                  <a:schemeClr val="bg1"/>
                </a:solidFill>
                <a:latin typeface="Arial" charset="0"/>
              </a:rPr>
              <a:t>μ</a:t>
            </a:r>
            <a:r>
              <a:rPr lang="fr-FR" sz="1600" dirty="0" smtClean="0">
                <a:solidFill>
                  <a:schemeClr val="bg1"/>
                </a:solidFill>
              </a:rPr>
              <a:t>s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5854071-95A7-4033-9CD1-0876EEB46EB2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3C22D0C6-01BC-432A-AE89-D95911DDFA14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pic>
        <p:nvPicPr>
          <p:cNvPr id="16391" name="Picture 5" descr="l1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7"/>
          <a:stretch>
            <a:fillRect/>
          </a:stretch>
        </p:blipFill>
        <p:spPr bwMode="auto">
          <a:xfrm>
            <a:off x="758825" y="1412875"/>
            <a:ext cx="7021513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6464300" y="18446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6464300" y="2060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6464300" y="2276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6464300" y="2492375"/>
            <a:ext cx="936625" cy="23637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6" name="Line 10"/>
          <p:cNvSpPr>
            <a:spLocks noChangeShapeType="1"/>
          </p:cNvSpPr>
          <p:nvPr/>
        </p:nvSpPr>
        <p:spPr bwMode="auto">
          <a:xfrm>
            <a:off x="6931025" y="2565400"/>
            <a:ext cx="0" cy="863600"/>
          </a:xfrm>
          <a:prstGeom prst="line">
            <a:avLst/>
          </a:prstGeom>
          <a:noFill/>
          <a:ln w="444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7" name="Line 11"/>
          <p:cNvSpPr>
            <a:spLocks noChangeShapeType="1"/>
          </p:cNvSpPr>
          <p:nvPr/>
        </p:nvSpPr>
        <p:spPr bwMode="auto">
          <a:xfrm>
            <a:off x="4354513" y="5399088"/>
            <a:ext cx="2076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6464300" y="4854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6464300" y="5070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6464300" y="52863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1" name="Line 15"/>
          <p:cNvSpPr>
            <a:spLocks noChangeShapeType="1"/>
          </p:cNvSpPr>
          <p:nvPr/>
        </p:nvSpPr>
        <p:spPr bwMode="auto">
          <a:xfrm>
            <a:off x="7388225" y="5399088"/>
            <a:ext cx="395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2" name="Line 16"/>
          <p:cNvSpPr>
            <a:spLocks noChangeShapeType="1"/>
          </p:cNvSpPr>
          <p:nvPr/>
        </p:nvSpPr>
        <p:spPr bwMode="auto">
          <a:xfrm>
            <a:off x="6929438" y="5516563"/>
            <a:ext cx="0" cy="312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1101725" y="1484313"/>
            <a:ext cx="5905500" cy="344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4" name="Line 18"/>
          <p:cNvSpPr>
            <a:spLocks noChangeShapeType="1"/>
          </p:cNvSpPr>
          <p:nvPr/>
        </p:nvSpPr>
        <p:spPr bwMode="auto">
          <a:xfrm>
            <a:off x="1246188" y="1557338"/>
            <a:ext cx="5688013" cy="0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5" name="Line 19"/>
          <p:cNvSpPr>
            <a:spLocks noChangeShapeType="1"/>
          </p:cNvSpPr>
          <p:nvPr/>
        </p:nvSpPr>
        <p:spPr bwMode="auto">
          <a:xfrm flipV="1">
            <a:off x="124618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6" name="Line 20"/>
          <p:cNvSpPr>
            <a:spLocks noChangeShapeType="1"/>
          </p:cNvSpPr>
          <p:nvPr/>
        </p:nvSpPr>
        <p:spPr bwMode="auto">
          <a:xfrm flipV="1">
            <a:off x="21383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7" name="Line 21"/>
          <p:cNvSpPr>
            <a:spLocks noChangeShapeType="1"/>
          </p:cNvSpPr>
          <p:nvPr/>
        </p:nvSpPr>
        <p:spPr bwMode="auto">
          <a:xfrm flipV="1">
            <a:off x="30654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8" name="Line 22"/>
          <p:cNvSpPr>
            <a:spLocks noChangeShapeType="1"/>
          </p:cNvSpPr>
          <p:nvPr/>
        </p:nvSpPr>
        <p:spPr bwMode="auto">
          <a:xfrm flipV="1">
            <a:off x="398303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9" name="Line 23"/>
          <p:cNvSpPr>
            <a:spLocks noChangeShapeType="1"/>
          </p:cNvSpPr>
          <p:nvPr/>
        </p:nvSpPr>
        <p:spPr bwMode="auto">
          <a:xfrm flipV="1">
            <a:off x="490061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0" name="Line 24"/>
          <p:cNvSpPr>
            <a:spLocks noChangeShapeType="1"/>
          </p:cNvSpPr>
          <p:nvPr/>
        </p:nvSpPr>
        <p:spPr bwMode="auto">
          <a:xfrm flipV="1">
            <a:off x="57832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1" name="Line 25"/>
          <p:cNvSpPr>
            <a:spLocks noChangeShapeType="1"/>
          </p:cNvSpPr>
          <p:nvPr/>
        </p:nvSpPr>
        <p:spPr bwMode="auto">
          <a:xfrm rot="10800000" flipV="1">
            <a:off x="6924675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2" name="AutoShape 26"/>
          <p:cNvSpPr>
            <a:spLocks noChangeArrowheads="1"/>
          </p:cNvSpPr>
          <p:nvPr/>
        </p:nvSpPr>
        <p:spPr bwMode="auto">
          <a:xfrm>
            <a:off x="7837488" y="1844675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Tracker</a:t>
            </a:r>
            <a:endParaRPr lang="en-US">
              <a:latin typeface="Verdana" pitchFamily="34" charset="0"/>
            </a:endParaRPr>
          </a:p>
        </p:txBody>
      </p:sp>
      <p:sp>
        <p:nvSpPr>
          <p:cNvPr id="16413" name="Line 27"/>
          <p:cNvSpPr>
            <a:spLocks noChangeShapeType="1"/>
          </p:cNvSpPr>
          <p:nvPr/>
        </p:nvSpPr>
        <p:spPr bwMode="auto">
          <a:xfrm flipV="1">
            <a:off x="8388350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4" name="Line 28"/>
          <p:cNvSpPr>
            <a:spLocks noChangeShapeType="1"/>
          </p:cNvSpPr>
          <p:nvPr/>
        </p:nvSpPr>
        <p:spPr bwMode="auto">
          <a:xfrm>
            <a:off x="6516688" y="1557338"/>
            <a:ext cx="1871663" cy="0"/>
          </a:xfrm>
          <a:prstGeom prst="line">
            <a:avLst/>
          </a:prstGeom>
          <a:noFill/>
          <a:ln w="22225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5" name="AutoShape 29"/>
          <p:cNvSpPr>
            <a:spLocks noChangeArrowheads="1"/>
          </p:cNvSpPr>
          <p:nvPr/>
        </p:nvSpPr>
        <p:spPr bwMode="auto">
          <a:xfrm>
            <a:off x="7837488" y="5100638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DAQ</a:t>
            </a:r>
            <a:endParaRPr lang="en-US">
              <a:latin typeface="Verdana" pitchFamily="34" charset="0"/>
            </a:endParaRPr>
          </a:p>
        </p:txBody>
      </p:sp>
      <p:sp>
        <p:nvSpPr>
          <p:cNvPr id="16416" name="AutoShape 30"/>
          <p:cNvSpPr>
            <a:spLocks noChangeArrowheads="1"/>
          </p:cNvSpPr>
          <p:nvPr/>
        </p:nvSpPr>
        <p:spPr bwMode="auto">
          <a:xfrm>
            <a:off x="6386513" y="5867400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Discard</a:t>
            </a:r>
            <a:endParaRPr lang="en-US">
              <a:latin typeface="Verdana" pitchFamily="34" charset="0"/>
            </a:endParaRPr>
          </a:p>
        </p:txBody>
      </p:sp>
      <p:sp>
        <p:nvSpPr>
          <p:cNvPr id="16417" name="Text Box 31"/>
          <p:cNvSpPr txBox="1">
            <a:spLocks noChangeArrowheads="1"/>
          </p:cNvSpPr>
          <p:nvPr/>
        </p:nvSpPr>
        <p:spPr bwMode="auto">
          <a:xfrm>
            <a:off x="1017588" y="1577975"/>
            <a:ext cx="2239963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chemeClr val="bg1"/>
                </a:solidFill>
              </a:rPr>
              <a:t>CALORIMETER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18" name="Text Box 32"/>
          <p:cNvSpPr txBox="1">
            <a:spLocks noChangeArrowheads="1"/>
          </p:cNvSpPr>
          <p:nvPr/>
        </p:nvSpPr>
        <p:spPr bwMode="auto">
          <a:xfrm>
            <a:off x="4313238" y="1581150"/>
            <a:ext cx="11541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chemeClr val="bg1"/>
                </a:solidFill>
              </a:rPr>
              <a:t>MUON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420" name="Rectangle 34"/>
          <p:cNvSpPr>
            <a:spLocks noChangeArrowheads="1"/>
          </p:cNvSpPr>
          <p:nvPr/>
        </p:nvSpPr>
        <p:spPr bwMode="auto">
          <a:xfrm>
            <a:off x="971550" y="2205038"/>
            <a:ext cx="2343150" cy="25923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61,200 barrel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21,528 endcap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O(10</a:t>
            </a:r>
            <a:r>
              <a:rPr lang="en-GB" sz="1600" baseline="30000" dirty="0">
                <a:solidFill>
                  <a:schemeClr val="bg1"/>
                </a:solidFill>
              </a:rPr>
              <a:t>4</a:t>
            </a:r>
            <a:r>
              <a:rPr lang="en-GB" sz="1600" dirty="0">
                <a:solidFill>
                  <a:schemeClr val="bg1"/>
                </a:solidFill>
              </a:rPr>
              <a:t>) HCAL channels</a:t>
            </a: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non-isolated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  <a:endParaRPr lang="en-US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central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forward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l-GR" sz="1600" dirty="0">
                <a:solidFill>
                  <a:schemeClr val="bg1"/>
                </a:solidFill>
              </a:rPr>
              <a:t>τ</a:t>
            </a:r>
            <a:r>
              <a:rPr lang="en-US" sz="1600" dirty="0">
                <a:solidFill>
                  <a:schemeClr val="bg1"/>
                </a:solidFill>
              </a:rPr>
              <a:t>-jets </a:t>
            </a:r>
          </a:p>
        </p:txBody>
      </p:sp>
      <p:sp>
        <p:nvSpPr>
          <p:cNvPr id="16421" name="Rectangle 35"/>
          <p:cNvSpPr>
            <a:spLocks noChangeArrowheads="1"/>
          </p:cNvSpPr>
          <p:nvPr/>
        </p:nvSpPr>
        <p:spPr bwMode="auto">
          <a:xfrm>
            <a:off x="3779838" y="2206625"/>
            <a:ext cx="2222500" cy="15827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195,000 DT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210,816 CSC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162,282 RPC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l-GR" sz="1600" dirty="0">
                <a:solidFill>
                  <a:schemeClr val="bg1"/>
                </a:solidFill>
              </a:rPr>
              <a:t>μ</a:t>
            </a:r>
            <a:r>
              <a:rPr lang="en-US" sz="1600" dirty="0">
                <a:solidFill>
                  <a:schemeClr val="bg1"/>
                </a:solidFill>
              </a:rPr>
              <a:t>-tracks</a:t>
            </a:r>
          </a:p>
        </p:txBody>
      </p:sp>
      <p:sp>
        <p:nvSpPr>
          <p:cNvPr id="16422" name="Line 36"/>
          <p:cNvSpPr>
            <a:spLocks noChangeShapeType="1"/>
          </p:cNvSpPr>
          <p:nvPr/>
        </p:nvSpPr>
        <p:spPr bwMode="auto">
          <a:xfrm>
            <a:off x="2124075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3" name="Line 37"/>
          <p:cNvSpPr>
            <a:spLocks noChangeShapeType="1"/>
          </p:cNvSpPr>
          <p:nvPr/>
        </p:nvSpPr>
        <p:spPr bwMode="auto">
          <a:xfrm>
            <a:off x="4859338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4" name="Rectangle 39"/>
          <p:cNvSpPr>
            <a:spLocks noChangeArrowheads="1"/>
          </p:cNvSpPr>
          <p:nvPr/>
        </p:nvSpPr>
        <p:spPr bwMode="auto">
          <a:xfrm>
            <a:off x="755650" y="1409700"/>
            <a:ext cx="2767013" cy="3673475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7" name="Rectangle 42"/>
          <p:cNvSpPr>
            <a:spLocks noChangeArrowheads="1"/>
          </p:cNvSpPr>
          <p:nvPr/>
        </p:nvSpPr>
        <p:spPr bwMode="auto">
          <a:xfrm>
            <a:off x="6319838" y="1409700"/>
            <a:ext cx="1458913" cy="4419600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9" name="Text Box 44"/>
          <p:cNvSpPr txBox="1">
            <a:spLocks noChangeArrowheads="1"/>
          </p:cNvSpPr>
          <p:nvPr/>
        </p:nvSpPr>
        <p:spPr bwMode="auto">
          <a:xfrm>
            <a:off x="6248400" y="2489200"/>
            <a:ext cx="1581150" cy="822325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READOUT</a:t>
            </a:r>
          </a:p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PIPELINE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30" name="Rectangle 45"/>
          <p:cNvSpPr>
            <a:spLocks noChangeArrowheads="1"/>
          </p:cNvSpPr>
          <p:nvPr/>
        </p:nvSpPr>
        <p:spPr bwMode="auto">
          <a:xfrm>
            <a:off x="6516688" y="3429000"/>
            <a:ext cx="1079500" cy="8651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128 </a:t>
            </a:r>
            <a:r>
              <a:rPr lang="fr-FR" sz="1600" dirty="0" err="1">
                <a:solidFill>
                  <a:schemeClr val="bg1"/>
                </a:solidFill>
              </a:rPr>
              <a:t>bunch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 err="1">
                <a:solidFill>
                  <a:schemeClr val="bg1"/>
                </a:solidFill>
              </a:rPr>
              <a:t>crossing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(3.2 </a:t>
            </a:r>
            <a:r>
              <a:rPr lang="el-GR" sz="1200" dirty="0" smtClean="0">
                <a:solidFill>
                  <a:schemeClr val="bg1"/>
                </a:solidFill>
                <a:latin typeface="Arial" charset="0"/>
              </a:rPr>
              <a:t>μ</a:t>
            </a:r>
            <a:r>
              <a:rPr lang="fr-FR" sz="1600" dirty="0" smtClean="0">
                <a:solidFill>
                  <a:schemeClr val="bg1"/>
                </a:solidFill>
              </a:rPr>
              <a:t>s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425" name="Rectangle 40"/>
          <p:cNvSpPr>
            <a:spLocks noChangeArrowheads="1"/>
          </p:cNvSpPr>
          <p:nvPr/>
        </p:nvSpPr>
        <p:spPr bwMode="auto">
          <a:xfrm>
            <a:off x="3522663" y="1409700"/>
            <a:ext cx="2798763" cy="367347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Overview</a:t>
            </a:r>
            <a:endParaRPr lang="en-US" smtClean="0"/>
          </a:p>
        </p:txBody>
      </p:sp>
      <p:sp>
        <p:nvSpPr>
          <p:cNvPr id="41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 Little Technical Terminology</a:t>
            </a:r>
          </a:p>
          <a:p>
            <a:pPr eaLnBrk="1" hangingPunct="1"/>
            <a:r>
              <a:rPr lang="en-GB" dirty="0" smtClean="0"/>
              <a:t>CMS (the important bits)</a:t>
            </a:r>
          </a:p>
          <a:p>
            <a:pPr eaLnBrk="1" hangingPunct="1"/>
            <a:r>
              <a:rPr lang="en-GB" dirty="0" smtClean="0"/>
              <a:t>The CMS data myth</a:t>
            </a:r>
          </a:p>
          <a:p>
            <a:pPr eaLnBrk="1" hangingPunct="1"/>
            <a:r>
              <a:rPr lang="en-GB" dirty="0" smtClean="0"/>
              <a:t>The CMS Level-1 Trigger</a:t>
            </a:r>
          </a:p>
          <a:p>
            <a:pPr eaLnBrk="1" hangingPunct="1"/>
            <a:r>
              <a:rPr lang="en-GB" dirty="0" smtClean="0"/>
              <a:t>So what </a:t>
            </a:r>
            <a:r>
              <a:rPr lang="en-GB" dirty="0"/>
              <a:t>is so </a:t>
            </a:r>
            <a:r>
              <a:rPr lang="en-GB" dirty="0" smtClean="0"/>
              <a:t>hard?</a:t>
            </a:r>
          </a:p>
          <a:p>
            <a:pPr eaLnBrk="1" hangingPunct="1"/>
            <a:r>
              <a:rPr lang="en-GB" dirty="0" smtClean="0"/>
              <a:t>The tyranny of the links</a:t>
            </a:r>
          </a:p>
          <a:p>
            <a:pPr eaLnBrk="1" hangingPunct="1"/>
            <a:r>
              <a:rPr lang="en-GB" dirty="0" smtClean="0"/>
              <a:t>A future trigger</a:t>
            </a:r>
          </a:p>
          <a:p>
            <a:pPr eaLnBrk="1" hangingPunct="1"/>
            <a:r>
              <a:rPr lang="en-GB" dirty="0" smtClean="0"/>
              <a:t>Summary</a:t>
            </a:r>
            <a:endParaRPr lang="en-US" dirty="0" smtClean="0"/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DD5FBFB-6503-4A59-BE4E-1B9C523CCD0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098" name="Date Placeholder 3"/>
          <p:cNvSpPr>
            <a:spLocks noGrp="1"/>
          </p:cNvSpPr>
          <p:nvPr>
            <p:ph type="dt" sz="half" idx="2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fld id="{40745234-C033-4B9B-9A57-F10C7AA2C9B5}" type="datetime1">
              <a:rPr lang="en-GB"/>
              <a:pPr/>
              <a:t>03/12/2012</a:t>
            </a:fld>
            <a:endParaRPr lang="en-US" dirty="0"/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3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5854071-95A7-4033-9CD1-0876EEB46EB2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638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3C22D0C6-01BC-432A-AE89-D95911DDFA14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pic>
        <p:nvPicPr>
          <p:cNvPr id="16391" name="Picture 5" descr="l1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77"/>
          <a:stretch>
            <a:fillRect/>
          </a:stretch>
        </p:blipFill>
        <p:spPr bwMode="auto">
          <a:xfrm>
            <a:off x="758825" y="1412875"/>
            <a:ext cx="7021513" cy="441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6464300" y="18446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3" name="Rectangle 7"/>
          <p:cNvSpPr>
            <a:spLocks noChangeArrowheads="1"/>
          </p:cNvSpPr>
          <p:nvPr/>
        </p:nvSpPr>
        <p:spPr bwMode="auto">
          <a:xfrm>
            <a:off x="6464300" y="2060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6464300" y="2276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5" name="Rectangle 9"/>
          <p:cNvSpPr>
            <a:spLocks noChangeArrowheads="1"/>
          </p:cNvSpPr>
          <p:nvPr/>
        </p:nvSpPr>
        <p:spPr bwMode="auto">
          <a:xfrm>
            <a:off x="6464300" y="2492375"/>
            <a:ext cx="936625" cy="23637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6" name="Line 10"/>
          <p:cNvSpPr>
            <a:spLocks noChangeShapeType="1"/>
          </p:cNvSpPr>
          <p:nvPr/>
        </p:nvSpPr>
        <p:spPr bwMode="auto">
          <a:xfrm>
            <a:off x="6931025" y="2565400"/>
            <a:ext cx="0" cy="863600"/>
          </a:xfrm>
          <a:prstGeom prst="line">
            <a:avLst/>
          </a:prstGeom>
          <a:noFill/>
          <a:ln w="444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7" name="Line 11"/>
          <p:cNvSpPr>
            <a:spLocks noChangeShapeType="1"/>
          </p:cNvSpPr>
          <p:nvPr/>
        </p:nvSpPr>
        <p:spPr bwMode="auto">
          <a:xfrm>
            <a:off x="4354513" y="5399088"/>
            <a:ext cx="2076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98" name="Rectangle 12"/>
          <p:cNvSpPr>
            <a:spLocks noChangeArrowheads="1"/>
          </p:cNvSpPr>
          <p:nvPr/>
        </p:nvSpPr>
        <p:spPr bwMode="auto">
          <a:xfrm>
            <a:off x="6464300" y="48545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399" name="Rectangle 13"/>
          <p:cNvSpPr>
            <a:spLocks noChangeArrowheads="1"/>
          </p:cNvSpPr>
          <p:nvPr/>
        </p:nvSpPr>
        <p:spPr bwMode="auto">
          <a:xfrm>
            <a:off x="6464300" y="50704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0" name="Rectangle 14"/>
          <p:cNvSpPr>
            <a:spLocks noChangeArrowheads="1"/>
          </p:cNvSpPr>
          <p:nvPr/>
        </p:nvSpPr>
        <p:spPr bwMode="auto">
          <a:xfrm>
            <a:off x="6464300" y="5286375"/>
            <a:ext cx="936625" cy="2174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1" name="Line 15"/>
          <p:cNvSpPr>
            <a:spLocks noChangeShapeType="1"/>
          </p:cNvSpPr>
          <p:nvPr/>
        </p:nvSpPr>
        <p:spPr bwMode="auto">
          <a:xfrm>
            <a:off x="7388225" y="5399088"/>
            <a:ext cx="395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2" name="Line 16"/>
          <p:cNvSpPr>
            <a:spLocks noChangeShapeType="1"/>
          </p:cNvSpPr>
          <p:nvPr/>
        </p:nvSpPr>
        <p:spPr bwMode="auto">
          <a:xfrm>
            <a:off x="6929438" y="5516563"/>
            <a:ext cx="0" cy="3127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3" name="Rectangle 17"/>
          <p:cNvSpPr>
            <a:spLocks noChangeArrowheads="1"/>
          </p:cNvSpPr>
          <p:nvPr/>
        </p:nvSpPr>
        <p:spPr bwMode="auto">
          <a:xfrm>
            <a:off x="1101725" y="1484313"/>
            <a:ext cx="5905500" cy="3444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04" name="Line 18"/>
          <p:cNvSpPr>
            <a:spLocks noChangeShapeType="1"/>
          </p:cNvSpPr>
          <p:nvPr/>
        </p:nvSpPr>
        <p:spPr bwMode="auto">
          <a:xfrm>
            <a:off x="1246188" y="1557338"/>
            <a:ext cx="5688013" cy="0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5" name="Line 19"/>
          <p:cNvSpPr>
            <a:spLocks noChangeShapeType="1"/>
          </p:cNvSpPr>
          <p:nvPr/>
        </p:nvSpPr>
        <p:spPr bwMode="auto">
          <a:xfrm flipV="1">
            <a:off x="124618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6" name="Line 20"/>
          <p:cNvSpPr>
            <a:spLocks noChangeShapeType="1"/>
          </p:cNvSpPr>
          <p:nvPr/>
        </p:nvSpPr>
        <p:spPr bwMode="auto">
          <a:xfrm flipV="1">
            <a:off x="21383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7" name="Line 21"/>
          <p:cNvSpPr>
            <a:spLocks noChangeShapeType="1"/>
          </p:cNvSpPr>
          <p:nvPr/>
        </p:nvSpPr>
        <p:spPr bwMode="auto">
          <a:xfrm flipV="1">
            <a:off x="30654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8" name="Line 22"/>
          <p:cNvSpPr>
            <a:spLocks noChangeShapeType="1"/>
          </p:cNvSpPr>
          <p:nvPr/>
        </p:nvSpPr>
        <p:spPr bwMode="auto">
          <a:xfrm flipV="1">
            <a:off x="3983038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09" name="Line 23"/>
          <p:cNvSpPr>
            <a:spLocks noChangeShapeType="1"/>
          </p:cNvSpPr>
          <p:nvPr/>
        </p:nvSpPr>
        <p:spPr bwMode="auto">
          <a:xfrm flipV="1">
            <a:off x="490061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0" name="Line 24"/>
          <p:cNvSpPr>
            <a:spLocks noChangeShapeType="1"/>
          </p:cNvSpPr>
          <p:nvPr/>
        </p:nvSpPr>
        <p:spPr bwMode="auto">
          <a:xfrm flipV="1">
            <a:off x="5783263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1" name="Line 25"/>
          <p:cNvSpPr>
            <a:spLocks noChangeShapeType="1"/>
          </p:cNvSpPr>
          <p:nvPr/>
        </p:nvSpPr>
        <p:spPr bwMode="auto">
          <a:xfrm rot="10800000" flipV="1">
            <a:off x="6924675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2" name="AutoShape 26"/>
          <p:cNvSpPr>
            <a:spLocks noChangeArrowheads="1"/>
          </p:cNvSpPr>
          <p:nvPr/>
        </p:nvSpPr>
        <p:spPr bwMode="auto">
          <a:xfrm>
            <a:off x="7837488" y="1844675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Tracker</a:t>
            </a:r>
            <a:endParaRPr lang="en-US">
              <a:latin typeface="Verdana" pitchFamily="34" charset="0"/>
            </a:endParaRPr>
          </a:p>
        </p:txBody>
      </p:sp>
      <p:sp>
        <p:nvSpPr>
          <p:cNvPr id="16413" name="Line 27"/>
          <p:cNvSpPr>
            <a:spLocks noChangeShapeType="1"/>
          </p:cNvSpPr>
          <p:nvPr/>
        </p:nvSpPr>
        <p:spPr bwMode="auto">
          <a:xfrm flipV="1">
            <a:off x="8388350" y="1557338"/>
            <a:ext cx="0" cy="287338"/>
          </a:xfrm>
          <a:prstGeom prst="line">
            <a:avLst/>
          </a:prstGeom>
          <a:noFill/>
          <a:ln w="25400">
            <a:solidFill>
              <a:srgbClr val="FF80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4" name="Line 28"/>
          <p:cNvSpPr>
            <a:spLocks noChangeShapeType="1"/>
          </p:cNvSpPr>
          <p:nvPr/>
        </p:nvSpPr>
        <p:spPr bwMode="auto">
          <a:xfrm>
            <a:off x="6516688" y="1557338"/>
            <a:ext cx="1871663" cy="0"/>
          </a:xfrm>
          <a:prstGeom prst="line">
            <a:avLst/>
          </a:prstGeom>
          <a:noFill/>
          <a:ln w="22225">
            <a:solidFill>
              <a:srgbClr val="FF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15" name="AutoShape 29"/>
          <p:cNvSpPr>
            <a:spLocks noChangeArrowheads="1"/>
          </p:cNvSpPr>
          <p:nvPr/>
        </p:nvSpPr>
        <p:spPr bwMode="auto">
          <a:xfrm>
            <a:off x="7837488" y="5100638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DAQ</a:t>
            </a:r>
            <a:endParaRPr lang="en-US">
              <a:latin typeface="Verdana" pitchFamily="34" charset="0"/>
            </a:endParaRPr>
          </a:p>
        </p:txBody>
      </p:sp>
      <p:sp>
        <p:nvSpPr>
          <p:cNvPr id="16416" name="AutoShape 30"/>
          <p:cNvSpPr>
            <a:spLocks noChangeArrowheads="1"/>
          </p:cNvSpPr>
          <p:nvPr/>
        </p:nvSpPr>
        <p:spPr bwMode="auto">
          <a:xfrm>
            <a:off x="6386513" y="5867400"/>
            <a:ext cx="107950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GB">
                <a:latin typeface="Verdana" pitchFamily="34" charset="0"/>
              </a:rPr>
              <a:t>Discard</a:t>
            </a:r>
            <a:endParaRPr lang="en-US">
              <a:latin typeface="Verdana" pitchFamily="34" charset="0"/>
            </a:endParaRPr>
          </a:p>
        </p:txBody>
      </p:sp>
      <p:sp>
        <p:nvSpPr>
          <p:cNvPr id="16417" name="Text Box 31"/>
          <p:cNvSpPr txBox="1">
            <a:spLocks noChangeArrowheads="1"/>
          </p:cNvSpPr>
          <p:nvPr/>
        </p:nvSpPr>
        <p:spPr bwMode="auto">
          <a:xfrm>
            <a:off x="1017588" y="1577975"/>
            <a:ext cx="2239963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 dirty="0">
                <a:solidFill>
                  <a:schemeClr val="bg1"/>
                </a:solidFill>
              </a:rPr>
              <a:t>CALORIMETER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18" name="Text Box 32"/>
          <p:cNvSpPr txBox="1">
            <a:spLocks noChangeArrowheads="1"/>
          </p:cNvSpPr>
          <p:nvPr/>
        </p:nvSpPr>
        <p:spPr bwMode="auto">
          <a:xfrm>
            <a:off x="4313238" y="1581150"/>
            <a:ext cx="1154113" cy="457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chemeClr val="bg1"/>
                </a:solidFill>
              </a:rPr>
              <a:t>MUON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419" name="Text Box 33"/>
          <p:cNvSpPr txBox="1">
            <a:spLocks noChangeArrowheads="1"/>
          </p:cNvSpPr>
          <p:nvPr/>
        </p:nvSpPr>
        <p:spPr bwMode="auto">
          <a:xfrm>
            <a:off x="1042988" y="5164138"/>
            <a:ext cx="13970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sz="2400">
                <a:solidFill>
                  <a:schemeClr val="bg1"/>
                </a:solidFill>
              </a:rPr>
              <a:t>GLOBAL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420" name="Rectangle 34"/>
          <p:cNvSpPr>
            <a:spLocks noChangeArrowheads="1"/>
          </p:cNvSpPr>
          <p:nvPr/>
        </p:nvSpPr>
        <p:spPr bwMode="auto">
          <a:xfrm>
            <a:off x="971550" y="2205038"/>
            <a:ext cx="2343150" cy="25923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61,200 barrel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21,528 endcap crystals</a:t>
            </a:r>
          </a:p>
          <a:p>
            <a:pPr algn="ctr" eaLnBrk="1" hangingPunct="1"/>
            <a:r>
              <a:rPr lang="en-GB" sz="1600" dirty="0">
                <a:solidFill>
                  <a:schemeClr val="bg1"/>
                </a:solidFill>
              </a:rPr>
              <a:t>O(10</a:t>
            </a:r>
            <a:r>
              <a:rPr lang="en-GB" sz="1600" baseline="30000" dirty="0">
                <a:solidFill>
                  <a:schemeClr val="bg1"/>
                </a:solidFill>
              </a:rPr>
              <a:t>4</a:t>
            </a:r>
            <a:r>
              <a:rPr lang="en-GB" sz="1600" dirty="0">
                <a:solidFill>
                  <a:schemeClr val="bg1"/>
                </a:solidFill>
              </a:rPr>
              <a:t>) HCAL channels</a:t>
            </a: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non-isolated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isolated e/</a:t>
            </a:r>
            <a:r>
              <a:rPr lang="el-GR" sz="1600" dirty="0">
                <a:solidFill>
                  <a:schemeClr val="bg1"/>
                </a:solidFill>
              </a:rPr>
              <a:t>γ</a:t>
            </a:r>
            <a:endParaRPr lang="en-US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central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forward jets</a:t>
            </a: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n-US" sz="1600" dirty="0" err="1" smtClean="0">
                <a:solidFill>
                  <a:schemeClr val="bg1"/>
                </a:solidFill>
              </a:rPr>
              <a:t>taus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421" name="Rectangle 35"/>
          <p:cNvSpPr>
            <a:spLocks noChangeArrowheads="1"/>
          </p:cNvSpPr>
          <p:nvPr/>
        </p:nvSpPr>
        <p:spPr bwMode="auto">
          <a:xfrm>
            <a:off x="3779838" y="2206625"/>
            <a:ext cx="2222500" cy="158273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195,000 DT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210,816 CSC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162,282 RPC </a:t>
            </a:r>
            <a:r>
              <a:rPr lang="fr-FR" sz="1600" dirty="0" err="1">
                <a:solidFill>
                  <a:schemeClr val="bg1"/>
                </a:solidFill>
              </a:rPr>
              <a:t>channels</a:t>
            </a:r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endParaRPr lang="en-GB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l-GR" sz="1600" dirty="0">
                <a:solidFill>
                  <a:schemeClr val="bg1"/>
                </a:solidFill>
              </a:rPr>
              <a:t>μ</a:t>
            </a:r>
            <a:r>
              <a:rPr lang="en-US" sz="1600" dirty="0">
                <a:solidFill>
                  <a:schemeClr val="bg1"/>
                </a:solidFill>
              </a:rPr>
              <a:t>-tracks</a:t>
            </a:r>
          </a:p>
        </p:txBody>
      </p:sp>
      <p:sp>
        <p:nvSpPr>
          <p:cNvPr id="16422" name="Line 36"/>
          <p:cNvSpPr>
            <a:spLocks noChangeShapeType="1"/>
          </p:cNvSpPr>
          <p:nvPr/>
        </p:nvSpPr>
        <p:spPr bwMode="auto">
          <a:xfrm>
            <a:off x="2124075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3" name="Line 37"/>
          <p:cNvSpPr>
            <a:spLocks noChangeShapeType="1"/>
          </p:cNvSpPr>
          <p:nvPr/>
        </p:nvSpPr>
        <p:spPr bwMode="auto">
          <a:xfrm>
            <a:off x="4859338" y="2997200"/>
            <a:ext cx="0" cy="5048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424" name="Rectangle 39"/>
          <p:cNvSpPr>
            <a:spLocks noChangeArrowheads="1"/>
          </p:cNvSpPr>
          <p:nvPr/>
        </p:nvSpPr>
        <p:spPr bwMode="auto">
          <a:xfrm>
            <a:off x="755650" y="1409700"/>
            <a:ext cx="2767013" cy="3673475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5" name="Rectangle 40"/>
          <p:cNvSpPr>
            <a:spLocks noChangeArrowheads="1"/>
          </p:cNvSpPr>
          <p:nvPr/>
        </p:nvSpPr>
        <p:spPr bwMode="auto">
          <a:xfrm>
            <a:off x="3522663" y="1409700"/>
            <a:ext cx="2798763" cy="3673475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7" name="Rectangle 42"/>
          <p:cNvSpPr>
            <a:spLocks noChangeArrowheads="1"/>
          </p:cNvSpPr>
          <p:nvPr/>
        </p:nvSpPr>
        <p:spPr bwMode="auto">
          <a:xfrm>
            <a:off x="6319838" y="1409700"/>
            <a:ext cx="1458913" cy="4419600"/>
          </a:xfrm>
          <a:prstGeom prst="rect">
            <a:avLst/>
          </a:prstGeom>
          <a:noFill/>
          <a:ln w="50800">
            <a:solidFill>
              <a:srgbClr val="FF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FF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6428" name="Rectangle 43"/>
          <p:cNvSpPr>
            <a:spLocks noChangeArrowheads="1"/>
          </p:cNvSpPr>
          <p:nvPr/>
        </p:nvSpPr>
        <p:spPr bwMode="auto">
          <a:xfrm>
            <a:off x="2978150" y="5238750"/>
            <a:ext cx="2889250" cy="3333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08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/>
            <a:r>
              <a:rPr lang="en-GB" sz="1600">
                <a:solidFill>
                  <a:schemeClr val="bg1"/>
                </a:solidFill>
              </a:rPr>
              <a:t>128 path boolean logic tree</a:t>
            </a:r>
          </a:p>
        </p:txBody>
      </p:sp>
      <p:sp>
        <p:nvSpPr>
          <p:cNvPr id="16429" name="Text Box 44"/>
          <p:cNvSpPr txBox="1">
            <a:spLocks noChangeArrowheads="1"/>
          </p:cNvSpPr>
          <p:nvPr/>
        </p:nvSpPr>
        <p:spPr bwMode="auto">
          <a:xfrm>
            <a:off x="6248400" y="2489200"/>
            <a:ext cx="1581150" cy="822325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READOUT</a:t>
            </a:r>
          </a:p>
          <a:p>
            <a:pPr algn="ctr" eaLnBrk="1" hangingPunct="1"/>
            <a:r>
              <a:rPr lang="en-GB" sz="2400" dirty="0">
                <a:solidFill>
                  <a:schemeClr val="bg1"/>
                </a:solidFill>
              </a:rPr>
              <a:t>PIPELINE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430" name="Rectangle 45"/>
          <p:cNvSpPr>
            <a:spLocks noChangeArrowheads="1"/>
          </p:cNvSpPr>
          <p:nvPr/>
        </p:nvSpPr>
        <p:spPr bwMode="auto">
          <a:xfrm>
            <a:off x="6516688" y="3429000"/>
            <a:ext cx="1079500" cy="865188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wrap="none"/>
          <a:lstStyle/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128 </a:t>
            </a:r>
            <a:r>
              <a:rPr lang="fr-FR" sz="1600" dirty="0" err="1">
                <a:solidFill>
                  <a:schemeClr val="bg1"/>
                </a:solidFill>
              </a:rPr>
              <a:t>bunch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 err="1">
                <a:solidFill>
                  <a:schemeClr val="bg1"/>
                </a:solidFill>
              </a:rPr>
              <a:t>crossing</a:t>
            </a:r>
            <a:endParaRPr lang="fr-FR" sz="16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fr-FR" sz="1600" dirty="0">
                <a:solidFill>
                  <a:schemeClr val="bg1"/>
                </a:solidFill>
              </a:rPr>
              <a:t>(3.2 </a:t>
            </a:r>
            <a:r>
              <a:rPr lang="el-GR" sz="1200" dirty="0" smtClean="0">
                <a:solidFill>
                  <a:schemeClr val="bg1"/>
                </a:solidFill>
                <a:latin typeface="Arial" charset="0"/>
              </a:rPr>
              <a:t>μ</a:t>
            </a:r>
            <a:r>
              <a:rPr lang="fr-FR" sz="1600" dirty="0" smtClean="0">
                <a:solidFill>
                  <a:schemeClr val="bg1"/>
                </a:solidFill>
              </a:rPr>
              <a:t>s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426" name="Rectangle 41"/>
          <p:cNvSpPr>
            <a:spLocks noChangeArrowheads="1"/>
          </p:cNvSpPr>
          <p:nvPr/>
        </p:nvSpPr>
        <p:spPr bwMode="auto">
          <a:xfrm>
            <a:off x="755650" y="5081588"/>
            <a:ext cx="5565775" cy="746125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5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so hard about that?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8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xplosion 1 39"/>
          <p:cNvSpPr/>
          <p:nvPr/>
        </p:nvSpPr>
        <p:spPr bwMode="auto">
          <a:xfrm>
            <a:off x="4490467" y="1772816"/>
            <a:ext cx="576064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Explosion 1 16"/>
          <p:cNvSpPr/>
          <p:nvPr/>
        </p:nvSpPr>
        <p:spPr bwMode="auto">
          <a:xfrm>
            <a:off x="4490319" y="1772816"/>
            <a:ext cx="576064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7311" y="274638"/>
            <a:ext cx="8361153" cy="1143000"/>
          </a:xfrm>
        </p:spPr>
        <p:txBody>
          <a:bodyPr/>
          <a:lstStyle/>
          <a:p>
            <a:r>
              <a:rPr lang="en-GB" dirty="0" smtClean="0"/>
              <a:t>So what is so hard… how processors work</a:t>
            </a:r>
          </a:p>
        </p:txBody>
      </p:sp>
      <p:sp>
        <p:nvSpPr>
          <p:cNvPr id="17412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210916-A627-4DA1-995F-D6462FA4AEE9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45E978-D0D0-4A85-8125-913C787DEE1E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7" name="Freeform 13"/>
          <p:cNvSpPr>
            <a:spLocks/>
          </p:cNvSpPr>
          <p:nvPr/>
        </p:nvSpPr>
        <p:spPr bwMode="auto">
          <a:xfrm>
            <a:off x="9178032" y="3473449"/>
            <a:ext cx="366713" cy="192087"/>
          </a:xfrm>
          <a:custGeom>
            <a:avLst/>
            <a:gdLst>
              <a:gd name="T0" fmla="*/ 215 w 231"/>
              <a:gd name="T1" fmla="*/ 121 h 121"/>
              <a:gd name="T2" fmla="*/ 213 w 231"/>
              <a:gd name="T3" fmla="*/ 121 h 121"/>
              <a:gd name="T4" fmla="*/ 210 w 231"/>
              <a:gd name="T5" fmla="*/ 121 h 121"/>
              <a:gd name="T6" fmla="*/ 208 w 231"/>
              <a:gd name="T7" fmla="*/ 121 h 121"/>
              <a:gd name="T8" fmla="*/ 205 w 231"/>
              <a:gd name="T9" fmla="*/ 121 h 121"/>
              <a:gd name="T10" fmla="*/ 201 w 231"/>
              <a:gd name="T11" fmla="*/ 120 h 121"/>
              <a:gd name="T12" fmla="*/ 190 w 231"/>
              <a:gd name="T13" fmla="*/ 116 h 121"/>
              <a:gd name="T14" fmla="*/ 175 w 231"/>
              <a:gd name="T15" fmla="*/ 113 h 121"/>
              <a:gd name="T16" fmla="*/ 155 w 231"/>
              <a:gd name="T17" fmla="*/ 106 h 121"/>
              <a:gd name="T18" fmla="*/ 133 w 231"/>
              <a:gd name="T19" fmla="*/ 100 h 121"/>
              <a:gd name="T20" fmla="*/ 110 w 231"/>
              <a:gd name="T21" fmla="*/ 92 h 121"/>
              <a:gd name="T22" fmla="*/ 85 w 231"/>
              <a:gd name="T23" fmla="*/ 83 h 121"/>
              <a:gd name="T24" fmla="*/ 62 w 231"/>
              <a:gd name="T25" fmla="*/ 74 h 121"/>
              <a:gd name="T26" fmla="*/ 41 w 231"/>
              <a:gd name="T27" fmla="*/ 64 h 121"/>
              <a:gd name="T28" fmla="*/ 23 w 231"/>
              <a:gd name="T29" fmla="*/ 54 h 121"/>
              <a:gd name="T30" fmla="*/ 8 w 231"/>
              <a:gd name="T31" fmla="*/ 44 h 121"/>
              <a:gd name="T32" fmla="*/ 0 w 231"/>
              <a:gd name="T33" fmla="*/ 34 h 121"/>
              <a:gd name="T34" fmla="*/ 0 w 231"/>
              <a:gd name="T35" fmla="*/ 24 h 121"/>
              <a:gd name="T36" fmla="*/ 6 w 231"/>
              <a:gd name="T37" fmla="*/ 16 h 121"/>
              <a:gd name="T38" fmla="*/ 23 w 231"/>
              <a:gd name="T39" fmla="*/ 8 h 121"/>
              <a:gd name="T40" fmla="*/ 49 w 231"/>
              <a:gd name="T41" fmla="*/ 0 h 121"/>
              <a:gd name="T42" fmla="*/ 73 w 231"/>
              <a:gd name="T43" fmla="*/ 1 h 121"/>
              <a:gd name="T44" fmla="*/ 101 w 231"/>
              <a:gd name="T45" fmla="*/ 5 h 121"/>
              <a:gd name="T46" fmla="*/ 129 w 231"/>
              <a:gd name="T47" fmla="*/ 10 h 121"/>
              <a:gd name="T48" fmla="*/ 157 w 231"/>
              <a:gd name="T49" fmla="*/ 16 h 121"/>
              <a:gd name="T50" fmla="*/ 183 w 231"/>
              <a:gd name="T51" fmla="*/ 28 h 121"/>
              <a:gd name="T52" fmla="*/ 205 w 231"/>
              <a:gd name="T53" fmla="*/ 44 h 121"/>
              <a:gd name="T54" fmla="*/ 221 w 231"/>
              <a:gd name="T55" fmla="*/ 65 h 121"/>
              <a:gd name="T56" fmla="*/ 231 w 231"/>
              <a:gd name="T57" fmla="*/ 95 h 121"/>
              <a:gd name="T58" fmla="*/ 226 w 231"/>
              <a:gd name="T59" fmla="*/ 106 h 121"/>
              <a:gd name="T60" fmla="*/ 223 w 231"/>
              <a:gd name="T61" fmla="*/ 113 h 121"/>
              <a:gd name="T62" fmla="*/ 220 w 231"/>
              <a:gd name="T63" fmla="*/ 116 h 121"/>
              <a:gd name="T64" fmla="*/ 215 w 231"/>
              <a:gd name="T6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1" h="121">
                <a:moveTo>
                  <a:pt x="215" y="121"/>
                </a:moveTo>
                <a:lnTo>
                  <a:pt x="213" y="121"/>
                </a:lnTo>
                <a:lnTo>
                  <a:pt x="210" y="121"/>
                </a:lnTo>
                <a:lnTo>
                  <a:pt x="208" y="121"/>
                </a:lnTo>
                <a:lnTo>
                  <a:pt x="205" y="121"/>
                </a:lnTo>
                <a:lnTo>
                  <a:pt x="201" y="120"/>
                </a:lnTo>
                <a:lnTo>
                  <a:pt x="190" y="116"/>
                </a:lnTo>
                <a:lnTo>
                  <a:pt x="175" y="113"/>
                </a:lnTo>
                <a:lnTo>
                  <a:pt x="155" y="106"/>
                </a:lnTo>
                <a:lnTo>
                  <a:pt x="133" y="100"/>
                </a:lnTo>
                <a:lnTo>
                  <a:pt x="110" y="92"/>
                </a:lnTo>
                <a:lnTo>
                  <a:pt x="85" y="83"/>
                </a:lnTo>
                <a:lnTo>
                  <a:pt x="62" y="74"/>
                </a:lnTo>
                <a:lnTo>
                  <a:pt x="41" y="64"/>
                </a:lnTo>
                <a:lnTo>
                  <a:pt x="23" y="54"/>
                </a:lnTo>
                <a:lnTo>
                  <a:pt x="8" y="44"/>
                </a:lnTo>
                <a:lnTo>
                  <a:pt x="0" y="34"/>
                </a:lnTo>
                <a:lnTo>
                  <a:pt x="0" y="24"/>
                </a:lnTo>
                <a:lnTo>
                  <a:pt x="6" y="16"/>
                </a:lnTo>
                <a:lnTo>
                  <a:pt x="23" y="8"/>
                </a:lnTo>
                <a:lnTo>
                  <a:pt x="49" y="0"/>
                </a:lnTo>
                <a:lnTo>
                  <a:pt x="73" y="1"/>
                </a:lnTo>
                <a:lnTo>
                  <a:pt x="101" y="5"/>
                </a:lnTo>
                <a:lnTo>
                  <a:pt x="129" y="10"/>
                </a:lnTo>
                <a:lnTo>
                  <a:pt x="157" y="16"/>
                </a:lnTo>
                <a:lnTo>
                  <a:pt x="183" y="28"/>
                </a:lnTo>
                <a:lnTo>
                  <a:pt x="205" y="44"/>
                </a:lnTo>
                <a:lnTo>
                  <a:pt x="221" y="65"/>
                </a:lnTo>
                <a:lnTo>
                  <a:pt x="231" y="95"/>
                </a:lnTo>
                <a:lnTo>
                  <a:pt x="226" y="106"/>
                </a:lnTo>
                <a:lnTo>
                  <a:pt x="223" y="113"/>
                </a:lnTo>
                <a:lnTo>
                  <a:pt x="220" y="116"/>
                </a:lnTo>
                <a:lnTo>
                  <a:pt x="215" y="1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 rot="820583">
            <a:off x="581984" y="2768411"/>
            <a:ext cx="4271963" cy="3197225"/>
            <a:chOff x="931863" y="2430463"/>
            <a:chExt cx="4271963" cy="3197225"/>
          </a:xfrm>
        </p:grpSpPr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2357438" y="4938713"/>
              <a:ext cx="1619250" cy="688975"/>
            </a:xfrm>
            <a:custGeom>
              <a:avLst/>
              <a:gdLst>
                <a:gd name="T0" fmla="*/ 973 w 1020"/>
                <a:gd name="T1" fmla="*/ 432 h 434"/>
                <a:gd name="T2" fmla="*/ 909 w 1020"/>
                <a:gd name="T3" fmla="*/ 434 h 434"/>
                <a:gd name="T4" fmla="*/ 846 w 1020"/>
                <a:gd name="T5" fmla="*/ 429 h 434"/>
                <a:gd name="T6" fmla="*/ 784 w 1020"/>
                <a:gd name="T7" fmla="*/ 419 h 434"/>
                <a:gd name="T8" fmla="*/ 722 w 1020"/>
                <a:gd name="T9" fmla="*/ 406 h 434"/>
                <a:gd name="T10" fmla="*/ 659 w 1020"/>
                <a:gd name="T11" fmla="*/ 391 h 434"/>
                <a:gd name="T12" fmla="*/ 597 w 1020"/>
                <a:gd name="T13" fmla="*/ 378 h 434"/>
                <a:gd name="T14" fmla="*/ 536 w 1020"/>
                <a:gd name="T15" fmla="*/ 368 h 434"/>
                <a:gd name="T16" fmla="*/ 494 w 1020"/>
                <a:gd name="T17" fmla="*/ 361 h 434"/>
                <a:gd name="T18" fmla="*/ 472 w 1020"/>
                <a:gd name="T19" fmla="*/ 353 h 434"/>
                <a:gd name="T20" fmla="*/ 449 w 1020"/>
                <a:gd name="T21" fmla="*/ 347 h 434"/>
                <a:gd name="T22" fmla="*/ 428 w 1020"/>
                <a:gd name="T23" fmla="*/ 338 h 434"/>
                <a:gd name="T24" fmla="*/ 408 w 1020"/>
                <a:gd name="T25" fmla="*/ 350 h 434"/>
                <a:gd name="T26" fmla="*/ 400 w 1020"/>
                <a:gd name="T27" fmla="*/ 402 h 434"/>
                <a:gd name="T28" fmla="*/ 384 w 1020"/>
                <a:gd name="T29" fmla="*/ 427 h 434"/>
                <a:gd name="T30" fmla="*/ 377 w 1020"/>
                <a:gd name="T31" fmla="*/ 401 h 434"/>
                <a:gd name="T32" fmla="*/ 370 w 1020"/>
                <a:gd name="T33" fmla="*/ 391 h 434"/>
                <a:gd name="T34" fmla="*/ 362 w 1020"/>
                <a:gd name="T35" fmla="*/ 399 h 434"/>
                <a:gd name="T36" fmla="*/ 352 w 1020"/>
                <a:gd name="T37" fmla="*/ 402 h 434"/>
                <a:gd name="T38" fmla="*/ 349 w 1020"/>
                <a:gd name="T39" fmla="*/ 401 h 434"/>
                <a:gd name="T40" fmla="*/ 346 w 1020"/>
                <a:gd name="T41" fmla="*/ 376 h 434"/>
                <a:gd name="T42" fmla="*/ 343 w 1020"/>
                <a:gd name="T43" fmla="*/ 322 h 434"/>
                <a:gd name="T44" fmla="*/ 316 w 1020"/>
                <a:gd name="T45" fmla="*/ 294 h 434"/>
                <a:gd name="T46" fmla="*/ 274 w 1020"/>
                <a:gd name="T47" fmla="*/ 274 h 434"/>
                <a:gd name="T48" fmla="*/ 226 w 1020"/>
                <a:gd name="T49" fmla="*/ 252 h 434"/>
                <a:gd name="T50" fmla="*/ 177 w 1020"/>
                <a:gd name="T51" fmla="*/ 225 h 434"/>
                <a:gd name="T52" fmla="*/ 128 w 1020"/>
                <a:gd name="T53" fmla="*/ 197 h 434"/>
                <a:gd name="T54" fmla="*/ 83 w 1020"/>
                <a:gd name="T55" fmla="*/ 166 h 434"/>
                <a:gd name="T56" fmla="*/ 42 w 1020"/>
                <a:gd name="T57" fmla="*/ 132 h 434"/>
                <a:gd name="T58" fmla="*/ 11 w 1020"/>
                <a:gd name="T59" fmla="*/ 99 h 434"/>
                <a:gd name="T60" fmla="*/ 3 w 1020"/>
                <a:gd name="T61" fmla="*/ 66 h 434"/>
                <a:gd name="T62" fmla="*/ 8 w 1020"/>
                <a:gd name="T63" fmla="*/ 43 h 434"/>
                <a:gd name="T64" fmla="*/ 16 w 1020"/>
                <a:gd name="T65" fmla="*/ 23 h 434"/>
                <a:gd name="T66" fmla="*/ 37 w 1020"/>
                <a:gd name="T67" fmla="*/ 9 h 434"/>
                <a:gd name="T68" fmla="*/ 64 w 1020"/>
                <a:gd name="T69" fmla="*/ 7 h 434"/>
                <a:gd name="T70" fmla="*/ 90 w 1020"/>
                <a:gd name="T71" fmla="*/ 28 h 434"/>
                <a:gd name="T72" fmla="*/ 124 w 1020"/>
                <a:gd name="T73" fmla="*/ 56 h 434"/>
                <a:gd name="T74" fmla="*/ 164 w 1020"/>
                <a:gd name="T75" fmla="*/ 86 h 434"/>
                <a:gd name="T76" fmla="*/ 198 w 1020"/>
                <a:gd name="T77" fmla="*/ 114 h 434"/>
                <a:gd name="T78" fmla="*/ 236 w 1020"/>
                <a:gd name="T79" fmla="*/ 145 h 434"/>
                <a:gd name="T80" fmla="*/ 279 w 1020"/>
                <a:gd name="T81" fmla="*/ 178 h 434"/>
                <a:gd name="T82" fmla="*/ 324 w 1020"/>
                <a:gd name="T83" fmla="*/ 212 h 434"/>
                <a:gd name="T84" fmla="*/ 374 w 1020"/>
                <a:gd name="T85" fmla="*/ 243 h 434"/>
                <a:gd name="T86" fmla="*/ 423 w 1020"/>
                <a:gd name="T87" fmla="*/ 271 h 434"/>
                <a:gd name="T88" fmla="*/ 472 w 1020"/>
                <a:gd name="T89" fmla="*/ 291 h 434"/>
                <a:gd name="T90" fmla="*/ 520 w 1020"/>
                <a:gd name="T91" fmla="*/ 304 h 434"/>
                <a:gd name="T92" fmla="*/ 561 w 1020"/>
                <a:gd name="T93" fmla="*/ 314 h 434"/>
                <a:gd name="T94" fmla="*/ 599 w 1020"/>
                <a:gd name="T95" fmla="*/ 329 h 434"/>
                <a:gd name="T96" fmla="*/ 638 w 1020"/>
                <a:gd name="T97" fmla="*/ 343 h 434"/>
                <a:gd name="T98" fmla="*/ 681 w 1020"/>
                <a:gd name="T99" fmla="*/ 358 h 434"/>
                <a:gd name="T100" fmla="*/ 725 w 1020"/>
                <a:gd name="T101" fmla="*/ 370 h 434"/>
                <a:gd name="T102" fmla="*/ 769 w 1020"/>
                <a:gd name="T103" fmla="*/ 381 h 434"/>
                <a:gd name="T104" fmla="*/ 812 w 1020"/>
                <a:gd name="T105" fmla="*/ 389 h 434"/>
                <a:gd name="T106" fmla="*/ 853 w 1020"/>
                <a:gd name="T107" fmla="*/ 396 h 434"/>
                <a:gd name="T108" fmla="*/ 886 w 1020"/>
                <a:gd name="T109" fmla="*/ 399 h 434"/>
                <a:gd name="T110" fmla="*/ 925 w 1020"/>
                <a:gd name="T111" fmla="*/ 398 h 434"/>
                <a:gd name="T112" fmla="*/ 970 w 1020"/>
                <a:gd name="T113" fmla="*/ 398 h 434"/>
                <a:gd name="T114" fmla="*/ 1009 w 1020"/>
                <a:gd name="T115" fmla="*/ 402 h 434"/>
                <a:gd name="T116" fmla="*/ 1019 w 1020"/>
                <a:gd name="T117" fmla="*/ 416 h 434"/>
                <a:gd name="T118" fmla="*/ 1012 w 1020"/>
                <a:gd name="T119" fmla="*/ 425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0" h="434">
                  <a:moveTo>
                    <a:pt x="1006" y="429"/>
                  </a:moveTo>
                  <a:lnTo>
                    <a:pt x="973" y="432"/>
                  </a:lnTo>
                  <a:lnTo>
                    <a:pt x="942" y="434"/>
                  </a:lnTo>
                  <a:lnTo>
                    <a:pt x="909" y="434"/>
                  </a:lnTo>
                  <a:lnTo>
                    <a:pt x="878" y="432"/>
                  </a:lnTo>
                  <a:lnTo>
                    <a:pt x="846" y="429"/>
                  </a:lnTo>
                  <a:lnTo>
                    <a:pt x="815" y="424"/>
                  </a:lnTo>
                  <a:lnTo>
                    <a:pt x="784" y="419"/>
                  </a:lnTo>
                  <a:lnTo>
                    <a:pt x="753" y="412"/>
                  </a:lnTo>
                  <a:lnTo>
                    <a:pt x="722" y="406"/>
                  </a:lnTo>
                  <a:lnTo>
                    <a:pt x="691" y="399"/>
                  </a:lnTo>
                  <a:lnTo>
                    <a:pt x="659" y="391"/>
                  </a:lnTo>
                  <a:lnTo>
                    <a:pt x="628" y="384"/>
                  </a:lnTo>
                  <a:lnTo>
                    <a:pt x="597" y="378"/>
                  </a:lnTo>
                  <a:lnTo>
                    <a:pt x="567" y="373"/>
                  </a:lnTo>
                  <a:lnTo>
                    <a:pt x="536" y="368"/>
                  </a:lnTo>
                  <a:lnTo>
                    <a:pt x="505" y="365"/>
                  </a:lnTo>
                  <a:lnTo>
                    <a:pt x="494" y="361"/>
                  </a:lnTo>
                  <a:lnTo>
                    <a:pt x="484" y="357"/>
                  </a:lnTo>
                  <a:lnTo>
                    <a:pt x="472" y="353"/>
                  </a:lnTo>
                  <a:lnTo>
                    <a:pt x="461" y="350"/>
                  </a:lnTo>
                  <a:lnTo>
                    <a:pt x="449" y="347"/>
                  </a:lnTo>
                  <a:lnTo>
                    <a:pt x="439" y="342"/>
                  </a:lnTo>
                  <a:lnTo>
                    <a:pt x="428" y="338"/>
                  </a:lnTo>
                  <a:lnTo>
                    <a:pt x="418" y="335"/>
                  </a:lnTo>
                  <a:lnTo>
                    <a:pt x="408" y="350"/>
                  </a:lnTo>
                  <a:lnTo>
                    <a:pt x="402" y="375"/>
                  </a:lnTo>
                  <a:lnTo>
                    <a:pt x="400" y="402"/>
                  </a:lnTo>
                  <a:lnTo>
                    <a:pt x="400" y="424"/>
                  </a:lnTo>
                  <a:lnTo>
                    <a:pt x="384" y="427"/>
                  </a:lnTo>
                  <a:lnTo>
                    <a:pt x="379" y="416"/>
                  </a:lnTo>
                  <a:lnTo>
                    <a:pt x="377" y="401"/>
                  </a:lnTo>
                  <a:lnTo>
                    <a:pt x="375" y="388"/>
                  </a:lnTo>
                  <a:lnTo>
                    <a:pt x="370" y="391"/>
                  </a:lnTo>
                  <a:lnTo>
                    <a:pt x="367" y="396"/>
                  </a:lnTo>
                  <a:lnTo>
                    <a:pt x="362" y="399"/>
                  </a:lnTo>
                  <a:lnTo>
                    <a:pt x="354" y="404"/>
                  </a:lnTo>
                  <a:lnTo>
                    <a:pt x="352" y="402"/>
                  </a:lnTo>
                  <a:lnTo>
                    <a:pt x="351" y="402"/>
                  </a:lnTo>
                  <a:lnTo>
                    <a:pt x="349" y="401"/>
                  </a:lnTo>
                  <a:lnTo>
                    <a:pt x="347" y="401"/>
                  </a:lnTo>
                  <a:lnTo>
                    <a:pt x="346" y="376"/>
                  </a:lnTo>
                  <a:lnTo>
                    <a:pt x="346" y="348"/>
                  </a:lnTo>
                  <a:lnTo>
                    <a:pt x="343" y="322"/>
                  </a:lnTo>
                  <a:lnTo>
                    <a:pt x="336" y="302"/>
                  </a:lnTo>
                  <a:lnTo>
                    <a:pt x="316" y="294"/>
                  </a:lnTo>
                  <a:lnTo>
                    <a:pt x="295" y="284"/>
                  </a:lnTo>
                  <a:lnTo>
                    <a:pt x="274" y="274"/>
                  </a:lnTo>
                  <a:lnTo>
                    <a:pt x="249" y="263"/>
                  </a:lnTo>
                  <a:lnTo>
                    <a:pt x="226" y="252"/>
                  </a:lnTo>
                  <a:lnTo>
                    <a:pt x="201" y="238"/>
                  </a:lnTo>
                  <a:lnTo>
                    <a:pt x="177" y="225"/>
                  </a:lnTo>
                  <a:lnTo>
                    <a:pt x="152" y="210"/>
                  </a:lnTo>
                  <a:lnTo>
                    <a:pt x="128" y="197"/>
                  </a:lnTo>
                  <a:lnTo>
                    <a:pt x="105" y="181"/>
                  </a:lnTo>
                  <a:lnTo>
                    <a:pt x="83" y="166"/>
                  </a:lnTo>
                  <a:lnTo>
                    <a:pt x="62" y="150"/>
                  </a:lnTo>
                  <a:lnTo>
                    <a:pt x="42" y="132"/>
                  </a:lnTo>
                  <a:lnTo>
                    <a:pt x="26" y="115"/>
                  </a:lnTo>
                  <a:lnTo>
                    <a:pt x="11" y="99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4" y="55"/>
                  </a:lnTo>
                  <a:lnTo>
                    <a:pt x="8" y="43"/>
                  </a:lnTo>
                  <a:lnTo>
                    <a:pt x="11" y="33"/>
                  </a:lnTo>
                  <a:lnTo>
                    <a:pt x="16" y="23"/>
                  </a:lnTo>
                  <a:lnTo>
                    <a:pt x="24" y="15"/>
                  </a:lnTo>
                  <a:lnTo>
                    <a:pt x="37" y="9"/>
                  </a:lnTo>
                  <a:lnTo>
                    <a:pt x="54" y="0"/>
                  </a:lnTo>
                  <a:lnTo>
                    <a:pt x="64" y="7"/>
                  </a:lnTo>
                  <a:lnTo>
                    <a:pt x="75" y="15"/>
                  </a:lnTo>
                  <a:lnTo>
                    <a:pt x="90" y="28"/>
                  </a:lnTo>
                  <a:lnTo>
                    <a:pt x="106" y="41"/>
                  </a:lnTo>
                  <a:lnTo>
                    <a:pt x="124" y="56"/>
                  </a:lnTo>
                  <a:lnTo>
                    <a:pt x="144" y="71"/>
                  </a:lnTo>
                  <a:lnTo>
                    <a:pt x="164" y="86"/>
                  </a:lnTo>
                  <a:lnTo>
                    <a:pt x="182" y="99"/>
                  </a:lnTo>
                  <a:lnTo>
                    <a:pt x="198" y="114"/>
                  </a:lnTo>
                  <a:lnTo>
                    <a:pt x="216" y="128"/>
                  </a:lnTo>
                  <a:lnTo>
                    <a:pt x="236" y="145"/>
                  </a:lnTo>
                  <a:lnTo>
                    <a:pt x="257" y="161"/>
                  </a:lnTo>
                  <a:lnTo>
                    <a:pt x="279" y="178"/>
                  </a:lnTo>
                  <a:lnTo>
                    <a:pt x="302" y="196"/>
                  </a:lnTo>
                  <a:lnTo>
                    <a:pt x="324" y="212"/>
                  </a:lnTo>
                  <a:lnTo>
                    <a:pt x="349" y="229"/>
                  </a:lnTo>
                  <a:lnTo>
                    <a:pt x="374" y="243"/>
                  </a:lnTo>
                  <a:lnTo>
                    <a:pt x="398" y="258"/>
                  </a:lnTo>
                  <a:lnTo>
                    <a:pt x="423" y="271"/>
                  </a:lnTo>
                  <a:lnTo>
                    <a:pt x="448" y="283"/>
                  </a:lnTo>
                  <a:lnTo>
                    <a:pt x="472" y="291"/>
                  </a:lnTo>
                  <a:lnTo>
                    <a:pt x="497" y="299"/>
                  </a:lnTo>
                  <a:lnTo>
                    <a:pt x="520" y="304"/>
                  </a:lnTo>
                  <a:lnTo>
                    <a:pt x="543" y="306"/>
                  </a:lnTo>
                  <a:lnTo>
                    <a:pt x="561" y="314"/>
                  </a:lnTo>
                  <a:lnTo>
                    <a:pt x="579" y="322"/>
                  </a:lnTo>
                  <a:lnTo>
                    <a:pt x="599" y="329"/>
                  </a:lnTo>
                  <a:lnTo>
                    <a:pt x="618" y="337"/>
                  </a:lnTo>
                  <a:lnTo>
                    <a:pt x="638" y="343"/>
                  </a:lnTo>
                  <a:lnTo>
                    <a:pt x="659" y="352"/>
                  </a:lnTo>
                  <a:lnTo>
                    <a:pt x="681" y="358"/>
                  </a:lnTo>
                  <a:lnTo>
                    <a:pt x="704" y="365"/>
                  </a:lnTo>
                  <a:lnTo>
                    <a:pt x="725" y="370"/>
                  </a:lnTo>
                  <a:lnTo>
                    <a:pt x="746" y="376"/>
                  </a:lnTo>
                  <a:lnTo>
                    <a:pt x="769" y="381"/>
                  </a:lnTo>
                  <a:lnTo>
                    <a:pt x="791" y="386"/>
                  </a:lnTo>
                  <a:lnTo>
                    <a:pt x="812" y="389"/>
                  </a:lnTo>
                  <a:lnTo>
                    <a:pt x="833" y="394"/>
                  </a:lnTo>
                  <a:lnTo>
                    <a:pt x="853" y="396"/>
                  </a:lnTo>
                  <a:lnTo>
                    <a:pt x="873" y="399"/>
                  </a:lnTo>
                  <a:lnTo>
                    <a:pt x="886" y="399"/>
                  </a:lnTo>
                  <a:lnTo>
                    <a:pt x="904" y="398"/>
                  </a:lnTo>
                  <a:lnTo>
                    <a:pt x="925" y="398"/>
                  </a:lnTo>
                  <a:lnTo>
                    <a:pt x="948" y="398"/>
                  </a:lnTo>
                  <a:lnTo>
                    <a:pt x="970" y="398"/>
                  </a:lnTo>
                  <a:lnTo>
                    <a:pt x="991" y="399"/>
                  </a:lnTo>
                  <a:lnTo>
                    <a:pt x="1009" y="402"/>
                  </a:lnTo>
                  <a:lnTo>
                    <a:pt x="1020" y="407"/>
                  </a:lnTo>
                  <a:lnTo>
                    <a:pt x="1019" y="416"/>
                  </a:lnTo>
                  <a:lnTo>
                    <a:pt x="1015" y="421"/>
                  </a:lnTo>
                  <a:lnTo>
                    <a:pt x="1012" y="425"/>
                  </a:lnTo>
                  <a:lnTo>
                    <a:pt x="1006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3541713" y="4060825"/>
              <a:ext cx="711200" cy="1365250"/>
            </a:xfrm>
            <a:custGeom>
              <a:avLst/>
              <a:gdLst>
                <a:gd name="T0" fmla="*/ 389 w 448"/>
                <a:gd name="T1" fmla="*/ 846 h 860"/>
                <a:gd name="T2" fmla="*/ 398 w 448"/>
                <a:gd name="T3" fmla="*/ 790 h 860"/>
                <a:gd name="T4" fmla="*/ 401 w 448"/>
                <a:gd name="T5" fmla="*/ 739 h 860"/>
                <a:gd name="T6" fmla="*/ 399 w 448"/>
                <a:gd name="T7" fmla="*/ 685 h 860"/>
                <a:gd name="T8" fmla="*/ 391 w 448"/>
                <a:gd name="T9" fmla="*/ 591 h 860"/>
                <a:gd name="T10" fmla="*/ 370 w 448"/>
                <a:gd name="T11" fmla="*/ 420 h 860"/>
                <a:gd name="T12" fmla="*/ 327 w 448"/>
                <a:gd name="T13" fmla="*/ 247 h 860"/>
                <a:gd name="T14" fmla="*/ 247 w 448"/>
                <a:gd name="T15" fmla="*/ 110 h 860"/>
                <a:gd name="T16" fmla="*/ 171 w 448"/>
                <a:gd name="T17" fmla="*/ 71 h 860"/>
                <a:gd name="T18" fmla="*/ 118 w 448"/>
                <a:gd name="T19" fmla="*/ 71 h 860"/>
                <a:gd name="T20" fmla="*/ 59 w 448"/>
                <a:gd name="T21" fmla="*/ 73 h 860"/>
                <a:gd name="T22" fmla="*/ 18 w 448"/>
                <a:gd name="T23" fmla="*/ 69 h 860"/>
                <a:gd name="T24" fmla="*/ 9 w 448"/>
                <a:gd name="T25" fmla="*/ 48 h 860"/>
                <a:gd name="T26" fmla="*/ 2 w 448"/>
                <a:gd name="T27" fmla="*/ 28 h 860"/>
                <a:gd name="T28" fmla="*/ 2 w 448"/>
                <a:gd name="T29" fmla="*/ 18 h 860"/>
                <a:gd name="T30" fmla="*/ 23 w 448"/>
                <a:gd name="T31" fmla="*/ 10 h 860"/>
                <a:gd name="T32" fmla="*/ 74 w 448"/>
                <a:gd name="T33" fmla="*/ 0 h 860"/>
                <a:gd name="T34" fmla="*/ 123 w 448"/>
                <a:gd name="T35" fmla="*/ 2 h 860"/>
                <a:gd name="T36" fmla="*/ 169 w 448"/>
                <a:gd name="T37" fmla="*/ 10 h 860"/>
                <a:gd name="T38" fmla="*/ 217 w 448"/>
                <a:gd name="T39" fmla="*/ 27 h 860"/>
                <a:gd name="T40" fmla="*/ 251 w 448"/>
                <a:gd name="T41" fmla="*/ 48 h 860"/>
                <a:gd name="T42" fmla="*/ 269 w 448"/>
                <a:gd name="T43" fmla="*/ 68 h 860"/>
                <a:gd name="T44" fmla="*/ 315 w 448"/>
                <a:gd name="T45" fmla="*/ 140 h 860"/>
                <a:gd name="T46" fmla="*/ 373 w 448"/>
                <a:gd name="T47" fmla="*/ 263 h 860"/>
                <a:gd name="T48" fmla="*/ 414 w 448"/>
                <a:gd name="T49" fmla="*/ 388 h 860"/>
                <a:gd name="T50" fmla="*/ 437 w 448"/>
                <a:gd name="T51" fmla="*/ 521 h 860"/>
                <a:gd name="T52" fmla="*/ 445 w 448"/>
                <a:gd name="T53" fmla="*/ 619 h 860"/>
                <a:gd name="T54" fmla="*/ 448 w 448"/>
                <a:gd name="T55" fmla="*/ 690 h 860"/>
                <a:gd name="T56" fmla="*/ 447 w 448"/>
                <a:gd name="T57" fmla="*/ 765 h 860"/>
                <a:gd name="T58" fmla="*/ 430 w 448"/>
                <a:gd name="T59" fmla="*/ 827 h 860"/>
                <a:gd name="T60" fmla="*/ 412 w 448"/>
                <a:gd name="T61" fmla="*/ 852 h 860"/>
                <a:gd name="T62" fmla="*/ 407 w 448"/>
                <a:gd name="T63" fmla="*/ 857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860">
                  <a:moveTo>
                    <a:pt x="402" y="860"/>
                  </a:moveTo>
                  <a:lnTo>
                    <a:pt x="389" y="846"/>
                  </a:lnTo>
                  <a:lnTo>
                    <a:pt x="391" y="818"/>
                  </a:lnTo>
                  <a:lnTo>
                    <a:pt x="398" y="790"/>
                  </a:lnTo>
                  <a:lnTo>
                    <a:pt x="402" y="767"/>
                  </a:lnTo>
                  <a:lnTo>
                    <a:pt x="401" y="739"/>
                  </a:lnTo>
                  <a:lnTo>
                    <a:pt x="401" y="713"/>
                  </a:lnTo>
                  <a:lnTo>
                    <a:pt x="399" y="685"/>
                  </a:lnTo>
                  <a:lnTo>
                    <a:pt x="399" y="658"/>
                  </a:lnTo>
                  <a:lnTo>
                    <a:pt x="391" y="591"/>
                  </a:lnTo>
                  <a:lnTo>
                    <a:pt x="381" y="509"/>
                  </a:lnTo>
                  <a:lnTo>
                    <a:pt x="370" y="420"/>
                  </a:lnTo>
                  <a:lnTo>
                    <a:pt x="352" y="332"/>
                  </a:lnTo>
                  <a:lnTo>
                    <a:pt x="327" y="247"/>
                  </a:lnTo>
                  <a:lnTo>
                    <a:pt x="292" y="171"/>
                  </a:lnTo>
                  <a:lnTo>
                    <a:pt x="247" y="110"/>
                  </a:lnTo>
                  <a:lnTo>
                    <a:pt x="189" y="73"/>
                  </a:lnTo>
                  <a:lnTo>
                    <a:pt x="171" y="71"/>
                  </a:lnTo>
                  <a:lnTo>
                    <a:pt x="146" y="71"/>
                  </a:lnTo>
                  <a:lnTo>
                    <a:pt x="118" y="71"/>
                  </a:lnTo>
                  <a:lnTo>
                    <a:pt x="89" y="73"/>
                  </a:lnTo>
                  <a:lnTo>
                    <a:pt x="59" y="73"/>
                  </a:lnTo>
                  <a:lnTo>
                    <a:pt x="35" y="71"/>
                  </a:lnTo>
                  <a:lnTo>
                    <a:pt x="18" y="69"/>
                  </a:lnTo>
                  <a:lnTo>
                    <a:pt x="9" y="64"/>
                  </a:lnTo>
                  <a:lnTo>
                    <a:pt x="9" y="48"/>
                  </a:lnTo>
                  <a:lnTo>
                    <a:pt x="5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9" y="13"/>
                  </a:lnTo>
                  <a:lnTo>
                    <a:pt x="23" y="10"/>
                  </a:lnTo>
                  <a:lnTo>
                    <a:pt x="48" y="4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3" y="2"/>
                  </a:lnTo>
                  <a:lnTo>
                    <a:pt x="146" y="5"/>
                  </a:lnTo>
                  <a:lnTo>
                    <a:pt x="169" y="10"/>
                  </a:lnTo>
                  <a:lnTo>
                    <a:pt x="192" y="17"/>
                  </a:lnTo>
                  <a:lnTo>
                    <a:pt x="217" y="27"/>
                  </a:lnTo>
                  <a:lnTo>
                    <a:pt x="243" y="38"/>
                  </a:lnTo>
                  <a:lnTo>
                    <a:pt x="251" y="48"/>
                  </a:lnTo>
                  <a:lnTo>
                    <a:pt x="261" y="58"/>
                  </a:lnTo>
                  <a:lnTo>
                    <a:pt x="269" y="68"/>
                  </a:lnTo>
                  <a:lnTo>
                    <a:pt x="279" y="79"/>
                  </a:lnTo>
                  <a:lnTo>
                    <a:pt x="315" y="140"/>
                  </a:lnTo>
                  <a:lnTo>
                    <a:pt x="347" y="201"/>
                  </a:lnTo>
                  <a:lnTo>
                    <a:pt x="373" y="263"/>
                  </a:lnTo>
                  <a:lnTo>
                    <a:pt x="396" y="324"/>
                  </a:lnTo>
                  <a:lnTo>
                    <a:pt x="414" y="388"/>
                  </a:lnTo>
                  <a:lnTo>
                    <a:pt x="427" y="453"/>
                  </a:lnTo>
                  <a:lnTo>
                    <a:pt x="437" y="521"/>
                  </a:lnTo>
                  <a:lnTo>
                    <a:pt x="443" y="591"/>
                  </a:lnTo>
                  <a:lnTo>
                    <a:pt x="445" y="619"/>
                  </a:lnTo>
                  <a:lnTo>
                    <a:pt x="447" y="652"/>
                  </a:lnTo>
                  <a:lnTo>
                    <a:pt x="448" y="690"/>
                  </a:lnTo>
                  <a:lnTo>
                    <a:pt x="448" y="727"/>
                  </a:lnTo>
                  <a:lnTo>
                    <a:pt x="447" y="765"/>
                  </a:lnTo>
                  <a:lnTo>
                    <a:pt x="440" y="800"/>
                  </a:lnTo>
                  <a:lnTo>
                    <a:pt x="430" y="827"/>
                  </a:lnTo>
                  <a:lnTo>
                    <a:pt x="412" y="847"/>
                  </a:lnTo>
                  <a:lnTo>
                    <a:pt x="412" y="852"/>
                  </a:lnTo>
                  <a:lnTo>
                    <a:pt x="411" y="855"/>
                  </a:lnTo>
                  <a:lnTo>
                    <a:pt x="407" y="857"/>
                  </a:lnTo>
                  <a:lnTo>
                    <a:pt x="402" y="8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2484438" y="3994150"/>
              <a:ext cx="1239838" cy="692150"/>
            </a:xfrm>
            <a:custGeom>
              <a:avLst/>
              <a:gdLst>
                <a:gd name="T0" fmla="*/ 735 w 781"/>
                <a:gd name="T1" fmla="*/ 435 h 436"/>
                <a:gd name="T2" fmla="*/ 681 w 781"/>
                <a:gd name="T3" fmla="*/ 418 h 436"/>
                <a:gd name="T4" fmla="*/ 632 w 781"/>
                <a:gd name="T5" fmla="*/ 390 h 436"/>
                <a:gd name="T6" fmla="*/ 586 w 781"/>
                <a:gd name="T7" fmla="*/ 356 h 436"/>
                <a:gd name="T8" fmla="*/ 535 w 781"/>
                <a:gd name="T9" fmla="*/ 318 h 436"/>
                <a:gd name="T10" fmla="*/ 479 w 781"/>
                <a:gd name="T11" fmla="*/ 275 h 436"/>
                <a:gd name="T12" fmla="*/ 420 w 781"/>
                <a:gd name="T13" fmla="*/ 234 h 436"/>
                <a:gd name="T14" fmla="*/ 359 w 781"/>
                <a:gd name="T15" fmla="*/ 195 h 436"/>
                <a:gd name="T16" fmla="*/ 297 w 781"/>
                <a:gd name="T17" fmla="*/ 159 h 436"/>
                <a:gd name="T18" fmla="*/ 235 w 781"/>
                <a:gd name="T19" fmla="*/ 124 h 436"/>
                <a:gd name="T20" fmla="*/ 171 w 781"/>
                <a:gd name="T21" fmla="*/ 93 h 436"/>
                <a:gd name="T22" fmla="*/ 108 w 781"/>
                <a:gd name="T23" fmla="*/ 64 h 436"/>
                <a:gd name="T24" fmla="*/ 67 w 781"/>
                <a:gd name="T25" fmla="*/ 49 h 436"/>
                <a:gd name="T26" fmla="*/ 44 w 781"/>
                <a:gd name="T27" fmla="*/ 44 h 436"/>
                <a:gd name="T28" fmla="*/ 23 w 781"/>
                <a:gd name="T29" fmla="*/ 41 h 436"/>
                <a:gd name="T30" fmla="*/ 5 w 781"/>
                <a:gd name="T31" fmla="*/ 33 h 436"/>
                <a:gd name="T32" fmla="*/ 6 w 781"/>
                <a:gd name="T33" fmla="*/ 19 h 436"/>
                <a:gd name="T34" fmla="*/ 21 w 781"/>
                <a:gd name="T35" fmla="*/ 6 h 436"/>
                <a:gd name="T36" fmla="*/ 43 w 781"/>
                <a:gd name="T37" fmla="*/ 1 h 436"/>
                <a:gd name="T38" fmla="*/ 69 w 781"/>
                <a:gd name="T39" fmla="*/ 6 h 436"/>
                <a:gd name="T40" fmla="*/ 92 w 781"/>
                <a:gd name="T41" fmla="*/ 11 h 436"/>
                <a:gd name="T42" fmla="*/ 118 w 781"/>
                <a:gd name="T43" fmla="*/ 16 h 436"/>
                <a:gd name="T44" fmla="*/ 143 w 781"/>
                <a:gd name="T45" fmla="*/ 18 h 436"/>
                <a:gd name="T46" fmla="*/ 176 w 781"/>
                <a:gd name="T47" fmla="*/ 29 h 436"/>
                <a:gd name="T48" fmla="*/ 220 w 781"/>
                <a:gd name="T49" fmla="*/ 52 h 436"/>
                <a:gd name="T50" fmla="*/ 269 w 781"/>
                <a:gd name="T51" fmla="*/ 82 h 436"/>
                <a:gd name="T52" fmla="*/ 322 w 781"/>
                <a:gd name="T53" fmla="*/ 116 h 436"/>
                <a:gd name="T54" fmla="*/ 373 w 781"/>
                <a:gd name="T55" fmla="*/ 151 h 436"/>
                <a:gd name="T56" fmla="*/ 417 w 781"/>
                <a:gd name="T57" fmla="*/ 183 h 436"/>
                <a:gd name="T58" fmla="*/ 451 w 781"/>
                <a:gd name="T59" fmla="*/ 208 h 436"/>
                <a:gd name="T60" fmla="*/ 481 w 781"/>
                <a:gd name="T61" fmla="*/ 228 h 436"/>
                <a:gd name="T62" fmla="*/ 515 w 781"/>
                <a:gd name="T63" fmla="*/ 246 h 436"/>
                <a:gd name="T64" fmla="*/ 551 w 781"/>
                <a:gd name="T65" fmla="*/ 262 h 436"/>
                <a:gd name="T66" fmla="*/ 589 w 781"/>
                <a:gd name="T67" fmla="*/ 277 h 436"/>
                <a:gd name="T68" fmla="*/ 604 w 781"/>
                <a:gd name="T69" fmla="*/ 261 h 436"/>
                <a:gd name="T70" fmla="*/ 574 w 781"/>
                <a:gd name="T71" fmla="*/ 197 h 436"/>
                <a:gd name="T72" fmla="*/ 543 w 781"/>
                <a:gd name="T73" fmla="*/ 133 h 436"/>
                <a:gd name="T74" fmla="*/ 550 w 781"/>
                <a:gd name="T75" fmla="*/ 85 h 436"/>
                <a:gd name="T76" fmla="*/ 589 w 781"/>
                <a:gd name="T77" fmla="*/ 83 h 436"/>
                <a:gd name="T78" fmla="*/ 615 w 781"/>
                <a:gd name="T79" fmla="*/ 138 h 436"/>
                <a:gd name="T80" fmla="*/ 635 w 781"/>
                <a:gd name="T81" fmla="*/ 211 h 436"/>
                <a:gd name="T82" fmla="*/ 637 w 781"/>
                <a:gd name="T83" fmla="*/ 274 h 436"/>
                <a:gd name="T84" fmla="*/ 638 w 781"/>
                <a:gd name="T85" fmla="*/ 303 h 436"/>
                <a:gd name="T86" fmla="*/ 670 w 781"/>
                <a:gd name="T87" fmla="*/ 321 h 436"/>
                <a:gd name="T88" fmla="*/ 706 w 781"/>
                <a:gd name="T89" fmla="*/ 336 h 436"/>
                <a:gd name="T90" fmla="*/ 742 w 781"/>
                <a:gd name="T91" fmla="*/ 349 h 436"/>
                <a:gd name="T92" fmla="*/ 770 w 781"/>
                <a:gd name="T93" fmla="*/ 374 h 436"/>
                <a:gd name="T94" fmla="*/ 781 w 781"/>
                <a:gd name="T95" fmla="*/ 4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1" h="436">
                  <a:moveTo>
                    <a:pt x="765" y="436"/>
                  </a:moveTo>
                  <a:lnTo>
                    <a:pt x="735" y="435"/>
                  </a:lnTo>
                  <a:lnTo>
                    <a:pt x="707" y="428"/>
                  </a:lnTo>
                  <a:lnTo>
                    <a:pt x="681" y="418"/>
                  </a:lnTo>
                  <a:lnTo>
                    <a:pt x="656" y="405"/>
                  </a:lnTo>
                  <a:lnTo>
                    <a:pt x="632" y="390"/>
                  </a:lnTo>
                  <a:lnTo>
                    <a:pt x="609" y="372"/>
                  </a:lnTo>
                  <a:lnTo>
                    <a:pt x="586" y="356"/>
                  </a:lnTo>
                  <a:lnTo>
                    <a:pt x="563" y="339"/>
                  </a:lnTo>
                  <a:lnTo>
                    <a:pt x="535" y="318"/>
                  </a:lnTo>
                  <a:lnTo>
                    <a:pt x="507" y="297"/>
                  </a:lnTo>
                  <a:lnTo>
                    <a:pt x="479" y="275"/>
                  </a:lnTo>
                  <a:lnTo>
                    <a:pt x="450" y="254"/>
                  </a:lnTo>
                  <a:lnTo>
                    <a:pt x="420" y="234"/>
                  </a:lnTo>
                  <a:lnTo>
                    <a:pt x="389" y="215"/>
                  </a:lnTo>
                  <a:lnTo>
                    <a:pt x="359" y="195"/>
                  </a:lnTo>
                  <a:lnTo>
                    <a:pt x="328" y="177"/>
                  </a:lnTo>
                  <a:lnTo>
                    <a:pt x="297" y="159"/>
                  </a:lnTo>
                  <a:lnTo>
                    <a:pt x="266" y="141"/>
                  </a:lnTo>
                  <a:lnTo>
                    <a:pt x="235" y="124"/>
                  </a:lnTo>
                  <a:lnTo>
                    <a:pt x="202" y="108"/>
                  </a:lnTo>
                  <a:lnTo>
                    <a:pt x="171" y="93"/>
                  </a:lnTo>
                  <a:lnTo>
                    <a:pt x="139" y="78"/>
                  </a:lnTo>
                  <a:lnTo>
                    <a:pt x="108" y="64"/>
                  </a:lnTo>
                  <a:lnTo>
                    <a:pt x="77" y="51"/>
                  </a:lnTo>
                  <a:lnTo>
                    <a:pt x="67" y="49"/>
                  </a:lnTo>
                  <a:lnTo>
                    <a:pt x="56" y="47"/>
                  </a:lnTo>
                  <a:lnTo>
                    <a:pt x="44" y="44"/>
                  </a:lnTo>
                  <a:lnTo>
                    <a:pt x="33" y="42"/>
                  </a:lnTo>
                  <a:lnTo>
                    <a:pt x="23" y="41"/>
                  </a:lnTo>
                  <a:lnTo>
                    <a:pt x="13" y="36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6" y="19"/>
                  </a:lnTo>
                  <a:lnTo>
                    <a:pt x="13" y="13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43" y="1"/>
                  </a:lnTo>
                  <a:lnTo>
                    <a:pt x="56" y="5"/>
                  </a:lnTo>
                  <a:lnTo>
                    <a:pt x="69" y="6"/>
                  </a:lnTo>
                  <a:lnTo>
                    <a:pt x="80" y="8"/>
                  </a:lnTo>
                  <a:lnTo>
                    <a:pt x="92" y="11"/>
                  </a:lnTo>
                  <a:lnTo>
                    <a:pt x="105" y="13"/>
                  </a:lnTo>
                  <a:lnTo>
                    <a:pt x="118" y="16"/>
                  </a:lnTo>
                  <a:lnTo>
                    <a:pt x="131" y="18"/>
                  </a:lnTo>
                  <a:lnTo>
                    <a:pt x="143" y="18"/>
                  </a:lnTo>
                  <a:lnTo>
                    <a:pt x="158" y="21"/>
                  </a:lnTo>
                  <a:lnTo>
                    <a:pt x="176" y="29"/>
                  </a:lnTo>
                  <a:lnTo>
                    <a:pt x="197" y="39"/>
                  </a:lnTo>
                  <a:lnTo>
                    <a:pt x="220" y="52"/>
                  </a:lnTo>
                  <a:lnTo>
                    <a:pt x="244" y="65"/>
                  </a:lnTo>
                  <a:lnTo>
                    <a:pt x="269" y="82"/>
                  </a:lnTo>
                  <a:lnTo>
                    <a:pt x="295" y="98"/>
                  </a:lnTo>
                  <a:lnTo>
                    <a:pt x="322" y="116"/>
                  </a:lnTo>
                  <a:lnTo>
                    <a:pt x="348" y="134"/>
                  </a:lnTo>
                  <a:lnTo>
                    <a:pt x="373" y="151"/>
                  </a:lnTo>
                  <a:lnTo>
                    <a:pt x="395" y="169"/>
                  </a:lnTo>
                  <a:lnTo>
                    <a:pt x="417" y="183"/>
                  </a:lnTo>
                  <a:lnTo>
                    <a:pt x="435" y="197"/>
                  </a:lnTo>
                  <a:lnTo>
                    <a:pt x="451" y="208"/>
                  </a:lnTo>
                  <a:lnTo>
                    <a:pt x="463" y="218"/>
                  </a:lnTo>
                  <a:lnTo>
                    <a:pt x="481" y="228"/>
                  </a:lnTo>
                  <a:lnTo>
                    <a:pt x="499" y="236"/>
                  </a:lnTo>
                  <a:lnTo>
                    <a:pt x="515" y="246"/>
                  </a:lnTo>
                  <a:lnTo>
                    <a:pt x="533" y="254"/>
                  </a:lnTo>
                  <a:lnTo>
                    <a:pt x="551" y="262"/>
                  </a:lnTo>
                  <a:lnTo>
                    <a:pt x="569" y="270"/>
                  </a:lnTo>
                  <a:lnTo>
                    <a:pt x="589" y="277"/>
                  </a:lnTo>
                  <a:lnTo>
                    <a:pt x="609" y="285"/>
                  </a:lnTo>
                  <a:lnTo>
                    <a:pt x="604" y="261"/>
                  </a:lnTo>
                  <a:lnTo>
                    <a:pt x="591" y="229"/>
                  </a:lnTo>
                  <a:lnTo>
                    <a:pt x="574" y="197"/>
                  </a:lnTo>
                  <a:lnTo>
                    <a:pt x="556" y="164"/>
                  </a:lnTo>
                  <a:lnTo>
                    <a:pt x="543" y="133"/>
                  </a:lnTo>
                  <a:lnTo>
                    <a:pt x="540" y="105"/>
                  </a:lnTo>
                  <a:lnTo>
                    <a:pt x="550" y="85"/>
                  </a:lnTo>
                  <a:lnTo>
                    <a:pt x="578" y="74"/>
                  </a:lnTo>
                  <a:lnTo>
                    <a:pt x="589" y="83"/>
                  </a:lnTo>
                  <a:lnTo>
                    <a:pt x="602" y="106"/>
                  </a:lnTo>
                  <a:lnTo>
                    <a:pt x="615" y="138"/>
                  </a:lnTo>
                  <a:lnTo>
                    <a:pt x="627" y="174"/>
                  </a:lnTo>
                  <a:lnTo>
                    <a:pt x="635" y="211"/>
                  </a:lnTo>
                  <a:lnTo>
                    <a:pt x="638" y="246"/>
                  </a:lnTo>
                  <a:lnTo>
                    <a:pt x="637" y="274"/>
                  </a:lnTo>
                  <a:lnTo>
                    <a:pt x="629" y="292"/>
                  </a:lnTo>
                  <a:lnTo>
                    <a:pt x="638" y="303"/>
                  </a:lnTo>
                  <a:lnTo>
                    <a:pt x="653" y="313"/>
                  </a:lnTo>
                  <a:lnTo>
                    <a:pt x="670" y="321"/>
                  </a:lnTo>
                  <a:lnTo>
                    <a:pt x="686" y="330"/>
                  </a:lnTo>
                  <a:lnTo>
                    <a:pt x="706" y="336"/>
                  </a:lnTo>
                  <a:lnTo>
                    <a:pt x="724" y="343"/>
                  </a:lnTo>
                  <a:lnTo>
                    <a:pt x="742" y="349"/>
                  </a:lnTo>
                  <a:lnTo>
                    <a:pt x="758" y="356"/>
                  </a:lnTo>
                  <a:lnTo>
                    <a:pt x="770" y="374"/>
                  </a:lnTo>
                  <a:lnTo>
                    <a:pt x="780" y="395"/>
                  </a:lnTo>
                  <a:lnTo>
                    <a:pt x="781" y="418"/>
                  </a:lnTo>
                  <a:lnTo>
                    <a:pt x="765" y="4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14"/>
            <p:cNvSpPr>
              <a:spLocks/>
            </p:cNvSpPr>
            <p:nvPr/>
          </p:nvSpPr>
          <p:spPr bwMode="auto">
            <a:xfrm>
              <a:off x="4138613" y="3438525"/>
              <a:ext cx="609600" cy="463550"/>
            </a:xfrm>
            <a:custGeom>
              <a:avLst/>
              <a:gdLst>
                <a:gd name="T0" fmla="*/ 133 w 384"/>
                <a:gd name="T1" fmla="*/ 277 h 292"/>
                <a:gd name="T2" fmla="*/ 90 w 384"/>
                <a:gd name="T3" fmla="*/ 287 h 292"/>
                <a:gd name="T4" fmla="*/ 43 w 384"/>
                <a:gd name="T5" fmla="*/ 292 h 292"/>
                <a:gd name="T6" fmla="*/ 8 w 384"/>
                <a:gd name="T7" fmla="*/ 284 h 292"/>
                <a:gd name="T8" fmla="*/ 2 w 384"/>
                <a:gd name="T9" fmla="*/ 269 h 292"/>
                <a:gd name="T10" fmla="*/ 7 w 384"/>
                <a:gd name="T11" fmla="*/ 264 h 292"/>
                <a:gd name="T12" fmla="*/ 30 w 384"/>
                <a:gd name="T13" fmla="*/ 261 h 292"/>
                <a:gd name="T14" fmla="*/ 71 w 384"/>
                <a:gd name="T15" fmla="*/ 256 h 292"/>
                <a:gd name="T16" fmla="*/ 107 w 384"/>
                <a:gd name="T17" fmla="*/ 245 h 292"/>
                <a:gd name="T18" fmla="*/ 141 w 384"/>
                <a:gd name="T19" fmla="*/ 232 h 292"/>
                <a:gd name="T20" fmla="*/ 174 w 384"/>
                <a:gd name="T21" fmla="*/ 213 h 292"/>
                <a:gd name="T22" fmla="*/ 204 w 384"/>
                <a:gd name="T23" fmla="*/ 190 h 292"/>
                <a:gd name="T24" fmla="*/ 233 w 384"/>
                <a:gd name="T25" fmla="*/ 163 h 292"/>
                <a:gd name="T26" fmla="*/ 261 w 384"/>
                <a:gd name="T27" fmla="*/ 131 h 292"/>
                <a:gd name="T28" fmla="*/ 281 w 384"/>
                <a:gd name="T29" fmla="*/ 107 h 292"/>
                <a:gd name="T30" fmla="*/ 294 w 384"/>
                <a:gd name="T31" fmla="*/ 94 h 292"/>
                <a:gd name="T32" fmla="*/ 309 w 384"/>
                <a:gd name="T33" fmla="*/ 81 h 292"/>
                <a:gd name="T34" fmla="*/ 322 w 384"/>
                <a:gd name="T35" fmla="*/ 67 h 292"/>
                <a:gd name="T36" fmla="*/ 314 w 384"/>
                <a:gd name="T37" fmla="*/ 44 h 292"/>
                <a:gd name="T38" fmla="*/ 274 w 384"/>
                <a:gd name="T39" fmla="*/ 38 h 292"/>
                <a:gd name="T40" fmla="*/ 230 w 384"/>
                <a:gd name="T41" fmla="*/ 54 h 292"/>
                <a:gd name="T42" fmla="*/ 189 w 384"/>
                <a:gd name="T43" fmla="*/ 76 h 292"/>
                <a:gd name="T44" fmla="*/ 168 w 384"/>
                <a:gd name="T45" fmla="*/ 84 h 292"/>
                <a:gd name="T46" fmla="*/ 151 w 384"/>
                <a:gd name="T47" fmla="*/ 85 h 292"/>
                <a:gd name="T48" fmla="*/ 156 w 384"/>
                <a:gd name="T49" fmla="*/ 56 h 292"/>
                <a:gd name="T50" fmla="*/ 204 w 384"/>
                <a:gd name="T51" fmla="*/ 20 h 292"/>
                <a:gd name="T52" fmla="*/ 268 w 384"/>
                <a:gd name="T53" fmla="*/ 3 h 292"/>
                <a:gd name="T54" fmla="*/ 333 w 384"/>
                <a:gd name="T55" fmla="*/ 0 h 292"/>
                <a:gd name="T56" fmla="*/ 376 w 384"/>
                <a:gd name="T57" fmla="*/ 26 h 292"/>
                <a:gd name="T58" fmla="*/ 384 w 384"/>
                <a:gd name="T59" fmla="*/ 72 h 292"/>
                <a:gd name="T60" fmla="*/ 347 w 384"/>
                <a:gd name="T61" fmla="*/ 122 h 292"/>
                <a:gd name="T62" fmla="*/ 291 w 384"/>
                <a:gd name="T63" fmla="*/ 169 h 292"/>
                <a:gd name="T64" fmla="*/ 233 w 384"/>
                <a:gd name="T65" fmla="*/ 213 h 292"/>
                <a:gd name="T66" fmla="*/ 174 w 384"/>
                <a:gd name="T67" fmla="*/ 25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4" h="292">
                  <a:moveTo>
                    <a:pt x="146" y="273"/>
                  </a:moveTo>
                  <a:lnTo>
                    <a:pt x="133" y="277"/>
                  </a:lnTo>
                  <a:lnTo>
                    <a:pt x="113" y="282"/>
                  </a:lnTo>
                  <a:lnTo>
                    <a:pt x="90" y="287"/>
                  </a:lnTo>
                  <a:lnTo>
                    <a:pt x="66" y="291"/>
                  </a:lnTo>
                  <a:lnTo>
                    <a:pt x="43" y="292"/>
                  </a:lnTo>
                  <a:lnTo>
                    <a:pt x="23" y="291"/>
                  </a:lnTo>
                  <a:lnTo>
                    <a:pt x="8" y="284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3" y="268"/>
                  </a:lnTo>
                  <a:lnTo>
                    <a:pt x="7" y="264"/>
                  </a:lnTo>
                  <a:lnTo>
                    <a:pt x="8" y="263"/>
                  </a:lnTo>
                  <a:lnTo>
                    <a:pt x="30" y="261"/>
                  </a:lnTo>
                  <a:lnTo>
                    <a:pt x="51" y="259"/>
                  </a:lnTo>
                  <a:lnTo>
                    <a:pt x="71" y="256"/>
                  </a:lnTo>
                  <a:lnTo>
                    <a:pt x="89" y="251"/>
                  </a:lnTo>
                  <a:lnTo>
                    <a:pt x="107" y="245"/>
                  </a:lnTo>
                  <a:lnTo>
                    <a:pt x="125" y="238"/>
                  </a:lnTo>
                  <a:lnTo>
                    <a:pt x="141" y="232"/>
                  </a:lnTo>
                  <a:lnTo>
                    <a:pt x="158" y="222"/>
                  </a:lnTo>
                  <a:lnTo>
                    <a:pt x="174" y="213"/>
                  </a:lnTo>
                  <a:lnTo>
                    <a:pt x="189" y="202"/>
                  </a:lnTo>
                  <a:lnTo>
                    <a:pt x="204" y="190"/>
                  </a:lnTo>
                  <a:lnTo>
                    <a:pt x="218" y="177"/>
                  </a:lnTo>
                  <a:lnTo>
                    <a:pt x="233" y="163"/>
                  </a:lnTo>
                  <a:lnTo>
                    <a:pt x="246" y="148"/>
                  </a:lnTo>
                  <a:lnTo>
                    <a:pt x="261" y="131"/>
                  </a:lnTo>
                  <a:lnTo>
                    <a:pt x="274" y="113"/>
                  </a:lnTo>
                  <a:lnTo>
                    <a:pt x="281" y="107"/>
                  </a:lnTo>
                  <a:lnTo>
                    <a:pt x="287" y="100"/>
                  </a:lnTo>
                  <a:lnTo>
                    <a:pt x="294" y="94"/>
                  </a:lnTo>
                  <a:lnTo>
                    <a:pt x="302" y="87"/>
                  </a:lnTo>
                  <a:lnTo>
                    <a:pt x="309" y="81"/>
                  </a:lnTo>
                  <a:lnTo>
                    <a:pt x="315" y="74"/>
                  </a:lnTo>
                  <a:lnTo>
                    <a:pt x="322" y="67"/>
                  </a:lnTo>
                  <a:lnTo>
                    <a:pt x="328" y="61"/>
                  </a:lnTo>
                  <a:lnTo>
                    <a:pt x="314" y="44"/>
                  </a:lnTo>
                  <a:lnTo>
                    <a:pt x="296" y="38"/>
                  </a:lnTo>
                  <a:lnTo>
                    <a:pt x="274" y="38"/>
                  </a:lnTo>
                  <a:lnTo>
                    <a:pt x="251" y="44"/>
                  </a:lnTo>
                  <a:lnTo>
                    <a:pt x="230" y="54"/>
                  </a:lnTo>
                  <a:lnTo>
                    <a:pt x="209" y="66"/>
                  </a:lnTo>
                  <a:lnTo>
                    <a:pt x="189" y="76"/>
                  </a:lnTo>
                  <a:lnTo>
                    <a:pt x="174" y="85"/>
                  </a:lnTo>
                  <a:lnTo>
                    <a:pt x="168" y="84"/>
                  </a:lnTo>
                  <a:lnTo>
                    <a:pt x="159" y="84"/>
                  </a:lnTo>
                  <a:lnTo>
                    <a:pt x="151" y="85"/>
                  </a:lnTo>
                  <a:lnTo>
                    <a:pt x="143" y="84"/>
                  </a:lnTo>
                  <a:lnTo>
                    <a:pt x="156" y="56"/>
                  </a:lnTo>
                  <a:lnTo>
                    <a:pt x="176" y="35"/>
                  </a:lnTo>
                  <a:lnTo>
                    <a:pt x="204" y="20"/>
                  </a:lnTo>
                  <a:lnTo>
                    <a:pt x="233" y="8"/>
                  </a:lnTo>
                  <a:lnTo>
                    <a:pt x="268" y="3"/>
                  </a:lnTo>
                  <a:lnTo>
                    <a:pt x="301" y="0"/>
                  </a:lnTo>
                  <a:lnTo>
                    <a:pt x="333" y="0"/>
                  </a:lnTo>
                  <a:lnTo>
                    <a:pt x="363" y="2"/>
                  </a:lnTo>
                  <a:lnTo>
                    <a:pt x="376" y="26"/>
                  </a:lnTo>
                  <a:lnTo>
                    <a:pt x="384" y="48"/>
                  </a:lnTo>
                  <a:lnTo>
                    <a:pt x="384" y="72"/>
                  </a:lnTo>
                  <a:lnTo>
                    <a:pt x="374" y="99"/>
                  </a:lnTo>
                  <a:lnTo>
                    <a:pt x="347" y="122"/>
                  </a:lnTo>
                  <a:lnTo>
                    <a:pt x="319" y="146"/>
                  </a:lnTo>
                  <a:lnTo>
                    <a:pt x="291" y="169"/>
                  </a:lnTo>
                  <a:lnTo>
                    <a:pt x="261" y="190"/>
                  </a:lnTo>
                  <a:lnTo>
                    <a:pt x="233" y="213"/>
                  </a:lnTo>
                  <a:lnTo>
                    <a:pt x="204" y="235"/>
                  </a:lnTo>
                  <a:lnTo>
                    <a:pt x="174" y="254"/>
                  </a:lnTo>
                  <a:lnTo>
                    <a:pt x="146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2825751" y="3043238"/>
              <a:ext cx="2378075" cy="987425"/>
            </a:xfrm>
            <a:custGeom>
              <a:avLst/>
              <a:gdLst>
                <a:gd name="T0" fmla="*/ 1443 w 1498"/>
                <a:gd name="T1" fmla="*/ 128 h 622"/>
                <a:gd name="T2" fmla="*/ 1331 w 1498"/>
                <a:gd name="T3" fmla="*/ 159 h 622"/>
                <a:gd name="T4" fmla="*/ 1260 w 1498"/>
                <a:gd name="T5" fmla="*/ 162 h 622"/>
                <a:gd name="T6" fmla="*/ 1302 w 1498"/>
                <a:gd name="T7" fmla="*/ 133 h 622"/>
                <a:gd name="T8" fmla="*/ 1367 w 1498"/>
                <a:gd name="T9" fmla="*/ 108 h 622"/>
                <a:gd name="T10" fmla="*/ 1405 w 1498"/>
                <a:gd name="T11" fmla="*/ 77 h 622"/>
                <a:gd name="T12" fmla="*/ 1372 w 1498"/>
                <a:gd name="T13" fmla="*/ 65 h 622"/>
                <a:gd name="T14" fmla="*/ 1246 w 1498"/>
                <a:gd name="T15" fmla="*/ 100 h 622"/>
                <a:gd name="T16" fmla="*/ 1119 w 1498"/>
                <a:gd name="T17" fmla="*/ 131 h 622"/>
                <a:gd name="T18" fmla="*/ 993 w 1498"/>
                <a:gd name="T19" fmla="*/ 162 h 622"/>
                <a:gd name="T20" fmla="*/ 867 w 1498"/>
                <a:gd name="T21" fmla="*/ 193 h 622"/>
                <a:gd name="T22" fmla="*/ 740 w 1498"/>
                <a:gd name="T23" fmla="*/ 225 h 622"/>
                <a:gd name="T24" fmla="*/ 635 w 1498"/>
                <a:gd name="T25" fmla="*/ 261 h 622"/>
                <a:gd name="T26" fmla="*/ 551 w 1498"/>
                <a:gd name="T27" fmla="*/ 307 h 622"/>
                <a:gd name="T28" fmla="*/ 497 w 1498"/>
                <a:gd name="T29" fmla="*/ 384 h 622"/>
                <a:gd name="T30" fmla="*/ 553 w 1498"/>
                <a:gd name="T31" fmla="*/ 464 h 622"/>
                <a:gd name="T32" fmla="*/ 586 w 1498"/>
                <a:gd name="T33" fmla="*/ 553 h 622"/>
                <a:gd name="T34" fmla="*/ 547 w 1498"/>
                <a:gd name="T35" fmla="*/ 617 h 622"/>
                <a:gd name="T36" fmla="*/ 525 w 1498"/>
                <a:gd name="T37" fmla="*/ 622 h 622"/>
                <a:gd name="T38" fmla="*/ 517 w 1498"/>
                <a:gd name="T39" fmla="*/ 587 h 622"/>
                <a:gd name="T40" fmla="*/ 496 w 1498"/>
                <a:gd name="T41" fmla="*/ 503 h 622"/>
                <a:gd name="T42" fmla="*/ 441 w 1498"/>
                <a:gd name="T43" fmla="*/ 430 h 622"/>
                <a:gd name="T44" fmla="*/ 338 w 1498"/>
                <a:gd name="T45" fmla="*/ 402 h 622"/>
                <a:gd name="T46" fmla="*/ 318 w 1498"/>
                <a:gd name="T47" fmla="*/ 407 h 622"/>
                <a:gd name="T48" fmla="*/ 289 w 1498"/>
                <a:gd name="T49" fmla="*/ 497 h 622"/>
                <a:gd name="T50" fmla="*/ 218 w 1498"/>
                <a:gd name="T51" fmla="*/ 579 h 622"/>
                <a:gd name="T52" fmla="*/ 90 w 1498"/>
                <a:gd name="T53" fmla="*/ 605 h 622"/>
                <a:gd name="T54" fmla="*/ 34 w 1498"/>
                <a:gd name="T55" fmla="*/ 595 h 622"/>
                <a:gd name="T56" fmla="*/ 15 w 1498"/>
                <a:gd name="T57" fmla="*/ 589 h 622"/>
                <a:gd name="T58" fmla="*/ 2 w 1498"/>
                <a:gd name="T59" fmla="*/ 563 h 622"/>
                <a:gd name="T60" fmla="*/ 25 w 1498"/>
                <a:gd name="T61" fmla="*/ 512 h 622"/>
                <a:gd name="T62" fmla="*/ 97 w 1498"/>
                <a:gd name="T63" fmla="*/ 540 h 622"/>
                <a:gd name="T64" fmla="*/ 151 w 1498"/>
                <a:gd name="T65" fmla="*/ 540 h 622"/>
                <a:gd name="T66" fmla="*/ 230 w 1498"/>
                <a:gd name="T67" fmla="*/ 482 h 622"/>
                <a:gd name="T68" fmla="*/ 259 w 1498"/>
                <a:gd name="T69" fmla="*/ 377 h 622"/>
                <a:gd name="T70" fmla="*/ 264 w 1498"/>
                <a:gd name="T71" fmla="*/ 269 h 622"/>
                <a:gd name="T72" fmla="*/ 279 w 1498"/>
                <a:gd name="T73" fmla="*/ 228 h 622"/>
                <a:gd name="T74" fmla="*/ 305 w 1498"/>
                <a:gd name="T75" fmla="*/ 244 h 622"/>
                <a:gd name="T76" fmla="*/ 325 w 1498"/>
                <a:gd name="T77" fmla="*/ 361 h 622"/>
                <a:gd name="T78" fmla="*/ 363 w 1498"/>
                <a:gd name="T79" fmla="*/ 343 h 622"/>
                <a:gd name="T80" fmla="*/ 394 w 1498"/>
                <a:gd name="T81" fmla="*/ 311 h 622"/>
                <a:gd name="T82" fmla="*/ 433 w 1498"/>
                <a:gd name="T83" fmla="*/ 280 h 622"/>
                <a:gd name="T84" fmla="*/ 492 w 1498"/>
                <a:gd name="T85" fmla="*/ 252 h 622"/>
                <a:gd name="T86" fmla="*/ 551 w 1498"/>
                <a:gd name="T87" fmla="*/ 233 h 622"/>
                <a:gd name="T88" fmla="*/ 596 w 1498"/>
                <a:gd name="T89" fmla="*/ 185 h 622"/>
                <a:gd name="T90" fmla="*/ 629 w 1498"/>
                <a:gd name="T91" fmla="*/ 156 h 622"/>
                <a:gd name="T92" fmla="*/ 655 w 1498"/>
                <a:gd name="T93" fmla="*/ 200 h 622"/>
                <a:gd name="T94" fmla="*/ 796 w 1498"/>
                <a:gd name="T95" fmla="*/ 170 h 622"/>
                <a:gd name="T96" fmla="*/ 936 w 1498"/>
                <a:gd name="T97" fmla="*/ 136 h 622"/>
                <a:gd name="T98" fmla="*/ 1077 w 1498"/>
                <a:gd name="T99" fmla="*/ 98 h 622"/>
                <a:gd name="T100" fmla="*/ 1218 w 1498"/>
                <a:gd name="T101" fmla="*/ 60 h 622"/>
                <a:gd name="T102" fmla="*/ 1357 w 1498"/>
                <a:gd name="T103" fmla="*/ 26 h 622"/>
                <a:gd name="T104" fmla="*/ 1438 w 1498"/>
                <a:gd name="T105" fmla="*/ 1 h 622"/>
                <a:gd name="T106" fmla="*/ 1464 w 1498"/>
                <a:gd name="T107" fmla="*/ 8 h 622"/>
                <a:gd name="T108" fmla="*/ 1494 w 1498"/>
                <a:gd name="T109" fmla="*/ 54 h 622"/>
                <a:gd name="T110" fmla="*/ 1495 w 1498"/>
                <a:gd name="T111" fmla="*/ 10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98" h="622">
                  <a:moveTo>
                    <a:pt x="1484" y="115"/>
                  </a:moveTo>
                  <a:lnTo>
                    <a:pt x="1469" y="119"/>
                  </a:lnTo>
                  <a:lnTo>
                    <a:pt x="1443" y="128"/>
                  </a:lnTo>
                  <a:lnTo>
                    <a:pt x="1408" y="138"/>
                  </a:lnTo>
                  <a:lnTo>
                    <a:pt x="1369" y="149"/>
                  </a:lnTo>
                  <a:lnTo>
                    <a:pt x="1331" y="159"/>
                  </a:lnTo>
                  <a:lnTo>
                    <a:pt x="1298" y="165"/>
                  </a:lnTo>
                  <a:lnTo>
                    <a:pt x="1272" y="167"/>
                  </a:lnTo>
                  <a:lnTo>
                    <a:pt x="1260" y="162"/>
                  </a:lnTo>
                  <a:lnTo>
                    <a:pt x="1269" y="151"/>
                  </a:lnTo>
                  <a:lnTo>
                    <a:pt x="1283" y="141"/>
                  </a:lnTo>
                  <a:lnTo>
                    <a:pt x="1302" y="133"/>
                  </a:lnTo>
                  <a:lnTo>
                    <a:pt x="1323" y="124"/>
                  </a:lnTo>
                  <a:lnTo>
                    <a:pt x="1346" y="116"/>
                  </a:lnTo>
                  <a:lnTo>
                    <a:pt x="1367" y="108"/>
                  </a:lnTo>
                  <a:lnTo>
                    <a:pt x="1389" y="100"/>
                  </a:lnTo>
                  <a:lnTo>
                    <a:pt x="1405" y="92"/>
                  </a:lnTo>
                  <a:lnTo>
                    <a:pt x="1405" y="77"/>
                  </a:lnTo>
                  <a:lnTo>
                    <a:pt x="1397" y="69"/>
                  </a:lnTo>
                  <a:lnTo>
                    <a:pt x="1384" y="65"/>
                  </a:lnTo>
                  <a:lnTo>
                    <a:pt x="1372" y="65"/>
                  </a:lnTo>
                  <a:lnTo>
                    <a:pt x="1329" y="77"/>
                  </a:lnTo>
                  <a:lnTo>
                    <a:pt x="1288" y="88"/>
                  </a:lnTo>
                  <a:lnTo>
                    <a:pt x="1246" y="100"/>
                  </a:lnTo>
                  <a:lnTo>
                    <a:pt x="1205" y="110"/>
                  </a:lnTo>
                  <a:lnTo>
                    <a:pt x="1162" y="121"/>
                  </a:lnTo>
                  <a:lnTo>
                    <a:pt x="1119" y="131"/>
                  </a:lnTo>
                  <a:lnTo>
                    <a:pt x="1077" y="142"/>
                  </a:lnTo>
                  <a:lnTo>
                    <a:pt x="1036" y="152"/>
                  </a:lnTo>
                  <a:lnTo>
                    <a:pt x="993" y="162"/>
                  </a:lnTo>
                  <a:lnTo>
                    <a:pt x="950" y="172"/>
                  </a:lnTo>
                  <a:lnTo>
                    <a:pt x="909" y="183"/>
                  </a:lnTo>
                  <a:lnTo>
                    <a:pt x="867" y="193"/>
                  </a:lnTo>
                  <a:lnTo>
                    <a:pt x="824" y="203"/>
                  </a:lnTo>
                  <a:lnTo>
                    <a:pt x="783" y="213"/>
                  </a:lnTo>
                  <a:lnTo>
                    <a:pt x="740" y="225"/>
                  </a:lnTo>
                  <a:lnTo>
                    <a:pt x="699" y="234"/>
                  </a:lnTo>
                  <a:lnTo>
                    <a:pt x="668" y="247"/>
                  </a:lnTo>
                  <a:lnTo>
                    <a:pt x="635" y="261"/>
                  </a:lnTo>
                  <a:lnTo>
                    <a:pt x="606" y="274"/>
                  </a:lnTo>
                  <a:lnTo>
                    <a:pt x="578" y="289"/>
                  </a:lnTo>
                  <a:lnTo>
                    <a:pt x="551" y="307"/>
                  </a:lnTo>
                  <a:lnTo>
                    <a:pt x="530" y="328"/>
                  </a:lnTo>
                  <a:lnTo>
                    <a:pt x="510" y="353"/>
                  </a:lnTo>
                  <a:lnTo>
                    <a:pt x="497" y="384"/>
                  </a:lnTo>
                  <a:lnTo>
                    <a:pt x="514" y="408"/>
                  </a:lnTo>
                  <a:lnTo>
                    <a:pt x="533" y="436"/>
                  </a:lnTo>
                  <a:lnTo>
                    <a:pt x="553" y="464"/>
                  </a:lnTo>
                  <a:lnTo>
                    <a:pt x="571" y="494"/>
                  </a:lnTo>
                  <a:lnTo>
                    <a:pt x="583" y="523"/>
                  </a:lnTo>
                  <a:lnTo>
                    <a:pt x="586" y="553"/>
                  </a:lnTo>
                  <a:lnTo>
                    <a:pt x="579" y="582"/>
                  </a:lnTo>
                  <a:lnTo>
                    <a:pt x="560" y="610"/>
                  </a:lnTo>
                  <a:lnTo>
                    <a:pt x="547" y="617"/>
                  </a:lnTo>
                  <a:lnTo>
                    <a:pt x="540" y="620"/>
                  </a:lnTo>
                  <a:lnTo>
                    <a:pt x="533" y="622"/>
                  </a:lnTo>
                  <a:lnTo>
                    <a:pt x="525" y="622"/>
                  </a:lnTo>
                  <a:lnTo>
                    <a:pt x="520" y="609"/>
                  </a:lnTo>
                  <a:lnTo>
                    <a:pt x="517" y="599"/>
                  </a:lnTo>
                  <a:lnTo>
                    <a:pt x="517" y="587"/>
                  </a:lnTo>
                  <a:lnTo>
                    <a:pt x="519" y="577"/>
                  </a:lnTo>
                  <a:lnTo>
                    <a:pt x="507" y="538"/>
                  </a:lnTo>
                  <a:lnTo>
                    <a:pt x="496" y="503"/>
                  </a:lnTo>
                  <a:lnTo>
                    <a:pt x="481" y="474"/>
                  </a:lnTo>
                  <a:lnTo>
                    <a:pt x="463" y="449"/>
                  </a:lnTo>
                  <a:lnTo>
                    <a:pt x="441" y="430"/>
                  </a:lnTo>
                  <a:lnTo>
                    <a:pt x="414" y="415"/>
                  </a:lnTo>
                  <a:lnTo>
                    <a:pt x="379" y="407"/>
                  </a:lnTo>
                  <a:lnTo>
                    <a:pt x="338" y="402"/>
                  </a:lnTo>
                  <a:lnTo>
                    <a:pt x="328" y="403"/>
                  </a:lnTo>
                  <a:lnTo>
                    <a:pt x="323" y="405"/>
                  </a:lnTo>
                  <a:lnTo>
                    <a:pt x="318" y="407"/>
                  </a:lnTo>
                  <a:lnTo>
                    <a:pt x="312" y="410"/>
                  </a:lnTo>
                  <a:lnTo>
                    <a:pt x="302" y="458"/>
                  </a:lnTo>
                  <a:lnTo>
                    <a:pt x="289" y="497"/>
                  </a:lnTo>
                  <a:lnTo>
                    <a:pt x="271" y="531"/>
                  </a:lnTo>
                  <a:lnTo>
                    <a:pt x="248" y="558"/>
                  </a:lnTo>
                  <a:lnTo>
                    <a:pt x="218" y="579"/>
                  </a:lnTo>
                  <a:lnTo>
                    <a:pt x="182" y="594"/>
                  </a:lnTo>
                  <a:lnTo>
                    <a:pt x="141" y="602"/>
                  </a:lnTo>
                  <a:lnTo>
                    <a:pt x="90" y="605"/>
                  </a:lnTo>
                  <a:lnTo>
                    <a:pt x="66" y="600"/>
                  </a:lnTo>
                  <a:lnTo>
                    <a:pt x="48" y="597"/>
                  </a:lnTo>
                  <a:lnTo>
                    <a:pt x="34" y="595"/>
                  </a:lnTo>
                  <a:lnTo>
                    <a:pt x="26" y="592"/>
                  </a:lnTo>
                  <a:lnTo>
                    <a:pt x="20" y="590"/>
                  </a:lnTo>
                  <a:lnTo>
                    <a:pt x="15" y="589"/>
                  </a:lnTo>
                  <a:lnTo>
                    <a:pt x="11" y="587"/>
                  </a:lnTo>
                  <a:lnTo>
                    <a:pt x="8" y="586"/>
                  </a:lnTo>
                  <a:lnTo>
                    <a:pt x="2" y="563"/>
                  </a:lnTo>
                  <a:lnTo>
                    <a:pt x="0" y="543"/>
                  </a:lnTo>
                  <a:lnTo>
                    <a:pt x="7" y="526"/>
                  </a:lnTo>
                  <a:lnTo>
                    <a:pt x="25" y="512"/>
                  </a:lnTo>
                  <a:lnTo>
                    <a:pt x="54" y="523"/>
                  </a:lnTo>
                  <a:lnTo>
                    <a:pt x="77" y="531"/>
                  </a:lnTo>
                  <a:lnTo>
                    <a:pt x="97" y="540"/>
                  </a:lnTo>
                  <a:lnTo>
                    <a:pt x="115" y="543"/>
                  </a:lnTo>
                  <a:lnTo>
                    <a:pt x="131" y="545"/>
                  </a:lnTo>
                  <a:lnTo>
                    <a:pt x="151" y="540"/>
                  </a:lnTo>
                  <a:lnTo>
                    <a:pt x="177" y="531"/>
                  </a:lnTo>
                  <a:lnTo>
                    <a:pt x="208" y="515"/>
                  </a:lnTo>
                  <a:lnTo>
                    <a:pt x="230" y="482"/>
                  </a:lnTo>
                  <a:lnTo>
                    <a:pt x="245" y="448"/>
                  </a:lnTo>
                  <a:lnTo>
                    <a:pt x="254" y="413"/>
                  </a:lnTo>
                  <a:lnTo>
                    <a:pt x="259" y="377"/>
                  </a:lnTo>
                  <a:lnTo>
                    <a:pt x="261" y="341"/>
                  </a:lnTo>
                  <a:lnTo>
                    <a:pt x="263" y="305"/>
                  </a:lnTo>
                  <a:lnTo>
                    <a:pt x="264" y="269"/>
                  </a:lnTo>
                  <a:lnTo>
                    <a:pt x="269" y="233"/>
                  </a:lnTo>
                  <a:lnTo>
                    <a:pt x="274" y="229"/>
                  </a:lnTo>
                  <a:lnTo>
                    <a:pt x="279" y="228"/>
                  </a:lnTo>
                  <a:lnTo>
                    <a:pt x="282" y="225"/>
                  </a:lnTo>
                  <a:lnTo>
                    <a:pt x="287" y="221"/>
                  </a:lnTo>
                  <a:lnTo>
                    <a:pt x="305" y="244"/>
                  </a:lnTo>
                  <a:lnTo>
                    <a:pt x="312" y="284"/>
                  </a:lnTo>
                  <a:lnTo>
                    <a:pt x="315" y="326"/>
                  </a:lnTo>
                  <a:lnTo>
                    <a:pt x="325" y="361"/>
                  </a:lnTo>
                  <a:lnTo>
                    <a:pt x="338" y="357"/>
                  </a:lnTo>
                  <a:lnTo>
                    <a:pt x="351" y="351"/>
                  </a:lnTo>
                  <a:lnTo>
                    <a:pt x="363" y="343"/>
                  </a:lnTo>
                  <a:lnTo>
                    <a:pt x="373" y="333"/>
                  </a:lnTo>
                  <a:lnTo>
                    <a:pt x="382" y="321"/>
                  </a:lnTo>
                  <a:lnTo>
                    <a:pt x="394" y="311"/>
                  </a:lnTo>
                  <a:lnTo>
                    <a:pt x="404" y="300"/>
                  </a:lnTo>
                  <a:lnTo>
                    <a:pt x="415" y="290"/>
                  </a:lnTo>
                  <a:lnTo>
                    <a:pt x="433" y="280"/>
                  </a:lnTo>
                  <a:lnTo>
                    <a:pt x="453" y="270"/>
                  </a:lnTo>
                  <a:lnTo>
                    <a:pt x="473" y="262"/>
                  </a:lnTo>
                  <a:lnTo>
                    <a:pt x="492" y="252"/>
                  </a:lnTo>
                  <a:lnTo>
                    <a:pt x="512" y="246"/>
                  </a:lnTo>
                  <a:lnTo>
                    <a:pt x="532" y="238"/>
                  </a:lnTo>
                  <a:lnTo>
                    <a:pt x="551" y="233"/>
                  </a:lnTo>
                  <a:lnTo>
                    <a:pt x="573" y="226"/>
                  </a:lnTo>
                  <a:lnTo>
                    <a:pt x="589" y="208"/>
                  </a:lnTo>
                  <a:lnTo>
                    <a:pt x="596" y="185"/>
                  </a:lnTo>
                  <a:lnTo>
                    <a:pt x="604" y="164"/>
                  </a:lnTo>
                  <a:lnTo>
                    <a:pt x="620" y="146"/>
                  </a:lnTo>
                  <a:lnTo>
                    <a:pt x="629" y="156"/>
                  </a:lnTo>
                  <a:lnTo>
                    <a:pt x="638" y="170"/>
                  </a:lnTo>
                  <a:lnTo>
                    <a:pt x="647" y="185"/>
                  </a:lnTo>
                  <a:lnTo>
                    <a:pt x="655" y="200"/>
                  </a:lnTo>
                  <a:lnTo>
                    <a:pt x="702" y="190"/>
                  </a:lnTo>
                  <a:lnTo>
                    <a:pt x="748" y="182"/>
                  </a:lnTo>
                  <a:lnTo>
                    <a:pt x="796" y="170"/>
                  </a:lnTo>
                  <a:lnTo>
                    <a:pt x="842" y="159"/>
                  </a:lnTo>
                  <a:lnTo>
                    <a:pt x="890" y="147"/>
                  </a:lnTo>
                  <a:lnTo>
                    <a:pt x="936" y="136"/>
                  </a:lnTo>
                  <a:lnTo>
                    <a:pt x="983" y="123"/>
                  </a:lnTo>
                  <a:lnTo>
                    <a:pt x="1031" y="111"/>
                  </a:lnTo>
                  <a:lnTo>
                    <a:pt x="1077" y="98"/>
                  </a:lnTo>
                  <a:lnTo>
                    <a:pt x="1124" y="87"/>
                  </a:lnTo>
                  <a:lnTo>
                    <a:pt x="1170" y="74"/>
                  </a:lnTo>
                  <a:lnTo>
                    <a:pt x="1218" y="60"/>
                  </a:lnTo>
                  <a:lnTo>
                    <a:pt x="1264" y="49"/>
                  </a:lnTo>
                  <a:lnTo>
                    <a:pt x="1311" y="37"/>
                  </a:lnTo>
                  <a:lnTo>
                    <a:pt x="1357" y="26"/>
                  </a:lnTo>
                  <a:lnTo>
                    <a:pt x="1405" y="16"/>
                  </a:lnTo>
                  <a:lnTo>
                    <a:pt x="1426" y="6"/>
                  </a:lnTo>
                  <a:lnTo>
                    <a:pt x="1438" y="1"/>
                  </a:lnTo>
                  <a:lnTo>
                    <a:pt x="1446" y="0"/>
                  </a:lnTo>
                  <a:lnTo>
                    <a:pt x="1453" y="0"/>
                  </a:lnTo>
                  <a:lnTo>
                    <a:pt x="1464" y="8"/>
                  </a:lnTo>
                  <a:lnTo>
                    <a:pt x="1476" y="19"/>
                  </a:lnTo>
                  <a:lnTo>
                    <a:pt x="1485" y="36"/>
                  </a:lnTo>
                  <a:lnTo>
                    <a:pt x="1494" y="54"/>
                  </a:lnTo>
                  <a:lnTo>
                    <a:pt x="1498" y="72"/>
                  </a:lnTo>
                  <a:lnTo>
                    <a:pt x="1498" y="88"/>
                  </a:lnTo>
                  <a:lnTo>
                    <a:pt x="1495" y="103"/>
                  </a:lnTo>
                  <a:lnTo>
                    <a:pt x="1484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3789363" y="3581400"/>
              <a:ext cx="284163" cy="393700"/>
            </a:xfrm>
            <a:custGeom>
              <a:avLst/>
              <a:gdLst>
                <a:gd name="T0" fmla="*/ 36 w 179"/>
                <a:gd name="T1" fmla="*/ 245 h 248"/>
                <a:gd name="T2" fmla="*/ 30 w 179"/>
                <a:gd name="T3" fmla="*/ 245 h 248"/>
                <a:gd name="T4" fmla="*/ 25 w 179"/>
                <a:gd name="T5" fmla="*/ 247 h 248"/>
                <a:gd name="T6" fmla="*/ 18 w 179"/>
                <a:gd name="T7" fmla="*/ 247 h 248"/>
                <a:gd name="T8" fmla="*/ 13 w 179"/>
                <a:gd name="T9" fmla="*/ 248 h 248"/>
                <a:gd name="T10" fmla="*/ 4 w 179"/>
                <a:gd name="T11" fmla="*/ 212 h 248"/>
                <a:gd name="T12" fmla="*/ 0 w 179"/>
                <a:gd name="T13" fmla="*/ 160 h 248"/>
                <a:gd name="T14" fmla="*/ 0 w 179"/>
                <a:gd name="T15" fmla="*/ 105 h 248"/>
                <a:gd name="T16" fmla="*/ 5 w 179"/>
                <a:gd name="T17" fmla="*/ 66 h 248"/>
                <a:gd name="T18" fmla="*/ 12 w 179"/>
                <a:gd name="T19" fmla="*/ 56 h 248"/>
                <a:gd name="T20" fmla="*/ 22 w 179"/>
                <a:gd name="T21" fmla="*/ 45 h 248"/>
                <a:gd name="T22" fmla="*/ 30 w 179"/>
                <a:gd name="T23" fmla="*/ 35 h 248"/>
                <a:gd name="T24" fmla="*/ 41 w 179"/>
                <a:gd name="T25" fmla="*/ 27 h 248"/>
                <a:gd name="T26" fmla="*/ 53 w 179"/>
                <a:gd name="T27" fmla="*/ 18 h 248"/>
                <a:gd name="T28" fmla="*/ 66 w 179"/>
                <a:gd name="T29" fmla="*/ 12 h 248"/>
                <a:gd name="T30" fmla="*/ 79 w 179"/>
                <a:gd name="T31" fmla="*/ 7 h 248"/>
                <a:gd name="T32" fmla="*/ 94 w 179"/>
                <a:gd name="T33" fmla="*/ 5 h 248"/>
                <a:gd name="T34" fmla="*/ 95 w 179"/>
                <a:gd name="T35" fmla="*/ 9 h 248"/>
                <a:gd name="T36" fmla="*/ 97 w 179"/>
                <a:gd name="T37" fmla="*/ 12 h 248"/>
                <a:gd name="T38" fmla="*/ 100 w 179"/>
                <a:gd name="T39" fmla="*/ 17 h 248"/>
                <a:gd name="T40" fmla="*/ 104 w 179"/>
                <a:gd name="T41" fmla="*/ 20 h 248"/>
                <a:gd name="T42" fmla="*/ 97 w 179"/>
                <a:gd name="T43" fmla="*/ 28 h 248"/>
                <a:gd name="T44" fmla="*/ 86 w 179"/>
                <a:gd name="T45" fmla="*/ 38 h 248"/>
                <a:gd name="T46" fmla="*/ 71 w 179"/>
                <a:gd name="T47" fmla="*/ 48 h 248"/>
                <a:gd name="T48" fmla="*/ 61 w 179"/>
                <a:gd name="T49" fmla="*/ 55 h 248"/>
                <a:gd name="T50" fmla="*/ 58 w 179"/>
                <a:gd name="T51" fmla="*/ 74 h 248"/>
                <a:gd name="T52" fmla="*/ 54 w 179"/>
                <a:gd name="T53" fmla="*/ 91 h 248"/>
                <a:gd name="T54" fmla="*/ 53 w 179"/>
                <a:gd name="T55" fmla="*/ 107 h 248"/>
                <a:gd name="T56" fmla="*/ 58 w 179"/>
                <a:gd name="T57" fmla="*/ 127 h 248"/>
                <a:gd name="T58" fmla="*/ 71 w 179"/>
                <a:gd name="T59" fmla="*/ 119 h 248"/>
                <a:gd name="T60" fmla="*/ 86 w 179"/>
                <a:gd name="T61" fmla="*/ 107 h 248"/>
                <a:gd name="T62" fmla="*/ 99 w 179"/>
                <a:gd name="T63" fmla="*/ 96 h 248"/>
                <a:gd name="T64" fmla="*/ 112 w 179"/>
                <a:gd name="T65" fmla="*/ 81 h 248"/>
                <a:gd name="T66" fmla="*/ 123 w 179"/>
                <a:gd name="T67" fmla="*/ 66 h 248"/>
                <a:gd name="T68" fmla="*/ 132 w 179"/>
                <a:gd name="T69" fmla="*/ 50 h 248"/>
                <a:gd name="T70" fmla="*/ 133 w 179"/>
                <a:gd name="T71" fmla="*/ 33 h 248"/>
                <a:gd name="T72" fmla="*/ 132 w 179"/>
                <a:gd name="T73" fmla="*/ 17 h 248"/>
                <a:gd name="T74" fmla="*/ 138 w 179"/>
                <a:gd name="T75" fmla="*/ 12 h 248"/>
                <a:gd name="T76" fmla="*/ 146 w 179"/>
                <a:gd name="T77" fmla="*/ 9 h 248"/>
                <a:gd name="T78" fmla="*/ 153 w 179"/>
                <a:gd name="T79" fmla="*/ 4 h 248"/>
                <a:gd name="T80" fmla="*/ 161 w 179"/>
                <a:gd name="T81" fmla="*/ 0 h 248"/>
                <a:gd name="T82" fmla="*/ 178 w 179"/>
                <a:gd name="T83" fmla="*/ 22 h 248"/>
                <a:gd name="T84" fmla="*/ 179 w 179"/>
                <a:gd name="T85" fmla="*/ 58 h 248"/>
                <a:gd name="T86" fmla="*/ 173 w 179"/>
                <a:gd name="T87" fmla="*/ 97 h 248"/>
                <a:gd name="T88" fmla="*/ 164 w 179"/>
                <a:gd name="T89" fmla="*/ 125 h 248"/>
                <a:gd name="T90" fmla="*/ 151 w 179"/>
                <a:gd name="T91" fmla="*/ 137 h 248"/>
                <a:gd name="T92" fmla="*/ 140 w 179"/>
                <a:gd name="T93" fmla="*/ 148 h 248"/>
                <a:gd name="T94" fmla="*/ 127 w 179"/>
                <a:gd name="T95" fmla="*/ 158 h 248"/>
                <a:gd name="T96" fmla="*/ 113 w 179"/>
                <a:gd name="T97" fmla="*/ 168 h 248"/>
                <a:gd name="T98" fmla="*/ 100 w 179"/>
                <a:gd name="T99" fmla="*/ 178 h 248"/>
                <a:gd name="T100" fmla="*/ 86 w 179"/>
                <a:gd name="T101" fmla="*/ 187 h 248"/>
                <a:gd name="T102" fmla="*/ 72 w 179"/>
                <a:gd name="T103" fmla="*/ 196 h 248"/>
                <a:gd name="T104" fmla="*/ 59 w 179"/>
                <a:gd name="T105" fmla="*/ 206 h 248"/>
                <a:gd name="T106" fmla="*/ 56 w 179"/>
                <a:gd name="T107" fmla="*/ 219 h 248"/>
                <a:gd name="T108" fmla="*/ 53 w 179"/>
                <a:gd name="T109" fmla="*/ 230 h 248"/>
                <a:gd name="T110" fmla="*/ 46 w 179"/>
                <a:gd name="T111" fmla="*/ 238 h 248"/>
                <a:gd name="T112" fmla="*/ 36 w 179"/>
                <a:gd name="T113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" h="248">
                  <a:moveTo>
                    <a:pt x="36" y="245"/>
                  </a:moveTo>
                  <a:lnTo>
                    <a:pt x="30" y="245"/>
                  </a:lnTo>
                  <a:lnTo>
                    <a:pt x="25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4" y="212"/>
                  </a:lnTo>
                  <a:lnTo>
                    <a:pt x="0" y="160"/>
                  </a:lnTo>
                  <a:lnTo>
                    <a:pt x="0" y="105"/>
                  </a:lnTo>
                  <a:lnTo>
                    <a:pt x="5" y="66"/>
                  </a:lnTo>
                  <a:lnTo>
                    <a:pt x="12" y="56"/>
                  </a:lnTo>
                  <a:lnTo>
                    <a:pt x="22" y="45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3" y="18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94" y="5"/>
                  </a:lnTo>
                  <a:lnTo>
                    <a:pt x="95" y="9"/>
                  </a:lnTo>
                  <a:lnTo>
                    <a:pt x="97" y="12"/>
                  </a:lnTo>
                  <a:lnTo>
                    <a:pt x="100" y="17"/>
                  </a:lnTo>
                  <a:lnTo>
                    <a:pt x="104" y="20"/>
                  </a:lnTo>
                  <a:lnTo>
                    <a:pt x="97" y="28"/>
                  </a:lnTo>
                  <a:lnTo>
                    <a:pt x="86" y="38"/>
                  </a:lnTo>
                  <a:lnTo>
                    <a:pt x="71" y="48"/>
                  </a:lnTo>
                  <a:lnTo>
                    <a:pt x="61" y="55"/>
                  </a:lnTo>
                  <a:lnTo>
                    <a:pt x="58" y="74"/>
                  </a:lnTo>
                  <a:lnTo>
                    <a:pt x="54" y="91"/>
                  </a:lnTo>
                  <a:lnTo>
                    <a:pt x="53" y="107"/>
                  </a:lnTo>
                  <a:lnTo>
                    <a:pt x="58" y="127"/>
                  </a:lnTo>
                  <a:lnTo>
                    <a:pt x="71" y="119"/>
                  </a:lnTo>
                  <a:lnTo>
                    <a:pt x="86" y="107"/>
                  </a:lnTo>
                  <a:lnTo>
                    <a:pt x="99" y="96"/>
                  </a:lnTo>
                  <a:lnTo>
                    <a:pt x="112" y="81"/>
                  </a:lnTo>
                  <a:lnTo>
                    <a:pt x="123" y="66"/>
                  </a:lnTo>
                  <a:lnTo>
                    <a:pt x="132" y="50"/>
                  </a:lnTo>
                  <a:lnTo>
                    <a:pt x="133" y="33"/>
                  </a:lnTo>
                  <a:lnTo>
                    <a:pt x="132" y="17"/>
                  </a:lnTo>
                  <a:lnTo>
                    <a:pt x="138" y="12"/>
                  </a:lnTo>
                  <a:lnTo>
                    <a:pt x="146" y="9"/>
                  </a:lnTo>
                  <a:lnTo>
                    <a:pt x="153" y="4"/>
                  </a:lnTo>
                  <a:lnTo>
                    <a:pt x="161" y="0"/>
                  </a:lnTo>
                  <a:lnTo>
                    <a:pt x="178" y="22"/>
                  </a:lnTo>
                  <a:lnTo>
                    <a:pt x="179" y="58"/>
                  </a:lnTo>
                  <a:lnTo>
                    <a:pt x="173" y="97"/>
                  </a:lnTo>
                  <a:lnTo>
                    <a:pt x="164" y="125"/>
                  </a:lnTo>
                  <a:lnTo>
                    <a:pt x="151" y="137"/>
                  </a:lnTo>
                  <a:lnTo>
                    <a:pt x="140" y="148"/>
                  </a:lnTo>
                  <a:lnTo>
                    <a:pt x="127" y="158"/>
                  </a:lnTo>
                  <a:lnTo>
                    <a:pt x="113" y="168"/>
                  </a:lnTo>
                  <a:lnTo>
                    <a:pt x="100" y="178"/>
                  </a:lnTo>
                  <a:lnTo>
                    <a:pt x="86" y="187"/>
                  </a:lnTo>
                  <a:lnTo>
                    <a:pt x="72" y="196"/>
                  </a:lnTo>
                  <a:lnTo>
                    <a:pt x="59" y="206"/>
                  </a:lnTo>
                  <a:lnTo>
                    <a:pt x="56" y="219"/>
                  </a:lnTo>
                  <a:lnTo>
                    <a:pt x="53" y="230"/>
                  </a:lnTo>
                  <a:lnTo>
                    <a:pt x="46" y="238"/>
                  </a:lnTo>
                  <a:lnTo>
                    <a:pt x="36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4052888" y="3332163"/>
              <a:ext cx="515938" cy="192087"/>
            </a:xfrm>
            <a:custGeom>
              <a:avLst/>
              <a:gdLst>
                <a:gd name="T0" fmla="*/ 315 w 325"/>
                <a:gd name="T1" fmla="*/ 46 h 121"/>
                <a:gd name="T2" fmla="*/ 297 w 325"/>
                <a:gd name="T3" fmla="*/ 51 h 121"/>
                <a:gd name="T4" fmla="*/ 279 w 325"/>
                <a:gd name="T5" fmla="*/ 56 h 121"/>
                <a:gd name="T6" fmla="*/ 261 w 325"/>
                <a:gd name="T7" fmla="*/ 61 h 121"/>
                <a:gd name="T8" fmla="*/ 243 w 325"/>
                <a:gd name="T9" fmla="*/ 65 h 121"/>
                <a:gd name="T10" fmla="*/ 225 w 325"/>
                <a:gd name="T11" fmla="*/ 70 h 121"/>
                <a:gd name="T12" fmla="*/ 205 w 325"/>
                <a:gd name="T13" fmla="*/ 75 h 121"/>
                <a:gd name="T14" fmla="*/ 187 w 325"/>
                <a:gd name="T15" fmla="*/ 80 h 121"/>
                <a:gd name="T16" fmla="*/ 169 w 325"/>
                <a:gd name="T17" fmla="*/ 84 h 121"/>
                <a:gd name="T18" fmla="*/ 151 w 325"/>
                <a:gd name="T19" fmla="*/ 88 h 121"/>
                <a:gd name="T20" fmla="*/ 133 w 325"/>
                <a:gd name="T21" fmla="*/ 93 h 121"/>
                <a:gd name="T22" fmla="*/ 115 w 325"/>
                <a:gd name="T23" fmla="*/ 98 h 121"/>
                <a:gd name="T24" fmla="*/ 97 w 325"/>
                <a:gd name="T25" fmla="*/ 102 h 121"/>
                <a:gd name="T26" fmla="*/ 79 w 325"/>
                <a:gd name="T27" fmla="*/ 107 h 121"/>
                <a:gd name="T28" fmla="*/ 62 w 325"/>
                <a:gd name="T29" fmla="*/ 111 h 121"/>
                <a:gd name="T30" fmla="*/ 44 w 325"/>
                <a:gd name="T31" fmla="*/ 116 h 121"/>
                <a:gd name="T32" fmla="*/ 26 w 325"/>
                <a:gd name="T33" fmla="*/ 121 h 121"/>
                <a:gd name="T34" fmla="*/ 20 w 325"/>
                <a:gd name="T35" fmla="*/ 121 h 121"/>
                <a:gd name="T36" fmla="*/ 15 w 325"/>
                <a:gd name="T37" fmla="*/ 121 h 121"/>
                <a:gd name="T38" fmla="*/ 10 w 325"/>
                <a:gd name="T39" fmla="*/ 121 h 121"/>
                <a:gd name="T40" fmla="*/ 7 w 325"/>
                <a:gd name="T41" fmla="*/ 121 h 121"/>
                <a:gd name="T42" fmla="*/ 3 w 325"/>
                <a:gd name="T43" fmla="*/ 116 h 121"/>
                <a:gd name="T44" fmla="*/ 3 w 325"/>
                <a:gd name="T45" fmla="*/ 111 h 121"/>
                <a:gd name="T46" fmla="*/ 2 w 325"/>
                <a:gd name="T47" fmla="*/ 105 h 121"/>
                <a:gd name="T48" fmla="*/ 0 w 325"/>
                <a:gd name="T49" fmla="*/ 95 h 121"/>
                <a:gd name="T50" fmla="*/ 15 w 325"/>
                <a:gd name="T51" fmla="*/ 87 h 121"/>
                <a:gd name="T52" fmla="*/ 31 w 325"/>
                <a:gd name="T53" fmla="*/ 79 h 121"/>
                <a:gd name="T54" fmla="*/ 49 w 325"/>
                <a:gd name="T55" fmla="*/ 72 h 121"/>
                <a:gd name="T56" fmla="*/ 67 w 325"/>
                <a:gd name="T57" fmla="*/ 65 h 121"/>
                <a:gd name="T58" fmla="*/ 87 w 325"/>
                <a:gd name="T59" fmla="*/ 59 h 121"/>
                <a:gd name="T60" fmla="*/ 107 w 325"/>
                <a:gd name="T61" fmla="*/ 52 h 121"/>
                <a:gd name="T62" fmla="*/ 126 w 325"/>
                <a:gd name="T63" fmla="*/ 46 h 121"/>
                <a:gd name="T64" fmla="*/ 148 w 325"/>
                <a:gd name="T65" fmla="*/ 41 h 121"/>
                <a:gd name="T66" fmla="*/ 167 w 325"/>
                <a:gd name="T67" fmla="*/ 36 h 121"/>
                <a:gd name="T68" fmla="*/ 189 w 325"/>
                <a:gd name="T69" fmla="*/ 29 h 121"/>
                <a:gd name="T70" fmla="*/ 210 w 325"/>
                <a:gd name="T71" fmla="*/ 24 h 121"/>
                <a:gd name="T72" fmla="*/ 230 w 325"/>
                <a:gd name="T73" fmla="*/ 20 h 121"/>
                <a:gd name="T74" fmla="*/ 250 w 325"/>
                <a:gd name="T75" fmla="*/ 15 h 121"/>
                <a:gd name="T76" fmla="*/ 268 w 325"/>
                <a:gd name="T77" fmla="*/ 10 h 121"/>
                <a:gd name="T78" fmla="*/ 286 w 325"/>
                <a:gd name="T79" fmla="*/ 5 h 121"/>
                <a:gd name="T80" fmla="*/ 302 w 325"/>
                <a:gd name="T81" fmla="*/ 0 h 121"/>
                <a:gd name="T82" fmla="*/ 317 w 325"/>
                <a:gd name="T83" fmla="*/ 11 h 121"/>
                <a:gd name="T84" fmla="*/ 325 w 325"/>
                <a:gd name="T85" fmla="*/ 23 h 121"/>
                <a:gd name="T86" fmla="*/ 325 w 325"/>
                <a:gd name="T87" fmla="*/ 34 h 121"/>
                <a:gd name="T88" fmla="*/ 315 w 325"/>
                <a:gd name="T89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" h="121">
                  <a:moveTo>
                    <a:pt x="315" y="46"/>
                  </a:moveTo>
                  <a:lnTo>
                    <a:pt x="297" y="51"/>
                  </a:lnTo>
                  <a:lnTo>
                    <a:pt x="279" y="56"/>
                  </a:lnTo>
                  <a:lnTo>
                    <a:pt x="261" y="61"/>
                  </a:lnTo>
                  <a:lnTo>
                    <a:pt x="243" y="65"/>
                  </a:lnTo>
                  <a:lnTo>
                    <a:pt x="225" y="70"/>
                  </a:lnTo>
                  <a:lnTo>
                    <a:pt x="205" y="75"/>
                  </a:lnTo>
                  <a:lnTo>
                    <a:pt x="187" y="80"/>
                  </a:lnTo>
                  <a:lnTo>
                    <a:pt x="169" y="84"/>
                  </a:lnTo>
                  <a:lnTo>
                    <a:pt x="151" y="88"/>
                  </a:lnTo>
                  <a:lnTo>
                    <a:pt x="133" y="93"/>
                  </a:lnTo>
                  <a:lnTo>
                    <a:pt x="115" y="98"/>
                  </a:lnTo>
                  <a:lnTo>
                    <a:pt x="97" y="102"/>
                  </a:lnTo>
                  <a:lnTo>
                    <a:pt x="79" y="107"/>
                  </a:lnTo>
                  <a:lnTo>
                    <a:pt x="62" y="111"/>
                  </a:lnTo>
                  <a:lnTo>
                    <a:pt x="44" y="116"/>
                  </a:lnTo>
                  <a:lnTo>
                    <a:pt x="26" y="121"/>
                  </a:lnTo>
                  <a:lnTo>
                    <a:pt x="20" y="121"/>
                  </a:lnTo>
                  <a:lnTo>
                    <a:pt x="15" y="121"/>
                  </a:lnTo>
                  <a:lnTo>
                    <a:pt x="10" y="121"/>
                  </a:lnTo>
                  <a:lnTo>
                    <a:pt x="7" y="121"/>
                  </a:lnTo>
                  <a:lnTo>
                    <a:pt x="3" y="116"/>
                  </a:lnTo>
                  <a:lnTo>
                    <a:pt x="3" y="111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15" y="87"/>
                  </a:lnTo>
                  <a:lnTo>
                    <a:pt x="31" y="79"/>
                  </a:lnTo>
                  <a:lnTo>
                    <a:pt x="49" y="72"/>
                  </a:lnTo>
                  <a:lnTo>
                    <a:pt x="67" y="65"/>
                  </a:lnTo>
                  <a:lnTo>
                    <a:pt x="87" y="59"/>
                  </a:lnTo>
                  <a:lnTo>
                    <a:pt x="107" y="52"/>
                  </a:lnTo>
                  <a:lnTo>
                    <a:pt x="126" y="46"/>
                  </a:lnTo>
                  <a:lnTo>
                    <a:pt x="148" y="41"/>
                  </a:lnTo>
                  <a:lnTo>
                    <a:pt x="167" y="36"/>
                  </a:lnTo>
                  <a:lnTo>
                    <a:pt x="189" y="29"/>
                  </a:lnTo>
                  <a:lnTo>
                    <a:pt x="210" y="24"/>
                  </a:lnTo>
                  <a:lnTo>
                    <a:pt x="230" y="20"/>
                  </a:lnTo>
                  <a:lnTo>
                    <a:pt x="250" y="15"/>
                  </a:lnTo>
                  <a:lnTo>
                    <a:pt x="268" y="10"/>
                  </a:lnTo>
                  <a:lnTo>
                    <a:pt x="286" y="5"/>
                  </a:lnTo>
                  <a:lnTo>
                    <a:pt x="302" y="0"/>
                  </a:lnTo>
                  <a:lnTo>
                    <a:pt x="317" y="11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1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931863" y="3813175"/>
              <a:ext cx="1446213" cy="1295400"/>
            </a:xfrm>
            <a:custGeom>
              <a:avLst/>
              <a:gdLst>
                <a:gd name="T0" fmla="*/ 49 w 911"/>
                <a:gd name="T1" fmla="*/ 814 h 816"/>
                <a:gd name="T2" fmla="*/ 36 w 911"/>
                <a:gd name="T3" fmla="*/ 813 h 816"/>
                <a:gd name="T4" fmla="*/ 24 w 911"/>
                <a:gd name="T5" fmla="*/ 811 h 816"/>
                <a:gd name="T6" fmla="*/ 13 w 911"/>
                <a:gd name="T7" fmla="*/ 811 h 816"/>
                <a:gd name="T8" fmla="*/ 0 w 911"/>
                <a:gd name="T9" fmla="*/ 764 h 816"/>
                <a:gd name="T10" fmla="*/ 3 w 911"/>
                <a:gd name="T11" fmla="*/ 662 h 816"/>
                <a:gd name="T12" fmla="*/ 19 w 911"/>
                <a:gd name="T13" fmla="*/ 558 h 816"/>
                <a:gd name="T14" fmla="*/ 37 w 911"/>
                <a:gd name="T15" fmla="*/ 457 h 816"/>
                <a:gd name="T16" fmla="*/ 52 w 911"/>
                <a:gd name="T17" fmla="*/ 380 h 816"/>
                <a:gd name="T18" fmla="*/ 77 w 911"/>
                <a:gd name="T19" fmla="*/ 317 h 816"/>
                <a:gd name="T20" fmla="*/ 108 w 911"/>
                <a:gd name="T21" fmla="*/ 255 h 816"/>
                <a:gd name="T22" fmla="*/ 149 w 911"/>
                <a:gd name="T23" fmla="*/ 192 h 816"/>
                <a:gd name="T24" fmla="*/ 195 w 911"/>
                <a:gd name="T25" fmla="*/ 135 h 816"/>
                <a:gd name="T26" fmla="*/ 246 w 911"/>
                <a:gd name="T27" fmla="*/ 84 h 816"/>
                <a:gd name="T28" fmla="*/ 303 w 911"/>
                <a:gd name="T29" fmla="*/ 41 h 816"/>
                <a:gd name="T30" fmla="*/ 362 w 911"/>
                <a:gd name="T31" fmla="*/ 10 h 816"/>
                <a:gd name="T32" fmla="*/ 410 w 911"/>
                <a:gd name="T33" fmla="*/ 2 h 816"/>
                <a:gd name="T34" fmla="*/ 443 w 911"/>
                <a:gd name="T35" fmla="*/ 2 h 816"/>
                <a:gd name="T36" fmla="*/ 479 w 911"/>
                <a:gd name="T37" fmla="*/ 5 h 816"/>
                <a:gd name="T38" fmla="*/ 513 w 911"/>
                <a:gd name="T39" fmla="*/ 12 h 816"/>
                <a:gd name="T40" fmla="*/ 561 w 911"/>
                <a:gd name="T41" fmla="*/ 23 h 816"/>
                <a:gd name="T42" fmla="*/ 625 w 911"/>
                <a:gd name="T43" fmla="*/ 40 h 816"/>
                <a:gd name="T44" fmla="*/ 689 w 911"/>
                <a:gd name="T45" fmla="*/ 58 h 816"/>
                <a:gd name="T46" fmla="*/ 755 w 911"/>
                <a:gd name="T47" fmla="*/ 69 h 816"/>
                <a:gd name="T48" fmla="*/ 799 w 911"/>
                <a:gd name="T49" fmla="*/ 73 h 816"/>
                <a:gd name="T50" fmla="*/ 833 w 911"/>
                <a:gd name="T51" fmla="*/ 79 h 816"/>
                <a:gd name="T52" fmla="*/ 875 w 911"/>
                <a:gd name="T53" fmla="*/ 89 h 816"/>
                <a:gd name="T54" fmla="*/ 904 w 911"/>
                <a:gd name="T55" fmla="*/ 105 h 816"/>
                <a:gd name="T56" fmla="*/ 894 w 911"/>
                <a:gd name="T57" fmla="*/ 125 h 816"/>
                <a:gd name="T58" fmla="*/ 852 w 911"/>
                <a:gd name="T59" fmla="*/ 132 h 816"/>
                <a:gd name="T60" fmla="*/ 802 w 911"/>
                <a:gd name="T61" fmla="*/ 127 h 816"/>
                <a:gd name="T62" fmla="*/ 758 w 911"/>
                <a:gd name="T63" fmla="*/ 117 h 816"/>
                <a:gd name="T64" fmla="*/ 717 w 911"/>
                <a:gd name="T65" fmla="*/ 112 h 816"/>
                <a:gd name="T66" fmla="*/ 664 w 911"/>
                <a:gd name="T67" fmla="*/ 107 h 816"/>
                <a:gd name="T68" fmla="*/ 609 w 911"/>
                <a:gd name="T69" fmla="*/ 104 h 816"/>
                <a:gd name="T70" fmla="*/ 553 w 911"/>
                <a:gd name="T71" fmla="*/ 104 h 816"/>
                <a:gd name="T72" fmla="*/ 497 w 911"/>
                <a:gd name="T73" fmla="*/ 105 h 816"/>
                <a:gd name="T74" fmla="*/ 443 w 911"/>
                <a:gd name="T75" fmla="*/ 112 h 816"/>
                <a:gd name="T76" fmla="*/ 390 w 911"/>
                <a:gd name="T77" fmla="*/ 124 h 816"/>
                <a:gd name="T78" fmla="*/ 343 w 911"/>
                <a:gd name="T79" fmla="*/ 142 h 816"/>
                <a:gd name="T80" fmla="*/ 259 w 911"/>
                <a:gd name="T81" fmla="*/ 220 h 816"/>
                <a:gd name="T82" fmla="*/ 169 w 911"/>
                <a:gd name="T83" fmla="*/ 375 h 816"/>
                <a:gd name="T84" fmla="*/ 111 w 911"/>
                <a:gd name="T85" fmla="*/ 545 h 816"/>
                <a:gd name="T86" fmla="*/ 75 w 911"/>
                <a:gd name="T87" fmla="*/ 723 h 816"/>
                <a:gd name="T88" fmla="*/ 60 w 911"/>
                <a:gd name="T89" fmla="*/ 814 h 816"/>
                <a:gd name="T90" fmla="*/ 59 w 911"/>
                <a:gd name="T91" fmla="*/ 81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11" h="816">
                  <a:moveTo>
                    <a:pt x="57" y="816"/>
                  </a:moveTo>
                  <a:lnTo>
                    <a:pt x="49" y="814"/>
                  </a:lnTo>
                  <a:lnTo>
                    <a:pt x="42" y="813"/>
                  </a:lnTo>
                  <a:lnTo>
                    <a:pt x="36" y="813"/>
                  </a:lnTo>
                  <a:lnTo>
                    <a:pt x="31" y="811"/>
                  </a:lnTo>
                  <a:lnTo>
                    <a:pt x="24" y="811"/>
                  </a:lnTo>
                  <a:lnTo>
                    <a:pt x="19" y="811"/>
                  </a:lnTo>
                  <a:lnTo>
                    <a:pt x="13" y="811"/>
                  </a:lnTo>
                  <a:lnTo>
                    <a:pt x="6" y="813"/>
                  </a:lnTo>
                  <a:lnTo>
                    <a:pt x="0" y="764"/>
                  </a:lnTo>
                  <a:lnTo>
                    <a:pt x="0" y="714"/>
                  </a:lnTo>
                  <a:lnTo>
                    <a:pt x="3" y="662"/>
                  </a:lnTo>
                  <a:lnTo>
                    <a:pt x="11" y="611"/>
                  </a:lnTo>
                  <a:lnTo>
                    <a:pt x="19" y="558"/>
                  </a:lnTo>
                  <a:lnTo>
                    <a:pt x="29" y="508"/>
                  </a:lnTo>
                  <a:lnTo>
                    <a:pt x="37" y="457"/>
                  </a:lnTo>
                  <a:lnTo>
                    <a:pt x="44" y="409"/>
                  </a:lnTo>
                  <a:lnTo>
                    <a:pt x="52" y="380"/>
                  </a:lnTo>
                  <a:lnTo>
                    <a:pt x="64" y="348"/>
                  </a:lnTo>
                  <a:lnTo>
                    <a:pt x="77" y="317"/>
                  </a:lnTo>
                  <a:lnTo>
                    <a:pt x="92" y="286"/>
                  </a:lnTo>
                  <a:lnTo>
                    <a:pt x="108" y="255"/>
                  </a:lnTo>
                  <a:lnTo>
                    <a:pt x="128" y="224"/>
                  </a:lnTo>
                  <a:lnTo>
                    <a:pt x="149" y="192"/>
                  </a:lnTo>
                  <a:lnTo>
                    <a:pt x="170" y="163"/>
                  </a:lnTo>
                  <a:lnTo>
                    <a:pt x="195" y="135"/>
                  </a:lnTo>
                  <a:lnTo>
                    <a:pt x="220" y="109"/>
                  </a:lnTo>
                  <a:lnTo>
                    <a:pt x="246" y="84"/>
                  </a:lnTo>
                  <a:lnTo>
                    <a:pt x="274" y="61"/>
                  </a:lnTo>
                  <a:lnTo>
                    <a:pt x="303" y="41"/>
                  </a:lnTo>
                  <a:lnTo>
                    <a:pt x="333" y="25"/>
                  </a:lnTo>
                  <a:lnTo>
                    <a:pt x="362" y="10"/>
                  </a:lnTo>
                  <a:lnTo>
                    <a:pt x="394" y="0"/>
                  </a:lnTo>
                  <a:lnTo>
                    <a:pt x="410" y="2"/>
                  </a:lnTo>
                  <a:lnTo>
                    <a:pt x="426" y="2"/>
                  </a:lnTo>
                  <a:lnTo>
                    <a:pt x="443" y="2"/>
                  </a:lnTo>
                  <a:lnTo>
                    <a:pt x="461" y="4"/>
                  </a:lnTo>
                  <a:lnTo>
                    <a:pt x="479" y="5"/>
                  </a:lnTo>
                  <a:lnTo>
                    <a:pt x="497" y="7"/>
                  </a:lnTo>
                  <a:lnTo>
                    <a:pt x="513" y="12"/>
                  </a:lnTo>
                  <a:lnTo>
                    <a:pt x="531" y="17"/>
                  </a:lnTo>
                  <a:lnTo>
                    <a:pt x="561" y="23"/>
                  </a:lnTo>
                  <a:lnTo>
                    <a:pt x="592" y="32"/>
                  </a:lnTo>
                  <a:lnTo>
                    <a:pt x="625" y="40"/>
                  </a:lnTo>
                  <a:lnTo>
                    <a:pt x="658" y="48"/>
                  </a:lnTo>
                  <a:lnTo>
                    <a:pt x="689" y="58"/>
                  </a:lnTo>
                  <a:lnTo>
                    <a:pt x="722" y="64"/>
                  </a:lnTo>
                  <a:lnTo>
                    <a:pt x="755" y="69"/>
                  </a:lnTo>
                  <a:lnTo>
                    <a:pt x="788" y="71"/>
                  </a:lnTo>
                  <a:lnTo>
                    <a:pt x="799" y="73"/>
                  </a:lnTo>
                  <a:lnTo>
                    <a:pt x="815" y="76"/>
                  </a:lnTo>
                  <a:lnTo>
                    <a:pt x="833" y="79"/>
                  </a:lnTo>
                  <a:lnTo>
                    <a:pt x="855" y="84"/>
                  </a:lnTo>
                  <a:lnTo>
                    <a:pt x="875" y="89"/>
                  </a:lnTo>
                  <a:lnTo>
                    <a:pt x="891" y="97"/>
                  </a:lnTo>
                  <a:lnTo>
                    <a:pt x="904" y="105"/>
                  </a:lnTo>
                  <a:lnTo>
                    <a:pt x="911" y="115"/>
                  </a:lnTo>
                  <a:lnTo>
                    <a:pt x="894" y="125"/>
                  </a:lnTo>
                  <a:lnTo>
                    <a:pt x="875" y="130"/>
                  </a:lnTo>
                  <a:lnTo>
                    <a:pt x="852" y="132"/>
                  </a:lnTo>
                  <a:lnTo>
                    <a:pt x="827" y="130"/>
                  </a:lnTo>
                  <a:lnTo>
                    <a:pt x="802" y="127"/>
                  </a:lnTo>
                  <a:lnTo>
                    <a:pt x="779" y="122"/>
                  </a:lnTo>
                  <a:lnTo>
                    <a:pt x="758" y="117"/>
                  </a:lnTo>
                  <a:lnTo>
                    <a:pt x="742" y="114"/>
                  </a:lnTo>
                  <a:lnTo>
                    <a:pt x="717" y="112"/>
                  </a:lnTo>
                  <a:lnTo>
                    <a:pt x="691" y="110"/>
                  </a:lnTo>
                  <a:lnTo>
                    <a:pt x="664" y="107"/>
                  </a:lnTo>
                  <a:lnTo>
                    <a:pt x="637" y="105"/>
                  </a:lnTo>
                  <a:lnTo>
                    <a:pt x="609" y="104"/>
                  </a:lnTo>
                  <a:lnTo>
                    <a:pt x="581" y="104"/>
                  </a:lnTo>
                  <a:lnTo>
                    <a:pt x="553" y="104"/>
                  </a:lnTo>
                  <a:lnTo>
                    <a:pt x="525" y="104"/>
                  </a:lnTo>
                  <a:lnTo>
                    <a:pt x="497" y="105"/>
                  </a:lnTo>
                  <a:lnTo>
                    <a:pt x="469" y="107"/>
                  </a:lnTo>
                  <a:lnTo>
                    <a:pt x="443" y="112"/>
                  </a:lnTo>
                  <a:lnTo>
                    <a:pt x="415" y="117"/>
                  </a:lnTo>
                  <a:lnTo>
                    <a:pt x="390" y="124"/>
                  </a:lnTo>
                  <a:lnTo>
                    <a:pt x="366" y="132"/>
                  </a:lnTo>
                  <a:lnTo>
                    <a:pt x="343" y="142"/>
                  </a:lnTo>
                  <a:lnTo>
                    <a:pt x="320" y="153"/>
                  </a:lnTo>
                  <a:lnTo>
                    <a:pt x="259" y="220"/>
                  </a:lnTo>
                  <a:lnTo>
                    <a:pt x="208" y="296"/>
                  </a:lnTo>
                  <a:lnTo>
                    <a:pt x="169" y="375"/>
                  </a:lnTo>
                  <a:lnTo>
                    <a:pt x="138" y="458"/>
                  </a:lnTo>
                  <a:lnTo>
                    <a:pt x="111" y="545"/>
                  </a:lnTo>
                  <a:lnTo>
                    <a:pt x="92" y="634"/>
                  </a:lnTo>
                  <a:lnTo>
                    <a:pt x="75" y="723"/>
                  </a:lnTo>
                  <a:lnTo>
                    <a:pt x="62" y="813"/>
                  </a:lnTo>
                  <a:lnTo>
                    <a:pt x="60" y="814"/>
                  </a:lnTo>
                  <a:lnTo>
                    <a:pt x="60" y="814"/>
                  </a:lnTo>
                  <a:lnTo>
                    <a:pt x="59" y="814"/>
                  </a:lnTo>
                  <a:lnTo>
                    <a:pt x="57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2001838" y="2430463"/>
              <a:ext cx="1644650" cy="962025"/>
            </a:xfrm>
            <a:custGeom>
              <a:avLst/>
              <a:gdLst>
                <a:gd name="T0" fmla="*/ 977 w 1036"/>
                <a:gd name="T1" fmla="*/ 556 h 606"/>
                <a:gd name="T2" fmla="*/ 901 w 1036"/>
                <a:gd name="T3" fmla="*/ 537 h 606"/>
                <a:gd name="T4" fmla="*/ 854 w 1036"/>
                <a:gd name="T5" fmla="*/ 509 h 606"/>
                <a:gd name="T6" fmla="*/ 832 w 1036"/>
                <a:gd name="T7" fmla="*/ 386 h 606"/>
                <a:gd name="T8" fmla="*/ 805 w 1036"/>
                <a:gd name="T9" fmla="*/ 295 h 606"/>
                <a:gd name="T10" fmla="*/ 765 w 1036"/>
                <a:gd name="T11" fmla="*/ 226 h 606"/>
                <a:gd name="T12" fmla="*/ 716 w 1036"/>
                <a:gd name="T13" fmla="*/ 166 h 606"/>
                <a:gd name="T14" fmla="*/ 631 w 1036"/>
                <a:gd name="T15" fmla="*/ 126 h 606"/>
                <a:gd name="T16" fmla="*/ 555 w 1036"/>
                <a:gd name="T17" fmla="*/ 95 h 606"/>
                <a:gd name="T18" fmla="*/ 481 w 1036"/>
                <a:gd name="T19" fmla="*/ 74 h 606"/>
                <a:gd name="T20" fmla="*/ 404 w 1036"/>
                <a:gd name="T21" fmla="*/ 66 h 606"/>
                <a:gd name="T22" fmla="*/ 317 w 1036"/>
                <a:gd name="T23" fmla="*/ 71 h 606"/>
                <a:gd name="T24" fmla="*/ 179 w 1036"/>
                <a:gd name="T25" fmla="*/ 158 h 606"/>
                <a:gd name="T26" fmla="*/ 100 w 1036"/>
                <a:gd name="T27" fmla="*/ 305 h 606"/>
                <a:gd name="T28" fmla="*/ 100 w 1036"/>
                <a:gd name="T29" fmla="*/ 499 h 606"/>
                <a:gd name="T30" fmla="*/ 166 w 1036"/>
                <a:gd name="T31" fmla="*/ 525 h 606"/>
                <a:gd name="T32" fmla="*/ 297 w 1036"/>
                <a:gd name="T33" fmla="*/ 538 h 606"/>
                <a:gd name="T34" fmla="*/ 457 w 1036"/>
                <a:gd name="T35" fmla="*/ 542 h 606"/>
                <a:gd name="T36" fmla="*/ 609 w 1036"/>
                <a:gd name="T37" fmla="*/ 538 h 606"/>
                <a:gd name="T38" fmla="*/ 716 w 1036"/>
                <a:gd name="T39" fmla="*/ 533 h 606"/>
                <a:gd name="T40" fmla="*/ 754 w 1036"/>
                <a:gd name="T41" fmla="*/ 522 h 606"/>
                <a:gd name="T42" fmla="*/ 785 w 1036"/>
                <a:gd name="T43" fmla="*/ 512 h 606"/>
                <a:gd name="T44" fmla="*/ 814 w 1036"/>
                <a:gd name="T45" fmla="*/ 514 h 606"/>
                <a:gd name="T46" fmla="*/ 811 w 1036"/>
                <a:gd name="T47" fmla="*/ 524 h 606"/>
                <a:gd name="T48" fmla="*/ 742 w 1036"/>
                <a:gd name="T49" fmla="*/ 561 h 606"/>
                <a:gd name="T50" fmla="*/ 632 w 1036"/>
                <a:gd name="T51" fmla="*/ 589 h 606"/>
                <a:gd name="T52" fmla="*/ 514 w 1036"/>
                <a:gd name="T53" fmla="*/ 601 h 606"/>
                <a:gd name="T54" fmla="*/ 396 w 1036"/>
                <a:gd name="T55" fmla="*/ 602 h 606"/>
                <a:gd name="T56" fmla="*/ 279 w 1036"/>
                <a:gd name="T57" fmla="*/ 602 h 606"/>
                <a:gd name="T58" fmla="*/ 189 w 1036"/>
                <a:gd name="T59" fmla="*/ 602 h 606"/>
                <a:gd name="T60" fmla="*/ 140 w 1036"/>
                <a:gd name="T61" fmla="*/ 597 h 606"/>
                <a:gd name="T62" fmla="*/ 91 w 1036"/>
                <a:gd name="T63" fmla="*/ 589 h 606"/>
                <a:gd name="T64" fmla="*/ 53 w 1036"/>
                <a:gd name="T65" fmla="*/ 589 h 606"/>
                <a:gd name="T66" fmla="*/ 30 w 1036"/>
                <a:gd name="T67" fmla="*/ 589 h 606"/>
                <a:gd name="T68" fmla="*/ 13 w 1036"/>
                <a:gd name="T69" fmla="*/ 573 h 606"/>
                <a:gd name="T70" fmla="*/ 4 w 1036"/>
                <a:gd name="T71" fmla="*/ 359 h 606"/>
                <a:gd name="T72" fmla="*/ 35 w 1036"/>
                <a:gd name="T73" fmla="*/ 233 h 606"/>
                <a:gd name="T74" fmla="*/ 71 w 1036"/>
                <a:gd name="T75" fmla="*/ 159 h 606"/>
                <a:gd name="T76" fmla="*/ 118 w 1036"/>
                <a:gd name="T77" fmla="*/ 98 h 606"/>
                <a:gd name="T78" fmla="*/ 178 w 1036"/>
                <a:gd name="T79" fmla="*/ 51 h 606"/>
                <a:gd name="T80" fmla="*/ 255 w 1036"/>
                <a:gd name="T81" fmla="*/ 16 h 606"/>
                <a:gd name="T82" fmla="*/ 345 w 1036"/>
                <a:gd name="T83" fmla="*/ 2 h 606"/>
                <a:gd name="T84" fmla="*/ 432 w 1036"/>
                <a:gd name="T85" fmla="*/ 8 h 606"/>
                <a:gd name="T86" fmla="*/ 524 w 1036"/>
                <a:gd name="T87" fmla="*/ 23 h 606"/>
                <a:gd name="T88" fmla="*/ 611 w 1036"/>
                <a:gd name="T89" fmla="*/ 49 h 606"/>
                <a:gd name="T90" fmla="*/ 693 w 1036"/>
                <a:gd name="T91" fmla="*/ 89 h 606"/>
                <a:gd name="T92" fmla="*/ 762 w 1036"/>
                <a:gd name="T93" fmla="*/ 146 h 606"/>
                <a:gd name="T94" fmla="*/ 821 w 1036"/>
                <a:gd name="T95" fmla="*/ 246 h 606"/>
                <a:gd name="T96" fmla="*/ 859 w 1036"/>
                <a:gd name="T97" fmla="*/ 350 h 606"/>
                <a:gd name="T98" fmla="*/ 887 w 1036"/>
                <a:gd name="T99" fmla="*/ 446 h 606"/>
                <a:gd name="T100" fmla="*/ 956 w 1036"/>
                <a:gd name="T101" fmla="*/ 482 h 606"/>
                <a:gd name="T102" fmla="*/ 1023 w 1036"/>
                <a:gd name="T103" fmla="*/ 525 h 606"/>
                <a:gd name="T104" fmla="*/ 1026 w 1036"/>
                <a:gd name="T105" fmla="*/ 55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6" h="606">
                  <a:moveTo>
                    <a:pt x="1018" y="560"/>
                  </a:moveTo>
                  <a:lnTo>
                    <a:pt x="1000" y="560"/>
                  </a:lnTo>
                  <a:lnTo>
                    <a:pt x="977" y="556"/>
                  </a:lnTo>
                  <a:lnTo>
                    <a:pt x="951" y="551"/>
                  </a:lnTo>
                  <a:lnTo>
                    <a:pt x="926" y="543"/>
                  </a:lnTo>
                  <a:lnTo>
                    <a:pt x="901" y="537"/>
                  </a:lnTo>
                  <a:lnTo>
                    <a:pt x="878" y="527"/>
                  </a:lnTo>
                  <a:lnTo>
                    <a:pt x="864" y="519"/>
                  </a:lnTo>
                  <a:lnTo>
                    <a:pt x="854" y="509"/>
                  </a:lnTo>
                  <a:lnTo>
                    <a:pt x="847" y="468"/>
                  </a:lnTo>
                  <a:lnTo>
                    <a:pt x="839" y="427"/>
                  </a:lnTo>
                  <a:lnTo>
                    <a:pt x="832" y="386"/>
                  </a:lnTo>
                  <a:lnTo>
                    <a:pt x="826" y="345"/>
                  </a:lnTo>
                  <a:lnTo>
                    <a:pt x="816" y="320"/>
                  </a:lnTo>
                  <a:lnTo>
                    <a:pt x="805" y="295"/>
                  </a:lnTo>
                  <a:lnTo>
                    <a:pt x="793" y="272"/>
                  </a:lnTo>
                  <a:lnTo>
                    <a:pt x="780" y="248"/>
                  </a:lnTo>
                  <a:lnTo>
                    <a:pt x="765" y="226"/>
                  </a:lnTo>
                  <a:lnTo>
                    <a:pt x="750" y="205"/>
                  </a:lnTo>
                  <a:lnTo>
                    <a:pt x="734" y="184"/>
                  </a:lnTo>
                  <a:lnTo>
                    <a:pt x="716" y="166"/>
                  </a:lnTo>
                  <a:lnTo>
                    <a:pt x="686" y="153"/>
                  </a:lnTo>
                  <a:lnTo>
                    <a:pt x="658" y="139"/>
                  </a:lnTo>
                  <a:lnTo>
                    <a:pt x="631" y="126"/>
                  </a:lnTo>
                  <a:lnTo>
                    <a:pt x="604" y="115"/>
                  </a:lnTo>
                  <a:lnTo>
                    <a:pt x="580" y="105"/>
                  </a:lnTo>
                  <a:lnTo>
                    <a:pt x="555" y="95"/>
                  </a:lnTo>
                  <a:lnTo>
                    <a:pt x="530" y="87"/>
                  </a:lnTo>
                  <a:lnTo>
                    <a:pt x="506" y="80"/>
                  </a:lnTo>
                  <a:lnTo>
                    <a:pt x="481" y="74"/>
                  </a:lnTo>
                  <a:lnTo>
                    <a:pt x="457" y="71"/>
                  </a:lnTo>
                  <a:lnTo>
                    <a:pt x="430" y="67"/>
                  </a:lnTo>
                  <a:lnTo>
                    <a:pt x="404" y="66"/>
                  </a:lnTo>
                  <a:lnTo>
                    <a:pt x="376" y="66"/>
                  </a:lnTo>
                  <a:lnTo>
                    <a:pt x="348" y="67"/>
                  </a:lnTo>
                  <a:lnTo>
                    <a:pt x="317" y="71"/>
                  </a:lnTo>
                  <a:lnTo>
                    <a:pt x="286" y="77"/>
                  </a:lnTo>
                  <a:lnTo>
                    <a:pt x="227" y="117"/>
                  </a:lnTo>
                  <a:lnTo>
                    <a:pt x="179" y="158"/>
                  </a:lnTo>
                  <a:lnTo>
                    <a:pt x="143" y="202"/>
                  </a:lnTo>
                  <a:lnTo>
                    <a:pt x="117" y="251"/>
                  </a:lnTo>
                  <a:lnTo>
                    <a:pt x="100" y="305"/>
                  </a:lnTo>
                  <a:lnTo>
                    <a:pt x="94" y="364"/>
                  </a:lnTo>
                  <a:lnTo>
                    <a:pt x="94" y="428"/>
                  </a:lnTo>
                  <a:lnTo>
                    <a:pt x="100" y="499"/>
                  </a:lnTo>
                  <a:lnTo>
                    <a:pt x="114" y="509"/>
                  </a:lnTo>
                  <a:lnTo>
                    <a:pt x="135" y="519"/>
                  </a:lnTo>
                  <a:lnTo>
                    <a:pt x="166" y="525"/>
                  </a:lnTo>
                  <a:lnTo>
                    <a:pt x="204" y="530"/>
                  </a:lnTo>
                  <a:lnTo>
                    <a:pt x="248" y="535"/>
                  </a:lnTo>
                  <a:lnTo>
                    <a:pt x="297" y="538"/>
                  </a:lnTo>
                  <a:lnTo>
                    <a:pt x="348" y="540"/>
                  </a:lnTo>
                  <a:lnTo>
                    <a:pt x="402" y="542"/>
                  </a:lnTo>
                  <a:lnTo>
                    <a:pt x="457" y="542"/>
                  </a:lnTo>
                  <a:lnTo>
                    <a:pt x="511" y="542"/>
                  </a:lnTo>
                  <a:lnTo>
                    <a:pt x="562" y="540"/>
                  </a:lnTo>
                  <a:lnTo>
                    <a:pt x="609" y="538"/>
                  </a:lnTo>
                  <a:lnTo>
                    <a:pt x="650" y="537"/>
                  </a:lnTo>
                  <a:lnTo>
                    <a:pt x="688" y="535"/>
                  </a:lnTo>
                  <a:lnTo>
                    <a:pt x="716" y="533"/>
                  </a:lnTo>
                  <a:lnTo>
                    <a:pt x="736" y="532"/>
                  </a:lnTo>
                  <a:lnTo>
                    <a:pt x="744" y="527"/>
                  </a:lnTo>
                  <a:lnTo>
                    <a:pt x="754" y="522"/>
                  </a:lnTo>
                  <a:lnTo>
                    <a:pt x="764" y="519"/>
                  </a:lnTo>
                  <a:lnTo>
                    <a:pt x="773" y="515"/>
                  </a:lnTo>
                  <a:lnTo>
                    <a:pt x="785" y="512"/>
                  </a:lnTo>
                  <a:lnTo>
                    <a:pt x="795" y="510"/>
                  </a:lnTo>
                  <a:lnTo>
                    <a:pt x="805" y="510"/>
                  </a:lnTo>
                  <a:lnTo>
                    <a:pt x="814" y="514"/>
                  </a:lnTo>
                  <a:lnTo>
                    <a:pt x="813" y="517"/>
                  </a:lnTo>
                  <a:lnTo>
                    <a:pt x="813" y="520"/>
                  </a:lnTo>
                  <a:lnTo>
                    <a:pt x="811" y="524"/>
                  </a:lnTo>
                  <a:lnTo>
                    <a:pt x="811" y="528"/>
                  </a:lnTo>
                  <a:lnTo>
                    <a:pt x="778" y="546"/>
                  </a:lnTo>
                  <a:lnTo>
                    <a:pt x="742" y="561"/>
                  </a:lnTo>
                  <a:lnTo>
                    <a:pt x="706" y="573"/>
                  </a:lnTo>
                  <a:lnTo>
                    <a:pt x="670" y="583"/>
                  </a:lnTo>
                  <a:lnTo>
                    <a:pt x="632" y="589"/>
                  </a:lnTo>
                  <a:lnTo>
                    <a:pt x="593" y="594"/>
                  </a:lnTo>
                  <a:lnTo>
                    <a:pt x="553" y="597"/>
                  </a:lnTo>
                  <a:lnTo>
                    <a:pt x="514" y="601"/>
                  </a:lnTo>
                  <a:lnTo>
                    <a:pt x="475" y="601"/>
                  </a:lnTo>
                  <a:lnTo>
                    <a:pt x="435" y="602"/>
                  </a:lnTo>
                  <a:lnTo>
                    <a:pt x="396" y="602"/>
                  </a:lnTo>
                  <a:lnTo>
                    <a:pt x="356" y="602"/>
                  </a:lnTo>
                  <a:lnTo>
                    <a:pt x="317" y="602"/>
                  </a:lnTo>
                  <a:lnTo>
                    <a:pt x="279" y="602"/>
                  </a:lnTo>
                  <a:lnTo>
                    <a:pt x="242" y="604"/>
                  </a:lnTo>
                  <a:lnTo>
                    <a:pt x="205" y="606"/>
                  </a:lnTo>
                  <a:lnTo>
                    <a:pt x="189" y="602"/>
                  </a:lnTo>
                  <a:lnTo>
                    <a:pt x="173" y="601"/>
                  </a:lnTo>
                  <a:lnTo>
                    <a:pt x="156" y="599"/>
                  </a:lnTo>
                  <a:lnTo>
                    <a:pt x="140" y="597"/>
                  </a:lnTo>
                  <a:lnTo>
                    <a:pt x="123" y="596"/>
                  </a:lnTo>
                  <a:lnTo>
                    <a:pt x="107" y="592"/>
                  </a:lnTo>
                  <a:lnTo>
                    <a:pt x="91" y="589"/>
                  </a:lnTo>
                  <a:lnTo>
                    <a:pt x="76" y="586"/>
                  </a:lnTo>
                  <a:lnTo>
                    <a:pt x="63" y="588"/>
                  </a:lnTo>
                  <a:lnTo>
                    <a:pt x="53" y="589"/>
                  </a:lnTo>
                  <a:lnTo>
                    <a:pt x="45" y="591"/>
                  </a:lnTo>
                  <a:lnTo>
                    <a:pt x="36" y="591"/>
                  </a:lnTo>
                  <a:lnTo>
                    <a:pt x="30" y="589"/>
                  </a:lnTo>
                  <a:lnTo>
                    <a:pt x="25" y="586"/>
                  </a:lnTo>
                  <a:lnTo>
                    <a:pt x="18" y="581"/>
                  </a:lnTo>
                  <a:lnTo>
                    <a:pt x="13" y="573"/>
                  </a:lnTo>
                  <a:lnTo>
                    <a:pt x="4" y="502"/>
                  </a:lnTo>
                  <a:lnTo>
                    <a:pt x="0" y="430"/>
                  </a:lnTo>
                  <a:lnTo>
                    <a:pt x="4" y="359"/>
                  </a:lnTo>
                  <a:lnTo>
                    <a:pt x="13" y="290"/>
                  </a:lnTo>
                  <a:lnTo>
                    <a:pt x="23" y="261"/>
                  </a:lnTo>
                  <a:lnTo>
                    <a:pt x="35" y="233"/>
                  </a:lnTo>
                  <a:lnTo>
                    <a:pt x="46" y="208"/>
                  </a:lnTo>
                  <a:lnTo>
                    <a:pt x="58" y="184"/>
                  </a:lnTo>
                  <a:lnTo>
                    <a:pt x="71" y="159"/>
                  </a:lnTo>
                  <a:lnTo>
                    <a:pt x="86" y="138"/>
                  </a:lnTo>
                  <a:lnTo>
                    <a:pt x="100" y="118"/>
                  </a:lnTo>
                  <a:lnTo>
                    <a:pt x="118" y="98"/>
                  </a:lnTo>
                  <a:lnTo>
                    <a:pt x="137" y="82"/>
                  </a:lnTo>
                  <a:lnTo>
                    <a:pt x="156" y="66"/>
                  </a:lnTo>
                  <a:lnTo>
                    <a:pt x="178" y="51"/>
                  </a:lnTo>
                  <a:lnTo>
                    <a:pt x="201" y="38"/>
                  </a:lnTo>
                  <a:lnTo>
                    <a:pt x="227" y="26"/>
                  </a:lnTo>
                  <a:lnTo>
                    <a:pt x="255" y="16"/>
                  </a:lnTo>
                  <a:lnTo>
                    <a:pt x="284" y="8"/>
                  </a:lnTo>
                  <a:lnTo>
                    <a:pt x="317" y="0"/>
                  </a:lnTo>
                  <a:lnTo>
                    <a:pt x="345" y="2"/>
                  </a:lnTo>
                  <a:lnTo>
                    <a:pt x="373" y="2"/>
                  </a:lnTo>
                  <a:lnTo>
                    <a:pt x="402" y="5"/>
                  </a:lnTo>
                  <a:lnTo>
                    <a:pt x="432" y="8"/>
                  </a:lnTo>
                  <a:lnTo>
                    <a:pt x="463" y="11"/>
                  </a:lnTo>
                  <a:lnTo>
                    <a:pt x="493" y="16"/>
                  </a:lnTo>
                  <a:lnTo>
                    <a:pt x="524" y="23"/>
                  </a:lnTo>
                  <a:lnTo>
                    <a:pt x="553" y="30"/>
                  </a:lnTo>
                  <a:lnTo>
                    <a:pt x="583" y="39"/>
                  </a:lnTo>
                  <a:lnTo>
                    <a:pt x="611" y="49"/>
                  </a:lnTo>
                  <a:lnTo>
                    <a:pt x="639" y="61"/>
                  </a:lnTo>
                  <a:lnTo>
                    <a:pt x="667" y="74"/>
                  </a:lnTo>
                  <a:lnTo>
                    <a:pt x="693" y="89"/>
                  </a:lnTo>
                  <a:lnTo>
                    <a:pt x="718" y="107"/>
                  </a:lnTo>
                  <a:lnTo>
                    <a:pt x="741" y="125"/>
                  </a:lnTo>
                  <a:lnTo>
                    <a:pt x="762" y="146"/>
                  </a:lnTo>
                  <a:lnTo>
                    <a:pt x="785" y="181"/>
                  </a:lnTo>
                  <a:lnTo>
                    <a:pt x="805" y="213"/>
                  </a:lnTo>
                  <a:lnTo>
                    <a:pt x="821" y="246"/>
                  </a:lnTo>
                  <a:lnTo>
                    <a:pt x="836" y="281"/>
                  </a:lnTo>
                  <a:lnTo>
                    <a:pt x="849" y="315"/>
                  </a:lnTo>
                  <a:lnTo>
                    <a:pt x="859" y="350"/>
                  </a:lnTo>
                  <a:lnTo>
                    <a:pt x="867" y="389"/>
                  </a:lnTo>
                  <a:lnTo>
                    <a:pt x="873" y="430"/>
                  </a:lnTo>
                  <a:lnTo>
                    <a:pt x="887" y="446"/>
                  </a:lnTo>
                  <a:lnTo>
                    <a:pt x="906" y="461"/>
                  </a:lnTo>
                  <a:lnTo>
                    <a:pt x="929" y="473"/>
                  </a:lnTo>
                  <a:lnTo>
                    <a:pt x="956" y="482"/>
                  </a:lnTo>
                  <a:lnTo>
                    <a:pt x="980" y="494"/>
                  </a:lnTo>
                  <a:lnTo>
                    <a:pt x="1003" y="509"/>
                  </a:lnTo>
                  <a:lnTo>
                    <a:pt x="1023" y="525"/>
                  </a:lnTo>
                  <a:lnTo>
                    <a:pt x="1036" y="548"/>
                  </a:lnTo>
                  <a:lnTo>
                    <a:pt x="1031" y="551"/>
                  </a:lnTo>
                  <a:lnTo>
                    <a:pt x="1026" y="555"/>
                  </a:lnTo>
                  <a:lnTo>
                    <a:pt x="1021" y="556"/>
                  </a:lnTo>
                  <a:lnTo>
                    <a:pt x="1018" y="5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1944688" y="3397250"/>
              <a:ext cx="941388" cy="361950"/>
            </a:xfrm>
            <a:custGeom>
              <a:avLst/>
              <a:gdLst>
                <a:gd name="T0" fmla="*/ 489 w 593"/>
                <a:gd name="T1" fmla="*/ 212 h 228"/>
                <a:gd name="T2" fmla="*/ 443 w 593"/>
                <a:gd name="T3" fmla="*/ 221 h 228"/>
                <a:gd name="T4" fmla="*/ 394 w 593"/>
                <a:gd name="T5" fmla="*/ 228 h 228"/>
                <a:gd name="T6" fmla="*/ 342 w 593"/>
                <a:gd name="T7" fmla="*/ 228 h 228"/>
                <a:gd name="T8" fmla="*/ 287 w 593"/>
                <a:gd name="T9" fmla="*/ 226 h 228"/>
                <a:gd name="T10" fmla="*/ 235 w 593"/>
                <a:gd name="T11" fmla="*/ 223 h 228"/>
                <a:gd name="T12" fmla="*/ 184 w 593"/>
                <a:gd name="T13" fmla="*/ 218 h 228"/>
                <a:gd name="T14" fmla="*/ 138 w 593"/>
                <a:gd name="T15" fmla="*/ 213 h 228"/>
                <a:gd name="T16" fmla="*/ 105 w 593"/>
                <a:gd name="T17" fmla="*/ 212 h 228"/>
                <a:gd name="T18" fmla="*/ 79 w 593"/>
                <a:gd name="T19" fmla="*/ 210 h 228"/>
                <a:gd name="T20" fmla="*/ 53 w 593"/>
                <a:gd name="T21" fmla="*/ 202 h 228"/>
                <a:gd name="T22" fmla="*/ 28 w 593"/>
                <a:gd name="T23" fmla="*/ 192 h 228"/>
                <a:gd name="T24" fmla="*/ 8 w 593"/>
                <a:gd name="T25" fmla="*/ 164 h 228"/>
                <a:gd name="T26" fmla="*/ 0 w 593"/>
                <a:gd name="T27" fmla="*/ 110 h 228"/>
                <a:gd name="T28" fmla="*/ 13 w 593"/>
                <a:gd name="T29" fmla="*/ 59 h 228"/>
                <a:gd name="T30" fmla="*/ 46 w 593"/>
                <a:gd name="T31" fmla="*/ 16 h 228"/>
                <a:gd name="T32" fmla="*/ 74 w 593"/>
                <a:gd name="T33" fmla="*/ 3 h 228"/>
                <a:gd name="T34" fmla="*/ 79 w 593"/>
                <a:gd name="T35" fmla="*/ 11 h 228"/>
                <a:gd name="T36" fmla="*/ 79 w 593"/>
                <a:gd name="T37" fmla="*/ 49 h 228"/>
                <a:gd name="T38" fmla="*/ 82 w 593"/>
                <a:gd name="T39" fmla="*/ 95 h 228"/>
                <a:gd name="T40" fmla="*/ 100 w 593"/>
                <a:gd name="T41" fmla="*/ 126 h 228"/>
                <a:gd name="T42" fmla="*/ 130 w 593"/>
                <a:gd name="T43" fmla="*/ 148 h 228"/>
                <a:gd name="T44" fmla="*/ 168 w 593"/>
                <a:gd name="T45" fmla="*/ 159 h 228"/>
                <a:gd name="T46" fmla="*/ 212 w 593"/>
                <a:gd name="T47" fmla="*/ 166 h 228"/>
                <a:gd name="T48" fmla="*/ 261 w 593"/>
                <a:gd name="T49" fmla="*/ 167 h 228"/>
                <a:gd name="T50" fmla="*/ 309 w 593"/>
                <a:gd name="T51" fmla="*/ 171 h 228"/>
                <a:gd name="T52" fmla="*/ 348 w 593"/>
                <a:gd name="T53" fmla="*/ 171 h 228"/>
                <a:gd name="T54" fmla="*/ 378 w 593"/>
                <a:gd name="T55" fmla="*/ 171 h 228"/>
                <a:gd name="T56" fmla="*/ 409 w 593"/>
                <a:gd name="T57" fmla="*/ 172 h 228"/>
                <a:gd name="T58" fmla="*/ 440 w 593"/>
                <a:gd name="T59" fmla="*/ 169 h 228"/>
                <a:gd name="T60" fmla="*/ 475 w 593"/>
                <a:gd name="T61" fmla="*/ 148 h 228"/>
                <a:gd name="T62" fmla="*/ 504 w 593"/>
                <a:gd name="T63" fmla="*/ 113 h 228"/>
                <a:gd name="T64" fmla="*/ 530 w 593"/>
                <a:gd name="T65" fmla="*/ 77 h 228"/>
                <a:gd name="T66" fmla="*/ 555 w 593"/>
                <a:gd name="T67" fmla="*/ 38 h 228"/>
                <a:gd name="T68" fmla="*/ 584 w 593"/>
                <a:gd name="T69" fmla="*/ 15 h 228"/>
                <a:gd name="T70" fmla="*/ 591 w 593"/>
                <a:gd name="T71" fmla="*/ 52 h 228"/>
                <a:gd name="T72" fmla="*/ 570 w 593"/>
                <a:gd name="T73" fmla="*/ 121 h 228"/>
                <a:gd name="T74" fmla="*/ 532 w 593"/>
                <a:gd name="T7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3" h="228">
                  <a:moveTo>
                    <a:pt x="511" y="203"/>
                  </a:moveTo>
                  <a:lnTo>
                    <a:pt x="489" y="212"/>
                  </a:lnTo>
                  <a:lnTo>
                    <a:pt x="468" y="216"/>
                  </a:lnTo>
                  <a:lnTo>
                    <a:pt x="443" y="221"/>
                  </a:lnTo>
                  <a:lnTo>
                    <a:pt x="419" y="225"/>
                  </a:lnTo>
                  <a:lnTo>
                    <a:pt x="394" y="228"/>
                  </a:lnTo>
                  <a:lnTo>
                    <a:pt x="368" y="228"/>
                  </a:lnTo>
                  <a:lnTo>
                    <a:pt x="342" y="228"/>
                  </a:lnTo>
                  <a:lnTo>
                    <a:pt x="314" y="228"/>
                  </a:lnTo>
                  <a:lnTo>
                    <a:pt x="287" y="226"/>
                  </a:lnTo>
                  <a:lnTo>
                    <a:pt x="261" y="225"/>
                  </a:lnTo>
                  <a:lnTo>
                    <a:pt x="235" y="223"/>
                  </a:lnTo>
                  <a:lnTo>
                    <a:pt x="209" y="221"/>
                  </a:lnTo>
                  <a:lnTo>
                    <a:pt x="184" y="218"/>
                  </a:lnTo>
                  <a:lnTo>
                    <a:pt x="161" y="215"/>
                  </a:lnTo>
                  <a:lnTo>
                    <a:pt x="138" y="213"/>
                  </a:lnTo>
                  <a:lnTo>
                    <a:pt x="117" y="210"/>
                  </a:lnTo>
                  <a:lnTo>
                    <a:pt x="105" y="212"/>
                  </a:lnTo>
                  <a:lnTo>
                    <a:pt x="92" y="212"/>
                  </a:lnTo>
                  <a:lnTo>
                    <a:pt x="79" y="210"/>
                  </a:lnTo>
                  <a:lnTo>
                    <a:pt x="66" y="207"/>
                  </a:lnTo>
                  <a:lnTo>
                    <a:pt x="53" y="202"/>
                  </a:lnTo>
                  <a:lnTo>
                    <a:pt x="41" y="197"/>
                  </a:lnTo>
                  <a:lnTo>
                    <a:pt x="28" y="192"/>
                  </a:lnTo>
                  <a:lnTo>
                    <a:pt x="18" y="189"/>
                  </a:lnTo>
                  <a:lnTo>
                    <a:pt x="8" y="164"/>
                  </a:lnTo>
                  <a:lnTo>
                    <a:pt x="2" y="138"/>
                  </a:lnTo>
                  <a:lnTo>
                    <a:pt x="0" y="110"/>
                  </a:lnTo>
                  <a:lnTo>
                    <a:pt x="5" y="84"/>
                  </a:lnTo>
                  <a:lnTo>
                    <a:pt x="13" y="59"/>
                  </a:lnTo>
                  <a:lnTo>
                    <a:pt x="26" y="36"/>
                  </a:lnTo>
                  <a:lnTo>
                    <a:pt x="46" y="16"/>
                  </a:lnTo>
                  <a:lnTo>
                    <a:pt x="71" y="0"/>
                  </a:lnTo>
                  <a:lnTo>
                    <a:pt x="74" y="3"/>
                  </a:lnTo>
                  <a:lnTo>
                    <a:pt x="77" y="6"/>
                  </a:lnTo>
                  <a:lnTo>
                    <a:pt x="79" y="11"/>
                  </a:lnTo>
                  <a:lnTo>
                    <a:pt x="82" y="20"/>
                  </a:lnTo>
                  <a:lnTo>
                    <a:pt x="79" y="49"/>
                  </a:lnTo>
                  <a:lnTo>
                    <a:pt x="79" y="74"/>
                  </a:lnTo>
                  <a:lnTo>
                    <a:pt x="82" y="95"/>
                  </a:lnTo>
                  <a:lnTo>
                    <a:pt x="90" y="113"/>
                  </a:lnTo>
                  <a:lnTo>
                    <a:pt x="100" y="126"/>
                  </a:lnTo>
                  <a:lnTo>
                    <a:pt x="113" y="138"/>
                  </a:lnTo>
                  <a:lnTo>
                    <a:pt x="130" y="148"/>
                  </a:lnTo>
                  <a:lnTo>
                    <a:pt x="148" y="154"/>
                  </a:lnTo>
                  <a:lnTo>
                    <a:pt x="168" y="159"/>
                  </a:lnTo>
                  <a:lnTo>
                    <a:pt x="189" y="162"/>
                  </a:lnTo>
                  <a:lnTo>
                    <a:pt x="212" y="166"/>
                  </a:lnTo>
                  <a:lnTo>
                    <a:pt x="237" y="167"/>
                  </a:lnTo>
                  <a:lnTo>
                    <a:pt x="261" y="167"/>
                  </a:lnTo>
                  <a:lnTo>
                    <a:pt x="284" y="169"/>
                  </a:lnTo>
                  <a:lnTo>
                    <a:pt x="309" y="171"/>
                  </a:lnTo>
                  <a:lnTo>
                    <a:pt x="333" y="174"/>
                  </a:lnTo>
                  <a:lnTo>
                    <a:pt x="348" y="171"/>
                  </a:lnTo>
                  <a:lnTo>
                    <a:pt x="363" y="171"/>
                  </a:lnTo>
                  <a:lnTo>
                    <a:pt x="378" y="171"/>
                  </a:lnTo>
                  <a:lnTo>
                    <a:pt x="394" y="172"/>
                  </a:lnTo>
                  <a:lnTo>
                    <a:pt x="409" y="172"/>
                  </a:lnTo>
                  <a:lnTo>
                    <a:pt x="424" y="172"/>
                  </a:lnTo>
                  <a:lnTo>
                    <a:pt x="440" y="169"/>
                  </a:lnTo>
                  <a:lnTo>
                    <a:pt x="458" y="162"/>
                  </a:lnTo>
                  <a:lnTo>
                    <a:pt x="475" y="148"/>
                  </a:lnTo>
                  <a:lnTo>
                    <a:pt x="489" y="131"/>
                  </a:lnTo>
                  <a:lnTo>
                    <a:pt x="504" y="113"/>
                  </a:lnTo>
                  <a:lnTo>
                    <a:pt x="517" y="95"/>
                  </a:lnTo>
                  <a:lnTo>
                    <a:pt x="530" y="77"/>
                  </a:lnTo>
                  <a:lnTo>
                    <a:pt x="543" y="57"/>
                  </a:lnTo>
                  <a:lnTo>
                    <a:pt x="555" y="38"/>
                  </a:lnTo>
                  <a:lnTo>
                    <a:pt x="566" y="20"/>
                  </a:lnTo>
                  <a:lnTo>
                    <a:pt x="584" y="15"/>
                  </a:lnTo>
                  <a:lnTo>
                    <a:pt x="593" y="28"/>
                  </a:lnTo>
                  <a:lnTo>
                    <a:pt x="591" y="52"/>
                  </a:lnTo>
                  <a:lnTo>
                    <a:pt x="583" y="85"/>
                  </a:lnTo>
                  <a:lnTo>
                    <a:pt x="570" y="121"/>
                  </a:lnTo>
                  <a:lnTo>
                    <a:pt x="552" y="156"/>
                  </a:lnTo>
                  <a:lnTo>
                    <a:pt x="532" y="185"/>
                  </a:lnTo>
                  <a:lnTo>
                    <a:pt x="511" y="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" name="Freeform 13"/>
          <p:cNvSpPr>
            <a:spLocks/>
          </p:cNvSpPr>
          <p:nvPr/>
        </p:nvSpPr>
        <p:spPr bwMode="auto">
          <a:xfrm>
            <a:off x="9180512" y="3471987"/>
            <a:ext cx="366713" cy="192087"/>
          </a:xfrm>
          <a:custGeom>
            <a:avLst/>
            <a:gdLst>
              <a:gd name="T0" fmla="*/ 215 w 231"/>
              <a:gd name="T1" fmla="*/ 121 h 121"/>
              <a:gd name="T2" fmla="*/ 213 w 231"/>
              <a:gd name="T3" fmla="*/ 121 h 121"/>
              <a:gd name="T4" fmla="*/ 210 w 231"/>
              <a:gd name="T5" fmla="*/ 121 h 121"/>
              <a:gd name="T6" fmla="*/ 208 w 231"/>
              <a:gd name="T7" fmla="*/ 121 h 121"/>
              <a:gd name="T8" fmla="*/ 205 w 231"/>
              <a:gd name="T9" fmla="*/ 121 h 121"/>
              <a:gd name="T10" fmla="*/ 201 w 231"/>
              <a:gd name="T11" fmla="*/ 120 h 121"/>
              <a:gd name="T12" fmla="*/ 190 w 231"/>
              <a:gd name="T13" fmla="*/ 116 h 121"/>
              <a:gd name="T14" fmla="*/ 175 w 231"/>
              <a:gd name="T15" fmla="*/ 113 h 121"/>
              <a:gd name="T16" fmla="*/ 155 w 231"/>
              <a:gd name="T17" fmla="*/ 106 h 121"/>
              <a:gd name="T18" fmla="*/ 133 w 231"/>
              <a:gd name="T19" fmla="*/ 100 h 121"/>
              <a:gd name="T20" fmla="*/ 110 w 231"/>
              <a:gd name="T21" fmla="*/ 92 h 121"/>
              <a:gd name="T22" fmla="*/ 85 w 231"/>
              <a:gd name="T23" fmla="*/ 83 h 121"/>
              <a:gd name="T24" fmla="*/ 62 w 231"/>
              <a:gd name="T25" fmla="*/ 74 h 121"/>
              <a:gd name="T26" fmla="*/ 41 w 231"/>
              <a:gd name="T27" fmla="*/ 64 h 121"/>
              <a:gd name="T28" fmla="*/ 23 w 231"/>
              <a:gd name="T29" fmla="*/ 54 h 121"/>
              <a:gd name="T30" fmla="*/ 8 w 231"/>
              <a:gd name="T31" fmla="*/ 44 h 121"/>
              <a:gd name="T32" fmla="*/ 0 w 231"/>
              <a:gd name="T33" fmla="*/ 34 h 121"/>
              <a:gd name="T34" fmla="*/ 0 w 231"/>
              <a:gd name="T35" fmla="*/ 24 h 121"/>
              <a:gd name="T36" fmla="*/ 6 w 231"/>
              <a:gd name="T37" fmla="*/ 16 h 121"/>
              <a:gd name="T38" fmla="*/ 23 w 231"/>
              <a:gd name="T39" fmla="*/ 8 h 121"/>
              <a:gd name="T40" fmla="*/ 49 w 231"/>
              <a:gd name="T41" fmla="*/ 0 h 121"/>
              <a:gd name="T42" fmla="*/ 73 w 231"/>
              <a:gd name="T43" fmla="*/ 1 h 121"/>
              <a:gd name="T44" fmla="*/ 101 w 231"/>
              <a:gd name="T45" fmla="*/ 5 h 121"/>
              <a:gd name="T46" fmla="*/ 129 w 231"/>
              <a:gd name="T47" fmla="*/ 10 h 121"/>
              <a:gd name="T48" fmla="*/ 157 w 231"/>
              <a:gd name="T49" fmla="*/ 16 h 121"/>
              <a:gd name="T50" fmla="*/ 183 w 231"/>
              <a:gd name="T51" fmla="*/ 28 h 121"/>
              <a:gd name="T52" fmla="*/ 205 w 231"/>
              <a:gd name="T53" fmla="*/ 44 h 121"/>
              <a:gd name="T54" fmla="*/ 221 w 231"/>
              <a:gd name="T55" fmla="*/ 65 h 121"/>
              <a:gd name="T56" fmla="*/ 231 w 231"/>
              <a:gd name="T57" fmla="*/ 95 h 121"/>
              <a:gd name="T58" fmla="*/ 226 w 231"/>
              <a:gd name="T59" fmla="*/ 106 h 121"/>
              <a:gd name="T60" fmla="*/ 223 w 231"/>
              <a:gd name="T61" fmla="*/ 113 h 121"/>
              <a:gd name="T62" fmla="*/ 220 w 231"/>
              <a:gd name="T63" fmla="*/ 116 h 121"/>
              <a:gd name="T64" fmla="*/ 215 w 231"/>
              <a:gd name="T6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1" h="121">
                <a:moveTo>
                  <a:pt x="215" y="121"/>
                </a:moveTo>
                <a:lnTo>
                  <a:pt x="213" y="121"/>
                </a:lnTo>
                <a:lnTo>
                  <a:pt x="210" y="121"/>
                </a:lnTo>
                <a:lnTo>
                  <a:pt x="208" y="121"/>
                </a:lnTo>
                <a:lnTo>
                  <a:pt x="205" y="121"/>
                </a:lnTo>
                <a:lnTo>
                  <a:pt x="201" y="120"/>
                </a:lnTo>
                <a:lnTo>
                  <a:pt x="190" y="116"/>
                </a:lnTo>
                <a:lnTo>
                  <a:pt x="175" y="113"/>
                </a:lnTo>
                <a:lnTo>
                  <a:pt x="155" y="106"/>
                </a:lnTo>
                <a:lnTo>
                  <a:pt x="133" y="100"/>
                </a:lnTo>
                <a:lnTo>
                  <a:pt x="110" y="92"/>
                </a:lnTo>
                <a:lnTo>
                  <a:pt x="85" y="83"/>
                </a:lnTo>
                <a:lnTo>
                  <a:pt x="62" y="74"/>
                </a:lnTo>
                <a:lnTo>
                  <a:pt x="41" y="64"/>
                </a:lnTo>
                <a:lnTo>
                  <a:pt x="23" y="54"/>
                </a:lnTo>
                <a:lnTo>
                  <a:pt x="8" y="44"/>
                </a:lnTo>
                <a:lnTo>
                  <a:pt x="0" y="34"/>
                </a:lnTo>
                <a:lnTo>
                  <a:pt x="0" y="24"/>
                </a:lnTo>
                <a:lnTo>
                  <a:pt x="6" y="16"/>
                </a:lnTo>
                <a:lnTo>
                  <a:pt x="23" y="8"/>
                </a:lnTo>
                <a:lnTo>
                  <a:pt x="49" y="0"/>
                </a:lnTo>
                <a:lnTo>
                  <a:pt x="73" y="1"/>
                </a:lnTo>
                <a:lnTo>
                  <a:pt x="101" y="5"/>
                </a:lnTo>
                <a:lnTo>
                  <a:pt x="129" y="10"/>
                </a:lnTo>
                <a:lnTo>
                  <a:pt x="157" y="16"/>
                </a:lnTo>
                <a:lnTo>
                  <a:pt x="183" y="28"/>
                </a:lnTo>
                <a:lnTo>
                  <a:pt x="205" y="44"/>
                </a:lnTo>
                <a:lnTo>
                  <a:pt x="221" y="65"/>
                </a:lnTo>
                <a:lnTo>
                  <a:pt x="231" y="95"/>
                </a:lnTo>
                <a:lnTo>
                  <a:pt x="226" y="106"/>
                </a:lnTo>
                <a:lnTo>
                  <a:pt x="223" y="113"/>
                </a:lnTo>
                <a:lnTo>
                  <a:pt x="220" y="116"/>
                </a:lnTo>
                <a:lnTo>
                  <a:pt x="215" y="1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 rot="820583">
            <a:off x="587980" y="2762502"/>
            <a:ext cx="4271963" cy="3197225"/>
            <a:chOff x="931863" y="2430463"/>
            <a:chExt cx="4271963" cy="3197225"/>
          </a:xfrm>
        </p:grpSpPr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2357438" y="4938713"/>
              <a:ext cx="1619250" cy="688975"/>
            </a:xfrm>
            <a:custGeom>
              <a:avLst/>
              <a:gdLst>
                <a:gd name="T0" fmla="*/ 973 w 1020"/>
                <a:gd name="T1" fmla="*/ 432 h 434"/>
                <a:gd name="T2" fmla="*/ 909 w 1020"/>
                <a:gd name="T3" fmla="*/ 434 h 434"/>
                <a:gd name="T4" fmla="*/ 846 w 1020"/>
                <a:gd name="T5" fmla="*/ 429 h 434"/>
                <a:gd name="T6" fmla="*/ 784 w 1020"/>
                <a:gd name="T7" fmla="*/ 419 h 434"/>
                <a:gd name="T8" fmla="*/ 722 w 1020"/>
                <a:gd name="T9" fmla="*/ 406 h 434"/>
                <a:gd name="T10" fmla="*/ 659 w 1020"/>
                <a:gd name="T11" fmla="*/ 391 h 434"/>
                <a:gd name="T12" fmla="*/ 597 w 1020"/>
                <a:gd name="T13" fmla="*/ 378 h 434"/>
                <a:gd name="T14" fmla="*/ 536 w 1020"/>
                <a:gd name="T15" fmla="*/ 368 h 434"/>
                <a:gd name="T16" fmla="*/ 494 w 1020"/>
                <a:gd name="T17" fmla="*/ 361 h 434"/>
                <a:gd name="T18" fmla="*/ 472 w 1020"/>
                <a:gd name="T19" fmla="*/ 353 h 434"/>
                <a:gd name="T20" fmla="*/ 449 w 1020"/>
                <a:gd name="T21" fmla="*/ 347 h 434"/>
                <a:gd name="T22" fmla="*/ 428 w 1020"/>
                <a:gd name="T23" fmla="*/ 338 h 434"/>
                <a:gd name="T24" fmla="*/ 408 w 1020"/>
                <a:gd name="T25" fmla="*/ 350 h 434"/>
                <a:gd name="T26" fmla="*/ 400 w 1020"/>
                <a:gd name="T27" fmla="*/ 402 h 434"/>
                <a:gd name="T28" fmla="*/ 384 w 1020"/>
                <a:gd name="T29" fmla="*/ 427 h 434"/>
                <a:gd name="T30" fmla="*/ 377 w 1020"/>
                <a:gd name="T31" fmla="*/ 401 h 434"/>
                <a:gd name="T32" fmla="*/ 370 w 1020"/>
                <a:gd name="T33" fmla="*/ 391 h 434"/>
                <a:gd name="T34" fmla="*/ 362 w 1020"/>
                <a:gd name="T35" fmla="*/ 399 h 434"/>
                <a:gd name="T36" fmla="*/ 352 w 1020"/>
                <a:gd name="T37" fmla="*/ 402 h 434"/>
                <a:gd name="T38" fmla="*/ 349 w 1020"/>
                <a:gd name="T39" fmla="*/ 401 h 434"/>
                <a:gd name="T40" fmla="*/ 346 w 1020"/>
                <a:gd name="T41" fmla="*/ 376 h 434"/>
                <a:gd name="T42" fmla="*/ 343 w 1020"/>
                <a:gd name="T43" fmla="*/ 322 h 434"/>
                <a:gd name="T44" fmla="*/ 316 w 1020"/>
                <a:gd name="T45" fmla="*/ 294 h 434"/>
                <a:gd name="T46" fmla="*/ 274 w 1020"/>
                <a:gd name="T47" fmla="*/ 274 h 434"/>
                <a:gd name="T48" fmla="*/ 226 w 1020"/>
                <a:gd name="T49" fmla="*/ 252 h 434"/>
                <a:gd name="T50" fmla="*/ 177 w 1020"/>
                <a:gd name="T51" fmla="*/ 225 h 434"/>
                <a:gd name="T52" fmla="*/ 128 w 1020"/>
                <a:gd name="T53" fmla="*/ 197 h 434"/>
                <a:gd name="T54" fmla="*/ 83 w 1020"/>
                <a:gd name="T55" fmla="*/ 166 h 434"/>
                <a:gd name="T56" fmla="*/ 42 w 1020"/>
                <a:gd name="T57" fmla="*/ 132 h 434"/>
                <a:gd name="T58" fmla="*/ 11 w 1020"/>
                <a:gd name="T59" fmla="*/ 99 h 434"/>
                <a:gd name="T60" fmla="*/ 3 w 1020"/>
                <a:gd name="T61" fmla="*/ 66 h 434"/>
                <a:gd name="T62" fmla="*/ 8 w 1020"/>
                <a:gd name="T63" fmla="*/ 43 h 434"/>
                <a:gd name="T64" fmla="*/ 16 w 1020"/>
                <a:gd name="T65" fmla="*/ 23 h 434"/>
                <a:gd name="T66" fmla="*/ 37 w 1020"/>
                <a:gd name="T67" fmla="*/ 9 h 434"/>
                <a:gd name="T68" fmla="*/ 64 w 1020"/>
                <a:gd name="T69" fmla="*/ 7 h 434"/>
                <a:gd name="T70" fmla="*/ 90 w 1020"/>
                <a:gd name="T71" fmla="*/ 28 h 434"/>
                <a:gd name="T72" fmla="*/ 124 w 1020"/>
                <a:gd name="T73" fmla="*/ 56 h 434"/>
                <a:gd name="T74" fmla="*/ 164 w 1020"/>
                <a:gd name="T75" fmla="*/ 86 h 434"/>
                <a:gd name="T76" fmla="*/ 198 w 1020"/>
                <a:gd name="T77" fmla="*/ 114 h 434"/>
                <a:gd name="T78" fmla="*/ 236 w 1020"/>
                <a:gd name="T79" fmla="*/ 145 h 434"/>
                <a:gd name="T80" fmla="*/ 279 w 1020"/>
                <a:gd name="T81" fmla="*/ 178 h 434"/>
                <a:gd name="T82" fmla="*/ 324 w 1020"/>
                <a:gd name="T83" fmla="*/ 212 h 434"/>
                <a:gd name="T84" fmla="*/ 374 w 1020"/>
                <a:gd name="T85" fmla="*/ 243 h 434"/>
                <a:gd name="T86" fmla="*/ 423 w 1020"/>
                <a:gd name="T87" fmla="*/ 271 h 434"/>
                <a:gd name="T88" fmla="*/ 472 w 1020"/>
                <a:gd name="T89" fmla="*/ 291 h 434"/>
                <a:gd name="T90" fmla="*/ 520 w 1020"/>
                <a:gd name="T91" fmla="*/ 304 h 434"/>
                <a:gd name="T92" fmla="*/ 561 w 1020"/>
                <a:gd name="T93" fmla="*/ 314 h 434"/>
                <a:gd name="T94" fmla="*/ 599 w 1020"/>
                <a:gd name="T95" fmla="*/ 329 h 434"/>
                <a:gd name="T96" fmla="*/ 638 w 1020"/>
                <a:gd name="T97" fmla="*/ 343 h 434"/>
                <a:gd name="T98" fmla="*/ 681 w 1020"/>
                <a:gd name="T99" fmla="*/ 358 h 434"/>
                <a:gd name="T100" fmla="*/ 725 w 1020"/>
                <a:gd name="T101" fmla="*/ 370 h 434"/>
                <a:gd name="T102" fmla="*/ 769 w 1020"/>
                <a:gd name="T103" fmla="*/ 381 h 434"/>
                <a:gd name="T104" fmla="*/ 812 w 1020"/>
                <a:gd name="T105" fmla="*/ 389 h 434"/>
                <a:gd name="T106" fmla="*/ 853 w 1020"/>
                <a:gd name="T107" fmla="*/ 396 h 434"/>
                <a:gd name="T108" fmla="*/ 886 w 1020"/>
                <a:gd name="T109" fmla="*/ 399 h 434"/>
                <a:gd name="T110" fmla="*/ 925 w 1020"/>
                <a:gd name="T111" fmla="*/ 398 h 434"/>
                <a:gd name="T112" fmla="*/ 970 w 1020"/>
                <a:gd name="T113" fmla="*/ 398 h 434"/>
                <a:gd name="T114" fmla="*/ 1009 w 1020"/>
                <a:gd name="T115" fmla="*/ 402 h 434"/>
                <a:gd name="T116" fmla="*/ 1019 w 1020"/>
                <a:gd name="T117" fmla="*/ 416 h 434"/>
                <a:gd name="T118" fmla="*/ 1012 w 1020"/>
                <a:gd name="T119" fmla="*/ 425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0" h="434">
                  <a:moveTo>
                    <a:pt x="1006" y="429"/>
                  </a:moveTo>
                  <a:lnTo>
                    <a:pt x="973" y="432"/>
                  </a:lnTo>
                  <a:lnTo>
                    <a:pt x="942" y="434"/>
                  </a:lnTo>
                  <a:lnTo>
                    <a:pt x="909" y="434"/>
                  </a:lnTo>
                  <a:lnTo>
                    <a:pt x="878" y="432"/>
                  </a:lnTo>
                  <a:lnTo>
                    <a:pt x="846" y="429"/>
                  </a:lnTo>
                  <a:lnTo>
                    <a:pt x="815" y="424"/>
                  </a:lnTo>
                  <a:lnTo>
                    <a:pt x="784" y="419"/>
                  </a:lnTo>
                  <a:lnTo>
                    <a:pt x="753" y="412"/>
                  </a:lnTo>
                  <a:lnTo>
                    <a:pt x="722" y="406"/>
                  </a:lnTo>
                  <a:lnTo>
                    <a:pt x="691" y="399"/>
                  </a:lnTo>
                  <a:lnTo>
                    <a:pt x="659" y="391"/>
                  </a:lnTo>
                  <a:lnTo>
                    <a:pt x="628" y="384"/>
                  </a:lnTo>
                  <a:lnTo>
                    <a:pt x="597" y="378"/>
                  </a:lnTo>
                  <a:lnTo>
                    <a:pt x="567" y="373"/>
                  </a:lnTo>
                  <a:lnTo>
                    <a:pt x="536" y="368"/>
                  </a:lnTo>
                  <a:lnTo>
                    <a:pt x="505" y="365"/>
                  </a:lnTo>
                  <a:lnTo>
                    <a:pt x="494" y="361"/>
                  </a:lnTo>
                  <a:lnTo>
                    <a:pt x="484" y="357"/>
                  </a:lnTo>
                  <a:lnTo>
                    <a:pt x="472" y="353"/>
                  </a:lnTo>
                  <a:lnTo>
                    <a:pt x="461" y="350"/>
                  </a:lnTo>
                  <a:lnTo>
                    <a:pt x="449" y="347"/>
                  </a:lnTo>
                  <a:lnTo>
                    <a:pt x="439" y="342"/>
                  </a:lnTo>
                  <a:lnTo>
                    <a:pt x="428" y="338"/>
                  </a:lnTo>
                  <a:lnTo>
                    <a:pt x="418" y="335"/>
                  </a:lnTo>
                  <a:lnTo>
                    <a:pt x="408" y="350"/>
                  </a:lnTo>
                  <a:lnTo>
                    <a:pt x="402" y="375"/>
                  </a:lnTo>
                  <a:lnTo>
                    <a:pt x="400" y="402"/>
                  </a:lnTo>
                  <a:lnTo>
                    <a:pt x="400" y="424"/>
                  </a:lnTo>
                  <a:lnTo>
                    <a:pt x="384" y="427"/>
                  </a:lnTo>
                  <a:lnTo>
                    <a:pt x="379" y="416"/>
                  </a:lnTo>
                  <a:lnTo>
                    <a:pt x="377" y="401"/>
                  </a:lnTo>
                  <a:lnTo>
                    <a:pt x="375" y="388"/>
                  </a:lnTo>
                  <a:lnTo>
                    <a:pt x="370" y="391"/>
                  </a:lnTo>
                  <a:lnTo>
                    <a:pt x="367" y="396"/>
                  </a:lnTo>
                  <a:lnTo>
                    <a:pt x="362" y="399"/>
                  </a:lnTo>
                  <a:lnTo>
                    <a:pt x="354" y="404"/>
                  </a:lnTo>
                  <a:lnTo>
                    <a:pt x="352" y="402"/>
                  </a:lnTo>
                  <a:lnTo>
                    <a:pt x="351" y="402"/>
                  </a:lnTo>
                  <a:lnTo>
                    <a:pt x="349" y="401"/>
                  </a:lnTo>
                  <a:lnTo>
                    <a:pt x="347" y="401"/>
                  </a:lnTo>
                  <a:lnTo>
                    <a:pt x="346" y="376"/>
                  </a:lnTo>
                  <a:lnTo>
                    <a:pt x="346" y="348"/>
                  </a:lnTo>
                  <a:lnTo>
                    <a:pt x="343" y="322"/>
                  </a:lnTo>
                  <a:lnTo>
                    <a:pt x="336" y="302"/>
                  </a:lnTo>
                  <a:lnTo>
                    <a:pt x="316" y="294"/>
                  </a:lnTo>
                  <a:lnTo>
                    <a:pt x="295" y="284"/>
                  </a:lnTo>
                  <a:lnTo>
                    <a:pt x="274" y="274"/>
                  </a:lnTo>
                  <a:lnTo>
                    <a:pt x="249" y="263"/>
                  </a:lnTo>
                  <a:lnTo>
                    <a:pt x="226" y="252"/>
                  </a:lnTo>
                  <a:lnTo>
                    <a:pt x="201" y="238"/>
                  </a:lnTo>
                  <a:lnTo>
                    <a:pt x="177" y="225"/>
                  </a:lnTo>
                  <a:lnTo>
                    <a:pt x="152" y="210"/>
                  </a:lnTo>
                  <a:lnTo>
                    <a:pt x="128" y="197"/>
                  </a:lnTo>
                  <a:lnTo>
                    <a:pt x="105" y="181"/>
                  </a:lnTo>
                  <a:lnTo>
                    <a:pt x="83" y="166"/>
                  </a:lnTo>
                  <a:lnTo>
                    <a:pt x="62" y="150"/>
                  </a:lnTo>
                  <a:lnTo>
                    <a:pt x="42" y="132"/>
                  </a:lnTo>
                  <a:lnTo>
                    <a:pt x="26" y="115"/>
                  </a:lnTo>
                  <a:lnTo>
                    <a:pt x="11" y="99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4" y="55"/>
                  </a:lnTo>
                  <a:lnTo>
                    <a:pt x="8" y="43"/>
                  </a:lnTo>
                  <a:lnTo>
                    <a:pt x="11" y="33"/>
                  </a:lnTo>
                  <a:lnTo>
                    <a:pt x="16" y="23"/>
                  </a:lnTo>
                  <a:lnTo>
                    <a:pt x="24" y="15"/>
                  </a:lnTo>
                  <a:lnTo>
                    <a:pt x="37" y="9"/>
                  </a:lnTo>
                  <a:lnTo>
                    <a:pt x="54" y="0"/>
                  </a:lnTo>
                  <a:lnTo>
                    <a:pt x="64" y="7"/>
                  </a:lnTo>
                  <a:lnTo>
                    <a:pt x="75" y="15"/>
                  </a:lnTo>
                  <a:lnTo>
                    <a:pt x="90" y="28"/>
                  </a:lnTo>
                  <a:lnTo>
                    <a:pt x="106" y="41"/>
                  </a:lnTo>
                  <a:lnTo>
                    <a:pt x="124" y="56"/>
                  </a:lnTo>
                  <a:lnTo>
                    <a:pt x="144" y="71"/>
                  </a:lnTo>
                  <a:lnTo>
                    <a:pt x="164" y="86"/>
                  </a:lnTo>
                  <a:lnTo>
                    <a:pt x="182" y="99"/>
                  </a:lnTo>
                  <a:lnTo>
                    <a:pt x="198" y="114"/>
                  </a:lnTo>
                  <a:lnTo>
                    <a:pt x="216" y="128"/>
                  </a:lnTo>
                  <a:lnTo>
                    <a:pt x="236" y="145"/>
                  </a:lnTo>
                  <a:lnTo>
                    <a:pt x="257" y="161"/>
                  </a:lnTo>
                  <a:lnTo>
                    <a:pt x="279" y="178"/>
                  </a:lnTo>
                  <a:lnTo>
                    <a:pt x="302" y="196"/>
                  </a:lnTo>
                  <a:lnTo>
                    <a:pt x="324" y="212"/>
                  </a:lnTo>
                  <a:lnTo>
                    <a:pt x="349" y="229"/>
                  </a:lnTo>
                  <a:lnTo>
                    <a:pt x="374" y="243"/>
                  </a:lnTo>
                  <a:lnTo>
                    <a:pt x="398" y="258"/>
                  </a:lnTo>
                  <a:lnTo>
                    <a:pt x="423" y="271"/>
                  </a:lnTo>
                  <a:lnTo>
                    <a:pt x="448" y="283"/>
                  </a:lnTo>
                  <a:lnTo>
                    <a:pt x="472" y="291"/>
                  </a:lnTo>
                  <a:lnTo>
                    <a:pt x="497" y="299"/>
                  </a:lnTo>
                  <a:lnTo>
                    <a:pt x="520" y="304"/>
                  </a:lnTo>
                  <a:lnTo>
                    <a:pt x="543" y="306"/>
                  </a:lnTo>
                  <a:lnTo>
                    <a:pt x="561" y="314"/>
                  </a:lnTo>
                  <a:lnTo>
                    <a:pt x="579" y="322"/>
                  </a:lnTo>
                  <a:lnTo>
                    <a:pt x="599" y="329"/>
                  </a:lnTo>
                  <a:lnTo>
                    <a:pt x="618" y="337"/>
                  </a:lnTo>
                  <a:lnTo>
                    <a:pt x="638" y="343"/>
                  </a:lnTo>
                  <a:lnTo>
                    <a:pt x="659" y="352"/>
                  </a:lnTo>
                  <a:lnTo>
                    <a:pt x="681" y="358"/>
                  </a:lnTo>
                  <a:lnTo>
                    <a:pt x="704" y="365"/>
                  </a:lnTo>
                  <a:lnTo>
                    <a:pt x="725" y="370"/>
                  </a:lnTo>
                  <a:lnTo>
                    <a:pt x="746" y="376"/>
                  </a:lnTo>
                  <a:lnTo>
                    <a:pt x="769" y="381"/>
                  </a:lnTo>
                  <a:lnTo>
                    <a:pt x="791" y="386"/>
                  </a:lnTo>
                  <a:lnTo>
                    <a:pt x="812" y="389"/>
                  </a:lnTo>
                  <a:lnTo>
                    <a:pt x="833" y="394"/>
                  </a:lnTo>
                  <a:lnTo>
                    <a:pt x="853" y="396"/>
                  </a:lnTo>
                  <a:lnTo>
                    <a:pt x="873" y="399"/>
                  </a:lnTo>
                  <a:lnTo>
                    <a:pt x="886" y="399"/>
                  </a:lnTo>
                  <a:lnTo>
                    <a:pt x="904" y="398"/>
                  </a:lnTo>
                  <a:lnTo>
                    <a:pt x="925" y="398"/>
                  </a:lnTo>
                  <a:lnTo>
                    <a:pt x="948" y="398"/>
                  </a:lnTo>
                  <a:lnTo>
                    <a:pt x="970" y="398"/>
                  </a:lnTo>
                  <a:lnTo>
                    <a:pt x="991" y="399"/>
                  </a:lnTo>
                  <a:lnTo>
                    <a:pt x="1009" y="402"/>
                  </a:lnTo>
                  <a:lnTo>
                    <a:pt x="1020" y="407"/>
                  </a:lnTo>
                  <a:lnTo>
                    <a:pt x="1019" y="416"/>
                  </a:lnTo>
                  <a:lnTo>
                    <a:pt x="1015" y="421"/>
                  </a:lnTo>
                  <a:lnTo>
                    <a:pt x="1012" y="425"/>
                  </a:lnTo>
                  <a:lnTo>
                    <a:pt x="1006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3541713" y="4060825"/>
              <a:ext cx="711200" cy="1365250"/>
            </a:xfrm>
            <a:custGeom>
              <a:avLst/>
              <a:gdLst>
                <a:gd name="T0" fmla="*/ 389 w 448"/>
                <a:gd name="T1" fmla="*/ 846 h 860"/>
                <a:gd name="T2" fmla="*/ 398 w 448"/>
                <a:gd name="T3" fmla="*/ 790 h 860"/>
                <a:gd name="T4" fmla="*/ 401 w 448"/>
                <a:gd name="T5" fmla="*/ 739 h 860"/>
                <a:gd name="T6" fmla="*/ 399 w 448"/>
                <a:gd name="T7" fmla="*/ 685 h 860"/>
                <a:gd name="T8" fmla="*/ 391 w 448"/>
                <a:gd name="T9" fmla="*/ 591 h 860"/>
                <a:gd name="T10" fmla="*/ 370 w 448"/>
                <a:gd name="T11" fmla="*/ 420 h 860"/>
                <a:gd name="T12" fmla="*/ 327 w 448"/>
                <a:gd name="T13" fmla="*/ 247 h 860"/>
                <a:gd name="T14" fmla="*/ 247 w 448"/>
                <a:gd name="T15" fmla="*/ 110 h 860"/>
                <a:gd name="T16" fmla="*/ 171 w 448"/>
                <a:gd name="T17" fmla="*/ 71 h 860"/>
                <a:gd name="T18" fmla="*/ 118 w 448"/>
                <a:gd name="T19" fmla="*/ 71 h 860"/>
                <a:gd name="T20" fmla="*/ 59 w 448"/>
                <a:gd name="T21" fmla="*/ 73 h 860"/>
                <a:gd name="T22" fmla="*/ 18 w 448"/>
                <a:gd name="T23" fmla="*/ 69 h 860"/>
                <a:gd name="T24" fmla="*/ 9 w 448"/>
                <a:gd name="T25" fmla="*/ 48 h 860"/>
                <a:gd name="T26" fmla="*/ 2 w 448"/>
                <a:gd name="T27" fmla="*/ 28 h 860"/>
                <a:gd name="T28" fmla="*/ 2 w 448"/>
                <a:gd name="T29" fmla="*/ 18 h 860"/>
                <a:gd name="T30" fmla="*/ 23 w 448"/>
                <a:gd name="T31" fmla="*/ 10 h 860"/>
                <a:gd name="T32" fmla="*/ 74 w 448"/>
                <a:gd name="T33" fmla="*/ 0 h 860"/>
                <a:gd name="T34" fmla="*/ 123 w 448"/>
                <a:gd name="T35" fmla="*/ 2 h 860"/>
                <a:gd name="T36" fmla="*/ 169 w 448"/>
                <a:gd name="T37" fmla="*/ 10 h 860"/>
                <a:gd name="T38" fmla="*/ 217 w 448"/>
                <a:gd name="T39" fmla="*/ 27 h 860"/>
                <a:gd name="T40" fmla="*/ 251 w 448"/>
                <a:gd name="T41" fmla="*/ 48 h 860"/>
                <a:gd name="T42" fmla="*/ 269 w 448"/>
                <a:gd name="T43" fmla="*/ 68 h 860"/>
                <a:gd name="T44" fmla="*/ 315 w 448"/>
                <a:gd name="T45" fmla="*/ 140 h 860"/>
                <a:gd name="T46" fmla="*/ 373 w 448"/>
                <a:gd name="T47" fmla="*/ 263 h 860"/>
                <a:gd name="T48" fmla="*/ 414 w 448"/>
                <a:gd name="T49" fmla="*/ 388 h 860"/>
                <a:gd name="T50" fmla="*/ 437 w 448"/>
                <a:gd name="T51" fmla="*/ 521 h 860"/>
                <a:gd name="T52" fmla="*/ 445 w 448"/>
                <a:gd name="T53" fmla="*/ 619 h 860"/>
                <a:gd name="T54" fmla="*/ 448 w 448"/>
                <a:gd name="T55" fmla="*/ 690 h 860"/>
                <a:gd name="T56" fmla="*/ 447 w 448"/>
                <a:gd name="T57" fmla="*/ 765 h 860"/>
                <a:gd name="T58" fmla="*/ 430 w 448"/>
                <a:gd name="T59" fmla="*/ 827 h 860"/>
                <a:gd name="T60" fmla="*/ 412 w 448"/>
                <a:gd name="T61" fmla="*/ 852 h 860"/>
                <a:gd name="T62" fmla="*/ 407 w 448"/>
                <a:gd name="T63" fmla="*/ 857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860">
                  <a:moveTo>
                    <a:pt x="402" y="860"/>
                  </a:moveTo>
                  <a:lnTo>
                    <a:pt x="389" y="846"/>
                  </a:lnTo>
                  <a:lnTo>
                    <a:pt x="391" y="818"/>
                  </a:lnTo>
                  <a:lnTo>
                    <a:pt x="398" y="790"/>
                  </a:lnTo>
                  <a:lnTo>
                    <a:pt x="402" y="767"/>
                  </a:lnTo>
                  <a:lnTo>
                    <a:pt x="401" y="739"/>
                  </a:lnTo>
                  <a:lnTo>
                    <a:pt x="401" y="713"/>
                  </a:lnTo>
                  <a:lnTo>
                    <a:pt x="399" y="685"/>
                  </a:lnTo>
                  <a:lnTo>
                    <a:pt x="399" y="658"/>
                  </a:lnTo>
                  <a:lnTo>
                    <a:pt x="391" y="591"/>
                  </a:lnTo>
                  <a:lnTo>
                    <a:pt x="381" y="509"/>
                  </a:lnTo>
                  <a:lnTo>
                    <a:pt x="370" y="420"/>
                  </a:lnTo>
                  <a:lnTo>
                    <a:pt x="352" y="332"/>
                  </a:lnTo>
                  <a:lnTo>
                    <a:pt x="327" y="247"/>
                  </a:lnTo>
                  <a:lnTo>
                    <a:pt x="292" y="171"/>
                  </a:lnTo>
                  <a:lnTo>
                    <a:pt x="247" y="110"/>
                  </a:lnTo>
                  <a:lnTo>
                    <a:pt x="189" y="73"/>
                  </a:lnTo>
                  <a:lnTo>
                    <a:pt x="171" y="71"/>
                  </a:lnTo>
                  <a:lnTo>
                    <a:pt x="146" y="71"/>
                  </a:lnTo>
                  <a:lnTo>
                    <a:pt x="118" y="71"/>
                  </a:lnTo>
                  <a:lnTo>
                    <a:pt x="89" y="73"/>
                  </a:lnTo>
                  <a:lnTo>
                    <a:pt x="59" y="73"/>
                  </a:lnTo>
                  <a:lnTo>
                    <a:pt x="35" y="71"/>
                  </a:lnTo>
                  <a:lnTo>
                    <a:pt x="18" y="69"/>
                  </a:lnTo>
                  <a:lnTo>
                    <a:pt x="9" y="64"/>
                  </a:lnTo>
                  <a:lnTo>
                    <a:pt x="9" y="48"/>
                  </a:lnTo>
                  <a:lnTo>
                    <a:pt x="5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9" y="13"/>
                  </a:lnTo>
                  <a:lnTo>
                    <a:pt x="23" y="10"/>
                  </a:lnTo>
                  <a:lnTo>
                    <a:pt x="48" y="4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3" y="2"/>
                  </a:lnTo>
                  <a:lnTo>
                    <a:pt x="146" y="5"/>
                  </a:lnTo>
                  <a:lnTo>
                    <a:pt x="169" y="10"/>
                  </a:lnTo>
                  <a:lnTo>
                    <a:pt x="192" y="17"/>
                  </a:lnTo>
                  <a:lnTo>
                    <a:pt x="217" y="27"/>
                  </a:lnTo>
                  <a:lnTo>
                    <a:pt x="243" y="38"/>
                  </a:lnTo>
                  <a:lnTo>
                    <a:pt x="251" y="48"/>
                  </a:lnTo>
                  <a:lnTo>
                    <a:pt x="261" y="58"/>
                  </a:lnTo>
                  <a:lnTo>
                    <a:pt x="269" y="68"/>
                  </a:lnTo>
                  <a:lnTo>
                    <a:pt x="279" y="79"/>
                  </a:lnTo>
                  <a:lnTo>
                    <a:pt x="315" y="140"/>
                  </a:lnTo>
                  <a:lnTo>
                    <a:pt x="347" y="201"/>
                  </a:lnTo>
                  <a:lnTo>
                    <a:pt x="373" y="263"/>
                  </a:lnTo>
                  <a:lnTo>
                    <a:pt x="396" y="324"/>
                  </a:lnTo>
                  <a:lnTo>
                    <a:pt x="414" y="388"/>
                  </a:lnTo>
                  <a:lnTo>
                    <a:pt x="427" y="453"/>
                  </a:lnTo>
                  <a:lnTo>
                    <a:pt x="437" y="521"/>
                  </a:lnTo>
                  <a:lnTo>
                    <a:pt x="443" y="591"/>
                  </a:lnTo>
                  <a:lnTo>
                    <a:pt x="445" y="619"/>
                  </a:lnTo>
                  <a:lnTo>
                    <a:pt x="447" y="652"/>
                  </a:lnTo>
                  <a:lnTo>
                    <a:pt x="448" y="690"/>
                  </a:lnTo>
                  <a:lnTo>
                    <a:pt x="448" y="727"/>
                  </a:lnTo>
                  <a:lnTo>
                    <a:pt x="447" y="765"/>
                  </a:lnTo>
                  <a:lnTo>
                    <a:pt x="440" y="800"/>
                  </a:lnTo>
                  <a:lnTo>
                    <a:pt x="430" y="827"/>
                  </a:lnTo>
                  <a:lnTo>
                    <a:pt x="412" y="847"/>
                  </a:lnTo>
                  <a:lnTo>
                    <a:pt x="412" y="852"/>
                  </a:lnTo>
                  <a:lnTo>
                    <a:pt x="411" y="855"/>
                  </a:lnTo>
                  <a:lnTo>
                    <a:pt x="407" y="857"/>
                  </a:lnTo>
                  <a:lnTo>
                    <a:pt x="402" y="8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2484438" y="3994150"/>
              <a:ext cx="1239838" cy="692150"/>
            </a:xfrm>
            <a:custGeom>
              <a:avLst/>
              <a:gdLst>
                <a:gd name="T0" fmla="*/ 735 w 781"/>
                <a:gd name="T1" fmla="*/ 435 h 436"/>
                <a:gd name="T2" fmla="*/ 681 w 781"/>
                <a:gd name="T3" fmla="*/ 418 h 436"/>
                <a:gd name="T4" fmla="*/ 632 w 781"/>
                <a:gd name="T5" fmla="*/ 390 h 436"/>
                <a:gd name="T6" fmla="*/ 586 w 781"/>
                <a:gd name="T7" fmla="*/ 356 h 436"/>
                <a:gd name="T8" fmla="*/ 535 w 781"/>
                <a:gd name="T9" fmla="*/ 318 h 436"/>
                <a:gd name="T10" fmla="*/ 479 w 781"/>
                <a:gd name="T11" fmla="*/ 275 h 436"/>
                <a:gd name="T12" fmla="*/ 420 w 781"/>
                <a:gd name="T13" fmla="*/ 234 h 436"/>
                <a:gd name="T14" fmla="*/ 359 w 781"/>
                <a:gd name="T15" fmla="*/ 195 h 436"/>
                <a:gd name="T16" fmla="*/ 297 w 781"/>
                <a:gd name="T17" fmla="*/ 159 h 436"/>
                <a:gd name="T18" fmla="*/ 235 w 781"/>
                <a:gd name="T19" fmla="*/ 124 h 436"/>
                <a:gd name="T20" fmla="*/ 171 w 781"/>
                <a:gd name="T21" fmla="*/ 93 h 436"/>
                <a:gd name="T22" fmla="*/ 108 w 781"/>
                <a:gd name="T23" fmla="*/ 64 h 436"/>
                <a:gd name="T24" fmla="*/ 67 w 781"/>
                <a:gd name="T25" fmla="*/ 49 h 436"/>
                <a:gd name="T26" fmla="*/ 44 w 781"/>
                <a:gd name="T27" fmla="*/ 44 h 436"/>
                <a:gd name="T28" fmla="*/ 23 w 781"/>
                <a:gd name="T29" fmla="*/ 41 h 436"/>
                <a:gd name="T30" fmla="*/ 5 w 781"/>
                <a:gd name="T31" fmla="*/ 33 h 436"/>
                <a:gd name="T32" fmla="*/ 6 w 781"/>
                <a:gd name="T33" fmla="*/ 19 h 436"/>
                <a:gd name="T34" fmla="*/ 21 w 781"/>
                <a:gd name="T35" fmla="*/ 6 h 436"/>
                <a:gd name="T36" fmla="*/ 43 w 781"/>
                <a:gd name="T37" fmla="*/ 1 h 436"/>
                <a:gd name="T38" fmla="*/ 69 w 781"/>
                <a:gd name="T39" fmla="*/ 6 h 436"/>
                <a:gd name="T40" fmla="*/ 92 w 781"/>
                <a:gd name="T41" fmla="*/ 11 h 436"/>
                <a:gd name="T42" fmla="*/ 118 w 781"/>
                <a:gd name="T43" fmla="*/ 16 h 436"/>
                <a:gd name="T44" fmla="*/ 143 w 781"/>
                <a:gd name="T45" fmla="*/ 18 h 436"/>
                <a:gd name="T46" fmla="*/ 176 w 781"/>
                <a:gd name="T47" fmla="*/ 29 h 436"/>
                <a:gd name="T48" fmla="*/ 220 w 781"/>
                <a:gd name="T49" fmla="*/ 52 h 436"/>
                <a:gd name="T50" fmla="*/ 269 w 781"/>
                <a:gd name="T51" fmla="*/ 82 h 436"/>
                <a:gd name="T52" fmla="*/ 322 w 781"/>
                <a:gd name="T53" fmla="*/ 116 h 436"/>
                <a:gd name="T54" fmla="*/ 373 w 781"/>
                <a:gd name="T55" fmla="*/ 151 h 436"/>
                <a:gd name="T56" fmla="*/ 417 w 781"/>
                <a:gd name="T57" fmla="*/ 183 h 436"/>
                <a:gd name="T58" fmla="*/ 451 w 781"/>
                <a:gd name="T59" fmla="*/ 208 h 436"/>
                <a:gd name="T60" fmla="*/ 481 w 781"/>
                <a:gd name="T61" fmla="*/ 228 h 436"/>
                <a:gd name="T62" fmla="*/ 515 w 781"/>
                <a:gd name="T63" fmla="*/ 246 h 436"/>
                <a:gd name="T64" fmla="*/ 551 w 781"/>
                <a:gd name="T65" fmla="*/ 262 h 436"/>
                <a:gd name="T66" fmla="*/ 589 w 781"/>
                <a:gd name="T67" fmla="*/ 277 h 436"/>
                <a:gd name="T68" fmla="*/ 604 w 781"/>
                <a:gd name="T69" fmla="*/ 261 h 436"/>
                <a:gd name="T70" fmla="*/ 574 w 781"/>
                <a:gd name="T71" fmla="*/ 197 h 436"/>
                <a:gd name="T72" fmla="*/ 543 w 781"/>
                <a:gd name="T73" fmla="*/ 133 h 436"/>
                <a:gd name="T74" fmla="*/ 550 w 781"/>
                <a:gd name="T75" fmla="*/ 85 h 436"/>
                <a:gd name="T76" fmla="*/ 589 w 781"/>
                <a:gd name="T77" fmla="*/ 83 h 436"/>
                <a:gd name="T78" fmla="*/ 615 w 781"/>
                <a:gd name="T79" fmla="*/ 138 h 436"/>
                <a:gd name="T80" fmla="*/ 635 w 781"/>
                <a:gd name="T81" fmla="*/ 211 h 436"/>
                <a:gd name="T82" fmla="*/ 637 w 781"/>
                <a:gd name="T83" fmla="*/ 274 h 436"/>
                <a:gd name="T84" fmla="*/ 638 w 781"/>
                <a:gd name="T85" fmla="*/ 303 h 436"/>
                <a:gd name="T86" fmla="*/ 670 w 781"/>
                <a:gd name="T87" fmla="*/ 321 h 436"/>
                <a:gd name="T88" fmla="*/ 706 w 781"/>
                <a:gd name="T89" fmla="*/ 336 h 436"/>
                <a:gd name="T90" fmla="*/ 742 w 781"/>
                <a:gd name="T91" fmla="*/ 349 h 436"/>
                <a:gd name="T92" fmla="*/ 770 w 781"/>
                <a:gd name="T93" fmla="*/ 374 h 436"/>
                <a:gd name="T94" fmla="*/ 781 w 781"/>
                <a:gd name="T95" fmla="*/ 4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1" h="436">
                  <a:moveTo>
                    <a:pt x="765" y="436"/>
                  </a:moveTo>
                  <a:lnTo>
                    <a:pt x="735" y="435"/>
                  </a:lnTo>
                  <a:lnTo>
                    <a:pt x="707" y="428"/>
                  </a:lnTo>
                  <a:lnTo>
                    <a:pt x="681" y="418"/>
                  </a:lnTo>
                  <a:lnTo>
                    <a:pt x="656" y="405"/>
                  </a:lnTo>
                  <a:lnTo>
                    <a:pt x="632" y="390"/>
                  </a:lnTo>
                  <a:lnTo>
                    <a:pt x="609" y="372"/>
                  </a:lnTo>
                  <a:lnTo>
                    <a:pt x="586" y="356"/>
                  </a:lnTo>
                  <a:lnTo>
                    <a:pt x="563" y="339"/>
                  </a:lnTo>
                  <a:lnTo>
                    <a:pt x="535" y="318"/>
                  </a:lnTo>
                  <a:lnTo>
                    <a:pt x="507" y="297"/>
                  </a:lnTo>
                  <a:lnTo>
                    <a:pt x="479" y="275"/>
                  </a:lnTo>
                  <a:lnTo>
                    <a:pt x="450" y="254"/>
                  </a:lnTo>
                  <a:lnTo>
                    <a:pt x="420" y="234"/>
                  </a:lnTo>
                  <a:lnTo>
                    <a:pt x="389" y="215"/>
                  </a:lnTo>
                  <a:lnTo>
                    <a:pt x="359" y="195"/>
                  </a:lnTo>
                  <a:lnTo>
                    <a:pt x="328" y="177"/>
                  </a:lnTo>
                  <a:lnTo>
                    <a:pt x="297" y="159"/>
                  </a:lnTo>
                  <a:lnTo>
                    <a:pt x="266" y="141"/>
                  </a:lnTo>
                  <a:lnTo>
                    <a:pt x="235" y="124"/>
                  </a:lnTo>
                  <a:lnTo>
                    <a:pt x="202" y="108"/>
                  </a:lnTo>
                  <a:lnTo>
                    <a:pt x="171" y="93"/>
                  </a:lnTo>
                  <a:lnTo>
                    <a:pt x="139" y="78"/>
                  </a:lnTo>
                  <a:lnTo>
                    <a:pt x="108" y="64"/>
                  </a:lnTo>
                  <a:lnTo>
                    <a:pt x="77" y="51"/>
                  </a:lnTo>
                  <a:lnTo>
                    <a:pt x="67" y="49"/>
                  </a:lnTo>
                  <a:lnTo>
                    <a:pt x="56" y="47"/>
                  </a:lnTo>
                  <a:lnTo>
                    <a:pt x="44" y="44"/>
                  </a:lnTo>
                  <a:lnTo>
                    <a:pt x="33" y="42"/>
                  </a:lnTo>
                  <a:lnTo>
                    <a:pt x="23" y="41"/>
                  </a:lnTo>
                  <a:lnTo>
                    <a:pt x="13" y="36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6" y="19"/>
                  </a:lnTo>
                  <a:lnTo>
                    <a:pt x="13" y="13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43" y="1"/>
                  </a:lnTo>
                  <a:lnTo>
                    <a:pt x="56" y="5"/>
                  </a:lnTo>
                  <a:lnTo>
                    <a:pt x="69" y="6"/>
                  </a:lnTo>
                  <a:lnTo>
                    <a:pt x="80" y="8"/>
                  </a:lnTo>
                  <a:lnTo>
                    <a:pt x="92" y="11"/>
                  </a:lnTo>
                  <a:lnTo>
                    <a:pt x="105" y="13"/>
                  </a:lnTo>
                  <a:lnTo>
                    <a:pt x="118" y="16"/>
                  </a:lnTo>
                  <a:lnTo>
                    <a:pt x="131" y="18"/>
                  </a:lnTo>
                  <a:lnTo>
                    <a:pt x="143" y="18"/>
                  </a:lnTo>
                  <a:lnTo>
                    <a:pt x="158" y="21"/>
                  </a:lnTo>
                  <a:lnTo>
                    <a:pt x="176" y="29"/>
                  </a:lnTo>
                  <a:lnTo>
                    <a:pt x="197" y="39"/>
                  </a:lnTo>
                  <a:lnTo>
                    <a:pt x="220" y="52"/>
                  </a:lnTo>
                  <a:lnTo>
                    <a:pt x="244" y="65"/>
                  </a:lnTo>
                  <a:lnTo>
                    <a:pt x="269" y="82"/>
                  </a:lnTo>
                  <a:lnTo>
                    <a:pt x="295" y="98"/>
                  </a:lnTo>
                  <a:lnTo>
                    <a:pt x="322" y="116"/>
                  </a:lnTo>
                  <a:lnTo>
                    <a:pt x="348" y="134"/>
                  </a:lnTo>
                  <a:lnTo>
                    <a:pt x="373" y="151"/>
                  </a:lnTo>
                  <a:lnTo>
                    <a:pt x="395" y="169"/>
                  </a:lnTo>
                  <a:lnTo>
                    <a:pt x="417" y="183"/>
                  </a:lnTo>
                  <a:lnTo>
                    <a:pt x="435" y="197"/>
                  </a:lnTo>
                  <a:lnTo>
                    <a:pt x="451" y="208"/>
                  </a:lnTo>
                  <a:lnTo>
                    <a:pt x="463" y="218"/>
                  </a:lnTo>
                  <a:lnTo>
                    <a:pt x="481" y="228"/>
                  </a:lnTo>
                  <a:lnTo>
                    <a:pt x="499" y="236"/>
                  </a:lnTo>
                  <a:lnTo>
                    <a:pt x="515" y="246"/>
                  </a:lnTo>
                  <a:lnTo>
                    <a:pt x="533" y="254"/>
                  </a:lnTo>
                  <a:lnTo>
                    <a:pt x="551" y="262"/>
                  </a:lnTo>
                  <a:lnTo>
                    <a:pt x="569" y="270"/>
                  </a:lnTo>
                  <a:lnTo>
                    <a:pt x="589" y="277"/>
                  </a:lnTo>
                  <a:lnTo>
                    <a:pt x="609" y="285"/>
                  </a:lnTo>
                  <a:lnTo>
                    <a:pt x="604" y="261"/>
                  </a:lnTo>
                  <a:lnTo>
                    <a:pt x="591" y="229"/>
                  </a:lnTo>
                  <a:lnTo>
                    <a:pt x="574" y="197"/>
                  </a:lnTo>
                  <a:lnTo>
                    <a:pt x="556" y="164"/>
                  </a:lnTo>
                  <a:lnTo>
                    <a:pt x="543" y="133"/>
                  </a:lnTo>
                  <a:lnTo>
                    <a:pt x="540" y="105"/>
                  </a:lnTo>
                  <a:lnTo>
                    <a:pt x="550" y="85"/>
                  </a:lnTo>
                  <a:lnTo>
                    <a:pt x="578" y="74"/>
                  </a:lnTo>
                  <a:lnTo>
                    <a:pt x="589" y="83"/>
                  </a:lnTo>
                  <a:lnTo>
                    <a:pt x="602" y="106"/>
                  </a:lnTo>
                  <a:lnTo>
                    <a:pt x="615" y="138"/>
                  </a:lnTo>
                  <a:lnTo>
                    <a:pt x="627" y="174"/>
                  </a:lnTo>
                  <a:lnTo>
                    <a:pt x="635" y="211"/>
                  </a:lnTo>
                  <a:lnTo>
                    <a:pt x="638" y="246"/>
                  </a:lnTo>
                  <a:lnTo>
                    <a:pt x="637" y="274"/>
                  </a:lnTo>
                  <a:lnTo>
                    <a:pt x="629" y="292"/>
                  </a:lnTo>
                  <a:lnTo>
                    <a:pt x="638" y="303"/>
                  </a:lnTo>
                  <a:lnTo>
                    <a:pt x="653" y="313"/>
                  </a:lnTo>
                  <a:lnTo>
                    <a:pt x="670" y="321"/>
                  </a:lnTo>
                  <a:lnTo>
                    <a:pt x="686" y="330"/>
                  </a:lnTo>
                  <a:lnTo>
                    <a:pt x="706" y="336"/>
                  </a:lnTo>
                  <a:lnTo>
                    <a:pt x="724" y="343"/>
                  </a:lnTo>
                  <a:lnTo>
                    <a:pt x="742" y="349"/>
                  </a:lnTo>
                  <a:lnTo>
                    <a:pt x="758" y="356"/>
                  </a:lnTo>
                  <a:lnTo>
                    <a:pt x="770" y="374"/>
                  </a:lnTo>
                  <a:lnTo>
                    <a:pt x="780" y="395"/>
                  </a:lnTo>
                  <a:lnTo>
                    <a:pt x="781" y="418"/>
                  </a:lnTo>
                  <a:lnTo>
                    <a:pt x="765" y="4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4138613" y="3438525"/>
              <a:ext cx="609600" cy="463550"/>
            </a:xfrm>
            <a:custGeom>
              <a:avLst/>
              <a:gdLst>
                <a:gd name="T0" fmla="*/ 133 w 384"/>
                <a:gd name="T1" fmla="*/ 277 h 292"/>
                <a:gd name="T2" fmla="*/ 90 w 384"/>
                <a:gd name="T3" fmla="*/ 287 h 292"/>
                <a:gd name="T4" fmla="*/ 43 w 384"/>
                <a:gd name="T5" fmla="*/ 292 h 292"/>
                <a:gd name="T6" fmla="*/ 8 w 384"/>
                <a:gd name="T7" fmla="*/ 284 h 292"/>
                <a:gd name="T8" fmla="*/ 2 w 384"/>
                <a:gd name="T9" fmla="*/ 269 h 292"/>
                <a:gd name="T10" fmla="*/ 7 w 384"/>
                <a:gd name="T11" fmla="*/ 264 h 292"/>
                <a:gd name="T12" fmla="*/ 30 w 384"/>
                <a:gd name="T13" fmla="*/ 261 h 292"/>
                <a:gd name="T14" fmla="*/ 71 w 384"/>
                <a:gd name="T15" fmla="*/ 256 h 292"/>
                <a:gd name="T16" fmla="*/ 107 w 384"/>
                <a:gd name="T17" fmla="*/ 245 h 292"/>
                <a:gd name="T18" fmla="*/ 141 w 384"/>
                <a:gd name="T19" fmla="*/ 232 h 292"/>
                <a:gd name="T20" fmla="*/ 174 w 384"/>
                <a:gd name="T21" fmla="*/ 213 h 292"/>
                <a:gd name="T22" fmla="*/ 204 w 384"/>
                <a:gd name="T23" fmla="*/ 190 h 292"/>
                <a:gd name="T24" fmla="*/ 233 w 384"/>
                <a:gd name="T25" fmla="*/ 163 h 292"/>
                <a:gd name="T26" fmla="*/ 261 w 384"/>
                <a:gd name="T27" fmla="*/ 131 h 292"/>
                <a:gd name="T28" fmla="*/ 281 w 384"/>
                <a:gd name="T29" fmla="*/ 107 h 292"/>
                <a:gd name="T30" fmla="*/ 294 w 384"/>
                <a:gd name="T31" fmla="*/ 94 h 292"/>
                <a:gd name="T32" fmla="*/ 309 w 384"/>
                <a:gd name="T33" fmla="*/ 81 h 292"/>
                <a:gd name="T34" fmla="*/ 322 w 384"/>
                <a:gd name="T35" fmla="*/ 67 h 292"/>
                <a:gd name="T36" fmla="*/ 314 w 384"/>
                <a:gd name="T37" fmla="*/ 44 h 292"/>
                <a:gd name="T38" fmla="*/ 274 w 384"/>
                <a:gd name="T39" fmla="*/ 38 h 292"/>
                <a:gd name="T40" fmla="*/ 230 w 384"/>
                <a:gd name="T41" fmla="*/ 54 h 292"/>
                <a:gd name="T42" fmla="*/ 189 w 384"/>
                <a:gd name="T43" fmla="*/ 76 h 292"/>
                <a:gd name="T44" fmla="*/ 168 w 384"/>
                <a:gd name="T45" fmla="*/ 84 h 292"/>
                <a:gd name="T46" fmla="*/ 151 w 384"/>
                <a:gd name="T47" fmla="*/ 85 h 292"/>
                <a:gd name="T48" fmla="*/ 156 w 384"/>
                <a:gd name="T49" fmla="*/ 56 h 292"/>
                <a:gd name="T50" fmla="*/ 204 w 384"/>
                <a:gd name="T51" fmla="*/ 20 h 292"/>
                <a:gd name="T52" fmla="*/ 268 w 384"/>
                <a:gd name="T53" fmla="*/ 3 h 292"/>
                <a:gd name="T54" fmla="*/ 333 w 384"/>
                <a:gd name="T55" fmla="*/ 0 h 292"/>
                <a:gd name="T56" fmla="*/ 376 w 384"/>
                <a:gd name="T57" fmla="*/ 26 h 292"/>
                <a:gd name="T58" fmla="*/ 384 w 384"/>
                <a:gd name="T59" fmla="*/ 72 h 292"/>
                <a:gd name="T60" fmla="*/ 347 w 384"/>
                <a:gd name="T61" fmla="*/ 122 h 292"/>
                <a:gd name="T62" fmla="*/ 291 w 384"/>
                <a:gd name="T63" fmla="*/ 169 h 292"/>
                <a:gd name="T64" fmla="*/ 233 w 384"/>
                <a:gd name="T65" fmla="*/ 213 h 292"/>
                <a:gd name="T66" fmla="*/ 174 w 384"/>
                <a:gd name="T67" fmla="*/ 25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4" h="292">
                  <a:moveTo>
                    <a:pt x="146" y="273"/>
                  </a:moveTo>
                  <a:lnTo>
                    <a:pt x="133" y="277"/>
                  </a:lnTo>
                  <a:lnTo>
                    <a:pt x="113" y="282"/>
                  </a:lnTo>
                  <a:lnTo>
                    <a:pt x="90" y="287"/>
                  </a:lnTo>
                  <a:lnTo>
                    <a:pt x="66" y="291"/>
                  </a:lnTo>
                  <a:lnTo>
                    <a:pt x="43" y="292"/>
                  </a:lnTo>
                  <a:lnTo>
                    <a:pt x="23" y="291"/>
                  </a:lnTo>
                  <a:lnTo>
                    <a:pt x="8" y="284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3" y="268"/>
                  </a:lnTo>
                  <a:lnTo>
                    <a:pt x="7" y="264"/>
                  </a:lnTo>
                  <a:lnTo>
                    <a:pt x="8" y="263"/>
                  </a:lnTo>
                  <a:lnTo>
                    <a:pt x="30" y="261"/>
                  </a:lnTo>
                  <a:lnTo>
                    <a:pt x="51" y="259"/>
                  </a:lnTo>
                  <a:lnTo>
                    <a:pt x="71" y="256"/>
                  </a:lnTo>
                  <a:lnTo>
                    <a:pt x="89" y="251"/>
                  </a:lnTo>
                  <a:lnTo>
                    <a:pt x="107" y="245"/>
                  </a:lnTo>
                  <a:lnTo>
                    <a:pt x="125" y="238"/>
                  </a:lnTo>
                  <a:lnTo>
                    <a:pt x="141" y="232"/>
                  </a:lnTo>
                  <a:lnTo>
                    <a:pt x="158" y="222"/>
                  </a:lnTo>
                  <a:lnTo>
                    <a:pt x="174" y="213"/>
                  </a:lnTo>
                  <a:lnTo>
                    <a:pt x="189" y="202"/>
                  </a:lnTo>
                  <a:lnTo>
                    <a:pt x="204" y="190"/>
                  </a:lnTo>
                  <a:lnTo>
                    <a:pt x="218" y="177"/>
                  </a:lnTo>
                  <a:lnTo>
                    <a:pt x="233" y="163"/>
                  </a:lnTo>
                  <a:lnTo>
                    <a:pt x="246" y="148"/>
                  </a:lnTo>
                  <a:lnTo>
                    <a:pt x="261" y="131"/>
                  </a:lnTo>
                  <a:lnTo>
                    <a:pt x="274" y="113"/>
                  </a:lnTo>
                  <a:lnTo>
                    <a:pt x="281" y="107"/>
                  </a:lnTo>
                  <a:lnTo>
                    <a:pt x="287" y="100"/>
                  </a:lnTo>
                  <a:lnTo>
                    <a:pt x="294" y="94"/>
                  </a:lnTo>
                  <a:lnTo>
                    <a:pt x="302" y="87"/>
                  </a:lnTo>
                  <a:lnTo>
                    <a:pt x="309" y="81"/>
                  </a:lnTo>
                  <a:lnTo>
                    <a:pt x="315" y="74"/>
                  </a:lnTo>
                  <a:lnTo>
                    <a:pt x="322" y="67"/>
                  </a:lnTo>
                  <a:lnTo>
                    <a:pt x="328" y="61"/>
                  </a:lnTo>
                  <a:lnTo>
                    <a:pt x="314" y="44"/>
                  </a:lnTo>
                  <a:lnTo>
                    <a:pt x="296" y="38"/>
                  </a:lnTo>
                  <a:lnTo>
                    <a:pt x="274" y="38"/>
                  </a:lnTo>
                  <a:lnTo>
                    <a:pt x="251" y="44"/>
                  </a:lnTo>
                  <a:lnTo>
                    <a:pt x="230" y="54"/>
                  </a:lnTo>
                  <a:lnTo>
                    <a:pt x="209" y="66"/>
                  </a:lnTo>
                  <a:lnTo>
                    <a:pt x="189" y="76"/>
                  </a:lnTo>
                  <a:lnTo>
                    <a:pt x="174" y="85"/>
                  </a:lnTo>
                  <a:lnTo>
                    <a:pt x="168" y="84"/>
                  </a:lnTo>
                  <a:lnTo>
                    <a:pt x="159" y="84"/>
                  </a:lnTo>
                  <a:lnTo>
                    <a:pt x="151" y="85"/>
                  </a:lnTo>
                  <a:lnTo>
                    <a:pt x="143" y="84"/>
                  </a:lnTo>
                  <a:lnTo>
                    <a:pt x="156" y="56"/>
                  </a:lnTo>
                  <a:lnTo>
                    <a:pt x="176" y="35"/>
                  </a:lnTo>
                  <a:lnTo>
                    <a:pt x="204" y="20"/>
                  </a:lnTo>
                  <a:lnTo>
                    <a:pt x="233" y="8"/>
                  </a:lnTo>
                  <a:lnTo>
                    <a:pt x="268" y="3"/>
                  </a:lnTo>
                  <a:lnTo>
                    <a:pt x="301" y="0"/>
                  </a:lnTo>
                  <a:lnTo>
                    <a:pt x="333" y="0"/>
                  </a:lnTo>
                  <a:lnTo>
                    <a:pt x="363" y="2"/>
                  </a:lnTo>
                  <a:lnTo>
                    <a:pt x="376" y="26"/>
                  </a:lnTo>
                  <a:lnTo>
                    <a:pt x="384" y="48"/>
                  </a:lnTo>
                  <a:lnTo>
                    <a:pt x="384" y="72"/>
                  </a:lnTo>
                  <a:lnTo>
                    <a:pt x="374" y="99"/>
                  </a:lnTo>
                  <a:lnTo>
                    <a:pt x="347" y="122"/>
                  </a:lnTo>
                  <a:lnTo>
                    <a:pt x="319" y="146"/>
                  </a:lnTo>
                  <a:lnTo>
                    <a:pt x="291" y="169"/>
                  </a:lnTo>
                  <a:lnTo>
                    <a:pt x="261" y="190"/>
                  </a:lnTo>
                  <a:lnTo>
                    <a:pt x="233" y="213"/>
                  </a:lnTo>
                  <a:lnTo>
                    <a:pt x="204" y="235"/>
                  </a:lnTo>
                  <a:lnTo>
                    <a:pt x="174" y="254"/>
                  </a:lnTo>
                  <a:lnTo>
                    <a:pt x="146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2825751" y="3043238"/>
              <a:ext cx="2378075" cy="987425"/>
            </a:xfrm>
            <a:custGeom>
              <a:avLst/>
              <a:gdLst>
                <a:gd name="T0" fmla="*/ 1443 w 1498"/>
                <a:gd name="T1" fmla="*/ 128 h 622"/>
                <a:gd name="T2" fmla="*/ 1331 w 1498"/>
                <a:gd name="T3" fmla="*/ 159 h 622"/>
                <a:gd name="T4" fmla="*/ 1260 w 1498"/>
                <a:gd name="T5" fmla="*/ 162 h 622"/>
                <a:gd name="T6" fmla="*/ 1302 w 1498"/>
                <a:gd name="T7" fmla="*/ 133 h 622"/>
                <a:gd name="T8" fmla="*/ 1367 w 1498"/>
                <a:gd name="T9" fmla="*/ 108 h 622"/>
                <a:gd name="T10" fmla="*/ 1405 w 1498"/>
                <a:gd name="T11" fmla="*/ 77 h 622"/>
                <a:gd name="T12" fmla="*/ 1372 w 1498"/>
                <a:gd name="T13" fmla="*/ 65 h 622"/>
                <a:gd name="T14" fmla="*/ 1246 w 1498"/>
                <a:gd name="T15" fmla="*/ 100 h 622"/>
                <a:gd name="T16" fmla="*/ 1119 w 1498"/>
                <a:gd name="T17" fmla="*/ 131 h 622"/>
                <a:gd name="T18" fmla="*/ 993 w 1498"/>
                <a:gd name="T19" fmla="*/ 162 h 622"/>
                <a:gd name="T20" fmla="*/ 867 w 1498"/>
                <a:gd name="T21" fmla="*/ 193 h 622"/>
                <a:gd name="T22" fmla="*/ 740 w 1498"/>
                <a:gd name="T23" fmla="*/ 225 h 622"/>
                <a:gd name="T24" fmla="*/ 635 w 1498"/>
                <a:gd name="T25" fmla="*/ 261 h 622"/>
                <a:gd name="T26" fmla="*/ 551 w 1498"/>
                <a:gd name="T27" fmla="*/ 307 h 622"/>
                <a:gd name="T28" fmla="*/ 497 w 1498"/>
                <a:gd name="T29" fmla="*/ 384 h 622"/>
                <a:gd name="T30" fmla="*/ 553 w 1498"/>
                <a:gd name="T31" fmla="*/ 464 h 622"/>
                <a:gd name="T32" fmla="*/ 586 w 1498"/>
                <a:gd name="T33" fmla="*/ 553 h 622"/>
                <a:gd name="T34" fmla="*/ 547 w 1498"/>
                <a:gd name="T35" fmla="*/ 617 h 622"/>
                <a:gd name="T36" fmla="*/ 525 w 1498"/>
                <a:gd name="T37" fmla="*/ 622 h 622"/>
                <a:gd name="T38" fmla="*/ 517 w 1498"/>
                <a:gd name="T39" fmla="*/ 587 h 622"/>
                <a:gd name="T40" fmla="*/ 496 w 1498"/>
                <a:gd name="T41" fmla="*/ 503 h 622"/>
                <a:gd name="T42" fmla="*/ 441 w 1498"/>
                <a:gd name="T43" fmla="*/ 430 h 622"/>
                <a:gd name="T44" fmla="*/ 338 w 1498"/>
                <a:gd name="T45" fmla="*/ 402 h 622"/>
                <a:gd name="T46" fmla="*/ 318 w 1498"/>
                <a:gd name="T47" fmla="*/ 407 h 622"/>
                <a:gd name="T48" fmla="*/ 289 w 1498"/>
                <a:gd name="T49" fmla="*/ 497 h 622"/>
                <a:gd name="T50" fmla="*/ 218 w 1498"/>
                <a:gd name="T51" fmla="*/ 579 h 622"/>
                <a:gd name="T52" fmla="*/ 90 w 1498"/>
                <a:gd name="T53" fmla="*/ 605 h 622"/>
                <a:gd name="T54" fmla="*/ 34 w 1498"/>
                <a:gd name="T55" fmla="*/ 595 h 622"/>
                <a:gd name="T56" fmla="*/ 15 w 1498"/>
                <a:gd name="T57" fmla="*/ 589 h 622"/>
                <a:gd name="T58" fmla="*/ 2 w 1498"/>
                <a:gd name="T59" fmla="*/ 563 h 622"/>
                <a:gd name="T60" fmla="*/ 25 w 1498"/>
                <a:gd name="T61" fmla="*/ 512 h 622"/>
                <a:gd name="T62" fmla="*/ 97 w 1498"/>
                <a:gd name="T63" fmla="*/ 540 h 622"/>
                <a:gd name="T64" fmla="*/ 151 w 1498"/>
                <a:gd name="T65" fmla="*/ 540 h 622"/>
                <a:gd name="T66" fmla="*/ 230 w 1498"/>
                <a:gd name="T67" fmla="*/ 482 h 622"/>
                <a:gd name="T68" fmla="*/ 259 w 1498"/>
                <a:gd name="T69" fmla="*/ 377 h 622"/>
                <a:gd name="T70" fmla="*/ 264 w 1498"/>
                <a:gd name="T71" fmla="*/ 269 h 622"/>
                <a:gd name="T72" fmla="*/ 279 w 1498"/>
                <a:gd name="T73" fmla="*/ 228 h 622"/>
                <a:gd name="T74" fmla="*/ 305 w 1498"/>
                <a:gd name="T75" fmla="*/ 244 h 622"/>
                <a:gd name="T76" fmla="*/ 325 w 1498"/>
                <a:gd name="T77" fmla="*/ 361 h 622"/>
                <a:gd name="T78" fmla="*/ 363 w 1498"/>
                <a:gd name="T79" fmla="*/ 343 h 622"/>
                <a:gd name="T80" fmla="*/ 394 w 1498"/>
                <a:gd name="T81" fmla="*/ 311 h 622"/>
                <a:gd name="T82" fmla="*/ 433 w 1498"/>
                <a:gd name="T83" fmla="*/ 280 h 622"/>
                <a:gd name="T84" fmla="*/ 492 w 1498"/>
                <a:gd name="T85" fmla="*/ 252 h 622"/>
                <a:gd name="T86" fmla="*/ 551 w 1498"/>
                <a:gd name="T87" fmla="*/ 233 h 622"/>
                <a:gd name="T88" fmla="*/ 596 w 1498"/>
                <a:gd name="T89" fmla="*/ 185 h 622"/>
                <a:gd name="T90" fmla="*/ 629 w 1498"/>
                <a:gd name="T91" fmla="*/ 156 h 622"/>
                <a:gd name="T92" fmla="*/ 655 w 1498"/>
                <a:gd name="T93" fmla="*/ 200 h 622"/>
                <a:gd name="T94" fmla="*/ 796 w 1498"/>
                <a:gd name="T95" fmla="*/ 170 h 622"/>
                <a:gd name="T96" fmla="*/ 936 w 1498"/>
                <a:gd name="T97" fmla="*/ 136 h 622"/>
                <a:gd name="T98" fmla="*/ 1077 w 1498"/>
                <a:gd name="T99" fmla="*/ 98 h 622"/>
                <a:gd name="T100" fmla="*/ 1218 w 1498"/>
                <a:gd name="T101" fmla="*/ 60 h 622"/>
                <a:gd name="T102" fmla="*/ 1357 w 1498"/>
                <a:gd name="T103" fmla="*/ 26 h 622"/>
                <a:gd name="T104" fmla="*/ 1438 w 1498"/>
                <a:gd name="T105" fmla="*/ 1 h 622"/>
                <a:gd name="T106" fmla="*/ 1464 w 1498"/>
                <a:gd name="T107" fmla="*/ 8 h 622"/>
                <a:gd name="T108" fmla="*/ 1494 w 1498"/>
                <a:gd name="T109" fmla="*/ 54 h 622"/>
                <a:gd name="T110" fmla="*/ 1495 w 1498"/>
                <a:gd name="T111" fmla="*/ 10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98" h="622">
                  <a:moveTo>
                    <a:pt x="1484" y="115"/>
                  </a:moveTo>
                  <a:lnTo>
                    <a:pt x="1469" y="119"/>
                  </a:lnTo>
                  <a:lnTo>
                    <a:pt x="1443" y="128"/>
                  </a:lnTo>
                  <a:lnTo>
                    <a:pt x="1408" y="138"/>
                  </a:lnTo>
                  <a:lnTo>
                    <a:pt x="1369" y="149"/>
                  </a:lnTo>
                  <a:lnTo>
                    <a:pt x="1331" y="159"/>
                  </a:lnTo>
                  <a:lnTo>
                    <a:pt x="1298" y="165"/>
                  </a:lnTo>
                  <a:lnTo>
                    <a:pt x="1272" y="167"/>
                  </a:lnTo>
                  <a:lnTo>
                    <a:pt x="1260" y="162"/>
                  </a:lnTo>
                  <a:lnTo>
                    <a:pt x="1269" y="151"/>
                  </a:lnTo>
                  <a:lnTo>
                    <a:pt x="1283" y="141"/>
                  </a:lnTo>
                  <a:lnTo>
                    <a:pt x="1302" y="133"/>
                  </a:lnTo>
                  <a:lnTo>
                    <a:pt x="1323" y="124"/>
                  </a:lnTo>
                  <a:lnTo>
                    <a:pt x="1346" y="116"/>
                  </a:lnTo>
                  <a:lnTo>
                    <a:pt x="1367" y="108"/>
                  </a:lnTo>
                  <a:lnTo>
                    <a:pt x="1389" y="100"/>
                  </a:lnTo>
                  <a:lnTo>
                    <a:pt x="1405" y="92"/>
                  </a:lnTo>
                  <a:lnTo>
                    <a:pt x="1405" y="77"/>
                  </a:lnTo>
                  <a:lnTo>
                    <a:pt x="1397" y="69"/>
                  </a:lnTo>
                  <a:lnTo>
                    <a:pt x="1384" y="65"/>
                  </a:lnTo>
                  <a:lnTo>
                    <a:pt x="1372" y="65"/>
                  </a:lnTo>
                  <a:lnTo>
                    <a:pt x="1329" y="77"/>
                  </a:lnTo>
                  <a:lnTo>
                    <a:pt x="1288" y="88"/>
                  </a:lnTo>
                  <a:lnTo>
                    <a:pt x="1246" y="100"/>
                  </a:lnTo>
                  <a:lnTo>
                    <a:pt x="1205" y="110"/>
                  </a:lnTo>
                  <a:lnTo>
                    <a:pt x="1162" y="121"/>
                  </a:lnTo>
                  <a:lnTo>
                    <a:pt x="1119" y="131"/>
                  </a:lnTo>
                  <a:lnTo>
                    <a:pt x="1077" y="142"/>
                  </a:lnTo>
                  <a:lnTo>
                    <a:pt x="1036" y="152"/>
                  </a:lnTo>
                  <a:lnTo>
                    <a:pt x="993" y="162"/>
                  </a:lnTo>
                  <a:lnTo>
                    <a:pt x="950" y="172"/>
                  </a:lnTo>
                  <a:lnTo>
                    <a:pt x="909" y="183"/>
                  </a:lnTo>
                  <a:lnTo>
                    <a:pt x="867" y="193"/>
                  </a:lnTo>
                  <a:lnTo>
                    <a:pt x="824" y="203"/>
                  </a:lnTo>
                  <a:lnTo>
                    <a:pt x="783" y="213"/>
                  </a:lnTo>
                  <a:lnTo>
                    <a:pt x="740" y="225"/>
                  </a:lnTo>
                  <a:lnTo>
                    <a:pt x="699" y="234"/>
                  </a:lnTo>
                  <a:lnTo>
                    <a:pt x="668" y="247"/>
                  </a:lnTo>
                  <a:lnTo>
                    <a:pt x="635" y="261"/>
                  </a:lnTo>
                  <a:lnTo>
                    <a:pt x="606" y="274"/>
                  </a:lnTo>
                  <a:lnTo>
                    <a:pt x="578" y="289"/>
                  </a:lnTo>
                  <a:lnTo>
                    <a:pt x="551" y="307"/>
                  </a:lnTo>
                  <a:lnTo>
                    <a:pt x="530" y="328"/>
                  </a:lnTo>
                  <a:lnTo>
                    <a:pt x="510" y="353"/>
                  </a:lnTo>
                  <a:lnTo>
                    <a:pt x="497" y="384"/>
                  </a:lnTo>
                  <a:lnTo>
                    <a:pt x="514" y="408"/>
                  </a:lnTo>
                  <a:lnTo>
                    <a:pt x="533" y="436"/>
                  </a:lnTo>
                  <a:lnTo>
                    <a:pt x="553" y="464"/>
                  </a:lnTo>
                  <a:lnTo>
                    <a:pt x="571" y="494"/>
                  </a:lnTo>
                  <a:lnTo>
                    <a:pt x="583" y="523"/>
                  </a:lnTo>
                  <a:lnTo>
                    <a:pt x="586" y="553"/>
                  </a:lnTo>
                  <a:lnTo>
                    <a:pt x="579" y="582"/>
                  </a:lnTo>
                  <a:lnTo>
                    <a:pt x="560" y="610"/>
                  </a:lnTo>
                  <a:lnTo>
                    <a:pt x="547" y="617"/>
                  </a:lnTo>
                  <a:lnTo>
                    <a:pt x="540" y="620"/>
                  </a:lnTo>
                  <a:lnTo>
                    <a:pt x="533" y="622"/>
                  </a:lnTo>
                  <a:lnTo>
                    <a:pt x="525" y="622"/>
                  </a:lnTo>
                  <a:lnTo>
                    <a:pt x="520" y="609"/>
                  </a:lnTo>
                  <a:lnTo>
                    <a:pt x="517" y="599"/>
                  </a:lnTo>
                  <a:lnTo>
                    <a:pt x="517" y="587"/>
                  </a:lnTo>
                  <a:lnTo>
                    <a:pt x="519" y="577"/>
                  </a:lnTo>
                  <a:lnTo>
                    <a:pt x="507" y="538"/>
                  </a:lnTo>
                  <a:lnTo>
                    <a:pt x="496" y="503"/>
                  </a:lnTo>
                  <a:lnTo>
                    <a:pt x="481" y="474"/>
                  </a:lnTo>
                  <a:lnTo>
                    <a:pt x="463" y="449"/>
                  </a:lnTo>
                  <a:lnTo>
                    <a:pt x="441" y="430"/>
                  </a:lnTo>
                  <a:lnTo>
                    <a:pt x="414" y="415"/>
                  </a:lnTo>
                  <a:lnTo>
                    <a:pt x="379" y="407"/>
                  </a:lnTo>
                  <a:lnTo>
                    <a:pt x="338" y="402"/>
                  </a:lnTo>
                  <a:lnTo>
                    <a:pt x="328" y="403"/>
                  </a:lnTo>
                  <a:lnTo>
                    <a:pt x="323" y="405"/>
                  </a:lnTo>
                  <a:lnTo>
                    <a:pt x="318" y="407"/>
                  </a:lnTo>
                  <a:lnTo>
                    <a:pt x="312" y="410"/>
                  </a:lnTo>
                  <a:lnTo>
                    <a:pt x="302" y="458"/>
                  </a:lnTo>
                  <a:lnTo>
                    <a:pt x="289" y="497"/>
                  </a:lnTo>
                  <a:lnTo>
                    <a:pt x="271" y="531"/>
                  </a:lnTo>
                  <a:lnTo>
                    <a:pt x="248" y="558"/>
                  </a:lnTo>
                  <a:lnTo>
                    <a:pt x="218" y="579"/>
                  </a:lnTo>
                  <a:lnTo>
                    <a:pt x="182" y="594"/>
                  </a:lnTo>
                  <a:lnTo>
                    <a:pt x="141" y="602"/>
                  </a:lnTo>
                  <a:lnTo>
                    <a:pt x="90" y="605"/>
                  </a:lnTo>
                  <a:lnTo>
                    <a:pt x="66" y="600"/>
                  </a:lnTo>
                  <a:lnTo>
                    <a:pt x="48" y="597"/>
                  </a:lnTo>
                  <a:lnTo>
                    <a:pt x="34" y="595"/>
                  </a:lnTo>
                  <a:lnTo>
                    <a:pt x="26" y="592"/>
                  </a:lnTo>
                  <a:lnTo>
                    <a:pt x="20" y="590"/>
                  </a:lnTo>
                  <a:lnTo>
                    <a:pt x="15" y="589"/>
                  </a:lnTo>
                  <a:lnTo>
                    <a:pt x="11" y="587"/>
                  </a:lnTo>
                  <a:lnTo>
                    <a:pt x="8" y="586"/>
                  </a:lnTo>
                  <a:lnTo>
                    <a:pt x="2" y="563"/>
                  </a:lnTo>
                  <a:lnTo>
                    <a:pt x="0" y="543"/>
                  </a:lnTo>
                  <a:lnTo>
                    <a:pt x="7" y="526"/>
                  </a:lnTo>
                  <a:lnTo>
                    <a:pt x="25" y="512"/>
                  </a:lnTo>
                  <a:lnTo>
                    <a:pt x="54" y="523"/>
                  </a:lnTo>
                  <a:lnTo>
                    <a:pt x="77" y="531"/>
                  </a:lnTo>
                  <a:lnTo>
                    <a:pt x="97" y="540"/>
                  </a:lnTo>
                  <a:lnTo>
                    <a:pt x="115" y="543"/>
                  </a:lnTo>
                  <a:lnTo>
                    <a:pt x="131" y="545"/>
                  </a:lnTo>
                  <a:lnTo>
                    <a:pt x="151" y="540"/>
                  </a:lnTo>
                  <a:lnTo>
                    <a:pt x="177" y="531"/>
                  </a:lnTo>
                  <a:lnTo>
                    <a:pt x="208" y="515"/>
                  </a:lnTo>
                  <a:lnTo>
                    <a:pt x="230" y="482"/>
                  </a:lnTo>
                  <a:lnTo>
                    <a:pt x="245" y="448"/>
                  </a:lnTo>
                  <a:lnTo>
                    <a:pt x="254" y="413"/>
                  </a:lnTo>
                  <a:lnTo>
                    <a:pt x="259" y="377"/>
                  </a:lnTo>
                  <a:lnTo>
                    <a:pt x="261" y="341"/>
                  </a:lnTo>
                  <a:lnTo>
                    <a:pt x="263" y="305"/>
                  </a:lnTo>
                  <a:lnTo>
                    <a:pt x="264" y="269"/>
                  </a:lnTo>
                  <a:lnTo>
                    <a:pt x="269" y="233"/>
                  </a:lnTo>
                  <a:lnTo>
                    <a:pt x="274" y="229"/>
                  </a:lnTo>
                  <a:lnTo>
                    <a:pt x="279" y="228"/>
                  </a:lnTo>
                  <a:lnTo>
                    <a:pt x="282" y="225"/>
                  </a:lnTo>
                  <a:lnTo>
                    <a:pt x="287" y="221"/>
                  </a:lnTo>
                  <a:lnTo>
                    <a:pt x="305" y="244"/>
                  </a:lnTo>
                  <a:lnTo>
                    <a:pt x="312" y="284"/>
                  </a:lnTo>
                  <a:lnTo>
                    <a:pt x="315" y="326"/>
                  </a:lnTo>
                  <a:lnTo>
                    <a:pt x="325" y="361"/>
                  </a:lnTo>
                  <a:lnTo>
                    <a:pt x="338" y="357"/>
                  </a:lnTo>
                  <a:lnTo>
                    <a:pt x="351" y="351"/>
                  </a:lnTo>
                  <a:lnTo>
                    <a:pt x="363" y="343"/>
                  </a:lnTo>
                  <a:lnTo>
                    <a:pt x="373" y="333"/>
                  </a:lnTo>
                  <a:lnTo>
                    <a:pt x="382" y="321"/>
                  </a:lnTo>
                  <a:lnTo>
                    <a:pt x="394" y="311"/>
                  </a:lnTo>
                  <a:lnTo>
                    <a:pt x="404" y="300"/>
                  </a:lnTo>
                  <a:lnTo>
                    <a:pt x="415" y="290"/>
                  </a:lnTo>
                  <a:lnTo>
                    <a:pt x="433" y="280"/>
                  </a:lnTo>
                  <a:lnTo>
                    <a:pt x="453" y="270"/>
                  </a:lnTo>
                  <a:lnTo>
                    <a:pt x="473" y="262"/>
                  </a:lnTo>
                  <a:lnTo>
                    <a:pt x="492" y="252"/>
                  </a:lnTo>
                  <a:lnTo>
                    <a:pt x="512" y="246"/>
                  </a:lnTo>
                  <a:lnTo>
                    <a:pt x="532" y="238"/>
                  </a:lnTo>
                  <a:lnTo>
                    <a:pt x="551" y="233"/>
                  </a:lnTo>
                  <a:lnTo>
                    <a:pt x="573" y="226"/>
                  </a:lnTo>
                  <a:lnTo>
                    <a:pt x="589" y="208"/>
                  </a:lnTo>
                  <a:lnTo>
                    <a:pt x="596" y="185"/>
                  </a:lnTo>
                  <a:lnTo>
                    <a:pt x="604" y="164"/>
                  </a:lnTo>
                  <a:lnTo>
                    <a:pt x="620" y="146"/>
                  </a:lnTo>
                  <a:lnTo>
                    <a:pt x="629" y="156"/>
                  </a:lnTo>
                  <a:lnTo>
                    <a:pt x="638" y="170"/>
                  </a:lnTo>
                  <a:lnTo>
                    <a:pt x="647" y="185"/>
                  </a:lnTo>
                  <a:lnTo>
                    <a:pt x="655" y="200"/>
                  </a:lnTo>
                  <a:lnTo>
                    <a:pt x="702" y="190"/>
                  </a:lnTo>
                  <a:lnTo>
                    <a:pt x="748" y="182"/>
                  </a:lnTo>
                  <a:lnTo>
                    <a:pt x="796" y="170"/>
                  </a:lnTo>
                  <a:lnTo>
                    <a:pt x="842" y="159"/>
                  </a:lnTo>
                  <a:lnTo>
                    <a:pt x="890" y="147"/>
                  </a:lnTo>
                  <a:lnTo>
                    <a:pt x="936" y="136"/>
                  </a:lnTo>
                  <a:lnTo>
                    <a:pt x="983" y="123"/>
                  </a:lnTo>
                  <a:lnTo>
                    <a:pt x="1031" y="111"/>
                  </a:lnTo>
                  <a:lnTo>
                    <a:pt x="1077" y="98"/>
                  </a:lnTo>
                  <a:lnTo>
                    <a:pt x="1124" y="87"/>
                  </a:lnTo>
                  <a:lnTo>
                    <a:pt x="1170" y="74"/>
                  </a:lnTo>
                  <a:lnTo>
                    <a:pt x="1218" y="60"/>
                  </a:lnTo>
                  <a:lnTo>
                    <a:pt x="1264" y="49"/>
                  </a:lnTo>
                  <a:lnTo>
                    <a:pt x="1311" y="37"/>
                  </a:lnTo>
                  <a:lnTo>
                    <a:pt x="1357" y="26"/>
                  </a:lnTo>
                  <a:lnTo>
                    <a:pt x="1405" y="16"/>
                  </a:lnTo>
                  <a:lnTo>
                    <a:pt x="1426" y="6"/>
                  </a:lnTo>
                  <a:lnTo>
                    <a:pt x="1438" y="1"/>
                  </a:lnTo>
                  <a:lnTo>
                    <a:pt x="1446" y="0"/>
                  </a:lnTo>
                  <a:lnTo>
                    <a:pt x="1453" y="0"/>
                  </a:lnTo>
                  <a:lnTo>
                    <a:pt x="1464" y="8"/>
                  </a:lnTo>
                  <a:lnTo>
                    <a:pt x="1476" y="19"/>
                  </a:lnTo>
                  <a:lnTo>
                    <a:pt x="1485" y="36"/>
                  </a:lnTo>
                  <a:lnTo>
                    <a:pt x="1494" y="54"/>
                  </a:lnTo>
                  <a:lnTo>
                    <a:pt x="1498" y="72"/>
                  </a:lnTo>
                  <a:lnTo>
                    <a:pt x="1498" y="88"/>
                  </a:lnTo>
                  <a:lnTo>
                    <a:pt x="1495" y="103"/>
                  </a:lnTo>
                  <a:lnTo>
                    <a:pt x="1484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16"/>
            <p:cNvSpPr>
              <a:spLocks/>
            </p:cNvSpPr>
            <p:nvPr/>
          </p:nvSpPr>
          <p:spPr bwMode="auto">
            <a:xfrm>
              <a:off x="3789363" y="3581400"/>
              <a:ext cx="284163" cy="393700"/>
            </a:xfrm>
            <a:custGeom>
              <a:avLst/>
              <a:gdLst>
                <a:gd name="T0" fmla="*/ 36 w 179"/>
                <a:gd name="T1" fmla="*/ 245 h 248"/>
                <a:gd name="T2" fmla="*/ 30 w 179"/>
                <a:gd name="T3" fmla="*/ 245 h 248"/>
                <a:gd name="T4" fmla="*/ 25 w 179"/>
                <a:gd name="T5" fmla="*/ 247 h 248"/>
                <a:gd name="T6" fmla="*/ 18 w 179"/>
                <a:gd name="T7" fmla="*/ 247 h 248"/>
                <a:gd name="T8" fmla="*/ 13 w 179"/>
                <a:gd name="T9" fmla="*/ 248 h 248"/>
                <a:gd name="T10" fmla="*/ 4 w 179"/>
                <a:gd name="T11" fmla="*/ 212 h 248"/>
                <a:gd name="T12" fmla="*/ 0 w 179"/>
                <a:gd name="T13" fmla="*/ 160 h 248"/>
                <a:gd name="T14" fmla="*/ 0 w 179"/>
                <a:gd name="T15" fmla="*/ 105 h 248"/>
                <a:gd name="T16" fmla="*/ 5 w 179"/>
                <a:gd name="T17" fmla="*/ 66 h 248"/>
                <a:gd name="T18" fmla="*/ 12 w 179"/>
                <a:gd name="T19" fmla="*/ 56 h 248"/>
                <a:gd name="T20" fmla="*/ 22 w 179"/>
                <a:gd name="T21" fmla="*/ 45 h 248"/>
                <a:gd name="T22" fmla="*/ 30 w 179"/>
                <a:gd name="T23" fmla="*/ 35 h 248"/>
                <a:gd name="T24" fmla="*/ 41 w 179"/>
                <a:gd name="T25" fmla="*/ 27 h 248"/>
                <a:gd name="T26" fmla="*/ 53 w 179"/>
                <a:gd name="T27" fmla="*/ 18 h 248"/>
                <a:gd name="T28" fmla="*/ 66 w 179"/>
                <a:gd name="T29" fmla="*/ 12 h 248"/>
                <a:gd name="T30" fmla="*/ 79 w 179"/>
                <a:gd name="T31" fmla="*/ 7 h 248"/>
                <a:gd name="T32" fmla="*/ 94 w 179"/>
                <a:gd name="T33" fmla="*/ 5 h 248"/>
                <a:gd name="T34" fmla="*/ 95 w 179"/>
                <a:gd name="T35" fmla="*/ 9 h 248"/>
                <a:gd name="T36" fmla="*/ 97 w 179"/>
                <a:gd name="T37" fmla="*/ 12 h 248"/>
                <a:gd name="T38" fmla="*/ 100 w 179"/>
                <a:gd name="T39" fmla="*/ 17 h 248"/>
                <a:gd name="T40" fmla="*/ 104 w 179"/>
                <a:gd name="T41" fmla="*/ 20 h 248"/>
                <a:gd name="T42" fmla="*/ 97 w 179"/>
                <a:gd name="T43" fmla="*/ 28 h 248"/>
                <a:gd name="T44" fmla="*/ 86 w 179"/>
                <a:gd name="T45" fmla="*/ 38 h 248"/>
                <a:gd name="T46" fmla="*/ 71 w 179"/>
                <a:gd name="T47" fmla="*/ 48 h 248"/>
                <a:gd name="T48" fmla="*/ 61 w 179"/>
                <a:gd name="T49" fmla="*/ 55 h 248"/>
                <a:gd name="T50" fmla="*/ 58 w 179"/>
                <a:gd name="T51" fmla="*/ 74 h 248"/>
                <a:gd name="T52" fmla="*/ 54 w 179"/>
                <a:gd name="T53" fmla="*/ 91 h 248"/>
                <a:gd name="T54" fmla="*/ 53 w 179"/>
                <a:gd name="T55" fmla="*/ 107 h 248"/>
                <a:gd name="T56" fmla="*/ 58 w 179"/>
                <a:gd name="T57" fmla="*/ 127 h 248"/>
                <a:gd name="T58" fmla="*/ 71 w 179"/>
                <a:gd name="T59" fmla="*/ 119 h 248"/>
                <a:gd name="T60" fmla="*/ 86 w 179"/>
                <a:gd name="T61" fmla="*/ 107 h 248"/>
                <a:gd name="T62" fmla="*/ 99 w 179"/>
                <a:gd name="T63" fmla="*/ 96 h 248"/>
                <a:gd name="T64" fmla="*/ 112 w 179"/>
                <a:gd name="T65" fmla="*/ 81 h 248"/>
                <a:gd name="T66" fmla="*/ 123 w 179"/>
                <a:gd name="T67" fmla="*/ 66 h 248"/>
                <a:gd name="T68" fmla="*/ 132 w 179"/>
                <a:gd name="T69" fmla="*/ 50 h 248"/>
                <a:gd name="T70" fmla="*/ 133 w 179"/>
                <a:gd name="T71" fmla="*/ 33 h 248"/>
                <a:gd name="T72" fmla="*/ 132 w 179"/>
                <a:gd name="T73" fmla="*/ 17 h 248"/>
                <a:gd name="T74" fmla="*/ 138 w 179"/>
                <a:gd name="T75" fmla="*/ 12 h 248"/>
                <a:gd name="T76" fmla="*/ 146 w 179"/>
                <a:gd name="T77" fmla="*/ 9 h 248"/>
                <a:gd name="T78" fmla="*/ 153 w 179"/>
                <a:gd name="T79" fmla="*/ 4 h 248"/>
                <a:gd name="T80" fmla="*/ 161 w 179"/>
                <a:gd name="T81" fmla="*/ 0 h 248"/>
                <a:gd name="T82" fmla="*/ 178 w 179"/>
                <a:gd name="T83" fmla="*/ 22 h 248"/>
                <a:gd name="T84" fmla="*/ 179 w 179"/>
                <a:gd name="T85" fmla="*/ 58 h 248"/>
                <a:gd name="T86" fmla="*/ 173 w 179"/>
                <a:gd name="T87" fmla="*/ 97 h 248"/>
                <a:gd name="T88" fmla="*/ 164 w 179"/>
                <a:gd name="T89" fmla="*/ 125 h 248"/>
                <a:gd name="T90" fmla="*/ 151 w 179"/>
                <a:gd name="T91" fmla="*/ 137 h 248"/>
                <a:gd name="T92" fmla="*/ 140 w 179"/>
                <a:gd name="T93" fmla="*/ 148 h 248"/>
                <a:gd name="T94" fmla="*/ 127 w 179"/>
                <a:gd name="T95" fmla="*/ 158 h 248"/>
                <a:gd name="T96" fmla="*/ 113 w 179"/>
                <a:gd name="T97" fmla="*/ 168 h 248"/>
                <a:gd name="T98" fmla="*/ 100 w 179"/>
                <a:gd name="T99" fmla="*/ 178 h 248"/>
                <a:gd name="T100" fmla="*/ 86 w 179"/>
                <a:gd name="T101" fmla="*/ 187 h 248"/>
                <a:gd name="T102" fmla="*/ 72 w 179"/>
                <a:gd name="T103" fmla="*/ 196 h 248"/>
                <a:gd name="T104" fmla="*/ 59 w 179"/>
                <a:gd name="T105" fmla="*/ 206 h 248"/>
                <a:gd name="T106" fmla="*/ 56 w 179"/>
                <a:gd name="T107" fmla="*/ 219 h 248"/>
                <a:gd name="T108" fmla="*/ 53 w 179"/>
                <a:gd name="T109" fmla="*/ 230 h 248"/>
                <a:gd name="T110" fmla="*/ 46 w 179"/>
                <a:gd name="T111" fmla="*/ 238 h 248"/>
                <a:gd name="T112" fmla="*/ 36 w 179"/>
                <a:gd name="T113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" h="248">
                  <a:moveTo>
                    <a:pt x="36" y="245"/>
                  </a:moveTo>
                  <a:lnTo>
                    <a:pt x="30" y="245"/>
                  </a:lnTo>
                  <a:lnTo>
                    <a:pt x="25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4" y="212"/>
                  </a:lnTo>
                  <a:lnTo>
                    <a:pt x="0" y="160"/>
                  </a:lnTo>
                  <a:lnTo>
                    <a:pt x="0" y="105"/>
                  </a:lnTo>
                  <a:lnTo>
                    <a:pt x="5" y="66"/>
                  </a:lnTo>
                  <a:lnTo>
                    <a:pt x="12" y="56"/>
                  </a:lnTo>
                  <a:lnTo>
                    <a:pt x="22" y="45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3" y="18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94" y="5"/>
                  </a:lnTo>
                  <a:lnTo>
                    <a:pt x="95" y="9"/>
                  </a:lnTo>
                  <a:lnTo>
                    <a:pt x="97" y="12"/>
                  </a:lnTo>
                  <a:lnTo>
                    <a:pt x="100" y="17"/>
                  </a:lnTo>
                  <a:lnTo>
                    <a:pt x="104" y="20"/>
                  </a:lnTo>
                  <a:lnTo>
                    <a:pt x="97" y="28"/>
                  </a:lnTo>
                  <a:lnTo>
                    <a:pt x="86" y="38"/>
                  </a:lnTo>
                  <a:lnTo>
                    <a:pt x="71" y="48"/>
                  </a:lnTo>
                  <a:lnTo>
                    <a:pt x="61" y="55"/>
                  </a:lnTo>
                  <a:lnTo>
                    <a:pt x="58" y="74"/>
                  </a:lnTo>
                  <a:lnTo>
                    <a:pt x="54" y="91"/>
                  </a:lnTo>
                  <a:lnTo>
                    <a:pt x="53" y="107"/>
                  </a:lnTo>
                  <a:lnTo>
                    <a:pt x="58" y="127"/>
                  </a:lnTo>
                  <a:lnTo>
                    <a:pt x="71" y="119"/>
                  </a:lnTo>
                  <a:lnTo>
                    <a:pt x="86" y="107"/>
                  </a:lnTo>
                  <a:lnTo>
                    <a:pt x="99" y="96"/>
                  </a:lnTo>
                  <a:lnTo>
                    <a:pt x="112" y="81"/>
                  </a:lnTo>
                  <a:lnTo>
                    <a:pt x="123" y="66"/>
                  </a:lnTo>
                  <a:lnTo>
                    <a:pt x="132" y="50"/>
                  </a:lnTo>
                  <a:lnTo>
                    <a:pt x="133" y="33"/>
                  </a:lnTo>
                  <a:lnTo>
                    <a:pt x="132" y="17"/>
                  </a:lnTo>
                  <a:lnTo>
                    <a:pt x="138" y="12"/>
                  </a:lnTo>
                  <a:lnTo>
                    <a:pt x="146" y="9"/>
                  </a:lnTo>
                  <a:lnTo>
                    <a:pt x="153" y="4"/>
                  </a:lnTo>
                  <a:lnTo>
                    <a:pt x="161" y="0"/>
                  </a:lnTo>
                  <a:lnTo>
                    <a:pt x="178" y="22"/>
                  </a:lnTo>
                  <a:lnTo>
                    <a:pt x="179" y="58"/>
                  </a:lnTo>
                  <a:lnTo>
                    <a:pt x="173" y="97"/>
                  </a:lnTo>
                  <a:lnTo>
                    <a:pt x="164" y="125"/>
                  </a:lnTo>
                  <a:lnTo>
                    <a:pt x="151" y="137"/>
                  </a:lnTo>
                  <a:lnTo>
                    <a:pt x="140" y="148"/>
                  </a:lnTo>
                  <a:lnTo>
                    <a:pt x="127" y="158"/>
                  </a:lnTo>
                  <a:lnTo>
                    <a:pt x="113" y="168"/>
                  </a:lnTo>
                  <a:lnTo>
                    <a:pt x="100" y="178"/>
                  </a:lnTo>
                  <a:lnTo>
                    <a:pt x="86" y="187"/>
                  </a:lnTo>
                  <a:lnTo>
                    <a:pt x="72" y="196"/>
                  </a:lnTo>
                  <a:lnTo>
                    <a:pt x="59" y="206"/>
                  </a:lnTo>
                  <a:lnTo>
                    <a:pt x="56" y="219"/>
                  </a:lnTo>
                  <a:lnTo>
                    <a:pt x="53" y="230"/>
                  </a:lnTo>
                  <a:lnTo>
                    <a:pt x="46" y="238"/>
                  </a:lnTo>
                  <a:lnTo>
                    <a:pt x="36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4052888" y="3332163"/>
              <a:ext cx="515938" cy="192087"/>
            </a:xfrm>
            <a:custGeom>
              <a:avLst/>
              <a:gdLst>
                <a:gd name="T0" fmla="*/ 315 w 325"/>
                <a:gd name="T1" fmla="*/ 46 h 121"/>
                <a:gd name="T2" fmla="*/ 297 w 325"/>
                <a:gd name="T3" fmla="*/ 51 h 121"/>
                <a:gd name="T4" fmla="*/ 279 w 325"/>
                <a:gd name="T5" fmla="*/ 56 h 121"/>
                <a:gd name="T6" fmla="*/ 261 w 325"/>
                <a:gd name="T7" fmla="*/ 61 h 121"/>
                <a:gd name="T8" fmla="*/ 243 w 325"/>
                <a:gd name="T9" fmla="*/ 65 h 121"/>
                <a:gd name="T10" fmla="*/ 225 w 325"/>
                <a:gd name="T11" fmla="*/ 70 h 121"/>
                <a:gd name="T12" fmla="*/ 205 w 325"/>
                <a:gd name="T13" fmla="*/ 75 h 121"/>
                <a:gd name="T14" fmla="*/ 187 w 325"/>
                <a:gd name="T15" fmla="*/ 80 h 121"/>
                <a:gd name="T16" fmla="*/ 169 w 325"/>
                <a:gd name="T17" fmla="*/ 84 h 121"/>
                <a:gd name="T18" fmla="*/ 151 w 325"/>
                <a:gd name="T19" fmla="*/ 88 h 121"/>
                <a:gd name="T20" fmla="*/ 133 w 325"/>
                <a:gd name="T21" fmla="*/ 93 h 121"/>
                <a:gd name="T22" fmla="*/ 115 w 325"/>
                <a:gd name="T23" fmla="*/ 98 h 121"/>
                <a:gd name="T24" fmla="*/ 97 w 325"/>
                <a:gd name="T25" fmla="*/ 102 h 121"/>
                <a:gd name="T26" fmla="*/ 79 w 325"/>
                <a:gd name="T27" fmla="*/ 107 h 121"/>
                <a:gd name="T28" fmla="*/ 62 w 325"/>
                <a:gd name="T29" fmla="*/ 111 h 121"/>
                <a:gd name="T30" fmla="*/ 44 w 325"/>
                <a:gd name="T31" fmla="*/ 116 h 121"/>
                <a:gd name="T32" fmla="*/ 26 w 325"/>
                <a:gd name="T33" fmla="*/ 121 h 121"/>
                <a:gd name="T34" fmla="*/ 20 w 325"/>
                <a:gd name="T35" fmla="*/ 121 h 121"/>
                <a:gd name="T36" fmla="*/ 15 w 325"/>
                <a:gd name="T37" fmla="*/ 121 h 121"/>
                <a:gd name="T38" fmla="*/ 10 w 325"/>
                <a:gd name="T39" fmla="*/ 121 h 121"/>
                <a:gd name="T40" fmla="*/ 7 w 325"/>
                <a:gd name="T41" fmla="*/ 121 h 121"/>
                <a:gd name="T42" fmla="*/ 3 w 325"/>
                <a:gd name="T43" fmla="*/ 116 h 121"/>
                <a:gd name="T44" fmla="*/ 3 w 325"/>
                <a:gd name="T45" fmla="*/ 111 h 121"/>
                <a:gd name="T46" fmla="*/ 2 w 325"/>
                <a:gd name="T47" fmla="*/ 105 h 121"/>
                <a:gd name="T48" fmla="*/ 0 w 325"/>
                <a:gd name="T49" fmla="*/ 95 h 121"/>
                <a:gd name="T50" fmla="*/ 15 w 325"/>
                <a:gd name="T51" fmla="*/ 87 h 121"/>
                <a:gd name="T52" fmla="*/ 31 w 325"/>
                <a:gd name="T53" fmla="*/ 79 h 121"/>
                <a:gd name="T54" fmla="*/ 49 w 325"/>
                <a:gd name="T55" fmla="*/ 72 h 121"/>
                <a:gd name="T56" fmla="*/ 67 w 325"/>
                <a:gd name="T57" fmla="*/ 65 h 121"/>
                <a:gd name="T58" fmla="*/ 87 w 325"/>
                <a:gd name="T59" fmla="*/ 59 h 121"/>
                <a:gd name="T60" fmla="*/ 107 w 325"/>
                <a:gd name="T61" fmla="*/ 52 h 121"/>
                <a:gd name="T62" fmla="*/ 126 w 325"/>
                <a:gd name="T63" fmla="*/ 46 h 121"/>
                <a:gd name="T64" fmla="*/ 148 w 325"/>
                <a:gd name="T65" fmla="*/ 41 h 121"/>
                <a:gd name="T66" fmla="*/ 167 w 325"/>
                <a:gd name="T67" fmla="*/ 36 h 121"/>
                <a:gd name="T68" fmla="*/ 189 w 325"/>
                <a:gd name="T69" fmla="*/ 29 h 121"/>
                <a:gd name="T70" fmla="*/ 210 w 325"/>
                <a:gd name="T71" fmla="*/ 24 h 121"/>
                <a:gd name="T72" fmla="*/ 230 w 325"/>
                <a:gd name="T73" fmla="*/ 20 h 121"/>
                <a:gd name="T74" fmla="*/ 250 w 325"/>
                <a:gd name="T75" fmla="*/ 15 h 121"/>
                <a:gd name="T76" fmla="*/ 268 w 325"/>
                <a:gd name="T77" fmla="*/ 10 h 121"/>
                <a:gd name="T78" fmla="*/ 286 w 325"/>
                <a:gd name="T79" fmla="*/ 5 h 121"/>
                <a:gd name="T80" fmla="*/ 302 w 325"/>
                <a:gd name="T81" fmla="*/ 0 h 121"/>
                <a:gd name="T82" fmla="*/ 317 w 325"/>
                <a:gd name="T83" fmla="*/ 11 h 121"/>
                <a:gd name="T84" fmla="*/ 325 w 325"/>
                <a:gd name="T85" fmla="*/ 23 h 121"/>
                <a:gd name="T86" fmla="*/ 325 w 325"/>
                <a:gd name="T87" fmla="*/ 34 h 121"/>
                <a:gd name="T88" fmla="*/ 315 w 325"/>
                <a:gd name="T89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" h="121">
                  <a:moveTo>
                    <a:pt x="315" y="46"/>
                  </a:moveTo>
                  <a:lnTo>
                    <a:pt x="297" y="51"/>
                  </a:lnTo>
                  <a:lnTo>
                    <a:pt x="279" y="56"/>
                  </a:lnTo>
                  <a:lnTo>
                    <a:pt x="261" y="61"/>
                  </a:lnTo>
                  <a:lnTo>
                    <a:pt x="243" y="65"/>
                  </a:lnTo>
                  <a:lnTo>
                    <a:pt x="225" y="70"/>
                  </a:lnTo>
                  <a:lnTo>
                    <a:pt x="205" y="75"/>
                  </a:lnTo>
                  <a:lnTo>
                    <a:pt x="187" y="80"/>
                  </a:lnTo>
                  <a:lnTo>
                    <a:pt x="169" y="84"/>
                  </a:lnTo>
                  <a:lnTo>
                    <a:pt x="151" y="88"/>
                  </a:lnTo>
                  <a:lnTo>
                    <a:pt x="133" y="93"/>
                  </a:lnTo>
                  <a:lnTo>
                    <a:pt x="115" y="98"/>
                  </a:lnTo>
                  <a:lnTo>
                    <a:pt x="97" y="102"/>
                  </a:lnTo>
                  <a:lnTo>
                    <a:pt x="79" y="107"/>
                  </a:lnTo>
                  <a:lnTo>
                    <a:pt x="62" y="111"/>
                  </a:lnTo>
                  <a:lnTo>
                    <a:pt x="44" y="116"/>
                  </a:lnTo>
                  <a:lnTo>
                    <a:pt x="26" y="121"/>
                  </a:lnTo>
                  <a:lnTo>
                    <a:pt x="20" y="121"/>
                  </a:lnTo>
                  <a:lnTo>
                    <a:pt x="15" y="121"/>
                  </a:lnTo>
                  <a:lnTo>
                    <a:pt x="10" y="121"/>
                  </a:lnTo>
                  <a:lnTo>
                    <a:pt x="7" y="121"/>
                  </a:lnTo>
                  <a:lnTo>
                    <a:pt x="3" y="116"/>
                  </a:lnTo>
                  <a:lnTo>
                    <a:pt x="3" y="111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15" y="87"/>
                  </a:lnTo>
                  <a:lnTo>
                    <a:pt x="31" y="79"/>
                  </a:lnTo>
                  <a:lnTo>
                    <a:pt x="49" y="72"/>
                  </a:lnTo>
                  <a:lnTo>
                    <a:pt x="67" y="65"/>
                  </a:lnTo>
                  <a:lnTo>
                    <a:pt x="87" y="59"/>
                  </a:lnTo>
                  <a:lnTo>
                    <a:pt x="107" y="52"/>
                  </a:lnTo>
                  <a:lnTo>
                    <a:pt x="126" y="46"/>
                  </a:lnTo>
                  <a:lnTo>
                    <a:pt x="148" y="41"/>
                  </a:lnTo>
                  <a:lnTo>
                    <a:pt x="167" y="36"/>
                  </a:lnTo>
                  <a:lnTo>
                    <a:pt x="189" y="29"/>
                  </a:lnTo>
                  <a:lnTo>
                    <a:pt x="210" y="24"/>
                  </a:lnTo>
                  <a:lnTo>
                    <a:pt x="230" y="20"/>
                  </a:lnTo>
                  <a:lnTo>
                    <a:pt x="250" y="15"/>
                  </a:lnTo>
                  <a:lnTo>
                    <a:pt x="268" y="10"/>
                  </a:lnTo>
                  <a:lnTo>
                    <a:pt x="286" y="5"/>
                  </a:lnTo>
                  <a:lnTo>
                    <a:pt x="302" y="0"/>
                  </a:lnTo>
                  <a:lnTo>
                    <a:pt x="317" y="11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1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931863" y="3813175"/>
              <a:ext cx="1446213" cy="1295400"/>
            </a:xfrm>
            <a:custGeom>
              <a:avLst/>
              <a:gdLst>
                <a:gd name="T0" fmla="*/ 49 w 911"/>
                <a:gd name="T1" fmla="*/ 814 h 816"/>
                <a:gd name="T2" fmla="*/ 36 w 911"/>
                <a:gd name="T3" fmla="*/ 813 h 816"/>
                <a:gd name="T4" fmla="*/ 24 w 911"/>
                <a:gd name="T5" fmla="*/ 811 h 816"/>
                <a:gd name="T6" fmla="*/ 13 w 911"/>
                <a:gd name="T7" fmla="*/ 811 h 816"/>
                <a:gd name="T8" fmla="*/ 0 w 911"/>
                <a:gd name="T9" fmla="*/ 764 h 816"/>
                <a:gd name="T10" fmla="*/ 3 w 911"/>
                <a:gd name="T11" fmla="*/ 662 h 816"/>
                <a:gd name="T12" fmla="*/ 19 w 911"/>
                <a:gd name="T13" fmla="*/ 558 h 816"/>
                <a:gd name="T14" fmla="*/ 37 w 911"/>
                <a:gd name="T15" fmla="*/ 457 h 816"/>
                <a:gd name="T16" fmla="*/ 52 w 911"/>
                <a:gd name="T17" fmla="*/ 380 h 816"/>
                <a:gd name="T18" fmla="*/ 77 w 911"/>
                <a:gd name="T19" fmla="*/ 317 h 816"/>
                <a:gd name="T20" fmla="*/ 108 w 911"/>
                <a:gd name="T21" fmla="*/ 255 h 816"/>
                <a:gd name="T22" fmla="*/ 149 w 911"/>
                <a:gd name="T23" fmla="*/ 192 h 816"/>
                <a:gd name="T24" fmla="*/ 195 w 911"/>
                <a:gd name="T25" fmla="*/ 135 h 816"/>
                <a:gd name="T26" fmla="*/ 246 w 911"/>
                <a:gd name="T27" fmla="*/ 84 h 816"/>
                <a:gd name="T28" fmla="*/ 303 w 911"/>
                <a:gd name="T29" fmla="*/ 41 h 816"/>
                <a:gd name="T30" fmla="*/ 362 w 911"/>
                <a:gd name="T31" fmla="*/ 10 h 816"/>
                <a:gd name="T32" fmla="*/ 410 w 911"/>
                <a:gd name="T33" fmla="*/ 2 h 816"/>
                <a:gd name="T34" fmla="*/ 443 w 911"/>
                <a:gd name="T35" fmla="*/ 2 h 816"/>
                <a:gd name="T36" fmla="*/ 479 w 911"/>
                <a:gd name="T37" fmla="*/ 5 h 816"/>
                <a:gd name="T38" fmla="*/ 513 w 911"/>
                <a:gd name="T39" fmla="*/ 12 h 816"/>
                <a:gd name="T40" fmla="*/ 561 w 911"/>
                <a:gd name="T41" fmla="*/ 23 h 816"/>
                <a:gd name="T42" fmla="*/ 625 w 911"/>
                <a:gd name="T43" fmla="*/ 40 h 816"/>
                <a:gd name="T44" fmla="*/ 689 w 911"/>
                <a:gd name="T45" fmla="*/ 58 h 816"/>
                <a:gd name="T46" fmla="*/ 755 w 911"/>
                <a:gd name="T47" fmla="*/ 69 h 816"/>
                <a:gd name="T48" fmla="*/ 799 w 911"/>
                <a:gd name="T49" fmla="*/ 73 h 816"/>
                <a:gd name="T50" fmla="*/ 833 w 911"/>
                <a:gd name="T51" fmla="*/ 79 h 816"/>
                <a:gd name="T52" fmla="*/ 875 w 911"/>
                <a:gd name="T53" fmla="*/ 89 h 816"/>
                <a:gd name="T54" fmla="*/ 904 w 911"/>
                <a:gd name="T55" fmla="*/ 105 h 816"/>
                <a:gd name="T56" fmla="*/ 894 w 911"/>
                <a:gd name="T57" fmla="*/ 125 h 816"/>
                <a:gd name="T58" fmla="*/ 852 w 911"/>
                <a:gd name="T59" fmla="*/ 132 h 816"/>
                <a:gd name="T60" fmla="*/ 802 w 911"/>
                <a:gd name="T61" fmla="*/ 127 h 816"/>
                <a:gd name="T62" fmla="*/ 758 w 911"/>
                <a:gd name="T63" fmla="*/ 117 h 816"/>
                <a:gd name="T64" fmla="*/ 717 w 911"/>
                <a:gd name="T65" fmla="*/ 112 h 816"/>
                <a:gd name="T66" fmla="*/ 664 w 911"/>
                <a:gd name="T67" fmla="*/ 107 h 816"/>
                <a:gd name="T68" fmla="*/ 609 w 911"/>
                <a:gd name="T69" fmla="*/ 104 h 816"/>
                <a:gd name="T70" fmla="*/ 553 w 911"/>
                <a:gd name="T71" fmla="*/ 104 h 816"/>
                <a:gd name="T72" fmla="*/ 497 w 911"/>
                <a:gd name="T73" fmla="*/ 105 h 816"/>
                <a:gd name="T74" fmla="*/ 443 w 911"/>
                <a:gd name="T75" fmla="*/ 112 h 816"/>
                <a:gd name="T76" fmla="*/ 390 w 911"/>
                <a:gd name="T77" fmla="*/ 124 h 816"/>
                <a:gd name="T78" fmla="*/ 343 w 911"/>
                <a:gd name="T79" fmla="*/ 142 h 816"/>
                <a:gd name="T80" fmla="*/ 259 w 911"/>
                <a:gd name="T81" fmla="*/ 220 h 816"/>
                <a:gd name="T82" fmla="*/ 169 w 911"/>
                <a:gd name="T83" fmla="*/ 375 h 816"/>
                <a:gd name="T84" fmla="*/ 111 w 911"/>
                <a:gd name="T85" fmla="*/ 545 h 816"/>
                <a:gd name="T86" fmla="*/ 75 w 911"/>
                <a:gd name="T87" fmla="*/ 723 h 816"/>
                <a:gd name="T88" fmla="*/ 60 w 911"/>
                <a:gd name="T89" fmla="*/ 814 h 816"/>
                <a:gd name="T90" fmla="*/ 59 w 911"/>
                <a:gd name="T91" fmla="*/ 81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11" h="816">
                  <a:moveTo>
                    <a:pt x="57" y="816"/>
                  </a:moveTo>
                  <a:lnTo>
                    <a:pt x="49" y="814"/>
                  </a:lnTo>
                  <a:lnTo>
                    <a:pt x="42" y="813"/>
                  </a:lnTo>
                  <a:lnTo>
                    <a:pt x="36" y="813"/>
                  </a:lnTo>
                  <a:lnTo>
                    <a:pt x="31" y="811"/>
                  </a:lnTo>
                  <a:lnTo>
                    <a:pt x="24" y="811"/>
                  </a:lnTo>
                  <a:lnTo>
                    <a:pt x="19" y="811"/>
                  </a:lnTo>
                  <a:lnTo>
                    <a:pt x="13" y="811"/>
                  </a:lnTo>
                  <a:lnTo>
                    <a:pt x="6" y="813"/>
                  </a:lnTo>
                  <a:lnTo>
                    <a:pt x="0" y="764"/>
                  </a:lnTo>
                  <a:lnTo>
                    <a:pt x="0" y="714"/>
                  </a:lnTo>
                  <a:lnTo>
                    <a:pt x="3" y="662"/>
                  </a:lnTo>
                  <a:lnTo>
                    <a:pt x="11" y="611"/>
                  </a:lnTo>
                  <a:lnTo>
                    <a:pt x="19" y="558"/>
                  </a:lnTo>
                  <a:lnTo>
                    <a:pt x="29" y="508"/>
                  </a:lnTo>
                  <a:lnTo>
                    <a:pt x="37" y="457"/>
                  </a:lnTo>
                  <a:lnTo>
                    <a:pt x="44" y="409"/>
                  </a:lnTo>
                  <a:lnTo>
                    <a:pt x="52" y="380"/>
                  </a:lnTo>
                  <a:lnTo>
                    <a:pt x="64" y="348"/>
                  </a:lnTo>
                  <a:lnTo>
                    <a:pt x="77" y="317"/>
                  </a:lnTo>
                  <a:lnTo>
                    <a:pt x="92" y="286"/>
                  </a:lnTo>
                  <a:lnTo>
                    <a:pt x="108" y="255"/>
                  </a:lnTo>
                  <a:lnTo>
                    <a:pt x="128" y="224"/>
                  </a:lnTo>
                  <a:lnTo>
                    <a:pt x="149" y="192"/>
                  </a:lnTo>
                  <a:lnTo>
                    <a:pt x="170" y="163"/>
                  </a:lnTo>
                  <a:lnTo>
                    <a:pt x="195" y="135"/>
                  </a:lnTo>
                  <a:lnTo>
                    <a:pt x="220" y="109"/>
                  </a:lnTo>
                  <a:lnTo>
                    <a:pt x="246" y="84"/>
                  </a:lnTo>
                  <a:lnTo>
                    <a:pt x="274" y="61"/>
                  </a:lnTo>
                  <a:lnTo>
                    <a:pt x="303" y="41"/>
                  </a:lnTo>
                  <a:lnTo>
                    <a:pt x="333" y="25"/>
                  </a:lnTo>
                  <a:lnTo>
                    <a:pt x="362" y="10"/>
                  </a:lnTo>
                  <a:lnTo>
                    <a:pt x="394" y="0"/>
                  </a:lnTo>
                  <a:lnTo>
                    <a:pt x="410" y="2"/>
                  </a:lnTo>
                  <a:lnTo>
                    <a:pt x="426" y="2"/>
                  </a:lnTo>
                  <a:lnTo>
                    <a:pt x="443" y="2"/>
                  </a:lnTo>
                  <a:lnTo>
                    <a:pt x="461" y="4"/>
                  </a:lnTo>
                  <a:lnTo>
                    <a:pt x="479" y="5"/>
                  </a:lnTo>
                  <a:lnTo>
                    <a:pt x="497" y="7"/>
                  </a:lnTo>
                  <a:lnTo>
                    <a:pt x="513" y="12"/>
                  </a:lnTo>
                  <a:lnTo>
                    <a:pt x="531" y="17"/>
                  </a:lnTo>
                  <a:lnTo>
                    <a:pt x="561" y="23"/>
                  </a:lnTo>
                  <a:lnTo>
                    <a:pt x="592" y="32"/>
                  </a:lnTo>
                  <a:lnTo>
                    <a:pt x="625" y="40"/>
                  </a:lnTo>
                  <a:lnTo>
                    <a:pt x="658" y="48"/>
                  </a:lnTo>
                  <a:lnTo>
                    <a:pt x="689" y="58"/>
                  </a:lnTo>
                  <a:lnTo>
                    <a:pt x="722" y="64"/>
                  </a:lnTo>
                  <a:lnTo>
                    <a:pt x="755" y="69"/>
                  </a:lnTo>
                  <a:lnTo>
                    <a:pt x="788" y="71"/>
                  </a:lnTo>
                  <a:lnTo>
                    <a:pt x="799" y="73"/>
                  </a:lnTo>
                  <a:lnTo>
                    <a:pt x="815" y="76"/>
                  </a:lnTo>
                  <a:lnTo>
                    <a:pt x="833" y="79"/>
                  </a:lnTo>
                  <a:lnTo>
                    <a:pt x="855" y="84"/>
                  </a:lnTo>
                  <a:lnTo>
                    <a:pt x="875" y="89"/>
                  </a:lnTo>
                  <a:lnTo>
                    <a:pt x="891" y="97"/>
                  </a:lnTo>
                  <a:lnTo>
                    <a:pt x="904" y="105"/>
                  </a:lnTo>
                  <a:lnTo>
                    <a:pt x="911" y="115"/>
                  </a:lnTo>
                  <a:lnTo>
                    <a:pt x="894" y="125"/>
                  </a:lnTo>
                  <a:lnTo>
                    <a:pt x="875" y="130"/>
                  </a:lnTo>
                  <a:lnTo>
                    <a:pt x="852" y="132"/>
                  </a:lnTo>
                  <a:lnTo>
                    <a:pt x="827" y="130"/>
                  </a:lnTo>
                  <a:lnTo>
                    <a:pt x="802" y="127"/>
                  </a:lnTo>
                  <a:lnTo>
                    <a:pt x="779" y="122"/>
                  </a:lnTo>
                  <a:lnTo>
                    <a:pt x="758" y="117"/>
                  </a:lnTo>
                  <a:lnTo>
                    <a:pt x="742" y="114"/>
                  </a:lnTo>
                  <a:lnTo>
                    <a:pt x="717" y="112"/>
                  </a:lnTo>
                  <a:lnTo>
                    <a:pt x="691" y="110"/>
                  </a:lnTo>
                  <a:lnTo>
                    <a:pt x="664" y="107"/>
                  </a:lnTo>
                  <a:lnTo>
                    <a:pt x="637" y="105"/>
                  </a:lnTo>
                  <a:lnTo>
                    <a:pt x="609" y="104"/>
                  </a:lnTo>
                  <a:lnTo>
                    <a:pt x="581" y="104"/>
                  </a:lnTo>
                  <a:lnTo>
                    <a:pt x="553" y="104"/>
                  </a:lnTo>
                  <a:lnTo>
                    <a:pt x="525" y="104"/>
                  </a:lnTo>
                  <a:lnTo>
                    <a:pt x="497" y="105"/>
                  </a:lnTo>
                  <a:lnTo>
                    <a:pt x="469" y="107"/>
                  </a:lnTo>
                  <a:lnTo>
                    <a:pt x="443" y="112"/>
                  </a:lnTo>
                  <a:lnTo>
                    <a:pt x="415" y="117"/>
                  </a:lnTo>
                  <a:lnTo>
                    <a:pt x="390" y="124"/>
                  </a:lnTo>
                  <a:lnTo>
                    <a:pt x="366" y="132"/>
                  </a:lnTo>
                  <a:lnTo>
                    <a:pt x="343" y="142"/>
                  </a:lnTo>
                  <a:lnTo>
                    <a:pt x="320" y="153"/>
                  </a:lnTo>
                  <a:lnTo>
                    <a:pt x="259" y="220"/>
                  </a:lnTo>
                  <a:lnTo>
                    <a:pt x="208" y="296"/>
                  </a:lnTo>
                  <a:lnTo>
                    <a:pt x="169" y="375"/>
                  </a:lnTo>
                  <a:lnTo>
                    <a:pt x="138" y="458"/>
                  </a:lnTo>
                  <a:lnTo>
                    <a:pt x="111" y="545"/>
                  </a:lnTo>
                  <a:lnTo>
                    <a:pt x="92" y="634"/>
                  </a:lnTo>
                  <a:lnTo>
                    <a:pt x="75" y="723"/>
                  </a:lnTo>
                  <a:lnTo>
                    <a:pt x="62" y="813"/>
                  </a:lnTo>
                  <a:lnTo>
                    <a:pt x="60" y="814"/>
                  </a:lnTo>
                  <a:lnTo>
                    <a:pt x="60" y="814"/>
                  </a:lnTo>
                  <a:lnTo>
                    <a:pt x="59" y="814"/>
                  </a:lnTo>
                  <a:lnTo>
                    <a:pt x="57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2001838" y="2430463"/>
              <a:ext cx="1644650" cy="962025"/>
            </a:xfrm>
            <a:custGeom>
              <a:avLst/>
              <a:gdLst>
                <a:gd name="T0" fmla="*/ 977 w 1036"/>
                <a:gd name="T1" fmla="*/ 556 h 606"/>
                <a:gd name="T2" fmla="*/ 901 w 1036"/>
                <a:gd name="T3" fmla="*/ 537 h 606"/>
                <a:gd name="T4" fmla="*/ 854 w 1036"/>
                <a:gd name="T5" fmla="*/ 509 h 606"/>
                <a:gd name="T6" fmla="*/ 832 w 1036"/>
                <a:gd name="T7" fmla="*/ 386 h 606"/>
                <a:gd name="T8" fmla="*/ 805 w 1036"/>
                <a:gd name="T9" fmla="*/ 295 h 606"/>
                <a:gd name="T10" fmla="*/ 765 w 1036"/>
                <a:gd name="T11" fmla="*/ 226 h 606"/>
                <a:gd name="T12" fmla="*/ 716 w 1036"/>
                <a:gd name="T13" fmla="*/ 166 h 606"/>
                <a:gd name="T14" fmla="*/ 631 w 1036"/>
                <a:gd name="T15" fmla="*/ 126 h 606"/>
                <a:gd name="T16" fmla="*/ 555 w 1036"/>
                <a:gd name="T17" fmla="*/ 95 h 606"/>
                <a:gd name="T18" fmla="*/ 481 w 1036"/>
                <a:gd name="T19" fmla="*/ 74 h 606"/>
                <a:gd name="T20" fmla="*/ 404 w 1036"/>
                <a:gd name="T21" fmla="*/ 66 h 606"/>
                <a:gd name="T22" fmla="*/ 317 w 1036"/>
                <a:gd name="T23" fmla="*/ 71 h 606"/>
                <a:gd name="T24" fmla="*/ 179 w 1036"/>
                <a:gd name="T25" fmla="*/ 158 h 606"/>
                <a:gd name="T26" fmla="*/ 100 w 1036"/>
                <a:gd name="T27" fmla="*/ 305 h 606"/>
                <a:gd name="T28" fmla="*/ 100 w 1036"/>
                <a:gd name="T29" fmla="*/ 499 h 606"/>
                <a:gd name="T30" fmla="*/ 166 w 1036"/>
                <a:gd name="T31" fmla="*/ 525 h 606"/>
                <a:gd name="T32" fmla="*/ 297 w 1036"/>
                <a:gd name="T33" fmla="*/ 538 h 606"/>
                <a:gd name="T34" fmla="*/ 457 w 1036"/>
                <a:gd name="T35" fmla="*/ 542 h 606"/>
                <a:gd name="T36" fmla="*/ 609 w 1036"/>
                <a:gd name="T37" fmla="*/ 538 h 606"/>
                <a:gd name="T38" fmla="*/ 716 w 1036"/>
                <a:gd name="T39" fmla="*/ 533 h 606"/>
                <a:gd name="T40" fmla="*/ 754 w 1036"/>
                <a:gd name="T41" fmla="*/ 522 h 606"/>
                <a:gd name="T42" fmla="*/ 785 w 1036"/>
                <a:gd name="T43" fmla="*/ 512 h 606"/>
                <a:gd name="T44" fmla="*/ 814 w 1036"/>
                <a:gd name="T45" fmla="*/ 514 h 606"/>
                <a:gd name="T46" fmla="*/ 811 w 1036"/>
                <a:gd name="T47" fmla="*/ 524 h 606"/>
                <a:gd name="T48" fmla="*/ 742 w 1036"/>
                <a:gd name="T49" fmla="*/ 561 h 606"/>
                <a:gd name="T50" fmla="*/ 632 w 1036"/>
                <a:gd name="T51" fmla="*/ 589 h 606"/>
                <a:gd name="T52" fmla="*/ 514 w 1036"/>
                <a:gd name="T53" fmla="*/ 601 h 606"/>
                <a:gd name="T54" fmla="*/ 396 w 1036"/>
                <a:gd name="T55" fmla="*/ 602 h 606"/>
                <a:gd name="T56" fmla="*/ 279 w 1036"/>
                <a:gd name="T57" fmla="*/ 602 h 606"/>
                <a:gd name="T58" fmla="*/ 189 w 1036"/>
                <a:gd name="T59" fmla="*/ 602 h 606"/>
                <a:gd name="T60" fmla="*/ 140 w 1036"/>
                <a:gd name="T61" fmla="*/ 597 h 606"/>
                <a:gd name="T62" fmla="*/ 91 w 1036"/>
                <a:gd name="T63" fmla="*/ 589 h 606"/>
                <a:gd name="T64" fmla="*/ 53 w 1036"/>
                <a:gd name="T65" fmla="*/ 589 h 606"/>
                <a:gd name="T66" fmla="*/ 30 w 1036"/>
                <a:gd name="T67" fmla="*/ 589 h 606"/>
                <a:gd name="T68" fmla="*/ 13 w 1036"/>
                <a:gd name="T69" fmla="*/ 573 h 606"/>
                <a:gd name="T70" fmla="*/ 4 w 1036"/>
                <a:gd name="T71" fmla="*/ 359 h 606"/>
                <a:gd name="T72" fmla="*/ 35 w 1036"/>
                <a:gd name="T73" fmla="*/ 233 h 606"/>
                <a:gd name="T74" fmla="*/ 71 w 1036"/>
                <a:gd name="T75" fmla="*/ 159 h 606"/>
                <a:gd name="T76" fmla="*/ 118 w 1036"/>
                <a:gd name="T77" fmla="*/ 98 h 606"/>
                <a:gd name="T78" fmla="*/ 178 w 1036"/>
                <a:gd name="T79" fmla="*/ 51 h 606"/>
                <a:gd name="T80" fmla="*/ 255 w 1036"/>
                <a:gd name="T81" fmla="*/ 16 h 606"/>
                <a:gd name="T82" fmla="*/ 345 w 1036"/>
                <a:gd name="T83" fmla="*/ 2 h 606"/>
                <a:gd name="T84" fmla="*/ 432 w 1036"/>
                <a:gd name="T85" fmla="*/ 8 h 606"/>
                <a:gd name="T86" fmla="*/ 524 w 1036"/>
                <a:gd name="T87" fmla="*/ 23 h 606"/>
                <a:gd name="T88" fmla="*/ 611 w 1036"/>
                <a:gd name="T89" fmla="*/ 49 h 606"/>
                <a:gd name="T90" fmla="*/ 693 w 1036"/>
                <a:gd name="T91" fmla="*/ 89 h 606"/>
                <a:gd name="T92" fmla="*/ 762 w 1036"/>
                <a:gd name="T93" fmla="*/ 146 h 606"/>
                <a:gd name="T94" fmla="*/ 821 w 1036"/>
                <a:gd name="T95" fmla="*/ 246 h 606"/>
                <a:gd name="T96" fmla="*/ 859 w 1036"/>
                <a:gd name="T97" fmla="*/ 350 h 606"/>
                <a:gd name="T98" fmla="*/ 887 w 1036"/>
                <a:gd name="T99" fmla="*/ 446 h 606"/>
                <a:gd name="T100" fmla="*/ 956 w 1036"/>
                <a:gd name="T101" fmla="*/ 482 h 606"/>
                <a:gd name="T102" fmla="*/ 1023 w 1036"/>
                <a:gd name="T103" fmla="*/ 525 h 606"/>
                <a:gd name="T104" fmla="*/ 1026 w 1036"/>
                <a:gd name="T105" fmla="*/ 55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6" h="606">
                  <a:moveTo>
                    <a:pt x="1018" y="560"/>
                  </a:moveTo>
                  <a:lnTo>
                    <a:pt x="1000" y="560"/>
                  </a:lnTo>
                  <a:lnTo>
                    <a:pt x="977" y="556"/>
                  </a:lnTo>
                  <a:lnTo>
                    <a:pt x="951" y="551"/>
                  </a:lnTo>
                  <a:lnTo>
                    <a:pt x="926" y="543"/>
                  </a:lnTo>
                  <a:lnTo>
                    <a:pt x="901" y="537"/>
                  </a:lnTo>
                  <a:lnTo>
                    <a:pt x="878" y="527"/>
                  </a:lnTo>
                  <a:lnTo>
                    <a:pt x="864" y="519"/>
                  </a:lnTo>
                  <a:lnTo>
                    <a:pt x="854" y="509"/>
                  </a:lnTo>
                  <a:lnTo>
                    <a:pt x="847" y="468"/>
                  </a:lnTo>
                  <a:lnTo>
                    <a:pt x="839" y="427"/>
                  </a:lnTo>
                  <a:lnTo>
                    <a:pt x="832" y="386"/>
                  </a:lnTo>
                  <a:lnTo>
                    <a:pt x="826" y="345"/>
                  </a:lnTo>
                  <a:lnTo>
                    <a:pt x="816" y="320"/>
                  </a:lnTo>
                  <a:lnTo>
                    <a:pt x="805" y="295"/>
                  </a:lnTo>
                  <a:lnTo>
                    <a:pt x="793" y="272"/>
                  </a:lnTo>
                  <a:lnTo>
                    <a:pt x="780" y="248"/>
                  </a:lnTo>
                  <a:lnTo>
                    <a:pt x="765" y="226"/>
                  </a:lnTo>
                  <a:lnTo>
                    <a:pt x="750" y="205"/>
                  </a:lnTo>
                  <a:lnTo>
                    <a:pt x="734" y="184"/>
                  </a:lnTo>
                  <a:lnTo>
                    <a:pt x="716" y="166"/>
                  </a:lnTo>
                  <a:lnTo>
                    <a:pt x="686" y="153"/>
                  </a:lnTo>
                  <a:lnTo>
                    <a:pt x="658" y="139"/>
                  </a:lnTo>
                  <a:lnTo>
                    <a:pt x="631" y="126"/>
                  </a:lnTo>
                  <a:lnTo>
                    <a:pt x="604" y="115"/>
                  </a:lnTo>
                  <a:lnTo>
                    <a:pt x="580" y="105"/>
                  </a:lnTo>
                  <a:lnTo>
                    <a:pt x="555" y="95"/>
                  </a:lnTo>
                  <a:lnTo>
                    <a:pt x="530" y="87"/>
                  </a:lnTo>
                  <a:lnTo>
                    <a:pt x="506" y="80"/>
                  </a:lnTo>
                  <a:lnTo>
                    <a:pt x="481" y="74"/>
                  </a:lnTo>
                  <a:lnTo>
                    <a:pt x="457" y="71"/>
                  </a:lnTo>
                  <a:lnTo>
                    <a:pt x="430" y="67"/>
                  </a:lnTo>
                  <a:lnTo>
                    <a:pt x="404" y="66"/>
                  </a:lnTo>
                  <a:lnTo>
                    <a:pt x="376" y="66"/>
                  </a:lnTo>
                  <a:lnTo>
                    <a:pt x="348" y="67"/>
                  </a:lnTo>
                  <a:lnTo>
                    <a:pt x="317" y="71"/>
                  </a:lnTo>
                  <a:lnTo>
                    <a:pt x="286" y="77"/>
                  </a:lnTo>
                  <a:lnTo>
                    <a:pt x="227" y="117"/>
                  </a:lnTo>
                  <a:lnTo>
                    <a:pt x="179" y="158"/>
                  </a:lnTo>
                  <a:lnTo>
                    <a:pt x="143" y="202"/>
                  </a:lnTo>
                  <a:lnTo>
                    <a:pt x="117" y="251"/>
                  </a:lnTo>
                  <a:lnTo>
                    <a:pt x="100" y="305"/>
                  </a:lnTo>
                  <a:lnTo>
                    <a:pt x="94" y="364"/>
                  </a:lnTo>
                  <a:lnTo>
                    <a:pt x="94" y="428"/>
                  </a:lnTo>
                  <a:lnTo>
                    <a:pt x="100" y="499"/>
                  </a:lnTo>
                  <a:lnTo>
                    <a:pt x="114" y="509"/>
                  </a:lnTo>
                  <a:lnTo>
                    <a:pt x="135" y="519"/>
                  </a:lnTo>
                  <a:lnTo>
                    <a:pt x="166" y="525"/>
                  </a:lnTo>
                  <a:lnTo>
                    <a:pt x="204" y="530"/>
                  </a:lnTo>
                  <a:lnTo>
                    <a:pt x="248" y="535"/>
                  </a:lnTo>
                  <a:lnTo>
                    <a:pt x="297" y="538"/>
                  </a:lnTo>
                  <a:lnTo>
                    <a:pt x="348" y="540"/>
                  </a:lnTo>
                  <a:lnTo>
                    <a:pt x="402" y="542"/>
                  </a:lnTo>
                  <a:lnTo>
                    <a:pt x="457" y="542"/>
                  </a:lnTo>
                  <a:lnTo>
                    <a:pt x="511" y="542"/>
                  </a:lnTo>
                  <a:lnTo>
                    <a:pt x="562" y="540"/>
                  </a:lnTo>
                  <a:lnTo>
                    <a:pt x="609" y="538"/>
                  </a:lnTo>
                  <a:lnTo>
                    <a:pt x="650" y="537"/>
                  </a:lnTo>
                  <a:lnTo>
                    <a:pt x="688" y="535"/>
                  </a:lnTo>
                  <a:lnTo>
                    <a:pt x="716" y="533"/>
                  </a:lnTo>
                  <a:lnTo>
                    <a:pt x="736" y="532"/>
                  </a:lnTo>
                  <a:lnTo>
                    <a:pt x="744" y="527"/>
                  </a:lnTo>
                  <a:lnTo>
                    <a:pt x="754" y="522"/>
                  </a:lnTo>
                  <a:lnTo>
                    <a:pt x="764" y="519"/>
                  </a:lnTo>
                  <a:lnTo>
                    <a:pt x="773" y="515"/>
                  </a:lnTo>
                  <a:lnTo>
                    <a:pt x="785" y="512"/>
                  </a:lnTo>
                  <a:lnTo>
                    <a:pt x="795" y="510"/>
                  </a:lnTo>
                  <a:lnTo>
                    <a:pt x="805" y="510"/>
                  </a:lnTo>
                  <a:lnTo>
                    <a:pt x="814" y="514"/>
                  </a:lnTo>
                  <a:lnTo>
                    <a:pt x="813" y="517"/>
                  </a:lnTo>
                  <a:lnTo>
                    <a:pt x="813" y="520"/>
                  </a:lnTo>
                  <a:lnTo>
                    <a:pt x="811" y="524"/>
                  </a:lnTo>
                  <a:lnTo>
                    <a:pt x="811" y="528"/>
                  </a:lnTo>
                  <a:lnTo>
                    <a:pt x="778" y="546"/>
                  </a:lnTo>
                  <a:lnTo>
                    <a:pt x="742" y="561"/>
                  </a:lnTo>
                  <a:lnTo>
                    <a:pt x="706" y="573"/>
                  </a:lnTo>
                  <a:lnTo>
                    <a:pt x="670" y="583"/>
                  </a:lnTo>
                  <a:lnTo>
                    <a:pt x="632" y="589"/>
                  </a:lnTo>
                  <a:lnTo>
                    <a:pt x="593" y="594"/>
                  </a:lnTo>
                  <a:lnTo>
                    <a:pt x="553" y="597"/>
                  </a:lnTo>
                  <a:lnTo>
                    <a:pt x="514" y="601"/>
                  </a:lnTo>
                  <a:lnTo>
                    <a:pt x="475" y="601"/>
                  </a:lnTo>
                  <a:lnTo>
                    <a:pt x="435" y="602"/>
                  </a:lnTo>
                  <a:lnTo>
                    <a:pt x="396" y="602"/>
                  </a:lnTo>
                  <a:lnTo>
                    <a:pt x="356" y="602"/>
                  </a:lnTo>
                  <a:lnTo>
                    <a:pt x="317" y="602"/>
                  </a:lnTo>
                  <a:lnTo>
                    <a:pt x="279" y="602"/>
                  </a:lnTo>
                  <a:lnTo>
                    <a:pt x="242" y="604"/>
                  </a:lnTo>
                  <a:lnTo>
                    <a:pt x="205" y="606"/>
                  </a:lnTo>
                  <a:lnTo>
                    <a:pt x="189" y="602"/>
                  </a:lnTo>
                  <a:lnTo>
                    <a:pt x="173" y="601"/>
                  </a:lnTo>
                  <a:lnTo>
                    <a:pt x="156" y="599"/>
                  </a:lnTo>
                  <a:lnTo>
                    <a:pt x="140" y="597"/>
                  </a:lnTo>
                  <a:lnTo>
                    <a:pt x="123" y="596"/>
                  </a:lnTo>
                  <a:lnTo>
                    <a:pt x="107" y="592"/>
                  </a:lnTo>
                  <a:lnTo>
                    <a:pt x="91" y="589"/>
                  </a:lnTo>
                  <a:lnTo>
                    <a:pt x="76" y="586"/>
                  </a:lnTo>
                  <a:lnTo>
                    <a:pt x="63" y="588"/>
                  </a:lnTo>
                  <a:lnTo>
                    <a:pt x="53" y="589"/>
                  </a:lnTo>
                  <a:lnTo>
                    <a:pt x="45" y="591"/>
                  </a:lnTo>
                  <a:lnTo>
                    <a:pt x="36" y="591"/>
                  </a:lnTo>
                  <a:lnTo>
                    <a:pt x="30" y="589"/>
                  </a:lnTo>
                  <a:lnTo>
                    <a:pt x="25" y="586"/>
                  </a:lnTo>
                  <a:lnTo>
                    <a:pt x="18" y="581"/>
                  </a:lnTo>
                  <a:lnTo>
                    <a:pt x="13" y="573"/>
                  </a:lnTo>
                  <a:lnTo>
                    <a:pt x="4" y="502"/>
                  </a:lnTo>
                  <a:lnTo>
                    <a:pt x="0" y="430"/>
                  </a:lnTo>
                  <a:lnTo>
                    <a:pt x="4" y="359"/>
                  </a:lnTo>
                  <a:lnTo>
                    <a:pt x="13" y="290"/>
                  </a:lnTo>
                  <a:lnTo>
                    <a:pt x="23" y="261"/>
                  </a:lnTo>
                  <a:lnTo>
                    <a:pt x="35" y="233"/>
                  </a:lnTo>
                  <a:lnTo>
                    <a:pt x="46" y="208"/>
                  </a:lnTo>
                  <a:lnTo>
                    <a:pt x="58" y="184"/>
                  </a:lnTo>
                  <a:lnTo>
                    <a:pt x="71" y="159"/>
                  </a:lnTo>
                  <a:lnTo>
                    <a:pt x="86" y="138"/>
                  </a:lnTo>
                  <a:lnTo>
                    <a:pt x="100" y="118"/>
                  </a:lnTo>
                  <a:lnTo>
                    <a:pt x="118" y="98"/>
                  </a:lnTo>
                  <a:lnTo>
                    <a:pt x="137" y="82"/>
                  </a:lnTo>
                  <a:lnTo>
                    <a:pt x="156" y="66"/>
                  </a:lnTo>
                  <a:lnTo>
                    <a:pt x="178" y="51"/>
                  </a:lnTo>
                  <a:lnTo>
                    <a:pt x="201" y="38"/>
                  </a:lnTo>
                  <a:lnTo>
                    <a:pt x="227" y="26"/>
                  </a:lnTo>
                  <a:lnTo>
                    <a:pt x="255" y="16"/>
                  </a:lnTo>
                  <a:lnTo>
                    <a:pt x="284" y="8"/>
                  </a:lnTo>
                  <a:lnTo>
                    <a:pt x="317" y="0"/>
                  </a:lnTo>
                  <a:lnTo>
                    <a:pt x="345" y="2"/>
                  </a:lnTo>
                  <a:lnTo>
                    <a:pt x="373" y="2"/>
                  </a:lnTo>
                  <a:lnTo>
                    <a:pt x="402" y="5"/>
                  </a:lnTo>
                  <a:lnTo>
                    <a:pt x="432" y="8"/>
                  </a:lnTo>
                  <a:lnTo>
                    <a:pt x="463" y="11"/>
                  </a:lnTo>
                  <a:lnTo>
                    <a:pt x="493" y="16"/>
                  </a:lnTo>
                  <a:lnTo>
                    <a:pt x="524" y="23"/>
                  </a:lnTo>
                  <a:lnTo>
                    <a:pt x="553" y="30"/>
                  </a:lnTo>
                  <a:lnTo>
                    <a:pt x="583" y="39"/>
                  </a:lnTo>
                  <a:lnTo>
                    <a:pt x="611" y="49"/>
                  </a:lnTo>
                  <a:lnTo>
                    <a:pt x="639" y="61"/>
                  </a:lnTo>
                  <a:lnTo>
                    <a:pt x="667" y="74"/>
                  </a:lnTo>
                  <a:lnTo>
                    <a:pt x="693" y="89"/>
                  </a:lnTo>
                  <a:lnTo>
                    <a:pt x="718" y="107"/>
                  </a:lnTo>
                  <a:lnTo>
                    <a:pt x="741" y="125"/>
                  </a:lnTo>
                  <a:lnTo>
                    <a:pt x="762" y="146"/>
                  </a:lnTo>
                  <a:lnTo>
                    <a:pt x="785" y="181"/>
                  </a:lnTo>
                  <a:lnTo>
                    <a:pt x="805" y="213"/>
                  </a:lnTo>
                  <a:lnTo>
                    <a:pt x="821" y="246"/>
                  </a:lnTo>
                  <a:lnTo>
                    <a:pt x="836" y="281"/>
                  </a:lnTo>
                  <a:lnTo>
                    <a:pt x="849" y="315"/>
                  </a:lnTo>
                  <a:lnTo>
                    <a:pt x="859" y="350"/>
                  </a:lnTo>
                  <a:lnTo>
                    <a:pt x="867" y="389"/>
                  </a:lnTo>
                  <a:lnTo>
                    <a:pt x="873" y="430"/>
                  </a:lnTo>
                  <a:lnTo>
                    <a:pt x="887" y="446"/>
                  </a:lnTo>
                  <a:lnTo>
                    <a:pt x="906" y="461"/>
                  </a:lnTo>
                  <a:lnTo>
                    <a:pt x="929" y="473"/>
                  </a:lnTo>
                  <a:lnTo>
                    <a:pt x="956" y="482"/>
                  </a:lnTo>
                  <a:lnTo>
                    <a:pt x="980" y="494"/>
                  </a:lnTo>
                  <a:lnTo>
                    <a:pt x="1003" y="509"/>
                  </a:lnTo>
                  <a:lnTo>
                    <a:pt x="1023" y="525"/>
                  </a:lnTo>
                  <a:lnTo>
                    <a:pt x="1036" y="548"/>
                  </a:lnTo>
                  <a:lnTo>
                    <a:pt x="1031" y="551"/>
                  </a:lnTo>
                  <a:lnTo>
                    <a:pt x="1026" y="555"/>
                  </a:lnTo>
                  <a:lnTo>
                    <a:pt x="1021" y="556"/>
                  </a:lnTo>
                  <a:lnTo>
                    <a:pt x="1018" y="5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1944688" y="3397250"/>
              <a:ext cx="941388" cy="361950"/>
            </a:xfrm>
            <a:custGeom>
              <a:avLst/>
              <a:gdLst>
                <a:gd name="T0" fmla="*/ 489 w 593"/>
                <a:gd name="T1" fmla="*/ 212 h 228"/>
                <a:gd name="T2" fmla="*/ 443 w 593"/>
                <a:gd name="T3" fmla="*/ 221 h 228"/>
                <a:gd name="T4" fmla="*/ 394 w 593"/>
                <a:gd name="T5" fmla="*/ 228 h 228"/>
                <a:gd name="T6" fmla="*/ 342 w 593"/>
                <a:gd name="T7" fmla="*/ 228 h 228"/>
                <a:gd name="T8" fmla="*/ 287 w 593"/>
                <a:gd name="T9" fmla="*/ 226 h 228"/>
                <a:gd name="T10" fmla="*/ 235 w 593"/>
                <a:gd name="T11" fmla="*/ 223 h 228"/>
                <a:gd name="T12" fmla="*/ 184 w 593"/>
                <a:gd name="T13" fmla="*/ 218 h 228"/>
                <a:gd name="T14" fmla="*/ 138 w 593"/>
                <a:gd name="T15" fmla="*/ 213 h 228"/>
                <a:gd name="T16" fmla="*/ 105 w 593"/>
                <a:gd name="T17" fmla="*/ 212 h 228"/>
                <a:gd name="T18" fmla="*/ 79 w 593"/>
                <a:gd name="T19" fmla="*/ 210 h 228"/>
                <a:gd name="T20" fmla="*/ 53 w 593"/>
                <a:gd name="T21" fmla="*/ 202 h 228"/>
                <a:gd name="T22" fmla="*/ 28 w 593"/>
                <a:gd name="T23" fmla="*/ 192 h 228"/>
                <a:gd name="T24" fmla="*/ 8 w 593"/>
                <a:gd name="T25" fmla="*/ 164 h 228"/>
                <a:gd name="T26" fmla="*/ 0 w 593"/>
                <a:gd name="T27" fmla="*/ 110 h 228"/>
                <a:gd name="T28" fmla="*/ 13 w 593"/>
                <a:gd name="T29" fmla="*/ 59 h 228"/>
                <a:gd name="T30" fmla="*/ 46 w 593"/>
                <a:gd name="T31" fmla="*/ 16 h 228"/>
                <a:gd name="T32" fmla="*/ 74 w 593"/>
                <a:gd name="T33" fmla="*/ 3 h 228"/>
                <a:gd name="T34" fmla="*/ 79 w 593"/>
                <a:gd name="T35" fmla="*/ 11 h 228"/>
                <a:gd name="T36" fmla="*/ 79 w 593"/>
                <a:gd name="T37" fmla="*/ 49 h 228"/>
                <a:gd name="T38" fmla="*/ 82 w 593"/>
                <a:gd name="T39" fmla="*/ 95 h 228"/>
                <a:gd name="T40" fmla="*/ 100 w 593"/>
                <a:gd name="T41" fmla="*/ 126 h 228"/>
                <a:gd name="T42" fmla="*/ 130 w 593"/>
                <a:gd name="T43" fmla="*/ 148 h 228"/>
                <a:gd name="T44" fmla="*/ 168 w 593"/>
                <a:gd name="T45" fmla="*/ 159 h 228"/>
                <a:gd name="T46" fmla="*/ 212 w 593"/>
                <a:gd name="T47" fmla="*/ 166 h 228"/>
                <a:gd name="T48" fmla="*/ 261 w 593"/>
                <a:gd name="T49" fmla="*/ 167 h 228"/>
                <a:gd name="T50" fmla="*/ 309 w 593"/>
                <a:gd name="T51" fmla="*/ 171 h 228"/>
                <a:gd name="T52" fmla="*/ 348 w 593"/>
                <a:gd name="T53" fmla="*/ 171 h 228"/>
                <a:gd name="T54" fmla="*/ 378 w 593"/>
                <a:gd name="T55" fmla="*/ 171 h 228"/>
                <a:gd name="T56" fmla="*/ 409 w 593"/>
                <a:gd name="T57" fmla="*/ 172 h 228"/>
                <a:gd name="T58" fmla="*/ 440 w 593"/>
                <a:gd name="T59" fmla="*/ 169 h 228"/>
                <a:gd name="T60" fmla="*/ 475 w 593"/>
                <a:gd name="T61" fmla="*/ 148 h 228"/>
                <a:gd name="T62" fmla="*/ 504 w 593"/>
                <a:gd name="T63" fmla="*/ 113 h 228"/>
                <a:gd name="T64" fmla="*/ 530 w 593"/>
                <a:gd name="T65" fmla="*/ 77 h 228"/>
                <a:gd name="T66" fmla="*/ 555 w 593"/>
                <a:gd name="T67" fmla="*/ 38 h 228"/>
                <a:gd name="T68" fmla="*/ 584 w 593"/>
                <a:gd name="T69" fmla="*/ 15 h 228"/>
                <a:gd name="T70" fmla="*/ 591 w 593"/>
                <a:gd name="T71" fmla="*/ 52 h 228"/>
                <a:gd name="T72" fmla="*/ 570 w 593"/>
                <a:gd name="T73" fmla="*/ 121 h 228"/>
                <a:gd name="T74" fmla="*/ 532 w 593"/>
                <a:gd name="T7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3" h="228">
                  <a:moveTo>
                    <a:pt x="511" y="203"/>
                  </a:moveTo>
                  <a:lnTo>
                    <a:pt x="489" y="212"/>
                  </a:lnTo>
                  <a:lnTo>
                    <a:pt x="468" y="216"/>
                  </a:lnTo>
                  <a:lnTo>
                    <a:pt x="443" y="221"/>
                  </a:lnTo>
                  <a:lnTo>
                    <a:pt x="419" y="225"/>
                  </a:lnTo>
                  <a:lnTo>
                    <a:pt x="394" y="228"/>
                  </a:lnTo>
                  <a:lnTo>
                    <a:pt x="368" y="228"/>
                  </a:lnTo>
                  <a:lnTo>
                    <a:pt x="342" y="228"/>
                  </a:lnTo>
                  <a:lnTo>
                    <a:pt x="314" y="228"/>
                  </a:lnTo>
                  <a:lnTo>
                    <a:pt x="287" y="226"/>
                  </a:lnTo>
                  <a:lnTo>
                    <a:pt x="261" y="225"/>
                  </a:lnTo>
                  <a:lnTo>
                    <a:pt x="235" y="223"/>
                  </a:lnTo>
                  <a:lnTo>
                    <a:pt x="209" y="221"/>
                  </a:lnTo>
                  <a:lnTo>
                    <a:pt x="184" y="218"/>
                  </a:lnTo>
                  <a:lnTo>
                    <a:pt x="161" y="215"/>
                  </a:lnTo>
                  <a:lnTo>
                    <a:pt x="138" y="213"/>
                  </a:lnTo>
                  <a:lnTo>
                    <a:pt x="117" y="210"/>
                  </a:lnTo>
                  <a:lnTo>
                    <a:pt x="105" y="212"/>
                  </a:lnTo>
                  <a:lnTo>
                    <a:pt x="92" y="212"/>
                  </a:lnTo>
                  <a:lnTo>
                    <a:pt x="79" y="210"/>
                  </a:lnTo>
                  <a:lnTo>
                    <a:pt x="66" y="207"/>
                  </a:lnTo>
                  <a:lnTo>
                    <a:pt x="53" y="202"/>
                  </a:lnTo>
                  <a:lnTo>
                    <a:pt x="41" y="197"/>
                  </a:lnTo>
                  <a:lnTo>
                    <a:pt x="28" y="192"/>
                  </a:lnTo>
                  <a:lnTo>
                    <a:pt x="18" y="189"/>
                  </a:lnTo>
                  <a:lnTo>
                    <a:pt x="8" y="164"/>
                  </a:lnTo>
                  <a:lnTo>
                    <a:pt x="2" y="138"/>
                  </a:lnTo>
                  <a:lnTo>
                    <a:pt x="0" y="110"/>
                  </a:lnTo>
                  <a:lnTo>
                    <a:pt x="5" y="84"/>
                  </a:lnTo>
                  <a:lnTo>
                    <a:pt x="13" y="59"/>
                  </a:lnTo>
                  <a:lnTo>
                    <a:pt x="26" y="36"/>
                  </a:lnTo>
                  <a:lnTo>
                    <a:pt x="46" y="16"/>
                  </a:lnTo>
                  <a:lnTo>
                    <a:pt x="71" y="0"/>
                  </a:lnTo>
                  <a:lnTo>
                    <a:pt x="74" y="3"/>
                  </a:lnTo>
                  <a:lnTo>
                    <a:pt x="77" y="6"/>
                  </a:lnTo>
                  <a:lnTo>
                    <a:pt x="79" y="11"/>
                  </a:lnTo>
                  <a:lnTo>
                    <a:pt x="82" y="20"/>
                  </a:lnTo>
                  <a:lnTo>
                    <a:pt x="79" y="49"/>
                  </a:lnTo>
                  <a:lnTo>
                    <a:pt x="79" y="74"/>
                  </a:lnTo>
                  <a:lnTo>
                    <a:pt x="82" y="95"/>
                  </a:lnTo>
                  <a:lnTo>
                    <a:pt x="90" y="113"/>
                  </a:lnTo>
                  <a:lnTo>
                    <a:pt x="100" y="126"/>
                  </a:lnTo>
                  <a:lnTo>
                    <a:pt x="113" y="138"/>
                  </a:lnTo>
                  <a:lnTo>
                    <a:pt x="130" y="148"/>
                  </a:lnTo>
                  <a:lnTo>
                    <a:pt x="148" y="154"/>
                  </a:lnTo>
                  <a:lnTo>
                    <a:pt x="168" y="159"/>
                  </a:lnTo>
                  <a:lnTo>
                    <a:pt x="189" y="162"/>
                  </a:lnTo>
                  <a:lnTo>
                    <a:pt x="212" y="166"/>
                  </a:lnTo>
                  <a:lnTo>
                    <a:pt x="237" y="167"/>
                  </a:lnTo>
                  <a:lnTo>
                    <a:pt x="261" y="167"/>
                  </a:lnTo>
                  <a:lnTo>
                    <a:pt x="284" y="169"/>
                  </a:lnTo>
                  <a:lnTo>
                    <a:pt x="309" y="171"/>
                  </a:lnTo>
                  <a:lnTo>
                    <a:pt x="333" y="174"/>
                  </a:lnTo>
                  <a:lnTo>
                    <a:pt x="348" y="171"/>
                  </a:lnTo>
                  <a:lnTo>
                    <a:pt x="363" y="171"/>
                  </a:lnTo>
                  <a:lnTo>
                    <a:pt x="378" y="171"/>
                  </a:lnTo>
                  <a:lnTo>
                    <a:pt x="394" y="172"/>
                  </a:lnTo>
                  <a:lnTo>
                    <a:pt x="409" y="172"/>
                  </a:lnTo>
                  <a:lnTo>
                    <a:pt x="424" y="172"/>
                  </a:lnTo>
                  <a:lnTo>
                    <a:pt x="440" y="169"/>
                  </a:lnTo>
                  <a:lnTo>
                    <a:pt x="458" y="162"/>
                  </a:lnTo>
                  <a:lnTo>
                    <a:pt x="475" y="148"/>
                  </a:lnTo>
                  <a:lnTo>
                    <a:pt x="489" y="131"/>
                  </a:lnTo>
                  <a:lnTo>
                    <a:pt x="504" y="113"/>
                  </a:lnTo>
                  <a:lnTo>
                    <a:pt x="517" y="95"/>
                  </a:lnTo>
                  <a:lnTo>
                    <a:pt x="530" y="77"/>
                  </a:lnTo>
                  <a:lnTo>
                    <a:pt x="543" y="57"/>
                  </a:lnTo>
                  <a:lnTo>
                    <a:pt x="555" y="38"/>
                  </a:lnTo>
                  <a:lnTo>
                    <a:pt x="566" y="20"/>
                  </a:lnTo>
                  <a:lnTo>
                    <a:pt x="584" y="15"/>
                  </a:lnTo>
                  <a:lnTo>
                    <a:pt x="593" y="28"/>
                  </a:lnTo>
                  <a:lnTo>
                    <a:pt x="591" y="52"/>
                  </a:lnTo>
                  <a:lnTo>
                    <a:pt x="583" y="85"/>
                  </a:lnTo>
                  <a:lnTo>
                    <a:pt x="570" y="121"/>
                  </a:lnTo>
                  <a:lnTo>
                    <a:pt x="552" y="156"/>
                  </a:lnTo>
                  <a:lnTo>
                    <a:pt x="532" y="185"/>
                  </a:lnTo>
                  <a:lnTo>
                    <a:pt x="511" y="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50781 -0.2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-1152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50781 -0.2303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-11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17" grpId="0" animBg="1"/>
      <p:bldP spid="17" grpId="1" animBg="1"/>
      <p:bldP spid="7" grpId="0" animBg="1"/>
      <p:bldP spid="7" grpId="2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ontent Placeholder 1"/>
          <p:cNvSpPr>
            <a:spLocks noGrp="1"/>
          </p:cNvSpPr>
          <p:nvPr>
            <p:ph idx="1"/>
          </p:nvPr>
        </p:nvSpPr>
        <p:spPr>
          <a:xfrm>
            <a:off x="5148064" y="1600200"/>
            <a:ext cx="3538736" cy="4530725"/>
          </a:xfrm>
        </p:spPr>
        <p:txBody>
          <a:bodyPr/>
          <a:lstStyle/>
          <a:p>
            <a:r>
              <a:rPr lang="en-GB" dirty="0" smtClean="0"/>
              <a:t>Stop and Reload</a:t>
            </a:r>
          </a:p>
          <a:p>
            <a:r>
              <a:rPr lang="en-GB" dirty="0" smtClean="0"/>
              <a:t>Have a cup of tea</a:t>
            </a:r>
          </a:p>
          <a:p>
            <a:r>
              <a:rPr lang="en-GB" dirty="0" smtClean="0"/>
              <a:t>Biscuit, anyone?</a:t>
            </a:r>
            <a:endParaRPr lang="en-GB" dirty="0"/>
          </a:p>
        </p:txBody>
      </p:sp>
      <p:sp>
        <p:nvSpPr>
          <p:cNvPr id="17" name="Explosion 1 16"/>
          <p:cNvSpPr/>
          <p:nvPr/>
        </p:nvSpPr>
        <p:spPr bwMode="auto">
          <a:xfrm>
            <a:off x="4490319" y="1772816"/>
            <a:ext cx="576064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93307" y="274638"/>
            <a:ext cx="8355157" cy="1143000"/>
          </a:xfrm>
        </p:spPr>
        <p:txBody>
          <a:bodyPr/>
          <a:lstStyle/>
          <a:p>
            <a:r>
              <a:rPr lang="en-GB" dirty="0" smtClean="0"/>
              <a:t>So what is so hard</a:t>
            </a:r>
            <a:r>
              <a:rPr lang="en-GB" dirty="0"/>
              <a:t>… how processors work</a:t>
            </a:r>
            <a:endParaRPr lang="en-GB" dirty="0" smtClean="0"/>
          </a:p>
        </p:txBody>
      </p:sp>
      <p:sp>
        <p:nvSpPr>
          <p:cNvPr id="17412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210916-A627-4DA1-995F-D6462FA4AEE9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45E978-D0D0-4A85-8125-913C787DEE1E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7" name="Freeform 13"/>
          <p:cNvSpPr>
            <a:spLocks/>
          </p:cNvSpPr>
          <p:nvPr/>
        </p:nvSpPr>
        <p:spPr bwMode="auto">
          <a:xfrm>
            <a:off x="9178032" y="3473449"/>
            <a:ext cx="366713" cy="192087"/>
          </a:xfrm>
          <a:custGeom>
            <a:avLst/>
            <a:gdLst>
              <a:gd name="T0" fmla="*/ 215 w 231"/>
              <a:gd name="T1" fmla="*/ 121 h 121"/>
              <a:gd name="T2" fmla="*/ 213 w 231"/>
              <a:gd name="T3" fmla="*/ 121 h 121"/>
              <a:gd name="T4" fmla="*/ 210 w 231"/>
              <a:gd name="T5" fmla="*/ 121 h 121"/>
              <a:gd name="T6" fmla="*/ 208 w 231"/>
              <a:gd name="T7" fmla="*/ 121 h 121"/>
              <a:gd name="T8" fmla="*/ 205 w 231"/>
              <a:gd name="T9" fmla="*/ 121 h 121"/>
              <a:gd name="T10" fmla="*/ 201 w 231"/>
              <a:gd name="T11" fmla="*/ 120 h 121"/>
              <a:gd name="T12" fmla="*/ 190 w 231"/>
              <a:gd name="T13" fmla="*/ 116 h 121"/>
              <a:gd name="T14" fmla="*/ 175 w 231"/>
              <a:gd name="T15" fmla="*/ 113 h 121"/>
              <a:gd name="T16" fmla="*/ 155 w 231"/>
              <a:gd name="T17" fmla="*/ 106 h 121"/>
              <a:gd name="T18" fmla="*/ 133 w 231"/>
              <a:gd name="T19" fmla="*/ 100 h 121"/>
              <a:gd name="T20" fmla="*/ 110 w 231"/>
              <a:gd name="T21" fmla="*/ 92 h 121"/>
              <a:gd name="T22" fmla="*/ 85 w 231"/>
              <a:gd name="T23" fmla="*/ 83 h 121"/>
              <a:gd name="T24" fmla="*/ 62 w 231"/>
              <a:gd name="T25" fmla="*/ 74 h 121"/>
              <a:gd name="T26" fmla="*/ 41 w 231"/>
              <a:gd name="T27" fmla="*/ 64 h 121"/>
              <a:gd name="T28" fmla="*/ 23 w 231"/>
              <a:gd name="T29" fmla="*/ 54 h 121"/>
              <a:gd name="T30" fmla="*/ 8 w 231"/>
              <a:gd name="T31" fmla="*/ 44 h 121"/>
              <a:gd name="T32" fmla="*/ 0 w 231"/>
              <a:gd name="T33" fmla="*/ 34 h 121"/>
              <a:gd name="T34" fmla="*/ 0 w 231"/>
              <a:gd name="T35" fmla="*/ 24 h 121"/>
              <a:gd name="T36" fmla="*/ 6 w 231"/>
              <a:gd name="T37" fmla="*/ 16 h 121"/>
              <a:gd name="T38" fmla="*/ 23 w 231"/>
              <a:gd name="T39" fmla="*/ 8 h 121"/>
              <a:gd name="T40" fmla="*/ 49 w 231"/>
              <a:gd name="T41" fmla="*/ 0 h 121"/>
              <a:gd name="T42" fmla="*/ 73 w 231"/>
              <a:gd name="T43" fmla="*/ 1 h 121"/>
              <a:gd name="T44" fmla="*/ 101 w 231"/>
              <a:gd name="T45" fmla="*/ 5 h 121"/>
              <a:gd name="T46" fmla="*/ 129 w 231"/>
              <a:gd name="T47" fmla="*/ 10 h 121"/>
              <a:gd name="T48" fmla="*/ 157 w 231"/>
              <a:gd name="T49" fmla="*/ 16 h 121"/>
              <a:gd name="T50" fmla="*/ 183 w 231"/>
              <a:gd name="T51" fmla="*/ 28 h 121"/>
              <a:gd name="T52" fmla="*/ 205 w 231"/>
              <a:gd name="T53" fmla="*/ 44 h 121"/>
              <a:gd name="T54" fmla="*/ 221 w 231"/>
              <a:gd name="T55" fmla="*/ 65 h 121"/>
              <a:gd name="T56" fmla="*/ 231 w 231"/>
              <a:gd name="T57" fmla="*/ 95 h 121"/>
              <a:gd name="T58" fmla="*/ 226 w 231"/>
              <a:gd name="T59" fmla="*/ 106 h 121"/>
              <a:gd name="T60" fmla="*/ 223 w 231"/>
              <a:gd name="T61" fmla="*/ 113 h 121"/>
              <a:gd name="T62" fmla="*/ 220 w 231"/>
              <a:gd name="T63" fmla="*/ 116 h 121"/>
              <a:gd name="T64" fmla="*/ 215 w 231"/>
              <a:gd name="T6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1" h="121">
                <a:moveTo>
                  <a:pt x="215" y="121"/>
                </a:moveTo>
                <a:lnTo>
                  <a:pt x="213" y="121"/>
                </a:lnTo>
                <a:lnTo>
                  <a:pt x="210" y="121"/>
                </a:lnTo>
                <a:lnTo>
                  <a:pt x="208" y="121"/>
                </a:lnTo>
                <a:lnTo>
                  <a:pt x="205" y="121"/>
                </a:lnTo>
                <a:lnTo>
                  <a:pt x="201" y="120"/>
                </a:lnTo>
                <a:lnTo>
                  <a:pt x="190" y="116"/>
                </a:lnTo>
                <a:lnTo>
                  <a:pt x="175" y="113"/>
                </a:lnTo>
                <a:lnTo>
                  <a:pt x="155" y="106"/>
                </a:lnTo>
                <a:lnTo>
                  <a:pt x="133" y="100"/>
                </a:lnTo>
                <a:lnTo>
                  <a:pt x="110" y="92"/>
                </a:lnTo>
                <a:lnTo>
                  <a:pt x="85" y="83"/>
                </a:lnTo>
                <a:lnTo>
                  <a:pt x="62" y="74"/>
                </a:lnTo>
                <a:lnTo>
                  <a:pt x="41" y="64"/>
                </a:lnTo>
                <a:lnTo>
                  <a:pt x="23" y="54"/>
                </a:lnTo>
                <a:lnTo>
                  <a:pt x="8" y="44"/>
                </a:lnTo>
                <a:lnTo>
                  <a:pt x="0" y="34"/>
                </a:lnTo>
                <a:lnTo>
                  <a:pt x="0" y="24"/>
                </a:lnTo>
                <a:lnTo>
                  <a:pt x="6" y="16"/>
                </a:lnTo>
                <a:lnTo>
                  <a:pt x="23" y="8"/>
                </a:lnTo>
                <a:lnTo>
                  <a:pt x="49" y="0"/>
                </a:lnTo>
                <a:lnTo>
                  <a:pt x="73" y="1"/>
                </a:lnTo>
                <a:lnTo>
                  <a:pt x="101" y="5"/>
                </a:lnTo>
                <a:lnTo>
                  <a:pt x="129" y="10"/>
                </a:lnTo>
                <a:lnTo>
                  <a:pt x="157" y="16"/>
                </a:lnTo>
                <a:lnTo>
                  <a:pt x="183" y="28"/>
                </a:lnTo>
                <a:lnTo>
                  <a:pt x="205" y="44"/>
                </a:lnTo>
                <a:lnTo>
                  <a:pt x="221" y="65"/>
                </a:lnTo>
                <a:lnTo>
                  <a:pt x="231" y="95"/>
                </a:lnTo>
                <a:lnTo>
                  <a:pt x="226" y="106"/>
                </a:lnTo>
                <a:lnTo>
                  <a:pt x="223" y="113"/>
                </a:lnTo>
                <a:lnTo>
                  <a:pt x="220" y="116"/>
                </a:lnTo>
                <a:lnTo>
                  <a:pt x="215" y="1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 rot="820583">
            <a:off x="581984" y="2768411"/>
            <a:ext cx="4271963" cy="3197225"/>
            <a:chOff x="931863" y="2430463"/>
            <a:chExt cx="4271963" cy="3197225"/>
          </a:xfrm>
        </p:grpSpPr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2357438" y="4938713"/>
              <a:ext cx="1619250" cy="688975"/>
            </a:xfrm>
            <a:custGeom>
              <a:avLst/>
              <a:gdLst>
                <a:gd name="T0" fmla="*/ 973 w 1020"/>
                <a:gd name="T1" fmla="*/ 432 h 434"/>
                <a:gd name="T2" fmla="*/ 909 w 1020"/>
                <a:gd name="T3" fmla="*/ 434 h 434"/>
                <a:gd name="T4" fmla="*/ 846 w 1020"/>
                <a:gd name="T5" fmla="*/ 429 h 434"/>
                <a:gd name="T6" fmla="*/ 784 w 1020"/>
                <a:gd name="T7" fmla="*/ 419 h 434"/>
                <a:gd name="T8" fmla="*/ 722 w 1020"/>
                <a:gd name="T9" fmla="*/ 406 h 434"/>
                <a:gd name="T10" fmla="*/ 659 w 1020"/>
                <a:gd name="T11" fmla="*/ 391 h 434"/>
                <a:gd name="T12" fmla="*/ 597 w 1020"/>
                <a:gd name="T13" fmla="*/ 378 h 434"/>
                <a:gd name="T14" fmla="*/ 536 w 1020"/>
                <a:gd name="T15" fmla="*/ 368 h 434"/>
                <a:gd name="T16" fmla="*/ 494 w 1020"/>
                <a:gd name="T17" fmla="*/ 361 h 434"/>
                <a:gd name="T18" fmla="*/ 472 w 1020"/>
                <a:gd name="T19" fmla="*/ 353 h 434"/>
                <a:gd name="T20" fmla="*/ 449 w 1020"/>
                <a:gd name="T21" fmla="*/ 347 h 434"/>
                <a:gd name="T22" fmla="*/ 428 w 1020"/>
                <a:gd name="T23" fmla="*/ 338 h 434"/>
                <a:gd name="T24" fmla="*/ 408 w 1020"/>
                <a:gd name="T25" fmla="*/ 350 h 434"/>
                <a:gd name="T26" fmla="*/ 400 w 1020"/>
                <a:gd name="T27" fmla="*/ 402 h 434"/>
                <a:gd name="T28" fmla="*/ 384 w 1020"/>
                <a:gd name="T29" fmla="*/ 427 h 434"/>
                <a:gd name="T30" fmla="*/ 377 w 1020"/>
                <a:gd name="T31" fmla="*/ 401 h 434"/>
                <a:gd name="T32" fmla="*/ 370 w 1020"/>
                <a:gd name="T33" fmla="*/ 391 h 434"/>
                <a:gd name="T34" fmla="*/ 362 w 1020"/>
                <a:gd name="T35" fmla="*/ 399 h 434"/>
                <a:gd name="T36" fmla="*/ 352 w 1020"/>
                <a:gd name="T37" fmla="*/ 402 h 434"/>
                <a:gd name="T38" fmla="*/ 349 w 1020"/>
                <a:gd name="T39" fmla="*/ 401 h 434"/>
                <a:gd name="T40" fmla="*/ 346 w 1020"/>
                <a:gd name="T41" fmla="*/ 376 h 434"/>
                <a:gd name="T42" fmla="*/ 343 w 1020"/>
                <a:gd name="T43" fmla="*/ 322 h 434"/>
                <a:gd name="T44" fmla="*/ 316 w 1020"/>
                <a:gd name="T45" fmla="*/ 294 h 434"/>
                <a:gd name="T46" fmla="*/ 274 w 1020"/>
                <a:gd name="T47" fmla="*/ 274 h 434"/>
                <a:gd name="T48" fmla="*/ 226 w 1020"/>
                <a:gd name="T49" fmla="*/ 252 h 434"/>
                <a:gd name="T50" fmla="*/ 177 w 1020"/>
                <a:gd name="T51" fmla="*/ 225 h 434"/>
                <a:gd name="T52" fmla="*/ 128 w 1020"/>
                <a:gd name="T53" fmla="*/ 197 h 434"/>
                <a:gd name="T54" fmla="*/ 83 w 1020"/>
                <a:gd name="T55" fmla="*/ 166 h 434"/>
                <a:gd name="T56" fmla="*/ 42 w 1020"/>
                <a:gd name="T57" fmla="*/ 132 h 434"/>
                <a:gd name="T58" fmla="*/ 11 w 1020"/>
                <a:gd name="T59" fmla="*/ 99 h 434"/>
                <a:gd name="T60" fmla="*/ 3 w 1020"/>
                <a:gd name="T61" fmla="*/ 66 h 434"/>
                <a:gd name="T62" fmla="*/ 8 w 1020"/>
                <a:gd name="T63" fmla="*/ 43 h 434"/>
                <a:gd name="T64" fmla="*/ 16 w 1020"/>
                <a:gd name="T65" fmla="*/ 23 h 434"/>
                <a:gd name="T66" fmla="*/ 37 w 1020"/>
                <a:gd name="T67" fmla="*/ 9 h 434"/>
                <a:gd name="T68" fmla="*/ 64 w 1020"/>
                <a:gd name="T69" fmla="*/ 7 h 434"/>
                <a:gd name="T70" fmla="*/ 90 w 1020"/>
                <a:gd name="T71" fmla="*/ 28 h 434"/>
                <a:gd name="T72" fmla="*/ 124 w 1020"/>
                <a:gd name="T73" fmla="*/ 56 h 434"/>
                <a:gd name="T74" fmla="*/ 164 w 1020"/>
                <a:gd name="T75" fmla="*/ 86 h 434"/>
                <a:gd name="T76" fmla="*/ 198 w 1020"/>
                <a:gd name="T77" fmla="*/ 114 h 434"/>
                <a:gd name="T78" fmla="*/ 236 w 1020"/>
                <a:gd name="T79" fmla="*/ 145 h 434"/>
                <a:gd name="T80" fmla="*/ 279 w 1020"/>
                <a:gd name="T81" fmla="*/ 178 h 434"/>
                <a:gd name="T82" fmla="*/ 324 w 1020"/>
                <a:gd name="T83" fmla="*/ 212 h 434"/>
                <a:gd name="T84" fmla="*/ 374 w 1020"/>
                <a:gd name="T85" fmla="*/ 243 h 434"/>
                <a:gd name="T86" fmla="*/ 423 w 1020"/>
                <a:gd name="T87" fmla="*/ 271 h 434"/>
                <a:gd name="T88" fmla="*/ 472 w 1020"/>
                <a:gd name="T89" fmla="*/ 291 h 434"/>
                <a:gd name="T90" fmla="*/ 520 w 1020"/>
                <a:gd name="T91" fmla="*/ 304 h 434"/>
                <a:gd name="T92" fmla="*/ 561 w 1020"/>
                <a:gd name="T93" fmla="*/ 314 h 434"/>
                <a:gd name="T94" fmla="*/ 599 w 1020"/>
                <a:gd name="T95" fmla="*/ 329 h 434"/>
                <a:gd name="T96" fmla="*/ 638 w 1020"/>
                <a:gd name="T97" fmla="*/ 343 h 434"/>
                <a:gd name="T98" fmla="*/ 681 w 1020"/>
                <a:gd name="T99" fmla="*/ 358 h 434"/>
                <a:gd name="T100" fmla="*/ 725 w 1020"/>
                <a:gd name="T101" fmla="*/ 370 h 434"/>
                <a:gd name="T102" fmla="*/ 769 w 1020"/>
                <a:gd name="T103" fmla="*/ 381 h 434"/>
                <a:gd name="T104" fmla="*/ 812 w 1020"/>
                <a:gd name="T105" fmla="*/ 389 h 434"/>
                <a:gd name="T106" fmla="*/ 853 w 1020"/>
                <a:gd name="T107" fmla="*/ 396 h 434"/>
                <a:gd name="T108" fmla="*/ 886 w 1020"/>
                <a:gd name="T109" fmla="*/ 399 h 434"/>
                <a:gd name="T110" fmla="*/ 925 w 1020"/>
                <a:gd name="T111" fmla="*/ 398 h 434"/>
                <a:gd name="T112" fmla="*/ 970 w 1020"/>
                <a:gd name="T113" fmla="*/ 398 h 434"/>
                <a:gd name="T114" fmla="*/ 1009 w 1020"/>
                <a:gd name="T115" fmla="*/ 402 h 434"/>
                <a:gd name="T116" fmla="*/ 1019 w 1020"/>
                <a:gd name="T117" fmla="*/ 416 h 434"/>
                <a:gd name="T118" fmla="*/ 1012 w 1020"/>
                <a:gd name="T119" fmla="*/ 425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0" h="434">
                  <a:moveTo>
                    <a:pt x="1006" y="429"/>
                  </a:moveTo>
                  <a:lnTo>
                    <a:pt x="973" y="432"/>
                  </a:lnTo>
                  <a:lnTo>
                    <a:pt x="942" y="434"/>
                  </a:lnTo>
                  <a:lnTo>
                    <a:pt x="909" y="434"/>
                  </a:lnTo>
                  <a:lnTo>
                    <a:pt x="878" y="432"/>
                  </a:lnTo>
                  <a:lnTo>
                    <a:pt x="846" y="429"/>
                  </a:lnTo>
                  <a:lnTo>
                    <a:pt x="815" y="424"/>
                  </a:lnTo>
                  <a:lnTo>
                    <a:pt x="784" y="419"/>
                  </a:lnTo>
                  <a:lnTo>
                    <a:pt x="753" y="412"/>
                  </a:lnTo>
                  <a:lnTo>
                    <a:pt x="722" y="406"/>
                  </a:lnTo>
                  <a:lnTo>
                    <a:pt x="691" y="399"/>
                  </a:lnTo>
                  <a:lnTo>
                    <a:pt x="659" y="391"/>
                  </a:lnTo>
                  <a:lnTo>
                    <a:pt x="628" y="384"/>
                  </a:lnTo>
                  <a:lnTo>
                    <a:pt x="597" y="378"/>
                  </a:lnTo>
                  <a:lnTo>
                    <a:pt x="567" y="373"/>
                  </a:lnTo>
                  <a:lnTo>
                    <a:pt x="536" y="368"/>
                  </a:lnTo>
                  <a:lnTo>
                    <a:pt x="505" y="365"/>
                  </a:lnTo>
                  <a:lnTo>
                    <a:pt x="494" y="361"/>
                  </a:lnTo>
                  <a:lnTo>
                    <a:pt x="484" y="357"/>
                  </a:lnTo>
                  <a:lnTo>
                    <a:pt x="472" y="353"/>
                  </a:lnTo>
                  <a:lnTo>
                    <a:pt x="461" y="350"/>
                  </a:lnTo>
                  <a:lnTo>
                    <a:pt x="449" y="347"/>
                  </a:lnTo>
                  <a:lnTo>
                    <a:pt x="439" y="342"/>
                  </a:lnTo>
                  <a:lnTo>
                    <a:pt x="428" y="338"/>
                  </a:lnTo>
                  <a:lnTo>
                    <a:pt x="418" y="335"/>
                  </a:lnTo>
                  <a:lnTo>
                    <a:pt x="408" y="350"/>
                  </a:lnTo>
                  <a:lnTo>
                    <a:pt x="402" y="375"/>
                  </a:lnTo>
                  <a:lnTo>
                    <a:pt x="400" y="402"/>
                  </a:lnTo>
                  <a:lnTo>
                    <a:pt x="400" y="424"/>
                  </a:lnTo>
                  <a:lnTo>
                    <a:pt x="384" y="427"/>
                  </a:lnTo>
                  <a:lnTo>
                    <a:pt x="379" y="416"/>
                  </a:lnTo>
                  <a:lnTo>
                    <a:pt x="377" y="401"/>
                  </a:lnTo>
                  <a:lnTo>
                    <a:pt x="375" y="388"/>
                  </a:lnTo>
                  <a:lnTo>
                    <a:pt x="370" y="391"/>
                  </a:lnTo>
                  <a:lnTo>
                    <a:pt x="367" y="396"/>
                  </a:lnTo>
                  <a:lnTo>
                    <a:pt x="362" y="399"/>
                  </a:lnTo>
                  <a:lnTo>
                    <a:pt x="354" y="404"/>
                  </a:lnTo>
                  <a:lnTo>
                    <a:pt x="352" y="402"/>
                  </a:lnTo>
                  <a:lnTo>
                    <a:pt x="351" y="402"/>
                  </a:lnTo>
                  <a:lnTo>
                    <a:pt x="349" y="401"/>
                  </a:lnTo>
                  <a:lnTo>
                    <a:pt x="347" y="401"/>
                  </a:lnTo>
                  <a:lnTo>
                    <a:pt x="346" y="376"/>
                  </a:lnTo>
                  <a:lnTo>
                    <a:pt x="346" y="348"/>
                  </a:lnTo>
                  <a:lnTo>
                    <a:pt x="343" y="322"/>
                  </a:lnTo>
                  <a:lnTo>
                    <a:pt x="336" y="302"/>
                  </a:lnTo>
                  <a:lnTo>
                    <a:pt x="316" y="294"/>
                  </a:lnTo>
                  <a:lnTo>
                    <a:pt x="295" y="284"/>
                  </a:lnTo>
                  <a:lnTo>
                    <a:pt x="274" y="274"/>
                  </a:lnTo>
                  <a:lnTo>
                    <a:pt x="249" y="263"/>
                  </a:lnTo>
                  <a:lnTo>
                    <a:pt x="226" y="252"/>
                  </a:lnTo>
                  <a:lnTo>
                    <a:pt x="201" y="238"/>
                  </a:lnTo>
                  <a:lnTo>
                    <a:pt x="177" y="225"/>
                  </a:lnTo>
                  <a:lnTo>
                    <a:pt x="152" y="210"/>
                  </a:lnTo>
                  <a:lnTo>
                    <a:pt x="128" y="197"/>
                  </a:lnTo>
                  <a:lnTo>
                    <a:pt x="105" y="181"/>
                  </a:lnTo>
                  <a:lnTo>
                    <a:pt x="83" y="166"/>
                  </a:lnTo>
                  <a:lnTo>
                    <a:pt x="62" y="150"/>
                  </a:lnTo>
                  <a:lnTo>
                    <a:pt x="42" y="132"/>
                  </a:lnTo>
                  <a:lnTo>
                    <a:pt x="26" y="115"/>
                  </a:lnTo>
                  <a:lnTo>
                    <a:pt x="11" y="99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4" y="55"/>
                  </a:lnTo>
                  <a:lnTo>
                    <a:pt x="8" y="43"/>
                  </a:lnTo>
                  <a:lnTo>
                    <a:pt x="11" y="33"/>
                  </a:lnTo>
                  <a:lnTo>
                    <a:pt x="16" y="23"/>
                  </a:lnTo>
                  <a:lnTo>
                    <a:pt x="24" y="15"/>
                  </a:lnTo>
                  <a:lnTo>
                    <a:pt x="37" y="9"/>
                  </a:lnTo>
                  <a:lnTo>
                    <a:pt x="54" y="0"/>
                  </a:lnTo>
                  <a:lnTo>
                    <a:pt x="64" y="7"/>
                  </a:lnTo>
                  <a:lnTo>
                    <a:pt x="75" y="15"/>
                  </a:lnTo>
                  <a:lnTo>
                    <a:pt x="90" y="28"/>
                  </a:lnTo>
                  <a:lnTo>
                    <a:pt x="106" y="41"/>
                  </a:lnTo>
                  <a:lnTo>
                    <a:pt x="124" y="56"/>
                  </a:lnTo>
                  <a:lnTo>
                    <a:pt x="144" y="71"/>
                  </a:lnTo>
                  <a:lnTo>
                    <a:pt x="164" y="86"/>
                  </a:lnTo>
                  <a:lnTo>
                    <a:pt x="182" y="99"/>
                  </a:lnTo>
                  <a:lnTo>
                    <a:pt x="198" y="114"/>
                  </a:lnTo>
                  <a:lnTo>
                    <a:pt x="216" y="128"/>
                  </a:lnTo>
                  <a:lnTo>
                    <a:pt x="236" y="145"/>
                  </a:lnTo>
                  <a:lnTo>
                    <a:pt x="257" y="161"/>
                  </a:lnTo>
                  <a:lnTo>
                    <a:pt x="279" y="178"/>
                  </a:lnTo>
                  <a:lnTo>
                    <a:pt x="302" y="196"/>
                  </a:lnTo>
                  <a:lnTo>
                    <a:pt x="324" y="212"/>
                  </a:lnTo>
                  <a:lnTo>
                    <a:pt x="349" y="229"/>
                  </a:lnTo>
                  <a:lnTo>
                    <a:pt x="374" y="243"/>
                  </a:lnTo>
                  <a:lnTo>
                    <a:pt x="398" y="258"/>
                  </a:lnTo>
                  <a:lnTo>
                    <a:pt x="423" y="271"/>
                  </a:lnTo>
                  <a:lnTo>
                    <a:pt x="448" y="283"/>
                  </a:lnTo>
                  <a:lnTo>
                    <a:pt x="472" y="291"/>
                  </a:lnTo>
                  <a:lnTo>
                    <a:pt x="497" y="299"/>
                  </a:lnTo>
                  <a:lnTo>
                    <a:pt x="520" y="304"/>
                  </a:lnTo>
                  <a:lnTo>
                    <a:pt x="543" y="306"/>
                  </a:lnTo>
                  <a:lnTo>
                    <a:pt x="561" y="314"/>
                  </a:lnTo>
                  <a:lnTo>
                    <a:pt x="579" y="322"/>
                  </a:lnTo>
                  <a:lnTo>
                    <a:pt x="599" y="329"/>
                  </a:lnTo>
                  <a:lnTo>
                    <a:pt x="618" y="337"/>
                  </a:lnTo>
                  <a:lnTo>
                    <a:pt x="638" y="343"/>
                  </a:lnTo>
                  <a:lnTo>
                    <a:pt x="659" y="352"/>
                  </a:lnTo>
                  <a:lnTo>
                    <a:pt x="681" y="358"/>
                  </a:lnTo>
                  <a:lnTo>
                    <a:pt x="704" y="365"/>
                  </a:lnTo>
                  <a:lnTo>
                    <a:pt x="725" y="370"/>
                  </a:lnTo>
                  <a:lnTo>
                    <a:pt x="746" y="376"/>
                  </a:lnTo>
                  <a:lnTo>
                    <a:pt x="769" y="381"/>
                  </a:lnTo>
                  <a:lnTo>
                    <a:pt x="791" y="386"/>
                  </a:lnTo>
                  <a:lnTo>
                    <a:pt x="812" y="389"/>
                  </a:lnTo>
                  <a:lnTo>
                    <a:pt x="833" y="394"/>
                  </a:lnTo>
                  <a:lnTo>
                    <a:pt x="853" y="396"/>
                  </a:lnTo>
                  <a:lnTo>
                    <a:pt x="873" y="399"/>
                  </a:lnTo>
                  <a:lnTo>
                    <a:pt x="886" y="399"/>
                  </a:lnTo>
                  <a:lnTo>
                    <a:pt x="904" y="398"/>
                  </a:lnTo>
                  <a:lnTo>
                    <a:pt x="925" y="398"/>
                  </a:lnTo>
                  <a:lnTo>
                    <a:pt x="948" y="398"/>
                  </a:lnTo>
                  <a:lnTo>
                    <a:pt x="970" y="398"/>
                  </a:lnTo>
                  <a:lnTo>
                    <a:pt x="991" y="399"/>
                  </a:lnTo>
                  <a:lnTo>
                    <a:pt x="1009" y="402"/>
                  </a:lnTo>
                  <a:lnTo>
                    <a:pt x="1020" y="407"/>
                  </a:lnTo>
                  <a:lnTo>
                    <a:pt x="1019" y="416"/>
                  </a:lnTo>
                  <a:lnTo>
                    <a:pt x="1015" y="421"/>
                  </a:lnTo>
                  <a:lnTo>
                    <a:pt x="1012" y="425"/>
                  </a:lnTo>
                  <a:lnTo>
                    <a:pt x="1006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11"/>
            <p:cNvSpPr>
              <a:spLocks/>
            </p:cNvSpPr>
            <p:nvPr/>
          </p:nvSpPr>
          <p:spPr bwMode="auto">
            <a:xfrm>
              <a:off x="3541713" y="4060825"/>
              <a:ext cx="711200" cy="1365250"/>
            </a:xfrm>
            <a:custGeom>
              <a:avLst/>
              <a:gdLst>
                <a:gd name="T0" fmla="*/ 389 w 448"/>
                <a:gd name="T1" fmla="*/ 846 h 860"/>
                <a:gd name="T2" fmla="*/ 398 w 448"/>
                <a:gd name="T3" fmla="*/ 790 h 860"/>
                <a:gd name="T4" fmla="*/ 401 w 448"/>
                <a:gd name="T5" fmla="*/ 739 h 860"/>
                <a:gd name="T6" fmla="*/ 399 w 448"/>
                <a:gd name="T7" fmla="*/ 685 h 860"/>
                <a:gd name="T8" fmla="*/ 391 w 448"/>
                <a:gd name="T9" fmla="*/ 591 h 860"/>
                <a:gd name="T10" fmla="*/ 370 w 448"/>
                <a:gd name="T11" fmla="*/ 420 h 860"/>
                <a:gd name="T12" fmla="*/ 327 w 448"/>
                <a:gd name="T13" fmla="*/ 247 h 860"/>
                <a:gd name="T14" fmla="*/ 247 w 448"/>
                <a:gd name="T15" fmla="*/ 110 h 860"/>
                <a:gd name="T16" fmla="*/ 171 w 448"/>
                <a:gd name="T17" fmla="*/ 71 h 860"/>
                <a:gd name="T18" fmla="*/ 118 w 448"/>
                <a:gd name="T19" fmla="*/ 71 h 860"/>
                <a:gd name="T20" fmla="*/ 59 w 448"/>
                <a:gd name="T21" fmla="*/ 73 h 860"/>
                <a:gd name="T22" fmla="*/ 18 w 448"/>
                <a:gd name="T23" fmla="*/ 69 h 860"/>
                <a:gd name="T24" fmla="*/ 9 w 448"/>
                <a:gd name="T25" fmla="*/ 48 h 860"/>
                <a:gd name="T26" fmla="*/ 2 w 448"/>
                <a:gd name="T27" fmla="*/ 28 h 860"/>
                <a:gd name="T28" fmla="*/ 2 w 448"/>
                <a:gd name="T29" fmla="*/ 18 h 860"/>
                <a:gd name="T30" fmla="*/ 23 w 448"/>
                <a:gd name="T31" fmla="*/ 10 h 860"/>
                <a:gd name="T32" fmla="*/ 74 w 448"/>
                <a:gd name="T33" fmla="*/ 0 h 860"/>
                <a:gd name="T34" fmla="*/ 123 w 448"/>
                <a:gd name="T35" fmla="*/ 2 h 860"/>
                <a:gd name="T36" fmla="*/ 169 w 448"/>
                <a:gd name="T37" fmla="*/ 10 h 860"/>
                <a:gd name="T38" fmla="*/ 217 w 448"/>
                <a:gd name="T39" fmla="*/ 27 h 860"/>
                <a:gd name="T40" fmla="*/ 251 w 448"/>
                <a:gd name="T41" fmla="*/ 48 h 860"/>
                <a:gd name="T42" fmla="*/ 269 w 448"/>
                <a:gd name="T43" fmla="*/ 68 h 860"/>
                <a:gd name="T44" fmla="*/ 315 w 448"/>
                <a:gd name="T45" fmla="*/ 140 h 860"/>
                <a:gd name="T46" fmla="*/ 373 w 448"/>
                <a:gd name="T47" fmla="*/ 263 h 860"/>
                <a:gd name="T48" fmla="*/ 414 w 448"/>
                <a:gd name="T49" fmla="*/ 388 h 860"/>
                <a:gd name="T50" fmla="*/ 437 w 448"/>
                <a:gd name="T51" fmla="*/ 521 h 860"/>
                <a:gd name="T52" fmla="*/ 445 w 448"/>
                <a:gd name="T53" fmla="*/ 619 h 860"/>
                <a:gd name="T54" fmla="*/ 448 w 448"/>
                <a:gd name="T55" fmla="*/ 690 h 860"/>
                <a:gd name="T56" fmla="*/ 447 w 448"/>
                <a:gd name="T57" fmla="*/ 765 h 860"/>
                <a:gd name="T58" fmla="*/ 430 w 448"/>
                <a:gd name="T59" fmla="*/ 827 h 860"/>
                <a:gd name="T60" fmla="*/ 412 w 448"/>
                <a:gd name="T61" fmla="*/ 852 h 860"/>
                <a:gd name="T62" fmla="*/ 407 w 448"/>
                <a:gd name="T63" fmla="*/ 857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860">
                  <a:moveTo>
                    <a:pt x="402" y="860"/>
                  </a:moveTo>
                  <a:lnTo>
                    <a:pt x="389" y="846"/>
                  </a:lnTo>
                  <a:lnTo>
                    <a:pt x="391" y="818"/>
                  </a:lnTo>
                  <a:lnTo>
                    <a:pt x="398" y="790"/>
                  </a:lnTo>
                  <a:lnTo>
                    <a:pt x="402" y="767"/>
                  </a:lnTo>
                  <a:lnTo>
                    <a:pt x="401" y="739"/>
                  </a:lnTo>
                  <a:lnTo>
                    <a:pt x="401" y="713"/>
                  </a:lnTo>
                  <a:lnTo>
                    <a:pt x="399" y="685"/>
                  </a:lnTo>
                  <a:lnTo>
                    <a:pt x="399" y="658"/>
                  </a:lnTo>
                  <a:lnTo>
                    <a:pt x="391" y="591"/>
                  </a:lnTo>
                  <a:lnTo>
                    <a:pt x="381" y="509"/>
                  </a:lnTo>
                  <a:lnTo>
                    <a:pt x="370" y="420"/>
                  </a:lnTo>
                  <a:lnTo>
                    <a:pt x="352" y="332"/>
                  </a:lnTo>
                  <a:lnTo>
                    <a:pt x="327" y="247"/>
                  </a:lnTo>
                  <a:lnTo>
                    <a:pt x="292" y="171"/>
                  </a:lnTo>
                  <a:lnTo>
                    <a:pt x="247" y="110"/>
                  </a:lnTo>
                  <a:lnTo>
                    <a:pt x="189" y="73"/>
                  </a:lnTo>
                  <a:lnTo>
                    <a:pt x="171" y="71"/>
                  </a:lnTo>
                  <a:lnTo>
                    <a:pt x="146" y="71"/>
                  </a:lnTo>
                  <a:lnTo>
                    <a:pt x="118" y="71"/>
                  </a:lnTo>
                  <a:lnTo>
                    <a:pt x="89" y="73"/>
                  </a:lnTo>
                  <a:lnTo>
                    <a:pt x="59" y="73"/>
                  </a:lnTo>
                  <a:lnTo>
                    <a:pt x="35" y="71"/>
                  </a:lnTo>
                  <a:lnTo>
                    <a:pt x="18" y="69"/>
                  </a:lnTo>
                  <a:lnTo>
                    <a:pt x="9" y="64"/>
                  </a:lnTo>
                  <a:lnTo>
                    <a:pt x="9" y="48"/>
                  </a:lnTo>
                  <a:lnTo>
                    <a:pt x="5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9" y="13"/>
                  </a:lnTo>
                  <a:lnTo>
                    <a:pt x="23" y="10"/>
                  </a:lnTo>
                  <a:lnTo>
                    <a:pt x="48" y="4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3" y="2"/>
                  </a:lnTo>
                  <a:lnTo>
                    <a:pt x="146" y="5"/>
                  </a:lnTo>
                  <a:lnTo>
                    <a:pt x="169" y="10"/>
                  </a:lnTo>
                  <a:lnTo>
                    <a:pt x="192" y="17"/>
                  </a:lnTo>
                  <a:lnTo>
                    <a:pt x="217" y="27"/>
                  </a:lnTo>
                  <a:lnTo>
                    <a:pt x="243" y="38"/>
                  </a:lnTo>
                  <a:lnTo>
                    <a:pt x="251" y="48"/>
                  </a:lnTo>
                  <a:lnTo>
                    <a:pt x="261" y="58"/>
                  </a:lnTo>
                  <a:lnTo>
                    <a:pt x="269" y="68"/>
                  </a:lnTo>
                  <a:lnTo>
                    <a:pt x="279" y="79"/>
                  </a:lnTo>
                  <a:lnTo>
                    <a:pt x="315" y="140"/>
                  </a:lnTo>
                  <a:lnTo>
                    <a:pt x="347" y="201"/>
                  </a:lnTo>
                  <a:lnTo>
                    <a:pt x="373" y="263"/>
                  </a:lnTo>
                  <a:lnTo>
                    <a:pt x="396" y="324"/>
                  </a:lnTo>
                  <a:lnTo>
                    <a:pt x="414" y="388"/>
                  </a:lnTo>
                  <a:lnTo>
                    <a:pt x="427" y="453"/>
                  </a:lnTo>
                  <a:lnTo>
                    <a:pt x="437" y="521"/>
                  </a:lnTo>
                  <a:lnTo>
                    <a:pt x="443" y="591"/>
                  </a:lnTo>
                  <a:lnTo>
                    <a:pt x="445" y="619"/>
                  </a:lnTo>
                  <a:lnTo>
                    <a:pt x="447" y="652"/>
                  </a:lnTo>
                  <a:lnTo>
                    <a:pt x="448" y="690"/>
                  </a:lnTo>
                  <a:lnTo>
                    <a:pt x="448" y="727"/>
                  </a:lnTo>
                  <a:lnTo>
                    <a:pt x="447" y="765"/>
                  </a:lnTo>
                  <a:lnTo>
                    <a:pt x="440" y="800"/>
                  </a:lnTo>
                  <a:lnTo>
                    <a:pt x="430" y="827"/>
                  </a:lnTo>
                  <a:lnTo>
                    <a:pt x="412" y="847"/>
                  </a:lnTo>
                  <a:lnTo>
                    <a:pt x="412" y="852"/>
                  </a:lnTo>
                  <a:lnTo>
                    <a:pt x="411" y="855"/>
                  </a:lnTo>
                  <a:lnTo>
                    <a:pt x="407" y="857"/>
                  </a:lnTo>
                  <a:lnTo>
                    <a:pt x="402" y="8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12"/>
            <p:cNvSpPr>
              <a:spLocks/>
            </p:cNvSpPr>
            <p:nvPr/>
          </p:nvSpPr>
          <p:spPr bwMode="auto">
            <a:xfrm>
              <a:off x="2484438" y="3994150"/>
              <a:ext cx="1239838" cy="692150"/>
            </a:xfrm>
            <a:custGeom>
              <a:avLst/>
              <a:gdLst>
                <a:gd name="T0" fmla="*/ 735 w 781"/>
                <a:gd name="T1" fmla="*/ 435 h 436"/>
                <a:gd name="T2" fmla="*/ 681 w 781"/>
                <a:gd name="T3" fmla="*/ 418 h 436"/>
                <a:gd name="T4" fmla="*/ 632 w 781"/>
                <a:gd name="T5" fmla="*/ 390 h 436"/>
                <a:gd name="T6" fmla="*/ 586 w 781"/>
                <a:gd name="T7" fmla="*/ 356 h 436"/>
                <a:gd name="T8" fmla="*/ 535 w 781"/>
                <a:gd name="T9" fmla="*/ 318 h 436"/>
                <a:gd name="T10" fmla="*/ 479 w 781"/>
                <a:gd name="T11" fmla="*/ 275 h 436"/>
                <a:gd name="T12" fmla="*/ 420 w 781"/>
                <a:gd name="T13" fmla="*/ 234 h 436"/>
                <a:gd name="T14" fmla="*/ 359 w 781"/>
                <a:gd name="T15" fmla="*/ 195 h 436"/>
                <a:gd name="T16" fmla="*/ 297 w 781"/>
                <a:gd name="T17" fmla="*/ 159 h 436"/>
                <a:gd name="T18" fmla="*/ 235 w 781"/>
                <a:gd name="T19" fmla="*/ 124 h 436"/>
                <a:gd name="T20" fmla="*/ 171 w 781"/>
                <a:gd name="T21" fmla="*/ 93 h 436"/>
                <a:gd name="T22" fmla="*/ 108 w 781"/>
                <a:gd name="T23" fmla="*/ 64 h 436"/>
                <a:gd name="T24" fmla="*/ 67 w 781"/>
                <a:gd name="T25" fmla="*/ 49 h 436"/>
                <a:gd name="T26" fmla="*/ 44 w 781"/>
                <a:gd name="T27" fmla="*/ 44 h 436"/>
                <a:gd name="T28" fmla="*/ 23 w 781"/>
                <a:gd name="T29" fmla="*/ 41 h 436"/>
                <a:gd name="T30" fmla="*/ 5 w 781"/>
                <a:gd name="T31" fmla="*/ 33 h 436"/>
                <a:gd name="T32" fmla="*/ 6 w 781"/>
                <a:gd name="T33" fmla="*/ 19 h 436"/>
                <a:gd name="T34" fmla="*/ 21 w 781"/>
                <a:gd name="T35" fmla="*/ 6 h 436"/>
                <a:gd name="T36" fmla="*/ 43 w 781"/>
                <a:gd name="T37" fmla="*/ 1 h 436"/>
                <a:gd name="T38" fmla="*/ 69 w 781"/>
                <a:gd name="T39" fmla="*/ 6 h 436"/>
                <a:gd name="T40" fmla="*/ 92 w 781"/>
                <a:gd name="T41" fmla="*/ 11 h 436"/>
                <a:gd name="T42" fmla="*/ 118 w 781"/>
                <a:gd name="T43" fmla="*/ 16 h 436"/>
                <a:gd name="T44" fmla="*/ 143 w 781"/>
                <a:gd name="T45" fmla="*/ 18 h 436"/>
                <a:gd name="T46" fmla="*/ 176 w 781"/>
                <a:gd name="T47" fmla="*/ 29 h 436"/>
                <a:gd name="T48" fmla="*/ 220 w 781"/>
                <a:gd name="T49" fmla="*/ 52 h 436"/>
                <a:gd name="T50" fmla="*/ 269 w 781"/>
                <a:gd name="T51" fmla="*/ 82 h 436"/>
                <a:gd name="T52" fmla="*/ 322 w 781"/>
                <a:gd name="T53" fmla="*/ 116 h 436"/>
                <a:gd name="T54" fmla="*/ 373 w 781"/>
                <a:gd name="T55" fmla="*/ 151 h 436"/>
                <a:gd name="T56" fmla="*/ 417 w 781"/>
                <a:gd name="T57" fmla="*/ 183 h 436"/>
                <a:gd name="T58" fmla="*/ 451 w 781"/>
                <a:gd name="T59" fmla="*/ 208 h 436"/>
                <a:gd name="T60" fmla="*/ 481 w 781"/>
                <a:gd name="T61" fmla="*/ 228 h 436"/>
                <a:gd name="T62" fmla="*/ 515 w 781"/>
                <a:gd name="T63" fmla="*/ 246 h 436"/>
                <a:gd name="T64" fmla="*/ 551 w 781"/>
                <a:gd name="T65" fmla="*/ 262 h 436"/>
                <a:gd name="T66" fmla="*/ 589 w 781"/>
                <a:gd name="T67" fmla="*/ 277 h 436"/>
                <a:gd name="T68" fmla="*/ 604 w 781"/>
                <a:gd name="T69" fmla="*/ 261 h 436"/>
                <a:gd name="T70" fmla="*/ 574 w 781"/>
                <a:gd name="T71" fmla="*/ 197 h 436"/>
                <a:gd name="T72" fmla="*/ 543 w 781"/>
                <a:gd name="T73" fmla="*/ 133 h 436"/>
                <a:gd name="T74" fmla="*/ 550 w 781"/>
                <a:gd name="T75" fmla="*/ 85 h 436"/>
                <a:gd name="T76" fmla="*/ 589 w 781"/>
                <a:gd name="T77" fmla="*/ 83 h 436"/>
                <a:gd name="T78" fmla="*/ 615 w 781"/>
                <a:gd name="T79" fmla="*/ 138 h 436"/>
                <a:gd name="T80" fmla="*/ 635 w 781"/>
                <a:gd name="T81" fmla="*/ 211 h 436"/>
                <a:gd name="T82" fmla="*/ 637 w 781"/>
                <a:gd name="T83" fmla="*/ 274 h 436"/>
                <a:gd name="T84" fmla="*/ 638 w 781"/>
                <a:gd name="T85" fmla="*/ 303 h 436"/>
                <a:gd name="T86" fmla="*/ 670 w 781"/>
                <a:gd name="T87" fmla="*/ 321 h 436"/>
                <a:gd name="T88" fmla="*/ 706 w 781"/>
                <a:gd name="T89" fmla="*/ 336 h 436"/>
                <a:gd name="T90" fmla="*/ 742 w 781"/>
                <a:gd name="T91" fmla="*/ 349 h 436"/>
                <a:gd name="T92" fmla="*/ 770 w 781"/>
                <a:gd name="T93" fmla="*/ 374 h 436"/>
                <a:gd name="T94" fmla="*/ 781 w 781"/>
                <a:gd name="T95" fmla="*/ 4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1" h="436">
                  <a:moveTo>
                    <a:pt x="765" y="436"/>
                  </a:moveTo>
                  <a:lnTo>
                    <a:pt x="735" y="435"/>
                  </a:lnTo>
                  <a:lnTo>
                    <a:pt x="707" y="428"/>
                  </a:lnTo>
                  <a:lnTo>
                    <a:pt x="681" y="418"/>
                  </a:lnTo>
                  <a:lnTo>
                    <a:pt x="656" y="405"/>
                  </a:lnTo>
                  <a:lnTo>
                    <a:pt x="632" y="390"/>
                  </a:lnTo>
                  <a:lnTo>
                    <a:pt x="609" y="372"/>
                  </a:lnTo>
                  <a:lnTo>
                    <a:pt x="586" y="356"/>
                  </a:lnTo>
                  <a:lnTo>
                    <a:pt x="563" y="339"/>
                  </a:lnTo>
                  <a:lnTo>
                    <a:pt x="535" y="318"/>
                  </a:lnTo>
                  <a:lnTo>
                    <a:pt x="507" y="297"/>
                  </a:lnTo>
                  <a:lnTo>
                    <a:pt x="479" y="275"/>
                  </a:lnTo>
                  <a:lnTo>
                    <a:pt x="450" y="254"/>
                  </a:lnTo>
                  <a:lnTo>
                    <a:pt x="420" y="234"/>
                  </a:lnTo>
                  <a:lnTo>
                    <a:pt x="389" y="215"/>
                  </a:lnTo>
                  <a:lnTo>
                    <a:pt x="359" y="195"/>
                  </a:lnTo>
                  <a:lnTo>
                    <a:pt x="328" y="177"/>
                  </a:lnTo>
                  <a:lnTo>
                    <a:pt x="297" y="159"/>
                  </a:lnTo>
                  <a:lnTo>
                    <a:pt x="266" y="141"/>
                  </a:lnTo>
                  <a:lnTo>
                    <a:pt x="235" y="124"/>
                  </a:lnTo>
                  <a:lnTo>
                    <a:pt x="202" y="108"/>
                  </a:lnTo>
                  <a:lnTo>
                    <a:pt x="171" y="93"/>
                  </a:lnTo>
                  <a:lnTo>
                    <a:pt x="139" y="78"/>
                  </a:lnTo>
                  <a:lnTo>
                    <a:pt x="108" y="64"/>
                  </a:lnTo>
                  <a:lnTo>
                    <a:pt x="77" y="51"/>
                  </a:lnTo>
                  <a:lnTo>
                    <a:pt x="67" y="49"/>
                  </a:lnTo>
                  <a:lnTo>
                    <a:pt x="56" y="47"/>
                  </a:lnTo>
                  <a:lnTo>
                    <a:pt x="44" y="44"/>
                  </a:lnTo>
                  <a:lnTo>
                    <a:pt x="33" y="42"/>
                  </a:lnTo>
                  <a:lnTo>
                    <a:pt x="23" y="41"/>
                  </a:lnTo>
                  <a:lnTo>
                    <a:pt x="13" y="36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6" y="19"/>
                  </a:lnTo>
                  <a:lnTo>
                    <a:pt x="13" y="13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43" y="1"/>
                  </a:lnTo>
                  <a:lnTo>
                    <a:pt x="56" y="5"/>
                  </a:lnTo>
                  <a:lnTo>
                    <a:pt x="69" y="6"/>
                  </a:lnTo>
                  <a:lnTo>
                    <a:pt x="80" y="8"/>
                  </a:lnTo>
                  <a:lnTo>
                    <a:pt x="92" y="11"/>
                  </a:lnTo>
                  <a:lnTo>
                    <a:pt x="105" y="13"/>
                  </a:lnTo>
                  <a:lnTo>
                    <a:pt x="118" y="16"/>
                  </a:lnTo>
                  <a:lnTo>
                    <a:pt x="131" y="18"/>
                  </a:lnTo>
                  <a:lnTo>
                    <a:pt x="143" y="18"/>
                  </a:lnTo>
                  <a:lnTo>
                    <a:pt x="158" y="21"/>
                  </a:lnTo>
                  <a:lnTo>
                    <a:pt x="176" y="29"/>
                  </a:lnTo>
                  <a:lnTo>
                    <a:pt x="197" y="39"/>
                  </a:lnTo>
                  <a:lnTo>
                    <a:pt x="220" y="52"/>
                  </a:lnTo>
                  <a:lnTo>
                    <a:pt x="244" y="65"/>
                  </a:lnTo>
                  <a:lnTo>
                    <a:pt x="269" y="82"/>
                  </a:lnTo>
                  <a:lnTo>
                    <a:pt x="295" y="98"/>
                  </a:lnTo>
                  <a:lnTo>
                    <a:pt x="322" y="116"/>
                  </a:lnTo>
                  <a:lnTo>
                    <a:pt x="348" y="134"/>
                  </a:lnTo>
                  <a:lnTo>
                    <a:pt x="373" y="151"/>
                  </a:lnTo>
                  <a:lnTo>
                    <a:pt x="395" y="169"/>
                  </a:lnTo>
                  <a:lnTo>
                    <a:pt x="417" y="183"/>
                  </a:lnTo>
                  <a:lnTo>
                    <a:pt x="435" y="197"/>
                  </a:lnTo>
                  <a:lnTo>
                    <a:pt x="451" y="208"/>
                  </a:lnTo>
                  <a:lnTo>
                    <a:pt x="463" y="218"/>
                  </a:lnTo>
                  <a:lnTo>
                    <a:pt x="481" y="228"/>
                  </a:lnTo>
                  <a:lnTo>
                    <a:pt x="499" y="236"/>
                  </a:lnTo>
                  <a:lnTo>
                    <a:pt x="515" y="246"/>
                  </a:lnTo>
                  <a:lnTo>
                    <a:pt x="533" y="254"/>
                  </a:lnTo>
                  <a:lnTo>
                    <a:pt x="551" y="262"/>
                  </a:lnTo>
                  <a:lnTo>
                    <a:pt x="569" y="270"/>
                  </a:lnTo>
                  <a:lnTo>
                    <a:pt x="589" y="277"/>
                  </a:lnTo>
                  <a:lnTo>
                    <a:pt x="609" y="285"/>
                  </a:lnTo>
                  <a:lnTo>
                    <a:pt x="604" y="261"/>
                  </a:lnTo>
                  <a:lnTo>
                    <a:pt x="591" y="229"/>
                  </a:lnTo>
                  <a:lnTo>
                    <a:pt x="574" y="197"/>
                  </a:lnTo>
                  <a:lnTo>
                    <a:pt x="556" y="164"/>
                  </a:lnTo>
                  <a:lnTo>
                    <a:pt x="543" y="133"/>
                  </a:lnTo>
                  <a:lnTo>
                    <a:pt x="540" y="105"/>
                  </a:lnTo>
                  <a:lnTo>
                    <a:pt x="550" y="85"/>
                  </a:lnTo>
                  <a:lnTo>
                    <a:pt x="578" y="74"/>
                  </a:lnTo>
                  <a:lnTo>
                    <a:pt x="589" y="83"/>
                  </a:lnTo>
                  <a:lnTo>
                    <a:pt x="602" y="106"/>
                  </a:lnTo>
                  <a:lnTo>
                    <a:pt x="615" y="138"/>
                  </a:lnTo>
                  <a:lnTo>
                    <a:pt x="627" y="174"/>
                  </a:lnTo>
                  <a:lnTo>
                    <a:pt x="635" y="211"/>
                  </a:lnTo>
                  <a:lnTo>
                    <a:pt x="638" y="246"/>
                  </a:lnTo>
                  <a:lnTo>
                    <a:pt x="637" y="274"/>
                  </a:lnTo>
                  <a:lnTo>
                    <a:pt x="629" y="292"/>
                  </a:lnTo>
                  <a:lnTo>
                    <a:pt x="638" y="303"/>
                  </a:lnTo>
                  <a:lnTo>
                    <a:pt x="653" y="313"/>
                  </a:lnTo>
                  <a:lnTo>
                    <a:pt x="670" y="321"/>
                  </a:lnTo>
                  <a:lnTo>
                    <a:pt x="686" y="330"/>
                  </a:lnTo>
                  <a:lnTo>
                    <a:pt x="706" y="336"/>
                  </a:lnTo>
                  <a:lnTo>
                    <a:pt x="724" y="343"/>
                  </a:lnTo>
                  <a:lnTo>
                    <a:pt x="742" y="349"/>
                  </a:lnTo>
                  <a:lnTo>
                    <a:pt x="758" y="356"/>
                  </a:lnTo>
                  <a:lnTo>
                    <a:pt x="770" y="374"/>
                  </a:lnTo>
                  <a:lnTo>
                    <a:pt x="780" y="395"/>
                  </a:lnTo>
                  <a:lnTo>
                    <a:pt x="781" y="418"/>
                  </a:lnTo>
                  <a:lnTo>
                    <a:pt x="765" y="4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14"/>
            <p:cNvSpPr>
              <a:spLocks/>
            </p:cNvSpPr>
            <p:nvPr/>
          </p:nvSpPr>
          <p:spPr bwMode="auto">
            <a:xfrm>
              <a:off x="4138613" y="3438525"/>
              <a:ext cx="609600" cy="463550"/>
            </a:xfrm>
            <a:custGeom>
              <a:avLst/>
              <a:gdLst>
                <a:gd name="T0" fmla="*/ 133 w 384"/>
                <a:gd name="T1" fmla="*/ 277 h 292"/>
                <a:gd name="T2" fmla="*/ 90 w 384"/>
                <a:gd name="T3" fmla="*/ 287 h 292"/>
                <a:gd name="T4" fmla="*/ 43 w 384"/>
                <a:gd name="T5" fmla="*/ 292 h 292"/>
                <a:gd name="T6" fmla="*/ 8 w 384"/>
                <a:gd name="T7" fmla="*/ 284 h 292"/>
                <a:gd name="T8" fmla="*/ 2 w 384"/>
                <a:gd name="T9" fmla="*/ 269 h 292"/>
                <a:gd name="T10" fmla="*/ 7 w 384"/>
                <a:gd name="T11" fmla="*/ 264 h 292"/>
                <a:gd name="T12" fmla="*/ 30 w 384"/>
                <a:gd name="T13" fmla="*/ 261 h 292"/>
                <a:gd name="T14" fmla="*/ 71 w 384"/>
                <a:gd name="T15" fmla="*/ 256 h 292"/>
                <a:gd name="T16" fmla="*/ 107 w 384"/>
                <a:gd name="T17" fmla="*/ 245 h 292"/>
                <a:gd name="T18" fmla="*/ 141 w 384"/>
                <a:gd name="T19" fmla="*/ 232 h 292"/>
                <a:gd name="T20" fmla="*/ 174 w 384"/>
                <a:gd name="T21" fmla="*/ 213 h 292"/>
                <a:gd name="T22" fmla="*/ 204 w 384"/>
                <a:gd name="T23" fmla="*/ 190 h 292"/>
                <a:gd name="T24" fmla="*/ 233 w 384"/>
                <a:gd name="T25" fmla="*/ 163 h 292"/>
                <a:gd name="T26" fmla="*/ 261 w 384"/>
                <a:gd name="T27" fmla="*/ 131 h 292"/>
                <a:gd name="T28" fmla="*/ 281 w 384"/>
                <a:gd name="T29" fmla="*/ 107 h 292"/>
                <a:gd name="T30" fmla="*/ 294 w 384"/>
                <a:gd name="T31" fmla="*/ 94 h 292"/>
                <a:gd name="T32" fmla="*/ 309 w 384"/>
                <a:gd name="T33" fmla="*/ 81 h 292"/>
                <a:gd name="T34" fmla="*/ 322 w 384"/>
                <a:gd name="T35" fmla="*/ 67 h 292"/>
                <a:gd name="T36" fmla="*/ 314 w 384"/>
                <a:gd name="T37" fmla="*/ 44 h 292"/>
                <a:gd name="T38" fmla="*/ 274 w 384"/>
                <a:gd name="T39" fmla="*/ 38 h 292"/>
                <a:gd name="T40" fmla="*/ 230 w 384"/>
                <a:gd name="T41" fmla="*/ 54 h 292"/>
                <a:gd name="T42" fmla="*/ 189 w 384"/>
                <a:gd name="T43" fmla="*/ 76 h 292"/>
                <a:gd name="T44" fmla="*/ 168 w 384"/>
                <a:gd name="T45" fmla="*/ 84 h 292"/>
                <a:gd name="T46" fmla="*/ 151 w 384"/>
                <a:gd name="T47" fmla="*/ 85 h 292"/>
                <a:gd name="T48" fmla="*/ 156 w 384"/>
                <a:gd name="T49" fmla="*/ 56 h 292"/>
                <a:gd name="T50" fmla="*/ 204 w 384"/>
                <a:gd name="T51" fmla="*/ 20 h 292"/>
                <a:gd name="T52" fmla="*/ 268 w 384"/>
                <a:gd name="T53" fmla="*/ 3 h 292"/>
                <a:gd name="T54" fmla="*/ 333 w 384"/>
                <a:gd name="T55" fmla="*/ 0 h 292"/>
                <a:gd name="T56" fmla="*/ 376 w 384"/>
                <a:gd name="T57" fmla="*/ 26 h 292"/>
                <a:gd name="T58" fmla="*/ 384 w 384"/>
                <a:gd name="T59" fmla="*/ 72 h 292"/>
                <a:gd name="T60" fmla="*/ 347 w 384"/>
                <a:gd name="T61" fmla="*/ 122 h 292"/>
                <a:gd name="T62" fmla="*/ 291 w 384"/>
                <a:gd name="T63" fmla="*/ 169 h 292"/>
                <a:gd name="T64" fmla="*/ 233 w 384"/>
                <a:gd name="T65" fmla="*/ 213 h 292"/>
                <a:gd name="T66" fmla="*/ 174 w 384"/>
                <a:gd name="T67" fmla="*/ 25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4" h="292">
                  <a:moveTo>
                    <a:pt x="146" y="273"/>
                  </a:moveTo>
                  <a:lnTo>
                    <a:pt x="133" y="277"/>
                  </a:lnTo>
                  <a:lnTo>
                    <a:pt x="113" y="282"/>
                  </a:lnTo>
                  <a:lnTo>
                    <a:pt x="90" y="287"/>
                  </a:lnTo>
                  <a:lnTo>
                    <a:pt x="66" y="291"/>
                  </a:lnTo>
                  <a:lnTo>
                    <a:pt x="43" y="292"/>
                  </a:lnTo>
                  <a:lnTo>
                    <a:pt x="23" y="291"/>
                  </a:lnTo>
                  <a:lnTo>
                    <a:pt x="8" y="284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3" y="268"/>
                  </a:lnTo>
                  <a:lnTo>
                    <a:pt x="7" y="264"/>
                  </a:lnTo>
                  <a:lnTo>
                    <a:pt x="8" y="263"/>
                  </a:lnTo>
                  <a:lnTo>
                    <a:pt x="30" y="261"/>
                  </a:lnTo>
                  <a:lnTo>
                    <a:pt x="51" y="259"/>
                  </a:lnTo>
                  <a:lnTo>
                    <a:pt x="71" y="256"/>
                  </a:lnTo>
                  <a:lnTo>
                    <a:pt x="89" y="251"/>
                  </a:lnTo>
                  <a:lnTo>
                    <a:pt x="107" y="245"/>
                  </a:lnTo>
                  <a:lnTo>
                    <a:pt x="125" y="238"/>
                  </a:lnTo>
                  <a:lnTo>
                    <a:pt x="141" y="232"/>
                  </a:lnTo>
                  <a:lnTo>
                    <a:pt x="158" y="222"/>
                  </a:lnTo>
                  <a:lnTo>
                    <a:pt x="174" y="213"/>
                  </a:lnTo>
                  <a:lnTo>
                    <a:pt x="189" y="202"/>
                  </a:lnTo>
                  <a:lnTo>
                    <a:pt x="204" y="190"/>
                  </a:lnTo>
                  <a:lnTo>
                    <a:pt x="218" y="177"/>
                  </a:lnTo>
                  <a:lnTo>
                    <a:pt x="233" y="163"/>
                  </a:lnTo>
                  <a:lnTo>
                    <a:pt x="246" y="148"/>
                  </a:lnTo>
                  <a:lnTo>
                    <a:pt x="261" y="131"/>
                  </a:lnTo>
                  <a:lnTo>
                    <a:pt x="274" y="113"/>
                  </a:lnTo>
                  <a:lnTo>
                    <a:pt x="281" y="107"/>
                  </a:lnTo>
                  <a:lnTo>
                    <a:pt x="287" y="100"/>
                  </a:lnTo>
                  <a:lnTo>
                    <a:pt x="294" y="94"/>
                  </a:lnTo>
                  <a:lnTo>
                    <a:pt x="302" y="87"/>
                  </a:lnTo>
                  <a:lnTo>
                    <a:pt x="309" y="81"/>
                  </a:lnTo>
                  <a:lnTo>
                    <a:pt x="315" y="74"/>
                  </a:lnTo>
                  <a:lnTo>
                    <a:pt x="322" y="67"/>
                  </a:lnTo>
                  <a:lnTo>
                    <a:pt x="328" y="61"/>
                  </a:lnTo>
                  <a:lnTo>
                    <a:pt x="314" y="44"/>
                  </a:lnTo>
                  <a:lnTo>
                    <a:pt x="296" y="38"/>
                  </a:lnTo>
                  <a:lnTo>
                    <a:pt x="274" y="38"/>
                  </a:lnTo>
                  <a:lnTo>
                    <a:pt x="251" y="44"/>
                  </a:lnTo>
                  <a:lnTo>
                    <a:pt x="230" y="54"/>
                  </a:lnTo>
                  <a:lnTo>
                    <a:pt x="209" y="66"/>
                  </a:lnTo>
                  <a:lnTo>
                    <a:pt x="189" y="76"/>
                  </a:lnTo>
                  <a:lnTo>
                    <a:pt x="174" y="85"/>
                  </a:lnTo>
                  <a:lnTo>
                    <a:pt x="168" y="84"/>
                  </a:lnTo>
                  <a:lnTo>
                    <a:pt x="159" y="84"/>
                  </a:lnTo>
                  <a:lnTo>
                    <a:pt x="151" y="85"/>
                  </a:lnTo>
                  <a:lnTo>
                    <a:pt x="143" y="84"/>
                  </a:lnTo>
                  <a:lnTo>
                    <a:pt x="156" y="56"/>
                  </a:lnTo>
                  <a:lnTo>
                    <a:pt x="176" y="35"/>
                  </a:lnTo>
                  <a:lnTo>
                    <a:pt x="204" y="20"/>
                  </a:lnTo>
                  <a:lnTo>
                    <a:pt x="233" y="8"/>
                  </a:lnTo>
                  <a:lnTo>
                    <a:pt x="268" y="3"/>
                  </a:lnTo>
                  <a:lnTo>
                    <a:pt x="301" y="0"/>
                  </a:lnTo>
                  <a:lnTo>
                    <a:pt x="333" y="0"/>
                  </a:lnTo>
                  <a:lnTo>
                    <a:pt x="363" y="2"/>
                  </a:lnTo>
                  <a:lnTo>
                    <a:pt x="376" y="26"/>
                  </a:lnTo>
                  <a:lnTo>
                    <a:pt x="384" y="48"/>
                  </a:lnTo>
                  <a:lnTo>
                    <a:pt x="384" y="72"/>
                  </a:lnTo>
                  <a:lnTo>
                    <a:pt x="374" y="99"/>
                  </a:lnTo>
                  <a:lnTo>
                    <a:pt x="347" y="122"/>
                  </a:lnTo>
                  <a:lnTo>
                    <a:pt x="319" y="146"/>
                  </a:lnTo>
                  <a:lnTo>
                    <a:pt x="291" y="169"/>
                  </a:lnTo>
                  <a:lnTo>
                    <a:pt x="261" y="190"/>
                  </a:lnTo>
                  <a:lnTo>
                    <a:pt x="233" y="213"/>
                  </a:lnTo>
                  <a:lnTo>
                    <a:pt x="204" y="235"/>
                  </a:lnTo>
                  <a:lnTo>
                    <a:pt x="174" y="254"/>
                  </a:lnTo>
                  <a:lnTo>
                    <a:pt x="146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2825751" y="3043238"/>
              <a:ext cx="2378075" cy="987425"/>
            </a:xfrm>
            <a:custGeom>
              <a:avLst/>
              <a:gdLst>
                <a:gd name="T0" fmla="*/ 1443 w 1498"/>
                <a:gd name="T1" fmla="*/ 128 h 622"/>
                <a:gd name="T2" fmla="*/ 1331 w 1498"/>
                <a:gd name="T3" fmla="*/ 159 h 622"/>
                <a:gd name="T4" fmla="*/ 1260 w 1498"/>
                <a:gd name="T5" fmla="*/ 162 h 622"/>
                <a:gd name="T6" fmla="*/ 1302 w 1498"/>
                <a:gd name="T7" fmla="*/ 133 h 622"/>
                <a:gd name="T8" fmla="*/ 1367 w 1498"/>
                <a:gd name="T9" fmla="*/ 108 h 622"/>
                <a:gd name="T10" fmla="*/ 1405 w 1498"/>
                <a:gd name="T11" fmla="*/ 77 h 622"/>
                <a:gd name="T12" fmla="*/ 1372 w 1498"/>
                <a:gd name="T13" fmla="*/ 65 h 622"/>
                <a:gd name="T14" fmla="*/ 1246 w 1498"/>
                <a:gd name="T15" fmla="*/ 100 h 622"/>
                <a:gd name="T16" fmla="*/ 1119 w 1498"/>
                <a:gd name="T17" fmla="*/ 131 h 622"/>
                <a:gd name="T18" fmla="*/ 993 w 1498"/>
                <a:gd name="T19" fmla="*/ 162 h 622"/>
                <a:gd name="T20" fmla="*/ 867 w 1498"/>
                <a:gd name="T21" fmla="*/ 193 h 622"/>
                <a:gd name="T22" fmla="*/ 740 w 1498"/>
                <a:gd name="T23" fmla="*/ 225 h 622"/>
                <a:gd name="T24" fmla="*/ 635 w 1498"/>
                <a:gd name="T25" fmla="*/ 261 h 622"/>
                <a:gd name="T26" fmla="*/ 551 w 1498"/>
                <a:gd name="T27" fmla="*/ 307 h 622"/>
                <a:gd name="T28" fmla="*/ 497 w 1498"/>
                <a:gd name="T29" fmla="*/ 384 h 622"/>
                <a:gd name="T30" fmla="*/ 553 w 1498"/>
                <a:gd name="T31" fmla="*/ 464 h 622"/>
                <a:gd name="T32" fmla="*/ 586 w 1498"/>
                <a:gd name="T33" fmla="*/ 553 h 622"/>
                <a:gd name="T34" fmla="*/ 547 w 1498"/>
                <a:gd name="T35" fmla="*/ 617 h 622"/>
                <a:gd name="T36" fmla="*/ 525 w 1498"/>
                <a:gd name="T37" fmla="*/ 622 h 622"/>
                <a:gd name="T38" fmla="*/ 517 w 1498"/>
                <a:gd name="T39" fmla="*/ 587 h 622"/>
                <a:gd name="T40" fmla="*/ 496 w 1498"/>
                <a:gd name="T41" fmla="*/ 503 h 622"/>
                <a:gd name="T42" fmla="*/ 441 w 1498"/>
                <a:gd name="T43" fmla="*/ 430 h 622"/>
                <a:gd name="T44" fmla="*/ 338 w 1498"/>
                <a:gd name="T45" fmla="*/ 402 h 622"/>
                <a:gd name="T46" fmla="*/ 318 w 1498"/>
                <a:gd name="T47" fmla="*/ 407 h 622"/>
                <a:gd name="T48" fmla="*/ 289 w 1498"/>
                <a:gd name="T49" fmla="*/ 497 h 622"/>
                <a:gd name="T50" fmla="*/ 218 w 1498"/>
                <a:gd name="T51" fmla="*/ 579 h 622"/>
                <a:gd name="T52" fmla="*/ 90 w 1498"/>
                <a:gd name="T53" fmla="*/ 605 h 622"/>
                <a:gd name="T54" fmla="*/ 34 w 1498"/>
                <a:gd name="T55" fmla="*/ 595 h 622"/>
                <a:gd name="T56" fmla="*/ 15 w 1498"/>
                <a:gd name="T57" fmla="*/ 589 h 622"/>
                <a:gd name="T58" fmla="*/ 2 w 1498"/>
                <a:gd name="T59" fmla="*/ 563 h 622"/>
                <a:gd name="T60" fmla="*/ 25 w 1498"/>
                <a:gd name="T61" fmla="*/ 512 h 622"/>
                <a:gd name="T62" fmla="*/ 97 w 1498"/>
                <a:gd name="T63" fmla="*/ 540 h 622"/>
                <a:gd name="T64" fmla="*/ 151 w 1498"/>
                <a:gd name="T65" fmla="*/ 540 h 622"/>
                <a:gd name="T66" fmla="*/ 230 w 1498"/>
                <a:gd name="T67" fmla="*/ 482 h 622"/>
                <a:gd name="T68" fmla="*/ 259 w 1498"/>
                <a:gd name="T69" fmla="*/ 377 h 622"/>
                <a:gd name="T70" fmla="*/ 264 w 1498"/>
                <a:gd name="T71" fmla="*/ 269 h 622"/>
                <a:gd name="T72" fmla="*/ 279 w 1498"/>
                <a:gd name="T73" fmla="*/ 228 h 622"/>
                <a:gd name="T74" fmla="*/ 305 w 1498"/>
                <a:gd name="T75" fmla="*/ 244 h 622"/>
                <a:gd name="T76" fmla="*/ 325 w 1498"/>
                <a:gd name="T77" fmla="*/ 361 h 622"/>
                <a:gd name="T78" fmla="*/ 363 w 1498"/>
                <a:gd name="T79" fmla="*/ 343 h 622"/>
                <a:gd name="T80" fmla="*/ 394 w 1498"/>
                <a:gd name="T81" fmla="*/ 311 h 622"/>
                <a:gd name="T82" fmla="*/ 433 w 1498"/>
                <a:gd name="T83" fmla="*/ 280 h 622"/>
                <a:gd name="T84" fmla="*/ 492 w 1498"/>
                <a:gd name="T85" fmla="*/ 252 h 622"/>
                <a:gd name="T86" fmla="*/ 551 w 1498"/>
                <a:gd name="T87" fmla="*/ 233 h 622"/>
                <a:gd name="T88" fmla="*/ 596 w 1498"/>
                <a:gd name="T89" fmla="*/ 185 h 622"/>
                <a:gd name="T90" fmla="*/ 629 w 1498"/>
                <a:gd name="T91" fmla="*/ 156 h 622"/>
                <a:gd name="T92" fmla="*/ 655 w 1498"/>
                <a:gd name="T93" fmla="*/ 200 h 622"/>
                <a:gd name="T94" fmla="*/ 796 w 1498"/>
                <a:gd name="T95" fmla="*/ 170 h 622"/>
                <a:gd name="T96" fmla="*/ 936 w 1498"/>
                <a:gd name="T97" fmla="*/ 136 h 622"/>
                <a:gd name="T98" fmla="*/ 1077 w 1498"/>
                <a:gd name="T99" fmla="*/ 98 h 622"/>
                <a:gd name="T100" fmla="*/ 1218 w 1498"/>
                <a:gd name="T101" fmla="*/ 60 h 622"/>
                <a:gd name="T102" fmla="*/ 1357 w 1498"/>
                <a:gd name="T103" fmla="*/ 26 h 622"/>
                <a:gd name="T104" fmla="*/ 1438 w 1498"/>
                <a:gd name="T105" fmla="*/ 1 h 622"/>
                <a:gd name="T106" fmla="*/ 1464 w 1498"/>
                <a:gd name="T107" fmla="*/ 8 h 622"/>
                <a:gd name="T108" fmla="*/ 1494 w 1498"/>
                <a:gd name="T109" fmla="*/ 54 h 622"/>
                <a:gd name="T110" fmla="*/ 1495 w 1498"/>
                <a:gd name="T111" fmla="*/ 10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98" h="622">
                  <a:moveTo>
                    <a:pt x="1484" y="115"/>
                  </a:moveTo>
                  <a:lnTo>
                    <a:pt x="1469" y="119"/>
                  </a:lnTo>
                  <a:lnTo>
                    <a:pt x="1443" y="128"/>
                  </a:lnTo>
                  <a:lnTo>
                    <a:pt x="1408" y="138"/>
                  </a:lnTo>
                  <a:lnTo>
                    <a:pt x="1369" y="149"/>
                  </a:lnTo>
                  <a:lnTo>
                    <a:pt x="1331" y="159"/>
                  </a:lnTo>
                  <a:lnTo>
                    <a:pt x="1298" y="165"/>
                  </a:lnTo>
                  <a:lnTo>
                    <a:pt x="1272" y="167"/>
                  </a:lnTo>
                  <a:lnTo>
                    <a:pt x="1260" y="162"/>
                  </a:lnTo>
                  <a:lnTo>
                    <a:pt x="1269" y="151"/>
                  </a:lnTo>
                  <a:lnTo>
                    <a:pt x="1283" y="141"/>
                  </a:lnTo>
                  <a:lnTo>
                    <a:pt x="1302" y="133"/>
                  </a:lnTo>
                  <a:lnTo>
                    <a:pt x="1323" y="124"/>
                  </a:lnTo>
                  <a:lnTo>
                    <a:pt x="1346" y="116"/>
                  </a:lnTo>
                  <a:lnTo>
                    <a:pt x="1367" y="108"/>
                  </a:lnTo>
                  <a:lnTo>
                    <a:pt x="1389" y="100"/>
                  </a:lnTo>
                  <a:lnTo>
                    <a:pt x="1405" y="92"/>
                  </a:lnTo>
                  <a:lnTo>
                    <a:pt x="1405" y="77"/>
                  </a:lnTo>
                  <a:lnTo>
                    <a:pt x="1397" y="69"/>
                  </a:lnTo>
                  <a:lnTo>
                    <a:pt x="1384" y="65"/>
                  </a:lnTo>
                  <a:lnTo>
                    <a:pt x="1372" y="65"/>
                  </a:lnTo>
                  <a:lnTo>
                    <a:pt x="1329" y="77"/>
                  </a:lnTo>
                  <a:lnTo>
                    <a:pt x="1288" y="88"/>
                  </a:lnTo>
                  <a:lnTo>
                    <a:pt x="1246" y="100"/>
                  </a:lnTo>
                  <a:lnTo>
                    <a:pt x="1205" y="110"/>
                  </a:lnTo>
                  <a:lnTo>
                    <a:pt x="1162" y="121"/>
                  </a:lnTo>
                  <a:lnTo>
                    <a:pt x="1119" y="131"/>
                  </a:lnTo>
                  <a:lnTo>
                    <a:pt x="1077" y="142"/>
                  </a:lnTo>
                  <a:lnTo>
                    <a:pt x="1036" y="152"/>
                  </a:lnTo>
                  <a:lnTo>
                    <a:pt x="993" y="162"/>
                  </a:lnTo>
                  <a:lnTo>
                    <a:pt x="950" y="172"/>
                  </a:lnTo>
                  <a:lnTo>
                    <a:pt x="909" y="183"/>
                  </a:lnTo>
                  <a:lnTo>
                    <a:pt x="867" y="193"/>
                  </a:lnTo>
                  <a:lnTo>
                    <a:pt x="824" y="203"/>
                  </a:lnTo>
                  <a:lnTo>
                    <a:pt x="783" y="213"/>
                  </a:lnTo>
                  <a:lnTo>
                    <a:pt x="740" y="225"/>
                  </a:lnTo>
                  <a:lnTo>
                    <a:pt x="699" y="234"/>
                  </a:lnTo>
                  <a:lnTo>
                    <a:pt x="668" y="247"/>
                  </a:lnTo>
                  <a:lnTo>
                    <a:pt x="635" y="261"/>
                  </a:lnTo>
                  <a:lnTo>
                    <a:pt x="606" y="274"/>
                  </a:lnTo>
                  <a:lnTo>
                    <a:pt x="578" y="289"/>
                  </a:lnTo>
                  <a:lnTo>
                    <a:pt x="551" y="307"/>
                  </a:lnTo>
                  <a:lnTo>
                    <a:pt x="530" y="328"/>
                  </a:lnTo>
                  <a:lnTo>
                    <a:pt x="510" y="353"/>
                  </a:lnTo>
                  <a:lnTo>
                    <a:pt x="497" y="384"/>
                  </a:lnTo>
                  <a:lnTo>
                    <a:pt x="514" y="408"/>
                  </a:lnTo>
                  <a:lnTo>
                    <a:pt x="533" y="436"/>
                  </a:lnTo>
                  <a:lnTo>
                    <a:pt x="553" y="464"/>
                  </a:lnTo>
                  <a:lnTo>
                    <a:pt x="571" y="494"/>
                  </a:lnTo>
                  <a:lnTo>
                    <a:pt x="583" y="523"/>
                  </a:lnTo>
                  <a:lnTo>
                    <a:pt x="586" y="553"/>
                  </a:lnTo>
                  <a:lnTo>
                    <a:pt x="579" y="582"/>
                  </a:lnTo>
                  <a:lnTo>
                    <a:pt x="560" y="610"/>
                  </a:lnTo>
                  <a:lnTo>
                    <a:pt x="547" y="617"/>
                  </a:lnTo>
                  <a:lnTo>
                    <a:pt x="540" y="620"/>
                  </a:lnTo>
                  <a:lnTo>
                    <a:pt x="533" y="622"/>
                  </a:lnTo>
                  <a:lnTo>
                    <a:pt x="525" y="622"/>
                  </a:lnTo>
                  <a:lnTo>
                    <a:pt x="520" y="609"/>
                  </a:lnTo>
                  <a:lnTo>
                    <a:pt x="517" y="599"/>
                  </a:lnTo>
                  <a:lnTo>
                    <a:pt x="517" y="587"/>
                  </a:lnTo>
                  <a:lnTo>
                    <a:pt x="519" y="577"/>
                  </a:lnTo>
                  <a:lnTo>
                    <a:pt x="507" y="538"/>
                  </a:lnTo>
                  <a:lnTo>
                    <a:pt x="496" y="503"/>
                  </a:lnTo>
                  <a:lnTo>
                    <a:pt x="481" y="474"/>
                  </a:lnTo>
                  <a:lnTo>
                    <a:pt x="463" y="449"/>
                  </a:lnTo>
                  <a:lnTo>
                    <a:pt x="441" y="430"/>
                  </a:lnTo>
                  <a:lnTo>
                    <a:pt x="414" y="415"/>
                  </a:lnTo>
                  <a:lnTo>
                    <a:pt x="379" y="407"/>
                  </a:lnTo>
                  <a:lnTo>
                    <a:pt x="338" y="402"/>
                  </a:lnTo>
                  <a:lnTo>
                    <a:pt x="328" y="403"/>
                  </a:lnTo>
                  <a:lnTo>
                    <a:pt x="323" y="405"/>
                  </a:lnTo>
                  <a:lnTo>
                    <a:pt x="318" y="407"/>
                  </a:lnTo>
                  <a:lnTo>
                    <a:pt x="312" y="410"/>
                  </a:lnTo>
                  <a:lnTo>
                    <a:pt x="302" y="458"/>
                  </a:lnTo>
                  <a:lnTo>
                    <a:pt x="289" y="497"/>
                  </a:lnTo>
                  <a:lnTo>
                    <a:pt x="271" y="531"/>
                  </a:lnTo>
                  <a:lnTo>
                    <a:pt x="248" y="558"/>
                  </a:lnTo>
                  <a:lnTo>
                    <a:pt x="218" y="579"/>
                  </a:lnTo>
                  <a:lnTo>
                    <a:pt x="182" y="594"/>
                  </a:lnTo>
                  <a:lnTo>
                    <a:pt x="141" y="602"/>
                  </a:lnTo>
                  <a:lnTo>
                    <a:pt x="90" y="605"/>
                  </a:lnTo>
                  <a:lnTo>
                    <a:pt x="66" y="600"/>
                  </a:lnTo>
                  <a:lnTo>
                    <a:pt x="48" y="597"/>
                  </a:lnTo>
                  <a:lnTo>
                    <a:pt x="34" y="595"/>
                  </a:lnTo>
                  <a:lnTo>
                    <a:pt x="26" y="592"/>
                  </a:lnTo>
                  <a:lnTo>
                    <a:pt x="20" y="590"/>
                  </a:lnTo>
                  <a:lnTo>
                    <a:pt x="15" y="589"/>
                  </a:lnTo>
                  <a:lnTo>
                    <a:pt x="11" y="587"/>
                  </a:lnTo>
                  <a:lnTo>
                    <a:pt x="8" y="586"/>
                  </a:lnTo>
                  <a:lnTo>
                    <a:pt x="2" y="563"/>
                  </a:lnTo>
                  <a:lnTo>
                    <a:pt x="0" y="543"/>
                  </a:lnTo>
                  <a:lnTo>
                    <a:pt x="7" y="526"/>
                  </a:lnTo>
                  <a:lnTo>
                    <a:pt x="25" y="512"/>
                  </a:lnTo>
                  <a:lnTo>
                    <a:pt x="54" y="523"/>
                  </a:lnTo>
                  <a:lnTo>
                    <a:pt x="77" y="531"/>
                  </a:lnTo>
                  <a:lnTo>
                    <a:pt x="97" y="540"/>
                  </a:lnTo>
                  <a:lnTo>
                    <a:pt x="115" y="543"/>
                  </a:lnTo>
                  <a:lnTo>
                    <a:pt x="131" y="545"/>
                  </a:lnTo>
                  <a:lnTo>
                    <a:pt x="151" y="540"/>
                  </a:lnTo>
                  <a:lnTo>
                    <a:pt x="177" y="531"/>
                  </a:lnTo>
                  <a:lnTo>
                    <a:pt x="208" y="515"/>
                  </a:lnTo>
                  <a:lnTo>
                    <a:pt x="230" y="482"/>
                  </a:lnTo>
                  <a:lnTo>
                    <a:pt x="245" y="448"/>
                  </a:lnTo>
                  <a:lnTo>
                    <a:pt x="254" y="413"/>
                  </a:lnTo>
                  <a:lnTo>
                    <a:pt x="259" y="377"/>
                  </a:lnTo>
                  <a:lnTo>
                    <a:pt x="261" y="341"/>
                  </a:lnTo>
                  <a:lnTo>
                    <a:pt x="263" y="305"/>
                  </a:lnTo>
                  <a:lnTo>
                    <a:pt x="264" y="269"/>
                  </a:lnTo>
                  <a:lnTo>
                    <a:pt x="269" y="233"/>
                  </a:lnTo>
                  <a:lnTo>
                    <a:pt x="274" y="229"/>
                  </a:lnTo>
                  <a:lnTo>
                    <a:pt x="279" y="228"/>
                  </a:lnTo>
                  <a:lnTo>
                    <a:pt x="282" y="225"/>
                  </a:lnTo>
                  <a:lnTo>
                    <a:pt x="287" y="221"/>
                  </a:lnTo>
                  <a:lnTo>
                    <a:pt x="305" y="244"/>
                  </a:lnTo>
                  <a:lnTo>
                    <a:pt x="312" y="284"/>
                  </a:lnTo>
                  <a:lnTo>
                    <a:pt x="315" y="326"/>
                  </a:lnTo>
                  <a:lnTo>
                    <a:pt x="325" y="361"/>
                  </a:lnTo>
                  <a:lnTo>
                    <a:pt x="338" y="357"/>
                  </a:lnTo>
                  <a:lnTo>
                    <a:pt x="351" y="351"/>
                  </a:lnTo>
                  <a:lnTo>
                    <a:pt x="363" y="343"/>
                  </a:lnTo>
                  <a:lnTo>
                    <a:pt x="373" y="333"/>
                  </a:lnTo>
                  <a:lnTo>
                    <a:pt x="382" y="321"/>
                  </a:lnTo>
                  <a:lnTo>
                    <a:pt x="394" y="311"/>
                  </a:lnTo>
                  <a:lnTo>
                    <a:pt x="404" y="300"/>
                  </a:lnTo>
                  <a:lnTo>
                    <a:pt x="415" y="290"/>
                  </a:lnTo>
                  <a:lnTo>
                    <a:pt x="433" y="280"/>
                  </a:lnTo>
                  <a:lnTo>
                    <a:pt x="453" y="270"/>
                  </a:lnTo>
                  <a:lnTo>
                    <a:pt x="473" y="262"/>
                  </a:lnTo>
                  <a:lnTo>
                    <a:pt x="492" y="252"/>
                  </a:lnTo>
                  <a:lnTo>
                    <a:pt x="512" y="246"/>
                  </a:lnTo>
                  <a:lnTo>
                    <a:pt x="532" y="238"/>
                  </a:lnTo>
                  <a:lnTo>
                    <a:pt x="551" y="233"/>
                  </a:lnTo>
                  <a:lnTo>
                    <a:pt x="573" y="226"/>
                  </a:lnTo>
                  <a:lnTo>
                    <a:pt x="589" y="208"/>
                  </a:lnTo>
                  <a:lnTo>
                    <a:pt x="596" y="185"/>
                  </a:lnTo>
                  <a:lnTo>
                    <a:pt x="604" y="164"/>
                  </a:lnTo>
                  <a:lnTo>
                    <a:pt x="620" y="146"/>
                  </a:lnTo>
                  <a:lnTo>
                    <a:pt x="629" y="156"/>
                  </a:lnTo>
                  <a:lnTo>
                    <a:pt x="638" y="170"/>
                  </a:lnTo>
                  <a:lnTo>
                    <a:pt x="647" y="185"/>
                  </a:lnTo>
                  <a:lnTo>
                    <a:pt x="655" y="200"/>
                  </a:lnTo>
                  <a:lnTo>
                    <a:pt x="702" y="190"/>
                  </a:lnTo>
                  <a:lnTo>
                    <a:pt x="748" y="182"/>
                  </a:lnTo>
                  <a:lnTo>
                    <a:pt x="796" y="170"/>
                  </a:lnTo>
                  <a:lnTo>
                    <a:pt x="842" y="159"/>
                  </a:lnTo>
                  <a:lnTo>
                    <a:pt x="890" y="147"/>
                  </a:lnTo>
                  <a:lnTo>
                    <a:pt x="936" y="136"/>
                  </a:lnTo>
                  <a:lnTo>
                    <a:pt x="983" y="123"/>
                  </a:lnTo>
                  <a:lnTo>
                    <a:pt x="1031" y="111"/>
                  </a:lnTo>
                  <a:lnTo>
                    <a:pt x="1077" y="98"/>
                  </a:lnTo>
                  <a:lnTo>
                    <a:pt x="1124" y="87"/>
                  </a:lnTo>
                  <a:lnTo>
                    <a:pt x="1170" y="74"/>
                  </a:lnTo>
                  <a:lnTo>
                    <a:pt x="1218" y="60"/>
                  </a:lnTo>
                  <a:lnTo>
                    <a:pt x="1264" y="49"/>
                  </a:lnTo>
                  <a:lnTo>
                    <a:pt x="1311" y="37"/>
                  </a:lnTo>
                  <a:lnTo>
                    <a:pt x="1357" y="26"/>
                  </a:lnTo>
                  <a:lnTo>
                    <a:pt x="1405" y="16"/>
                  </a:lnTo>
                  <a:lnTo>
                    <a:pt x="1426" y="6"/>
                  </a:lnTo>
                  <a:lnTo>
                    <a:pt x="1438" y="1"/>
                  </a:lnTo>
                  <a:lnTo>
                    <a:pt x="1446" y="0"/>
                  </a:lnTo>
                  <a:lnTo>
                    <a:pt x="1453" y="0"/>
                  </a:lnTo>
                  <a:lnTo>
                    <a:pt x="1464" y="8"/>
                  </a:lnTo>
                  <a:lnTo>
                    <a:pt x="1476" y="19"/>
                  </a:lnTo>
                  <a:lnTo>
                    <a:pt x="1485" y="36"/>
                  </a:lnTo>
                  <a:lnTo>
                    <a:pt x="1494" y="54"/>
                  </a:lnTo>
                  <a:lnTo>
                    <a:pt x="1498" y="72"/>
                  </a:lnTo>
                  <a:lnTo>
                    <a:pt x="1498" y="88"/>
                  </a:lnTo>
                  <a:lnTo>
                    <a:pt x="1495" y="103"/>
                  </a:lnTo>
                  <a:lnTo>
                    <a:pt x="1484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3789363" y="3581400"/>
              <a:ext cx="284163" cy="393700"/>
            </a:xfrm>
            <a:custGeom>
              <a:avLst/>
              <a:gdLst>
                <a:gd name="T0" fmla="*/ 36 w 179"/>
                <a:gd name="T1" fmla="*/ 245 h 248"/>
                <a:gd name="T2" fmla="*/ 30 w 179"/>
                <a:gd name="T3" fmla="*/ 245 h 248"/>
                <a:gd name="T4" fmla="*/ 25 w 179"/>
                <a:gd name="T5" fmla="*/ 247 h 248"/>
                <a:gd name="T6" fmla="*/ 18 w 179"/>
                <a:gd name="T7" fmla="*/ 247 h 248"/>
                <a:gd name="T8" fmla="*/ 13 w 179"/>
                <a:gd name="T9" fmla="*/ 248 h 248"/>
                <a:gd name="T10" fmla="*/ 4 w 179"/>
                <a:gd name="T11" fmla="*/ 212 h 248"/>
                <a:gd name="T12" fmla="*/ 0 w 179"/>
                <a:gd name="T13" fmla="*/ 160 h 248"/>
                <a:gd name="T14" fmla="*/ 0 w 179"/>
                <a:gd name="T15" fmla="*/ 105 h 248"/>
                <a:gd name="T16" fmla="*/ 5 w 179"/>
                <a:gd name="T17" fmla="*/ 66 h 248"/>
                <a:gd name="T18" fmla="*/ 12 w 179"/>
                <a:gd name="T19" fmla="*/ 56 h 248"/>
                <a:gd name="T20" fmla="*/ 22 w 179"/>
                <a:gd name="T21" fmla="*/ 45 h 248"/>
                <a:gd name="T22" fmla="*/ 30 w 179"/>
                <a:gd name="T23" fmla="*/ 35 h 248"/>
                <a:gd name="T24" fmla="*/ 41 w 179"/>
                <a:gd name="T25" fmla="*/ 27 h 248"/>
                <a:gd name="T26" fmla="*/ 53 w 179"/>
                <a:gd name="T27" fmla="*/ 18 h 248"/>
                <a:gd name="T28" fmla="*/ 66 w 179"/>
                <a:gd name="T29" fmla="*/ 12 h 248"/>
                <a:gd name="T30" fmla="*/ 79 w 179"/>
                <a:gd name="T31" fmla="*/ 7 h 248"/>
                <a:gd name="T32" fmla="*/ 94 w 179"/>
                <a:gd name="T33" fmla="*/ 5 h 248"/>
                <a:gd name="T34" fmla="*/ 95 w 179"/>
                <a:gd name="T35" fmla="*/ 9 h 248"/>
                <a:gd name="T36" fmla="*/ 97 w 179"/>
                <a:gd name="T37" fmla="*/ 12 h 248"/>
                <a:gd name="T38" fmla="*/ 100 w 179"/>
                <a:gd name="T39" fmla="*/ 17 h 248"/>
                <a:gd name="T40" fmla="*/ 104 w 179"/>
                <a:gd name="T41" fmla="*/ 20 h 248"/>
                <a:gd name="T42" fmla="*/ 97 w 179"/>
                <a:gd name="T43" fmla="*/ 28 h 248"/>
                <a:gd name="T44" fmla="*/ 86 w 179"/>
                <a:gd name="T45" fmla="*/ 38 h 248"/>
                <a:gd name="T46" fmla="*/ 71 w 179"/>
                <a:gd name="T47" fmla="*/ 48 h 248"/>
                <a:gd name="T48" fmla="*/ 61 w 179"/>
                <a:gd name="T49" fmla="*/ 55 h 248"/>
                <a:gd name="T50" fmla="*/ 58 w 179"/>
                <a:gd name="T51" fmla="*/ 74 h 248"/>
                <a:gd name="T52" fmla="*/ 54 w 179"/>
                <a:gd name="T53" fmla="*/ 91 h 248"/>
                <a:gd name="T54" fmla="*/ 53 w 179"/>
                <a:gd name="T55" fmla="*/ 107 h 248"/>
                <a:gd name="T56" fmla="*/ 58 w 179"/>
                <a:gd name="T57" fmla="*/ 127 h 248"/>
                <a:gd name="T58" fmla="*/ 71 w 179"/>
                <a:gd name="T59" fmla="*/ 119 h 248"/>
                <a:gd name="T60" fmla="*/ 86 w 179"/>
                <a:gd name="T61" fmla="*/ 107 h 248"/>
                <a:gd name="T62" fmla="*/ 99 w 179"/>
                <a:gd name="T63" fmla="*/ 96 h 248"/>
                <a:gd name="T64" fmla="*/ 112 w 179"/>
                <a:gd name="T65" fmla="*/ 81 h 248"/>
                <a:gd name="T66" fmla="*/ 123 w 179"/>
                <a:gd name="T67" fmla="*/ 66 h 248"/>
                <a:gd name="T68" fmla="*/ 132 w 179"/>
                <a:gd name="T69" fmla="*/ 50 h 248"/>
                <a:gd name="T70" fmla="*/ 133 w 179"/>
                <a:gd name="T71" fmla="*/ 33 h 248"/>
                <a:gd name="T72" fmla="*/ 132 w 179"/>
                <a:gd name="T73" fmla="*/ 17 h 248"/>
                <a:gd name="T74" fmla="*/ 138 w 179"/>
                <a:gd name="T75" fmla="*/ 12 h 248"/>
                <a:gd name="T76" fmla="*/ 146 w 179"/>
                <a:gd name="T77" fmla="*/ 9 h 248"/>
                <a:gd name="T78" fmla="*/ 153 w 179"/>
                <a:gd name="T79" fmla="*/ 4 h 248"/>
                <a:gd name="T80" fmla="*/ 161 w 179"/>
                <a:gd name="T81" fmla="*/ 0 h 248"/>
                <a:gd name="T82" fmla="*/ 178 w 179"/>
                <a:gd name="T83" fmla="*/ 22 h 248"/>
                <a:gd name="T84" fmla="*/ 179 w 179"/>
                <a:gd name="T85" fmla="*/ 58 h 248"/>
                <a:gd name="T86" fmla="*/ 173 w 179"/>
                <a:gd name="T87" fmla="*/ 97 h 248"/>
                <a:gd name="T88" fmla="*/ 164 w 179"/>
                <a:gd name="T89" fmla="*/ 125 h 248"/>
                <a:gd name="T90" fmla="*/ 151 w 179"/>
                <a:gd name="T91" fmla="*/ 137 h 248"/>
                <a:gd name="T92" fmla="*/ 140 w 179"/>
                <a:gd name="T93" fmla="*/ 148 h 248"/>
                <a:gd name="T94" fmla="*/ 127 w 179"/>
                <a:gd name="T95" fmla="*/ 158 h 248"/>
                <a:gd name="T96" fmla="*/ 113 w 179"/>
                <a:gd name="T97" fmla="*/ 168 h 248"/>
                <a:gd name="T98" fmla="*/ 100 w 179"/>
                <a:gd name="T99" fmla="*/ 178 h 248"/>
                <a:gd name="T100" fmla="*/ 86 w 179"/>
                <a:gd name="T101" fmla="*/ 187 h 248"/>
                <a:gd name="T102" fmla="*/ 72 w 179"/>
                <a:gd name="T103" fmla="*/ 196 h 248"/>
                <a:gd name="T104" fmla="*/ 59 w 179"/>
                <a:gd name="T105" fmla="*/ 206 h 248"/>
                <a:gd name="T106" fmla="*/ 56 w 179"/>
                <a:gd name="T107" fmla="*/ 219 h 248"/>
                <a:gd name="T108" fmla="*/ 53 w 179"/>
                <a:gd name="T109" fmla="*/ 230 h 248"/>
                <a:gd name="T110" fmla="*/ 46 w 179"/>
                <a:gd name="T111" fmla="*/ 238 h 248"/>
                <a:gd name="T112" fmla="*/ 36 w 179"/>
                <a:gd name="T113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" h="248">
                  <a:moveTo>
                    <a:pt x="36" y="245"/>
                  </a:moveTo>
                  <a:lnTo>
                    <a:pt x="30" y="245"/>
                  </a:lnTo>
                  <a:lnTo>
                    <a:pt x="25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4" y="212"/>
                  </a:lnTo>
                  <a:lnTo>
                    <a:pt x="0" y="160"/>
                  </a:lnTo>
                  <a:lnTo>
                    <a:pt x="0" y="105"/>
                  </a:lnTo>
                  <a:lnTo>
                    <a:pt x="5" y="66"/>
                  </a:lnTo>
                  <a:lnTo>
                    <a:pt x="12" y="56"/>
                  </a:lnTo>
                  <a:lnTo>
                    <a:pt x="22" y="45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3" y="18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94" y="5"/>
                  </a:lnTo>
                  <a:lnTo>
                    <a:pt x="95" y="9"/>
                  </a:lnTo>
                  <a:lnTo>
                    <a:pt x="97" y="12"/>
                  </a:lnTo>
                  <a:lnTo>
                    <a:pt x="100" y="17"/>
                  </a:lnTo>
                  <a:lnTo>
                    <a:pt x="104" y="20"/>
                  </a:lnTo>
                  <a:lnTo>
                    <a:pt x="97" y="28"/>
                  </a:lnTo>
                  <a:lnTo>
                    <a:pt x="86" y="38"/>
                  </a:lnTo>
                  <a:lnTo>
                    <a:pt x="71" y="48"/>
                  </a:lnTo>
                  <a:lnTo>
                    <a:pt x="61" y="55"/>
                  </a:lnTo>
                  <a:lnTo>
                    <a:pt x="58" y="74"/>
                  </a:lnTo>
                  <a:lnTo>
                    <a:pt x="54" y="91"/>
                  </a:lnTo>
                  <a:lnTo>
                    <a:pt x="53" y="107"/>
                  </a:lnTo>
                  <a:lnTo>
                    <a:pt x="58" y="127"/>
                  </a:lnTo>
                  <a:lnTo>
                    <a:pt x="71" y="119"/>
                  </a:lnTo>
                  <a:lnTo>
                    <a:pt x="86" y="107"/>
                  </a:lnTo>
                  <a:lnTo>
                    <a:pt x="99" y="96"/>
                  </a:lnTo>
                  <a:lnTo>
                    <a:pt x="112" y="81"/>
                  </a:lnTo>
                  <a:lnTo>
                    <a:pt x="123" y="66"/>
                  </a:lnTo>
                  <a:lnTo>
                    <a:pt x="132" y="50"/>
                  </a:lnTo>
                  <a:lnTo>
                    <a:pt x="133" y="33"/>
                  </a:lnTo>
                  <a:lnTo>
                    <a:pt x="132" y="17"/>
                  </a:lnTo>
                  <a:lnTo>
                    <a:pt x="138" y="12"/>
                  </a:lnTo>
                  <a:lnTo>
                    <a:pt x="146" y="9"/>
                  </a:lnTo>
                  <a:lnTo>
                    <a:pt x="153" y="4"/>
                  </a:lnTo>
                  <a:lnTo>
                    <a:pt x="161" y="0"/>
                  </a:lnTo>
                  <a:lnTo>
                    <a:pt x="178" y="22"/>
                  </a:lnTo>
                  <a:lnTo>
                    <a:pt x="179" y="58"/>
                  </a:lnTo>
                  <a:lnTo>
                    <a:pt x="173" y="97"/>
                  </a:lnTo>
                  <a:lnTo>
                    <a:pt x="164" y="125"/>
                  </a:lnTo>
                  <a:lnTo>
                    <a:pt x="151" y="137"/>
                  </a:lnTo>
                  <a:lnTo>
                    <a:pt x="140" y="148"/>
                  </a:lnTo>
                  <a:lnTo>
                    <a:pt x="127" y="158"/>
                  </a:lnTo>
                  <a:lnTo>
                    <a:pt x="113" y="168"/>
                  </a:lnTo>
                  <a:lnTo>
                    <a:pt x="100" y="178"/>
                  </a:lnTo>
                  <a:lnTo>
                    <a:pt x="86" y="187"/>
                  </a:lnTo>
                  <a:lnTo>
                    <a:pt x="72" y="196"/>
                  </a:lnTo>
                  <a:lnTo>
                    <a:pt x="59" y="206"/>
                  </a:lnTo>
                  <a:lnTo>
                    <a:pt x="56" y="219"/>
                  </a:lnTo>
                  <a:lnTo>
                    <a:pt x="53" y="230"/>
                  </a:lnTo>
                  <a:lnTo>
                    <a:pt x="46" y="238"/>
                  </a:lnTo>
                  <a:lnTo>
                    <a:pt x="36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4052888" y="3332163"/>
              <a:ext cx="515938" cy="192087"/>
            </a:xfrm>
            <a:custGeom>
              <a:avLst/>
              <a:gdLst>
                <a:gd name="T0" fmla="*/ 315 w 325"/>
                <a:gd name="T1" fmla="*/ 46 h 121"/>
                <a:gd name="T2" fmla="*/ 297 w 325"/>
                <a:gd name="T3" fmla="*/ 51 h 121"/>
                <a:gd name="T4" fmla="*/ 279 w 325"/>
                <a:gd name="T5" fmla="*/ 56 h 121"/>
                <a:gd name="T6" fmla="*/ 261 w 325"/>
                <a:gd name="T7" fmla="*/ 61 h 121"/>
                <a:gd name="T8" fmla="*/ 243 w 325"/>
                <a:gd name="T9" fmla="*/ 65 h 121"/>
                <a:gd name="T10" fmla="*/ 225 w 325"/>
                <a:gd name="T11" fmla="*/ 70 h 121"/>
                <a:gd name="T12" fmla="*/ 205 w 325"/>
                <a:gd name="T13" fmla="*/ 75 h 121"/>
                <a:gd name="T14" fmla="*/ 187 w 325"/>
                <a:gd name="T15" fmla="*/ 80 h 121"/>
                <a:gd name="T16" fmla="*/ 169 w 325"/>
                <a:gd name="T17" fmla="*/ 84 h 121"/>
                <a:gd name="T18" fmla="*/ 151 w 325"/>
                <a:gd name="T19" fmla="*/ 88 h 121"/>
                <a:gd name="T20" fmla="*/ 133 w 325"/>
                <a:gd name="T21" fmla="*/ 93 h 121"/>
                <a:gd name="T22" fmla="*/ 115 w 325"/>
                <a:gd name="T23" fmla="*/ 98 h 121"/>
                <a:gd name="T24" fmla="*/ 97 w 325"/>
                <a:gd name="T25" fmla="*/ 102 h 121"/>
                <a:gd name="T26" fmla="*/ 79 w 325"/>
                <a:gd name="T27" fmla="*/ 107 h 121"/>
                <a:gd name="T28" fmla="*/ 62 w 325"/>
                <a:gd name="T29" fmla="*/ 111 h 121"/>
                <a:gd name="T30" fmla="*/ 44 w 325"/>
                <a:gd name="T31" fmla="*/ 116 h 121"/>
                <a:gd name="T32" fmla="*/ 26 w 325"/>
                <a:gd name="T33" fmla="*/ 121 h 121"/>
                <a:gd name="T34" fmla="*/ 20 w 325"/>
                <a:gd name="T35" fmla="*/ 121 h 121"/>
                <a:gd name="T36" fmla="*/ 15 w 325"/>
                <a:gd name="T37" fmla="*/ 121 h 121"/>
                <a:gd name="T38" fmla="*/ 10 w 325"/>
                <a:gd name="T39" fmla="*/ 121 h 121"/>
                <a:gd name="T40" fmla="*/ 7 w 325"/>
                <a:gd name="T41" fmla="*/ 121 h 121"/>
                <a:gd name="T42" fmla="*/ 3 w 325"/>
                <a:gd name="T43" fmla="*/ 116 h 121"/>
                <a:gd name="T44" fmla="*/ 3 w 325"/>
                <a:gd name="T45" fmla="*/ 111 h 121"/>
                <a:gd name="T46" fmla="*/ 2 w 325"/>
                <a:gd name="T47" fmla="*/ 105 h 121"/>
                <a:gd name="T48" fmla="*/ 0 w 325"/>
                <a:gd name="T49" fmla="*/ 95 h 121"/>
                <a:gd name="T50" fmla="*/ 15 w 325"/>
                <a:gd name="T51" fmla="*/ 87 h 121"/>
                <a:gd name="T52" fmla="*/ 31 w 325"/>
                <a:gd name="T53" fmla="*/ 79 h 121"/>
                <a:gd name="T54" fmla="*/ 49 w 325"/>
                <a:gd name="T55" fmla="*/ 72 h 121"/>
                <a:gd name="T56" fmla="*/ 67 w 325"/>
                <a:gd name="T57" fmla="*/ 65 h 121"/>
                <a:gd name="T58" fmla="*/ 87 w 325"/>
                <a:gd name="T59" fmla="*/ 59 h 121"/>
                <a:gd name="T60" fmla="*/ 107 w 325"/>
                <a:gd name="T61" fmla="*/ 52 h 121"/>
                <a:gd name="T62" fmla="*/ 126 w 325"/>
                <a:gd name="T63" fmla="*/ 46 h 121"/>
                <a:gd name="T64" fmla="*/ 148 w 325"/>
                <a:gd name="T65" fmla="*/ 41 h 121"/>
                <a:gd name="T66" fmla="*/ 167 w 325"/>
                <a:gd name="T67" fmla="*/ 36 h 121"/>
                <a:gd name="T68" fmla="*/ 189 w 325"/>
                <a:gd name="T69" fmla="*/ 29 h 121"/>
                <a:gd name="T70" fmla="*/ 210 w 325"/>
                <a:gd name="T71" fmla="*/ 24 h 121"/>
                <a:gd name="T72" fmla="*/ 230 w 325"/>
                <a:gd name="T73" fmla="*/ 20 h 121"/>
                <a:gd name="T74" fmla="*/ 250 w 325"/>
                <a:gd name="T75" fmla="*/ 15 h 121"/>
                <a:gd name="T76" fmla="*/ 268 w 325"/>
                <a:gd name="T77" fmla="*/ 10 h 121"/>
                <a:gd name="T78" fmla="*/ 286 w 325"/>
                <a:gd name="T79" fmla="*/ 5 h 121"/>
                <a:gd name="T80" fmla="*/ 302 w 325"/>
                <a:gd name="T81" fmla="*/ 0 h 121"/>
                <a:gd name="T82" fmla="*/ 317 w 325"/>
                <a:gd name="T83" fmla="*/ 11 h 121"/>
                <a:gd name="T84" fmla="*/ 325 w 325"/>
                <a:gd name="T85" fmla="*/ 23 h 121"/>
                <a:gd name="T86" fmla="*/ 325 w 325"/>
                <a:gd name="T87" fmla="*/ 34 h 121"/>
                <a:gd name="T88" fmla="*/ 315 w 325"/>
                <a:gd name="T89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" h="121">
                  <a:moveTo>
                    <a:pt x="315" y="46"/>
                  </a:moveTo>
                  <a:lnTo>
                    <a:pt x="297" y="51"/>
                  </a:lnTo>
                  <a:lnTo>
                    <a:pt x="279" y="56"/>
                  </a:lnTo>
                  <a:lnTo>
                    <a:pt x="261" y="61"/>
                  </a:lnTo>
                  <a:lnTo>
                    <a:pt x="243" y="65"/>
                  </a:lnTo>
                  <a:lnTo>
                    <a:pt x="225" y="70"/>
                  </a:lnTo>
                  <a:lnTo>
                    <a:pt x="205" y="75"/>
                  </a:lnTo>
                  <a:lnTo>
                    <a:pt x="187" y="80"/>
                  </a:lnTo>
                  <a:lnTo>
                    <a:pt x="169" y="84"/>
                  </a:lnTo>
                  <a:lnTo>
                    <a:pt x="151" y="88"/>
                  </a:lnTo>
                  <a:lnTo>
                    <a:pt x="133" y="93"/>
                  </a:lnTo>
                  <a:lnTo>
                    <a:pt x="115" y="98"/>
                  </a:lnTo>
                  <a:lnTo>
                    <a:pt x="97" y="102"/>
                  </a:lnTo>
                  <a:lnTo>
                    <a:pt x="79" y="107"/>
                  </a:lnTo>
                  <a:lnTo>
                    <a:pt x="62" y="111"/>
                  </a:lnTo>
                  <a:lnTo>
                    <a:pt x="44" y="116"/>
                  </a:lnTo>
                  <a:lnTo>
                    <a:pt x="26" y="121"/>
                  </a:lnTo>
                  <a:lnTo>
                    <a:pt x="20" y="121"/>
                  </a:lnTo>
                  <a:lnTo>
                    <a:pt x="15" y="121"/>
                  </a:lnTo>
                  <a:lnTo>
                    <a:pt x="10" y="121"/>
                  </a:lnTo>
                  <a:lnTo>
                    <a:pt x="7" y="121"/>
                  </a:lnTo>
                  <a:lnTo>
                    <a:pt x="3" y="116"/>
                  </a:lnTo>
                  <a:lnTo>
                    <a:pt x="3" y="111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15" y="87"/>
                  </a:lnTo>
                  <a:lnTo>
                    <a:pt x="31" y="79"/>
                  </a:lnTo>
                  <a:lnTo>
                    <a:pt x="49" y="72"/>
                  </a:lnTo>
                  <a:lnTo>
                    <a:pt x="67" y="65"/>
                  </a:lnTo>
                  <a:lnTo>
                    <a:pt x="87" y="59"/>
                  </a:lnTo>
                  <a:lnTo>
                    <a:pt x="107" y="52"/>
                  </a:lnTo>
                  <a:lnTo>
                    <a:pt x="126" y="46"/>
                  </a:lnTo>
                  <a:lnTo>
                    <a:pt x="148" y="41"/>
                  </a:lnTo>
                  <a:lnTo>
                    <a:pt x="167" y="36"/>
                  </a:lnTo>
                  <a:lnTo>
                    <a:pt x="189" y="29"/>
                  </a:lnTo>
                  <a:lnTo>
                    <a:pt x="210" y="24"/>
                  </a:lnTo>
                  <a:lnTo>
                    <a:pt x="230" y="20"/>
                  </a:lnTo>
                  <a:lnTo>
                    <a:pt x="250" y="15"/>
                  </a:lnTo>
                  <a:lnTo>
                    <a:pt x="268" y="10"/>
                  </a:lnTo>
                  <a:lnTo>
                    <a:pt x="286" y="5"/>
                  </a:lnTo>
                  <a:lnTo>
                    <a:pt x="302" y="0"/>
                  </a:lnTo>
                  <a:lnTo>
                    <a:pt x="317" y="11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1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auto">
            <a:xfrm>
              <a:off x="931863" y="3813175"/>
              <a:ext cx="1446213" cy="1295400"/>
            </a:xfrm>
            <a:custGeom>
              <a:avLst/>
              <a:gdLst>
                <a:gd name="T0" fmla="*/ 49 w 911"/>
                <a:gd name="T1" fmla="*/ 814 h 816"/>
                <a:gd name="T2" fmla="*/ 36 w 911"/>
                <a:gd name="T3" fmla="*/ 813 h 816"/>
                <a:gd name="T4" fmla="*/ 24 w 911"/>
                <a:gd name="T5" fmla="*/ 811 h 816"/>
                <a:gd name="T6" fmla="*/ 13 w 911"/>
                <a:gd name="T7" fmla="*/ 811 h 816"/>
                <a:gd name="T8" fmla="*/ 0 w 911"/>
                <a:gd name="T9" fmla="*/ 764 h 816"/>
                <a:gd name="T10" fmla="*/ 3 w 911"/>
                <a:gd name="T11" fmla="*/ 662 h 816"/>
                <a:gd name="T12" fmla="*/ 19 w 911"/>
                <a:gd name="T13" fmla="*/ 558 h 816"/>
                <a:gd name="T14" fmla="*/ 37 w 911"/>
                <a:gd name="T15" fmla="*/ 457 h 816"/>
                <a:gd name="T16" fmla="*/ 52 w 911"/>
                <a:gd name="T17" fmla="*/ 380 h 816"/>
                <a:gd name="T18" fmla="*/ 77 w 911"/>
                <a:gd name="T19" fmla="*/ 317 h 816"/>
                <a:gd name="T20" fmla="*/ 108 w 911"/>
                <a:gd name="T21" fmla="*/ 255 h 816"/>
                <a:gd name="T22" fmla="*/ 149 w 911"/>
                <a:gd name="T23" fmla="*/ 192 h 816"/>
                <a:gd name="T24" fmla="*/ 195 w 911"/>
                <a:gd name="T25" fmla="*/ 135 h 816"/>
                <a:gd name="T26" fmla="*/ 246 w 911"/>
                <a:gd name="T27" fmla="*/ 84 h 816"/>
                <a:gd name="T28" fmla="*/ 303 w 911"/>
                <a:gd name="T29" fmla="*/ 41 h 816"/>
                <a:gd name="T30" fmla="*/ 362 w 911"/>
                <a:gd name="T31" fmla="*/ 10 h 816"/>
                <a:gd name="T32" fmla="*/ 410 w 911"/>
                <a:gd name="T33" fmla="*/ 2 h 816"/>
                <a:gd name="T34" fmla="*/ 443 w 911"/>
                <a:gd name="T35" fmla="*/ 2 h 816"/>
                <a:gd name="T36" fmla="*/ 479 w 911"/>
                <a:gd name="T37" fmla="*/ 5 h 816"/>
                <a:gd name="T38" fmla="*/ 513 w 911"/>
                <a:gd name="T39" fmla="*/ 12 h 816"/>
                <a:gd name="T40" fmla="*/ 561 w 911"/>
                <a:gd name="T41" fmla="*/ 23 h 816"/>
                <a:gd name="T42" fmla="*/ 625 w 911"/>
                <a:gd name="T43" fmla="*/ 40 h 816"/>
                <a:gd name="T44" fmla="*/ 689 w 911"/>
                <a:gd name="T45" fmla="*/ 58 h 816"/>
                <a:gd name="T46" fmla="*/ 755 w 911"/>
                <a:gd name="T47" fmla="*/ 69 h 816"/>
                <a:gd name="T48" fmla="*/ 799 w 911"/>
                <a:gd name="T49" fmla="*/ 73 h 816"/>
                <a:gd name="T50" fmla="*/ 833 w 911"/>
                <a:gd name="T51" fmla="*/ 79 h 816"/>
                <a:gd name="T52" fmla="*/ 875 w 911"/>
                <a:gd name="T53" fmla="*/ 89 h 816"/>
                <a:gd name="T54" fmla="*/ 904 w 911"/>
                <a:gd name="T55" fmla="*/ 105 h 816"/>
                <a:gd name="T56" fmla="*/ 894 w 911"/>
                <a:gd name="T57" fmla="*/ 125 h 816"/>
                <a:gd name="T58" fmla="*/ 852 w 911"/>
                <a:gd name="T59" fmla="*/ 132 h 816"/>
                <a:gd name="T60" fmla="*/ 802 w 911"/>
                <a:gd name="T61" fmla="*/ 127 h 816"/>
                <a:gd name="T62" fmla="*/ 758 w 911"/>
                <a:gd name="T63" fmla="*/ 117 h 816"/>
                <a:gd name="T64" fmla="*/ 717 w 911"/>
                <a:gd name="T65" fmla="*/ 112 h 816"/>
                <a:gd name="T66" fmla="*/ 664 w 911"/>
                <a:gd name="T67" fmla="*/ 107 h 816"/>
                <a:gd name="T68" fmla="*/ 609 w 911"/>
                <a:gd name="T69" fmla="*/ 104 h 816"/>
                <a:gd name="T70" fmla="*/ 553 w 911"/>
                <a:gd name="T71" fmla="*/ 104 h 816"/>
                <a:gd name="T72" fmla="*/ 497 w 911"/>
                <a:gd name="T73" fmla="*/ 105 h 816"/>
                <a:gd name="T74" fmla="*/ 443 w 911"/>
                <a:gd name="T75" fmla="*/ 112 h 816"/>
                <a:gd name="T76" fmla="*/ 390 w 911"/>
                <a:gd name="T77" fmla="*/ 124 h 816"/>
                <a:gd name="T78" fmla="*/ 343 w 911"/>
                <a:gd name="T79" fmla="*/ 142 h 816"/>
                <a:gd name="T80" fmla="*/ 259 w 911"/>
                <a:gd name="T81" fmla="*/ 220 h 816"/>
                <a:gd name="T82" fmla="*/ 169 w 911"/>
                <a:gd name="T83" fmla="*/ 375 h 816"/>
                <a:gd name="T84" fmla="*/ 111 w 911"/>
                <a:gd name="T85" fmla="*/ 545 h 816"/>
                <a:gd name="T86" fmla="*/ 75 w 911"/>
                <a:gd name="T87" fmla="*/ 723 h 816"/>
                <a:gd name="T88" fmla="*/ 60 w 911"/>
                <a:gd name="T89" fmla="*/ 814 h 816"/>
                <a:gd name="T90" fmla="*/ 59 w 911"/>
                <a:gd name="T91" fmla="*/ 81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11" h="816">
                  <a:moveTo>
                    <a:pt x="57" y="816"/>
                  </a:moveTo>
                  <a:lnTo>
                    <a:pt x="49" y="814"/>
                  </a:lnTo>
                  <a:lnTo>
                    <a:pt x="42" y="813"/>
                  </a:lnTo>
                  <a:lnTo>
                    <a:pt x="36" y="813"/>
                  </a:lnTo>
                  <a:lnTo>
                    <a:pt x="31" y="811"/>
                  </a:lnTo>
                  <a:lnTo>
                    <a:pt x="24" y="811"/>
                  </a:lnTo>
                  <a:lnTo>
                    <a:pt x="19" y="811"/>
                  </a:lnTo>
                  <a:lnTo>
                    <a:pt x="13" y="811"/>
                  </a:lnTo>
                  <a:lnTo>
                    <a:pt x="6" y="813"/>
                  </a:lnTo>
                  <a:lnTo>
                    <a:pt x="0" y="764"/>
                  </a:lnTo>
                  <a:lnTo>
                    <a:pt x="0" y="714"/>
                  </a:lnTo>
                  <a:lnTo>
                    <a:pt x="3" y="662"/>
                  </a:lnTo>
                  <a:lnTo>
                    <a:pt x="11" y="611"/>
                  </a:lnTo>
                  <a:lnTo>
                    <a:pt x="19" y="558"/>
                  </a:lnTo>
                  <a:lnTo>
                    <a:pt x="29" y="508"/>
                  </a:lnTo>
                  <a:lnTo>
                    <a:pt x="37" y="457"/>
                  </a:lnTo>
                  <a:lnTo>
                    <a:pt x="44" y="409"/>
                  </a:lnTo>
                  <a:lnTo>
                    <a:pt x="52" y="380"/>
                  </a:lnTo>
                  <a:lnTo>
                    <a:pt x="64" y="348"/>
                  </a:lnTo>
                  <a:lnTo>
                    <a:pt x="77" y="317"/>
                  </a:lnTo>
                  <a:lnTo>
                    <a:pt x="92" y="286"/>
                  </a:lnTo>
                  <a:lnTo>
                    <a:pt x="108" y="255"/>
                  </a:lnTo>
                  <a:lnTo>
                    <a:pt x="128" y="224"/>
                  </a:lnTo>
                  <a:lnTo>
                    <a:pt x="149" y="192"/>
                  </a:lnTo>
                  <a:lnTo>
                    <a:pt x="170" y="163"/>
                  </a:lnTo>
                  <a:lnTo>
                    <a:pt x="195" y="135"/>
                  </a:lnTo>
                  <a:lnTo>
                    <a:pt x="220" y="109"/>
                  </a:lnTo>
                  <a:lnTo>
                    <a:pt x="246" y="84"/>
                  </a:lnTo>
                  <a:lnTo>
                    <a:pt x="274" y="61"/>
                  </a:lnTo>
                  <a:lnTo>
                    <a:pt x="303" y="41"/>
                  </a:lnTo>
                  <a:lnTo>
                    <a:pt x="333" y="25"/>
                  </a:lnTo>
                  <a:lnTo>
                    <a:pt x="362" y="10"/>
                  </a:lnTo>
                  <a:lnTo>
                    <a:pt x="394" y="0"/>
                  </a:lnTo>
                  <a:lnTo>
                    <a:pt x="410" y="2"/>
                  </a:lnTo>
                  <a:lnTo>
                    <a:pt x="426" y="2"/>
                  </a:lnTo>
                  <a:lnTo>
                    <a:pt x="443" y="2"/>
                  </a:lnTo>
                  <a:lnTo>
                    <a:pt x="461" y="4"/>
                  </a:lnTo>
                  <a:lnTo>
                    <a:pt x="479" y="5"/>
                  </a:lnTo>
                  <a:lnTo>
                    <a:pt x="497" y="7"/>
                  </a:lnTo>
                  <a:lnTo>
                    <a:pt x="513" y="12"/>
                  </a:lnTo>
                  <a:lnTo>
                    <a:pt x="531" y="17"/>
                  </a:lnTo>
                  <a:lnTo>
                    <a:pt x="561" y="23"/>
                  </a:lnTo>
                  <a:lnTo>
                    <a:pt x="592" y="32"/>
                  </a:lnTo>
                  <a:lnTo>
                    <a:pt x="625" y="40"/>
                  </a:lnTo>
                  <a:lnTo>
                    <a:pt x="658" y="48"/>
                  </a:lnTo>
                  <a:lnTo>
                    <a:pt x="689" y="58"/>
                  </a:lnTo>
                  <a:lnTo>
                    <a:pt x="722" y="64"/>
                  </a:lnTo>
                  <a:lnTo>
                    <a:pt x="755" y="69"/>
                  </a:lnTo>
                  <a:lnTo>
                    <a:pt x="788" y="71"/>
                  </a:lnTo>
                  <a:lnTo>
                    <a:pt x="799" y="73"/>
                  </a:lnTo>
                  <a:lnTo>
                    <a:pt x="815" y="76"/>
                  </a:lnTo>
                  <a:lnTo>
                    <a:pt x="833" y="79"/>
                  </a:lnTo>
                  <a:lnTo>
                    <a:pt x="855" y="84"/>
                  </a:lnTo>
                  <a:lnTo>
                    <a:pt x="875" y="89"/>
                  </a:lnTo>
                  <a:lnTo>
                    <a:pt x="891" y="97"/>
                  </a:lnTo>
                  <a:lnTo>
                    <a:pt x="904" y="105"/>
                  </a:lnTo>
                  <a:lnTo>
                    <a:pt x="911" y="115"/>
                  </a:lnTo>
                  <a:lnTo>
                    <a:pt x="894" y="125"/>
                  </a:lnTo>
                  <a:lnTo>
                    <a:pt x="875" y="130"/>
                  </a:lnTo>
                  <a:lnTo>
                    <a:pt x="852" y="132"/>
                  </a:lnTo>
                  <a:lnTo>
                    <a:pt x="827" y="130"/>
                  </a:lnTo>
                  <a:lnTo>
                    <a:pt x="802" y="127"/>
                  </a:lnTo>
                  <a:lnTo>
                    <a:pt x="779" y="122"/>
                  </a:lnTo>
                  <a:lnTo>
                    <a:pt x="758" y="117"/>
                  </a:lnTo>
                  <a:lnTo>
                    <a:pt x="742" y="114"/>
                  </a:lnTo>
                  <a:lnTo>
                    <a:pt x="717" y="112"/>
                  </a:lnTo>
                  <a:lnTo>
                    <a:pt x="691" y="110"/>
                  </a:lnTo>
                  <a:lnTo>
                    <a:pt x="664" y="107"/>
                  </a:lnTo>
                  <a:lnTo>
                    <a:pt x="637" y="105"/>
                  </a:lnTo>
                  <a:lnTo>
                    <a:pt x="609" y="104"/>
                  </a:lnTo>
                  <a:lnTo>
                    <a:pt x="581" y="104"/>
                  </a:lnTo>
                  <a:lnTo>
                    <a:pt x="553" y="104"/>
                  </a:lnTo>
                  <a:lnTo>
                    <a:pt x="525" y="104"/>
                  </a:lnTo>
                  <a:lnTo>
                    <a:pt x="497" y="105"/>
                  </a:lnTo>
                  <a:lnTo>
                    <a:pt x="469" y="107"/>
                  </a:lnTo>
                  <a:lnTo>
                    <a:pt x="443" y="112"/>
                  </a:lnTo>
                  <a:lnTo>
                    <a:pt x="415" y="117"/>
                  </a:lnTo>
                  <a:lnTo>
                    <a:pt x="390" y="124"/>
                  </a:lnTo>
                  <a:lnTo>
                    <a:pt x="366" y="132"/>
                  </a:lnTo>
                  <a:lnTo>
                    <a:pt x="343" y="142"/>
                  </a:lnTo>
                  <a:lnTo>
                    <a:pt x="320" y="153"/>
                  </a:lnTo>
                  <a:lnTo>
                    <a:pt x="259" y="220"/>
                  </a:lnTo>
                  <a:lnTo>
                    <a:pt x="208" y="296"/>
                  </a:lnTo>
                  <a:lnTo>
                    <a:pt x="169" y="375"/>
                  </a:lnTo>
                  <a:lnTo>
                    <a:pt x="138" y="458"/>
                  </a:lnTo>
                  <a:lnTo>
                    <a:pt x="111" y="545"/>
                  </a:lnTo>
                  <a:lnTo>
                    <a:pt x="92" y="634"/>
                  </a:lnTo>
                  <a:lnTo>
                    <a:pt x="75" y="723"/>
                  </a:lnTo>
                  <a:lnTo>
                    <a:pt x="62" y="813"/>
                  </a:lnTo>
                  <a:lnTo>
                    <a:pt x="60" y="814"/>
                  </a:lnTo>
                  <a:lnTo>
                    <a:pt x="60" y="814"/>
                  </a:lnTo>
                  <a:lnTo>
                    <a:pt x="59" y="814"/>
                  </a:lnTo>
                  <a:lnTo>
                    <a:pt x="57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9"/>
            <p:cNvSpPr>
              <a:spLocks/>
            </p:cNvSpPr>
            <p:nvPr/>
          </p:nvSpPr>
          <p:spPr bwMode="auto">
            <a:xfrm>
              <a:off x="2001838" y="2430463"/>
              <a:ext cx="1644650" cy="962025"/>
            </a:xfrm>
            <a:custGeom>
              <a:avLst/>
              <a:gdLst>
                <a:gd name="T0" fmla="*/ 977 w 1036"/>
                <a:gd name="T1" fmla="*/ 556 h 606"/>
                <a:gd name="T2" fmla="*/ 901 w 1036"/>
                <a:gd name="T3" fmla="*/ 537 h 606"/>
                <a:gd name="T4" fmla="*/ 854 w 1036"/>
                <a:gd name="T5" fmla="*/ 509 h 606"/>
                <a:gd name="T6" fmla="*/ 832 w 1036"/>
                <a:gd name="T7" fmla="*/ 386 h 606"/>
                <a:gd name="T8" fmla="*/ 805 w 1036"/>
                <a:gd name="T9" fmla="*/ 295 h 606"/>
                <a:gd name="T10" fmla="*/ 765 w 1036"/>
                <a:gd name="T11" fmla="*/ 226 h 606"/>
                <a:gd name="T12" fmla="*/ 716 w 1036"/>
                <a:gd name="T13" fmla="*/ 166 h 606"/>
                <a:gd name="T14" fmla="*/ 631 w 1036"/>
                <a:gd name="T15" fmla="*/ 126 h 606"/>
                <a:gd name="T16" fmla="*/ 555 w 1036"/>
                <a:gd name="T17" fmla="*/ 95 h 606"/>
                <a:gd name="T18" fmla="*/ 481 w 1036"/>
                <a:gd name="T19" fmla="*/ 74 h 606"/>
                <a:gd name="T20" fmla="*/ 404 w 1036"/>
                <a:gd name="T21" fmla="*/ 66 h 606"/>
                <a:gd name="T22" fmla="*/ 317 w 1036"/>
                <a:gd name="T23" fmla="*/ 71 h 606"/>
                <a:gd name="T24" fmla="*/ 179 w 1036"/>
                <a:gd name="T25" fmla="*/ 158 h 606"/>
                <a:gd name="T26" fmla="*/ 100 w 1036"/>
                <a:gd name="T27" fmla="*/ 305 h 606"/>
                <a:gd name="T28" fmla="*/ 100 w 1036"/>
                <a:gd name="T29" fmla="*/ 499 h 606"/>
                <a:gd name="T30" fmla="*/ 166 w 1036"/>
                <a:gd name="T31" fmla="*/ 525 h 606"/>
                <a:gd name="T32" fmla="*/ 297 w 1036"/>
                <a:gd name="T33" fmla="*/ 538 h 606"/>
                <a:gd name="T34" fmla="*/ 457 w 1036"/>
                <a:gd name="T35" fmla="*/ 542 h 606"/>
                <a:gd name="T36" fmla="*/ 609 w 1036"/>
                <a:gd name="T37" fmla="*/ 538 h 606"/>
                <a:gd name="T38" fmla="*/ 716 w 1036"/>
                <a:gd name="T39" fmla="*/ 533 h 606"/>
                <a:gd name="T40" fmla="*/ 754 w 1036"/>
                <a:gd name="T41" fmla="*/ 522 h 606"/>
                <a:gd name="T42" fmla="*/ 785 w 1036"/>
                <a:gd name="T43" fmla="*/ 512 h 606"/>
                <a:gd name="T44" fmla="*/ 814 w 1036"/>
                <a:gd name="T45" fmla="*/ 514 h 606"/>
                <a:gd name="T46" fmla="*/ 811 w 1036"/>
                <a:gd name="T47" fmla="*/ 524 h 606"/>
                <a:gd name="T48" fmla="*/ 742 w 1036"/>
                <a:gd name="T49" fmla="*/ 561 h 606"/>
                <a:gd name="T50" fmla="*/ 632 w 1036"/>
                <a:gd name="T51" fmla="*/ 589 h 606"/>
                <a:gd name="T52" fmla="*/ 514 w 1036"/>
                <a:gd name="T53" fmla="*/ 601 h 606"/>
                <a:gd name="T54" fmla="*/ 396 w 1036"/>
                <a:gd name="T55" fmla="*/ 602 h 606"/>
                <a:gd name="T56" fmla="*/ 279 w 1036"/>
                <a:gd name="T57" fmla="*/ 602 h 606"/>
                <a:gd name="T58" fmla="*/ 189 w 1036"/>
                <a:gd name="T59" fmla="*/ 602 h 606"/>
                <a:gd name="T60" fmla="*/ 140 w 1036"/>
                <a:gd name="T61" fmla="*/ 597 h 606"/>
                <a:gd name="T62" fmla="*/ 91 w 1036"/>
                <a:gd name="T63" fmla="*/ 589 h 606"/>
                <a:gd name="T64" fmla="*/ 53 w 1036"/>
                <a:gd name="T65" fmla="*/ 589 h 606"/>
                <a:gd name="T66" fmla="*/ 30 w 1036"/>
                <a:gd name="T67" fmla="*/ 589 h 606"/>
                <a:gd name="T68" fmla="*/ 13 w 1036"/>
                <a:gd name="T69" fmla="*/ 573 h 606"/>
                <a:gd name="T70" fmla="*/ 4 w 1036"/>
                <a:gd name="T71" fmla="*/ 359 h 606"/>
                <a:gd name="T72" fmla="*/ 35 w 1036"/>
                <a:gd name="T73" fmla="*/ 233 h 606"/>
                <a:gd name="T74" fmla="*/ 71 w 1036"/>
                <a:gd name="T75" fmla="*/ 159 h 606"/>
                <a:gd name="T76" fmla="*/ 118 w 1036"/>
                <a:gd name="T77" fmla="*/ 98 h 606"/>
                <a:gd name="T78" fmla="*/ 178 w 1036"/>
                <a:gd name="T79" fmla="*/ 51 h 606"/>
                <a:gd name="T80" fmla="*/ 255 w 1036"/>
                <a:gd name="T81" fmla="*/ 16 h 606"/>
                <a:gd name="T82" fmla="*/ 345 w 1036"/>
                <a:gd name="T83" fmla="*/ 2 h 606"/>
                <a:gd name="T84" fmla="*/ 432 w 1036"/>
                <a:gd name="T85" fmla="*/ 8 h 606"/>
                <a:gd name="T86" fmla="*/ 524 w 1036"/>
                <a:gd name="T87" fmla="*/ 23 h 606"/>
                <a:gd name="T88" fmla="*/ 611 w 1036"/>
                <a:gd name="T89" fmla="*/ 49 h 606"/>
                <a:gd name="T90" fmla="*/ 693 w 1036"/>
                <a:gd name="T91" fmla="*/ 89 h 606"/>
                <a:gd name="T92" fmla="*/ 762 w 1036"/>
                <a:gd name="T93" fmla="*/ 146 h 606"/>
                <a:gd name="T94" fmla="*/ 821 w 1036"/>
                <a:gd name="T95" fmla="*/ 246 h 606"/>
                <a:gd name="T96" fmla="*/ 859 w 1036"/>
                <a:gd name="T97" fmla="*/ 350 h 606"/>
                <a:gd name="T98" fmla="*/ 887 w 1036"/>
                <a:gd name="T99" fmla="*/ 446 h 606"/>
                <a:gd name="T100" fmla="*/ 956 w 1036"/>
                <a:gd name="T101" fmla="*/ 482 h 606"/>
                <a:gd name="T102" fmla="*/ 1023 w 1036"/>
                <a:gd name="T103" fmla="*/ 525 h 606"/>
                <a:gd name="T104" fmla="*/ 1026 w 1036"/>
                <a:gd name="T105" fmla="*/ 55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6" h="606">
                  <a:moveTo>
                    <a:pt x="1018" y="560"/>
                  </a:moveTo>
                  <a:lnTo>
                    <a:pt x="1000" y="560"/>
                  </a:lnTo>
                  <a:lnTo>
                    <a:pt x="977" y="556"/>
                  </a:lnTo>
                  <a:lnTo>
                    <a:pt x="951" y="551"/>
                  </a:lnTo>
                  <a:lnTo>
                    <a:pt x="926" y="543"/>
                  </a:lnTo>
                  <a:lnTo>
                    <a:pt x="901" y="537"/>
                  </a:lnTo>
                  <a:lnTo>
                    <a:pt x="878" y="527"/>
                  </a:lnTo>
                  <a:lnTo>
                    <a:pt x="864" y="519"/>
                  </a:lnTo>
                  <a:lnTo>
                    <a:pt x="854" y="509"/>
                  </a:lnTo>
                  <a:lnTo>
                    <a:pt x="847" y="468"/>
                  </a:lnTo>
                  <a:lnTo>
                    <a:pt x="839" y="427"/>
                  </a:lnTo>
                  <a:lnTo>
                    <a:pt x="832" y="386"/>
                  </a:lnTo>
                  <a:lnTo>
                    <a:pt x="826" y="345"/>
                  </a:lnTo>
                  <a:lnTo>
                    <a:pt x="816" y="320"/>
                  </a:lnTo>
                  <a:lnTo>
                    <a:pt x="805" y="295"/>
                  </a:lnTo>
                  <a:lnTo>
                    <a:pt x="793" y="272"/>
                  </a:lnTo>
                  <a:lnTo>
                    <a:pt x="780" y="248"/>
                  </a:lnTo>
                  <a:lnTo>
                    <a:pt x="765" y="226"/>
                  </a:lnTo>
                  <a:lnTo>
                    <a:pt x="750" y="205"/>
                  </a:lnTo>
                  <a:lnTo>
                    <a:pt x="734" y="184"/>
                  </a:lnTo>
                  <a:lnTo>
                    <a:pt x="716" y="166"/>
                  </a:lnTo>
                  <a:lnTo>
                    <a:pt x="686" y="153"/>
                  </a:lnTo>
                  <a:lnTo>
                    <a:pt x="658" y="139"/>
                  </a:lnTo>
                  <a:lnTo>
                    <a:pt x="631" y="126"/>
                  </a:lnTo>
                  <a:lnTo>
                    <a:pt x="604" y="115"/>
                  </a:lnTo>
                  <a:lnTo>
                    <a:pt x="580" y="105"/>
                  </a:lnTo>
                  <a:lnTo>
                    <a:pt x="555" y="95"/>
                  </a:lnTo>
                  <a:lnTo>
                    <a:pt x="530" y="87"/>
                  </a:lnTo>
                  <a:lnTo>
                    <a:pt x="506" y="80"/>
                  </a:lnTo>
                  <a:lnTo>
                    <a:pt x="481" y="74"/>
                  </a:lnTo>
                  <a:lnTo>
                    <a:pt x="457" y="71"/>
                  </a:lnTo>
                  <a:lnTo>
                    <a:pt x="430" y="67"/>
                  </a:lnTo>
                  <a:lnTo>
                    <a:pt x="404" y="66"/>
                  </a:lnTo>
                  <a:lnTo>
                    <a:pt x="376" y="66"/>
                  </a:lnTo>
                  <a:lnTo>
                    <a:pt x="348" y="67"/>
                  </a:lnTo>
                  <a:lnTo>
                    <a:pt x="317" y="71"/>
                  </a:lnTo>
                  <a:lnTo>
                    <a:pt x="286" y="77"/>
                  </a:lnTo>
                  <a:lnTo>
                    <a:pt x="227" y="117"/>
                  </a:lnTo>
                  <a:lnTo>
                    <a:pt x="179" y="158"/>
                  </a:lnTo>
                  <a:lnTo>
                    <a:pt x="143" y="202"/>
                  </a:lnTo>
                  <a:lnTo>
                    <a:pt x="117" y="251"/>
                  </a:lnTo>
                  <a:lnTo>
                    <a:pt x="100" y="305"/>
                  </a:lnTo>
                  <a:lnTo>
                    <a:pt x="94" y="364"/>
                  </a:lnTo>
                  <a:lnTo>
                    <a:pt x="94" y="428"/>
                  </a:lnTo>
                  <a:lnTo>
                    <a:pt x="100" y="499"/>
                  </a:lnTo>
                  <a:lnTo>
                    <a:pt x="114" y="509"/>
                  </a:lnTo>
                  <a:lnTo>
                    <a:pt x="135" y="519"/>
                  </a:lnTo>
                  <a:lnTo>
                    <a:pt x="166" y="525"/>
                  </a:lnTo>
                  <a:lnTo>
                    <a:pt x="204" y="530"/>
                  </a:lnTo>
                  <a:lnTo>
                    <a:pt x="248" y="535"/>
                  </a:lnTo>
                  <a:lnTo>
                    <a:pt x="297" y="538"/>
                  </a:lnTo>
                  <a:lnTo>
                    <a:pt x="348" y="540"/>
                  </a:lnTo>
                  <a:lnTo>
                    <a:pt x="402" y="542"/>
                  </a:lnTo>
                  <a:lnTo>
                    <a:pt x="457" y="542"/>
                  </a:lnTo>
                  <a:lnTo>
                    <a:pt x="511" y="542"/>
                  </a:lnTo>
                  <a:lnTo>
                    <a:pt x="562" y="540"/>
                  </a:lnTo>
                  <a:lnTo>
                    <a:pt x="609" y="538"/>
                  </a:lnTo>
                  <a:lnTo>
                    <a:pt x="650" y="537"/>
                  </a:lnTo>
                  <a:lnTo>
                    <a:pt x="688" y="535"/>
                  </a:lnTo>
                  <a:lnTo>
                    <a:pt x="716" y="533"/>
                  </a:lnTo>
                  <a:lnTo>
                    <a:pt x="736" y="532"/>
                  </a:lnTo>
                  <a:lnTo>
                    <a:pt x="744" y="527"/>
                  </a:lnTo>
                  <a:lnTo>
                    <a:pt x="754" y="522"/>
                  </a:lnTo>
                  <a:lnTo>
                    <a:pt x="764" y="519"/>
                  </a:lnTo>
                  <a:lnTo>
                    <a:pt x="773" y="515"/>
                  </a:lnTo>
                  <a:lnTo>
                    <a:pt x="785" y="512"/>
                  </a:lnTo>
                  <a:lnTo>
                    <a:pt x="795" y="510"/>
                  </a:lnTo>
                  <a:lnTo>
                    <a:pt x="805" y="510"/>
                  </a:lnTo>
                  <a:lnTo>
                    <a:pt x="814" y="514"/>
                  </a:lnTo>
                  <a:lnTo>
                    <a:pt x="813" y="517"/>
                  </a:lnTo>
                  <a:lnTo>
                    <a:pt x="813" y="520"/>
                  </a:lnTo>
                  <a:lnTo>
                    <a:pt x="811" y="524"/>
                  </a:lnTo>
                  <a:lnTo>
                    <a:pt x="811" y="528"/>
                  </a:lnTo>
                  <a:lnTo>
                    <a:pt x="778" y="546"/>
                  </a:lnTo>
                  <a:lnTo>
                    <a:pt x="742" y="561"/>
                  </a:lnTo>
                  <a:lnTo>
                    <a:pt x="706" y="573"/>
                  </a:lnTo>
                  <a:lnTo>
                    <a:pt x="670" y="583"/>
                  </a:lnTo>
                  <a:lnTo>
                    <a:pt x="632" y="589"/>
                  </a:lnTo>
                  <a:lnTo>
                    <a:pt x="593" y="594"/>
                  </a:lnTo>
                  <a:lnTo>
                    <a:pt x="553" y="597"/>
                  </a:lnTo>
                  <a:lnTo>
                    <a:pt x="514" y="601"/>
                  </a:lnTo>
                  <a:lnTo>
                    <a:pt x="475" y="601"/>
                  </a:lnTo>
                  <a:lnTo>
                    <a:pt x="435" y="602"/>
                  </a:lnTo>
                  <a:lnTo>
                    <a:pt x="396" y="602"/>
                  </a:lnTo>
                  <a:lnTo>
                    <a:pt x="356" y="602"/>
                  </a:lnTo>
                  <a:lnTo>
                    <a:pt x="317" y="602"/>
                  </a:lnTo>
                  <a:lnTo>
                    <a:pt x="279" y="602"/>
                  </a:lnTo>
                  <a:lnTo>
                    <a:pt x="242" y="604"/>
                  </a:lnTo>
                  <a:lnTo>
                    <a:pt x="205" y="606"/>
                  </a:lnTo>
                  <a:lnTo>
                    <a:pt x="189" y="602"/>
                  </a:lnTo>
                  <a:lnTo>
                    <a:pt x="173" y="601"/>
                  </a:lnTo>
                  <a:lnTo>
                    <a:pt x="156" y="599"/>
                  </a:lnTo>
                  <a:lnTo>
                    <a:pt x="140" y="597"/>
                  </a:lnTo>
                  <a:lnTo>
                    <a:pt x="123" y="596"/>
                  </a:lnTo>
                  <a:lnTo>
                    <a:pt x="107" y="592"/>
                  </a:lnTo>
                  <a:lnTo>
                    <a:pt x="91" y="589"/>
                  </a:lnTo>
                  <a:lnTo>
                    <a:pt x="76" y="586"/>
                  </a:lnTo>
                  <a:lnTo>
                    <a:pt x="63" y="588"/>
                  </a:lnTo>
                  <a:lnTo>
                    <a:pt x="53" y="589"/>
                  </a:lnTo>
                  <a:lnTo>
                    <a:pt x="45" y="591"/>
                  </a:lnTo>
                  <a:lnTo>
                    <a:pt x="36" y="591"/>
                  </a:lnTo>
                  <a:lnTo>
                    <a:pt x="30" y="589"/>
                  </a:lnTo>
                  <a:lnTo>
                    <a:pt x="25" y="586"/>
                  </a:lnTo>
                  <a:lnTo>
                    <a:pt x="18" y="581"/>
                  </a:lnTo>
                  <a:lnTo>
                    <a:pt x="13" y="573"/>
                  </a:lnTo>
                  <a:lnTo>
                    <a:pt x="4" y="502"/>
                  </a:lnTo>
                  <a:lnTo>
                    <a:pt x="0" y="430"/>
                  </a:lnTo>
                  <a:lnTo>
                    <a:pt x="4" y="359"/>
                  </a:lnTo>
                  <a:lnTo>
                    <a:pt x="13" y="290"/>
                  </a:lnTo>
                  <a:lnTo>
                    <a:pt x="23" y="261"/>
                  </a:lnTo>
                  <a:lnTo>
                    <a:pt x="35" y="233"/>
                  </a:lnTo>
                  <a:lnTo>
                    <a:pt x="46" y="208"/>
                  </a:lnTo>
                  <a:lnTo>
                    <a:pt x="58" y="184"/>
                  </a:lnTo>
                  <a:lnTo>
                    <a:pt x="71" y="159"/>
                  </a:lnTo>
                  <a:lnTo>
                    <a:pt x="86" y="138"/>
                  </a:lnTo>
                  <a:lnTo>
                    <a:pt x="100" y="118"/>
                  </a:lnTo>
                  <a:lnTo>
                    <a:pt x="118" y="98"/>
                  </a:lnTo>
                  <a:lnTo>
                    <a:pt x="137" y="82"/>
                  </a:lnTo>
                  <a:lnTo>
                    <a:pt x="156" y="66"/>
                  </a:lnTo>
                  <a:lnTo>
                    <a:pt x="178" y="51"/>
                  </a:lnTo>
                  <a:lnTo>
                    <a:pt x="201" y="38"/>
                  </a:lnTo>
                  <a:lnTo>
                    <a:pt x="227" y="26"/>
                  </a:lnTo>
                  <a:lnTo>
                    <a:pt x="255" y="16"/>
                  </a:lnTo>
                  <a:lnTo>
                    <a:pt x="284" y="8"/>
                  </a:lnTo>
                  <a:lnTo>
                    <a:pt x="317" y="0"/>
                  </a:lnTo>
                  <a:lnTo>
                    <a:pt x="345" y="2"/>
                  </a:lnTo>
                  <a:lnTo>
                    <a:pt x="373" y="2"/>
                  </a:lnTo>
                  <a:lnTo>
                    <a:pt x="402" y="5"/>
                  </a:lnTo>
                  <a:lnTo>
                    <a:pt x="432" y="8"/>
                  </a:lnTo>
                  <a:lnTo>
                    <a:pt x="463" y="11"/>
                  </a:lnTo>
                  <a:lnTo>
                    <a:pt x="493" y="16"/>
                  </a:lnTo>
                  <a:lnTo>
                    <a:pt x="524" y="23"/>
                  </a:lnTo>
                  <a:lnTo>
                    <a:pt x="553" y="30"/>
                  </a:lnTo>
                  <a:lnTo>
                    <a:pt x="583" y="39"/>
                  </a:lnTo>
                  <a:lnTo>
                    <a:pt x="611" y="49"/>
                  </a:lnTo>
                  <a:lnTo>
                    <a:pt x="639" y="61"/>
                  </a:lnTo>
                  <a:lnTo>
                    <a:pt x="667" y="74"/>
                  </a:lnTo>
                  <a:lnTo>
                    <a:pt x="693" y="89"/>
                  </a:lnTo>
                  <a:lnTo>
                    <a:pt x="718" y="107"/>
                  </a:lnTo>
                  <a:lnTo>
                    <a:pt x="741" y="125"/>
                  </a:lnTo>
                  <a:lnTo>
                    <a:pt x="762" y="146"/>
                  </a:lnTo>
                  <a:lnTo>
                    <a:pt x="785" y="181"/>
                  </a:lnTo>
                  <a:lnTo>
                    <a:pt x="805" y="213"/>
                  </a:lnTo>
                  <a:lnTo>
                    <a:pt x="821" y="246"/>
                  </a:lnTo>
                  <a:lnTo>
                    <a:pt x="836" y="281"/>
                  </a:lnTo>
                  <a:lnTo>
                    <a:pt x="849" y="315"/>
                  </a:lnTo>
                  <a:lnTo>
                    <a:pt x="859" y="350"/>
                  </a:lnTo>
                  <a:lnTo>
                    <a:pt x="867" y="389"/>
                  </a:lnTo>
                  <a:lnTo>
                    <a:pt x="873" y="430"/>
                  </a:lnTo>
                  <a:lnTo>
                    <a:pt x="887" y="446"/>
                  </a:lnTo>
                  <a:lnTo>
                    <a:pt x="906" y="461"/>
                  </a:lnTo>
                  <a:lnTo>
                    <a:pt x="929" y="473"/>
                  </a:lnTo>
                  <a:lnTo>
                    <a:pt x="956" y="482"/>
                  </a:lnTo>
                  <a:lnTo>
                    <a:pt x="980" y="494"/>
                  </a:lnTo>
                  <a:lnTo>
                    <a:pt x="1003" y="509"/>
                  </a:lnTo>
                  <a:lnTo>
                    <a:pt x="1023" y="525"/>
                  </a:lnTo>
                  <a:lnTo>
                    <a:pt x="1036" y="548"/>
                  </a:lnTo>
                  <a:lnTo>
                    <a:pt x="1031" y="551"/>
                  </a:lnTo>
                  <a:lnTo>
                    <a:pt x="1026" y="555"/>
                  </a:lnTo>
                  <a:lnTo>
                    <a:pt x="1021" y="556"/>
                  </a:lnTo>
                  <a:lnTo>
                    <a:pt x="1018" y="5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1944688" y="3397250"/>
              <a:ext cx="941388" cy="361950"/>
            </a:xfrm>
            <a:custGeom>
              <a:avLst/>
              <a:gdLst>
                <a:gd name="T0" fmla="*/ 489 w 593"/>
                <a:gd name="T1" fmla="*/ 212 h 228"/>
                <a:gd name="T2" fmla="*/ 443 w 593"/>
                <a:gd name="T3" fmla="*/ 221 h 228"/>
                <a:gd name="T4" fmla="*/ 394 w 593"/>
                <a:gd name="T5" fmla="*/ 228 h 228"/>
                <a:gd name="T6" fmla="*/ 342 w 593"/>
                <a:gd name="T7" fmla="*/ 228 h 228"/>
                <a:gd name="T8" fmla="*/ 287 w 593"/>
                <a:gd name="T9" fmla="*/ 226 h 228"/>
                <a:gd name="T10" fmla="*/ 235 w 593"/>
                <a:gd name="T11" fmla="*/ 223 h 228"/>
                <a:gd name="T12" fmla="*/ 184 w 593"/>
                <a:gd name="T13" fmla="*/ 218 h 228"/>
                <a:gd name="T14" fmla="*/ 138 w 593"/>
                <a:gd name="T15" fmla="*/ 213 h 228"/>
                <a:gd name="T16" fmla="*/ 105 w 593"/>
                <a:gd name="T17" fmla="*/ 212 h 228"/>
                <a:gd name="T18" fmla="*/ 79 w 593"/>
                <a:gd name="T19" fmla="*/ 210 h 228"/>
                <a:gd name="T20" fmla="*/ 53 w 593"/>
                <a:gd name="T21" fmla="*/ 202 h 228"/>
                <a:gd name="T22" fmla="*/ 28 w 593"/>
                <a:gd name="T23" fmla="*/ 192 h 228"/>
                <a:gd name="T24" fmla="*/ 8 w 593"/>
                <a:gd name="T25" fmla="*/ 164 h 228"/>
                <a:gd name="T26" fmla="*/ 0 w 593"/>
                <a:gd name="T27" fmla="*/ 110 h 228"/>
                <a:gd name="T28" fmla="*/ 13 w 593"/>
                <a:gd name="T29" fmla="*/ 59 h 228"/>
                <a:gd name="T30" fmla="*/ 46 w 593"/>
                <a:gd name="T31" fmla="*/ 16 h 228"/>
                <a:gd name="T32" fmla="*/ 74 w 593"/>
                <a:gd name="T33" fmla="*/ 3 h 228"/>
                <a:gd name="T34" fmla="*/ 79 w 593"/>
                <a:gd name="T35" fmla="*/ 11 h 228"/>
                <a:gd name="T36" fmla="*/ 79 w 593"/>
                <a:gd name="T37" fmla="*/ 49 h 228"/>
                <a:gd name="T38" fmla="*/ 82 w 593"/>
                <a:gd name="T39" fmla="*/ 95 h 228"/>
                <a:gd name="T40" fmla="*/ 100 w 593"/>
                <a:gd name="T41" fmla="*/ 126 h 228"/>
                <a:gd name="T42" fmla="*/ 130 w 593"/>
                <a:gd name="T43" fmla="*/ 148 h 228"/>
                <a:gd name="T44" fmla="*/ 168 w 593"/>
                <a:gd name="T45" fmla="*/ 159 h 228"/>
                <a:gd name="T46" fmla="*/ 212 w 593"/>
                <a:gd name="T47" fmla="*/ 166 h 228"/>
                <a:gd name="T48" fmla="*/ 261 w 593"/>
                <a:gd name="T49" fmla="*/ 167 h 228"/>
                <a:gd name="T50" fmla="*/ 309 w 593"/>
                <a:gd name="T51" fmla="*/ 171 h 228"/>
                <a:gd name="T52" fmla="*/ 348 w 593"/>
                <a:gd name="T53" fmla="*/ 171 h 228"/>
                <a:gd name="T54" fmla="*/ 378 w 593"/>
                <a:gd name="T55" fmla="*/ 171 h 228"/>
                <a:gd name="T56" fmla="*/ 409 w 593"/>
                <a:gd name="T57" fmla="*/ 172 h 228"/>
                <a:gd name="T58" fmla="*/ 440 w 593"/>
                <a:gd name="T59" fmla="*/ 169 h 228"/>
                <a:gd name="T60" fmla="*/ 475 w 593"/>
                <a:gd name="T61" fmla="*/ 148 h 228"/>
                <a:gd name="T62" fmla="*/ 504 w 593"/>
                <a:gd name="T63" fmla="*/ 113 h 228"/>
                <a:gd name="T64" fmla="*/ 530 w 593"/>
                <a:gd name="T65" fmla="*/ 77 h 228"/>
                <a:gd name="T66" fmla="*/ 555 w 593"/>
                <a:gd name="T67" fmla="*/ 38 h 228"/>
                <a:gd name="T68" fmla="*/ 584 w 593"/>
                <a:gd name="T69" fmla="*/ 15 h 228"/>
                <a:gd name="T70" fmla="*/ 591 w 593"/>
                <a:gd name="T71" fmla="*/ 52 h 228"/>
                <a:gd name="T72" fmla="*/ 570 w 593"/>
                <a:gd name="T73" fmla="*/ 121 h 228"/>
                <a:gd name="T74" fmla="*/ 532 w 593"/>
                <a:gd name="T7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3" h="228">
                  <a:moveTo>
                    <a:pt x="511" y="203"/>
                  </a:moveTo>
                  <a:lnTo>
                    <a:pt x="489" y="212"/>
                  </a:lnTo>
                  <a:lnTo>
                    <a:pt x="468" y="216"/>
                  </a:lnTo>
                  <a:lnTo>
                    <a:pt x="443" y="221"/>
                  </a:lnTo>
                  <a:lnTo>
                    <a:pt x="419" y="225"/>
                  </a:lnTo>
                  <a:lnTo>
                    <a:pt x="394" y="228"/>
                  </a:lnTo>
                  <a:lnTo>
                    <a:pt x="368" y="228"/>
                  </a:lnTo>
                  <a:lnTo>
                    <a:pt x="342" y="228"/>
                  </a:lnTo>
                  <a:lnTo>
                    <a:pt x="314" y="228"/>
                  </a:lnTo>
                  <a:lnTo>
                    <a:pt x="287" y="226"/>
                  </a:lnTo>
                  <a:lnTo>
                    <a:pt x="261" y="225"/>
                  </a:lnTo>
                  <a:lnTo>
                    <a:pt x="235" y="223"/>
                  </a:lnTo>
                  <a:lnTo>
                    <a:pt x="209" y="221"/>
                  </a:lnTo>
                  <a:lnTo>
                    <a:pt x="184" y="218"/>
                  </a:lnTo>
                  <a:lnTo>
                    <a:pt x="161" y="215"/>
                  </a:lnTo>
                  <a:lnTo>
                    <a:pt x="138" y="213"/>
                  </a:lnTo>
                  <a:lnTo>
                    <a:pt x="117" y="210"/>
                  </a:lnTo>
                  <a:lnTo>
                    <a:pt x="105" y="212"/>
                  </a:lnTo>
                  <a:lnTo>
                    <a:pt x="92" y="212"/>
                  </a:lnTo>
                  <a:lnTo>
                    <a:pt x="79" y="210"/>
                  </a:lnTo>
                  <a:lnTo>
                    <a:pt x="66" y="207"/>
                  </a:lnTo>
                  <a:lnTo>
                    <a:pt x="53" y="202"/>
                  </a:lnTo>
                  <a:lnTo>
                    <a:pt x="41" y="197"/>
                  </a:lnTo>
                  <a:lnTo>
                    <a:pt x="28" y="192"/>
                  </a:lnTo>
                  <a:lnTo>
                    <a:pt x="18" y="189"/>
                  </a:lnTo>
                  <a:lnTo>
                    <a:pt x="8" y="164"/>
                  </a:lnTo>
                  <a:lnTo>
                    <a:pt x="2" y="138"/>
                  </a:lnTo>
                  <a:lnTo>
                    <a:pt x="0" y="110"/>
                  </a:lnTo>
                  <a:lnTo>
                    <a:pt x="5" y="84"/>
                  </a:lnTo>
                  <a:lnTo>
                    <a:pt x="13" y="59"/>
                  </a:lnTo>
                  <a:lnTo>
                    <a:pt x="26" y="36"/>
                  </a:lnTo>
                  <a:lnTo>
                    <a:pt x="46" y="16"/>
                  </a:lnTo>
                  <a:lnTo>
                    <a:pt x="71" y="0"/>
                  </a:lnTo>
                  <a:lnTo>
                    <a:pt x="74" y="3"/>
                  </a:lnTo>
                  <a:lnTo>
                    <a:pt x="77" y="6"/>
                  </a:lnTo>
                  <a:lnTo>
                    <a:pt x="79" y="11"/>
                  </a:lnTo>
                  <a:lnTo>
                    <a:pt x="82" y="20"/>
                  </a:lnTo>
                  <a:lnTo>
                    <a:pt x="79" y="49"/>
                  </a:lnTo>
                  <a:lnTo>
                    <a:pt x="79" y="74"/>
                  </a:lnTo>
                  <a:lnTo>
                    <a:pt x="82" y="95"/>
                  </a:lnTo>
                  <a:lnTo>
                    <a:pt x="90" y="113"/>
                  </a:lnTo>
                  <a:lnTo>
                    <a:pt x="100" y="126"/>
                  </a:lnTo>
                  <a:lnTo>
                    <a:pt x="113" y="138"/>
                  </a:lnTo>
                  <a:lnTo>
                    <a:pt x="130" y="148"/>
                  </a:lnTo>
                  <a:lnTo>
                    <a:pt x="148" y="154"/>
                  </a:lnTo>
                  <a:lnTo>
                    <a:pt x="168" y="159"/>
                  </a:lnTo>
                  <a:lnTo>
                    <a:pt x="189" y="162"/>
                  </a:lnTo>
                  <a:lnTo>
                    <a:pt x="212" y="166"/>
                  </a:lnTo>
                  <a:lnTo>
                    <a:pt x="237" y="167"/>
                  </a:lnTo>
                  <a:lnTo>
                    <a:pt x="261" y="167"/>
                  </a:lnTo>
                  <a:lnTo>
                    <a:pt x="284" y="169"/>
                  </a:lnTo>
                  <a:lnTo>
                    <a:pt x="309" y="171"/>
                  </a:lnTo>
                  <a:lnTo>
                    <a:pt x="333" y="174"/>
                  </a:lnTo>
                  <a:lnTo>
                    <a:pt x="348" y="171"/>
                  </a:lnTo>
                  <a:lnTo>
                    <a:pt x="363" y="171"/>
                  </a:lnTo>
                  <a:lnTo>
                    <a:pt x="378" y="171"/>
                  </a:lnTo>
                  <a:lnTo>
                    <a:pt x="394" y="172"/>
                  </a:lnTo>
                  <a:lnTo>
                    <a:pt x="409" y="172"/>
                  </a:lnTo>
                  <a:lnTo>
                    <a:pt x="424" y="172"/>
                  </a:lnTo>
                  <a:lnTo>
                    <a:pt x="440" y="169"/>
                  </a:lnTo>
                  <a:lnTo>
                    <a:pt x="458" y="162"/>
                  </a:lnTo>
                  <a:lnTo>
                    <a:pt x="475" y="148"/>
                  </a:lnTo>
                  <a:lnTo>
                    <a:pt x="489" y="131"/>
                  </a:lnTo>
                  <a:lnTo>
                    <a:pt x="504" y="113"/>
                  </a:lnTo>
                  <a:lnTo>
                    <a:pt x="517" y="95"/>
                  </a:lnTo>
                  <a:lnTo>
                    <a:pt x="530" y="77"/>
                  </a:lnTo>
                  <a:lnTo>
                    <a:pt x="543" y="57"/>
                  </a:lnTo>
                  <a:lnTo>
                    <a:pt x="555" y="38"/>
                  </a:lnTo>
                  <a:lnTo>
                    <a:pt x="566" y="20"/>
                  </a:lnTo>
                  <a:lnTo>
                    <a:pt x="584" y="15"/>
                  </a:lnTo>
                  <a:lnTo>
                    <a:pt x="593" y="28"/>
                  </a:lnTo>
                  <a:lnTo>
                    <a:pt x="591" y="52"/>
                  </a:lnTo>
                  <a:lnTo>
                    <a:pt x="583" y="85"/>
                  </a:lnTo>
                  <a:lnTo>
                    <a:pt x="570" y="121"/>
                  </a:lnTo>
                  <a:lnTo>
                    <a:pt x="552" y="156"/>
                  </a:lnTo>
                  <a:lnTo>
                    <a:pt x="532" y="185"/>
                  </a:lnTo>
                  <a:lnTo>
                    <a:pt x="511" y="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8" name="Freeform 13"/>
          <p:cNvSpPr>
            <a:spLocks/>
          </p:cNvSpPr>
          <p:nvPr/>
        </p:nvSpPr>
        <p:spPr bwMode="auto">
          <a:xfrm>
            <a:off x="9180512" y="3471987"/>
            <a:ext cx="366713" cy="192087"/>
          </a:xfrm>
          <a:custGeom>
            <a:avLst/>
            <a:gdLst>
              <a:gd name="T0" fmla="*/ 215 w 231"/>
              <a:gd name="T1" fmla="*/ 121 h 121"/>
              <a:gd name="T2" fmla="*/ 213 w 231"/>
              <a:gd name="T3" fmla="*/ 121 h 121"/>
              <a:gd name="T4" fmla="*/ 210 w 231"/>
              <a:gd name="T5" fmla="*/ 121 h 121"/>
              <a:gd name="T6" fmla="*/ 208 w 231"/>
              <a:gd name="T7" fmla="*/ 121 h 121"/>
              <a:gd name="T8" fmla="*/ 205 w 231"/>
              <a:gd name="T9" fmla="*/ 121 h 121"/>
              <a:gd name="T10" fmla="*/ 201 w 231"/>
              <a:gd name="T11" fmla="*/ 120 h 121"/>
              <a:gd name="T12" fmla="*/ 190 w 231"/>
              <a:gd name="T13" fmla="*/ 116 h 121"/>
              <a:gd name="T14" fmla="*/ 175 w 231"/>
              <a:gd name="T15" fmla="*/ 113 h 121"/>
              <a:gd name="T16" fmla="*/ 155 w 231"/>
              <a:gd name="T17" fmla="*/ 106 h 121"/>
              <a:gd name="T18" fmla="*/ 133 w 231"/>
              <a:gd name="T19" fmla="*/ 100 h 121"/>
              <a:gd name="T20" fmla="*/ 110 w 231"/>
              <a:gd name="T21" fmla="*/ 92 h 121"/>
              <a:gd name="T22" fmla="*/ 85 w 231"/>
              <a:gd name="T23" fmla="*/ 83 h 121"/>
              <a:gd name="T24" fmla="*/ 62 w 231"/>
              <a:gd name="T25" fmla="*/ 74 h 121"/>
              <a:gd name="T26" fmla="*/ 41 w 231"/>
              <a:gd name="T27" fmla="*/ 64 h 121"/>
              <a:gd name="T28" fmla="*/ 23 w 231"/>
              <a:gd name="T29" fmla="*/ 54 h 121"/>
              <a:gd name="T30" fmla="*/ 8 w 231"/>
              <a:gd name="T31" fmla="*/ 44 h 121"/>
              <a:gd name="T32" fmla="*/ 0 w 231"/>
              <a:gd name="T33" fmla="*/ 34 h 121"/>
              <a:gd name="T34" fmla="*/ 0 w 231"/>
              <a:gd name="T35" fmla="*/ 24 h 121"/>
              <a:gd name="T36" fmla="*/ 6 w 231"/>
              <a:gd name="T37" fmla="*/ 16 h 121"/>
              <a:gd name="T38" fmla="*/ 23 w 231"/>
              <a:gd name="T39" fmla="*/ 8 h 121"/>
              <a:gd name="T40" fmla="*/ 49 w 231"/>
              <a:gd name="T41" fmla="*/ 0 h 121"/>
              <a:gd name="T42" fmla="*/ 73 w 231"/>
              <a:gd name="T43" fmla="*/ 1 h 121"/>
              <a:gd name="T44" fmla="*/ 101 w 231"/>
              <a:gd name="T45" fmla="*/ 5 h 121"/>
              <a:gd name="T46" fmla="*/ 129 w 231"/>
              <a:gd name="T47" fmla="*/ 10 h 121"/>
              <a:gd name="T48" fmla="*/ 157 w 231"/>
              <a:gd name="T49" fmla="*/ 16 h 121"/>
              <a:gd name="T50" fmla="*/ 183 w 231"/>
              <a:gd name="T51" fmla="*/ 28 h 121"/>
              <a:gd name="T52" fmla="*/ 205 w 231"/>
              <a:gd name="T53" fmla="*/ 44 h 121"/>
              <a:gd name="T54" fmla="*/ 221 w 231"/>
              <a:gd name="T55" fmla="*/ 65 h 121"/>
              <a:gd name="T56" fmla="*/ 231 w 231"/>
              <a:gd name="T57" fmla="*/ 95 h 121"/>
              <a:gd name="T58" fmla="*/ 226 w 231"/>
              <a:gd name="T59" fmla="*/ 106 h 121"/>
              <a:gd name="T60" fmla="*/ 223 w 231"/>
              <a:gd name="T61" fmla="*/ 113 h 121"/>
              <a:gd name="T62" fmla="*/ 220 w 231"/>
              <a:gd name="T63" fmla="*/ 116 h 121"/>
              <a:gd name="T64" fmla="*/ 215 w 231"/>
              <a:gd name="T65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31" h="121">
                <a:moveTo>
                  <a:pt x="215" y="121"/>
                </a:moveTo>
                <a:lnTo>
                  <a:pt x="213" y="121"/>
                </a:lnTo>
                <a:lnTo>
                  <a:pt x="210" y="121"/>
                </a:lnTo>
                <a:lnTo>
                  <a:pt x="208" y="121"/>
                </a:lnTo>
                <a:lnTo>
                  <a:pt x="205" y="121"/>
                </a:lnTo>
                <a:lnTo>
                  <a:pt x="201" y="120"/>
                </a:lnTo>
                <a:lnTo>
                  <a:pt x="190" y="116"/>
                </a:lnTo>
                <a:lnTo>
                  <a:pt x="175" y="113"/>
                </a:lnTo>
                <a:lnTo>
                  <a:pt x="155" y="106"/>
                </a:lnTo>
                <a:lnTo>
                  <a:pt x="133" y="100"/>
                </a:lnTo>
                <a:lnTo>
                  <a:pt x="110" y="92"/>
                </a:lnTo>
                <a:lnTo>
                  <a:pt x="85" y="83"/>
                </a:lnTo>
                <a:lnTo>
                  <a:pt x="62" y="74"/>
                </a:lnTo>
                <a:lnTo>
                  <a:pt x="41" y="64"/>
                </a:lnTo>
                <a:lnTo>
                  <a:pt x="23" y="54"/>
                </a:lnTo>
                <a:lnTo>
                  <a:pt x="8" y="44"/>
                </a:lnTo>
                <a:lnTo>
                  <a:pt x="0" y="34"/>
                </a:lnTo>
                <a:lnTo>
                  <a:pt x="0" y="24"/>
                </a:lnTo>
                <a:lnTo>
                  <a:pt x="6" y="16"/>
                </a:lnTo>
                <a:lnTo>
                  <a:pt x="23" y="8"/>
                </a:lnTo>
                <a:lnTo>
                  <a:pt x="49" y="0"/>
                </a:lnTo>
                <a:lnTo>
                  <a:pt x="73" y="1"/>
                </a:lnTo>
                <a:lnTo>
                  <a:pt x="101" y="5"/>
                </a:lnTo>
                <a:lnTo>
                  <a:pt x="129" y="10"/>
                </a:lnTo>
                <a:lnTo>
                  <a:pt x="157" y="16"/>
                </a:lnTo>
                <a:lnTo>
                  <a:pt x="183" y="28"/>
                </a:lnTo>
                <a:lnTo>
                  <a:pt x="205" y="44"/>
                </a:lnTo>
                <a:lnTo>
                  <a:pt x="221" y="65"/>
                </a:lnTo>
                <a:lnTo>
                  <a:pt x="231" y="95"/>
                </a:lnTo>
                <a:lnTo>
                  <a:pt x="226" y="106"/>
                </a:lnTo>
                <a:lnTo>
                  <a:pt x="223" y="113"/>
                </a:lnTo>
                <a:lnTo>
                  <a:pt x="220" y="116"/>
                </a:lnTo>
                <a:lnTo>
                  <a:pt x="215" y="1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9" name="Group 28"/>
          <p:cNvGrpSpPr/>
          <p:nvPr/>
        </p:nvGrpSpPr>
        <p:grpSpPr>
          <a:xfrm rot="820583">
            <a:off x="587980" y="2762502"/>
            <a:ext cx="4271963" cy="3197225"/>
            <a:chOff x="931863" y="2430463"/>
            <a:chExt cx="4271963" cy="3197225"/>
          </a:xfrm>
        </p:grpSpPr>
        <p:sp>
          <p:nvSpPr>
            <p:cNvPr id="30" name="Freeform 10"/>
            <p:cNvSpPr>
              <a:spLocks/>
            </p:cNvSpPr>
            <p:nvPr/>
          </p:nvSpPr>
          <p:spPr bwMode="auto">
            <a:xfrm>
              <a:off x="2357438" y="4938713"/>
              <a:ext cx="1619250" cy="688975"/>
            </a:xfrm>
            <a:custGeom>
              <a:avLst/>
              <a:gdLst>
                <a:gd name="T0" fmla="*/ 973 w 1020"/>
                <a:gd name="T1" fmla="*/ 432 h 434"/>
                <a:gd name="T2" fmla="*/ 909 w 1020"/>
                <a:gd name="T3" fmla="*/ 434 h 434"/>
                <a:gd name="T4" fmla="*/ 846 w 1020"/>
                <a:gd name="T5" fmla="*/ 429 h 434"/>
                <a:gd name="T6" fmla="*/ 784 w 1020"/>
                <a:gd name="T7" fmla="*/ 419 h 434"/>
                <a:gd name="T8" fmla="*/ 722 w 1020"/>
                <a:gd name="T9" fmla="*/ 406 h 434"/>
                <a:gd name="T10" fmla="*/ 659 w 1020"/>
                <a:gd name="T11" fmla="*/ 391 h 434"/>
                <a:gd name="T12" fmla="*/ 597 w 1020"/>
                <a:gd name="T13" fmla="*/ 378 h 434"/>
                <a:gd name="T14" fmla="*/ 536 w 1020"/>
                <a:gd name="T15" fmla="*/ 368 h 434"/>
                <a:gd name="T16" fmla="*/ 494 w 1020"/>
                <a:gd name="T17" fmla="*/ 361 h 434"/>
                <a:gd name="T18" fmla="*/ 472 w 1020"/>
                <a:gd name="T19" fmla="*/ 353 h 434"/>
                <a:gd name="T20" fmla="*/ 449 w 1020"/>
                <a:gd name="T21" fmla="*/ 347 h 434"/>
                <a:gd name="T22" fmla="*/ 428 w 1020"/>
                <a:gd name="T23" fmla="*/ 338 h 434"/>
                <a:gd name="T24" fmla="*/ 408 w 1020"/>
                <a:gd name="T25" fmla="*/ 350 h 434"/>
                <a:gd name="T26" fmla="*/ 400 w 1020"/>
                <a:gd name="T27" fmla="*/ 402 h 434"/>
                <a:gd name="T28" fmla="*/ 384 w 1020"/>
                <a:gd name="T29" fmla="*/ 427 h 434"/>
                <a:gd name="T30" fmla="*/ 377 w 1020"/>
                <a:gd name="T31" fmla="*/ 401 h 434"/>
                <a:gd name="T32" fmla="*/ 370 w 1020"/>
                <a:gd name="T33" fmla="*/ 391 h 434"/>
                <a:gd name="T34" fmla="*/ 362 w 1020"/>
                <a:gd name="T35" fmla="*/ 399 h 434"/>
                <a:gd name="T36" fmla="*/ 352 w 1020"/>
                <a:gd name="T37" fmla="*/ 402 h 434"/>
                <a:gd name="T38" fmla="*/ 349 w 1020"/>
                <a:gd name="T39" fmla="*/ 401 h 434"/>
                <a:gd name="T40" fmla="*/ 346 w 1020"/>
                <a:gd name="T41" fmla="*/ 376 h 434"/>
                <a:gd name="T42" fmla="*/ 343 w 1020"/>
                <a:gd name="T43" fmla="*/ 322 h 434"/>
                <a:gd name="T44" fmla="*/ 316 w 1020"/>
                <a:gd name="T45" fmla="*/ 294 h 434"/>
                <a:gd name="T46" fmla="*/ 274 w 1020"/>
                <a:gd name="T47" fmla="*/ 274 h 434"/>
                <a:gd name="T48" fmla="*/ 226 w 1020"/>
                <a:gd name="T49" fmla="*/ 252 h 434"/>
                <a:gd name="T50" fmla="*/ 177 w 1020"/>
                <a:gd name="T51" fmla="*/ 225 h 434"/>
                <a:gd name="T52" fmla="*/ 128 w 1020"/>
                <a:gd name="T53" fmla="*/ 197 h 434"/>
                <a:gd name="T54" fmla="*/ 83 w 1020"/>
                <a:gd name="T55" fmla="*/ 166 h 434"/>
                <a:gd name="T56" fmla="*/ 42 w 1020"/>
                <a:gd name="T57" fmla="*/ 132 h 434"/>
                <a:gd name="T58" fmla="*/ 11 w 1020"/>
                <a:gd name="T59" fmla="*/ 99 h 434"/>
                <a:gd name="T60" fmla="*/ 3 w 1020"/>
                <a:gd name="T61" fmla="*/ 66 h 434"/>
                <a:gd name="T62" fmla="*/ 8 w 1020"/>
                <a:gd name="T63" fmla="*/ 43 h 434"/>
                <a:gd name="T64" fmla="*/ 16 w 1020"/>
                <a:gd name="T65" fmla="*/ 23 h 434"/>
                <a:gd name="T66" fmla="*/ 37 w 1020"/>
                <a:gd name="T67" fmla="*/ 9 h 434"/>
                <a:gd name="T68" fmla="*/ 64 w 1020"/>
                <a:gd name="T69" fmla="*/ 7 h 434"/>
                <a:gd name="T70" fmla="*/ 90 w 1020"/>
                <a:gd name="T71" fmla="*/ 28 h 434"/>
                <a:gd name="T72" fmla="*/ 124 w 1020"/>
                <a:gd name="T73" fmla="*/ 56 h 434"/>
                <a:gd name="T74" fmla="*/ 164 w 1020"/>
                <a:gd name="T75" fmla="*/ 86 h 434"/>
                <a:gd name="T76" fmla="*/ 198 w 1020"/>
                <a:gd name="T77" fmla="*/ 114 h 434"/>
                <a:gd name="T78" fmla="*/ 236 w 1020"/>
                <a:gd name="T79" fmla="*/ 145 h 434"/>
                <a:gd name="T80" fmla="*/ 279 w 1020"/>
                <a:gd name="T81" fmla="*/ 178 h 434"/>
                <a:gd name="T82" fmla="*/ 324 w 1020"/>
                <a:gd name="T83" fmla="*/ 212 h 434"/>
                <a:gd name="T84" fmla="*/ 374 w 1020"/>
                <a:gd name="T85" fmla="*/ 243 h 434"/>
                <a:gd name="T86" fmla="*/ 423 w 1020"/>
                <a:gd name="T87" fmla="*/ 271 h 434"/>
                <a:gd name="T88" fmla="*/ 472 w 1020"/>
                <a:gd name="T89" fmla="*/ 291 h 434"/>
                <a:gd name="T90" fmla="*/ 520 w 1020"/>
                <a:gd name="T91" fmla="*/ 304 h 434"/>
                <a:gd name="T92" fmla="*/ 561 w 1020"/>
                <a:gd name="T93" fmla="*/ 314 h 434"/>
                <a:gd name="T94" fmla="*/ 599 w 1020"/>
                <a:gd name="T95" fmla="*/ 329 h 434"/>
                <a:gd name="T96" fmla="*/ 638 w 1020"/>
                <a:gd name="T97" fmla="*/ 343 h 434"/>
                <a:gd name="T98" fmla="*/ 681 w 1020"/>
                <a:gd name="T99" fmla="*/ 358 h 434"/>
                <a:gd name="T100" fmla="*/ 725 w 1020"/>
                <a:gd name="T101" fmla="*/ 370 h 434"/>
                <a:gd name="T102" fmla="*/ 769 w 1020"/>
                <a:gd name="T103" fmla="*/ 381 h 434"/>
                <a:gd name="T104" fmla="*/ 812 w 1020"/>
                <a:gd name="T105" fmla="*/ 389 h 434"/>
                <a:gd name="T106" fmla="*/ 853 w 1020"/>
                <a:gd name="T107" fmla="*/ 396 h 434"/>
                <a:gd name="T108" fmla="*/ 886 w 1020"/>
                <a:gd name="T109" fmla="*/ 399 h 434"/>
                <a:gd name="T110" fmla="*/ 925 w 1020"/>
                <a:gd name="T111" fmla="*/ 398 h 434"/>
                <a:gd name="T112" fmla="*/ 970 w 1020"/>
                <a:gd name="T113" fmla="*/ 398 h 434"/>
                <a:gd name="T114" fmla="*/ 1009 w 1020"/>
                <a:gd name="T115" fmla="*/ 402 h 434"/>
                <a:gd name="T116" fmla="*/ 1019 w 1020"/>
                <a:gd name="T117" fmla="*/ 416 h 434"/>
                <a:gd name="T118" fmla="*/ 1012 w 1020"/>
                <a:gd name="T119" fmla="*/ 425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20" h="434">
                  <a:moveTo>
                    <a:pt x="1006" y="429"/>
                  </a:moveTo>
                  <a:lnTo>
                    <a:pt x="973" y="432"/>
                  </a:lnTo>
                  <a:lnTo>
                    <a:pt x="942" y="434"/>
                  </a:lnTo>
                  <a:lnTo>
                    <a:pt x="909" y="434"/>
                  </a:lnTo>
                  <a:lnTo>
                    <a:pt x="878" y="432"/>
                  </a:lnTo>
                  <a:lnTo>
                    <a:pt x="846" y="429"/>
                  </a:lnTo>
                  <a:lnTo>
                    <a:pt x="815" y="424"/>
                  </a:lnTo>
                  <a:lnTo>
                    <a:pt x="784" y="419"/>
                  </a:lnTo>
                  <a:lnTo>
                    <a:pt x="753" y="412"/>
                  </a:lnTo>
                  <a:lnTo>
                    <a:pt x="722" y="406"/>
                  </a:lnTo>
                  <a:lnTo>
                    <a:pt x="691" y="399"/>
                  </a:lnTo>
                  <a:lnTo>
                    <a:pt x="659" y="391"/>
                  </a:lnTo>
                  <a:lnTo>
                    <a:pt x="628" y="384"/>
                  </a:lnTo>
                  <a:lnTo>
                    <a:pt x="597" y="378"/>
                  </a:lnTo>
                  <a:lnTo>
                    <a:pt x="567" y="373"/>
                  </a:lnTo>
                  <a:lnTo>
                    <a:pt x="536" y="368"/>
                  </a:lnTo>
                  <a:lnTo>
                    <a:pt x="505" y="365"/>
                  </a:lnTo>
                  <a:lnTo>
                    <a:pt x="494" y="361"/>
                  </a:lnTo>
                  <a:lnTo>
                    <a:pt x="484" y="357"/>
                  </a:lnTo>
                  <a:lnTo>
                    <a:pt x="472" y="353"/>
                  </a:lnTo>
                  <a:lnTo>
                    <a:pt x="461" y="350"/>
                  </a:lnTo>
                  <a:lnTo>
                    <a:pt x="449" y="347"/>
                  </a:lnTo>
                  <a:lnTo>
                    <a:pt x="439" y="342"/>
                  </a:lnTo>
                  <a:lnTo>
                    <a:pt x="428" y="338"/>
                  </a:lnTo>
                  <a:lnTo>
                    <a:pt x="418" y="335"/>
                  </a:lnTo>
                  <a:lnTo>
                    <a:pt x="408" y="350"/>
                  </a:lnTo>
                  <a:lnTo>
                    <a:pt x="402" y="375"/>
                  </a:lnTo>
                  <a:lnTo>
                    <a:pt x="400" y="402"/>
                  </a:lnTo>
                  <a:lnTo>
                    <a:pt x="400" y="424"/>
                  </a:lnTo>
                  <a:lnTo>
                    <a:pt x="384" y="427"/>
                  </a:lnTo>
                  <a:lnTo>
                    <a:pt x="379" y="416"/>
                  </a:lnTo>
                  <a:lnTo>
                    <a:pt x="377" y="401"/>
                  </a:lnTo>
                  <a:lnTo>
                    <a:pt x="375" y="388"/>
                  </a:lnTo>
                  <a:lnTo>
                    <a:pt x="370" y="391"/>
                  </a:lnTo>
                  <a:lnTo>
                    <a:pt x="367" y="396"/>
                  </a:lnTo>
                  <a:lnTo>
                    <a:pt x="362" y="399"/>
                  </a:lnTo>
                  <a:lnTo>
                    <a:pt x="354" y="404"/>
                  </a:lnTo>
                  <a:lnTo>
                    <a:pt x="352" y="402"/>
                  </a:lnTo>
                  <a:lnTo>
                    <a:pt x="351" y="402"/>
                  </a:lnTo>
                  <a:lnTo>
                    <a:pt x="349" y="401"/>
                  </a:lnTo>
                  <a:lnTo>
                    <a:pt x="347" y="401"/>
                  </a:lnTo>
                  <a:lnTo>
                    <a:pt x="346" y="376"/>
                  </a:lnTo>
                  <a:lnTo>
                    <a:pt x="346" y="348"/>
                  </a:lnTo>
                  <a:lnTo>
                    <a:pt x="343" y="322"/>
                  </a:lnTo>
                  <a:lnTo>
                    <a:pt x="336" y="302"/>
                  </a:lnTo>
                  <a:lnTo>
                    <a:pt x="316" y="294"/>
                  </a:lnTo>
                  <a:lnTo>
                    <a:pt x="295" y="284"/>
                  </a:lnTo>
                  <a:lnTo>
                    <a:pt x="274" y="274"/>
                  </a:lnTo>
                  <a:lnTo>
                    <a:pt x="249" y="263"/>
                  </a:lnTo>
                  <a:lnTo>
                    <a:pt x="226" y="252"/>
                  </a:lnTo>
                  <a:lnTo>
                    <a:pt x="201" y="238"/>
                  </a:lnTo>
                  <a:lnTo>
                    <a:pt x="177" y="225"/>
                  </a:lnTo>
                  <a:lnTo>
                    <a:pt x="152" y="210"/>
                  </a:lnTo>
                  <a:lnTo>
                    <a:pt x="128" y="197"/>
                  </a:lnTo>
                  <a:lnTo>
                    <a:pt x="105" y="181"/>
                  </a:lnTo>
                  <a:lnTo>
                    <a:pt x="83" y="166"/>
                  </a:lnTo>
                  <a:lnTo>
                    <a:pt x="62" y="150"/>
                  </a:lnTo>
                  <a:lnTo>
                    <a:pt x="42" y="132"/>
                  </a:lnTo>
                  <a:lnTo>
                    <a:pt x="26" y="115"/>
                  </a:lnTo>
                  <a:lnTo>
                    <a:pt x="11" y="99"/>
                  </a:lnTo>
                  <a:lnTo>
                    <a:pt x="0" y="81"/>
                  </a:lnTo>
                  <a:lnTo>
                    <a:pt x="3" y="66"/>
                  </a:lnTo>
                  <a:lnTo>
                    <a:pt x="4" y="55"/>
                  </a:lnTo>
                  <a:lnTo>
                    <a:pt x="8" y="43"/>
                  </a:lnTo>
                  <a:lnTo>
                    <a:pt x="11" y="33"/>
                  </a:lnTo>
                  <a:lnTo>
                    <a:pt x="16" y="23"/>
                  </a:lnTo>
                  <a:lnTo>
                    <a:pt x="24" y="15"/>
                  </a:lnTo>
                  <a:lnTo>
                    <a:pt x="37" y="9"/>
                  </a:lnTo>
                  <a:lnTo>
                    <a:pt x="54" y="0"/>
                  </a:lnTo>
                  <a:lnTo>
                    <a:pt x="64" y="7"/>
                  </a:lnTo>
                  <a:lnTo>
                    <a:pt x="75" y="15"/>
                  </a:lnTo>
                  <a:lnTo>
                    <a:pt x="90" y="28"/>
                  </a:lnTo>
                  <a:lnTo>
                    <a:pt x="106" y="41"/>
                  </a:lnTo>
                  <a:lnTo>
                    <a:pt x="124" y="56"/>
                  </a:lnTo>
                  <a:lnTo>
                    <a:pt x="144" y="71"/>
                  </a:lnTo>
                  <a:lnTo>
                    <a:pt x="164" y="86"/>
                  </a:lnTo>
                  <a:lnTo>
                    <a:pt x="182" y="99"/>
                  </a:lnTo>
                  <a:lnTo>
                    <a:pt x="198" y="114"/>
                  </a:lnTo>
                  <a:lnTo>
                    <a:pt x="216" y="128"/>
                  </a:lnTo>
                  <a:lnTo>
                    <a:pt x="236" y="145"/>
                  </a:lnTo>
                  <a:lnTo>
                    <a:pt x="257" y="161"/>
                  </a:lnTo>
                  <a:lnTo>
                    <a:pt x="279" y="178"/>
                  </a:lnTo>
                  <a:lnTo>
                    <a:pt x="302" y="196"/>
                  </a:lnTo>
                  <a:lnTo>
                    <a:pt x="324" y="212"/>
                  </a:lnTo>
                  <a:lnTo>
                    <a:pt x="349" y="229"/>
                  </a:lnTo>
                  <a:lnTo>
                    <a:pt x="374" y="243"/>
                  </a:lnTo>
                  <a:lnTo>
                    <a:pt x="398" y="258"/>
                  </a:lnTo>
                  <a:lnTo>
                    <a:pt x="423" y="271"/>
                  </a:lnTo>
                  <a:lnTo>
                    <a:pt x="448" y="283"/>
                  </a:lnTo>
                  <a:lnTo>
                    <a:pt x="472" y="291"/>
                  </a:lnTo>
                  <a:lnTo>
                    <a:pt x="497" y="299"/>
                  </a:lnTo>
                  <a:lnTo>
                    <a:pt x="520" y="304"/>
                  </a:lnTo>
                  <a:lnTo>
                    <a:pt x="543" y="306"/>
                  </a:lnTo>
                  <a:lnTo>
                    <a:pt x="561" y="314"/>
                  </a:lnTo>
                  <a:lnTo>
                    <a:pt x="579" y="322"/>
                  </a:lnTo>
                  <a:lnTo>
                    <a:pt x="599" y="329"/>
                  </a:lnTo>
                  <a:lnTo>
                    <a:pt x="618" y="337"/>
                  </a:lnTo>
                  <a:lnTo>
                    <a:pt x="638" y="343"/>
                  </a:lnTo>
                  <a:lnTo>
                    <a:pt x="659" y="352"/>
                  </a:lnTo>
                  <a:lnTo>
                    <a:pt x="681" y="358"/>
                  </a:lnTo>
                  <a:lnTo>
                    <a:pt x="704" y="365"/>
                  </a:lnTo>
                  <a:lnTo>
                    <a:pt x="725" y="370"/>
                  </a:lnTo>
                  <a:lnTo>
                    <a:pt x="746" y="376"/>
                  </a:lnTo>
                  <a:lnTo>
                    <a:pt x="769" y="381"/>
                  </a:lnTo>
                  <a:lnTo>
                    <a:pt x="791" y="386"/>
                  </a:lnTo>
                  <a:lnTo>
                    <a:pt x="812" y="389"/>
                  </a:lnTo>
                  <a:lnTo>
                    <a:pt x="833" y="394"/>
                  </a:lnTo>
                  <a:lnTo>
                    <a:pt x="853" y="396"/>
                  </a:lnTo>
                  <a:lnTo>
                    <a:pt x="873" y="399"/>
                  </a:lnTo>
                  <a:lnTo>
                    <a:pt x="886" y="399"/>
                  </a:lnTo>
                  <a:lnTo>
                    <a:pt x="904" y="398"/>
                  </a:lnTo>
                  <a:lnTo>
                    <a:pt x="925" y="398"/>
                  </a:lnTo>
                  <a:lnTo>
                    <a:pt x="948" y="398"/>
                  </a:lnTo>
                  <a:lnTo>
                    <a:pt x="970" y="398"/>
                  </a:lnTo>
                  <a:lnTo>
                    <a:pt x="991" y="399"/>
                  </a:lnTo>
                  <a:lnTo>
                    <a:pt x="1009" y="402"/>
                  </a:lnTo>
                  <a:lnTo>
                    <a:pt x="1020" y="407"/>
                  </a:lnTo>
                  <a:lnTo>
                    <a:pt x="1019" y="416"/>
                  </a:lnTo>
                  <a:lnTo>
                    <a:pt x="1015" y="421"/>
                  </a:lnTo>
                  <a:lnTo>
                    <a:pt x="1012" y="425"/>
                  </a:lnTo>
                  <a:lnTo>
                    <a:pt x="1006" y="4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3541713" y="4060825"/>
              <a:ext cx="711200" cy="1365250"/>
            </a:xfrm>
            <a:custGeom>
              <a:avLst/>
              <a:gdLst>
                <a:gd name="T0" fmla="*/ 389 w 448"/>
                <a:gd name="T1" fmla="*/ 846 h 860"/>
                <a:gd name="T2" fmla="*/ 398 w 448"/>
                <a:gd name="T3" fmla="*/ 790 h 860"/>
                <a:gd name="T4" fmla="*/ 401 w 448"/>
                <a:gd name="T5" fmla="*/ 739 h 860"/>
                <a:gd name="T6" fmla="*/ 399 w 448"/>
                <a:gd name="T7" fmla="*/ 685 h 860"/>
                <a:gd name="T8" fmla="*/ 391 w 448"/>
                <a:gd name="T9" fmla="*/ 591 h 860"/>
                <a:gd name="T10" fmla="*/ 370 w 448"/>
                <a:gd name="T11" fmla="*/ 420 h 860"/>
                <a:gd name="T12" fmla="*/ 327 w 448"/>
                <a:gd name="T13" fmla="*/ 247 h 860"/>
                <a:gd name="T14" fmla="*/ 247 w 448"/>
                <a:gd name="T15" fmla="*/ 110 h 860"/>
                <a:gd name="T16" fmla="*/ 171 w 448"/>
                <a:gd name="T17" fmla="*/ 71 h 860"/>
                <a:gd name="T18" fmla="*/ 118 w 448"/>
                <a:gd name="T19" fmla="*/ 71 h 860"/>
                <a:gd name="T20" fmla="*/ 59 w 448"/>
                <a:gd name="T21" fmla="*/ 73 h 860"/>
                <a:gd name="T22" fmla="*/ 18 w 448"/>
                <a:gd name="T23" fmla="*/ 69 h 860"/>
                <a:gd name="T24" fmla="*/ 9 w 448"/>
                <a:gd name="T25" fmla="*/ 48 h 860"/>
                <a:gd name="T26" fmla="*/ 2 w 448"/>
                <a:gd name="T27" fmla="*/ 28 h 860"/>
                <a:gd name="T28" fmla="*/ 2 w 448"/>
                <a:gd name="T29" fmla="*/ 18 h 860"/>
                <a:gd name="T30" fmla="*/ 23 w 448"/>
                <a:gd name="T31" fmla="*/ 10 h 860"/>
                <a:gd name="T32" fmla="*/ 74 w 448"/>
                <a:gd name="T33" fmla="*/ 0 h 860"/>
                <a:gd name="T34" fmla="*/ 123 w 448"/>
                <a:gd name="T35" fmla="*/ 2 h 860"/>
                <a:gd name="T36" fmla="*/ 169 w 448"/>
                <a:gd name="T37" fmla="*/ 10 h 860"/>
                <a:gd name="T38" fmla="*/ 217 w 448"/>
                <a:gd name="T39" fmla="*/ 27 h 860"/>
                <a:gd name="T40" fmla="*/ 251 w 448"/>
                <a:gd name="T41" fmla="*/ 48 h 860"/>
                <a:gd name="T42" fmla="*/ 269 w 448"/>
                <a:gd name="T43" fmla="*/ 68 h 860"/>
                <a:gd name="T44" fmla="*/ 315 w 448"/>
                <a:gd name="T45" fmla="*/ 140 h 860"/>
                <a:gd name="T46" fmla="*/ 373 w 448"/>
                <a:gd name="T47" fmla="*/ 263 h 860"/>
                <a:gd name="T48" fmla="*/ 414 w 448"/>
                <a:gd name="T49" fmla="*/ 388 h 860"/>
                <a:gd name="T50" fmla="*/ 437 w 448"/>
                <a:gd name="T51" fmla="*/ 521 h 860"/>
                <a:gd name="T52" fmla="*/ 445 w 448"/>
                <a:gd name="T53" fmla="*/ 619 h 860"/>
                <a:gd name="T54" fmla="*/ 448 w 448"/>
                <a:gd name="T55" fmla="*/ 690 h 860"/>
                <a:gd name="T56" fmla="*/ 447 w 448"/>
                <a:gd name="T57" fmla="*/ 765 h 860"/>
                <a:gd name="T58" fmla="*/ 430 w 448"/>
                <a:gd name="T59" fmla="*/ 827 h 860"/>
                <a:gd name="T60" fmla="*/ 412 w 448"/>
                <a:gd name="T61" fmla="*/ 852 h 860"/>
                <a:gd name="T62" fmla="*/ 407 w 448"/>
                <a:gd name="T63" fmla="*/ 857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8" h="860">
                  <a:moveTo>
                    <a:pt x="402" y="860"/>
                  </a:moveTo>
                  <a:lnTo>
                    <a:pt x="389" y="846"/>
                  </a:lnTo>
                  <a:lnTo>
                    <a:pt x="391" y="818"/>
                  </a:lnTo>
                  <a:lnTo>
                    <a:pt x="398" y="790"/>
                  </a:lnTo>
                  <a:lnTo>
                    <a:pt x="402" y="767"/>
                  </a:lnTo>
                  <a:lnTo>
                    <a:pt x="401" y="739"/>
                  </a:lnTo>
                  <a:lnTo>
                    <a:pt x="401" y="713"/>
                  </a:lnTo>
                  <a:lnTo>
                    <a:pt x="399" y="685"/>
                  </a:lnTo>
                  <a:lnTo>
                    <a:pt x="399" y="658"/>
                  </a:lnTo>
                  <a:lnTo>
                    <a:pt x="391" y="591"/>
                  </a:lnTo>
                  <a:lnTo>
                    <a:pt x="381" y="509"/>
                  </a:lnTo>
                  <a:lnTo>
                    <a:pt x="370" y="420"/>
                  </a:lnTo>
                  <a:lnTo>
                    <a:pt x="352" y="332"/>
                  </a:lnTo>
                  <a:lnTo>
                    <a:pt x="327" y="247"/>
                  </a:lnTo>
                  <a:lnTo>
                    <a:pt x="292" y="171"/>
                  </a:lnTo>
                  <a:lnTo>
                    <a:pt x="247" y="110"/>
                  </a:lnTo>
                  <a:lnTo>
                    <a:pt x="189" y="73"/>
                  </a:lnTo>
                  <a:lnTo>
                    <a:pt x="171" y="71"/>
                  </a:lnTo>
                  <a:lnTo>
                    <a:pt x="146" y="71"/>
                  </a:lnTo>
                  <a:lnTo>
                    <a:pt x="118" y="71"/>
                  </a:lnTo>
                  <a:lnTo>
                    <a:pt x="89" y="73"/>
                  </a:lnTo>
                  <a:lnTo>
                    <a:pt x="59" y="73"/>
                  </a:lnTo>
                  <a:lnTo>
                    <a:pt x="35" y="71"/>
                  </a:lnTo>
                  <a:lnTo>
                    <a:pt x="18" y="69"/>
                  </a:lnTo>
                  <a:lnTo>
                    <a:pt x="9" y="64"/>
                  </a:lnTo>
                  <a:lnTo>
                    <a:pt x="9" y="48"/>
                  </a:lnTo>
                  <a:lnTo>
                    <a:pt x="5" y="36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9" y="13"/>
                  </a:lnTo>
                  <a:lnTo>
                    <a:pt x="23" y="10"/>
                  </a:lnTo>
                  <a:lnTo>
                    <a:pt x="48" y="4"/>
                  </a:lnTo>
                  <a:lnTo>
                    <a:pt x="74" y="0"/>
                  </a:lnTo>
                  <a:lnTo>
                    <a:pt x="100" y="0"/>
                  </a:lnTo>
                  <a:lnTo>
                    <a:pt x="123" y="2"/>
                  </a:lnTo>
                  <a:lnTo>
                    <a:pt x="146" y="5"/>
                  </a:lnTo>
                  <a:lnTo>
                    <a:pt x="169" y="10"/>
                  </a:lnTo>
                  <a:lnTo>
                    <a:pt x="192" y="17"/>
                  </a:lnTo>
                  <a:lnTo>
                    <a:pt x="217" y="27"/>
                  </a:lnTo>
                  <a:lnTo>
                    <a:pt x="243" y="38"/>
                  </a:lnTo>
                  <a:lnTo>
                    <a:pt x="251" y="48"/>
                  </a:lnTo>
                  <a:lnTo>
                    <a:pt x="261" y="58"/>
                  </a:lnTo>
                  <a:lnTo>
                    <a:pt x="269" y="68"/>
                  </a:lnTo>
                  <a:lnTo>
                    <a:pt x="279" y="79"/>
                  </a:lnTo>
                  <a:lnTo>
                    <a:pt x="315" y="140"/>
                  </a:lnTo>
                  <a:lnTo>
                    <a:pt x="347" y="201"/>
                  </a:lnTo>
                  <a:lnTo>
                    <a:pt x="373" y="263"/>
                  </a:lnTo>
                  <a:lnTo>
                    <a:pt x="396" y="324"/>
                  </a:lnTo>
                  <a:lnTo>
                    <a:pt x="414" y="388"/>
                  </a:lnTo>
                  <a:lnTo>
                    <a:pt x="427" y="453"/>
                  </a:lnTo>
                  <a:lnTo>
                    <a:pt x="437" y="521"/>
                  </a:lnTo>
                  <a:lnTo>
                    <a:pt x="443" y="591"/>
                  </a:lnTo>
                  <a:lnTo>
                    <a:pt x="445" y="619"/>
                  </a:lnTo>
                  <a:lnTo>
                    <a:pt x="447" y="652"/>
                  </a:lnTo>
                  <a:lnTo>
                    <a:pt x="448" y="690"/>
                  </a:lnTo>
                  <a:lnTo>
                    <a:pt x="448" y="727"/>
                  </a:lnTo>
                  <a:lnTo>
                    <a:pt x="447" y="765"/>
                  </a:lnTo>
                  <a:lnTo>
                    <a:pt x="440" y="800"/>
                  </a:lnTo>
                  <a:lnTo>
                    <a:pt x="430" y="827"/>
                  </a:lnTo>
                  <a:lnTo>
                    <a:pt x="412" y="847"/>
                  </a:lnTo>
                  <a:lnTo>
                    <a:pt x="412" y="852"/>
                  </a:lnTo>
                  <a:lnTo>
                    <a:pt x="411" y="855"/>
                  </a:lnTo>
                  <a:lnTo>
                    <a:pt x="407" y="857"/>
                  </a:lnTo>
                  <a:lnTo>
                    <a:pt x="402" y="8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2"/>
            <p:cNvSpPr>
              <a:spLocks/>
            </p:cNvSpPr>
            <p:nvPr/>
          </p:nvSpPr>
          <p:spPr bwMode="auto">
            <a:xfrm>
              <a:off x="2484438" y="3994150"/>
              <a:ext cx="1239838" cy="692150"/>
            </a:xfrm>
            <a:custGeom>
              <a:avLst/>
              <a:gdLst>
                <a:gd name="T0" fmla="*/ 735 w 781"/>
                <a:gd name="T1" fmla="*/ 435 h 436"/>
                <a:gd name="T2" fmla="*/ 681 w 781"/>
                <a:gd name="T3" fmla="*/ 418 h 436"/>
                <a:gd name="T4" fmla="*/ 632 w 781"/>
                <a:gd name="T5" fmla="*/ 390 h 436"/>
                <a:gd name="T6" fmla="*/ 586 w 781"/>
                <a:gd name="T7" fmla="*/ 356 h 436"/>
                <a:gd name="T8" fmla="*/ 535 w 781"/>
                <a:gd name="T9" fmla="*/ 318 h 436"/>
                <a:gd name="T10" fmla="*/ 479 w 781"/>
                <a:gd name="T11" fmla="*/ 275 h 436"/>
                <a:gd name="T12" fmla="*/ 420 w 781"/>
                <a:gd name="T13" fmla="*/ 234 h 436"/>
                <a:gd name="T14" fmla="*/ 359 w 781"/>
                <a:gd name="T15" fmla="*/ 195 h 436"/>
                <a:gd name="T16" fmla="*/ 297 w 781"/>
                <a:gd name="T17" fmla="*/ 159 h 436"/>
                <a:gd name="T18" fmla="*/ 235 w 781"/>
                <a:gd name="T19" fmla="*/ 124 h 436"/>
                <a:gd name="T20" fmla="*/ 171 w 781"/>
                <a:gd name="T21" fmla="*/ 93 h 436"/>
                <a:gd name="T22" fmla="*/ 108 w 781"/>
                <a:gd name="T23" fmla="*/ 64 h 436"/>
                <a:gd name="T24" fmla="*/ 67 w 781"/>
                <a:gd name="T25" fmla="*/ 49 h 436"/>
                <a:gd name="T26" fmla="*/ 44 w 781"/>
                <a:gd name="T27" fmla="*/ 44 h 436"/>
                <a:gd name="T28" fmla="*/ 23 w 781"/>
                <a:gd name="T29" fmla="*/ 41 h 436"/>
                <a:gd name="T30" fmla="*/ 5 w 781"/>
                <a:gd name="T31" fmla="*/ 33 h 436"/>
                <a:gd name="T32" fmla="*/ 6 w 781"/>
                <a:gd name="T33" fmla="*/ 19 h 436"/>
                <a:gd name="T34" fmla="*/ 21 w 781"/>
                <a:gd name="T35" fmla="*/ 6 h 436"/>
                <a:gd name="T36" fmla="*/ 43 w 781"/>
                <a:gd name="T37" fmla="*/ 1 h 436"/>
                <a:gd name="T38" fmla="*/ 69 w 781"/>
                <a:gd name="T39" fmla="*/ 6 h 436"/>
                <a:gd name="T40" fmla="*/ 92 w 781"/>
                <a:gd name="T41" fmla="*/ 11 h 436"/>
                <a:gd name="T42" fmla="*/ 118 w 781"/>
                <a:gd name="T43" fmla="*/ 16 h 436"/>
                <a:gd name="T44" fmla="*/ 143 w 781"/>
                <a:gd name="T45" fmla="*/ 18 h 436"/>
                <a:gd name="T46" fmla="*/ 176 w 781"/>
                <a:gd name="T47" fmla="*/ 29 h 436"/>
                <a:gd name="T48" fmla="*/ 220 w 781"/>
                <a:gd name="T49" fmla="*/ 52 h 436"/>
                <a:gd name="T50" fmla="*/ 269 w 781"/>
                <a:gd name="T51" fmla="*/ 82 h 436"/>
                <a:gd name="T52" fmla="*/ 322 w 781"/>
                <a:gd name="T53" fmla="*/ 116 h 436"/>
                <a:gd name="T54" fmla="*/ 373 w 781"/>
                <a:gd name="T55" fmla="*/ 151 h 436"/>
                <a:gd name="T56" fmla="*/ 417 w 781"/>
                <a:gd name="T57" fmla="*/ 183 h 436"/>
                <a:gd name="T58" fmla="*/ 451 w 781"/>
                <a:gd name="T59" fmla="*/ 208 h 436"/>
                <a:gd name="T60" fmla="*/ 481 w 781"/>
                <a:gd name="T61" fmla="*/ 228 h 436"/>
                <a:gd name="T62" fmla="*/ 515 w 781"/>
                <a:gd name="T63" fmla="*/ 246 h 436"/>
                <a:gd name="T64" fmla="*/ 551 w 781"/>
                <a:gd name="T65" fmla="*/ 262 h 436"/>
                <a:gd name="T66" fmla="*/ 589 w 781"/>
                <a:gd name="T67" fmla="*/ 277 h 436"/>
                <a:gd name="T68" fmla="*/ 604 w 781"/>
                <a:gd name="T69" fmla="*/ 261 h 436"/>
                <a:gd name="T70" fmla="*/ 574 w 781"/>
                <a:gd name="T71" fmla="*/ 197 h 436"/>
                <a:gd name="T72" fmla="*/ 543 w 781"/>
                <a:gd name="T73" fmla="*/ 133 h 436"/>
                <a:gd name="T74" fmla="*/ 550 w 781"/>
                <a:gd name="T75" fmla="*/ 85 h 436"/>
                <a:gd name="T76" fmla="*/ 589 w 781"/>
                <a:gd name="T77" fmla="*/ 83 h 436"/>
                <a:gd name="T78" fmla="*/ 615 w 781"/>
                <a:gd name="T79" fmla="*/ 138 h 436"/>
                <a:gd name="T80" fmla="*/ 635 w 781"/>
                <a:gd name="T81" fmla="*/ 211 h 436"/>
                <a:gd name="T82" fmla="*/ 637 w 781"/>
                <a:gd name="T83" fmla="*/ 274 h 436"/>
                <a:gd name="T84" fmla="*/ 638 w 781"/>
                <a:gd name="T85" fmla="*/ 303 h 436"/>
                <a:gd name="T86" fmla="*/ 670 w 781"/>
                <a:gd name="T87" fmla="*/ 321 h 436"/>
                <a:gd name="T88" fmla="*/ 706 w 781"/>
                <a:gd name="T89" fmla="*/ 336 h 436"/>
                <a:gd name="T90" fmla="*/ 742 w 781"/>
                <a:gd name="T91" fmla="*/ 349 h 436"/>
                <a:gd name="T92" fmla="*/ 770 w 781"/>
                <a:gd name="T93" fmla="*/ 374 h 436"/>
                <a:gd name="T94" fmla="*/ 781 w 781"/>
                <a:gd name="T95" fmla="*/ 4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81" h="436">
                  <a:moveTo>
                    <a:pt x="765" y="436"/>
                  </a:moveTo>
                  <a:lnTo>
                    <a:pt x="735" y="435"/>
                  </a:lnTo>
                  <a:lnTo>
                    <a:pt x="707" y="428"/>
                  </a:lnTo>
                  <a:lnTo>
                    <a:pt x="681" y="418"/>
                  </a:lnTo>
                  <a:lnTo>
                    <a:pt x="656" y="405"/>
                  </a:lnTo>
                  <a:lnTo>
                    <a:pt x="632" y="390"/>
                  </a:lnTo>
                  <a:lnTo>
                    <a:pt x="609" y="372"/>
                  </a:lnTo>
                  <a:lnTo>
                    <a:pt x="586" y="356"/>
                  </a:lnTo>
                  <a:lnTo>
                    <a:pt x="563" y="339"/>
                  </a:lnTo>
                  <a:lnTo>
                    <a:pt x="535" y="318"/>
                  </a:lnTo>
                  <a:lnTo>
                    <a:pt x="507" y="297"/>
                  </a:lnTo>
                  <a:lnTo>
                    <a:pt x="479" y="275"/>
                  </a:lnTo>
                  <a:lnTo>
                    <a:pt x="450" y="254"/>
                  </a:lnTo>
                  <a:lnTo>
                    <a:pt x="420" y="234"/>
                  </a:lnTo>
                  <a:lnTo>
                    <a:pt x="389" y="215"/>
                  </a:lnTo>
                  <a:lnTo>
                    <a:pt x="359" y="195"/>
                  </a:lnTo>
                  <a:lnTo>
                    <a:pt x="328" y="177"/>
                  </a:lnTo>
                  <a:lnTo>
                    <a:pt x="297" y="159"/>
                  </a:lnTo>
                  <a:lnTo>
                    <a:pt x="266" y="141"/>
                  </a:lnTo>
                  <a:lnTo>
                    <a:pt x="235" y="124"/>
                  </a:lnTo>
                  <a:lnTo>
                    <a:pt x="202" y="108"/>
                  </a:lnTo>
                  <a:lnTo>
                    <a:pt x="171" y="93"/>
                  </a:lnTo>
                  <a:lnTo>
                    <a:pt x="139" y="78"/>
                  </a:lnTo>
                  <a:lnTo>
                    <a:pt x="108" y="64"/>
                  </a:lnTo>
                  <a:lnTo>
                    <a:pt x="77" y="51"/>
                  </a:lnTo>
                  <a:lnTo>
                    <a:pt x="67" y="49"/>
                  </a:lnTo>
                  <a:lnTo>
                    <a:pt x="56" y="47"/>
                  </a:lnTo>
                  <a:lnTo>
                    <a:pt x="44" y="44"/>
                  </a:lnTo>
                  <a:lnTo>
                    <a:pt x="33" y="42"/>
                  </a:lnTo>
                  <a:lnTo>
                    <a:pt x="23" y="41"/>
                  </a:lnTo>
                  <a:lnTo>
                    <a:pt x="13" y="36"/>
                  </a:lnTo>
                  <a:lnTo>
                    <a:pt x="5" y="33"/>
                  </a:lnTo>
                  <a:lnTo>
                    <a:pt x="0" y="26"/>
                  </a:lnTo>
                  <a:lnTo>
                    <a:pt x="6" y="19"/>
                  </a:lnTo>
                  <a:lnTo>
                    <a:pt x="13" y="13"/>
                  </a:lnTo>
                  <a:lnTo>
                    <a:pt x="21" y="6"/>
                  </a:lnTo>
                  <a:lnTo>
                    <a:pt x="29" y="0"/>
                  </a:lnTo>
                  <a:lnTo>
                    <a:pt x="43" y="1"/>
                  </a:lnTo>
                  <a:lnTo>
                    <a:pt x="56" y="5"/>
                  </a:lnTo>
                  <a:lnTo>
                    <a:pt x="69" y="6"/>
                  </a:lnTo>
                  <a:lnTo>
                    <a:pt x="80" y="8"/>
                  </a:lnTo>
                  <a:lnTo>
                    <a:pt x="92" y="11"/>
                  </a:lnTo>
                  <a:lnTo>
                    <a:pt x="105" y="13"/>
                  </a:lnTo>
                  <a:lnTo>
                    <a:pt x="118" y="16"/>
                  </a:lnTo>
                  <a:lnTo>
                    <a:pt x="131" y="18"/>
                  </a:lnTo>
                  <a:lnTo>
                    <a:pt x="143" y="18"/>
                  </a:lnTo>
                  <a:lnTo>
                    <a:pt x="158" y="21"/>
                  </a:lnTo>
                  <a:lnTo>
                    <a:pt x="176" y="29"/>
                  </a:lnTo>
                  <a:lnTo>
                    <a:pt x="197" y="39"/>
                  </a:lnTo>
                  <a:lnTo>
                    <a:pt x="220" y="52"/>
                  </a:lnTo>
                  <a:lnTo>
                    <a:pt x="244" y="65"/>
                  </a:lnTo>
                  <a:lnTo>
                    <a:pt x="269" y="82"/>
                  </a:lnTo>
                  <a:lnTo>
                    <a:pt x="295" y="98"/>
                  </a:lnTo>
                  <a:lnTo>
                    <a:pt x="322" y="116"/>
                  </a:lnTo>
                  <a:lnTo>
                    <a:pt x="348" y="134"/>
                  </a:lnTo>
                  <a:lnTo>
                    <a:pt x="373" y="151"/>
                  </a:lnTo>
                  <a:lnTo>
                    <a:pt x="395" y="169"/>
                  </a:lnTo>
                  <a:lnTo>
                    <a:pt x="417" y="183"/>
                  </a:lnTo>
                  <a:lnTo>
                    <a:pt x="435" y="197"/>
                  </a:lnTo>
                  <a:lnTo>
                    <a:pt x="451" y="208"/>
                  </a:lnTo>
                  <a:lnTo>
                    <a:pt x="463" y="218"/>
                  </a:lnTo>
                  <a:lnTo>
                    <a:pt x="481" y="228"/>
                  </a:lnTo>
                  <a:lnTo>
                    <a:pt x="499" y="236"/>
                  </a:lnTo>
                  <a:lnTo>
                    <a:pt x="515" y="246"/>
                  </a:lnTo>
                  <a:lnTo>
                    <a:pt x="533" y="254"/>
                  </a:lnTo>
                  <a:lnTo>
                    <a:pt x="551" y="262"/>
                  </a:lnTo>
                  <a:lnTo>
                    <a:pt x="569" y="270"/>
                  </a:lnTo>
                  <a:lnTo>
                    <a:pt x="589" y="277"/>
                  </a:lnTo>
                  <a:lnTo>
                    <a:pt x="609" y="285"/>
                  </a:lnTo>
                  <a:lnTo>
                    <a:pt x="604" y="261"/>
                  </a:lnTo>
                  <a:lnTo>
                    <a:pt x="591" y="229"/>
                  </a:lnTo>
                  <a:lnTo>
                    <a:pt x="574" y="197"/>
                  </a:lnTo>
                  <a:lnTo>
                    <a:pt x="556" y="164"/>
                  </a:lnTo>
                  <a:lnTo>
                    <a:pt x="543" y="133"/>
                  </a:lnTo>
                  <a:lnTo>
                    <a:pt x="540" y="105"/>
                  </a:lnTo>
                  <a:lnTo>
                    <a:pt x="550" y="85"/>
                  </a:lnTo>
                  <a:lnTo>
                    <a:pt x="578" y="74"/>
                  </a:lnTo>
                  <a:lnTo>
                    <a:pt x="589" y="83"/>
                  </a:lnTo>
                  <a:lnTo>
                    <a:pt x="602" y="106"/>
                  </a:lnTo>
                  <a:lnTo>
                    <a:pt x="615" y="138"/>
                  </a:lnTo>
                  <a:lnTo>
                    <a:pt x="627" y="174"/>
                  </a:lnTo>
                  <a:lnTo>
                    <a:pt x="635" y="211"/>
                  </a:lnTo>
                  <a:lnTo>
                    <a:pt x="638" y="246"/>
                  </a:lnTo>
                  <a:lnTo>
                    <a:pt x="637" y="274"/>
                  </a:lnTo>
                  <a:lnTo>
                    <a:pt x="629" y="292"/>
                  </a:lnTo>
                  <a:lnTo>
                    <a:pt x="638" y="303"/>
                  </a:lnTo>
                  <a:lnTo>
                    <a:pt x="653" y="313"/>
                  </a:lnTo>
                  <a:lnTo>
                    <a:pt x="670" y="321"/>
                  </a:lnTo>
                  <a:lnTo>
                    <a:pt x="686" y="330"/>
                  </a:lnTo>
                  <a:lnTo>
                    <a:pt x="706" y="336"/>
                  </a:lnTo>
                  <a:lnTo>
                    <a:pt x="724" y="343"/>
                  </a:lnTo>
                  <a:lnTo>
                    <a:pt x="742" y="349"/>
                  </a:lnTo>
                  <a:lnTo>
                    <a:pt x="758" y="356"/>
                  </a:lnTo>
                  <a:lnTo>
                    <a:pt x="770" y="374"/>
                  </a:lnTo>
                  <a:lnTo>
                    <a:pt x="780" y="395"/>
                  </a:lnTo>
                  <a:lnTo>
                    <a:pt x="781" y="418"/>
                  </a:lnTo>
                  <a:lnTo>
                    <a:pt x="765" y="4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4138613" y="3438525"/>
              <a:ext cx="609600" cy="463550"/>
            </a:xfrm>
            <a:custGeom>
              <a:avLst/>
              <a:gdLst>
                <a:gd name="T0" fmla="*/ 133 w 384"/>
                <a:gd name="T1" fmla="*/ 277 h 292"/>
                <a:gd name="T2" fmla="*/ 90 w 384"/>
                <a:gd name="T3" fmla="*/ 287 h 292"/>
                <a:gd name="T4" fmla="*/ 43 w 384"/>
                <a:gd name="T5" fmla="*/ 292 h 292"/>
                <a:gd name="T6" fmla="*/ 8 w 384"/>
                <a:gd name="T7" fmla="*/ 284 h 292"/>
                <a:gd name="T8" fmla="*/ 2 w 384"/>
                <a:gd name="T9" fmla="*/ 269 h 292"/>
                <a:gd name="T10" fmla="*/ 7 w 384"/>
                <a:gd name="T11" fmla="*/ 264 h 292"/>
                <a:gd name="T12" fmla="*/ 30 w 384"/>
                <a:gd name="T13" fmla="*/ 261 h 292"/>
                <a:gd name="T14" fmla="*/ 71 w 384"/>
                <a:gd name="T15" fmla="*/ 256 h 292"/>
                <a:gd name="T16" fmla="*/ 107 w 384"/>
                <a:gd name="T17" fmla="*/ 245 h 292"/>
                <a:gd name="T18" fmla="*/ 141 w 384"/>
                <a:gd name="T19" fmla="*/ 232 h 292"/>
                <a:gd name="T20" fmla="*/ 174 w 384"/>
                <a:gd name="T21" fmla="*/ 213 h 292"/>
                <a:gd name="T22" fmla="*/ 204 w 384"/>
                <a:gd name="T23" fmla="*/ 190 h 292"/>
                <a:gd name="T24" fmla="*/ 233 w 384"/>
                <a:gd name="T25" fmla="*/ 163 h 292"/>
                <a:gd name="T26" fmla="*/ 261 w 384"/>
                <a:gd name="T27" fmla="*/ 131 h 292"/>
                <a:gd name="T28" fmla="*/ 281 w 384"/>
                <a:gd name="T29" fmla="*/ 107 h 292"/>
                <a:gd name="T30" fmla="*/ 294 w 384"/>
                <a:gd name="T31" fmla="*/ 94 h 292"/>
                <a:gd name="T32" fmla="*/ 309 w 384"/>
                <a:gd name="T33" fmla="*/ 81 h 292"/>
                <a:gd name="T34" fmla="*/ 322 w 384"/>
                <a:gd name="T35" fmla="*/ 67 h 292"/>
                <a:gd name="T36" fmla="*/ 314 w 384"/>
                <a:gd name="T37" fmla="*/ 44 h 292"/>
                <a:gd name="T38" fmla="*/ 274 w 384"/>
                <a:gd name="T39" fmla="*/ 38 h 292"/>
                <a:gd name="T40" fmla="*/ 230 w 384"/>
                <a:gd name="T41" fmla="*/ 54 h 292"/>
                <a:gd name="T42" fmla="*/ 189 w 384"/>
                <a:gd name="T43" fmla="*/ 76 h 292"/>
                <a:gd name="T44" fmla="*/ 168 w 384"/>
                <a:gd name="T45" fmla="*/ 84 h 292"/>
                <a:gd name="T46" fmla="*/ 151 w 384"/>
                <a:gd name="T47" fmla="*/ 85 h 292"/>
                <a:gd name="T48" fmla="*/ 156 w 384"/>
                <a:gd name="T49" fmla="*/ 56 h 292"/>
                <a:gd name="T50" fmla="*/ 204 w 384"/>
                <a:gd name="T51" fmla="*/ 20 h 292"/>
                <a:gd name="T52" fmla="*/ 268 w 384"/>
                <a:gd name="T53" fmla="*/ 3 h 292"/>
                <a:gd name="T54" fmla="*/ 333 w 384"/>
                <a:gd name="T55" fmla="*/ 0 h 292"/>
                <a:gd name="T56" fmla="*/ 376 w 384"/>
                <a:gd name="T57" fmla="*/ 26 h 292"/>
                <a:gd name="T58" fmla="*/ 384 w 384"/>
                <a:gd name="T59" fmla="*/ 72 h 292"/>
                <a:gd name="T60" fmla="*/ 347 w 384"/>
                <a:gd name="T61" fmla="*/ 122 h 292"/>
                <a:gd name="T62" fmla="*/ 291 w 384"/>
                <a:gd name="T63" fmla="*/ 169 h 292"/>
                <a:gd name="T64" fmla="*/ 233 w 384"/>
                <a:gd name="T65" fmla="*/ 213 h 292"/>
                <a:gd name="T66" fmla="*/ 174 w 384"/>
                <a:gd name="T67" fmla="*/ 25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4" h="292">
                  <a:moveTo>
                    <a:pt x="146" y="273"/>
                  </a:moveTo>
                  <a:lnTo>
                    <a:pt x="133" y="277"/>
                  </a:lnTo>
                  <a:lnTo>
                    <a:pt x="113" y="282"/>
                  </a:lnTo>
                  <a:lnTo>
                    <a:pt x="90" y="287"/>
                  </a:lnTo>
                  <a:lnTo>
                    <a:pt x="66" y="291"/>
                  </a:lnTo>
                  <a:lnTo>
                    <a:pt x="43" y="292"/>
                  </a:lnTo>
                  <a:lnTo>
                    <a:pt x="23" y="291"/>
                  </a:lnTo>
                  <a:lnTo>
                    <a:pt x="8" y="284"/>
                  </a:lnTo>
                  <a:lnTo>
                    <a:pt x="0" y="273"/>
                  </a:lnTo>
                  <a:lnTo>
                    <a:pt x="2" y="269"/>
                  </a:lnTo>
                  <a:lnTo>
                    <a:pt x="3" y="268"/>
                  </a:lnTo>
                  <a:lnTo>
                    <a:pt x="7" y="264"/>
                  </a:lnTo>
                  <a:lnTo>
                    <a:pt x="8" y="263"/>
                  </a:lnTo>
                  <a:lnTo>
                    <a:pt x="30" y="261"/>
                  </a:lnTo>
                  <a:lnTo>
                    <a:pt x="51" y="259"/>
                  </a:lnTo>
                  <a:lnTo>
                    <a:pt x="71" y="256"/>
                  </a:lnTo>
                  <a:lnTo>
                    <a:pt x="89" y="251"/>
                  </a:lnTo>
                  <a:lnTo>
                    <a:pt x="107" y="245"/>
                  </a:lnTo>
                  <a:lnTo>
                    <a:pt x="125" y="238"/>
                  </a:lnTo>
                  <a:lnTo>
                    <a:pt x="141" y="232"/>
                  </a:lnTo>
                  <a:lnTo>
                    <a:pt x="158" y="222"/>
                  </a:lnTo>
                  <a:lnTo>
                    <a:pt x="174" y="213"/>
                  </a:lnTo>
                  <a:lnTo>
                    <a:pt x="189" y="202"/>
                  </a:lnTo>
                  <a:lnTo>
                    <a:pt x="204" y="190"/>
                  </a:lnTo>
                  <a:lnTo>
                    <a:pt x="218" y="177"/>
                  </a:lnTo>
                  <a:lnTo>
                    <a:pt x="233" y="163"/>
                  </a:lnTo>
                  <a:lnTo>
                    <a:pt x="246" y="148"/>
                  </a:lnTo>
                  <a:lnTo>
                    <a:pt x="261" y="131"/>
                  </a:lnTo>
                  <a:lnTo>
                    <a:pt x="274" y="113"/>
                  </a:lnTo>
                  <a:lnTo>
                    <a:pt x="281" y="107"/>
                  </a:lnTo>
                  <a:lnTo>
                    <a:pt x="287" y="100"/>
                  </a:lnTo>
                  <a:lnTo>
                    <a:pt x="294" y="94"/>
                  </a:lnTo>
                  <a:lnTo>
                    <a:pt x="302" y="87"/>
                  </a:lnTo>
                  <a:lnTo>
                    <a:pt x="309" y="81"/>
                  </a:lnTo>
                  <a:lnTo>
                    <a:pt x="315" y="74"/>
                  </a:lnTo>
                  <a:lnTo>
                    <a:pt x="322" y="67"/>
                  </a:lnTo>
                  <a:lnTo>
                    <a:pt x="328" y="61"/>
                  </a:lnTo>
                  <a:lnTo>
                    <a:pt x="314" y="44"/>
                  </a:lnTo>
                  <a:lnTo>
                    <a:pt x="296" y="38"/>
                  </a:lnTo>
                  <a:lnTo>
                    <a:pt x="274" y="38"/>
                  </a:lnTo>
                  <a:lnTo>
                    <a:pt x="251" y="44"/>
                  </a:lnTo>
                  <a:lnTo>
                    <a:pt x="230" y="54"/>
                  </a:lnTo>
                  <a:lnTo>
                    <a:pt x="209" y="66"/>
                  </a:lnTo>
                  <a:lnTo>
                    <a:pt x="189" y="76"/>
                  </a:lnTo>
                  <a:lnTo>
                    <a:pt x="174" y="85"/>
                  </a:lnTo>
                  <a:lnTo>
                    <a:pt x="168" y="84"/>
                  </a:lnTo>
                  <a:lnTo>
                    <a:pt x="159" y="84"/>
                  </a:lnTo>
                  <a:lnTo>
                    <a:pt x="151" y="85"/>
                  </a:lnTo>
                  <a:lnTo>
                    <a:pt x="143" y="84"/>
                  </a:lnTo>
                  <a:lnTo>
                    <a:pt x="156" y="56"/>
                  </a:lnTo>
                  <a:lnTo>
                    <a:pt x="176" y="35"/>
                  </a:lnTo>
                  <a:lnTo>
                    <a:pt x="204" y="20"/>
                  </a:lnTo>
                  <a:lnTo>
                    <a:pt x="233" y="8"/>
                  </a:lnTo>
                  <a:lnTo>
                    <a:pt x="268" y="3"/>
                  </a:lnTo>
                  <a:lnTo>
                    <a:pt x="301" y="0"/>
                  </a:lnTo>
                  <a:lnTo>
                    <a:pt x="333" y="0"/>
                  </a:lnTo>
                  <a:lnTo>
                    <a:pt x="363" y="2"/>
                  </a:lnTo>
                  <a:lnTo>
                    <a:pt x="376" y="26"/>
                  </a:lnTo>
                  <a:lnTo>
                    <a:pt x="384" y="48"/>
                  </a:lnTo>
                  <a:lnTo>
                    <a:pt x="384" y="72"/>
                  </a:lnTo>
                  <a:lnTo>
                    <a:pt x="374" y="99"/>
                  </a:lnTo>
                  <a:lnTo>
                    <a:pt x="347" y="122"/>
                  </a:lnTo>
                  <a:lnTo>
                    <a:pt x="319" y="146"/>
                  </a:lnTo>
                  <a:lnTo>
                    <a:pt x="291" y="169"/>
                  </a:lnTo>
                  <a:lnTo>
                    <a:pt x="261" y="190"/>
                  </a:lnTo>
                  <a:lnTo>
                    <a:pt x="233" y="213"/>
                  </a:lnTo>
                  <a:lnTo>
                    <a:pt x="204" y="235"/>
                  </a:lnTo>
                  <a:lnTo>
                    <a:pt x="174" y="254"/>
                  </a:lnTo>
                  <a:lnTo>
                    <a:pt x="146" y="2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15"/>
            <p:cNvSpPr>
              <a:spLocks/>
            </p:cNvSpPr>
            <p:nvPr/>
          </p:nvSpPr>
          <p:spPr bwMode="auto">
            <a:xfrm>
              <a:off x="2825751" y="3043238"/>
              <a:ext cx="2378075" cy="987425"/>
            </a:xfrm>
            <a:custGeom>
              <a:avLst/>
              <a:gdLst>
                <a:gd name="T0" fmla="*/ 1443 w 1498"/>
                <a:gd name="T1" fmla="*/ 128 h 622"/>
                <a:gd name="T2" fmla="*/ 1331 w 1498"/>
                <a:gd name="T3" fmla="*/ 159 h 622"/>
                <a:gd name="T4" fmla="*/ 1260 w 1498"/>
                <a:gd name="T5" fmla="*/ 162 h 622"/>
                <a:gd name="T6" fmla="*/ 1302 w 1498"/>
                <a:gd name="T7" fmla="*/ 133 h 622"/>
                <a:gd name="T8" fmla="*/ 1367 w 1498"/>
                <a:gd name="T9" fmla="*/ 108 h 622"/>
                <a:gd name="T10" fmla="*/ 1405 w 1498"/>
                <a:gd name="T11" fmla="*/ 77 h 622"/>
                <a:gd name="T12" fmla="*/ 1372 w 1498"/>
                <a:gd name="T13" fmla="*/ 65 h 622"/>
                <a:gd name="T14" fmla="*/ 1246 w 1498"/>
                <a:gd name="T15" fmla="*/ 100 h 622"/>
                <a:gd name="T16" fmla="*/ 1119 w 1498"/>
                <a:gd name="T17" fmla="*/ 131 h 622"/>
                <a:gd name="T18" fmla="*/ 993 w 1498"/>
                <a:gd name="T19" fmla="*/ 162 h 622"/>
                <a:gd name="T20" fmla="*/ 867 w 1498"/>
                <a:gd name="T21" fmla="*/ 193 h 622"/>
                <a:gd name="T22" fmla="*/ 740 w 1498"/>
                <a:gd name="T23" fmla="*/ 225 h 622"/>
                <a:gd name="T24" fmla="*/ 635 w 1498"/>
                <a:gd name="T25" fmla="*/ 261 h 622"/>
                <a:gd name="T26" fmla="*/ 551 w 1498"/>
                <a:gd name="T27" fmla="*/ 307 h 622"/>
                <a:gd name="T28" fmla="*/ 497 w 1498"/>
                <a:gd name="T29" fmla="*/ 384 h 622"/>
                <a:gd name="T30" fmla="*/ 553 w 1498"/>
                <a:gd name="T31" fmla="*/ 464 h 622"/>
                <a:gd name="T32" fmla="*/ 586 w 1498"/>
                <a:gd name="T33" fmla="*/ 553 h 622"/>
                <a:gd name="T34" fmla="*/ 547 w 1498"/>
                <a:gd name="T35" fmla="*/ 617 h 622"/>
                <a:gd name="T36" fmla="*/ 525 w 1498"/>
                <a:gd name="T37" fmla="*/ 622 h 622"/>
                <a:gd name="T38" fmla="*/ 517 w 1498"/>
                <a:gd name="T39" fmla="*/ 587 h 622"/>
                <a:gd name="T40" fmla="*/ 496 w 1498"/>
                <a:gd name="T41" fmla="*/ 503 h 622"/>
                <a:gd name="T42" fmla="*/ 441 w 1498"/>
                <a:gd name="T43" fmla="*/ 430 h 622"/>
                <a:gd name="T44" fmla="*/ 338 w 1498"/>
                <a:gd name="T45" fmla="*/ 402 h 622"/>
                <a:gd name="T46" fmla="*/ 318 w 1498"/>
                <a:gd name="T47" fmla="*/ 407 h 622"/>
                <a:gd name="T48" fmla="*/ 289 w 1498"/>
                <a:gd name="T49" fmla="*/ 497 h 622"/>
                <a:gd name="T50" fmla="*/ 218 w 1498"/>
                <a:gd name="T51" fmla="*/ 579 h 622"/>
                <a:gd name="T52" fmla="*/ 90 w 1498"/>
                <a:gd name="T53" fmla="*/ 605 h 622"/>
                <a:gd name="T54" fmla="*/ 34 w 1498"/>
                <a:gd name="T55" fmla="*/ 595 h 622"/>
                <a:gd name="T56" fmla="*/ 15 w 1498"/>
                <a:gd name="T57" fmla="*/ 589 h 622"/>
                <a:gd name="T58" fmla="*/ 2 w 1498"/>
                <a:gd name="T59" fmla="*/ 563 h 622"/>
                <a:gd name="T60" fmla="*/ 25 w 1498"/>
                <a:gd name="T61" fmla="*/ 512 h 622"/>
                <a:gd name="T62" fmla="*/ 97 w 1498"/>
                <a:gd name="T63" fmla="*/ 540 h 622"/>
                <a:gd name="T64" fmla="*/ 151 w 1498"/>
                <a:gd name="T65" fmla="*/ 540 h 622"/>
                <a:gd name="T66" fmla="*/ 230 w 1498"/>
                <a:gd name="T67" fmla="*/ 482 h 622"/>
                <a:gd name="T68" fmla="*/ 259 w 1498"/>
                <a:gd name="T69" fmla="*/ 377 h 622"/>
                <a:gd name="T70" fmla="*/ 264 w 1498"/>
                <a:gd name="T71" fmla="*/ 269 h 622"/>
                <a:gd name="T72" fmla="*/ 279 w 1498"/>
                <a:gd name="T73" fmla="*/ 228 h 622"/>
                <a:gd name="T74" fmla="*/ 305 w 1498"/>
                <a:gd name="T75" fmla="*/ 244 h 622"/>
                <a:gd name="T76" fmla="*/ 325 w 1498"/>
                <a:gd name="T77" fmla="*/ 361 h 622"/>
                <a:gd name="T78" fmla="*/ 363 w 1498"/>
                <a:gd name="T79" fmla="*/ 343 h 622"/>
                <a:gd name="T80" fmla="*/ 394 w 1498"/>
                <a:gd name="T81" fmla="*/ 311 h 622"/>
                <a:gd name="T82" fmla="*/ 433 w 1498"/>
                <a:gd name="T83" fmla="*/ 280 h 622"/>
                <a:gd name="T84" fmla="*/ 492 w 1498"/>
                <a:gd name="T85" fmla="*/ 252 h 622"/>
                <a:gd name="T86" fmla="*/ 551 w 1498"/>
                <a:gd name="T87" fmla="*/ 233 h 622"/>
                <a:gd name="T88" fmla="*/ 596 w 1498"/>
                <a:gd name="T89" fmla="*/ 185 h 622"/>
                <a:gd name="T90" fmla="*/ 629 w 1498"/>
                <a:gd name="T91" fmla="*/ 156 h 622"/>
                <a:gd name="T92" fmla="*/ 655 w 1498"/>
                <a:gd name="T93" fmla="*/ 200 h 622"/>
                <a:gd name="T94" fmla="*/ 796 w 1498"/>
                <a:gd name="T95" fmla="*/ 170 h 622"/>
                <a:gd name="T96" fmla="*/ 936 w 1498"/>
                <a:gd name="T97" fmla="*/ 136 h 622"/>
                <a:gd name="T98" fmla="*/ 1077 w 1498"/>
                <a:gd name="T99" fmla="*/ 98 h 622"/>
                <a:gd name="T100" fmla="*/ 1218 w 1498"/>
                <a:gd name="T101" fmla="*/ 60 h 622"/>
                <a:gd name="T102" fmla="*/ 1357 w 1498"/>
                <a:gd name="T103" fmla="*/ 26 h 622"/>
                <a:gd name="T104" fmla="*/ 1438 w 1498"/>
                <a:gd name="T105" fmla="*/ 1 h 622"/>
                <a:gd name="T106" fmla="*/ 1464 w 1498"/>
                <a:gd name="T107" fmla="*/ 8 h 622"/>
                <a:gd name="T108" fmla="*/ 1494 w 1498"/>
                <a:gd name="T109" fmla="*/ 54 h 622"/>
                <a:gd name="T110" fmla="*/ 1495 w 1498"/>
                <a:gd name="T111" fmla="*/ 103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98" h="622">
                  <a:moveTo>
                    <a:pt x="1484" y="115"/>
                  </a:moveTo>
                  <a:lnTo>
                    <a:pt x="1469" y="119"/>
                  </a:lnTo>
                  <a:lnTo>
                    <a:pt x="1443" y="128"/>
                  </a:lnTo>
                  <a:lnTo>
                    <a:pt x="1408" y="138"/>
                  </a:lnTo>
                  <a:lnTo>
                    <a:pt x="1369" y="149"/>
                  </a:lnTo>
                  <a:lnTo>
                    <a:pt x="1331" y="159"/>
                  </a:lnTo>
                  <a:lnTo>
                    <a:pt x="1298" y="165"/>
                  </a:lnTo>
                  <a:lnTo>
                    <a:pt x="1272" y="167"/>
                  </a:lnTo>
                  <a:lnTo>
                    <a:pt x="1260" y="162"/>
                  </a:lnTo>
                  <a:lnTo>
                    <a:pt x="1269" y="151"/>
                  </a:lnTo>
                  <a:lnTo>
                    <a:pt x="1283" y="141"/>
                  </a:lnTo>
                  <a:lnTo>
                    <a:pt x="1302" y="133"/>
                  </a:lnTo>
                  <a:lnTo>
                    <a:pt x="1323" y="124"/>
                  </a:lnTo>
                  <a:lnTo>
                    <a:pt x="1346" y="116"/>
                  </a:lnTo>
                  <a:lnTo>
                    <a:pt x="1367" y="108"/>
                  </a:lnTo>
                  <a:lnTo>
                    <a:pt x="1389" y="100"/>
                  </a:lnTo>
                  <a:lnTo>
                    <a:pt x="1405" y="92"/>
                  </a:lnTo>
                  <a:lnTo>
                    <a:pt x="1405" y="77"/>
                  </a:lnTo>
                  <a:lnTo>
                    <a:pt x="1397" y="69"/>
                  </a:lnTo>
                  <a:lnTo>
                    <a:pt x="1384" y="65"/>
                  </a:lnTo>
                  <a:lnTo>
                    <a:pt x="1372" y="65"/>
                  </a:lnTo>
                  <a:lnTo>
                    <a:pt x="1329" y="77"/>
                  </a:lnTo>
                  <a:lnTo>
                    <a:pt x="1288" y="88"/>
                  </a:lnTo>
                  <a:lnTo>
                    <a:pt x="1246" y="100"/>
                  </a:lnTo>
                  <a:lnTo>
                    <a:pt x="1205" y="110"/>
                  </a:lnTo>
                  <a:lnTo>
                    <a:pt x="1162" y="121"/>
                  </a:lnTo>
                  <a:lnTo>
                    <a:pt x="1119" y="131"/>
                  </a:lnTo>
                  <a:lnTo>
                    <a:pt x="1077" y="142"/>
                  </a:lnTo>
                  <a:lnTo>
                    <a:pt x="1036" y="152"/>
                  </a:lnTo>
                  <a:lnTo>
                    <a:pt x="993" y="162"/>
                  </a:lnTo>
                  <a:lnTo>
                    <a:pt x="950" y="172"/>
                  </a:lnTo>
                  <a:lnTo>
                    <a:pt x="909" y="183"/>
                  </a:lnTo>
                  <a:lnTo>
                    <a:pt x="867" y="193"/>
                  </a:lnTo>
                  <a:lnTo>
                    <a:pt x="824" y="203"/>
                  </a:lnTo>
                  <a:lnTo>
                    <a:pt x="783" y="213"/>
                  </a:lnTo>
                  <a:lnTo>
                    <a:pt x="740" y="225"/>
                  </a:lnTo>
                  <a:lnTo>
                    <a:pt x="699" y="234"/>
                  </a:lnTo>
                  <a:lnTo>
                    <a:pt x="668" y="247"/>
                  </a:lnTo>
                  <a:lnTo>
                    <a:pt x="635" y="261"/>
                  </a:lnTo>
                  <a:lnTo>
                    <a:pt x="606" y="274"/>
                  </a:lnTo>
                  <a:lnTo>
                    <a:pt x="578" y="289"/>
                  </a:lnTo>
                  <a:lnTo>
                    <a:pt x="551" y="307"/>
                  </a:lnTo>
                  <a:lnTo>
                    <a:pt x="530" y="328"/>
                  </a:lnTo>
                  <a:lnTo>
                    <a:pt x="510" y="353"/>
                  </a:lnTo>
                  <a:lnTo>
                    <a:pt x="497" y="384"/>
                  </a:lnTo>
                  <a:lnTo>
                    <a:pt x="514" y="408"/>
                  </a:lnTo>
                  <a:lnTo>
                    <a:pt x="533" y="436"/>
                  </a:lnTo>
                  <a:lnTo>
                    <a:pt x="553" y="464"/>
                  </a:lnTo>
                  <a:lnTo>
                    <a:pt x="571" y="494"/>
                  </a:lnTo>
                  <a:lnTo>
                    <a:pt x="583" y="523"/>
                  </a:lnTo>
                  <a:lnTo>
                    <a:pt x="586" y="553"/>
                  </a:lnTo>
                  <a:lnTo>
                    <a:pt x="579" y="582"/>
                  </a:lnTo>
                  <a:lnTo>
                    <a:pt x="560" y="610"/>
                  </a:lnTo>
                  <a:lnTo>
                    <a:pt x="547" y="617"/>
                  </a:lnTo>
                  <a:lnTo>
                    <a:pt x="540" y="620"/>
                  </a:lnTo>
                  <a:lnTo>
                    <a:pt x="533" y="622"/>
                  </a:lnTo>
                  <a:lnTo>
                    <a:pt x="525" y="622"/>
                  </a:lnTo>
                  <a:lnTo>
                    <a:pt x="520" y="609"/>
                  </a:lnTo>
                  <a:lnTo>
                    <a:pt x="517" y="599"/>
                  </a:lnTo>
                  <a:lnTo>
                    <a:pt x="517" y="587"/>
                  </a:lnTo>
                  <a:lnTo>
                    <a:pt x="519" y="577"/>
                  </a:lnTo>
                  <a:lnTo>
                    <a:pt x="507" y="538"/>
                  </a:lnTo>
                  <a:lnTo>
                    <a:pt x="496" y="503"/>
                  </a:lnTo>
                  <a:lnTo>
                    <a:pt x="481" y="474"/>
                  </a:lnTo>
                  <a:lnTo>
                    <a:pt x="463" y="449"/>
                  </a:lnTo>
                  <a:lnTo>
                    <a:pt x="441" y="430"/>
                  </a:lnTo>
                  <a:lnTo>
                    <a:pt x="414" y="415"/>
                  </a:lnTo>
                  <a:lnTo>
                    <a:pt x="379" y="407"/>
                  </a:lnTo>
                  <a:lnTo>
                    <a:pt x="338" y="402"/>
                  </a:lnTo>
                  <a:lnTo>
                    <a:pt x="328" y="403"/>
                  </a:lnTo>
                  <a:lnTo>
                    <a:pt x="323" y="405"/>
                  </a:lnTo>
                  <a:lnTo>
                    <a:pt x="318" y="407"/>
                  </a:lnTo>
                  <a:lnTo>
                    <a:pt x="312" y="410"/>
                  </a:lnTo>
                  <a:lnTo>
                    <a:pt x="302" y="458"/>
                  </a:lnTo>
                  <a:lnTo>
                    <a:pt x="289" y="497"/>
                  </a:lnTo>
                  <a:lnTo>
                    <a:pt x="271" y="531"/>
                  </a:lnTo>
                  <a:lnTo>
                    <a:pt x="248" y="558"/>
                  </a:lnTo>
                  <a:lnTo>
                    <a:pt x="218" y="579"/>
                  </a:lnTo>
                  <a:lnTo>
                    <a:pt x="182" y="594"/>
                  </a:lnTo>
                  <a:lnTo>
                    <a:pt x="141" y="602"/>
                  </a:lnTo>
                  <a:lnTo>
                    <a:pt x="90" y="605"/>
                  </a:lnTo>
                  <a:lnTo>
                    <a:pt x="66" y="600"/>
                  </a:lnTo>
                  <a:lnTo>
                    <a:pt x="48" y="597"/>
                  </a:lnTo>
                  <a:lnTo>
                    <a:pt x="34" y="595"/>
                  </a:lnTo>
                  <a:lnTo>
                    <a:pt x="26" y="592"/>
                  </a:lnTo>
                  <a:lnTo>
                    <a:pt x="20" y="590"/>
                  </a:lnTo>
                  <a:lnTo>
                    <a:pt x="15" y="589"/>
                  </a:lnTo>
                  <a:lnTo>
                    <a:pt x="11" y="587"/>
                  </a:lnTo>
                  <a:lnTo>
                    <a:pt x="8" y="586"/>
                  </a:lnTo>
                  <a:lnTo>
                    <a:pt x="2" y="563"/>
                  </a:lnTo>
                  <a:lnTo>
                    <a:pt x="0" y="543"/>
                  </a:lnTo>
                  <a:lnTo>
                    <a:pt x="7" y="526"/>
                  </a:lnTo>
                  <a:lnTo>
                    <a:pt x="25" y="512"/>
                  </a:lnTo>
                  <a:lnTo>
                    <a:pt x="54" y="523"/>
                  </a:lnTo>
                  <a:lnTo>
                    <a:pt x="77" y="531"/>
                  </a:lnTo>
                  <a:lnTo>
                    <a:pt x="97" y="540"/>
                  </a:lnTo>
                  <a:lnTo>
                    <a:pt x="115" y="543"/>
                  </a:lnTo>
                  <a:lnTo>
                    <a:pt x="131" y="545"/>
                  </a:lnTo>
                  <a:lnTo>
                    <a:pt x="151" y="540"/>
                  </a:lnTo>
                  <a:lnTo>
                    <a:pt x="177" y="531"/>
                  </a:lnTo>
                  <a:lnTo>
                    <a:pt x="208" y="515"/>
                  </a:lnTo>
                  <a:lnTo>
                    <a:pt x="230" y="482"/>
                  </a:lnTo>
                  <a:lnTo>
                    <a:pt x="245" y="448"/>
                  </a:lnTo>
                  <a:lnTo>
                    <a:pt x="254" y="413"/>
                  </a:lnTo>
                  <a:lnTo>
                    <a:pt x="259" y="377"/>
                  </a:lnTo>
                  <a:lnTo>
                    <a:pt x="261" y="341"/>
                  </a:lnTo>
                  <a:lnTo>
                    <a:pt x="263" y="305"/>
                  </a:lnTo>
                  <a:lnTo>
                    <a:pt x="264" y="269"/>
                  </a:lnTo>
                  <a:lnTo>
                    <a:pt x="269" y="233"/>
                  </a:lnTo>
                  <a:lnTo>
                    <a:pt x="274" y="229"/>
                  </a:lnTo>
                  <a:lnTo>
                    <a:pt x="279" y="228"/>
                  </a:lnTo>
                  <a:lnTo>
                    <a:pt x="282" y="225"/>
                  </a:lnTo>
                  <a:lnTo>
                    <a:pt x="287" y="221"/>
                  </a:lnTo>
                  <a:lnTo>
                    <a:pt x="305" y="244"/>
                  </a:lnTo>
                  <a:lnTo>
                    <a:pt x="312" y="284"/>
                  </a:lnTo>
                  <a:lnTo>
                    <a:pt x="315" y="326"/>
                  </a:lnTo>
                  <a:lnTo>
                    <a:pt x="325" y="361"/>
                  </a:lnTo>
                  <a:lnTo>
                    <a:pt x="338" y="357"/>
                  </a:lnTo>
                  <a:lnTo>
                    <a:pt x="351" y="351"/>
                  </a:lnTo>
                  <a:lnTo>
                    <a:pt x="363" y="343"/>
                  </a:lnTo>
                  <a:lnTo>
                    <a:pt x="373" y="333"/>
                  </a:lnTo>
                  <a:lnTo>
                    <a:pt x="382" y="321"/>
                  </a:lnTo>
                  <a:lnTo>
                    <a:pt x="394" y="311"/>
                  </a:lnTo>
                  <a:lnTo>
                    <a:pt x="404" y="300"/>
                  </a:lnTo>
                  <a:lnTo>
                    <a:pt x="415" y="290"/>
                  </a:lnTo>
                  <a:lnTo>
                    <a:pt x="433" y="280"/>
                  </a:lnTo>
                  <a:lnTo>
                    <a:pt x="453" y="270"/>
                  </a:lnTo>
                  <a:lnTo>
                    <a:pt x="473" y="262"/>
                  </a:lnTo>
                  <a:lnTo>
                    <a:pt x="492" y="252"/>
                  </a:lnTo>
                  <a:lnTo>
                    <a:pt x="512" y="246"/>
                  </a:lnTo>
                  <a:lnTo>
                    <a:pt x="532" y="238"/>
                  </a:lnTo>
                  <a:lnTo>
                    <a:pt x="551" y="233"/>
                  </a:lnTo>
                  <a:lnTo>
                    <a:pt x="573" y="226"/>
                  </a:lnTo>
                  <a:lnTo>
                    <a:pt x="589" y="208"/>
                  </a:lnTo>
                  <a:lnTo>
                    <a:pt x="596" y="185"/>
                  </a:lnTo>
                  <a:lnTo>
                    <a:pt x="604" y="164"/>
                  </a:lnTo>
                  <a:lnTo>
                    <a:pt x="620" y="146"/>
                  </a:lnTo>
                  <a:lnTo>
                    <a:pt x="629" y="156"/>
                  </a:lnTo>
                  <a:lnTo>
                    <a:pt x="638" y="170"/>
                  </a:lnTo>
                  <a:lnTo>
                    <a:pt x="647" y="185"/>
                  </a:lnTo>
                  <a:lnTo>
                    <a:pt x="655" y="200"/>
                  </a:lnTo>
                  <a:lnTo>
                    <a:pt x="702" y="190"/>
                  </a:lnTo>
                  <a:lnTo>
                    <a:pt x="748" y="182"/>
                  </a:lnTo>
                  <a:lnTo>
                    <a:pt x="796" y="170"/>
                  </a:lnTo>
                  <a:lnTo>
                    <a:pt x="842" y="159"/>
                  </a:lnTo>
                  <a:lnTo>
                    <a:pt x="890" y="147"/>
                  </a:lnTo>
                  <a:lnTo>
                    <a:pt x="936" y="136"/>
                  </a:lnTo>
                  <a:lnTo>
                    <a:pt x="983" y="123"/>
                  </a:lnTo>
                  <a:lnTo>
                    <a:pt x="1031" y="111"/>
                  </a:lnTo>
                  <a:lnTo>
                    <a:pt x="1077" y="98"/>
                  </a:lnTo>
                  <a:lnTo>
                    <a:pt x="1124" y="87"/>
                  </a:lnTo>
                  <a:lnTo>
                    <a:pt x="1170" y="74"/>
                  </a:lnTo>
                  <a:lnTo>
                    <a:pt x="1218" y="60"/>
                  </a:lnTo>
                  <a:lnTo>
                    <a:pt x="1264" y="49"/>
                  </a:lnTo>
                  <a:lnTo>
                    <a:pt x="1311" y="37"/>
                  </a:lnTo>
                  <a:lnTo>
                    <a:pt x="1357" y="26"/>
                  </a:lnTo>
                  <a:lnTo>
                    <a:pt x="1405" y="16"/>
                  </a:lnTo>
                  <a:lnTo>
                    <a:pt x="1426" y="6"/>
                  </a:lnTo>
                  <a:lnTo>
                    <a:pt x="1438" y="1"/>
                  </a:lnTo>
                  <a:lnTo>
                    <a:pt x="1446" y="0"/>
                  </a:lnTo>
                  <a:lnTo>
                    <a:pt x="1453" y="0"/>
                  </a:lnTo>
                  <a:lnTo>
                    <a:pt x="1464" y="8"/>
                  </a:lnTo>
                  <a:lnTo>
                    <a:pt x="1476" y="19"/>
                  </a:lnTo>
                  <a:lnTo>
                    <a:pt x="1485" y="36"/>
                  </a:lnTo>
                  <a:lnTo>
                    <a:pt x="1494" y="54"/>
                  </a:lnTo>
                  <a:lnTo>
                    <a:pt x="1498" y="72"/>
                  </a:lnTo>
                  <a:lnTo>
                    <a:pt x="1498" y="88"/>
                  </a:lnTo>
                  <a:lnTo>
                    <a:pt x="1495" y="103"/>
                  </a:lnTo>
                  <a:lnTo>
                    <a:pt x="1484" y="1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16"/>
            <p:cNvSpPr>
              <a:spLocks/>
            </p:cNvSpPr>
            <p:nvPr/>
          </p:nvSpPr>
          <p:spPr bwMode="auto">
            <a:xfrm>
              <a:off x="3789363" y="3581400"/>
              <a:ext cx="284163" cy="393700"/>
            </a:xfrm>
            <a:custGeom>
              <a:avLst/>
              <a:gdLst>
                <a:gd name="T0" fmla="*/ 36 w 179"/>
                <a:gd name="T1" fmla="*/ 245 h 248"/>
                <a:gd name="T2" fmla="*/ 30 w 179"/>
                <a:gd name="T3" fmla="*/ 245 h 248"/>
                <a:gd name="T4" fmla="*/ 25 w 179"/>
                <a:gd name="T5" fmla="*/ 247 h 248"/>
                <a:gd name="T6" fmla="*/ 18 w 179"/>
                <a:gd name="T7" fmla="*/ 247 h 248"/>
                <a:gd name="T8" fmla="*/ 13 w 179"/>
                <a:gd name="T9" fmla="*/ 248 h 248"/>
                <a:gd name="T10" fmla="*/ 4 w 179"/>
                <a:gd name="T11" fmla="*/ 212 h 248"/>
                <a:gd name="T12" fmla="*/ 0 w 179"/>
                <a:gd name="T13" fmla="*/ 160 h 248"/>
                <a:gd name="T14" fmla="*/ 0 w 179"/>
                <a:gd name="T15" fmla="*/ 105 h 248"/>
                <a:gd name="T16" fmla="*/ 5 w 179"/>
                <a:gd name="T17" fmla="*/ 66 h 248"/>
                <a:gd name="T18" fmla="*/ 12 w 179"/>
                <a:gd name="T19" fmla="*/ 56 h 248"/>
                <a:gd name="T20" fmla="*/ 22 w 179"/>
                <a:gd name="T21" fmla="*/ 45 h 248"/>
                <a:gd name="T22" fmla="*/ 30 w 179"/>
                <a:gd name="T23" fmla="*/ 35 h 248"/>
                <a:gd name="T24" fmla="*/ 41 w 179"/>
                <a:gd name="T25" fmla="*/ 27 h 248"/>
                <a:gd name="T26" fmla="*/ 53 w 179"/>
                <a:gd name="T27" fmla="*/ 18 h 248"/>
                <a:gd name="T28" fmla="*/ 66 w 179"/>
                <a:gd name="T29" fmla="*/ 12 h 248"/>
                <a:gd name="T30" fmla="*/ 79 w 179"/>
                <a:gd name="T31" fmla="*/ 7 h 248"/>
                <a:gd name="T32" fmla="*/ 94 w 179"/>
                <a:gd name="T33" fmla="*/ 5 h 248"/>
                <a:gd name="T34" fmla="*/ 95 w 179"/>
                <a:gd name="T35" fmla="*/ 9 h 248"/>
                <a:gd name="T36" fmla="*/ 97 w 179"/>
                <a:gd name="T37" fmla="*/ 12 h 248"/>
                <a:gd name="T38" fmla="*/ 100 w 179"/>
                <a:gd name="T39" fmla="*/ 17 h 248"/>
                <a:gd name="T40" fmla="*/ 104 w 179"/>
                <a:gd name="T41" fmla="*/ 20 h 248"/>
                <a:gd name="T42" fmla="*/ 97 w 179"/>
                <a:gd name="T43" fmla="*/ 28 h 248"/>
                <a:gd name="T44" fmla="*/ 86 w 179"/>
                <a:gd name="T45" fmla="*/ 38 h 248"/>
                <a:gd name="T46" fmla="*/ 71 w 179"/>
                <a:gd name="T47" fmla="*/ 48 h 248"/>
                <a:gd name="T48" fmla="*/ 61 w 179"/>
                <a:gd name="T49" fmla="*/ 55 h 248"/>
                <a:gd name="T50" fmla="*/ 58 w 179"/>
                <a:gd name="T51" fmla="*/ 74 h 248"/>
                <a:gd name="T52" fmla="*/ 54 w 179"/>
                <a:gd name="T53" fmla="*/ 91 h 248"/>
                <a:gd name="T54" fmla="*/ 53 w 179"/>
                <a:gd name="T55" fmla="*/ 107 h 248"/>
                <a:gd name="T56" fmla="*/ 58 w 179"/>
                <a:gd name="T57" fmla="*/ 127 h 248"/>
                <a:gd name="T58" fmla="*/ 71 w 179"/>
                <a:gd name="T59" fmla="*/ 119 h 248"/>
                <a:gd name="T60" fmla="*/ 86 w 179"/>
                <a:gd name="T61" fmla="*/ 107 h 248"/>
                <a:gd name="T62" fmla="*/ 99 w 179"/>
                <a:gd name="T63" fmla="*/ 96 h 248"/>
                <a:gd name="T64" fmla="*/ 112 w 179"/>
                <a:gd name="T65" fmla="*/ 81 h 248"/>
                <a:gd name="T66" fmla="*/ 123 w 179"/>
                <a:gd name="T67" fmla="*/ 66 h 248"/>
                <a:gd name="T68" fmla="*/ 132 w 179"/>
                <a:gd name="T69" fmla="*/ 50 h 248"/>
                <a:gd name="T70" fmla="*/ 133 w 179"/>
                <a:gd name="T71" fmla="*/ 33 h 248"/>
                <a:gd name="T72" fmla="*/ 132 w 179"/>
                <a:gd name="T73" fmla="*/ 17 h 248"/>
                <a:gd name="T74" fmla="*/ 138 w 179"/>
                <a:gd name="T75" fmla="*/ 12 h 248"/>
                <a:gd name="T76" fmla="*/ 146 w 179"/>
                <a:gd name="T77" fmla="*/ 9 h 248"/>
                <a:gd name="T78" fmla="*/ 153 w 179"/>
                <a:gd name="T79" fmla="*/ 4 h 248"/>
                <a:gd name="T80" fmla="*/ 161 w 179"/>
                <a:gd name="T81" fmla="*/ 0 h 248"/>
                <a:gd name="T82" fmla="*/ 178 w 179"/>
                <a:gd name="T83" fmla="*/ 22 h 248"/>
                <a:gd name="T84" fmla="*/ 179 w 179"/>
                <a:gd name="T85" fmla="*/ 58 h 248"/>
                <a:gd name="T86" fmla="*/ 173 w 179"/>
                <a:gd name="T87" fmla="*/ 97 h 248"/>
                <a:gd name="T88" fmla="*/ 164 w 179"/>
                <a:gd name="T89" fmla="*/ 125 h 248"/>
                <a:gd name="T90" fmla="*/ 151 w 179"/>
                <a:gd name="T91" fmla="*/ 137 h 248"/>
                <a:gd name="T92" fmla="*/ 140 w 179"/>
                <a:gd name="T93" fmla="*/ 148 h 248"/>
                <a:gd name="T94" fmla="*/ 127 w 179"/>
                <a:gd name="T95" fmla="*/ 158 h 248"/>
                <a:gd name="T96" fmla="*/ 113 w 179"/>
                <a:gd name="T97" fmla="*/ 168 h 248"/>
                <a:gd name="T98" fmla="*/ 100 w 179"/>
                <a:gd name="T99" fmla="*/ 178 h 248"/>
                <a:gd name="T100" fmla="*/ 86 w 179"/>
                <a:gd name="T101" fmla="*/ 187 h 248"/>
                <a:gd name="T102" fmla="*/ 72 w 179"/>
                <a:gd name="T103" fmla="*/ 196 h 248"/>
                <a:gd name="T104" fmla="*/ 59 w 179"/>
                <a:gd name="T105" fmla="*/ 206 h 248"/>
                <a:gd name="T106" fmla="*/ 56 w 179"/>
                <a:gd name="T107" fmla="*/ 219 h 248"/>
                <a:gd name="T108" fmla="*/ 53 w 179"/>
                <a:gd name="T109" fmla="*/ 230 h 248"/>
                <a:gd name="T110" fmla="*/ 46 w 179"/>
                <a:gd name="T111" fmla="*/ 238 h 248"/>
                <a:gd name="T112" fmla="*/ 36 w 179"/>
                <a:gd name="T113" fmla="*/ 24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9" h="248">
                  <a:moveTo>
                    <a:pt x="36" y="245"/>
                  </a:moveTo>
                  <a:lnTo>
                    <a:pt x="30" y="245"/>
                  </a:lnTo>
                  <a:lnTo>
                    <a:pt x="25" y="247"/>
                  </a:lnTo>
                  <a:lnTo>
                    <a:pt x="18" y="247"/>
                  </a:lnTo>
                  <a:lnTo>
                    <a:pt x="13" y="248"/>
                  </a:lnTo>
                  <a:lnTo>
                    <a:pt x="4" y="212"/>
                  </a:lnTo>
                  <a:lnTo>
                    <a:pt x="0" y="160"/>
                  </a:lnTo>
                  <a:lnTo>
                    <a:pt x="0" y="105"/>
                  </a:lnTo>
                  <a:lnTo>
                    <a:pt x="5" y="66"/>
                  </a:lnTo>
                  <a:lnTo>
                    <a:pt x="12" y="56"/>
                  </a:lnTo>
                  <a:lnTo>
                    <a:pt x="22" y="45"/>
                  </a:lnTo>
                  <a:lnTo>
                    <a:pt x="30" y="35"/>
                  </a:lnTo>
                  <a:lnTo>
                    <a:pt x="41" y="27"/>
                  </a:lnTo>
                  <a:lnTo>
                    <a:pt x="53" y="18"/>
                  </a:lnTo>
                  <a:lnTo>
                    <a:pt x="66" y="12"/>
                  </a:lnTo>
                  <a:lnTo>
                    <a:pt x="79" y="7"/>
                  </a:lnTo>
                  <a:lnTo>
                    <a:pt x="94" y="5"/>
                  </a:lnTo>
                  <a:lnTo>
                    <a:pt x="95" y="9"/>
                  </a:lnTo>
                  <a:lnTo>
                    <a:pt x="97" y="12"/>
                  </a:lnTo>
                  <a:lnTo>
                    <a:pt x="100" y="17"/>
                  </a:lnTo>
                  <a:lnTo>
                    <a:pt x="104" y="20"/>
                  </a:lnTo>
                  <a:lnTo>
                    <a:pt x="97" y="28"/>
                  </a:lnTo>
                  <a:lnTo>
                    <a:pt x="86" y="38"/>
                  </a:lnTo>
                  <a:lnTo>
                    <a:pt x="71" y="48"/>
                  </a:lnTo>
                  <a:lnTo>
                    <a:pt x="61" y="55"/>
                  </a:lnTo>
                  <a:lnTo>
                    <a:pt x="58" y="74"/>
                  </a:lnTo>
                  <a:lnTo>
                    <a:pt x="54" y="91"/>
                  </a:lnTo>
                  <a:lnTo>
                    <a:pt x="53" y="107"/>
                  </a:lnTo>
                  <a:lnTo>
                    <a:pt x="58" y="127"/>
                  </a:lnTo>
                  <a:lnTo>
                    <a:pt x="71" y="119"/>
                  </a:lnTo>
                  <a:lnTo>
                    <a:pt x="86" y="107"/>
                  </a:lnTo>
                  <a:lnTo>
                    <a:pt x="99" y="96"/>
                  </a:lnTo>
                  <a:lnTo>
                    <a:pt x="112" y="81"/>
                  </a:lnTo>
                  <a:lnTo>
                    <a:pt x="123" y="66"/>
                  </a:lnTo>
                  <a:lnTo>
                    <a:pt x="132" y="50"/>
                  </a:lnTo>
                  <a:lnTo>
                    <a:pt x="133" y="33"/>
                  </a:lnTo>
                  <a:lnTo>
                    <a:pt x="132" y="17"/>
                  </a:lnTo>
                  <a:lnTo>
                    <a:pt x="138" y="12"/>
                  </a:lnTo>
                  <a:lnTo>
                    <a:pt x="146" y="9"/>
                  </a:lnTo>
                  <a:lnTo>
                    <a:pt x="153" y="4"/>
                  </a:lnTo>
                  <a:lnTo>
                    <a:pt x="161" y="0"/>
                  </a:lnTo>
                  <a:lnTo>
                    <a:pt x="178" y="22"/>
                  </a:lnTo>
                  <a:lnTo>
                    <a:pt x="179" y="58"/>
                  </a:lnTo>
                  <a:lnTo>
                    <a:pt x="173" y="97"/>
                  </a:lnTo>
                  <a:lnTo>
                    <a:pt x="164" y="125"/>
                  </a:lnTo>
                  <a:lnTo>
                    <a:pt x="151" y="137"/>
                  </a:lnTo>
                  <a:lnTo>
                    <a:pt x="140" y="148"/>
                  </a:lnTo>
                  <a:lnTo>
                    <a:pt x="127" y="158"/>
                  </a:lnTo>
                  <a:lnTo>
                    <a:pt x="113" y="168"/>
                  </a:lnTo>
                  <a:lnTo>
                    <a:pt x="100" y="178"/>
                  </a:lnTo>
                  <a:lnTo>
                    <a:pt x="86" y="187"/>
                  </a:lnTo>
                  <a:lnTo>
                    <a:pt x="72" y="196"/>
                  </a:lnTo>
                  <a:lnTo>
                    <a:pt x="59" y="206"/>
                  </a:lnTo>
                  <a:lnTo>
                    <a:pt x="56" y="219"/>
                  </a:lnTo>
                  <a:lnTo>
                    <a:pt x="53" y="230"/>
                  </a:lnTo>
                  <a:lnTo>
                    <a:pt x="46" y="238"/>
                  </a:lnTo>
                  <a:lnTo>
                    <a:pt x="36" y="2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4052888" y="3332163"/>
              <a:ext cx="515938" cy="192087"/>
            </a:xfrm>
            <a:custGeom>
              <a:avLst/>
              <a:gdLst>
                <a:gd name="T0" fmla="*/ 315 w 325"/>
                <a:gd name="T1" fmla="*/ 46 h 121"/>
                <a:gd name="T2" fmla="*/ 297 w 325"/>
                <a:gd name="T3" fmla="*/ 51 h 121"/>
                <a:gd name="T4" fmla="*/ 279 w 325"/>
                <a:gd name="T5" fmla="*/ 56 h 121"/>
                <a:gd name="T6" fmla="*/ 261 w 325"/>
                <a:gd name="T7" fmla="*/ 61 h 121"/>
                <a:gd name="T8" fmla="*/ 243 w 325"/>
                <a:gd name="T9" fmla="*/ 65 h 121"/>
                <a:gd name="T10" fmla="*/ 225 w 325"/>
                <a:gd name="T11" fmla="*/ 70 h 121"/>
                <a:gd name="T12" fmla="*/ 205 w 325"/>
                <a:gd name="T13" fmla="*/ 75 h 121"/>
                <a:gd name="T14" fmla="*/ 187 w 325"/>
                <a:gd name="T15" fmla="*/ 80 h 121"/>
                <a:gd name="T16" fmla="*/ 169 w 325"/>
                <a:gd name="T17" fmla="*/ 84 h 121"/>
                <a:gd name="T18" fmla="*/ 151 w 325"/>
                <a:gd name="T19" fmla="*/ 88 h 121"/>
                <a:gd name="T20" fmla="*/ 133 w 325"/>
                <a:gd name="T21" fmla="*/ 93 h 121"/>
                <a:gd name="T22" fmla="*/ 115 w 325"/>
                <a:gd name="T23" fmla="*/ 98 h 121"/>
                <a:gd name="T24" fmla="*/ 97 w 325"/>
                <a:gd name="T25" fmla="*/ 102 h 121"/>
                <a:gd name="T26" fmla="*/ 79 w 325"/>
                <a:gd name="T27" fmla="*/ 107 h 121"/>
                <a:gd name="T28" fmla="*/ 62 w 325"/>
                <a:gd name="T29" fmla="*/ 111 h 121"/>
                <a:gd name="T30" fmla="*/ 44 w 325"/>
                <a:gd name="T31" fmla="*/ 116 h 121"/>
                <a:gd name="T32" fmla="*/ 26 w 325"/>
                <a:gd name="T33" fmla="*/ 121 h 121"/>
                <a:gd name="T34" fmla="*/ 20 w 325"/>
                <a:gd name="T35" fmla="*/ 121 h 121"/>
                <a:gd name="T36" fmla="*/ 15 w 325"/>
                <a:gd name="T37" fmla="*/ 121 h 121"/>
                <a:gd name="T38" fmla="*/ 10 w 325"/>
                <a:gd name="T39" fmla="*/ 121 h 121"/>
                <a:gd name="T40" fmla="*/ 7 w 325"/>
                <a:gd name="T41" fmla="*/ 121 h 121"/>
                <a:gd name="T42" fmla="*/ 3 w 325"/>
                <a:gd name="T43" fmla="*/ 116 h 121"/>
                <a:gd name="T44" fmla="*/ 3 w 325"/>
                <a:gd name="T45" fmla="*/ 111 h 121"/>
                <a:gd name="T46" fmla="*/ 2 w 325"/>
                <a:gd name="T47" fmla="*/ 105 h 121"/>
                <a:gd name="T48" fmla="*/ 0 w 325"/>
                <a:gd name="T49" fmla="*/ 95 h 121"/>
                <a:gd name="T50" fmla="*/ 15 w 325"/>
                <a:gd name="T51" fmla="*/ 87 h 121"/>
                <a:gd name="T52" fmla="*/ 31 w 325"/>
                <a:gd name="T53" fmla="*/ 79 h 121"/>
                <a:gd name="T54" fmla="*/ 49 w 325"/>
                <a:gd name="T55" fmla="*/ 72 h 121"/>
                <a:gd name="T56" fmla="*/ 67 w 325"/>
                <a:gd name="T57" fmla="*/ 65 h 121"/>
                <a:gd name="T58" fmla="*/ 87 w 325"/>
                <a:gd name="T59" fmla="*/ 59 h 121"/>
                <a:gd name="T60" fmla="*/ 107 w 325"/>
                <a:gd name="T61" fmla="*/ 52 h 121"/>
                <a:gd name="T62" fmla="*/ 126 w 325"/>
                <a:gd name="T63" fmla="*/ 46 h 121"/>
                <a:gd name="T64" fmla="*/ 148 w 325"/>
                <a:gd name="T65" fmla="*/ 41 h 121"/>
                <a:gd name="T66" fmla="*/ 167 w 325"/>
                <a:gd name="T67" fmla="*/ 36 h 121"/>
                <a:gd name="T68" fmla="*/ 189 w 325"/>
                <a:gd name="T69" fmla="*/ 29 h 121"/>
                <a:gd name="T70" fmla="*/ 210 w 325"/>
                <a:gd name="T71" fmla="*/ 24 h 121"/>
                <a:gd name="T72" fmla="*/ 230 w 325"/>
                <a:gd name="T73" fmla="*/ 20 h 121"/>
                <a:gd name="T74" fmla="*/ 250 w 325"/>
                <a:gd name="T75" fmla="*/ 15 h 121"/>
                <a:gd name="T76" fmla="*/ 268 w 325"/>
                <a:gd name="T77" fmla="*/ 10 h 121"/>
                <a:gd name="T78" fmla="*/ 286 w 325"/>
                <a:gd name="T79" fmla="*/ 5 h 121"/>
                <a:gd name="T80" fmla="*/ 302 w 325"/>
                <a:gd name="T81" fmla="*/ 0 h 121"/>
                <a:gd name="T82" fmla="*/ 317 w 325"/>
                <a:gd name="T83" fmla="*/ 11 h 121"/>
                <a:gd name="T84" fmla="*/ 325 w 325"/>
                <a:gd name="T85" fmla="*/ 23 h 121"/>
                <a:gd name="T86" fmla="*/ 325 w 325"/>
                <a:gd name="T87" fmla="*/ 34 h 121"/>
                <a:gd name="T88" fmla="*/ 315 w 325"/>
                <a:gd name="T89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5" h="121">
                  <a:moveTo>
                    <a:pt x="315" y="46"/>
                  </a:moveTo>
                  <a:lnTo>
                    <a:pt x="297" y="51"/>
                  </a:lnTo>
                  <a:lnTo>
                    <a:pt x="279" y="56"/>
                  </a:lnTo>
                  <a:lnTo>
                    <a:pt x="261" y="61"/>
                  </a:lnTo>
                  <a:lnTo>
                    <a:pt x="243" y="65"/>
                  </a:lnTo>
                  <a:lnTo>
                    <a:pt x="225" y="70"/>
                  </a:lnTo>
                  <a:lnTo>
                    <a:pt x="205" y="75"/>
                  </a:lnTo>
                  <a:lnTo>
                    <a:pt x="187" y="80"/>
                  </a:lnTo>
                  <a:lnTo>
                    <a:pt x="169" y="84"/>
                  </a:lnTo>
                  <a:lnTo>
                    <a:pt x="151" y="88"/>
                  </a:lnTo>
                  <a:lnTo>
                    <a:pt x="133" y="93"/>
                  </a:lnTo>
                  <a:lnTo>
                    <a:pt x="115" y="98"/>
                  </a:lnTo>
                  <a:lnTo>
                    <a:pt x="97" y="102"/>
                  </a:lnTo>
                  <a:lnTo>
                    <a:pt x="79" y="107"/>
                  </a:lnTo>
                  <a:lnTo>
                    <a:pt x="62" y="111"/>
                  </a:lnTo>
                  <a:lnTo>
                    <a:pt x="44" y="116"/>
                  </a:lnTo>
                  <a:lnTo>
                    <a:pt x="26" y="121"/>
                  </a:lnTo>
                  <a:lnTo>
                    <a:pt x="20" y="121"/>
                  </a:lnTo>
                  <a:lnTo>
                    <a:pt x="15" y="121"/>
                  </a:lnTo>
                  <a:lnTo>
                    <a:pt x="10" y="121"/>
                  </a:lnTo>
                  <a:lnTo>
                    <a:pt x="7" y="121"/>
                  </a:lnTo>
                  <a:lnTo>
                    <a:pt x="3" y="116"/>
                  </a:lnTo>
                  <a:lnTo>
                    <a:pt x="3" y="111"/>
                  </a:lnTo>
                  <a:lnTo>
                    <a:pt x="2" y="105"/>
                  </a:lnTo>
                  <a:lnTo>
                    <a:pt x="0" y="95"/>
                  </a:lnTo>
                  <a:lnTo>
                    <a:pt x="15" y="87"/>
                  </a:lnTo>
                  <a:lnTo>
                    <a:pt x="31" y="79"/>
                  </a:lnTo>
                  <a:lnTo>
                    <a:pt x="49" y="72"/>
                  </a:lnTo>
                  <a:lnTo>
                    <a:pt x="67" y="65"/>
                  </a:lnTo>
                  <a:lnTo>
                    <a:pt x="87" y="59"/>
                  </a:lnTo>
                  <a:lnTo>
                    <a:pt x="107" y="52"/>
                  </a:lnTo>
                  <a:lnTo>
                    <a:pt x="126" y="46"/>
                  </a:lnTo>
                  <a:lnTo>
                    <a:pt x="148" y="41"/>
                  </a:lnTo>
                  <a:lnTo>
                    <a:pt x="167" y="36"/>
                  </a:lnTo>
                  <a:lnTo>
                    <a:pt x="189" y="29"/>
                  </a:lnTo>
                  <a:lnTo>
                    <a:pt x="210" y="24"/>
                  </a:lnTo>
                  <a:lnTo>
                    <a:pt x="230" y="20"/>
                  </a:lnTo>
                  <a:lnTo>
                    <a:pt x="250" y="15"/>
                  </a:lnTo>
                  <a:lnTo>
                    <a:pt x="268" y="10"/>
                  </a:lnTo>
                  <a:lnTo>
                    <a:pt x="286" y="5"/>
                  </a:lnTo>
                  <a:lnTo>
                    <a:pt x="302" y="0"/>
                  </a:lnTo>
                  <a:lnTo>
                    <a:pt x="317" y="11"/>
                  </a:lnTo>
                  <a:lnTo>
                    <a:pt x="325" y="23"/>
                  </a:lnTo>
                  <a:lnTo>
                    <a:pt x="325" y="34"/>
                  </a:lnTo>
                  <a:lnTo>
                    <a:pt x="315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931863" y="3813175"/>
              <a:ext cx="1446213" cy="1295400"/>
            </a:xfrm>
            <a:custGeom>
              <a:avLst/>
              <a:gdLst>
                <a:gd name="T0" fmla="*/ 49 w 911"/>
                <a:gd name="T1" fmla="*/ 814 h 816"/>
                <a:gd name="T2" fmla="*/ 36 w 911"/>
                <a:gd name="T3" fmla="*/ 813 h 816"/>
                <a:gd name="T4" fmla="*/ 24 w 911"/>
                <a:gd name="T5" fmla="*/ 811 h 816"/>
                <a:gd name="T6" fmla="*/ 13 w 911"/>
                <a:gd name="T7" fmla="*/ 811 h 816"/>
                <a:gd name="T8" fmla="*/ 0 w 911"/>
                <a:gd name="T9" fmla="*/ 764 h 816"/>
                <a:gd name="T10" fmla="*/ 3 w 911"/>
                <a:gd name="T11" fmla="*/ 662 h 816"/>
                <a:gd name="T12" fmla="*/ 19 w 911"/>
                <a:gd name="T13" fmla="*/ 558 h 816"/>
                <a:gd name="T14" fmla="*/ 37 w 911"/>
                <a:gd name="T15" fmla="*/ 457 h 816"/>
                <a:gd name="T16" fmla="*/ 52 w 911"/>
                <a:gd name="T17" fmla="*/ 380 h 816"/>
                <a:gd name="T18" fmla="*/ 77 w 911"/>
                <a:gd name="T19" fmla="*/ 317 h 816"/>
                <a:gd name="T20" fmla="*/ 108 w 911"/>
                <a:gd name="T21" fmla="*/ 255 h 816"/>
                <a:gd name="T22" fmla="*/ 149 w 911"/>
                <a:gd name="T23" fmla="*/ 192 h 816"/>
                <a:gd name="T24" fmla="*/ 195 w 911"/>
                <a:gd name="T25" fmla="*/ 135 h 816"/>
                <a:gd name="T26" fmla="*/ 246 w 911"/>
                <a:gd name="T27" fmla="*/ 84 h 816"/>
                <a:gd name="T28" fmla="*/ 303 w 911"/>
                <a:gd name="T29" fmla="*/ 41 h 816"/>
                <a:gd name="T30" fmla="*/ 362 w 911"/>
                <a:gd name="T31" fmla="*/ 10 h 816"/>
                <a:gd name="T32" fmla="*/ 410 w 911"/>
                <a:gd name="T33" fmla="*/ 2 h 816"/>
                <a:gd name="T34" fmla="*/ 443 w 911"/>
                <a:gd name="T35" fmla="*/ 2 h 816"/>
                <a:gd name="T36" fmla="*/ 479 w 911"/>
                <a:gd name="T37" fmla="*/ 5 h 816"/>
                <a:gd name="T38" fmla="*/ 513 w 911"/>
                <a:gd name="T39" fmla="*/ 12 h 816"/>
                <a:gd name="T40" fmla="*/ 561 w 911"/>
                <a:gd name="T41" fmla="*/ 23 h 816"/>
                <a:gd name="T42" fmla="*/ 625 w 911"/>
                <a:gd name="T43" fmla="*/ 40 h 816"/>
                <a:gd name="T44" fmla="*/ 689 w 911"/>
                <a:gd name="T45" fmla="*/ 58 h 816"/>
                <a:gd name="T46" fmla="*/ 755 w 911"/>
                <a:gd name="T47" fmla="*/ 69 h 816"/>
                <a:gd name="T48" fmla="*/ 799 w 911"/>
                <a:gd name="T49" fmla="*/ 73 h 816"/>
                <a:gd name="T50" fmla="*/ 833 w 911"/>
                <a:gd name="T51" fmla="*/ 79 h 816"/>
                <a:gd name="T52" fmla="*/ 875 w 911"/>
                <a:gd name="T53" fmla="*/ 89 h 816"/>
                <a:gd name="T54" fmla="*/ 904 w 911"/>
                <a:gd name="T55" fmla="*/ 105 h 816"/>
                <a:gd name="T56" fmla="*/ 894 w 911"/>
                <a:gd name="T57" fmla="*/ 125 h 816"/>
                <a:gd name="T58" fmla="*/ 852 w 911"/>
                <a:gd name="T59" fmla="*/ 132 h 816"/>
                <a:gd name="T60" fmla="*/ 802 w 911"/>
                <a:gd name="T61" fmla="*/ 127 h 816"/>
                <a:gd name="T62" fmla="*/ 758 w 911"/>
                <a:gd name="T63" fmla="*/ 117 h 816"/>
                <a:gd name="T64" fmla="*/ 717 w 911"/>
                <a:gd name="T65" fmla="*/ 112 h 816"/>
                <a:gd name="T66" fmla="*/ 664 w 911"/>
                <a:gd name="T67" fmla="*/ 107 h 816"/>
                <a:gd name="T68" fmla="*/ 609 w 911"/>
                <a:gd name="T69" fmla="*/ 104 h 816"/>
                <a:gd name="T70" fmla="*/ 553 w 911"/>
                <a:gd name="T71" fmla="*/ 104 h 816"/>
                <a:gd name="T72" fmla="*/ 497 w 911"/>
                <a:gd name="T73" fmla="*/ 105 h 816"/>
                <a:gd name="T74" fmla="*/ 443 w 911"/>
                <a:gd name="T75" fmla="*/ 112 h 816"/>
                <a:gd name="T76" fmla="*/ 390 w 911"/>
                <a:gd name="T77" fmla="*/ 124 h 816"/>
                <a:gd name="T78" fmla="*/ 343 w 911"/>
                <a:gd name="T79" fmla="*/ 142 h 816"/>
                <a:gd name="T80" fmla="*/ 259 w 911"/>
                <a:gd name="T81" fmla="*/ 220 h 816"/>
                <a:gd name="T82" fmla="*/ 169 w 911"/>
                <a:gd name="T83" fmla="*/ 375 h 816"/>
                <a:gd name="T84" fmla="*/ 111 w 911"/>
                <a:gd name="T85" fmla="*/ 545 h 816"/>
                <a:gd name="T86" fmla="*/ 75 w 911"/>
                <a:gd name="T87" fmla="*/ 723 h 816"/>
                <a:gd name="T88" fmla="*/ 60 w 911"/>
                <a:gd name="T89" fmla="*/ 814 h 816"/>
                <a:gd name="T90" fmla="*/ 59 w 911"/>
                <a:gd name="T91" fmla="*/ 814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11" h="816">
                  <a:moveTo>
                    <a:pt x="57" y="816"/>
                  </a:moveTo>
                  <a:lnTo>
                    <a:pt x="49" y="814"/>
                  </a:lnTo>
                  <a:lnTo>
                    <a:pt x="42" y="813"/>
                  </a:lnTo>
                  <a:lnTo>
                    <a:pt x="36" y="813"/>
                  </a:lnTo>
                  <a:lnTo>
                    <a:pt x="31" y="811"/>
                  </a:lnTo>
                  <a:lnTo>
                    <a:pt x="24" y="811"/>
                  </a:lnTo>
                  <a:lnTo>
                    <a:pt x="19" y="811"/>
                  </a:lnTo>
                  <a:lnTo>
                    <a:pt x="13" y="811"/>
                  </a:lnTo>
                  <a:lnTo>
                    <a:pt x="6" y="813"/>
                  </a:lnTo>
                  <a:lnTo>
                    <a:pt x="0" y="764"/>
                  </a:lnTo>
                  <a:lnTo>
                    <a:pt x="0" y="714"/>
                  </a:lnTo>
                  <a:lnTo>
                    <a:pt x="3" y="662"/>
                  </a:lnTo>
                  <a:lnTo>
                    <a:pt x="11" y="611"/>
                  </a:lnTo>
                  <a:lnTo>
                    <a:pt x="19" y="558"/>
                  </a:lnTo>
                  <a:lnTo>
                    <a:pt x="29" y="508"/>
                  </a:lnTo>
                  <a:lnTo>
                    <a:pt x="37" y="457"/>
                  </a:lnTo>
                  <a:lnTo>
                    <a:pt x="44" y="409"/>
                  </a:lnTo>
                  <a:lnTo>
                    <a:pt x="52" y="380"/>
                  </a:lnTo>
                  <a:lnTo>
                    <a:pt x="64" y="348"/>
                  </a:lnTo>
                  <a:lnTo>
                    <a:pt x="77" y="317"/>
                  </a:lnTo>
                  <a:lnTo>
                    <a:pt x="92" y="286"/>
                  </a:lnTo>
                  <a:lnTo>
                    <a:pt x="108" y="255"/>
                  </a:lnTo>
                  <a:lnTo>
                    <a:pt x="128" y="224"/>
                  </a:lnTo>
                  <a:lnTo>
                    <a:pt x="149" y="192"/>
                  </a:lnTo>
                  <a:lnTo>
                    <a:pt x="170" y="163"/>
                  </a:lnTo>
                  <a:lnTo>
                    <a:pt x="195" y="135"/>
                  </a:lnTo>
                  <a:lnTo>
                    <a:pt x="220" y="109"/>
                  </a:lnTo>
                  <a:lnTo>
                    <a:pt x="246" y="84"/>
                  </a:lnTo>
                  <a:lnTo>
                    <a:pt x="274" y="61"/>
                  </a:lnTo>
                  <a:lnTo>
                    <a:pt x="303" y="41"/>
                  </a:lnTo>
                  <a:lnTo>
                    <a:pt x="333" y="25"/>
                  </a:lnTo>
                  <a:lnTo>
                    <a:pt x="362" y="10"/>
                  </a:lnTo>
                  <a:lnTo>
                    <a:pt x="394" y="0"/>
                  </a:lnTo>
                  <a:lnTo>
                    <a:pt x="410" y="2"/>
                  </a:lnTo>
                  <a:lnTo>
                    <a:pt x="426" y="2"/>
                  </a:lnTo>
                  <a:lnTo>
                    <a:pt x="443" y="2"/>
                  </a:lnTo>
                  <a:lnTo>
                    <a:pt x="461" y="4"/>
                  </a:lnTo>
                  <a:lnTo>
                    <a:pt x="479" y="5"/>
                  </a:lnTo>
                  <a:lnTo>
                    <a:pt x="497" y="7"/>
                  </a:lnTo>
                  <a:lnTo>
                    <a:pt x="513" y="12"/>
                  </a:lnTo>
                  <a:lnTo>
                    <a:pt x="531" y="17"/>
                  </a:lnTo>
                  <a:lnTo>
                    <a:pt x="561" y="23"/>
                  </a:lnTo>
                  <a:lnTo>
                    <a:pt x="592" y="32"/>
                  </a:lnTo>
                  <a:lnTo>
                    <a:pt x="625" y="40"/>
                  </a:lnTo>
                  <a:lnTo>
                    <a:pt x="658" y="48"/>
                  </a:lnTo>
                  <a:lnTo>
                    <a:pt x="689" y="58"/>
                  </a:lnTo>
                  <a:lnTo>
                    <a:pt x="722" y="64"/>
                  </a:lnTo>
                  <a:lnTo>
                    <a:pt x="755" y="69"/>
                  </a:lnTo>
                  <a:lnTo>
                    <a:pt x="788" y="71"/>
                  </a:lnTo>
                  <a:lnTo>
                    <a:pt x="799" y="73"/>
                  </a:lnTo>
                  <a:lnTo>
                    <a:pt x="815" y="76"/>
                  </a:lnTo>
                  <a:lnTo>
                    <a:pt x="833" y="79"/>
                  </a:lnTo>
                  <a:lnTo>
                    <a:pt x="855" y="84"/>
                  </a:lnTo>
                  <a:lnTo>
                    <a:pt x="875" y="89"/>
                  </a:lnTo>
                  <a:lnTo>
                    <a:pt x="891" y="97"/>
                  </a:lnTo>
                  <a:lnTo>
                    <a:pt x="904" y="105"/>
                  </a:lnTo>
                  <a:lnTo>
                    <a:pt x="911" y="115"/>
                  </a:lnTo>
                  <a:lnTo>
                    <a:pt x="894" y="125"/>
                  </a:lnTo>
                  <a:lnTo>
                    <a:pt x="875" y="130"/>
                  </a:lnTo>
                  <a:lnTo>
                    <a:pt x="852" y="132"/>
                  </a:lnTo>
                  <a:lnTo>
                    <a:pt x="827" y="130"/>
                  </a:lnTo>
                  <a:lnTo>
                    <a:pt x="802" y="127"/>
                  </a:lnTo>
                  <a:lnTo>
                    <a:pt x="779" y="122"/>
                  </a:lnTo>
                  <a:lnTo>
                    <a:pt x="758" y="117"/>
                  </a:lnTo>
                  <a:lnTo>
                    <a:pt x="742" y="114"/>
                  </a:lnTo>
                  <a:lnTo>
                    <a:pt x="717" y="112"/>
                  </a:lnTo>
                  <a:lnTo>
                    <a:pt x="691" y="110"/>
                  </a:lnTo>
                  <a:lnTo>
                    <a:pt x="664" y="107"/>
                  </a:lnTo>
                  <a:lnTo>
                    <a:pt x="637" y="105"/>
                  </a:lnTo>
                  <a:lnTo>
                    <a:pt x="609" y="104"/>
                  </a:lnTo>
                  <a:lnTo>
                    <a:pt x="581" y="104"/>
                  </a:lnTo>
                  <a:lnTo>
                    <a:pt x="553" y="104"/>
                  </a:lnTo>
                  <a:lnTo>
                    <a:pt x="525" y="104"/>
                  </a:lnTo>
                  <a:lnTo>
                    <a:pt x="497" y="105"/>
                  </a:lnTo>
                  <a:lnTo>
                    <a:pt x="469" y="107"/>
                  </a:lnTo>
                  <a:lnTo>
                    <a:pt x="443" y="112"/>
                  </a:lnTo>
                  <a:lnTo>
                    <a:pt x="415" y="117"/>
                  </a:lnTo>
                  <a:lnTo>
                    <a:pt x="390" y="124"/>
                  </a:lnTo>
                  <a:lnTo>
                    <a:pt x="366" y="132"/>
                  </a:lnTo>
                  <a:lnTo>
                    <a:pt x="343" y="142"/>
                  </a:lnTo>
                  <a:lnTo>
                    <a:pt x="320" y="153"/>
                  </a:lnTo>
                  <a:lnTo>
                    <a:pt x="259" y="220"/>
                  </a:lnTo>
                  <a:lnTo>
                    <a:pt x="208" y="296"/>
                  </a:lnTo>
                  <a:lnTo>
                    <a:pt x="169" y="375"/>
                  </a:lnTo>
                  <a:lnTo>
                    <a:pt x="138" y="458"/>
                  </a:lnTo>
                  <a:lnTo>
                    <a:pt x="111" y="545"/>
                  </a:lnTo>
                  <a:lnTo>
                    <a:pt x="92" y="634"/>
                  </a:lnTo>
                  <a:lnTo>
                    <a:pt x="75" y="723"/>
                  </a:lnTo>
                  <a:lnTo>
                    <a:pt x="62" y="813"/>
                  </a:lnTo>
                  <a:lnTo>
                    <a:pt x="60" y="814"/>
                  </a:lnTo>
                  <a:lnTo>
                    <a:pt x="60" y="814"/>
                  </a:lnTo>
                  <a:lnTo>
                    <a:pt x="59" y="814"/>
                  </a:lnTo>
                  <a:lnTo>
                    <a:pt x="57" y="8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19"/>
            <p:cNvSpPr>
              <a:spLocks/>
            </p:cNvSpPr>
            <p:nvPr/>
          </p:nvSpPr>
          <p:spPr bwMode="auto">
            <a:xfrm>
              <a:off x="2001838" y="2430463"/>
              <a:ext cx="1644650" cy="962025"/>
            </a:xfrm>
            <a:custGeom>
              <a:avLst/>
              <a:gdLst>
                <a:gd name="T0" fmla="*/ 977 w 1036"/>
                <a:gd name="T1" fmla="*/ 556 h 606"/>
                <a:gd name="T2" fmla="*/ 901 w 1036"/>
                <a:gd name="T3" fmla="*/ 537 h 606"/>
                <a:gd name="T4" fmla="*/ 854 w 1036"/>
                <a:gd name="T5" fmla="*/ 509 h 606"/>
                <a:gd name="T6" fmla="*/ 832 w 1036"/>
                <a:gd name="T7" fmla="*/ 386 h 606"/>
                <a:gd name="T8" fmla="*/ 805 w 1036"/>
                <a:gd name="T9" fmla="*/ 295 h 606"/>
                <a:gd name="T10" fmla="*/ 765 w 1036"/>
                <a:gd name="T11" fmla="*/ 226 h 606"/>
                <a:gd name="T12" fmla="*/ 716 w 1036"/>
                <a:gd name="T13" fmla="*/ 166 h 606"/>
                <a:gd name="T14" fmla="*/ 631 w 1036"/>
                <a:gd name="T15" fmla="*/ 126 h 606"/>
                <a:gd name="T16" fmla="*/ 555 w 1036"/>
                <a:gd name="T17" fmla="*/ 95 h 606"/>
                <a:gd name="T18" fmla="*/ 481 w 1036"/>
                <a:gd name="T19" fmla="*/ 74 h 606"/>
                <a:gd name="T20" fmla="*/ 404 w 1036"/>
                <a:gd name="T21" fmla="*/ 66 h 606"/>
                <a:gd name="T22" fmla="*/ 317 w 1036"/>
                <a:gd name="T23" fmla="*/ 71 h 606"/>
                <a:gd name="T24" fmla="*/ 179 w 1036"/>
                <a:gd name="T25" fmla="*/ 158 h 606"/>
                <a:gd name="T26" fmla="*/ 100 w 1036"/>
                <a:gd name="T27" fmla="*/ 305 h 606"/>
                <a:gd name="T28" fmla="*/ 100 w 1036"/>
                <a:gd name="T29" fmla="*/ 499 h 606"/>
                <a:gd name="T30" fmla="*/ 166 w 1036"/>
                <a:gd name="T31" fmla="*/ 525 h 606"/>
                <a:gd name="T32" fmla="*/ 297 w 1036"/>
                <a:gd name="T33" fmla="*/ 538 h 606"/>
                <a:gd name="T34" fmla="*/ 457 w 1036"/>
                <a:gd name="T35" fmla="*/ 542 h 606"/>
                <a:gd name="T36" fmla="*/ 609 w 1036"/>
                <a:gd name="T37" fmla="*/ 538 h 606"/>
                <a:gd name="T38" fmla="*/ 716 w 1036"/>
                <a:gd name="T39" fmla="*/ 533 h 606"/>
                <a:gd name="T40" fmla="*/ 754 w 1036"/>
                <a:gd name="T41" fmla="*/ 522 h 606"/>
                <a:gd name="T42" fmla="*/ 785 w 1036"/>
                <a:gd name="T43" fmla="*/ 512 h 606"/>
                <a:gd name="T44" fmla="*/ 814 w 1036"/>
                <a:gd name="T45" fmla="*/ 514 h 606"/>
                <a:gd name="T46" fmla="*/ 811 w 1036"/>
                <a:gd name="T47" fmla="*/ 524 h 606"/>
                <a:gd name="T48" fmla="*/ 742 w 1036"/>
                <a:gd name="T49" fmla="*/ 561 h 606"/>
                <a:gd name="T50" fmla="*/ 632 w 1036"/>
                <a:gd name="T51" fmla="*/ 589 h 606"/>
                <a:gd name="T52" fmla="*/ 514 w 1036"/>
                <a:gd name="T53" fmla="*/ 601 h 606"/>
                <a:gd name="T54" fmla="*/ 396 w 1036"/>
                <a:gd name="T55" fmla="*/ 602 h 606"/>
                <a:gd name="T56" fmla="*/ 279 w 1036"/>
                <a:gd name="T57" fmla="*/ 602 h 606"/>
                <a:gd name="T58" fmla="*/ 189 w 1036"/>
                <a:gd name="T59" fmla="*/ 602 h 606"/>
                <a:gd name="T60" fmla="*/ 140 w 1036"/>
                <a:gd name="T61" fmla="*/ 597 h 606"/>
                <a:gd name="T62" fmla="*/ 91 w 1036"/>
                <a:gd name="T63" fmla="*/ 589 h 606"/>
                <a:gd name="T64" fmla="*/ 53 w 1036"/>
                <a:gd name="T65" fmla="*/ 589 h 606"/>
                <a:gd name="T66" fmla="*/ 30 w 1036"/>
                <a:gd name="T67" fmla="*/ 589 h 606"/>
                <a:gd name="T68" fmla="*/ 13 w 1036"/>
                <a:gd name="T69" fmla="*/ 573 h 606"/>
                <a:gd name="T70" fmla="*/ 4 w 1036"/>
                <a:gd name="T71" fmla="*/ 359 h 606"/>
                <a:gd name="T72" fmla="*/ 35 w 1036"/>
                <a:gd name="T73" fmla="*/ 233 h 606"/>
                <a:gd name="T74" fmla="*/ 71 w 1036"/>
                <a:gd name="T75" fmla="*/ 159 h 606"/>
                <a:gd name="T76" fmla="*/ 118 w 1036"/>
                <a:gd name="T77" fmla="*/ 98 h 606"/>
                <a:gd name="T78" fmla="*/ 178 w 1036"/>
                <a:gd name="T79" fmla="*/ 51 h 606"/>
                <a:gd name="T80" fmla="*/ 255 w 1036"/>
                <a:gd name="T81" fmla="*/ 16 h 606"/>
                <a:gd name="T82" fmla="*/ 345 w 1036"/>
                <a:gd name="T83" fmla="*/ 2 h 606"/>
                <a:gd name="T84" fmla="*/ 432 w 1036"/>
                <a:gd name="T85" fmla="*/ 8 h 606"/>
                <a:gd name="T86" fmla="*/ 524 w 1036"/>
                <a:gd name="T87" fmla="*/ 23 h 606"/>
                <a:gd name="T88" fmla="*/ 611 w 1036"/>
                <a:gd name="T89" fmla="*/ 49 h 606"/>
                <a:gd name="T90" fmla="*/ 693 w 1036"/>
                <a:gd name="T91" fmla="*/ 89 h 606"/>
                <a:gd name="T92" fmla="*/ 762 w 1036"/>
                <a:gd name="T93" fmla="*/ 146 h 606"/>
                <a:gd name="T94" fmla="*/ 821 w 1036"/>
                <a:gd name="T95" fmla="*/ 246 h 606"/>
                <a:gd name="T96" fmla="*/ 859 w 1036"/>
                <a:gd name="T97" fmla="*/ 350 h 606"/>
                <a:gd name="T98" fmla="*/ 887 w 1036"/>
                <a:gd name="T99" fmla="*/ 446 h 606"/>
                <a:gd name="T100" fmla="*/ 956 w 1036"/>
                <a:gd name="T101" fmla="*/ 482 h 606"/>
                <a:gd name="T102" fmla="*/ 1023 w 1036"/>
                <a:gd name="T103" fmla="*/ 525 h 606"/>
                <a:gd name="T104" fmla="*/ 1026 w 1036"/>
                <a:gd name="T105" fmla="*/ 55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6" h="606">
                  <a:moveTo>
                    <a:pt x="1018" y="560"/>
                  </a:moveTo>
                  <a:lnTo>
                    <a:pt x="1000" y="560"/>
                  </a:lnTo>
                  <a:lnTo>
                    <a:pt x="977" y="556"/>
                  </a:lnTo>
                  <a:lnTo>
                    <a:pt x="951" y="551"/>
                  </a:lnTo>
                  <a:lnTo>
                    <a:pt x="926" y="543"/>
                  </a:lnTo>
                  <a:lnTo>
                    <a:pt x="901" y="537"/>
                  </a:lnTo>
                  <a:lnTo>
                    <a:pt x="878" y="527"/>
                  </a:lnTo>
                  <a:lnTo>
                    <a:pt x="864" y="519"/>
                  </a:lnTo>
                  <a:lnTo>
                    <a:pt x="854" y="509"/>
                  </a:lnTo>
                  <a:lnTo>
                    <a:pt x="847" y="468"/>
                  </a:lnTo>
                  <a:lnTo>
                    <a:pt x="839" y="427"/>
                  </a:lnTo>
                  <a:lnTo>
                    <a:pt x="832" y="386"/>
                  </a:lnTo>
                  <a:lnTo>
                    <a:pt x="826" y="345"/>
                  </a:lnTo>
                  <a:lnTo>
                    <a:pt x="816" y="320"/>
                  </a:lnTo>
                  <a:lnTo>
                    <a:pt x="805" y="295"/>
                  </a:lnTo>
                  <a:lnTo>
                    <a:pt x="793" y="272"/>
                  </a:lnTo>
                  <a:lnTo>
                    <a:pt x="780" y="248"/>
                  </a:lnTo>
                  <a:lnTo>
                    <a:pt x="765" y="226"/>
                  </a:lnTo>
                  <a:lnTo>
                    <a:pt x="750" y="205"/>
                  </a:lnTo>
                  <a:lnTo>
                    <a:pt x="734" y="184"/>
                  </a:lnTo>
                  <a:lnTo>
                    <a:pt x="716" y="166"/>
                  </a:lnTo>
                  <a:lnTo>
                    <a:pt x="686" y="153"/>
                  </a:lnTo>
                  <a:lnTo>
                    <a:pt x="658" y="139"/>
                  </a:lnTo>
                  <a:lnTo>
                    <a:pt x="631" y="126"/>
                  </a:lnTo>
                  <a:lnTo>
                    <a:pt x="604" y="115"/>
                  </a:lnTo>
                  <a:lnTo>
                    <a:pt x="580" y="105"/>
                  </a:lnTo>
                  <a:lnTo>
                    <a:pt x="555" y="95"/>
                  </a:lnTo>
                  <a:lnTo>
                    <a:pt x="530" y="87"/>
                  </a:lnTo>
                  <a:lnTo>
                    <a:pt x="506" y="80"/>
                  </a:lnTo>
                  <a:lnTo>
                    <a:pt x="481" y="74"/>
                  </a:lnTo>
                  <a:lnTo>
                    <a:pt x="457" y="71"/>
                  </a:lnTo>
                  <a:lnTo>
                    <a:pt x="430" y="67"/>
                  </a:lnTo>
                  <a:lnTo>
                    <a:pt x="404" y="66"/>
                  </a:lnTo>
                  <a:lnTo>
                    <a:pt x="376" y="66"/>
                  </a:lnTo>
                  <a:lnTo>
                    <a:pt x="348" y="67"/>
                  </a:lnTo>
                  <a:lnTo>
                    <a:pt x="317" y="71"/>
                  </a:lnTo>
                  <a:lnTo>
                    <a:pt x="286" y="77"/>
                  </a:lnTo>
                  <a:lnTo>
                    <a:pt x="227" y="117"/>
                  </a:lnTo>
                  <a:lnTo>
                    <a:pt x="179" y="158"/>
                  </a:lnTo>
                  <a:lnTo>
                    <a:pt x="143" y="202"/>
                  </a:lnTo>
                  <a:lnTo>
                    <a:pt x="117" y="251"/>
                  </a:lnTo>
                  <a:lnTo>
                    <a:pt x="100" y="305"/>
                  </a:lnTo>
                  <a:lnTo>
                    <a:pt x="94" y="364"/>
                  </a:lnTo>
                  <a:lnTo>
                    <a:pt x="94" y="428"/>
                  </a:lnTo>
                  <a:lnTo>
                    <a:pt x="100" y="499"/>
                  </a:lnTo>
                  <a:lnTo>
                    <a:pt x="114" y="509"/>
                  </a:lnTo>
                  <a:lnTo>
                    <a:pt x="135" y="519"/>
                  </a:lnTo>
                  <a:lnTo>
                    <a:pt x="166" y="525"/>
                  </a:lnTo>
                  <a:lnTo>
                    <a:pt x="204" y="530"/>
                  </a:lnTo>
                  <a:lnTo>
                    <a:pt x="248" y="535"/>
                  </a:lnTo>
                  <a:lnTo>
                    <a:pt x="297" y="538"/>
                  </a:lnTo>
                  <a:lnTo>
                    <a:pt x="348" y="540"/>
                  </a:lnTo>
                  <a:lnTo>
                    <a:pt x="402" y="542"/>
                  </a:lnTo>
                  <a:lnTo>
                    <a:pt x="457" y="542"/>
                  </a:lnTo>
                  <a:lnTo>
                    <a:pt x="511" y="542"/>
                  </a:lnTo>
                  <a:lnTo>
                    <a:pt x="562" y="540"/>
                  </a:lnTo>
                  <a:lnTo>
                    <a:pt x="609" y="538"/>
                  </a:lnTo>
                  <a:lnTo>
                    <a:pt x="650" y="537"/>
                  </a:lnTo>
                  <a:lnTo>
                    <a:pt x="688" y="535"/>
                  </a:lnTo>
                  <a:lnTo>
                    <a:pt x="716" y="533"/>
                  </a:lnTo>
                  <a:lnTo>
                    <a:pt x="736" y="532"/>
                  </a:lnTo>
                  <a:lnTo>
                    <a:pt x="744" y="527"/>
                  </a:lnTo>
                  <a:lnTo>
                    <a:pt x="754" y="522"/>
                  </a:lnTo>
                  <a:lnTo>
                    <a:pt x="764" y="519"/>
                  </a:lnTo>
                  <a:lnTo>
                    <a:pt x="773" y="515"/>
                  </a:lnTo>
                  <a:lnTo>
                    <a:pt x="785" y="512"/>
                  </a:lnTo>
                  <a:lnTo>
                    <a:pt x="795" y="510"/>
                  </a:lnTo>
                  <a:lnTo>
                    <a:pt x="805" y="510"/>
                  </a:lnTo>
                  <a:lnTo>
                    <a:pt x="814" y="514"/>
                  </a:lnTo>
                  <a:lnTo>
                    <a:pt x="813" y="517"/>
                  </a:lnTo>
                  <a:lnTo>
                    <a:pt x="813" y="520"/>
                  </a:lnTo>
                  <a:lnTo>
                    <a:pt x="811" y="524"/>
                  </a:lnTo>
                  <a:lnTo>
                    <a:pt x="811" y="528"/>
                  </a:lnTo>
                  <a:lnTo>
                    <a:pt x="778" y="546"/>
                  </a:lnTo>
                  <a:lnTo>
                    <a:pt x="742" y="561"/>
                  </a:lnTo>
                  <a:lnTo>
                    <a:pt x="706" y="573"/>
                  </a:lnTo>
                  <a:lnTo>
                    <a:pt x="670" y="583"/>
                  </a:lnTo>
                  <a:lnTo>
                    <a:pt x="632" y="589"/>
                  </a:lnTo>
                  <a:lnTo>
                    <a:pt x="593" y="594"/>
                  </a:lnTo>
                  <a:lnTo>
                    <a:pt x="553" y="597"/>
                  </a:lnTo>
                  <a:lnTo>
                    <a:pt x="514" y="601"/>
                  </a:lnTo>
                  <a:lnTo>
                    <a:pt x="475" y="601"/>
                  </a:lnTo>
                  <a:lnTo>
                    <a:pt x="435" y="602"/>
                  </a:lnTo>
                  <a:lnTo>
                    <a:pt x="396" y="602"/>
                  </a:lnTo>
                  <a:lnTo>
                    <a:pt x="356" y="602"/>
                  </a:lnTo>
                  <a:lnTo>
                    <a:pt x="317" y="602"/>
                  </a:lnTo>
                  <a:lnTo>
                    <a:pt x="279" y="602"/>
                  </a:lnTo>
                  <a:lnTo>
                    <a:pt x="242" y="604"/>
                  </a:lnTo>
                  <a:lnTo>
                    <a:pt x="205" y="606"/>
                  </a:lnTo>
                  <a:lnTo>
                    <a:pt x="189" y="602"/>
                  </a:lnTo>
                  <a:lnTo>
                    <a:pt x="173" y="601"/>
                  </a:lnTo>
                  <a:lnTo>
                    <a:pt x="156" y="599"/>
                  </a:lnTo>
                  <a:lnTo>
                    <a:pt x="140" y="597"/>
                  </a:lnTo>
                  <a:lnTo>
                    <a:pt x="123" y="596"/>
                  </a:lnTo>
                  <a:lnTo>
                    <a:pt x="107" y="592"/>
                  </a:lnTo>
                  <a:lnTo>
                    <a:pt x="91" y="589"/>
                  </a:lnTo>
                  <a:lnTo>
                    <a:pt x="76" y="586"/>
                  </a:lnTo>
                  <a:lnTo>
                    <a:pt x="63" y="588"/>
                  </a:lnTo>
                  <a:lnTo>
                    <a:pt x="53" y="589"/>
                  </a:lnTo>
                  <a:lnTo>
                    <a:pt x="45" y="591"/>
                  </a:lnTo>
                  <a:lnTo>
                    <a:pt x="36" y="591"/>
                  </a:lnTo>
                  <a:lnTo>
                    <a:pt x="30" y="589"/>
                  </a:lnTo>
                  <a:lnTo>
                    <a:pt x="25" y="586"/>
                  </a:lnTo>
                  <a:lnTo>
                    <a:pt x="18" y="581"/>
                  </a:lnTo>
                  <a:lnTo>
                    <a:pt x="13" y="573"/>
                  </a:lnTo>
                  <a:lnTo>
                    <a:pt x="4" y="502"/>
                  </a:lnTo>
                  <a:lnTo>
                    <a:pt x="0" y="430"/>
                  </a:lnTo>
                  <a:lnTo>
                    <a:pt x="4" y="359"/>
                  </a:lnTo>
                  <a:lnTo>
                    <a:pt x="13" y="290"/>
                  </a:lnTo>
                  <a:lnTo>
                    <a:pt x="23" y="261"/>
                  </a:lnTo>
                  <a:lnTo>
                    <a:pt x="35" y="233"/>
                  </a:lnTo>
                  <a:lnTo>
                    <a:pt x="46" y="208"/>
                  </a:lnTo>
                  <a:lnTo>
                    <a:pt x="58" y="184"/>
                  </a:lnTo>
                  <a:lnTo>
                    <a:pt x="71" y="159"/>
                  </a:lnTo>
                  <a:lnTo>
                    <a:pt x="86" y="138"/>
                  </a:lnTo>
                  <a:lnTo>
                    <a:pt x="100" y="118"/>
                  </a:lnTo>
                  <a:lnTo>
                    <a:pt x="118" y="98"/>
                  </a:lnTo>
                  <a:lnTo>
                    <a:pt x="137" y="82"/>
                  </a:lnTo>
                  <a:lnTo>
                    <a:pt x="156" y="66"/>
                  </a:lnTo>
                  <a:lnTo>
                    <a:pt x="178" y="51"/>
                  </a:lnTo>
                  <a:lnTo>
                    <a:pt x="201" y="38"/>
                  </a:lnTo>
                  <a:lnTo>
                    <a:pt x="227" y="26"/>
                  </a:lnTo>
                  <a:lnTo>
                    <a:pt x="255" y="16"/>
                  </a:lnTo>
                  <a:lnTo>
                    <a:pt x="284" y="8"/>
                  </a:lnTo>
                  <a:lnTo>
                    <a:pt x="317" y="0"/>
                  </a:lnTo>
                  <a:lnTo>
                    <a:pt x="345" y="2"/>
                  </a:lnTo>
                  <a:lnTo>
                    <a:pt x="373" y="2"/>
                  </a:lnTo>
                  <a:lnTo>
                    <a:pt x="402" y="5"/>
                  </a:lnTo>
                  <a:lnTo>
                    <a:pt x="432" y="8"/>
                  </a:lnTo>
                  <a:lnTo>
                    <a:pt x="463" y="11"/>
                  </a:lnTo>
                  <a:lnTo>
                    <a:pt x="493" y="16"/>
                  </a:lnTo>
                  <a:lnTo>
                    <a:pt x="524" y="23"/>
                  </a:lnTo>
                  <a:lnTo>
                    <a:pt x="553" y="30"/>
                  </a:lnTo>
                  <a:lnTo>
                    <a:pt x="583" y="39"/>
                  </a:lnTo>
                  <a:lnTo>
                    <a:pt x="611" y="49"/>
                  </a:lnTo>
                  <a:lnTo>
                    <a:pt x="639" y="61"/>
                  </a:lnTo>
                  <a:lnTo>
                    <a:pt x="667" y="74"/>
                  </a:lnTo>
                  <a:lnTo>
                    <a:pt x="693" y="89"/>
                  </a:lnTo>
                  <a:lnTo>
                    <a:pt x="718" y="107"/>
                  </a:lnTo>
                  <a:lnTo>
                    <a:pt x="741" y="125"/>
                  </a:lnTo>
                  <a:lnTo>
                    <a:pt x="762" y="146"/>
                  </a:lnTo>
                  <a:lnTo>
                    <a:pt x="785" y="181"/>
                  </a:lnTo>
                  <a:lnTo>
                    <a:pt x="805" y="213"/>
                  </a:lnTo>
                  <a:lnTo>
                    <a:pt x="821" y="246"/>
                  </a:lnTo>
                  <a:lnTo>
                    <a:pt x="836" y="281"/>
                  </a:lnTo>
                  <a:lnTo>
                    <a:pt x="849" y="315"/>
                  </a:lnTo>
                  <a:lnTo>
                    <a:pt x="859" y="350"/>
                  </a:lnTo>
                  <a:lnTo>
                    <a:pt x="867" y="389"/>
                  </a:lnTo>
                  <a:lnTo>
                    <a:pt x="873" y="430"/>
                  </a:lnTo>
                  <a:lnTo>
                    <a:pt x="887" y="446"/>
                  </a:lnTo>
                  <a:lnTo>
                    <a:pt x="906" y="461"/>
                  </a:lnTo>
                  <a:lnTo>
                    <a:pt x="929" y="473"/>
                  </a:lnTo>
                  <a:lnTo>
                    <a:pt x="956" y="482"/>
                  </a:lnTo>
                  <a:lnTo>
                    <a:pt x="980" y="494"/>
                  </a:lnTo>
                  <a:lnTo>
                    <a:pt x="1003" y="509"/>
                  </a:lnTo>
                  <a:lnTo>
                    <a:pt x="1023" y="525"/>
                  </a:lnTo>
                  <a:lnTo>
                    <a:pt x="1036" y="548"/>
                  </a:lnTo>
                  <a:lnTo>
                    <a:pt x="1031" y="551"/>
                  </a:lnTo>
                  <a:lnTo>
                    <a:pt x="1026" y="555"/>
                  </a:lnTo>
                  <a:lnTo>
                    <a:pt x="1021" y="556"/>
                  </a:lnTo>
                  <a:lnTo>
                    <a:pt x="1018" y="5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1944688" y="3397250"/>
              <a:ext cx="941388" cy="361950"/>
            </a:xfrm>
            <a:custGeom>
              <a:avLst/>
              <a:gdLst>
                <a:gd name="T0" fmla="*/ 489 w 593"/>
                <a:gd name="T1" fmla="*/ 212 h 228"/>
                <a:gd name="T2" fmla="*/ 443 w 593"/>
                <a:gd name="T3" fmla="*/ 221 h 228"/>
                <a:gd name="T4" fmla="*/ 394 w 593"/>
                <a:gd name="T5" fmla="*/ 228 h 228"/>
                <a:gd name="T6" fmla="*/ 342 w 593"/>
                <a:gd name="T7" fmla="*/ 228 h 228"/>
                <a:gd name="T8" fmla="*/ 287 w 593"/>
                <a:gd name="T9" fmla="*/ 226 h 228"/>
                <a:gd name="T10" fmla="*/ 235 w 593"/>
                <a:gd name="T11" fmla="*/ 223 h 228"/>
                <a:gd name="T12" fmla="*/ 184 w 593"/>
                <a:gd name="T13" fmla="*/ 218 h 228"/>
                <a:gd name="T14" fmla="*/ 138 w 593"/>
                <a:gd name="T15" fmla="*/ 213 h 228"/>
                <a:gd name="T16" fmla="*/ 105 w 593"/>
                <a:gd name="T17" fmla="*/ 212 h 228"/>
                <a:gd name="T18" fmla="*/ 79 w 593"/>
                <a:gd name="T19" fmla="*/ 210 h 228"/>
                <a:gd name="T20" fmla="*/ 53 w 593"/>
                <a:gd name="T21" fmla="*/ 202 h 228"/>
                <a:gd name="T22" fmla="*/ 28 w 593"/>
                <a:gd name="T23" fmla="*/ 192 h 228"/>
                <a:gd name="T24" fmla="*/ 8 w 593"/>
                <a:gd name="T25" fmla="*/ 164 h 228"/>
                <a:gd name="T26" fmla="*/ 0 w 593"/>
                <a:gd name="T27" fmla="*/ 110 h 228"/>
                <a:gd name="T28" fmla="*/ 13 w 593"/>
                <a:gd name="T29" fmla="*/ 59 h 228"/>
                <a:gd name="T30" fmla="*/ 46 w 593"/>
                <a:gd name="T31" fmla="*/ 16 h 228"/>
                <a:gd name="T32" fmla="*/ 74 w 593"/>
                <a:gd name="T33" fmla="*/ 3 h 228"/>
                <a:gd name="T34" fmla="*/ 79 w 593"/>
                <a:gd name="T35" fmla="*/ 11 h 228"/>
                <a:gd name="T36" fmla="*/ 79 w 593"/>
                <a:gd name="T37" fmla="*/ 49 h 228"/>
                <a:gd name="T38" fmla="*/ 82 w 593"/>
                <a:gd name="T39" fmla="*/ 95 h 228"/>
                <a:gd name="T40" fmla="*/ 100 w 593"/>
                <a:gd name="T41" fmla="*/ 126 h 228"/>
                <a:gd name="T42" fmla="*/ 130 w 593"/>
                <a:gd name="T43" fmla="*/ 148 h 228"/>
                <a:gd name="T44" fmla="*/ 168 w 593"/>
                <a:gd name="T45" fmla="*/ 159 h 228"/>
                <a:gd name="T46" fmla="*/ 212 w 593"/>
                <a:gd name="T47" fmla="*/ 166 h 228"/>
                <a:gd name="T48" fmla="*/ 261 w 593"/>
                <a:gd name="T49" fmla="*/ 167 h 228"/>
                <a:gd name="T50" fmla="*/ 309 w 593"/>
                <a:gd name="T51" fmla="*/ 171 h 228"/>
                <a:gd name="T52" fmla="*/ 348 w 593"/>
                <a:gd name="T53" fmla="*/ 171 h 228"/>
                <a:gd name="T54" fmla="*/ 378 w 593"/>
                <a:gd name="T55" fmla="*/ 171 h 228"/>
                <a:gd name="T56" fmla="*/ 409 w 593"/>
                <a:gd name="T57" fmla="*/ 172 h 228"/>
                <a:gd name="T58" fmla="*/ 440 w 593"/>
                <a:gd name="T59" fmla="*/ 169 h 228"/>
                <a:gd name="T60" fmla="*/ 475 w 593"/>
                <a:gd name="T61" fmla="*/ 148 h 228"/>
                <a:gd name="T62" fmla="*/ 504 w 593"/>
                <a:gd name="T63" fmla="*/ 113 h 228"/>
                <a:gd name="T64" fmla="*/ 530 w 593"/>
                <a:gd name="T65" fmla="*/ 77 h 228"/>
                <a:gd name="T66" fmla="*/ 555 w 593"/>
                <a:gd name="T67" fmla="*/ 38 h 228"/>
                <a:gd name="T68" fmla="*/ 584 w 593"/>
                <a:gd name="T69" fmla="*/ 15 h 228"/>
                <a:gd name="T70" fmla="*/ 591 w 593"/>
                <a:gd name="T71" fmla="*/ 52 h 228"/>
                <a:gd name="T72" fmla="*/ 570 w 593"/>
                <a:gd name="T73" fmla="*/ 121 h 228"/>
                <a:gd name="T74" fmla="*/ 532 w 593"/>
                <a:gd name="T75" fmla="*/ 18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93" h="228">
                  <a:moveTo>
                    <a:pt x="511" y="203"/>
                  </a:moveTo>
                  <a:lnTo>
                    <a:pt x="489" y="212"/>
                  </a:lnTo>
                  <a:lnTo>
                    <a:pt x="468" y="216"/>
                  </a:lnTo>
                  <a:lnTo>
                    <a:pt x="443" y="221"/>
                  </a:lnTo>
                  <a:lnTo>
                    <a:pt x="419" y="225"/>
                  </a:lnTo>
                  <a:lnTo>
                    <a:pt x="394" y="228"/>
                  </a:lnTo>
                  <a:lnTo>
                    <a:pt x="368" y="228"/>
                  </a:lnTo>
                  <a:lnTo>
                    <a:pt x="342" y="228"/>
                  </a:lnTo>
                  <a:lnTo>
                    <a:pt x="314" y="228"/>
                  </a:lnTo>
                  <a:lnTo>
                    <a:pt x="287" y="226"/>
                  </a:lnTo>
                  <a:lnTo>
                    <a:pt x="261" y="225"/>
                  </a:lnTo>
                  <a:lnTo>
                    <a:pt x="235" y="223"/>
                  </a:lnTo>
                  <a:lnTo>
                    <a:pt x="209" y="221"/>
                  </a:lnTo>
                  <a:lnTo>
                    <a:pt x="184" y="218"/>
                  </a:lnTo>
                  <a:lnTo>
                    <a:pt x="161" y="215"/>
                  </a:lnTo>
                  <a:lnTo>
                    <a:pt x="138" y="213"/>
                  </a:lnTo>
                  <a:lnTo>
                    <a:pt x="117" y="210"/>
                  </a:lnTo>
                  <a:lnTo>
                    <a:pt x="105" y="212"/>
                  </a:lnTo>
                  <a:lnTo>
                    <a:pt x="92" y="212"/>
                  </a:lnTo>
                  <a:lnTo>
                    <a:pt x="79" y="210"/>
                  </a:lnTo>
                  <a:lnTo>
                    <a:pt x="66" y="207"/>
                  </a:lnTo>
                  <a:lnTo>
                    <a:pt x="53" y="202"/>
                  </a:lnTo>
                  <a:lnTo>
                    <a:pt x="41" y="197"/>
                  </a:lnTo>
                  <a:lnTo>
                    <a:pt x="28" y="192"/>
                  </a:lnTo>
                  <a:lnTo>
                    <a:pt x="18" y="189"/>
                  </a:lnTo>
                  <a:lnTo>
                    <a:pt x="8" y="164"/>
                  </a:lnTo>
                  <a:lnTo>
                    <a:pt x="2" y="138"/>
                  </a:lnTo>
                  <a:lnTo>
                    <a:pt x="0" y="110"/>
                  </a:lnTo>
                  <a:lnTo>
                    <a:pt x="5" y="84"/>
                  </a:lnTo>
                  <a:lnTo>
                    <a:pt x="13" y="59"/>
                  </a:lnTo>
                  <a:lnTo>
                    <a:pt x="26" y="36"/>
                  </a:lnTo>
                  <a:lnTo>
                    <a:pt x="46" y="16"/>
                  </a:lnTo>
                  <a:lnTo>
                    <a:pt x="71" y="0"/>
                  </a:lnTo>
                  <a:lnTo>
                    <a:pt x="74" y="3"/>
                  </a:lnTo>
                  <a:lnTo>
                    <a:pt x="77" y="6"/>
                  </a:lnTo>
                  <a:lnTo>
                    <a:pt x="79" y="11"/>
                  </a:lnTo>
                  <a:lnTo>
                    <a:pt x="82" y="20"/>
                  </a:lnTo>
                  <a:lnTo>
                    <a:pt x="79" y="49"/>
                  </a:lnTo>
                  <a:lnTo>
                    <a:pt x="79" y="74"/>
                  </a:lnTo>
                  <a:lnTo>
                    <a:pt x="82" y="95"/>
                  </a:lnTo>
                  <a:lnTo>
                    <a:pt x="90" y="113"/>
                  </a:lnTo>
                  <a:lnTo>
                    <a:pt x="100" y="126"/>
                  </a:lnTo>
                  <a:lnTo>
                    <a:pt x="113" y="138"/>
                  </a:lnTo>
                  <a:lnTo>
                    <a:pt x="130" y="148"/>
                  </a:lnTo>
                  <a:lnTo>
                    <a:pt x="148" y="154"/>
                  </a:lnTo>
                  <a:lnTo>
                    <a:pt x="168" y="159"/>
                  </a:lnTo>
                  <a:lnTo>
                    <a:pt x="189" y="162"/>
                  </a:lnTo>
                  <a:lnTo>
                    <a:pt x="212" y="166"/>
                  </a:lnTo>
                  <a:lnTo>
                    <a:pt x="237" y="167"/>
                  </a:lnTo>
                  <a:lnTo>
                    <a:pt x="261" y="167"/>
                  </a:lnTo>
                  <a:lnTo>
                    <a:pt x="284" y="169"/>
                  </a:lnTo>
                  <a:lnTo>
                    <a:pt x="309" y="171"/>
                  </a:lnTo>
                  <a:lnTo>
                    <a:pt x="333" y="174"/>
                  </a:lnTo>
                  <a:lnTo>
                    <a:pt x="348" y="171"/>
                  </a:lnTo>
                  <a:lnTo>
                    <a:pt x="363" y="171"/>
                  </a:lnTo>
                  <a:lnTo>
                    <a:pt x="378" y="171"/>
                  </a:lnTo>
                  <a:lnTo>
                    <a:pt x="394" y="172"/>
                  </a:lnTo>
                  <a:lnTo>
                    <a:pt x="409" y="172"/>
                  </a:lnTo>
                  <a:lnTo>
                    <a:pt x="424" y="172"/>
                  </a:lnTo>
                  <a:lnTo>
                    <a:pt x="440" y="169"/>
                  </a:lnTo>
                  <a:lnTo>
                    <a:pt x="458" y="162"/>
                  </a:lnTo>
                  <a:lnTo>
                    <a:pt x="475" y="148"/>
                  </a:lnTo>
                  <a:lnTo>
                    <a:pt x="489" y="131"/>
                  </a:lnTo>
                  <a:lnTo>
                    <a:pt x="504" y="113"/>
                  </a:lnTo>
                  <a:lnTo>
                    <a:pt x="517" y="95"/>
                  </a:lnTo>
                  <a:lnTo>
                    <a:pt x="530" y="77"/>
                  </a:lnTo>
                  <a:lnTo>
                    <a:pt x="543" y="57"/>
                  </a:lnTo>
                  <a:lnTo>
                    <a:pt x="555" y="38"/>
                  </a:lnTo>
                  <a:lnTo>
                    <a:pt x="566" y="20"/>
                  </a:lnTo>
                  <a:lnTo>
                    <a:pt x="584" y="15"/>
                  </a:lnTo>
                  <a:lnTo>
                    <a:pt x="593" y="28"/>
                  </a:lnTo>
                  <a:lnTo>
                    <a:pt x="591" y="52"/>
                  </a:lnTo>
                  <a:lnTo>
                    <a:pt x="583" y="85"/>
                  </a:lnTo>
                  <a:lnTo>
                    <a:pt x="570" y="121"/>
                  </a:lnTo>
                  <a:lnTo>
                    <a:pt x="552" y="156"/>
                  </a:lnTo>
                  <a:lnTo>
                    <a:pt x="532" y="185"/>
                  </a:lnTo>
                  <a:lnTo>
                    <a:pt x="511" y="2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0" name="Explosion 1 39"/>
          <p:cNvSpPr/>
          <p:nvPr/>
        </p:nvSpPr>
        <p:spPr bwMode="auto">
          <a:xfrm>
            <a:off x="4490467" y="1772816"/>
            <a:ext cx="576064" cy="432048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50781 -0.2303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-1152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-0.50781 -0.230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9" y="-1152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/>
      <p:bldP spid="17" grpId="0" animBg="1"/>
      <p:bldP spid="17" grpId="1" animBg="1"/>
      <p:bldP spid="7" grpId="0" animBg="1"/>
      <p:bldP spid="7" grpId="1" animBg="1"/>
      <p:bldP spid="28" grpId="0" animBg="1"/>
      <p:bldP spid="28" grpId="1" animBg="1"/>
      <p:bldP spid="40" grpId="0" animBg="1"/>
      <p:bldP spid="4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 what is so hard</a:t>
            </a:r>
            <a:r>
              <a:rPr lang="en-GB" dirty="0"/>
              <a:t>… how </a:t>
            </a:r>
            <a:r>
              <a:rPr lang="en-GB" dirty="0" smtClean="0"/>
              <a:t>triggers </a:t>
            </a:r>
            <a:r>
              <a:rPr lang="en-GB" dirty="0"/>
              <a:t>work</a:t>
            </a:r>
            <a:endParaRPr lang="en-GB" dirty="0" smtClean="0"/>
          </a:p>
        </p:txBody>
      </p:sp>
      <p:sp>
        <p:nvSpPr>
          <p:cNvPr id="59" name="Content Placeholder 5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GB" dirty="0" smtClean="0"/>
              <a:t>The data keeps on coming, whether you are ready or not</a:t>
            </a:r>
          </a:p>
          <a:p>
            <a:r>
              <a:rPr lang="en-GB" dirty="0" smtClean="0"/>
              <a:t>Like one of those tennis machines, except that missing a ball means losing your Nobel prize winning Higgs/SUSY discovery</a:t>
            </a:r>
            <a:endParaRPr lang="en-GB" dirty="0"/>
          </a:p>
        </p:txBody>
      </p:sp>
      <p:sp>
        <p:nvSpPr>
          <p:cNvPr id="17412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210916-A627-4DA1-995F-D6462FA4AEE9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45E978-D0D0-4A85-8125-913C787DEE1E}" type="slidenum">
              <a:rPr lang="en-US" smtClean="0"/>
              <a:pPr/>
              <a:t>24</a:t>
            </a:fld>
            <a:endParaRPr lang="en-US" smtClean="0"/>
          </a:p>
        </p:txBody>
      </p:sp>
      <p:grpSp>
        <p:nvGrpSpPr>
          <p:cNvPr id="55" name="Group 54"/>
          <p:cNvGrpSpPr/>
          <p:nvPr/>
        </p:nvGrpSpPr>
        <p:grpSpPr>
          <a:xfrm>
            <a:off x="5556978" y="4154937"/>
            <a:ext cx="4267127" cy="2940644"/>
            <a:chOff x="5417441" y="3927229"/>
            <a:chExt cx="4267127" cy="2940644"/>
          </a:xfrm>
        </p:grpSpPr>
        <p:sp>
          <p:nvSpPr>
            <p:cNvPr id="15" name="AutoShape 7"/>
            <p:cNvSpPr>
              <a:spLocks noChangeAspect="1" noChangeArrowheads="1" noTextEdit="1"/>
            </p:cNvSpPr>
            <p:nvPr/>
          </p:nvSpPr>
          <p:spPr bwMode="auto">
            <a:xfrm>
              <a:off x="5417441" y="3927229"/>
              <a:ext cx="4267127" cy="294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75547" y="4131520"/>
              <a:ext cx="1829990" cy="2736353"/>
            </a:xfrm>
            <a:custGeom>
              <a:avLst/>
              <a:gdLst>
                <a:gd name="T0" fmla="*/ 1197 w 1273"/>
                <a:gd name="T1" fmla="*/ 1101 h 1901"/>
                <a:gd name="T2" fmla="*/ 1118 w 1273"/>
                <a:gd name="T3" fmla="*/ 1035 h 1901"/>
                <a:gd name="T4" fmla="*/ 1137 w 1273"/>
                <a:gd name="T5" fmla="*/ 940 h 1901"/>
                <a:gd name="T6" fmla="*/ 1145 w 1273"/>
                <a:gd name="T7" fmla="*/ 847 h 1901"/>
                <a:gd name="T8" fmla="*/ 1104 w 1273"/>
                <a:gd name="T9" fmla="*/ 790 h 1901"/>
                <a:gd name="T10" fmla="*/ 1062 w 1273"/>
                <a:gd name="T11" fmla="*/ 704 h 1901"/>
                <a:gd name="T12" fmla="*/ 1033 w 1273"/>
                <a:gd name="T13" fmla="*/ 606 h 1901"/>
                <a:gd name="T14" fmla="*/ 796 w 1273"/>
                <a:gd name="T15" fmla="*/ 360 h 1901"/>
                <a:gd name="T16" fmla="*/ 806 w 1273"/>
                <a:gd name="T17" fmla="*/ 347 h 1901"/>
                <a:gd name="T18" fmla="*/ 713 w 1273"/>
                <a:gd name="T19" fmla="*/ 305 h 1901"/>
                <a:gd name="T20" fmla="*/ 642 w 1273"/>
                <a:gd name="T21" fmla="*/ 243 h 1901"/>
                <a:gd name="T22" fmla="*/ 606 w 1273"/>
                <a:gd name="T23" fmla="*/ 209 h 1901"/>
                <a:gd name="T24" fmla="*/ 600 w 1273"/>
                <a:gd name="T25" fmla="*/ 152 h 1901"/>
                <a:gd name="T26" fmla="*/ 577 w 1273"/>
                <a:gd name="T27" fmla="*/ 116 h 1901"/>
                <a:gd name="T28" fmla="*/ 514 w 1273"/>
                <a:gd name="T29" fmla="*/ 23 h 1901"/>
                <a:gd name="T30" fmla="*/ 445 w 1273"/>
                <a:gd name="T31" fmla="*/ 0 h 1901"/>
                <a:gd name="T32" fmla="*/ 412 w 1273"/>
                <a:gd name="T33" fmla="*/ 1 h 1901"/>
                <a:gd name="T34" fmla="*/ 338 w 1273"/>
                <a:gd name="T35" fmla="*/ 28 h 1901"/>
                <a:gd name="T36" fmla="*/ 294 w 1273"/>
                <a:gd name="T37" fmla="*/ 55 h 1901"/>
                <a:gd name="T38" fmla="*/ 266 w 1273"/>
                <a:gd name="T39" fmla="*/ 61 h 1901"/>
                <a:gd name="T40" fmla="*/ 258 w 1273"/>
                <a:gd name="T41" fmla="*/ 118 h 1901"/>
                <a:gd name="T42" fmla="*/ 144 w 1273"/>
                <a:gd name="T43" fmla="*/ 134 h 1901"/>
                <a:gd name="T44" fmla="*/ 73 w 1273"/>
                <a:gd name="T45" fmla="*/ 154 h 1901"/>
                <a:gd name="T46" fmla="*/ 44 w 1273"/>
                <a:gd name="T47" fmla="*/ 174 h 1901"/>
                <a:gd name="T48" fmla="*/ 59 w 1273"/>
                <a:gd name="T49" fmla="*/ 189 h 1901"/>
                <a:gd name="T50" fmla="*/ 116 w 1273"/>
                <a:gd name="T51" fmla="*/ 202 h 1901"/>
                <a:gd name="T52" fmla="*/ 207 w 1273"/>
                <a:gd name="T53" fmla="*/ 211 h 1901"/>
                <a:gd name="T54" fmla="*/ 267 w 1273"/>
                <a:gd name="T55" fmla="*/ 274 h 1901"/>
                <a:gd name="T56" fmla="*/ 302 w 1273"/>
                <a:gd name="T57" fmla="*/ 441 h 1901"/>
                <a:gd name="T58" fmla="*/ 410 w 1273"/>
                <a:gd name="T59" fmla="*/ 430 h 1901"/>
                <a:gd name="T60" fmla="*/ 488 w 1273"/>
                <a:gd name="T61" fmla="*/ 458 h 1901"/>
                <a:gd name="T62" fmla="*/ 507 w 1273"/>
                <a:gd name="T63" fmla="*/ 510 h 1901"/>
                <a:gd name="T64" fmla="*/ 478 w 1273"/>
                <a:gd name="T65" fmla="*/ 608 h 1901"/>
                <a:gd name="T66" fmla="*/ 444 w 1273"/>
                <a:gd name="T67" fmla="*/ 656 h 1901"/>
                <a:gd name="T68" fmla="*/ 386 w 1273"/>
                <a:gd name="T69" fmla="*/ 872 h 1901"/>
                <a:gd name="T70" fmla="*/ 358 w 1273"/>
                <a:gd name="T71" fmla="*/ 968 h 1901"/>
                <a:gd name="T72" fmla="*/ 439 w 1273"/>
                <a:gd name="T73" fmla="*/ 1034 h 1901"/>
                <a:gd name="T74" fmla="*/ 525 w 1273"/>
                <a:gd name="T75" fmla="*/ 1095 h 1901"/>
                <a:gd name="T76" fmla="*/ 631 w 1273"/>
                <a:gd name="T77" fmla="*/ 991 h 1901"/>
                <a:gd name="T78" fmla="*/ 675 w 1273"/>
                <a:gd name="T79" fmla="*/ 1009 h 1901"/>
                <a:gd name="T80" fmla="*/ 214 w 1273"/>
                <a:gd name="T81" fmla="*/ 1202 h 1901"/>
                <a:gd name="T82" fmla="*/ 135 w 1273"/>
                <a:gd name="T83" fmla="*/ 1398 h 1901"/>
                <a:gd name="T84" fmla="*/ 727 w 1273"/>
                <a:gd name="T85" fmla="*/ 1262 h 1901"/>
                <a:gd name="T86" fmla="*/ 676 w 1273"/>
                <a:gd name="T87" fmla="*/ 1342 h 1901"/>
                <a:gd name="T88" fmla="*/ 607 w 1273"/>
                <a:gd name="T89" fmla="*/ 1420 h 1901"/>
                <a:gd name="T90" fmla="*/ 493 w 1273"/>
                <a:gd name="T91" fmla="*/ 1503 h 1901"/>
                <a:gd name="T92" fmla="*/ 510 w 1273"/>
                <a:gd name="T93" fmla="*/ 1525 h 1901"/>
                <a:gd name="T94" fmla="*/ 523 w 1273"/>
                <a:gd name="T95" fmla="*/ 1576 h 1901"/>
                <a:gd name="T96" fmla="*/ 433 w 1273"/>
                <a:gd name="T97" fmla="*/ 1705 h 1901"/>
                <a:gd name="T98" fmla="*/ 317 w 1273"/>
                <a:gd name="T99" fmla="*/ 1850 h 1901"/>
                <a:gd name="T100" fmla="*/ 543 w 1273"/>
                <a:gd name="T101" fmla="*/ 1901 h 1901"/>
                <a:gd name="T102" fmla="*/ 946 w 1273"/>
                <a:gd name="T103" fmla="*/ 1877 h 1901"/>
                <a:gd name="T104" fmla="*/ 874 w 1273"/>
                <a:gd name="T105" fmla="*/ 1720 h 1901"/>
                <a:gd name="T106" fmla="*/ 833 w 1273"/>
                <a:gd name="T107" fmla="*/ 1679 h 1901"/>
                <a:gd name="T108" fmla="*/ 894 w 1273"/>
                <a:gd name="T109" fmla="*/ 1691 h 1901"/>
                <a:gd name="T110" fmla="*/ 977 w 1273"/>
                <a:gd name="T111" fmla="*/ 1708 h 1901"/>
                <a:gd name="T112" fmla="*/ 1061 w 1273"/>
                <a:gd name="T113" fmla="*/ 1720 h 1901"/>
                <a:gd name="T114" fmla="*/ 1139 w 1273"/>
                <a:gd name="T115" fmla="*/ 1717 h 1901"/>
                <a:gd name="T116" fmla="*/ 1210 w 1273"/>
                <a:gd name="T117" fmla="*/ 1708 h 1901"/>
                <a:gd name="T118" fmla="*/ 1261 w 1273"/>
                <a:gd name="T119" fmla="*/ 1699 h 1901"/>
                <a:gd name="T120" fmla="*/ 1251 w 1273"/>
                <a:gd name="T121" fmla="*/ 1613 h 1901"/>
                <a:gd name="T122" fmla="*/ 1223 w 1273"/>
                <a:gd name="T123" fmla="*/ 145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3" h="1901">
                  <a:moveTo>
                    <a:pt x="1255" y="1175"/>
                  </a:moveTo>
                  <a:lnTo>
                    <a:pt x="1245" y="1156"/>
                  </a:lnTo>
                  <a:lnTo>
                    <a:pt x="1230" y="1138"/>
                  </a:lnTo>
                  <a:lnTo>
                    <a:pt x="1214" y="1118"/>
                  </a:lnTo>
                  <a:lnTo>
                    <a:pt x="1197" y="1101"/>
                  </a:lnTo>
                  <a:lnTo>
                    <a:pt x="1180" y="1085"/>
                  </a:lnTo>
                  <a:lnTo>
                    <a:pt x="1167" y="1073"/>
                  </a:lnTo>
                  <a:lnTo>
                    <a:pt x="1157" y="1065"/>
                  </a:lnTo>
                  <a:lnTo>
                    <a:pt x="1154" y="1062"/>
                  </a:lnTo>
                  <a:lnTo>
                    <a:pt x="1118" y="1035"/>
                  </a:lnTo>
                  <a:lnTo>
                    <a:pt x="1142" y="988"/>
                  </a:lnTo>
                  <a:lnTo>
                    <a:pt x="1140" y="976"/>
                  </a:lnTo>
                  <a:lnTo>
                    <a:pt x="1138" y="965"/>
                  </a:lnTo>
                  <a:lnTo>
                    <a:pt x="1137" y="952"/>
                  </a:lnTo>
                  <a:lnTo>
                    <a:pt x="1137" y="940"/>
                  </a:lnTo>
                  <a:lnTo>
                    <a:pt x="1138" y="918"/>
                  </a:lnTo>
                  <a:lnTo>
                    <a:pt x="1141" y="897"/>
                  </a:lnTo>
                  <a:lnTo>
                    <a:pt x="1146" y="876"/>
                  </a:lnTo>
                  <a:lnTo>
                    <a:pt x="1153" y="858"/>
                  </a:lnTo>
                  <a:lnTo>
                    <a:pt x="1145" y="847"/>
                  </a:lnTo>
                  <a:lnTo>
                    <a:pt x="1136" y="837"/>
                  </a:lnTo>
                  <a:lnTo>
                    <a:pt x="1127" y="825"/>
                  </a:lnTo>
                  <a:lnTo>
                    <a:pt x="1119" y="814"/>
                  </a:lnTo>
                  <a:lnTo>
                    <a:pt x="1112" y="802"/>
                  </a:lnTo>
                  <a:lnTo>
                    <a:pt x="1104" y="790"/>
                  </a:lnTo>
                  <a:lnTo>
                    <a:pt x="1096" y="777"/>
                  </a:lnTo>
                  <a:lnTo>
                    <a:pt x="1089" y="764"/>
                  </a:lnTo>
                  <a:lnTo>
                    <a:pt x="1079" y="745"/>
                  </a:lnTo>
                  <a:lnTo>
                    <a:pt x="1070" y="724"/>
                  </a:lnTo>
                  <a:lnTo>
                    <a:pt x="1062" y="704"/>
                  </a:lnTo>
                  <a:lnTo>
                    <a:pt x="1055" y="685"/>
                  </a:lnTo>
                  <a:lnTo>
                    <a:pt x="1048" y="665"/>
                  </a:lnTo>
                  <a:lnTo>
                    <a:pt x="1042" y="644"/>
                  </a:lnTo>
                  <a:lnTo>
                    <a:pt x="1037" y="626"/>
                  </a:lnTo>
                  <a:lnTo>
                    <a:pt x="1033" y="606"/>
                  </a:lnTo>
                  <a:lnTo>
                    <a:pt x="1030" y="597"/>
                  </a:lnTo>
                  <a:lnTo>
                    <a:pt x="772" y="373"/>
                  </a:lnTo>
                  <a:lnTo>
                    <a:pt x="781" y="369"/>
                  </a:lnTo>
                  <a:lnTo>
                    <a:pt x="789" y="364"/>
                  </a:lnTo>
                  <a:lnTo>
                    <a:pt x="796" y="360"/>
                  </a:lnTo>
                  <a:lnTo>
                    <a:pt x="802" y="356"/>
                  </a:lnTo>
                  <a:lnTo>
                    <a:pt x="806" y="353"/>
                  </a:lnTo>
                  <a:lnTo>
                    <a:pt x="809" y="350"/>
                  </a:lnTo>
                  <a:lnTo>
                    <a:pt x="809" y="348"/>
                  </a:lnTo>
                  <a:lnTo>
                    <a:pt x="806" y="347"/>
                  </a:lnTo>
                  <a:lnTo>
                    <a:pt x="787" y="342"/>
                  </a:lnTo>
                  <a:lnTo>
                    <a:pt x="767" y="335"/>
                  </a:lnTo>
                  <a:lnTo>
                    <a:pt x="747" y="327"/>
                  </a:lnTo>
                  <a:lnTo>
                    <a:pt x="730" y="317"/>
                  </a:lnTo>
                  <a:lnTo>
                    <a:pt x="713" y="305"/>
                  </a:lnTo>
                  <a:lnTo>
                    <a:pt x="696" y="293"/>
                  </a:lnTo>
                  <a:lnTo>
                    <a:pt x="681" y="280"/>
                  </a:lnTo>
                  <a:lnTo>
                    <a:pt x="666" y="267"/>
                  </a:lnTo>
                  <a:lnTo>
                    <a:pt x="653" y="256"/>
                  </a:lnTo>
                  <a:lnTo>
                    <a:pt x="642" y="243"/>
                  </a:lnTo>
                  <a:lnTo>
                    <a:pt x="631" y="233"/>
                  </a:lnTo>
                  <a:lnTo>
                    <a:pt x="622" y="224"/>
                  </a:lnTo>
                  <a:lnTo>
                    <a:pt x="615" y="217"/>
                  </a:lnTo>
                  <a:lnTo>
                    <a:pt x="609" y="211"/>
                  </a:lnTo>
                  <a:lnTo>
                    <a:pt x="606" y="209"/>
                  </a:lnTo>
                  <a:lnTo>
                    <a:pt x="605" y="209"/>
                  </a:lnTo>
                  <a:lnTo>
                    <a:pt x="604" y="202"/>
                  </a:lnTo>
                  <a:lnTo>
                    <a:pt x="602" y="187"/>
                  </a:lnTo>
                  <a:lnTo>
                    <a:pt x="601" y="168"/>
                  </a:lnTo>
                  <a:lnTo>
                    <a:pt x="600" y="152"/>
                  </a:lnTo>
                  <a:lnTo>
                    <a:pt x="593" y="150"/>
                  </a:lnTo>
                  <a:lnTo>
                    <a:pt x="585" y="146"/>
                  </a:lnTo>
                  <a:lnTo>
                    <a:pt x="579" y="142"/>
                  </a:lnTo>
                  <a:lnTo>
                    <a:pt x="577" y="136"/>
                  </a:lnTo>
                  <a:lnTo>
                    <a:pt x="577" y="116"/>
                  </a:lnTo>
                  <a:lnTo>
                    <a:pt x="574" y="96"/>
                  </a:lnTo>
                  <a:lnTo>
                    <a:pt x="564" y="75"/>
                  </a:lnTo>
                  <a:lnTo>
                    <a:pt x="552" y="55"/>
                  </a:lnTo>
                  <a:lnTo>
                    <a:pt x="534" y="38"/>
                  </a:lnTo>
                  <a:lnTo>
                    <a:pt x="514" y="23"/>
                  </a:lnTo>
                  <a:lnTo>
                    <a:pt x="491" y="10"/>
                  </a:lnTo>
                  <a:lnTo>
                    <a:pt x="464" y="2"/>
                  </a:lnTo>
                  <a:lnTo>
                    <a:pt x="457" y="1"/>
                  </a:lnTo>
                  <a:lnTo>
                    <a:pt x="452" y="0"/>
                  </a:lnTo>
                  <a:lnTo>
                    <a:pt x="445" y="0"/>
                  </a:lnTo>
                  <a:lnTo>
                    <a:pt x="439" y="0"/>
                  </a:lnTo>
                  <a:lnTo>
                    <a:pt x="432" y="0"/>
                  </a:lnTo>
                  <a:lnTo>
                    <a:pt x="425" y="0"/>
                  </a:lnTo>
                  <a:lnTo>
                    <a:pt x="419" y="0"/>
                  </a:lnTo>
                  <a:lnTo>
                    <a:pt x="412" y="1"/>
                  </a:lnTo>
                  <a:lnTo>
                    <a:pt x="396" y="5"/>
                  </a:lnTo>
                  <a:lnTo>
                    <a:pt x="380" y="8"/>
                  </a:lnTo>
                  <a:lnTo>
                    <a:pt x="365" y="14"/>
                  </a:lnTo>
                  <a:lnTo>
                    <a:pt x="351" y="20"/>
                  </a:lnTo>
                  <a:lnTo>
                    <a:pt x="338" y="28"/>
                  </a:lnTo>
                  <a:lnTo>
                    <a:pt x="325" y="35"/>
                  </a:lnTo>
                  <a:lnTo>
                    <a:pt x="313" y="44"/>
                  </a:lnTo>
                  <a:lnTo>
                    <a:pt x="303" y="52"/>
                  </a:lnTo>
                  <a:lnTo>
                    <a:pt x="300" y="54"/>
                  </a:lnTo>
                  <a:lnTo>
                    <a:pt x="294" y="55"/>
                  </a:lnTo>
                  <a:lnTo>
                    <a:pt x="288" y="56"/>
                  </a:lnTo>
                  <a:lnTo>
                    <a:pt x="281" y="58"/>
                  </a:lnTo>
                  <a:lnTo>
                    <a:pt x="275" y="58"/>
                  </a:lnTo>
                  <a:lnTo>
                    <a:pt x="270" y="59"/>
                  </a:lnTo>
                  <a:lnTo>
                    <a:pt x="266" y="61"/>
                  </a:lnTo>
                  <a:lnTo>
                    <a:pt x="264" y="65"/>
                  </a:lnTo>
                  <a:lnTo>
                    <a:pt x="262" y="76"/>
                  </a:lnTo>
                  <a:lnTo>
                    <a:pt x="259" y="91"/>
                  </a:lnTo>
                  <a:lnTo>
                    <a:pt x="257" y="106"/>
                  </a:lnTo>
                  <a:lnTo>
                    <a:pt x="258" y="118"/>
                  </a:lnTo>
                  <a:lnTo>
                    <a:pt x="232" y="120"/>
                  </a:lnTo>
                  <a:lnTo>
                    <a:pt x="207" y="123"/>
                  </a:lnTo>
                  <a:lnTo>
                    <a:pt x="184" y="127"/>
                  </a:lnTo>
                  <a:lnTo>
                    <a:pt x="164" y="130"/>
                  </a:lnTo>
                  <a:lnTo>
                    <a:pt x="144" y="134"/>
                  </a:lnTo>
                  <a:lnTo>
                    <a:pt x="126" y="138"/>
                  </a:lnTo>
                  <a:lnTo>
                    <a:pt x="111" y="142"/>
                  </a:lnTo>
                  <a:lnTo>
                    <a:pt x="96" y="146"/>
                  </a:lnTo>
                  <a:lnTo>
                    <a:pt x="83" y="150"/>
                  </a:lnTo>
                  <a:lnTo>
                    <a:pt x="73" y="154"/>
                  </a:lnTo>
                  <a:lnTo>
                    <a:pt x="64" y="159"/>
                  </a:lnTo>
                  <a:lnTo>
                    <a:pt x="57" y="163"/>
                  </a:lnTo>
                  <a:lnTo>
                    <a:pt x="50" y="167"/>
                  </a:lnTo>
                  <a:lnTo>
                    <a:pt x="46" y="171"/>
                  </a:lnTo>
                  <a:lnTo>
                    <a:pt x="44" y="174"/>
                  </a:lnTo>
                  <a:lnTo>
                    <a:pt x="43" y="177"/>
                  </a:lnTo>
                  <a:lnTo>
                    <a:pt x="44" y="181"/>
                  </a:lnTo>
                  <a:lnTo>
                    <a:pt x="46" y="183"/>
                  </a:lnTo>
                  <a:lnTo>
                    <a:pt x="52" y="187"/>
                  </a:lnTo>
                  <a:lnTo>
                    <a:pt x="59" y="189"/>
                  </a:lnTo>
                  <a:lnTo>
                    <a:pt x="67" y="191"/>
                  </a:lnTo>
                  <a:lnTo>
                    <a:pt x="77" y="195"/>
                  </a:lnTo>
                  <a:lnTo>
                    <a:pt x="89" y="197"/>
                  </a:lnTo>
                  <a:lnTo>
                    <a:pt x="102" y="199"/>
                  </a:lnTo>
                  <a:lnTo>
                    <a:pt x="116" y="202"/>
                  </a:lnTo>
                  <a:lnTo>
                    <a:pt x="133" y="204"/>
                  </a:lnTo>
                  <a:lnTo>
                    <a:pt x="149" y="205"/>
                  </a:lnTo>
                  <a:lnTo>
                    <a:pt x="167" y="207"/>
                  </a:lnTo>
                  <a:lnTo>
                    <a:pt x="187" y="209"/>
                  </a:lnTo>
                  <a:lnTo>
                    <a:pt x="207" y="211"/>
                  </a:lnTo>
                  <a:lnTo>
                    <a:pt x="229" y="212"/>
                  </a:lnTo>
                  <a:lnTo>
                    <a:pt x="251" y="213"/>
                  </a:lnTo>
                  <a:lnTo>
                    <a:pt x="254" y="220"/>
                  </a:lnTo>
                  <a:lnTo>
                    <a:pt x="259" y="241"/>
                  </a:lnTo>
                  <a:lnTo>
                    <a:pt x="267" y="274"/>
                  </a:lnTo>
                  <a:lnTo>
                    <a:pt x="277" y="320"/>
                  </a:lnTo>
                  <a:lnTo>
                    <a:pt x="287" y="378"/>
                  </a:lnTo>
                  <a:lnTo>
                    <a:pt x="295" y="415"/>
                  </a:lnTo>
                  <a:lnTo>
                    <a:pt x="300" y="436"/>
                  </a:lnTo>
                  <a:lnTo>
                    <a:pt x="302" y="441"/>
                  </a:lnTo>
                  <a:lnTo>
                    <a:pt x="319" y="438"/>
                  </a:lnTo>
                  <a:lnTo>
                    <a:pt x="340" y="433"/>
                  </a:lnTo>
                  <a:lnTo>
                    <a:pt x="363" y="431"/>
                  </a:lnTo>
                  <a:lnTo>
                    <a:pt x="386" y="429"/>
                  </a:lnTo>
                  <a:lnTo>
                    <a:pt x="410" y="430"/>
                  </a:lnTo>
                  <a:lnTo>
                    <a:pt x="433" y="432"/>
                  </a:lnTo>
                  <a:lnTo>
                    <a:pt x="455" y="437"/>
                  </a:lnTo>
                  <a:lnTo>
                    <a:pt x="473" y="445"/>
                  </a:lnTo>
                  <a:lnTo>
                    <a:pt x="482" y="451"/>
                  </a:lnTo>
                  <a:lnTo>
                    <a:pt x="488" y="458"/>
                  </a:lnTo>
                  <a:lnTo>
                    <a:pt x="494" y="466"/>
                  </a:lnTo>
                  <a:lnTo>
                    <a:pt x="499" y="476"/>
                  </a:lnTo>
                  <a:lnTo>
                    <a:pt x="503" y="486"/>
                  </a:lnTo>
                  <a:lnTo>
                    <a:pt x="506" y="498"/>
                  </a:lnTo>
                  <a:lnTo>
                    <a:pt x="507" y="510"/>
                  </a:lnTo>
                  <a:lnTo>
                    <a:pt x="507" y="521"/>
                  </a:lnTo>
                  <a:lnTo>
                    <a:pt x="506" y="543"/>
                  </a:lnTo>
                  <a:lnTo>
                    <a:pt x="499" y="566"/>
                  </a:lnTo>
                  <a:lnTo>
                    <a:pt x="490" y="588"/>
                  </a:lnTo>
                  <a:lnTo>
                    <a:pt x="478" y="608"/>
                  </a:lnTo>
                  <a:lnTo>
                    <a:pt x="467" y="624"/>
                  </a:lnTo>
                  <a:lnTo>
                    <a:pt x="456" y="636"/>
                  </a:lnTo>
                  <a:lnTo>
                    <a:pt x="448" y="644"/>
                  </a:lnTo>
                  <a:lnTo>
                    <a:pt x="446" y="646"/>
                  </a:lnTo>
                  <a:lnTo>
                    <a:pt x="444" y="656"/>
                  </a:lnTo>
                  <a:lnTo>
                    <a:pt x="439" y="684"/>
                  </a:lnTo>
                  <a:lnTo>
                    <a:pt x="430" y="723"/>
                  </a:lnTo>
                  <a:lnTo>
                    <a:pt x="418" y="771"/>
                  </a:lnTo>
                  <a:lnTo>
                    <a:pt x="403" y="822"/>
                  </a:lnTo>
                  <a:lnTo>
                    <a:pt x="386" y="872"/>
                  </a:lnTo>
                  <a:lnTo>
                    <a:pt x="366" y="914"/>
                  </a:lnTo>
                  <a:lnTo>
                    <a:pt x="346" y="946"/>
                  </a:lnTo>
                  <a:lnTo>
                    <a:pt x="346" y="951"/>
                  </a:lnTo>
                  <a:lnTo>
                    <a:pt x="349" y="959"/>
                  </a:lnTo>
                  <a:lnTo>
                    <a:pt x="358" y="968"/>
                  </a:lnTo>
                  <a:lnTo>
                    <a:pt x="370" y="980"/>
                  </a:lnTo>
                  <a:lnTo>
                    <a:pt x="385" y="993"/>
                  </a:lnTo>
                  <a:lnTo>
                    <a:pt x="402" y="1006"/>
                  </a:lnTo>
                  <a:lnTo>
                    <a:pt x="420" y="1020"/>
                  </a:lnTo>
                  <a:lnTo>
                    <a:pt x="439" y="1034"/>
                  </a:lnTo>
                  <a:lnTo>
                    <a:pt x="458" y="1049"/>
                  </a:lnTo>
                  <a:lnTo>
                    <a:pt x="478" y="1063"/>
                  </a:lnTo>
                  <a:lnTo>
                    <a:pt x="495" y="1076"/>
                  </a:lnTo>
                  <a:lnTo>
                    <a:pt x="511" y="1086"/>
                  </a:lnTo>
                  <a:lnTo>
                    <a:pt x="525" y="1095"/>
                  </a:lnTo>
                  <a:lnTo>
                    <a:pt x="536" y="1103"/>
                  </a:lnTo>
                  <a:lnTo>
                    <a:pt x="543" y="1108"/>
                  </a:lnTo>
                  <a:lnTo>
                    <a:pt x="545" y="1109"/>
                  </a:lnTo>
                  <a:lnTo>
                    <a:pt x="630" y="990"/>
                  </a:lnTo>
                  <a:lnTo>
                    <a:pt x="631" y="991"/>
                  </a:lnTo>
                  <a:lnTo>
                    <a:pt x="636" y="993"/>
                  </a:lnTo>
                  <a:lnTo>
                    <a:pt x="643" y="995"/>
                  </a:lnTo>
                  <a:lnTo>
                    <a:pt x="652" y="998"/>
                  </a:lnTo>
                  <a:lnTo>
                    <a:pt x="663" y="1003"/>
                  </a:lnTo>
                  <a:lnTo>
                    <a:pt x="675" y="1009"/>
                  </a:lnTo>
                  <a:lnTo>
                    <a:pt x="688" y="1014"/>
                  </a:lnTo>
                  <a:lnTo>
                    <a:pt x="701" y="1020"/>
                  </a:lnTo>
                  <a:lnTo>
                    <a:pt x="659" y="1108"/>
                  </a:lnTo>
                  <a:lnTo>
                    <a:pt x="339" y="1288"/>
                  </a:lnTo>
                  <a:lnTo>
                    <a:pt x="214" y="1202"/>
                  </a:lnTo>
                  <a:lnTo>
                    <a:pt x="161" y="1219"/>
                  </a:lnTo>
                  <a:lnTo>
                    <a:pt x="152" y="1254"/>
                  </a:lnTo>
                  <a:lnTo>
                    <a:pt x="45" y="1184"/>
                  </a:lnTo>
                  <a:lnTo>
                    <a:pt x="0" y="1344"/>
                  </a:lnTo>
                  <a:lnTo>
                    <a:pt x="135" y="1398"/>
                  </a:lnTo>
                  <a:lnTo>
                    <a:pt x="171" y="1380"/>
                  </a:lnTo>
                  <a:lnTo>
                    <a:pt x="279" y="1406"/>
                  </a:lnTo>
                  <a:lnTo>
                    <a:pt x="476" y="1341"/>
                  </a:lnTo>
                  <a:lnTo>
                    <a:pt x="737" y="1246"/>
                  </a:lnTo>
                  <a:lnTo>
                    <a:pt x="727" y="1262"/>
                  </a:lnTo>
                  <a:lnTo>
                    <a:pt x="716" y="1278"/>
                  </a:lnTo>
                  <a:lnTo>
                    <a:pt x="707" y="1295"/>
                  </a:lnTo>
                  <a:lnTo>
                    <a:pt x="697" y="1311"/>
                  </a:lnTo>
                  <a:lnTo>
                    <a:pt x="686" y="1327"/>
                  </a:lnTo>
                  <a:lnTo>
                    <a:pt x="676" y="1342"/>
                  </a:lnTo>
                  <a:lnTo>
                    <a:pt x="665" y="1358"/>
                  </a:lnTo>
                  <a:lnTo>
                    <a:pt x="652" y="1373"/>
                  </a:lnTo>
                  <a:lnTo>
                    <a:pt x="639" y="1389"/>
                  </a:lnTo>
                  <a:lnTo>
                    <a:pt x="624" y="1404"/>
                  </a:lnTo>
                  <a:lnTo>
                    <a:pt x="607" y="1420"/>
                  </a:lnTo>
                  <a:lnTo>
                    <a:pt x="589" y="1436"/>
                  </a:lnTo>
                  <a:lnTo>
                    <a:pt x="569" y="1453"/>
                  </a:lnTo>
                  <a:lnTo>
                    <a:pt x="546" y="1469"/>
                  </a:lnTo>
                  <a:lnTo>
                    <a:pt x="521" y="1486"/>
                  </a:lnTo>
                  <a:lnTo>
                    <a:pt x="493" y="1503"/>
                  </a:lnTo>
                  <a:lnTo>
                    <a:pt x="494" y="1504"/>
                  </a:lnTo>
                  <a:lnTo>
                    <a:pt x="496" y="1507"/>
                  </a:lnTo>
                  <a:lnTo>
                    <a:pt x="500" y="1512"/>
                  </a:lnTo>
                  <a:lnTo>
                    <a:pt x="505" y="1518"/>
                  </a:lnTo>
                  <a:lnTo>
                    <a:pt x="510" y="1525"/>
                  </a:lnTo>
                  <a:lnTo>
                    <a:pt x="516" y="1534"/>
                  </a:lnTo>
                  <a:lnTo>
                    <a:pt x="522" y="1544"/>
                  </a:lnTo>
                  <a:lnTo>
                    <a:pt x="529" y="1553"/>
                  </a:lnTo>
                  <a:lnTo>
                    <a:pt x="529" y="1561"/>
                  </a:lnTo>
                  <a:lnTo>
                    <a:pt x="523" y="1576"/>
                  </a:lnTo>
                  <a:lnTo>
                    <a:pt x="513" y="1594"/>
                  </a:lnTo>
                  <a:lnTo>
                    <a:pt x="496" y="1619"/>
                  </a:lnTo>
                  <a:lnTo>
                    <a:pt x="478" y="1645"/>
                  </a:lnTo>
                  <a:lnTo>
                    <a:pt x="456" y="1675"/>
                  </a:lnTo>
                  <a:lnTo>
                    <a:pt x="433" y="1705"/>
                  </a:lnTo>
                  <a:lnTo>
                    <a:pt x="409" y="1737"/>
                  </a:lnTo>
                  <a:lnTo>
                    <a:pt x="384" y="1768"/>
                  </a:lnTo>
                  <a:lnTo>
                    <a:pt x="359" y="1798"/>
                  </a:lnTo>
                  <a:lnTo>
                    <a:pt x="336" y="1826"/>
                  </a:lnTo>
                  <a:lnTo>
                    <a:pt x="317" y="1850"/>
                  </a:lnTo>
                  <a:lnTo>
                    <a:pt x="300" y="1871"/>
                  </a:lnTo>
                  <a:lnTo>
                    <a:pt x="286" y="1887"/>
                  </a:lnTo>
                  <a:lnTo>
                    <a:pt x="278" y="1898"/>
                  </a:lnTo>
                  <a:lnTo>
                    <a:pt x="274" y="1901"/>
                  </a:lnTo>
                  <a:lnTo>
                    <a:pt x="543" y="1901"/>
                  </a:lnTo>
                  <a:lnTo>
                    <a:pt x="623" y="1798"/>
                  </a:lnTo>
                  <a:lnTo>
                    <a:pt x="726" y="1901"/>
                  </a:lnTo>
                  <a:lnTo>
                    <a:pt x="949" y="1901"/>
                  </a:lnTo>
                  <a:lnTo>
                    <a:pt x="948" y="1894"/>
                  </a:lnTo>
                  <a:lnTo>
                    <a:pt x="946" y="1877"/>
                  </a:lnTo>
                  <a:lnTo>
                    <a:pt x="941" y="1850"/>
                  </a:lnTo>
                  <a:lnTo>
                    <a:pt x="932" y="1819"/>
                  </a:lnTo>
                  <a:lnTo>
                    <a:pt x="919" y="1785"/>
                  </a:lnTo>
                  <a:lnTo>
                    <a:pt x="899" y="1751"/>
                  </a:lnTo>
                  <a:lnTo>
                    <a:pt x="874" y="1720"/>
                  </a:lnTo>
                  <a:lnTo>
                    <a:pt x="842" y="1696"/>
                  </a:lnTo>
                  <a:lnTo>
                    <a:pt x="823" y="1684"/>
                  </a:lnTo>
                  <a:lnTo>
                    <a:pt x="817" y="1679"/>
                  </a:lnTo>
                  <a:lnTo>
                    <a:pt x="820" y="1677"/>
                  </a:lnTo>
                  <a:lnTo>
                    <a:pt x="833" y="1679"/>
                  </a:lnTo>
                  <a:lnTo>
                    <a:pt x="842" y="1680"/>
                  </a:lnTo>
                  <a:lnTo>
                    <a:pt x="853" y="1682"/>
                  </a:lnTo>
                  <a:lnTo>
                    <a:pt x="865" y="1685"/>
                  </a:lnTo>
                  <a:lnTo>
                    <a:pt x="879" y="1688"/>
                  </a:lnTo>
                  <a:lnTo>
                    <a:pt x="894" y="1691"/>
                  </a:lnTo>
                  <a:lnTo>
                    <a:pt x="909" y="1695"/>
                  </a:lnTo>
                  <a:lnTo>
                    <a:pt x="925" y="1698"/>
                  </a:lnTo>
                  <a:lnTo>
                    <a:pt x="942" y="1702"/>
                  </a:lnTo>
                  <a:lnTo>
                    <a:pt x="959" y="1705"/>
                  </a:lnTo>
                  <a:lnTo>
                    <a:pt x="977" y="1708"/>
                  </a:lnTo>
                  <a:lnTo>
                    <a:pt x="994" y="1712"/>
                  </a:lnTo>
                  <a:lnTo>
                    <a:pt x="1011" y="1714"/>
                  </a:lnTo>
                  <a:lnTo>
                    <a:pt x="1028" y="1717"/>
                  </a:lnTo>
                  <a:lnTo>
                    <a:pt x="1045" y="1719"/>
                  </a:lnTo>
                  <a:lnTo>
                    <a:pt x="1061" y="1720"/>
                  </a:lnTo>
                  <a:lnTo>
                    <a:pt x="1076" y="1720"/>
                  </a:lnTo>
                  <a:lnTo>
                    <a:pt x="1092" y="1720"/>
                  </a:lnTo>
                  <a:lnTo>
                    <a:pt x="1108" y="1719"/>
                  </a:lnTo>
                  <a:lnTo>
                    <a:pt x="1124" y="1718"/>
                  </a:lnTo>
                  <a:lnTo>
                    <a:pt x="1139" y="1717"/>
                  </a:lnTo>
                  <a:lnTo>
                    <a:pt x="1154" y="1715"/>
                  </a:lnTo>
                  <a:lnTo>
                    <a:pt x="1169" y="1714"/>
                  </a:lnTo>
                  <a:lnTo>
                    <a:pt x="1184" y="1712"/>
                  </a:lnTo>
                  <a:lnTo>
                    <a:pt x="1198" y="1710"/>
                  </a:lnTo>
                  <a:lnTo>
                    <a:pt x="1210" y="1708"/>
                  </a:lnTo>
                  <a:lnTo>
                    <a:pt x="1223" y="1706"/>
                  </a:lnTo>
                  <a:lnTo>
                    <a:pt x="1233" y="1704"/>
                  </a:lnTo>
                  <a:lnTo>
                    <a:pt x="1244" y="1703"/>
                  </a:lnTo>
                  <a:lnTo>
                    <a:pt x="1253" y="1700"/>
                  </a:lnTo>
                  <a:lnTo>
                    <a:pt x="1261" y="1699"/>
                  </a:lnTo>
                  <a:lnTo>
                    <a:pt x="1268" y="1698"/>
                  </a:lnTo>
                  <a:lnTo>
                    <a:pt x="1273" y="1697"/>
                  </a:lnTo>
                  <a:lnTo>
                    <a:pt x="1266" y="1670"/>
                  </a:lnTo>
                  <a:lnTo>
                    <a:pt x="1259" y="1643"/>
                  </a:lnTo>
                  <a:lnTo>
                    <a:pt x="1251" y="1613"/>
                  </a:lnTo>
                  <a:lnTo>
                    <a:pt x="1243" y="1583"/>
                  </a:lnTo>
                  <a:lnTo>
                    <a:pt x="1235" y="1551"/>
                  </a:lnTo>
                  <a:lnTo>
                    <a:pt x="1229" y="1518"/>
                  </a:lnTo>
                  <a:lnTo>
                    <a:pt x="1224" y="1485"/>
                  </a:lnTo>
                  <a:lnTo>
                    <a:pt x="1223" y="1450"/>
                  </a:lnTo>
                  <a:lnTo>
                    <a:pt x="1225" y="1372"/>
                  </a:lnTo>
                  <a:lnTo>
                    <a:pt x="1232" y="1299"/>
                  </a:lnTo>
                  <a:lnTo>
                    <a:pt x="1241" y="1232"/>
                  </a:lnTo>
                  <a:lnTo>
                    <a:pt x="1255" y="11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215780" y="4479679"/>
              <a:ext cx="365422" cy="287734"/>
            </a:xfrm>
            <a:custGeom>
              <a:avLst/>
              <a:gdLst>
                <a:gd name="T0" fmla="*/ 109 w 255"/>
                <a:gd name="T1" fmla="*/ 5 h 199"/>
                <a:gd name="T2" fmla="*/ 100 w 255"/>
                <a:gd name="T3" fmla="*/ 2 h 199"/>
                <a:gd name="T4" fmla="*/ 87 w 255"/>
                <a:gd name="T5" fmla="*/ 1 h 199"/>
                <a:gd name="T6" fmla="*/ 71 w 255"/>
                <a:gd name="T7" fmla="*/ 0 h 199"/>
                <a:gd name="T8" fmla="*/ 53 w 255"/>
                <a:gd name="T9" fmla="*/ 0 h 199"/>
                <a:gd name="T10" fmla="*/ 36 w 255"/>
                <a:gd name="T11" fmla="*/ 1 h 199"/>
                <a:gd name="T12" fmla="*/ 20 w 255"/>
                <a:gd name="T13" fmla="*/ 2 h 199"/>
                <a:gd name="T14" fmla="*/ 9 w 255"/>
                <a:gd name="T15" fmla="*/ 3 h 199"/>
                <a:gd name="T16" fmla="*/ 0 w 255"/>
                <a:gd name="T17" fmla="*/ 6 h 199"/>
                <a:gd name="T18" fmla="*/ 4 w 255"/>
                <a:gd name="T19" fmla="*/ 24 h 199"/>
                <a:gd name="T20" fmla="*/ 11 w 255"/>
                <a:gd name="T21" fmla="*/ 64 h 199"/>
                <a:gd name="T22" fmla="*/ 17 w 255"/>
                <a:gd name="T23" fmla="*/ 112 h 199"/>
                <a:gd name="T24" fmla="*/ 17 w 255"/>
                <a:gd name="T25" fmla="*/ 144 h 199"/>
                <a:gd name="T26" fmla="*/ 18 w 255"/>
                <a:gd name="T27" fmla="*/ 149 h 199"/>
                <a:gd name="T28" fmla="*/ 21 w 255"/>
                <a:gd name="T29" fmla="*/ 151 h 199"/>
                <a:gd name="T30" fmla="*/ 28 w 255"/>
                <a:gd name="T31" fmla="*/ 152 h 199"/>
                <a:gd name="T32" fmla="*/ 37 w 255"/>
                <a:gd name="T33" fmla="*/ 153 h 199"/>
                <a:gd name="T34" fmla="*/ 48 w 255"/>
                <a:gd name="T35" fmla="*/ 153 h 199"/>
                <a:gd name="T36" fmla="*/ 60 w 255"/>
                <a:gd name="T37" fmla="*/ 152 h 199"/>
                <a:gd name="T38" fmla="*/ 74 w 255"/>
                <a:gd name="T39" fmla="*/ 151 h 199"/>
                <a:gd name="T40" fmla="*/ 90 w 255"/>
                <a:gd name="T41" fmla="*/ 149 h 199"/>
                <a:gd name="T42" fmla="*/ 106 w 255"/>
                <a:gd name="T43" fmla="*/ 147 h 199"/>
                <a:gd name="T44" fmla="*/ 123 w 255"/>
                <a:gd name="T45" fmla="*/ 147 h 199"/>
                <a:gd name="T46" fmla="*/ 140 w 255"/>
                <a:gd name="T47" fmla="*/ 147 h 199"/>
                <a:gd name="T48" fmla="*/ 157 w 255"/>
                <a:gd name="T49" fmla="*/ 147 h 199"/>
                <a:gd name="T50" fmla="*/ 173 w 255"/>
                <a:gd name="T51" fmla="*/ 150 h 199"/>
                <a:gd name="T52" fmla="*/ 188 w 255"/>
                <a:gd name="T53" fmla="*/ 153 h 199"/>
                <a:gd name="T54" fmla="*/ 203 w 255"/>
                <a:gd name="T55" fmla="*/ 158 h 199"/>
                <a:gd name="T56" fmla="*/ 217 w 255"/>
                <a:gd name="T57" fmla="*/ 165 h 199"/>
                <a:gd name="T58" fmla="*/ 227 w 255"/>
                <a:gd name="T59" fmla="*/ 172 h 199"/>
                <a:gd name="T60" fmla="*/ 237 w 255"/>
                <a:gd name="T61" fmla="*/ 179 h 199"/>
                <a:gd name="T62" fmla="*/ 243 w 255"/>
                <a:gd name="T63" fmla="*/ 184 h 199"/>
                <a:gd name="T64" fmla="*/ 248 w 255"/>
                <a:gd name="T65" fmla="*/ 189 h 199"/>
                <a:gd name="T66" fmla="*/ 251 w 255"/>
                <a:gd name="T67" fmla="*/ 194 h 199"/>
                <a:gd name="T68" fmla="*/ 254 w 255"/>
                <a:gd name="T69" fmla="*/ 197 h 199"/>
                <a:gd name="T70" fmla="*/ 255 w 255"/>
                <a:gd name="T71" fmla="*/ 198 h 199"/>
                <a:gd name="T72" fmla="*/ 255 w 255"/>
                <a:gd name="T73" fmla="*/ 199 h 199"/>
                <a:gd name="T74" fmla="*/ 215 w 255"/>
                <a:gd name="T75" fmla="*/ 90 h 199"/>
                <a:gd name="T76" fmla="*/ 213 w 255"/>
                <a:gd name="T77" fmla="*/ 86 h 199"/>
                <a:gd name="T78" fmla="*/ 208 w 255"/>
                <a:gd name="T79" fmla="*/ 77 h 199"/>
                <a:gd name="T80" fmla="*/ 200 w 255"/>
                <a:gd name="T81" fmla="*/ 64 h 199"/>
                <a:gd name="T82" fmla="*/ 188 w 255"/>
                <a:gd name="T83" fmla="*/ 48 h 199"/>
                <a:gd name="T84" fmla="*/ 173 w 255"/>
                <a:gd name="T85" fmla="*/ 33 h 199"/>
                <a:gd name="T86" fmla="*/ 155 w 255"/>
                <a:gd name="T87" fmla="*/ 19 h 199"/>
                <a:gd name="T88" fmla="*/ 133 w 255"/>
                <a:gd name="T89" fmla="*/ 9 h 199"/>
                <a:gd name="T90" fmla="*/ 109 w 255"/>
                <a:gd name="T91" fmla="*/ 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5" h="199">
                  <a:moveTo>
                    <a:pt x="109" y="5"/>
                  </a:moveTo>
                  <a:lnTo>
                    <a:pt x="100" y="2"/>
                  </a:lnTo>
                  <a:lnTo>
                    <a:pt x="87" y="1"/>
                  </a:lnTo>
                  <a:lnTo>
                    <a:pt x="71" y="0"/>
                  </a:lnTo>
                  <a:lnTo>
                    <a:pt x="53" y="0"/>
                  </a:lnTo>
                  <a:lnTo>
                    <a:pt x="36" y="1"/>
                  </a:lnTo>
                  <a:lnTo>
                    <a:pt x="20" y="2"/>
                  </a:lnTo>
                  <a:lnTo>
                    <a:pt x="9" y="3"/>
                  </a:lnTo>
                  <a:lnTo>
                    <a:pt x="0" y="6"/>
                  </a:lnTo>
                  <a:lnTo>
                    <a:pt x="4" y="24"/>
                  </a:lnTo>
                  <a:lnTo>
                    <a:pt x="11" y="64"/>
                  </a:lnTo>
                  <a:lnTo>
                    <a:pt x="17" y="112"/>
                  </a:lnTo>
                  <a:lnTo>
                    <a:pt x="17" y="144"/>
                  </a:lnTo>
                  <a:lnTo>
                    <a:pt x="18" y="149"/>
                  </a:lnTo>
                  <a:lnTo>
                    <a:pt x="21" y="151"/>
                  </a:lnTo>
                  <a:lnTo>
                    <a:pt x="28" y="152"/>
                  </a:lnTo>
                  <a:lnTo>
                    <a:pt x="37" y="153"/>
                  </a:lnTo>
                  <a:lnTo>
                    <a:pt x="48" y="153"/>
                  </a:lnTo>
                  <a:lnTo>
                    <a:pt x="60" y="152"/>
                  </a:lnTo>
                  <a:lnTo>
                    <a:pt x="74" y="151"/>
                  </a:lnTo>
                  <a:lnTo>
                    <a:pt x="90" y="149"/>
                  </a:lnTo>
                  <a:lnTo>
                    <a:pt x="106" y="147"/>
                  </a:lnTo>
                  <a:lnTo>
                    <a:pt x="123" y="147"/>
                  </a:lnTo>
                  <a:lnTo>
                    <a:pt x="140" y="147"/>
                  </a:lnTo>
                  <a:lnTo>
                    <a:pt x="157" y="147"/>
                  </a:lnTo>
                  <a:lnTo>
                    <a:pt x="173" y="150"/>
                  </a:lnTo>
                  <a:lnTo>
                    <a:pt x="188" y="153"/>
                  </a:lnTo>
                  <a:lnTo>
                    <a:pt x="203" y="158"/>
                  </a:lnTo>
                  <a:lnTo>
                    <a:pt x="217" y="165"/>
                  </a:lnTo>
                  <a:lnTo>
                    <a:pt x="227" y="172"/>
                  </a:lnTo>
                  <a:lnTo>
                    <a:pt x="237" y="179"/>
                  </a:lnTo>
                  <a:lnTo>
                    <a:pt x="243" y="184"/>
                  </a:lnTo>
                  <a:lnTo>
                    <a:pt x="248" y="189"/>
                  </a:lnTo>
                  <a:lnTo>
                    <a:pt x="251" y="194"/>
                  </a:lnTo>
                  <a:lnTo>
                    <a:pt x="254" y="197"/>
                  </a:lnTo>
                  <a:lnTo>
                    <a:pt x="255" y="198"/>
                  </a:lnTo>
                  <a:lnTo>
                    <a:pt x="255" y="199"/>
                  </a:lnTo>
                  <a:lnTo>
                    <a:pt x="215" y="90"/>
                  </a:lnTo>
                  <a:lnTo>
                    <a:pt x="213" y="86"/>
                  </a:lnTo>
                  <a:lnTo>
                    <a:pt x="208" y="77"/>
                  </a:lnTo>
                  <a:lnTo>
                    <a:pt x="200" y="64"/>
                  </a:lnTo>
                  <a:lnTo>
                    <a:pt x="188" y="48"/>
                  </a:lnTo>
                  <a:lnTo>
                    <a:pt x="173" y="33"/>
                  </a:lnTo>
                  <a:lnTo>
                    <a:pt x="155" y="19"/>
                  </a:lnTo>
                  <a:lnTo>
                    <a:pt x="133" y="9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234606" y="5722691"/>
              <a:ext cx="633015" cy="345281"/>
            </a:xfrm>
            <a:custGeom>
              <a:avLst/>
              <a:gdLst>
                <a:gd name="T0" fmla="*/ 190 w 439"/>
                <a:gd name="T1" fmla="*/ 112 h 240"/>
                <a:gd name="T2" fmla="*/ 182 w 439"/>
                <a:gd name="T3" fmla="*/ 109 h 240"/>
                <a:gd name="T4" fmla="*/ 174 w 439"/>
                <a:gd name="T5" fmla="*/ 104 h 240"/>
                <a:gd name="T6" fmla="*/ 166 w 439"/>
                <a:gd name="T7" fmla="*/ 101 h 240"/>
                <a:gd name="T8" fmla="*/ 158 w 439"/>
                <a:gd name="T9" fmla="*/ 96 h 240"/>
                <a:gd name="T10" fmla="*/ 138 w 439"/>
                <a:gd name="T11" fmla="*/ 85 h 240"/>
                <a:gd name="T12" fmla="*/ 120 w 439"/>
                <a:gd name="T13" fmla="*/ 72 h 240"/>
                <a:gd name="T14" fmla="*/ 102 w 439"/>
                <a:gd name="T15" fmla="*/ 60 h 240"/>
                <a:gd name="T16" fmla="*/ 85 w 439"/>
                <a:gd name="T17" fmla="*/ 48 h 240"/>
                <a:gd name="T18" fmla="*/ 70 w 439"/>
                <a:gd name="T19" fmla="*/ 36 h 240"/>
                <a:gd name="T20" fmla="*/ 55 w 439"/>
                <a:gd name="T21" fmla="*/ 25 h 240"/>
                <a:gd name="T22" fmla="*/ 42 w 439"/>
                <a:gd name="T23" fmla="*/ 12 h 240"/>
                <a:gd name="T24" fmla="*/ 30 w 439"/>
                <a:gd name="T25" fmla="*/ 0 h 240"/>
                <a:gd name="T26" fmla="*/ 45 w 439"/>
                <a:gd name="T27" fmla="*/ 73 h 240"/>
                <a:gd name="T28" fmla="*/ 50 w 439"/>
                <a:gd name="T29" fmla="*/ 76 h 240"/>
                <a:gd name="T30" fmla="*/ 57 w 439"/>
                <a:gd name="T31" fmla="*/ 80 h 240"/>
                <a:gd name="T32" fmla="*/ 64 w 439"/>
                <a:gd name="T33" fmla="*/ 85 h 240"/>
                <a:gd name="T34" fmla="*/ 70 w 439"/>
                <a:gd name="T35" fmla="*/ 88 h 240"/>
                <a:gd name="T36" fmla="*/ 83 w 439"/>
                <a:gd name="T37" fmla="*/ 95 h 240"/>
                <a:gd name="T38" fmla="*/ 95 w 439"/>
                <a:gd name="T39" fmla="*/ 102 h 240"/>
                <a:gd name="T40" fmla="*/ 109 w 439"/>
                <a:gd name="T41" fmla="*/ 109 h 240"/>
                <a:gd name="T42" fmla="*/ 122 w 439"/>
                <a:gd name="T43" fmla="*/ 116 h 240"/>
                <a:gd name="T44" fmla="*/ 135 w 439"/>
                <a:gd name="T45" fmla="*/ 121 h 240"/>
                <a:gd name="T46" fmla="*/ 146 w 439"/>
                <a:gd name="T47" fmla="*/ 127 h 240"/>
                <a:gd name="T48" fmla="*/ 159 w 439"/>
                <a:gd name="T49" fmla="*/ 133 h 240"/>
                <a:gd name="T50" fmla="*/ 170 w 439"/>
                <a:gd name="T51" fmla="*/ 138 h 240"/>
                <a:gd name="T52" fmla="*/ 170 w 439"/>
                <a:gd name="T53" fmla="*/ 140 h 240"/>
                <a:gd name="T54" fmla="*/ 158 w 439"/>
                <a:gd name="T55" fmla="*/ 142 h 240"/>
                <a:gd name="T56" fmla="*/ 145 w 439"/>
                <a:gd name="T57" fmla="*/ 144 h 240"/>
                <a:gd name="T58" fmla="*/ 131 w 439"/>
                <a:gd name="T59" fmla="*/ 147 h 240"/>
                <a:gd name="T60" fmla="*/ 117 w 439"/>
                <a:gd name="T61" fmla="*/ 150 h 240"/>
                <a:gd name="T62" fmla="*/ 103 w 439"/>
                <a:gd name="T63" fmla="*/ 154 h 240"/>
                <a:gd name="T64" fmla="*/ 90 w 439"/>
                <a:gd name="T65" fmla="*/ 157 h 240"/>
                <a:gd name="T66" fmla="*/ 75 w 439"/>
                <a:gd name="T67" fmla="*/ 161 h 240"/>
                <a:gd name="T68" fmla="*/ 61 w 439"/>
                <a:gd name="T69" fmla="*/ 164 h 240"/>
                <a:gd name="T70" fmla="*/ 53 w 439"/>
                <a:gd name="T71" fmla="*/ 166 h 240"/>
                <a:gd name="T72" fmla="*/ 46 w 439"/>
                <a:gd name="T73" fmla="*/ 169 h 240"/>
                <a:gd name="T74" fmla="*/ 39 w 439"/>
                <a:gd name="T75" fmla="*/ 171 h 240"/>
                <a:gd name="T76" fmla="*/ 32 w 439"/>
                <a:gd name="T77" fmla="*/ 173 h 240"/>
                <a:gd name="T78" fmla="*/ 0 w 439"/>
                <a:gd name="T79" fmla="*/ 240 h 240"/>
                <a:gd name="T80" fmla="*/ 15 w 439"/>
                <a:gd name="T81" fmla="*/ 232 h 240"/>
                <a:gd name="T82" fmla="*/ 30 w 439"/>
                <a:gd name="T83" fmla="*/ 224 h 240"/>
                <a:gd name="T84" fmla="*/ 47 w 439"/>
                <a:gd name="T85" fmla="*/ 216 h 240"/>
                <a:gd name="T86" fmla="*/ 65 w 439"/>
                <a:gd name="T87" fmla="*/ 208 h 240"/>
                <a:gd name="T88" fmla="*/ 85 w 439"/>
                <a:gd name="T89" fmla="*/ 200 h 240"/>
                <a:gd name="T90" fmla="*/ 105 w 439"/>
                <a:gd name="T91" fmla="*/ 193 h 240"/>
                <a:gd name="T92" fmla="*/ 125 w 439"/>
                <a:gd name="T93" fmla="*/ 186 h 240"/>
                <a:gd name="T94" fmla="*/ 147 w 439"/>
                <a:gd name="T95" fmla="*/ 179 h 240"/>
                <a:gd name="T96" fmla="*/ 153 w 439"/>
                <a:gd name="T97" fmla="*/ 178 h 240"/>
                <a:gd name="T98" fmla="*/ 159 w 439"/>
                <a:gd name="T99" fmla="*/ 176 h 240"/>
                <a:gd name="T100" fmla="*/ 164 w 439"/>
                <a:gd name="T101" fmla="*/ 174 h 240"/>
                <a:gd name="T102" fmla="*/ 170 w 439"/>
                <a:gd name="T103" fmla="*/ 173 h 240"/>
                <a:gd name="T104" fmla="*/ 175 w 439"/>
                <a:gd name="T105" fmla="*/ 171 h 240"/>
                <a:gd name="T106" fmla="*/ 181 w 439"/>
                <a:gd name="T107" fmla="*/ 170 h 240"/>
                <a:gd name="T108" fmla="*/ 186 w 439"/>
                <a:gd name="T109" fmla="*/ 169 h 240"/>
                <a:gd name="T110" fmla="*/ 192 w 439"/>
                <a:gd name="T111" fmla="*/ 168 h 240"/>
                <a:gd name="T112" fmla="*/ 428 w 439"/>
                <a:gd name="T113" fmla="*/ 198 h 240"/>
                <a:gd name="T114" fmla="*/ 430 w 439"/>
                <a:gd name="T115" fmla="*/ 184 h 240"/>
                <a:gd name="T116" fmla="*/ 434 w 439"/>
                <a:gd name="T117" fmla="*/ 171 h 240"/>
                <a:gd name="T118" fmla="*/ 436 w 439"/>
                <a:gd name="T119" fmla="*/ 157 h 240"/>
                <a:gd name="T120" fmla="*/ 439 w 439"/>
                <a:gd name="T121" fmla="*/ 144 h 240"/>
                <a:gd name="T122" fmla="*/ 190 w 439"/>
                <a:gd name="T123" fmla="*/ 1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9" h="240">
                  <a:moveTo>
                    <a:pt x="190" y="112"/>
                  </a:moveTo>
                  <a:lnTo>
                    <a:pt x="182" y="109"/>
                  </a:lnTo>
                  <a:lnTo>
                    <a:pt x="174" y="104"/>
                  </a:lnTo>
                  <a:lnTo>
                    <a:pt x="166" y="101"/>
                  </a:lnTo>
                  <a:lnTo>
                    <a:pt x="158" y="96"/>
                  </a:lnTo>
                  <a:lnTo>
                    <a:pt x="138" y="85"/>
                  </a:lnTo>
                  <a:lnTo>
                    <a:pt x="120" y="72"/>
                  </a:lnTo>
                  <a:lnTo>
                    <a:pt x="102" y="60"/>
                  </a:lnTo>
                  <a:lnTo>
                    <a:pt x="85" y="48"/>
                  </a:lnTo>
                  <a:lnTo>
                    <a:pt x="70" y="36"/>
                  </a:lnTo>
                  <a:lnTo>
                    <a:pt x="55" y="25"/>
                  </a:lnTo>
                  <a:lnTo>
                    <a:pt x="42" y="12"/>
                  </a:lnTo>
                  <a:lnTo>
                    <a:pt x="30" y="0"/>
                  </a:lnTo>
                  <a:lnTo>
                    <a:pt x="45" y="73"/>
                  </a:lnTo>
                  <a:lnTo>
                    <a:pt x="50" y="76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70" y="88"/>
                  </a:lnTo>
                  <a:lnTo>
                    <a:pt x="83" y="95"/>
                  </a:lnTo>
                  <a:lnTo>
                    <a:pt x="95" y="102"/>
                  </a:lnTo>
                  <a:lnTo>
                    <a:pt x="109" y="109"/>
                  </a:lnTo>
                  <a:lnTo>
                    <a:pt x="122" y="116"/>
                  </a:lnTo>
                  <a:lnTo>
                    <a:pt x="135" y="121"/>
                  </a:lnTo>
                  <a:lnTo>
                    <a:pt x="146" y="127"/>
                  </a:lnTo>
                  <a:lnTo>
                    <a:pt x="159" y="133"/>
                  </a:lnTo>
                  <a:lnTo>
                    <a:pt x="170" y="138"/>
                  </a:lnTo>
                  <a:lnTo>
                    <a:pt x="170" y="140"/>
                  </a:lnTo>
                  <a:lnTo>
                    <a:pt x="158" y="142"/>
                  </a:lnTo>
                  <a:lnTo>
                    <a:pt x="145" y="144"/>
                  </a:lnTo>
                  <a:lnTo>
                    <a:pt x="131" y="147"/>
                  </a:lnTo>
                  <a:lnTo>
                    <a:pt x="117" y="150"/>
                  </a:lnTo>
                  <a:lnTo>
                    <a:pt x="103" y="154"/>
                  </a:lnTo>
                  <a:lnTo>
                    <a:pt x="90" y="157"/>
                  </a:lnTo>
                  <a:lnTo>
                    <a:pt x="75" y="161"/>
                  </a:lnTo>
                  <a:lnTo>
                    <a:pt x="61" y="164"/>
                  </a:lnTo>
                  <a:lnTo>
                    <a:pt x="53" y="166"/>
                  </a:lnTo>
                  <a:lnTo>
                    <a:pt x="46" y="169"/>
                  </a:lnTo>
                  <a:lnTo>
                    <a:pt x="39" y="171"/>
                  </a:lnTo>
                  <a:lnTo>
                    <a:pt x="32" y="173"/>
                  </a:lnTo>
                  <a:lnTo>
                    <a:pt x="0" y="240"/>
                  </a:lnTo>
                  <a:lnTo>
                    <a:pt x="15" y="232"/>
                  </a:lnTo>
                  <a:lnTo>
                    <a:pt x="30" y="224"/>
                  </a:lnTo>
                  <a:lnTo>
                    <a:pt x="47" y="216"/>
                  </a:lnTo>
                  <a:lnTo>
                    <a:pt x="65" y="208"/>
                  </a:lnTo>
                  <a:lnTo>
                    <a:pt x="85" y="200"/>
                  </a:lnTo>
                  <a:lnTo>
                    <a:pt x="105" y="193"/>
                  </a:lnTo>
                  <a:lnTo>
                    <a:pt x="125" y="186"/>
                  </a:lnTo>
                  <a:lnTo>
                    <a:pt x="147" y="179"/>
                  </a:lnTo>
                  <a:lnTo>
                    <a:pt x="153" y="178"/>
                  </a:lnTo>
                  <a:lnTo>
                    <a:pt x="159" y="176"/>
                  </a:lnTo>
                  <a:lnTo>
                    <a:pt x="164" y="174"/>
                  </a:lnTo>
                  <a:lnTo>
                    <a:pt x="170" y="173"/>
                  </a:lnTo>
                  <a:lnTo>
                    <a:pt x="175" y="171"/>
                  </a:lnTo>
                  <a:lnTo>
                    <a:pt x="181" y="170"/>
                  </a:lnTo>
                  <a:lnTo>
                    <a:pt x="186" y="169"/>
                  </a:lnTo>
                  <a:lnTo>
                    <a:pt x="192" y="168"/>
                  </a:lnTo>
                  <a:lnTo>
                    <a:pt x="428" y="198"/>
                  </a:lnTo>
                  <a:lnTo>
                    <a:pt x="430" y="184"/>
                  </a:lnTo>
                  <a:lnTo>
                    <a:pt x="434" y="171"/>
                  </a:lnTo>
                  <a:lnTo>
                    <a:pt x="436" y="157"/>
                  </a:lnTo>
                  <a:lnTo>
                    <a:pt x="439" y="144"/>
                  </a:lnTo>
                  <a:lnTo>
                    <a:pt x="190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5417441" y="5509767"/>
              <a:ext cx="489148" cy="670421"/>
            </a:xfrm>
            <a:custGeom>
              <a:avLst/>
              <a:gdLst>
                <a:gd name="T0" fmla="*/ 44 w 340"/>
                <a:gd name="T1" fmla="*/ 181 h 466"/>
                <a:gd name="T2" fmla="*/ 60 w 340"/>
                <a:gd name="T3" fmla="*/ 144 h 466"/>
                <a:gd name="T4" fmla="*/ 85 w 340"/>
                <a:gd name="T5" fmla="*/ 111 h 466"/>
                <a:gd name="T6" fmla="*/ 119 w 340"/>
                <a:gd name="T7" fmla="*/ 83 h 466"/>
                <a:gd name="T8" fmla="*/ 158 w 340"/>
                <a:gd name="T9" fmla="*/ 61 h 466"/>
                <a:gd name="T10" fmla="*/ 204 w 340"/>
                <a:gd name="T11" fmla="*/ 45 h 466"/>
                <a:gd name="T12" fmla="*/ 254 w 340"/>
                <a:gd name="T13" fmla="*/ 36 h 466"/>
                <a:gd name="T14" fmla="*/ 309 w 340"/>
                <a:gd name="T15" fmla="*/ 35 h 466"/>
                <a:gd name="T16" fmla="*/ 337 w 340"/>
                <a:gd name="T17" fmla="*/ 28 h 466"/>
                <a:gd name="T18" fmla="*/ 339 w 340"/>
                <a:gd name="T19" fmla="*/ 10 h 466"/>
                <a:gd name="T20" fmla="*/ 307 w 340"/>
                <a:gd name="T21" fmla="*/ 0 h 466"/>
                <a:gd name="T22" fmla="*/ 246 w 340"/>
                <a:gd name="T23" fmla="*/ 2 h 466"/>
                <a:gd name="T24" fmla="*/ 189 w 340"/>
                <a:gd name="T25" fmla="*/ 13 h 466"/>
                <a:gd name="T26" fmla="*/ 136 w 340"/>
                <a:gd name="T27" fmla="*/ 31 h 466"/>
                <a:gd name="T28" fmla="*/ 90 w 340"/>
                <a:gd name="T29" fmla="*/ 58 h 466"/>
                <a:gd name="T30" fmla="*/ 52 w 340"/>
                <a:gd name="T31" fmla="*/ 90 h 466"/>
                <a:gd name="T32" fmla="*/ 24 w 340"/>
                <a:gd name="T33" fmla="*/ 128 h 466"/>
                <a:gd name="T34" fmla="*/ 6 w 340"/>
                <a:gd name="T35" fmla="*/ 172 h 466"/>
                <a:gd name="T36" fmla="*/ 0 w 340"/>
                <a:gd name="T37" fmla="*/ 203 h 466"/>
                <a:gd name="T38" fmla="*/ 0 w 340"/>
                <a:gd name="T39" fmla="*/ 219 h 466"/>
                <a:gd name="T40" fmla="*/ 2 w 340"/>
                <a:gd name="T41" fmla="*/ 248 h 466"/>
                <a:gd name="T42" fmla="*/ 15 w 340"/>
                <a:gd name="T43" fmla="*/ 289 h 466"/>
                <a:gd name="T44" fmla="*/ 37 w 340"/>
                <a:gd name="T45" fmla="*/ 329 h 466"/>
                <a:gd name="T46" fmla="*/ 67 w 340"/>
                <a:gd name="T47" fmla="*/ 364 h 466"/>
                <a:gd name="T48" fmla="*/ 105 w 340"/>
                <a:gd name="T49" fmla="*/ 397 h 466"/>
                <a:gd name="T50" fmla="*/ 149 w 340"/>
                <a:gd name="T51" fmla="*/ 424 h 466"/>
                <a:gd name="T52" fmla="*/ 198 w 340"/>
                <a:gd name="T53" fmla="*/ 445 h 466"/>
                <a:gd name="T54" fmla="*/ 253 w 340"/>
                <a:gd name="T55" fmla="*/ 461 h 466"/>
                <a:gd name="T56" fmla="*/ 283 w 340"/>
                <a:gd name="T57" fmla="*/ 456 h 466"/>
                <a:gd name="T58" fmla="*/ 286 w 340"/>
                <a:gd name="T59" fmla="*/ 439 h 466"/>
                <a:gd name="T60" fmla="*/ 259 w 340"/>
                <a:gd name="T61" fmla="*/ 425 h 466"/>
                <a:gd name="T62" fmla="*/ 207 w 340"/>
                <a:gd name="T63" fmla="*/ 410 h 466"/>
                <a:gd name="T64" fmla="*/ 160 w 340"/>
                <a:gd name="T65" fmla="*/ 390 h 466"/>
                <a:gd name="T66" fmla="*/ 120 w 340"/>
                <a:gd name="T67" fmla="*/ 363 h 466"/>
                <a:gd name="T68" fmla="*/ 86 w 340"/>
                <a:gd name="T69" fmla="*/ 332 h 466"/>
                <a:gd name="T70" fmla="*/ 61 w 340"/>
                <a:gd name="T71" fmla="*/ 297 h 466"/>
                <a:gd name="T72" fmla="*/ 45 w 340"/>
                <a:gd name="T73" fmla="*/ 259 h 466"/>
                <a:gd name="T74" fmla="*/ 39 w 340"/>
                <a:gd name="T75" fmla="*/ 22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0" h="466">
                  <a:moveTo>
                    <a:pt x="40" y="201"/>
                  </a:moveTo>
                  <a:lnTo>
                    <a:pt x="44" y="181"/>
                  </a:lnTo>
                  <a:lnTo>
                    <a:pt x="51" y="161"/>
                  </a:lnTo>
                  <a:lnTo>
                    <a:pt x="60" y="144"/>
                  </a:lnTo>
                  <a:lnTo>
                    <a:pt x="71" y="127"/>
                  </a:lnTo>
                  <a:lnTo>
                    <a:pt x="85" y="111"/>
                  </a:lnTo>
                  <a:lnTo>
                    <a:pt x="100" y="97"/>
                  </a:lnTo>
                  <a:lnTo>
                    <a:pt x="119" y="83"/>
                  </a:lnTo>
                  <a:lnTo>
                    <a:pt x="137" y="71"/>
                  </a:lnTo>
                  <a:lnTo>
                    <a:pt x="158" y="61"/>
                  </a:lnTo>
                  <a:lnTo>
                    <a:pt x="181" y="52"/>
                  </a:lnTo>
                  <a:lnTo>
                    <a:pt x="204" y="45"/>
                  </a:lnTo>
                  <a:lnTo>
                    <a:pt x="229" y="39"/>
                  </a:lnTo>
                  <a:lnTo>
                    <a:pt x="254" y="36"/>
                  </a:lnTo>
                  <a:lnTo>
                    <a:pt x="281" y="35"/>
                  </a:lnTo>
                  <a:lnTo>
                    <a:pt x="309" y="35"/>
                  </a:lnTo>
                  <a:lnTo>
                    <a:pt x="336" y="37"/>
                  </a:lnTo>
                  <a:lnTo>
                    <a:pt x="337" y="28"/>
                  </a:lnTo>
                  <a:lnTo>
                    <a:pt x="339" y="20"/>
                  </a:lnTo>
                  <a:lnTo>
                    <a:pt x="339" y="10"/>
                  </a:lnTo>
                  <a:lnTo>
                    <a:pt x="340" y="2"/>
                  </a:lnTo>
                  <a:lnTo>
                    <a:pt x="307" y="0"/>
                  </a:lnTo>
                  <a:lnTo>
                    <a:pt x="276" y="0"/>
                  </a:lnTo>
                  <a:lnTo>
                    <a:pt x="246" y="2"/>
                  </a:lnTo>
                  <a:lnTo>
                    <a:pt x="216" y="6"/>
                  </a:lnTo>
                  <a:lnTo>
                    <a:pt x="189" y="13"/>
                  </a:lnTo>
                  <a:lnTo>
                    <a:pt x="161" y="21"/>
                  </a:lnTo>
                  <a:lnTo>
                    <a:pt x="136" y="31"/>
                  </a:lnTo>
                  <a:lnTo>
                    <a:pt x="112" y="44"/>
                  </a:lnTo>
                  <a:lnTo>
                    <a:pt x="90" y="58"/>
                  </a:lnTo>
                  <a:lnTo>
                    <a:pt x="70" y="73"/>
                  </a:lnTo>
                  <a:lnTo>
                    <a:pt x="52" y="90"/>
                  </a:lnTo>
                  <a:lnTo>
                    <a:pt x="37" y="108"/>
                  </a:lnTo>
                  <a:lnTo>
                    <a:pt x="24" y="128"/>
                  </a:lnTo>
                  <a:lnTo>
                    <a:pt x="14" y="150"/>
                  </a:lnTo>
                  <a:lnTo>
                    <a:pt x="6" y="172"/>
                  </a:lnTo>
                  <a:lnTo>
                    <a:pt x="1" y="195"/>
                  </a:lnTo>
                  <a:lnTo>
                    <a:pt x="0" y="203"/>
                  </a:lnTo>
                  <a:lnTo>
                    <a:pt x="0" y="211"/>
                  </a:lnTo>
                  <a:lnTo>
                    <a:pt x="0" y="219"/>
                  </a:lnTo>
                  <a:lnTo>
                    <a:pt x="0" y="227"/>
                  </a:lnTo>
                  <a:lnTo>
                    <a:pt x="2" y="248"/>
                  </a:lnTo>
                  <a:lnTo>
                    <a:pt x="8" y="270"/>
                  </a:lnTo>
                  <a:lnTo>
                    <a:pt x="15" y="289"/>
                  </a:lnTo>
                  <a:lnTo>
                    <a:pt x="25" y="309"/>
                  </a:lnTo>
                  <a:lnTo>
                    <a:pt x="37" y="329"/>
                  </a:lnTo>
                  <a:lnTo>
                    <a:pt x="51" y="347"/>
                  </a:lnTo>
                  <a:lnTo>
                    <a:pt x="67" y="364"/>
                  </a:lnTo>
                  <a:lnTo>
                    <a:pt x="85" y="380"/>
                  </a:lnTo>
                  <a:lnTo>
                    <a:pt x="105" y="397"/>
                  </a:lnTo>
                  <a:lnTo>
                    <a:pt x="126" y="410"/>
                  </a:lnTo>
                  <a:lnTo>
                    <a:pt x="149" y="424"/>
                  </a:lnTo>
                  <a:lnTo>
                    <a:pt x="173" y="436"/>
                  </a:lnTo>
                  <a:lnTo>
                    <a:pt x="198" y="445"/>
                  </a:lnTo>
                  <a:lnTo>
                    <a:pt x="226" y="454"/>
                  </a:lnTo>
                  <a:lnTo>
                    <a:pt x="253" y="461"/>
                  </a:lnTo>
                  <a:lnTo>
                    <a:pt x="282" y="466"/>
                  </a:lnTo>
                  <a:lnTo>
                    <a:pt x="283" y="456"/>
                  </a:lnTo>
                  <a:lnTo>
                    <a:pt x="284" y="447"/>
                  </a:lnTo>
                  <a:lnTo>
                    <a:pt x="286" y="439"/>
                  </a:lnTo>
                  <a:lnTo>
                    <a:pt x="287" y="430"/>
                  </a:lnTo>
                  <a:lnTo>
                    <a:pt x="259" y="425"/>
                  </a:lnTo>
                  <a:lnTo>
                    <a:pt x="233" y="418"/>
                  </a:lnTo>
                  <a:lnTo>
                    <a:pt x="207" y="410"/>
                  </a:lnTo>
                  <a:lnTo>
                    <a:pt x="183" y="401"/>
                  </a:lnTo>
                  <a:lnTo>
                    <a:pt x="160" y="390"/>
                  </a:lnTo>
                  <a:lnTo>
                    <a:pt x="139" y="377"/>
                  </a:lnTo>
                  <a:lnTo>
                    <a:pt x="120" y="363"/>
                  </a:lnTo>
                  <a:lnTo>
                    <a:pt x="102" y="348"/>
                  </a:lnTo>
                  <a:lnTo>
                    <a:pt x="86" y="332"/>
                  </a:lnTo>
                  <a:lnTo>
                    <a:pt x="73" y="315"/>
                  </a:lnTo>
                  <a:lnTo>
                    <a:pt x="61" y="297"/>
                  </a:lnTo>
                  <a:lnTo>
                    <a:pt x="52" y="279"/>
                  </a:lnTo>
                  <a:lnTo>
                    <a:pt x="45" y="259"/>
                  </a:lnTo>
                  <a:lnTo>
                    <a:pt x="40" y="241"/>
                  </a:lnTo>
                  <a:lnTo>
                    <a:pt x="39" y="220"/>
                  </a:lnTo>
                  <a:lnTo>
                    <a:pt x="40" y="2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5823146" y="5515522"/>
              <a:ext cx="500658" cy="670421"/>
            </a:xfrm>
            <a:custGeom>
              <a:avLst/>
              <a:gdLst>
                <a:gd name="T0" fmla="*/ 61 w 348"/>
                <a:gd name="T1" fmla="*/ 0 h 467"/>
                <a:gd name="T2" fmla="*/ 59 w 348"/>
                <a:gd name="T3" fmla="*/ 0 h 467"/>
                <a:gd name="T4" fmla="*/ 57 w 348"/>
                <a:gd name="T5" fmla="*/ 8 h 467"/>
                <a:gd name="T6" fmla="*/ 55 w 348"/>
                <a:gd name="T7" fmla="*/ 26 h 467"/>
                <a:gd name="T8" fmla="*/ 54 w 348"/>
                <a:gd name="T9" fmla="*/ 35 h 467"/>
                <a:gd name="T10" fmla="*/ 54 w 348"/>
                <a:gd name="T11" fmla="*/ 35 h 467"/>
                <a:gd name="T12" fmla="*/ 82 w 348"/>
                <a:gd name="T13" fmla="*/ 41 h 467"/>
                <a:gd name="T14" fmla="*/ 134 w 348"/>
                <a:gd name="T15" fmla="*/ 54 h 467"/>
                <a:gd name="T16" fmla="*/ 181 w 348"/>
                <a:gd name="T17" fmla="*/ 76 h 467"/>
                <a:gd name="T18" fmla="*/ 221 w 348"/>
                <a:gd name="T19" fmla="*/ 103 h 467"/>
                <a:gd name="T20" fmla="*/ 255 w 348"/>
                <a:gd name="T21" fmla="*/ 134 h 467"/>
                <a:gd name="T22" fmla="*/ 280 w 348"/>
                <a:gd name="T23" fmla="*/ 169 h 467"/>
                <a:gd name="T24" fmla="*/ 296 w 348"/>
                <a:gd name="T25" fmla="*/ 205 h 467"/>
                <a:gd name="T26" fmla="*/ 302 w 348"/>
                <a:gd name="T27" fmla="*/ 246 h 467"/>
                <a:gd name="T28" fmla="*/ 297 w 348"/>
                <a:gd name="T29" fmla="*/ 285 h 467"/>
                <a:gd name="T30" fmla="*/ 281 w 348"/>
                <a:gd name="T31" fmla="*/ 322 h 467"/>
                <a:gd name="T32" fmla="*/ 257 w 348"/>
                <a:gd name="T33" fmla="*/ 355 h 467"/>
                <a:gd name="T34" fmla="*/ 223 w 348"/>
                <a:gd name="T35" fmla="*/ 383 h 467"/>
                <a:gd name="T36" fmla="*/ 183 w 348"/>
                <a:gd name="T37" fmla="*/ 405 h 467"/>
                <a:gd name="T38" fmla="*/ 137 w 348"/>
                <a:gd name="T39" fmla="*/ 420 h 467"/>
                <a:gd name="T40" fmla="*/ 86 w 348"/>
                <a:gd name="T41" fmla="*/ 429 h 467"/>
                <a:gd name="T42" fmla="*/ 32 w 348"/>
                <a:gd name="T43" fmla="*/ 430 h 467"/>
                <a:gd name="T44" fmla="*/ 5 w 348"/>
                <a:gd name="T45" fmla="*/ 428 h 467"/>
                <a:gd name="T46" fmla="*/ 5 w 348"/>
                <a:gd name="T47" fmla="*/ 428 h 467"/>
                <a:gd name="T48" fmla="*/ 4 w 348"/>
                <a:gd name="T49" fmla="*/ 437 h 467"/>
                <a:gd name="T50" fmla="*/ 1 w 348"/>
                <a:gd name="T51" fmla="*/ 454 h 467"/>
                <a:gd name="T52" fmla="*/ 1 w 348"/>
                <a:gd name="T53" fmla="*/ 464 h 467"/>
                <a:gd name="T54" fmla="*/ 4 w 348"/>
                <a:gd name="T55" fmla="*/ 464 h 467"/>
                <a:gd name="T56" fmla="*/ 37 w 348"/>
                <a:gd name="T57" fmla="*/ 466 h 467"/>
                <a:gd name="T58" fmla="*/ 99 w 348"/>
                <a:gd name="T59" fmla="*/ 465 h 467"/>
                <a:gd name="T60" fmla="*/ 158 w 348"/>
                <a:gd name="T61" fmla="*/ 454 h 467"/>
                <a:gd name="T62" fmla="*/ 211 w 348"/>
                <a:gd name="T63" fmla="*/ 436 h 467"/>
                <a:gd name="T64" fmla="*/ 257 w 348"/>
                <a:gd name="T65" fmla="*/ 410 h 467"/>
                <a:gd name="T66" fmla="*/ 295 w 348"/>
                <a:gd name="T67" fmla="*/ 377 h 467"/>
                <a:gd name="T68" fmla="*/ 324 w 348"/>
                <a:gd name="T69" fmla="*/ 338 h 467"/>
                <a:gd name="T70" fmla="*/ 342 w 348"/>
                <a:gd name="T71" fmla="*/ 294 h 467"/>
                <a:gd name="T72" fmla="*/ 348 w 348"/>
                <a:gd name="T73" fmla="*/ 247 h 467"/>
                <a:gd name="T74" fmla="*/ 341 w 348"/>
                <a:gd name="T75" fmla="*/ 201 h 467"/>
                <a:gd name="T76" fmla="*/ 323 w 348"/>
                <a:gd name="T77" fmla="*/ 157 h 467"/>
                <a:gd name="T78" fmla="*/ 294 w 348"/>
                <a:gd name="T79" fmla="*/ 116 h 467"/>
                <a:gd name="T80" fmla="*/ 256 w 348"/>
                <a:gd name="T81" fmla="*/ 79 h 467"/>
                <a:gd name="T82" fmla="*/ 209 w 348"/>
                <a:gd name="T83" fmla="*/ 48 h 467"/>
                <a:gd name="T84" fmla="*/ 154 w 348"/>
                <a:gd name="T85" fmla="*/ 22 h 467"/>
                <a:gd name="T86" fmla="*/ 95 w 348"/>
                <a:gd name="T87" fmla="*/ 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8" h="467">
                  <a:moveTo>
                    <a:pt x="62" y="0"/>
                  </a:moveTo>
                  <a:lnTo>
                    <a:pt x="61" y="0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8"/>
                  </a:lnTo>
                  <a:lnTo>
                    <a:pt x="57" y="18"/>
                  </a:lnTo>
                  <a:lnTo>
                    <a:pt x="55" y="26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6"/>
                  </a:lnTo>
                  <a:lnTo>
                    <a:pt x="82" y="41"/>
                  </a:lnTo>
                  <a:lnTo>
                    <a:pt x="108" y="46"/>
                  </a:lnTo>
                  <a:lnTo>
                    <a:pt x="134" y="54"/>
                  </a:lnTo>
                  <a:lnTo>
                    <a:pt x="158" y="65"/>
                  </a:lnTo>
                  <a:lnTo>
                    <a:pt x="181" y="76"/>
                  </a:lnTo>
                  <a:lnTo>
                    <a:pt x="202" y="88"/>
                  </a:lnTo>
                  <a:lnTo>
                    <a:pt x="221" y="103"/>
                  </a:lnTo>
                  <a:lnTo>
                    <a:pt x="238" y="118"/>
                  </a:lnTo>
                  <a:lnTo>
                    <a:pt x="255" y="134"/>
                  </a:lnTo>
                  <a:lnTo>
                    <a:pt x="268" y="150"/>
                  </a:lnTo>
                  <a:lnTo>
                    <a:pt x="280" y="169"/>
                  </a:lnTo>
                  <a:lnTo>
                    <a:pt x="289" y="187"/>
                  </a:lnTo>
                  <a:lnTo>
                    <a:pt x="296" y="205"/>
                  </a:lnTo>
                  <a:lnTo>
                    <a:pt x="301" y="225"/>
                  </a:lnTo>
                  <a:lnTo>
                    <a:pt x="302" y="246"/>
                  </a:lnTo>
                  <a:lnTo>
                    <a:pt x="301" y="265"/>
                  </a:lnTo>
                  <a:lnTo>
                    <a:pt x="297" y="285"/>
                  </a:lnTo>
                  <a:lnTo>
                    <a:pt x="290" y="305"/>
                  </a:lnTo>
                  <a:lnTo>
                    <a:pt x="281" y="322"/>
                  </a:lnTo>
                  <a:lnTo>
                    <a:pt x="270" y="339"/>
                  </a:lnTo>
                  <a:lnTo>
                    <a:pt x="257" y="355"/>
                  </a:lnTo>
                  <a:lnTo>
                    <a:pt x="241" y="369"/>
                  </a:lnTo>
                  <a:lnTo>
                    <a:pt x="223" y="383"/>
                  </a:lnTo>
                  <a:lnTo>
                    <a:pt x="204" y="395"/>
                  </a:lnTo>
                  <a:lnTo>
                    <a:pt x="183" y="405"/>
                  </a:lnTo>
                  <a:lnTo>
                    <a:pt x="161" y="413"/>
                  </a:lnTo>
                  <a:lnTo>
                    <a:pt x="137" y="420"/>
                  </a:lnTo>
                  <a:lnTo>
                    <a:pt x="112" y="426"/>
                  </a:lnTo>
                  <a:lnTo>
                    <a:pt x="86" y="429"/>
                  </a:lnTo>
                  <a:lnTo>
                    <a:pt x="60" y="430"/>
                  </a:lnTo>
                  <a:lnTo>
                    <a:pt x="32" y="430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4" y="437"/>
                  </a:lnTo>
                  <a:lnTo>
                    <a:pt x="2" y="445"/>
                  </a:lnTo>
                  <a:lnTo>
                    <a:pt x="1" y="454"/>
                  </a:lnTo>
                  <a:lnTo>
                    <a:pt x="0" y="464"/>
                  </a:lnTo>
                  <a:lnTo>
                    <a:pt x="1" y="464"/>
                  </a:lnTo>
                  <a:lnTo>
                    <a:pt x="2" y="464"/>
                  </a:lnTo>
                  <a:lnTo>
                    <a:pt x="4" y="464"/>
                  </a:lnTo>
                  <a:lnTo>
                    <a:pt x="5" y="464"/>
                  </a:lnTo>
                  <a:lnTo>
                    <a:pt x="37" y="466"/>
                  </a:lnTo>
                  <a:lnTo>
                    <a:pt x="68" y="467"/>
                  </a:lnTo>
                  <a:lnTo>
                    <a:pt x="99" y="465"/>
                  </a:lnTo>
                  <a:lnTo>
                    <a:pt x="129" y="461"/>
                  </a:lnTo>
                  <a:lnTo>
                    <a:pt x="158" y="454"/>
                  </a:lnTo>
                  <a:lnTo>
                    <a:pt x="184" y="446"/>
                  </a:lnTo>
                  <a:lnTo>
                    <a:pt x="211" y="436"/>
                  </a:lnTo>
                  <a:lnTo>
                    <a:pt x="235" y="423"/>
                  </a:lnTo>
                  <a:lnTo>
                    <a:pt x="257" y="410"/>
                  </a:lnTo>
                  <a:lnTo>
                    <a:pt x="276" y="395"/>
                  </a:lnTo>
                  <a:lnTo>
                    <a:pt x="295" y="377"/>
                  </a:lnTo>
                  <a:lnTo>
                    <a:pt x="311" y="359"/>
                  </a:lnTo>
                  <a:lnTo>
                    <a:pt x="324" y="338"/>
                  </a:lnTo>
                  <a:lnTo>
                    <a:pt x="334" y="317"/>
                  </a:lnTo>
                  <a:lnTo>
                    <a:pt x="342" y="294"/>
                  </a:lnTo>
                  <a:lnTo>
                    <a:pt x="347" y="271"/>
                  </a:lnTo>
                  <a:lnTo>
                    <a:pt x="348" y="247"/>
                  </a:lnTo>
                  <a:lnTo>
                    <a:pt x="347" y="224"/>
                  </a:lnTo>
                  <a:lnTo>
                    <a:pt x="341" y="201"/>
                  </a:lnTo>
                  <a:lnTo>
                    <a:pt x="334" y="179"/>
                  </a:lnTo>
                  <a:lnTo>
                    <a:pt x="323" y="157"/>
                  </a:lnTo>
                  <a:lnTo>
                    <a:pt x="310" y="135"/>
                  </a:lnTo>
                  <a:lnTo>
                    <a:pt x="294" y="116"/>
                  </a:lnTo>
                  <a:lnTo>
                    <a:pt x="275" y="96"/>
                  </a:lnTo>
                  <a:lnTo>
                    <a:pt x="256" y="79"/>
                  </a:lnTo>
                  <a:lnTo>
                    <a:pt x="233" y="63"/>
                  </a:lnTo>
                  <a:lnTo>
                    <a:pt x="209" y="48"/>
                  </a:lnTo>
                  <a:lnTo>
                    <a:pt x="182" y="34"/>
                  </a:lnTo>
                  <a:lnTo>
                    <a:pt x="154" y="22"/>
                  </a:lnTo>
                  <a:lnTo>
                    <a:pt x="126" y="13"/>
                  </a:lnTo>
                  <a:lnTo>
                    <a:pt x="95" y="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043139" y="5437834"/>
              <a:ext cx="581223" cy="679053"/>
            </a:xfrm>
            <a:custGeom>
              <a:avLst/>
              <a:gdLst>
                <a:gd name="T0" fmla="*/ 337 w 403"/>
                <a:gd name="T1" fmla="*/ 255 h 473"/>
                <a:gd name="T2" fmla="*/ 349 w 403"/>
                <a:gd name="T3" fmla="*/ 228 h 473"/>
                <a:gd name="T4" fmla="*/ 359 w 403"/>
                <a:gd name="T5" fmla="*/ 203 h 473"/>
                <a:gd name="T6" fmla="*/ 368 w 403"/>
                <a:gd name="T7" fmla="*/ 178 h 473"/>
                <a:gd name="T8" fmla="*/ 377 w 403"/>
                <a:gd name="T9" fmla="*/ 152 h 473"/>
                <a:gd name="T10" fmla="*/ 384 w 403"/>
                <a:gd name="T11" fmla="*/ 128 h 473"/>
                <a:gd name="T12" fmla="*/ 391 w 403"/>
                <a:gd name="T13" fmla="*/ 104 h 473"/>
                <a:gd name="T14" fmla="*/ 398 w 403"/>
                <a:gd name="T15" fmla="*/ 81 h 473"/>
                <a:gd name="T16" fmla="*/ 403 w 403"/>
                <a:gd name="T17" fmla="*/ 59 h 473"/>
                <a:gd name="T18" fmla="*/ 268 w 403"/>
                <a:gd name="T19" fmla="*/ 0 h 473"/>
                <a:gd name="T20" fmla="*/ 263 w 403"/>
                <a:gd name="T21" fmla="*/ 22 h 473"/>
                <a:gd name="T22" fmla="*/ 258 w 403"/>
                <a:gd name="T23" fmla="*/ 45 h 473"/>
                <a:gd name="T24" fmla="*/ 251 w 403"/>
                <a:gd name="T25" fmla="*/ 68 h 473"/>
                <a:gd name="T26" fmla="*/ 243 w 403"/>
                <a:gd name="T27" fmla="*/ 92 h 473"/>
                <a:gd name="T28" fmla="*/ 235 w 403"/>
                <a:gd name="T29" fmla="*/ 118 h 473"/>
                <a:gd name="T30" fmla="*/ 224 w 403"/>
                <a:gd name="T31" fmla="*/ 143 h 473"/>
                <a:gd name="T32" fmla="*/ 214 w 403"/>
                <a:gd name="T33" fmla="*/ 170 h 473"/>
                <a:gd name="T34" fmla="*/ 202 w 403"/>
                <a:gd name="T35" fmla="*/ 196 h 473"/>
                <a:gd name="T36" fmla="*/ 197 w 403"/>
                <a:gd name="T37" fmla="*/ 209 h 473"/>
                <a:gd name="T38" fmla="*/ 189 w 403"/>
                <a:gd name="T39" fmla="*/ 224 h 473"/>
                <a:gd name="T40" fmla="*/ 179 w 403"/>
                <a:gd name="T41" fmla="*/ 240 h 473"/>
                <a:gd name="T42" fmla="*/ 169 w 403"/>
                <a:gd name="T43" fmla="*/ 258 h 473"/>
                <a:gd name="T44" fmla="*/ 157 w 403"/>
                <a:gd name="T45" fmla="*/ 277 h 473"/>
                <a:gd name="T46" fmla="*/ 145 w 403"/>
                <a:gd name="T47" fmla="*/ 295 h 473"/>
                <a:gd name="T48" fmla="*/ 132 w 403"/>
                <a:gd name="T49" fmla="*/ 315 h 473"/>
                <a:gd name="T50" fmla="*/ 118 w 403"/>
                <a:gd name="T51" fmla="*/ 336 h 473"/>
                <a:gd name="T52" fmla="*/ 103 w 403"/>
                <a:gd name="T53" fmla="*/ 355 h 473"/>
                <a:gd name="T54" fmla="*/ 88 w 403"/>
                <a:gd name="T55" fmla="*/ 375 h 473"/>
                <a:gd name="T56" fmla="*/ 73 w 403"/>
                <a:gd name="T57" fmla="*/ 394 h 473"/>
                <a:gd name="T58" fmla="*/ 58 w 403"/>
                <a:gd name="T59" fmla="*/ 413 h 473"/>
                <a:gd name="T60" fmla="*/ 43 w 403"/>
                <a:gd name="T61" fmla="*/ 430 h 473"/>
                <a:gd name="T62" fmla="*/ 29 w 403"/>
                <a:gd name="T63" fmla="*/ 445 h 473"/>
                <a:gd name="T64" fmla="*/ 14 w 403"/>
                <a:gd name="T65" fmla="*/ 460 h 473"/>
                <a:gd name="T66" fmla="*/ 0 w 403"/>
                <a:gd name="T67" fmla="*/ 473 h 473"/>
                <a:gd name="T68" fmla="*/ 148 w 403"/>
                <a:gd name="T69" fmla="*/ 457 h 473"/>
                <a:gd name="T70" fmla="*/ 162 w 403"/>
                <a:gd name="T71" fmla="*/ 445 h 473"/>
                <a:gd name="T72" fmla="*/ 177 w 403"/>
                <a:gd name="T73" fmla="*/ 432 h 473"/>
                <a:gd name="T74" fmla="*/ 191 w 403"/>
                <a:gd name="T75" fmla="*/ 420 h 473"/>
                <a:gd name="T76" fmla="*/ 206 w 403"/>
                <a:gd name="T77" fmla="*/ 407 h 473"/>
                <a:gd name="T78" fmla="*/ 220 w 403"/>
                <a:gd name="T79" fmla="*/ 394 h 473"/>
                <a:gd name="T80" fmla="*/ 233 w 403"/>
                <a:gd name="T81" fmla="*/ 382 h 473"/>
                <a:gd name="T82" fmla="*/ 247 w 403"/>
                <a:gd name="T83" fmla="*/ 369 h 473"/>
                <a:gd name="T84" fmla="*/ 260 w 403"/>
                <a:gd name="T85" fmla="*/ 355 h 473"/>
                <a:gd name="T86" fmla="*/ 273 w 403"/>
                <a:gd name="T87" fmla="*/ 342 h 473"/>
                <a:gd name="T88" fmla="*/ 284 w 403"/>
                <a:gd name="T89" fmla="*/ 330 h 473"/>
                <a:gd name="T90" fmla="*/ 296 w 403"/>
                <a:gd name="T91" fmla="*/ 317 h 473"/>
                <a:gd name="T92" fmla="*/ 306 w 403"/>
                <a:gd name="T93" fmla="*/ 304 h 473"/>
                <a:gd name="T94" fmla="*/ 315 w 403"/>
                <a:gd name="T95" fmla="*/ 292 h 473"/>
                <a:gd name="T96" fmla="*/ 323 w 403"/>
                <a:gd name="T97" fmla="*/ 279 h 473"/>
                <a:gd name="T98" fmla="*/ 331 w 403"/>
                <a:gd name="T99" fmla="*/ 266 h 473"/>
                <a:gd name="T100" fmla="*/ 337 w 403"/>
                <a:gd name="T101" fmla="*/ 255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3" h="473">
                  <a:moveTo>
                    <a:pt x="337" y="255"/>
                  </a:moveTo>
                  <a:lnTo>
                    <a:pt x="349" y="228"/>
                  </a:lnTo>
                  <a:lnTo>
                    <a:pt x="359" y="203"/>
                  </a:lnTo>
                  <a:lnTo>
                    <a:pt x="368" y="178"/>
                  </a:lnTo>
                  <a:lnTo>
                    <a:pt x="377" y="152"/>
                  </a:lnTo>
                  <a:lnTo>
                    <a:pt x="384" y="128"/>
                  </a:lnTo>
                  <a:lnTo>
                    <a:pt x="391" y="104"/>
                  </a:lnTo>
                  <a:lnTo>
                    <a:pt x="398" y="81"/>
                  </a:lnTo>
                  <a:lnTo>
                    <a:pt x="403" y="59"/>
                  </a:lnTo>
                  <a:lnTo>
                    <a:pt x="268" y="0"/>
                  </a:lnTo>
                  <a:lnTo>
                    <a:pt x="263" y="22"/>
                  </a:lnTo>
                  <a:lnTo>
                    <a:pt x="258" y="45"/>
                  </a:lnTo>
                  <a:lnTo>
                    <a:pt x="251" y="68"/>
                  </a:lnTo>
                  <a:lnTo>
                    <a:pt x="243" y="92"/>
                  </a:lnTo>
                  <a:lnTo>
                    <a:pt x="235" y="118"/>
                  </a:lnTo>
                  <a:lnTo>
                    <a:pt x="224" y="143"/>
                  </a:lnTo>
                  <a:lnTo>
                    <a:pt x="214" y="170"/>
                  </a:lnTo>
                  <a:lnTo>
                    <a:pt x="202" y="196"/>
                  </a:lnTo>
                  <a:lnTo>
                    <a:pt x="197" y="209"/>
                  </a:lnTo>
                  <a:lnTo>
                    <a:pt x="189" y="224"/>
                  </a:lnTo>
                  <a:lnTo>
                    <a:pt x="179" y="240"/>
                  </a:lnTo>
                  <a:lnTo>
                    <a:pt x="169" y="258"/>
                  </a:lnTo>
                  <a:lnTo>
                    <a:pt x="157" y="277"/>
                  </a:lnTo>
                  <a:lnTo>
                    <a:pt x="145" y="295"/>
                  </a:lnTo>
                  <a:lnTo>
                    <a:pt x="132" y="315"/>
                  </a:lnTo>
                  <a:lnTo>
                    <a:pt x="118" y="336"/>
                  </a:lnTo>
                  <a:lnTo>
                    <a:pt x="103" y="355"/>
                  </a:lnTo>
                  <a:lnTo>
                    <a:pt x="88" y="375"/>
                  </a:lnTo>
                  <a:lnTo>
                    <a:pt x="73" y="394"/>
                  </a:lnTo>
                  <a:lnTo>
                    <a:pt x="58" y="413"/>
                  </a:lnTo>
                  <a:lnTo>
                    <a:pt x="43" y="430"/>
                  </a:lnTo>
                  <a:lnTo>
                    <a:pt x="29" y="445"/>
                  </a:lnTo>
                  <a:lnTo>
                    <a:pt x="14" y="460"/>
                  </a:lnTo>
                  <a:lnTo>
                    <a:pt x="0" y="473"/>
                  </a:lnTo>
                  <a:lnTo>
                    <a:pt x="148" y="457"/>
                  </a:lnTo>
                  <a:lnTo>
                    <a:pt x="162" y="445"/>
                  </a:lnTo>
                  <a:lnTo>
                    <a:pt x="177" y="432"/>
                  </a:lnTo>
                  <a:lnTo>
                    <a:pt x="191" y="420"/>
                  </a:lnTo>
                  <a:lnTo>
                    <a:pt x="206" y="407"/>
                  </a:lnTo>
                  <a:lnTo>
                    <a:pt x="220" y="394"/>
                  </a:lnTo>
                  <a:lnTo>
                    <a:pt x="233" y="382"/>
                  </a:lnTo>
                  <a:lnTo>
                    <a:pt x="247" y="369"/>
                  </a:lnTo>
                  <a:lnTo>
                    <a:pt x="260" y="355"/>
                  </a:lnTo>
                  <a:lnTo>
                    <a:pt x="273" y="342"/>
                  </a:lnTo>
                  <a:lnTo>
                    <a:pt x="284" y="330"/>
                  </a:lnTo>
                  <a:lnTo>
                    <a:pt x="296" y="317"/>
                  </a:lnTo>
                  <a:lnTo>
                    <a:pt x="306" y="304"/>
                  </a:lnTo>
                  <a:lnTo>
                    <a:pt x="315" y="292"/>
                  </a:lnTo>
                  <a:lnTo>
                    <a:pt x="323" y="279"/>
                  </a:lnTo>
                  <a:lnTo>
                    <a:pt x="331" y="266"/>
                  </a:lnTo>
                  <a:lnTo>
                    <a:pt x="337" y="2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7595589" y="5973019"/>
              <a:ext cx="296366" cy="388441"/>
            </a:xfrm>
            <a:custGeom>
              <a:avLst/>
              <a:gdLst>
                <a:gd name="T0" fmla="*/ 206 w 206"/>
                <a:gd name="T1" fmla="*/ 0 h 268"/>
                <a:gd name="T2" fmla="*/ 205 w 206"/>
                <a:gd name="T3" fmla="*/ 2 h 268"/>
                <a:gd name="T4" fmla="*/ 200 w 206"/>
                <a:gd name="T5" fmla="*/ 8 h 268"/>
                <a:gd name="T6" fmla="*/ 195 w 206"/>
                <a:gd name="T7" fmla="*/ 17 h 268"/>
                <a:gd name="T8" fmla="*/ 185 w 206"/>
                <a:gd name="T9" fmla="*/ 28 h 268"/>
                <a:gd name="T10" fmla="*/ 175 w 206"/>
                <a:gd name="T11" fmla="*/ 43 h 268"/>
                <a:gd name="T12" fmla="*/ 164 w 206"/>
                <a:gd name="T13" fmla="*/ 60 h 268"/>
                <a:gd name="T14" fmla="*/ 150 w 206"/>
                <a:gd name="T15" fmla="*/ 78 h 268"/>
                <a:gd name="T16" fmla="*/ 135 w 206"/>
                <a:gd name="T17" fmla="*/ 96 h 268"/>
                <a:gd name="T18" fmla="*/ 120 w 206"/>
                <a:gd name="T19" fmla="*/ 116 h 268"/>
                <a:gd name="T20" fmla="*/ 102 w 206"/>
                <a:gd name="T21" fmla="*/ 137 h 268"/>
                <a:gd name="T22" fmla="*/ 85 w 206"/>
                <a:gd name="T23" fmla="*/ 156 h 268"/>
                <a:gd name="T24" fmla="*/ 68 w 206"/>
                <a:gd name="T25" fmla="*/ 176 h 268"/>
                <a:gd name="T26" fmla="*/ 51 w 206"/>
                <a:gd name="T27" fmla="*/ 193 h 268"/>
                <a:gd name="T28" fmla="*/ 33 w 206"/>
                <a:gd name="T29" fmla="*/ 211 h 268"/>
                <a:gd name="T30" fmla="*/ 16 w 206"/>
                <a:gd name="T31" fmla="*/ 224 h 268"/>
                <a:gd name="T32" fmla="*/ 0 w 206"/>
                <a:gd name="T33" fmla="*/ 237 h 268"/>
                <a:gd name="T34" fmla="*/ 31 w 206"/>
                <a:gd name="T35" fmla="*/ 268 h 268"/>
                <a:gd name="T36" fmla="*/ 36 w 206"/>
                <a:gd name="T37" fmla="*/ 264 h 268"/>
                <a:gd name="T38" fmla="*/ 48 w 206"/>
                <a:gd name="T39" fmla="*/ 252 h 268"/>
                <a:gd name="T40" fmla="*/ 68 w 206"/>
                <a:gd name="T41" fmla="*/ 230 h 268"/>
                <a:gd name="T42" fmla="*/ 92 w 206"/>
                <a:gd name="T43" fmla="*/ 201 h 268"/>
                <a:gd name="T44" fmla="*/ 120 w 206"/>
                <a:gd name="T45" fmla="*/ 163 h 268"/>
                <a:gd name="T46" fmla="*/ 149 w 206"/>
                <a:gd name="T47" fmla="*/ 117 h 268"/>
                <a:gd name="T48" fmla="*/ 178 w 206"/>
                <a:gd name="T49" fmla="*/ 63 h 268"/>
                <a:gd name="T50" fmla="*/ 206 w 206"/>
                <a:gd name="T51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6" h="268">
                  <a:moveTo>
                    <a:pt x="206" y="0"/>
                  </a:moveTo>
                  <a:lnTo>
                    <a:pt x="205" y="2"/>
                  </a:lnTo>
                  <a:lnTo>
                    <a:pt x="200" y="8"/>
                  </a:lnTo>
                  <a:lnTo>
                    <a:pt x="195" y="17"/>
                  </a:lnTo>
                  <a:lnTo>
                    <a:pt x="185" y="28"/>
                  </a:lnTo>
                  <a:lnTo>
                    <a:pt x="175" y="43"/>
                  </a:lnTo>
                  <a:lnTo>
                    <a:pt x="164" y="60"/>
                  </a:lnTo>
                  <a:lnTo>
                    <a:pt x="150" y="78"/>
                  </a:lnTo>
                  <a:lnTo>
                    <a:pt x="135" y="96"/>
                  </a:lnTo>
                  <a:lnTo>
                    <a:pt x="120" y="116"/>
                  </a:lnTo>
                  <a:lnTo>
                    <a:pt x="102" y="137"/>
                  </a:lnTo>
                  <a:lnTo>
                    <a:pt x="85" y="156"/>
                  </a:lnTo>
                  <a:lnTo>
                    <a:pt x="68" y="176"/>
                  </a:lnTo>
                  <a:lnTo>
                    <a:pt x="51" y="193"/>
                  </a:lnTo>
                  <a:lnTo>
                    <a:pt x="33" y="211"/>
                  </a:lnTo>
                  <a:lnTo>
                    <a:pt x="16" y="224"/>
                  </a:lnTo>
                  <a:lnTo>
                    <a:pt x="0" y="237"/>
                  </a:lnTo>
                  <a:lnTo>
                    <a:pt x="31" y="268"/>
                  </a:lnTo>
                  <a:lnTo>
                    <a:pt x="36" y="264"/>
                  </a:lnTo>
                  <a:lnTo>
                    <a:pt x="48" y="252"/>
                  </a:lnTo>
                  <a:lnTo>
                    <a:pt x="68" y="230"/>
                  </a:lnTo>
                  <a:lnTo>
                    <a:pt x="92" y="201"/>
                  </a:lnTo>
                  <a:lnTo>
                    <a:pt x="120" y="163"/>
                  </a:lnTo>
                  <a:lnTo>
                    <a:pt x="149" y="117"/>
                  </a:lnTo>
                  <a:lnTo>
                    <a:pt x="178" y="63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7750966" y="6096745"/>
              <a:ext cx="195659" cy="356790"/>
            </a:xfrm>
            <a:custGeom>
              <a:avLst/>
              <a:gdLst>
                <a:gd name="T0" fmla="*/ 137 w 137"/>
                <a:gd name="T1" fmla="*/ 0 h 249"/>
                <a:gd name="T2" fmla="*/ 134 w 137"/>
                <a:gd name="T3" fmla="*/ 7 h 249"/>
                <a:gd name="T4" fmla="*/ 126 w 137"/>
                <a:gd name="T5" fmla="*/ 24 h 249"/>
                <a:gd name="T6" fmla="*/ 113 w 137"/>
                <a:gd name="T7" fmla="*/ 52 h 249"/>
                <a:gd name="T8" fmla="*/ 96 w 137"/>
                <a:gd name="T9" fmla="*/ 84 h 249"/>
                <a:gd name="T10" fmla="*/ 75 w 137"/>
                <a:gd name="T11" fmla="*/ 121 h 249"/>
                <a:gd name="T12" fmla="*/ 52 w 137"/>
                <a:gd name="T13" fmla="*/ 158 h 249"/>
                <a:gd name="T14" fmla="*/ 27 w 137"/>
                <a:gd name="T15" fmla="*/ 194 h 249"/>
                <a:gd name="T16" fmla="*/ 0 w 137"/>
                <a:gd name="T17" fmla="*/ 224 h 249"/>
                <a:gd name="T18" fmla="*/ 37 w 137"/>
                <a:gd name="T19" fmla="*/ 249 h 249"/>
                <a:gd name="T20" fmla="*/ 39 w 137"/>
                <a:gd name="T21" fmla="*/ 245 h 249"/>
                <a:gd name="T22" fmla="*/ 47 w 137"/>
                <a:gd name="T23" fmla="*/ 236 h 249"/>
                <a:gd name="T24" fmla="*/ 59 w 137"/>
                <a:gd name="T25" fmla="*/ 220 h 249"/>
                <a:gd name="T26" fmla="*/ 74 w 137"/>
                <a:gd name="T27" fmla="*/ 195 h 249"/>
                <a:gd name="T28" fmla="*/ 90 w 137"/>
                <a:gd name="T29" fmla="*/ 161 h 249"/>
                <a:gd name="T30" fmla="*/ 106 w 137"/>
                <a:gd name="T31" fmla="*/ 119 h 249"/>
                <a:gd name="T32" fmla="*/ 122 w 137"/>
                <a:gd name="T33" fmla="*/ 64 h 249"/>
                <a:gd name="T34" fmla="*/ 137 w 137"/>
                <a:gd name="T3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249">
                  <a:moveTo>
                    <a:pt x="137" y="0"/>
                  </a:moveTo>
                  <a:lnTo>
                    <a:pt x="134" y="7"/>
                  </a:lnTo>
                  <a:lnTo>
                    <a:pt x="126" y="24"/>
                  </a:lnTo>
                  <a:lnTo>
                    <a:pt x="113" y="52"/>
                  </a:lnTo>
                  <a:lnTo>
                    <a:pt x="96" y="84"/>
                  </a:lnTo>
                  <a:lnTo>
                    <a:pt x="75" y="121"/>
                  </a:lnTo>
                  <a:lnTo>
                    <a:pt x="52" y="158"/>
                  </a:lnTo>
                  <a:lnTo>
                    <a:pt x="27" y="194"/>
                  </a:lnTo>
                  <a:lnTo>
                    <a:pt x="0" y="224"/>
                  </a:lnTo>
                  <a:lnTo>
                    <a:pt x="37" y="249"/>
                  </a:lnTo>
                  <a:lnTo>
                    <a:pt x="39" y="245"/>
                  </a:lnTo>
                  <a:lnTo>
                    <a:pt x="47" y="236"/>
                  </a:lnTo>
                  <a:lnTo>
                    <a:pt x="59" y="220"/>
                  </a:lnTo>
                  <a:lnTo>
                    <a:pt x="74" y="195"/>
                  </a:lnTo>
                  <a:lnTo>
                    <a:pt x="90" y="161"/>
                  </a:lnTo>
                  <a:lnTo>
                    <a:pt x="106" y="119"/>
                  </a:lnTo>
                  <a:lnTo>
                    <a:pt x="122" y="6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7940870" y="6194575"/>
              <a:ext cx="103584" cy="287734"/>
            </a:xfrm>
            <a:custGeom>
              <a:avLst/>
              <a:gdLst>
                <a:gd name="T0" fmla="*/ 65 w 71"/>
                <a:gd name="T1" fmla="*/ 0 h 201"/>
                <a:gd name="T2" fmla="*/ 64 w 71"/>
                <a:gd name="T3" fmla="*/ 5 h 201"/>
                <a:gd name="T4" fmla="*/ 62 w 71"/>
                <a:gd name="T5" fmla="*/ 17 h 201"/>
                <a:gd name="T6" fmla="*/ 59 w 71"/>
                <a:gd name="T7" fmla="*/ 37 h 201"/>
                <a:gd name="T8" fmla="*/ 52 w 71"/>
                <a:gd name="T9" fmla="*/ 62 h 201"/>
                <a:gd name="T10" fmla="*/ 42 w 71"/>
                <a:gd name="T11" fmla="*/ 92 h 201"/>
                <a:gd name="T12" fmla="*/ 31 w 71"/>
                <a:gd name="T13" fmla="*/ 124 h 201"/>
                <a:gd name="T14" fmla="*/ 17 w 71"/>
                <a:gd name="T15" fmla="*/ 158 h 201"/>
                <a:gd name="T16" fmla="*/ 0 w 71"/>
                <a:gd name="T17" fmla="*/ 192 h 201"/>
                <a:gd name="T18" fmla="*/ 57 w 71"/>
                <a:gd name="T19" fmla="*/ 201 h 201"/>
                <a:gd name="T20" fmla="*/ 61 w 71"/>
                <a:gd name="T21" fmla="*/ 187 h 201"/>
                <a:gd name="T22" fmla="*/ 68 w 71"/>
                <a:gd name="T23" fmla="*/ 146 h 201"/>
                <a:gd name="T24" fmla="*/ 71 w 71"/>
                <a:gd name="T25" fmla="*/ 84 h 201"/>
                <a:gd name="T26" fmla="*/ 65 w 71"/>
                <a:gd name="T2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201">
                  <a:moveTo>
                    <a:pt x="65" y="0"/>
                  </a:moveTo>
                  <a:lnTo>
                    <a:pt x="64" y="5"/>
                  </a:lnTo>
                  <a:lnTo>
                    <a:pt x="62" y="17"/>
                  </a:lnTo>
                  <a:lnTo>
                    <a:pt x="59" y="37"/>
                  </a:lnTo>
                  <a:lnTo>
                    <a:pt x="52" y="62"/>
                  </a:lnTo>
                  <a:lnTo>
                    <a:pt x="42" y="92"/>
                  </a:lnTo>
                  <a:lnTo>
                    <a:pt x="31" y="124"/>
                  </a:lnTo>
                  <a:lnTo>
                    <a:pt x="17" y="158"/>
                  </a:lnTo>
                  <a:lnTo>
                    <a:pt x="0" y="192"/>
                  </a:lnTo>
                  <a:lnTo>
                    <a:pt x="57" y="201"/>
                  </a:lnTo>
                  <a:lnTo>
                    <a:pt x="61" y="187"/>
                  </a:lnTo>
                  <a:lnTo>
                    <a:pt x="68" y="146"/>
                  </a:lnTo>
                  <a:lnTo>
                    <a:pt x="71" y="8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>
              <a:off x="7848795" y="6600280"/>
              <a:ext cx="201414" cy="169763"/>
            </a:xfrm>
            <a:custGeom>
              <a:avLst/>
              <a:gdLst>
                <a:gd name="T0" fmla="*/ 140 w 140"/>
                <a:gd name="T1" fmla="*/ 118 h 118"/>
                <a:gd name="T2" fmla="*/ 136 w 140"/>
                <a:gd name="T3" fmla="*/ 115 h 118"/>
                <a:gd name="T4" fmla="*/ 126 w 140"/>
                <a:gd name="T5" fmla="*/ 104 h 118"/>
                <a:gd name="T6" fmla="*/ 111 w 140"/>
                <a:gd name="T7" fmla="*/ 88 h 118"/>
                <a:gd name="T8" fmla="*/ 91 w 140"/>
                <a:gd name="T9" fmla="*/ 70 h 118"/>
                <a:gd name="T10" fmla="*/ 69 w 140"/>
                <a:gd name="T11" fmla="*/ 50 h 118"/>
                <a:gd name="T12" fmla="*/ 46 w 140"/>
                <a:gd name="T13" fmla="*/ 30 h 118"/>
                <a:gd name="T14" fmla="*/ 22 w 140"/>
                <a:gd name="T15" fmla="*/ 14 h 118"/>
                <a:gd name="T16" fmla="*/ 0 w 140"/>
                <a:gd name="T17" fmla="*/ 0 h 118"/>
                <a:gd name="T18" fmla="*/ 82 w 140"/>
                <a:gd name="T19" fmla="*/ 20 h 118"/>
                <a:gd name="T20" fmla="*/ 82 w 140"/>
                <a:gd name="T21" fmla="*/ 20 h 118"/>
                <a:gd name="T22" fmla="*/ 83 w 140"/>
                <a:gd name="T23" fmla="*/ 22 h 118"/>
                <a:gd name="T24" fmla="*/ 87 w 140"/>
                <a:gd name="T25" fmla="*/ 28 h 118"/>
                <a:gd name="T26" fmla="*/ 91 w 140"/>
                <a:gd name="T27" fmla="*/ 36 h 118"/>
                <a:gd name="T28" fmla="*/ 98 w 140"/>
                <a:gd name="T29" fmla="*/ 48 h 118"/>
                <a:gd name="T30" fmla="*/ 109 w 140"/>
                <a:gd name="T31" fmla="*/ 65 h 118"/>
                <a:gd name="T32" fmla="*/ 122 w 140"/>
                <a:gd name="T33" fmla="*/ 88 h 118"/>
                <a:gd name="T34" fmla="*/ 140 w 140"/>
                <a:gd name="T3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118">
                  <a:moveTo>
                    <a:pt x="140" y="118"/>
                  </a:moveTo>
                  <a:lnTo>
                    <a:pt x="136" y="115"/>
                  </a:lnTo>
                  <a:lnTo>
                    <a:pt x="126" y="104"/>
                  </a:lnTo>
                  <a:lnTo>
                    <a:pt x="111" y="88"/>
                  </a:lnTo>
                  <a:lnTo>
                    <a:pt x="91" y="70"/>
                  </a:lnTo>
                  <a:lnTo>
                    <a:pt x="69" y="50"/>
                  </a:lnTo>
                  <a:lnTo>
                    <a:pt x="46" y="30"/>
                  </a:lnTo>
                  <a:lnTo>
                    <a:pt x="22" y="14"/>
                  </a:lnTo>
                  <a:lnTo>
                    <a:pt x="0" y="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3" y="22"/>
                  </a:lnTo>
                  <a:lnTo>
                    <a:pt x="87" y="28"/>
                  </a:lnTo>
                  <a:lnTo>
                    <a:pt x="91" y="36"/>
                  </a:lnTo>
                  <a:lnTo>
                    <a:pt x="98" y="48"/>
                  </a:lnTo>
                  <a:lnTo>
                    <a:pt x="109" y="65"/>
                  </a:lnTo>
                  <a:lnTo>
                    <a:pt x="122" y="88"/>
                  </a:lnTo>
                  <a:lnTo>
                    <a:pt x="14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7330874" y="5552927"/>
              <a:ext cx="198537" cy="135235"/>
            </a:xfrm>
            <a:custGeom>
              <a:avLst/>
              <a:gdLst>
                <a:gd name="T0" fmla="*/ 0 w 138"/>
                <a:gd name="T1" fmla="*/ 0 h 93"/>
                <a:gd name="T2" fmla="*/ 5 w 138"/>
                <a:gd name="T3" fmla="*/ 57 h 93"/>
                <a:gd name="T4" fmla="*/ 76 w 138"/>
                <a:gd name="T5" fmla="*/ 93 h 93"/>
                <a:gd name="T6" fmla="*/ 138 w 138"/>
                <a:gd name="T7" fmla="*/ 39 h 93"/>
                <a:gd name="T8" fmla="*/ 0 w 138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93">
                  <a:moveTo>
                    <a:pt x="0" y="0"/>
                  </a:moveTo>
                  <a:lnTo>
                    <a:pt x="5" y="57"/>
                  </a:lnTo>
                  <a:lnTo>
                    <a:pt x="76" y="93"/>
                  </a:lnTo>
                  <a:lnTo>
                    <a:pt x="138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7192761" y="4266755"/>
              <a:ext cx="417215" cy="112216"/>
            </a:xfrm>
            <a:custGeom>
              <a:avLst/>
              <a:gdLst>
                <a:gd name="T0" fmla="*/ 5 w 291"/>
                <a:gd name="T1" fmla="*/ 0 h 79"/>
                <a:gd name="T2" fmla="*/ 8 w 291"/>
                <a:gd name="T3" fmla="*/ 0 h 79"/>
                <a:gd name="T4" fmla="*/ 18 w 291"/>
                <a:gd name="T5" fmla="*/ 0 h 79"/>
                <a:gd name="T6" fmla="*/ 31 w 291"/>
                <a:gd name="T7" fmla="*/ 1 h 79"/>
                <a:gd name="T8" fmla="*/ 51 w 291"/>
                <a:gd name="T9" fmla="*/ 2 h 79"/>
                <a:gd name="T10" fmla="*/ 74 w 291"/>
                <a:gd name="T11" fmla="*/ 5 h 79"/>
                <a:gd name="T12" fmla="*/ 101 w 291"/>
                <a:gd name="T13" fmla="*/ 7 h 79"/>
                <a:gd name="T14" fmla="*/ 129 w 291"/>
                <a:gd name="T15" fmla="*/ 12 h 79"/>
                <a:gd name="T16" fmla="*/ 160 w 291"/>
                <a:gd name="T17" fmla="*/ 17 h 79"/>
                <a:gd name="T18" fmla="*/ 179 w 291"/>
                <a:gd name="T19" fmla="*/ 22 h 79"/>
                <a:gd name="T20" fmla="*/ 197 w 291"/>
                <a:gd name="T21" fmla="*/ 28 h 79"/>
                <a:gd name="T22" fmla="*/ 216 w 291"/>
                <a:gd name="T23" fmla="*/ 35 h 79"/>
                <a:gd name="T24" fmla="*/ 232 w 291"/>
                <a:gd name="T25" fmla="*/ 42 h 79"/>
                <a:gd name="T26" fmla="*/ 247 w 291"/>
                <a:gd name="T27" fmla="*/ 49 h 79"/>
                <a:gd name="T28" fmla="*/ 258 w 291"/>
                <a:gd name="T29" fmla="*/ 53 h 79"/>
                <a:gd name="T30" fmla="*/ 266 w 291"/>
                <a:gd name="T31" fmla="*/ 58 h 79"/>
                <a:gd name="T32" fmla="*/ 269 w 291"/>
                <a:gd name="T33" fmla="*/ 59 h 79"/>
                <a:gd name="T34" fmla="*/ 291 w 291"/>
                <a:gd name="T35" fmla="*/ 79 h 79"/>
                <a:gd name="T36" fmla="*/ 288 w 291"/>
                <a:gd name="T37" fmla="*/ 79 h 79"/>
                <a:gd name="T38" fmla="*/ 280 w 291"/>
                <a:gd name="T39" fmla="*/ 76 h 79"/>
                <a:gd name="T40" fmla="*/ 267 w 291"/>
                <a:gd name="T41" fmla="*/ 74 h 79"/>
                <a:gd name="T42" fmla="*/ 251 w 291"/>
                <a:gd name="T43" fmla="*/ 72 h 79"/>
                <a:gd name="T44" fmla="*/ 233 w 291"/>
                <a:gd name="T45" fmla="*/ 68 h 79"/>
                <a:gd name="T46" fmla="*/ 211 w 291"/>
                <a:gd name="T47" fmla="*/ 65 h 79"/>
                <a:gd name="T48" fmla="*/ 187 w 291"/>
                <a:gd name="T49" fmla="*/ 61 h 79"/>
                <a:gd name="T50" fmla="*/ 163 w 291"/>
                <a:gd name="T51" fmla="*/ 58 h 79"/>
                <a:gd name="T52" fmla="*/ 137 w 291"/>
                <a:gd name="T53" fmla="*/ 54 h 79"/>
                <a:gd name="T54" fmla="*/ 112 w 291"/>
                <a:gd name="T55" fmla="*/ 51 h 79"/>
                <a:gd name="T56" fmla="*/ 88 w 291"/>
                <a:gd name="T57" fmla="*/ 49 h 79"/>
                <a:gd name="T58" fmla="*/ 65 w 291"/>
                <a:gd name="T59" fmla="*/ 46 h 79"/>
                <a:gd name="T60" fmla="*/ 44 w 291"/>
                <a:gd name="T61" fmla="*/ 44 h 79"/>
                <a:gd name="T62" fmla="*/ 26 w 291"/>
                <a:gd name="T63" fmla="*/ 44 h 79"/>
                <a:gd name="T64" fmla="*/ 11 w 291"/>
                <a:gd name="T65" fmla="*/ 45 h 79"/>
                <a:gd name="T66" fmla="*/ 0 w 291"/>
                <a:gd name="T67" fmla="*/ 46 h 79"/>
                <a:gd name="T68" fmla="*/ 5 w 291"/>
                <a:gd name="T6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1" h="79">
                  <a:moveTo>
                    <a:pt x="5" y="0"/>
                  </a:moveTo>
                  <a:lnTo>
                    <a:pt x="8" y="0"/>
                  </a:lnTo>
                  <a:lnTo>
                    <a:pt x="18" y="0"/>
                  </a:lnTo>
                  <a:lnTo>
                    <a:pt x="31" y="1"/>
                  </a:lnTo>
                  <a:lnTo>
                    <a:pt x="51" y="2"/>
                  </a:lnTo>
                  <a:lnTo>
                    <a:pt x="74" y="5"/>
                  </a:lnTo>
                  <a:lnTo>
                    <a:pt x="101" y="7"/>
                  </a:lnTo>
                  <a:lnTo>
                    <a:pt x="129" y="12"/>
                  </a:lnTo>
                  <a:lnTo>
                    <a:pt x="160" y="17"/>
                  </a:lnTo>
                  <a:lnTo>
                    <a:pt x="179" y="22"/>
                  </a:lnTo>
                  <a:lnTo>
                    <a:pt x="197" y="28"/>
                  </a:lnTo>
                  <a:lnTo>
                    <a:pt x="216" y="35"/>
                  </a:lnTo>
                  <a:lnTo>
                    <a:pt x="232" y="42"/>
                  </a:lnTo>
                  <a:lnTo>
                    <a:pt x="247" y="49"/>
                  </a:lnTo>
                  <a:lnTo>
                    <a:pt x="258" y="53"/>
                  </a:lnTo>
                  <a:lnTo>
                    <a:pt x="266" y="58"/>
                  </a:lnTo>
                  <a:lnTo>
                    <a:pt x="269" y="59"/>
                  </a:lnTo>
                  <a:lnTo>
                    <a:pt x="291" y="79"/>
                  </a:lnTo>
                  <a:lnTo>
                    <a:pt x="288" y="79"/>
                  </a:lnTo>
                  <a:lnTo>
                    <a:pt x="280" y="76"/>
                  </a:lnTo>
                  <a:lnTo>
                    <a:pt x="267" y="74"/>
                  </a:lnTo>
                  <a:lnTo>
                    <a:pt x="251" y="72"/>
                  </a:lnTo>
                  <a:lnTo>
                    <a:pt x="233" y="68"/>
                  </a:lnTo>
                  <a:lnTo>
                    <a:pt x="211" y="65"/>
                  </a:lnTo>
                  <a:lnTo>
                    <a:pt x="187" y="61"/>
                  </a:lnTo>
                  <a:lnTo>
                    <a:pt x="163" y="58"/>
                  </a:lnTo>
                  <a:lnTo>
                    <a:pt x="137" y="54"/>
                  </a:lnTo>
                  <a:lnTo>
                    <a:pt x="112" y="51"/>
                  </a:lnTo>
                  <a:lnTo>
                    <a:pt x="88" y="49"/>
                  </a:lnTo>
                  <a:lnTo>
                    <a:pt x="65" y="46"/>
                  </a:lnTo>
                  <a:lnTo>
                    <a:pt x="44" y="44"/>
                  </a:lnTo>
                  <a:lnTo>
                    <a:pt x="26" y="44"/>
                  </a:lnTo>
                  <a:lnTo>
                    <a:pt x="11" y="45"/>
                  </a:lnTo>
                  <a:lnTo>
                    <a:pt x="0" y="4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6910782" y="4321425"/>
              <a:ext cx="699194" cy="63302"/>
            </a:xfrm>
            <a:custGeom>
              <a:avLst/>
              <a:gdLst>
                <a:gd name="T0" fmla="*/ 222 w 486"/>
                <a:gd name="T1" fmla="*/ 19 h 43"/>
                <a:gd name="T2" fmla="*/ 267 w 486"/>
                <a:gd name="T3" fmla="*/ 19 h 43"/>
                <a:gd name="T4" fmla="*/ 309 w 486"/>
                <a:gd name="T5" fmla="*/ 20 h 43"/>
                <a:gd name="T6" fmla="*/ 350 w 486"/>
                <a:gd name="T7" fmla="*/ 22 h 43"/>
                <a:gd name="T8" fmla="*/ 387 w 486"/>
                <a:gd name="T9" fmla="*/ 26 h 43"/>
                <a:gd name="T10" fmla="*/ 420 w 486"/>
                <a:gd name="T11" fmla="*/ 29 h 43"/>
                <a:gd name="T12" fmla="*/ 450 w 486"/>
                <a:gd name="T13" fmla="*/ 34 h 43"/>
                <a:gd name="T14" fmla="*/ 475 w 486"/>
                <a:gd name="T15" fmla="*/ 40 h 43"/>
                <a:gd name="T16" fmla="*/ 486 w 486"/>
                <a:gd name="T17" fmla="*/ 42 h 43"/>
                <a:gd name="T18" fmla="*/ 486 w 486"/>
                <a:gd name="T19" fmla="*/ 41 h 43"/>
                <a:gd name="T20" fmla="*/ 484 w 486"/>
                <a:gd name="T21" fmla="*/ 35 h 43"/>
                <a:gd name="T22" fmla="*/ 474 w 486"/>
                <a:gd name="T23" fmla="*/ 26 h 43"/>
                <a:gd name="T24" fmla="*/ 456 w 486"/>
                <a:gd name="T25" fmla="*/ 19 h 43"/>
                <a:gd name="T26" fmla="*/ 428 w 486"/>
                <a:gd name="T27" fmla="*/ 12 h 43"/>
                <a:gd name="T28" fmla="*/ 395 w 486"/>
                <a:gd name="T29" fmla="*/ 6 h 43"/>
                <a:gd name="T30" fmla="*/ 354 w 486"/>
                <a:gd name="T31" fmla="*/ 3 h 43"/>
                <a:gd name="T32" fmla="*/ 309 w 486"/>
                <a:gd name="T33" fmla="*/ 0 h 43"/>
                <a:gd name="T34" fmla="*/ 260 w 486"/>
                <a:gd name="T35" fmla="*/ 0 h 43"/>
                <a:gd name="T36" fmla="*/ 215 w 486"/>
                <a:gd name="T37" fmla="*/ 2 h 43"/>
                <a:gd name="T38" fmla="*/ 176 w 486"/>
                <a:gd name="T39" fmla="*/ 3 h 43"/>
                <a:gd name="T40" fmla="*/ 139 w 486"/>
                <a:gd name="T41" fmla="*/ 6 h 43"/>
                <a:gd name="T42" fmla="*/ 106 w 486"/>
                <a:gd name="T43" fmla="*/ 10 h 43"/>
                <a:gd name="T44" fmla="*/ 74 w 486"/>
                <a:gd name="T45" fmla="*/ 14 h 43"/>
                <a:gd name="T46" fmla="*/ 48 w 486"/>
                <a:gd name="T47" fmla="*/ 20 h 43"/>
                <a:gd name="T48" fmla="*/ 25 w 486"/>
                <a:gd name="T49" fmla="*/ 26 h 43"/>
                <a:gd name="T50" fmla="*/ 7 w 486"/>
                <a:gd name="T51" fmla="*/ 33 h 43"/>
                <a:gd name="T52" fmla="*/ 10 w 486"/>
                <a:gd name="T53" fmla="*/ 35 h 43"/>
                <a:gd name="T54" fmla="*/ 32 w 486"/>
                <a:gd name="T55" fmla="*/ 32 h 43"/>
                <a:gd name="T56" fmla="*/ 55 w 486"/>
                <a:gd name="T57" fmla="*/ 29 h 43"/>
                <a:gd name="T58" fmla="*/ 79 w 486"/>
                <a:gd name="T59" fmla="*/ 27 h 43"/>
                <a:gd name="T60" fmla="*/ 104 w 486"/>
                <a:gd name="T61" fmla="*/ 25 h 43"/>
                <a:gd name="T62" fmla="*/ 131 w 486"/>
                <a:gd name="T63" fmla="*/ 22 h 43"/>
                <a:gd name="T64" fmla="*/ 157 w 486"/>
                <a:gd name="T65" fmla="*/ 21 h 43"/>
                <a:gd name="T66" fmla="*/ 185 w 486"/>
                <a:gd name="T67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6" h="43">
                  <a:moveTo>
                    <a:pt x="199" y="19"/>
                  </a:moveTo>
                  <a:lnTo>
                    <a:pt x="222" y="19"/>
                  </a:lnTo>
                  <a:lnTo>
                    <a:pt x="245" y="19"/>
                  </a:lnTo>
                  <a:lnTo>
                    <a:pt x="267" y="19"/>
                  </a:lnTo>
                  <a:lnTo>
                    <a:pt x="289" y="19"/>
                  </a:lnTo>
                  <a:lnTo>
                    <a:pt x="309" y="20"/>
                  </a:lnTo>
                  <a:lnTo>
                    <a:pt x="330" y="21"/>
                  </a:lnTo>
                  <a:lnTo>
                    <a:pt x="350" y="22"/>
                  </a:lnTo>
                  <a:lnTo>
                    <a:pt x="368" y="23"/>
                  </a:lnTo>
                  <a:lnTo>
                    <a:pt x="387" y="26"/>
                  </a:lnTo>
                  <a:lnTo>
                    <a:pt x="404" y="27"/>
                  </a:lnTo>
                  <a:lnTo>
                    <a:pt x="420" y="29"/>
                  </a:lnTo>
                  <a:lnTo>
                    <a:pt x="435" y="32"/>
                  </a:lnTo>
                  <a:lnTo>
                    <a:pt x="450" y="34"/>
                  </a:lnTo>
                  <a:lnTo>
                    <a:pt x="462" y="37"/>
                  </a:lnTo>
                  <a:lnTo>
                    <a:pt x="475" y="40"/>
                  </a:lnTo>
                  <a:lnTo>
                    <a:pt x="486" y="43"/>
                  </a:lnTo>
                  <a:lnTo>
                    <a:pt x="486" y="42"/>
                  </a:lnTo>
                  <a:lnTo>
                    <a:pt x="486" y="41"/>
                  </a:lnTo>
                  <a:lnTo>
                    <a:pt x="486" y="41"/>
                  </a:lnTo>
                  <a:lnTo>
                    <a:pt x="486" y="40"/>
                  </a:lnTo>
                  <a:lnTo>
                    <a:pt x="484" y="35"/>
                  </a:lnTo>
                  <a:lnTo>
                    <a:pt x="481" y="30"/>
                  </a:lnTo>
                  <a:lnTo>
                    <a:pt x="474" y="26"/>
                  </a:lnTo>
                  <a:lnTo>
                    <a:pt x="466" y="22"/>
                  </a:lnTo>
                  <a:lnTo>
                    <a:pt x="456" y="19"/>
                  </a:lnTo>
                  <a:lnTo>
                    <a:pt x="443" y="15"/>
                  </a:lnTo>
                  <a:lnTo>
                    <a:pt x="428" y="12"/>
                  </a:lnTo>
                  <a:lnTo>
                    <a:pt x="412" y="10"/>
                  </a:lnTo>
                  <a:lnTo>
                    <a:pt x="395" y="6"/>
                  </a:lnTo>
                  <a:lnTo>
                    <a:pt x="375" y="5"/>
                  </a:lnTo>
                  <a:lnTo>
                    <a:pt x="354" y="3"/>
                  </a:lnTo>
                  <a:lnTo>
                    <a:pt x="332" y="2"/>
                  </a:lnTo>
                  <a:lnTo>
                    <a:pt x="309" y="0"/>
                  </a:lnTo>
                  <a:lnTo>
                    <a:pt x="285" y="0"/>
                  </a:lnTo>
                  <a:lnTo>
                    <a:pt x="260" y="0"/>
                  </a:lnTo>
                  <a:lnTo>
                    <a:pt x="235" y="0"/>
                  </a:lnTo>
                  <a:lnTo>
                    <a:pt x="215" y="2"/>
                  </a:lnTo>
                  <a:lnTo>
                    <a:pt x="194" y="2"/>
                  </a:lnTo>
                  <a:lnTo>
                    <a:pt x="176" y="3"/>
                  </a:lnTo>
                  <a:lnTo>
                    <a:pt x="157" y="4"/>
                  </a:lnTo>
                  <a:lnTo>
                    <a:pt x="139" y="6"/>
                  </a:lnTo>
                  <a:lnTo>
                    <a:pt x="122" y="7"/>
                  </a:lnTo>
                  <a:lnTo>
                    <a:pt x="106" y="10"/>
                  </a:lnTo>
                  <a:lnTo>
                    <a:pt x="89" y="12"/>
                  </a:lnTo>
                  <a:lnTo>
                    <a:pt x="74" y="14"/>
                  </a:lnTo>
                  <a:lnTo>
                    <a:pt x="61" y="18"/>
                  </a:lnTo>
                  <a:lnTo>
                    <a:pt x="48" y="20"/>
                  </a:lnTo>
                  <a:lnTo>
                    <a:pt x="35" y="23"/>
                  </a:lnTo>
                  <a:lnTo>
                    <a:pt x="25" y="26"/>
                  </a:lnTo>
                  <a:lnTo>
                    <a:pt x="16" y="29"/>
                  </a:lnTo>
                  <a:lnTo>
                    <a:pt x="7" y="33"/>
                  </a:lnTo>
                  <a:lnTo>
                    <a:pt x="0" y="36"/>
                  </a:lnTo>
                  <a:lnTo>
                    <a:pt x="10" y="35"/>
                  </a:lnTo>
                  <a:lnTo>
                    <a:pt x="21" y="33"/>
                  </a:lnTo>
                  <a:lnTo>
                    <a:pt x="32" y="32"/>
                  </a:lnTo>
                  <a:lnTo>
                    <a:pt x="43" y="30"/>
                  </a:lnTo>
                  <a:lnTo>
                    <a:pt x="55" y="29"/>
                  </a:lnTo>
                  <a:lnTo>
                    <a:pt x="68" y="28"/>
                  </a:lnTo>
                  <a:lnTo>
                    <a:pt x="79" y="27"/>
                  </a:lnTo>
                  <a:lnTo>
                    <a:pt x="92" y="26"/>
                  </a:lnTo>
                  <a:lnTo>
                    <a:pt x="104" y="25"/>
                  </a:lnTo>
                  <a:lnTo>
                    <a:pt x="117" y="23"/>
                  </a:lnTo>
                  <a:lnTo>
                    <a:pt x="131" y="22"/>
                  </a:lnTo>
                  <a:lnTo>
                    <a:pt x="144" y="21"/>
                  </a:lnTo>
                  <a:lnTo>
                    <a:pt x="157" y="21"/>
                  </a:lnTo>
                  <a:lnTo>
                    <a:pt x="171" y="20"/>
                  </a:lnTo>
                  <a:lnTo>
                    <a:pt x="185" y="19"/>
                  </a:lnTo>
                  <a:lnTo>
                    <a:pt x="199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3"/>
            <p:cNvSpPr>
              <a:spLocks/>
            </p:cNvSpPr>
            <p:nvPr/>
          </p:nvSpPr>
          <p:spPr bwMode="auto">
            <a:xfrm>
              <a:off x="7750966" y="4735762"/>
              <a:ext cx="437356" cy="814288"/>
            </a:xfrm>
            <a:custGeom>
              <a:avLst/>
              <a:gdLst>
                <a:gd name="T0" fmla="*/ 65 w 303"/>
                <a:gd name="T1" fmla="*/ 0 h 566"/>
                <a:gd name="T2" fmla="*/ 0 w 303"/>
                <a:gd name="T3" fmla="*/ 192 h 566"/>
                <a:gd name="T4" fmla="*/ 3 w 303"/>
                <a:gd name="T5" fmla="*/ 195 h 566"/>
                <a:gd name="T6" fmla="*/ 11 w 303"/>
                <a:gd name="T7" fmla="*/ 206 h 566"/>
                <a:gd name="T8" fmla="*/ 21 w 303"/>
                <a:gd name="T9" fmla="*/ 221 h 566"/>
                <a:gd name="T10" fmla="*/ 33 w 303"/>
                <a:gd name="T11" fmla="*/ 239 h 566"/>
                <a:gd name="T12" fmla="*/ 44 w 303"/>
                <a:gd name="T13" fmla="*/ 259 h 566"/>
                <a:gd name="T14" fmla="*/ 55 w 303"/>
                <a:gd name="T15" fmla="*/ 277 h 566"/>
                <a:gd name="T16" fmla="*/ 63 w 303"/>
                <a:gd name="T17" fmla="*/ 293 h 566"/>
                <a:gd name="T18" fmla="*/ 65 w 303"/>
                <a:gd name="T19" fmla="*/ 305 h 566"/>
                <a:gd name="T20" fmla="*/ 63 w 303"/>
                <a:gd name="T21" fmla="*/ 345 h 566"/>
                <a:gd name="T22" fmla="*/ 59 w 303"/>
                <a:gd name="T23" fmla="*/ 412 h 566"/>
                <a:gd name="T24" fmla="*/ 56 w 303"/>
                <a:gd name="T25" fmla="*/ 473 h 566"/>
                <a:gd name="T26" fmla="*/ 53 w 303"/>
                <a:gd name="T27" fmla="*/ 501 h 566"/>
                <a:gd name="T28" fmla="*/ 89 w 303"/>
                <a:gd name="T29" fmla="*/ 531 h 566"/>
                <a:gd name="T30" fmla="*/ 89 w 303"/>
                <a:gd name="T31" fmla="*/ 549 h 566"/>
                <a:gd name="T32" fmla="*/ 245 w 303"/>
                <a:gd name="T33" fmla="*/ 566 h 566"/>
                <a:gd name="T34" fmla="*/ 246 w 303"/>
                <a:gd name="T35" fmla="*/ 535 h 566"/>
                <a:gd name="T36" fmla="*/ 249 w 303"/>
                <a:gd name="T37" fmla="*/ 462 h 566"/>
                <a:gd name="T38" fmla="*/ 254 w 303"/>
                <a:gd name="T39" fmla="*/ 379 h 566"/>
                <a:gd name="T40" fmla="*/ 262 w 303"/>
                <a:gd name="T41" fmla="*/ 316 h 566"/>
                <a:gd name="T42" fmla="*/ 266 w 303"/>
                <a:gd name="T43" fmla="*/ 297 h 566"/>
                <a:gd name="T44" fmla="*/ 273 w 303"/>
                <a:gd name="T45" fmla="*/ 276 h 566"/>
                <a:gd name="T46" fmla="*/ 280 w 303"/>
                <a:gd name="T47" fmla="*/ 258 h 566"/>
                <a:gd name="T48" fmla="*/ 287 w 303"/>
                <a:gd name="T49" fmla="*/ 240 h 566"/>
                <a:gd name="T50" fmla="*/ 293 w 303"/>
                <a:gd name="T51" fmla="*/ 225 h 566"/>
                <a:gd name="T52" fmla="*/ 299 w 303"/>
                <a:gd name="T53" fmla="*/ 214 h 566"/>
                <a:gd name="T54" fmla="*/ 302 w 303"/>
                <a:gd name="T55" fmla="*/ 206 h 566"/>
                <a:gd name="T56" fmla="*/ 303 w 303"/>
                <a:gd name="T57" fmla="*/ 203 h 566"/>
                <a:gd name="T58" fmla="*/ 302 w 303"/>
                <a:gd name="T59" fmla="*/ 202 h 566"/>
                <a:gd name="T60" fmla="*/ 297 w 303"/>
                <a:gd name="T61" fmla="*/ 198 h 566"/>
                <a:gd name="T62" fmla="*/ 292 w 303"/>
                <a:gd name="T63" fmla="*/ 192 h 566"/>
                <a:gd name="T64" fmla="*/ 283 w 303"/>
                <a:gd name="T65" fmla="*/ 184 h 566"/>
                <a:gd name="T66" fmla="*/ 272 w 303"/>
                <a:gd name="T67" fmla="*/ 173 h 566"/>
                <a:gd name="T68" fmla="*/ 259 w 303"/>
                <a:gd name="T69" fmla="*/ 162 h 566"/>
                <a:gd name="T70" fmla="*/ 245 w 303"/>
                <a:gd name="T71" fmla="*/ 148 h 566"/>
                <a:gd name="T72" fmla="*/ 230 w 303"/>
                <a:gd name="T73" fmla="*/ 133 h 566"/>
                <a:gd name="T74" fmla="*/ 211 w 303"/>
                <a:gd name="T75" fmla="*/ 118 h 566"/>
                <a:gd name="T76" fmla="*/ 193 w 303"/>
                <a:gd name="T77" fmla="*/ 102 h 566"/>
                <a:gd name="T78" fmla="*/ 173 w 303"/>
                <a:gd name="T79" fmla="*/ 85 h 566"/>
                <a:gd name="T80" fmla="*/ 152 w 303"/>
                <a:gd name="T81" fmla="*/ 67 h 566"/>
                <a:gd name="T82" fmla="*/ 132 w 303"/>
                <a:gd name="T83" fmla="*/ 50 h 566"/>
                <a:gd name="T84" fmla="*/ 110 w 303"/>
                <a:gd name="T85" fmla="*/ 34 h 566"/>
                <a:gd name="T86" fmla="*/ 87 w 303"/>
                <a:gd name="T87" fmla="*/ 17 h 566"/>
                <a:gd name="T88" fmla="*/ 65 w 303"/>
                <a:gd name="T89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" h="566">
                  <a:moveTo>
                    <a:pt x="65" y="0"/>
                  </a:moveTo>
                  <a:lnTo>
                    <a:pt x="0" y="192"/>
                  </a:lnTo>
                  <a:lnTo>
                    <a:pt x="3" y="195"/>
                  </a:lnTo>
                  <a:lnTo>
                    <a:pt x="11" y="206"/>
                  </a:lnTo>
                  <a:lnTo>
                    <a:pt x="21" y="221"/>
                  </a:lnTo>
                  <a:lnTo>
                    <a:pt x="33" y="239"/>
                  </a:lnTo>
                  <a:lnTo>
                    <a:pt x="44" y="259"/>
                  </a:lnTo>
                  <a:lnTo>
                    <a:pt x="55" y="277"/>
                  </a:lnTo>
                  <a:lnTo>
                    <a:pt x="63" y="293"/>
                  </a:lnTo>
                  <a:lnTo>
                    <a:pt x="65" y="305"/>
                  </a:lnTo>
                  <a:lnTo>
                    <a:pt x="63" y="345"/>
                  </a:lnTo>
                  <a:lnTo>
                    <a:pt x="59" y="412"/>
                  </a:lnTo>
                  <a:lnTo>
                    <a:pt x="56" y="473"/>
                  </a:lnTo>
                  <a:lnTo>
                    <a:pt x="53" y="501"/>
                  </a:lnTo>
                  <a:lnTo>
                    <a:pt x="89" y="531"/>
                  </a:lnTo>
                  <a:lnTo>
                    <a:pt x="89" y="549"/>
                  </a:lnTo>
                  <a:lnTo>
                    <a:pt x="245" y="566"/>
                  </a:lnTo>
                  <a:lnTo>
                    <a:pt x="246" y="535"/>
                  </a:lnTo>
                  <a:lnTo>
                    <a:pt x="249" y="462"/>
                  </a:lnTo>
                  <a:lnTo>
                    <a:pt x="254" y="379"/>
                  </a:lnTo>
                  <a:lnTo>
                    <a:pt x="262" y="316"/>
                  </a:lnTo>
                  <a:lnTo>
                    <a:pt x="266" y="297"/>
                  </a:lnTo>
                  <a:lnTo>
                    <a:pt x="273" y="276"/>
                  </a:lnTo>
                  <a:lnTo>
                    <a:pt x="280" y="258"/>
                  </a:lnTo>
                  <a:lnTo>
                    <a:pt x="287" y="240"/>
                  </a:lnTo>
                  <a:lnTo>
                    <a:pt x="293" y="225"/>
                  </a:lnTo>
                  <a:lnTo>
                    <a:pt x="299" y="214"/>
                  </a:lnTo>
                  <a:lnTo>
                    <a:pt x="302" y="206"/>
                  </a:lnTo>
                  <a:lnTo>
                    <a:pt x="303" y="203"/>
                  </a:lnTo>
                  <a:lnTo>
                    <a:pt x="302" y="202"/>
                  </a:lnTo>
                  <a:lnTo>
                    <a:pt x="297" y="198"/>
                  </a:lnTo>
                  <a:lnTo>
                    <a:pt x="292" y="192"/>
                  </a:lnTo>
                  <a:lnTo>
                    <a:pt x="283" y="184"/>
                  </a:lnTo>
                  <a:lnTo>
                    <a:pt x="272" y="173"/>
                  </a:lnTo>
                  <a:lnTo>
                    <a:pt x="259" y="162"/>
                  </a:lnTo>
                  <a:lnTo>
                    <a:pt x="245" y="148"/>
                  </a:lnTo>
                  <a:lnTo>
                    <a:pt x="230" y="133"/>
                  </a:lnTo>
                  <a:lnTo>
                    <a:pt x="211" y="118"/>
                  </a:lnTo>
                  <a:lnTo>
                    <a:pt x="193" y="102"/>
                  </a:lnTo>
                  <a:lnTo>
                    <a:pt x="173" y="85"/>
                  </a:lnTo>
                  <a:lnTo>
                    <a:pt x="152" y="67"/>
                  </a:lnTo>
                  <a:lnTo>
                    <a:pt x="132" y="50"/>
                  </a:lnTo>
                  <a:lnTo>
                    <a:pt x="110" y="34"/>
                  </a:lnTo>
                  <a:lnTo>
                    <a:pt x="87" y="1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24"/>
            <p:cNvSpPr>
              <a:spLocks/>
            </p:cNvSpPr>
            <p:nvPr/>
          </p:nvSpPr>
          <p:spPr bwMode="auto">
            <a:xfrm>
              <a:off x="7607099" y="4870997"/>
              <a:ext cx="109339" cy="244574"/>
            </a:xfrm>
            <a:custGeom>
              <a:avLst/>
              <a:gdLst>
                <a:gd name="T0" fmla="*/ 30 w 77"/>
                <a:gd name="T1" fmla="*/ 0 h 169"/>
                <a:gd name="T2" fmla="*/ 0 w 77"/>
                <a:gd name="T3" fmla="*/ 169 h 169"/>
                <a:gd name="T4" fmla="*/ 33 w 77"/>
                <a:gd name="T5" fmla="*/ 105 h 169"/>
                <a:gd name="T6" fmla="*/ 77 w 77"/>
                <a:gd name="T7" fmla="*/ 124 h 169"/>
                <a:gd name="T8" fmla="*/ 30 w 77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69">
                  <a:moveTo>
                    <a:pt x="30" y="0"/>
                  </a:moveTo>
                  <a:lnTo>
                    <a:pt x="0" y="169"/>
                  </a:lnTo>
                  <a:lnTo>
                    <a:pt x="33" y="105"/>
                  </a:lnTo>
                  <a:lnTo>
                    <a:pt x="77" y="12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7060403" y="5745709"/>
              <a:ext cx="759618" cy="299244"/>
            </a:xfrm>
            <a:custGeom>
              <a:avLst/>
              <a:gdLst>
                <a:gd name="T0" fmla="*/ 529 w 529"/>
                <a:gd name="T1" fmla="*/ 0 h 207"/>
                <a:gd name="T2" fmla="*/ 136 w 529"/>
                <a:gd name="T3" fmla="*/ 183 h 207"/>
                <a:gd name="T4" fmla="*/ 24 w 529"/>
                <a:gd name="T5" fmla="*/ 130 h 207"/>
                <a:gd name="T6" fmla="*/ 0 w 529"/>
                <a:gd name="T7" fmla="*/ 177 h 207"/>
                <a:gd name="T8" fmla="*/ 130 w 529"/>
                <a:gd name="T9" fmla="*/ 207 h 207"/>
                <a:gd name="T10" fmla="*/ 504 w 529"/>
                <a:gd name="T11" fmla="*/ 35 h 207"/>
                <a:gd name="T12" fmla="*/ 529 w 529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207">
                  <a:moveTo>
                    <a:pt x="529" y="0"/>
                  </a:moveTo>
                  <a:lnTo>
                    <a:pt x="136" y="183"/>
                  </a:lnTo>
                  <a:lnTo>
                    <a:pt x="24" y="130"/>
                  </a:lnTo>
                  <a:lnTo>
                    <a:pt x="0" y="177"/>
                  </a:lnTo>
                  <a:lnTo>
                    <a:pt x="130" y="207"/>
                  </a:lnTo>
                  <a:lnTo>
                    <a:pt x="504" y="35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auto">
            <a:xfrm>
              <a:off x="5541167" y="5639248"/>
              <a:ext cx="523676" cy="92075"/>
            </a:xfrm>
            <a:custGeom>
              <a:avLst/>
              <a:gdLst>
                <a:gd name="T0" fmla="*/ 8 w 365"/>
                <a:gd name="T1" fmla="*/ 0 h 62"/>
                <a:gd name="T2" fmla="*/ 365 w 365"/>
                <a:gd name="T3" fmla="*/ 62 h 62"/>
                <a:gd name="T4" fmla="*/ 0 w 365"/>
                <a:gd name="T5" fmla="*/ 23 h 62"/>
                <a:gd name="T6" fmla="*/ 8 w 365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" h="62">
                  <a:moveTo>
                    <a:pt x="8" y="0"/>
                  </a:moveTo>
                  <a:lnTo>
                    <a:pt x="365" y="62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7"/>
            <p:cNvSpPr>
              <a:spLocks/>
            </p:cNvSpPr>
            <p:nvPr/>
          </p:nvSpPr>
          <p:spPr bwMode="auto">
            <a:xfrm>
              <a:off x="5454846" y="5716936"/>
              <a:ext cx="687685" cy="112216"/>
            </a:xfrm>
            <a:custGeom>
              <a:avLst/>
              <a:gdLst>
                <a:gd name="T0" fmla="*/ 8 w 479"/>
                <a:gd name="T1" fmla="*/ 0 h 78"/>
                <a:gd name="T2" fmla="*/ 479 w 479"/>
                <a:gd name="T3" fmla="*/ 78 h 78"/>
                <a:gd name="T4" fmla="*/ 0 w 479"/>
                <a:gd name="T5" fmla="*/ 24 h 78"/>
                <a:gd name="T6" fmla="*/ 8 w 47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9" h="78">
                  <a:moveTo>
                    <a:pt x="8" y="0"/>
                  </a:moveTo>
                  <a:lnTo>
                    <a:pt x="479" y="78"/>
                  </a:lnTo>
                  <a:lnTo>
                    <a:pt x="0" y="2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8"/>
            <p:cNvSpPr>
              <a:spLocks/>
            </p:cNvSpPr>
            <p:nvPr/>
          </p:nvSpPr>
          <p:spPr bwMode="auto">
            <a:xfrm>
              <a:off x="5443337" y="5809011"/>
              <a:ext cx="710704" cy="109339"/>
            </a:xfrm>
            <a:custGeom>
              <a:avLst/>
              <a:gdLst>
                <a:gd name="T0" fmla="*/ 8 w 495"/>
                <a:gd name="T1" fmla="*/ 0 h 75"/>
                <a:gd name="T2" fmla="*/ 495 w 495"/>
                <a:gd name="T3" fmla="*/ 75 h 75"/>
                <a:gd name="T4" fmla="*/ 0 w 495"/>
                <a:gd name="T5" fmla="*/ 24 h 75"/>
                <a:gd name="T6" fmla="*/ 8 w 495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5" h="75">
                  <a:moveTo>
                    <a:pt x="8" y="0"/>
                  </a:moveTo>
                  <a:lnTo>
                    <a:pt x="495" y="75"/>
                  </a:lnTo>
                  <a:lnTo>
                    <a:pt x="0" y="2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5443337" y="5886699"/>
              <a:ext cx="667543" cy="109339"/>
            </a:xfrm>
            <a:custGeom>
              <a:avLst/>
              <a:gdLst>
                <a:gd name="T0" fmla="*/ 8 w 464"/>
                <a:gd name="T1" fmla="*/ 0 h 75"/>
                <a:gd name="T2" fmla="*/ 464 w 464"/>
                <a:gd name="T3" fmla="*/ 75 h 75"/>
                <a:gd name="T4" fmla="*/ 0 w 464"/>
                <a:gd name="T5" fmla="*/ 23 h 75"/>
                <a:gd name="T6" fmla="*/ 8 w 464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75">
                  <a:moveTo>
                    <a:pt x="8" y="0"/>
                  </a:moveTo>
                  <a:lnTo>
                    <a:pt x="464" y="75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0"/>
            <p:cNvSpPr>
              <a:spLocks/>
            </p:cNvSpPr>
            <p:nvPr/>
          </p:nvSpPr>
          <p:spPr bwMode="auto">
            <a:xfrm>
              <a:off x="5498007" y="5975897"/>
              <a:ext cx="523676" cy="89198"/>
            </a:xfrm>
            <a:custGeom>
              <a:avLst/>
              <a:gdLst>
                <a:gd name="T0" fmla="*/ 7 w 364"/>
                <a:gd name="T1" fmla="*/ 0 h 62"/>
                <a:gd name="T2" fmla="*/ 364 w 364"/>
                <a:gd name="T3" fmla="*/ 62 h 62"/>
                <a:gd name="T4" fmla="*/ 0 w 364"/>
                <a:gd name="T5" fmla="*/ 23 h 62"/>
                <a:gd name="T6" fmla="*/ 7 w 364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" h="62">
                  <a:moveTo>
                    <a:pt x="7" y="0"/>
                  </a:moveTo>
                  <a:lnTo>
                    <a:pt x="364" y="62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2079" name="Picture 31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775" y="5705028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 bwMode="auto">
          <a:xfrm>
            <a:off x="894258" y="4510100"/>
            <a:ext cx="1506785" cy="2350369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755576" y="4581128"/>
            <a:ext cx="1814288" cy="726530"/>
            <a:chOff x="881732" y="2359912"/>
            <a:chExt cx="1814288" cy="726530"/>
          </a:xfrm>
        </p:grpSpPr>
        <p:sp>
          <p:nvSpPr>
            <p:cNvPr id="56" name="TextBox 55"/>
            <p:cNvSpPr txBox="1"/>
            <p:nvPr/>
          </p:nvSpPr>
          <p:spPr>
            <a:xfrm>
              <a:off x="881732" y="2731471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Slow</a:t>
              </a:r>
              <a:endParaRPr lang="en-GB" sz="1200" b="1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187624" y="2359912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Med</a:t>
              </a:r>
              <a:endParaRPr lang="en-GB" sz="12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2017" y="2359913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Fast</a:t>
              </a:r>
              <a:endParaRPr lang="en-GB" sz="1200" b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003918" y="2746861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LHC</a:t>
              </a:r>
              <a:endParaRPr lang="en-GB" sz="1200" b="1" dirty="0"/>
            </a:p>
          </p:txBody>
        </p:sp>
        <p:sp>
          <p:nvSpPr>
            <p:cNvPr id="57" name="Teardrop 56"/>
            <p:cNvSpPr/>
            <p:nvPr/>
          </p:nvSpPr>
          <p:spPr bwMode="auto">
            <a:xfrm rot="13500000">
              <a:off x="1593622" y="2681302"/>
              <a:ext cx="405140" cy="405140"/>
            </a:xfrm>
            <a:prstGeom prst="teardrop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26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0">
                                      <p:cBhvr>
                                        <p:cTn id="2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-2.96296E-6 L 0.40104 -2.96296E-6 L 0.22292 0.16667 " pathEditMode="relative" ptsTypes="AAA">
                                      <p:cBhvr>
                                        <p:cTn id="30" dur="4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/>
      <p:bldP spid="17412" grpId="0"/>
      <p:bldP spid="17413" grpId="0"/>
      <p:bldP spid="17414" grpId="0"/>
      <p:bldP spid="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5556978" y="4154937"/>
            <a:ext cx="4267127" cy="2940644"/>
            <a:chOff x="5417441" y="3927229"/>
            <a:chExt cx="4267127" cy="2940644"/>
          </a:xfrm>
        </p:grpSpPr>
        <p:sp>
          <p:nvSpPr>
            <p:cNvPr id="15" name="AutoShape 7"/>
            <p:cNvSpPr>
              <a:spLocks noChangeAspect="1" noChangeArrowheads="1" noTextEdit="1"/>
            </p:cNvSpPr>
            <p:nvPr/>
          </p:nvSpPr>
          <p:spPr bwMode="auto">
            <a:xfrm>
              <a:off x="5417441" y="3927229"/>
              <a:ext cx="4267127" cy="294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75547" y="4131520"/>
              <a:ext cx="1829990" cy="2736353"/>
            </a:xfrm>
            <a:custGeom>
              <a:avLst/>
              <a:gdLst>
                <a:gd name="T0" fmla="*/ 1197 w 1273"/>
                <a:gd name="T1" fmla="*/ 1101 h 1901"/>
                <a:gd name="T2" fmla="*/ 1118 w 1273"/>
                <a:gd name="T3" fmla="*/ 1035 h 1901"/>
                <a:gd name="T4" fmla="*/ 1137 w 1273"/>
                <a:gd name="T5" fmla="*/ 940 h 1901"/>
                <a:gd name="T6" fmla="*/ 1145 w 1273"/>
                <a:gd name="T7" fmla="*/ 847 h 1901"/>
                <a:gd name="T8" fmla="*/ 1104 w 1273"/>
                <a:gd name="T9" fmla="*/ 790 h 1901"/>
                <a:gd name="T10" fmla="*/ 1062 w 1273"/>
                <a:gd name="T11" fmla="*/ 704 h 1901"/>
                <a:gd name="T12" fmla="*/ 1033 w 1273"/>
                <a:gd name="T13" fmla="*/ 606 h 1901"/>
                <a:gd name="T14" fmla="*/ 796 w 1273"/>
                <a:gd name="T15" fmla="*/ 360 h 1901"/>
                <a:gd name="T16" fmla="*/ 806 w 1273"/>
                <a:gd name="T17" fmla="*/ 347 h 1901"/>
                <a:gd name="T18" fmla="*/ 713 w 1273"/>
                <a:gd name="T19" fmla="*/ 305 h 1901"/>
                <a:gd name="T20" fmla="*/ 642 w 1273"/>
                <a:gd name="T21" fmla="*/ 243 h 1901"/>
                <a:gd name="T22" fmla="*/ 606 w 1273"/>
                <a:gd name="T23" fmla="*/ 209 h 1901"/>
                <a:gd name="T24" fmla="*/ 600 w 1273"/>
                <a:gd name="T25" fmla="*/ 152 h 1901"/>
                <a:gd name="T26" fmla="*/ 577 w 1273"/>
                <a:gd name="T27" fmla="*/ 116 h 1901"/>
                <a:gd name="T28" fmla="*/ 514 w 1273"/>
                <a:gd name="T29" fmla="*/ 23 h 1901"/>
                <a:gd name="T30" fmla="*/ 445 w 1273"/>
                <a:gd name="T31" fmla="*/ 0 h 1901"/>
                <a:gd name="T32" fmla="*/ 412 w 1273"/>
                <a:gd name="T33" fmla="*/ 1 h 1901"/>
                <a:gd name="T34" fmla="*/ 338 w 1273"/>
                <a:gd name="T35" fmla="*/ 28 h 1901"/>
                <a:gd name="T36" fmla="*/ 294 w 1273"/>
                <a:gd name="T37" fmla="*/ 55 h 1901"/>
                <a:gd name="T38" fmla="*/ 266 w 1273"/>
                <a:gd name="T39" fmla="*/ 61 h 1901"/>
                <a:gd name="T40" fmla="*/ 258 w 1273"/>
                <a:gd name="T41" fmla="*/ 118 h 1901"/>
                <a:gd name="T42" fmla="*/ 144 w 1273"/>
                <a:gd name="T43" fmla="*/ 134 h 1901"/>
                <a:gd name="T44" fmla="*/ 73 w 1273"/>
                <a:gd name="T45" fmla="*/ 154 h 1901"/>
                <a:gd name="T46" fmla="*/ 44 w 1273"/>
                <a:gd name="T47" fmla="*/ 174 h 1901"/>
                <a:gd name="T48" fmla="*/ 59 w 1273"/>
                <a:gd name="T49" fmla="*/ 189 h 1901"/>
                <a:gd name="T50" fmla="*/ 116 w 1273"/>
                <a:gd name="T51" fmla="*/ 202 h 1901"/>
                <a:gd name="T52" fmla="*/ 207 w 1273"/>
                <a:gd name="T53" fmla="*/ 211 h 1901"/>
                <a:gd name="T54" fmla="*/ 267 w 1273"/>
                <a:gd name="T55" fmla="*/ 274 h 1901"/>
                <a:gd name="T56" fmla="*/ 302 w 1273"/>
                <a:gd name="T57" fmla="*/ 441 h 1901"/>
                <a:gd name="T58" fmla="*/ 410 w 1273"/>
                <a:gd name="T59" fmla="*/ 430 h 1901"/>
                <a:gd name="T60" fmla="*/ 488 w 1273"/>
                <a:gd name="T61" fmla="*/ 458 h 1901"/>
                <a:gd name="T62" fmla="*/ 507 w 1273"/>
                <a:gd name="T63" fmla="*/ 510 h 1901"/>
                <a:gd name="T64" fmla="*/ 478 w 1273"/>
                <a:gd name="T65" fmla="*/ 608 h 1901"/>
                <a:gd name="T66" fmla="*/ 444 w 1273"/>
                <a:gd name="T67" fmla="*/ 656 h 1901"/>
                <a:gd name="T68" fmla="*/ 386 w 1273"/>
                <a:gd name="T69" fmla="*/ 872 h 1901"/>
                <a:gd name="T70" fmla="*/ 358 w 1273"/>
                <a:gd name="T71" fmla="*/ 968 h 1901"/>
                <a:gd name="T72" fmla="*/ 439 w 1273"/>
                <a:gd name="T73" fmla="*/ 1034 h 1901"/>
                <a:gd name="T74" fmla="*/ 525 w 1273"/>
                <a:gd name="T75" fmla="*/ 1095 h 1901"/>
                <a:gd name="T76" fmla="*/ 631 w 1273"/>
                <a:gd name="T77" fmla="*/ 991 h 1901"/>
                <a:gd name="T78" fmla="*/ 675 w 1273"/>
                <a:gd name="T79" fmla="*/ 1009 h 1901"/>
                <a:gd name="T80" fmla="*/ 214 w 1273"/>
                <a:gd name="T81" fmla="*/ 1202 h 1901"/>
                <a:gd name="T82" fmla="*/ 135 w 1273"/>
                <a:gd name="T83" fmla="*/ 1398 h 1901"/>
                <a:gd name="T84" fmla="*/ 727 w 1273"/>
                <a:gd name="T85" fmla="*/ 1262 h 1901"/>
                <a:gd name="T86" fmla="*/ 676 w 1273"/>
                <a:gd name="T87" fmla="*/ 1342 h 1901"/>
                <a:gd name="T88" fmla="*/ 607 w 1273"/>
                <a:gd name="T89" fmla="*/ 1420 h 1901"/>
                <a:gd name="T90" fmla="*/ 493 w 1273"/>
                <a:gd name="T91" fmla="*/ 1503 h 1901"/>
                <a:gd name="T92" fmla="*/ 510 w 1273"/>
                <a:gd name="T93" fmla="*/ 1525 h 1901"/>
                <a:gd name="T94" fmla="*/ 523 w 1273"/>
                <a:gd name="T95" fmla="*/ 1576 h 1901"/>
                <a:gd name="T96" fmla="*/ 433 w 1273"/>
                <a:gd name="T97" fmla="*/ 1705 h 1901"/>
                <a:gd name="T98" fmla="*/ 317 w 1273"/>
                <a:gd name="T99" fmla="*/ 1850 h 1901"/>
                <a:gd name="T100" fmla="*/ 543 w 1273"/>
                <a:gd name="T101" fmla="*/ 1901 h 1901"/>
                <a:gd name="T102" fmla="*/ 946 w 1273"/>
                <a:gd name="T103" fmla="*/ 1877 h 1901"/>
                <a:gd name="T104" fmla="*/ 874 w 1273"/>
                <a:gd name="T105" fmla="*/ 1720 h 1901"/>
                <a:gd name="T106" fmla="*/ 833 w 1273"/>
                <a:gd name="T107" fmla="*/ 1679 h 1901"/>
                <a:gd name="T108" fmla="*/ 894 w 1273"/>
                <a:gd name="T109" fmla="*/ 1691 h 1901"/>
                <a:gd name="T110" fmla="*/ 977 w 1273"/>
                <a:gd name="T111" fmla="*/ 1708 h 1901"/>
                <a:gd name="T112" fmla="*/ 1061 w 1273"/>
                <a:gd name="T113" fmla="*/ 1720 h 1901"/>
                <a:gd name="T114" fmla="*/ 1139 w 1273"/>
                <a:gd name="T115" fmla="*/ 1717 h 1901"/>
                <a:gd name="T116" fmla="*/ 1210 w 1273"/>
                <a:gd name="T117" fmla="*/ 1708 h 1901"/>
                <a:gd name="T118" fmla="*/ 1261 w 1273"/>
                <a:gd name="T119" fmla="*/ 1699 h 1901"/>
                <a:gd name="T120" fmla="*/ 1251 w 1273"/>
                <a:gd name="T121" fmla="*/ 1613 h 1901"/>
                <a:gd name="T122" fmla="*/ 1223 w 1273"/>
                <a:gd name="T123" fmla="*/ 1450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73" h="1901">
                  <a:moveTo>
                    <a:pt x="1255" y="1175"/>
                  </a:moveTo>
                  <a:lnTo>
                    <a:pt x="1245" y="1156"/>
                  </a:lnTo>
                  <a:lnTo>
                    <a:pt x="1230" y="1138"/>
                  </a:lnTo>
                  <a:lnTo>
                    <a:pt x="1214" y="1118"/>
                  </a:lnTo>
                  <a:lnTo>
                    <a:pt x="1197" y="1101"/>
                  </a:lnTo>
                  <a:lnTo>
                    <a:pt x="1180" y="1085"/>
                  </a:lnTo>
                  <a:lnTo>
                    <a:pt x="1167" y="1073"/>
                  </a:lnTo>
                  <a:lnTo>
                    <a:pt x="1157" y="1065"/>
                  </a:lnTo>
                  <a:lnTo>
                    <a:pt x="1154" y="1062"/>
                  </a:lnTo>
                  <a:lnTo>
                    <a:pt x="1118" y="1035"/>
                  </a:lnTo>
                  <a:lnTo>
                    <a:pt x="1142" y="988"/>
                  </a:lnTo>
                  <a:lnTo>
                    <a:pt x="1140" y="976"/>
                  </a:lnTo>
                  <a:lnTo>
                    <a:pt x="1138" y="965"/>
                  </a:lnTo>
                  <a:lnTo>
                    <a:pt x="1137" y="952"/>
                  </a:lnTo>
                  <a:lnTo>
                    <a:pt x="1137" y="940"/>
                  </a:lnTo>
                  <a:lnTo>
                    <a:pt x="1138" y="918"/>
                  </a:lnTo>
                  <a:lnTo>
                    <a:pt x="1141" y="897"/>
                  </a:lnTo>
                  <a:lnTo>
                    <a:pt x="1146" y="876"/>
                  </a:lnTo>
                  <a:lnTo>
                    <a:pt x="1153" y="858"/>
                  </a:lnTo>
                  <a:lnTo>
                    <a:pt x="1145" y="847"/>
                  </a:lnTo>
                  <a:lnTo>
                    <a:pt x="1136" y="837"/>
                  </a:lnTo>
                  <a:lnTo>
                    <a:pt x="1127" y="825"/>
                  </a:lnTo>
                  <a:lnTo>
                    <a:pt x="1119" y="814"/>
                  </a:lnTo>
                  <a:lnTo>
                    <a:pt x="1112" y="802"/>
                  </a:lnTo>
                  <a:lnTo>
                    <a:pt x="1104" y="790"/>
                  </a:lnTo>
                  <a:lnTo>
                    <a:pt x="1096" y="777"/>
                  </a:lnTo>
                  <a:lnTo>
                    <a:pt x="1089" y="764"/>
                  </a:lnTo>
                  <a:lnTo>
                    <a:pt x="1079" y="745"/>
                  </a:lnTo>
                  <a:lnTo>
                    <a:pt x="1070" y="724"/>
                  </a:lnTo>
                  <a:lnTo>
                    <a:pt x="1062" y="704"/>
                  </a:lnTo>
                  <a:lnTo>
                    <a:pt x="1055" y="685"/>
                  </a:lnTo>
                  <a:lnTo>
                    <a:pt x="1048" y="665"/>
                  </a:lnTo>
                  <a:lnTo>
                    <a:pt x="1042" y="644"/>
                  </a:lnTo>
                  <a:lnTo>
                    <a:pt x="1037" y="626"/>
                  </a:lnTo>
                  <a:lnTo>
                    <a:pt x="1033" y="606"/>
                  </a:lnTo>
                  <a:lnTo>
                    <a:pt x="1030" y="597"/>
                  </a:lnTo>
                  <a:lnTo>
                    <a:pt x="772" y="373"/>
                  </a:lnTo>
                  <a:lnTo>
                    <a:pt x="781" y="369"/>
                  </a:lnTo>
                  <a:lnTo>
                    <a:pt x="789" y="364"/>
                  </a:lnTo>
                  <a:lnTo>
                    <a:pt x="796" y="360"/>
                  </a:lnTo>
                  <a:lnTo>
                    <a:pt x="802" y="356"/>
                  </a:lnTo>
                  <a:lnTo>
                    <a:pt x="806" y="353"/>
                  </a:lnTo>
                  <a:lnTo>
                    <a:pt x="809" y="350"/>
                  </a:lnTo>
                  <a:lnTo>
                    <a:pt x="809" y="348"/>
                  </a:lnTo>
                  <a:lnTo>
                    <a:pt x="806" y="347"/>
                  </a:lnTo>
                  <a:lnTo>
                    <a:pt x="787" y="342"/>
                  </a:lnTo>
                  <a:lnTo>
                    <a:pt x="767" y="335"/>
                  </a:lnTo>
                  <a:lnTo>
                    <a:pt x="747" y="327"/>
                  </a:lnTo>
                  <a:lnTo>
                    <a:pt x="730" y="317"/>
                  </a:lnTo>
                  <a:lnTo>
                    <a:pt x="713" y="305"/>
                  </a:lnTo>
                  <a:lnTo>
                    <a:pt x="696" y="293"/>
                  </a:lnTo>
                  <a:lnTo>
                    <a:pt x="681" y="280"/>
                  </a:lnTo>
                  <a:lnTo>
                    <a:pt x="666" y="267"/>
                  </a:lnTo>
                  <a:lnTo>
                    <a:pt x="653" y="256"/>
                  </a:lnTo>
                  <a:lnTo>
                    <a:pt x="642" y="243"/>
                  </a:lnTo>
                  <a:lnTo>
                    <a:pt x="631" y="233"/>
                  </a:lnTo>
                  <a:lnTo>
                    <a:pt x="622" y="224"/>
                  </a:lnTo>
                  <a:lnTo>
                    <a:pt x="615" y="217"/>
                  </a:lnTo>
                  <a:lnTo>
                    <a:pt x="609" y="211"/>
                  </a:lnTo>
                  <a:lnTo>
                    <a:pt x="606" y="209"/>
                  </a:lnTo>
                  <a:lnTo>
                    <a:pt x="605" y="209"/>
                  </a:lnTo>
                  <a:lnTo>
                    <a:pt x="604" y="202"/>
                  </a:lnTo>
                  <a:lnTo>
                    <a:pt x="602" y="187"/>
                  </a:lnTo>
                  <a:lnTo>
                    <a:pt x="601" y="168"/>
                  </a:lnTo>
                  <a:lnTo>
                    <a:pt x="600" y="152"/>
                  </a:lnTo>
                  <a:lnTo>
                    <a:pt x="593" y="150"/>
                  </a:lnTo>
                  <a:lnTo>
                    <a:pt x="585" y="146"/>
                  </a:lnTo>
                  <a:lnTo>
                    <a:pt x="579" y="142"/>
                  </a:lnTo>
                  <a:lnTo>
                    <a:pt x="577" y="136"/>
                  </a:lnTo>
                  <a:lnTo>
                    <a:pt x="577" y="116"/>
                  </a:lnTo>
                  <a:lnTo>
                    <a:pt x="574" y="96"/>
                  </a:lnTo>
                  <a:lnTo>
                    <a:pt x="564" y="75"/>
                  </a:lnTo>
                  <a:lnTo>
                    <a:pt x="552" y="55"/>
                  </a:lnTo>
                  <a:lnTo>
                    <a:pt x="534" y="38"/>
                  </a:lnTo>
                  <a:lnTo>
                    <a:pt x="514" y="23"/>
                  </a:lnTo>
                  <a:lnTo>
                    <a:pt x="491" y="10"/>
                  </a:lnTo>
                  <a:lnTo>
                    <a:pt x="464" y="2"/>
                  </a:lnTo>
                  <a:lnTo>
                    <a:pt x="457" y="1"/>
                  </a:lnTo>
                  <a:lnTo>
                    <a:pt x="452" y="0"/>
                  </a:lnTo>
                  <a:lnTo>
                    <a:pt x="445" y="0"/>
                  </a:lnTo>
                  <a:lnTo>
                    <a:pt x="439" y="0"/>
                  </a:lnTo>
                  <a:lnTo>
                    <a:pt x="432" y="0"/>
                  </a:lnTo>
                  <a:lnTo>
                    <a:pt x="425" y="0"/>
                  </a:lnTo>
                  <a:lnTo>
                    <a:pt x="419" y="0"/>
                  </a:lnTo>
                  <a:lnTo>
                    <a:pt x="412" y="1"/>
                  </a:lnTo>
                  <a:lnTo>
                    <a:pt x="396" y="5"/>
                  </a:lnTo>
                  <a:lnTo>
                    <a:pt x="380" y="8"/>
                  </a:lnTo>
                  <a:lnTo>
                    <a:pt x="365" y="14"/>
                  </a:lnTo>
                  <a:lnTo>
                    <a:pt x="351" y="20"/>
                  </a:lnTo>
                  <a:lnTo>
                    <a:pt x="338" y="28"/>
                  </a:lnTo>
                  <a:lnTo>
                    <a:pt x="325" y="35"/>
                  </a:lnTo>
                  <a:lnTo>
                    <a:pt x="313" y="44"/>
                  </a:lnTo>
                  <a:lnTo>
                    <a:pt x="303" y="52"/>
                  </a:lnTo>
                  <a:lnTo>
                    <a:pt x="300" y="54"/>
                  </a:lnTo>
                  <a:lnTo>
                    <a:pt x="294" y="55"/>
                  </a:lnTo>
                  <a:lnTo>
                    <a:pt x="288" y="56"/>
                  </a:lnTo>
                  <a:lnTo>
                    <a:pt x="281" y="58"/>
                  </a:lnTo>
                  <a:lnTo>
                    <a:pt x="275" y="58"/>
                  </a:lnTo>
                  <a:lnTo>
                    <a:pt x="270" y="59"/>
                  </a:lnTo>
                  <a:lnTo>
                    <a:pt x="266" y="61"/>
                  </a:lnTo>
                  <a:lnTo>
                    <a:pt x="264" y="65"/>
                  </a:lnTo>
                  <a:lnTo>
                    <a:pt x="262" y="76"/>
                  </a:lnTo>
                  <a:lnTo>
                    <a:pt x="259" y="91"/>
                  </a:lnTo>
                  <a:lnTo>
                    <a:pt x="257" y="106"/>
                  </a:lnTo>
                  <a:lnTo>
                    <a:pt x="258" y="118"/>
                  </a:lnTo>
                  <a:lnTo>
                    <a:pt x="232" y="120"/>
                  </a:lnTo>
                  <a:lnTo>
                    <a:pt x="207" y="123"/>
                  </a:lnTo>
                  <a:lnTo>
                    <a:pt x="184" y="127"/>
                  </a:lnTo>
                  <a:lnTo>
                    <a:pt x="164" y="130"/>
                  </a:lnTo>
                  <a:lnTo>
                    <a:pt x="144" y="134"/>
                  </a:lnTo>
                  <a:lnTo>
                    <a:pt x="126" y="138"/>
                  </a:lnTo>
                  <a:lnTo>
                    <a:pt x="111" y="142"/>
                  </a:lnTo>
                  <a:lnTo>
                    <a:pt x="96" y="146"/>
                  </a:lnTo>
                  <a:lnTo>
                    <a:pt x="83" y="150"/>
                  </a:lnTo>
                  <a:lnTo>
                    <a:pt x="73" y="154"/>
                  </a:lnTo>
                  <a:lnTo>
                    <a:pt x="64" y="159"/>
                  </a:lnTo>
                  <a:lnTo>
                    <a:pt x="57" y="163"/>
                  </a:lnTo>
                  <a:lnTo>
                    <a:pt x="50" y="167"/>
                  </a:lnTo>
                  <a:lnTo>
                    <a:pt x="46" y="171"/>
                  </a:lnTo>
                  <a:lnTo>
                    <a:pt x="44" y="174"/>
                  </a:lnTo>
                  <a:lnTo>
                    <a:pt x="43" y="177"/>
                  </a:lnTo>
                  <a:lnTo>
                    <a:pt x="44" y="181"/>
                  </a:lnTo>
                  <a:lnTo>
                    <a:pt x="46" y="183"/>
                  </a:lnTo>
                  <a:lnTo>
                    <a:pt x="52" y="187"/>
                  </a:lnTo>
                  <a:lnTo>
                    <a:pt x="59" y="189"/>
                  </a:lnTo>
                  <a:lnTo>
                    <a:pt x="67" y="191"/>
                  </a:lnTo>
                  <a:lnTo>
                    <a:pt x="77" y="195"/>
                  </a:lnTo>
                  <a:lnTo>
                    <a:pt x="89" y="197"/>
                  </a:lnTo>
                  <a:lnTo>
                    <a:pt x="102" y="199"/>
                  </a:lnTo>
                  <a:lnTo>
                    <a:pt x="116" y="202"/>
                  </a:lnTo>
                  <a:lnTo>
                    <a:pt x="133" y="204"/>
                  </a:lnTo>
                  <a:lnTo>
                    <a:pt x="149" y="205"/>
                  </a:lnTo>
                  <a:lnTo>
                    <a:pt x="167" y="207"/>
                  </a:lnTo>
                  <a:lnTo>
                    <a:pt x="187" y="209"/>
                  </a:lnTo>
                  <a:lnTo>
                    <a:pt x="207" y="211"/>
                  </a:lnTo>
                  <a:lnTo>
                    <a:pt x="229" y="212"/>
                  </a:lnTo>
                  <a:lnTo>
                    <a:pt x="251" y="213"/>
                  </a:lnTo>
                  <a:lnTo>
                    <a:pt x="254" y="220"/>
                  </a:lnTo>
                  <a:lnTo>
                    <a:pt x="259" y="241"/>
                  </a:lnTo>
                  <a:lnTo>
                    <a:pt x="267" y="274"/>
                  </a:lnTo>
                  <a:lnTo>
                    <a:pt x="277" y="320"/>
                  </a:lnTo>
                  <a:lnTo>
                    <a:pt x="287" y="378"/>
                  </a:lnTo>
                  <a:lnTo>
                    <a:pt x="295" y="415"/>
                  </a:lnTo>
                  <a:lnTo>
                    <a:pt x="300" y="436"/>
                  </a:lnTo>
                  <a:lnTo>
                    <a:pt x="302" y="441"/>
                  </a:lnTo>
                  <a:lnTo>
                    <a:pt x="319" y="438"/>
                  </a:lnTo>
                  <a:lnTo>
                    <a:pt x="340" y="433"/>
                  </a:lnTo>
                  <a:lnTo>
                    <a:pt x="363" y="431"/>
                  </a:lnTo>
                  <a:lnTo>
                    <a:pt x="386" y="429"/>
                  </a:lnTo>
                  <a:lnTo>
                    <a:pt x="410" y="430"/>
                  </a:lnTo>
                  <a:lnTo>
                    <a:pt x="433" y="432"/>
                  </a:lnTo>
                  <a:lnTo>
                    <a:pt x="455" y="437"/>
                  </a:lnTo>
                  <a:lnTo>
                    <a:pt x="473" y="445"/>
                  </a:lnTo>
                  <a:lnTo>
                    <a:pt x="482" y="451"/>
                  </a:lnTo>
                  <a:lnTo>
                    <a:pt x="488" y="458"/>
                  </a:lnTo>
                  <a:lnTo>
                    <a:pt x="494" y="466"/>
                  </a:lnTo>
                  <a:lnTo>
                    <a:pt x="499" y="476"/>
                  </a:lnTo>
                  <a:lnTo>
                    <a:pt x="503" y="486"/>
                  </a:lnTo>
                  <a:lnTo>
                    <a:pt x="506" y="498"/>
                  </a:lnTo>
                  <a:lnTo>
                    <a:pt x="507" y="510"/>
                  </a:lnTo>
                  <a:lnTo>
                    <a:pt x="507" y="521"/>
                  </a:lnTo>
                  <a:lnTo>
                    <a:pt x="506" y="543"/>
                  </a:lnTo>
                  <a:lnTo>
                    <a:pt x="499" y="566"/>
                  </a:lnTo>
                  <a:lnTo>
                    <a:pt x="490" y="588"/>
                  </a:lnTo>
                  <a:lnTo>
                    <a:pt x="478" y="608"/>
                  </a:lnTo>
                  <a:lnTo>
                    <a:pt x="467" y="624"/>
                  </a:lnTo>
                  <a:lnTo>
                    <a:pt x="456" y="636"/>
                  </a:lnTo>
                  <a:lnTo>
                    <a:pt x="448" y="644"/>
                  </a:lnTo>
                  <a:lnTo>
                    <a:pt x="446" y="646"/>
                  </a:lnTo>
                  <a:lnTo>
                    <a:pt x="444" y="656"/>
                  </a:lnTo>
                  <a:lnTo>
                    <a:pt x="439" y="684"/>
                  </a:lnTo>
                  <a:lnTo>
                    <a:pt x="430" y="723"/>
                  </a:lnTo>
                  <a:lnTo>
                    <a:pt x="418" y="771"/>
                  </a:lnTo>
                  <a:lnTo>
                    <a:pt x="403" y="822"/>
                  </a:lnTo>
                  <a:lnTo>
                    <a:pt x="386" y="872"/>
                  </a:lnTo>
                  <a:lnTo>
                    <a:pt x="366" y="914"/>
                  </a:lnTo>
                  <a:lnTo>
                    <a:pt x="346" y="946"/>
                  </a:lnTo>
                  <a:lnTo>
                    <a:pt x="346" y="951"/>
                  </a:lnTo>
                  <a:lnTo>
                    <a:pt x="349" y="959"/>
                  </a:lnTo>
                  <a:lnTo>
                    <a:pt x="358" y="968"/>
                  </a:lnTo>
                  <a:lnTo>
                    <a:pt x="370" y="980"/>
                  </a:lnTo>
                  <a:lnTo>
                    <a:pt x="385" y="993"/>
                  </a:lnTo>
                  <a:lnTo>
                    <a:pt x="402" y="1006"/>
                  </a:lnTo>
                  <a:lnTo>
                    <a:pt x="420" y="1020"/>
                  </a:lnTo>
                  <a:lnTo>
                    <a:pt x="439" y="1034"/>
                  </a:lnTo>
                  <a:lnTo>
                    <a:pt x="458" y="1049"/>
                  </a:lnTo>
                  <a:lnTo>
                    <a:pt x="478" y="1063"/>
                  </a:lnTo>
                  <a:lnTo>
                    <a:pt x="495" y="1076"/>
                  </a:lnTo>
                  <a:lnTo>
                    <a:pt x="511" y="1086"/>
                  </a:lnTo>
                  <a:lnTo>
                    <a:pt x="525" y="1095"/>
                  </a:lnTo>
                  <a:lnTo>
                    <a:pt x="536" y="1103"/>
                  </a:lnTo>
                  <a:lnTo>
                    <a:pt x="543" y="1108"/>
                  </a:lnTo>
                  <a:lnTo>
                    <a:pt x="545" y="1109"/>
                  </a:lnTo>
                  <a:lnTo>
                    <a:pt x="630" y="990"/>
                  </a:lnTo>
                  <a:lnTo>
                    <a:pt x="631" y="991"/>
                  </a:lnTo>
                  <a:lnTo>
                    <a:pt x="636" y="993"/>
                  </a:lnTo>
                  <a:lnTo>
                    <a:pt x="643" y="995"/>
                  </a:lnTo>
                  <a:lnTo>
                    <a:pt x="652" y="998"/>
                  </a:lnTo>
                  <a:lnTo>
                    <a:pt x="663" y="1003"/>
                  </a:lnTo>
                  <a:lnTo>
                    <a:pt x="675" y="1009"/>
                  </a:lnTo>
                  <a:lnTo>
                    <a:pt x="688" y="1014"/>
                  </a:lnTo>
                  <a:lnTo>
                    <a:pt x="701" y="1020"/>
                  </a:lnTo>
                  <a:lnTo>
                    <a:pt x="659" y="1108"/>
                  </a:lnTo>
                  <a:lnTo>
                    <a:pt x="339" y="1288"/>
                  </a:lnTo>
                  <a:lnTo>
                    <a:pt x="214" y="1202"/>
                  </a:lnTo>
                  <a:lnTo>
                    <a:pt x="161" y="1219"/>
                  </a:lnTo>
                  <a:lnTo>
                    <a:pt x="152" y="1254"/>
                  </a:lnTo>
                  <a:lnTo>
                    <a:pt x="45" y="1184"/>
                  </a:lnTo>
                  <a:lnTo>
                    <a:pt x="0" y="1344"/>
                  </a:lnTo>
                  <a:lnTo>
                    <a:pt x="135" y="1398"/>
                  </a:lnTo>
                  <a:lnTo>
                    <a:pt x="171" y="1380"/>
                  </a:lnTo>
                  <a:lnTo>
                    <a:pt x="279" y="1406"/>
                  </a:lnTo>
                  <a:lnTo>
                    <a:pt x="476" y="1341"/>
                  </a:lnTo>
                  <a:lnTo>
                    <a:pt x="737" y="1246"/>
                  </a:lnTo>
                  <a:lnTo>
                    <a:pt x="727" y="1262"/>
                  </a:lnTo>
                  <a:lnTo>
                    <a:pt x="716" y="1278"/>
                  </a:lnTo>
                  <a:lnTo>
                    <a:pt x="707" y="1295"/>
                  </a:lnTo>
                  <a:lnTo>
                    <a:pt x="697" y="1311"/>
                  </a:lnTo>
                  <a:lnTo>
                    <a:pt x="686" y="1327"/>
                  </a:lnTo>
                  <a:lnTo>
                    <a:pt x="676" y="1342"/>
                  </a:lnTo>
                  <a:lnTo>
                    <a:pt x="665" y="1358"/>
                  </a:lnTo>
                  <a:lnTo>
                    <a:pt x="652" y="1373"/>
                  </a:lnTo>
                  <a:lnTo>
                    <a:pt x="639" y="1389"/>
                  </a:lnTo>
                  <a:lnTo>
                    <a:pt x="624" y="1404"/>
                  </a:lnTo>
                  <a:lnTo>
                    <a:pt x="607" y="1420"/>
                  </a:lnTo>
                  <a:lnTo>
                    <a:pt x="589" y="1436"/>
                  </a:lnTo>
                  <a:lnTo>
                    <a:pt x="569" y="1453"/>
                  </a:lnTo>
                  <a:lnTo>
                    <a:pt x="546" y="1469"/>
                  </a:lnTo>
                  <a:lnTo>
                    <a:pt x="521" y="1486"/>
                  </a:lnTo>
                  <a:lnTo>
                    <a:pt x="493" y="1503"/>
                  </a:lnTo>
                  <a:lnTo>
                    <a:pt x="494" y="1504"/>
                  </a:lnTo>
                  <a:lnTo>
                    <a:pt x="496" y="1507"/>
                  </a:lnTo>
                  <a:lnTo>
                    <a:pt x="500" y="1512"/>
                  </a:lnTo>
                  <a:lnTo>
                    <a:pt x="505" y="1518"/>
                  </a:lnTo>
                  <a:lnTo>
                    <a:pt x="510" y="1525"/>
                  </a:lnTo>
                  <a:lnTo>
                    <a:pt x="516" y="1534"/>
                  </a:lnTo>
                  <a:lnTo>
                    <a:pt x="522" y="1544"/>
                  </a:lnTo>
                  <a:lnTo>
                    <a:pt x="529" y="1553"/>
                  </a:lnTo>
                  <a:lnTo>
                    <a:pt x="529" y="1561"/>
                  </a:lnTo>
                  <a:lnTo>
                    <a:pt x="523" y="1576"/>
                  </a:lnTo>
                  <a:lnTo>
                    <a:pt x="513" y="1594"/>
                  </a:lnTo>
                  <a:lnTo>
                    <a:pt x="496" y="1619"/>
                  </a:lnTo>
                  <a:lnTo>
                    <a:pt x="478" y="1645"/>
                  </a:lnTo>
                  <a:lnTo>
                    <a:pt x="456" y="1675"/>
                  </a:lnTo>
                  <a:lnTo>
                    <a:pt x="433" y="1705"/>
                  </a:lnTo>
                  <a:lnTo>
                    <a:pt x="409" y="1737"/>
                  </a:lnTo>
                  <a:lnTo>
                    <a:pt x="384" y="1768"/>
                  </a:lnTo>
                  <a:lnTo>
                    <a:pt x="359" y="1798"/>
                  </a:lnTo>
                  <a:lnTo>
                    <a:pt x="336" y="1826"/>
                  </a:lnTo>
                  <a:lnTo>
                    <a:pt x="317" y="1850"/>
                  </a:lnTo>
                  <a:lnTo>
                    <a:pt x="300" y="1871"/>
                  </a:lnTo>
                  <a:lnTo>
                    <a:pt x="286" y="1887"/>
                  </a:lnTo>
                  <a:lnTo>
                    <a:pt x="278" y="1898"/>
                  </a:lnTo>
                  <a:lnTo>
                    <a:pt x="274" y="1901"/>
                  </a:lnTo>
                  <a:lnTo>
                    <a:pt x="543" y="1901"/>
                  </a:lnTo>
                  <a:lnTo>
                    <a:pt x="623" y="1798"/>
                  </a:lnTo>
                  <a:lnTo>
                    <a:pt x="726" y="1901"/>
                  </a:lnTo>
                  <a:lnTo>
                    <a:pt x="949" y="1901"/>
                  </a:lnTo>
                  <a:lnTo>
                    <a:pt x="948" y="1894"/>
                  </a:lnTo>
                  <a:lnTo>
                    <a:pt x="946" y="1877"/>
                  </a:lnTo>
                  <a:lnTo>
                    <a:pt x="941" y="1850"/>
                  </a:lnTo>
                  <a:lnTo>
                    <a:pt x="932" y="1819"/>
                  </a:lnTo>
                  <a:lnTo>
                    <a:pt x="919" y="1785"/>
                  </a:lnTo>
                  <a:lnTo>
                    <a:pt x="899" y="1751"/>
                  </a:lnTo>
                  <a:lnTo>
                    <a:pt x="874" y="1720"/>
                  </a:lnTo>
                  <a:lnTo>
                    <a:pt x="842" y="1696"/>
                  </a:lnTo>
                  <a:lnTo>
                    <a:pt x="823" y="1684"/>
                  </a:lnTo>
                  <a:lnTo>
                    <a:pt x="817" y="1679"/>
                  </a:lnTo>
                  <a:lnTo>
                    <a:pt x="820" y="1677"/>
                  </a:lnTo>
                  <a:lnTo>
                    <a:pt x="833" y="1679"/>
                  </a:lnTo>
                  <a:lnTo>
                    <a:pt x="842" y="1680"/>
                  </a:lnTo>
                  <a:lnTo>
                    <a:pt x="853" y="1682"/>
                  </a:lnTo>
                  <a:lnTo>
                    <a:pt x="865" y="1685"/>
                  </a:lnTo>
                  <a:lnTo>
                    <a:pt x="879" y="1688"/>
                  </a:lnTo>
                  <a:lnTo>
                    <a:pt x="894" y="1691"/>
                  </a:lnTo>
                  <a:lnTo>
                    <a:pt x="909" y="1695"/>
                  </a:lnTo>
                  <a:lnTo>
                    <a:pt x="925" y="1698"/>
                  </a:lnTo>
                  <a:lnTo>
                    <a:pt x="942" y="1702"/>
                  </a:lnTo>
                  <a:lnTo>
                    <a:pt x="959" y="1705"/>
                  </a:lnTo>
                  <a:lnTo>
                    <a:pt x="977" y="1708"/>
                  </a:lnTo>
                  <a:lnTo>
                    <a:pt x="994" y="1712"/>
                  </a:lnTo>
                  <a:lnTo>
                    <a:pt x="1011" y="1714"/>
                  </a:lnTo>
                  <a:lnTo>
                    <a:pt x="1028" y="1717"/>
                  </a:lnTo>
                  <a:lnTo>
                    <a:pt x="1045" y="1719"/>
                  </a:lnTo>
                  <a:lnTo>
                    <a:pt x="1061" y="1720"/>
                  </a:lnTo>
                  <a:lnTo>
                    <a:pt x="1076" y="1720"/>
                  </a:lnTo>
                  <a:lnTo>
                    <a:pt x="1092" y="1720"/>
                  </a:lnTo>
                  <a:lnTo>
                    <a:pt x="1108" y="1719"/>
                  </a:lnTo>
                  <a:lnTo>
                    <a:pt x="1124" y="1718"/>
                  </a:lnTo>
                  <a:lnTo>
                    <a:pt x="1139" y="1717"/>
                  </a:lnTo>
                  <a:lnTo>
                    <a:pt x="1154" y="1715"/>
                  </a:lnTo>
                  <a:lnTo>
                    <a:pt x="1169" y="1714"/>
                  </a:lnTo>
                  <a:lnTo>
                    <a:pt x="1184" y="1712"/>
                  </a:lnTo>
                  <a:lnTo>
                    <a:pt x="1198" y="1710"/>
                  </a:lnTo>
                  <a:lnTo>
                    <a:pt x="1210" y="1708"/>
                  </a:lnTo>
                  <a:lnTo>
                    <a:pt x="1223" y="1706"/>
                  </a:lnTo>
                  <a:lnTo>
                    <a:pt x="1233" y="1704"/>
                  </a:lnTo>
                  <a:lnTo>
                    <a:pt x="1244" y="1703"/>
                  </a:lnTo>
                  <a:lnTo>
                    <a:pt x="1253" y="1700"/>
                  </a:lnTo>
                  <a:lnTo>
                    <a:pt x="1261" y="1699"/>
                  </a:lnTo>
                  <a:lnTo>
                    <a:pt x="1268" y="1698"/>
                  </a:lnTo>
                  <a:lnTo>
                    <a:pt x="1273" y="1697"/>
                  </a:lnTo>
                  <a:lnTo>
                    <a:pt x="1266" y="1670"/>
                  </a:lnTo>
                  <a:lnTo>
                    <a:pt x="1259" y="1643"/>
                  </a:lnTo>
                  <a:lnTo>
                    <a:pt x="1251" y="1613"/>
                  </a:lnTo>
                  <a:lnTo>
                    <a:pt x="1243" y="1583"/>
                  </a:lnTo>
                  <a:lnTo>
                    <a:pt x="1235" y="1551"/>
                  </a:lnTo>
                  <a:lnTo>
                    <a:pt x="1229" y="1518"/>
                  </a:lnTo>
                  <a:lnTo>
                    <a:pt x="1224" y="1485"/>
                  </a:lnTo>
                  <a:lnTo>
                    <a:pt x="1223" y="1450"/>
                  </a:lnTo>
                  <a:lnTo>
                    <a:pt x="1225" y="1372"/>
                  </a:lnTo>
                  <a:lnTo>
                    <a:pt x="1232" y="1299"/>
                  </a:lnTo>
                  <a:lnTo>
                    <a:pt x="1241" y="1232"/>
                  </a:lnTo>
                  <a:lnTo>
                    <a:pt x="1255" y="117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215780" y="4479679"/>
              <a:ext cx="365422" cy="287734"/>
            </a:xfrm>
            <a:custGeom>
              <a:avLst/>
              <a:gdLst>
                <a:gd name="T0" fmla="*/ 109 w 255"/>
                <a:gd name="T1" fmla="*/ 5 h 199"/>
                <a:gd name="T2" fmla="*/ 100 w 255"/>
                <a:gd name="T3" fmla="*/ 2 h 199"/>
                <a:gd name="T4" fmla="*/ 87 w 255"/>
                <a:gd name="T5" fmla="*/ 1 h 199"/>
                <a:gd name="T6" fmla="*/ 71 w 255"/>
                <a:gd name="T7" fmla="*/ 0 h 199"/>
                <a:gd name="T8" fmla="*/ 53 w 255"/>
                <a:gd name="T9" fmla="*/ 0 h 199"/>
                <a:gd name="T10" fmla="*/ 36 w 255"/>
                <a:gd name="T11" fmla="*/ 1 h 199"/>
                <a:gd name="T12" fmla="*/ 20 w 255"/>
                <a:gd name="T13" fmla="*/ 2 h 199"/>
                <a:gd name="T14" fmla="*/ 9 w 255"/>
                <a:gd name="T15" fmla="*/ 3 h 199"/>
                <a:gd name="T16" fmla="*/ 0 w 255"/>
                <a:gd name="T17" fmla="*/ 6 h 199"/>
                <a:gd name="T18" fmla="*/ 4 w 255"/>
                <a:gd name="T19" fmla="*/ 24 h 199"/>
                <a:gd name="T20" fmla="*/ 11 w 255"/>
                <a:gd name="T21" fmla="*/ 64 h 199"/>
                <a:gd name="T22" fmla="*/ 17 w 255"/>
                <a:gd name="T23" fmla="*/ 112 h 199"/>
                <a:gd name="T24" fmla="*/ 17 w 255"/>
                <a:gd name="T25" fmla="*/ 144 h 199"/>
                <a:gd name="T26" fmla="*/ 18 w 255"/>
                <a:gd name="T27" fmla="*/ 149 h 199"/>
                <a:gd name="T28" fmla="*/ 21 w 255"/>
                <a:gd name="T29" fmla="*/ 151 h 199"/>
                <a:gd name="T30" fmla="*/ 28 w 255"/>
                <a:gd name="T31" fmla="*/ 152 h 199"/>
                <a:gd name="T32" fmla="*/ 37 w 255"/>
                <a:gd name="T33" fmla="*/ 153 h 199"/>
                <a:gd name="T34" fmla="*/ 48 w 255"/>
                <a:gd name="T35" fmla="*/ 153 h 199"/>
                <a:gd name="T36" fmla="*/ 60 w 255"/>
                <a:gd name="T37" fmla="*/ 152 h 199"/>
                <a:gd name="T38" fmla="*/ 74 w 255"/>
                <a:gd name="T39" fmla="*/ 151 h 199"/>
                <a:gd name="T40" fmla="*/ 90 w 255"/>
                <a:gd name="T41" fmla="*/ 149 h 199"/>
                <a:gd name="T42" fmla="*/ 106 w 255"/>
                <a:gd name="T43" fmla="*/ 147 h 199"/>
                <a:gd name="T44" fmla="*/ 123 w 255"/>
                <a:gd name="T45" fmla="*/ 147 h 199"/>
                <a:gd name="T46" fmla="*/ 140 w 255"/>
                <a:gd name="T47" fmla="*/ 147 h 199"/>
                <a:gd name="T48" fmla="*/ 157 w 255"/>
                <a:gd name="T49" fmla="*/ 147 h 199"/>
                <a:gd name="T50" fmla="*/ 173 w 255"/>
                <a:gd name="T51" fmla="*/ 150 h 199"/>
                <a:gd name="T52" fmla="*/ 188 w 255"/>
                <a:gd name="T53" fmla="*/ 153 h 199"/>
                <a:gd name="T54" fmla="*/ 203 w 255"/>
                <a:gd name="T55" fmla="*/ 158 h 199"/>
                <a:gd name="T56" fmla="*/ 217 w 255"/>
                <a:gd name="T57" fmla="*/ 165 h 199"/>
                <a:gd name="T58" fmla="*/ 227 w 255"/>
                <a:gd name="T59" fmla="*/ 172 h 199"/>
                <a:gd name="T60" fmla="*/ 237 w 255"/>
                <a:gd name="T61" fmla="*/ 179 h 199"/>
                <a:gd name="T62" fmla="*/ 243 w 255"/>
                <a:gd name="T63" fmla="*/ 184 h 199"/>
                <a:gd name="T64" fmla="*/ 248 w 255"/>
                <a:gd name="T65" fmla="*/ 189 h 199"/>
                <a:gd name="T66" fmla="*/ 251 w 255"/>
                <a:gd name="T67" fmla="*/ 194 h 199"/>
                <a:gd name="T68" fmla="*/ 254 w 255"/>
                <a:gd name="T69" fmla="*/ 197 h 199"/>
                <a:gd name="T70" fmla="*/ 255 w 255"/>
                <a:gd name="T71" fmla="*/ 198 h 199"/>
                <a:gd name="T72" fmla="*/ 255 w 255"/>
                <a:gd name="T73" fmla="*/ 199 h 199"/>
                <a:gd name="T74" fmla="*/ 215 w 255"/>
                <a:gd name="T75" fmla="*/ 90 h 199"/>
                <a:gd name="T76" fmla="*/ 213 w 255"/>
                <a:gd name="T77" fmla="*/ 86 h 199"/>
                <a:gd name="T78" fmla="*/ 208 w 255"/>
                <a:gd name="T79" fmla="*/ 77 h 199"/>
                <a:gd name="T80" fmla="*/ 200 w 255"/>
                <a:gd name="T81" fmla="*/ 64 h 199"/>
                <a:gd name="T82" fmla="*/ 188 w 255"/>
                <a:gd name="T83" fmla="*/ 48 h 199"/>
                <a:gd name="T84" fmla="*/ 173 w 255"/>
                <a:gd name="T85" fmla="*/ 33 h 199"/>
                <a:gd name="T86" fmla="*/ 155 w 255"/>
                <a:gd name="T87" fmla="*/ 19 h 199"/>
                <a:gd name="T88" fmla="*/ 133 w 255"/>
                <a:gd name="T89" fmla="*/ 9 h 199"/>
                <a:gd name="T90" fmla="*/ 109 w 255"/>
                <a:gd name="T91" fmla="*/ 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55" h="199">
                  <a:moveTo>
                    <a:pt x="109" y="5"/>
                  </a:moveTo>
                  <a:lnTo>
                    <a:pt x="100" y="2"/>
                  </a:lnTo>
                  <a:lnTo>
                    <a:pt x="87" y="1"/>
                  </a:lnTo>
                  <a:lnTo>
                    <a:pt x="71" y="0"/>
                  </a:lnTo>
                  <a:lnTo>
                    <a:pt x="53" y="0"/>
                  </a:lnTo>
                  <a:lnTo>
                    <a:pt x="36" y="1"/>
                  </a:lnTo>
                  <a:lnTo>
                    <a:pt x="20" y="2"/>
                  </a:lnTo>
                  <a:lnTo>
                    <a:pt x="9" y="3"/>
                  </a:lnTo>
                  <a:lnTo>
                    <a:pt x="0" y="6"/>
                  </a:lnTo>
                  <a:lnTo>
                    <a:pt x="4" y="24"/>
                  </a:lnTo>
                  <a:lnTo>
                    <a:pt x="11" y="64"/>
                  </a:lnTo>
                  <a:lnTo>
                    <a:pt x="17" y="112"/>
                  </a:lnTo>
                  <a:lnTo>
                    <a:pt x="17" y="144"/>
                  </a:lnTo>
                  <a:lnTo>
                    <a:pt x="18" y="149"/>
                  </a:lnTo>
                  <a:lnTo>
                    <a:pt x="21" y="151"/>
                  </a:lnTo>
                  <a:lnTo>
                    <a:pt x="28" y="152"/>
                  </a:lnTo>
                  <a:lnTo>
                    <a:pt x="37" y="153"/>
                  </a:lnTo>
                  <a:lnTo>
                    <a:pt x="48" y="153"/>
                  </a:lnTo>
                  <a:lnTo>
                    <a:pt x="60" y="152"/>
                  </a:lnTo>
                  <a:lnTo>
                    <a:pt x="74" y="151"/>
                  </a:lnTo>
                  <a:lnTo>
                    <a:pt x="90" y="149"/>
                  </a:lnTo>
                  <a:lnTo>
                    <a:pt x="106" y="147"/>
                  </a:lnTo>
                  <a:lnTo>
                    <a:pt x="123" y="147"/>
                  </a:lnTo>
                  <a:lnTo>
                    <a:pt x="140" y="147"/>
                  </a:lnTo>
                  <a:lnTo>
                    <a:pt x="157" y="147"/>
                  </a:lnTo>
                  <a:lnTo>
                    <a:pt x="173" y="150"/>
                  </a:lnTo>
                  <a:lnTo>
                    <a:pt x="188" y="153"/>
                  </a:lnTo>
                  <a:lnTo>
                    <a:pt x="203" y="158"/>
                  </a:lnTo>
                  <a:lnTo>
                    <a:pt x="217" y="165"/>
                  </a:lnTo>
                  <a:lnTo>
                    <a:pt x="227" y="172"/>
                  </a:lnTo>
                  <a:lnTo>
                    <a:pt x="237" y="179"/>
                  </a:lnTo>
                  <a:lnTo>
                    <a:pt x="243" y="184"/>
                  </a:lnTo>
                  <a:lnTo>
                    <a:pt x="248" y="189"/>
                  </a:lnTo>
                  <a:lnTo>
                    <a:pt x="251" y="194"/>
                  </a:lnTo>
                  <a:lnTo>
                    <a:pt x="254" y="197"/>
                  </a:lnTo>
                  <a:lnTo>
                    <a:pt x="255" y="198"/>
                  </a:lnTo>
                  <a:lnTo>
                    <a:pt x="255" y="199"/>
                  </a:lnTo>
                  <a:lnTo>
                    <a:pt x="215" y="90"/>
                  </a:lnTo>
                  <a:lnTo>
                    <a:pt x="213" y="86"/>
                  </a:lnTo>
                  <a:lnTo>
                    <a:pt x="208" y="77"/>
                  </a:lnTo>
                  <a:lnTo>
                    <a:pt x="200" y="64"/>
                  </a:lnTo>
                  <a:lnTo>
                    <a:pt x="188" y="48"/>
                  </a:lnTo>
                  <a:lnTo>
                    <a:pt x="173" y="33"/>
                  </a:lnTo>
                  <a:lnTo>
                    <a:pt x="155" y="19"/>
                  </a:lnTo>
                  <a:lnTo>
                    <a:pt x="133" y="9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234606" y="5722691"/>
              <a:ext cx="633015" cy="345281"/>
            </a:xfrm>
            <a:custGeom>
              <a:avLst/>
              <a:gdLst>
                <a:gd name="T0" fmla="*/ 190 w 439"/>
                <a:gd name="T1" fmla="*/ 112 h 240"/>
                <a:gd name="T2" fmla="*/ 182 w 439"/>
                <a:gd name="T3" fmla="*/ 109 h 240"/>
                <a:gd name="T4" fmla="*/ 174 w 439"/>
                <a:gd name="T5" fmla="*/ 104 h 240"/>
                <a:gd name="T6" fmla="*/ 166 w 439"/>
                <a:gd name="T7" fmla="*/ 101 h 240"/>
                <a:gd name="T8" fmla="*/ 158 w 439"/>
                <a:gd name="T9" fmla="*/ 96 h 240"/>
                <a:gd name="T10" fmla="*/ 138 w 439"/>
                <a:gd name="T11" fmla="*/ 85 h 240"/>
                <a:gd name="T12" fmla="*/ 120 w 439"/>
                <a:gd name="T13" fmla="*/ 72 h 240"/>
                <a:gd name="T14" fmla="*/ 102 w 439"/>
                <a:gd name="T15" fmla="*/ 60 h 240"/>
                <a:gd name="T16" fmla="*/ 85 w 439"/>
                <a:gd name="T17" fmla="*/ 48 h 240"/>
                <a:gd name="T18" fmla="*/ 70 w 439"/>
                <a:gd name="T19" fmla="*/ 36 h 240"/>
                <a:gd name="T20" fmla="*/ 55 w 439"/>
                <a:gd name="T21" fmla="*/ 25 h 240"/>
                <a:gd name="T22" fmla="*/ 42 w 439"/>
                <a:gd name="T23" fmla="*/ 12 h 240"/>
                <a:gd name="T24" fmla="*/ 30 w 439"/>
                <a:gd name="T25" fmla="*/ 0 h 240"/>
                <a:gd name="T26" fmla="*/ 45 w 439"/>
                <a:gd name="T27" fmla="*/ 73 h 240"/>
                <a:gd name="T28" fmla="*/ 50 w 439"/>
                <a:gd name="T29" fmla="*/ 76 h 240"/>
                <a:gd name="T30" fmla="*/ 57 w 439"/>
                <a:gd name="T31" fmla="*/ 80 h 240"/>
                <a:gd name="T32" fmla="*/ 64 w 439"/>
                <a:gd name="T33" fmla="*/ 85 h 240"/>
                <a:gd name="T34" fmla="*/ 70 w 439"/>
                <a:gd name="T35" fmla="*/ 88 h 240"/>
                <a:gd name="T36" fmla="*/ 83 w 439"/>
                <a:gd name="T37" fmla="*/ 95 h 240"/>
                <a:gd name="T38" fmla="*/ 95 w 439"/>
                <a:gd name="T39" fmla="*/ 102 h 240"/>
                <a:gd name="T40" fmla="*/ 109 w 439"/>
                <a:gd name="T41" fmla="*/ 109 h 240"/>
                <a:gd name="T42" fmla="*/ 122 w 439"/>
                <a:gd name="T43" fmla="*/ 116 h 240"/>
                <a:gd name="T44" fmla="*/ 135 w 439"/>
                <a:gd name="T45" fmla="*/ 121 h 240"/>
                <a:gd name="T46" fmla="*/ 146 w 439"/>
                <a:gd name="T47" fmla="*/ 127 h 240"/>
                <a:gd name="T48" fmla="*/ 159 w 439"/>
                <a:gd name="T49" fmla="*/ 133 h 240"/>
                <a:gd name="T50" fmla="*/ 170 w 439"/>
                <a:gd name="T51" fmla="*/ 138 h 240"/>
                <a:gd name="T52" fmla="*/ 170 w 439"/>
                <a:gd name="T53" fmla="*/ 140 h 240"/>
                <a:gd name="T54" fmla="*/ 158 w 439"/>
                <a:gd name="T55" fmla="*/ 142 h 240"/>
                <a:gd name="T56" fmla="*/ 145 w 439"/>
                <a:gd name="T57" fmla="*/ 144 h 240"/>
                <a:gd name="T58" fmla="*/ 131 w 439"/>
                <a:gd name="T59" fmla="*/ 147 h 240"/>
                <a:gd name="T60" fmla="*/ 117 w 439"/>
                <a:gd name="T61" fmla="*/ 150 h 240"/>
                <a:gd name="T62" fmla="*/ 103 w 439"/>
                <a:gd name="T63" fmla="*/ 154 h 240"/>
                <a:gd name="T64" fmla="*/ 90 w 439"/>
                <a:gd name="T65" fmla="*/ 157 h 240"/>
                <a:gd name="T66" fmla="*/ 75 w 439"/>
                <a:gd name="T67" fmla="*/ 161 h 240"/>
                <a:gd name="T68" fmla="*/ 61 w 439"/>
                <a:gd name="T69" fmla="*/ 164 h 240"/>
                <a:gd name="T70" fmla="*/ 53 w 439"/>
                <a:gd name="T71" fmla="*/ 166 h 240"/>
                <a:gd name="T72" fmla="*/ 46 w 439"/>
                <a:gd name="T73" fmla="*/ 169 h 240"/>
                <a:gd name="T74" fmla="*/ 39 w 439"/>
                <a:gd name="T75" fmla="*/ 171 h 240"/>
                <a:gd name="T76" fmla="*/ 32 w 439"/>
                <a:gd name="T77" fmla="*/ 173 h 240"/>
                <a:gd name="T78" fmla="*/ 0 w 439"/>
                <a:gd name="T79" fmla="*/ 240 h 240"/>
                <a:gd name="T80" fmla="*/ 15 w 439"/>
                <a:gd name="T81" fmla="*/ 232 h 240"/>
                <a:gd name="T82" fmla="*/ 30 w 439"/>
                <a:gd name="T83" fmla="*/ 224 h 240"/>
                <a:gd name="T84" fmla="*/ 47 w 439"/>
                <a:gd name="T85" fmla="*/ 216 h 240"/>
                <a:gd name="T86" fmla="*/ 65 w 439"/>
                <a:gd name="T87" fmla="*/ 208 h 240"/>
                <a:gd name="T88" fmla="*/ 85 w 439"/>
                <a:gd name="T89" fmla="*/ 200 h 240"/>
                <a:gd name="T90" fmla="*/ 105 w 439"/>
                <a:gd name="T91" fmla="*/ 193 h 240"/>
                <a:gd name="T92" fmla="*/ 125 w 439"/>
                <a:gd name="T93" fmla="*/ 186 h 240"/>
                <a:gd name="T94" fmla="*/ 147 w 439"/>
                <a:gd name="T95" fmla="*/ 179 h 240"/>
                <a:gd name="T96" fmla="*/ 153 w 439"/>
                <a:gd name="T97" fmla="*/ 178 h 240"/>
                <a:gd name="T98" fmla="*/ 159 w 439"/>
                <a:gd name="T99" fmla="*/ 176 h 240"/>
                <a:gd name="T100" fmla="*/ 164 w 439"/>
                <a:gd name="T101" fmla="*/ 174 h 240"/>
                <a:gd name="T102" fmla="*/ 170 w 439"/>
                <a:gd name="T103" fmla="*/ 173 h 240"/>
                <a:gd name="T104" fmla="*/ 175 w 439"/>
                <a:gd name="T105" fmla="*/ 171 h 240"/>
                <a:gd name="T106" fmla="*/ 181 w 439"/>
                <a:gd name="T107" fmla="*/ 170 h 240"/>
                <a:gd name="T108" fmla="*/ 186 w 439"/>
                <a:gd name="T109" fmla="*/ 169 h 240"/>
                <a:gd name="T110" fmla="*/ 192 w 439"/>
                <a:gd name="T111" fmla="*/ 168 h 240"/>
                <a:gd name="T112" fmla="*/ 428 w 439"/>
                <a:gd name="T113" fmla="*/ 198 h 240"/>
                <a:gd name="T114" fmla="*/ 430 w 439"/>
                <a:gd name="T115" fmla="*/ 184 h 240"/>
                <a:gd name="T116" fmla="*/ 434 w 439"/>
                <a:gd name="T117" fmla="*/ 171 h 240"/>
                <a:gd name="T118" fmla="*/ 436 w 439"/>
                <a:gd name="T119" fmla="*/ 157 h 240"/>
                <a:gd name="T120" fmla="*/ 439 w 439"/>
                <a:gd name="T121" fmla="*/ 144 h 240"/>
                <a:gd name="T122" fmla="*/ 190 w 439"/>
                <a:gd name="T123" fmla="*/ 11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9" h="240">
                  <a:moveTo>
                    <a:pt x="190" y="112"/>
                  </a:moveTo>
                  <a:lnTo>
                    <a:pt x="182" y="109"/>
                  </a:lnTo>
                  <a:lnTo>
                    <a:pt x="174" y="104"/>
                  </a:lnTo>
                  <a:lnTo>
                    <a:pt x="166" y="101"/>
                  </a:lnTo>
                  <a:lnTo>
                    <a:pt x="158" y="96"/>
                  </a:lnTo>
                  <a:lnTo>
                    <a:pt x="138" y="85"/>
                  </a:lnTo>
                  <a:lnTo>
                    <a:pt x="120" y="72"/>
                  </a:lnTo>
                  <a:lnTo>
                    <a:pt x="102" y="60"/>
                  </a:lnTo>
                  <a:lnTo>
                    <a:pt x="85" y="48"/>
                  </a:lnTo>
                  <a:lnTo>
                    <a:pt x="70" y="36"/>
                  </a:lnTo>
                  <a:lnTo>
                    <a:pt x="55" y="25"/>
                  </a:lnTo>
                  <a:lnTo>
                    <a:pt x="42" y="12"/>
                  </a:lnTo>
                  <a:lnTo>
                    <a:pt x="30" y="0"/>
                  </a:lnTo>
                  <a:lnTo>
                    <a:pt x="45" y="73"/>
                  </a:lnTo>
                  <a:lnTo>
                    <a:pt x="50" y="76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70" y="88"/>
                  </a:lnTo>
                  <a:lnTo>
                    <a:pt x="83" y="95"/>
                  </a:lnTo>
                  <a:lnTo>
                    <a:pt x="95" y="102"/>
                  </a:lnTo>
                  <a:lnTo>
                    <a:pt x="109" y="109"/>
                  </a:lnTo>
                  <a:lnTo>
                    <a:pt x="122" y="116"/>
                  </a:lnTo>
                  <a:lnTo>
                    <a:pt x="135" y="121"/>
                  </a:lnTo>
                  <a:lnTo>
                    <a:pt x="146" y="127"/>
                  </a:lnTo>
                  <a:lnTo>
                    <a:pt x="159" y="133"/>
                  </a:lnTo>
                  <a:lnTo>
                    <a:pt x="170" y="138"/>
                  </a:lnTo>
                  <a:lnTo>
                    <a:pt x="170" y="140"/>
                  </a:lnTo>
                  <a:lnTo>
                    <a:pt x="158" y="142"/>
                  </a:lnTo>
                  <a:lnTo>
                    <a:pt x="145" y="144"/>
                  </a:lnTo>
                  <a:lnTo>
                    <a:pt x="131" y="147"/>
                  </a:lnTo>
                  <a:lnTo>
                    <a:pt x="117" y="150"/>
                  </a:lnTo>
                  <a:lnTo>
                    <a:pt x="103" y="154"/>
                  </a:lnTo>
                  <a:lnTo>
                    <a:pt x="90" y="157"/>
                  </a:lnTo>
                  <a:lnTo>
                    <a:pt x="75" y="161"/>
                  </a:lnTo>
                  <a:lnTo>
                    <a:pt x="61" y="164"/>
                  </a:lnTo>
                  <a:lnTo>
                    <a:pt x="53" y="166"/>
                  </a:lnTo>
                  <a:lnTo>
                    <a:pt x="46" y="169"/>
                  </a:lnTo>
                  <a:lnTo>
                    <a:pt x="39" y="171"/>
                  </a:lnTo>
                  <a:lnTo>
                    <a:pt x="32" y="173"/>
                  </a:lnTo>
                  <a:lnTo>
                    <a:pt x="0" y="240"/>
                  </a:lnTo>
                  <a:lnTo>
                    <a:pt x="15" y="232"/>
                  </a:lnTo>
                  <a:lnTo>
                    <a:pt x="30" y="224"/>
                  </a:lnTo>
                  <a:lnTo>
                    <a:pt x="47" y="216"/>
                  </a:lnTo>
                  <a:lnTo>
                    <a:pt x="65" y="208"/>
                  </a:lnTo>
                  <a:lnTo>
                    <a:pt x="85" y="200"/>
                  </a:lnTo>
                  <a:lnTo>
                    <a:pt x="105" y="193"/>
                  </a:lnTo>
                  <a:lnTo>
                    <a:pt x="125" y="186"/>
                  </a:lnTo>
                  <a:lnTo>
                    <a:pt x="147" y="179"/>
                  </a:lnTo>
                  <a:lnTo>
                    <a:pt x="153" y="178"/>
                  </a:lnTo>
                  <a:lnTo>
                    <a:pt x="159" y="176"/>
                  </a:lnTo>
                  <a:lnTo>
                    <a:pt x="164" y="174"/>
                  </a:lnTo>
                  <a:lnTo>
                    <a:pt x="170" y="173"/>
                  </a:lnTo>
                  <a:lnTo>
                    <a:pt x="175" y="171"/>
                  </a:lnTo>
                  <a:lnTo>
                    <a:pt x="181" y="170"/>
                  </a:lnTo>
                  <a:lnTo>
                    <a:pt x="186" y="169"/>
                  </a:lnTo>
                  <a:lnTo>
                    <a:pt x="192" y="168"/>
                  </a:lnTo>
                  <a:lnTo>
                    <a:pt x="428" y="198"/>
                  </a:lnTo>
                  <a:lnTo>
                    <a:pt x="430" y="184"/>
                  </a:lnTo>
                  <a:lnTo>
                    <a:pt x="434" y="171"/>
                  </a:lnTo>
                  <a:lnTo>
                    <a:pt x="436" y="157"/>
                  </a:lnTo>
                  <a:lnTo>
                    <a:pt x="439" y="144"/>
                  </a:lnTo>
                  <a:lnTo>
                    <a:pt x="190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5417441" y="5509767"/>
              <a:ext cx="489148" cy="670421"/>
            </a:xfrm>
            <a:custGeom>
              <a:avLst/>
              <a:gdLst>
                <a:gd name="T0" fmla="*/ 44 w 340"/>
                <a:gd name="T1" fmla="*/ 181 h 466"/>
                <a:gd name="T2" fmla="*/ 60 w 340"/>
                <a:gd name="T3" fmla="*/ 144 h 466"/>
                <a:gd name="T4" fmla="*/ 85 w 340"/>
                <a:gd name="T5" fmla="*/ 111 h 466"/>
                <a:gd name="T6" fmla="*/ 119 w 340"/>
                <a:gd name="T7" fmla="*/ 83 h 466"/>
                <a:gd name="T8" fmla="*/ 158 w 340"/>
                <a:gd name="T9" fmla="*/ 61 h 466"/>
                <a:gd name="T10" fmla="*/ 204 w 340"/>
                <a:gd name="T11" fmla="*/ 45 h 466"/>
                <a:gd name="T12" fmla="*/ 254 w 340"/>
                <a:gd name="T13" fmla="*/ 36 h 466"/>
                <a:gd name="T14" fmla="*/ 309 w 340"/>
                <a:gd name="T15" fmla="*/ 35 h 466"/>
                <a:gd name="T16" fmla="*/ 337 w 340"/>
                <a:gd name="T17" fmla="*/ 28 h 466"/>
                <a:gd name="T18" fmla="*/ 339 w 340"/>
                <a:gd name="T19" fmla="*/ 10 h 466"/>
                <a:gd name="T20" fmla="*/ 307 w 340"/>
                <a:gd name="T21" fmla="*/ 0 h 466"/>
                <a:gd name="T22" fmla="*/ 246 w 340"/>
                <a:gd name="T23" fmla="*/ 2 h 466"/>
                <a:gd name="T24" fmla="*/ 189 w 340"/>
                <a:gd name="T25" fmla="*/ 13 h 466"/>
                <a:gd name="T26" fmla="*/ 136 w 340"/>
                <a:gd name="T27" fmla="*/ 31 h 466"/>
                <a:gd name="T28" fmla="*/ 90 w 340"/>
                <a:gd name="T29" fmla="*/ 58 h 466"/>
                <a:gd name="T30" fmla="*/ 52 w 340"/>
                <a:gd name="T31" fmla="*/ 90 h 466"/>
                <a:gd name="T32" fmla="*/ 24 w 340"/>
                <a:gd name="T33" fmla="*/ 128 h 466"/>
                <a:gd name="T34" fmla="*/ 6 w 340"/>
                <a:gd name="T35" fmla="*/ 172 h 466"/>
                <a:gd name="T36" fmla="*/ 0 w 340"/>
                <a:gd name="T37" fmla="*/ 203 h 466"/>
                <a:gd name="T38" fmla="*/ 0 w 340"/>
                <a:gd name="T39" fmla="*/ 219 h 466"/>
                <a:gd name="T40" fmla="*/ 2 w 340"/>
                <a:gd name="T41" fmla="*/ 248 h 466"/>
                <a:gd name="T42" fmla="*/ 15 w 340"/>
                <a:gd name="T43" fmla="*/ 289 h 466"/>
                <a:gd name="T44" fmla="*/ 37 w 340"/>
                <a:gd name="T45" fmla="*/ 329 h 466"/>
                <a:gd name="T46" fmla="*/ 67 w 340"/>
                <a:gd name="T47" fmla="*/ 364 h 466"/>
                <a:gd name="T48" fmla="*/ 105 w 340"/>
                <a:gd name="T49" fmla="*/ 397 h 466"/>
                <a:gd name="T50" fmla="*/ 149 w 340"/>
                <a:gd name="T51" fmla="*/ 424 h 466"/>
                <a:gd name="T52" fmla="*/ 198 w 340"/>
                <a:gd name="T53" fmla="*/ 445 h 466"/>
                <a:gd name="T54" fmla="*/ 253 w 340"/>
                <a:gd name="T55" fmla="*/ 461 h 466"/>
                <a:gd name="T56" fmla="*/ 283 w 340"/>
                <a:gd name="T57" fmla="*/ 456 h 466"/>
                <a:gd name="T58" fmla="*/ 286 w 340"/>
                <a:gd name="T59" fmla="*/ 439 h 466"/>
                <a:gd name="T60" fmla="*/ 259 w 340"/>
                <a:gd name="T61" fmla="*/ 425 h 466"/>
                <a:gd name="T62" fmla="*/ 207 w 340"/>
                <a:gd name="T63" fmla="*/ 410 h 466"/>
                <a:gd name="T64" fmla="*/ 160 w 340"/>
                <a:gd name="T65" fmla="*/ 390 h 466"/>
                <a:gd name="T66" fmla="*/ 120 w 340"/>
                <a:gd name="T67" fmla="*/ 363 h 466"/>
                <a:gd name="T68" fmla="*/ 86 w 340"/>
                <a:gd name="T69" fmla="*/ 332 h 466"/>
                <a:gd name="T70" fmla="*/ 61 w 340"/>
                <a:gd name="T71" fmla="*/ 297 h 466"/>
                <a:gd name="T72" fmla="*/ 45 w 340"/>
                <a:gd name="T73" fmla="*/ 259 h 466"/>
                <a:gd name="T74" fmla="*/ 39 w 340"/>
                <a:gd name="T75" fmla="*/ 22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0" h="466">
                  <a:moveTo>
                    <a:pt x="40" y="201"/>
                  </a:moveTo>
                  <a:lnTo>
                    <a:pt x="44" y="181"/>
                  </a:lnTo>
                  <a:lnTo>
                    <a:pt x="51" y="161"/>
                  </a:lnTo>
                  <a:lnTo>
                    <a:pt x="60" y="144"/>
                  </a:lnTo>
                  <a:lnTo>
                    <a:pt x="71" y="127"/>
                  </a:lnTo>
                  <a:lnTo>
                    <a:pt x="85" y="111"/>
                  </a:lnTo>
                  <a:lnTo>
                    <a:pt x="100" y="97"/>
                  </a:lnTo>
                  <a:lnTo>
                    <a:pt x="119" y="83"/>
                  </a:lnTo>
                  <a:lnTo>
                    <a:pt x="137" y="71"/>
                  </a:lnTo>
                  <a:lnTo>
                    <a:pt x="158" y="61"/>
                  </a:lnTo>
                  <a:lnTo>
                    <a:pt x="181" y="52"/>
                  </a:lnTo>
                  <a:lnTo>
                    <a:pt x="204" y="45"/>
                  </a:lnTo>
                  <a:lnTo>
                    <a:pt x="229" y="39"/>
                  </a:lnTo>
                  <a:lnTo>
                    <a:pt x="254" y="36"/>
                  </a:lnTo>
                  <a:lnTo>
                    <a:pt x="281" y="35"/>
                  </a:lnTo>
                  <a:lnTo>
                    <a:pt x="309" y="35"/>
                  </a:lnTo>
                  <a:lnTo>
                    <a:pt x="336" y="37"/>
                  </a:lnTo>
                  <a:lnTo>
                    <a:pt x="337" y="28"/>
                  </a:lnTo>
                  <a:lnTo>
                    <a:pt x="339" y="20"/>
                  </a:lnTo>
                  <a:lnTo>
                    <a:pt x="339" y="10"/>
                  </a:lnTo>
                  <a:lnTo>
                    <a:pt x="340" y="2"/>
                  </a:lnTo>
                  <a:lnTo>
                    <a:pt x="307" y="0"/>
                  </a:lnTo>
                  <a:lnTo>
                    <a:pt x="276" y="0"/>
                  </a:lnTo>
                  <a:lnTo>
                    <a:pt x="246" y="2"/>
                  </a:lnTo>
                  <a:lnTo>
                    <a:pt x="216" y="6"/>
                  </a:lnTo>
                  <a:lnTo>
                    <a:pt x="189" y="13"/>
                  </a:lnTo>
                  <a:lnTo>
                    <a:pt x="161" y="21"/>
                  </a:lnTo>
                  <a:lnTo>
                    <a:pt x="136" y="31"/>
                  </a:lnTo>
                  <a:lnTo>
                    <a:pt x="112" y="44"/>
                  </a:lnTo>
                  <a:lnTo>
                    <a:pt x="90" y="58"/>
                  </a:lnTo>
                  <a:lnTo>
                    <a:pt x="70" y="73"/>
                  </a:lnTo>
                  <a:lnTo>
                    <a:pt x="52" y="90"/>
                  </a:lnTo>
                  <a:lnTo>
                    <a:pt x="37" y="108"/>
                  </a:lnTo>
                  <a:lnTo>
                    <a:pt x="24" y="128"/>
                  </a:lnTo>
                  <a:lnTo>
                    <a:pt x="14" y="150"/>
                  </a:lnTo>
                  <a:lnTo>
                    <a:pt x="6" y="172"/>
                  </a:lnTo>
                  <a:lnTo>
                    <a:pt x="1" y="195"/>
                  </a:lnTo>
                  <a:lnTo>
                    <a:pt x="0" y="203"/>
                  </a:lnTo>
                  <a:lnTo>
                    <a:pt x="0" y="211"/>
                  </a:lnTo>
                  <a:lnTo>
                    <a:pt x="0" y="219"/>
                  </a:lnTo>
                  <a:lnTo>
                    <a:pt x="0" y="227"/>
                  </a:lnTo>
                  <a:lnTo>
                    <a:pt x="2" y="248"/>
                  </a:lnTo>
                  <a:lnTo>
                    <a:pt x="8" y="270"/>
                  </a:lnTo>
                  <a:lnTo>
                    <a:pt x="15" y="289"/>
                  </a:lnTo>
                  <a:lnTo>
                    <a:pt x="25" y="309"/>
                  </a:lnTo>
                  <a:lnTo>
                    <a:pt x="37" y="329"/>
                  </a:lnTo>
                  <a:lnTo>
                    <a:pt x="51" y="347"/>
                  </a:lnTo>
                  <a:lnTo>
                    <a:pt x="67" y="364"/>
                  </a:lnTo>
                  <a:lnTo>
                    <a:pt x="85" y="380"/>
                  </a:lnTo>
                  <a:lnTo>
                    <a:pt x="105" y="397"/>
                  </a:lnTo>
                  <a:lnTo>
                    <a:pt x="126" y="410"/>
                  </a:lnTo>
                  <a:lnTo>
                    <a:pt x="149" y="424"/>
                  </a:lnTo>
                  <a:lnTo>
                    <a:pt x="173" y="436"/>
                  </a:lnTo>
                  <a:lnTo>
                    <a:pt x="198" y="445"/>
                  </a:lnTo>
                  <a:lnTo>
                    <a:pt x="226" y="454"/>
                  </a:lnTo>
                  <a:lnTo>
                    <a:pt x="253" y="461"/>
                  </a:lnTo>
                  <a:lnTo>
                    <a:pt x="282" y="466"/>
                  </a:lnTo>
                  <a:lnTo>
                    <a:pt x="283" y="456"/>
                  </a:lnTo>
                  <a:lnTo>
                    <a:pt x="284" y="447"/>
                  </a:lnTo>
                  <a:lnTo>
                    <a:pt x="286" y="439"/>
                  </a:lnTo>
                  <a:lnTo>
                    <a:pt x="287" y="430"/>
                  </a:lnTo>
                  <a:lnTo>
                    <a:pt x="259" y="425"/>
                  </a:lnTo>
                  <a:lnTo>
                    <a:pt x="233" y="418"/>
                  </a:lnTo>
                  <a:lnTo>
                    <a:pt x="207" y="410"/>
                  </a:lnTo>
                  <a:lnTo>
                    <a:pt x="183" y="401"/>
                  </a:lnTo>
                  <a:lnTo>
                    <a:pt x="160" y="390"/>
                  </a:lnTo>
                  <a:lnTo>
                    <a:pt x="139" y="377"/>
                  </a:lnTo>
                  <a:lnTo>
                    <a:pt x="120" y="363"/>
                  </a:lnTo>
                  <a:lnTo>
                    <a:pt x="102" y="348"/>
                  </a:lnTo>
                  <a:lnTo>
                    <a:pt x="86" y="332"/>
                  </a:lnTo>
                  <a:lnTo>
                    <a:pt x="73" y="315"/>
                  </a:lnTo>
                  <a:lnTo>
                    <a:pt x="61" y="297"/>
                  </a:lnTo>
                  <a:lnTo>
                    <a:pt x="52" y="279"/>
                  </a:lnTo>
                  <a:lnTo>
                    <a:pt x="45" y="259"/>
                  </a:lnTo>
                  <a:lnTo>
                    <a:pt x="40" y="241"/>
                  </a:lnTo>
                  <a:lnTo>
                    <a:pt x="39" y="220"/>
                  </a:lnTo>
                  <a:lnTo>
                    <a:pt x="40" y="2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5823146" y="5515522"/>
              <a:ext cx="500658" cy="670421"/>
            </a:xfrm>
            <a:custGeom>
              <a:avLst/>
              <a:gdLst>
                <a:gd name="T0" fmla="*/ 61 w 348"/>
                <a:gd name="T1" fmla="*/ 0 h 467"/>
                <a:gd name="T2" fmla="*/ 59 w 348"/>
                <a:gd name="T3" fmla="*/ 0 h 467"/>
                <a:gd name="T4" fmla="*/ 57 w 348"/>
                <a:gd name="T5" fmla="*/ 8 h 467"/>
                <a:gd name="T6" fmla="*/ 55 w 348"/>
                <a:gd name="T7" fmla="*/ 26 h 467"/>
                <a:gd name="T8" fmla="*/ 54 w 348"/>
                <a:gd name="T9" fmla="*/ 35 h 467"/>
                <a:gd name="T10" fmla="*/ 54 w 348"/>
                <a:gd name="T11" fmla="*/ 35 h 467"/>
                <a:gd name="T12" fmla="*/ 82 w 348"/>
                <a:gd name="T13" fmla="*/ 41 h 467"/>
                <a:gd name="T14" fmla="*/ 134 w 348"/>
                <a:gd name="T15" fmla="*/ 54 h 467"/>
                <a:gd name="T16" fmla="*/ 181 w 348"/>
                <a:gd name="T17" fmla="*/ 76 h 467"/>
                <a:gd name="T18" fmla="*/ 221 w 348"/>
                <a:gd name="T19" fmla="*/ 103 h 467"/>
                <a:gd name="T20" fmla="*/ 255 w 348"/>
                <a:gd name="T21" fmla="*/ 134 h 467"/>
                <a:gd name="T22" fmla="*/ 280 w 348"/>
                <a:gd name="T23" fmla="*/ 169 h 467"/>
                <a:gd name="T24" fmla="*/ 296 w 348"/>
                <a:gd name="T25" fmla="*/ 205 h 467"/>
                <a:gd name="T26" fmla="*/ 302 w 348"/>
                <a:gd name="T27" fmla="*/ 246 h 467"/>
                <a:gd name="T28" fmla="*/ 297 w 348"/>
                <a:gd name="T29" fmla="*/ 285 h 467"/>
                <a:gd name="T30" fmla="*/ 281 w 348"/>
                <a:gd name="T31" fmla="*/ 322 h 467"/>
                <a:gd name="T32" fmla="*/ 257 w 348"/>
                <a:gd name="T33" fmla="*/ 355 h 467"/>
                <a:gd name="T34" fmla="*/ 223 w 348"/>
                <a:gd name="T35" fmla="*/ 383 h 467"/>
                <a:gd name="T36" fmla="*/ 183 w 348"/>
                <a:gd name="T37" fmla="*/ 405 h 467"/>
                <a:gd name="T38" fmla="*/ 137 w 348"/>
                <a:gd name="T39" fmla="*/ 420 h 467"/>
                <a:gd name="T40" fmla="*/ 86 w 348"/>
                <a:gd name="T41" fmla="*/ 429 h 467"/>
                <a:gd name="T42" fmla="*/ 32 w 348"/>
                <a:gd name="T43" fmla="*/ 430 h 467"/>
                <a:gd name="T44" fmla="*/ 5 w 348"/>
                <a:gd name="T45" fmla="*/ 428 h 467"/>
                <a:gd name="T46" fmla="*/ 5 w 348"/>
                <a:gd name="T47" fmla="*/ 428 h 467"/>
                <a:gd name="T48" fmla="*/ 4 w 348"/>
                <a:gd name="T49" fmla="*/ 437 h 467"/>
                <a:gd name="T50" fmla="*/ 1 w 348"/>
                <a:gd name="T51" fmla="*/ 454 h 467"/>
                <a:gd name="T52" fmla="*/ 1 w 348"/>
                <a:gd name="T53" fmla="*/ 464 h 467"/>
                <a:gd name="T54" fmla="*/ 4 w 348"/>
                <a:gd name="T55" fmla="*/ 464 h 467"/>
                <a:gd name="T56" fmla="*/ 37 w 348"/>
                <a:gd name="T57" fmla="*/ 466 h 467"/>
                <a:gd name="T58" fmla="*/ 99 w 348"/>
                <a:gd name="T59" fmla="*/ 465 h 467"/>
                <a:gd name="T60" fmla="*/ 158 w 348"/>
                <a:gd name="T61" fmla="*/ 454 h 467"/>
                <a:gd name="T62" fmla="*/ 211 w 348"/>
                <a:gd name="T63" fmla="*/ 436 h 467"/>
                <a:gd name="T64" fmla="*/ 257 w 348"/>
                <a:gd name="T65" fmla="*/ 410 h 467"/>
                <a:gd name="T66" fmla="*/ 295 w 348"/>
                <a:gd name="T67" fmla="*/ 377 h 467"/>
                <a:gd name="T68" fmla="*/ 324 w 348"/>
                <a:gd name="T69" fmla="*/ 338 h 467"/>
                <a:gd name="T70" fmla="*/ 342 w 348"/>
                <a:gd name="T71" fmla="*/ 294 h 467"/>
                <a:gd name="T72" fmla="*/ 348 w 348"/>
                <a:gd name="T73" fmla="*/ 247 h 467"/>
                <a:gd name="T74" fmla="*/ 341 w 348"/>
                <a:gd name="T75" fmla="*/ 201 h 467"/>
                <a:gd name="T76" fmla="*/ 323 w 348"/>
                <a:gd name="T77" fmla="*/ 157 h 467"/>
                <a:gd name="T78" fmla="*/ 294 w 348"/>
                <a:gd name="T79" fmla="*/ 116 h 467"/>
                <a:gd name="T80" fmla="*/ 256 w 348"/>
                <a:gd name="T81" fmla="*/ 79 h 467"/>
                <a:gd name="T82" fmla="*/ 209 w 348"/>
                <a:gd name="T83" fmla="*/ 48 h 467"/>
                <a:gd name="T84" fmla="*/ 154 w 348"/>
                <a:gd name="T85" fmla="*/ 22 h 467"/>
                <a:gd name="T86" fmla="*/ 95 w 348"/>
                <a:gd name="T87" fmla="*/ 6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48" h="467">
                  <a:moveTo>
                    <a:pt x="62" y="0"/>
                  </a:moveTo>
                  <a:lnTo>
                    <a:pt x="61" y="0"/>
                  </a:lnTo>
                  <a:lnTo>
                    <a:pt x="60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7" y="8"/>
                  </a:lnTo>
                  <a:lnTo>
                    <a:pt x="57" y="18"/>
                  </a:lnTo>
                  <a:lnTo>
                    <a:pt x="55" y="26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5"/>
                  </a:lnTo>
                  <a:lnTo>
                    <a:pt x="54" y="36"/>
                  </a:lnTo>
                  <a:lnTo>
                    <a:pt x="82" y="41"/>
                  </a:lnTo>
                  <a:lnTo>
                    <a:pt x="108" y="46"/>
                  </a:lnTo>
                  <a:lnTo>
                    <a:pt x="134" y="54"/>
                  </a:lnTo>
                  <a:lnTo>
                    <a:pt x="158" y="65"/>
                  </a:lnTo>
                  <a:lnTo>
                    <a:pt x="181" y="76"/>
                  </a:lnTo>
                  <a:lnTo>
                    <a:pt x="202" y="88"/>
                  </a:lnTo>
                  <a:lnTo>
                    <a:pt x="221" y="103"/>
                  </a:lnTo>
                  <a:lnTo>
                    <a:pt x="238" y="118"/>
                  </a:lnTo>
                  <a:lnTo>
                    <a:pt x="255" y="134"/>
                  </a:lnTo>
                  <a:lnTo>
                    <a:pt x="268" y="150"/>
                  </a:lnTo>
                  <a:lnTo>
                    <a:pt x="280" y="169"/>
                  </a:lnTo>
                  <a:lnTo>
                    <a:pt x="289" y="187"/>
                  </a:lnTo>
                  <a:lnTo>
                    <a:pt x="296" y="205"/>
                  </a:lnTo>
                  <a:lnTo>
                    <a:pt x="301" y="225"/>
                  </a:lnTo>
                  <a:lnTo>
                    <a:pt x="302" y="246"/>
                  </a:lnTo>
                  <a:lnTo>
                    <a:pt x="301" y="265"/>
                  </a:lnTo>
                  <a:lnTo>
                    <a:pt x="297" y="285"/>
                  </a:lnTo>
                  <a:lnTo>
                    <a:pt x="290" y="305"/>
                  </a:lnTo>
                  <a:lnTo>
                    <a:pt x="281" y="322"/>
                  </a:lnTo>
                  <a:lnTo>
                    <a:pt x="270" y="339"/>
                  </a:lnTo>
                  <a:lnTo>
                    <a:pt x="257" y="355"/>
                  </a:lnTo>
                  <a:lnTo>
                    <a:pt x="241" y="369"/>
                  </a:lnTo>
                  <a:lnTo>
                    <a:pt x="223" y="383"/>
                  </a:lnTo>
                  <a:lnTo>
                    <a:pt x="204" y="395"/>
                  </a:lnTo>
                  <a:lnTo>
                    <a:pt x="183" y="405"/>
                  </a:lnTo>
                  <a:lnTo>
                    <a:pt x="161" y="413"/>
                  </a:lnTo>
                  <a:lnTo>
                    <a:pt x="137" y="420"/>
                  </a:lnTo>
                  <a:lnTo>
                    <a:pt x="112" y="426"/>
                  </a:lnTo>
                  <a:lnTo>
                    <a:pt x="86" y="429"/>
                  </a:lnTo>
                  <a:lnTo>
                    <a:pt x="60" y="430"/>
                  </a:lnTo>
                  <a:lnTo>
                    <a:pt x="32" y="430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5" y="428"/>
                  </a:lnTo>
                  <a:lnTo>
                    <a:pt x="4" y="437"/>
                  </a:lnTo>
                  <a:lnTo>
                    <a:pt x="2" y="445"/>
                  </a:lnTo>
                  <a:lnTo>
                    <a:pt x="1" y="454"/>
                  </a:lnTo>
                  <a:lnTo>
                    <a:pt x="0" y="464"/>
                  </a:lnTo>
                  <a:lnTo>
                    <a:pt x="1" y="464"/>
                  </a:lnTo>
                  <a:lnTo>
                    <a:pt x="2" y="464"/>
                  </a:lnTo>
                  <a:lnTo>
                    <a:pt x="4" y="464"/>
                  </a:lnTo>
                  <a:lnTo>
                    <a:pt x="5" y="464"/>
                  </a:lnTo>
                  <a:lnTo>
                    <a:pt x="37" y="466"/>
                  </a:lnTo>
                  <a:lnTo>
                    <a:pt x="68" y="467"/>
                  </a:lnTo>
                  <a:lnTo>
                    <a:pt x="99" y="465"/>
                  </a:lnTo>
                  <a:lnTo>
                    <a:pt x="129" y="461"/>
                  </a:lnTo>
                  <a:lnTo>
                    <a:pt x="158" y="454"/>
                  </a:lnTo>
                  <a:lnTo>
                    <a:pt x="184" y="446"/>
                  </a:lnTo>
                  <a:lnTo>
                    <a:pt x="211" y="436"/>
                  </a:lnTo>
                  <a:lnTo>
                    <a:pt x="235" y="423"/>
                  </a:lnTo>
                  <a:lnTo>
                    <a:pt x="257" y="410"/>
                  </a:lnTo>
                  <a:lnTo>
                    <a:pt x="276" y="395"/>
                  </a:lnTo>
                  <a:lnTo>
                    <a:pt x="295" y="377"/>
                  </a:lnTo>
                  <a:lnTo>
                    <a:pt x="311" y="359"/>
                  </a:lnTo>
                  <a:lnTo>
                    <a:pt x="324" y="338"/>
                  </a:lnTo>
                  <a:lnTo>
                    <a:pt x="334" y="317"/>
                  </a:lnTo>
                  <a:lnTo>
                    <a:pt x="342" y="294"/>
                  </a:lnTo>
                  <a:lnTo>
                    <a:pt x="347" y="271"/>
                  </a:lnTo>
                  <a:lnTo>
                    <a:pt x="348" y="247"/>
                  </a:lnTo>
                  <a:lnTo>
                    <a:pt x="347" y="224"/>
                  </a:lnTo>
                  <a:lnTo>
                    <a:pt x="341" y="201"/>
                  </a:lnTo>
                  <a:lnTo>
                    <a:pt x="334" y="179"/>
                  </a:lnTo>
                  <a:lnTo>
                    <a:pt x="323" y="157"/>
                  </a:lnTo>
                  <a:lnTo>
                    <a:pt x="310" y="135"/>
                  </a:lnTo>
                  <a:lnTo>
                    <a:pt x="294" y="116"/>
                  </a:lnTo>
                  <a:lnTo>
                    <a:pt x="275" y="96"/>
                  </a:lnTo>
                  <a:lnTo>
                    <a:pt x="256" y="79"/>
                  </a:lnTo>
                  <a:lnTo>
                    <a:pt x="233" y="63"/>
                  </a:lnTo>
                  <a:lnTo>
                    <a:pt x="209" y="48"/>
                  </a:lnTo>
                  <a:lnTo>
                    <a:pt x="182" y="34"/>
                  </a:lnTo>
                  <a:lnTo>
                    <a:pt x="154" y="22"/>
                  </a:lnTo>
                  <a:lnTo>
                    <a:pt x="126" y="13"/>
                  </a:lnTo>
                  <a:lnTo>
                    <a:pt x="95" y="6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043139" y="5437834"/>
              <a:ext cx="581223" cy="679053"/>
            </a:xfrm>
            <a:custGeom>
              <a:avLst/>
              <a:gdLst>
                <a:gd name="T0" fmla="*/ 337 w 403"/>
                <a:gd name="T1" fmla="*/ 255 h 473"/>
                <a:gd name="T2" fmla="*/ 349 w 403"/>
                <a:gd name="T3" fmla="*/ 228 h 473"/>
                <a:gd name="T4" fmla="*/ 359 w 403"/>
                <a:gd name="T5" fmla="*/ 203 h 473"/>
                <a:gd name="T6" fmla="*/ 368 w 403"/>
                <a:gd name="T7" fmla="*/ 178 h 473"/>
                <a:gd name="T8" fmla="*/ 377 w 403"/>
                <a:gd name="T9" fmla="*/ 152 h 473"/>
                <a:gd name="T10" fmla="*/ 384 w 403"/>
                <a:gd name="T11" fmla="*/ 128 h 473"/>
                <a:gd name="T12" fmla="*/ 391 w 403"/>
                <a:gd name="T13" fmla="*/ 104 h 473"/>
                <a:gd name="T14" fmla="*/ 398 w 403"/>
                <a:gd name="T15" fmla="*/ 81 h 473"/>
                <a:gd name="T16" fmla="*/ 403 w 403"/>
                <a:gd name="T17" fmla="*/ 59 h 473"/>
                <a:gd name="T18" fmla="*/ 268 w 403"/>
                <a:gd name="T19" fmla="*/ 0 h 473"/>
                <a:gd name="T20" fmla="*/ 263 w 403"/>
                <a:gd name="T21" fmla="*/ 22 h 473"/>
                <a:gd name="T22" fmla="*/ 258 w 403"/>
                <a:gd name="T23" fmla="*/ 45 h 473"/>
                <a:gd name="T24" fmla="*/ 251 w 403"/>
                <a:gd name="T25" fmla="*/ 68 h 473"/>
                <a:gd name="T26" fmla="*/ 243 w 403"/>
                <a:gd name="T27" fmla="*/ 92 h 473"/>
                <a:gd name="T28" fmla="*/ 235 w 403"/>
                <a:gd name="T29" fmla="*/ 118 h 473"/>
                <a:gd name="T30" fmla="*/ 224 w 403"/>
                <a:gd name="T31" fmla="*/ 143 h 473"/>
                <a:gd name="T32" fmla="*/ 214 w 403"/>
                <a:gd name="T33" fmla="*/ 170 h 473"/>
                <a:gd name="T34" fmla="*/ 202 w 403"/>
                <a:gd name="T35" fmla="*/ 196 h 473"/>
                <a:gd name="T36" fmla="*/ 197 w 403"/>
                <a:gd name="T37" fmla="*/ 209 h 473"/>
                <a:gd name="T38" fmla="*/ 189 w 403"/>
                <a:gd name="T39" fmla="*/ 224 h 473"/>
                <a:gd name="T40" fmla="*/ 179 w 403"/>
                <a:gd name="T41" fmla="*/ 240 h 473"/>
                <a:gd name="T42" fmla="*/ 169 w 403"/>
                <a:gd name="T43" fmla="*/ 258 h 473"/>
                <a:gd name="T44" fmla="*/ 157 w 403"/>
                <a:gd name="T45" fmla="*/ 277 h 473"/>
                <a:gd name="T46" fmla="*/ 145 w 403"/>
                <a:gd name="T47" fmla="*/ 295 h 473"/>
                <a:gd name="T48" fmla="*/ 132 w 403"/>
                <a:gd name="T49" fmla="*/ 315 h 473"/>
                <a:gd name="T50" fmla="*/ 118 w 403"/>
                <a:gd name="T51" fmla="*/ 336 h 473"/>
                <a:gd name="T52" fmla="*/ 103 w 403"/>
                <a:gd name="T53" fmla="*/ 355 h 473"/>
                <a:gd name="T54" fmla="*/ 88 w 403"/>
                <a:gd name="T55" fmla="*/ 375 h 473"/>
                <a:gd name="T56" fmla="*/ 73 w 403"/>
                <a:gd name="T57" fmla="*/ 394 h 473"/>
                <a:gd name="T58" fmla="*/ 58 w 403"/>
                <a:gd name="T59" fmla="*/ 413 h 473"/>
                <a:gd name="T60" fmla="*/ 43 w 403"/>
                <a:gd name="T61" fmla="*/ 430 h 473"/>
                <a:gd name="T62" fmla="*/ 29 w 403"/>
                <a:gd name="T63" fmla="*/ 445 h 473"/>
                <a:gd name="T64" fmla="*/ 14 w 403"/>
                <a:gd name="T65" fmla="*/ 460 h 473"/>
                <a:gd name="T66" fmla="*/ 0 w 403"/>
                <a:gd name="T67" fmla="*/ 473 h 473"/>
                <a:gd name="T68" fmla="*/ 148 w 403"/>
                <a:gd name="T69" fmla="*/ 457 h 473"/>
                <a:gd name="T70" fmla="*/ 162 w 403"/>
                <a:gd name="T71" fmla="*/ 445 h 473"/>
                <a:gd name="T72" fmla="*/ 177 w 403"/>
                <a:gd name="T73" fmla="*/ 432 h 473"/>
                <a:gd name="T74" fmla="*/ 191 w 403"/>
                <a:gd name="T75" fmla="*/ 420 h 473"/>
                <a:gd name="T76" fmla="*/ 206 w 403"/>
                <a:gd name="T77" fmla="*/ 407 h 473"/>
                <a:gd name="T78" fmla="*/ 220 w 403"/>
                <a:gd name="T79" fmla="*/ 394 h 473"/>
                <a:gd name="T80" fmla="*/ 233 w 403"/>
                <a:gd name="T81" fmla="*/ 382 h 473"/>
                <a:gd name="T82" fmla="*/ 247 w 403"/>
                <a:gd name="T83" fmla="*/ 369 h 473"/>
                <a:gd name="T84" fmla="*/ 260 w 403"/>
                <a:gd name="T85" fmla="*/ 355 h 473"/>
                <a:gd name="T86" fmla="*/ 273 w 403"/>
                <a:gd name="T87" fmla="*/ 342 h 473"/>
                <a:gd name="T88" fmla="*/ 284 w 403"/>
                <a:gd name="T89" fmla="*/ 330 h 473"/>
                <a:gd name="T90" fmla="*/ 296 w 403"/>
                <a:gd name="T91" fmla="*/ 317 h 473"/>
                <a:gd name="T92" fmla="*/ 306 w 403"/>
                <a:gd name="T93" fmla="*/ 304 h 473"/>
                <a:gd name="T94" fmla="*/ 315 w 403"/>
                <a:gd name="T95" fmla="*/ 292 h 473"/>
                <a:gd name="T96" fmla="*/ 323 w 403"/>
                <a:gd name="T97" fmla="*/ 279 h 473"/>
                <a:gd name="T98" fmla="*/ 331 w 403"/>
                <a:gd name="T99" fmla="*/ 266 h 473"/>
                <a:gd name="T100" fmla="*/ 337 w 403"/>
                <a:gd name="T101" fmla="*/ 255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3" h="473">
                  <a:moveTo>
                    <a:pt x="337" y="255"/>
                  </a:moveTo>
                  <a:lnTo>
                    <a:pt x="349" y="228"/>
                  </a:lnTo>
                  <a:lnTo>
                    <a:pt x="359" y="203"/>
                  </a:lnTo>
                  <a:lnTo>
                    <a:pt x="368" y="178"/>
                  </a:lnTo>
                  <a:lnTo>
                    <a:pt x="377" y="152"/>
                  </a:lnTo>
                  <a:lnTo>
                    <a:pt x="384" y="128"/>
                  </a:lnTo>
                  <a:lnTo>
                    <a:pt x="391" y="104"/>
                  </a:lnTo>
                  <a:lnTo>
                    <a:pt x="398" y="81"/>
                  </a:lnTo>
                  <a:lnTo>
                    <a:pt x="403" y="59"/>
                  </a:lnTo>
                  <a:lnTo>
                    <a:pt x="268" y="0"/>
                  </a:lnTo>
                  <a:lnTo>
                    <a:pt x="263" y="22"/>
                  </a:lnTo>
                  <a:lnTo>
                    <a:pt x="258" y="45"/>
                  </a:lnTo>
                  <a:lnTo>
                    <a:pt x="251" y="68"/>
                  </a:lnTo>
                  <a:lnTo>
                    <a:pt x="243" y="92"/>
                  </a:lnTo>
                  <a:lnTo>
                    <a:pt x="235" y="118"/>
                  </a:lnTo>
                  <a:lnTo>
                    <a:pt x="224" y="143"/>
                  </a:lnTo>
                  <a:lnTo>
                    <a:pt x="214" y="170"/>
                  </a:lnTo>
                  <a:lnTo>
                    <a:pt x="202" y="196"/>
                  </a:lnTo>
                  <a:lnTo>
                    <a:pt x="197" y="209"/>
                  </a:lnTo>
                  <a:lnTo>
                    <a:pt x="189" y="224"/>
                  </a:lnTo>
                  <a:lnTo>
                    <a:pt x="179" y="240"/>
                  </a:lnTo>
                  <a:lnTo>
                    <a:pt x="169" y="258"/>
                  </a:lnTo>
                  <a:lnTo>
                    <a:pt x="157" y="277"/>
                  </a:lnTo>
                  <a:lnTo>
                    <a:pt x="145" y="295"/>
                  </a:lnTo>
                  <a:lnTo>
                    <a:pt x="132" y="315"/>
                  </a:lnTo>
                  <a:lnTo>
                    <a:pt x="118" y="336"/>
                  </a:lnTo>
                  <a:lnTo>
                    <a:pt x="103" y="355"/>
                  </a:lnTo>
                  <a:lnTo>
                    <a:pt x="88" y="375"/>
                  </a:lnTo>
                  <a:lnTo>
                    <a:pt x="73" y="394"/>
                  </a:lnTo>
                  <a:lnTo>
                    <a:pt x="58" y="413"/>
                  </a:lnTo>
                  <a:lnTo>
                    <a:pt x="43" y="430"/>
                  </a:lnTo>
                  <a:lnTo>
                    <a:pt x="29" y="445"/>
                  </a:lnTo>
                  <a:lnTo>
                    <a:pt x="14" y="460"/>
                  </a:lnTo>
                  <a:lnTo>
                    <a:pt x="0" y="473"/>
                  </a:lnTo>
                  <a:lnTo>
                    <a:pt x="148" y="457"/>
                  </a:lnTo>
                  <a:lnTo>
                    <a:pt x="162" y="445"/>
                  </a:lnTo>
                  <a:lnTo>
                    <a:pt x="177" y="432"/>
                  </a:lnTo>
                  <a:lnTo>
                    <a:pt x="191" y="420"/>
                  </a:lnTo>
                  <a:lnTo>
                    <a:pt x="206" y="407"/>
                  </a:lnTo>
                  <a:lnTo>
                    <a:pt x="220" y="394"/>
                  </a:lnTo>
                  <a:lnTo>
                    <a:pt x="233" y="382"/>
                  </a:lnTo>
                  <a:lnTo>
                    <a:pt x="247" y="369"/>
                  </a:lnTo>
                  <a:lnTo>
                    <a:pt x="260" y="355"/>
                  </a:lnTo>
                  <a:lnTo>
                    <a:pt x="273" y="342"/>
                  </a:lnTo>
                  <a:lnTo>
                    <a:pt x="284" y="330"/>
                  </a:lnTo>
                  <a:lnTo>
                    <a:pt x="296" y="317"/>
                  </a:lnTo>
                  <a:lnTo>
                    <a:pt x="306" y="304"/>
                  </a:lnTo>
                  <a:lnTo>
                    <a:pt x="315" y="292"/>
                  </a:lnTo>
                  <a:lnTo>
                    <a:pt x="323" y="279"/>
                  </a:lnTo>
                  <a:lnTo>
                    <a:pt x="331" y="266"/>
                  </a:lnTo>
                  <a:lnTo>
                    <a:pt x="337" y="2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7595589" y="5973019"/>
              <a:ext cx="296366" cy="388441"/>
            </a:xfrm>
            <a:custGeom>
              <a:avLst/>
              <a:gdLst>
                <a:gd name="T0" fmla="*/ 206 w 206"/>
                <a:gd name="T1" fmla="*/ 0 h 268"/>
                <a:gd name="T2" fmla="*/ 205 w 206"/>
                <a:gd name="T3" fmla="*/ 2 h 268"/>
                <a:gd name="T4" fmla="*/ 200 w 206"/>
                <a:gd name="T5" fmla="*/ 8 h 268"/>
                <a:gd name="T6" fmla="*/ 195 w 206"/>
                <a:gd name="T7" fmla="*/ 17 h 268"/>
                <a:gd name="T8" fmla="*/ 185 w 206"/>
                <a:gd name="T9" fmla="*/ 28 h 268"/>
                <a:gd name="T10" fmla="*/ 175 w 206"/>
                <a:gd name="T11" fmla="*/ 43 h 268"/>
                <a:gd name="T12" fmla="*/ 164 w 206"/>
                <a:gd name="T13" fmla="*/ 60 h 268"/>
                <a:gd name="T14" fmla="*/ 150 w 206"/>
                <a:gd name="T15" fmla="*/ 78 h 268"/>
                <a:gd name="T16" fmla="*/ 135 w 206"/>
                <a:gd name="T17" fmla="*/ 96 h 268"/>
                <a:gd name="T18" fmla="*/ 120 w 206"/>
                <a:gd name="T19" fmla="*/ 116 h 268"/>
                <a:gd name="T20" fmla="*/ 102 w 206"/>
                <a:gd name="T21" fmla="*/ 137 h 268"/>
                <a:gd name="T22" fmla="*/ 85 w 206"/>
                <a:gd name="T23" fmla="*/ 156 h 268"/>
                <a:gd name="T24" fmla="*/ 68 w 206"/>
                <a:gd name="T25" fmla="*/ 176 h 268"/>
                <a:gd name="T26" fmla="*/ 51 w 206"/>
                <a:gd name="T27" fmla="*/ 193 h 268"/>
                <a:gd name="T28" fmla="*/ 33 w 206"/>
                <a:gd name="T29" fmla="*/ 211 h 268"/>
                <a:gd name="T30" fmla="*/ 16 w 206"/>
                <a:gd name="T31" fmla="*/ 224 h 268"/>
                <a:gd name="T32" fmla="*/ 0 w 206"/>
                <a:gd name="T33" fmla="*/ 237 h 268"/>
                <a:gd name="T34" fmla="*/ 31 w 206"/>
                <a:gd name="T35" fmla="*/ 268 h 268"/>
                <a:gd name="T36" fmla="*/ 36 w 206"/>
                <a:gd name="T37" fmla="*/ 264 h 268"/>
                <a:gd name="T38" fmla="*/ 48 w 206"/>
                <a:gd name="T39" fmla="*/ 252 h 268"/>
                <a:gd name="T40" fmla="*/ 68 w 206"/>
                <a:gd name="T41" fmla="*/ 230 h 268"/>
                <a:gd name="T42" fmla="*/ 92 w 206"/>
                <a:gd name="T43" fmla="*/ 201 h 268"/>
                <a:gd name="T44" fmla="*/ 120 w 206"/>
                <a:gd name="T45" fmla="*/ 163 h 268"/>
                <a:gd name="T46" fmla="*/ 149 w 206"/>
                <a:gd name="T47" fmla="*/ 117 h 268"/>
                <a:gd name="T48" fmla="*/ 178 w 206"/>
                <a:gd name="T49" fmla="*/ 63 h 268"/>
                <a:gd name="T50" fmla="*/ 206 w 206"/>
                <a:gd name="T51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6" h="268">
                  <a:moveTo>
                    <a:pt x="206" y="0"/>
                  </a:moveTo>
                  <a:lnTo>
                    <a:pt x="205" y="2"/>
                  </a:lnTo>
                  <a:lnTo>
                    <a:pt x="200" y="8"/>
                  </a:lnTo>
                  <a:lnTo>
                    <a:pt x="195" y="17"/>
                  </a:lnTo>
                  <a:lnTo>
                    <a:pt x="185" y="28"/>
                  </a:lnTo>
                  <a:lnTo>
                    <a:pt x="175" y="43"/>
                  </a:lnTo>
                  <a:lnTo>
                    <a:pt x="164" y="60"/>
                  </a:lnTo>
                  <a:lnTo>
                    <a:pt x="150" y="78"/>
                  </a:lnTo>
                  <a:lnTo>
                    <a:pt x="135" y="96"/>
                  </a:lnTo>
                  <a:lnTo>
                    <a:pt x="120" y="116"/>
                  </a:lnTo>
                  <a:lnTo>
                    <a:pt x="102" y="137"/>
                  </a:lnTo>
                  <a:lnTo>
                    <a:pt x="85" y="156"/>
                  </a:lnTo>
                  <a:lnTo>
                    <a:pt x="68" y="176"/>
                  </a:lnTo>
                  <a:lnTo>
                    <a:pt x="51" y="193"/>
                  </a:lnTo>
                  <a:lnTo>
                    <a:pt x="33" y="211"/>
                  </a:lnTo>
                  <a:lnTo>
                    <a:pt x="16" y="224"/>
                  </a:lnTo>
                  <a:lnTo>
                    <a:pt x="0" y="237"/>
                  </a:lnTo>
                  <a:lnTo>
                    <a:pt x="31" y="268"/>
                  </a:lnTo>
                  <a:lnTo>
                    <a:pt x="36" y="264"/>
                  </a:lnTo>
                  <a:lnTo>
                    <a:pt x="48" y="252"/>
                  </a:lnTo>
                  <a:lnTo>
                    <a:pt x="68" y="230"/>
                  </a:lnTo>
                  <a:lnTo>
                    <a:pt x="92" y="201"/>
                  </a:lnTo>
                  <a:lnTo>
                    <a:pt x="120" y="163"/>
                  </a:lnTo>
                  <a:lnTo>
                    <a:pt x="149" y="117"/>
                  </a:lnTo>
                  <a:lnTo>
                    <a:pt x="178" y="63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7750966" y="6096745"/>
              <a:ext cx="195659" cy="356790"/>
            </a:xfrm>
            <a:custGeom>
              <a:avLst/>
              <a:gdLst>
                <a:gd name="T0" fmla="*/ 137 w 137"/>
                <a:gd name="T1" fmla="*/ 0 h 249"/>
                <a:gd name="T2" fmla="*/ 134 w 137"/>
                <a:gd name="T3" fmla="*/ 7 h 249"/>
                <a:gd name="T4" fmla="*/ 126 w 137"/>
                <a:gd name="T5" fmla="*/ 24 h 249"/>
                <a:gd name="T6" fmla="*/ 113 w 137"/>
                <a:gd name="T7" fmla="*/ 52 h 249"/>
                <a:gd name="T8" fmla="*/ 96 w 137"/>
                <a:gd name="T9" fmla="*/ 84 h 249"/>
                <a:gd name="T10" fmla="*/ 75 w 137"/>
                <a:gd name="T11" fmla="*/ 121 h 249"/>
                <a:gd name="T12" fmla="*/ 52 w 137"/>
                <a:gd name="T13" fmla="*/ 158 h 249"/>
                <a:gd name="T14" fmla="*/ 27 w 137"/>
                <a:gd name="T15" fmla="*/ 194 h 249"/>
                <a:gd name="T16" fmla="*/ 0 w 137"/>
                <a:gd name="T17" fmla="*/ 224 h 249"/>
                <a:gd name="T18" fmla="*/ 37 w 137"/>
                <a:gd name="T19" fmla="*/ 249 h 249"/>
                <a:gd name="T20" fmla="*/ 39 w 137"/>
                <a:gd name="T21" fmla="*/ 245 h 249"/>
                <a:gd name="T22" fmla="*/ 47 w 137"/>
                <a:gd name="T23" fmla="*/ 236 h 249"/>
                <a:gd name="T24" fmla="*/ 59 w 137"/>
                <a:gd name="T25" fmla="*/ 220 h 249"/>
                <a:gd name="T26" fmla="*/ 74 w 137"/>
                <a:gd name="T27" fmla="*/ 195 h 249"/>
                <a:gd name="T28" fmla="*/ 90 w 137"/>
                <a:gd name="T29" fmla="*/ 161 h 249"/>
                <a:gd name="T30" fmla="*/ 106 w 137"/>
                <a:gd name="T31" fmla="*/ 119 h 249"/>
                <a:gd name="T32" fmla="*/ 122 w 137"/>
                <a:gd name="T33" fmla="*/ 64 h 249"/>
                <a:gd name="T34" fmla="*/ 137 w 137"/>
                <a:gd name="T35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249">
                  <a:moveTo>
                    <a:pt x="137" y="0"/>
                  </a:moveTo>
                  <a:lnTo>
                    <a:pt x="134" y="7"/>
                  </a:lnTo>
                  <a:lnTo>
                    <a:pt x="126" y="24"/>
                  </a:lnTo>
                  <a:lnTo>
                    <a:pt x="113" y="52"/>
                  </a:lnTo>
                  <a:lnTo>
                    <a:pt x="96" y="84"/>
                  </a:lnTo>
                  <a:lnTo>
                    <a:pt x="75" y="121"/>
                  </a:lnTo>
                  <a:lnTo>
                    <a:pt x="52" y="158"/>
                  </a:lnTo>
                  <a:lnTo>
                    <a:pt x="27" y="194"/>
                  </a:lnTo>
                  <a:lnTo>
                    <a:pt x="0" y="224"/>
                  </a:lnTo>
                  <a:lnTo>
                    <a:pt x="37" y="249"/>
                  </a:lnTo>
                  <a:lnTo>
                    <a:pt x="39" y="245"/>
                  </a:lnTo>
                  <a:lnTo>
                    <a:pt x="47" y="236"/>
                  </a:lnTo>
                  <a:lnTo>
                    <a:pt x="59" y="220"/>
                  </a:lnTo>
                  <a:lnTo>
                    <a:pt x="74" y="195"/>
                  </a:lnTo>
                  <a:lnTo>
                    <a:pt x="90" y="161"/>
                  </a:lnTo>
                  <a:lnTo>
                    <a:pt x="106" y="119"/>
                  </a:lnTo>
                  <a:lnTo>
                    <a:pt x="122" y="6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7940870" y="6194575"/>
              <a:ext cx="103584" cy="287734"/>
            </a:xfrm>
            <a:custGeom>
              <a:avLst/>
              <a:gdLst>
                <a:gd name="T0" fmla="*/ 65 w 71"/>
                <a:gd name="T1" fmla="*/ 0 h 201"/>
                <a:gd name="T2" fmla="*/ 64 w 71"/>
                <a:gd name="T3" fmla="*/ 5 h 201"/>
                <a:gd name="T4" fmla="*/ 62 w 71"/>
                <a:gd name="T5" fmla="*/ 17 h 201"/>
                <a:gd name="T6" fmla="*/ 59 w 71"/>
                <a:gd name="T7" fmla="*/ 37 h 201"/>
                <a:gd name="T8" fmla="*/ 52 w 71"/>
                <a:gd name="T9" fmla="*/ 62 h 201"/>
                <a:gd name="T10" fmla="*/ 42 w 71"/>
                <a:gd name="T11" fmla="*/ 92 h 201"/>
                <a:gd name="T12" fmla="*/ 31 w 71"/>
                <a:gd name="T13" fmla="*/ 124 h 201"/>
                <a:gd name="T14" fmla="*/ 17 w 71"/>
                <a:gd name="T15" fmla="*/ 158 h 201"/>
                <a:gd name="T16" fmla="*/ 0 w 71"/>
                <a:gd name="T17" fmla="*/ 192 h 201"/>
                <a:gd name="T18" fmla="*/ 57 w 71"/>
                <a:gd name="T19" fmla="*/ 201 h 201"/>
                <a:gd name="T20" fmla="*/ 61 w 71"/>
                <a:gd name="T21" fmla="*/ 187 h 201"/>
                <a:gd name="T22" fmla="*/ 68 w 71"/>
                <a:gd name="T23" fmla="*/ 146 h 201"/>
                <a:gd name="T24" fmla="*/ 71 w 71"/>
                <a:gd name="T25" fmla="*/ 84 h 201"/>
                <a:gd name="T26" fmla="*/ 65 w 71"/>
                <a:gd name="T27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" h="201">
                  <a:moveTo>
                    <a:pt x="65" y="0"/>
                  </a:moveTo>
                  <a:lnTo>
                    <a:pt x="64" y="5"/>
                  </a:lnTo>
                  <a:lnTo>
                    <a:pt x="62" y="17"/>
                  </a:lnTo>
                  <a:lnTo>
                    <a:pt x="59" y="37"/>
                  </a:lnTo>
                  <a:lnTo>
                    <a:pt x="52" y="62"/>
                  </a:lnTo>
                  <a:lnTo>
                    <a:pt x="42" y="92"/>
                  </a:lnTo>
                  <a:lnTo>
                    <a:pt x="31" y="124"/>
                  </a:lnTo>
                  <a:lnTo>
                    <a:pt x="17" y="158"/>
                  </a:lnTo>
                  <a:lnTo>
                    <a:pt x="0" y="192"/>
                  </a:lnTo>
                  <a:lnTo>
                    <a:pt x="57" y="201"/>
                  </a:lnTo>
                  <a:lnTo>
                    <a:pt x="61" y="187"/>
                  </a:lnTo>
                  <a:lnTo>
                    <a:pt x="68" y="146"/>
                  </a:lnTo>
                  <a:lnTo>
                    <a:pt x="71" y="8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>
              <a:off x="7848795" y="6600280"/>
              <a:ext cx="201414" cy="169763"/>
            </a:xfrm>
            <a:custGeom>
              <a:avLst/>
              <a:gdLst>
                <a:gd name="T0" fmla="*/ 140 w 140"/>
                <a:gd name="T1" fmla="*/ 118 h 118"/>
                <a:gd name="T2" fmla="*/ 136 w 140"/>
                <a:gd name="T3" fmla="*/ 115 h 118"/>
                <a:gd name="T4" fmla="*/ 126 w 140"/>
                <a:gd name="T5" fmla="*/ 104 h 118"/>
                <a:gd name="T6" fmla="*/ 111 w 140"/>
                <a:gd name="T7" fmla="*/ 88 h 118"/>
                <a:gd name="T8" fmla="*/ 91 w 140"/>
                <a:gd name="T9" fmla="*/ 70 h 118"/>
                <a:gd name="T10" fmla="*/ 69 w 140"/>
                <a:gd name="T11" fmla="*/ 50 h 118"/>
                <a:gd name="T12" fmla="*/ 46 w 140"/>
                <a:gd name="T13" fmla="*/ 30 h 118"/>
                <a:gd name="T14" fmla="*/ 22 w 140"/>
                <a:gd name="T15" fmla="*/ 14 h 118"/>
                <a:gd name="T16" fmla="*/ 0 w 140"/>
                <a:gd name="T17" fmla="*/ 0 h 118"/>
                <a:gd name="T18" fmla="*/ 82 w 140"/>
                <a:gd name="T19" fmla="*/ 20 h 118"/>
                <a:gd name="T20" fmla="*/ 82 w 140"/>
                <a:gd name="T21" fmla="*/ 20 h 118"/>
                <a:gd name="T22" fmla="*/ 83 w 140"/>
                <a:gd name="T23" fmla="*/ 22 h 118"/>
                <a:gd name="T24" fmla="*/ 87 w 140"/>
                <a:gd name="T25" fmla="*/ 28 h 118"/>
                <a:gd name="T26" fmla="*/ 91 w 140"/>
                <a:gd name="T27" fmla="*/ 36 h 118"/>
                <a:gd name="T28" fmla="*/ 98 w 140"/>
                <a:gd name="T29" fmla="*/ 48 h 118"/>
                <a:gd name="T30" fmla="*/ 109 w 140"/>
                <a:gd name="T31" fmla="*/ 65 h 118"/>
                <a:gd name="T32" fmla="*/ 122 w 140"/>
                <a:gd name="T33" fmla="*/ 88 h 118"/>
                <a:gd name="T34" fmla="*/ 140 w 140"/>
                <a:gd name="T3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118">
                  <a:moveTo>
                    <a:pt x="140" y="118"/>
                  </a:moveTo>
                  <a:lnTo>
                    <a:pt x="136" y="115"/>
                  </a:lnTo>
                  <a:lnTo>
                    <a:pt x="126" y="104"/>
                  </a:lnTo>
                  <a:lnTo>
                    <a:pt x="111" y="88"/>
                  </a:lnTo>
                  <a:lnTo>
                    <a:pt x="91" y="70"/>
                  </a:lnTo>
                  <a:lnTo>
                    <a:pt x="69" y="50"/>
                  </a:lnTo>
                  <a:lnTo>
                    <a:pt x="46" y="30"/>
                  </a:lnTo>
                  <a:lnTo>
                    <a:pt x="22" y="14"/>
                  </a:lnTo>
                  <a:lnTo>
                    <a:pt x="0" y="0"/>
                  </a:lnTo>
                  <a:lnTo>
                    <a:pt x="82" y="20"/>
                  </a:lnTo>
                  <a:lnTo>
                    <a:pt x="82" y="20"/>
                  </a:lnTo>
                  <a:lnTo>
                    <a:pt x="83" y="22"/>
                  </a:lnTo>
                  <a:lnTo>
                    <a:pt x="87" y="28"/>
                  </a:lnTo>
                  <a:lnTo>
                    <a:pt x="91" y="36"/>
                  </a:lnTo>
                  <a:lnTo>
                    <a:pt x="98" y="48"/>
                  </a:lnTo>
                  <a:lnTo>
                    <a:pt x="109" y="65"/>
                  </a:lnTo>
                  <a:lnTo>
                    <a:pt x="122" y="88"/>
                  </a:lnTo>
                  <a:lnTo>
                    <a:pt x="140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7330874" y="5552927"/>
              <a:ext cx="198537" cy="135235"/>
            </a:xfrm>
            <a:custGeom>
              <a:avLst/>
              <a:gdLst>
                <a:gd name="T0" fmla="*/ 0 w 138"/>
                <a:gd name="T1" fmla="*/ 0 h 93"/>
                <a:gd name="T2" fmla="*/ 5 w 138"/>
                <a:gd name="T3" fmla="*/ 57 h 93"/>
                <a:gd name="T4" fmla="*/ 76 w 138"/>
                <a:gd name="T5" fmla="*/ 93 h 93"/>
                <a:gd name="T6" fmla="*/ 138 w 138"/>
                <a:gd name="T7" fmla="*/ 39 h 93"/>
                <a:gd name="T8" fmla="*/ 0 w 138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93">
                  <a:moveTo>
                    <a:pt x="0" y="0"/>
                  </a:moveTo>
                  <a:lnTo>
                    <a:pt x="5" y="57"/>
                  </a:lnTo>
                  <a:lnTo>
                    <a:pt x="76" y="93"/>
                  </a:lnTo>
                  <a:lnTo>
                    <a:pt x="138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7192761" y="4266755"/>
              <a:ext cx="417215" cy="112216"/>
            </a:xfrm>
            <a:custGeom>
              <a:avLst/>
              <a:gdLst>
                <a:gd name="T0" fmla="*/ 5 w 291"/>
                <a:gd name="T1" fmla="*/ 0 h 79"/>
                <a:gd name="T2" fmla="*/ 8 w 291"/>
                <a:gd name="T3" fmla="*/ 0 h 79"/>
                <a:gd name="T4" fmla="*/ 18 w 291"/>
                <a:gd name="T5" fmla="*/ 0 h 79"/>
                <a:gd name="T6" fmla="*/ 31 w 291"/>
                <a:gd name="T7" fmla="*/ 1 h 79"/>
                <a:gd name="T8" fmla="*/ 51 w 291"/>
                <a:gd name="T9" fmla="*/ 2 h 79"/>
                <a:gd name="T10" fmla="*/ 74 w 291"/>
                <a:gd name="T11" fmla="*/ 5 h 79"/>
                <a:gd name="T12" fmla="*/ 101 w 291"/>
                <a:gd name="T13" fmla="*/ 7 h 79"/>
                <a:gd name="T14" fmla="*/ 129 w 291"/>
                <a:gd name="T15" fmla="*/ 12 h 79"/>
                <a:gd name="T16" fmla="*/ 160 w 291"/>
                <a:gd name="T17" fmla="*/ 17 h 79"/>
                <a:gd name="T18" fmla="*/ 179 w 291"/>
                <a:gd name="T19" fmla="*/ 22 h 79"/>
                <a:gd name="T20" fmla="*/ 197 w 291"/>
                <a:gd name="T21" fmla="*/ 28 h 79"/>
                <a:gd name="T22" fmla="*/ 216 w 291"/>
                <a:gd name="T23" fmla="*/ 35 h 79"/>
                <a:gd name="T24" fmla="*/ 232 w 291"/>
                <a:gd name="T25" fmla="*/ 42 h 79"/>
                <a:gd name="T26" fmla="*/ 247 w 291"/>
                <a:gd name="T27" fmla="*/ 49 h 79"/>
                <a:gd name="T28" fmla="*/ 258 w 291"/>
                <a:gd name="T29" fmla="*/ 53 h 79"/>
                <a:gd name="T30" fmla="*/ 266 w 291"/>
                <a:gd name="T31" fmla="*/ 58 h 79"/>
                <a:gd name="T32" fmla="*/ 269 w 291"/>
                <a:gd name="T33" fmla="*/ 59 h 79"/>
                <a:gd name="T34" fmla="*/ 291 w 291"/>
                <a:gd name="T35" fmla="*/ 79 h 79"/>
                <a:gd name="T36" fmla="*/ 288 w 291"/>
                <a:gd name="T37" fmla="*/ 79 h 79"/>
                <a:gd name="T38" fmla="*/ 280 w 291"/>
                <a:gd name="T39" fmla="*/ 76 h 79"/>
                <a:gd name="T40" fmla="*/ 267 w 291"/>
                <a:gd name="T41" fmla="*/ 74 h 79"/>
                <a:gd name="T42" fmla="*/ 251 w 291"/>
                <a:gd name="T43" fmla="*/ 72 h 79"/>
                <a:gd name="T44" fmla="*/ 233 w 291"/>
                <a:gd name="T45" fmla="*/ 68 h 79"/>
                <a:gd name="T46" fmla="*/ 211 w 291"/>
                <a:gd name="T47" fmla="*/ 65 h 79"/>
                <a:gd name="T48" fmla="*/ 187 w 291"/>
                <a:gd name="T49" fmla="*/ 61 h 79"/>
                <a:gd name="T50" fmla="*/ 163 w 291"/>
                <a:gd name="T51" fmla="*/ 58 h 79"/>
                <a:gd name="T52" fmla="*/ 137 w 291"/>
                <a:gd name="T53" fmla="*/ 54 h 79"/>
                <a:gd name="T54" fmla="*/ 112 w 291"/>
                <a:gd name="T55" fmla="*/ 51 h 79"/>
                <a:gd name="T56" fmla="*/ 88 w 291"/>
                <a:gd name="T57" fmla="*/ 49 h 79"/>
                <a:gd name="T58" fmla="*/ 65 w 291"/>
                <a:gd name="T59" fmla="*/ 46 h 79"/>
                <a:gd name="T60" fmla="*/ 44 w 291"/>
                <a:gd name="T61" fmla="*/ 44 h 79"/>
                <a:gd name="T62" fmla="*/ 26 w 291"/>
                <a:gd name="T63" fmla="*/ 44 h 79"/>
                <a:gd name="T64" fmla="*/ 11 w 291"/>
                <a:gd name="T65" fmla="*/ 45 h 79"/>
                <a:gd name="T66" fmla="*/ 0 w 291"/>
                <a:gd name="T67" fmla="*/ 46 h 79"/>
                <a:gd name="T68" fmla="*/ 5 w 291"/>
                <a:gd name="T6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1" h="79">
                  <a:moveTo>
                    <a:pt x="5" y="0"/>
                  </a:moveTo>
                  <a:lnTo>
                    <a:pt x="8" y="0"/>
                  </a:lnTo>
                  <a:lnTo>
                    <a:pt x="18" y="0"/>
                  </a:lnTo>
                  <a:lnTo>
                    <a:pt x="31" y="1"/>
                  </a:lnTo>
                  <a:lnTo>
                    <a:pt x="51" y="2"/>
                  </a:lnTo>
                  <a:lnTo>
                    <a:pt x="74" y="5"/>
                  </a:lnTo>
                  <a:lnTo>
                    <a:pt x="101" y="7"/>
                  </a:lnTo>
                  <a:lnTo>
                    <a:pt x="129" y="12"/>
                  </a:lnTo>
                  <a:lnTo>
                    <a:pt x="160" y="17"/>
                  </a:lnTo>
                  <a:lnTo>
                    <a:pt x="179" y="22"/>
                  </a:lnTo>
                  <a:lnTo>
                    <a:pt x="197" y="28"/>
                  </a:lnTo>
                  <a:lnTo>
                    <a:pt x="216" y="35"/>
                  </a:lnTo>
                  <a:lnTo>
                    <a:pt x="232" y="42"/>
                  </a:lnTo>
                  <a:lnTo>
                    <a:pt x="247" y="49"/>
                  </a:lnTo>
                  <a:lnTo>
                    <a:pt x="258" y="53"/>
                  </a:lnTo>
                  <a:lnTo>
                    <a:pt x="266" y="58"/>
                  </a:lnTo>
                  <a:lnTo>
                    <a:pt x="269" y="59"/>
                  </a:lnTo>
                  <a:lnTo>
                    <a:pt x="291" y="79"/>
                  </a:lnTo>
                  <a:lnTo>
                    <a:pt x="288" y="79"/>
                  </a:lnTo>
                  <a:lnTo>
                    <a:pt x="280" y="76"/>
                  </a:lnTo>
                  <a:lnTo>
                    <a:pt x="267" y="74"/>
                  </a:lnTo>
                  <a:lnTo>
                    <a:pt x="251" y="72"/>
                  </a:lnTo>
                  <a:lnTo>
                    <a:pt x="233" y="68"/>
                  </a:lnTo>
                  <a:lnTo>
                    <a:pt x="211" y="65"/>
                  </a:lnTo>
                  <a:lnTo>
                    <a:pt x="187" y="61"/>
                  </a:lnTo>
                  <a:lnTo>
                    <a:pt x="163" y="58"/>
                  </a:lnTo>
                  <a:lnTo>
                    <a:pt x="137" y="54"/>
                  </a:lnTo>
                  <a:lnTo>
                    <a:pt x="112" y="51"/>
                  </a:lnTo>
                  <a:lnTo>
                    <a:pt x="88" y="49"/>
                  </a:lnTo>
                  <a:lnTo>
                    <a:pt x="65" y="46"/>
                  </a:lnTo>
                  <a:lnTo>
                    <a:pt x="44" y="44"/>
                  </a:lnTo>
                  <a:lnTo>
                    <a:pt x="26" y="44"/>
                  </a:lnTo>
                  <a:lnTo>
                    <a:pt x="11" y="45"/>
                  </a:lnTo>
                  <a:lnTo>
                    <a:pt x="0" y="4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6910782" y="4321425"/>
              <a:ext cx="699194" cy="63302"/>
            </a:xfrm>
            <a:custGeom>
              <a:avLst/>
              <a:gdLst>
                <a:gd name="T0" fmla="*/ 222 w 486"/>
                <a:gd name="T1" fmla="*/ 19 h 43"/>
                <a:gd name="T2" fmla="*/ 267 w 486"/>
                <a:gd name="T3" fmla="*/ 19 h 43"/>
                <a:gd name="T4" fmla="*/ 309 w 486"/>
                <a:gd name="T5" fmla="*/ 20 h 43"/>
                <a:gd name="T6" fmla="*/ 350 w 486"/>
                <a:gd name="T7" fmla="*/ 22 h 43"/>
                <a:gd name="T8" fmla="*/ 387 w 486"/>
                <a:gd name="T9" fmla="*/ 26 h 43"/>
                <a:gd name="T10" fmla="*/ 420 w 486"/>
                <a:gd name="T11" fmla="*/ 29 h 43"/>
                <a:gd name="T12" fmla="*/ 450 w 486"/>
                <a:gd name="T13" fmla="*/ 34 h 43"/>
                <a:gd name="T14" fmla="*/ 475 w 486"/>
                <a:gd name="T15" fmla="*/ 40 h 43"/>
                <a:gd name="T16" fmla="*/ 486 w 486"/>
                <a:gd name="T17" fmla="*/ 42 h 43"/>
                <a:gd name="T18" fmla="*/ 486 w 486"/>
                <a:gd name="T19" fmla="*/ 41 h 43"/>
                <a:gd name="T20" fmla="*/ 484 w 486"/>
                <a:gd name="T21" fmla="*/ 35 h 43"/>
                <a:gd name="T22" fmla="*/ 474 w 486"/>
                <a:gd name="T23" fmla="*/ 26 h 43"/>
                <a:gd name="T24" fmla="*/ 456 w 486"/>
                <a:gd name="T25" fmla="*/ 19 h 43"/>
                <a:gd name="T26" fmla="*/ 428 w 486"/>
                <a:gd name="T27" fmla="*/ 12 h 43"/>
                <a:gd name="T28" fmla="*/ 395 w 486"/>
                <a:gd name="T29" fmla="*/ 6 h 43"/>
                <a:gd name="T30" fmla="*/ 354 w 486"/>
                <a:gd name="T31" fmla="*/ 3 h 43"/>
                <a:gd name="T32" fmla="*/ 309 w 486"/>
                <a:gd name="T33" fmla="*/ 0 h 43"/>
                <a:gd name="T34" fmla="*/ 260 w 486"/>
                <a:gd name="T35" fmla="*/ 0 h 43"/>
                <a:gd name="T36" fmla="*/ 215 w 486"/>
                <a:gd name="T37" fmla="*/ 2 h 43"/>
                <a:gd name="T38" fmla="*/ 176 w 486"/>
                <a:gd name="T39" fmla="*/ 3 h 43"/>
                <a:gd name="T40" fmla="*/ 139 w 486"/>
                <a:gd name="T41" fmla="*/ 6 h 43"/>
                <a:gd name="T42" fmla="*/ 106 w 486"/>
                <a:gd name="T43" fmla="*/ 10 h 43"/>
                <a:gd name="T44" fmla="*/ 74 w 486"/>
                <a:gd name="T45" fmla="*/ 14 h 43"/>
                <a:gd name="T46" fmla="*/ 48 w 486"/>
                <a:gd name="T47" fmla="*/ 20 h 43"/>
                <a:gd name="T48" fmla="*/ 25 w 486"/>
                <a:gd name="T49" fmla="*/ 26 h 43"/>
                <a:gd name="T50" fmla="*/ 7 w 486"/>
                <a:gd name="T51" fmla="*/ 33 h 43"/>
                <a:gd name="T52" fmla="*/ 10 w 486"/>
                <a:gd name="T53" fmla="*/ 35 h 43"/>
                <a:gd name="T54" fmla="*/ 32 w 486"/>
                <a:gd name="T55" fmla="*/ 32 h 43"/>
                <a:gd name="T56" fmla="*/ 55 w 486"/>
                <a:gd name="T57" fmla="*/ 29 h 43"/>
                <a:gd name="T58" fmla="*/ 79 w 486"/>
                <a:gd name="T59" fmla="*/ 27 h 43"/>
                <a:gd name="T60" fmla="*/ 104 w 486"/>
                <a:gd name="T61" fmla="*/ 25 h 43"/>
                <a:gd name="T62" fmla="*/ 131 w 486"/>
                <a:gd name="T63" fmla="*/ 22 h 43"/>
                <a:gd name="T64" fmla="*/ 157 w 486"/>
                <a:gd name="T65" fmla="*/ 21 h 43"/>
                <a:gd name="T66" fmla="*/ 185 w 486"/>
                <a:gd name="T67" fmla="*/ 1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6" h="43">
                  <a:moveTo>
                    <a:pt x="199" y="19"/>
                  </a:moveTo>
                  <a:lnTo>
                    <a:pt x="222" y="19"/>
                  </a:lnTo>
                  <a:lnTo>
                    <a:pt x="245" y="19"/>
                  </a:lnTo>
                  <a:lnTo>
                    <a:pt x="267" y="19"/>
                  </a:lnTo>
                  <a:lnTo>
                    <a:pt x="289" y="19"/>
                  </a:lnTo>
                  <a:lnTo>
                    <a:pt x="309" y="20"/>
                  </a:lnTo>
                  <a:lnTo>
                    <a:pt x="330" y="21"/>
                  </a:lnTo>
                  <a:lnTo>
                    <a:pt x="350" y="22"/>
                  </a:lnTo>
                  <a:lnTo>
                    <a:pt x="368" y="23"/>
                  </a:lnTo>
                  <a:lnTo>
                    <a:pt x="387" y="26"/>
                  </a:lnTo>
                  <a:lnTo>
                    <a:pt x="404" y="27"/>
                  </a:lnTo>
                  <a:lnTo>
                    <a:pt x="420" y="29"/>
                  </a:lnTo>
                  <a:lnTo>
                    <a:pt x="435" y="32"/>
                  </a:lnTo>
                  <a:lnTo>
                    <a:pt x="450" y="34"/>
                  </a:lnTo>
                  <a:lnTo>
                    <a:pt x="462" y="37"/>
                  </a:lnTo>
                  <a:lnTo>
                    <a:pt x="475" y="40"/>
                  </a:lnTo>
                  <a:lnTo>
                    <a:pt x="486" y="43"/>
                  </a:lnTo>
                  <a:lnTo>
                    <a:pt x="486" y="42"/>
                  </a:lnTo>
                  <a:lnTo>
                    <a:pt x="486" y="41"/>
                  </a:lnTo>
                  <a:lnTo>
                    <a:pt x="486" y="41"/>
                  </a:lnTo>
                  <a:lnTo>
                    <a:pt x="486" y="40"/>
                  </a:lnTo>
                  <a:lnTo>
                    <a:pt x="484" y="35"/>
                  </a:lnTo>
                  <a:lnTo>
                    <a:pt x="481" y="30"/>
                  </a:lnTo>
                  <a:lnTo>
                    <a:pt x="474" y="26"/>
                  </a:lnTo>
                  <a:lnTo>
                    <a:pt x="466" y="22"/>
                  </a:lnTo>
                  <a:lnTo>
                    <a:pt x="456" y="19"/>
                  </a:lnTo>
                  <a:lnTo>
                    <a:pt x="443" y="15"/>
                  </a:lnTo>
                  <a:lnTo>
                    <a:pt x="428" y="12"/>
                  </a:lnTo>
                  <a:lnTo>
                    <a:pt x="412" y="10"/>
                  </a:lnTo>
                  <a:lnTo>
                    <a:pt x="395" y="6"/>
                  </a:lnTo>
                  <a:lnTo>
                    <a:pt x="375" y="5"/>
                  </a:lnTo>
                  <a:lnTo>
                    <a:pt x="354" y="3"/>
                  </a:lnTo>
                  <a:lnTo>
                    <a:pt x="332" y="2"/>
                  </a:lnTo>
                  <a:lnTo>
                    <a:pt x="309" y="0"/>
                  </a:lnTo>
                  <a:lnTo>
                    <a:pt x="285" y="0"/>
                  </a:lnTo>
                  <a:lnTo>
                    <a:pt x="260" y="0"/>
                  </a:lnTo>
                  <a:lnTo>
                    <a:pt x="235" y="0"/>
                  </a:lnTo>
                  <a:lnTo>
                    <a:pt x="215" y="2"/>
                  </a:lnTo>
                  <a:lnTo>
                    <a:pt x="194" y="2"/>
                  </a:lnTo>
                  <a:lnTo>
                    <a:pt x="176" y="3"/>
                  </a:lnTo>
                  <a:lnTo>
                    <a:pt x="157" y="4"/>
                  </a:lnTo>
                  <a:lnTo>
                    <a:pt x="139" y="6"/>
                  </a:lnTo>
                  <a:lnTo>
                    <a:pt x="122" y="7"/>
                  </a:lnTo>
                  <a:lnTo>
                    <a:pt x="106" y="10"/>
                  </a:lnTo>
                  <a:lnTo>
                    <a:pt x="89" y="12"/>
                  </a:lnTo>
                  <a:lnTo>
                    <a:pt x="74" y="14"/>
                  </a:lnTo>
                  <a:lnTo>
                    <a:pt x="61" y="18"/>
                  </a:lnTo>
                  <a:lnTo>
                    <a:pt x="48" y="20"/>
                  </a:lnTo>
                  <a:lnTo>
                    <a:pt x="35" y="23"/>
                  </a:lnTo>
                  <a:lnTo>
                    <a:pt x="25" y="26"/>
                  </a:lnTo>
                  <a:lnTo>
                    <a:pt x="16" y="29"/>
                  </a:lnTo>
                  <a:lnTo>
                    <a:pt x="7" y="33"/>
                  </a:lnTo>
                  <a:lnTo>
                    <a:pt x="0" y="36"/>
                  </a:lnTo>
                  <a:lnTo>
                    <a:pt x="10" y="35"/>
                  </a:lnTo>
                  <a:lnTo>
                    <a:pt x="21" y="33"/>
                  </a:lnTo>
                  <a:lnTo>
                    <a:pt x="32" y="32"/>
                  </a:lnTo>
                  <a:lnTo>
                    <a:pt x="43" y="30"/>
                  </a:lnTo>
                  <a:lnTo>
                    <a:pt x="55" y="29"/>
                  </a:lnTo>
                  <a:lnTo>
                    <a:pt x="68" y="28"/>
                  </a:lnTo>
                  <a:lnTo>
                    <a:pt x="79" y="27"/>
                  </a:lnTo>
                  <a:lnTo>
                    <a:pt x="92" y="26"/>
                  </a:lnTo>
                  <a:lnTo>
                    <a:pt x="104" y="25"/>
                  </a:lnTo>
                  <a:lnTo>
                    <a:pt x="117" y="23"/>
                  </a:lnTo>
                  <a:lnTo>
                    <a:pt x="131" y="22"/>
                  </a:lnTo>
                  <a:lnTo>
                    <a:pt x="144" y="21"/>
                  </a:lnTo>
                  <a:lnTo>
                    <a:pt x="157" y="21"/>
                  </a:lnTo>
                  <a:lnTo>
                    <a:pt x="171" y="20"/>
                  </a:lnTo>
                  <a:lnTo>
                    <a:pt x="185" y="19"/>
                  </a:lnTo>
                  <a:lnTo>
                    <a:pt x="199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3"/>
            <p:cNvSpPr>
              <a:spLocks/>
            </p:cNvSpPr>
            <p:nvPr/>
          </p:nvSpPr>
          <p:spPr bwMode="auto">
            <a:xfrm>
              <a:off x="7750966" y="4735762"/>
              <a:ext cx="437356" cy="814288"/>
            </a:xfrm>
            <a:custGeom>
              <a:avLst/>
              <a:gdLst>
                <a:gd name="T0" fmla="*/ 65 w 303"/>
                <a:gd name="T1" fmla="*/ 0 h 566"/>
                <a:gd name="T2" fmla="*/ 0 w 303"/>
                <a:gd name="T3" fmla="*/ 192 h 566"/>
                <a:gd name="T4" fmla="*/ 3 w 303"/>
                <a:gd name="T5" fmla="*/ 195 h 566"/>
                <a:gd name="T6" fmla="*/ 11 w 303"/>
                <a:gd name="T7" fmla="*/ 206 h 566"/>
                <a:gd name="T8" fmla="*/ 21 w 303"/>
                <a:gd name="T9" fmla="*/ 221 h 566"/>
                <a:gd name="T10" fmla="*/ 33 w 303"/>
                <a:gd name="T11" fmla="*/ 239 h 566"/>
                <a:gd name="T12" fmla="*/ 44 w 303"/>
                <a:gd name="T13" fmla="*/ 259 h 566"/>
                <a:gd name="T14" fmla="*/ 55 w 303"/>
                <a:gd name="T15" fmla="*/ 277 h 566"/>
                <a:gd name="T16" fmla="*/ 63 w 303"/>
                <a:gd name="T17" fmla="*/ 293 h 566"/>
                <a:gd name="T18" fmla="*/ 65 w 303"/>
                <a:gd name="T19" fmla="*/ 305 h 566"/>
                <a:gd name="T20" fmla="*/ 63 w 303"/>
                <a:gd name="T21" fmla="*/ 345 h 566"/>
                <a:gd name="T22" fmla="*/ 59 w 303"/>
                <a:gd name="T23" fmla="*/ 412 h 566"/>
                <a:gd name="T24" fmla="*/ 56 w 303"/>
                <a:gd name="T25" fmla="*/ 473 h 566"/>
                <a:gd name="T26" fmla="*/ 53 w 303"/>
                <a:gd name="T27" fmla="*/ 501 h 566"/>
                <a:gd name="T28" fmla="*/ 89 w 303"/>
                <a:gd name="T29" fmla="*/ 531 h 566"/>
                <a:gd name="T30" fmla="*/ 89 w 303"/>
                <a:gd name="T31" fmla="*/ 549 h 566"/>
                <a:gd name="T32" fmla="*/ 245 w 303"/>
                <a:gd name="T33" fmla="*/ 566 h 566"/>
                <a:gd name="T34" fmla="*/ 246 w 303"/>
                <a:gd name="T35" fmla="*/ 535 h 566"/>
                <a:gd name="T36" fmla="*/ 249 w 303"/>
                <a:gd name="T37" fmla="*/ 462 h 566"/>
                <a:gd name="T38" fmla="*/ 254 w 303"/>
                <a:gd name="T39" fmla="*/ 379 h 566"/>
                <a:gd name="T40" fmla="*/ 262 w 303"/>
                <a:gd name="T41" fmla="*/ 316 h 566"/>
                <a:gd name="T42" fmla="*/ 266 w 303"/>
                <a:gd name="T43" fmla="*/ 297 h 566"/>
                <a:gd name="T44" fmla="*/ 273 w 303"/>
                <a:gd name="T45" fmla="*/ 276 h 566"/>
                <a:gd name="T46" fmla="*/ 280 w 303"/>
                <a:gd name="T47" fmla="*/ 258 h 566"/>
                <a:gd name="T48" fmla="*/ 287 w 303"/>
                <a:gd name="T49" fmla="*/ 240 h 566"/>
                <a:gd name="T50" fmla="*/ 293 w 303"/>
                <a:gd name="T51" fmla="*/ 225 h 566"/>
                <a:gd name="T52" fmla="*/ 299 w 303"/>
                <a:gd name="T53" fmla="*/ 214 h 566"/>
                <a:gd name="T54" fmla="*/ 302 w 303"/>
                <a:gd name="T55" fmla="*/ 206 h 566"/>
                <a:gd name="T56" fmla="*/ 303 w 303"/>
                <a:gd name="T57" fmla="*/ 203 h 566"/>
                <a:gd name="T58" fmla="*/ 302 w 303"/>
                <a:gd name="T59" fmla="*/ 202 h 566"/>
                <a:gd name="T60" fmla="*/ 297 w 303"/>
                <a:gd name="T61" fmla="*/ 198 h 566"/>
                <a:gd name="T62" fmla="*/ 292 w 303"/>
                <a:gd name="T63" fmla="*/ 192 h 566"/>
                <a:gd name="T64" fmla="*/ 283 w 303"/>
                <a:gd name="T65" fmla="*/ 184 h 566"/>
                <a:gd name="T66" fmla="*/ 272 w 303"/>
                <a:gd name="T67" fmla="*/ 173 h 566"/>
                <a:gd name="T68" fmla="*/ 259 w 303"/>
                <a:gd name="T69" fmla="*/ 162 h 566"/>
                <a:gd name="T70" fmla="*/ 245 w 303"/>
                <a:gd name="T71" fmla="*/ 148 h 566"/>
                <a:gd name="T72" fmla="*/ 230 w 303"/>
                <a:gd name="T73" fmla="*/ 133 h 566"/>
                <a:gd name="T74" fmla="*/ 211 w 303"/>
                <a:gd name="T75" fmla="*/ 118 h 566"/>
                <a:gd name="T76" fmla="*/ 193 w 303"/>
                <a:gd name="T77" fmla="*/ 102 h 566"/>
                <a:gd name="T78" fmla="*/ 173 w 303"/>
                <a:gd name="T79" fmla="*/ 85 h 566"/>
                <a:gd name="T80" fmla="*/ 152 w 303"/>
                <a:gd name="T81" fmla="*/ 67 h 566"/>
                <a:gd name="T82" fmla="*/ 132 w 303"/>
                <a:gd name="T83" fmla="*/ 50 h 566"/>
                <a:gd name="T84" fmla="*/ 110 w 303"/>
                <a:gd name="T85" fmla="*/ 34 h 566"/>
                <a:gd name="T86" fmla="*/ 87 w 303"/>
                <a:gd name="T87" fmla="*/ 17 h 566"/>
                <a:gd name="T88" fmla="*/ 65 w 303"/>
                <a:gd name="T89" fmla="*/ 0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" h="566">
                  <a:moveTo>
                    <a:pt x="65" y="0"/>
                  </a:moveTo>
                  <a:lnTo>
                    <a:pt x="0" y="192"/>
                  </a:lnTo>
                  <a:lnTo>
                    <a:pt x="3" y="195"/>
                  </a:lnTo>
                  <a:lnTo>
                    <a:pt x="11" y="206"/>
                  </a:lnTo>
                  <a:lnTo>
                    <a:pt x="21" y="221"/>
                  </a:lnTo>
                  <a:lnTo>
                    <a:pt x="33" y="239"/>
                  </a:lnTo>
                  <a:lnTo>
                    <a:pt x="44" y="259"/>
                  </a:lnTo>
                  <a:lnTo>
                    <a:pt x="55" y="277"/>
                  </a:lnTo>
                  <a:lnTo>
                    <a:pt x="63" y="293"/>
                  </a:lnTo>
                  <a:lnTo>
                    <a:pt x="65" y="305"/>
                  </a:lnTo>
                  <a:lnTo>
                    <a:pt x="63" y="345"/>
                  </a:lnTo>
                  <a:lnTo>
                    <a:pt x="59" y="412"/>
                  </a:lnTo>
                  <a:lnTo>
                    <a:pt x="56" y="473"/>
                  </a:lnTo>
                  <a:lnTo>
                    <a:pt x="53" y="501"/>
                  </a:lnTo>
                  <a:lnTo>
                    <a:pt x="89" y="531"/>
                  </a:lnTo>
                  <a:lnTo>
                    <a:pt x="89" y="549"/>
                  </a:lnTo>
                  <a:lnTo>
                    <a:pt x="245" y="566"/>
                  </a:lnTo>
                  <a:lnTo>
                    <a:pt x="246" y="535"/>
                  </a:lnTo>
                  <a:lnTo>
                    <a:pt x="249" y="462"/>
                  </a:lnTo>
                  <a:lnTo>
                    <a:pt x="254" y="379"/>
                  </a:lnTo>
                  <a:lnTo>
                    <a:pt x="262" y="316"/>
                  </a:lnTo>
                  <a:lnTo>
                    <a:pt x="266" y="297"/>
                  </a:lnTo>
                  <a:lnTo>
                    <a:pt x="273" y="276"/>
                  </a:lnTo>
                  <a:lnTo>
                    <a:pt x="280" y="258"/>
                  </a:lnTo>
                  <a:lnTo>
                    <a:pt x="287" y="240"/>
                  </a:lnTo>
                  <a:lnTo>
                    <a:pt x="293" y="225"/>
                  </a:lnTo>
                  <a:lnTo>
                    <a:pt x="299" y="214"/>
                  </a:lnTo>
                  <a:lnTo>
                    <a:pt x="302" y="206"/>
                  </a:lnTo>
                  <a:lnTo>
                    <a:pt x="303" y="203"/>
                  </a:lnTo>
                  <a:lnTo>
                    <a:pt x="302" y="202"/>
                  </a:lnTo>
                  <a:lnTo>
                    <a:pt x="297" y="198"/>
                  </a:lnTo>
                  <a:lnTo>
                    <a:pt x="292" y="192"/>
                  </a:lnTo>
                  <a:lnTo>
                    <a:pt x="283" y="184"/>
                  </a:lnTo>
                  <a:lnTo>
                    <a:pt x="272" y="173"/>
                  </a:lnTo>
                  <a:lnTo>
                    <a:pt x="259" y="162"/>
                  </a:lnTo>
                  <a:lnTo>
                    <a:pt x="245" y="148"/>
                  </a:lnTo>
                  <a:lnTo>
                    <a:pt x="230" y="133"/>
                  </a:lnTo>
                  <a:lnTo>
                    <a:pt x="211" y="118"/>
                  </a:lnTo>
                  <a:lnTo>
                    <a:pt x="193" y="102"/>
                  </a:lnTo>
                  <a:lnTo>
                    <a:pt x="173" y="85"/>
                  </a:lnTo>
                  <a:lnTo>
                    <a:pt x="152" y="67"/>
                  </a:lnTo>
                  <a:lnTo>
                    <a:pt x="132" y="50"/>
                  </a:lnTo>
                  <a:lnTo>
                    <a:pt x="110" y="34"/>
                  </a:lnTo>
                  <a:lnTo>
                    <a:pt x="87" y="1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24"/>
            <p:cNvSpPr>
              <a:spLocks/>
            </p:cNvSpPr>
            <p:nvPr/>
          </p:nvSpPr>
          <p:spPr bwMode="auto">
            <a:xfrm>
              <a:off x="7607099" y="4870997"/>
              <a:ext cx="109339" cy="244574"/>
            </a:xfrm>
            <a:custGeom>
              <a:avLst/>
              <a:gdLst>
                <a:gd name="T0" fmla="*/ 30 w 77"/>
                <a:gd name="T1" fmla="*/ 0 h 169"/>
                <a:gd name="T2" fmla="*/ 0 w 77"/>
                <a:gd name="T3" fmla="*/ 169 h 169"/>
                <a:gd name="T4" fmla="*/ 33 w 77"/>
                <a:gd name="T5" fmla="*/ 105 h 169"/>
                <a:gd name="T6" fmla="*/ 77 w 77"/>
                <a:gd name="T7" fmla="*/ 124 h 169"/>
                <a:gd name="T8" fmla="*/ 30 w 77"/>
                <a:gd name="T9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169">
                  <a:moveTo>
                    <a:pt x="30" y="0"/>
                  </a:moveTo>
                  <a:lnTo>
                    <a:pt x="0" y="169"/>
                  </a:lnTo>
                  <a:lnTo>
                    <a:pt x="33" y="105"/>
                  </a:lnTo>
                  <a:lnTo>
                    <a:pt x="77" y="124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5"/>
            <p:cNvSpPr>
              <a:spLocks/>
            </p:cNvSpPr>
            <p:nvPr/>
          </p:nvSpPr>
          <p:spPr bwMode="auto">
            <a:xfrm>
              <a:off x="7060403" y="5745709"/>
              <a:ext cx="759618" cy="299244"/>
            </a:xfrm>
            <a:custGeom>
              <a:avLst/>
              <a:gdLst>
                <a:gd name="T0" fmla="*/ 529 w 529"/>
                <a:gd name="T1" fmla="*/ 0 h 207"/>
                <a:gd name="T2" fmla="*/ 136 w 529"/>
                <a:gd name="T3" fmla="*/ 183 h 207"/>
                <a:gd name="T4" fmla="*/ 24 w 529"/>
                <a:gd name="T5" fmla="*/ 130 h 207"/>
                <a:gd name="T6" fmla="*/ 0 w 529"/>
                <a:gd name="T7" fmla="*/ 177 h 207"/>
                <a:gd name="T8" fmla="*/ 130 w 529"/>
                <a:gd name="T9" fmla="*/ 207 h 207"/>
                <a:gd name="T10" fmla="*/ 504 w 529"/>
                <a:gd name="T11" fmla="*/ 35 h 207"/>
                <a:gd name="T12" fmla="*/ 529 w 529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207">
                  <a:moveTo>
                    <a:pt x="529" y="0"/>
                  </a:moveTo>
                  <a:lnTo>
                    <a:pt x="136" y="183"/>
                  </a:lnTo>
                  <a:lnTo>
                    <a:pt x="24" y="130"/>
                  </a:lnTo>
                  <a:lnTo>
                    <a:pt x="0" y="177"/>
                  </a:lnTo>
                  <a:lnTo>
                    <a:pt x="130" y="207"/>
                  </a:lnTo>
                  <a:lnTo>
                    <a:pt x="504" y="35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6"/>
            <p:cNvSpPr>
              <a:spLocks/>
            </p:cNvSpPr>
            <p:nvPr/>
          </p:nvSpPr>
          <p:spPr bwMode="auto">
            <a:xfrm>
              <a:off x="5541167" y="5639248"/>
              <a:ext cx="523676" cy="92075"/>
            </a:xfrm>
            <a:custGeom>
              <a:avLst/>
              <a:gdLst>
                <a:gd name="T0" fmla="*/ 8 w 365"/>
                <a:gd name="T1" fmla="*/ 0 h 62"/>
                <a:gd name="T2" fmla="*/ 365 w 365"/>
                <a:gd name="T3" fmla="*/ 62 h 62"/>
                <a:gd name="T4" fmla="*/ 0 w 365"/>
                <a:gd name="T5" fmla="*/ 23 h 62"/>
                <a:gd name="T6" fmla="*/ 8 w 365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5" h="62">
                  <a:moveTo>
                    <a:pt x="8" y="0"/>
                  </a:moveTo>
                  <a:lnTo>
                    <a:pt x="365" y="62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7"/>
            <p:cNvSpPr>
              <a:spLocks/>
            </p:cNvSpPr>
            <p:nvPr/>
          </p:nvSpPr>
          <p:spPr bwMode="auto">
            <a:xfrm>
              <a:off x="5454846" y="5716936"/>
              <a:ext cx="687685" cy="112216"/>
            </a:xfrm>
            <a:custGeom>
              <a:avLst/>
              <a:gdLst>
                <a:gd name="T0" fmla="*/ 8 w 479"/>
                <a:gd name="T1" fmla="*/ 0 h 78"/>
                <a:gd name="T2" fmla="*/ 479 w 479"/>
                <a:gd name="T3" fmla="*/ 78 h 78"/>
                <a:gd name="T4" fmla="*/ 0 w 479"/>
                <a:gd name="T5" fmla="*/ 24 h 78"/>
                <a:gd name="T6" fmla="*/ 8 w 47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9" h="78">
                  <a:moveTo>
                    <a:pt x="8" y="0"/>
                  </a:moveTo>
                  <a:lnTo>
                    <a:pt x="479" y="78"/>
                  </a:lnTo>
                  <a:lnTo>
                    <a:pt x="0" y="2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8"/>
            <p:cNvSpPr>
              <a:spLocks/>
            </p:cNvSpPr>
            <p:nvPr/>
          </p:nvSpPr>
          <p:spPr bwMode="auto">
            <a:xfrm>
              <a:off x="5443337" y="5809011"/>
              <a:ext cx="710704" cy="109339"/>
            </a:xfrm>
            <a:custGeom>
              <a:avLst/>
              <a:gdLst>
                <a:gd name="T0" fmla="*/ 8 w 495"/>
                <a:gd name="T1" fmla="*/ 0 h 75"/>
                <a:gd name="T2" fmla="*/ 495 w 495"/>
                <a:gd name="T3" fmla="*/ 75 h 75"/>
                <a:gd name="T4" fmla="*/ 0 w 495"/>
                <a:gd name="T5" fmla="*/ 24 h 75"/>
                <a:gd name="T6" fmla="*/ 8 w 495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5" h="75">
                  <a:moveTo>
                    <a:pt x="8" y="0"/>
                  </a:moveTo>
                  <a:lnTo>
                    <a:pt x="495" y="75"/>
                  </a:lnTo>
                  <a:lnTo>
                    <a:pt x="0" y="2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5443337" y="5886699"/>
              <a:ext cx="667543" cy="109339"/>
            </a:xfrm>
            <a:custGeom>
              <a:avLst/>
              <a:gdLst>
                <a:gd name="T0" fmla="*/ 8 w 464"/>
                <a:gd name="T1" fmla="*/ 0 h 75"/>
                <a:gd name="T2" fmla="*/ 464 w 464"/>
                <a:gd name="T3" fmla="*/ 75 h 75"/>
                <a:gd name="T4" fmla="*/ 0 w 464"/>
                <a:gd name="T5" fmla="*/ 23 h 75"/>
                <a:gd name="T6" fmla="*/ 8 w 464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4" h="75">
                  <a:moveTo>
                    <a:pt x="8" y="0"/>
                  </a:moveTo>
                  <a:lnTo>
                    <a:pt x="464" y="75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0"/>
            <p:cNvSpPr>
              <a:spLocks/>
            </p:cNvSpPr>
            <p:nvPr/>
          </p:nvSpPr>
          <p:spPr bwMode="auto">
            <a:xfrm>
              <a:off x="5498007" y="5975897"/>
              <a:ext cx="523676" cy="89198"/>
            </a:xfrm>
            <a:custGeom>
              <a:avLst/>
              <a:gdLst>
                <a:gd name="T0" fmla="*/ 7 w 364"/>
                <a:gd name="T1" fmla="*/ 0 h 62"/>
                <a:gd name="T2" fmla="*/ 364 w 364"/>
                <a:gd name="T3" fmla="*/ 62 h 62"/>
                <a:gd name="T4" fmla="*/ 0 w 364"/>
                <a:gd name="T5" fmla="*/ 23 h 62"/>
                <a:gd name="T6" fmla="*/ 7 w 364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" h="62">
                  <a:moveTo>
                    <a:pt x="7" y="0"/>
                  </a:moveTo>
                  <a:lnTo>
                    <a:pt x="364" y="62"/>
                  </a:lnTo>
                  <a:lnTo>
                    <a:pt x="0" y="2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39" name="Picture 38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679" y="6039348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877272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1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777036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93307" y="274638"/>
            <a:ext cx="8355157" cy="1143000"/>
          </a:xfrm>
        </p:spPr>
        <p:txBody>
          <a:bodyPr/>
          <a:lstStyle/>
          <a:p>
            <a:r>
              <a:rPr lang="en-GB" dirty="0" smtClean="0"/>
              <a:t>So what is so hard</a:t>
            </a:r>
            <a:r>
              <a:rPr lang="en-GB" dirty="0"/>
              <a:t>… how </a:t>
            </a:r>
            <a:r>
              <a:rPr lang="en-GB" dirty="0" smtClean="0"/>
              <a:t>triggers </a:t>
            </a:r>
            <a:r>
              <a:rPr lang="en-GB" dirty="0"/>
              <a:t>work</a:t>
            </a:r>
            <a:endParaRPr lang="en-GB" dirty="0" smtClean="0"/>
          </a:p>
        </p:txBody>
      </p:sp>
      <p:sp>
        <p:nvSpPr>
          <p:cNvPr id="17412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E210916-A627-4DA1-995F-D6462FA4AEE9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45E978-D0D0-4A85-8125-913C787DEE1E}" type="slidenum">
              <a:rPr lang="en-US" smtClean="0"/>
              <a:pPr/>
              <a:t>25</a:t>
            </a:fld>
            <a:endParaRPr lang="en-US" smtClean="0"/>
          </a:p>
        </p:txBody>
      </p:sp>
      <p:pic>
        <p:nvPicPr>
          <p:cNvPr id="2079" name="Picture 31" descr="C:\Users\awr01\AppData\Local\Microsoft\Windows\Temporary Internet Files\Content.IE5\A2VAW0DN\MC900437042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775" y="5705028"/>
            <a:ext cx="388268" cy="38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ounded Rectangle 53"/>
          <p:cNvSpPr/>
          <p:nvPr/>
        </p:nvSpPr>
        <p:spPr bwMode="auto">
          <a:xfrm>
            <a:off x="894258" y="4510100"/>
            <a:ext cx="1506785" cy="2350369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5576" y="4581128"/>
            <a:ext cx="1814288" cy="726530"/>
            <a:chOff x="881732" y="2359912"/>
            <a:chExt cx="1814288" cy="726530"/>
          </a:xfrm>
        </p:grpSpPr>
        <p:sp>
          <p:nvSpPr>
            <p:cNvPr id="34" name="TextBox 33"/>
            <p:cNvSpPr txBox="1"/>
            <p:nvPr/>
          </p:nvSpPr>
          <p:spPr>
            <a:xfrm>
              <a:off x="881732" y="2731471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Slow</a:t>
              </a:r>
              <a:endParaRPr lang="en-GB" sz="1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87624" y="2359912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Med</a:t>
              </a:r>
              <a:endParaRPr lang="en-GB" sz="12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12017" y="2359913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Fast</a:t>
              </a:r>
              <a:endParaRPr lang="en-GB" sz="12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003918" y="2746861"/>
              <a:ext cx="6921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/>
                <a:t>LHC</a:t>
              </a:r>
              <a:endParaRPr lang="en-GB" sz="1200" b="1" dirty="0"/>
            </a:p>
          </p:txBody>
        </p:sp>
        <p:sp>
          <p:nvSpPr>
            <p:cNvPr id="38" name="Teardrop 37"/>
            <p:cNvSpPr/>
            <p:nvPr/>
          </p:nvSpPr>
          <p:spPr bwMode="auto">
            <a:xfrm rot="2700000">
              <a:off x="1593622" y="2681302"/>
              <a:ext cx="405140" cy="405140"/>
            </a:xfrm>
            <a:prstGeom prst="teardrop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40" name="Content Placeholder 5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r>
              <a:rPr lang="en-GB" dirty="0" smtClean="0"/>
              <a:t>The data keeps on coming, whether you are ready or not</a:t>
            </a:r>
          </a:p>
          <a:p>
            <a:r>
              <a:rPr lang="en-GB" dirty="0" smtClean="0"/>
              <a:t>Like one of those tennis machines, except </a:t>
            </a:r>
            <a:r>
              <a:rPr lang="en-GB" dirty="0"/>
              <a:t>that missing a ball means losing your Nobel prize winning </a:t>
            </a:r>
            <a:r>
              <a:rPr lang="en-GB" dirty="0" smtClean="0"/>
              <a:t>Higgs/SUSY </a:t>
            </a:r>
            <a:r>
              <a:rPr lang="en-GB" dirty="0"/>
              <a:t>discovery</a:t>
            </a:r>
          </a:p>
        </p:txBody>
      </p:sp>
    </p:spTree>
    <p:extLst>
      <p:ext uri="{BB962C8B-B14F-4D97-AF65-F5344CB8AC3E}">
        <p14:creationId xmlns:p14="http://schemas.microsoft.com/office/powerpoint/2010/main" val="427284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40104 -2.96296E-6 L 0.22292 0.16667 " pathEditMode="relative" ptsTypes="AAA">
                                      <p:cBhvr>
                                        <p:cTn id="8" dur="5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56 0.00208 L 0.79149 0.0053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7" y="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-1.85185E-6 L 0.64028 0.0074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14" y="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1111E-6 4.81481E-6 L 0.78993 0.00324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Level-1 trigger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Current CMS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60543AB-911C-4B03-8B93-08ED9C356DBC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229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22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1DA3D34-D1FF-41F0-9395-D0848AD4E5C1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Overview</a:t>
            </a:r>
            <a:endParaRPr lang="en-US" smtClean="0"/>
          </a:p>
        </p:txBody>
      </p:sp>
      <p:grpSp>
        <p:nvGrpSpPr>
          <p:cNvPr id="12294" name="Group 3"/>
          <p:cNvGrpSpPr>
            <a:grpSpLocks/>
          </p:cNvGrpSpPr>
          <p:nvPr/>
        </p:nvGrpSpPr>
        <p:grpSpPr bwMode="auto">
          <a:xfrm>
            <a:off x="758825" y="1412875"/>
            <a:ext cx="8158163" cy="5030788"/>
            <a:chOff x="478" y="890"/>
            <a:chExt cx="5139" cy="3169"/>
          </a:xfrm>
        </p:grpSpPr>
        <p:grpSp>
          <p:nvGrpSpPr>
            <p:cNvPr id="12295" name="Group 4"/>
            <p:cNvGrpSpPr>
              <a:grpSpLocks/>
            </p:cNvGrpSpPr>
            <p:nvPr/>
          </p:nvGrpSpPr>
          <p:grpSpPr bwMode="auto">
            <a:xfrm>
              <a:off x="478" y="890"/>
              <a:ext cx="4425" cy="2783"/>
              <a:chOff x="478" y="890"/>
              <a:chExt cx="4425" cy="2783"/>
            </a:xfrm>
          </p:grpSpPr>
          <p:pic>
            <p:nvPicPr>
              <p:cNvPr id="12301" name="Picture 5" descr="l1t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677"/>
              <a:stretch>
                <a:fillRect/>
              </a:stretch>
            </p:blipFill>
            <p:spPr bwMode="auto">
              <a:xfrm>
                <a:off x="478" y="890"/>
                <a:ext cx="4423" cy="2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2302" name="Rectangle 6"/>
              <p:cNvSpPr>
                <a:spLocks noChangeArrowheads="1"/>
              </p:cNvSpPr>
              <p:nvPr/>
            </p:nvSpPr>
            <p:spPr bwMode="auto">
              <a:xfrm>
                <a:off x="4072" y="1162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3" name="Rectangle 7"/>
              <p:cNvSpPr>
                <a:spLocks noChangeArrowheads="1"/>
              </p:cNvSpPr>
              <p:nvPr/>
            </p:nvSpPr>
            <p:spPr bwMode="auto">
              <a:xfrm>
                <a:off x="4072" y="129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4" name="Rectangle 8"/>
              <p:cNvSpPr>
                <a:spLocks noChangeArrowheads="1"/>
              </p:cNvSpPr>
              <p:nvPr/>
            </p:nvSpPr>
            <p:spPr bwMode="auto">
              <a:xfrm>
                <a:off x="4072" y="143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5" name="Rectangle 9"/>
              <p:cNvSpPr>
                <a:spLocks noChangeArrowheads="1"/>
              </p:cNvSpPr>
              <p:nvPr/>
            </p:nvSpPr>
            <p:spPr bwMode="auto">
              <a:xfrm>
                <a:off x="4072" y="1570"/>
                <a:ext cx="590" cy="1489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6" name="Line 10"/>
              <p:cNvSpPr>
                <a:spLocks noChangeShapeType="1"/>
              </p:cNvSpPr>
              <p:nvPr/>
            </p:nvSpPr>
            <p:spPr bwMode="auto">
              <a:xfrm>
                <a:off x="4366" y="1616"/>
                <a:ext cx="0" cy="544"/>
              </a:xfrm>
              <a:prstGeom prst="line">
                <a:avLst/>
              </a:prstGeom>
              <a:noFill/>
              <a:ln w="4445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7" name="Line 11"/>
              <p:cNvSpPr>
                <a:spLocks noChangeShapeType="1"/>
              </p:cNvSpPr>
              <p:nvPr/>
            </p:nvSpPr>
            <p:spPr bwMode="auto">
              <a:xfrm>
                <a:off x="2743" y="3401"/>
                <a:ext cx="130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08" name="Rectangle 12"/>
              <p:cNvSpPr>
                <a:spLocks noChangeArrowheads="1"/>
              </p:cNvSpPr>
              <p:nvPr/>
            </p:nvSpPr>
            <p:spPr bwMode="auto">
              <a:xfrm>
                <a:off x="4072" y="3058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09" name="Rectangle 13"/>
              <p:cNvSpPr>
                <a:spLocks noChangeArrowheads="1"/>
              </p:cNvSpPr>
              <p:nvPr/>
            </p:nvSpPr>
            <p:spPr bwMode="auto">
              <a:xfrm>
                <a:off x="4072" y="3194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0" name="Rectangle 14"/>
              <p:cNvSpPr>
                <a:spLocks noChangeArrowheads="1"/>
              </p:cNvSpPr>
              <p:nvPr/>
            </p:nvSpPr>
            <p:spPr bwMode="auto">
              <a:xfrm>
                <a:off x="4072" y="3330"/>
                <a:ext cx="590" cy="13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1" name="Line 15"/>
              <p:cNvSpPr>
                <a:spLocks noChangeShapeType="1"/>
              </p:cNvSpPr>
              <p:nvPr/>
            </p:nvSpPr>
            <p:spPr bwMode="auto">
              <a:xfrm>
                <a:off x="4654" y="3401"/>
                <a:ext cx="24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2" name="Line 16"/>
              <p:cNvSpPr>
                <a:spLocks noChangeShapeType="1"/>
              </p:cNvSpPr>
              <p:nvPr/>
            </p:nvSpPr>
            <p:spPr bwMode="auto">
              <a:xfrm>
                <a:off x="4365" y="3475"/>
                <a:ext cx="0" cy="19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3" name="Rectangle 17"/>
              <p:cNvSpPr>
                <a:spLocks noChangeArrowheads="1"/>
              </p:cNvSpPr>
              <p:nvPr/>
            </p:nvSpPr>
            <p:spPr bwMode="auto">
              <a:xfrm>
                <a:off x="694" y="935"/>
                <a:ext cx="3720" cy="2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22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314" name="Line 18"/>
              <p:cNvSpPr>
                <a:spLocks noChangeShapeType="1"/>
              </p:cNvSpPr>
              <p:nvPr/>
            </p:nvSpPr>
            <p:spPr bwMode="auto">
              <a:xfrm>
                <a:off x="785" y="981"/>
                <a:ext cx="358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5" name="Line 19"/>
              <p:cNvSpPr>
                <a:spLocks noChangeShapeType="1"/>
              </p:cNvSpPr>
              <p:nvPr/>
            </p:nvSpPr>
            <p:spPr bwMode="auto">
              <a:xfrm flipV="1">
                <a:off x="785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6" name="Line 20"/>
              <p:cNvSpPr>
                <a:spLocks noChangeShapeType="1"/>
              </p:cNvSpPr>
              <p:nvPr/>
            </p:nvSpPr>
            <p:spPr bwMode="auto">
              <a:xfrm flipV="1">
                <a:off x="134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7" name="Line 21"/>
              <p:cNvSpPr>
                <a:spLocks noChangeShapeType="1"/>
              </p:cNvSpPr>
              <p:nvPr/>
            </p:nvSpPr>
            <p:spPr bwMode="auto">
              <a:xfrm flipV="1">
                <a:off x="1931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8" name="Line 22"/>
              <p:cNvSpPr>
                <a:spLocks noChangeShapeType="1"/>
              </p:cNvSpPr>
              <p:nvPr/>
            </p:nvSpPr>
            <p:spPr bwMode="auto">
              <a:xfrm flipV="1">
                <a:off x="2509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19" name="Line 23"/>
              <p:cNvSpPr>
                <a:spLocks noChangeShapeType="1"/>
              </p:cNvSpPr>
              <p:nvPr/>
            </p:nvSpPr>
            <p:spPr bwMode="auto">
              <a:xfrm flipV="1">
                <a:off x="3087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0" name="Line 24"/>
              <p:cNvSpPr>
                <a:spLocks noChangeShapeType="1"/>
              </p:cNvSpPr>
              <p:nvPr/>
            </p:nvSpPr>
            <p:spPr bwMode="auto">
              <a:xfrm flipV="1">
                <a:off x="3643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21" name="Line 25"/>
              <p:cNvSpPr>
                <a:spLocks noChangeShapeType="1"/>
              </p:cNvSpPr>
              <p:nvPr/>
            </p:nvSpPr>
            <p:spPr bwMode="auto">
              <a:xfrm rot="10800000" flipV="1">
                <a:off x="4362" y="981"/>
                <a:ext cx="0" cy="18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296" name="AutoShape 26"/>
            <p:cNvSpPr>
              <a:spLocks noChangeArrowheads="1"/>
            </p:cNvSpPr>
            <p:nvPr/>
          </p:nvSpPr>
          <p:spPr bwMode="auto">
            <a:xfrm>
              <a:off x="4937" y="1162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Tracker</a:t>
              </a:r>
              <a:endParaRPr lang="en-US">
                <a:latin typeface="Verdana" pitchFamily="34" charset="0"/>
              </a:endParaRPr>
            </a:p>
          </p:txBody>
        </p:sp>
        <p:sp>
          <p:nvSpPr>
            <p:cNvPr id="12297" name="Line 27"/>
            <p:cNvSpPr>
              <a:spLocks noChangeShapeType="1"/>
            </p:cNvSpPr>
            <p:nvPr/>
          </p:nvSpPr>
          <p:spPr bwMode="auto">
            <a:xfrm flipV="1">
              <a:off x="5284" y="981"/>
              <a:ext cx="0" cy="1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8" name="Line 28"/>
            <p:cNvSpPr>
              <a:spLocks noChangeShapeType="1"/>
            </p:cNvSpPr>
            <p:nvPr/>
          </p:nvSpPr>
          <p:spPr bwMode="auto">
            <a:xfrm>
              <a:off x="4105" y="981"/>
              <a:ext cx="1179" cy="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299" name="AutoShape 29"/>
            <p:cNvSpPr>
              <a:spLocks noChangeArrowheads="1"/>
            </p:cNvSpPr>
            <p:nvPr/>
          </p:nvSpPr>
          <p:spPr bwMode="auto">
            <a:xfrm>
              <a:off x="4937" y="3213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DAQ</a:t>
              </a:r>
              <a:endParaRPr lang="en-US">
                <a:latin typeface="Verdana" pitchFamily="34" charset="0"/>
              </a:endParaRPr>
            </a:p>
          </p:txBody>
        </p:sp>
        <p:sp>
          <p:nvSpPr>
            <p:cNvPr id="12300" name="AutoShape 30"/>
            <p:cNvSpPr>
              <a:spLocks noChangeArrowheads="1"/>
            </p:cNvSpPr>
            <p:nvPr/>
          </p:nvSpPr>
          <p:spPr bwMode="auto">
            <a:xfrm>
              <a:off x="4023" y="3696"/>
              <a:ext cx="680" cy="3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GB">
                  <a:latin typeface="Verdana" pitchFamily="34" charset="0"/>
                </a:rPr>
                <a:t>Discard</a:t>
              </a:r>
              <a:endParaRPr lang="en-US">
                <a:latin typeface="Verdana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96563" y="5895151"/>
            <a:ext cx="3449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O(10) Tb/s data input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11560" y="1412875"/>
            <a:ext cx="5819403" cy="441642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1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0B92FCD-6A38-44B3-BBBB-59128A3C00FB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2B9737BB-0E08-417E-BA0D-1B3F488C994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  <p:grpSp>
        <p:nvGrpSpPr>
          <p:cNvPr id="18438" name="Group 69"/>
          <p:cNvGrpSpPr>
            <a:grpSpLocks/>
          </p:cNvGrpSpPr>
          <p:nvPr/>
        </p:nvGrpSpPr>
        <p:grpSpPr bwMode="auto">
          <a:xfrm>
            <a:off x="717550" y="1200150"/>
            <a:ext cx="8102600" cy="5541963"/>
            <a:chOff x="452" y="756"/>
            <a:chExt cx="5104" cy="3491"/>
          </a:xfrm>
        </p:grpSpPr>
        <p:sp>
          <p:nvSpPr>
            <p:cNvPr id="18440" name="AutoShape 65"/>
            <p:cNvSpPr>
              <a:spLocks noChangeArrowheads="1"/>
            </p:cNvSpPr>
            <p:nvPr/>
          </p:nvSpPr>
          <p:spPr bwMode="auto">
            <a:xfrm>
              <a:off x="464" y="2699"/>
              <a:ext cx="1947" cy="181"/>
            </a:xfrm>
            <a:prstGeom prst="roundRect">
              <a:avLst>
                <a:gd name="adj" fmla="val 36463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1" name="AutoShape 62"/>
            <p:cNvSpPr>
              <a:spLocks noChangeArrowheads="1"/>
            </p:cNvSpPr>
            <p:nvPr/>
          </p:nvSpPr>
          <p:spPr bwMode="auto">
            <a:xfrm>
              <a:off x="2535" y="3876"/>
              <a:ext cx="1751" cy="210"/>
            </a:xfrm>
            <a:prstGeom prst="roundRect">
              <a:avLst>
                <a:gd name="adj" fmla="val 50000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2" name="AutoShape 58"/>
            <p:cNvSpPr>
              <a:spLocks noChangeArrowheads="1"/>
            </p:cNvSpPr>
            <p:nvPr/>
          </p:nvSpPr>
          <p:spPr bwMode="auto">
            <a:xfrm>
              <a:off x="4095" y="2931"/>
              <a:ext cx="1234" cy="390"/>
            </a:xfrm>
            <a:prstGeom prst="roundRect">
              <a:avLst>
                <a:gd name="adj" fmla="val 2487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3" name="AutoShape 45"/>
            <p:cNvSpPr>
              <a:spLocks noChangeArrowheads="1"/>
            </p:cNvSpPr>
            <p:nvPr/>
          </p:nvSpPr>
          <p:spPr bwMode="auto">
            <a:xfrm>
              <a:off x="2938" y="799"/>
              <a:ext cx="471" cy="2540"/>
            </a:xfrm>
            <a:prstGeom prst="roundRect">
              <a:avLst>
                <a:gd name="adj" fmla="val 19745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4" name="AutoShape 46"/>
            <p:cNvSpPr>
              <a:spLocks noChangeArrowheads="1"/>
            </p:cNvSpPr>
            <p:nvPr/>
          </p:nvSpPr>
          <p:spPr bwMode="auto">
            <a:xfrm>
              <a:off x="3531" y="799"/>
              <a:ext cx="471" cy="2500"/>
            </a:xfrm>
            <a:prstGeom prst="roundRect">
              <a:avLst>
                <a:gd name="adj" fmla="val 19745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5" name="AutoShape 47"/>
            <p:cNvSpPr>
              <a:spLocks noChangeArrowheads="1"/>
            </p:cNvSpPr>
            <p:nvPr/>
          </p:nvSpPr>
          <p:spPr bwMode="auto">
            <a:xfrm>
              <a:off x="4076" y="1729"/>
              <a:ext cx="1259" cy="971"/>
            </a:xfrm>
            <a:prstGeom prst="roundRect">
              <a:avLst>
                <a:gd name="adj" fmla="val 9889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6" name="AutoShape 44"/>
            <p:cNvSpPr>
              <a:spLocks noChangeArrowheads="1"/>
            </p:cNvSpPr>
            <p:nvPr/>
          </p:nvSpPr>
          <p:spPr bwMode="auto">
            <a:xfrm>
              <a:off x="2354" y="799"/>
              <a:ext cx="471" cy="1316"/>
            </a:xfrm>
            <a:prstGeom prst="roundRect">
              <a:avLst>
                <a:gd name="adj" fmla="val 19745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7" name="AutoShape 43"/>
            <p:cNvSpPr>
              <a:spLocks noChangeArrowheads="1"/>
            </p:cNvSpPr>
            <p:nvPr/>
          </p:nvSpPr>
          <p:spPr bwMode="auto">
            <a:xfrm>
              <a:off x="1204" y="799"/>
              <a:ext cx="1047" cy="1318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8" name="AutoShape 39"/>
            <p:cNvSpPr>
              <a:spLocks noChangeArrowheads="1"/>
            </p:cNvSpPr>
            <p:nvPr/>
          </p:nvSpPr>
          <p:spPr bwMode="auto">
            <a:xfrm>
              <a:off x="3004" y="3484"/>
              <a:ext cx="2325" cy="21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49" name="AutoShape 38"/>
            <p:cNvSpPr>
              <a:spLocks noChangeArrowheads="1"/>
            </p:cNvSpPr>
            <p:nvPr/>
          </p:nvSpPr>
          <p:spPr bwMode="auto">
            <a:xfrm>
              <a:off x="452" y="2401"/>
              <a:ext cx="1947" cy="303"/>
            </a:xfrm>
            <a:prstGeom prst="roundRect">
              <a:avLst>
                <a:gd name="adj" fmla="val 26986"/>
              </a:avLst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0" name="AutoShape 37"/>
            <p:cNvSpPr>
              <a:spLocks noChangeArrowheads="1"/>
            </p:cNvSpPr>
            <p:nvPr/>
          </p:nvSpPr>
          <p:spPr bwMode="auto">
            <a:xfrm>
              <a:off x="473" y="3082"/>
              <a:ext cx="1947" cy="378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1" name="AutoShape 36"/>
            <p:cNvSpPr>
              <a:spLocks noChangeArrowheads="1"/>
            </p:cNvSpPr>
            <p:nvPr/>
          </p:nvSpPr>
          <p:spPr bwMode="auto">
            <a:xfrm>
              <a:off x="476" y="3880"/>
              <a:ext cx="1724" cy="21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2" name="Line 12"/>
            <p:cNvSpPr>
              <a:spLocks noChangeShapeType="1"/>
            </p:cNvSpPr>
            <p:nvPr/>
          </p:nvSpPr>
          <p:spPr bwMode="auto">
            <a:xfrm>
              <a:off x="3398" y="3975"/>
              <a:ext cx="26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53" name="Text Box 33"/>
            <p:cNvSpPr txBox="1">
              <a:spLocks noChangeArrowheads="1"/>
            </p:cNvSpPr>
            <p:nvPr/>
          </p:nvSpPr>
          <p:spPr bwMode="auto">
            <a:xfrm>
              <a:off x="576" y="2428"/>
              <a:ext cx="90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Wisconsin</a:t>
              </a:r>
              <a:endParaRPr lang="en-US"/>
            </a:p>
          </p:txBody>
        </p:sp>
        <p:sp>
          <p:nvSpPr>
            <p:cNvPr id="18454" name="Text Box 34"/>
            <p:cNvSpPr txBox="1">
              <a:spLocks noChangeArrowheads="1"/>
            </p:cNvSpPr>
            <p:nvPr/>
          </p:nvSpPr>
          <p:spPr bwMode="auto">
            <a:xfrm>
              <a:off x="479" y="3147"/>
              <a:ext cx="11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Imperial, Bristol</a:t>
              </a:r>
              <a:endParaRPr lang="en-US"/>
            </a:p>
          </p:txBody>
        </p:sp>
        <p:sp>
          <p:nvSpPr>
            <p:cNvPr id="18455" name="Text Box 35"/>
            <p:cNvSpPr txBox="1">
              <a:spLocks noChangeArrowheads="1"/>
            </p:cNvSpPr>
            <p:nvPr/>
          </p:nvSpPr>
          <p:spPr bwMode="auto">
            <a:xfrm>
              <a:off x="521" y="3868"/>
              <a:ext cx="6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GB"/>
                <a:t>Vienna</a:t>
              </a:r>
              <a:endParaRPr lang="en-US"/>
            </a:p>
          </p:txBody>
        </p:sp>
        <p:sp>
          <p:nvSpPr>
            <p:cNvPr id="18456" name="Text Box 40"/>
            <p:cNvSpPr txBox="1">
              <a:spLocks noChangeArrowheads="1"/>
            </p:cNvSpPr>
            <p:nvPr/>
          </p:nvSpPr>
          <p:spPr bwMode="auto">
            <a:xfrm>
              <a:off x="4468" y="3475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Vienna</a:t>
              </a:r>
              <a:endParaRPr lang="en-US"/>
            </a:p>
          </p:txBody>
        </p:sp>
        <p:pic>
          <p:nvPicPr>
            <p:cNvPr id="18457" name="Picture 6" descr="l1t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677"/>
            <a:stretch>
              <a:fillRect/>
            </a:stretch>
          </p:blipFill>
          <p:spPr bwMode="auto">
            <a:xfrm>
              <a:off x="1133" y="1464"/>
              <a:ext cx="4423" cy="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8" name="Rectangle 42"/>
            <p:cNvSpPr>
              <a:spLocks noChangeArrowheads="1"/>
            </p:cNvSpPr>
            <p:nvPr/>
          </p:nvSpPr>
          <p:spPr bwMode="auto">
            <a:xfrm>
              <a:off x="4286" y="1525"/>
              <a:ext cx="681" cy="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59" name="Text Box 54"/>
            <p:cNvSpPr txBox="1">
              <a:spLocks noChangeArrowheads="1"/>
            </p:cNvSpPr>
            <p:nvPr/>
          </p:nvSpPr>
          <p:spPr bwMode="auto">
            <a:xfrm rot="-5400000">
              <a:off x="2187" y="993"/>
              <a:ext cx="79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/>
                <a:t>Palaiseau</a:t>
              </a:r>
            </a:p>
            <a:p>
              <a:pPr algn="ctr"/>
              <a:r>
                <a:rPr lang="en-US"/>
                <a:t>Lisbon</a:t>
              </a:r>
            </a:p>
          </p:txBody>
        </p:sp>
        <p:sp>
          <p:nvSpPr>
            <p:cNvPr id="18460" name="Text Box 55"/>
            <p:cNvSpPr txBox="1">
              <a:spLocks noChangeArrowheads="1"/>
            </p:cNvSpPr>
            <p:nvPr/>
          </p:nvSpPr>
          <p:spPr bwMode="auto">
            <a:xfrm rot="-5400000">
              <a:off x="1287" y="716"/>
              <a:ext cx="844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 dirty="0"/>
                <a:t>Maryland</a:t>
              </a:r>
            </a:p>
            <a:p>
              <a:pPr algn="ctr"/>
              <a:r>
                <a:rPr lang="en-US" dirty="0" err="1"/>
                <a:t>Fermilab</a:t>
              </a:r>
              <a:endParaRPr lang="en-US" dirty="0"/>
            </a:p>
            <a:p>
              <a:pPr algn="ctr"/>
              <a:r>
                <a:rPr lang="en-GB" dirty="0"/>
                <a:t>Princeton</a:t>
              </a:r>
            </a:p>
            <a:p>
              <a:pPr algn="ctr"/>
              <a:r>
                <a:rPr lang="en-GB" dirty="0"/>
                <a:t>Minnesota</a:t>
              </a:r>
            </a:p>
            <a:p>
              <a:pPr algn="ctr"/>
              <a:r>
                <a:rPr lang="en-GB" dirty="0"/>
                <a:t>Boston</a:t>
              </a:r>
              <a:endParaRPr lang="en-US" dirty="0"/>
            </a:p>
          </p:txBody>
        </p:sp>
        <p:sp>
          <p:nvSpPr>
            <p:cNvPr id="18461" name="Text Box 56"/>
            <p:cNvSpPr txBox="1">
              <a:spLocks noChangeArrowheads="1"/>
            </p:cNvSpPr>
            <p:nvPr/>
          </p:nvSpPr>
          <p:spPr bwMode="auto">
            <a:xfrm rot="-5400000">
              <a:off x="2804" y="996"/>
              <a:ext cx="72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/>
                <a:t>Bari</a:t>
              </a:r>
            </a:p>
            <a:p>
              <a:pPr algn="ctr"/>
              <a:r>
                <a:rPr lang="en-GB"/>
                <a:t>Warsaw</a:t>
              </a:r>
              <a:endParaRPr lang="en-US"/>
            </a:p>
          </p:txBody>
        </p:sp>
        <p:sp>
          <p:nvSpPr>
            <p:cNvPr id="18462" name="Text Box 57"/>
            <p:cNvSpPr txBox="1">
              <a:spLocks noChangeArrowheads="1"/>
            </p:cNvSpPr>
            <p:nvPr/>
          </p:nvSpPr>
          <p:spPr bwMode="auto">
            <a:xfrm rot="-5400000">
              <a:off x="3447" y="919"/>
              <a:ext cx="63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r>
                <a:rPr lang="en-GB"/>
                <a:t>Rice</a:t>
              </a:r>
            </a:p>
            <a:p>
              <a:r>
                <a:rPr lang="en-GB"/>
                <a:t>UCLA</a:t>
              </a:r>
            </a:p>
            <a:p>
              <a:r>
                <a:rPr lang="en-GB"/>
                <a:t>Florida</a:t>
              </a:r>
              <a:endParaRPr lang="en-US"/>
            </a:p>
          </p:txBody>
        </p:sp>
        <p:sp>
          <p:nvSpPr>
            <p:cNvPr id="18463" name="Text Box 59"/>
            <p:cNvSpPr txBox="1">
              <a:spLocks noChangeArrowheads="1"/>
            </p:cNvSpPr>
            <p:nvPr/>
          </p:nvSpPr>
          <p:spPr bwMode="auto">
            <a:xfrm>
              <a:off x="4468" y="3012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Vienna</a:t>
              </a:r>
              <a:endParaRPr lang="en-US"/>
            </a:p>
          </p:txBody>
        </p:sp>
        <p:sp>
          <p:nvSpPr>
            <p:cNvPr id="18464" name="Text Box 60"/>
            <p:cNvSpPr txBox="1">
              <a:spLocks noChangeArrowheads="1"/>
            </p:cNvSpPr>
            <p:nvPr/>
          </p:nvSpPr>
          <p:spPr bwMode="auto">
            <a:xfrm>
              <a:off x="4592" y="2000"/>
              <a:ext cx="69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/>
                <a:t>Bologna</a:t>
              </a:r>
            </a:p>
            <a:p>
              <a:pPr algn="ctr"/>
              <a:r>
                <a:rPr lang="en-US"/>
                <a:t>Padova</a:t>
              </a:r>
            </a:p>
          </p:txBody>
        </p:sp>
        <p:sp>
          <p:nvSpPr>
            <p:cNvPr id="18465" name="Text Box 61"/>
            <p:cNvSpPr txBox="1">
              <a:spLocks noChangeArrowheads="1"/>
            </p:cNvSpPr>
            <p:nvPr/>
          </p:nvSpPr>
          <p:spPr bwMode="auto">
            <a:xfrm>
              <a:off x="3743" y="3856"/>
              <a:ext cx="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US"/>
                <a:t>Lisbon</a:t>
              </a:r>
            </a:p>
          </p:txBody>
        </p:sp>
        <p:sp>
          <p:nvSpPr>
            <p:cNvPr id="18466" name="Text Box 66"/>
            <p:cNvSpPr txBox="1">
              <a:spLocks noChangeArrowheads="1"/>
            </p:cNvSpPr>
            <p:nvPr/>
          </p:nvSpPr>
          <p:spPr bwMode="auto">
            <a:xfrm>
              <a:off x="476" y="2677"/>
              <a:ext cx="11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Imperial</a:t>
              </a:r>
              <a:endParaRPr lang="en-US"/>
            </a:p>
          </p:txBody>
        </p:sp>
      </p:grpSp>
      <p:sp>
        <p:nvSpPr>
          <p:cNvPr id="18439" name="Text Box 68"/>
          <p:cNvSpPr txBox="1">
            <a:spLocks noChangeArrowheads="1"/>
          </p:cNvSpPr>
          <p:nvPr/>
        </p:nvSpPr>
        <p:spPr bwMode="auto">
          <a:xfrm>
            <a:off x="107950" y="1412875"/>
            <a:ext cx="1677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sz="2400"/>
              <a:t>Institutions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6"/>
          <p:cNvSpPr>
            <a:spLocks noChangeArrowheads="1"/>
          </p:cNvSpPr>
          <p:nvPr/>
        </p:nvSpPr>
        <p:spPr bwMode="auto">
          <a:xfrm>
            <a:off x="4672013" y="4572000"/>
            <a:ext cx="4221162" cy="700088"/>
          </a:xfrm>
          <a:prstGeom prst="roundRect">
            <a:avLst>
              <a:gd name="adj" fmla="val 2487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3" name="AutoShape 7"/>
          <p:cNvSpPr>
            <a:spLocks noChangeArrowheads="1"/>
          </p:cNvSpPr>
          <p:nvPr/>
        </p:nvSpPr>
        <p:spPr bwMode="auto">
          <a:xfrm>
            <a:off x="4672013" y="981075"/>
            <a:ext cx="747712" cy="2376488"/>
          </a:xfrm>
          <a:prstGeom prst="roundRect">
            <a:avLst>
              <a:gd name="adj" fmla="val 19745"/>
            </a:avLst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5605463" y="981075"/>
            <a:ext cx="747712" cy="3303588"/>
          </a:xfrm>
          <a:prstGeom prst="roundRect">
            <a:avLst>
              <a:gd name="adj" fmla="val 19745"/>
            </a:avLst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485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F01FA49-7E7A-4321-BABF-ECC53B2C1F7C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048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04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E315933-A11D-406A-AB9E-C08B3A954655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20488" name="Text Box 2"/>
          <p:cNvSpPr txBox="1">
            <a:spLocks noChangeArrowheads="1"/>
          </p:cNvSpPr>
          <p:nvPr/>
        </p:nvSpPr>
        <p:spPr bwMode="auto">
          <a:xfrm>
            <a:off x="122238" y="1412875"/>
            <a:ext cx="174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Processing</a:t>
            </a:r>
            <a:endParaRPr lang="en-US" sz="2400"/>
          </a:p>
        </p:txBody>
      </p:sp>
      <p:grpSp>
        <p:nvGrpSpPr>
          <p:cNvPr id="20489" name="Group 33"/>
          <p:cNvGrpSpPr>
            <a:grpSpLocks/>
          </p:cNvGrpSpPr>
          <p:nvPr/>
        </p:nvGrpSpPr>
        <p:grpSpPr bwMode="auto">
          <a:xfrm>
            <a:off x="-7938" y="908050"/>
            <a:ext cx="8993188" cy="5834063"/>
            <a:chOff x="-5" y="572"/>
            <a:chExt cx="5665" cy="3675"/>
          </a:xfrm>
        </p:grpSpPr>
        <p:sp>
          <p:nvSpPr>
            <p:cNvPr id="20491" name="AutoShape 4"/>
            <p:cNvSpPr>
              <a:spLocks noChangeArrowheads="1"/>
            </p:cNvSpPr>
            <p:nvPr/>
          </p:nvSpPr>
          <p:spPr bwMode="auto">
            <a:xfrm>
              <a:off x="3004" y="3475"/>
              <a:ext cx="2598" cy="363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2" name="AutoShape 5"/>
            <p:cNvSpPr>
              <a:spLocks noChangeArrowheads="1"/>
            </p:cNvSpPr>
            <p:nvPr/>
          </p:nvSpPr>
          <p:spPr bwMode="auto">
            <a:xfrm>
              <a:off x="464" y="2699"/>
              <a:ext cx="1947" cy="181"/>
            </a:xfrm>
            <a:prstGeom prst="roundRect">
              <a:avLst>
                <a:gd name="adj" fmla="val 36463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3" name="AutoShape 6"/>
            <p:cNvSpPr>
              <a:spLocks noChangeArrowheads="1"/>
            </p:cNvSpPr>
            <p:nvPr/>
          </p:nvSpPr>
          <p:spPr bwMode="auto">
            <a:xfrm>
              <a:off x="2535" y="3876"/>
              <a:ext cx="2250" cy="210"/>
            </a:xfrm>
            <a:prstGeom prst="roundRect">
              <a:avLst>
                <a:gd name="adj" fmla="val 50000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4" name="AutoShape 10"/>
            <p:cNvSpPr>
              <a:spLocks noChangeArrowheads="1"/>
            </p:cNvSpPr>
            <p:nvPr/>
          </p:nvSpPr>
          <p:spPr bwMode="auto">
            <a:xfrm>
              <a:off x="4076" y="1729"/>
              <a:ext cx="1526" cy="971"/>
            </a:xfrm>
            <a:prstGeom prst="roundRect">
              <a:avLst>
                <a:gd name="adj" fmla="val 9889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5" name="AutoShape 11"/>
            <p:cNvSpPr>
              <a:spLocks noChangeArrowheads="1"/>
            </p:cNvSpPr>
            <p:nvPr/>
          </p:nvSpPr>
          <p:spPr bwMode="auto">
            <a:xfrm>
              <a:off x="2354" y="663"/>
              <a:ext cx="471" cy="1452"/>
            </a:xfrm>
            <a:prstGeom prst="roundRect">
              <a:avLst>
                <a:gd name="adj" fmla="val 19745"/>
              </a:avLst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6" name="AutoShape 12"/>
            <p:cNvSpPr>
              <a:spLocks noChangeArrowheads="1"/>
            </p:cNvSpPr>
            <p:nvPr/>
          </p:nvSpPr>
          <p:spPr bwMode="auto">
            <a:xfrm>
              <a:off x="1204" y="663"/>
              <a:ext cx="1047" cy="1454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7" name="AutoShape 13"/>
            <p:cNvSpPr>
              <a:spLocks noChangeArrowheads="1"/>
            </p:cNvSpPr>
            <p:nvPr/>
          </p:nvSpPr>
          <p:spPr bwMode="auto">
            <a:xfrm>
              <a:off x="476" y="2401"/>
              <a:ext cx="1923" cy="303"/>
            </a:xfrm>
            <a:prstGeom prst="roundRect">
              <a:avLst>
                <a:gd name="adj" fmla="val 26986"/>
              </a:avLst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8" name="AutoShape 14"/>
            <p:cNvSpPr>
              <a:spLocks noChangeArrowheads="1"/>
            </p:cNvSpPr>
            <p:nvPr/>
          </p:nvSpPr>
          <p:spPr bwMode="auto">
            <a:xfrm>
              <a:off x="473" y="3082"/>
              <a:ext cx="1947" cy="378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99" name="AutoShape 15"/>
            <p:cNvSpPr>
              <a:spLocks noChangeArrowheads="1"/>
            </p:cNvSpPr>
            <p:nvPr/>
          </p:nvSpPr>
          <p:spPr bwMode="auto">
            <a:xfrm>
              <a:off x="113" y="3612"/>
              <a:ext cx="2087" cy="478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00" name="Line 16"/>
            <p:cNvSpPr>
              <a:spLocks noChangeShapeType="1"/>
            </p:cNvSpPr>
            <p:nvPr/>
          </p:nvSpPr>
          <p:spPr bwMode="auto">
            <a:xfrm>
              <a:off x="3398" y="3975"/>
              <a:ext cx="29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1" name="Text Box 17"/>
            <p:cNvSpPr txBox="1">
              <a:spLocks noChangeArrowheads="1"/>
            </p:cNvSpPr>
            <p:nvPr/>
          </p:nvSpPr>
          <p:spPr bwMode="auto">
            <a:xfrm>
              <a:off x="476" y="2428"/>
              <a:ext cx="10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ASICs</a:t>
              </a:r>
              <a:endParaRPr lang="en-US"/>
            </a:p>
          </p:txBody>
        </p:sp>
        <p:sp>
          <p:nvSpPr>
            <p:cNvPr id="20502" name="Text Box 18"/>
            <p:cNvSpPr txBox="1">
              <a:spLocks noChangeArrowheads="1"/>
            </p:cNvSpPr>
            <p:nvPr/>
          </p:nvSpPr>
          <p:spPr bwMode="auto">
            <a:xfrm>
              <a:off x="479" y="3147"/>
              <a:ext cx="11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Xilinx FPGAs</a:t>
              </a:r>
              <a:endParaRPr lang="en-US"/>
            </a:p>
          </p:txBody>
        </p:sp>
        <p:pic>
          <p:nvPicPr>
            <p:cNvPr id="20503" name="Picture 19" descr="l1t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33"/>
            <a:stretch/>
          </p:blipFill>
          <p:spPr bwMode="auto">
            <a:xfrm>
              <a:off x="1133" y="1464"/>
              <a:ext cx="4399" cy="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4" name="Rectangle 20"/>
            <p:cNvSpPr>
              <a:spLocks noChangeArrowheads="1"/>
            </p:cNvSpPr>
            <p:nvPr/>
          </p:nvSpPr>
          <p:spPr bwMode="auto">
            <a:xfrm>
              <a:off x="4286" y="1525"/>
              <a:ext cx="681" cy="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505" name="Text Box 21"/>
            <p:cNvSpPr txBox="1">
              <a:spLocks noChangeArrowheads="1"/>
            </p:cNvSpPr>
            <p:nvPr/>
          </p:nvSpPr>
          <p:spPr bwMode="auto">
            <a:xfrm rot="-5400000">
              <a:off x="2202" y="764"/>
              <a:ext cx="955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ASICs,</a:t>
              </a:r>
              <a:endParaRPr lang="en-GB" dirty="0"/>
            </a:p>
            <a:p>
              <a:pPr algn="ctr"/>
              <a:r>
                <a:rPr lang="en-GB" dirty="0" err="1"/>
                <a:t>Altera+Xilinx</a:t>
              </a:r>
              <a:endParaRPr lang="en-GB" dirty="0"/>
            </a:p>
            <a:p>
              <a:pPr algn="ctr"/>
              <a:r>
                <a:rPr lang="en-GB" dirty="0"/>
                <a:t>FPGAs</a:t>
              </a:r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20506" name="Text Box 22"/>
            <p:cNvSpPr txBox="1">
              <a:spLocks noChangeArrowheads="1"/>
            </p:cNvSpPr>
            <p:nvPr/>
          </p:nvSpPr>
          <p:spPr bwMode="auto">
            <a:xfrm rot="-5400000">
              <a:off x="1240" y="850"/>
              <a:ext cx="955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ASICs,</a:t>
              </a:r>
              <a:endParaRPr lang="en-GB" dirty="0"/>
            </a:p>
            <a:p>
              <a:pPr algn="ctr"/>
              <a:r>
                <a:rPr lang="en-GB" dirty="0" err="1"/>
                <a:t>Altera+Xilinx</a:t>
              </a:r>
              <a:endParaRPr lang="en-GB" dirty="0"/>
            </a:p>
            <a:p>
              <a:pPr algn="ctr"/>
              <a:r>
                <a:rPr lang="en-GB" dirty="0"/>
                <a:t>FPGAs</a:t>
              </a:r>
              <a:endParaRPr lang="en-US" dirty="0"/>
            </a:p>
          </p:txBody>
        </p:sp>
        <p:sp>
          <p:nvSpPr>
            <p:cNvPr id="20507" name="Text Box 23"/>
            <p:cNvSpPr txBox="1">
              <a:spLocks noChangeArrowheads="1"/>
            </p:cNvSpPr>
            <p:nvPr/>
          </p:nvSpPr>
          <p:spPr bwMode="auto">
            <a:xfrm rot="-5400000">
              <a:off x="2697" y="977"/>
              <a:ext cx="95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</a:t>
              </a:r>
              <a:endParaRPr lang="en-US" dirty="0"/>
            </a:p>
          </p:txBody>
        </p:sp>
        <p:sp>
          <p:nvSpPr>
            <p:cNvPr id="20508" name="Text Box 24"/>
            <p:cNvSpPr txBox="1">
              <a:spLocks noChangeArrowheads="1"/>
            </p:cNvSpPr>
            <p:nvPr/>
          </p:nvSpPr>
          <p:spPr bwMode="auto">
            <a:xfrm rot="-5400000">
              <a:off x="3219" y="1000"/>
              <a:ext cx="109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</a:t>
              </a:r>
              <a:endParaRPr lang="en-US" dirty="0"/>
            </a:p>
          </p:txBody>
        </p:sp>
        <p:sp>
          <p:nvSpPr>
            <p:cNvPr id="20509" name="Text Box 25"/>
            <p:cNvSpPr txBox="1">
              <a:spLocks noChangeArrowheads="1"/>
            </p:cNvSpPr>
            <p:nvPr/>
          </p:nvSpPr>
          <p:spPr bwMode="auto">
            <a:xfrm>
              <a:off x="4552" y="2000"/>
              <a:ext cx="99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err="1"/>
                <a:t>Actel+Altera</a:t>
              </a:r>
              <a:endParaRPr lang="en-GB" dirty="0"/>
            </a:p>
            <a:p>
              <a:pPr algn="ctr"/>
              <a:r>
                <a:rPr lang="en-GB" dirty="0"/>
                <a:t>FPGAs</a:t>
              </a:r>
              <a:endParaRPr lang="en-US" dirty="0"/>
            </a:p>
          </p:txBody>
        </p:sp>
        <p:sp>
          <p:nvSpPr>
            <p:cNvPr id="20510" name="Text Box 26"/>
            <p:cNvSpPr txBox="1">
              <a:spLocks noChangeArrowheads="1"/>
            </p:cNvSpPr>
            <p:nvPr/>
          </p:nvSpPr>
          <p:spPr bwMode="auto">
            <a:xfrm>
              <a:off x="3710" y="3856"/>
              <a:ext cx="107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ASICs, FPGAs </a:t>
              </a:r>
              <a:endParaRPr lang="en-US" dirty="0"/>
            </a:p>
          </p:txBody>
        </p:sp>
        <p:sp>
          <p:nvSpPr>
            <p:cNvPr id="20511" name="Text Box 27"/>
            <p:cNvSpPr txBox="1">
              <a:spLocks noChangeArrowheads="1"/>
            </p:cNvSpPr>
            <p:nvPr/>
          </p:nvSpPr>
          <p:spPr bwMode="auto">
            <a:xfrm>
              <a:off x="476" y="2677"/>
              <a:ext cx="11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Xilinx FPGAs</a:t>
              </a:r>
              <a:endParaRPr lang="en-US"/>
            </a:p>
          </p:txBody>
        </p:sp>
        <p:sp>
          <p:nvSpPr>
            <p:cNvPr id="20512" name="Text Box 28"/>
            <p:cNvSpPr txBox="1">
              <a:spLocks noChangeArrowheads="1"/>
            </p:cNvSpPr>
            <p:nvPr/>
          </p:nvSpPr>
          <p:spPr bwMode="auto">
            <a:xfrm>
              <a:off x="-5" y="3661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dirty="0" err="1"/>
                <a:t>Altera+Xilinx</a:t>
              </a:r>
              <a:r>
                <a:rPr lang="en-GB" dirty="0"/>
                <a:t> FPGAs</a:t>
              </a:r>
              <a:endParaRPr lang="en-US" dirty="0"/>
            </a:p>
          </p:txBody>
        </p:sp>
        <p:sp>
          <p:nvSpPr>
            <p:cNvPr id="20513" name="Text Box 29"/>
            <p:cNvSpPr txBox="1">
              <a:spLocks noChangeArrowheads="1"/>
            </p:cNvSpPr>
            <p:nvPr/>
          </p:nvSpPr>
          <p:spPr bwMode="auto">
            <a:xfrm>
              <a:off x="4472" y="3458"/>
              <a:ext cx="117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Altera+Xilinx FPGAs</a:t>
              </a:r>
              <a:endParaRPr lang="en-US"/>
            </a:p>
          </p:txBody>
        </p:sp>
        <p:sp>
          <p:nvSpPr>
            <p:cNvPr id="20514" name="Text Box 30"/>
            <p:cNvSpPr txBox="1">
              <a:spLocks noChangeArrowheads="1"/>
            </p:cNvSpPr>
            <p:nvPr/>
          </p:nvSpPr>
          <p:spPr bwMode="auto">
            <a:xfrm>
              <a:off x="4485" y="2976"/>
              <a:ext cx="117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/>
                <a:t>Xilinx FPGAs</a:t>
              </a:r>
              <a:endParaRPr lang="en-US"/>
            </a:p>
          </p:txBody>
        </p:sp>
      </p:grpSp>
      <p:sp>
        <p:nvSpPr>
          <p:cNvPr id="20490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Terminology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little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5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9BC079E-AA07-4B52-B2A4-C6C1F1ADD441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3931169-78F7-49AF-9FBF-3B0BBB3B3637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9461" name="Text Box 31"/>
          <p:cNvSpPr txBox="1">
            <a:spLocks noChangeArrowheads="1"/>
          </p:cNvSpPr>
          <p:nvPr/>
        </p:nvSpPr>
        <p:spPr bwMode="auto">
          <a:xfrm>
            <a:off x="247650" y="1412875"/>
            <a:ext cx="14938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Platform,</a:t>
            </a:r>
          </a:p>
          <a:p>
            <a:pPr algn="ctr"/>
            <a:r>
              <a:rPr lang="en-GB" sz="2400"/>
              <a:t>Power &amp;</a:t>
            </a:r>
          </a:p>
          <a:p>
            <a:pPr algn="ctr"/>
            <a:r>
              <a:rPr lang="en-GB" sz="2400"/>
              <a:t>Control</a:t>
            </a:r>
            <a:endParaRPr lang="en-US" sz="2400"/>
          </a:p>
        </p:txBody>
      </p:sp>
      <p:sp>
        <p:nvSpPr>
          <p:cNvPr id="19462" name="AutoShape 34"/>
          <p:cNvSpPr>
            <a:spLocks noChangeArrowheads="1"/>
          </p:cNvSpPr>
          <p:nvPr/>
        </p:nvSpPr>
        <p:spPr bwMode="auto">
          <a:xfrm>
            <a:off x="4768850" y="5516563"/>
            <a:ext cx="4124325" cy="615950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3" name="AutoShape 4"/>
          <p:cNvSpPr>
            <a:spLocks noChangeArrowheads="1"/>
          </p:cNvSpPr>
          <p:nvPr/>
        </p:nvSpPr>
        <p:spPr bwMode="auto">
          <a:xfrm>
            <a:off x="736600" y="4284663"/>
            <a:ext cx="3090863" cy="287337"/>
          </a:xfrm>
          <a:prstGeom prst="roundRect">
            <a:avLst>
              <a:gd name="adj" fmla="val 36463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4" name="AutoShape 5"/>
          <p:cNvSpPr>
            <a:spLocks noChangeArrowheads="1"/>
          </p:cNvSpPr>
          <p:nvPr/>
        </p:nvSpPr>
        <p:spPr bwMode="auto">
          <a:xfrm>
            <a:off x="4024313" y="6153150"/>
            <a:ext cx="3571875" cy="333375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5" name="AutoShape 6"/>
          <p:cNvSpPr>
            <a:spLocks noChangeArrowheads="1"/>
          </p:cNvSpPr>
          <p:nvPr/>
        </p:nvSpPr>
        <p:spPr bwMode="auto">
          <a:xfrm>
            <a:off x="6500813" y="4652963"/>
            <a:ext cx="2392362" cy="619125"/>
          </a:xfrm>
          <a:prstGeom prst="roundRect">
            <a:avLst>
              <a:gd name="adj" fmla="val 2487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6" name="AutoShape 7"/>
          <p:cNvSpPr>
            <a:spLocks noChangeArrowheads="1"/>
          </p:cNvSpPr>
          <p:nvPr/>
        </p:nvSpPr>
        <p:spPr bwMode="auto">
          <a:xfrm>
            <a:off x="4664075" y="981075"/>
            <a:ext cx="747713" cy="4319588"/>
          </a:xfrm>
          <a:prstGeom prst="roundRect">
            <a:avLst>
              <a:gd name="adj" fmla="val 19745"/>
            </a:avLst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7" name="AutoShape 8"/>
          <p:cNvSpPr>
            <a:spLocks noChangeArrowheads="1"/>
          </p:cNvSpPr>
          <p:nvPr/>
        </p:nvSpPr>
        <p:spPr bwMode="auto">
          <a:xfrm>
            <a:off x="5605463" y="981075"/>
            <a:ext cx="747712" cy="4256088"/>
          </a:xfrm>
          <a:prstGeom prst="roundRect">
            <a:avLst>
              <a:gd name="adj" fmla="val 19745"/>
            </a:avLst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8" name="AutoShape 9"/>
          <p:cNvSpPr>
            <a:spLocks noChangeArrowheads="1"/>
          </p:cNvSpPr>
          <p:nvPr/>
        </p:nvSpPr>
        <p:spPr bwMode="auto">
          <a:xfrm>
            <a:off x="6470650" y="2744788"/>
            <a:ext cx="2422525" cy="1541462"/>
          </a:xfrm>
          <a:prstGeom prst="roundRect">
            <a:avLst>
              <a:gd name="adj" fmla="val 9889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69" name="AutoShape 10"/>
          <p:cNvSpPr>
            <a:spLocks noChangeArrowheads="1"/>
          </p:cNvSpPr>
          <p:nvPr/>
        </p:nvSpPr>
        <p:spPr bwMode="auto">
          <a:xfrm>
            <a:off x="3736975" y="1268413"/>
            <a:ext cx="747713" cy="2089150"/>
          </a:xfrm>
          <a:prstGeom prst="roundRect">
            <a:avLst>
              <a:gd name="adj" fmla="val 19745"/>
            </a:avLst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0" name="AutoShape 11"/>
          <p:cNvSpPr>
            <a:spLocks noChangeArrowheads="1"/>
          </p:cNvSpPr>
          <p:nvPr/>
        </p:nvSpPr>
        <p:spPr bwMode="auto">
          <a:xfrm>
            <a:off x="1911350" y="1268413"/>
            <a:ext cx="1662113" cy="2092325"/>
          </a:xfrm>
          <a:prstGeom prst="roundRect">
            <a:avLst>
              <a:gd name="adj" fmla="val 10412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1" name="AutoShape 13"/>
          <p:cNvSpPr>
            <a:spLocks noChangeArrowheads="1"/>
          </p:cNvSpPr>
          <p:nvPr/>
        </p:nvSpPr>
        <p:spPr bwMode="auto">
          <a:xfrm>
            <a:off x="179388" y="3811588"/>
            <a:ext cx="3629025" cy="481012"/>
          </a:xfrm>
          <a:prstGeom prst="roundRect">
            <a:avLst>
              <a:gd name="adj" fmla="val 26986"/>
            </a:avLst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2" name="AutoShape 14"/>
          <p:cNvSpPr>
            <a:spLocks noChangeArrowheads="1"/>
          </p:cNvSpPr>
          <p:nvPr/>
        </p:nvSpPr>
        <p:spPr bwMode="auto">
          <a:xfrm>
            <a:off x="750888" y="4892675"/>
            <a:ext cx="3090862" cy="600075"/>
          </a:xfrm>
          <a:prstGeom prst="roundRect">
            <a:avLst>
              <a:gd name="adj" fmla="val 26986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3" name="AutoShape 15"/>
          <p:cNvSpPr>
            <a:spLocks noChangeArrowheads="1"/>
          </p:cNvSpPr>
          <p:nvPr/>
        </p:nvSpPr>
        <p:spPr bwMode="auto">
          <a:xfrm>
            <a:off x="179388" y="5876925"/>
            <a:ext cx="3313112" cy="615950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4" name="Line 16"/>
          <p:cNvSpPr>
            <a:spLocks noChangeShapeType="1"/>
          </p:cNvSpPr>
          <p:nvPr/>
        </p:nvSpPr>
        <p:spPr bwMode="auto">
          <a:xfrm>
            <a:off x="5394325" y="6310313"/>
            <a:ext cx="473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75" name="Text Box 17"/>
          <p:cNvSpPr txBox="1">
            <a:spLocks noChangeArrowheads="1"/>
          </p:cNvSpPr>
          <p:nvPr/>
        </p:nvSpPr>
        <p:spPr bwMode="auto">
          <a:xfrm>
            <a:off x="179388" y="3854450"/>
            <a:ext cx="230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PMC, VME+custom</a:t>
            </a:r>
            <a:endParaRPr lang="en-US"/>
          </a:p>
        </p:txBody>
      </p:sp>
      <p:sp>
        <p:nvSpPr>
          <p:cNvPr id="19476" name="Text Box 18"/>
          <p:cNvSpPr txBox="1">
            <a:spLocks noChangeArrowheads="1"/>
          </p:cNvSpPr>
          <p:nvPr/>
        </p:nvSpPr>
        <p:spPr bwMode="auto">
          <a:xfrm>
            <a:off x="760413" y="4995863"/>
            <a:ext cx="1808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VME+PMC</a:t>
            </a:r>
            <a:endParaRPr lang="en-US"/>
          </a:p>
        </p:txBody>
      </p:sp>
      <p:pic>
        <p:nvPicPr>
          <p:cNvPr id="19477" name="Picture 21" descr="l1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3"/>
          <a:stretch/>
        </p:blipFill>
        <p:spPr bwMode="auto">
          <a:xfrm>
            <a:off x="1798638" y="2324100"/>
            <a:ext cx="6984000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8" name="Rectangle 22"/>
          <p:cNvSpPr>
            <a:spLocks noChangeArrowheads="1"/>
          </p:cNvSpPr>
          <p:nvPr/>
        </p:nvSpPr>
        <p:spPr bwMode="auto">
          <a:xfrm>
            <a:off x="6804025" y="2420938"/>
            <a:ext cx="1081088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 rot="-5400000">
            <a:off x="3433763" y="1571625"/>
            <a:ext cx="1333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</a:t>
            </a:r>
          </a:p>
          <a:p>
            <a:pPr algn="ctr"/>
            <a:r>
              <a:rPr lang="en-GB"/>
              <a:t>VME, PMC</a:t>
            </a:r>
            <a:endParaRPr lang="en-US"/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 rot="-5400000">
            <a:off x="2084388" y="1562100"/>
            <a:ext cx="1333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</a:t>
            </a:r>
          </a:p>
          <a:p>
            <a:pPr algn="ctr"/>
            <a:r>
              <a:rPr lang="en-GB"/>
              <a:t>VME, PMC</a:t>
            </a:r>
            <a:endParaRPr lang="en-US"/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 rot="-5400000">
            <a:off x="4209256" y="1412082"/>
            <a:ext cx="1639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 VME+custom</a:t>
            </a:r>
            <a:endParaRPr lang="en-US"/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 rot="-5400000">
            <a:off x="5151438" y="1416050"/>
            <a:ext cx="165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 VME+custom</a:t>
            </a:r>
            <a:endParaRPr lang="en-US"/>
          </a:p>
        </p:txBody>
      </p:sp>
      <p:sp>
        <p:nvSpPr>
          <p:cNvPr id="19483" name="Text Box 28"/>
          <p:cNvSpPr txBox="1">
            <a:spLocks noChangeArrowheads="1"/>
          </p:cNvSpPr>
          <p:nvPr/>
        </p:nvSpPr>
        <p:spPr bwMode="auto">
          <a:xfrm>
            <a:off x="7194550" y="3175000"/>
            <a:ext cx="1631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Custom,</a:t>
            </a:r>
          </a:p>
          <a:p>
            <a:pPr algn="ctr"/>
            <a:r>
              <a:rPr lang="en-GB"/>
              <a:t>VME+custom</a:t>
            </a:r>
            <a:endParaRPr lang="en-US"/>
          </a:p>
        </p:txBody>
      </p:sp>
      <p:sp>
        <p:nvSpPr>
          <p:cNvPr id="19484" name="Text Box 29"/>
          <p:cNvSpPr txBox="1">
            <a:spLocks noChangeArrowheads="1"/>
          </p:cNvSpPr>
          <p:nvPr/>
        </p:nvSpPr>
        <p:spPr bwMode="auto">
          <a:xfrm>
            <a:off x="5819775" y="6121400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VME+custom</a:t>
            </a:r>
            <a:endParaRPr lang="en-US"/>
          </a:p>
        </p:txBody>
      </p:sp>
      <p:sp>
        <p:nvSpPr>
          <p:cNvPr id="19485" name="Text Box 30"/>
          <p:cNvSpPr txBox="1">
            <a:spLocks noChangeArrowheads="1"/>
          </p:cNvSpPr>
          <p:nvPr/>
        </p:nvSpPr>
        <p:spPr bwMode="auto">
          <a:xfrm>
            <a:off x="755650" y="4249738"/>
            <a:ext cx="18081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VME+USB</a:t>
            </a:r>
            <a:endParaRPr lang="en-US"/>
          </a:p>
        </p:txBody>
      </p:sp>
      <p:sp>
        <p:nvSpPr>
          <p:cNvPr id="19486" name="Text Box 32"/>
          <p:cNvSpPr txBox="1">
            <a:spLocks noChangeArrowheads="1"/>
          </p:cNvSpPr>
          <p:nvPr/>
        </p:nvSpPr>
        <p:spPr bwMode="auto">
          <a:xfrm>
            <a:off x="0" y="5876925"/>
            <a:ext cx="2203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PMC, VME+custom</a:t>
            </a:r>
            <a:endParaRPr lang="en-US"/>
          </a:p>
        </p:txBody>
      </p:sp>
      <p:sp>
        <p:nvSpPr>
          <p:cNvPr id="19487" name="Text Box 35"/>
          <p:cNvSpPr txBox="1">
            <a:spLocks noChangeArrowheads="1"/>
          </p:cNvSpPr>
          <p:nvPr/>
        </p:nvSpPr>
        <p:spPr bwMode="auto">
          <a:xfrm>
            <a:off x="7099300" y="5524500"/>
            <a:ext cx="1865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PMC, VME+custom</a:t>
            </a:r>
            <a:endParaRPr lang="en-US"/>
          </a:p>
        </p:txBody>
      </p:sp>
      <p:sp>
        <p:nvSpPr>
          <p:cNvPr id="19488" name="Text Box 36"/>
          <p:cNvSpPr txBox="1">
            <a:spLocks noChangeArrowheads="1"/>
          </p:cNvSpPr>
          <p:nvPr/>
        </p:nvSpPr>
        <p:spPr bwMode="auto">
          <a:xfrm>
            <a:off x="7099300" y="4652963"/>
            <a:ext cx="18653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PMC, VME+custom</a:t>
            </a:r>
            <a:endParaRPr lang="en-US"/>
          </a:p>
        </p:txBody>
      </p:sp>
      <p:sp>
        <p:nvSpPr>
          <p:cNvPr id="19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2618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8"/>
          <p:cNvSpPr>
            <a:spLocks noChangeArrowheads="1"/>
          </p:cNvSpPr>
          <p:nvPr/>
        </p:nvSpPr>
        <p:spPr bwMode="auto">
          <a:xfrm>
            <a:off x="5605463" y="981075"/>
            <a:ext cx="747712" cy="4256088"/>
          </a:xfrm>
          <a:prstGeom prst="roundRect">
            <a:avLst>
              <a:gd name="adj" fmla="val 19745"/>
            </a:avLst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7" name="AutoShape 7"/>
          <p:cNvSpPr>
            <a:spLocks noChangeArrowheads="1"/>
          </p:cNvSpPr>
          <p:nvPr/>
        </p:nvSpPr>
        <p:spPr bwMode="auto">
          <a:xfrm>
            <a:off x="4664075" y="981075"/>
            <a:ext cx="747713" cy="4319588"/>
          </a:xfrm>
          <a:prstGeom prst="roundRect">
            <a:avLst>
              <a:gd name="adj" fmla="val 19745"/>
            </a:avLst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A74859E-6C2A-491F-BAE7-4AF70046498F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954D299-3CBE-43D4-AC09-8D27EE450D78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21511" name="Text Box 2"/>
          <p:cNvSpPr txBox="1">
            <a:spLocks noChangeArrowheads="1"/>
          </p:cNvSpPr>
          <p:nvPr/>
        </p:nvSpPr>
        <p:spPr bwMode="auto">
          <a:xfrm>
            <a:off x="381000" y="1412875"/>
            <a:ext cx="1225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Board</a:t>
            </a:r>
          </a:p>
          <a:p>
            <a:pPr algn="ctr"/>
            <a:r>
              <a:rPr lang="en-GB" sz="2400"/>
              <a:t>Counts</a:t>
            </a:r>
            <a:endParaRPr lang="en-US" sz="2400"/>
          </a:p>
        </p:txBody>
      </p:sp>
      <p:sp>
        <p:nvSpPr>
          <p:cNvPr id="21512" name="AutoShape 4"/>
          <p:cNvSpPr>
            <a:spLocks noChangeArrowheads="1"/>
          </p:cNvSpPr>
          <p:nvPr/>
        </p:nvSpPr>
        <p:spPr bwMode="auto">
          <a:xfrm>
            <a:off x="4768850" y="5516563"/>
            <a:ext cx="4124325" cy="347662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3" name="AutoShape 5"/>
          <p:cNvSpPr>
            <a:spLocks noChangeArrowheads="1"/>
          </p:cNvSpPr>
          <p:nvPr/>
        </p:nvSpPr>
        <p:spPr bwMode="auto">
          <a:xfrm>
            <a:off x="611188" y="4284663"/>
            <a:ext cx="3216275" cy="287337"/>
          </a:xfrm>
          <a:prstGeom prst="roundRect">
            <a:avLst>
              <a:gd name="adj" fmla="val 36463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6470650" y="2744788"/>
            <a:ext cx="2422525" cy="2555875"/>
          </a:xfrm>
          <a:prstGeom prst="roundRect">
            <a:avLst>
              <a:gd name="adj" fmla="val 9889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>
            <a:off x="3736975" y="1052513"/>
            <a:ext cx="747713" cy="2305050"/>
          </a:xfrm>
          <a:prstGeom prst="roundRect">
            <a:avLst>
              <a:gd name="adj" fmla="val 19745"/>
            </a:avLst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1911350" y="1052513"/>
            <a:ext cx="1662113" cy="2308225"/>
          </a:xfrm>
          <a:prstGeom prst="roundRect">
            <a:avLst>
              <a:gd name="adj" fmla="val 10412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611188" y="3811588"/>
            <a:ext cx="3197225" cy="481012"/>
          </a:xfrm>
          <a:prstGeom prst="roundRect">
            <a:avLst>
              <a:gd name="adj" fmla="val 26986"/>
            </a:avLst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750888" y="4892675"/>
            <a:ext cx="3090862" cy="600075"/>
          </a:xfrm>
          <a:prstGeom prst="roundRect">
            <a:avLst>
              <a:gd name="adj" fmla="val 26986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179388" y="6153150"/>
            <a:ext cx="3313112" cy="339725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0" name="Text Box 17"/>
          <p:cNvSpPr txBox="1">
            <a:spLocks noChangeArrowheads="1"/>
          </p:cNvSpPr>
          <p:nvPr/>
        </p:nvSpPr>
        <p:spPr bwMode="auto">
          <a:xfrm>
            <a:off x="611188" y="3854450"/>
            <a:ext cx="18732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1342 of 9 types</a:t>
            </a:r>
            <a:endParaRPr lang="en-US"/>
          </a:p>
        </p:txBody>
      </p:sp>
      <p:sp>
        <p:nvSpPr>
          <p:cNvPr id="21521" name="Text Box 18"/>
          <p:cNvSpPr txBox="1">
            <a:spLocks noChangeArrowheads="1"/>
          </p:cNvSpPr>
          <p:nvPr/>
        </p:nvSpPr>
        <p:spPr bwMode="auto">
          <a:xfrm>
            <a:off x="760413" y="4995863"/>
            <a:ext cx="1808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/>
              <a:t>12 of 4 types</a:t>
            </a:r>
            <a:endParaRPr lang="en-US" dirty="0"/>
          </a:p>
        </p:txBody>
      </p:sp>
      <p:pic>
        <p:nvPicPr>
          <p:cNvPr id="21522" name="Picture 19" descr="l1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3"/>
          <a:stretch/>
        </p:blipFill>
        <p:spPr>
          <a:xfrm>
            <a:off x="1798638" y="2324100"/>
            <a:ext cx="6984000" cy="4418013"/>
          </a:xfrm>
          <a:noFill/>
        </p:spPr>
      </p:pic>
      <p:sp>
        <p:nvSpPr>
          <p:cNvPr id="21523" name="Rectangle 20"/>
          <p:cNvSpPr>
            <a:spLocks noChangeArrowheads="1"/>
          </p:cNvSpPr>
          <p:nvPr/>
        </p:nvSpPr>
        <p:spPr bwMode="auto">
          <a:xfrm>
            <a:off x="6804025" y="2420938"/>
            <a:ext cx="1081088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4" name="Text Box 21"/>
          <p:cNvSpPr txBox="1">
            <a:spLocks noChangeArrowheads="1"/>
          </p:cNvSpPr>
          <p:nvPr/>
        </p:nvSpPr>
        <p:spPr bwMode="auto">
          <a:xfrm rot="-5400000">
            <a:off x="3615532" y="1483518"/>
            <a:ext cx="977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684 of</a:t>
            </a:r>
          </a:p>
          <a:p>
            <a:pPr algn="ctr"/>
            <a:r>
              <a:rPr lang="en-US"/>
              <a:t>3 types</a:t>
            </a:r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 rot="-5400000">
            <a:off x="2247107" y="1483518"/>
            <a:ext cx="977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780 of</a:t>
            </a:r>
          </a:p>
          <a:p>
            <a:pPr algn="ctr"/>
            <a:r>
              <a:rPr lang="en-GB"/>
              <a:t>2 types</a:t>
            </a:r>
            <a:endParaRPr lang="en-US"/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 rot="-5400000">
            <a:off x="4537075" y="1493838"/>
            <a:ext cx="9985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/>
              <a:t>198 of</a:t>
            </a:r>
          </a:p>
          <a:p>
            <a:pPr algn="ctr"/>
            <a:r>
              <a:rPr lang="en-US"/>
              <a:t>7 types</a:t>
            </a:r>
          </a:p>
        </p:txBody>
      </p:sp>
      <p:sp>
        <p:nvSpPr>
          <p:cNvPr id="21527" name="Text Box 24"/>
          <p:cNvSpPr txBox="1">
            <a:spLocks noChangeArrowheads="1"/>
          </p:cNvSpPr>
          <p:nvPr/>
        </p:nvSpPr>
        <p:spPr bwMode="auto">
          <a:xfrm rot="-5400000">
            <a:off x="5480051" y="1512887"/>
            <a:ext cx="10080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75 of</a:t>
            </a:r>
          </a:p>
          <a:p>
            <a:pPr algn="ctr"/>
            <a:r>
              <a:rPr lang="en-GB"/>
              <a:t>5 types</a:t>
            </a:r>
            <a:endParaRPr lang="en-US"/>
          </a:p>
        </p:txBody>
      </p:sp>
      <p:sp>
        <p:nvSpPr>
          <p:cNvPr id="21528" name="Text Box 25"/>
          <p:cNvSpPr txBox="1">
            <a:spLocks noChangeArrowheads="1"/>
          </p:cNvSpPr>
          <p:nvPr/>
        </p:nvSpPr>
        <p:spPr bwMode="auto">
          <a:xfrm>
            <a:off x="7526338" y="3646488"/>
            <a:ext cx="9779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288 of</a:t>
            </a:r>
          </a:p>
          <a:p>
            <a:pPr algn="ctr"/>
            <a:r>
              <a:rPr lang="en-GB"/>
              <a:t>9 types</a:t>
            </a:r>
            <a:endParaRPr lang="en-US"/>
          </a:p>
        </p:txBody>
      </p:sp>
      <p:sp>
        <p:nvSpPr>
          <p:cNvPr id="21529" name="Text Box 27"/>
          <p:cNvSpPr txBox="1">
            <a:spLocks noChangeArrowheads="1"/>
          </p:cNvSpPr>
          <p:nvPr/>
        </p:nvSpPr>
        <p:spPr bwMode="auto">
          <a:xfrm>
            <a:off x="684213" y="4249738"/>
            <a:ext cx="187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63 of 1 type</a:t>
            </a:r>
            <a:endParaRPr lang="en-US"/>
          </a:p>
        </p:txBody>
      </p:sp>
      <p:sp>
        <p:nvSpPr>
          <p:cNvPr id="21530" name="Text Box 28"/>
          <p:cNvSpPr txBox="1">
            <a:spLocks noChangeArrowheads="1"/>
          </p:cNvSpPr>
          <p:nvPr/>
        </p:nvSpPr>
        <p:spPr bwMode="auto">
          <a:xfrm>
            <a:off x="250825" y="6157913"/>
            <a:ext cx="1585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11 of 7 types</a:t>
            </a:r>
            <a:endParaRPr lang="en-US"/>
          </a:p>
        </p:txBody>
      </p:sp>
      <p:sp>
        <p:nvSpPr>
          <p:cNvPr id="21531" name="Text Box 29"/>
          <p:cNvSpPr txBox="1">
            <a:spLocks noChangeArrowheads="1"/>
          </p:cNvSpPr>
          <p:nvPr/>
        </p:nvSpPr>
        <p:spPr bwMode="auto">
          <a:xfrm>
            <a:off x="7170738" y="5510213"/>
            <a:ext cx="1649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4 of 2 types</a:t>
            </a:r>
            <a:endParaRPr lang="en-US"/>
          </a:p>
        </p:txBody>
      </p:sp>
      <p:sp>
        <p:nvSpPr>
          <p:cNvPr id="21532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  <p:sp>
        <p:nvSpPr>
          <p:cNvPr id="21533" name="TextBox 1"/>
          <p:cNvSpPr txBox="1">
            <a:spLocks noChangeArrowheads="1"/>
          </p:cNvSpPr>
          <p:nvPr/>
        </p:nvSpPr>
        <p:spPr bwMode="auto">
          <a:xfrm>
            <a:off x="6551613" y="1412875"/>
            <a:ext cx="2493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GB" sz="1200" dirty="0"/>
              <a:t>Excluding front-end boards, DAQ boards and 1226 assorted TTC and FPGA daughter cards</a:t>
            </a:r>
          </a:p>
        </p:txBody>
      </p:sp>
      <p:sp>
        <p:nvSpPr>
          <p:cNvPr id="21534" name="Line 16"/>
          <p:cNvSpPr>
            <a:spLocks noChangeShapeType="1"/>
          </p:cNvSpPr>
          <p:nvPr/>
        </p:nvSpPr>
        <p:spPr bwMode="auto">
          <a:xfrm>
            <a:off x="5394325" y="6310313"/>
            <a:ext cx="473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35" name="TextBox 2"/>
          <p:cNvSpPr txBox="1">
            <a:spLocks noChangeArrowheads="1"/>
          </p:cNvSpPr>
          <p:nvPr/>
        </p:nvSpPr>
        <p:spPr bwMode="auto">
          <a:xfrm>
            <a:off x="6327775" y="6226175"/>
            <a:ext cx="2398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sz="1200"/>
              <a:t>NB. These numbers may be an underestimate if I have missed part of a subsystem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2050" name="Picture 2" descr="http://www.hep.wisc.edu/wsmith/cms/jscfnov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5"/>
            <a:ext cx="5557639" cy="67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81" y="69264"/>
            <a:ext cx="3250704" cy="2135599"/>
          </a:xfrm>
        </p:spPr>
        <p:txBody>
          <a:bodyPr/>
          <a:lstStyle/>
          <a:p>
            <a:r>
              <a:rPr lang="en-GB" dirty="0" smtClean="0"/>
              <a:t>What does these boards typically look like?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2528124"/>
            <a:ext cx="223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The existing RCT Jet summary card</a:t>
            </a:r>
          </a:p>
          <a:p>
            <a:pPr algn="r"/>
            <a:r>
              <a:rPr lang="en-GB" dirty="0" smtClean="0"/>
              <a:t>~15Gb/s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6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3F0C7D6-1177-42FF-AB7D-9A85F412A72D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25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8CC7F19-B9B2-4B8E-9672-4D2BF8D004EC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654050"/>
            <a:ext cx="3419475" cy="5545138"/>
          </a:xfrm>
        </p:spPr>
        <p:txBody>
          <a:bodyPr/>
          <a:lstStyle/>
          <a:p>
            <a:pPr algn="ctr" eaLnBrk="1" hangingPunct="1">
              <a:spcBef>
                <a:spcPct val="100000"/>
              </a:spcBef>
            </a:pPr>
            <a:r>
              <a:rPr lang="en-GB" smtClean="0"/>
              <a:t>Is this beginning to remind you of anything?</a:t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If not, then hopefully one more slide should convince you…</a:t>
            </a:r>
            <a:endParaRPr lang="en-US" smtClean="0"/>
          </a:p>
        </p:txBody>
      </p:sp>
      <p:pic>
        <p:nvPicPr>
          <p:cNvPr id="22534" name="Picture 4" descr="profbranestaw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0"/>
            <a:ext cx="5595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FC3FF7E0-B3AA-4404-9F9E-49E3CA26E3F4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748C4F3-6C17-4653-A517-EFEFFAC34C95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34925" y="1412875"/>
            <a:ext cx="1820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Data transfer</a:t>
            </a:r>
            <a:endParaRPr lang="en-US" sz="2400"/>
          </a:p>
        </p:txBody>
      </p:sp>
      <p:grpSp>
        <p:nvGrpSpPr>
          <p:cNvPr id="23558" name="Group 56"/>
          <p:cNvGrpSpPr>
            <a:grpSpLocks/>
          </p:cNvGrpSpPr>
          <p:nvPr/>
        </p:nvGrpSpPr>
        <p:grpSpPr bwMode="auto">
          <a:xfrm>
            <a:off x="-142875" y="962025"/>
            <a:ext cx="9553575" cy="5822951"/>
            <a:chOff x="-90" y="606"/>
            <a:chExt cx="6018" cy="3668"/>
          </a:xfrm>
        </p:grpSpPr>
        <p:sp>
          <p:nvSpPr>
            <p:cNvPr id="23561" name="AutoShape 55"/>
            <p:cNvSpPr>
              <a:spLocks noChangeArrowheads="1"/>
            </p:cNvSpPr>
            <p:nvPr/>
          </p:nvSpPr>
          <p:spPr bwMode="auto">
            <a:xfrm>
              <a:off x="3028" y="2296"/>
              <a:ext cx="487" cy="589"/>
            </a:xfrm>
            <a:prstGeom prst="roundRect">
              <a:avLst>
                <a:gd name="adj" fmla="val 15190"/>
              </a:avLst>
            </a:prstGeom>
            <a:solidFill>
              <a:srgbClr val="00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2" name="AutoShape 52"/>
            <p:cNvSpPr>
              <a:spLocks noChangeArrowheads="1"/>
            </p:cNvSpPr>
            <p:nvPr/>
          </p:nvSpPr>
          <p:spPr bwMode="auto">
            <a:xfrm>
              <a:off x="2944" y="2892"/>
              <a:ext cx="2794" cy="429"/>
            </a:xfrm>
            <a:prstGeom prst="roundRect">
              <a:avLst>
                <a:gd name="adj" fmla="val 23194"/>
              </a:avLst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3" name="AutoShape 50"/>
            <p:cNvSpPr>
              <a:spLocks noChangeArrowheads="1"/>
            </p:cNvSpPr>
            <p:nvPr/>
          </p:nvSpPr>
          <p:spPr bwMode="auto">
            <a:xfrm>
              <a:off x="3035" y="2680"/>
              <a:ext cx="2703" cy="210"/>
            </a:xfrm>
            <a:prstGeom prst="roundRect">
              <a:avLst>
                <a:gd name="adj" fmla="val 50000"/>
              </a:avLst>
            </a:prstGeom>
            <a:solidFill>
              <a:srgbClr val="00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4" name="AutoShape 48"/>
            <p:cNvSpPr>
              <a:spLocks noChangeArrowheads="1"/>
            </p:cNvSpPr>
            <p:nvPr/>
          </p:nvSpPr>
          <p:spPr bwMode="auto">
            <a:xfrm>
              <a:off x="3061" y="3319"/>
              <a:ext cx="2699" cy="164"/>
            </a:xfrm>
            <a:prstGeom prst="roundRect">
              <a:avLst>
                <a:gd name="adj" fmla="val 50000"/>
              </a:avLst>
            </a:prstGeom>
            <a:solidFill>
              <a:srgbClr val="CC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5" name="AutoShape 45"/>
            <p:cNvSpPr>
              <a:spLocks noChangeArrowheads="1"/>
            </p:cNvSpPr>
            <p:nvPr/>
          </p:nvSpPr>
          <p:spPr bwMode="auto">
            <a:xfrm>
              <a:off x="4079" y="606"/>
              <a:ext cx="471" cy="2084"/>
            </a:xfrm>
            <a:prstGeom prst="roundRect">
              <a:avLst>
                <a:gd name="adj" fmla="val 1974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6" name="AutoShape 41"/>
            <p:cNvSpPr>
              <a:spLocks noChangeArrowheads="1"/>
            </p:cNvSpPr>
            <p:nvPr/>
          </p:nvSpPr>
          <p:spPr bwMode="auto">
            <a:xfrm>
              <a:off x="2426" y="2396"/>
              <a:ext cx="517" cy="1083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7" name="AutoShape 38"/>
            <p:cNvSpPr>
              <a:spLocks noChangeArrowheads="1"/>
            </p:cNvSpPr>
            <p:nvPr/>
          </p:nvSpPr>
          <p:spPr bwMode="auto">
            <a:xfrm>
              <a:off x="131" y="3082"/>
              <a:ext cx="2286" cy="375"/>
            </a:xfrm>
            <a:prstGeom prst="roundRect">
              <a:avLst>
                <a:gd name="adj" fmla="val 26986"/>
              </a:avLst>
            </a:prstGeom>
            <a:solidFill>
              <a:srgbClr val="66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8" name="AutoShape 36"/>
            <p:cNvSpPr>
              <a:spLocks noChangeArrowheads="1"/>
            </p:cNvSpPr>
            <p:nvPr/>
          </p:nvSpPr>
          <p:spPr bwMode="auto">
            <a:xfrm>
              <a:off x="113" y="3462"/>
              <a:ext cx="2077" cy="418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9" name="AutoShape 34"/>
            <p:cNvSpPr>
              <a:spLocks noChangeArrowheads="1"/>
            </p:cNvSpPr>
            <p:nvPr/>
          </p:nvSpPr>
          <p:spPr bwMode="auto">
            <a:xfrm>
              <a:off x="113" y="2115"/>
              <a:ext cx="2767" cy="284"/>
            </a:xfrm>
            <a:prstGeom prst="roundRect">
              <a:avLst>
                <a:gd name="adj" fmla="val 26986"/>
              </a:avLst>
            </a:prstGeom>
            <a:solidFill>
              <a:srgbClr val="FF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0" name="AutoShape 4"/>
            <p:cNvSpPr>
              <a:spLocks noChangeArrowheads="1"/>
            </p:cNvSpPr>
            <p:nvPr/>
          </p:nvSpPr>
          <p:spPr bwMode="auto">
            <a:xfrm>
              <a:off x="2192" y="3483"/>
              <a:ext cx="3537" cy="388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1" name="AutoShape 6"/>
            <p:cNvSpPr>
              <a:spLocks noChangeArrowheads="1"/>
            </p:cNvSpPr>
            <p:nvPr/>
          </p:nvSpPr>
          <p:spPr bwMode="auto">
            <a:xfrm>
              <a:off x="2535" y="3870"/>
              <a:ext cx="3157" cy="377"/>
            </a:xfrm>
            <a:prstGeom prst="roundRect">
              <a:avLst>
                <a:gd name="adj" fmla="val 21353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2" name="AutoShape 8"/>
            <p:cNvSpPr>
              <a:spLocks noChangeArrowheads="1"/>
            </p:cNvSpPr>
            <p:nvPr/>
          </p:nvSpPr>
          <p:spPr bwMode="auto">
            <a:xfrm>
              <a:off x="2938" y="618"/>
              <a:ext cx="471" cy="1498"/>
            </a:xfrm>
            <a:prstGeom prst="roundRect">
              <a:avLst>
                <a:gd name="adj" fmla="val 19745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3" name="AutoShape 9"/>
            <p:cNvSpPr>
              <a:spLocks noChangeArrowheads="1"/>
            </p:cNvSpPr>
            <p:nvPr/>
          </p:nvSpPr>
          <p:spPr bwMode="auto">
            <a:xfrm>
              <a:off x="3525" y="618"/>
              <a:ext cx="471" cy="2071"/>
            </a:xfrm>
            <a:prstGeom prst="roundRect">
              <a:avLst>
                <a:gd name="adj" fmla="val 19745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4" name="AutoShape 11"/>
            <p:cNvSpPr>
              <a:spLocks noChangeArrowheads="1"/>
            </p:cNvSpPr>
            <p:nvPr/>
          </p:nvSpPr>
          <p:spPr bwMode="auto">
            <a:xfrm>
              <a:off x="2298" y="618"/>
              <a:ext cx="582" cy="1497"/>
            </a:xfrm>
            <a:prstGeom prst="roundRect">
              <a:avLst>
                <a:gd name="adj" fmla="val 19745"/>
              </a:avLst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5" name="AutoShape 12"/>
            <p:cNvSpPr>
              <a:spLocks noChangeArrowheads="1"/>
            </p:cNvSpPr>
            <p:nvPr/>
          </p:nvSpPr>
          <p:spPr bwMode="auto">
            <a:xfrm>
              <a:off x="1204" y="618"/>
              <a:ext cx="1047" cy="1499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6" name="AutoShape 13"/>
            <p:cNvSpPr>
              <a:spLocks noChangeArrowheads="1"/>
            </p:cNvSpPr>
            <p:nvPr/>
          </p:nvSpPr>
          <p:spPr bwMode="auto">
            <a:xfrm>
              <a:off x="113" y="2401"/>
              <a:ext cx="2286" cy="375"/>
            </a:xfrm>
            <a:prstGeom prst="roundRect">
              <a:avLst>
                <a:gd name="adj" fmla="val 26986"/>
              </a:avLst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7" name="AutoShape 14"/>
            <p:cNvSpPr>
              <a:spLocks noChangeArrowheads="1"/>
            </p:cNvSpPr>
            <p:nvPr/>
          </p:nvSpPr>
          <p:spPr bwMode="auto">
            <a:xfrm>
              <a:off x="113" y="2768"/>
              <a:ext cx="2307" cy="313"/>
            </a:xfrm>
            <a:prstGeom prst="roundRect">
              <a:avLst>
                <a:gd name="adj" fmla="val 26986"/>
              </a:avLst>
            </a:prstGeom>
            <a:solidFill>
              <a:srgbClr val="99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8" name="AutoShape 15"/>
            <p:cNvSpPr>
              <a:spLocks noChangeArrowheads="1"/>
            </p:cNvSpPr>
            <p:nvPr/>
          </p:nvSpPr>
          <p:spPr bwMode="auto">
            <a:xfrm>
              <a:off x="12" y="3875"/>
              <a:ext cx="2188" cy="215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9" name="Line 16"/>
            <p:cNvSpPr>
              <a:spLocks noChangeShapeType="1"/>
            </p:cNvSpPr>
            <p:nvPr/>
          </p:nvSpPr>
          <p:spPr bwMode="auto">
            <a:xfrm>
              <a:off x="3398" y="3975"/>
              <a:ext cx="29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0" name="Text Box 17"/>
            <p:cNvSpPr txBox="1">
              <a:spLocks noChangeArrowheads="1"/>
            </p:cNvSpPr>
            <p:nvPr/>
          </p:nvSpPr>
          <p:spPr bwMode="auto">
            <a:xfrm>
              <a:off x="68" y="2417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160MHz Parallel Copper</a:t>
              </a:r>
              <a:endParaRPr lang="en-US" sz="1600"/>
            </a:p>
          </p:txBody>
        </p:sp>
        <p:sp>
          <p:nvSpPr>
            <p:cNvPr id="23581" name="Text Box 18"/>
            <p:cNvSpPr txBox="1">
              <a:spLocks noChangeArrowheads="1"/>
            </p:cNvSpPr>
            <p:nvPr/>
          </p:nvSpPr>
          <p:spPr bwMode="auto">
            <a:xfrm>
              <a:off x="204" y="2813"/>
              <a:ext cx="14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850nm@2Gb/s optical</a:t>
              </a:r>
              <a:endParaRPr lang="en-US" sz="1600"/>
            </a:p>
          </p:txBody>
        </p:sp>
        <p:pic>
          <p:nvPicPr>
            <p:cNvPr id="23582" name="Picture 19" descr="l1t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33"/>
            <a:stretch/>
          </p:blipFill>
          <p:spPr bwMode="auto">
            <a:xfrm>
              <a:off x="1133" y="1464"/>
              <a:ext cx="4399" cy="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3" name="Rectangle 20"/>
            <p:cNvSpPr>
              <a:spLocks noChangeArrowheads="1"/>
            </p:cNvSpPr>
            <p:nvPr/>
          </p:nvSpPr>
          <p:spPr bwMode="auto">
            <a:xfrm>
              <a:off x="4558" y="1525"/>
              <a:ext cx="409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240" y="624"/>
              <a:ext cx="981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sz="1600" dirty="0"/>
                <a:t>Custom</a:t>
              </a:r>
            </a:p>
            <a:p>
              <a:pPr algn="ctr"/>
              <a:r>
                <a:rPr lang="en-GB" sz="1600" dirty="0"/>
                <a:t>electrical</a:t>
              </a:r>
            </a:p>
            <a:p>
              <a:pPr algn="ctr"/>
              <a:r>
                <a:rPr lang="en-GB" sz="1600" dirty="0"/>
                <a:t>+</a:t>
              </a:r>
            </a:p>
            <a:p>
              <a:pPr algn="ctr"/>
              <a:r>
                <a:rPr lang="en-GB" sz="1600" dirty="0" smtClean="0"/>
                <a:t>850nm</a:t>
              </a:r>
              <a:r>
                <a:rPr lang="en-GB" sz="1600" dirty="0"/>
                <a:t>@</a:t>
              </a:r>
            </a:p>
            <a:p>
              <a:pPr algn="ctr"/>
              <a:r>
                <a:rPr lang="en-GB" sz="1600" dirty="0" smtClean="0"/>
                <a:t>1.6Gb/s</a:t>
              </a:r>
              <a:endParaRPr lang="en-GB" sz="1600" dirty="0"/>
            </a:p>
            <a:p>
              <a:pPr algn="ctr"/>
              <a:r>
                <a:rPr lang="en-GB" sz="1600" dirty="0"/>
                <a:t>optical</a:t>
              </a:r>
              <a:endParaRPr lang="en-US" sz="1600" dirty="0"/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 rot="-5400000">
              <a:off x="2774" y="899"/>
              <a:ext cx="78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 rot="-5400000">
              <a:off x="3353" y="914"/>
              <a:ext cx="8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87" name="Text Box 26"/>
            <p:cNvSpPr txBox="1">
              <a:spLocks noChangeArrowheads="1"/>
            </p:cNvSpPr>
            <p:nvPr/>
          </p:nvSpPr>
          <p:spPr bwMode="auto">
            <a:xfrm>
              <a:off x="3596" y="3867"/>
              <a:ext cx="173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160MHz BPME @1310nm </a:t>
              </a:r>
              <a:r>
                <a:rPr lang="en-GB" dirty="0"/>
                <a:t>optical</a:t>
              </a:r>
              <a:endParaRPr lang="en-US" dirty="0"/>
            </a:p>
          </p:txBody>
        </p:sp>
        <p:sp>
          <p:nvSpPr>
            <p:cNvPr id="23588" name="Text Box 28"/>
            <p:cNvSpPr txBox="1">
              <a:spLocks noChangeArrowheads="1"/>
            </p:cNvSpPr>
            <p:nvPr/>
          </p:nvSpPr>
          <p:spPr bwMode="auto">
            <a:xfrm>
              <a:off x="-90" y="3868"/>
              <a:ext cx="13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Custom Backplane</a:t>
              </a:r>
              <a:endParaRPr lang="en-US" sz="1600"/>
            </a:p>
          </p:txBody>
        </p:sp>
        <p:sp>
          <p:nvSpPr>
            <p:cNvPr id="23589" name="Text Box 33"/>
            <p:cNvSpPr txBox="1">
              <a:spLocks noChangeArrowheads="1"/>
            </p:cNvSpPr>
            <p:nvPr/>
          </p:nvSpPr>
          <p:spPr bwMode="auto">
            <a:xfrm>
              <a:off x="2190" y="624"/>
              <a:ext cx="808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sz="1600" dirty="0"/>
                <a:t>Custom</a:t>
              </a:r>
            </a:p>
            <a:p>
              <a:pPr algn="ctr"/>
              <a:r>
                <a:rPr lang="en-GB" sz="1600" dirty="0"/>
                <a:t>electrical</a:t>
              </a:r>
            </a:p>
            <a:p>
              <a:pPr algn="ctr"/>
              <a:r>
                <a:rPr lang="en-GB" sz="1600" dirty="0"/>
                <a:t>+</a:t>
              </a:r>
            </a:p>
            <a:p>
              <a:pPr algn="ctr"/>
              <a:r>
                <a:rPr lang="en-GB" sz="1600" dirty="0" smtClean="0"/>
                <a:t>1310nm</a:t>
              </a:r>
              <a:r>
                <a:rPr lang="en-GB" sz="1600" dirty="0"/>
                <a:t>@</a:t>
              </a:r>
            </a:p>
            <a:p>
              <a:pPr algn="ctr"/>
              <a:r>
                <a:rPr lang="en-GB" sz="1600" dirty="0" smtClean="0"/>
                <a:t>0.8Gb/s</a:t>
              </a:r>
              <a:endParaRPr lang="en-GB" sz="1600" dirty="0"/>
            </a:p>
            <a:p>
              <a:pPr algn="ctr"/>
              <a:r>
                <a:rPr lang="en-GB" sz="1600" dirty="0"/>
                <a:t>optical</a:t>
              </a:r>
              <a:endParaRPr lang="en-US" sz="1600" dirty="0"/>
            </a:p>
          </p:txBody>
        </p:sp>
        <p:sp>
          <p:nvSpPr>
            <p:cNvPr id="23590" name="Text Box 35"/>
            <p:cNvSpPr txBox="1">
              <a:spLocks noChangeArrowheads="1"/>
            </p:cNvSpPr>
            <p:nvPr/>
          </p:nvSpPr>
          <p:spPr bwMode="auto">
            <a:xfrm>
              <a:off x="68" y="2066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1.2Gb/s Serial Copper</a:t>
              </a:r>
              <a:endParaRPr lang="en-US" sz="1600"/>
            </a:p>
          </p:txBody>
        </p:sp>
        <p:sp>
          <p:nvSpPr>
            <p:cNvPr id="23591" name="Text Box 37"/>
            <p:cNvSpPr txBox="1">
              <a:spLocks noChangeArrowheads="1"/>
            </p:cNvSpPr>
            <p:nvPr/>
          </p:nvSpPr>
          <p:spPr bwMode="auto">
            <a:xfrm>
              <a:off x="113" y="3548"/>
              <a:ext cx="16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850nm@3.2Gb/s optical</a:t>
              </a:r>
              <a:endParaRPr lang="en-US" sz="1600"/>
            </a:p>
          </p:txBody>
        </p:sp>
        <p:sp>
          <p:nvSpPr>
            <p:cNvPr id="23592" name="Text Box 39"/>
            <p:cNvSpPr txBox="1">
              <a:spLocks noChangeArrowheads="1"/>
            </p:cNvSpPr>
            <p:nvPr/>
          </p:nvSpPr>
          <p:spPr bwMode="auto">
            <a:xfrm>
              <a:off x="68" y="3085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80MHz Parallel Copper</a:t>
              </a:r>
              <a:endParaRPr lang="en-US" sz="1600"/>
            </a:p>
          </p:txBody>
        </p:sp>
        <p:sp>
          <p:nvSpPr>
            <p:cNvPr id="23593" name="Text Box 40"/>
            <p:cNvSpPr txBox="1">
              <a:spLocks noChangeArrowheads="1"/>
            </p:cNvSpPr>
            <p:nvPr/>
          </p:nvSpPr>
          <p:spPr bwMode="auto">
            <a:xfrm>
              <a:off x="4426" y="3466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Backplane</a:t>
              </a:r>
              <a:endParaRPr lang="en-US"/>
            </a:p>
          </p:txBody>
        </p:sp>
        <p:sp>
          <p:nvSpPr>
            <p:cNvPr id="23594" name="Oval 43"/>
            <p:cNvSpPr>
              <a:spLocks noChangeArrowheads="1"/>
            </p:cNvSpPr>
            <p:nvPr/>
          </p:nvSpPr>
          <p:spPr bwMode="auto">
            <a:xfrm>
              <a:off x="2418" y="2614"/>
              <a:ext cx="408" cy="629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95" name="Text Box 42"/>
            <p:cNvSpPr txBox="1">
              <a:spLocks noChangeArrowheads="1"/>
            </p:cNvSpPr>
            <p:nvPr/>
          </p:nvSpPr>
          <p:spPr bwMode="auto">
            <a:xfrm rot="-5400000">
              <a:off x="2343" y="2653"/>
              <a:ext cx="6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850nm@3.2Gb/s optical</a:t>
              </a:r>
              <a:endParaRPr lang="en-US" sz="1600"/>
            </a:p>
          </p:txBody>
        </p:sp>
        <p:sp>
          <p:nvSpPr>
            <p:cNvPr id="23596" name="Rectangle 44"/>
            <p:cNvSpPr>
              <a:spLocks noChangeArrowheads="1"/>
            </p:cNvSpPr>
            <p:nvPr/>
          </p:nvSpPr>
          <p:spPr bwMode="auto">
            <a:xfrm>
              <a:off x="2351" y="2886"/>
              <a:ext cx="75" cy="90"/>
            </a:xfrm>
            <a:prstGeom prst="rect">
              <a:avLst/>
            </a:prstGeom>
            <a:solidFill>
              <a:srgbClr val="99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97" name="Rectangle 46"/>
            <p:cNvSpPr>
              <a:spLocks noChangeArrowheads="1"/>
            </p:cNvSpPr>
            <p:nvPr/>
          </p:nvSpPr>
          <p:spPr bwMode="auto">
            <a:xfrm>
              <a:off x="4286" y="1525"/>
              <a:ext cx="273" cy="2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98" name="Text Box 47"/>
            <p:cNvSpPr txBox="1">
              <a:spLocks noChangeArrowheads="1"/>
            </p:cNvSpPr>
            <p:nvPr/>
          </p:nvSpPr>
          <p:spPr bwMode="auto">
            <a:xfrm rot="-5400000">
              <a:off x="3897" y="914"/>
              <a:ext cx="8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99" name="Text Box 49"/>
            <p:cNvSpPr txBox="1">
              <a:spLocks noChangeArrowheads="1"/>
            </p:cNvSpPr>
            <p:nvPr/>
          </p:nvSpPr>
          <p:spPr bwMode="auto">
            <a:xfrm>
              <a:off x="4159" y="3291"/>
              <a:ext cx="17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40MHz Parallel Copper</a:t>
              </a:r>
              <a:endParaRPr lang="en-US" sz="1600"/>
            </a:p>
          </p:txBody>
        </p:sp>
        <p:sp>
          <p:nvSpPr>
            <p:cNvPr id="23600" name="Text Box 51"/>
            <p:cNvSpPr txBox="1">
              <a:spLocks noChangeArrowheads="1"/>
            </p:cNvSpPr>
            <p:nvPr/>
          </p:nvSpPr>
          <p:spPr bwMode="auto">
            <a:xfrm>
              <a:off x="4486" y="2665"/>
              <a:ext cx="116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Various optical</a:t>
              </a:r>
              <a:endParaRPr lang="en-US"/>
            </a:p>
          </p:txBody>
        </p:sp>
        <p:sp>
          <p:nvSpPr>
            <p:cNvPr id="23601" name="Text Box 53"/>
            <p:cNvSpPr txBox="1">
              <a:spLocks noChangeArrowheads="1"/>
            </p:cNvSpPr>
            <p:nvPr/>
          </p:nvSpPr>
          <p:spPr bwMode="auto">
            <a:xfrm>
              <a:off x="4440" y="2908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Multiple custom</a:t>
              </a:r>
            </a:p>
            <a:p>
              <a:pPr algn="ctr"/>
              <a:r>
                <a:rPr lang="en-GB"/>
                <a:t>backplanes</a:t>
              </a:r>
              <a:endParaRPr lang="en-US"/>
            </a:p>
          </p:txBody>
        </p:sp>
      </p:grpSp>
      <p:sp>
        <p:nvSpPr>
          <p:cNvPr id="23559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CMS Level-1 Trigger – A few details</a:t>
            </a:r>
            <a:endParaRPr lang="en-US" dirty="0" smtClean="0"/>
          </a:p>
        </p:txBody>
      </p:sp>
      <p:sp>
        <p:nvSpPr>
          <p:cNvPr id="23560" name="Text Box 57"/>
          <p:cNvSpPr txBox="1">
            <a:spLocks noChangeArrowheads="1"/>
          </p:cNvSpPr>
          <p:nvPr/>
        </p:nvSpPr>
        <p:spPr bwMode="auto">
          <a:xfrm>
            <a:off x="7451725" y="1844675"/>
            <a:ext cx="1584325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dirty="0"/>
              <a:t>The only thing missing is a length of knotted string being pulled by a bald man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CMS Level-1 Trigger </a:t>
            </a:r>
            <a:r>
              <a:rPr lang="en-GB" dirty="0" smtClean="0"/>
              <a:t>– status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It is hideous – William Heath Robinson would be proud (or disgusted)</a:t>
            </a:r>
          </a:p>
          <a:p>
            <a:endParaRPr lang="en-GB" dirty="0"/>
          </a:p>
          <a:p>
            <a:r>
              <a:rPr lang="en-GB" dirty="0" smtClean="0"/>
              <a:t>But, to give it it’s dues, it works and it works well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8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F137B352-89D5-4D6F-9762-CB1E3E9103C7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5ABD2F2-2CD5-4378-9D5B-77B61247B0F2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Problems with the current system</a:t>
            </a:r>
            <a:endParaRPr lang="en-US" smtClean="0"/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dirty="0" smtClean="0"/>
              <a:t>ASIC-based systems (i.e. the RCT) have zero flexibility.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The </a:t>
            </a:r>
            <a:r>
              <a:rPr lang="en-GB" dirty="0" err="1" smtClean="0"/>
              <a:t>mish</a:t>
            </a:r>
            <a:r>
              <a:rPr lang="en-GB" dirty="0" smtClean="0"/>
              <a:t>-mash of hardware and link formats limits the flexibility of FPGA-based system.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N</a:t>
            </a:r>
            <a:r>
              <a:rPr lang="en-GB" baseline="-25000" dirty="0" smtClean="0"/>
              <a:t>(different solutions to the same problem)</a:t>
            </a:r>
            <a:r>
              <a:rPr lang="en-GB" dirty="0" smtClean="0"/>
              <a:t> ≥ N</a:t>
            </a:r>
            <a:r>
              <a:rPr lang="en-GB" baseline="-25000" dirty="0" smtClean="0"/>
              <a:t>(people working on said problem)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Each piece of hardware is really only understood by one person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Each piece of hardware requires different software. How these operate together was added as an after thought.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Large, loosely organized collaboration = no software or firmware reuse.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8BEB92F-A7EB-43DD-A0AB-03BF08E0E8B4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9FD0A9C-EBB2-47D6-84AE-885282B1C57D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Lessons learned in building the current system</a:t>
            </a:r>
            <a:endParaRPr lang="en-US" dirty="0" smtClean="0"/>
          </a:p>
        </p:txBody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dirty="0" smtClean="0"/>
              <a:t>If you have spare capability in your system, someone will ask you to use it to make up for a deficiency in theirs. So include it from the start.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Standards are there for a reason. If someone says </a:t>
            </a:r>
            <a:r>
              <a:rPr lang="en-GB" i="1" dirty="0" smtClean="0"/>
              <a:t>“</a:t>
            </a:r>
            <a:r>
              <a:rPr lang="en-GB" i="1" dirty="0" smtClean="0">
                <a:solidFill>
                  <a:srgbClr val="FF0000"/>
                </a:solidFill>
              </a:rPr>
              <a:t>…but it would be so much easier if we could violate the standard just a little bit…</a:t>
            </a:r>
            <a:r>
              <a:rPr lang="en-GB" i="1" dirty="0" smtClean="0"/>
              <a:t>”</a:t>
            </a:r>
            <a:r>
              <a:rPr lang="en-GB" dirty="0" smtClean="0"/>
              <a:t>, shoot them. It’s the kindest thing to do.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Make all software part of a single framework from the start. Zero duplication of code.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Have a central library of firmware components.</a:t>
            </a:r>
          </a:p>
          <a:p>
            <a:pPr eaLnBrk="1" hangingPunct="1">
              <a:spcBef>
                <a:spcPct val="50000"/>
              </a:spcBef>
            </a:pPr>
            <a:endParaRPr lang="en-GB" dirty="0"/>
          </a:p>
          <a:p>
            <a:pPr eaLnBrk="1" hangingPunct="1">
              <a:spcBef>
                <a:spcPct val="50000"/>
              </a:spcBef>
            </a:pPr>
            <a:r>
              <a:rPr lang="en-GB" dirty="0" smtClean="0"/>
              <a:t>And finally…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0563"/>
            <a:ext cx="8229600" cy="4530725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sz="3600" dirty="0" smtClean="0"/>
              <a:t>The key problem is not</a:t>
            </a:r>
          </a:p>
          <a:p>
            <a:pPr marL="0" indent="0" algn="ctr">
              <a:buNone/>
            </a:pPr>
            <a:r>
              <a:rPr lang="en-GB" sz="3600" b="1" dirty="0" smtClean="0"/>
              <a:t>the number of components within the system</a:t>
            </a:r>
          </a:p>
          <a:p>
            <a:pPr marL="0" indent="0" algn="ctr">
              <a:buNone/>
            </a:pPr>
            <a:r>
              <a:rPr lang="en-GB" sz="3600" dirty="0" smtClean="0"/>
              <a:t>but</a:t>
            </a:r>
          </a:p>
          <a:p>
            <a:pPr marL="0" indent="0" algn="ctr">
              <a:buNone/>
            </a:pPr>
            <a:r>
              <a:rPr lang="en-GB" sz="3600" b="1" dirty="0" smtClean="0"/>
              <a:t>the number of different types of components within the system</a:t>
            </a:r>
            <a:endParaRPr lang="en-GB" sz="36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Lessons learned in building the current system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20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So… to reiterate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It is hideous – William Heath Robinson would be proud (or disgusted)</a:t>
            </a:r>
          </a:p>
          <a:p>
            <a:endParaRPr lang="en-GB" dirty="0"/>
          </a:p>
          <a:p>
            <a:r>
              <a:rPr lang="en-GB" dirty="0" smtClean="0"/>
              <a:t>But, to give it it’s dues, it works and it works well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Terminology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ASIC – Application Specific Integrated Circuit</a:t>
            </a:r>
          </a:p>
          <a:p>
            <a:pPr lvl="2"/>
            <a:r>
              <a:rPr lang="en-GB" dirty="0" smtClean="0"/>
              <a:t>An integrated circuit that has been designed to do one specific task</a:t>
            </a:r>
          </a:p>
          <a:p>
            <a:pPr lvl="2"/>
            <a:endParaRPr lang="en-GB" dirty="0"/>
          </a:p>
          <a:p>
            <a:r>
              <a:rPr lang="en-GB" b="1" dirty="0" smtClean="0"/>
              <a:t>FPGA – Field-Programmable Gate Array</a:t>
            </a:r>
          </a:p>
          <a:p>
            <a:pPr lvl="2"/>
            <a:r>
              <a:rPr lang="en-GB" dirty="0" smtClean="0"/>
              <a:t>An array of programmable logic cells joined by a programmable routing mesh</a:t>
            </a:r>
          </a:p>
          <a:p>
            <a:pPr lvl="2"/>
            <a:r>
              <a:rPr lang="en-GB" dirty="0" smtClean="0"/>
              <a:t>State-of-the-art devices have O(10</a:t>
            </a:r>
            <a:r>
              <a:rPr lang="en-GB" baseline="30000" dirty="0" smtClean="0"/>
              <a:t>6</a:t>
            </a:r>
            <a:r>
              <a:rPr lang="en-GB" dirty="0" smtClean="0"/>
              <a:t>) logic cells </a:t>
            </a:r>
            <a:r>
              <a:rPr lang="en-GB" dirty="0" err="1" smtClean="0"/>
              <a:t>clockable</a:t>
            </a:r>
            <a:r>
              <a:rPr lang="en-GB" dirty="0" smtClean="0"/>
              <a:t> at O(10</a:t>
            </a:r>
            <a:r>
              <a:rPr lang="en-GB" baseline="30000" dirty="0" smtClean="0"/>
              <a:t>8</a:t>
            </a:r>
            <a:r>
              <a:rPr lang="en-GB" dirty="0" smtClean="0"/>
              <a:t>) 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1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LInks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tyranny of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4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FC3FF7E0-B3AA-4404-9F9E-49E3CA26E3F4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748C4F3-6C17-4653-A517-EFEFFAC34C95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23557" name="Text Box 2"/>
          <p:cNvSpPr txBox="1">
            <a:spLocks noChangeArrowheads="1"/>
          </p:cNvSpPr>
          <p:nvPr/>
        </p:nvSpPr>
        <p:spPr bwMode="auto">
          <a:xfrm>
            <a:off x="34925" y="1412875"/>
            <a:ext cx="1820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Data transfer</a:t>
            </a:r>
            <a:endParaRPr lang="en-US" sz="2400"/>
          </a:p>
        </p:txBody>
      </p:sp>
      <p:grpSp>
        <p:nvGrpSpPr>
          <p:cNvPr id="23558" name="Group 56"/>
          <p:cNvGrpSpPr>
            <a:grpSpLocks/>
          </p:cNvGrpSpPr>
          <p:nvPr/>
        </p:nvGrpSpPr>
        <p:grpSpPr bwMode="auto">
          <a:xfrm>
            <a:off x="-142875" y="962025"/>
            <a:ext cx="9553575" cy="5822951"/>
            <a:chOff x="-90" y="606"/>
            <a:chExt cx="6018" cy="3668"/>
          </a:xfrm>
        </p:grpSpPr>
        <p:sp>
          <p:nvSpPr>
            <p:cNvPr id="23561" name="AutoShape 55"/>
            <p:cNvSpPr>
              <a:spLocks noChangeArrowheads="1"/>
            </p:cNvSpPr>
            <p:nvPr/>
          </p:nvSpPr>
          <p:spPr bwMode="auto">
            <a:xfrm>
              <a:off x="3028" y="2296"/>
              <a:ext cx="487" cy="589"/>
            </a:xfrm>
            <a:prstGeom prst="roundRect">
              <a:avLst>
                <a:gd name="adj" fmla="val 15190"/>
              </a:avLst>
            </a:prstGeom>
            <a:solidFill>
              <a:srgbClr val="00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2" name="AutoShape 52"/>
            <p:cNvSpPr>
              <a:spLocks noChangeArrowheads="1"/>
            </p:cNvSpPr>
            <p:nvPr/>
          </p:nvSpPr>
          <p:spPr bwMode="auto">
            <a:xfrm>
              <a:off x="2944" y="2892"/>
              <a:ext cx="2794" cy="429"/>
            </a:xfrm>
            <a:prstGeom prst="roundRect">
              <a:avLst>
                <a:gd name="adj" fmla="val 23194"/>
              </a:avLst>
            </a:prstGeom>
            <a:solidFill>
              <a:srgbClr val="CC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3" name="AutoShape 50"/>
            <p:cNvSpPr>
              <a:spLocks noChangeArrowheads="1"/>
            </p:cNvSpPr>
            <p:nvPr/>
          </p:nvSpPr>
          <p:spPr bwMode="auto">
            <a:xfrm>
              <a:off x="3035" y="2680"/>
              <a:ext cx="2703" cy="210"/>
            </a:xfrm>
            <a:prstGeom prst="roundRect">
              <a:avLst>
                <a:gd name="adj" fmla="val 50000"/>
              </a:avLst>
            </a:prstGeom>
            <a:solidFill>
              <a:srgbClr val="00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4" name="AutoShape 48"/>
            <p:cNvSpPr>
              <a:spLocks noChangeArrowheads="1"/>
            </p:cNvSpPr>
            <p:nvPr/>
          </p:nvSpPr>
          <p:spPr bwMode="auto">
            <a:xfrm>
              <a:off x="3061" y="3319"/>
              <a:ext cx="2699" cy="164"/>
            </a:xfrm>
            <a:prstGeom prst="roundRect">
              <a:avLst>
                <a:gd name="adj" fmla="val 50000"/>
              </a:avLst>
            </a:prstGeom>
            <a:solidFill>
              <a:srgbClr val="CC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5" name="AutoShape 45"/>
            <p:cNvSpPr>
              <a:spLocks noChangeArrowheads="1"/>
            </p:cNvSpPr>
            <p:nvPr/>
          </p:nvSpPr>
          <p:spPr bwMode="auto">
            <a:xfrm>
              <a:off x="4079" y="606"/>
              <a:ext cx="471" cy="2084"/>
            </a:xfrm>
            <a:prstGeom prst="roundRect">
              <a:avLst>
                <a:gd name="adj" fmla="val 19745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6" name="AutoShape 41"/>
            <p:cNvSpPr>
              <a:spLocks noChangeArrowheads="1"/>
            </p:cNvSpPr>
            <p:nvPr/>
          </p:nvSpPr>
          <p:spPr bwMode="auto">
            <a:xfrm>
              <a:off x="2426" y="2396"/>
              <a:ext cx="517" cy="1083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7" name="AutoShape 38"/>
            <p:cNvSpPr>
              <a:spLocks noChangeArrowheads="1"/>
            </p:cNvSpPr>
            <p:nvPr/>
          </p:nvSpPr>
          <p:spPr bwMode="auto">
            <a:xfrm>
              <a:off x="131" y="3082"/>
              <a:ext cx="2286" cy="375"/>
            </a:xfrm>
            <a:prstGeom prst="roundRect">
              <a:avLst>
                <a:gd name="adj" fmla="val 26986"/>
              </a:avLst>
            </a:prstGeom>
            <a:solidFill>
              <a:srgbClr val="66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8" name="AutoShape 36"/>
            <p:cNvSpPr>
              <a:spLocks noChangeArrowheads="1"/>
            </p:cNvSpPr>
            <p:nvPr/>
          </p:nvSpPr>
          <p:spPr bwMode="auto">
            <a:xfrm>
              <a:off x="113" y="3462"/>
              <a:ext cx="2077" cy="418"/>
            </a:xfrm>
            <a:prstGeom prst="roundRect">
              <a:avLst>
                <a:gd name="adj" fmla="val 26986"/>
              </a:avLst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69" name="AutoShape 34"/>
            <p:cNvSpPr>
              <a:spLocks noChangeArrowheads="1"/>
            </p:cNvSpPr>
            <p:nvPr/>
          </p:nvSpPr>
          <p:spPr bwMode="auto">
            <a:xfrm>
              <a:off x="113" y="2115"/>
              <a:ext cx="2767" cy="284"/>
            </a:xfrm>
            <a:prstGeom prst="roundRect">
              <a:avLst>
                <a:gd name="adj" fmla="val 26986"/>
              </a:avLst>
            </a:prstGeom>
            <a:solidFill>
              <a:srgbClr val="FF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0" name="AutoShape 4"/>
            <p:cNvSpPr>
              <a:spLocks noChangeArrowheads="1"/>
            </p:cNvSpPr>
            <p:nvPr/>
          </p:nvSpPr>
          <p:spPr bwMode="auto">
            <a:xfrm>
              <a:off x="2192" y="3483"/>
              <a:ext cx="3537" cy="388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1" name="AutoShape 6"/>
            <p:cNvSpPr>
              <a:spLocks noChangeArrowheads="1"/>
            </p:cNvSpPr>
            <p:nvPr/>
          </p:nvSpPr>
          <p:spPr bwMode="auto">
            <a:xfrm>
              <a:off x="2535" y="3870"/>
              <a:ext cx="3157" cy="377"/>
            </a:xfrm>
            <a:prstGeom prst="roundRect">
              <a:avLst>
                <a:gd name="adj" fmla="val 21353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2" name="AutoShape 8"/>
            <p:cNvSpPr>
              <a:spLocks noChangeArrowheads="1"/>
            </p:cNvSpPr>
            <p:nvPr/>
          </p:nvSpPr>
          <p:spPr bwMode="auto">
            <a:xfrm>
              <a:off x="2938" y="618"/>
              <a:ext cx="471" cy="1498"/>
            </a:xfrm>
            <a:prstGeom prst="roundRect">
              <a:avLst>
                <a:gd name="adj" fmla="val 19745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3" name="AutoShape 9"/>
            <p:cNvSpPr>
              <a:spLocks noChangeArrowheads="1"/>
            </p:cNvSpPr>
            <p:nvPr/>
          </p:nvSpPr>
          <p:spPr bwMode="auto">
            <a:xfrm>
              <a:off x="3525" y="618"/>
              <a:ext cx="471" cy="2071"/>
            </a:xfrm>
            <a:prstGeom prst="roundRect">
              <a:avLst>
                <a:gd name="adj" fmla="val 19745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4" name="AutoShape 11"/>
            <p:cNvSpPr>
              <a:spLocks noChangeArrowheads="1"/>
            </p:cNvSpPr>
            <p:nvPr/>
          </p:nvSpPr>
          <p:spPr bwMode="auto">
            <a:xfrm>
              <a:off x="2298" y="618"/>
              <a:ext cx="582" cy="1497"/>
            </a:xfrm>
            <a:prstGeom prst="roundRect">
              <a:avLst>
                <a:gd name="adj" fmla="val 19745"/>
              </a:avLst>
            </a:prstGeom>
            <a:solidFill>
              <a:srgbClr val="99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5" name="AutoShape 12"/>
            <p:cNvSpPr>
              <a:spLocks noChangeArrowheads="1"/>
            </p:cNvSpPr>
            <p:nvPr/>
          </p:nvSpPr>
          <p:spPr bwMode="auto">
            <a:xfrm>
              <a:off x="1204" y="618"/>
              <a:ext cx="1047" cy="1499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6" name="AutoShape 13"/>
            <p:cNvSpPr>
              <a:spLocks noChangeArrowheads="1"/>
            </p:cNvSpPr>
            <p:nvPr/>
          </p:nvSpPr>
          <p:spPr bwMode="auto">
            <a:xfrm>
              <a:off x="113" y="2401"/>
              <a:ext cx="2286" cy="375"/>
            </a:xfrm>
            <a:prstGeom prst="roundRect">
              <a:avLst>
                <a:gd name="adj" fmla="val 26986"/>
              </a:avLst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7" name="AutoShape 14"/>
            <p:cNvSpPr>
              <a:spLocks noChangeArrowheads="1"/>
            </p:cNvSpPr>
            <p:nvPr/>
          </p:nvSpPr>
          <p:spPr bwMode="auto">
            <a:xfrm>
              <a:off x="113" y="2768"/>
              <a:ext cx="2307" cy="313"/>
            </a:xfrm>
            <a:prstGeom prst="roundRect">
              <a:avLst>
                <a:gd name="adj" fmla="val 26986"/>
              </a:avLst>
            </a:prstGeom>
            <a:solidFill>
              <a:srgbClr val="99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8" name="AutoShape 15"/>
            <p:cNvSpPr>
              <a:spLocks noChangeArrowheads="1"/>
            </p:cNvSpPr>
            <p:nvPr/>
          </p:nvSpPr>
          <p:spPr bwMode="auto">
            <a:xfrm>
              <a:off x="12" y="3875"/>
              <a:ext cx="2188" cy="215"/>
            </a:xfrm>
            <a:prstGeom prst="roundRect">
              <a:avLst>
                <a:gd name="adj" fmla="val 23194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79" name="Line 16"/>
            <p:cNvSpPr>
              <a:spLocks noChangeShapeType="1"/>
            </p:cNvSpPr>
            <p:nvPr/>
          </p:nvSpPr>
          <p:spPr bwMode="auto">
            <a:xfrm>
              <a:off x="3398" y="3975"/>
              <a:ext cx="29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580" name="Text Box 17"/>
            <p:cNvSpPr txBox="1">
              <a:spLocks noChangeArrowheads="1"/>
            </p:cNvSpPr>
            <p:nvPr/>
          </p:nvSpPr>
          <p:spPr bwMode="auto">
            <a:xfrm>
              <a:off x="68" y="2417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160MHz Parallel Copper</a:t>
              </a:r>
              <a:endParaRPr lang="en-US" sz="1600"/>
            </a:p>
          </p:txBody>
        </p:sp>
        <p:sp>
          <p:nvSpPr>
            <p:cNvPr id="23581" name="Text Box 18"/>
            <p:cNvSpPr txBox="1">
              <a:spLocks noChangeArrowheads="1"/>
            </p:cNvSpPr>
            <p:nvPr/>
          </p:nvSpPr>
          <p:spPr bwMode="auto">
            <a:xfrm>
              <a:off x="204" y="2813"/>
              <a:ext cx="149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850nm@2Gb/s optical</a:t>
              </a:r>
              <a:endParaRPr lang="en-US" sz="1600"/>
            </a:p>
          </p:txBody>
        </p:sp>
        <p:pic>
          <p:nvPicPr>
            <p:cNvPr id="23582" name="Picture 19" descr="l1t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133"/>
            <a:stretch/>
          </p:blipFill>
          <p:spPr bwMode="auto">
            <a:xfrm>
              <a:off x="1133" y="1464"/>
              <a:ext cx="4399" cy="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83" name="Rectangle 20"/>
            <p:cNvSpPr>
              <a:spLocks noChangeArrowheads="1"/>
            </p:cNvSpPr>
            <p:nvPr/>
          </p:nvSpPr>
          <p:spPr bwMode="auto">
            <a:xfrm>
              <a:off x="4558" y="1525"/>
              <a:ext cx="409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240" y="624"/>
              <a:ext cx="981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sz="1600" dirty="0"/>
                <a:t>Custom</a:t>
              </a:r>
            </a:p>
            <a:p>
              <a:pPr algn="ctr"/>
              <a:r>
                <a:rPr lang="en-GB" sz="1600" dirty="0"/>
                <a:t>electrical</a:t>
              </a:r>
            </a:p>
            <a:p>
              <a:pPr algn="ctr"/>
              <a:r>
                <a:rPr lang="en-GB" sz="1600" dirty="0"/>
                <a:t>+</a:t>
              </a:r>
            </a:p>
            <a:p>
              <a:pPr algn="ctr"/>
              <a:r>
                <a:rPr lang="en-GB" sz="1600" dirty="0" smtClean="0"/>
                <a:t>850nm</a:t>
              </a:r>
              <a:r>
                <a:rPr lang="en-GB" sz="1600" dirty="0"/>
                <a:t>@</a:t>
              </a:r>
            </a:p>
            <a:p>
              <a:pPr algn="ctr"/>
              <a:r>
                <a:rPr lang="en-GB" sz="1600" dirty="0" smtClean="0"/>
                <a:t>1.6Gb/s</a:t>
              </a:r>
              <a:endParaRPr lang="en-GB" sz="1600" dirty="0"/>
            </a:p>
            <a:p>
              <a:pPr algn="ctr"/>
              <a:r>
                <a:rPr lang="en-GB" sz="1600" dirty="0"/>
                <a:t>optical</a:t>
              </a:r>
              <a:endParaRPr lang="en-US" sz="1600" dirty="0"/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 rot="-5400000">
              <a:off x="2774" y="899"/>
              <a:ext cx="78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 rot="-5400000">
              <a:off x="3353" y="914"/>
              <a:ext cx="8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87" name="Text Box 26"/>
            <p:cNvSpPr txBox="1">
              <a:spLocks noChangeArrowheads="1"/>
            </p:cNvSpPr>
            <p:nvPr/>
          </p:nvSpPr>
          <p:spPr bwMode="auto">
            <a:xfrm>
              <a:off x="3596" y="3867"/>
              <a:ext cx="173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dirty="0" smtClean="0"/>
                <a:t>160MHz BPM @1310nm </a:t>
              </a:r>
              <a:r>
                <a:rPr lang="en-GB" dirty="0"/>
                <a:t>optical</a:t>
              </a:r>
              <a:endParaRPr lang="en-US" dirty="0"/>
            </a:p>
          </p:txBody>
        </p:sp>
        <p:sp>
          <p:nvSpPr>
            <p:cNvPr id="23588" name="Text Box 28"/>
            <p:cNvSpPr txBox="1">
              <a:spLocks noChangeArrowheads="1"/>
            </p:cNvSpPr>
            <p:nvPr/>
          </p:nvSpPr>
          <p:spPr bwMode="auto">
            <a:xfrm>
              <a:off x="-90" y="3868"/>
              <a:ext cx="138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Custom Backplane</a:t>
              </a:r>
              <a:endParaRPr lang="en-US" sz="1600"/>
            </a:p>
          </p:txBody>
        </p:sp>
        <p:sp>
          <p:nvSpPr>
            <p:cNvPr id="23589" name="Text Box 33"/>
            <p:cNvSpPr txBox="1">
              <a:spLocks noChangeArrowheads="1"/>
            </p:cNvSpPr>
            <p:nvPr/>
          </p:nvSpPr>
          <p:spPr bwMode="auto">
            <a:xfrm>
              <a:off x="2190" y="624"/>
              <a:ext cx="808" cy="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 sz="1600" dirty="0"/>
                <a:t>Custom</a:t>
              </a:r>
            </a:p>
            <a:p>
              <a:pPr algn="ctr"/>
              <a:r>
                <a:rPr lang="en-GB" sz="1600" dirty="0"/>
                <a:t>electrical</a:t>
              </a:r>
            </a:p>
            <a:p>
              <a:pPr algn="ctr"/>
              <a:r>
                <a:rPr lang="en-GB" sz="1600" dirty="0"/>
                <a:t>+</a:t>
              </a:r>
            </a:p>
            <a:p>
              <a:pPr algn="ctr"/>
              <a:r>
                <a:rPr lang="en-GB" sz="1600" dirty="0" smtClean="0"/>
                <a:t>1310nm</a:t>
              </a:r>
              <a:r>
                <a:rPr lang="en-GB" sz="1600" dirty="0"/>
                <a:t>@</a:t>
              </a:r>
            </a:p>
            <a:p>
              <a:pPr algn="ctr"/>
              <a:r>
                <a:rPr lang="en-GB" sz="1600" dirty="0" smtClean="0"/>
                <a:t>0.8Gb/s</a:t>
              </a:r>
              <a:endParaRPr lang="en-GB" sz="1600" dirty="0"/>
            </a:p>
            <a:p>
              <a:pPr algn="ctr"/>
              <a:r>
                <a:rPr lang="en-GB" sz="1600" dirty="0"/>
                <a:t>optical</a:t>
              </a:r>
              <a:endParaRPr lang="en-US" sz="1600" dirty="0"/>
            </a:p>
          </p:txBody>
        </p:sp>
        <p:sp>
          <p:nvSpPr>
            <p:cNvPr id="23590" name="Text Box 35"/>
            <p:cNvSpPr txBox="1">
              <a:spLocks noChangeArrowheads="1"/>
            </p:cNvSpPr>
            <p:nvPr/>
          </p:nvSpPr>
          <p:spPr bwMode="auto">
            <a:xfrm>
              <a:off x="68" y="2066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1.2Gb/s Serial Copper</a:t>
              </a:r>
              <a:endParaRPr lang="en-US" sz="1600"/>
            </a:p>
          </p:txBody>
        </p:sp>
        <p:sp>
          <p:nvSpPr>
            <p:cNvPr id="23591" name="Text Box 37"/>
            <p:cNvSpPr txBox="1">
              <a:spLocks noChangeArrowheads="1"/>
            </p:cNvSpPr>
            <p:nvPr/>
          </p:nvSpPr>
          <p:spPr bwMode="auto">
            <a:xfrm>
              <a:off x="113" y="3548"/>
              <a:ext cx="16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850nm@3.2Gb/s optical</a:t>
              </a:r>
              <a:endParaRPr lang="en-US" sz="1600"/>
            </a:p>
          </p:txBody>
        </p:sp>
        <p:sp>
          <p:nvSpPr>
            <p:cNvPr id="23592" name="Text Box 39"/>
            <p:cNvSpPr txBox="1">
              <a:spLocks noChangeArrowheads="1"/>
            </p:cNvSpPr>
            <p:nvPr/>
          </p:nvSpPr>
          <p:spPr bwMode="auto">
            <a:xfrm>
              <a:off x="68" y="3085"/>
              <a:ext cx="145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80MHz Parallel Copper</a:t>
              </a:r>
              <a:endParaRPr lang="en-US" sz="1600"/>
            </a:p>
          </p:txBody>
        </p:sp>
        <p:sp>
          <p:nvSpPr>
            <p:cNvPr id="23593" name="Text Box 40"/>
            <p:cNvSpPr txBox="1">
              <a:spLocks noChangeArrowheads="1"/>
            </p:cNvSpPr>
            <p:nvPr/>
          </p:nvSpPr>
          <p:spPr bwMode="auto">
            <a:xfrm>
              <a:off x="4426" y="3466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Backplane</a:t>
              </a:r>
              <a:endParaRPr lang="en-US"/>
            </a:p>
          </p:txBody>
        </p:sp>
        <p:sp>
          <p:nvSpPr>
            <p:cNvPr id="23594" name="Oval 43"/>
            <p:cNvSpPr>
              <a:spLocks noChangeArrowheads="1"/>
            </p:cNvSpPr>
            <p:nvPr/>
          </p:nvSpPr>
          <p:spPr bwMode="auto">
            <a:xfrm>
              <a:off x="2418" y="2614"/>
              <a:ext cx="408" cy="629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95" name="Text Box 42"/>
            <p:cNvSpPr txBox="1">
              <a:spLocks noChangeArrowheads="1"/>
            </p:cNvSpPr>
            <p:nvPr/>
          </p:nvSpPr>
          <p:spPr bwMode="auto">
            <a:xfrm rot="-5400000">
              <a:off x="2343" y="2653"/>
              <a:ext cx="697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850nm@3.2Gb/s optical</a:t>
              </a:r>
              <a:endParaRPr lang="en-US" sz="1600"/>
            </a:p>
          </p:txBody>
        </p:sp>
        <p:sp>
          <p:nvSpPr>
            <p:cNvPr id="23596" name="Rectangle 44"/>
            <p:cNvSpPr>
              <a:spLocks noChangeArrowheads="1"/>
            </p:cNvSpPr>
            <p:nvPr/>
          </p:nvSpPr>
          <p:spPr bwMode="auto">
            <a:xfrm>
              <a:off x="2351" y="2886"/>
              <a:ext cx="75" cy="90"/>
            </a:xfrm>
            <a:prstGeom prst="rect">
              <a:avLst/>
            </a:prstGeom>
            <a:solidFill>
              <a:srgbClr val="99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23597" name="Rectangle 46"/>
            <p:cNvSpPr>
              <a:spLocks noChangeArrowheads="1"/>
            </p:cNvSpPr>
            <p:nvPr/>
          </p:nvSpPr>
          <p:spPr bwMode="auto">
            <a:xfrm>
              <a:off x="4286" y="1525"/>
              <a:ext cx="273" cy="20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598" name="Text Box 47"/>
            <p:cNvSpPr txBox="1">
              <a:spLocks noChangeArrowheads="1"/>
            </p:cNvSpPr>
            <p:nvPr/>
          </p:nvSpPr>
          <p:spPr bwMode="auto">
            <a:xfrm rot="-5400000">
              <a:off x="3897" y="914"/>
              <a:ext cx="819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Custom</a:t>
              </a:r>
            </a:p>
            <a:p>
              <a:pPr algn="ctr"/>
              <a:r>
                <a:rPr lang="en-GB"/>
                <a:t>electrical</a:t>
              </a:r>
              <a:endParaRPr lang="en-US"/>
            </a:p>
          </p:txBody>
        </p:sp>
        <p:sp>
          <p:nvSpPr>
            <p:cNvPr id="23599" name="Text Box 49"/>
            <p:cNvSpPr txBox="1">
              <a:spLocks noChangeArrowheads="1"/>
            </p:cNvSpPr>
            <p:nvPr/>
          </p:nvSpPr>
          <p:spPr bwMode="auto">
            <a:xfrm>
              <a:off x="4159" y="3291"/>
              <a:ext cx="17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600"/>
                <a:t>40MHz Parallel Copper</a:t>
              </a:r>
              <a:endParaRPr lang="en-US" sz="1600"/>
            </a:p>
          </p:txBody>
        </p:sp>
        <p:sp>
          <p:nvSpPr>
            <p:cNvPr id="23600" name="Text Box 51"/>
            <p:cNvSpPr txBox="1">
              <a:spLocks noChangeArrowheads="1"/>
            </p:cNvSpPr>
            <p:nvPr/>
          </p:nvSpPr>
          <p:spPr bwMode="auto">
            <a:xfrm>
              <a:off x="4486" y="2665"/>
              <a:ext cx="116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Various optical</a:t>
              </a:r>
              <a:endParaRPr lang="en-US"/>
            </a:p>
          </p:txBody>
        </p:sp>
        <p:sp>
          <p:nvSpPr>
            <p:cNvPr id="23601" name="Text Box 53"/>
            <p:cNvSpPr txBox="1">
              <a:spLocks noChangeArrowheads="1"/>
            </p:cNvSpPr>
            <p:nvPr/>
          </p:nvSpPr>
          <p:spPr bwMode="auto">
            <a:xfrm>
              <a:off x="4440" y="2908"/>
              <a:ext cx="13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/>
              <a:r>
                <a:rPr lang="en-GB"/>
                <a:t>Multiple custom</a:t>
              </a:r>
            </a:p>
            <a:p>
              <a:pPr algn="ctr"/>
              <a:r>
                <a:rPr lang="en-GB"/>
                <a:t>backplanes</a:t>
              </a:r>
              <a:endParaRPr lang="en-US"/>
            </a:p>
          </p:txBody>
        </p:sp>
      </p:grpSp>
      <p:sp>
        <p:nvSpPr>
          <p:cNvPr id="23559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CMS Level-1 Trigger – A few details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993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Calorimeter trigger</a:t>
            </a: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9DDAC41-BE2C-4BEB-A519-D3018843BA50}" type="slidenum">
              <a:rPr lang="en-US" smtClean="0"/>
              <a:pPr/>
              <a:t>42</a:t>
            </a:fld>
            <a:endParaRPr lang="en-US" smtClean="0"/>
          </a:p>
        </p:txBody>
      </p:sp>
      <p:pic>
        <p:nvPicPr>
          <p:cNvPr id="24582" name="Picture 7" descr="IMG_41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941888"/>
            <a:ext cx="3403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IMG_4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477043"/>
            <a:ext cx="3394075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2" descr="http://blogs.uslhc.us/wp-content/uploads/2007/10/imgp065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2662237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2847975" y="2349500"/>
            <a:ext cx="738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/>
              <a:t>RCT</a:t>
            </a:r>
          </a:p>
        </p:txBody>
      </p:sp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4716463" y="4551363"/>
            <a:ext cx="738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r"/>
            <a:r>
              <a:rPr lang="en-GB" dirty="0"/>
              <a:t>GCT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FC3FF7E0-B3AA-4404-9F9E-49E3CA26E3F4}" type="datetime1">
              <a:rPr lang="en-GB" smtClean="0"/>
              <a:pPr/>
              <a:t>03/12/2012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4" descr="https://cms-csctf.web.cern.ch/cms-csctf/csctf_apr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884230"/>
            <a:ext cx="3960440" cy="296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Muon trigger</a:t>
            </a:r>
          </a:p>
        </p:txBody>
      </p:sp>
      <p:sp>
        <p:nvSpPr>
          <p:cNvPr id="25603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607611E-A496-447A-A755-167822CBE57D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D8335553-E7F8-4275-8631-D225C267130F}" type="slidenum">
              <a:rPr lang="en-US" smtClean="0"/>
              <a:pPr/>
              <a:t>43</a:t>
            </a:fld>
            <a:endParaRPr lang="en-US" smtClean="0"/>
          </a:p>
        </p:txBody>
      </p:sp>
      <p:pic>
        <p:nvPicPr>
          <p:cNvPr id="25606" name="Picture 2" descr="http://www.hephy.at/DTTF/Images/Photos/Rack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3960441" cy="277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9"/>
          <p:cNvSpPr txBox="1">
            <a:spLocks noChangeArrowheads="1"/>
          </p:cNvSpPr>
          <p:nvPr/>
        </p:nvSpPr>
        <p:spPr bwMode="auto">
          <a:xfrm>
            <a:off x="7884368" y="1907374"/>
            <a:ext cx="125963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dirty="0"/>
              <a:t>CSC </a:t>
            </a:r>
            <a:r>
              <a:rPr lang="en-GB" dirty="0" smtClean="0"/>
              <a:t>Track-finder</a:t>
            </a:r>
            <a:endParaRPr lang="en-GB" dirty="0"/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7867600" y="4293096"/>
            <a:ext cx="129614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dirty="0"/>
              <a:t>DT </a:t>
            </a:r>
            <a:r>
              <a:rPr lang="en-GB" dirty="0" smtClean="0"/>
              <a:t>Track-finder</a:t>
            </a:r>
          </a:p>
          <a:p>
            <a:r>
              <a:rPr lang="en-GB" dirty="0" smtClean="0"/>
              <a:t>(aka the green salad or the green spaghetti forests)</a:t>
            </a:r>
            <a:endParaRPr lang="en-GB" dirty="0"/>
          </a:p>
        </p:txBody>
      </p:sp>
      <p:pic>
        <p:nvPicPr>
          <p:cNvPr id="10" name="Picture 9" descr="E:\Users\Karol\Moje dokumenty\Moje obrazy\2009 06 20 CMS PACT\PICT0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97" y="1340768"/>
            <a:ext cx="3768623" cy="491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67544" y="6237312"/>
            <a:ext cx="29523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dirty="0" smtClean="0"/>
              <a:t>RPC Pattern Comparator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Global trigger</a:t>
            </a:r>
          </a:p>
        </p:txBody>
      </p:sp>
      <p:sp>
        <p:nvSpPr>
          <p:cNvPr id="25603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607611E-A496-447A-A755-167822CBE57D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560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56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D8335553-E7F8-4275-8631-D225C267130F}" type="slidenum">
              <a:rPr lang="en-US" smtClean="0"/>
              <a:pPr/>
              <a:t>44</a:t>
            </a:fld>
            <a:endParaRPr lang="en-US" smtClean="0"/>
          </a:p>
        </p:txBody>
      </p:sp>
      <p:pic>
        <p:nvPicPr>
          <p:cNvPr id="1029" name="Picture 5" descr="http://wwwhephy.oeaw.ac.at/p3w/electronic1/GlobalTrigger/images/GTL_Cr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26" y="1819166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93" y="1412776"/>
            <a:ext cx="7757814" cy="516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84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How much data can a board receive?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600200"/>
                <a:ext cx="8640960" cy="460648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𝑙𝑖𝑛𝑘𝑠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𝑙𝑖𝑛𝑘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600200"/>
                <a:ext cx="8640960" cy="460648"/>
              </a:xfrm>
              <a:blipFill rotWithShape="1">
                <a:blip r:embed="rId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51720" y="1979025"/>
            <a:ext cx="5688632" cy="3097157"/>
            <a:chOff x="2051720" y="1979025"/>
            <a:chExt cx="5688632" cy="3097157"/>
          </a:xfrm>
        </p:grpSpPr>
        <p:cxnSp>
          <p:nvCxnSpPr>
            <p:cNvPr id="8" name="Straight Arrow Connector 7"/>
            <p:cNvCxnSpPr>
              <a:stCxn id="10" idx="0"/>
            </p:cNvCxnSpPr>
            <p:nvPr/>
          </p:nvCxnSpPr>
          <p:spPr bwMode="auto">
            <a:xfrm flipV="1">
              <a:off x="6228184" y="1988841"/>
              <a:ext cx="0" cy="1224135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716016" y="3212976"/>
              <a:ext cx="30243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1 for parallel</a:t>
              </a:r>
            </a:p>
            <a:p>
              <a:pPr algn="ctr"/>
              <a:r>
                <a:rPr lang="en-GB" sz="1400" dirty="0" smtClean="0"/>
                <a:t>8/10 for any serial</a:t>
              </a:r>
              <a:endParaRPr lang="en-GB" sz="1400" dirty="0"/>
            </a:p>
            <a:p>
              <a:pPr algn="ctr"/>
              <a:r>
                <a:rPr lang="en-GB" sz="1400" dirty="0" smtClean="0"/>
                <a:t>64/66 for “fast” serial (&gt;5Gbit/s)</a:t>
              </a:r>
              <a:endParaRPr lang="en-GB" sz="1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39852" y="4122075"/>
              <a:ext cx="21242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&lt;160Mbit/s for parallel</a:t>
              </a:r>
            </a:p>
            <a:p>
              <a:pPr algn="ctr"/>
              <a:r>
                <a:rPr lang="en-GB" sz="1400" dirty="0" smtClean="0"/>
                <a:t>&gt;0.48Gbit/s and &lt;10.3Gbit/s for serial (but limited by cost)</a:t>
              </a:r>
              <a:endParaRPr lang="en-GB" sz="1400" dirty="0"/>
            </a:p>
          </p:txBody>
        </p:sp>
        <p:cxnSp>
          <p:nvCxnSpPr>
            <p:cNvPr id="14" name="Straight Arrow Connector 13"/>
            <p:cNvCxnSpPr>
              <a:stCxn id="13" idx="0"/>
            </p:cNvCxnSpPr>
            <p:nvPr/>
          </p:nvCxnSpPr>
          <p:spPr bwMode="auto">
            <a:xfrm flipV="1">
              <a:off x="4301970" y="1979025"/>
              <a:ext cx="558063" cy="214305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051720" y="3060365"/>
              <a:ext cx="237626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1 for traditional serial</a:t>
              </a:r>
            </a:p>
            <a:p>
              <a:pPr algn="ctr"/>
              <a:r>
                <a:rPr lang="en-GB" sz="1400" dirty="0" smtClean="0"/>
                <a:t>12 for parallel optics</a:t>
              </a:r>
            </a:p>
            <a:p>
              <a:pPr algn="ctr"/>
              <a:r>
                <a:rPr lang="en-GB" sz="1400" dirty="0" smtClean="0"/>
                <a:t>≤160 for parallel</a:t>
              </a:r>
              <a:endParaRPr lang="en-GB" sz="1400" dirty="0"/>
            </a:p>
          </p:txBody>
        </p:sp>
        <p:cxnSp>
          <p:nvCxnSpPr>
            <p:cNvPr id="24" name="Straight Arrow Connector 23"/>
            <p:cNvCxnSpPr>
              <a:stCxn id="23" idx="0"/>
            </p:cNvCxnSpPr>
            <p:nvPr/>
          </p:nvCxnSpPr>
          <p:spPr bwMode="auto">
            <a:xfrm flipV="1">
              <a:off x="3239852" y="1988841"/>
              <a:ext cx="0" cy="1071524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020272" y="1979025"/>
            <a:ext cx="2016224" cy="3322417"/>
            <a:chOff x="7020272" y="1979025"/>
            <a:chExt cx="2016224" cy="3322417"/>
          </a:xfrm>
        </p:grpSpPr>
        <p:sp>
          <p:nvSpPr>
            <p:cNvPr id="19" name="TextBox 18"/>
            <p:cNvSpPr txBox="1"/>
            <p:nvPr/>
          </p:nvSpPr>
          <p:spPr>
            <a:xfrm>
              <a:off x="7020272" y="4131891"/>
              <a:ext cx="201622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For LHC, every board is synchronous and everything is processed “in-time”. This is fixed at 25ns.</a:t>
              </a:r>
              <a:endParaRPr lang="en-GB" sz="1400" dirty="0"/>
            </a:p>
          </p:txBody>
        </p:sp>
        <p:cxnSp>
          <p:nvCxnSpPr>
            <p:cNvPr id="20" name="Straight Arrow Connector 19"/>
            <p:cNvCxnSpPr>
              <a:stCxn id="19" idx="0"/>
            </p:cNvCxnSpPr>
            <p:nvPr/>
          </p:nvCxnSpPr>
          <p:spPr bwMode="auto">
            <a:xfrm flipH="1" flipV="1">
              <a:off x="7740352" y="1979025"/>
              <a:ext cx="288032" cy="2152866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79512" y="1988841"/>
            <a:ext cx="2376264" cy="2450827"/>
            <a:chOff x="179512" y="1988841"/>
            <a:chExt cx="2376264" cy="2450827"/>
          </a:xfrm>
        </p:grpSpPr>
        <p:sp>
          <p:nvSpPr>
            <p:cNvPr id="25" name="TextBox 24"/>
            <p:cNvSpPr txBox="1"/>
            <p:nvPr/>
          </p:nvSpPr>
          <p:spPr>
            <a:xfrm>
              <a:off x="179512" y="4131891"/>
              <a:ext cx="23762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Only “free” parameter</a:t>
              </a:r>
              <a:endParaRPr lang="en-GB" sz="1400" dirty="0"/>
            </a:p>
          </p:txBody>
        </p:sp>
        <p:cxnSp>
          <p:nvCxnSpPr>
            <p:cNvPr id="26" name="Straight Arrow Connector 25"/>
            <p:cNvCxnSpPr>
              <a:stCxn id="25" idx="0"/>
            </p:cNvCxnSpPr>
            <p:nvPr/>
          </p:nvCxnSpPr>
          <p:spPr bwMode="auto">
            <a:xfrm flipV="1">
              <a:off x="1367644" y="1988841"/>
              <a:ext cx="540061" cy="2143050"/>
            </a:xfrm>
            <a:prstGeom prst="straightConnector1">
              <a:avLst/>
            </a:prstGeom>
            <a:ln>
              <a:headEnd type="none" w="med" len="med"/>
              <a:tailEnd type="arrow"/>
            </a:ln>
            <a:ex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5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709120"/>
          </a:xfrm>
        </p:spPr>
        <p:txBody>
          <a:bodyPr/>
          <a:lstStyle/>
          <a:p>
            <a:r>
              <a:rPr lang="en-GB" dirty="0" smtClean="0"/>
              <a:t>But remember…</a:t>
            </a:r>
          </a:p>
          <a:p>
            <a:pPr lvl="1"/>
            <a:r>
              <a:rPr lang="en-GB" dirty="0" smtClean="0"/>
              <a:t>Parallel links need big connectors so bandwidth limited by space available on circuit board</a:t>
            </a:r>
          </a:p>
          <a:p>
            <a:pPr lvl="1"/>
            <a:r>
              <a:rPr lang="en-GB" dirty="0" smtClean="0"/>
              <a:t>Serial links have a serialization/deserialization latency of</a:t>
            </a:r>
          </a:p>
          <a:p>
            <a:pPr lvl="2"/>
            <a:r>
              <a:rPr lang="en-GB" dirty="0" smtClean="0"/>
              <a:t>~75ns for low line speeds</a:t>
            </a:r>
          </a:p>
          <a:p>
            <a:pPr lvl="2"/>
            <a:r>
              <a:rPr lang="en-GB" dirty="0" smtClean="0"/>
              <a:t>possibly up to 125ns for high line speeds</a:t>
            </a:r>
          </a:p>
          <a:p>
            <a:pPr marL="714375" lvl="1" indent="0">
              <a:buNone/>
            </a:pPr>
            <a:r>
              <a:rPr lang="en-GB" dirty="0" smtClean="0"/>
              <a:t>and we only have 3200ns for the level-1 trigger in total</a:t>
            </a:r>
          </a:p>
          <a:p>
            <a:pPr marL="714375" indent="-352425"/>
            <a:r>
              <a:rPr lang="en-GB" dirty="0" smtClean="0"/>
              <a:t>Running at non-multiples of LHC clock adds realignment latency</a:t>
            </a:r>
          </a:p>
          <a:p>
            <a:pPr marL="361950" indent="-361950"/>
            <a:r>
              <a:rPr lang="en-GB" dirty="0" smtClean="0"/>
              <a:t>And finally, the killer problem…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141168"/>
          </a:xfrm>
        </p:spPr>
        <p:txBody>
          <a:bodyPr/>
          <a:lstStyle/>
          <a:p>
            <a:r>
              <a:rPr lang="en-GB" dirty="0" smtClean="0"/>
              <a:t>Say that you have too much data and that you can’t receive enough bits to fit all data onto a single board</a:t>
            </a:r>
          </a:p>
          <a:p>
            <a:r>
              <a:rPr lang="en-GB" dirty="0" smtClean="0"/>
              <a:t>You can split processing across multiple boards</a:t>
            </a:r>
          </a:p>
          <a:p>
            <a:r>
              <a:rPr lang="en-GB" dirty="0" smtClean="0"/>
              <a:t>Except that you need to handle the boundaries!</a:t>
            </a:r>
          </a:p>
          <a:p>
            <a:r>
              <a:rPr lang="en-GB" dirty="0" smtClean="0"/>
              <a:t>Which means either</a:t>
            </a:r>
          </a:p>
          <a:p>
            <a:pPr lvl="1"/>
            <a:r>
              <a:rPr lang="en-GB" dirty="0" smtClean="0"/>
              <a:t>Duplicating the data before it reaches your processing cards</a:t>
            </a:r>
          </a:p>
          <a:p>
            <a:pPr lvl="1"/>
            <a:r>
              <a:rPr lang="en-GB" dirty="0" smtClean="0"/>
              <a:t>Sharing data between your processing cards</a:t>
            </a:r>
          </a:p>
          <a:p>
            <a:r>
              <a:rPr lang="en-GB" dirty="0" smtClean="0"/>
              <a:t>Both of which mean increasing the volume of data going to each board</a:t>
            </a:r>
          </a:p>
          <a:p>
            <a:r>
              <a:rPr lang="en-GB" dirty="0" smtClean="0"/>
              <a:t>So you need more links</a:t>
            </a:r>
          </a:p>
          <a:p>
            <a:r>
              <a:rPr lang="en-GB" dirty="0" smtClean="0"/>
              <a:t>So you need more boards</a:t>
            </a:r>
          </a:p>
          <a:p>
            <a:r>
              <a:rPr lang="en-GB" dirty="0" smtClean="0"/>
              <a:t>Which means more boundaries</a:t>
            </a:r>
          </a:p>
          <a:p>
            <a:r>
              <a:rPr lang="en-GB" dirty="0" smtClean="0"/>
              <a:t>Which means more sharing/duplicating</a:t>
            </a:r>
          </a:p>
          <a:p>
            <a:r>
              <a:rPr lang="en-GB" dirty="0" smtClean="0"/>
              <a:t>…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What happens currently?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600200"/>
                <a:ext cx="8640960" cy="460648"/>
              </a:xfrm>
            </p:spPr>
            <p:txBody>
              <a:bodyPr/>
              <a:lstStyle/>
              <a:p>
                <a:pPr marL="0" indent="0" defTabSz="89535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𝑙𝑖𝑛𝑘𝑠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𝑙𝑖𝑛𝑘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600200"/>
                <a:ext cx="8640960" cy="460648"/>
              </a:xfrm>
              <a:blipFill rotWithShape="1">
                <a:blip r:embed="rId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4576098" y="40825"/>
            <a:ext cx="180021" cy="4176464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725" y="2224798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technology available</a:t>
            </a:r>
            <a:endParaRPr lang="en-GB" dirty="0"/>
          </a:p>
        </p:txBody>
      </p:sp>
      <p:sp>
        <p:nvSpPr>
          <p:cNvPr id="22" name="Left Brace 21"/>
          <p:cNvSpPr/>
          <p:nvPr/>
        </p:nvSpPr>
        <p:spPr bwMode="auto">
          <a:xfrm rot="16200000">
            <a:off x="7622372" y="1458746"/>
            <a:ext cx="163951" cy="1368152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54341" y="2217638"/>
            <a:ext cx="192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only feasible architecture</a:t>
            </a:r>
            <a:endParaRPr lang="en-GB" dirty="0"/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1875476" y="1816394"/>
            <a:ext cx="169618" cy="614922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4191" y="2208664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available space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3212976"/>
            <a:ext cx="7911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Question: </a:t>
            </a:r>
          </a:p>
          <a:p>
            <a:r>
              <a:rPr lang="en-GB" sz="2000" dirty="0"/>
              <a:t>	</a:t>
            </a:r>
            <a:r>
              <a:rPr lang="en-GB" sz="2000" dirty="0" smtClean="0"/>
              <a:t>So, what can you do?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16323" y="5601434"/>
            <a:ext cx="4459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Imagine a “card” with 4 input links and up to 4 output links…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11559" y="3861048"/>
            <a:ext cx="7911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Answer:</a:t>
            </a:r>
          </a:p>
          <a:p>
            <a:r>
              <a:rPr lang="en-GB" sz="2000" dirty="0"/>
              <a:t>	</a:t>
            </a:r>
            <a:r>
              <a:rPr lang="en-GB" sz="2000" dirty="0" smtClean="0"/>
              <a:t>Chose the best available technology you can and 	then throw out as much data as you can get away 	with until you satisfy your bit-limit</a:t>
            </a:r>
          </a:p>
        </p:txBody>
      </p:sp>
    </p:spTree>
    <p:extLst>
      <p:ext uri="{BB962C8B-B14F-4D97-AF65-F5344CB8AC3E}">
        <p14:creationId xmlns:p14="http://schemas.microsoft.com/office/powerpoint/2010/main" val="39145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ight Arrow 89"/>
          <p:cNvSpPr/>
          <p:nvPr/>
        </p:nvSpPr>
        <p:spPr bwMode="auto">
          <a:xfrm>
            <a:off x="2836269" y="1840458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2833883" y="3102347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2833882" y="4360738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2836269" y="5622627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0" y="155679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0" y="213285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0" y="285293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0" y="335699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0" y="407707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0" y="465313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0" y="537321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0" y="587727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4" name="Right Arrow 93"/>
          <p:cNvSpPr/>
          <p:nvPr/>
        </p:nvSpPr>
        <p:spPr bwMode="auto">
          <a:xfrm>
            <a:off x="5111156" y="2471756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5111156" y="4992036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6" name="Right Arrow 95"/>
          <p:cNvSpPr/>
          <p:nvPr/>
        </p:nvSpPr>
        <p:spPr bwMode="auto">
          <a:xfrm>
            <a:off x="7380312" y="3803551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0" y="170919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0" y="228525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0" y="300533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0" y="350939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0" y="422947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0" y="480553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0" y="5525616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0" y="6029672"/>
            <a:ext cx="176368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5" name="Right Arrow 104"/>
          <p:cNvSpPr/>
          <p:nvPr/>
        </p:nvSpPr>
        <p:spPr bwMode="auto">
          <a:xfrm>
            <a:off x="2846195" y="2023095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6" name="Right Arrow 105"/>
          <p:cNvSpPr/>
          <p:nvPr/>
        </p:nvSpPr>
        <p:spPr bwMode="auto">
          <a:xfrm>
            <a:off x="2843809" y="3284984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7" name="Right Arrow 106"/>
          <p:cNvSpPr/>
          <p:nvPr/>
        </p:nvSpPr>
        <p:spPr bwMode="auto">
          <a:xfrm>
            <a:off x="2843808" y="4543375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8" name="Right Arrow 107"/>
          <p:cNvSpPr/>
          <p:nvPr/>
        </p:nvSpPr>
        <p:spPr bwMode="auto">
          <a:xfrm>
            <a:off x="2846195" y="5805264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3" name="Right Arrow 112"/>
          <p:cNvSpPr/>
          <p:nvPr/>
        </p:nvSpPr>
        <p:spPr bwMode="auto">
          <a:xfrm>
            <a:off x="5119489" y="2636912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14" name="Right Arrow 113"/>
          <p:cNvSpPr/>
          <p:nvPr/>
        </p:nvSpPr>
        <p:spPr bwMode="auto">
          <a:xfrm>
            <a:off x="5119489" y="5157192"/>
            <a:ext cx="11977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What happens currently?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763689" y="1556792"/>
            <a:ext cx="107138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763688" y="2818681"/>
            <a:ext cx="107138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034036" y="1557499"/>
            <a:ext cx="1071389" cy="23325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763689" y="4077072"/>
            <a:ext cx="107138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763688" y="5338961"/>
            <a:ext cx="107138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034036" y="4077779"/>
            <a:ext cx="1071389" cy="233257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318448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907704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1907704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2411760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2411760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907704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1907704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411760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9" name="Oval 48"/>
          <p:cNvSpPr/>
          <p:nvPr/>
        </p:nvSpPr>
        <p:spPr bwMode="auto">
          <a:xfrm>
            <a:off x="2411760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907704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1907704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2411760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2411760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1907704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1907704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6" name="Oval 55"/>
          <p:cNvSpPr/>
          <p:nvPr/>
        </p:nvSpPr>
        <p:spPr bwMode="auto">
          <a:xfrm>
            <a:off x="2411760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2411760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74" name="Oval 73"/>
          <p:cNvSpPr/>
          <p:nvPr/>
        </p:nvSpPr>
        <p:spPr bwMode="auto">
          <a:xfrm>
            <a:off x="1907704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1907704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6" name="Oval 75"/>
          <p:cNvSpPr/>
          <p:nvPr/>
        </p:nvSpPr>
        <p:spPr bwMode="auto">
          <a:xfrm>
            <a:off x="2411760" y="1628800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7" name="Oval 76"/>
          <p:cNvSpPr/>
          <p:nvPr/>
        </p:nvSpPr>
        <p:spPr bwMode="auto">
          <a:xfrm>
            <a:off x="2411760" y="227687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8" name="Oval 77"/>
          <p:cNvSpPr/>
          <p:nvPr/>
        </p:nvSpPr>
        <p:spPr bwMode="auto">
          <a:xfrm>
            <a:off x="1907704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79" name="Oval 78"/>
          <p:cNvSpPr/>
          <p:nvPr/>
        </p:nvSpPr>
        <p:spPr bwMode="auto">
          <a:xfrm>
            <a:off x="1907704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0" name="Oval 79"/>
          <p:cNvSpPr/>
          <p:nvPr/>
        </p:nvSpPr>
        <p:spPr bwMode="auto">
          <a:xfrm>
            <a:off x="2411760" y="288151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1" name="Oval 80"/>
          <p:cNvSpPr/>
          <p:nvPr/>
        </p:nvSpPr>
        <p:spPr bwMode="auto">
          <a:xfrm>
            <a:off x="2411760" y="352958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2" name="Oval 81"/>
          <p:cNvSpPr/>
          <p:nvPr/>
        </p:nvSpPr>
        <p:spPr bwMode="auto">
          <a:xfrm>
            <a:off x="1907704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3" name="Oval 82"/>
          <p:cNvSpPr/>
          <p:nvPr/>
        </p:nvSpPr>
        <p:spPr bwMode="auto">
          <a:xfrm>
            <a:off x="1907704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2411760" y="414908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5" name="Oval 84"/>
          <p:cNvSpPr/>
          <p:nvPr/>
        </p:nvSpPr>
        <p:spPr bwMode="auto">
          <a:xfrm>
            <a:off x="2411760" y="479715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6" name="Oval 85"/>
          <p:cNvSpPr/>
          <p:nvPr/>
        </p:nvSpPr>
        <p:spPr bwMode="auto">
          <a:xfrm>
            <a:off x="1907704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7" name="Oval 86"/>
          <p:cNvSpPr/>
          <p:nvPr/>
        </p:nvSpPr>
        <p:spPr bwMode="auto">
          <a:xfrm>
            <a:off x="1907704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8" name="Oval 87"/>
          <p:cNvSpPr/>
          <p:nvPr/>
        </p:nvSpPr>
        <p:spPr bwMode="auto">
          <a:xfrm>
            <a:off x="2411760" y="541664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89" name="Oval 88"/>
          <p:cNvSpPr/>
          <p:nvPr/>
        </p:nvSpPr>
        <p:spPr bwMode="auto">
          <a:xfrm>
            <a:off x="2411760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72" name="Oval 171"/>
          <p:cNvSpPr/>
          <p:nvPr/>
        </p:nvSpPr>
        <p:spPr bwMode="auto">
          <a:xfrm>
            <a:off x="1907704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3" name="Oval 172"/>
          <p:cNvSpPr/>
          <p:nvPr/>
        </p:nvSpPr>
        <p:spPr bwMode="auto">
          <a:xfrm>
            <a:off x="1907704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4" name="Oval 173"/>
          <p:cNvSpPr/>
          <p:nvPr/>
        </p:nvSpPr>
        <p:spPr bwMode="auto">
          <a:xfrm>
            <a:off x="2411760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5" name="Oval 174"/>
          <p:cNvSpPr/>
          <p:nvPr/>
        </p:nvSpPr>
        <p:spPr bwMode="auto">
          <a:xfrm>
            <a:off x="2411760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6" name="Oval 175"/>
          <p:cNvSpPr/>
          <p:nvPr/>
        </p:nvSpPr>
        <p:spPr bwMode="auto">
          <a:xfrm>
            <a:off x="1907704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7" name="Oval 176"/>
          <p:cNvSpPr/>
          <p:nvPr/>
        </p:nvSpPr>
        <p:spPr bwMode="auto">
          <a:xfrm>
            <a:off x="1907704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8" name="Oval 177"/>
          <p:cNvSpPr/>
          <p:nvPr/>
        </p:nvSpPr>
        <p:spPr bwMode="auto">
          <a:xfrm>
            <a:off x="2411760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79" name="Oval 178"/>
          <p:cNvSpPr/>
          <p:nvPr/>
        </p:nvSpPr>
        <p:spPr bwMode="auto">
          <a:xfrm>
            <a:off x="2411760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2411760" y="4154066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1907704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1907704" y="41574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2411760" y="4798082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1907704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2411760" y="6064721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2411760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1906588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1907704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1907704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2411760" y="1624434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2411760" y="2272506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1907704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1907704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2411760" y="2877145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2411760" y="352521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1907704" y="414471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1907704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2411760" y="414471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2411760" y="4792786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1907704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1907704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2411760" y="541228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2411760" y="6060355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8080" y="1784719"/>
            <a:ext cx="136815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Thrown away enough data now!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12360" y="5625244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BX:1</a:t>
            </a:r>
            <a:endParaRPr lang="en-GB" dirty="0"/>
          </a:p>
        </p:txBody>
      </p:sp>
      <p:sp>
        <p:nvSpPr>
          <p:cNvPr id="205" name="TextBox 204"/>
          <p:cNvSpPr txBox="1"/>
          <p:nvPr/>
        </p:nvSpPr>
        <p:spPr>
          <a:xfrm>
            <a:off x="7812360" y="5625244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BX:2</a:t>
            </a:r>
            <a:endParaRPr lang="en-GB" dirty="0"/>
          </a:p>
        </p:txBody>
      </p:sp>
      <p:sp>
        <p:nvSpPr>
          <p:cNvPr id="206" name="TextBox 205"/>
          <p:cNvSpPr txBox="1"/>
          <p:nvPr/>
        </p:nvSpPr>
        <p:spPr>
          <a:xfrm>
            <a:off x="7812360" y="5625244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BX:3</a:t>
            </a:r>
            <a:endParaRPr lang="en-GB" dirty="0"/>
          </a:p>
        </p:txBody>
      </p:sp>
      <p:sp>
        <p:nvSpPr>
          <p:cNvPr id="208" name="TextBox 207"/>
          <p:cNvSpPr txBox="1"/>
          <p:nvPr/>
        </p:nvSpPr>
        <p:spPr>
          <a:xfrm>
            <a:off x="7812360" y="5625244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5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4427 0.0421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30711 -0.0525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2639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24427 0.058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30711 -0.03565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178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0.24427 0.0525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61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30711 -0.041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210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24427 0.0569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847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30711 -0.0377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1898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4213 L 0.49618 0.15764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5764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88 L 0.5592 -0.02523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-421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254 L 0.49618 0.14699 " pathEditMode="relative" rAng="0" ptsTypes="AA">
                                      <p:cBhvr>
                                        <p:cTn id="3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4722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694 L 0.55138 -0.03773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4745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4427 0.04213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5191 -0.0525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2639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24427 0.0588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94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5191 -0.03565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1782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4.07407E-6 L 0.18906 0.05254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2616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25191 -0.041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210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24427 0.05694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847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30711 -0.03773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2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5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4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8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2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0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1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618 0.15764 L 0.8427 0.34676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9444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427 0.0588 L 0.49618 -0.02523 " pathEditMode="relative" rAng="0" ptsTypes="AA">
                                      <p:cBhvr>
                                        <p:cTn id="40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4213"/>
                                    </p:animMotion>
                                  </p:childTnLst>
                                </p:cTn>
                              </p:par>
                              <p:par>
                                <p:cTn id="402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91 -0.03565 L 0.504 -0.11968 " pathEditMode="relative" rAng="0" ptsTypes="AA">
                                      <p:cBhvr>
                                        <p:cTn id="40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4213"/>
                                    </p:animMotion>
                                  </p:childTnLst>
                                </p:cTn>
                              </p:par>
                              <p:par>
                                <p:cTn id="40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91 -0.0419 L 0.44098 0.05255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4722"/>
                                    </p:animMotion>
                                  </p:childTnLst>
                                </p:cTn>
                              </p:par>
                              <p:par>
                                <p:cTn id="40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1 -0.03773 L 0.55138 -0.1324 " pathEditMode="relative" rAng="0" ptsTypes="AA">
                                      <p:cBhvr>
                                        <p:cTn id="40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4745"/>
                                    </p:animMotion>
                                  </p:childTnLst>
                                </p:cTn>
                              </p:par>
                              <p:par>
                                <p:cTn id="40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4427 0.04213 " pathEditMode="relative" rAng="0" ptsTypes="AA">
                                      <p:cBhvr>
                                        <p:cTn id="409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106"/>
                                    </p:animMotion>
                                  </p:childTnLst>
                                </p:cTn>
                              </p:par>
                              <p:par>
                                <p:cTn id="41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0.25191 -0.05255 " pathEditMode="relative" rAng="0" ptsTypes="AA">
                                      <p:cBhvr>
                                        <p:cTn id="411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2639"/>
                                    </p:animMotion>
                                  </p:childTnLst>
                                </p:cTn>
                              </p:par>
                              <p:par>
                                <p:cTn id="41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24427 0.0588 " pathEditMode="relative" rAng="0" ptsTypes="AA">
                                      <p:cBhvr>
                                        <p:cTn id="413" dur="2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940"/>
                                    </p:animMotion>
                                  </p:childTnLst>
                                </p:cTn>
                              </p:par>
                              <p:par>
                                <p:cTn id="41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0.25191 -0.03565 " pathEditMode="relative" rAng="0" ptsTypes="AA">
                                      <p:cBhvr>
                                        <p:cTn id="415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1782"/>
                                    </p:animMotion>
                                  </p:childTnLst>
                                </p:cTn>
                              </p:par>
                              <p:par>
                                <p:cTn id="41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33333E-6 L 0.24427 0.05139 " pathEditMode="relative" rAng="0" ptsTypes="AA">
                                      <p:cBhvr>
                                        <p:cTn id="417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569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0.25191 -0.0419 " pathEditMode="relative" rAng="0" ptsTypes="AA">
                                      <p:cBhvr>
                                        <p:cTn id="41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2106"/>
                                    </p:animMotion>
                                  </p:childTnLst>
                                </p:cTn>
                              </p:par>
                              <p:par>
                                <p:cTn id="4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L 0.24427 0.05694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2847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7407E-6 L 0.25191 -0.03773 " pathEditMode="relative" rAng="0" ptsTypes="AA">
                                      <p:cBhvr>
                                        <p:cTn id="423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87" y="-1898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1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5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8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9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2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3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0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1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4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8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2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6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0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4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8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41" grpId="0" animBg="1"/>
      <p:bldP spid="41" grpId="1" animBg="1"/>
      <p:bldP spid="41" grpId="2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3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0" grpId="2" animBg="1"/>
      <p:bldP spid="50" grpId="3" animBg="1"/>
      <p:bldP spid="51" grpId="0" animBg="1"/>
      <p:bldP spid="51" grpId="1" animBg="1"/>
      <p:bldP spid="51" grpId="3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4" grpId="2" animBg="1"/>
      <p:bldP spid="54" grpId="3" animBg="1"/>
      <p:bldP spid="55" grpId="0" animBg="1"/>
      <p:bldP spid="55" grpId="1" animBg="1"/>
      <p:bldP spid="55" grpId="3" animBg="1"/>
      <p:bldP spid="56" grpId="0" animBg="1"/>
      <p:bldP spid="56" grpId="1" animBg="1"/>
      <p:bldP spid="57" grpId="0" animBg="1"/>
      <p:bldP spid="57" grpId="1" animBg="1"/>
      <p:bldP spid="74" grpId="0" animBg="1"/>
      <p:bldP spid="74" grpId="1" animBg="1"/>
      <p:bldP spid="74" grpId="2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1" grpId="2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  <p:bldP spid="86" grpId="0" animBg="1"/>
      <p:bldP spid="86" grpId="1" animBg="1"/>
      <p:bldP spid="86" grpId="2" animBg="1"/>
      <p:bldP spid="87" grpId="0" animBg="1"/>
      <p:bldP spid="87" grpId="1" animBg="1"/>
      <p:bldP spid="87" grpId="2" animBg="1"/>
      <p:bldP spid="88" grpId="0" animBg="1"/>
      <p:bldP spid="88" grpId="1" animBg="1"/>
      <p:bldP spid="89" grpId="0" animBg="1"/>
      <p:bldP spid="89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9" grpId="0" animBg="1"/>
      <p:bldP spid="9" grpId="1" animBg="1"/>
      <p:bldP spid="10" grpId="0" animBg="1"/>
      <p:bldP spid="205" grpId="0" animBg="1"/>
      <p:bldP spid="206" grpId="0" animBg="1"/>
      <p:bldP spid="2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4"/>
          <p:cNvSpPr>
            <a:spLocks noGrp="1"/>
          </p:cNvSpPr>
          <p:nvPr>
            <p:ph type="dt" sz="quarter" idx="13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8916AB79-FB5D-4D58-B5C5-DFABAA663267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614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61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7DDEAB3-D027-44B9-992E-FCEA9D612A4E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Terminology</a:t>
            </a:r>
            <a:endParaRPr lang="en-US" dirty="0" smtClean="0"/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600200"/>
            <a:ext cx="3313112" cy="4924425"/>
          </a:xfrm>
        </p:spPr>
        <p:txBody>
          <a:bodyPr/>
          <a:lstStyle/>
          <a:p>
            <a:pPr eaLnBrk="1" hangingPunct="1"/>
            <a:r>
              <a:rPr lang="en-US" sz="1800" b="1" dirty="0" smtClean="0"/>
              <a:t>Heath Robinson — </a:t>
            </a:r>
            <a:r>
              <a:rPr lang="en-US" sz="1800" b="1" i="1" dirty="0" err="1" smtClean="0"/>
              <a:t>adj</a:t>
            </a:r>
            <a:r>
              <a:rPr lang="en-US" sz="1800" i="1" dirty="0" smtClean="0"/>
              <a:t> </a:t>
            </a:r>
            <a:r>
              <a:rPr lang="en-US" sz="1800" dirty="0" smtClean="0"/>
              <a:t>(of a mechanical device) absurdly complicated in design and having a simple function.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1800" dirty="0" smtClean="0"/>
              <a:t>	[named after William Heath Robinson (1872–1944), British cartoonist] </a:t>
            </a:r>
            <a:br>
              <a:rPr lang="en-US" sz="1800" dirty="0" smtClean="0"/>
            </a:br>
            <a:r>
              <a:rPr lang="en-US" sz="900" dirty="0" smtClean="0"/>
              <a:t>Collins English Dictionary - Complete &amp; Unabridged 10th Edition, 2009 © William Collins Sons &amp; Co. Ltd.  </a:t>
            </a:r>
          </a:p>
          <a:p>
            <a:pPr eaLnBrk="1" hangingPunct="1">
              <a:buFont typeface="Wingdings" pitchFamily="2" charset="2"/>
              <a:buNone/>
            </a:pPr>
            <a:endParaRPr lang="en-GB" sz="900" dirty="0" smtClean="0"/>
          </a:p>
          <a:p>
            <a:pPr eaLnBrk="1" hangingPunct="1"/>
            <a:r>
              <a:rPr lang="en-GB" sz="1800" dirty="0" smtClean="0"/>
              <a:t>Any device of dubious construction. In particular, consisting of a multitude different and seemingly incompatible  components.</a:t>
            </a:r>
            <a:endParaRPr lang="en-US" sz="1800" dirty="0" smtClean="0"/>
          </a:p>
        </p:txBody>
      </p:sp>
      <p:sp>
        <p:nvSpPr>
          <p:cNvPr id="6151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smtClean="0"/>
          </a:p>
        </p:txBody>
      </p:sp>
      <p:pic>
        <p:nvPicPr>
          <p:cNvPr id="6152" name="Picture 5" descr="heath_rob_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0"/>
            <a:ext cx="54165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Can it be broken?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defTabSz="89535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𝑏𝑖𝑡𝑠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 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𝑙𝑖𝑛𝑘𝑠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𝑐h𝑎𝑛𝑛𝑒𝑙𝑠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𝑙𝑖𝑛𝑘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𝐿𝑖𝑛𝑒𝑠𝑝𝑒𝑒𝑑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𝑒𝑛𝑐𝑜𝑑𝑖𝑛𝑔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×</m:t>
                      </m:r>
                      <m:sSub>
                        <m:sSubPr>
                          <m:ctrlPr>
                            <a:rPr lang="en-GB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𝑡𝑟𝑎𝑛𝑠𝑚𝑖𝑠𝑠𝑖𝑜𝑛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Andrew W.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11" name="Left Brace 10"/>
          <p:cNvSpPr/>
          <p:nvPr/>
        </p:nvSpPr>
        <p:spPr bwMode="auto">
          <a:xfrm rot="16200000">
            <a:off x="4576098" y="40825"/>
            <a:ext cx="180021" cy="4176464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725" y="2224798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technology available</a:t>
            </a:r>
            <a:endParaRPr lang="en-GB" dirty="0"/>
          </a:p>
        </p:txBody>
      </p:sp>
      <p:sp>
        <p:nvSpPr>
          <p:cNvPr id="22" name="Left Brace 21"/>
          <p:cNvSpPr/>
          <p:nvPr/>
        </p:nvSpPr>
        <p:spPr bwMode="auto">
          <a:xfrm rot="16200000">
            <a:off x="7622372" y="1458746"/>
            <a:ext cx="163951" cy="1368152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1875476" y="1816394"/>
            <a:ext cx="169618" cy="614922"/>
          </a:xfrm>
          <a:prstGeom prst="leftBrace">
            <a:avLst>
              <a:gd name="adj1" fmla="val 53307"/>
              <a:gd name="adj2" fmla="val 50358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6852" y="2208664"/>
            <a:ext cx="166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available space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804248" y="2217638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Restricted by only feasible architecture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539553" y="2142822"/>
            <a:ext cx="8064895" cy="1542272"/>
            <a:chOff x="539552" y="2142822"/>
            <a:chExt cx="8528183" cy="1542272"/>
          </a:xfrm>
        </p:grpSpPr>
        <p:cxnSp>
          <p:nvCxnSpPr>
            <p:cNvPr id="8" name="Straight Connector 7"/>
            <p:cNvCxnSpPr/>
            <p:nvPr/>
          </p:nvCxnSpPr>
          <p:spPr bwMode="auto">
            <a:xfrm flipV="1">
              <a:off x="7240267" y="2142822"/>
              <a:ext cx="1827468" cy="98917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539552" y="3284984"/>
              <a:ext cx="85281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Clr>
                  <a:schemeClr val="accent1"/>
                </a:buClr>
                <a:buFont typeface="Wingdings" pitchFamily="2" charset="2"/>
                <a:buChar char=""/>
              </a:pPr>
              <a:r>
                <a:rPr lang="en-GB" sz="2000" dirty="0" smtClean="0">
                  <a:solidFill>
                    <a:srgbClr val="FF0000"/>
                  </a:solidFill>
                </a:rPr>
                <a:t>Maybe it’s time to start questioning the received wisdom…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16322" y="5601434"/>
            <a:ext cx="4387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Imagine a “card” with 4 input links and up to 4 output links…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39552" y="3814008"/>
                <a:ext cx="8064895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chemeClr val="accent1"/>
                  </a:buClr>
                  <a:buFont typeface="Wingdings" pitchFamily="2" charset="2"/>
                  <a:buChar char=""/>
                </a:pPr>
                <a:r>
                  <a:rPr lang="en-GB" sz="2000" dirty="0" smtClean="0"/>
                  <a:t>Can we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𝑡𝑟𝑎𝑛𝑠𝑚𝑖𝑠𝑠𝑖𝑜𝑛</m:t>
                        </m:r>
                      </m:sub>
                    </m:sSub>
                  </m:oMath>
                </a14:m>
                <a:r>
                  <a:rPr lang="en-GB" sz="2000" dirty="0" smtClean="0">
                    <a:ea typeface="Cambria Math"/>
                  </a:rPr>
                  <a:t>?</a:t>
                </a:r>
              </a:p>
              <a:p>
                <a:pPr marL="342900" indent="-342900">
                  <a:buClr>
                    <a:schemeClr val="accent1"/>
                  </a:buClr>
                  <a:buFont typeface="Wingdings" pitchFamily="2" charset="2"/>
                  <a:buChar char=""/>
                </a:pPr>
                <a:r>
                  <a:rPr lang="en-GB" sz="2000" dirty="0" smtClean="0">
                    <a:ea typeface="Cambria Math"/>
                  </a:rPr>
                  <a:t>This requires a completely new architecture</a:t>
                </a:r>
              </a:p>
              <a:p>
                <a:pPr marL="342900" indent="-342900">
                  <a:buClr>
                    <a:schemeClr val="accent1"/>
                  </a:buClr>
                  <a:buFont typeface="Wingdings" pitchFamily="2" charset="2"/>
                  <a:buChar char=""/>
                </a:pPr>
                <a:r>
                  <a:rPr lang="en-GB" sz="2000" dirty="0" smtClean="0">
                    <a:ea typeface="Cambria Math"/>
                  </a:rPr>
                  <a:t>In order that every BX is processed, we require as many processing “nodes” as the number of bunch-crossings the data is transmitted over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3814008"/>
                <a:ext cx="8064895" cy="1631216"/>
              </a:xfrm>
              <a:prstGeom prst="rect">
                <a:avLst/>
              </a:prstGeom>
              <a:blipFill rotWithShape="1">
                <a:blip r:embed="rId3"/>
                <a:stretch>
                  <a:fillRect l="-681" t="-1873" b="-59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37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ight Arrow 89"/>
          <p:cNvSpPr/>
          <p:nvPr/>
        </p:nvSpPr>
        <p:spPr bwMode="auto">
          <a:xfrm>
            <a:off x="1746623" y="1556792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1744237" y="2780928"/>
            <a:ext cx="173811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1744236" y="4077072"/>
            <a:ext cx="1746849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1746623" y="5301208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-9526" y="15567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-9526" y="213285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9526" y="28529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-9526" y="33569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-9526" y="40770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-9526" y="46531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-9526" y="537321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-9526" y="58772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-9526" y="17091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-9526" y="228525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-9526" y="30053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-9526" y="35093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-9526" y="42294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-9526" y="48055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-9526" y="552561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-9526" y="60296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/>
              <a:t>Can it be broken? </a:t>
            </a:r>
            <a:r>
              <a:rPr lang="en-GB" dirty="0" smtClean="0"/>
              <a:t>“Time-multiplexing”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674043" y="155679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4042" y="281868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74043" y="407707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74042" y="533896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3491085" y="1556792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3491085" y="28235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3491085" y="408081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3482354" y="53380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2" name="Right Arrow 131"/>
          <p:cNvSpPr/>
          <p:nvPr/>
        </p:nvSpPr>
        <p:spPr bwMode="auto">
          <a:xfrm rot="2422284">
            <a:off x="1487120" y="2524692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6" name="Right Arrow 135"/>
          <p:cNvSpPr/>
          <p:nvPr/>
        </p:nvSpPr>
        <p:spPr bwMode="auto">
          <a:xfrm rot="2422284">
            <a:off x="1486523" y="374882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7" name="Right Arrow 136"/>
          <p:cNvSpPr/>
          <p:nvPr/>
        </p:nvSpPr>
        <p:spPr bwMode="auto">
          <a:xfrm rot="2422284">
            <a:off x="1476998" y="518898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8" name="Right Arrow 137"/>
          <p:cNvSpPr/>
          <p:nvPr/>
        </p:nvSpPr>
        <p:spPr bwMode="auto">
          <a:xfrm rot="-2400000">
            <a:off x="1517185" y="5265833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9" name="Right Arrow 138"/>
          <p:cNvSpPr/>
          <p:nvPr/>
        </p:nvSpPr>
        <p:spPr bwMode="auto">
          <a:xfrm rot="-2400000">
            <a:off x="1471303" y="4041697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0" name="Right Arrow 139"/>
          <p:cNvSpPr/>
          <p:nvPr/>
        </p:nvSpPr>
        <p:spPr bwMode="auto">
          <a:xfrm rot="-2400000">
            <a:off x="1479085" y="2673545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1" name="Right Arrow 140"/>
          <p:cNvSpPr/>
          <p:nvPr/>
        </p:nvSpPr>
        <p:spPr bwMode="auto">
          <a:xfrm rot="18579290">
            <a:off x="1278084" y="4582622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2" name="Right Arrow 141"/>
          <p:cNvSpPr/>
          <p:nvPr/>
        </p:nvSpPr>
        <p:spPr bwMode="auto">
          <a:xfrm rot="18579290">
            <a:off x="1267771" y="3307134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3" name="Right Arrow 142"/>
          <p:cNvSpPr/>
          <p:nvPr/>
        </p:nvSpPr>
        <p:spPr bwMode="auto">
          <a:xfrm rot="-18600000">
            <a:off x="1273226" y="3086815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4" name="Right Arrow 143"/>
          <p:cNvSpPr/>
          <p:nvPr/>
        </p:nvSpPr>
        <p:spPr bwMode="auto">
          <a:xfrm rot="-18600000">
            <a:off x="1263701" y="4616231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5" name="Right Arrow 144"/>
          <p:cNvSpPr/>
          <p:nvPr/>
        </p:nvSpPr>
        <p:spPr bwMode="auto">
          <a:xfrm rot="3882573">
            <a:off x="515737" y="4264929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6" name="Right Arrow 145"/>
          <p:cNvSpPr/>
          <p:nvPr/>
        </p:nvSpPr>
        <p:spPr bwMode="auto">
          <a:xfrm rot="-3900000">
            <a:off x="578638" y="3961952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7" name="Slide Number Placeholder 5"/>
          <p:cNvSpPr txBox="1">
            <a:spLocks/>
          </p:cNvSpPr>
          <p:nvPr/>
        </p:nvSpPr>
        <p:spPr bwMode="auto">
          <a:xfrm>
            <a:off x="70104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48" name="Right Arrow 147"/>
          <p:cNvSpPr/>
          <p:nvPr/>
        </p:nvSpPr>
        <p:spPr bwMode="auto">
          <a:xfrm>
            <a:off x="8424936" y="3803551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9" name="Rectangle 148"/>
          <p:cNvSpPr/>
          <p:nvPr/>
        </p:nvSpPr>
        <p:spPr bwMode="auto">
          <a:xfrm>
            <a:off x="7363072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0" name="Right Arrow 149"/>
          <p:cNvSpPr/>
          <p:nvPr/>
        </p:nvSpPr>
        <p:spPr bwMode="auto">
          <a:xfrm>
            <a:off x="5641006" y="1912466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1" name="Right Arrow 150"/>
          <p:cNvSpPr/>
          <p:nvPr/>
        </p:nvSpPr>
        <p:spPr bwMode="auto">
          <a:xfrm>
            <a:off x="5641007" y="3174355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2" name="Right Arrow 151"/>
          <p:cNvSpPr/>
          <p:nvPr/>
        </p:nvSpPr>
        <p:spPr bwMode="auto">
          <a:xfrm>
            <a:off x="5641008" y="4436244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3" name="Right Arrow 152"/>
          <p:cNvSpPr/>
          <p:nvPr/>
        </p:nvSpPr>
        <p:spPr bwMode="auto">
          <a:xfrm>
            <a:off x="5641009" y="5698133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31641" y="1372564"/>
            <a:ext cx="6192688" cy="5112567"/>
            <a:chOff x="2627785" y="1372564"/>
            <a:chExt cx="4503775" cy="5112567"/>
          </a:xfrm>
        </p:grpSpPr>
        <p:sp>
          <p:nvSpPr>
            <p:cNvPr id="9" name="Oval 8"/>
            <p:cNvSpPr/>
            <p:nvPr/>
          </p:nvSpPr>
          <p:spPr bwMode="auto">
            <a:xfrm>
              <a:off x="2627785" y="1372564"/>
              <a:ext cx="1885301" cy="5112567"/>
            </a:xfrm>
            <a:prstGeom prst="ellips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65215" y="1504223"/>
              <a:ext cx="146634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rgbClr val="FF0000"/>
                  </a:solidFill>
                </a:rPr>
                <a:t>Well… this doesn’t look like a great start – but we’ll come back to it in a minute…</a:t>
              </a:r>
              <a:endParaRPr lang="en-GB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46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 Placeholder 5"/>
          <p:cNvSpPr txBox="1">
            <a:spLocks/>
          </p:cNvSpPr>
          <p:nvPr/>
        </p:nvSpPr>
        <p:spPr bwMode="auto">
          <a:xfrm>
            <a:off x="70104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261" name="Right Arrow 260"/>
          <p:cNvSpPr/>
          <p:nvPr/>
        </p:nvSpPr>
        <p:spPr bwMode="auto">
          <a:xfrm>
            <a:off x="8424936" y="3803551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2" name="Rectangle 261"/>
          <p:cNvSpPr/>
          <p:nvPr/>
        </p:nvSpPr>
        <p:spPr bwMode="auto">
          <a:xfrm>
            <a:off x="7363072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3" name="Right Arrow 262"/>
          <p:cNvSpPr/>
          <p:nvPr/>
        </p:nvSpPr>
        <p:spPr bwMode="auto">
          <a:xfrm>
            <a:off x="5641006" y="1912466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4" name="Right Arrow 263"/>
          <p:cNvSpPr/>
          <p:nvPr/>
        </p:nvSpPr>
        <p:spPr bwMode="auto">
          <a:xfrm>
            <a:off x="5641007" y="3174355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5" name="Right Arrow 264"/>
          <p:cNvSpPr/>
          <p:nvPr/>
        </p:nvSpPr>
        <p:spPr bwMode="auto">
          <a:xfrm>
            <a:off x="5641008" y="4436244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6" name="Right Arrow 265"/>
          <p:cNvSpPr/>
          <p:nvPr/>
        </p:nvSpPr>
        <p:spPr bwMode="auto">
          <a:xfrm>
            <a:off x="5641009" y="5698133"/>
            <a:ext cx="172206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72457" y="155679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72456" y="281868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72457" y="407707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72456" y="533896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0" name="Right Arrow 89"/>
          <p:cNvSpPr/>
          <p:nvPr/>
        </p:nvSpPr>
        <p:spPr bwMode="auto">
          <a:xfrm>
            <a:off x="1745036" y="1556792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1" name="Right Arrow 90"/>
          <p:cNvSpPr/>
          <p:nvPr/>
        </p:nvSpPr>
        <p:spPr bwMode="auto">
          <a:xfrm>
            <a:off x="1742650" y="2780928"/>
            <a:ext cx="173811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2" name="Right Arrow 91"/>
          <p:cNvSpPr/>
          <p:nvPr/>
        </p:nvSpPr>
        <p:spPr bwMode="auto">
          <a:xfrm>
            <a:off x="1742649" y="4077072"/>
            <a:ext cx="1746849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1745036" y="5301208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3489498" y="1556792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3489498" y="28235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3489498" y="408081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1" name="Rectangle 130"/>
          <p:cNvSpPr/>
          <p:nvPr/>
        </p:nvSpPr>
        <p:spPr bwMode="auto">
          <a:xfrm>
            <a:off x="3480767" y="5338067"/>
            <a:ext cx="2151509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8" name="Right Arrow 137"/>
          <p:cNvSpPr/>
          <p:nvPr/>
        </p:nvSpPr>
        <p:spPr bwMode="auto">
          <a:xfrm rot="-2400000">
            <a:off x="1515598" y="5265833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-1" y="15567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-1" y="213285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1" y="28529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-1" y="33569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-1" y="40770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-1" y="46531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-1" y="537321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>
            <a:off x="-1" y="58772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-1" y="17091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-1" y="228525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9" name="Right Arrow 98"/>
          <p:cNvSpPr/>
          <p:nvPr/>
        </p:nvSpPr>
        <p:spPr bwMode="auto">
          <a:xfrm>
            <a:off x="-1" y="30053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0" name="Right Arrow 99"/>
          <p:cNvSpPr/>
          <p:nvPr/>
        </p:nvSpPr>
        <p:spPr bwMode="auto">
          <a:xfrm>
            <a:off x="-1" y="350939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1" name="Right Arrow 100"/>
          <p:cNvSpPr/>
          <p:nvPr/>
        </p:nvSpPr>
        <p:spPr bwMode="auto">
          <a:xfrm>
            <a:off x="-1" y="42294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2" name="Right Arrow 101"/>
          <p:cNvSpPr/>
          <p:nvPr/>
        </p:nvSpPr>
        <p:spPr bwMode="auto">
          <a:xfrm>
            <a:off x="-1" y="480553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-1" y="5525616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04" name="Right Arrow 103"/>
          <p:cNvSpPr/>
          <p:nvPr/>
        </p:nvSpPr>
        <p:spPr bwMode="auto">
          <a:xfrm>
            <a:off x="-1" y="6029672"/>
            <a:ext cx="67245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/>
              <a:t>Can it be broken? </a:t>
            </a:r>
            <a:r>
              <a:rPr lang="en-GB" dirty="0" smtClean="0"/>
              <a:t>“Time-multiplexing”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132" name="Right Arrow 131"/>
          <p:cNvSpPr/>
          <p:nvPr/>
        </p:nvSpPr>
        <p:spPr bwMode="auto">
          <a:xfrm rot="2422284">
            <a:off x="1485533" y="2524692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6" name="Right Arrow 135"/>
          <p:cNvSpPr/>
          <p:nvPr/>
        </p:nvSpPr>
        <p:spPr bwMode="auto">
          <a:xfrm rot="2422284">
            <a:off x="1484936" y="374882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7" name="Right Arrow 136"/>
          <p:cNvSpPr/>
          <p:nvPr/>
        </p:nvSpPr>
        <p:spPr bwMode="auto">
          <a:xfrm rot="2422284">
            <a:off x="1475411" y="518898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9" name="Right Arrow 138"/>
          <p:cNvSpPr/>
          <p:nvPr/>
        </p:nvSpPr>
        <p:spPr bwMode="auto">
          <a:xfrm rot="-2400000">
            <a:off x="1469716" y="4041697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0" name="Right Arrow 139"/>
          <p:cNvSpPr/>
          <p:nvPr/>
        </p:nvSpPr>
        <p:spPr bwMode="auto">
          <a:xfrm rot="-2400000">
            <a:off x="1477498" y="2673545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1" name="Right Arrow 140"/>
          <p:cNvSpPr/>
          <p:nvPr/>
        </p:nvSpPr>
        <p:spPr bwMode="auto">
          <a:xfrm rot="18579290">
            <a:off x="1276497" y="4582622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2" name="Right Arrow 141"/>
          <p:cNvSpPr/>
          <p:nvPr/>
        </p:nvSpPr>
        <p:spPr bwMode="auto">
          <a:xfrm rot="18579290">
            <a:off x="1266184" y="3307134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3" name="Right Arrow 142"/>
          <p:cNvSpPr/>
          <p:nvPr/>
        </p:nvSpPr>
        <p:spPr bwMode="auto">
          <a:xfrm rot="-18600000">
            <a:off x="1271639" y="3086815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4" name="Right Arrow 143"/>
          <p:cNvSpPr/>
          <p:nvPr/>
        </p:nvSpPr>
        <p:spPr bwMode="auto">
          <a:xfrm rot="-18600000">
            <a:off x="1262114" y="4616231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5" name="Right Arrow 144"/>
          <p:cNvSpPr/>
          <p:nvPr/>
        </p:nvSpPr>
        <p:spPr bwMode="auto">
          <a:xfrm rot="3882573">
            <a:off x="514150" y="4264929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6" name="Right Arrow 145"/>
          <p:cNvSpPr/>
          <p:nvPr/>
        </p:nvSpPr>
        <p:spPr bwMode="auto">
          <a:xfrm rot="-3900000">
            <a:off x="577051" y="3961952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176511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888479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1176511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47" name="Oval 46"/>
          <p:cNvSpPr/>
          <p:nvPr/>
        </p:nvSpPr>
        <p:spPr bwMode="auto">
          <a:xfrm>
            <a:off x="600447" y="276755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0" name="Oval 49"/>
          <p:cNvSpPr/>
          <p:nvPr/>
        </p:nvSpPr>
        <p:spPr bwMode="auto">
          <a:xfrm>
            <a:off x="120134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1" name="Oval 50"/>
          <p:cNvSpPr/>
          <p:nvPr/>
        </p:nvSpPr>
        <p:spPr bwMode="auto">
          <a:xfrm>
            <a:off x="634010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1176511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55" name="Oval 54"/>
          <p:cNvSpPr/>
          <p:nvPr/>
        </p:nvSpPr>
        <p:spPr bwMode="auto">
          <a:xfrm>
            <a:off x="888479" y="528537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09" name="Oval 108"/>
          <p:cNvSpPr/>
          <p:nvPr/>
        </p:nvSpPr>
        <p:spPr bwMode="auto">
          <a:xfrm>
            <a:off x="1464543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600447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1" name="Oval 110"/>
          <p:cNvSpPr/>
          <p:nvPr/>
        </p:nvSpPr>
        <p:spPr bwMode="auto">
          <a:xfrm>
            <a:off x="1464543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2" name="Oval 111"/>
          <p:cNvSpPr/>
          <p:nvPr/>
        </p:nvSpPr>
        <p:spPr bwMode="auto">
          <a:xfrm>
            <a:off x="888479" y="278012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6" name="Oval 115"/>
          <p:cNvSpPr/>
          <p:nvPr/>
        </p:nvSpPr>
        <p:spPr bwMode="auto">
          <a:xfrm>
            <a:off x="149086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7" name="Oval 116"/>
          <p:cNvSpPr/>
          <p:nvPr/>
        </p:nvSpPr>
        <p:spPr bwMode="auto">
          <a:xfrm>
            <a:off x="924484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8" name="Oval 117"/>
          <p:cNvSpPr/>
          <p:nvPr/>
        </p:nvSpPr>
        <p:spPr bwMode="auto">
          <a:xfrm>
            <a:off x="1481850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19" name="Oval 118"/>
          <p:cNvSpPr/>
          <p:nvPr/>
        </p:nvSpPr>
        <p:spPr bwMode="auto">
          <a:xfrm>
            <a:off x="600447" y="530183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148" name="Oval 147"/>
          <p:cNvSpPr/>
          <p:nvPr/>
        </p:nvSpPr>
        <p:spPr bwMode="auto">
          <a:xfrm>
            <a:off x="1176511" y="180609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49" name="Oval 148"/>
          <p:cNvSpPr/>
          <p:nvPr/>
        </p:nvSpPr>
        <p:spPr bwMode="auto">
          <a:xfrm>
            <a:off x="888479" y="180609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0" name="Oval 149"/>
          <p:cNvSpPr/>
          <p:nvPr/>
        </p:nvSpPr>
        <p:spPr bwMode="auto">
          <a:xfrm>
            <a:off x="1176511" y="307366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1" name="Oval 150"/>
          <p:cNvSpPr/>
          <p:nvPr/>
        </p:nvSpPr>
        <p:spPr bwMode="auto">
          <a:xfrm>
            <a:off x="600447" y="306028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2" name="Oval 151"/>
          <p:cNvSpPr/>
          <p:nvPr/>
        </p:nvSpPr>
        <p:spPr bwMode="auto">
          <a:xfrm>
            <a:off x="1201341" y="429780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3" name="Oval 152"/>
          <p:cNvSpPr/>
          <p:nvPr/>
        </p:nvSpPr>
        <p:spPr bwMode="auto">
          <a:xfrm>
            <a:off x="634010" y="429016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4" name="Oval 153"/>
          <p:cNvSpPr/>
          <p:nvPr/>
        </p:nvSpPr>
        <p:spPr bwMode="auto">
          <a:xfrm>
            <a:off x="1176511" y="557810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5" name="Oval 154"/>
          <p:cNvSpPr/>
          <p:nvPr/>
        </p:nvSpPr>
        <p:spPr bwMode="auto">
          <a:xfrm>
            <a:off x="888479" y="557810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6" name="Oval 155"/>
          <p:cNvSpPr/>
          <p:nvPr/>
        </p:nvSpPr>
        <p:spPr bwMode="auto">
          <a:xfrm>
            <a:off x="1464543" y="180609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7" name="Oval 156"/>
          <p:cNvSpPr/>
          <p:nvPr/>
        </p:nvSpPr>
        <p:spPr bwMode="auto">
          <a:xfrm>
            <a:off x="600447" y="180609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8" name="Oval 157"/>
          <p:cNvSpPr/>
          <p:nvPr/>
        </p:nvSpPr>
        <p:spPr bwMode="auto">
          <a:xfrm>
            <a:off x="1464543" y="307366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59" name="Oval 158"/>
          <p:cNvSpPr/>
          <p:nvPr/>
        </p:nvSpPr>
        <p:spPr bwMode="auto">
          <a:xfrm>
            <a:off x="888479" y="307286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60" name="Oval 159"/>
          <p:cNvSpPr/>
          <p:nvPr/>
        </p:nvSpPr>
        <p:spPr bwMode="auto">
          <a:xfrm>
            <a:off x="1490861" y="429780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61" name="Oval 160"/>
          <p:cNvSpPr/>
          <p:nvPr/>
        </p:nvSpPr>
        <p:spPr bwMode="auto">
          <a:xfrm>
            <a:off x="924484" y="429016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62" name="Oval 161"/>
          <p:cNvSpPr/>
          <p:nvPr/>
        </p:nvSpPr>
        <p:spPr bwMode="auto">
          <a:xfrm>
            <a:off x="1481850" y="557810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63" name="Oval 162"/>
          <p:cNvSpPr/>
          <p:nvPr/>
        </p:nvSpPr>
        <p:spPr bwMode="auto">
          <a:xfrm>
            <a:off x="600447" y="559457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180" name="Oval 179"/>
          <p:cNvSpPr/>
          <p:nvPr/>
        </p:nvSpPr>
        <p:spPr bwMode="auto">
          <a:xfrm>
            <a:off x="1176511" y="2098948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1" name="Oval 180"/>
          <p:cNvSpPr/>
          <p:nvPr/>
        </p:nvSpPr>
        <p:spPr bwMode="auto">
          <a:xfrm>
            <a:off x="888479" y="2098948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2" name="Oval 181"/>
          <p:cNvSpPr/>
          <p:nvPr/>
        </p:nvSpPr>
        <p:spPr bwMode="auto">
          <a:xfrm>
            <a:off x="1176511" y="3366517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3" name="Oval 182"/>
          <p:cNvSpPr/>
          <p:nvPr/>
        </p:nvSpPr>
        <p:spPr bwMode="auto">
          <a:xfrm>
            <a:off x="600447" y="3353140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4" name="Oval 183"/>
          <p:cNvSpPr/>
          <p:nvPr/>
        </p:nvSpPr>
        <p:spPr bwMode="auto">
          <a:xfrm>
            <a:off x="1201341" y="4590653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5" name="Oval 184"/>
          <p:cNvSpPr/>
          <p:nvPr/>
        </p:nvSpPr>
        <p:spPr bwMode="auto">
          <a:xfrm>
            <a:off x="634010" y="4583013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6" name="Oval 185"/>
          <p:cNvSpPr/>
          <p:nvPr/>
        </p:nvSpPr>
        <p:spPr bwMode="auto">
          <a:xfrm>
            <a:off x="1176511" y="587095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7" name="Oval 186"/>
          <p:cNvSpPr/>
          <p:nvPr/>
        </p:nvSpPr>
        <p:spPr bwMode="auto">
          <a:xfrm>
            <a:off x="888479" y="5870959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8" name="Oval 187"/>
          <p:cNvSpPr/>
          <p:nvPr/>
        </p:nvSpPr>
        <p:spPr bwMode="auto">
          <a:xfrm>
            <a:off x="1464543" y="2098948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89" name="Oval 188"/>
          <p:cNvSpPr/>
          <p:nvPr/>
        </p:nvSpPr>
        <p:spPr bwMode="auto">
          <a:xfrm>
            <a:off x="600447" y="2098948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0" name="Oval 189"/>
          <p:cNvSpPr/>
          <p:nvPr/>
        </p:nvSpPr>
        <p:spPr bwMode="auto">
          <a:xfrm>
            <a:off x="1464543" y="3366517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1" name="Oval 190"/>
          <p:cNvSpPr/>
          <p:nvPr/>
        </p:nvSpPr>
        <p:spPr bwMode="auto">
          <a:xfrm>
            <a:off x="888479" y="3365716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2" name="Oval 191"/>
          <p:cNvSpPr/>
          <p:nvPr/>
        </p:nvSpPr>
        <p:spPr bwMode="auto">
          <a:xfrm>
            <a:off x="1490861" y="4590653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3" name="Oval 192"/>
          <p:cNvSpPr/>
          <p:nvPr/>
        </p:nvSpPr>
        <p:spPr bwMode="auto">
          <a:xfrm>
            <a:off x="924484" y="4583013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4" name="Oval 193"/>
          <p:cNvSpPr/>
          <p:nvPr/>
        </p:nvSpPr>
        <p:spPr bwMode="auto">
          <a:xfrm>
            <a:off x="1481850" y="5870959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5" name="Oval 194"/>
          <p:cNvSpPr/>
          <p:nvPr/>
        </p:nvSpPr>
        <p:spPr bwMode="auto">
          <a:xfrm>
            <a:off x="600447" y="588742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3</a:t>
            </a:r>
          </a:p>
        </p:txBody>
      </p:sp>
      <p:sp>
        <p:nvSpPr>
          <p:cNvPr id="196" name="Oval 195"/>
          <p:cNvSpPr/>
          <p:nvPr/>
        </p:nvSpPr>
        <p:spPr bwMode="auto">
          <a:xfrm>
            <a:off x="1176511" y="237745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7" name="Oval 196"/>
          <p:cNvSpPr/>
          <p:nvPr/>
        </p:nvSpPr>
        <p:spPr bwMode="auto">
          <a:xfrm>
            <a:off x="888479" y="237745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8" name="Oval 197"/>
          <p:cNvSpPr/>
          <p:nvPr/>
        </p:nvSpPr>
        <p:spPr bwMode="auto">
          <a:xfrm>
            <a:off x="1176511" y="364502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199" name="Oval 198"/>
          <p:cNvSpPr/>
          <p:nvPr/>
        </p:nvSpPr>
        <p:spPr bwMode="auto">
          <a:xfrm>
            <a:off x="600447" y="363164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0" name="Oval 199"/>
          <p:cNvSpPr/>
          <p:nvPr/>
        </p:nvSpPr>
        <p:spPr bwMode="auto">
          <a:xfrm>
            <a:off x="1201341" y="486916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1" name="Oval 200"/>
          <p:cNvSpPr/>
          <p:nvPr/>
        </p:nvSpPr>
        <p:spPr bwMode="auto">
          <a:xfrm>
            <a:off x="634010" y="486152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2" name="Oval 201"/>
          <p:cNvSpPr/>
          <p:nvPr/>
        </p:nvSpPr>
        <p:spPr bwMode="auto">
          <a:xfrm>
            <a:off x="1176511" y="614946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3" name="Oval 202"/>
          <p:cNvSpPr/>
          <p:nvPr/>
        </p:nvSpPr>
        <p:spPr bwMode="auto">
          <a:xfrm>
            <a:off x="888479" y="6149466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4" name="Oval 203"/>
          <p:cNvSpPr/>
          <p:nvPr/>
        </p:nvSpPr>
        <p:spPr bwMode="auto">
          <a:xfrm>
            <a:off x="1464543" y="2377455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5" name="Oval 204"/>
          <p:cNvSpPr/>
          <p:nvPr/>
        </p:nvSpPr>
        <p:spPr bwMode="auto">
          <a:xfrm>
            <a:off x="600447" y="2377455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6" name="Oval 205"/>
          <p:cNvSpPr/>
          <p:nvPr/>
        </p:nvSpPr>
        <p:spPr bwMode="auto">
          <a:xfrm>
            <a:off x="1464543" y="3645024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7" name="Oval 206"/>
          <p:cNvSpPr/>
          <p:nvPr/>
        </p:nvSpPr>
        <p:spPr bwMode="auto">
          <a:xfrm>
            <a:off x="888479" y="3644223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8" name="Oval 207"/>
          <p:cNvSpPr/>
          <p:nvPr/>
        </p:nvSpPr>
        <p:spPr bwMode="auto">
          <a:xfrm>
            <a:off x="1490861" y="4869160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09" name="Oval 208"/>
          <p:cNvSpPr/>
          <p:nvPr/>
        </p:nvSpPr>
        <p:spPr bwMode="auto">
          <a:xfrm>
            <a:off x="924484" y="4861520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10" name="Oval 209"/>
          <p:cNvSpPr/>
          <p:nvPr/>
        </p:nvSpPr>
        <p:spPr bwMode="auto">
          <a:xfrm>
            <a:off x="1481850" y="6149466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211" name="Oval 210"/>
          <p:cNvSpPr/>
          <p:nvPr/>
        </p:nvSpPr>
        <p:spPr bwMode="auto">
          <a:xfrm>
            <a:off x="600447" y="616593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1008" y="1641574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All data for 1bx from all regions in a single card!</a:t>
            </a:r>
          </a:p>
          <a:p>
            <a:r>
              <a:rPr lang="en-GB" dirty="0" smtClean="0"/>
              <a:t>Everything you need!</a:t>
            </a:r>
          </a:p>
        </p:txBody>
      </p:sp>
      <p:sp>
        <p:nvSpPr>
          <p:cNvPr id="218" name="Oval 217"/>
          <p:cNvSpPr/>
          <p:nvPr/>
        </p:nvSpPr>
        <p:spPr bwMode="auto">
          <a:xfrm>
            <a:off x="1176511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19" name="Oval 218"/>
          <p:cNvSpPr/>
          <p:nvPr/>
        </p:nvSpPr>
        <p:spPr bwMode="auto">
          <a:xfrm>
            <a:off x="888479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0" name="Oval 219"/>
          <p:cNvSpPr/>
          <p:nvPr/>
        </p:nvSpPr>
        <p:spPr bwMode="auto">
          <a:xfrm>
            <a:off x="1176511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1" name="Oval 220"/>
          <p:cNvSpPr/>
          <p:nvPr/>
        </p:nvSpPr>
        <p:spPr bwMode="auto">
          <a:xfrm>
            <a:off x="600447" y="276755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2" name="Oval 221"/>
          <p:cNvSpPr/>
          <p:nvPr/>
        </p:nvSpPr>
        <p:spPr bwMode="auto">
          <a:xfrm>
            <a:off x="120134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3" name="Oval 222"/>
          <p:cNvSpPr/>
          <p:nvPr/>
        </p:nvSpPr>
        <p:spPr bwMode="auto">
          <a:xfrm>
            <a:off x="634010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4" name="Oval 223"/>
          <p:cNvSpPr/>
          <p:nvPr/>
        </p:nvSpPr>
        <p:spPr bwMode="auto">
          <a:xfrm>
            <a:off x="1176511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5" name="Oval 224"/>
          <p:cNvSpPr/>
          <p:nvPr/>
        </p:nvSpPr>
        <p:spPr bwMode="auto">
          <a:xfrm>
            <a:off x="888479" y="528537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6" name="Oval 225"/>
          <p:cNvSpPr/>
          <p:nvPr/>
        </p:nvSpPr>
        <p:spPr bwMode="auto">
          <a:xfrm>
            <a:off x="1464543" y="151335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7" name="Oval 226"/>
          <p:cNvSpPr/>
          <p:nvPr/>
        </p:nvSpPr>
        <p:spPr bwMode="auto">
          <a:xfrm>
            <a:off x="600447" y="151335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8" name="Oval 227"/>
          <p:cNvSpPr/>
          <p:nvPr/>
        </p:nvSpPr>
        <p:spPr bwMode="auto">
          <a:xfrm>
            <a:off x="1464543" y="278092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29" name="Oval 228"/>
          <p:cNvSpPr/>
          <p:nvPr/>
        </p:nvSpPr>
        <p:spPr bwMode="auto">
          <a:xfrm>
            <a:off x="888479" y="278012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30" name="Oval 229"/>
          <p:cNvSpPr/>
          <p:nvPr/>
        </p:nvSpPr>
        <p:spPr bwMode="auto">
          <a:xfrm>
            <a:off x="1490861" y="400506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31" name="Oval 230"/>
          <p:cNvSpPr/>
          <p:nvPr/>
        </p:nvSpPr>
        <p:spPr bwMode="auto">
          <a:xfrm>
            <a:off x="924484" y="399742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32" name="Oval 231"/>
          <p:cNvSpPr/>
          <p:nvPr/>
        </p:nvSpPr>
        <p:spPr bwMode="auto">
          <a:xfrm>
            <a:off x="1481850" y="528537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233" name="Oval 232"/>
          <p:cNvSpPr/>
          <p:nvPr/>
        </p:nvSpPr>
        <p:spPr bwMode="auto">
          <a:xfrm>
            <a:off x="600447" y="530183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5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241216" y="1754944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1</a:t>
            </a:r>
          </a:p>
        </p:txBody>
      </p:sp>
      <p:sp>
        <p:nvSpPr>
          <p:cNvPr id="234" name="5-Point Star 233"/>
          <p:cNvSpPr/>
          <p:nvPr/>
        </p:nvSpPr>
        <p:spPr bwMode="auto">
          <a:xfrm>
            <a:off x="4211960" y="2996952"/>
            <a:ext cx="648072" cy="648072"/>
          </a:xfrm>
          <a:prstGeom prst="star5">
            <a:avLst/>
          </a:prstGeom>
          <a:solidFill>
            <a:srgbClr val="FF9933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2</a:t>
            </a:r>
          </a:p>
        </p:txBody>
      </p:sp>
      <p:sp>
        <p:nvSpPr>
          <p:cNvPr id="235" name="Oval 234"/>
          <p:cNvSpPr/>
          <p:nvPr/>
        </p:nvSpPr>
        <p:spPr bwMode="auto">
          <a:xfrm>
            <a:off x="1187624" y="1800762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36" name="Oval 235"/>
          <p:cNvSpPr/>
          <p:nvPr/>
        </p:nvSpPr>
        <p:spPr bwMode="auto">
          <a:xfrm>
            <a:off x="899592" y="180076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37" name="Oval 236"/>
          <p:cNvSpPr/>
          <p:nvPr/>
        </p:nvSpPr>
        <p:spPr bwMode="auto">
          <a:xfrm>
            <a:off x="1187624" y="306833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38" name="Oval 237"/>
          <p:cNvSpPr/>
          <p:nvPr/>
        </p:nvSpPr>
        <p:spPr bwMode="auto">
          <a:xfrm>
            <a:off x="611560" y="3054954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39" name="Oval 238"/>
          <p:cNvSpPr/>
          <p:nvPr/>
        </p:nvSpPr>
        <p:spPr bwMode="auto">
          <a:xfrm>
            <a:off x="1212454" y="4292467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0" name="Oval 239"/>
          <p:cNvSpPr/>
          <p:nvPr/>
        </p:nvSpPr>
        <p:spPr bwMode="auto">
          <a:xfrm>
            <a:off x="645123" y="4284827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1" name="Oval 240"/>
          <p:cNvSpPr/>
          <p:nvPr/>
        </p:nvSpPr>
        <p:spPr bwMode="auto">
          <a:xfrm>
            <a:off x="1187624" y="557277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2" name="Oval 241"/>
          <p:cNvSpPr/>
          <p:nvPr/>
        </p:nvSpPr>
        <p:spPr bwMode="auto">
          <a:xfrm>
            <a:off x="899592" y="5572773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3" name="Oval 242"/>
          <p:cNvSpPr/>
          <p:nvPr/>
        </p:nvSpPr>
        <p:spPr bwMode="auto">
          <a:xfrm>
            <a:off x="1475656" y="1800762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4" name="Oval 243"/>
          <p:cNvSpPr/>
          <p:nvPr/>
        </p:nvSpPr>
        <p:spPr bwMode="auto">
          <a:xfrm>
            <a:off x="611560" y="1800762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5" name="Oval 244"/>
          <p:cNvSpPr/>
          <p:nvPr/>
        </p:nvSpPr>
        <p:spPr bwMode="auto">
          <a:xfrm>
            <a:off x="1475656" y="3068331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6" name="Oval 245"/>
          <p:cNvSpPr/>
          <p:nvPr/>
        </p:nvSpPr>
        <p:spPr bwMode="auto">
          <a:xfrm>
            <a:off x="899592" y="3067530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7" name="Oval 246"/>
          <p:cNvSpPr/>
          <p:nvPr/>
        </p:nvSpPr>
        <p:spPr bwMode="auto">
          <a:xfrm>
            <a:off x="1501974" y="4292467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8" name="Oval 247"/>
          <p:cNvSpPr/>
          <p:nvPr/>
        </p:nvSpPr>
        <p:spPr bwMode="auto">
          <a:xfrm>
            <a:off x="935597" y="4284827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49" name="Oval 248"/>
          <p:cNvSpPr/>
          <p:nvPr/>
        </p:nvSpPr>
        <p:spPr bwMode="auto">
          <a:xfrm>
            <a:off x="1492963" y="5572773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50" name="Oval 249"/>
          <p:cNvSpPr/>
          <p:nvPr/>
        </p:nvSpPr>
        <p:spPr bwMode="auto">
          <a:xfrm>
            <a:off x="611560" y="558924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6</a:t>
            </a:r>
          </a:p>
        </p:txBody>
      </p:sp>
      <p:sp>
        <p:nvSpPr>
          <p:cNvPr id="267" name="Oval 266"/>
          <p:cNvSpPr/>
          <p:nvPr/>
        </p:nvSpPr>
        <p:spPr bwMode="auto">
          <a:xfrm>
            <a:off x="1187624" y="209831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68" name="Oval 267"/>
          <p:cNvSpPr/>
          <p:nvPr/>
        </p:nvSpPr>
        <p:spPr bwMode="auto">
          <a:xfrm>
            <a:off x="899592" y="209831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69" name="Oval 268"/>
          <p:cNvSpPr/>
          <p:nvPr/>
        </p:nvSpPr>
        <p:spPr bwMode="auto">
          <a:xfrm>
            <a:off x="1187624" y="336588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0" name="Oval 269"/>
          <p:cNvSpPr/>
          <p:nvPr/>
        </p:nvSpPr>
        <p:spPr bwMode="auto">
          <a:xfrm>
            <a:off x="611560" y="3352511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1" name="Oval 270"/>
          <p:cNvSpPr/>
          <p:nvPr/>
        </p:nvSpPr>
        <p:spPr bwMode="auto">
          <a:xfrm>
            <a:off x="1212454" y="459002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2" name="Oval 271"/>
          <p:cNvSpPr/>
          <p:nvPr/>
        </p:nvSpPr>
        <p:spPr bwMode="auto">
          <a:xfrm>
            <a:off x="645123" y="458238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3" name="Oval 272"/>
          <p:cNvSpPr/>
          <p:nvPr/>
        </p:nvSpPr>
        <p:spPr bwMode="auto">
          <a:xfrm>
            <a:off x="1187624" y="587033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4" name="Oval 273"/>
          <p:cNvSpPr/>
          <p:nvPr/>
        </p:nvSpPr>
        <p:spPr bwMode="auto">
          <a:xfrm>
            <a:off x="899592" y="5870330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5" name="Oval 274"/>
          <p:cNvSpPr/>
          <p:nvPr/>
        </p:nvSpPr>
        <p:spPr bwMode="auto">
          <a:xfrm>
            <a:off x="1475656" y="2098319"/>
            <a:ext cx="288032" cy="288032"/>
          </a:xfrm>
          <a:prstGeom prst="ellipse">
            <a:avLst/>
          </a:prstGeom>
          <a:solidFill>
            <a:srgbClr val="99CC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6" name="Oval 275"/>
          <p:cNvSpPr/>
          <p:nvPr/>
        </p:nvSpPr>
        <p:spPr bwMode="auto">
          <a:xfrm>
            <a:off x="611560" y="2098319"/>
            <a:ext cx="288032" cy="288032"/>
          </a:xfrm>
          <a:prstGeom prst="ellipse">
            <a:avLst/>
          </a:prstGeom>
          <a:solidFill>
            <a:srgbClr val="66FFCC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7" name="Oval 276"/>
          <p:cNvSpPr/>
          <p:nvPr/>
        </p:nvSpPr>
        <p:spPr bwMode="auto">
          <a:xfrm>
            <a:off x="1475656" y="3365888"/>
            <a:ext cx="288032" cy="288032"/>
          </a:xfrm>
          <a:prstGeom prst="ellipse">
            <a:avLst/>
          </a:prstGeom>
          <a:solidFill>
            <a:srgbClr val="CCECFF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8" name="Oval 277"/>
          <p:cNvSpPr/>
          <p:nvPr/>
        </p:nvSpPr>
        <p:spPr bwMode="auto">
          <a:xfrm>
            <a:off x="899592" y="3365087"/>
            <a:ext cx="288032" cy="288032"/>
          </a:xfrm>
          <a:prstGeom prst="ellipse">
            <a:avLst/>
          </a:prstGeom>
          <a:solidFill>
            <a:srgbClr val="FF6699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79" name="Oval 278"/>
          <p:cNvSpPr/>
          <p:nvPr/>
        </p:nvSpPr>
        <p:spPr bwMode="auto">
          <a:xfrm>
            <a:off x="1501974" y="4590024"/>
            <a:ext cx="288032" cy="288032"/>
          </a:xfrm>
          <a:prstGeom prst="ellipse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80" name="Oval 279"/>
          <p:cNvSpPr/>
          <p:nvPr/>
        </p:nvSpPr>
        <p:spPr bwMode="auto">
          <a:xfrm>
            <a:off x="935597" y="4582384"/>
            <a:ext cx="288032" cy="288032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81" name="Oval 280"/>
          <p:cNvSpPr/>
          <p:nvPr/>
        </p:nvSpPr>
        <p:spPr bwMode="auto">
          <a:xfrm>
            <a:off x="1492963" y="5870330"/>
            <a:ext cx="288032" cy="288032"/>
          </a:xfrm>
          <a:prstGeom prst="ellipse">
            <a:avLst/>
          </a:prstGeom>
          <a:solidFill>
            <a:srgbClr val="7030A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82" name="Oval 281"/>
          <p:cNvSpPr/>
          <p:nvPr/>
        </p:nvSpPr>
        <p:spPr bwMode="auto">
          <a:xfrm>
            <a:off x="611560" y="5886797"/>
            <a:ext cx="288032" cy="288032"/>
          </a:xfrm>
          <a:prstGeom prst="ellipse">
            <a:avLst/>
          </a:prstGeom>
          <a:solidFill>
            <a:srgbClr val="0070C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7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5652120" y="2865710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All data for 1bx from all regions in a single card!</a:t>
            </a:r>
          </a:p>
          <a:p>
            <a:r>
              <a:rPr lang="en-GB" dirty="0" smtClean="0"/>
              <a:t>Everything you need!</a:t>
            </a:r>
          </a:p>
        </p:txBody>
      </p:sp>
      <p:sp>
        <p:nvSpPr>
          <p:cNvPr id="300" name="TextBox 299"/>
          <p:cNvSpPr txBox="1"/>
          <p:nvPr/>
        </p:nvSpPr>
        <p:spPr>
          <a:xfrm>
            <a:off x="5652120" y="4149080"/>
            <a:ext cx="303544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All data for 1bx from all regions in a single card!</a:t>
            </a:r>
          </a:p>
          <a:p>
            <a:r>
              <a:rPr lang="en-GB" dirty="0" smtClean="0"/>
              <a:t>Everything you need!</a:t>
            </a:r>
          </a:p>
        </p:txBody>
      </p:sp>
      <p:sp>
        <p:nvSpPr>
          <p:cNvPr id="301" name="TextBox 300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BX:1</a:t>
            </a:r>
            <a:endParaRPr lang="en-GB" dirty="0"/>
          </a:p>
        </p:txBody>
      </p:sp>
      <p:sp>
        <p:nvSpPr>
          <p:cNvPr id="302" name="TextBox 301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BX:2</a:t>
            </a:r>
            <a:endParaRPr lang="en-GB" dirty="0"/>
          </a:p>
        </p:txBody>
      </p:sp>
      <p:sp>
        <p:nvSpPr>
          <p:cNvPr id="303" name="TextBox 302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BX:3</a:t>
            </a:r>
            <a:endParaRPr lang="en-GB" dirty="0"/>
          </a:p>
        </p:txBody>
      </p:sp>
      <p:sp>
        <p:nvSpPr>
          <p:cNvPr id="304" name="TextBox 303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BX:4</a:t>
            </a:r>
            <a:endParaRPr lang="en-GB" dirty="0"/>
          </a:p>
        </p:txBody>
      </p:sp>
      <p:sp>
        <p:nvSpPr>
          <p:cNvPr id="305" name="TextBox 304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BX:5</a:t>
            </a:r>
            <a:endParaRPr lang="en-GB" dirty="0"/>
          </a:p>
        </p:txBody>
      </p:sp>
      <p:sp>
        <p:nvSpPr>
          <p:cNvPr id="306" name="TextBox 305"/>
          <p:cNvSpPr txBox="1"/>
          <p:nvPr/>
        </p:nvSpPr>
        <p:spPr>
          <a:xfrm>
            <a:off x="6141998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BX:6</a:t>
            </a:r>
            <a:endParaRPr lang="en-GB" dirty="0"/>
          </a:p>
        </p:txBody>
      </p:sp>
      <p:sp>
        <p:nvSpPr>
          <p:cNvPr id="307" name="TextBox 306"/>
          <p:cNvSpPr txBox="1"/>
          <p:nvPr/>
        </p:nvSpPr>
        <p:spPr>
          <a:xfrm>
            <a:off x="6142001" y="6207976"/>
            <a:ext cx="72008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BX:7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18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40955 -0.004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41753 -0.1469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736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41458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42344 -0.4282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2141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40173 -0.0041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208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39375 -0.1469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9098 -0.2833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1416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39375 -0.428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40174 0.14213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7106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39392 -0.0006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8299 -0.14769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738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39201 -0.2923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1463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795 -0.00417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208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37014 -0.42824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21412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37014 -0.14699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7361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36632 -0.28217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16" y="-14120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38593 0.14213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7106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38593 -0.00069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46"/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37518 -0.14769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7384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37795 -0.28171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-14097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0.39392 0.28843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421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0.39392 0.13518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6759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39097 -0.00139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69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39201 -0.14606 " pathEditMode="relative" rAng="0" ptsTypes="AA">
                                      <p:cBhvr>
                                        <p:cTn id="256" dur="2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7315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2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5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96296E-6 L 0.33872 -0.13449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6736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33507 -0.27176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-13588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33872 -0.00417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08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0.33872 -0.43055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-21528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36215 0.14213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7106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35434 -0.29236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1463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35434 -0.00046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23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0.35052 -0.14653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7338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37013 0.27801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13889"/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37013 0.13518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759"/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36736 -0.00139 " pathEditMode="relative" rAng="0" ptsTypes="AA">
                                      <p:cBhvr>
                                        <p:cTn id="34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-69"/>
                                    </p:animMotion>
                                  </p:childTnLst>
                                </p:cTn>
                              </p:par>
                              <p:par>
                                <p:cTn id="34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L 0.37013 -0.14606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-7315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0.39392 0.42639 " pathEditMode="relative" rAng="0" ptsTypes="AA">
                                      <p:cBhvr>
                                        <p:cTn id="350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21319"/>
                                    </p:animMotion>
                                  </p:childTnLst>
                                </p:cTn>
                              </p:par>
                              <p:par>
                                <p:cTn id="3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39392 0.28356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4167"/>
                                    </p:animMotion>
                                  </p:childTnLst>
                                </p:cTn>
                              </p:par>
                              <p:par>
                                <p:cTn id="3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0.39097 0.13657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6829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0.39201 -0.0081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417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9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3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7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1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2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6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9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7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8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1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2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6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9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0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3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4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7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8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2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6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33073 0.00139 " pathEditMode="relative" rAng="0" ptsTypes="AA">
                                      <p:cBhvr>
                                        <p:cTn id="429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69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33507 -0.14653 " pathEditMode="relative" rAng="0" ptsTypes="AA">
                                      <p:cBhvr>
                                        <p:cTn id="431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3" y="-7338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33073 0.14213 " pathEditMode="relative" rAng="0" ptsTypes="AA">
                                      <p:cBhvr>
                                        <p:cTn id="433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7106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33073 -0.29491 " pathEditMode="relative" rAng="0" ptsTypes="AA">
                                      <p:cBhvr>
                                        <p:cTn id="435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-14745"/>
                                    </p:animMotion>
                                  </p:childTnLst>
                                </p:cTn>
                              </p:par>
                              <p:par>
                                <p:cTn id="43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5434 0.27801 " pathEditMode="relative" rAng="0" ptsTypes="AA">
                                      <p:cBhvr>
                                        <p:cTn id="437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3889"/>
                                    </p:animMotion>
                                  </p:childTnLst>
                                </p:cTn>
                              </p:par>
                              <p:par>
                                <p:cTn id="43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35434 -0.14606 " pathEditMode="relative" rAng="0" ptsTypes="AA">
                                      <p:cBhvr>
                                        <p:cTn id="439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-7315"/>
                                    </p:animMotion>
                                  </p:childTnLst>
                                </p:cTn>
                              </p:par>
                              <p:par>
                                <p:cTn id="44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35434 0.13518 " pathEditMode="relative" rAng="0" ptsTypes="AA">
                                      <p:cBhvr>
                                        <p:cTn id="441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6759"/>
                                    </p:animMotion>
                                  </p:childTnLst>
                                </p:cTn>
                              </p:par>
                              <p:par>
                                <p:cTn id="44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0.35052 -0.00023 " pathEditMode="relative" rAng="0" ptsTypes="AA">
                                      <p:cBhvr>
                                        <p:cTn id="443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7" y="-23"/>
                                    </p:animMotion>
                                  </p:childTnLst>
                                </p:cTn>
                              </p:par>
                              <p:par>
                                <p:cTn id="4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0.40955 -0.00417 " pathEditMode="relative" rAng="0" ptsTypes="AA">
                                      <p:cBhvr>
                                        <p:cTn id="445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-208"/>
                                    </p:animMotion>
                                  </p:childTnLst>
                                </p:cTn>
                              </p:par>
                              <p:par>
                                <p:cTn id="4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41753 -0.14699 " pathEditMode="relative" rAng="0" ptsTypes="AA">
                                      <p:cBhvr>
                                        <p:cTn id="447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-7361"/>
                                    </p:animMotion>
                                  </p:childTnLst>
                                </p:cTn>
                              </p:par>
                              <p:par>
                                <p:cTn id="4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41458 -0.28333 " pathEditMode="relative" rAng="0" ptsTypes="AA">
                                      <p:cBhvr>
                                        <p:cTn id="449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4167"/>
                                    </p:animMotion>
                                  </p:childTnLst>
                                </p:cTn>
                              </p:par>
                              <p:par>
                                <p:cTn id="4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42344 -0.42824 " pathEditMode="relative" rAng="0" ptsTypes="AA">
                                      <p:cBhvr>
                                        <p:cTn id="451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63" y="-21412"/>
                                    </p:animMotion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7083 0.0081 " pathEditMode="relative" rAng="0" ptsTypes="AA">
                                      <p:cBhvr>
                                        <p:cTn id="48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394"/>
                                    </p:animMotion>
                                  </p:childTnLst>
                                </p:cTn>
                              </p:par>
                              <p:par>
                                <p:cTn id="4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0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4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8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6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0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4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2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0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4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8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0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37795 0.42639 " pathEditMode="relative" rAng="0" ptsTypes="AA">
                                      <p:cBhvr>
                                        <p:cTn id="555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21319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6 L 0.37795 0.27291 " pathEditMode="relative" rAng="0" ptsTypes="AA">
                                      <p:cBhvr>
                                        <p:cTn id="55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3634"/>
                                    </p:animMotion>
                                  </p:childTnLst>
                                </p:cTn>
                              </p:par>
                              <p:par>
                                <p:cTn id="55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0.37518 0.13657 " pathEditMode="relative" rAng="0" ptsTypes="AA">
                                      <p:cBhvr>
                                        <p:cTn id="559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6829"/>
                                    </p:animMotion>
                                  </p:childTnLst>
                                </p:cTn>
                              </p:par>
                              <p:par>
                                <p:cTn id="56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38593 -0.00787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394"/>
                                    </p:animMotion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20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3073 0.13704 " pathEditMode="relative" rAng="0" ptsTypes="AA">
                                      <p:cBhvr>
                                        <p:cTn id="570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6852"/>
                                    </p:animMotion>
                                  </p:childTnLst>
                                </p:cTn>
                              </p:par>
                              <p:par>
                                <p:cTn id="57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31927 -0.00023 " pathEditMode="relative" rAng="0" ptsTypes="AA">
                                      <p:cBhvr>
                                        <p:cTn id="572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5" y="-23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33073 0.27801 " pathEditMode="relative" rAng="0" ptsTypes="AA">
                                      <p:cBhvr>
                                        <p:cTn id="574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13889"/>
                                    </p:animMotion>
                                  </p:childTnLst>
                                </p:cTn>
                              </p:par>
                              <p:par>
                                <p:cTn id="57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32292 -0.14838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7431"/>
                                    </p:animMotion>
                                  </p:childTnLst>
                                </p:cTn>
                              </p:par>
                              <p:par>
                                <p:cTn id="57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40173 -0.00417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208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L 0.39375 -0.14699 " pathEditMode="relative" rAng="0" ptsTypes="AA">
                                      <p:cBhvr>
                                        <p:cTn id="580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7361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9098 -0.28333 " pathEditMode="relative" rAng="0" ptsTypes="AA">
                                      <p:cBhvr>
                                        <p:cTn id="58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9" y="-14167"/>
                                    </p:animMotion>
                                  </p:childTnLst>
                                </p:cTn>
                              </p:par>
                              <p:par>
                                <p:cTn id="5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39375 -0.42824 " pathEditMode="relative" rAng="0" ptsTypes="AA">
                                      <p:cBhvr>
                                        <p:cTn id="584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21412"/>
                                    </p:animMotion>
                                  </p:childTnLst>
                                </p:cTn>
                              </p:par>
                              <p:par>
                                <p:cTn id="58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40174 0.14213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7106"/>
                                    </p:animMotion>
                                  </p:childTnLst>
                                </p:cTn>
                              </p:par>
                              <p:par>
                                <p:cTn id="5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0.39392 -0.00069 " pathEditMode="relative" rAng="0" ptsTypes="AA">
                                      <p:cBhvr>
                                        <p:cTn id="588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46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38299 -0.14769 " pathEditMode="relative" rAng="0" ptsTypes="AA">
                                      <p:cBhvr>
                                        <p:cTn id="59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9" y="-7384"/>
                                    </p:animMotion>
                                  </p:childTnLst>
                                </p:cTn>
                              </p:par>
                              <p:par>
                                <p:cTn id="5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0.39201 -0.29236 " pathEditMode="relative" rAng="0" ptsTypes="AA">
                                      <p:cBhvr>
                                        <p:cTn id="592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01" y="-14630"/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7413 -0.00532 " pathEditMode="relative" rAng="0" ptsTypes="AA">
                                      <p:cBhvr>
                                        <p:cTn id="628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-278"/>
                                    </p:animMotion>
                                  </p:childTnLst>
                                </p:cTn>
                              </p:par>
                              <p:par>
                                <p:cTn id="629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83 0.0081 L 0.54409 0.28102 " pathEditMode="relative" rAng="0" ptsTypes="AA">
                                      <p:cBhvr>
                                        <p:cTn id="6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3634"/>
                                    </p:animMotion>
                                  </p:childTnLst>
                                </p:cTn>
                              </p:par>
                              <p:par>
                                <p:cTn id="6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3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4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7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8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1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2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2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9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0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3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4" dur="2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7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8" dur="2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1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2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6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9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0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3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7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1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2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5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6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9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0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3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4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4774 0.41597 " pathEditMode="relative" rAng="0" ptsTypes="AA">
                                      <p:cBhvr>
                                        <p:cTn id="698" dur="2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20787"/>
                                    </p:animMotion>
                                  </p:childTnLst>
                                </p:cTn>
                              </p:par>
                              <p:par>
                                <p:cTn id="69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36354 -0.0081 " pathEditMode="relative" rAng="0" ptsTypes="AA">
                                      <p:cBhvr>
                                        <p:cTn id="700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-417"/>
                                    </p:animMotion>
                                  </p:childTnLst>
                                </p:cTn>
                              </p:par>
                              <p:par>
                                <p:cTn id="70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1481E-6 L 0.34774 0.27315 " pathEditMode="relative" rAng="0" ptsTypes="AA">
                                      <p:cBhvr>
                                        <p:cTn id="70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78" y="13657"/>
                                    </p:animMotion>
                                  </p:childTnLst>
                                </p:cTn>
                              </p:par>
                              <p:par>
                                <p:cTn id="70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34375 0.13773 " pathEditMode="relative" rAng="0" ptsTypes="AA">
                                      <p:cBhvr>
                                        <p:cTn id="704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6875"/>
                                    </p:animMotion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2000"/>
                            </p:stCondLst>
                            <p:childTnLst>
                              <p:par>
                                <p:cTn id="7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41" grpId="0" animBg="1"/>
      <p:bldP spid="41" grpId="1" animBg="1"/>
      <p:bldP spid="41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48" grpId="0" animBg="1"/>
      <p:bldP spid="148" grpId="1" animBg="1"/>
      <p:bldP spid="148" grpId="2" animBg="1"/>
      <p:bldP spid="149" grpId="0" animBg="1"/>
      <p:bldP spid="149" grpId="1" animBg="1"/>
      <p:bldP spid="149" grpId="2" animBg="1"/>
      <p:bldP spid="150" grpId="0" animBg="1"/>
      <p:bldP spid="150" grpId="1" animBg="1"/>
      <p:bldP spid="150" grpId="2" animBg="1"/>
      <p:bldP spid="151" grpId="0" animBg="1"/>
      <p:bldP spid="151" grpId="1" animBg="1"/>
      <p:bldP spid="151" grpId="2" animBg="1"/>
      <p:bldP spid="152" grpId="0" animBg="1"/>
      <p:bldP spid="152" grpId="1" animBg="1"/>
      <p:bldP spid="152" grpId="2" animBg="1"/>
      <p:bldP spid="153" grpId="0" animBg="1"/>
      <p:bldP spid="153" grpId="1" animBg="1"/>
      <p:bldP spid="153" grpId="2" animBg="1"/>
      <p:bldP spid="154" grpId="0" animBg="1"/>
      <p:bldP spid="154" grpId="1" animBg="1"/>
      <p:bldP spid="154" grpId="2" animBg="1"/>
      <p:bldP spid="155" grpId="0" animBg="1"/>
      <p:bldP spid="155" grpId="1" animBg="1"/>
      <p:bldP spid="155" grpId="2" animBg="1"/>
      <p:bldP spid="156" grpId="0" animBg="1"/>
      <p:bldP spid="156" grpId="1" animBg="1"/>
      <p:bldP spid="156" grpId="2" animBg="1"/>
      <p:bldP spid="157" grpId="0" animBg="1"/>
      <p:bldP spid="157" grpId="1" animBg="1"/>
      <p:bldP spid="157" grpId="2" animBg="1"/>
      <p:bldP spid="158" grpId="0" animBg="1"/>
      <p:bldP spid="158" grpId="1" animBg="1"/>
      <p:bldP spid="158" grpId="2" animBg="1"/>
      <p:bldP spid="159" grpId="0" animBg="1"/>
      <p:bldP spid="159" grpId="1" animBg="1"/>
      <p:bldP spid="159" grpId="2" animBg="1"/>
      <p:bldP spid="160" grpId="0" animBg="1"/>
      <p:bldP spid="160" grpId="1" animBg="1"/>
      <p:bldP spid="160" grpId="2" animBg="1"/>
      <p:bldP spid="161" grpId="0" animBg="1"/>
      <p:bldP spid="161" grpId="1" animBg="1"/>
      <p:bldP spid="161" grpId="2" animBg="1"/>
      <p:bldP spid="162" grpId="0" animBg="1"/>
      <p:bldP spid="162" grpId="1" animBg="1"/>
      <p:bldP spid="162" grpId="2" animBg="1"/>
      <p:bldP spid="163" grpId="0" animBg="1"/>
      <p:bldP spid="163" grpId="1" animBg="1"/>
      <p:bldP spid="163" grpId="2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200" grpId="0" animBg="1"/>
      <p:bldP spid="200" grpId="1" animBg="1"/>
      <p:bldP spid="201" grpId="0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9" grpId="0" animBg="1"/>
      <p:bldP spid="9" grpId="1" animBg="1"/>
      <p:bldP spid="218" grpId="0" animBg="1"/>
      <p:bldP spid="218" grpId="1" animBg="1"/>
      <p:bldP spid="219" grpId="0" animBg="1"/>
      <p:bldP spid="220" grpId="0" animBg="1"/>
      <p:bldP spid="220" grpId="1" animBg="1"/>
      <p:bldP spid="221" grpId="0" animBg="1"/>
      <p:bldP spid="222" grpId="0" animBg="1"/>
      <p:bldP spid="222" grpId="1" animBg="1"/>
      <p:bldP spid="223" grpId="0" animBg="1"/>
      <p:bldP spid="224" grpId="0" animBg="1"/>
      <p:bldP spid="224" grpId="1" animBg="1"/>
      <p:bldP spid="225" grpId="0" animBg="1"/>
      <p:bldP spid="226" grpId="0" animBg="1"/>
      <p:bldP spid="226" grpId="1" animBg="1"/>
      <p:bldP spid="227" grpId="0" animBg="1"/>
      <p:bldP spid="228" grpId="0" animBg="1"/>
      <p:bldP spid="228" grpId="1" animBg="1"/>
      <p:bldP spid="229" grpId="0" animBg="1"/>
      <p:bldP spid="230" grpId="0" animBg="1"/>
      <p:bldP spid="230" grpId="1" animBg="1"/>
      <p:bldP spid="231" grpId="0" animBg="1"/>
      <p:bldP spid="232" grpId="0" animBg="1"/>
      <p:bldP spid="232" grpId="1" animBg="1"/>
      <p:bldP spid="233" grpId="0" animBg="1"/>
      <p:bldP spid="10" grpId="0" animBg="1"/>
      <p:bldP spid="10" grpId="1" animBg="1"/>
      <p:bldP spid="10" grpId="2" animBg="1"/>
      <p:bldP spid="234" grpId="0" animBg="1"/>
      <p:bldP spid="234" grpId="1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3" grpId="1" animBg="1"/>
      <p:bldP spid="244" grpId="0" animBg="1"/>
      <p:bldP spid="245" grpId="0" animBg="1"/>
      <p:bldP spid="245" grpId="1" animBg="1"/>
      <p:bldP spid="246" grpId="0" animBg="1"/>
      <p:bldP spid="247" grpId="0" animBg="1"/>
      <p:bldP spid="247" grpId="1" animBg="1"/>
      <p:bldP spid="248" grpId="0" animBg="1"/>
      <p:bldP spid="249" grpId="0" animBg="1"/>
      <p:bldP spid="249" grpId="1" animBg="1"/>
      <p:bldP spid="250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99" grpId="0" animBg="1"/>
      <p:bldP spid="299" grpId="1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Can it be broken?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YES!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000" dirty="0"/>
              <a:t>Time-multiplexing means that your trigger systems are no-longer limited by the number of links into a board</a:t>
            </a:r>
            <a:r>
              <a:rPr lang="en-GB" sz="2000" dirty="0" smtClean="0"/>
              <a:t>!</a:t>
            </a:r>
            <a:endParaRPr lang="en-GB" sz="2000" dirty="0"/>
          </a:p>
          <a:p>
            <a:r>
              <a:rPr lang="en-GB" sz="2000" dirty="0"/>
              <a:t>No need to throw away </a:t>
            </a:r>
            <a:r>
              <a:rPr lang="en-GB" sz="2000" dirty="0" smtClean="0"/>
              <a:t>data before processing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NO!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38501"/>
          </a:xfrm>
        </p:spPr>
        <p:txBody>
          <a:bodyPr/>
          <a:lstStyle/>
          <a:p>
            <a:r>
              <a:rPr lang="en-GB" sz="2000" dirty="0"/>
              <a:t>Time-multiplexing means that </a:t>
            </a:r>
            <a:r>
              <a:rPr lang="en-GB" sz="2000" dirty="0" smtClean="0"/>
              <a:t>you can have up to the raw data-rate throughout your system – this means more links than if you throw </a:t>
            </a:r>
            <a:r>
              <a:rPr lang="en-GB" sz="2000" dirty="0"/>
              <a:t>data away!</a:t>
            </a:r>
            <a:endParaRPr lang="en-GB" sz="2000" dirty="0" smtClean="0"/>
          </a:p>
          <a:p>
            <a:r>
              <a:rPr lang="en-GB" sz="2000" dirty="0" smtClean="0"/>
              <a:t>You face the prospect of the demon patch-panel from hell (like below but several hundred times worse)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535935"/>
            <a:ext cx="2433985" cy="129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44008" y="5677502"/>
            <a:ext cx="1821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 smtClean="0">
                <a:solidFill>
                  <a:srgbClr val="FF0000"/>
                </a:solidFill>
              </a:rPr>
              <a:t>But it is, at least, a one-off feature</a:t>
            </a:r>
            <a:endParaRPr lang="en-GB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44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advantages of 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GB" dirty="0" smtClean="0"/>
              <a:t>Eliminates boundaries</a:t>
            </a:r>
          </a:p>
          <a:p>
            <a:pPr lvl="1"/>
            <a:r>
              <a:rPr lang="en-GB" dirty="0" smtClean="0"/>
              <a:t>No specialization of hardware for a particular boundary handling situation</a:t>
            </a:r>
          </a:p>
          <a:p>
            <a:pPr lvl="2"/>
            <a:r>
              <a:rPr lang="en-GB" dirty="0" smtClean="0"/>
              <a:t>“One-board-fits-all” design</a:t>
            </a:r>
          </a:p>
          <a:p>
            <a:pPr lvl="2"/>
            <a:r>
              <a:rPr lang="en-GB" dirty="0" smtClean="0"/>
              <a:t>All </a:t>
            </a:r>
            <a:r>
              <a:rPr lang="en-GB" dirty="0"/>
              <a:t>specialization is in </a:t>
            </a:r>
            <a:r>
              <a:rPr lang="en-GB" dirty="0" smtClean="0"/>
              <a:t>firmware – complete flexibility</a:t>
            </a:r>
          </a:p>
          <a:p>
            <a:pPr lvl="1"/>
            <a:r>
              <a:rPr lang="en-GB" dirty="0" smtClean="0"/>
              <a:t>No duplication of data needed</a:t>
            </a:r>
            <a:endParaRPr lang="en-GB" dirty="0"/>
          </a:p>
          <a:p>
            <a:pPr lvl="2"/>
            <a:r>
              <a:rPr lang="en-GB" dirty="0" smtClean="0"/>
              <a:t>Less hardware and fewer links for a given resolution</a:t>
            </a:r>
          </a:p>
          <a:p>
            <a:pPr lvl="1"/>
            <a:r>
              <a:rPr lang="en-GB" dirty="0" smtClean="0"/>
              <a:t>No data thrown away</a:t>
            </a:r>
          </a:p>
          <a:p>
            <a:pPr lvl="2"/>
            <a:r>
              <a:rPr lang="en-GB" dirty="0" smtClean="0"/>
              <a:t>Should allow better physics</a:t>
            </a:r>
          </a:p>
          <a:p>
            <a:pPr lvl="1"/>
            <a:r>
              <a:rPr lang="en-GB" dirty="0" smtClean="0"/>
              <a:t>Equality of data</a:t>
            </a:r>
          </a:p>
          <a:p>
            <a:pPr lvl="2"/>
            <a:r>
              <a:rPr lang="en-GB" dirty="0" smtClean="0"/>
              <a:t>Without duplication, all data is equal</a:t>
            </a:r>
          </a:p>
          <a:p>
            <a:pPr lvl="2"/>
            <a:r>
              <a:rPr lang="en-GB" dirty="0" smtClean="0"/>
              <a:t>Can easily add new input sources</a:t>
            </a:r>
          </a:p>
          <a:p>
            <a:pPr lvl="3"/>
            <a:r>
              <a:rPr lang="en-GB" dirty="0" smtClean="0"/>
              <a:t>Scalability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4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advantages of 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GB" dirty="0" smtClean="0"/>
              <a:t>Single board design</a:t>
            </a:r>
          </a:p>
          <a:p>
            <a:pPr lvl="1"/>
            <a:r>
              <a:rPr lang="en-GB" dirty="0" smtClean="0"/>
              <a:t>Cheaper</a:t>
            </a:r>
          </a:p>
          <a:p>
            <a:pPr lvl="2"/>
            <a:r>
              <a:rPr lang="en-GB" dirty="0" smtClean="0"/>
              <a:t>Fewer production runs</a:t>
            </a:r>
          </a:p>
          <a:p>
            <a:pPr lvl="2"/>
            <a:r>
              <a:rPr lang="en-GB" dirty="0" smtClean="0"/>
              <a:t>Bulk buying (Bigger Pack – Better Value)</a:t>
            </a:r>
          </a:p>
          <a:p>
            <a:pPr lvl="1"/>
            <a:r>
              <a:rPr lang="en-GB" dirty="0" smtClean="0"/>
              <a:t>Risk mitigated</a:t>
            </a:r>
          </a:p>
          <a:p>
            <a:pPr lvl="2"/>
            <a:r>
              <a:rPr lang="en-GB" dirty="0" smtClean="0"/>
              <a:t>More time/resources to validate design</a:t>
            </a:r>
          </a:p>
          <a:p>
            <a:pPr lvl="2"/>
            <a:r>
              <a:rPr lang="en-GB" dirty="0" smtClean="0"/>
              <a:t>More users become experts</a:t>
            </a:r>
          </a:p>
          <a:p>
            <a:pPr lvl="2"/>
            <a:endParaRPr lang="en-GB" dirty="0"/>
          </a:p>
          <a:p>
            <a:r>
              <a:rPr lang="en-GB" dirty="0" smtClean="0"/>
              <a:t>Can also build inline spares into the system to mitigate hardware failure (see spare slides)</a:t>
            </a:r>
          </a:p>
          <a:p>
            <a:pPr lvl="2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future trigger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00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8"/>
          <p:cNvSpPr>
            <a:spLocks noChangeArrowheads="1"/>
          </p:cNvSpPr>
          <p:nvPr/>
        </p:nvSpPr>
        <p:spPr bwMode="auto">
          <a:xfrm>
            <a:off x="5605463" y="981075"/>
            <a:ext cx="747712" cy="4256088"/>
          </a:xfrm>
          <a:prstGeom prst="roundRect">
            <a:avLst>
              <a:gd name="adj" fmla="val 19745"/>
            </a:avLst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7" name="AutoShape 7"/>
          <p:cNvSpPr>
            <a:spLocks noChangeArrowheads="1"/>
          </p:cNvSpPr>
          <p:nvPr/>
        </p:nvSpPr>
        <p:spPr bwMode="auto">
          <a:xfrm>
            <a:off x="4664075" y="981075"/>
            <a:ext cx="747713" cy="4319588"/>
          </a:xfrm>
          <a:prstGeom prst="roundRect">
            <a:avLst>
              <a:gd name="adj" fmla="val 19745"/>
            </a:avLst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A74859E-6C2A-491F-BAE7-4AF70046498F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954D299-3CBE-43D4-AC09-8D27EE450D78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21511" name="Text Box 2"/>
          <p:cNvSpPr txBox="1">
            <a:spLocks noChangeArrowheads="1"/>
          </p:cNvSpPr>
          <p:nvPr/>
        </p:nvSpPr>
        <p:spPr bwMode="auto">
          <a:xfrm>
            <a:off x="381000" y="1412875"/>
            <a:ext cx="12255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 sz="2400"/>
              <a:t>Board</a:t>
            </a:r>
          </a:p>
          <a:p>
            <a:pPr algn="ctr"/>
            <a:r>
              <a:rPr lang="en-GB" sz="2400"/>
              <a:t>Counts</a:t>
            </a:r>
            <a:endParaRPr lang="en-US" sz="2400"/>
          </a:p>
        </p:txBody>
      </p:sp>
      <p:sp>
        <p:nvSpPr>
          <p:cNvPr id="21512" name="AutoShape 4"/>
          <p:cNvSpPr>
            <a:spLocks noChangeArrowheads="1"/>
          </p:cNvSpPr>
          <p:nvPr/>
        </p:nvSpPr>
        <p:spPr bwMode="auto">
          <a:xfrm>
            <a:off x="4768850" y="5516563"/>
            <a:ext cx="4124325" cy="347662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3" name="AutoShape 5"/>
          <p:cNvSpPr>
            <a:spLocks noChangeArrowheads="1"/>
          </p:cNvSpPr>
          <p:nvPr/>
        </p:nvSpPr>
        <p:spPr bwMode="auto">
          <a:xfrm>
            <a:off x="611188" y="4284663"/>
            <a:ext cx="3216275" cy="287337"/>
          </a:xfrm>
          <a:prstGeom prst="roundRect">
            <a:avLst>
              <a:gd name="adj" fmla="val 36463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4" name="AutoShape 10"/>
          <p:cNvSpPr>
            <a:spLocks noChangeArrowheads="1"/>
          </p:cNvSpPr>
          <p:nvPr/>
        </p:nvSpPr>
        <p:spPr bwMode="auto">
          <a:xfrm>
            <a:off x="6470650" y="2744788"/>
            <a:ext cx="2422525" cy="2555875"/>
          </a:xfrm>
          <a:prstGeom prst="roundRect">
            <a:avLst>
              <a:gd name="adj" fmla="val 9889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5" name="AutoShape 11"/>
          <p:cNvSpPr>
            <a:spLocks noChangeArrowheads="1"/>
          </p:cNvSpPr>
          <p:nvPr/>
        </p:nvSpPr>
        <p:spPr bwMode="auto">
          <a:xfrm>
            <a:off x="3736975" y="1052513"/>
            <a:ext cx="747713" cy="2305050"/>
          </a:xfrm>
          <a:prstGeom prst="roundRect">
            <a:avLst>
              <a:gd name="adj" fmla="val 19745"/>
            </a:avLst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6" name="AutoShape 12"/>
          <p:cNvSpPr>
            <a:spLocks noChangeArrowheads="1"/>
          </p:cNvSpPr>
          <p:nvPr/>
        </p:nvSpPr>
        <p:spPr bwMode="auto">
          <a:xfrm>
            <a:off x="1911350" y="1052513"/>
            <a:ext cx="1662113" cy="2308225"/>
          </a:xfrm>
          <a:prstGeom prst="roundRect">
            <a:avLst>
              <a:gd name="adj" fmla="val 10412"/>
            </a:avLst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611188" y="3811588"/>
            <a:ext cx="3197225" cy="481012"/>
          </a:xfrm>
          <a:prstGeom prst="roundRect">
            <a:avLst>
              <a:gd name="adj" fmla="val 26986"/>
            </a:avLst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750888" y="4892675"/>
            <a:ext cx="3090862" cy="600075"/>
          </a:xfrm>
          <a:prstGeom prst="roundRect">
            <a:avLst>
              <a:gd name="adj" fmla="val 26986"/>
            </a:avLst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179388" y="6153150"/>
            <a:ext cx="3313112" cy="339725"/>
          </a:xfrm>
          <a:prstGeom prst="roundRect">
            <a:avLst>
              <a:gd name="adj" fmla="val 2319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0" name="Text Box 17"/>
          <p:cNvSpPr txBox="1">
            <a:spLocks noChangeArrowheads="1"/>
          </p:cNvSpPr>
          <p:nvPr/>
        </p:nvSpPr>
        <p:spPr bwMode="auto">
          <a:xfrm>
            <a:off x="611188" y="3854450"/>
            <a:ext cx="18732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1342 of 9 types</a:t>
            </a:r>
            <a:endParaRPr lang="en-US"/>
          </a:p>
        </p:txBody>
      </p:sp>
      <p:sp>
        <p:nvSpPr>
          <p:cNvPr id="21521" name="Text Box 18"/>
          <p:cNvSpPr txBox="1">
            <a:spLocks noChangeArrowheads="1"/>
          </p:cNvSpPr>
          <p:nvPr/>
        </p:nvSpPr>
        <p:spPr bwMode="auto">
          <a:xfrm>
            <a:off x="760413" y="4995863"/>
            <a:ext cx="1808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12 of 4 types</a:t>
            </a:r>
            <a:endParaRPr lang="en-US"/>
          </a:p>
        </p:txBody>
      </p:sp>
      <p:pic>
        <p:nvPicPr>
          <p:cNvPr id="21522" name="Picture 19" descr="l1t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3"/>
          <a:stretch/>
        </p:blipFill>
        <p:spPr>
          <a:xfrm>
            <a:off x="1798638" y="2324100"/>
            <a:ext cx="6984000" cy="4418013"/>
          </a:xfrm>
          <a:noFill/>
        </p:spPr>
      </p:pic>
      <p:sp>
        <p:nvSpPr>
          <p:cNvPr id="21523" name="Rectangle 20"/>
          <p:cNvSpPr>
            <a:spLocks noChangeArrowheads="1"/>
          </p:cNvSpPr>
          <p:nvPr/>
        </p:nvSpPr>
        <p:spPr bwMode="auto">
          <a:xfrm>
            <a:off x="6804025" y="2420938"/>
            <a:ext cx="1081088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1524" name="Text Box 21"/>
          <p:cNvSpPr txBox="1">
            <a:spLocks noChangeArrowheads="1"/>
          </p:cNvSpPr>
          <p:nvPr/>
        </p:nvSpPr>
        <p:spPr bwMode="auto">
          <a:xfrm rot="-5400000">
            <a:off x="3615532" y="1483518"/>
            <a:ext cx="977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684 of</a:t>
            </a:r>
          </a:p>
          <a:p>
            <a:pPr algn="ctr"/>
            <a:r>
              <a:rPr lang="en-US"/>
              <a:t>3 types</a:t>
            </a:r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 rot="-5400000">
            <a:off x="2247107" y="1483518"/>
            <a:ext cx="9779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780 of</a:t>
            </a:r>
          </a:p>
          <a:p>
            <a:pPr algn="ctr"/>
            <a:r>
              <a:rPr lang="en-GB"/>
              <a:t>2 types</a:t>
            </a:r>
            <a:endParaRPr lang="en-US"/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 rot="-5400000">
            <a:off x="4537075" y="1493838"/>
            <a:ext cx="9985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/>
              <a:t>198 of</a:t>
            </a:r>
          </a:p>
          <a:p>
            <a:pPr algn="ctr"/>
            <a:r>
              <a:rPr lang="en-US"/>
              <a:t>7 types</a:t>
            </a:r>
          </a:p>
        </p:txBody>
      </p:sp>
      <p:sp>
        <p:nvSpPr>
          <p:cNvPr id="21527" name="Text Box 24"/>
          <p:cNvSpPr txBox="1">
            <a:spLocks noChangeArrowheads="1"/>
          </p:cNvSpPr>
          <p:nvPr/>
        </p:nvSpPr>
        <p:spPr bwMode="auto">
          <a:xfrm rot="-5400000">
            <a:off x="5480051" y="1512887"/>
            <a:ext cx="100806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75 of</a:t>
            </a:r>
          </a:p>
          <a:p>
            <a:pPr algn="ctr"/>
            <a:r>
              <a:rPr lang="en-GB"/>
              <a:t>5 types</a:t>
            </a:r>
            <a:endParaRPr lang="en-US"/>
          </a:p>
        </p:txBody>
      </p:sp>
      <p:sp>
        <p:nvSpPr>
          <p:cNvPr id="21528" name="Text Box 25"/>
          <p:cNvSpPr txBox="1">
            <a:spLocks noChangeArrowheads="1"/>
          </p:cNvSpPr>
          <p:nvPr/>
        </p:nvSpPr>
        <p:spPr bwMode="auto">
          <a:xfrm>
            <a:off x="7526338" y="3646488"/>
            <a:ext cx="9779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GB"/>
              <a:t>288 of</a:t>
            </a:r>
          </a:p>
          <a:p>
            <a:pPr algn="ctr"/>
            <a:r>
              <a:rPr lang="en-GB"/>
              <a:t>9 types</a:t>
            </a:r>
            <a:endParaRPr lang="en-US"/>
          </a:p>
        </p:txBody>
      </p:sp>
      <p:sp>
        <p:nvSpPr>
          <p:cNvPr id="21529" name="Text Box 27"/>
          <p:cNvSpPr txBox="1">
            <a:spLocks noChangeArrowheads="1"/>
          </p:cNvSpPr>
          <p:nvPr/>
        </p:nvSpPr>
        <p:spPr bwMode="auto">
          <a:xfrm>
            <a:off x="684213" y="4249738"/>
            <a:ext cx="1879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63 of 1 type</a:t>
            </a:r>
            <a:endParaRPr lang="en-US"/>
          </a:p>
        </p:txBody>
      </p:sp>
      <p:sp>
        <p:nvSpPr>
          <p:cNvPr id="21530" name="Text Box 28"/>
          <p:cNvSpPr txBox="1">
            <a:spLocks noChangeArrowheads="1"/>
          </p:cNvSpPr>
          <p:nvPr/>
        </p:nvSpPr>
        <p:spPr bwMode="auto">
          <a:xfrm>
            <a:off x="250825" y="6157913"/>
            <a:ext cx="1585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11 of 7 types</a:t>
            </a:r>
            <a:endParaRPr lang="en-US"/>
          </a:p>
        </p:txBody>
      </p:sp>
      <p:sp>
        <p:nvSpPr>
          <p:cNvPr id="21531" name="Text Box 29"/>
          <p:cNvSpPr txBox="1">
            <a:spLocks noChangeArrowheads="1"/>
          </p:cNvSpPr>
          <p:nvPr/>
        </p:nvSpPr>
        <p:spPr bwMode="auto">
          <a:xfrm>
            <a:off x="7170738" y="5510213"/>
            <a:ext cx="1649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/>
              <a:t>4 of 2 types</a:t>
            </a:r>
            <a:endParaRPr lang="en-US"/>
          </a:p>
        </p:txBody>
      </p:sp>
      <p:sp>
        <p:nvSpPr>
          <p:cNvPr id="21532" name="Rectangle 3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Recall</a:t>
            </a:r>
            <a:endParaRPr lang="en-US" dirty="0" smtClean="0"/>
          </a:p>
        </p:txBody>
      </p:sp>
      <p:sp>
        <p:nvSpPr>
          <p:cNvPr id="21534" name="Line 16"/>
          <p:cNvSpPr>
            <a:spLocks noChangeShapeType="1"/>
          </p:cNvSpPr>
          <p:nvPr/>
        </p:nvSpPr>
        <p:spPr bwMode="auto">
          <a:xfrm>
            <a:off x="5394325" y="6310313"/>
            <a:ext cx="4730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1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future trigger: The IC dream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107505" y="3718773"/>
            <a:ext cx="1691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O(100) of 1 or 2 types</a:t>
            </a:r>
            <a:endParaRPr lang="en-GB" dirty="0"/>
          </a:p>
        </p:txBody>
      </p:sp>
      <p:sp>
        <p:nvSpPr>
          <p:cNvPr id="121" name="TextBox 120"/>
          <p:cNvSpPr txBox="1"/>
          <p:nvPr/>
        </p:nvSpPr>
        <p:spPr>
          <a:xfrm>
            <a:off x="107505" y="4941168"/>
            <a:ext cx="1691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Between 24 and 36</a:t>
            </a:r>
          </a:p>
          <a:p>
            <a:pPr algn="ctr"/>
            <a:r>
              <a:rPr lang="en-GB" dirty="0" smtClean="0"/>
              <a:t> of 1 type</a:t>
            </a:r>
            <a:endParaRPr lang="en-GB" dirty="0"/>
          </a:p>
        </p:txBody>
      </p:sp>
      <p:grpSp>
        <p:nvGrpSpPr>
          <p:cNvPr id="141" name="Group 140"/>
          <p:cNvGrpSpPr/>
          <p:nvPr/>
        </p:nvGrpSpPr>
        <p:grpSpPr>
          <a:xfrm>
            <a:off x="1798639" y="2324101"/>
            <a:ext cx="6373761" cy="4228676"/>
            <a:chOff x="1798639" y="2324101"/>
            <a:chExt cx="6373761" cy="4228676"/>
          </a:xfrm>
        </p:grpSpPr>
        <p:sp>
          <p:nvSpPr>
            <p:cNvPr id="11" name="AutoShape 45"/>
            <p:cNvSpPr>
              <a:spLocks noChangeArrowheads="1"/>
            </p:cNvSpPr>
            <p:nvPr/>
          </p:nvSpPr>
          <p:spPr bwMode="auto">
            <a:xfrm>
              <a:off x="4654550" y="2762250"/>
              <a:ext cx="747713" cy="600076"/>
            </a:xfrm>
            <a:prstGeom prst="roundRect">
              <a:avLst>
                <a:gd name="adj" fmla="val 27681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46"/>
            <p:cNvSpPr>
              <a:spLocks noChangeArrowheads="1"/>
            </p:cNvSpPr>
            <p:nvPr/>
          </p:nvSpPr>
          <p:spPr bwMode="auto">
            <a:xfrm>
              <a:off x="5580112" y="2752725"/>
              <a:ext cx="747713" cy="600075"/>
            </a:xfrm>
            <a:prstGeom prst="roundRect">
              <a:avLst>
                <a:gd name="adj" fmla="val 22920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auto">
            <a:xfrm>
              <a:off x="6470650" y="2744789"/>
              <a:ext cx="720725" cy="608012"/>
            </a:xfrm>
            <a:prstGeom prst="roundRect">
              <a:avLst>
                <a:gd name="adj" fmla="val 23988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4" name="AutoShape 44"/>
            <p:cNvSpPr>
              <a:spLocks noChangeArrowheads="1"/>
            </p:cNvSpPr>
            <p:nvPr/>
          </p:nvSpPr>
          <p:spPr bwMode="auto">
            <a:xfrm>
              <a:off x="3736975" y="2752725"/>
              <a:ext cx="747713" cy="604837"/>
            </a:xfrm>
            <a:prstGeom prst="roundRect">
              <a:avLst>
                <a:gd name="adj" fmla="val 19745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AutoShape 43"/>
            <p:cNvSpPr>
              <a:spLocks noChangeArrowheads="1"/>
            </p:cNvSpPr>
            <p:nvPr/>
          </p:nvSpPr>
          <p:spPr bwMode="auto">
            <a:xfrm>
              <a:off x="1911350" y="2762250"/>
              <a:ext cx="1662113" cy="598488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5" name="Picture 6" descr="l1t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3924" b="4285"/>
            <a:stretch/>
          </p:blipFill>
          <p:spPr bwMode="auto">
            <a:xfrm>
              <a:off x="1798639" y="2324101"/>
              <a:ext cx="5437657" cy="4228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" name="Rectangle 138"/>
            <p:cNvSpPr/>
            <p:nvPr/>
          </p:nvSpPr>
          <p:spPr bwMode="auto">
            <a:xfrm>
              <a:off x="1798639" y="3371850"/>
              <a:ext cx="6373761" cy="27622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6" name="Rectangle 42"/>
            <p:cNvSpPr>
              <a:spLocks noChangeArrowheads="1"/>
            </p:cNvSpPr>
            <p:nvPr/>
          </p:nvSpPr>
          <p:spPr bwMode="auto">
            <a:xfrm>
              <a:off x="6804025" y="2420938"/>
              <a:ext cx="1081088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1901825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2832001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3752652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4673303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5599162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6472783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cxnSp>
          <p:nvCxnSpPr>
            <p:cNvPr id="49" name="Straight Arrow Connector 48"/>
            <p:cNvCxnSpPr>
              <a:endCxn id="37" idx="0"/>
            </p:cNvCxnSpPr>
            <p:nvPr/>
          </p:nvCxnSpPr>
          <p:spPr bwMode="auto">
            <a:xfrm>
              <a:off x="2263006" y="3362326"/>
              <a:ext cx="0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>
              <a:endCxn id="43" idx="0"/>
            </p:cNvCxnSpPr>
            <p:nvPr/>
          </p:nvCxnSpPr>
          <p:spPr bwMode="auto">
            <a:xfrm>
              <a:off x="3193182" y="3362326"/>
              <a:ext cx="0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>
              <a:stCxn id="14" idx="2"/>
              <a:endCxn id="44" idx="0"/>
            </p:cNvCxnSpPr>
            <p:nvPr/>
          </p:nvCxnSpPr>
          <p:spPr bwMode="auto">
            <a:xfrm>
              <a:off x="4110832" y="3357562"/>
              <a:ext cx="3001" cy="35947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>
              <a:stCxn id="11" idx="2"/>
              <a:endCxn id="45" idx="0"/>
            </p:cNvCxnSpPr>
            <p:nvPr/>
          </p:nvCxnSpPr>
          <p:spPr bwMode="auto">
            <a:xfrm>
              <a:off x="5028407" y="3362326"/>
              <a:ext cx="6077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>
              <a:stCxn id="12" idx="2"/>
              <a:endCxn id="46" idx="0"/>
            </p:cNvCxnSpPr>
            <p:nvPr/>
          </p:nvCxnSpPr>
          <p:spPr bwMode="auto">
            <a:xfrm>
              <a:off x="5953969" y="3352800"/>
              <a:ext cx="6374" cy="36423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/>
            <p:cNvCxnSpPr>
              <a:stCxn id="13" idx="2"/>
              <a:endCxn id="47" idx="0"/>
            </p:cNvCxnSpPr>
            <p:nvPr/>
          </p:nvCxnSpPr>
          <p:spPr bwMode="auto">
            <a:xfrm>
              <a:off x="6831013" y="3352801"/>
              <a:ext cx="2951" cy="36423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Rounded Rectangle 70"/>
            <p:cNvSpPr/>
            <p:nvPr/>
          </p:nvSpPr>
          <p:spPr bwMode="auto">
            <a:xfrm>
              <a:off x="5538465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ounded Rectangle 74"/>
            <p:cNvSpPr/>
            <p:nvPr/>
          </p:nvSpPr>
          <p:spPr bwMode="auto">
            <a:xfrm>
              <a:off x="2779663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12</a:t>
              </a:r>
            </a:p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6" name="Straight Arrow Connector 75"/>
            <p:cNvCxnSpPr>
              <a:stCxn id="37" idx="2"/>
              <a:endCxn id="75" idx="0"/>
            </p:cNvCxnSpPr>
            <p:nvPr/>
          </p:nvCxnSpPr>
          <p:spPr bwMode="auto">
            <a:xfrm>
              <a:off x="2263006" y="4293096"/>
              <a:ext cx="932160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Arrow Connector 79"/>
            <p:cNvCxnSpPr>
              <a:stCxn id="43" idx="2"/>
              <a:endCxn id="75" idx="0"/>
            </p:cNvCxnSpPr>
            <p:nvPr/>
          </p:nvCxnSpPr>
          <p:spPr bwMode="auto">
            <a:xfrm>
              <a:off x="3193182" y="4293096"/>
              <a:ext cx="1984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Arrow Connector 82"/>
            <p:cNvCxnSpPr>
              <a:stCxn id="44" idx="2"/>
              <a:endCxn id="75" idx="0"/>
            </p:cNvCxnSpPr>
            <p:nvPr/>
          </p:nvCxnSpPr>
          <p:spPr bwMode="auto">
            <a:xfrm flipH="1">
              <a:off x="3195166" y="4293096"/>
              <a:ext cx="918667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Arrow Connector 85"/>
            <p:cNvCxnSpPr>
              <a:stCxn id="45" idx="2"/>
              <a:endCxn id="71" idx="0"/>
            </p:cNvCxnSpPr>
            <p:nvPr/>
          </p:nvCxnSpPr>
          <p:spPr bwMode="auto">
            <a:xfrm>
              <a:off x="5034484" y="4293096"/>
              <a:ext cx="919484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Arrow Connector 88"/>
            <p:cNvCxnSpPr>
              <a:stCxn id="46" idx="2"/>
              <a:endCxn id="71" idx="0"/>
            </p:cNvCxnSpPr>
            <p:nvPr/>
          </p:nvCxnSpPr>
          <p:spPr bwMode="auto">
            <a:xfrm flipH="1">
              <a:off x="5953968" y="4293096"/>
              <a:ext cx="6375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Arrow Connector 91"/>
            <p:cNvCxnSpPr>
              <a:stCxn id="47" idx="2"/>
              <a:endCxn id="71" idx="0"/>
            </p:cNvCxnSpPr>
            <p:nvPr/>
          </p:nvCxnSpPr>
          <p:spPr bwMode="auto">
            <a:xfrm flipH="1">
              <a:off x="5953968" y="4293096"/>
              <a:ext cx="879996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Rounded Rectangle 98"/>
            <p:cNvSpPr/>
            <p:nvPr/>
          </p:nvSpPr>
          <p:spPr bwMode="auto">
            <a:xfrm>
              <a:off x="4156497" y="5373216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Final</a:t>
              </a:r>
            </a:p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1" name="Straight Arrow Connector 100"/>
            <p:cNvCxnSpPr>
              <a:stCxn id="75" idx="2"/>
              <a:endCxn id="99" idx="1"/>
            </p:cNvCxnSpPr>
            <p:nvPr/>
          </p:nvCxnSpPr>
          <p:spPr bwMode="auto">
            <a:xfrm rot="16200000" flipH="1">
              <a:off x="3483171" y="4987921"/>
              <a:ext cx="385321" cy="961331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Arrow Connector 103"/>
            <p:cNvCxnSpPr>
              <a:stCxn id="71" idx="2"/>
              <a:endCxn id="99" idx="3"/>
            </p:cNvCxnSpPr>
            <p:nvPr/>
          </p:nvCxnSpPr>
          <p:spPr bwMode="auto">
            <a:xfrm rot="5400000">
              <a:off x="5278076" y="4985355"/>
              <a:ext cx="385321" cy="966465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Straight Arrow Connector 106"/>
            <p:cNvCxnSpPr>
              <a:stCxn id="99" idx="2"/>
            </p:cNvCxnSpPr>
            <p:nvPr/>
          </p:nvCxnSpPr>
          <p:spPr bwMode="auto">
            <a:xfrm>
              <a:off x="4572000" y="5949280"/>
              <a:ext cx="0" cy="1664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Rectangle 139"/>
            <p:cNvSpPr/>
            <p:nvPr/>
          </p:nvSpPr>
          <p:spPr bwMode="auto">
            <a:xfrm>
              <a:off x="1800623" y="6134100"/>
              <a:ext cx="2195313" cy="3912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7191375" y="3068960"/>
            <a:ext cx="1952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Mixed new &amp; existing optical links</a:t>
            </a:r>
            <a:endParaRPr lang="en-GB" dirty="0"/>
          </a:p>
        </p:txBody>
      </p:sp>
      <p:sp>
        <p:nvSpPr>
          <p:cNvPr id="143" name="TextBox 142"/>
          <p:cNvSpPr txBox="1"/>
          <p:nvPr/>
        </p:nvSpPr>
        <p:spPr>
          <a:xfrm>
            <a:off x="7364785" y="4115273"/>
            <a:ext cx="177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10Gbit/s optical links</a:t>
            </a:r>
            <a:endParaRPr lang="en-GB" dirty="0"/>
          </a:p>
        </p:txBody>
      </p:sp>
      <p:sp>
        <p:nvSpPr>
          <p:cNvPr id="144" name="TextBox 143"/>
          <p:cNvSpPr txBox="1"/>
          <p:nvPr/>
        </p:nvSpPr>
        <p:spPr>
          <a:xfrm>
            <a:off x="7364785" y="5158933"/>
            <a:ext cx="177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10Gbit/s optical links</a:t>
            </a:r>
            <a:endParaRPr lang="en-GB" dirty="0"/>
          </a:p>
        </p:txBody>
      </p:sp>
      <p:sp>
        <p:nvSpPr>
          <p:cNvPr id="145" name="TextBox 144"/>
          <p:cNvSpPr txBox="1"/>
          <p:nvPr/>
        </p:nvSpPr>
        <p:spPr>
          <a:xfrm>
            <a:off x="7191374" y="5845422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</a:t>
            </a:r>
            <a:r>
              <a:rPr lang="en-GB" dirty="0" smtClean="0"/>
              <a:t>xisting electrical links</a:t>
            </a:r>
            <a:endParaRPr lang="en-GB" dirty="0"/>
          </a:p>
        </p:txBody>
      </p:sp>
      <p:sp>
        <p:nvSpPr>
          <p:cNvPr id="3" name="Left Brace 2"/>
          <p:cNvSpPr/>
          <p:nvPr/>
        </p:nvSpPr>
        <p:spPr bwMode="auto">
          <a:xfrm>
            <a:off x="1652800" y="4653136"/>
            <a:ext cx="291678" cy="1379388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32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1" grpId="0"/>
      <p:bldP spid="142" grpId="0"/>
      <p:bldP spid="143" grpId="0"/>
      <p:bldP spid="144" grpId="0"/>
      <p:bldP spid="145" grpId="0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355160" cy="1080120"/>
          </a:xfrm>
        </p:spPr>
        <p:txBody>
          <a:bodyPr/>
          <a:lstStyle/>
          <a:p>
            <a:r>
              <a:rPr lang="en-GB" dirty="0" smtClean="0"/>
              <a:t>What does the future look like?</a:t>
            </a:r>
            <a:br>
              <a:rPr lang="en-GB" dirty="0" smtClean="0"/>
            </a:br>
            <a:r>
              <a:rPr lang="en-GB" dirty="0" smtClean="0"/>
              <a:t>The MP7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8" b="98902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407"/>
            <a:ext cx="9144000" cy="6098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733256"/>
            <a:ext cx="3203848" cy="858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1387423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750Gb/s in and 750Gb/s out</a:t>
            </a:r>
          </a:p>
          <a:p>
            <a:r>
              <a:rPr lang="en-GB" dirty="0" smtClean="0"/>
              <a:t>700,000 logic blocks @400MHz</a:t>
            </a:r>
          </a:p>
          <a:p>
            <a:r>
              <a:rPr lang="en-GB" dirty="0" smtClean="0"/>
              <a:t>and it looks very pretty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6779096" y="940157"/>
            <a:ext cx="2394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Designed by G. Iles, J. Jones</a:t>
            </a:r>
            <a:r>
              <a:rPr lang="en-GB" dirty="0" smtClean="0"/>
              <a:t>, A</a:t>
            </a:r>
            <a:r>
              <a:rPr lang="en-GB" dirty="0"/>
              <a:t>. Rose &amp; S. Greenwood at IC</a:t>
            </a:r>
          </a:p>
        </p:txBody>
      </p:sp>
    </p:spTree>
    <p:extLst>
      <p:ext uri="{BB962C8B-B14F-4D97-AF65-F5344CB8AC3E}">
        <p14:creationId xmlns:p14="http://schemas.microsoft.com/office/powerpoint/2010/main" val="154131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678284"/>
          </a:xfrm>
        </p:spPr>
        <p:txBody>
          <a:bodyPr/>
          <a:lstStyle/>
          <a:p>
            <a:r>
              <a:rPr lang="en-GB" dirty="0" smtClean="0"/>
              <a:t>The CMS experiment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5097165"/>
            <a:ext cx="7772400" cy="492075"/>
          </a:xfrm>
        </p:spPr>
        <p:txBody>
          <a:bodyPr anchor="t"/>
          <a:lstStyle/>
          <a:p>
            <a:r>
              <a:rPr lang="en-GB" dirty="0" smtClean="0"/>
              <a:t>(Well, the important bits)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1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355160" cy="1080120"/>
          </a:xfrm>
        </p:spPr>
        <p:txBody>
          <a:bodyPr/>
          <a:lstStyle/>
          <a:p>
            <a:r>
              <a:rPr lang="en-GB" dirty="0" smtClean="0"/>
              <a:t>What does the future look like?</a:t>
            </a:r>
            <a:br>
              <a:rPr lang="en-GB" dirty="0" smtClean="0"/>
            </a:br>
            <a:r>
              <a:rPr lang="en-GB" dirty="0" smtClean="0"/>
              <a:t>The MP7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8" b="98902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61" y="1772816"/>
            <a:ext cx="5182045" cy="3456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733256"/>
            <a:ext cx="3203848" cy="8582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8" y="1700808"/>
            <a:ext cx="3960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current  board has 48 (of 72) links. In each direction, that is:</a:t>
            </a:r>
          </a:p>
          <a:p>
            <a:r>
              <a:rPr lang="en-GB" dirty="0" smtClean="0"/>
              <a:t>0.5Tb </a:t>
            </a:r>
            <a:r>
              <a:rPr lang="en-GB" dirty="0"/>
              <a:t>per </a:t>
            </a:r>
            <a:r>
              <a:rPr lang="en-GB" dirty="0" smtClean="0"/>
              <a:t>second</a:t>
            </a:r>
          </a:p>
          <a:p>
            <a:r>
              <a:rPr lang="en-GB" dirty="0" smtClean="0"/>
              <a:t> or 30Tb </a:t>
            </a:r>
            <a:r>
              <a:rPr lang="en-GB" dirty="0"/>
              <a:t>per </a:t>
            </a:r>
            <a:r>
              <a:rPr lang="en-GB" dirty="0" smtClean="0"/>
              <a:t>minute</a:t>
            </a:r>
          </a:p>
          <a:p>
            <a:r>
              <a:rPr lang="en-GB" dirty="0" smtClean="0"/>
              <a:t>  or 1.8Pb </a:t>
            </a:r>
            <a:r>
              <a:rPr lang="en-GB" dirty="0"/>
              <a:t>per </a:t>
            </a:r>
            <a:r>
              <a:rPr lang="en-GB" dirty="0" smtClean="0"/>
              <a:t>hour</a:t>
            </a:r>
          </a:p>
          <a:p>
            <a:r>
              <a:rPr lang="en-GB" dirty="0" smtClean="0"/>
              <a:t>   or 43.2Pb </a:t>
            </a:r>
            <a:r>
              <a:rPr lang="en-GB" dirty="0"/>
              <a:t>per </a:t>
            </a:r>
            <a:r>
              <a:rPr lang="en-GB" dirty="0" smtClean="0"/>
              <a:t>day</a:t>
            </a:r>
          </a:p>
          <a:p>
            <a:r>
              <a:rPr lang="en-GB" dirty="0" smtClean="0"/>
              <a:t>    or 0.3Eb </a:t>
            </a:r>
            <a:r>
              <a:rPr lang="en-GB" dirty="0"/>
              <a:t>per </a:t>
            </a:r>
            <a:r>
              <a:rPr lang="en-GB" dirty="0" smtClean="0"/>
              <a:t>week</a:t>
            </a:r>
          </a:p>
          <a:p>
            <a:endParaRPr lang="en-GB" dirty="0"/>
          </a:p>
          <a:p>
            <a:r>
              <a:rPr lang="en-GB" dirty="0" smtClean="0"/>
              <a:t>Out of the box – We have simultaneously passed ½Exabit in each direction without bit error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15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4" y="1454101"/>
            <a:ext cx="8050307" cy="5143251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</a:t>
            </a:r>
            <a:r>
              <a:rPr lang="en-GB" dirty="0" smtClean="0"/>
              <a:t>much data is that?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77BE54D9-D1AA-4F8E-A637-76176C6E8191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27705-2E2C-428B-8A62-53697DC2C98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7812360" y="1206083"/>
            <a:ext cx="1296144" cy="5617841"/>
            <a:chOff x="7812360" y="1206083"/>
            <a:chExt cx="1296144" cy="5617841"/>
          </a:xfrm>
        </p:grpSpPr>
        <p:sp>
          <p:nvSpPr>
            <p:cNvPr id="15" name="Left Arrow 14"/>
            <p:cNvSpPr/>
            <p:nvPr/>
          </p:nvSpPr>
          <p:spPr bwMode="auto">
            <a:xfrm>
              <a:off x="7812360" y="3717032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Tb/s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4" name="Left Arrow 13"/>
            <p:cNvSpPr/>
            <p:nvPr/>
          </p:nvSpPr>
          <p:spPr bwMode="auto">
            <a:xfrm>
              <a:off x="7812360" y="5003845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Gb/s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Left Arrow 15"/>
            <p:cNvSpPr/>
            <p:nvPr/>
          </p:nvSpPr>
          <p:spPr bwMode="auto">
            <a:xfrm>
              <a:off x="7812360" y="246490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Pb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7" name="Left Arrow 16"/>
            <p:cNvSpPr/>
            <p:nvPr/>
          </p:nvSpPr>
          <p:spPr bwMode="auto">
            <a:xfrm>
              <a:off x="7812360" y="6247860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Mb/s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8" name="Left Arrow 17"/>
            <p:cNvSpPr/>
            <p:nvPr/>
          </p:nvSpPr>
          <p:spPr bwMode="auto">
            <a:xfrm>
              <a:off x="7812360" y="1206083"/>
              <a:ext cx="1296144" cy="57606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1 </a:t>
              </a:r>
              <a:r>
                <a:rPr kumimoji="0" lang="en-GB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Eb</a:t>
              </a: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/s</a:t>
              </a:r>
              <a:r>
                <a:rPr kumimoji="0" lang="en-GB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 </a:t>
              </a:r>
              <a:endPara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9" name="Left Arrow 18"/>
            <p:cNvSpPr/>
            <p:nvPr/>
          </p:nvSpPr>
          <p:spPr bwMode="auto">
            <a:xfrm>
              <a:off x="7812360" y="4005064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MP7-485</a:t>
              </a:r>
            </a:p>
          </p:txBody>
        </p:sp>
        <p:sp>
          <p:nvSpPr>
            <p:cNvPr id="20" name="Left Arrow 19"/>
            <p:cNvSpPr/>
            <p:nvPr/>
          </p:nvSpPr>
          <p:spPr bwMode="auto">
            <a:xfrm>
              <a:off x="7812360" y="3861048"/>
              <a:ext cx="1296144" cy="576064"/>
            </a:xfrm>
            <a:prstGeom prst="leftArrow">
              <a:avLst/>
            </a:prstGeom>
            <a:solidFill>
              <a:srgbClr val="FFC000"/>
            </a:solidFill>
            <a:ln>
              <a:solidFill>
                <a:srgbClr val="FF9933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36000" tIns="0" rIns="3600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rPr>
                <a:t>MP7-690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444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32126" y="4077072"/>
            <a:ext cx="2642253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2050" name="Picture 2" descr="http://www.hep.wisc.edu/wsmith/cms/jscfnov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5"/>
            <a:ext cx="5557639" cy="676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8748"/>
            <a:ext cx="3250704" cy="1008112"/>
          </a:xfrm>
        </p:spPr>
        <p:txBody>
          <a:bodyPr/>
          <a:lstStyle/>
          <a:p>
            <a:r>
              <a:rPr lang="en-GB" dirty="0" smtClean="0"/>
              <a:t>What does the future look like?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475656" y="1556792"/>
            <a:ext cx="2232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/>
              <a:t>The existing RCT Jet summary card</a:t>
            </a:r>
          </a:p>
          <a:p>
            <a:pPr algn="r"/>
            <a:r>
              <a:rPr lang="en-GB" dirty="0" smtClean="0"/>
              <a:t>~15Gb/s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02658" y="3707740"/>
            <a:ext cx="290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MP7 : 750Gb/s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02658" y="2718212"/>
            <a:ext cx="1677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TO SCALE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587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4AD002C-DDBF-4ACF-A73C-88AB29B4DF4F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BB448EC-2C1B-49E9-809E-654D737E0424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Summary</a:t>
            </a:r>
            <a:endParaRPr lang="en-US" smtClean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3917032"/>
          </a:xfrm>
        </p:spPr>
        <p:txBody>
          <a:bodyPr/>
          <a:lstStyle/>
          <a:p>
            <a:pPr eaLnBrk="1" hangingPunct="1"/>
            <a:r>
              <a:rPr lang="en-US" dirty="0" smtClean="0"/>
              <a:t>We have a dream</a:t>
            </a:r>
          </a:p>
          <a:p>
            <a:pPr lvl="1" eaLnBrk="1" hangingPunct="1"/>
            <a:r>
              <a:rPr lang="en-US" dirty="0" smtClean="0"/>
              <a:t>That dream is a homogeneous, flexible and scalable trigger architecture with inbuilt redundancy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 smtClean="0"/>
              <a:t>This would</a:t>
            </a:r>
          </a:p>
          <a:p>
            <a:pPr lvl="1" eaLnBrk="1" hangingPunct="1"/>
            <a:r>
              <a:rPr lang="en-US" dirty="0" smtClean="0"/>
              <a:t>make life easier for the engineers, technicians and </a:t>
            </a:r>
            <a:r>
              <a:rPr lang="en-US" dirty="0" err="1" smtClean="0"/>
              <a:t>shift’ers</a:t>
            </a:r>
            <a:endParaRPr lang="en-US" dirty="0" smtClean="0"/>
          </a:p>
          <a:p>
            <a:pPr lvl="1" eaLnBrk="1" hangingPunct="1"/>
            <a:r>
              <a:rPr lang="en-US" dirty="0" smtClean="0"/>
              <a:t>make </a:t>
            </a:r>
            <a:r>
              <a:rPr lang="en-US" dirty="0"/>
              <a:t>life easier for </a:t>
            </a:r>
            <a:r>
              <a:rPr lang="en-US" dirty="0" smtClean="0"/>
              <a:t>the managers (as cheaper)</a:t>
            </a:r>
          </a:p>
          <a:p>
            <a:pPr lvl="1" eaLnBrk="1" hangingPunct="1"/>
            <a:r>
              <a:rPr lang="en-US" dirty="0" smtClean="0"/>
              <a:t>make </a:t>
            </a:r>
            <a:r>
              <a:rPr lang="en-US" dirty="0"/>
              <a:t>life </a:t>
            </a:r>
            <a:r>
              <a:rPr lang="en-US" dirty="0" smtClean="0"/>
              <a:t>better </a:t>
            </a:r>
            <a:r>
              <a:rPr lang="en-US" dirty="0"/>
              <a:t>for the </a:t>
            </a:r>
            <a:r>
              <a:rPr lang="en-US" dirty="0" smtClean="0"/>
              <a:t>physicists (improved performance)</a:t>
            </a:r>
          </a:p>
          <a:p>
            <a:pPr lvl="1" eaLnBrk="1" hangingPunct="1"/>
            <a:endParaRPr lang="en-US" dirty="0"/>
          </a:p>
          <a:p>
            <a:pPr eaLnBrk="1" hangingPunct="1"/>
            <a:r>
              <a:rPr lang="en-US" dirty="0" smtClean="0"/>
              <a:t>SO… now we </a:t>
            </a:r>
            <a:r>
              <a:rPr lang="en-US" i="1" dirty="0" smtClean="0"/>
              <a:t>“just” </a:t>
            </a:r>
            <a:r>
              <a:rPr lang="en-US" dirty="0" smtClean="0"/>
              <a:t>have to convince our collaborators and make our way through a minefield of political wrangling's…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551723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</a:rPr>
              <a:t>…and that </a:t>
            </a:r>
            <a:r>
              <a:rPr lang="en-US" sz="2800" b="1" i="1" dirty="0">
                <a:solidFill>
                  <a:srgbClr val="FF0000"/>
                </a:solidFill>
              </a:rPr>
              <a:t>makes </a:t>
            </a:r>
            <a:r>
              <a:rPr lang="en-US" sz="2800" b="1" i="1" dirty="0" smtClean="0">
                <a:solidFill>
                  <a:srgbClr val="FF0000"/>
                </a:solidFill>
              </a:rPr>
              <a:t>building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</a:rPr>
              <a:t>a Tb/s </a:t>
            </a:r>
            <a:r>
              <a:rPr lang="en-US" sz="2800" b="1" i="1" dirty="0">
                <a:solidFill>
                  <a:srgbClr val="FF0000"/>
                </a:solidFill>
              </a:rPr>
              <a:t>processor </a:t>
            </a:r>
            <a:r>
              <a:rPr lang="en-US" sz="2800" b="1" i="1" dirty="0" smtClean="0">
                <a:solidFill>
                  <a:srgbClr val="FF0000"/>
                </a:solidFill>
              </a:rPr>
              <a:t>board look easy</a:t>
            </a:r>
            <a:endParaRPr lang="en-GB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uiExpand="1" build="p"/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22313" y="3933056"/>
            <a:ext cx="7772400" cy="1788219"/>
          </a:xfrm>
        </p:spPr>
        <p:txBody>
          <a:bodyPr/>
          <a:lstStyle/>
          <a:p>
            <a:r>
              <a:rPr lang="en-GB" sz="1400" dirty="0"/>
              <a:t>o</a:t>
            </a:r>
            <a:r>
              <a:rPr lang="en-GB" sz="1400" dirty="0" smtClean="0"/>
              <a:t>r feel free to email me at: </a:t>
            </a:r>
            <a:r>
              <a:rPr lang="en-GB" sz="1400" dirty="0" smtClean="0">
                <a:hlinkClick r:id="rId2"/>
              </a:rPr>
              <a:t>awr01@imperial.ac.uk</a:t>
            </a:r>
            <a:endParaRPr lang="en-GB" sz="1400" dirty="0" smtClean="0"/>
          </a:p>
          <a:p>
            <a:r>
              <a:rPr lang="en-GB" sz="1400" dirty="0" smtClean="0"/>
              <a:t>A copy of these slides can be found at </a:t>
            </a:r>
            <a:r>
              <a:rPr lang="en-GB" sz="1400" dirty="0">
                <a:hlinkClick r:id="rId3"/>
              </a:rPr>
              <a:t>www.hep.ph.ic.ac.uk/~</a:t>
            </a:r>
            <a:r>
              <a:rPr lang="en-GB" sz="1400" dirty="0" smtClean="0">
                <a:hlinkClick r:id="rId3"/>
              </a:rPr>
              <a:t>awr01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3194E4-1BD4-4A66-8440-B62E7EDA148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6B334F-3BE0-4DC5-8D40-ED9B6CD73523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Spares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79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DEB2B38-ACB9-4E87-91B1-BA27A1738F22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D88ABAA-96B2-4233-B98F-95C0ACD9B5A7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en-GB" smtClean="0"/>
              <a:t>The Charge of the Link Brigade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0" y="1412875"/>
            <a:ext cx="4572000" cy="5445125"/>
          </a:xfrm>
        </p:spPr>
        <p:txBody>
          <a:bodyPr/>
          <a:lstStyle/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Half a clock, half a clock,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Half a clock onward,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All in the mapping of Death,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Wired the six hundred,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"Forward the Link Brigade!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Power all the fibres!" he said,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Into the mapping of Death,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Wired the six hundred.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endParaRPr lang="en-GB" sz="1000" dirty="0" smtClean="0"/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"Forward, the Link Brigade!",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Was there a man </a:t>
            </a:r>
            <a:r>
              <a:rPr lang="en-GB" sz="1000" dirty="0" err="1" smtClean="0"/>
              <a:t>dismay'd</a:t>
            </a:r>
            <a:r>
              <a:rPr lang="en-GB" sz="1000" dirty="0" smtClean="0"/>
              <a:t>? (likely)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Not </a:t>
            </a:r>
            <a:r>
              <a:rPr lang="en-GB" sz="1000" dirty="0" err="1" smtClean="0"/>
              <a:t>tho</a:t>
            </a:r>
            <a:r>
              <a:rPr lang="en-GB" sz="1000" dirty="0" smtClean="0"/>
              <a:t>' the technician knew,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Some one had </a:t>
            </a:r>
            <a:r>
              <a:rPr lang="en-GB" sz="1000" dirty="0" err="1" smtClean="0"/>
              <a:t>blunder'd</a:t>
            </a:r>
            <a:r>
              <a:rPr lang="en-GB" sz="1000" dirty="0" smtClean="0"/>
              <a:t>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Theirs not to email a reply,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Theirs not to reason why,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Theirs but to ELOG and die,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Into the mapping of Death,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Wired the six hundred.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endParaRPr lang="en-GB" sz="1000" dirty="0" smtClean="0"/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Gigabits to the right of them,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Gigabits to the left of them,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Gigabits in front of them,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err="1" smtClean="0"/>
              <a:t>Volley'd</a:t>
            </a:r>
            <a:r>
              <a:rPr lang="en-GB" sz="1000" dirty="0" smtClean="0"/>
              <a:t> and </a:t>
            </a:r>
            <a:r>
              <a:rPr lang="en-GB" sz="1000" dirty="0" err="1" smtClean="0"/>
              <a:t>thunder'd</a:t>
            </a:r>
            <a:r>
              <a:rPr lang="en-GB" sz="1000" dirty="0" smtClean="0"/>
              <a:t>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err="1" smtClean="0"/>
              <a:t>Storm'd</a:t>
            </a:r>
            <a:r>
              <a:rPr lang="en-GB" sz="1000" dirty="0" smtClean="0"/>
              <a:t> at with '1' and '0',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Boldly they wired and well,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Into the mapping of Death,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Into the mouth of hell,</a:t>
            </a:r>
          </a:p>
          <a:p>
            <a:pPr marL="0" indent="0" algn="ctr">
              <a:spcBef>
                <a:spcPts val="100"/>
              </a:spcBef>
              <a:buFont typeface="Wingdings" pitchFamily="2" charset="2"/>
              <a:buNone/>
            </a:pPr>
            <a:r>
              <a:rPr lang="en-GB" sz="1000" dirty="0" smtClean="0"/>
              <a:t>Wired the six hundred.</a:t>
            </a:r>
          </a:p>
        </p:txBody>
      </p:sp>
      <p:sp>
        <p:nvSpPr>
          <p:cNvPr id="26628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8D13878-E761-49E3-B1D7-334B02F74A6D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D76EAC2-975D-4175-A659-E41EFD7CBB8B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4572000" y="1412875"/>
            <a:ext cx="4572000" cy="524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en-GB" sz="1000" dirty="0"/>
              <a:t>Flash'd all their fibres bare,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Flash'd the pigtails in the air,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Bit-bashing all FPGAs there,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Flummoxing an army of shifters, while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All the physics analysis teams pondered,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Plunged in the RCT smoke,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Right thro' the S-LINK bandwidth they broke,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DAQ and trigger rate,</a:t>
            </a:r>
          </a:p>
          <a:p>
            <a:pPr algn="ctr">
              <a:spcBef>
                <a:spcPts val="100"/>
              </a:spcBef>
            </a:pPr>
            <a:r>
              <a:rPr lang="en-GB" sz="1000" dirty="0" err="1"/>
              <a:t>Reel'd</a:t>
            </a:r>
            <a:r>
              <a:rPr lang="en-GB" sz="1000" dirty="0"/>
              <a:t> at every binary stroke,</a:t>
            </a:r>
          </a:p>
          <a:p>
            <a:pPr algn="ctr">
              <a:spcBef>
                <a:spcPts val="100"/>
              </a:spcBef>
            </a:pPr>
            <a:r>
              <a:rPr lang="en-GB" sz="1000" dirty="0" err="1"/>
              <a:t>Shatter'd</a:t>
            </a:r>
            <a:r>
              <a:rPr lang="en-GB" sz="1000" dirty="0"/>
              <a:t> and </a:t>
            </a:r>
            <a:r>
              <a:rPr lang="en-GB" sz="1000" dirty="0" err="1"/>
              <a:t>sunder'd</a:t>
            </a:r>
            <a:r>
              <a:rPr lang="en-GB" sz="1000" dirty="0"/>
              <a:t>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Then they went back, but not,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Not all six hundred.</a:t>
            </a:r>
          </a:p>
          <a:p>
            <a:pPr algn="ctr">
              <a:spcBef>
                <a:spcPts val="100"/>
              </a:spcBef>
            </a:pPr>
            <a:endParaRPr lang="en-GB" sz="1000" dirty="0"/>
          </a:p>
          <a:p>
            <a:pPr algn="ctr">
              <a:spcBef>
                <a:spcPts val="100"/>
              </a:spcBef>
            </a:pPr>
            <a:r>
              <a:rPr lang="en-GB" sz="1000" dirty="0"/>
              <a:t>Gigabits to the right of them,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Gigabits to the left of them,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Gigabits in front of them,</a:t>
            </a:r>
          </a:p>
          <a:p>
            <a:pPr algn="ctr">
              <a:spcBef>
                <a:spcPts val="100"/>
              </a:spcBef>
            </a:pPr>
            <a:r>
              <a:rPr lang="en-GB" sz="1000" dirty="0" err="1"/>
              <a:t>Volley'd</a:t>
            </a:r>
            <a:r>
              <a:rPr lang="en-GB" sz="1000" dirty="0"/>
              <a:t> and </a:t>
            </a:r>
            <a:r>
              <a:rPr lang="en-GB" sz="1000" dirty="0" err="1"/>
              <a:t>thunder'd</a:t>
            </a:r>
            <a:r>
              <a:rPr lang="en-GB" sz="1000" dirty="0"/>
              <a:t>,</a:t>
            </a:r>
          </a:p>
          <a:p>
            <a:pPr algn="ctr">
              <a:spcBef>
                <a:spcPts val="100"/>
              </a:spcBef>
            </a:pPr>
            <a:r>
              <a:rPr lang="en-GB" sz="1000" dirty="0" err="1"/>
              <a:t>Storm'd</a:t>
            </a:r>
            <a:r>
              <a:rPr lang="en-GB" sz="1000" dirty="0"/>
              <a:t> at with '1' and '0',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While </a:t>
            </a:r>
            <a:r>
              <a:rPr lang="en-GB" sz="1000" dirty="0" err="1"/>
              <a:t>subdetector</a:t>
            </a:r>
            <a:r>
              <a:rPr lang="en-GB" sz="1000" dirty="0"/>
              <a:t> and shifter fell,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They that had failed so well,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Came </a:t>
            </a:r>
            <a:r>
              <a:rPr lang="en-GB" sz="1000" dirty="0" smtClean="0"/>
              <a:t>thro</a:t>
            </a:r>
            <a:r>
              <a:rPr lang="en-GB" sz="1000" dirty="0"/>
              <a:t>' the mapping of Death,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Back from the mouth of hell,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All the was left of them,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Just six, but jumbled.</a:t>
            </a:r>
          </a:p>
          <a:p>
            <a:pPr algn="ctr">
              <a:spcBef>
                <a:spcPts val="100"/>
              </a:spcBef>
            </a:pPr>
            <a:endParaRPr lang="en-GB" sz="1000" dirty="0"/>
          </a:p>
          <a:p>
            <a:pPr algn="ctr">
              <a:spcBef>
                <a:spcPts val="100"/>
              </a:spcBef>
            </a:pPr>
            <a:r>
              <a:rPr lang="en-GB" sz="1000" dirty="0"/>
              <a:t>When will their latency fade?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O the wild trigger rates they made!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All the physics analysis teams </a:t>
            </a:r>
            <a:r>
              <a:rPr lang="en-GB" sz="1000" dirty="0" err="1"/>
              <a:t>wonder'd</a:t>
            </a:r>
            <a:r>
              <a:rPr lang="en-GB" sz="1000" dirty="0"/>
              <a:t>.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Honour the random data they made!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Honour the Link Brigade!</a:t>
            </a:r>
          </a:p>
          <a:p>
            <a:pPr algn="ctr">
              <a:spcBef>
                <a:spcPts val="100"/>
              </a:spcBef>
            </a:pPr>
            <a:r>
              <a:rPr lang="en-GB" sz="1000" dirty="0"/>
              <a:t>Noble six hundred!</a:t>
            </a:r>
          </a:p>
        </p:txBody>
      </p:sp>
      <p:sp>
        <p:nvSpPr>
          <p:cNvPr id="26632" name="Title 1"/>
          <p:cNvSpPr txBox="1">
            <a:spLocks/>
          </p:cNvSpPr>
          <p:nvPr/>
        </p:nvSpPr>
        <p:spPr bwMode="auto">
          <a:xfrm>
            <a:off x="468313" y="4143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GB" sz="2400" dirty="0">
                <a:solidFill>
                  <a:schemeClr val="tx2"/>
                </a:solidFill>
              </a:rPr>
              <a:t>A poem of desperation by John Jones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tyranny of the links:</a:t>
            </a:r>
            <a:br>
              <a:rPr lang="en-GB" dirty="0" smtClean="0"/>
            </a:br>
            <a:r>
              <a:rPr lang="en-GB" dirty="0" smtClean="0"/>
              <a:t>An aside on multiple processing stages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11" name="Right Arrow 10"/>
          <p:cNvSpPr/>
          <p:nvPr/>
        </p:nvSpPr>
        <p:spPr bwMode="auto">
          <a:xfrm>
            <a:off x="1746623" y="1556792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1744237" y="2780928"/>
            <a:ext cx="173811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1744236" y="4077072"/>
            <a:ext cx="1746849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1746623" y="5301208"/>
            <a:ext cx="1735731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-9526" y="15567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-9526" y="213285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-9526" y="28529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-9526" y="33569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-9526" y="40770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-9526" y="46531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-9526" y="537321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-9526" y="58772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>
            <a:off x="-9526" y="17091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-9526" y="228525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>
            <a:off x="-9526" y="30053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9526" y="350939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>
            <a:off x="-9526" y="42294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-9526" y="48055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-9526" y="552561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-9526" y="6029672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74043" y="155679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74042" y="281868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74043" y="4077072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74042" y="5338961"/>
            <a:ext cx="1080120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3491086" y="1556792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491086" y="282356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491086" y="408081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3491880" y="533806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2422284">
            <a:off x="1487120" y="2524692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2422284">
            <a:off x="1486523" y="374882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422284">
            <a:off x="1476998" y="5188988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-2400000">
            <a:off x="1517185" y="5265833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3" name="Right Arrow 42"/>
          <p:cNvSpPr/>
          <p:nvPr/>
        </p:nvSpPr>
        <p:spPr bwMode="auto">
          <a:xfrm rot="-2400000">
            <a:off x="1471303" y="4041697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4" name="Right Arrow 43"/>
          <p:cNvSpPr/>
          <p:nvPr/>
        </p:nvSpPr>
        <p:spPr bwMode="auto">
          <a:xfrm rot="-2400000">
            <a:off x="1479085" y="2673545"/>
            <a:ext cx="2257553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5" name="Right Arrow 44"/>
          <p:cNvSpPr/>
          <p:nvPr/>
        </p:nvSpPr>
        <p:spPr bwMode="auto">
          <a:xfrm rot="18579290">
            <a:off x="1278084" y="4582622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6" name="Right Arrow 45"/>
          <p:cNvSpPr/>
          <p:nvPr/>
        </p:nvSpPr>
        <p:spPr bwMode="auto">
          <a:xfrm rot="18579290">
            <a:off x="1267771" y="3307134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7" name="Right Arrow 46"/>
          <p:cNvSpPr/>
          <p:nvPr/>
        </p:nvSpPr>
        <p:spPr bwMode="auto">
          <a:xfrm rot="-18600000">
            <a:off x="1273226" y="3086815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 rot="-18600000">
            <a:off x="1263701" y="4616231"/>
            <a:ext cx="265849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9" name="Right Arrow 48"/>
          <p:cNvSpPr/>
          <p:nvPr/>
        </p:nvSpPr>
        <p:spPr bwMode="auto">
          <a:xfrm rot="3882573">
            <a:off x="515737" y="4264929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0" name="Right Arrow 49"/>
          <p:cNvSpPr/>
          <p:nvPr/>
        </p:nvSpPr>
        <p:spPr bwMode="auto">
          <a:xfrm rot="-3900000">
            <a:off x="578638" y="3961952"/>
            <a:ext cx="4138205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1" name="Right Arrow 50"/>
          <p:cNvSpPr/>
          <p:nvPr/>
        </p:nvSpPr>
        <p:spPr bwMode="auto">
          <a:xfrm>
            <a:off x="4572000" y="155679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2" name="Right Arrow 51"/>
          <p:cNvSpPr/>
          <p:nvPr/>
        </p:nvSpPr>
        <p:spPr bwMode="auto">
          <a:xfrm>
            <a:off x="4572000" y="213285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572000" y="285293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572000" y="335699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5" name="Right Arrow 54"/>
          <p:cNvSpPr/>
          <p:nvPr/>
        </p:nvSpPr>
        <p:spPr bwMode="auto">
          <a:xfrm>
            <a:off x="4572000" y="407707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6" name="Right Arrow 55"/>
          <p:cNvSpPr/>
          <p:nvPr/>
        </p:nvSpPr>
        <p:spPr bwMode="auto">
          <a:xfrm>
            <a:off x="4572000" y="465313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7" name="Right Arrow 56"/>
          <p:cNvSpPr/>
          <p:nvPr/>
        </p:nvSpPr>
        <p:spPr bwMode="auto">
          <a:xfrm>
            <a:off x="4572000" y="537321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4572000" y="587727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>
            <a:off x="4572000" y="170919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0" name="Right Arrow 59"/>
          <p:cNvSpPr/>
          <p:nvPr/>
        </p:nvSpPr>
        <p:spPr bwMode="auto">
          <a:xfrm>
            <a:off x="4572000" y="228525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1" name="Right Arrow 60"/>
          <p:cNvSpPr/>
          <p:nvPr/>
        </p:nvSpPr>
        <p:spPr bwMode="auto">
          <a:xfrm>
            <a:off x="4572000" y="300533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2" name="Right Arrow 61"/>
          <p:cNvSpPr/>
          <p:nvPr/>
        </p:nvSpPr>
        <p:spPr bwMode="auto">
          <a:xfrm>
            <a:off x="4572000" y="350939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3" name="Right Arrow 62"/>
          <p:cNvSpPr/>
          <p:nvPr/>
        </p:nvSpPr>
        <p:spPr bwMode="auto">
          <a:xfrm>
            <a:off x="4572000" y="422947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4572000" y="480553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5" name="Right Arrow 64"/>
          <p:cNvSpPr/>
          <p:nvPr/>
        </p:nvSpPr>
        <p:spPr bwMode="auto">
          <a:xfrm>
            <a:off x="4572000" y="5525616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6" name="Right Arrow 65"/>
          <p:cNvSpPr/>
          <p:nvPr/>
        </p:nvSpPr>
        <p:spPr bwMode="auto">
          <a:xfrm>
            <a:off x="4572000" y="6029672"/>
            <a:ext cx="867668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439668" y="1556792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5439668" y="282356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5439668" y="408081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5440462" y="5338067"/>
            <a:ext cx="1075754" cy="107138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3" name="Right Arrow 92"/>
          <p:cNvSpPr/>
          <p:nvPr/>
        </p:nvSpPr>
        <p:spPr bwMode="auto">
          <a:xfrm>
            <a:off x="8424936" y="3803551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7363072" y="1556792"/>
            <a:ext cx="1071389" cy="4853558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5" name="Right Arrow 94"/>
          <p:cNvSpPr/>
          <p:nvPr/>
        </p:nvSpPr>
        <p:spPr bwMode="auto">
          <a:xfrm>
            <a:off x="6516215" y="1912466"/>
            <a:ext cx="846856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6" name="Right Arrow 95"/>
          <p:cNvSpPr/>
          <p:nvPr/>
        </p:nvSpPr>
        <p:spPr bwMode="auto">
          <a:xfrm>
            <a:off x="6516216" y="3174355"/>
            <a:ext cx="846856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7" name="Right Arrow 96"/>
          <p:cNvSpPr/>
          <p:nvPr/>
        </p:nvSpPr>
        <p:spPr bwMode="auto">
          <a:xfrm>
            <a:off x="6516217" y="4436244"/>
            <a:ext cx="846856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8" name="Right Arrow 97"/>
          <p:cNvSpPr/>
          <p:nvPr/>
        </p:nvSpPr>
        <p:spPr bwMode="auto">
          <a:xfrm>
            <a:off x="6516218" y="5698133"/>
            <a:ext cx="846856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452829" y="2193826"/>
            <a:ext cx="17915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The demon patch panel from hell is a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</a:rPr>
              <a:t>“one-off” feature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9191" y="1556792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1</a:t>
            </a:r>
            <a:endParaRPr lang="en-GB"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5337773" y="1556792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1</a:t>
            </a:r>
            <a:endParaRPr lang="en-GB"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3389985" y="2816764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2</a:t>
            </a:r>
            <a:endParaRPr lang="en-GB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337773" y="2816764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2</a:t>
            </a:r>
            <a:endParaRPr lang="en-GB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3389985" y="4077072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3</a:t>
            </a:r>
            <a:endParaRPr lang="en-GB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5337773" y="4077072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3</a:t>
            </a:r>
            <a:endParaRPr lang="en-GB" sz="1200" dirty="0"/>
          </a:p>
        </p:txBody>
      </p:sp>
      <p:sp>
        <p:nvSpPr>
          <p:cNvPr id="107" name="TextBox 106"/>
          <p:cNvSpPr txBox="1"/>
          <p:nvPr/>
        </p:nvSpPr>
        <p:spPr>
          <a:xfrm>
            <a:off x="3389985" y="5343865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0</a:t>
            </a:r>
            <a:endParaRPr lang="en-GB" sz="1200" dirty="0"/>
          </a:p>
        </p:txBody>
      </p:sp>
      <p:sp>
        <p:nvSpPr>
          <p:cNvPr id="108" name="TextBox 107"/>
          <p:cNvSpPr txBox="1"/>
          <p:nvPr/>
        </p:nvSpPr>
        <p:spPr>
          <a:xfrm>
            <a:off x="5337773" y="5343865"/>
            <a:ext cx="1279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Bx mod 4 = 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030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advantages of 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GB" dirty="0" smtClean="0"/>
              <a:t>In a conventional trigger:</a:t>
            </a:r>
          </a:p>
          <a:p>
            <a:pPr lvl="1"/>
            <a:r>
              <a:rPr lang="en-GB" dirty="0" smtClean="0"/>
              <a:t>Loss of a processing node </a:t>
            </a:r>
            <a:r>
              <a:rPr lang="en-GB" dirty="0" smtClean="0">
                <a:sym typeface="Wingdings" pitchFamily="2" charset="2"/>
              </a:rPr>
              <a:t> loss of a physical region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Trigger result is unreliable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Affects all bunch-crossings</a:t>
            </a:r>
          </a:p>
          <a:p>
            <a:pPr lvl="2"/>
            <a:r>
              <a:rPr lang="en-GB" dirty="0" smtClean="0">
                <a:sym typeface="Wingdings" pitchFamily="2" charset="2"/>
              </a:rPr>
              <a:t>Run is lost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In a time-multiplexed trigger:</a:t>
            </a:r>
          </a:p>
          <a:p>
            <a:pPr lvl="1"/>
            <a:r>
              <a:rPr lang="en-GB" dirty="0"/>
              <a:t>Loss of a processing node </a:t>
            </a:r>
            <a:r>
              <a:rPr lang="en-GB" dirty="0">
                <a:sym typeface="Wingdings" pitchFamily="2" charset="2"/>
              </a:rPr>
              <a:t> loss of </a:t>
            </a:r>
            <a:r>
              <a:rPr lang="en-GB" dirty="0" smtClean="0">
                <a:sym typeface="Wingdings" pitchFamily="2" charset="2"/>
              </a:rPr>
              <a:t>1 bunch-crossing in 10</a:t>
            </a:r>
            <a:endParaRPr lang="en-GB" dirty="0">
              <a:sym typeface="Wingdings" pitchFamily="2" charset="2"/>
            </a:endParaRPr>
          </a:p>
          <a:p>
            <a:pPr lvl="1"/>
            <a:r>
              <a:rPr lang="en-GB" dirty="0" smtClean="0">
                <a:sym typeface="Wingdings" pitchFamily="2" charset="2"/>
              </a:rPr>
              <a:t>Remaining 9/10 bunch-crossings are still reliable</a:t>
            </a:r>
            <a:endParaRPr lang="en-GB" dirty="0">
              <a:sym typeface="Wingdings" pitchFamily="2" charset="2"/>
            </a:endParaRPr>
          </a:p>
          <a:p>
            <a:pPr lvl="2"/>
            <a:r>
              <a:rPr lang="en-GB" dirty="0" smtClean="0">
                <a:sym typeface="Wingdings" pitchFamily="2" charset="2"/>
              </a:rPr>
              <a:t>Loss of efficiency</a:t>
            </a:r>
          </a:p>
          <a:p>
            <a:pPr lvl="2"/>
            <a:r>
              <a:rPr lang="en-GB" dirty="0">
                <a:sym typeface="Wingdings" pitchFamily="2" charset="2"/>
              </a:rPr>
              <a:t>But we can </a:t>
            </a:r>
            <a:r>
              <a:rPr lang="en-GB" dirty="0" smtClean="0">
                <a:sym typeface="Wingdings" pitchFamily="2" charset="2"/>
              </a:rPr>
              <a:t>include inline-spares </a:t>
            </a:r>
            <a:r>
              <a:rPr lang="en-GB" dirty="0">
                <a:sym typeface="Wingdings" pitchFamily="2" charset="2"/>
              </a:rPr>
              <a:t>which may be switched on during a </a:t>
            </a:r>
            <a:r>
              <a:rPr lang="en-GB" dirty="0" smtClean="0">
                <a:sym typeface="Wingdings" pitchFamily="2" charset="2"/>
              </a:rPr>
              <a:t>run and restore efficiency</a:t>
            </a:r>
            <a:endParaRPr lang="en-GB" dirty="0">
              <a:sym typeface="Wingdings" pitchFamily="2" charset="2"/>
            </a:endParaRPr>
          </a:p>
          <a:p>
            <a:pPr lvl="1"/>
            <a:endParaRPr lang="en-GB" dirty="0" smtClean="0">
              <a:sym typeface="Wingdings" pitchFamily="2" charset="2"/>
            </a:endParaRPr>
          </a:p>
          <a:p>
            <a:pPr lvl="1"/>
            <a:endParaRPr lang="en-GB" dirty="0" smtClean="0"/>
          </a:p>
          <a:p>
            <a:pPr lvl="2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6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advantages of time-multiplexing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19" name="Right Arrow 18"/>
          <p:cNvSpPr/>
          <p:nvPr/>
        </p:nvSpPr>
        <p:spPr bwMode="auto">
          <a:xfrm>
            <a:off x="-1" y="1399058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-9526" y="3779514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-9526" y="45609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9526" y="5354165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74043" y="1312193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674042" y="2104280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674043" y="2896368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674042" y="3688456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147888" y="167642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Main Processor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47888" y="2684536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4147888" y="3692648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</a:t>
            </a:r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Processor</a:t>
            </a:r>
            <a:endParaRPr lang="en-GB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139157" y="4700760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sp>
        <p:nvSpPr>
          <p:cNvPr id="47" name="Right Arrow 46"/>
          <p:cNvSpPr/>
          <p:nvPr/>
        </p:nvSpPr>
        <p:spPr bwMode="auto">
          <a:xfrm>
            <a:off x="8424936" y="3797424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164288" y="2751212"/>
            <a:ext cx="1270173" cy="242677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Final Processor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83569" y="4480544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683568" y="5272632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PP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-9524" y="298742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>
            <a:off x="-9522" y="2204863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0" name="Right Arrow 59"/>
          <p:cNvSpPr/>
          <p:nvPr/>
        </p:nvSpPr>
        <p:spPr bwMode="auto">
          <a:xfrm>
            <a:off x="-11623" y="6143191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81471" y="6061658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63" name="Cloud 62"/>
          <p:cNvSpPr/>
          <p:nvPr/>
        </p:nvSpPr>
        <p:spPr bwMode="auto">
          <a:xfrm>
            <a:off x="1835696" y="2048261"/>
            <a:ext cx="1584176" cy="3819486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Demon </a:t>
            </a:r>
            <a:r>
              <a:rPr lang="en-GB" dirty="0"/>
              <a:t>patch-panel from hell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65" name="Straight Arrow Connector 64"/>
          <p:cNvCxnSpPr>
            <a:stCxn id="27" idx="3"/>
            <a:endCxn id="63" idx="2"/>
          </p:cNvCxnSpPr>
          <p:nvPr/>
        </p:nvCxnSpPr>
        <p:spPr bwMode="auto">
          <a:xfrm>
            <a:off x="1223629" y="1580040"/>
            <a:ext cx="616981" cy="23779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Arrow Connector 65"/>
          <p:cNvCxnSpPr>
            <a:stCxn id="28" idx="3"/>
            <a:endCxn id="63" idx="2"/>
          </p:cNvCxnSpPr>
          <p:nvPr/>
        </p:nvCxnSpPr>
        <p:spPr bwMode="auto">
          <a:xfrm>
            <a:off x="1223628" y="2372127"/>
            <a:ext cx="616982" cy="15858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>
            <a:stCxn id="29" idx="3"/>
            <a:endCxn id="63" idx="2"/>
          </p:cNvCxnSpPr>
          <p:nvPr/>
        </p:nvCxnSpPr>
        <p:spPr bwMode="auto">
          <a:xfrm>
            <a:off x="1223629" y="3164215"/>
            <a:ext cx="616981" cy="7937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>
            <a:stCxn id="30" idx="3"/>
            <a:endCxn id="63" idx="2"/>
          </p:cNvCxnSpPr>
          <p:nvPr/>
        </p:nvCxnSpPr>
        <p:spPr bwMode="auto">
          <a:xfrm>
            <a:off x="1223628" y="3956303"/>
            <a:ext cx="616982" cy="17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>
            <a:stCxn id="56" idx="3"/>
            <a:endCxn id="63" idx="2"/>
          </p:cNvCxnSpPr>
          <p:nvPr/>
        </p:nvCxnSpPr>
        <p:spPr bwMode="auto">
          <a:xfrm flipV="1">
            <a:off x="1233155" y="3958004"/>
            <a:ext cx="607455" cy="7903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>
            <a:stCxn id="57" idx="3"/>
            <a:endCxn id="63" idx="2"/>
          </p:cNvCxnSpPr>
          <p:nvPr/>
        </p:nvCxnSpPr>
        <p:spPr bwMode="auto">
          <a:xfrm flipV="1">
            <a:off x="1233154" y="3958004"/>
            <a:ext cx="607456" cy="1582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/>
          <p:cNvCxnSpPr>
            <a:stCxn id="61" idx="3"/>
            <a:endCxn id="63" idx="2"/>
          </p:cNvCxnSpPr>
          <p:nvPr/>
        </p:nvCxnSpPr>
        <p:spPr bwMode="auto">
          <a:xfrm flipV="1">
            <a:off x="1231057" y="3958004"/>
            <a:ext cx="609553" cy="23715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/>
          <p:cNvCxnSpPr>
            <a:stCxn id="63" idx="0"/>
            <a:endCxn id="34" idx="1"/>
          </p:cNvCxnSpPr>
          <p:nvPr/>
        </p:nvCxnSpPr>
        <p:spPr bwMode="auto">
          <a:xfrm>
            <a:off x="3418552" y="3958004"/>
            <a:ext cx="720605" cy="10106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1187624" y="5589240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4 links</a:t>
            </a:r>
          </a:p>
          <a:p>
            <a:pPr algn="ctr"/>
            <a:r>
              <a:rPr lang="en-GB" dirty="0" smtClean="0"/>
              <a:t>from</a:t>
            </a:r>
          </a:p>
          <a:p>
            <a:pPr algn="ctr"/>
            <a:r>
              <a:rPr lang="en-GB" dirty="0" smtClean="0"/>
              <a:t>each of</a:t>
            </a:r>
          </a:p>
          <a:p>
            <a:pPr algn="ctr"/>
            <a:r>
              <a:rPr lang="en-GB" dirty="0" smtClean="0"/>
              <a:t>7 PP</a:t>
            </a:r>
            <a:endParaRPr lang="en-GB" dirty="0"/>
          </a:p>
        </p:txBody>
      </p:sp>
      <p:cxnSp>
        <p:nvCxnSpPr>
          <p:cNvPr id="106" name="Straight Arrow Connector 105"/>
          <p:cNvCxnSpPr>
            <a:stCxn id="63" idx="0"/>
            <a:endCxn id="33" idx="1"/>
          </p:cNvCxnSpPr>
          <p:nvPr/>
        </p:nvCxnSpPr>
        <p:spPr bwMode="auto">
          <a:xfrm>
            <a:off x="3418552" y="3958004"/>
            <a:ext cx="729336" cy="24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>
            <a:stCxn id="63" idx="0"/>
            <a:endCxn id="32" idx="1"/>
          </p:cNvCxnSpPr>
          <p:nvPr/>
        </p:nvCxnSpPr>
        <p:spPr bwMode="auto">
          <a:xfrm flipV="1">
            <a:off x="3418552" y="2952383"/>
            <a:ext cx="729336" cy="10056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Straight Arrow Connector 111"/>
          <p:cNvCxnSpPr>
            <a:stCxn id="63" idx="0"/>
            <a:endCxn id="31" idx="1"/>
          </p:cNvCxnSpPr>
          <p:nvPr/>
        </p:nvCxnSpPr>
        <p:spPr bwMode="auto">
          <a:xfrm flipV="1">
            <a:off x="3418552" y="1944272"/>
            <a:ext cx="729336" cy="20137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/>
          <p:cNvCxnSpPr>
            <a:stCxn id="31" idx="3"/>
            <a:endCxn id="48" idx="1"/>
          </p:cNvCxnSpPr>
          <p:nvPr/>
        </p:nvCxnSpPr>
        <p:spPr bwMode="auto">
          <a:xfrm>
            <a:off x="6299397" y="1944272"/>
            <a:ext cx="864891" cy="2020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17"/>
          <p:cNvCxnSpPr>
            <a:stCxn id="32" idx="3"/>
            <a:endCxn id="48" idx="1"/>
          </p:cNvCxnSpPr>
          <p:nvPr/>
        </p:nvCxnSpPr>
        <p:spPr bwMode="auto">
          <a:xfrm>
            <a:off x="6299397" y="2952383"/>
            <a:ext cx="864891" cy="10122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Straight Arrow Connector 121"/>
          <p:cNvCxnSpPr>
            <a:stCxn id="33" idx="3"/>
            <a:endCxn id="48" idx="1"/>
          </p:cNvCxnSpPr>
          <p:nvPr/>
        </p:nvCxnSpPr>
        <p:spPr bwMode="auto">
          <a:xfrm>
            <a:off x="6299397" y="3960495"/>
            <a:ext cx="864891" cy="41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/>
          <p:cNvCxnSpPr>
            <a:stCxn id="34" idx="3"/>
            <a:endCxn id="48" idx="1"/>
          </p:cNvCxnSpPr>
          <p:nvPr/>
        </p:nvCxnSpPr>
        <p:spPr bwMode="auto">
          <a:xfrm flipV="1">
            <a:off x="6290666" y="3964602"/>
            <a:ext cx="873622" cy="10040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TextBox 130"/>
          <p:cNvSpPr txBox="1"/>
          <p:nvPr/>
        </p:nvSpPr>
        <p:spPr>
          <a:xfrm>
            <a:off x="3059832" y="1148551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7 links</a:t>
            </a:r>
          </a:p>
          <a:p>
            <a:pPr algn="ctr"/>
            <a:r>
              <a:rPr lang="en-GB" dirty="0" smtClean="0"/>
              <a:t>to</a:t>
            </a:r>
          </a:p>
          <a:p>
            <a:pPr algn="ctr"/>
            <a:r>
              <a:rPr lang="en-GB" dirty="0" smtClean="0"/>
              <a:t>each of</a:t>
            </a:r>
          </a:p>
          <a:p>
            <a:pPr algn="ctr"/>
            <a:r>
              <a:rPr lang="en-GB" dirty="0"/>
              <a:t>4</a:t>
            </a:r>
            <a:r>
              <a:rPr lang="en-GB" dirty="0" smtClean="0"/>
              <a:t> MP</a:t>
            </a:r>
            <a:endParaRPr lang="en-GB" dirty="0"/>
          </a:p>
        </p:txBody>
      </p:sp>
      <p:sp>
        <p:nvSpPr>
          <p:cNvPr id="133" name="Explosion 1 132"/>
          <p:cNvSpPr/>
          <p:nvPr/>
        </p:nvSpPr>
        <p:spPr bwMode="auto">
          <a:xfrm>
            <a:off x="4386819" y="1523849"/>
            <a:ext cx="1656184" cy="861034"/>
          </a:xfrm>
          <a:prstGeom prst="irregularSeal1">
            <a:avLst/>
          </a:prstGeom>
          <a:solidFill>
            <a:srgbClr val="FFFF00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2" name="Cloud Callout 131"/>
          <p:cNvSpPr/>
          <p:nvPr/>
        </p:nvSpPr>
        <p:spPr bwMode="auto">
          <a:xfrm>
            <a:off x="5626943" y="894451"/>
            <a:ext cx="1656184" cy="835239"/>
          </a:xfrm>
          <a:prstGeom prst="cloudCallout">
            <a:avLst>
              <a:gd name="adj1" fmla="val -72594"/>
              <a:gd name="adj2" fmla="val 76185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372200" y="6228020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Now at 75% efficiency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2" grpId="0" animBg="1"/>
      <p:bldP spid="1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2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008F90A-08E6-4622-B77A-F6BB4257598B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40C3FA2-D86B-4C52-BEE5-453DA00D8680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8197" name="Picture 3" descr="CMS_HD"/>
          <p:cNvPicPr preferRelativeResize="0"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533525"/>
            <a:ext cx="8002588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-36513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pPr algn="r"/>
            <a:r>
              <a:rPr lang="en-GB" sz="1600" dirty="0"/>
              <a:t>~65M Silicon Pixels</a:t>
            </a:r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21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9388" y="5732463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pPr algn="r"/>
            <a:r>
              <a:rPr lang="en-GB" sz="1600" dirty="0"/>
              <a:t>~10M Silicon </a:t>
            </a:r>
            <a:r>
              <a:rPr lang="en-GB" sz="1600" dirty="0" smtClean="0"/>
              <a:t>Strips</a:t>
            </a:r>
            <a:endParaRPr lang="en-GB" sz="1600" dirty="0"/>
          </a:p>
          <a:p>
            <a:pPr algn="r"/>
            <a:r>
              <a:rPr lang="en-GB" sz="1600" dirty="0" smtClean="0"/>
              <a:t>≡ </a:t>
            </a:r>
            <a:r>
              <a:rPr lang="en-GB" sz="1600" dirty="0"/>
              <a:t>4 </a:t>
            </a:r>
            <a:r>
              <a:rPr lang="en-GB" sz="1600" dirty="0" err="1"/>
              <a:t>PBit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4716016" y="415341"/>
            <a:ext cx="3024187" cy="432593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r>
              <a:rPr lang="en-GB" sz="1600" dirty="0" smtClean="0"/>
              <a:t>~83k </a:t>
            </a:r>
            <a:r>
              <a:rPr lang="en-GB" sz="1600" dirty="0"/>
              <a:t>PbWO</a:t>
            </a:r>
            <a:r>
              <a:rPr lang="en-GB" sz="1600" baseline="-25000" dirty="0"/>
              <a:t>4 </a:t>
            </a:r>
            <a:r>
              <a:rPr lang="en-GB" sz="1600" dirty="0" err="1"/>
              <a:t>Ecal</a:t>
            </a:r>
            <a:r>
              <a:rPr lang="en-GB" sz="1600" dirty="0"/>
              <a:t> Crystals</a:t>
            </a:r>
          </a:p>
          <a:p>
            <a:r>
              <a:rPr lang="en-GB" sz="1600" dirty="0" smtClean="0"/>
              <a:t>≡ 40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4932040" y="1180748"/>
            <a:ext cx="4284662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r>
              <a:rPr lang="en-GB" sz="1600" dirty="0"/>
              <a:t>~</a:t>
            </a:r>
            <a:r>
              <a:rPr lang="en-GB" sz="1600" dirty="0" smtClean="0"/>
              <a:t>15k </a:t>
            </a:r>
            <a:r>
              <a:rPr lang="en-GB" sz="1600" dirty="0"/>
              <a:t>channel Brass/Plastic sampling HCAL</a:t>
            </a:r>
          </a:p>
          <a:p>
            <a:r>
              <a:rPr lang="en-GB" sz="1600" dirty="0" smtClean="0"/>
              <a:t>≡ 10 </a:t>
            </a:r>
            <a:r>
              <a:rPr lang="en-GB" sz="1600" dirty="0" err="1" smtClean="0"/>
              <a:t>TBit</a:t>
            </a:r>
            <a:r>
              <a:rPr lang="en-GB" sz="1600" dirty="0" smtClean="0"/>
              <a:t> per second</a:t>
            </a:r>
            <a:endParaRPr lang="en-US" sz="1600" dirty="0"/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5508625" y="1844675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r>
              <a:rPr lang="en-GB" sz="1600" dirty="0"/>
              <a:t>~568k RPC/DT/CSC Muon channels</a:t>
            </a:r>
          </a:p>
          <a:p>
            <a:r>
              <a:rPr lang="en-GB" sz="1600" dirty="0"/>
              <a:t>≡ 23 </a:t>
            </a:r>
            <a:r>
              <a:rPr lang="en-GB" sz="1600" dirty="0" err="1"/>
              <a:t>TBit</a:t>
            </a:r>
            <a:r>
              <a:rPr lang="en-GB" sz="1600" dirty="0"/>
              <a:t> per </a:t>
            </a:r>
            <a:r>
              <a:rPr lang="en-GB" sz="1600" dirty="0" smtClean="0"/>
              <a:t>second</a:t>
            </a:r>
            <a:endParaRPr lang="en-US" sz="1600" dirty="0"/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5983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0" rIns="36000" bIns="0"/>
          <a:lstStyle/>
          <a:p>
            <a:r>
              <a:rPr lang="en-GB" sz="1600"/>
              <a:t>~3500 physicists/engineers</a:t>
            </a:r>
            <a:endParaRPr lang="en-US" sz="1600"/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CMS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619672" y="534417"/>
            <a:ext cx="2232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Data rates with no</a:t>
            </a:r>
          </a:p>
          <a:p>
            <a:pPr algn="ctr"/>
            <a:r>
              <a:rPr lang="en-GB" dirty="0" smtClean="0"/>
              <a:t>zero-suppression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6372200" y="6228020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Now at 75% efficiency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advantages of time-multiplexing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19" name="Right Arrow 18"/>
          <p:cNvSpPr/>
          <p:nvPr/>
        </p:nvSpPr>
        <p:spPr bwMode="auto">
          <a:xfrm>
            <a:off x="-1" y="1399058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-9526" y="3779514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-9526" y="456093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-9526" y="5354165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74043" y="1312193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674042" y="2104280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674043" y="2896368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674042" y="3688456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4147888" y="167642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Main Processor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4147888" y="2684536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4147888" y="3692648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</a:t>
            </a:r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Processor</a:t>
            </a:r>
            <a:endParaRPr lang="en-GB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139157" y="4700760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sp>
        <p:nvSpPr>
          <p:cNvPr id="47" name="Right Arrow 46"/>
          <p:cNvSpPr/>
          <p:nvPr/>
        </p:nvSpPr>
        <p:spPr bwMode="auto">
          <a:xfrm>
            <a:off x="8424936" y="3797424"/>
            <a:ext cx="719064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7164288" y="2751212"/>
            <a:ext cx="1270173" cy="2426779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Final Processor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83569" y="4480544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683568" y="5272632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PP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8" name="Right Arrow 57"/>
          <p:cNvSpPr/>
          <p:nvPr/>
        </p:nvSpPr>
        <p:spPr bwMode="auto">
          <a:xfrm>
            <a:off x="-9524" y="2987426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59" name="Right Arrow 58"/>
          <p:cNvSpPr/>
          <p:nvPr/>
        </p:nvSpPr>
        <p:spPr bwMode="auto">
          <a:xfrm>
            <a:off x="-9522" y="2204863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0" name="Right Arrow 59"/>
          <p:cNvSpPr/>
          <p:nvPr/>
        </p:nvSpPr>
        <p:spPr bwMode="auto">
          <a:xfrm>
            <a:off x="-11623" y="6143191"/>
            <a:ext cx="683567" cy="36004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681471" y="6061658"/>
            <a:ext cx="549586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rPr>
              <a:t>PP</a:t>
            </a:r>
          </a:p>
        </p:txBody>
      </p:sp>
      <p:sp>
        <p:nvSpPr>
          <p:cNvPr id="63" name="Cloud 62"/>
          <p:cNvSpPr/>
          <p:nvPr/>
        </p:nvSpPr>
        <p:spPr bwMode="auto">
          <a:xfrm>
            <a:off x="1835696" y="2048261"/>
            <a:ext cx="1584176" cy="3819486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/>
              <a:t>Demon </a:t>
            </a:r>
            <a:r>
              <a:rPr lang="en-GB" dirty="0"/>
              <a:t>patch-panel from hell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cxnSp>
        <p:nvCxnSpPr>
          <p:cNvPr id="65" name="Straight Arrow Connector 64"/>
          <p:cNvCxnSpPr>
            <a:stCxn id="27" idx="3"/>
            <a:endCxn id="63" idx="2"/>
          </p:cNvCxnSpPr>
          <p:nvPr/>
        </p:nvCxnSpPr>
        <p:spPr bwMode="auto">
          <a:xfrm>
            <a:off x="1223629" y="1580040"/>
            <a:ext cx="616981" cy="23779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Straight Arrow Connector 65"/>
          <p:cNvCxnSpPr>
            <a:stCxn id="28" idx="3"/>
            <a:endCxn id="63" idx="2"/>
          </p:cNvCxnSpPr>
          <p:nvPr/>
        </p:nvCxnSpPr>
        <p:spPr bwMode="auto">
          <a:xfrm>
            <a:off x="1223628" y="2372127"/>
            <a:ext cx="616982" cy="15858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>
            <a:stCxn id="29" idx="3"/>
            <a:endCxn id="63" idx="2"/>
          </p:cNvCxnSpPr>
          <p:nvPr/>
        </p:nvCxnSpPr>
        <p:spPr bwMode="auto">
          <a:xfrm>
            <a:off x="1223629" y="3164215"/>
            <a:ext cx="616981" cy="7937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>
            <a:stCxn id="30" idx="3"/>
            <a:endCxn id="63" idx="2"/>
          </p:cNvCxnSpPr>
          <p:nvPr/>
        </p:nvCxnSpPr>
        <p:spPr bwMode="auto">
          <a:xfrm>
            <a:off x="1223628" y="3956303"/>
            <a:ext cx="616982" cy="17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>
            <a:stCxn id="56" idx="3"/>
            <a:endCxn id="63" idx="2"/>
          </p:cNvCxnSpPr>
          <p:nvPr/>
        </p:nvCxnSpPr>
        <p:spPr bwMode="auto">
          <a:xfrm flipV="1">
            <a:off x="1233155" y="3958004"/>
            <a:ext cx="607455" cy="7903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>
            <a:stCxn id="57" idx="3"/>
            <a:endCxn id="63" idx="2"/>
          </p:cNvCxnSpPr>
          <p:nvPr/>
        </p:nvCxnSpPr>
        <p:spPr bwMode="auto">
          <a:xfrm flipV="1">
            <a:off x="1233154" y="3958004"/>
            <a:ext cx="607456" cy="1582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Straight Arrow Connector 75"/>
          <p:cNvCxnSpPr>
            <a:stCxn id="61" idx="3"/>
            <a:endCxn id="63" idx="2"/>
          </p:cNvCxnSpPr>
          <p:nvPr/>
        </p:nvCxnSpPr>
        <p:spPr bwMode="auto">
          <a:xfrm flipV="1">
            <a:off x="1231057" y="3958004"/>
            <a:ext cx="609553" cy="23715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/>
          <p:cNvCxnSpPr>
            <a:stCxn id="63" idx="0"/>
            <a:endCxn id="34" idx="1"/>
          </p:cNvCxnSpPr>
          <p:nvPr/>
        </p:nvCxnSpPr>
        <p:spPr bwMode="auto">
          <a:xfrm>
            <a:off x="3418552" y="3958004"/>
            <a:ext cx="720605" cy="10106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/>
          <p:cNvSpPr txBox="1"/>
          <p:nvPr/>
        </p:nvSpPr>
        <p:spPr>
          <a:xfrm>
            <a:off x="1187624" y="5589240"/>
            <a:ext cx="1080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 links</a:t>
            </a:r>
          </a:p>
          <a:p>
            <a:pPr algn="ctr"/>
            <a:r>
              <a:rPr lang="en-GB" dirty="0" smtClean="0"/>
              <a:t>from</a:t>
            </a:r>
          </a:p>
          <a:p>
            <a:pPr algn="ctr"/>
            <a:r>
              <a:rPr lang="en-GB" dirty="0" smtClean="0"/>
              <a:t>each of</a:t>
            </a:r>
          </a:p>
          <a:p>
            <a:pPr algn="ctr"/>
            <a:r>
              <a:rPr lang="en-GB" dirty="0" smtClean="0"/>
              <a:t>7 PP</a:t>
            </a:r>
            <a:endParaRPr lang="en-GB" dirty="0"/>
          </a:p>
        </p:txBody>
      </p:sp>
      <p:cxnSp>
        <p:nvCxnSpPr>
          <p:cNvPr id="106" name="Straight Arrow Connector 105"/>
          <p:cNvCxnSpPr>
            <a:stCxn id="63" idx="0"/>
            <a:endCxn id="33" idx="1"/>
          </p:cNvCxnSpPr>
          <p:nvPr/>
        </p:nvCxnSpPr>
        <p:spPr bwMode="auto">
          <a:xfrm>
            <a:off x="3418552" y="3958004"/>
            <a:ext cx="729336" cy="24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9" name="Straight Arrow Connector 108"/>
          <p:cNvCxnSpPr>
            <a:stCxn id="63" idx="0"/>
            <a:endCxn id="32" idx="1"/>
          </p:cNvCxnSpPr>
          <p:nvPr/>
        </p:nvCxnSpPr>
        <p:spPr bwMode="auto">
          <a:xfrm flipV="1">
            <a:off x="3418552" y="2952383"/>
            <a:ext cx="729336" cy="10056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" name="Straight Arrow Connector 111"/>
          <p:cNvCxnSpPr>
            <a:stCxn id="63" idx="0"/>
            <a:endCxn id="31" idx="1"/>
          </p:cNvCxnSpPr>
          <p:nvPr/>
        </p:nvCxnSpPr>
        <p:spPr bwMode="auto">
          <a:xfrm flipV="1">
            <a:off x="3418552" y="1944272"/>
            <a:ext cx="729336" cy="20137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/>
          <p:cNvCxnSpPr>
            <a:stCxn id="31" idx="3"/>
            <a:endCxn id="48" idx="1"/>
          </p:cNvCxnSpPr>
          <p:nvPr/>
        </p:nvCxnSpPr>
        <p:spPr bwMode="auto">
          <a:xfrm>
            <a:off x="6299397" y="1944272"/>
            <a:ext cx="864891" cy="2020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8" name="Straight Arrow Connector 117"/>
          <p:cNvCxnSpPr>
            <a:stCxn id="32" idx="3"/>
            <a:endCxn id="48" idx="1"/>
          </p:cNvCxnSpPr>
          <p:nvPr/>
        </p:nvCxnSpPr>
        <p:spPr bwMode="auto">
          <a:xfrm>
            <a:off x="6299397" y="2952383"/>
            <a:ext cx="864891" cy="10122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2" name="Straight Arrow Connector 121"/>
          <p:cNvCxnSpPr>
            <a:stCxn id="33" idx="3"/>
            <a:endCxn id="48" idx="1"/>
          </p:cNvCxnSpPr>
          <p:nvPr/>
        </p:nvCxnSpPr>
        <p:spPr bwMode="auto">
          <a:xfrm>
            <a:off x="6299397" y="3960495"/>
            <a:ext cx="864891" cy="41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5" name="Straight Arrow Connector 124"/>
          <p:cNvCxnSpPr>
            <a:stCxn id="34" idx="3"/>
            <a:endCxn id="48" idx="1"/>
          </p:cNvCxnSpPr>
          <p:nvPr/>
        </p:nvCxnSpPr>
        <p:spPr bwMode="auto">
          <a:xfrm flipV="1">
            <a:off x="6290666" y="3964602"/>
            <a:ext cx="873622" cy="10040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1" name="TextBox 130"/>
          <p:cNvSpPr txBox="1"/>
          <p:nvPr/>
        </p:nvSpPr>
        <p:spPr>
          <a:xfrm>
            <a:off x="3059832" y="1148551"/>
            <a:ext cx="115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7 links</a:t>
            </a:r>
          </a:p>
          <a:p>
            <a:pPr algn="ctr"/>
            <a:r>
              <a:rPr lang="en-GB" dirty="0" smtClean="0"/>
              <a:t>to</a:t>
            </a:r>
          </a:p>
          <a:p>
            <a:pPr algn="ctr"/>
            <a:r>
              <a:rPr lang="en-GB" dirty="0" smtClean="0"/>
              <a:t>each of</a:t>
            </a:r>
          </a:p>
          <a:p>
            <a:pPr algn="ctr"/>
            <a:r>
              <a:rPr lang="en-GB" dirty="0" smtClean="0"/>
              <a:t>5 MP</a:t>
            </a:r>
            <a:endParaRPr lang="en-GB" dirty="0"/>
          </a:p>
        </p:txBody>
      </p:sp>
      <p:sp>
        <p:nvSpPr>
          <p:cNvPr id="46" name="Rectangle 45"/>
          <p:cNvSpPr/>
          <p:nvPr/>
        </p:nvSpPr>
        <p:spPr bwMode="auto">
          <a:xfrm>
            <a:off x="4139156" y="571420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Unused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Main </a:t>
            </a:r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Processor</a:t>
            </a:r>
          </a:p>
        </p:txBody>
      </p:sp>
      <p:cxnSp>
        <p:nvCxnSpPr>
          <p:cNvPr id="49" name="Straight Arrow Connector 48"/>
          <p:cNvCxnSpPr>
            <a:stCxn id="63" idx="0"/>
            <a:endCxn id="46" idx="1"/>
          </p:cNvCxnSpPr>
          <p:nvPr/>
        </p:nvCxnSpPr>
        <p:spPr bwMode="auto">
          <a:xfrm>
            <a:off x="3418552" y="3958004"/>
            <a:ext cx="720604" cy="202404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3"/>
            <a:endCxn id="48" idx="1"/>
          </p:cNvCxnSpPr>
          <p:nvPr/>
        </p:nvCxnSpPr>
        <p:spPr bwMode="auto">
          <a:xfrm flipV="1">
            <a:off x="6290665" y="3964602"/>
            <a:ext cx="873623" cy="201745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 bwMode="auto">
          <a:xfrm>
            <a:off x="4139132" y="571420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cxnSp>
        <p:nvCxnSpPr>
          <p:cNvPr id="54" name="Straight Arrow Connector 53"/>
          <p:cNvCxnSpPr>
            <a:stCxn id="63" idx="0"/>
            <a:endCxn id="53" idx="1"/>
          </p:cNvCxnSpPr>
          <p:nvPr/>
        </p:nvCxnSpPr>
        <p:spPr bwMode="auto">
          <a:xfrm>
            <a:off x="3418552" y="3958004"/>
            <a:ext cx="720580" cy="2024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Rectangle 63"/>
          <p:cNvSpPr/>
          <p:nvPr/>
        </p:nvSpPr>
        <p:spPr bwMode="auto">
          <a:xfrm>
            <a:off x="4147888" y="1676425"/>
            <a:ext cx="2151509" cy="53569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itchFamily="34" charset="0"/>
              </a:rPr>
              <a:t>Main Processor</a:t>
            </a:r>
          </a:p>
        </p:txBody>
      </p:sp>
      <p:cxnSp>
        <p:nvCxnSpPr>
          <p:cNvPr id="62" name="Straight Arrow Connector 61"/>
          <p:cNvCxnSpPr>
            <a:stCxn id="53" idx="3"/>
            <a:endCxn id="48" idx="1"/>
          </p:cNvCxnSpPr>
          <p:nvPr/>
        </p:nvCxnSpPr>
        <p:spPr bwMode="auto">
          <a:xfrm flipV="1">
            <a:off x="6290641" y="3964602"/>
            <a:ext cx="873647" cy="20174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/>
          <p:cNvCxnSpPr>
            <a:stCxn id="63" idx="0"/>
            <a:endCxn id="64" idx="1"/>
          </p:cNvCxnSpPr>
          <p:nvPr/>
        </p:nvCxnSpPr>
        <p:spPr bwMode="auto">
          <a:xfrm flipV="1">
            <a:off x="3418552" y="1944272"/>
            <a:ext cx="729336" cy="201373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4" idx="3"/>
            <a:endCxn id="48" idx="1"/>
          </p:cNvCxnSpPr>
          <p:nvPr/>
        </p:nvCxnSpPr>
        <p:spPr bwMode="auto">
          <a:xfrm>
            <a:off x="6299397" y="1944272"/>
            <a:ext cx="864891" cy="202033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3" name="Explosion 1 132"/>
          <p:cNvSpPr/>
          <p:nvPr/>
        </p:nvSpPr>
        <p:spPr bwMode="auto">
          <a:xfrm>
            <a:off x="4386819" y="1523849"/>
            <a:ext cx="1656184" cy="861034"/>
          </a:xfrm>
          <a:prstGeom prst="irregularSeal1">
            <a:avLst/>
          </a:prstGeom>
          <a:solidFill>
            <a:srgbClr val="FFFF00"/>
          </a:solidFill>
          <a:ln w="3810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132" name="Cloud Callout 131"/>
          <p:cNvSpPr/>
          <p:nvPr/>
        </p:nvSpPr>
        <p:spPr bwMode="auto">
          <a:xfrm>
            <a:off x="5626943" y="894451"/>
            <a:ext cx="1656184" cy="835239"/>
          </a:xfrm>
          <a:prstGeom prst="cloudCallout">
            <a:avLst>
              <a:gd name="adj1" fmla="val -72594"/>
              <a:gd name="adj2" fmla="val 76185"/>
            </a:avLst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372200" y="6237312"/>
            <a:ext cx="27363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Efficiency restored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8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53" grpId="0" animBg="1"/>
      <p:bldP spid="64" grpId="0" animBg="1"/>
      <p:bldP spid="133" grpId="0" animBg="1"/>
      <p:bldP spid="132" grpId="0" animBg="1"/>
      <p:bldP spid="8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advantages of time-multiplexing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en-GB" dirty="0" smtClean="0"/>
              <a:t>In a conventional trigger:</a:t>
            </a:r>
          </a:p>
          <a:p>
            <a:pPr lvl="1"/>
            <a:r>
              <a:rPr lang="en-GB" dirty="0" smtClean="0"/>
              <a:t>Loss of a processing node </a:t>
            </a:r>
            <a:r>
              <a:rPr lang="en-GB" dirty="0" smtClean="0">
                <a:sym typeface="Wingdings" pitchFamily="2" charset="2"/>
              </a:rPr>
              <a:t> loss of a physical region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Trigger result is unreliable</a:t>
            </a:r>
          </a:p>
          <a:p>
            <a:pPr lvl="1"/>
            <a:r>
              <a:rPr lang="en-GB" dirty="0" smtClean="0">
                <a:sym typeface="Wingdings" pitchFamily="2" charset="2"/>
              </a:rPr>
              <a:t>Affects all bunch-crossings</a:t>
            </a:r>
          </a:p>
          <a:p>
            <a:pPr lvl="2"/>
            <a:r>
              <a:rPr lang="en-GB" dirty="0" smtClean="0">
                <a:sym typeface="Wingdings" pitchFamily="2" charset="2"/>
              </a:rPr>
              <a:t>Run is lost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 smtClean="0">
                <a:sym typeface="Wingdings" pitchFamily="2" charset="2"/>
              </a:rPr>
              <a:t>In a time-multiplexed trigger:</a:t>
            </a:r>
          </a:p>
          <a:p>
            <a:pPr lvl="1"/>
            <a:r>
              <a:rPr lang="en-GB" dirty="0"/>
              <a:t>Loss of a processing node </a:t>
            </a:r>
            <a:r>
              <a:rPr lang="en-GB" dirty="0">
                <a:sym typeface="Wingdings" pitchFamily="2" charset="2"/>
              </a:rPr>
              <a:t> loss of </a:t>
            </a:r>
            <a:r>
              <a:rPr lang="en-GB" dirty="0" smtClean="0">
                <a:sym typeface="Wingdings" pitchFamily="2" charset="2"/>
              </a:rPr>
              <a:t>1 bunch-crossing in 10</a:t>
            </a:r>
            <a:endParaRPr lang="en-GB" dirty="0">
              <a:sym typeface="Wingdings" pitchFamily="2" charset="2"/>
            </a:endParaRPr>
          </a:p>
          <a:p>
            <a:pPr lvl="1"/>
            <a:r>
              <a:rPr lang="en-GB" dirty="0" smtClean="0">
                <a:sym typeface="Wingdings" pitchFamily="2" charset="2"/>
              </a:rPr>
              <a:t>Remaining 9/10 bunch-crossings are still reliable</a:t>
            </a:r>
            <a:endParaRPr lang="en-GB" dirty="0">
              <a:sym typeface="Wingdings" pitchFamily="2" charset="2"/>
            </a:endParaRPr>
          </a:p>
          <a:p>
            <a:pPr lvl="2"/>
            <a:r>
              <a:rPr lang="en-GB" dirty="0" smtClean="0">
                <a:sym typeface="Wingdings" pitchFamily="2" charset="2"/>
              </a:rPr>
              <a:t>Loss of efficiency</a:t>
            </a:r>
          </a:p>
          <a:p>
            <a:pPr lvl="2"/>
            <a:r>
              <a:rPr lang="en-GB" dirty="0" smtClean="0">
                <a:sym typeface="Wingdings" pitchFamily="2" charset="2"/>
              </a:rPr>
              <a:t>But we can easily include inline-spares which may be switched on during a run!</a:t>
            </a:r>
          </a:p>
          <a:p>
            <a:pPr lvl="3"/>
            <a:r>
              <a:rPr lang="en-GB" dirty="0" smtClean="0">
                <a:sym typeface="Wingdings" pitchFamily="2" charset="2"/>
              </a:rPr>
              <a:t>Efficiency restored!</a:t>
            </a:r>
            <a:endParaRPr lang="en-GB" dirty="0">
              <a:sym typeface="Wingdings" pitchFamily="2" charset="2"/>
            </a:endParaRPr>
          </a:p>
          <a:p>
            <a:pPr lvl="1"/>
            <a:endParaRPr lang="en-GB" dirty="0" smtClean="0">
              <a:sym typeface="Wingdings" pitchFamily="2" charset="2"/>
            </a:endParaRPr>
          </a:p>
          <a:p>
            <a:pPr lvl="1"/>
            <a:endParaRPr lang="en-GB" dirty="0" smtClean="0"/>
          </a:p>
          <a:p>
            <a:pPr lvl="2"/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(even further) future trigger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09FAFB44-070F-4118-93D4-2ED705B6D7F9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06398-A6AE-4DAE-9224-DDBF6E08412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96579" y="2324101"/>
            <a:ext cx="7343773" cy="4266491"/>
            <a:chOff x="396579" y="2324101"/>
            <a:chExt cx="7343773" cy="4266491"/>
          </a:xfrm>
        </p:grpSpPr>
        <p:sp>
          <p:nvSpPr>
            <p:cNvPr id="11" name="AutoShape 45"/>
            <p:cNvSpPr>
              <a:spLocks noChangeArrowheads="1"/>
            </p:cNvSpPr>
            <p:nvPr/>
          </p:nvSpPr>
          <p:spPr bwMode="auto">
            <a:xfrm>
              <a:off x="3252490" y="2762250"/>
              <a:ext cx="747713" cy="600076"/>
            </a:xfrm>
            <a:prstGeom prst="roundRect">
              <a:avLst>
                <a:gd name="adj" fmla="val 27681"/>
              </a:avLst>
            </a:prstGeom>
            <a:solidFill>
              <a:srgbClr val="FFCC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AutoShape 46"/>
            <p:cNvSpPr>
              <a:spLocks noChangeArrowheads="1"/>
            </p:cNvSpPr>
            <p:nvPr/>
          </p:nvSpPr>
          <p:spPr bwMode="auto">
            <a:xfrm>
              <a:off x="4178052" y="2752725"/>
              <a:ext cx="747713" cy="600075"/>
            </a:xfrm>
            <a:prstGeom prst="roundRect">
              <a:avLst>
                <a:gd name="adj" fmla="val 22920"/>
              </a:avLst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auto">
            <a:xfrm>
              <a:off x="5068590" y="2744789"/>
              <a:ext cx="720725" cy="608012"/>
            </a:xfrm>
            <a:prstGeom prst="roundRect">
              <a:avLst>
                <a:gd name="adj" fmla="val 23988"/>
              </a:avLst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14" name="AutoShape 44"/>
            <p:cNvSpPr>
              <a:spLocks noChangeArrowheads="1"/>
            </p:cNvSpPr>
            <p:nvPr/>
          </p:nvSpPr>
          <p:spPr bwMode="auto">
            <a:xfrm>
              <a:off x="2334915" y="2752725"/>
              <a:ext cx="747713" cy="604837"/>
            </a:xfrm>
            <a:prstGeom prst="roundRect">
              <a:avLst>
                <a:gd name="adj" fmla="val 19745"/>
              </a:avLst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AutoShape 43"/>
            <p:cNvSpPr>
              <a:spLocks noChangeArrowheads="1"/>
            </p:cNvSpPr>
            <p:nvPr/>
          </p:nvSpPr>
          <p:spPr bwMode="auto">
            <a:xfrm>
              <a:off x="509290" y="2762250"/>
              <a:ext cx="1662113" cy="598488"/>
            </a:xfrm>
            <a:prstGeom prst="roundRect">
              <a:avLst>
                <a:gd name="adj" fmla="val 10412"/>
              </a:avLst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5" name="Picture 6" descr="l1t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33924" b="4285"/>
            <a:stretch/>
          </p:blipFill>
          <p:spPr bwMode="auto">
            <a:xfrm>
              <a:off x="396579" y="2324101"/>
              <a:ext cx="5437657" cy="4228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" name="Rectangle 138"/>
            <p:cNvSpPr/>
            <p:nvPr/>
          </p:nvSpPr>
          <p:spPr bwMode="auto">
            <a:xfrm>
              <a:off x="396579" y="3371850"/>
              <a:ext cx="6373761" cy="27622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6" name="Rectangle 42"/>
            <p:cNvSpPr>
              <a:spLocks noChangeArrowheads="1"/>
            </p:cNvSpPr>
            <p:nvPr/>
          </p:nvSpPr>
          <p:spPr bwMode="auto">
            <a:xfrm>
              <a:off x="5401965" y="2420938"/>
              <a:ext cx="1081088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499765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1429941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2350592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3271243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4197102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5070723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cxnSp>
          <p:nvCxnSpPr>
            <p:cNvPr id="49" name="Straight Arrow Connector 48"/>
            <p:cNvCxnSpPr>
              <a:endCxn id="37" idx="0"/>
            </p:cNvCxnSpPr>
            <p:nvPr/>
          </p:nvCxnSpPr>
          <p:spPr bwMode="auto">
            <a:xfrm>
              <a:off x="860946" y="3362326"/>
              <a:ext cx="0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>
              <a:endCxn id="43" idx="0"/>
            </p:cNvCxnSpPr>
            <p:nvPr/>
          </p:nvCxnSpPr>
          <p:spPr bwMode="auto">
            <a:xfrm>
              <a:off x="1791122" y="3362326"/>
              <a:ext cx="0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>
              <a:stCxn id="14" idx="2"/>
              <a:endCxn id="44" idx="0"/>
            </p:cNvCxnSpPr>
            <p:nvPr/>
          </p:nvCxnSpPr>
          <p:spPr bwMode="auto">
            <a:xfrm>
              <a:off x="2708772" y="3357562"/>
              <a:ext cx="3001" cy="35947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>
              <a:stCxn id="11" idx="2"/>
              <a:endCxn id="45" idx="0"/>
            </p:cNvCxnSpPr>
            <p:nvPr/>
          </p:nvCxnSpPr>
          <p:spPr bwMode="auto">
            <a:xfrm>
              <a:off x="3626347" y="3362326"/>
              <a:ext cx="6077" cy="35470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>
              <a:stCxn id="12" idx="2"/>
              <a:endCxn id="46" idx="0"/>
            </p:cNvCxnSpPr>
            <p:nvPr/>
          </p:nvCxnSpPr>
          <p:spPr bwMode="auto">
            <a:xfrm>
              <a:off x="4551909" y="3352800"/>
              <a:ext cx="6374" cy="36423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/>
            <p:cNvCxnSpPr>
              <a:stCxn id="13" idx="2"/>
              <a:endCxn id="47" idx="0"/>
            </p:cNvCxnSpPr>
            <p:nvPr/>
          </p:nvCxnSpPr>
          <p:spPr bwMode="auto">
            <a:xfrm>
              <a:off x="5428953" y="3352801"/>
              <a:ext cx="2951" cy="36423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Rounded Rectangle 70"/>
            <p:cNvSpPr/>
            <p:nvPr/>
          </p:nvSpPr>
          <p:spPr bwMode="auto">
            <a:xfrm>
              <a:off x="4145930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ounded Rectangle 74"/>
            <p:cNvSpPr/>
            <p:nvPr/>
          </p:nvSpPr>
          <p:spPr bwMode="auto">
            <a:xfrm>
              <a:off x="1377603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6" name="Straight Arrow Connector 75"/>
            <p:cNvCxnSpPr>
              <a:stCxn id="37" idx="2"/>
              <a:endCxn id="75" idx="0"/>
            </p:cNvCxnSpPr>
            <p:nvPr/>
          </p:nvCxnSpPr>
          <p:spPr bwMode="auto">
            <a:xfrm>
              <a:off x="860946" y="4293096"/>
              <a:ext cx="932160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Straight Arrow Connector 79"/>
            <p:cNvCxnSpPr>
              <a:stCxn id="43" idx="2"/>
              <a:endCxn id="75" idx="0"/>
            </p:cNvCxnSpPr>
            <p:nvPr/>
          </p:nvCxnSpPr>
          <p:spPr bwMode="auto">
            <a:xfrm>
              <a:off x="1791122" y="4293096"/>
              <a:ext cx="1984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Arrow Connector 82"/>
            <p:cNvCxnSpPr>
              <a:stCxn id="44" idx="2"/>
              <a:endCxn id="75" idx="0"/>
            </p:cNvCxnSpPr>
            <p:nvPr/>
          </p:nvCxnSpPr>
          <p:spPr bwMode="auto">
            <a:xfrm flipH="1">
              <a:off x="1793106" y="4293096"/>
              <a:ext cx="918667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Arrow Connector 85"/>
            <p:cNvCxnSpPr>
              <a:stCxn id="45" idx="2"/>
              <a:endCxn id="71" idx="0"/>
            </p:cNvCxnSpPr>
            <p:nvPr/>
          </p:nvCxnSpPr>
          <p:spPr bwMode="auto">
            <a:xfrm>
              <a:off x="3632424" y="4293096"/>
              <a:ext cx="929009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Straight Arrow Connector 88"/>
            <p:cNvCxnSpPr>
              <a:stCxn id="46" idx="2"/>
              <a:endCxn id="71" idx="0"/>
            </p:cNvCxnSpPr>
            <p:nvPr/>
          </p:nvCxnSpPr>
          <p:spPr bwMode="auto">
            <a:xfrm>
              <a:off x="4558283" y="4293096"/>
              <a:ext cx="3150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Arrow Connector 91"/>
            <p:cNvCxnSpPr>
              <a:stCxn id="47" idx="2"/>
              <a:endCxn id="71" idx="0"/>
            </p:cNvCxnSpPr>
            <p:nvPr/>
          </p:nvCxnSpPr>
          <p:spPr bwMode="auto">
            <a:xfrm flipH="1">
              <a:off x="4561433" y="4293096"/>
              <a:ext cx="870471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Rounded Rectangle 98"/>
            <p:cNvSpPr/>
            <p:nvPr/>
          </p:nvSpPr>
          <p:spPr bwMode="auto">
            <a:xfrm>
              <a:off x="4751313" y="6014528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Final</a:t>
              </a:r>
            </a:p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01" name="Straight Arrow Connector 100"/>
            <p:cNvCxnSpPr>
              <a:stCxn id="75" idx="2"/>
              <a:endCxn id="52" idx="1"/>
            </p:cNvCxnSpPr>
            <p:nvPr/>
          </p:nvCxnSpPr>
          <p:spPr bwMode="auto">
            <a:xfrm rot="16200000" flipH="1">
              <a:off x="4042281" y="3026751"/>
              <a:ext cx="529337" cy="5027687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Arrow Connector 103"/>
            <p:cNvCxnSpPr>
              <a:stCxn id="71" idx="2"/>
              <a:endCxn id="52" idx="1"/>
            </p:cNvCxnSpPr>
            <p:nvPr/>
          </p:nvCxnSpPr>
          <p:spPr bwMode="auto">
            <a:xfrm rot="16200000" flipH="1">
              <a:off x="5426445" y="4410915"/>
              <a:ext cx="529337" cy="2259360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Straight Arrow Connector 106"/>
            <p:cNvCxnSpPr>
              <a:stCxn id="99" idx="1"/>
            </p:cNvCxnSpPr>
            <p:nvPr/>
          </p:nvCxnSpPr>
          <p:spPr bwMode="auto">
            <a:xfrm flipH="1">
              <a:off x="4000203" y="6302560"/>
              <a:ext cx="751110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Rectangle 139"/>
            <p:cNvSpPr/>
            <p:nvPr/>
          </p:nvSpPr>
          <p:spPr bwMode="auto">
            <a:xfrm>
              <a:off x="398563" y="6134100"/>
              <a:ext cx="2195313" cy="39121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6874470" y="3717032"/>
              <a:ext cx="72236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Pre-processor</a:t>
              </a: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6820793" y="5517232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4" name="Straight Arrow Connector 53"/>
            <p:cNvCxnSpPr>
              <a:stCxn id="51" idx="2"/>
              <a:endCxn id="63" idx="0"/>
            </p:cNvCxnSpPr>
            <p:nvPr/>
          </p:nvCxnSpPr>
          <p:spPr bwMode="auto">
            <a:xfrm>
              <a:off x="7235651" y="4293096"/>
              <a:ext cx="646" cy="4067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>
              <a:stCxn id="52" idx="2"/>
              <a:endCxn id="99" idx="3"/>
            </p:cNvCxnSpPr>
            <p:nvPr/>
          </p:nvCxnSpPr>
          <p:spPr bwMode="auto">
            <a:xfrm rot="5400000">
              <a:off x="6304676" y="5370940"/>
              <a:ext cx="209264" cy="1653977"/>
            </a:xfrm>
            <a:prstGeom prst="bentConnector2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Rounded Rectangle 57"/>
            <p:cNvSpPr/>
            <p:nvPr/>
          </p:nvSpPr>
          <p:spPr bwMode="auto">
            <a:xfrm>
              <a:off x="6732240" y="2774256"/>
              <a:ext cx="1008112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Triggering Tracker</a:t>
              </a:r>
            </a:p>
          </p:txBody>
        </p:sp>
        <p:cxnSp>
          <p:nvCxnSpPr>
            <p:cNvPr id="60" name="Straight Arrow Connector 59"/>
            <p:cNvCxnSpPr>
              <a:stCxn id="58" idx="2"/>
              <a:endCxn id="51" idx="0"/>
            </p:cNvCxnSpPr>
            <p:nvPr/>
          </p:nvCxnSpPr>
          <p:spPr bwMode="auto">
            <a:xfrm flipH="1">
              <a:off x="7235651" y="3350320"/>
              <a:ext cx="645" cy="36671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3" name="Rounded Rectangle 62"/>
            <p:cNvSpPr/>
            <p:nvPr/>
          </p:nvSpPr>
          <p:spPr bwMode="auto">
            <a:xfrm>
              <a:off x="6820794" y="4699863"/>
              <a:ext cx="831006" cy="576064"/>
            </a:xfrm>
            <a:prstGeom prst="roundRect">
              <a:avLst>
                <a:gd name="adj" fmla="val 28241"/>
              </a:avLst>
            </a:prstGeom>
            <a:solidFill>
              <a:srgbClr val="CCEC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Processing nodes</a:t>
              </a:r>
              <a:endParaRPr lang="en-GB" sz="11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4" name="Straight Arrow Connector 63"/>
            <p:cNvCxnSpPr>
              <a:stCxn id="63" idx="2"/>
              <a:endCxn id="52" idx="0"/>
            </p:cNvCxnSpPr>
            <p:nvPr/>
          </p:nvCxnSpPr>
          <p:spPr bwMode="auto">
            <a:xfrm flipH="1">
              <a:off x="7236296" y="5275927"/>
              <a:ext cx="1" cy="24130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251520" y="1700808"/>
            <a:ext cx="5760640" cy="3767779"/>
            <a:chOff x="251520" y="1700808"/>
            <a:chExt cx="5760640" cy="3767779"/>
          </a:xfrm>
        </p:grpSpPr>
        <p:sp>
          <p:nvSpPr>
            <p:cNvPr id="42" name="Rectangle 41"/>
            <p:cNvSpPr/>
            <p:nvPr/>
          </p:nvSpPr>
          <p:spPr bwMode="auto">
            <a:xfrm>
              <a:off x="251520" y="1700808"/>
              <a:ext cx="5760640" cy="376777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66116" y="1792764"/>
              <a:ext cx="5734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This part need not change when tracker is added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8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myth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CMS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24625"/>
            <a:ext cx="2133600" cy="333375"/>
          </a:xfrm>
        </p:spPr>
        <p:txBody>
          <a:bodyPr/>
          <a:lstStyle/>
          <a:p>
            <a:pPr>
              <a:defRPr/>
            </a:pPr>
            <a:fld id="{2071B19F-77D9-44EB-852F-D6704761B4C6}" type="datetime1">
              <a:rPr lang="en-GB" smtClean="0"/>
              <a:pPr>
                <a:defRPr/>
              </a:pPr>
              <a:t>03/12/2012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</p:spPr>
        <p:txBody>
          <a:bodyPr/>
          <a:lstStyle/>
          <a:p>
            <a:pPr>
              <a:defRPr/>
            </a:pPr>
            <a:r>
              <a:rPr lang="en-US" smtClean="0"/>
              <a:t>Andrew W. Rose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EA1E6C-EC88-4B1C-BF20-EAA1CF01C0F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3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4"/>
          <p:cNvSpPr>
            <a:spLocks noGrp="1"/>
          </p:cNvSpPr>
          <p:nvPr>
            <p:ph type="dt" sz="quarter" idx="13"/>
          </p:nvPr>
        </p:nvSpPr>
        <p:spPr>
          <a:xfrm>
            <a:off x="0" y="6524625"/>
            <a:ext cx="2133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8542AAEF-1DEE-46E3-ADEC-B73459E31DE7}" type="datetime1">
              <a:rPr lang="en-GB" smtClean="0"/>
              <a:pPr/>
              <a:t>03/12/2012</a:t>
            </a:fld>
            <a:endParaRPr lang="en-US" smtClean="0"/>
          </a:p>
        </p:txBody>
      </p:sp>
      <p:sp>
        <p:nvSpPr>
          <p:cNvPr id="92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524625"/>
            <a:ext cx="2895600" cy="333375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mtClean="0"/>
              <a:t>Andrew W. Rose</a:t>
            </a:r>
          </a:p>
        </p:txBody>
      </p:sp>
      <p:sp>
        <p:nvSpPr>
          <p:cNvPr id="9220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43C59B8-2229-4314-9C4B-88E96544AE37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 smtClean="0"/>
              <a:t>The data myth (as told by pop science publications)</a:t>
            </a:r>
            <a:endParaRPr lang="en-US" dirty="0" smtClean="0"/>
          </a:p>
        </p:txBody>
      </p:sp>
      <p:pic>
        <p:nvPicPr>
          <p:cNvPr id="9222" name="Picture 3" descr="CMS_Detect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2" t="2293" r="8191" b="2293"/>
          <a:stretch>
            <a:fillRect/>
          </a:stretch>
        </p:blipFill>
        <p:spPr>
          <a:xfrm>
            <a:off x="776288" y="1268413"/>
            <a:ext cx="2716212" cy="2454275"/>
          </a:xfr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4" descr="the_gr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2850" y="4686300"/>
            <a:ext cx="1584325" cy="1584325"/>
          </a:xfrm>
          <a:noFill/>
          <a:ln w="22225"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AutoShape 5"/>
          <p:cNvSpPr>
            <a:spLocks noChangeArrowheads="1"/>
          </p:cNvSpPr>
          <p:nvPr/>
        </p:nvSpPr>
        <p:spPr bwMode="auto">
          <a:xfrm rot="5400000">
            <a:off x="244713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5" name="AutoShape 6"/>
          <p:cNvSpPr>
            <a:spLocks noChangeArrowheads="1"/>
          </p:cNvSpPr>
          <p:nvPr/>
        </p:nvSpPr>
        <p:spPr bwMode="auto">
          <a:xfrm rot="-5400000">
            <a:off x="6047582" y="3969544"/>
            <a:ext cx="792162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9226" name="Picture 7" descr="Nobel_medal_dsc061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293813"/>
            <a:ext cx="2414588" cy="24225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8" descr="hig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652963"/>
            <a:ext cx="1847850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AutoShape 9"/>
          <p:cNvSpPr>
            <a:spLocks noChangeArrowheads="1"/>
          </p:cNvSpPr>
          <p:nvPr/>
        </p:nvSpPr>
        <p:spPr bwMode="auto">
          <a:xfrm>
            <a:off x="4175125" y="5262563"/>
            <a:ext cx="792163" cy="431800"/>
          </a:xfrm>
          <a:prstGeom prst="rightArrow">
            <a:avLst>
              <a:gd name="adj1" fmla="val 50000"/>
              <a:gd name="adj2" fmla="val 45864"/>
            </a:avLst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29" name="Text Box 10"/>
          <p:cNvSpPr txBox="1">
            <a:spLocks noChangeArrowheads="1"/>
          </p:cNvSpPr>
          <p:nvPr/>
        </p:nvSpPr>
        <p:spPr bwMode="auto">
          <a:xfrm>
            <a:off x="971550" y="4724400"/>
            <a:ext cx="143986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GB" u="sng"/>
              <a:t>The Grid</a:t>
            </a:r>
          </a:p>
          <a:p>
            <a:pPr eaLnBrk="1" hangingPunct="1"/>
            <a:r>
              <a:rPr lang="en-GB"/>
              <a:t>The future of all science and computing</a:t>
            </a:r>
            <a:endParaRPr lang="en-US"/>
          </a:p>
        </p:txBody>
      </p:sp>
      <p:sp>
        <p:nvSpPr>
          <p:cNvPr id="9230" name="Text Box 11"/>
          <p:cNvSpPr txBox="1">
            <a:spLocks noChangeArrowheads="1"/>
          </p:cNvSpPr>
          <p:nvPr/>
        </p:nvSpPr>
        <p:spPr bwMode="auto">
          <a:xfrm>
            <a:off x="7019924" y="4724400"/>
            <a:ext cx="201657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defRPr/>
            </a:pPr>
            <a:r>
              <a:rPr lang="en-GB" u="sng" dirty="0" smtClean="0"/>
              <a:t>The Higgs Boson</a:t>
            </a:r>
          </a:p>
          <a:p>
            <a:pPr eaLnBrk="1" hangingPunct="1">
              <a:defRPr/>
            </a:pPr>
            <a:r>
              <a:rPr lang="en-GB" dirty="0" smtClean="0"/>
              <a:t>CMS will find in first </a:t>
            </a:r>
            <a:r>
              <a:rPr lang="en-GB" strike="sngStrike" dirty="0" smtClean="0"/>
              <a:t>week</a:t>
            </a:r>
            <a:r>
              <a:rPr lang="en-GB" dirty="0" smtClean="0"/>
              <a:t> </a:t>
            </a:r>
            <a:r>
              <a:rPr lang="en-GB" strike="sngStrike" dirty="0" smtClean="0"/>
              <a:t>month</a:t>
            </a:r>
            <a:r>
              <a:rPr lang="en-GB" dirty="0" smtClean="0"/>
              <a:t> </a:t>
            </a:r>
            <a:r>
              <a:rPr lang="en-GB" strike="sngStrike" dirty="0" smtClean="0"/>
              <a:t>year</a:t>
            </a:r>
            <a:r>
              <a:rPr lang="en-GB" dirty="0" smtClean="0"/>
              <a:t> 5 years of running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107313" y="1772816"/>
            <a:ext cx="100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Maybe next year, eh?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awr02">
  <a:themeElements>
    <a:clrScheme name="awr0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awr0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awr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02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02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wr02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wr02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6585</TotalTime>
  <Words>3801</Words>
  <Application>Microsoft Office PowerPoint</Application>
  <PresentationFormat>On-screen Show (4:3)</PresentationFormat>
  <Paragraphs>1148</Paragraphs>
  <Slides>72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awr02</vt:lpstr>
      <vt:lpstr>Trigger Happy: A light-hearted look at the seriously hard business of hardware triggering (and how we are trying to make it easier)</vt:lpstr>
      <vt:lpstr>Overview</vt:lpstr>
      <vt:lpstr>Technical Terminology</vt:lpstr>
      <vt:lpstr>Terminology</vt:lpstr>
      <vt:lpstr>Terminology</vt:lpstr>
      <vt:lpstr>The CMS experiment</vt:lpstr>
      <vt:lpstr>CMS</vt:lpstr>
      <vt:lpstr>Data myth</vt:lpstr>
      <vt:lpstr>The data myth (as told by pop science publications)</vt:lpstr>
      <vt:lpstr>How do you store O(Pb/s) data?</vt:lpstr>
      <vt:lpstr>The data myth (as told by physicists)</vt:lpstr>
      <vt:lpstr>The data myth – exposed</vt:lpstr>
      <vt:lpstr>How do you store O(Pb/s) data?</vt:lpstr>
      <vt:lpstr>How do you store O(Pb/s) data?</vt:lpstr>
      <vt:lpstr>Level-1 trigger</vt:lpstr>
      <vt:lpstr>The CMS Level-1 Trigger – Overview</vt:lpstr>
      <vt:lpstr>The CMS Level-1 Trigger – Overview</vt:lpstr>
      <vt:lpstr>The CMS Level-1 Trigger – Overview</vt:lpstr>
      <vt:lpstr>The CMS Level-1 Trigger – Overview</vt:lpstr>
      <vt:lpstr>The CMS Level-1 Trigger – Overview</vt:lpstr>
      <vt:lpstr>What is so hard about that?</vt:lpstr>
      <vt:lpstr>So what is so hard… how processors work</vt:lpstr>
      <vt:lpstr>So what is so hard… how processors work</vt:lpstr>
      <vt:lpstr>So what is so hard… how triggers work</vt:lpstr>
      <vt:lpstr>So what is so hard… how triggers work</vt:lpstr>
      <vt:lpstr>Level-1 trigger</vt:lpstr>
      <vt:lpstr>The CMS Level-1 Trigger – Overview</vt:lpstr>
      <vt:lpstr>The CMS Level-1 Trigger – A few details</vt:lpstr>
      <vt:lpstr>The CMS Level-1 Trigger – A few details</vt:lpstr>
      <vt:lpstr>The CMS Level-1 Trigger – A few details</vt:lpstr>
      <vt:lpstr>The CMS Level-1 Trigger – A few details</vt:lpstr>
      <vt:lpstr>What does these boards typically look like?</vt:lpstr>
      <vt:lpstr>Is this beginning to remind you of anything?  If not, then hopefully one more slide should convince you…</vt:lpstr>
      <vt:lpstr>The CMS Level-1 Trigger – A few details</vt:lpstr>
      <vt:lpstr>The CMS Level-1 Trigger – status</vt:lpstr>
      <vt:lpstr>Problems with the current system</vt:lpstr>
      <vt:lpstr>Lessons learned in building the current system</vt:lpstr>
      <vt:lpstr>Lessons learned in building the current system</vt:lpstr>
      <vt:lpstr>So… to reiterate</vt:lpstr>
      <vt:lpstr>The LInks</vt:lpstr>
      <vt:lpstr>The CMS Level-1 Trigger – A few details</vt:lpstr>
      <vt:lpstr>The tyranny of the links: Calorimeter trigger</vt:lpstr>
      <vt:lpstr>The tyranny of the links: Muon trigger</vt:lpstr>
      <vt:lpstr>The tyranny of the links: Global trigger</vt:lpstr>
      <vt:lpstr>The tyranny of the links: How much data can a board receive?</vt:lpstr>
      <vt:lpstr>The tyranny of the links</vt:lpstr>
      <vt:lpstr>The tyranny of the links</vt:lpstr>
      <vt:lpstr>The tyranny of the links: What happens currently?</vt:lpstr>
      <vt:lpstr>The tyranny of the links: What happens currently?</vt:lpstr>
      <vt:lpstr>The tyranny of the links: Can it be broken?</vt:lpstr>
      <vt:lpstr>The tyranny of the links: Can it be broken? “Time-multiplexing”</vt:lpstr>
      <vt:lpstr>The tyranny of the links: Can it be broken? “Time-multiplexing”</vt:lpstr>
      <vt:lpstr>The tyranny of the links: Can it be broken?</vt:lpstr>
      <vt:lpstr>The advantages of time-multiplexing</vt:lpstr>
      <vt:lpstr>The advantages of time-multiplexing</vt:lpstr>
      <vt:lpstr>A future trigger</vt:lpstr>
      <vt:lpstr>Recall</vt:lpstr>
      <vt:lpstr>A future trigger: The IC dream</vt:lpstr>
      <vt:lpstr>What does the future look like? The MP7</vt:lpstr>
      <vt:lpstr>What does the future look like? The MP7</vt:lpstr>
      <vt:lpstr>How much data is that?</vt:lpstr>
      <vt:lpstr>What does the future look like?</vt:lpstr>
      <vt:lpstr>Summary</vt:lpstr>
      <vt:lpstr>Any Questions?</vt:lpstr>
      <vt:lpstr>Spares</vt:lpstr>
      <vt:lpstr>The Charge of the Link Brigade</vt:lpstr>
      <vt:lpstr>The tyranny of the links: An aside on multiple processing stages</vt:lpstr>
      <vt:lpstr>The advantages of time-multiplexing</vt:lpstr>
      <vt:lpstr>The advantages of time-multiplexing</vt:lpstr>
      <vt:lpstr>The advantages of time-multiplexing</vt:lpstr>
      <vt:lpstr>The advantages of time-multiplexing</vt:lpstr>
      <vt:lpstr>An (even further) future trigger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Trigger</dc:title>
  <dc:creator>awr01</dc:creator>
  <cp:lastModifiedBy>Andy Rose</cp:lastModifiedBy>
  <cp:revision>310</cp:revision>
  <dcterms:created xsi:type="dcterms:W3CDTF">2010-08-02T08:22:58Z</dcterms:created>
  <dcterms:modified xsi:type="dcterms:W3CDTF">2012-12-03T12:30:02Z</dcterms:modified>
</cp:coreProperties>
</file>