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2"/>
  </p:notesMasterIdLst>
  <p:sldIdLst>
    <p:sldId id="256" r:id="rId2"/>
    <p:sldId id="257" r:id="rId3"/>
    <p:sldId id="348" r:id="rId4"/>
    <p:sldId id="266" r:id="rId5"/>
    <p:sldId id="260" r:id="rId6"/>
    <p:sldId id="258" r:id="rId7"/>
    <p:sldId id="327" r:id="rId8"/>
    <p:sldId id="262" r:id="rId9"/>
    <p:sldId id="328" r:id="rId10"/>
    <p:sldId id="299" r:id="rId11"/>
    <p:sldId id="263" r:id="rId12"/>
    <p:sldId id="265" r:id="rId13"/>
    <p:sldId id="264" r:id="rId14"/>
    <p:sldId id="269" r:id="rId15"/>
    <p:sldId id="342" r:id="rId16"/>
    <p:sldId id="259" r:id="rId17"/>
    <p:sldId id="344" r:id="rId18"/>
    <p:sldId id="329" r:id="rId19"/>
    <p:sldId id="267" r:id="rId20"/>
    <p:sldId id="310" r:id="rId21"/>
    <p:sldId id="281" r:id="rId22"/>
    <p:sldId id="282" r:id="rId23"/>
    <p:sldId id="304" r:id="rId24"/>
    <p:sldId id="325" r:id="rId25"/>
    <p:sldId id="285" r:id="rId26"/>
    <p:sldId id="308" r:id="rId27"/>
    <p:sldId id="274" r:id="rId28"/>
    <p:sldId id="275" r:id="rId29"/>
    <p:sldId id="309" r:id="rId30"/>
    <p:sldId id="276" r:id="rId31"/>
    <p:sldId id="277" r:id="rId32"/>
    <p:sldId id="283" r:id="rId33"/>
    <p:sldId id="345" r:id="rId34"/>
    <p:sldId id="287" r:id="rId35"/>
    <p:sldId id="270" r:id="rId36"/>
    <p:sldId id="271" r:id="rId37"/>
    <p:sldId id="347" r:id="rId38"/>
    <p:sldId id="292" r:id="rId39"/>
    <p:sldId id="279" r:id="rId40"/>
    <p:sldId id="280" r:id="rId41"/>
    <p:sldId id="337" r:id="rId42"/>
    <p:sldId id="313" r:id="rId43"/>
    <p:sldId id="317" r:id="rId44"/>
    <p:sldId id="291" r:id="rId45"/>
    <p:sldId id="289" r:id="rId46"/>
    <p:sldId id="316" r:id="rId47"/>
    <p:sldId id="318" r:id="rId48"/>
    <p:sldId id="278" r:id="rId49"/>
    <p:sldId id="339" r:id="rId50"/>
    <p:sldId id="290" r:id="rId51"/>
    <p:sldId id="333" r:id="rId52"/>
    <p:sldId id="322" r:id="rId53"/>
    <p:sldId id="320" r:id="rId54"/>
    <p:sldId id="335" r:id="rId55"/>
    <p:sldId id="321" r:id="rId56"/>
    <p:sldId id="323" r:id="rId57"/>
    <p:sldId id="343" r:id="rId58"/>
    <p:sldId id="294" r:id="rId59"/>
    <p:sldId id="346" r:id="rId60"/>
    <p:sldId id="295" r:id="rId61"/>
    <p:sldId id="332" r:id="rId62"/>
    <p:sldId id="286" r:id="rId63"/>
    <p:sldId id="273" r:id="rId64"/>
    <p:sldId id="315" r:id="rId65"/>
    <p:sldId id="312" r:id="rId66"/>
    <p:sldId id="340" r:id="rId67"/>
    <p:sldId id="341" r:id="rId68"/>
    <p:sldId id="319" r:id="rId69"/>
    <p:sldId id="334" r:id="rId70"/>
    <p:sldId id="338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E3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822DF-08E9-483D-A3B5-24644E773C1D}" type="doc">
      <dgm:prSet loTypeId="urn:microsoft.com/office/officeart/2005/8/layout/hierarchy2" loCatId="hierarchy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50B53AF-4FC8-4409-8D93-02BC5C91D3ED}">
      <dgm:prSet phldrT="[Text]"/>
      <dgm:spPr/>
      <dgm:t>
        <a:bodyPr/>
        <a:lstStyle/>
        <a:p>
          <a:r>
            <a:rPr lang="en-US" dirty="0" smtClean="0"/>
            <a:t>Final Tag</a:t>
          </a:r>
          <a:endParaRPr lang="en-US" dirty="0"/>
        </a:p>
      </dgm:t>
    </dgm:pt>
    <dgm:pt modelId="{16C615C6-5DCB-451C-BE7D-0FFD9BACA556}" type="parTrans" cxnId="{E8797480-FD77-43DF-B93C-DCA173E41090}">
      <dgm:prSet/>
      <dgm:spPr/>
      <dgm:t>
        <a:bodyPr/>
        <a:lstStyle/>
        <a:p>
          <a:endParaRPr lang="en-US"/>
        </a:p>
      </dgm:t>
    </dgm:pt>
    <dgm:pt modelId="{6A0E8E83-FCB6-4598-A5FD-1B2E818CFC80}" type="sibTrans" cxnId="{E8797480-FD77-43DF-B93C-DCA173E41090}">
      <dgm:prSet/>
      <dgm:spPr/>
      <dgm:t>
        <a:bodyPr/>
        <a:lstStyle/>
        <a:p>
          <a:endParaRPr lang="en-US"/>
        </a:p>
      </dgm:t>
    </dgm:pt>
    <dgm:pt modelId="{2BB13142-3764-4761-991D-E9224EA01C08}">
      <dgm:prSet phldrT="[Text]"/>
      <dgm:spPr/>
      <dgm:t>
        <a:bodyPr/>
        <a:lstStyle/>
        <a:p>
          <a:r>
            <a:rPr lang="en-US" dirty="0" smtClean="0"/>
            <a:t>OST</a:t>
          </a:r>
          <a:endParaRPr lang="en-US" dirty="0"/>
        </a:p>
      </dgm:t>
    </dgm:pt>
    <dgm:pt modelId="{A294E989-9FC3-49B2-8246-0D2A5BA0B071}" type="parTrans" cxnId="{363E75B7-5FC9-4C0D-96AB-33C1A988FD0C}">
      <dgm:prSet/>
      <dgm:spPr/>
      <dgm:t>
        <a:bodyPr/>
        <a:lstStyle/>
        <a:p>
          <a:endParaRPr lang="en-US" dirty="0"/>
        </a:p>
      </dgm:t>
    </dgm:pt>
    <dgm:pt modelId="{2ECBA8F3-DE17-47E1-A5BE-FF6D1EEB151A}" type="sibTrans" cxnId="{363E75B7-5FC9-4C0D-96AB-33C1A988FD0C}">
      <dgm:prSet/>
      <dgm:spPr/>
      <dgm:t>
        <a:bodyPr/>
        <a:lstStyle/>
        <a:p>
          <a:endParaRPr lang="en-US"/>
        </a:p>
      </dgm:t>
    </dgm:pt>
    <dgm:pt modelId="{07970F60-22F5-4A09-8EAB-ADBC8A0BE680}">
      <dgm:prSet phldrT="[Text]"/>
      <dgm:spPr/>
      <dgm:t>
        <a:bodyPr/>
        <a:lstStyle/>
        <a:p>
          <a:r>
            <a:rPr lang="en-US" dirty="0" smtClean="0"/>
            <a:t>Semilep.</a:t>
          </a:r>
        </a:p>
        <a:p>
          <a:r>
            <a:rPr lang="en-US" dirty="0" smtClean="0"/>
            <a:t>Muon Tag</a:t>
          </a:r>
          <a:endParaRPr lang="en-US" dirty="0"/>
        </a:p>
      </dgm:t>
    </dgm:pt>
    <dgm:pt modelId="{E8BFD870-F5C3-4642-863F-D1530741EAA1}" type="parTrans" cxnId="{0EBBAFCB-96DF-491B-9A16-218567858559}">
      <dgm:prSet/>
      <dgm:spPr/>
      <dgm:t>
        <a:bodyPr/>
        <a:lstStyle/>
        <a:p>
          <a:endParaRPr lang="en-US" dirty="0"/>
        </a:p>
      </dgm:t>
    </dgm:pt>
    <dgm:pt modelId="{2E7774EB-6C00-4DD1-A71F-217E20A9C541}" type="sibTrans" cxnId="{0EBBAFCB-96DF-491B-9A16-218567858559}">
      <dgm:prSet/>
      <dgm:spPr/>
      <dgm:t>
        <a:bodyPr/>
        <a:lstStyle/>
        <a:p>
          <a:endParaRPr lang="en-US"/>
        </a:p>
      </dgm:t>
    </dgm:pt>
    <dgm:pt modelId="{7CE1BCD9-1FB4-4FEF-A666-08722F4E3919}">
      <dgm:prSet phldrT="[Text]"/>
      <dgm:spPr/>
      <dgm:t>
        <a:bodyPr/>
        <a:lstStyle/>
        <a:p>
          <a:r>
            <a:rPr lang="en-US" dirty="0" smtClean="0"/>
            <a:t>Semilep.</a:t>
          </a:r>
        </a:p>
        <a:p>
          <a:r>
            <a:rPr lang="en-US" dirty="0" smtClean="0"/>
            <a:t>Electron Tag</a:t>
          </a:r>
          <a:endParaRPr lang="en-US" dirty="0"/>
        </a:p>
      </dgm:t>
    </dgm:pt>
    <dgm:pt modelId="{F698A5CC-9EA6-42A7-B428-9D15238CB0B5}" type="parTrans" cxnId="{4F642076-D84D-4DFA-885F-425B5F17E1D9}">
      <dgm:prSet/>
      <dgm:spPr/>
      <dgm:t>
        <a:bodyPr/>
        <a:lstStyle/>
        <a:p>
          <a:endParaRPr lang="en-US" dirty="0"/>
        </a:p>
      </dgm:t>
    </dgm:pt>
    <dgm:pt modelId="{C438FBF4-43C6-410B-B2AD-FC05B8EAD29E}" type="sibTrans" cxnId="{4F642076-D84D-4DFA-885F-425B5F17E1D9}">
      <dgm:prSet/>
      <dgm:spPr/>
      <dgm:t>
        <a:bodyPr/>
        <a:lstStyle/>
        <a:p>
          <a:endParaRPr lang="en-US"/>
        </a:p>
      </dgm:t>
    </dgm:pt>
    <dgm:pt modelId="{DC94EDAE-014D-4FE8-8636-FCFAE4BBF483}">
      <dgm:prSet phldrT="[Text]"/>
      <dgm:spPr/>
      <dgm:t>
        <a:bodyPr/>
        <a:lstStyle/>
        <a:p>
          <a:r>
            <a:rPr lang="en-US" dirty="0" smtClean="0"/>
            <a:t>SST</a:t>
          </a:r>
          <a:endParaRPr lang="en-US" dirty="0"/>
        </a:p>
      </dgm:t>
    </dgm:pt>
    <dgm:pt modelId="{BFFB913A-5822-4803-88DC-B2B45E4B030D}" type="parTrans" cxnId="{599AA06D-5956-480C-8614-809938A45F96}">
      <dgm:prSet/>
      <dgm:spPr/>
      <dgm:t>
        <a:bodyPr/>
        <a:lstStyle/>
        <a:p>
          <a:endParaRPr lang="en-US" dirty="0"/>
        </a:p>
      </dgm:t>
    </dgm:pt>
    <dgm:pt modelId="{FE647D42-B9BD-4AC8-9965-6BC6BD3EA6AB}" type="sibTrans" cxnId="{599AA06D-5956-480C-8614-809938A45F96}">
      <dgm:prSet/>
      <dgm:spPr/>
      <dgm:t>
        <a:bodyPr/>
        <a:lstStyle/>
        <a:p>
          <a:endParaRPr lang="en-US"/>
        </a:p>
      </dgm:t>
    </dgm:pt>
    <dgm:pt modelId="{873A812D-3A81-4B35-B6A3-F13232BA875D}">
      <dgm:prSet phldrT="[Text]"/>
      <dgm:spPr/>
      <dgm:t>
        <a:bodyPr/>
        <a:lstStyle/>
        <a:p>
          <a:r>
            <a:rPr lang="en-US" dirty="0" smtClean="0"/>
            <a:t>SSKT</a:t>
          </a:r>
          <a:endParaRPr lang="en-US" dirty="0"/>
        </a:p>
      </dgm:t>
    </dgm:pt>
    <dgm:pt modelId="{4419C474-5DC9-4F47-A631-16489CAE2EA5}" type="parTrans" cxnId="{87939781-DC0A-47A9-B462-0097DE8B356E}">
      <dgm:prSet/>
      <dgm:spPr/>
      <dgm:t>
        <a:bodyPr/>
        <a:lstStyle/>
        <a:p>
          <a:endParaRPr lang="en-US" dirty="0"/>
        </a:p>
      </dgm:t>
    </dgm:pt>
    <dgm:pt modelId="{DEEB5A68-30B5-41D8-AB12-74E8A56EE275}" type="sibTrans" cxnId="{87939781-DC0A-47A9-B462-0097DE8B356E}">
      <dgm:prSet/>
      <dgm:spPr/>
      <dgm:t>
        <a:bodyPr/>
        <a:lstStyle/>
        <a:p>
          <a:endParaRPr lang="en-US"/>
        </a:p>
      </dgm:t>
    </dgm:pt>
    <dgm:pt modelId="{1F362C8D-724A-429C-8EC3-6E9A93254AC1}">
      <dgm:prSet phldrT="[Text]"/>
      <dgm:spPr/>
      <dgm:t>
        <a:bodyPr/>
        <a:lstStyle/>
        <a:p>
          <a:r>
            <a:rPr lang="en-US" dirty="0" smtClean="0"/>
            <a:t>Jet Charge</a:t>
          </a:r>
        </a:p>
        <a:p>
          <a:r>
            <a:rPr lang="en-US" dirty="0" smtClean="0"/>
            <a:t>Tag</a:t>
          </a:r>
          <a:endParaRPr lang="en-US" dirty="0"/>
        </a:p>
      </dgm:t>
    </dgm:pt>
    <dgm:pt modelId="{24C07A54-0B0A-4B4D-8A5E-71C10CCF6D2D}" type="parTrans" cxnId="{02E232DD-E25C-48F9-9C56-5A3E751C181A}">
      <dgm:prSet/>
      <dgm:spPr/>
      <dgm:t>
        <a:bodyPr/>
        <a:lstStyle/>
        <a:p>
          <a:endParaRPr lang="en-US" dirty="0"/>
        </a:p>
      </dgm:t>
    </dgm:pt>
    <dgm:pt modelId="{8CB3452C-2A76-4D3B-A2FD-1DFD526C3332}" type="sibTrans" cxnId="{02E232DD-E25C-48F9-9C56-5A3E751C181A}">
      <dgm:prSet/>
      <dgm:spPr/>
      <dgm:t>
        <a:bodyPr/>
        <a:lstStyle/>
        <a:p>
          <a:endParaRPr lang="en-US"/>
        </a:p>
      </dgm:t>
    </dgm:pt>
    <dgm:pt modelId="{BCA7FD7D-B641-46F7-ABA8-4C5696B3688F}" type="pres">
      <dgm:prSet presAssocID="{9C2822DF-08E9-483D-A3B5-24644E773C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E2DB30-3C1F-4F2C-8431-9980BEE6AE42}" type="pres">
      <dgm:prSet presAssocID="{850B53AF-4FC8-4409-8D93-02BC5C91D3ED}" presName="root1" presStyleCnt="0"/>
      <dgm:spPr/>
      <dgm:t>
        <a:bodyPr/>
        <a:lstStyle/>
        <a:p>
          <a:endParaRPr lang="en-US"/>
        </a:p>
      </dgm:t>
    </dgm:pt>
    <dgm:pt modelId="{A20AC353-2999-4BE6-B92F-D885B6091B92}" type="pres">
      <dgm:prSet presAssocID="{850B53AF-4FC8-4409-8D93-02BC5C91D3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4D770-6C33-47C7-99C4-2A8C6A19BD09}" type="pres">
      <dgm:prSet presAssocID="{850B53AF-4FC8-4409-8D93-02BC5C91D3ED}" presName="level2hierChild" presStyleCnt="0"/>
      <dgm:spPr/>
      <dgm:t>
        <a:bodyPr/>
        <a:lstStyle/>
        <a:p>
          <a:endParaRPr lang="en-US"/>
        </a:p>
      </dgm:t>
    </dgm:pt>
    <dgm:pt modelId="{70727741-80A9-45E6-8719-4DE94759BEF1}" type="pres">
      <dgm:prSet presAssocID="{A294E989-9FC3-49B2-8246-0D2A5BA0B07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1885FDF-EA28-4F48-BCAF-2B63134C2030}" type="pres">
      <dgm:prSet presAssocID="{A294E989-9FC3-49B2-8246-0D2A5BA0B07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CF0D30-6958-4EB8-A5C6-46B7F51571AF}" type="pres">
      <dgm:prSet presAssocID="{2BB13142-3764-4761-991D-E9224EA01C08}" presName="root2" presStyleCnt="0"/>
      <dgm:spPr/>
      <dgm:t>
        <a:bodyPr/>
        <a:lstStyle/>
        <a:p>
          <a:endParaRPr lang="en-US"/>
        </a:p>
      </dgm:t>
    </dgm:pt>
    <dgm:pt modelId="{BAB47895-577A-4741-93E4-98F9A643DD89}" type="pres">
      <dgm:prSet presAssocID="{2BB13142-3764-4761-991D-E9224EA01C0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2CB521-05B5-4AD6-9DCA-40F1C03B6067}" type="pres">
      <dgm:prSet presAssocID="{2BB13142-3764-4761-991D-E9224EA01C08}" presName="level3hierChild" presStyleCnt="0"/>
      <dgm:spPr/>
      <dgm:t>
        <a:bodyPr/>
        <a:lstStyle/>
        <a:p>
          <a:endParaRPr lang="en-US"/>
        </a:p>
      </dgm:t>
    </dgm:pt>
    <dgm:pt modelId="{92FDF97C-666F-4F0C-BF59-E836E722D060}" type="pres">
      <dgm:prSet presAssocID="{E8BFD870-F5C3-4642-863F-D1530741EAA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35D3340-86BA-407D-B9CE-F5C758374CAD}" type="pres">
      <dgm:prSet presAssocID="{E8BFD870-F5C3-4642-863F-D1530741EAA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1191B359-E456-4796-9693-C4174A99FE14}" type="pres">
      <dgm:prSet presAssocID="{07970F60-22F5-4A09-8EAB-ADBC8A0BE680}" presName="root2" presStyleCnt="0"/>
      <dgm:spPr/>
      <dgm:t>
        <a:bodyPr/>
        <a:lstStyle/>
        <a:p>
          <a:endParaRPr lang="en-US"/>
        </a:p>
      </dgm:t>
    </dgm:pt>
    <dgm:pt modelId="{920E9141-9646-4A65-B7C1-514A779CB215}" type="pres">
      <dgm:prSet presAssocID="{07970F60-22F5-4A09-8EAB-ADBC8A0BE68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2EB502-CF12-449A-9200-4B68F3434B5A}" type="pres">
      <dgm:prSet presAssocID="{07970F60-22F5-4A09-8EAB-ADBC8A0BE680}" presName="level3hierChild" presStyleCnt="0"/>
      <dgm:spPr/>
      <dgm:t>
        <a:bodyPr/>
        <a:lstStyle/>
        <a:p>
          <a:endParaRPr lang="en-US"/>
        </a:p>
      </dgm:t>
    </dgm:pt>
    <dgm:pt modelId="{F4FE16F3-E2E3-454E-A5E0-0DE99BDA666F}" type="pres">
      <dgm:prSet presAssocID="{F698A5CC-9EA6-42A7-B428-9D15238CB0B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B6470AAE-FDF5-44C4-AE48-870DC66B45F7}" type="pres">
      <dgm:prSet presAssocID="{F698A5CC-9EA6-42A7-B428-9D15238CB0B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8130608-405A-4A8F-83A7-D5CA0C738CC4}" type="pres">
      <dgm:prSet presAssocID="{7CE1BCD9-1FB4-4FEF-A666-08722F4E3919}" presName="root2" presStyleCnt="0"/>
      <dgm:spPr/>
      <dgm:t>
        <a:bodyPr/>
        <a:lstStyle/>
        <a:p>
          <a:endParaRPr lang="en-US"/>
        </a:p>
      </dgm:t>
    </dgm:pt>
    <dgm:pt modelId="{410962D2-A9AE-433F-B6E2-F564D6BE78FA}" type="pres">
      <dgm:prSet presAssocID="{7CE1BCD9-1FB4-4FEF-A666-08722F4E391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AA9742-7FA1-41D3-9256-43FDEC91D5E8}" type="pres">
      <dgm:prSet presAssocID="{7CE1BCD9-1FB4-4FEF-A666-08722F4E3919}" presName="level3hierChild" presStyleCnt="0"/>
      <dgm:spPr/>
      <dgm:t>
        <a:bodyPr/>
        <a:lstStyle/>
        <a:p>
          <a:endParaRPr lang="en-US"/>
        </a:p>
      </dgm:t>
    </dgm:pt>
    <dgm:pt modelId="{3F0DCC8F-BEE3-4A10-9CC3-6906C69EC949}" type="pres">
      <dgm:prSet presAssocID="{24C07A54-0B0A-4B4D-8A5E-71C10CCF6D2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F150D05-58F7-4D63-B2F5-6641623E1172}" type="pres">
      <dgm:prSet presAssocID="{24C07A54-0B0A-4B4D-8A5E-71C10CCF6D2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57F32B22-2A22-4E65-A696-FABF2EB63809}" type="pres">
      <dgm:prSet presAssocID="{1F362C8D-724A-429C-8EC3-6E9A93254AC1}" presName="root2" presStyleCnt="0"/>
      <dgm:spPr/>
      <dgm:t>
        <a:bodyPr/>
        <a:lstStyle/>
        <a:p>
          <a:endParaRPr lang="en-US"/>
        </a:p>
      </dgm:t>
    </dgm:pt>
    <dgm:pt modelId="{A286AB01-296B-4AAA-B07F-F27C4487EBD4}" type="pres">
      <dgm:prSet presAssocID="{1F362C8D-724A-429C-8EC3-6E9A93254AC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52F007-3E8B-45C1-8E1C-A354DF3A0E6C}" type="pres">
      <dgm:prSet presAssocID="{1F362C8D-724A-429C-8EC3-6E9A93254AC1}" presName="level3hierChild" presStyleCnt="0"/>
      <dgm:spPr/>
      <dgm:t>
        <a:bodyPr/>
        <a:lstStyle/>
        <a:p>
          <a:endParaRPr lang="en-US"/>
        </a:p>
      </dgm:t>
    </dgm:pt>
    <dgm:pt modelId="{88B8A681-7DD3-4604-AB3F-8BFFF61423C7}" type="pres">
      <dgm:prSet presAssocID="{BFFB913A-5822-4803-88DC-B2B45E4B030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827D141-EB6C-443D-805C-3C396C53EEDF}" type="pres">
      <dgm:prSet presAssocID="{BFFB913A-5822-4803-88DC-B2B45E4B030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8A97875-9399-49F1-B824-2E73911638B6}" type="pres">
      <dgm:prSet presAssocID="{DC94EDAE-014D-4FE8-8636-FCFAE4BBF483}" presName="root2" presStyleCnt="0"/>
      <dgm:spPr/>
      <dgm:t>
        <a:bodyPr/>
        <a:lstStyle/>
        <a:p>
          <a:endParaRPr lang="en-US"/>
        </a:p>
      </dgm:t>
    </dgm:pt>
    <dgm:pt modelId="{481383D6-AC69-4557-AC5D-B8DF0AD236E6}" type="pres">
      <dgm:prSet presAssocID="{DC94EDAE-014D-4FE8-8636-FCFAE4BBF48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006979-D667-4596-B183-9AE89261AE10}" type="pres">
      <dgm:prSet presAssocID="{DC94EDAE-014D-4FE8-8636-FCFAE4BBF483}" presName="level3hierChild" presStyleCnt="0"/>
      <dgm:spPr/>
      <dgm:t>
        <a:bodyPr/>
        <a:lstStyle/>
        <a:p>
          <a:endParaRPr lang="en-US"/>
        </a:p>
      </dgm:t>
    </dgm:pt>
    <dgm:pt modelId="{61E0584F-72EF-4AF8-882F-5F5A3500B20C}" type="pres">
      <dgm:prSet presAssocID="{4419C474-5DC9-4F47-A631-16489CAE2EA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FD0359D-C17F-4CD8-9647-4ACB74588B31}" type="pres">
      <dgm:prSet presAssocID="{4419C474-5DC9-4F47-A631-16489CAE2EA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0E085FE-CCF6-4136-8D9A-2ABDBAB7DF1A}" type="pres">
      <dgm:prSet presAssocID="{873A812D-3A81-4B35-B6A3-F13232BA875D}" presName="root2" presStyleCnt="0"/>
      <dgm:spPr/>
      <dgm:t>
        <a:bodyPr/>
        <a:lstStyle/>
        <a:p>
          <a:endParaRPr lang="en-US"/>
        </a:p>
      </dgm:t>
    </dgm:pt>
    <dgm:pt modelId="{29A0A0B2-D557-4326-999C-66B0A9E040B0}" type="pres">
      <dgm:prSet presAssocID="{873A812D-3A81-4B35-B6A3-F13232BA875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ED10AE-CD53-4836-9A17-0BE5A1DB6A80}" type="pres">
      <dgm:prSet presAssocID="{873A812D-3A81-4B35-B6A3-F13232BA875D}" presName="level3hierChild" presStyleCnt="0"/>
      <dgm:spPr/>
      <dgm:t>
        <a:bodyPr/>
        <a:lstStyle/>
        <a:p>
          <a:endParaRPr lang="en-US"/>
        </a:p>
      </dgm:t>
    </dgm:pt>
  </dgm:ptLst>
  <dgm:cxnLst>
    <dgm:cxn modelId="{667372BC-361E-4F64-9C13-BD63A5665601}" type="presOf" srcId="{A294E989-9FC3-49B2-8246-0D2A5BA0B071}" destId="{51885FDF-EA28-4F48-BCAF-2B63134C2030}" srcOrd="1" destOrd="0" presId="urn:microsoft.com/office/officeart/2005/8/layout/hierarchy2"/>
    <dgm:cxn modelId="{87939781-DC0A-47A9-B462-0097DE8B356E}" srcId="{DC94EDAE-014D-4FE8-8636-FCFAE4BBF483}" destId="{873A812D-3A81-4B35-B6A3-F13232BA875D}" srcOrd="0" destOrd="0" parTransId="{4419C474-5DC9-4F47-A631-16489CAE2EA5}" sibTransId="{DEEB5A68-30B5-41D8-AB12-74E8A56EE275}"/>
    <dgm:cxn modelId="{02E232DD-E25C-48F9-9C56-5A3E751C181A}" srcId="{2BB13142-3764-4761-991D-E9224EA01C08}" destId="{1F362C8D-724A-429C-8EC3-6E9A93254AC1}" srcOrd="2" destOrd="0" parTransId="{24C07A54-0B0A-4B4D-8A5E-71C10CCF6D2D}" sibTransId="{8CB3452C-2A76-4D3B-A2FD-1DFD526C3332}"/>
    <dgm:cxn modelId="{363E75B7-5FC9-4C0D-96AB-33C1A988FD0C}" srcId="{850B53AF-4FC8-4409-8D93-02BC5C91D3ED}" destId="{2BB13142-3764-4761-991D-E9224EA01C08}" srcOrd="0" destOrd="0" parTransId="{A294E989-9FC3-49B2-8246-0D2A5BA0B071}" sibTransId="{2ECBA8F3-DE17-47E1-A5BE-FF6D1EEB151A}"/>
    <dgm:cxn modelId="{340FEFD3-6866-42D9-B65A-F71CB2095DD4}" type="presOf" srcId="{07970F60-22F5-4A09-8EAB-ADBC8A0BE680}" destId="{920E9141-9646-4A65-B7C1-514A779CB215}" srcOrd="0" destOrd="0" presId="urn:microsoft.com/office/officeart/2005/8/layout/hierarchy2"/>
    <dgm:cxn modelId="{541994A1-C179-4EF4-814A-12832DB755B9}" type="presOf" srcId="{DC94EDAE-014D-4FE8-8636-FCFAE4BBF483}" destId="{481383D6-AC69-4557-AC5D-B8DF0AD236E6}" srcOrd="0" destOrd="0" presId="urn:microsoft.com/office/officeart/2005/8/layout/hierarchy2"/>
    <dgm:cxn modelId="{CB8EAA95-65DC-47EB-A1D4-6CF203045407}" type="presOf" srcId="{F698A5CC-9EA6-42A7-B428-9D15238CB0B5}" destId="{B6470AAE-FDF5-44C4-AE48-870DC66B45F7}" srcOrd="1" destOrd="0" presId="urn:microsoft.com/office/officeart/2005/8/layout/hierarchy2"/>
    <dgm:cxn modelId="{8B8359D0-2959-401C-82E1-189173176C0E}" type="presOf" srcId="{9C2822DF-08E9-483D-A3B5-24644E773C1D}" destId="{BCA7FD7D-B641-46F7-ABA8-4C5696B3688F}" srcOrd="0" destOrd="0" presId="urn:microsoft.com/office/officeart/2005/8/layout/hierarchy2"/>
    <dgm:cxn modelId="{485B2030-6F90-45C4-9ADA-867EEBC4B0A9}" type="presOf" srcId="{24C07A54-0B0A-4B4D-8A5E-71C10CCF6D2D}" destId="{3F0DCC8F-BEE3-4A10-9CC3-6906C69EC949}" srcOrd="0" destOrd="0" presId="urn:microsoft.com/office/officeart/2005/8/layout/hierarchy2"/>
    <dgm:cxn modelId="{503458D0-B909-4CFB-91D2-3CEB8F90AD9A}" type="presOf" srcId="{BFFB913A-5822-4803-88DC-B2B45E4B030D}" destId="{88B8A681-7DD3-4604-AB3F-8BFFF61423C7}" srcOrd="0" destOrd="0" presId="urn:microsoft.com/office/officeart/2005/8/layout/hierarchy2"/>
    <dgm:cxn modelId="{E8797480-FD77-43DF-B93C-DCA173E41090}" srcId="{9C2822DF-08E9-483D-A3B5-24644E773C1D}" destId="{850B53AF-4FC8-4409-8D93-02BC5C91D3ED}" srcOrd="0" destOrd="0" parTransId="{16C615C6-5DCB-451C-BE7D-0FFD9BACA556}" sibTransId="{6A0E8E83-FCB6-4598-A5FD-1B2E818CFC80}"/>
    <dgm:cxn modelId="{C1BAC932-C4F8-47AB-B53C-41CECC9E479D}" type="presOf" srcId="{BFFB913A-5822-4803-88DC-B2B45E4B030D}" destId="{5827D141-EB6C-443D-805C-3C396C53EEDF}" srcOrd="1" destOrd="0" presId="urn:microsoft.com/office/officeart/2005/8/layout/hierarchy2"/>
    <dgm:cxn modelId="{94D5EE76-6A29-4A21-97EE-90093D14066C}" type="presOf" srcId="{E8BFD870-F5C3-4642-863F-D1530741EAA1}" destId="{D35D3340-86BA-407D-B9CE-F5C758374CAD}" srcOrd="1" destOrd="0" presId="urn:microsoft.com/office/officeart/2005/8/layout/hierarchy2"/>
    <dgm:cxn modelId="{0387AB5C-E6B8-4194-BB84-08FD5351DF12}" type="presOf" srcId="{2BB13142-3764-4761-991D-E9224EA01C08}" destId="{BAB47895-577A-4741-93E4-98F9A643DD89}" srcOrd="0" destOrd="0" presId="urn:microsoft.com/office/officeart/2005/8/layout/hierarchy2"/>
    <dgm:cxn modelId="{4EC782B6-718E-4A96-8A1B-2C97BC578029}" type="presOf" srcId="{850B53AF-4FC8-4409-8D93-02BC5C91D3ED}" destId="{A20AC353-2999-4BE6-B92F-D885B6091B92}" srcOrd="0" destOrd="0" presId="urn:microsoft.com/office/officeart/2005/8/layout/hierarchy2"/>
    <dgm:cxn modelId="{1E003F55-A885-4526-A39D-49EE461AC764}" type="presOf" srcId="{7CE1BCD9-1FB4-4FEF-A666-08722F4E3919}" destId="{410962D2-A9AE-433F-B6E2-F564D6BE78FA}" srcOrd="0" destOrd="0" presId="urn:microsoft.com/office/officeart/2005/8/layout/hierarchy2"/>
    <dgm:cxn modelId="{4F642076-D84D-4DFA-885F-425B5F17E1D9}" srcId="{2BB13142-3764-4761-991D-E9224EA01C08}" destId="{7CE1BCD9-1FB4-4FEF-A666-08722F4E3919}" srcOrd="1" destOrd="0" parTransId="{F698A5CC-9EA6-42A7-B428-9D15238CB0B5}" sibTransId="{C438FBF4-43C6-410B-B2AD-FC05B8EAD29E}"/>
    <dgm:cxn modelId="{EAF2EF0C-EB90-46DB-ADC1-B089B411B67E}" type="presOf" srcId="{E8BFD870-F5C3-4642-863F-D1530741EAA1}" destId="{92FDF97C-666F-4F0C-BF59-E836E722D060}" srcOrd="0" destOrd="0" presId="urn:microsoft.com/office/officeart/2005/8/layout/hierarchy2"/>
    <dgm:cxn modelId="{1672F566-3B46-46F1-AFFE-9BFFE7C83239}" type="presOf" srcId="{F698A5CC-9EA6-42A7-B428-9D15238CB0B5}" destId="{F4FE16F3-E2E3-454E-A5E0-0DE99BDA666F}" srcOrd="0" destOrd="0" presId="urn:microsoft.com/office/officeart/2005/8/layout/hierarchy2"/>
    <dgm:cxn modelId="{86399001-5D6B-4047-9EF1-9607839DBC9E}" type="presOf" srcId="{A294E989-9FC3-49B2-8246-0D2A5BA0B071}" destId="{70727741-80A9-45E6-8719-4DE94759BEF1}" srcOrd="0" destOrd="0" presId="urn:microsoft.com/office/officeart/2005/8/layout/hierarchy2"/>
    <dgm:cxn modelId="{6A0D92FB-F565-43F4-B261-2D4CF496A17D}" type="presOf" srcId="{4419C474-5DC9-4F47-A631-16489CAE2EA5}" destId="{3FD0359D-C17F-4CD8-9647-4ACB74588B31}" srcOrd="1" destOrd="0" presId="urn:microsoft.com/office/officeart/2005/8/layout/hierarchy2"/>
    <dgm:cxn modelId="{6CBADF0A-7DD5-4A50-A1BB-75EC6EFFA588}" type="presOf" srcId="{873A812D-3A81-4B35-B6A3-F13232BA875D}" destId="{29A0A0B2-D557-4326-999C-66B0A9E040B0}" srcOrd="0" destOrd="0" presId="urn:microsoft.com/office/officeart/2005/8/layout/hierarchy2"/>
    <dgm:cxn modelId="{0EBBAFCB-96DF-491B-9A16-218567858559}" srcId="{2BB13142-3764-4761-991D-E9224EA01C08}" destId="{07970F60-22F5-4A09-8EAB-ADBC8A0BE680}" srcOrd="0" destOrd="0" parTransId="{E8BFD870-F5C3-4642-863F-D1530741EAA1}" sibTransId="{2E7774EB-6C00-4DD1-A71F-217E20A9C541}"/>
    <dgm:cxn modelId="{FBFE7810-DD3C-476B-82ED-10B45B3AA3E9}" type="presOf" srcId="{24C07A54-0B0A-4B4D-8A5E-71C10CCF6D2D}" destId="{EF150D05-58F7-4D63-B2F5-6641623E1172}" srcOrd="1" destOrd="0" presId="urn:microsoft.com/office/officeart/2005/8/layout/hierarchy2"/>
    <dgm:cxn modelId="{572AD002-59C5-413D-9517-490C9D4313D1}" type="presOf" srcId="{4419C474-5DC9-4F47-A631-16489CAE2EA5}" destId="{61E0584F-72EF-4AF8-882F-5F5A3500B20C}" srcOrd="0" destOrd="0" presId="urn:microsoft.com/office/officeart/2005/8/layout/hierarchy2"/>
    <dgm:cxn modelId="{599AA06D-5956-480C-8614-809938A45F96}" srcId="{850B53AF-4FC8-4409-8D93-02BC5C91D3ED}" destId="{DC94EDAE-014D-4FE8-8636-FCFAE4BBF483}" srcOrd="1" destOrd="0" parTransId="{BFFB913A-5822-4803-88DC-B2B45E4B030D}" sibTransId="{FE647D42-B9BD-4AC8-9965-6BC6BD3EA6AB}"/>
    <dgm:cxn modelId="{E58383D4-F6B8-469B-A999-D4E624701A1F}" type="presOf" srcId="{1F362C8D-724A-429C-8EC3-6E9A93254AC1}" destId="{A286AB01-296B-4AAA-B07F-F27C4487EBD4}" srcOrd="0" destOrd="0" presId="urn:microsoft.com/office/officeart/2005/8/layout/hierarchy2"/>
    <dgm:cxn modelId="{00DA8051-5DC4-4CB6-9BAC-670C11284F6F}" type="presParOf" srcId="{BCA7FD7D-B641-46F7-ABA8-4C5696B3688F}" destId="{A2E2DB30-3C1F-4F2C-8431-9980BEE6AE42}" srcOrd="0" destOrd="0" presId="urn:microsoft.com/office/officeart/2005/8/layout/hierarchy2"/>
    <dgm:cxn modelId="{EC549086-72F1-4DEC-8500-4BDDF262656E}" type="presParOf" srcId="{A2E2DB30-3C1F-4F2C-8431-9980BEE6AE42}" destId="{A20AC353-2999-4BE6-B92F-D885B6091B92}" srcOrd="0" destOrd="0" presId="urn:microsoft.com/office/officeart/2005/8/layout/hierarchy2"/>
    <dgm:cxn modelId="{BAF0C057-4585-4100-AC5A-6E2AF4EFBC9F}" type="presParOf" srcId="{A2E2DB30-3C1F-4F2C-8431-9980BEE6AE42}" destId="{B6C4D770-6C33-47C7-99C4-2A8C6A19BD09}" srcOrd="1" destOrd="0" presId="urn:microsoft.com/office/officeart/2005/8/layout/hierarchy2"/>
    <dgm:cxn modelId="{162F6FE1-65E8-4F27-B9FE-7367B3EF4B6C}" type="presParOf" srcId="{B6C4D770-6C33-47C7-99C4-2A8C6A19BD09}" destId="{70727741-80A9-45E6-8719-4DE94759BEF1}" srcOrd="0" destOrd="0" presId="urn:microsoft.com/office/officeart/2005/8/layout/hierarchy2"/>
    <dgm:cxn modelId="{272A1F34-9803-46EF-8638-33A35E09600C}" type="presParOf" srcId="{70727741-80A9-45E6-8719-4DE94759BEF1}" destId="{51885FDF-EA28-4F48-BCAF-2B63134C2030}" srcOrd="0" destOrd="0" presId="urn:microsoft.com/office/officeart/2005/8/layout/hierarchy2"/>
    <dgm:cxn modelId="{7D8676AF-B6A8-4CA5-A909-CD24C3376FD5}" type="presParOf" srcId="{B6C4D770-6C33-47C7-99C4-2A8C6A19BD09}" destId="{FDCF0D30-6958-4EB8-A5C6-46B7F51571AF}" srcOrd="1" destOrd="0" presId="urn:microsoft.com/office/officeart/2005/8/layout/hierarchy2"/>
    <dgm:cxn modelId="{20F681A9-7FEA-46EC-8F39-959CEDD9FB49}" type="presParOf" srcId="{FDCF0D30-6958-4EB8-A5C6-46B7F51571AF}" destId="{BAB47895-577A-4741-93E4-98F9A643DD89}" srcOrd="0" destOrd="0" presId="urn:microsoft.com/office/officeart/2005/8/layout/hierarchy2"/>
    <dgm:cxn modelId="{B2E1E07C-D19E-4977-A529-EC2874480387}" type="presParOf" srcId="{FDCF0D30-6958-4EB8-A5C6-46B7F51571AF}" destId="{282CB521-05B5-4AD6-9DCA-40F1C03B6067}" srcOrd="1" destOrd="0" presId="urn:microsoft.com/office/officeart/2005/8/layout/hierarchy2"/>
    <dgm:cxn modelId="{9377FA3F-1BA5-4DBE-8F5A-337E7C92A327}" type="presParOf" srcId="{282CB521-05B5-4AD6-9DCA-40F1C03B6067}" destId="{92FDF97C-666F-4F0C-BF59-E836E722D060}" srcOrd="0" destOrd="0" presId="urn:microsoft.com/office/officeart/2005/8/layout/hierarchy2"/>
    <dgm:cxn modelId="{ADA121AE-187C-4D6A-81E2-E20996DB8300}" type="presParOf" srcId="{92FDF97C-666F-4F0C-BF59-E836E722D060}" destId="{D35D3340-86BA-407D-B9CE-F5C758374CAD}" srcOrd="0" destOrd="0" presId="urn:microsoft.com/office/officeart/2005/8/layout/hierarchy2"/>
    <dgm:cxn modelId="{88DE5777-BFF4-4B4B-8E5B-A77F7A2B47EE}" type="presParOf" srcId="{282CB521-05B5-4AD6-9DCA-40F1C03B6067}" destId="{1191B359-E456-4796-9693-C4174A99FE14}" srcOrd="1" destOrd="0" presId="urn:microsoft.com/office/officeart/2005/8/layout/hierarchy2"/>
    <dgm:cxn modelId="{340E8B08-25FA-4D6E-98BD-CCEEB20712C9}" type="presParOf" srcId="{1191B359-E456-4796-9693-C4174A99FE14}" destId="{920E9141-9646-4A65-B7C1-514A779CB215}" srcOrd="0" destOrd="0" presId="urn:microsoft.com/office/officeart/2005/8/layout/hierarchy2"/>
    <dgm:cxn modelId="{12C9A73C-4E1F-408E-8C3B-1664D298779C}" type="presParOf" srcId="{1191B359-E456-4796-9693-C4174A99FE14}" destId="{172EB502-CF12-449A-9200-4B68F3434B5A}" srcOrd="1" destOrd="0" presId="urn:microsoft.com/office/officeart/2005/8/layout/hierarchy2"/>
    <dgm:cxn modelId="{99D9D7F8-E9C1-4C29-B993-9661A0EBD20F}" type="presParOf" srcId="{282CB521-05B5-4AD6-9DCA-40F1C03B6067}" destId="{F4FE16F3-E2E3-454E-A5E0-0DE99BDA666F}" srcOrd="2" destOrd="0" presId="urn:microsoft.com/office/officeart/2005/8/layout/hierarchy2"/>
    <dgm:cxn modelId="{BCA2BE68-7C65-4B5D-9C04-827C35956907}" type="presParOf" srcId="{F4FE16F3-E2E3-454E-A5E0-0DE99BDA666F}" destId="{B6470AAE-FDF5-44C4-AE48-870DC66B45F7}" srcOrd="0" destOrd="0" presId="urn:microsoft.com/office/officeart/2005/8/layout/hierarchy2"/>
    <dgm:cxn modelId="{A7A0DCD2-08CC-44A0-857A-4409FF5D934F}" type="presParOf" srcId="{282CB521-05B5-4AD6-9DCA-40F1C03B6067}" destId="{18130608-405A-4A8F-83A7-D5CA0C738CC4}" srcOrd="3" destOrd="0" presId="urn:microsoft.com/office/officeart/2005/8/layout/hierarchy2"/>
    <dgm:cxn modelId="{14C62870-8419-45C0-96CE-E523850E492E}" type="presParOf" srcId="{18130608-405A-4A8F-83A7-D5CA0C738CC4}" destId="{410962D2-A9AE-433F-B6E2-F564D6BE78FA}" srcOrd="0" destOrd="0" presId="urn:microsoft.com/office/officeart/2005/8/layout/hierarchy2"/>
    <dgm:cxn modelId="{37233AAC-E780-4740-9A97-907358D23EB6}" type="presParOf" srcId="{18130608-405A-4A8F-83A7-D5CA0C738CC4}" destId="{C0AA9742-7FA1-41D3-9256-43FDEC91D5E8}" srcOrd="1" destOrd="0" presId="urn:microsoft.com/office/officeart/2005/8/layout/hierarchy2"/>
    <dgm:cxn modelId="{2857A99E-3488-4289-A585-72F14D5A6720}" type="presParOf" srcId="{282CB521-05B5-4AD6-9DCA-40F1C03B6067}" destId="{3F0DCC8F-BEE3-4A10-9CC3-6906C69EC949}" srcOrd="4" destOrd="0" presId="urn:microsoft.com/office/officeart/2005/8/layout/hierarchy2"/>
    <dgm:cxn modelId="{C67E4806-8B84-4361-9886-2BF9160867A9}" type="presParOf" srcId="{3F0DCC8F-BEE3-4A10-9CC3-6906C69EC949}" destId="{EF150D05-58F7-4D63-B2F5-6641623E1172}" srcOrd="0" destOrd="0" presId="urn:microsoft.com/office/officeart/2005/8/layout/hierarchy2"/>
    <dgm:cxn modelId="{F8654865-D270-41DE-BAFD-83343B4D538E}" type="presParOf" srcId="{282CB521-05B5-4AD6-9DCA-40F1C03B6067}" destId="{57F32B22-2A22-4E65-A696-FABF2EB63809}" srcOrd="5" destOrd="0" presId="urn:microsoft.com/office/officeart/2005/8/layout/hierarchy2"/>
    <dgm:cxn modelId="{4BEE16FB-C743-4789-AF5F-1D6D89D3B915}" type="presParOf" srcId="{57F32B22-2A22-4E65-A696-FABF2EB63809}" destId="{A286AB01-296B-4AAA-B07F-F27C4487EBD4}" srcOrd="0" destOrd="0" presId="urn:microsoft.com/office/officeart/2005/8/layout/hierarchy2"/>
    <dgm:cxn modelId="{D0BA41F9-8D29-4232-820D-345F1B619767}" type="presParOf" srcId="{57F32B22-2A22-4E65-A696-FABF2EB63809}" destId="{4952F007-3E8B-45C1-8E1C-A354DF3A0E6C}" srcOrd="1" destOrd="0" presId="urn:microsoft.com/office/officeart/2005/8/layout/hierarchy2"/>
    <dgm:cxn modelId="{90496631-0E2E-4F12-8D88-BA740F90943D}" type="presParOf" srcId="{B6C4D770-6C33-47C7-99C4-2A8C6A19BD09}" destId="{88B8A681-7DD3-4604-AB3F-8BFFF61423C7}" srcOrd="2" destOrd="0" presId="urn:microsoft.com/office/officeart/2005/8/layout/hierarchy2"/>
    <dgm:cxn modelId="{D7A2307D-967F-4E67-AB7A-C46F153B28B2}" type="presParOf" srcId="{88B8A681-7DD3-4604-AB3F-8BFFF61423C7}" destId="{5827D141-EB6C-443D-805C-3C396C53EEDF}" srcOrd="0" destOrd="0" presId="urn:microsoft.com/office/officeart/2005/8/layout/hierarchy2"/>
    <dgm:cxn modelId="{B8362948-4290-4EBD-A460-34CE6DDFCEFE}" type="presParOf" srcId="{B6C4D770-6C33-47C7-99C4-2A8C6A19BD09}" destId="{48A97875-9399-49F1-B824-2E73911638B6}" srcOrd="3" destOrd="0" presId="urn:microsoft.com/office/officeart/2005/8/layout/hierarchy2"/>
    <dgm:cxn modelId="{D7C8CF37-DA99-4AEC-8F37-694E0A186538}" type="presParOf" srcId="{48A97875-9399-49F1-B824-2E73911638B6}" destId="{481383D6-AC69-4557-AC5D-B8DF0AD236E6}" srcOrd="0" destOrd="0" presId="urn:microsoft.com/office/officeart/2005/8/layout/hierarchy2"/>
    <dgm:cxn modelId="{D7051B00-A54D-48AF-96B2-09B688E46FDF}" type="presParOf" srcId="{48A97875-9399-49F1-B824-2E73911638B6}" destId="{6A006979-D667-4596-B183-9AE89261AE10}" srcOrd="1" destOrd="0" presId="urn:microsoft.com/office/officeart/2005/8/layout/hierarchy2"/>
    <dgm:cxn modelId="{782120A9-3089-422A-8A6C-04F8276ABD27}" type="presParOf" srcId="{6A006979-D667-4596-B183-9AE89261AE10}" destId="{61E0584F-72EF-4AF8-882F-5F5A3500B20C}" srcOrd="0" destOrd="0" presId="urn:microsoft.com/office/officeart/2005/8/layout/hierarchy2"/>
    <dgm:cxn modelId="{0522FF35-3C2C-40E4-AAD4-412E348089FC}" type="presParOf" srcId="{61E0584F-72EF-4AF8-882F-5F5A3500B20C}" destId="{3FD0359D-C17F-4CD8-9647-4ACB74588B31}" srcOrd="0" destOrd="0" presId="urn:microsoft.com/office/officeart/2005/8/layout/hierarchy2"/>
    <dgm:cxn modelId="{630BBBD7-96F4-4655-B7C3-0AE30140F02A}" type="presParOf" srcId="{6A006979-D667-4596-B183-9AE89261AE10}" destId="{60E085FE-CCF6-4136-8D9A-2ABDBAB7DF1A}" srcOrd="1" destOrd="0" presId="urn:microsoft.com/office/officeart/2005/8/layout/hierarchy2"/>
    <dgm:cxn modelId="{EC8C0575-CF7F-450E-9359-7A9D115792F1}" type="presParOf" srcId="{60E085FE-CCF6-4136-8D9A-2ABDBAB7DF1A}" destId="{29A0A0B2-D557-4326-999C-66B0A9E040B0}" srcOrd="0" destOrd="0" presId="urn:microsoft.com/office/officeart/2005/8/layout/hierarchy2"/>
    <dgm:cxn modelId="{5946804D-339F-47C8-8D50-04BCB729F151}" type="presParOf" srcId="{60E085FE-CCF6-4136-8D9A-2ABDBAB7DF1A}" destId="{64ED10AE-CD53-4836-9A17-0BE5A1DB6A8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E62210-9E29-467D-BCD4-4554CA1758F9}" type="datetimeFigureOut">
              <a:rPr lang="en-US" smtClean="0"/>
              <a:pPr/>
              <a:t>5/4/2008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583FB8-921A-409D-938E-E12CE9632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83FB8-921A-409D-938E-E12CE9632DA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A6D72-2DDF-4B50-95B5-FFFC13D5062C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F6861-153C-4DEF-96F0-4FD75F7A59BC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D57C3-B0D7-493F-A07D-2A02F2646A25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1C4CD-5D46-4B73-A6ED-955EB76DFF40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84425-F51D-455D-B09E-295B0C66D5B8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9B409-04E9-48AF-8559-7FFB44DF8AF9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06E60-1BA9-4108-BF0E-26067D8970EF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872136-DBFF-443E-8F38-4B42636F96E8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8DC6F-9D14-4F38-82F6-8BD7BE120EC0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044E66-1AA8-4C1C-8C88-EDBD9B96A667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12D07D7-8358-4CB5-A50C-D5AEDF04DE46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F1876-B24F-479A-B557-16756254D7BD}" type="datetime1">
              <a:rPr lang="en-US" smtClean="0"/>
              <a:pPr/>
              <a:t>5/4/2008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AEA4D9-8FFB-4F69-80A6-FCFFFBAEC9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mtClean="0"/>
              <a:t>CP Violation in B</a:t>
            </a:r>
            <a:r>
              <a:rPr baseline="-25000" smtClean="0"/>
              <a:t>s</a:t>
            </a:r>
            <a:r>
              <a:rPr smtClean="0">
                <a:sym typeface="Symbol"/>
              </a:rPr>
              <a:t>J/:</a:t>
            </a:r>
            <a:r>
              <a:rPr smtClean="0"/>
              <a:t/>
            </a:r>
            <a:br>
              <a:rPr smtClean="0"/>
            </a:br>
            <a:r>
              <a:rPr smtClean="0"/>
              <a:t> Evidence for New Physics?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Karen Gibson</a:t>
            </a:r>
          </a:p>
          <a:p>
            <a:r>
              <a:rPr lang="en-US" dirty="0" smtClean="0"/>
              <a:t>University of Pittsburgh</a:t>
            </a:r>
          </a:p>
          <a:p>
            <a:r>
              <a:rPr lang="en-US" dirty="0" smtClean="0"/>
              <a:t>HEP</a:t>
            </a:r>
            <a:r>
              <a:rPr lang="en-US" dirty="0" smtClean="0"/>
              <a:t> </a:t>
            </a:r>
            <a:r>
              <a:rPr lang="en-US" dirty="0" smtClean="0"/>
              <a:t>Seminar at </a:t>
            </a:r>
            <a:r>
              <a:rPr lang="en-US" dirty="0" smtClean="0"/>
              <a:t> Imperial College London </a:t>
            </a:r>
            <a:endParaRPr lang="en-US" dirty="0" smtClean="0"/>
          </a:p>
          <a:p>
            <a:r>
              <a:rPr lang="en-US" dirty="0" smtClean="0">
                <a:latin typeface="+mj-lt"/>
              </a:rPr>
              <a:t>May </a:t>
            </a:r>
            <a:r>
              <a:rPr lang="en-US" dirty="0" smtClean="0">
                <a:latin typeface="+mj-lt"/>
              </a:rPr>
              <a:t>9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2008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and Decay in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91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Mixing between particle and anti-particle occurs through the loop processes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Oscillations are very fast-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~3 trillion times per second!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New particles can contribute to box diagram!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43200" y="2286000"/>
            <a:ext cx="5638800" cy="4495800"/>
            <a:chOff x="1676400" y="2209800"/>
            <a:chExt cx="5638800" cy="4495800"/>
          </a:xfrm>
        </p:grpSpPr>
        <p:sp>
          <p:nvSpPr>
            <p:cNvPr id="12" name="Rounded Rectangle 11"/>
            <p:cNvSpPr/>
            <p:nvPr/>
          </p:nvSpPr>
          <p:spPr>
            <a:xfrm>
              <a:off x="1676400" y="2209800"/>
              <a:ext cx="5638800" cy="4495800"/>
            </a:xfrm>
            <a:prstGeom prst="roundRect">
              <a:avLst>
                <a:gd name="adj" fmla="val 452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Bs_JPsi_phi_deca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4495800"/>
              <a:ext cx="4572000" cy="216217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676400" y="2286000"/>
              <a:ext cx="5562600" cy="2438400"/>
              <a:chOff x="1295400" y="2286000"/>
              <a:chExt cx="5562600" cy="2438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371600" y="2286000"/>
                <a:ext cx="5486400" cy="2133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Bs_mix_box_diagram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2438400"/>
                <a:ext cx="5272462" cy="1871663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V="1">
                <a:off x="1295400" y="3657600"/>
                <a:ext cx="228600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in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Schrodinger equation governs</a:t>
            </a:r>
            <a:r>
              <a:rPr lang="en-US" sz="2800" dirty="0" smtClean="0">
                <a:sym typeface="Symbol"/>
              </a:rPr>
              <a:t></a:t>
            </a:r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latin typeface="+mj-lt"/>
                <a:sym typeface="Symbol"/>
              </a:rPr>
              <a:t>0</a:t>
            </a:r>
            <a:r>
              <a:rPr lang="en-US" dirty="0" smtClean="0">
                <a:sym typeface="Symbol"/>
              </a:rPr>
              <a:t>-</a:t>
            </a:r>
            <a:r>
              <a:rPr lang="en-US" dirty="0" smtClean="0"/>
              <a:t>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mixing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Mass eigenstates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H</a:t>
            </a:r>
            <a:r>
              <a:rPr lang="en-US" dirty="0" smtClean="0"/>
              <a:t> and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L</a:t>
            </a:r>
            <a:r>
              <a:rPr lang="en-US" dirty="0" smtClean="0"/>
              <a:t> are admixtures of</a:t>
            </a:r>
          </a:p>
          <a:p>
            <a:pPr>
              <a:buNone/>
            </a:pPr>
            <a:r>
              <a:rPr lang="en-US" dirty="0" smtClean="0"/>
              <a:t>flavor eigenstates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</a:t>
            </a:r>
          </a:p>
          <a:p>
            <a:pPr lvl="1">
              <a:buNone/>
            </a:pPr>
            <a:r>
              <a:rPr lang="en-US" dirty="0" smtClean="0"/>
              <a:t>∆m</a:t>
            </a:r>
            <a:r>
              <a:rPr lang="en-US" baseline="-25000" dirty="0" smtClean="0"/>
              <a:t>s</a:t>
            </a:r>
            <a:r>
              <a:rPr lang="en-US" dirty="0" smtClean="0"/>
              <a:t> = m</a:t>
            </a:r>
            <a:r>
              <a:rPr lang="en-US" baseline="-25000" dirty="0" smtClean="0"/>
              <a:t>H</a:t>
            </a:r>
            <a:r>
              <a:rPr lang="en-US" dirty="0" smtClean="0"/>
              <a:t> –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|M</a:t>
            </a:r>
            <a:r>
              <a:rPr lang="en-US" baseline="-25000" dirty="0" smtClean="0"/>
              <a:t>12</a:t>
            </a:r>
            <a:r>
              <a:rPr lang="en-US" dirty="0" smtClean="0"/>
              <a:t>|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 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 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-</a:t>
            </a:r>
            <a:r>
              <a:rPr lang="en-US" dirty="0" smtClean="0">
                <a:sym typeface="Symbol"/>
              </a:rPr>
              <a:t> </a:t>
            </a:r>
            <a:r>
              <a:rPr lang="en-US" baseline="-25000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 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|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/>
              <a:t>12</a:t>
            </a:r>
            <a:r>
              <a:rPr lang="en-US" dirty="0" smtClean="0"/>
              <a:t>|cos(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/>
              <a:t>s</a:t>
            </a:r>
            <a:r>
              <a:rPr lang="en-US" dirty="0" smtClean="0"/>
              <a:t>), </a:t>
            </a:r>
          </a:p>
          <a:p>
            <a:pPr lvl="1">
              <a:buNone/>
            </a:pPr>
            <a:r>
              <a:rPr lang="en-US" dirty="0" smtClean="0"/>
              <a:t>where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/>
              <a:t>s</a:t>
            </a:r>
            <a:r>
              <a:rPr lang="en-US" dirty="0" smtClean="0"/>
              <a:t>= arg(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M</a:t>
            </a:r>
            <a:r>
              <a:rPr lang="en-US" baseline="-25000" dirty="0" smtClean="0"/>
              <a:t>12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-25000" dirty="0" smtClean="0"/>
              <a:t>12</a:t>
            </a:r>
            <a:r>
              <a:rPr lang="en-US" dirty="0" smtClean="0"/>
              <a:t>) 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86200"/>
            <a:ext cx="3178133" cy="49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3200400" cy="48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905000"/>
            <a:ext cx="6248400" cy="107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562600" y="4648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Frequency of oscillation between B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000" baseline="30000" dirty="0" smtClean="0">
                <a:solidFill>
                  <a:schemeClr val="accent1"/>
                </a:solidFill>
              </a:rPr>
              <a:t>0</a:t>
            </a:r>
            <a:r>
              <a:rPr lang="en-US" sz="2000" dirty="0" smtClean="0">
                <a:solidFill>
                  <a:schemeClr val="accent1"/>
                </a:solidFill>
              </a:rPr>
              <a:t> and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</a:t>
            </a:r>
            <a:r>
              <a:rPr lang="en-US" sz="2000" dirty="0" smtClean="0">
                <a:solidFill>
                  <a:schemeClr val="accent1"/>
                </a:solidFill>
              </a:rPr>
              <a:t>B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000" baseline="30000" dirty="0" smtClean="0">
                <a:solidFill>
                  <a:schemeClr val="accent1"/>
                </a:solidFill>
              </a:rPr>
              <a:t>0</a:t>
            </a:r>
            <a:endParaRPr lang="en-US" sz="2000" baseline="30000" dirty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4724400" y="5002142"/>
            <a:ext cx="838200" cy="103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791200"/>
            <a:ext cx="1701600" cy="785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Model CPV in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 violation in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>
                <a:sym typeface="Symbol"/>
              </a:rPr>
              <a:t>J/</a:t>
            </a:r>
            <a:endParaRPr lang="en-US" dirty="0" smtClean="0"/>
          </a:p>
          <a:p>
            <a:pPr lvl="1">
              <a:buNone/>
            </a:pPr>
            <a:endParaRPr lang="en-US" sz="1800" dirty="0" smtClean="0">
              <a:sym typeface="Symbol"/>
            </a:endParaRPr>
          </a:p>
          <a:p>
            <a:pPr lvl="1"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sz="3200" dirty="0" smtClean="0">
                <a:sym typeface="Symbol"/>
              </a:rPr>
              <a:t>CP observable: </a:t>
            </a:r>
            <a:r>
              <a:rPr lang="en-US" sz="3200" baseline="30000" dirty="0" smtClean="0"/>
              <a:t> </a:t>
            </a:r>
            <a:r>
              <a:rPr lang="en-US" sz="3200" baseline="-25000" dirty="0" smtClean="0"/>
              <a:t>J/</a:t>
            </a:r>
            <a:r>
              <a:rPr lang="en-US" sz="3200" baseline="-25000" dirty="0" err="1" smtClean="0">
                <a:latin typeface="Symbol" pitchFamily="18" charset="2"/>
              </a:rPr>
              <a:t>yj</a:t>
            </a:r>
            <a:r>
              <a:rPr lang="en-US" sz="3200" baseline="30000" dirty="0" smtClean="0"/>
              <a:t> </a:t>
            </a:r>
            <a:r>
              <a:rPr lang="en-US" sz="3200" dirty="0" smtClean="0">
                <a:sym typeface="Symbol"/>
              </a:rPr>
              <a:t>=</a:t>
            </a:r>
            <a:r>
              <a:rPr lang="en-US" sz="3200" dirty="0" smtClean="0"/>
              <a:t> e </a:t>
            </a:r>
            <a:r>
              <a:rPr lang="en-US" sz="3200" baseline="30000" dirty="0" smtClean="0"/>
              <a:t>i</a:t>
            </a:r>
            <a:r>
              <a:rPr lang="en-US" sz="3200" baseline="30000" dirty="0" smtClean="0">
                <a:latin typeface="+mj-lt"/>
              </a:rPr>
              <a:t>2</a:t>
            </a:r>
            <a:r>
              <a:rPr lang="en-US" sz="3200" baseline="30000" dirty="0" smtClean="0">
                <a:sym typeface="Symbol"/>
              </a:rPr>
              <a:t></a:t>
            </a:r>
            <a:r>
              <a:rPr lang="en-US" sz="3200" baseline="20000" dirty="0" smtClean="0"/>
              <a:t>s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2600" dirty="0" smtClean="0"/>
              <a:t>The CP phase in B</a:t>
            </a:r>
            <a:r>
              <a:rPr lang="en-US" sz="2600" baseline="-25000" dirty="0" smtClean="0"/>
              <a:t>s</a:t>
            </a:r>
            <a:r>
              <a:rPr lang="en-US" sz="2600" baseline="30000" dirty="0" smtClean="0">
                <a:latin typeface="+mj-lt"/>
              </a:rPr>
              <a:t>0</a:t>
            </a:r>
            <a:r>
              <a:rPr lang="en-US" sz="2600" dirty="0" smtClean="0">
                <a:sym typeface="Symbol"/>
              </a:rPr>
              <a:t>J/</a:t>
            </a:r>
            <a:r>
              <a:rPr lang="en-US" sz="2600" dirty="0" smtClean="0"/>
              <a:t>  in the standard model is</a:t>
            </a:r>
          </a:p>
          <a:p>
            <a:pPr lvl="1">
              <a:buNone/>
            </a:pPr>
            <a:endParaRPr lang="en-US" sz="2600" dirty="0" smtClean="0"/>
          </a:p>
          <a:p>
            <a:pPr lvl="1">
              <a:buNone/>
            </a:pPr>
            <a:r>
              <a:rPr lang="en-US" sz="2600" dirty="0" smtClean="0"/>
              <a:t>					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096000" y="1752600"/>
            <a:ext cx="25146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Assume 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|l</a:t>
            </a:r>
            <a:r>
              <a:rPr lang="en-US" sz="2400" baseline="30000" dirty="0" smtClean="0">
                <a:solidFill>
                  <a:schemeClr val="accent1"/>
                </a:solidFill>
              </a:rPr>
              <a:t> 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J/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Symbol" pitchFamily="18" charset="2"/>
              </a:rPr>
              <a:t>yj</a:t>
            </a:r>
            <a:r>
              <a:rPr lang="en-US" sz="2400" baseline="300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| = 1 </a:t>
            </a:r>
          </a:p>
          <a:p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     </a:t>
            </a:r>
            <a:r>
              <a:rPr lang="en-US" sz="2400" dirty="0" smtClean="0">
                <a:solidFill>
                  <a:schemeClr val="accent1"/>
                </a:solidFill>
              </a:rPr>
              <a:t>no direct CPV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200" y="4267200"/>
            <a:ext cx="3352800" cy="1371600"/>
            <a:chOff x="1295400" y="4648200"/>
            <a:chExt cx="3352800" cy="1371600"/>
          </a:xfrm>
        </p:grpSpPr>
        <p:sp>
          <p:nvSpPr>
            <p:cNvPr id="11" name="Rounded Rectangle 10"/>
            <p:cNvSpPr/>
            <p:nvPr/>
          </p:nvSpPr>
          <p:spPr>
            <a:xfrm>
              <a:off x="1295400" y="4648200"/>
              <a:ext cx="3352800" cy="1371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447800" y="4800600"/>
            <a:ext cx="3075296" cy="990600"/>
          </p:xfrm>
          <a:graphic>
            <a:graphicData uri="http://schemas.openxmlformats.org/presentationml/2006/ole">
              <p:oleObj spid="_x0000_s1026" name="Equation" r:id="rId3" imgW="1498320" imgH="48240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4876800" y="4800600"/>
            <a:ext cx="403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Very small SM CP phase!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750004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Note: </a:t>
            </a:r>
            <a:r>
              <a:rPr lang="en-US" sz="2400" i="1" dirty="0" err="1" smtClean="0">
                <a:solidFill>
                  <a:schemeClr val="accent1"/>
                </a:solidFill>
              </a:rPr>
              <a:t>Im</a:t>
            </a:r>
            <a:r>
              <a:rPr lang="en-US" sz="2400" dirty="0" smtClean="0">
                <a:solidFill>
                  <a:schemeClr val="accent1"/>
                </a:solidFill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latin typeface="Symbol" pitchFamily="18" charset="2"/>
              </a:rPr>
              <a:t>l</a:t>
            </a:r>
            <a:r>
              <a:rPr lang="en-US" sz="2400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/</a:t>
            </a:r>
            <a:r>
              <a:rPr lang="en-US" sz="2400" baseline="-25000" dirty="0" err="1" smtClean="0">
                <a:solidFill>
                  <a:schemeClr val="accent1"/>
                </a:solidFill>
                <a:latin typeface="Symbol" pitchFamily="18" charset="2"/>
              </a:rPr>
              <a:t>yj</a:t>
            </a:r>
            <a:r>
              <a:rPr lang="en-US" sz="2400" dirty="0" smtClean="0">
                <a:solidFill>
                  <a:schemeClr val="accent1"/>
                </a:solidFill>
              </a:rPr>
              <a:t>) = sin(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400" dirty="0" smtClean="0">
                <a:solidFill>
                  <a:schemeClr val="accent1"/>
                </a:solidFill>
              </a:rPr>
              <a:t>) 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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sym typeface="Symbol"/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,  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compared to sin(</a:t>
            </a: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chemeClr val="accent1"/>
                </a:solidFill>
              </a:rPr>
              <a:t>) 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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sym typeface="Symbol"/>
              </a:rPr>
              <a:t>0.70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 (</a:t>
            </a:r>
            <a:r>
              <a:rPr lang="en-US" sz="2400" dirty="0" smtClean="0">
                <a:solidFill>
                  <a:schemeClr val="accent1"/>
                </a:solidFill>
              </a:rPr>
              <a:t>B</a:t>
            </a:r>
            <a:r>
              <a:rPr lang="en-US" sz="2400" baseline="30000" dirty="0" smtClean="0">
                <a:solidFill>
                  <a:schemeClr val="accent1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accent1"/>
                </a:solidFill>
              </a:rPr>
              <a:t>J/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</a:rPr>
              <a:t>K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400" baseline="30000" dirty="0" smtClean="0">
                <a:solidFill>
                  <a:schemeClr val="accent1"/>
                </a:solidFill>
              </a:rPr>
              <a:t>0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Physics in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>
                <a:sym typeface="Symbol"/>
              </a:rPr>
              <a:t>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oscillations observed by CDF</a:t>
            </a:r>
          </a:p>
          <a:p>
            <a:pPr lvl="1"/>
            <a:r>
              <a:rPr lang="en-US" dirty="0" smtClean="0"/>
              <a:t>Mixing frequency ∆m</a:t>
            </a:r>
            <a:r>
              <a:rPr lang="en-US" baseline="-25000" dirty="0" smtClean="0"/>
              <a:t>s</a:t>
            </a:r>
            <a:r>
              <a:rPr lang="en-US" dirty="0" smtClean="0"/>
              <a:t> now very well-measured</a:t>
            </a:r>
          </a:p>
          <a:p>
            <a:pPr lvl="1"/>
            <a:r>
              <a:rPr lang="en-US" dirty="0" smtClean="0"/>
              <a:t>Precisely determines |M</a:t>
            </a:r>
            <a:r>
              <a:rPr lang="en-US" baseline="-25000" dirty="0" smtClean="0"/>
              <a:t>12</a:t>
            </a:r>
            <a:r>
              <a:rPr lang="en-US" dirty="0" smtClean="0"/>
              <a:t>| - in good agreement w/SM pred.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Phase of mixing amplitude is still very poorly determined!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5105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New physics could produce large CP phase!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962400"/>
            <a:ext cx="3200400" cy="83099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/>
              </a:rPr>
              <a:t> M</a:t>
            </a:r>
            <a:r>
              <a:rPr lang="en-US" sz="2400" baseline="-25000" dirty="0" smtClean="0">
                <a:sym typeface="Symbol"/>
              </a:rPr>
              <a:t>12</a:t>
            </a:r>
            <a:r>
              <a:rPr lang="en-US" sz="2400" dirty="0" smtClean="0">
                <a:sym typeface="Symbol"/>
              </a:rPr>
              <a:t> = |M</a:t>
            </a:r>
            <a:r>
              <a:rPr lang="en-US" sz="2400" baseline="-25000" dirty="0" smtClean="0">
                <a:sym typeface="Symbol"/>
              </a:rPr>
              <a:t>12</a:t>
            </a:r>
            <a:r>
              <a:rPr lang="en-US" sz="2400" dirty="0" smtClean="0">
                <a:sym typeface="Symbol"/>
              </a:rPr>
              <a:t>|e</a:t>
            </a:r>
            <a:r>
              <a:rPr lang="en-US" sz="2400" baseline="30000" dirty="0" smtClean="0">
                <a:sym typeface="Symbol"/>
              </a:rPr>
              <a:t>i</a:t>
            </a:r>
            <a:r>
              <a:rPr lang="en-US" sz="2400" baseline="20000" dirty="0" smtClean="0"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, where </a:t>
            </a:r>
            <a:r>
              <a:rPr lang="en-US" sz="2400" dirty="0" smtClean="0">
                <a:latin typeface="Symbol" pitchFamily="18" charset="2"/>
                <a:sym typeface="Symbol"/>
              </a:rPr>
              <a:t>j</a:t>
            </a:r>
            <a:r>
              <a:rPr lang="en-US" sz="2400" baseline="-25000" dirty="0" smtClean="0"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 = arg( V</a:t>
            </a:r>
            <a:r>
              <a:rPr lang="en-US" sz="2400" baseline="-25000" dirty="0" smtClean="0">
                <a:sym typeface="Symbol"/>
              </a:rPr>
              <a:t>tb</a:t>
            </a:r>
            <a:r>
              <a:rPr lang="en-US" sz="2400" dirty="0" smtClean="0">
                <a:sym typeface="Symbol"/>
              </a:rPr>
              <a:t>V</a:t>
            </a:r>
            <a:r>
              <a:rPr lang="en-US" sz="2400" baseline="-25000" dirty="0" smtClean="0">
                <a:sym typeface="Symbol"/>
              </a:rPr>
              <a:t>ts</a:t>
            </a:r>
            <a:r>
              <a:rPr lang="en-US" sz="2400" baseline="30000" dirty="0" smtClean="0">
                <a:sym typeface="Symbol"/>
              </a:rPr>
              <a:t>*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baseline="30000" dirty="0" smtClean="0">
                <a:sym typeface="Symbol"/>
              </a:rPr>
              <a:t>2</a:t>
            </a:r>
            <a:endParaRPr lang="en-US" sz="2400" baseline="30000" dirty="0" smtClean="0">
              <a:latin typeface="+mj-lt"/>
            </a:endParaRPr>
          </a:p>
        </p:txBody>
      </p:sp>
      <p:pic>
        <p:nvPicPr>
          <p:cNvPr id="7" name="Picture 6" descr="Phase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114800"/>
            <a:ext cx="2956596" cy="254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CPV in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from New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If large new physics phase present in mixing amplitude</a:t>
            </a:r>
            <a:endParaRPr lang="en-US" baseline="30000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= 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sym typeface="Symbol"/>
              </a:rPr>
              <a:t>SM</a:t>
            </a:r>
            <a:r>
              <a:rPr lang="en-US" dirty="0" smtClean="0">
                <a:sym typeface="Symbol"/>
              </a:rPr>
              <a:t> + 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sym typeface="Symbol"/>
              </a:rPr>
              <a:t>NP</a:t>
            </a:r>
            <a:r>
              <a:rPr lang="en-US" dirty="0" smtClean="0">
                <a:sym typeface="Symbol"/>
              </a:rPr>
              <a:t> ~ 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baseline="30000" dirty="0" err="1" smtClean="0">
                <a:sym typeface="Symbol"/>
              </a:rPr>
              <a:t>NP</a:t>
            </a:r>
            <a:r>
              <a:rPr lang="en-US" dirty="0" smtClean="0">
                <a:sym typeface="Symbol"/>
              </a:rPr>
              <a:t>  </a:t>
            </a:r>
          </a:p>
          <a:p>
            <a:pPr lvl="1"/>
            <a:r>
              <a:rPr lang="en-US" dirty="0" smtClean="0"/>
              <a:t>Can measure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directly from CP asymmetry in 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semileptonic decays </a:t>
            </a:r>
          </a:p>
          <a:p>
            <a:r>
              <a:rPr lang="en-US" dirty="0" smtClean="0"/>
              <a:t>Same new physics phase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sym typeface="Symbol"/>
              </a:rPr>
              <a:t>NP</a:t>
            </a:r>
            <a:r>
              <a:rPr lang="en-US" dirty="0" smtClean="0">
                <a:sym typeface="Symbol"/>
              </a:rPr>
              <a:t> would add to 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</a:p>
          <a:p>
            <a:pPr lvl="1"/>
            <a:r>
              <a:rPr lang="en-US" dirty="0" smtClean="0">
                <a:sym typeface="Symbol"/>
              </a:rPr>
              <a:t>In 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latin typeface="+mj-lt"/>
                <a:sym typeface="Symbol"/>
              </a:rPr>
              <a:t>0</a:t>
            </a:r>
            <a:r>
              <a:rPr lang="en-US" dirty="0" smtClean="0">
                <a:sym typeface="Symbol"/>
              </a:rPr>
              <a:t>J/, we would then measure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	(</a:t>
            </a:r>
            <a:r>
              <a:rPr lang="en-US" dirty="0" smtClean="0">
                <a:latin typeface="+mj-lt"/>
                <a:sym typeface="Symbol"/>
              </a:rPr>
              <a:t>2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  </a:t>
            </a:r>
            <a:r>
              <a:rPr lang="en-US" dirty="0" smtClean="0">
                <a:latin typeface="Symbol" pitchFamily="18" charset="2"/>
                <a:sym typeface="Symbol"/>
              </a:rPr>
              <a:t>- 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baseline="30000" dirty="0" err="1" smtClean="0">
                <a:sym typeface="Symbol"/>
              </a:rPr>
              <a:t>NP</a:t>
            </a:r>
            <a:r>
              <a:rPr lang="en-US" dirty="0" smtClean="0">
                <a:sym typeface="Symbol"/>
              </a:rPr>
              <a:t>) ~ </a:t>
            </a:r>
            <a:r>
              <a:rPr lang="en-US" dirty="0" smtClean="0">
                <a:latin typeface="Symbol" pitchFamily="18" charset="2"/>
                <a:sym typeface="Symbol"/>
              </a:rPr>
              <a:t>-</a:t>
            </a:r>
            <a:r>
              <a:rPr lang="en-US" dirty="0" smtClean="0">
                <a:sym typeface="Symbol"/>
              </a:rPr>
              <a:t>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sym typeface="Symbol"/>
              </a:rPr>
              <a:t>NP</a:t>
            </a:r>
            <a:r>
              <a:rPr lang="en-US" baseline="30000" dirty="0" smtClean="0">
                <a:latin typeface="Symbol" pitchFamily="18" charset="2"/>
                <a:sym typeface="Symbol"/>
              </a:rPr>
              <a:t> 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chemeClr val="accent1"/>
                </a:solidFill>
                <a:sym typeface="Symbol"/>
              </a:rPr>
              <a:t>Observation of large CP phase in B</a:t>
            </a:r>
            <a:r>
              <a:rPr lang="en-US" baseline="-25000" dirty="0" smtClean="0">
                <a:solidFill>
                  <a:schemeClr val="accent1"/>
                </a:solidFill>
                <a:sym typeface="Symbol"/>
              </a:rPr>
              <a:t>s</a:t>
            </a:r>
            <a:r>
              <a:rPr lang="en-US" baseline="30000" dirty="0" smtClean="0">
                <a:solidFill>
                  <a:schemeClr val="accent1"/>
                </a:solidFill>
                <a:latin typeface="+mj-lt"/>
                <a:sym typeface="Symbol"/>
              </a:rPr>
              <a:t>0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J/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  <a:sym typeface="Symbol"/>
              </a:rPr>
              <a:t>	</a:t>
            </a:r>
            <a:r>
              <a:rPr lang="en-US" sz="2600" dirty="0" smtClean="0">
                <a:solidFill>
                  <a:schemeClr val="accent1"/>
                </a:solidFill>
                <a:sym typeface="Symbol"/>
              </a:rPr>
              <a:t> unequivocal sign of new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Physics in Flavor Sector?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Belle/B</a:t>
            </a:r>
            <a:r>
              <a:rPr lang="en-US" sz="2400" dirty="0" smtClean="0"/>
              <a:t>A</a:t>
            </a:r>
            <a:r>
              <a:rPr lang="en-US" dirty="0" smtClean="0"/>
              <a:t>B</a:t>
            </a:r>
            <a:r>
              <a:rPr lang="en-US" sz="2400" dirty="0" smtClean="0"/>
              <a:t>A</a:t>
            </a:r>
            <a:r>
              <a:rPr lang="en-US" dirty="0" smtClean="0"/>
              <a:t>R have seen suggestions of new physics effects in direct CP asymmetry </a:t>
            </a:r>
          </a:p>
          <a:p>
            <a:pPr lvl="1"/>
            <a:r>
              <a:rPr lang="en-US" dirty="0" smtClean="0"/>
              <a:t>Asymmetry between B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K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 and</a:t>
            </a:r>
            <a:r>
              <a:rPr lang="en-US" dirty="0" smtClean="0">
                <a:sym typeface="Symbol"/>
              </a:rPr>
              <a:t></a:t>
            </a:r>
            <a:r>
              <a:rPr lang="en-US" dirty="0" smtClean="0"/>
              <a:t>B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>
                <a:sym typeface="Symbol"/>
              </a:rPr>
              <a:t> </a:t>
            </a:r>
            <a:r>
              <a:rPr lang="en-US" dirty="0" smtClean="0"/>
              <a:t>K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is opposite to that between B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K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and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B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sym typeface="Symbol"/>
              </a:rPr>
              <a:t> </a:t>
            </a:r>
            <a:r>
              <a:rPr lang="en-US" dirty="0" smtClean="0"/>
              <a:t>K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+mj-lt"/>
              </a:rPr>
              <a:t>0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A = A</a:t>
            </a:r>
            <a:r>
              <a:rPr lang="en-US" baseline="-25000" dirty="0" smtClean="0"/>
              <a:t>K</a:t>
            </a:r>
            <a:r>
              <a:rPr lang="en-US" sz="1800" baseline="-16000" dirty="0" smtClean="0">
                <a:latin typeface="Symbol" pitchFamily="18" charset="2"/>
              </a:rPr>
              <a:t>+</a:t>
            </a:r>
            <a:r>
              <a:rPr lang="en-US" baseline="-25000" dirty="0" smtClean="0">
                <a:latin typeface="Symbol" pitchFamily="18" charset="2"/>
              </a:rPr>
              <a:t>p</a:t>
            </a:r>
            <a:r>
              <a:rPr lang="en-US" sz="1800" baseline="-16000" dirty="0" smtClean="0">
                <a:latin typeface="+mj-lt"/>
              </a:rPr>
              <a:t>0</a:t>
            </a:r>
            <a:r>
              <a:rPr lang="en-US" dirty="0" smtClean="0"/>
              <a:t> - A</a:t>
            </a:r>
            <a:r>
              <a:rPr lang="en-US" baseline="-25000" dirty="0" smtClean="0"/>
              <a:t>K</a:t>
            </a:r>
            <a:r>
              <a:rPr lang="en-US" sz="1800" baseline="-16000" dirty="0" smtClean="0">
                <a:latin typeface="Symbol" pitchFamily="18" charset="2"/>
              </a:rPr>
              <a:t>+</a:t>
            </a:r>
            <a:r>
              <a:rPr lang="en-US" baseline="-25000" dirty="0" smtClean="0">
                <a:latin typeface="Symbol" pitchFamily="18" charset="2"/>
              </a:rPr>
              <a:t>p</a:t>
            </a:r>
            <a:r>
              <a:rPr lang="en-US" sz="1800" baseline="-16000" dirty="0" smtClean="0">
                <a:latin typeface="Symbol" pitchFamily="18" charset="2"/>
              </a:rPr>
              <a:t>-</a:t>
            </a:r>
            <a:r>
              <a:rPr lang="en-US" dirty="0" smtClean="0"/>
              <a:t> = +</a:t>
            </a:r>
            <a:r>
              <a:rPr lang="en-US" dirty="0" smtClean="0">
                <a:latin typeface="+mj-lt"/>
              </a:rPr>
              <a:t>0.164 ± 0.037 </a:t>
            </a:r>
            <a:r>
              <a:rPr lang="en-US" dirty="0" smtClean="0"/>
              <a:t>(Belle)</a:t>
            </a:r>
            <a:r>
              <a:rPr lang="en-US" dirty="0" smtClean="0">
                <a:latin typeface="Symbol" pitchFamily="18" charset="2"/>
              </a:rPr>
              <a:t>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0"/>
            <a:ext cx="5105401" cy="269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48400" y="3810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Effect could be due to presence of NP in electroweak penguin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7772400" cy="17192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“Men's activities are occupied in two ways -- in grappling with external circumstances and in striving to set things at one in their own topsy-turvy mind.”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						</a:t>
            </a:r>
            <a:r>
              <a:rPr lang="en-US" i="1" dirty="0" smtClean="0">
                <a:solidFill>
                  <a:schemeClr val="accent1"/>
                </a:solidFill>
              </a:rPr>
              <a:t>- William James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Detector</a:t>
            </a:r>
            <a:endParaRPr lang="en-US" dirty="0"/>
          </a:p>
        </p:txBody>
      </p:sp>
      <p:pic>
        <p:nvPicPr>
          <p:cNvPr id="6" name="Content Placeholder 5" descr="CDF_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83603"/>
            <a:ext cx="6554585" cy="375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9000" y="60270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Muon detectors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445603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Calorimetry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493603"/>
            <a:ext cx="199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Drift Chamber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436203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Silicon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detector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2302692" y="2676436"/>
            <a:ext cx="2193108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 flipV="1">
            <a:off x="1882705" y="3741003"/>
            <a:ext cx="3298895" cy="110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200" y="3969603"/>
            <a:ext cx="1905000" cy="1678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314700" y="3779103"/>
            <a:ext cx="3429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686300" y="4693503"/>
            <a:ext cx="1143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95800" y="1447800"/>
            <a:ext cx="4114800" cy="2590800"/>
            <a:chOff x="4267200" y="1447800"/>
            <a:chExt cx="4114800" cy="2590800"/>
          </a:xfrm>
        </p:grpSpPr>
        <p:sp>
          <p:nvSpPr>
            <p:cNvPr id="11" name="Rounded Rectangle 10"/>
            <p:cNvSpPr/>
            <p:nvPr/>
          </p:nvSpPr>
          <p:spPr>
            <a:xfrm>
              <a:off x="4267200" y="1447800"/>
              <a:ext cx="4114800" cy="2590800"/>
            </a:xfrm>
            <a:prstGeom prst="roundRect">
              <a:avLst>
                <a:gd name="adj" fmla="val 82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Bs_JPsi_phi_sketch(2)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3400" y="1600200"/>
              <a:ext cx="3795713" cy="2313577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yj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4114800"/>
            <a:ext cx="77724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Overview of decay</a:t>
            </a:r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travels ~</a:t>
            </a:r>
            <a:r>
              <a:rPr lang="en-US" dirty="0" smtClean="0">
                <a:latin typeface="+mj-lt"/>
              </a:rPr>
              <a:t>450</a:t>
            </a:r>
            <a:r>
              <a:rPr lang="en-US" dirty="0" smtClean="0"/>
              <a:t>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dirty="0" smtClean="0"/>
              <a:t>m before decaying into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Spin-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decays to spin-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and spin-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     final states with </a:t>
            </a:r>
            <a:r>
              <a:rPr lang="en-US" dirty="0" smtClean="0">
                <a:latin typeface="Script MT Bold" pitchFamily="66" charset="0"/>
                <a:sym typeface="Symbol"/>
              </a:rPr>
              <a:t>l</a:t>
            </a:r>
            <a:r>
              <a:rPr lang="en-US" dirty="0" smtClean="0">
                <a:sym typeface="Symbol"/>
              </a:rPr>
              <a:t>=</a:t>
            </a:r>
            <a:r>
              <a:rPr lang="en-US" dirty="0" smtClean="0">
                <a:latin typeface="+mj-lt"/>
                <a:sym typeface="Symbol"/>
              </a:rPr>
              <a:t>0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>
                <a:latin typeface="+mj-lt"/>
                <a:sym typeface="Symbol"/>
              </a:rPr>
              <a:t>1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>
                <a:latin typeface="+mj-lt"/>
                <a:sym typeface="Symbol"/>
              </a:rPr>
              <a:t>2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Properties of decay depend on decay time, CP at decay, and initial flavor of</a:t>
            </a:r>
            <a:r>
              <a:rPr lang="en-US" sz="2800" dirty="0" smtClean="0">
                <a:sym typeface="Symbol"/>
              </a:rPr>
              <a:t>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/B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endParaRPr lang="en-US" baseline="30000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981200"/>
            <a:ext cx="5181601" cy="1295400"/>
            <a:chOff x="17775" y="1981200"/>
            <a:chExt cx="4577251" cy="1295400"/>
          </a:xfrm>
        </p:grpSpPr>
        <p:sp>
          <p:nvSpPr>
            <p:cNvPr id="6" name="TextBox 5"/>
            <p:cNvSpPr txBox="1"/>
            <p:nvPr/>
          </p:nvSpPr>
          <p:spPr>
            <a:xfrm>
              <a:off x="17775" y="1981200"/>
              <a:ext cx="35142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2200" dirty="0" smtClean="0">
                  <a:solidFill>
                    <a:srgbClr val="FF0000"/>
                  </a:solidFill>
                </a:rPr>
                <a:t>t = m(B</a:t>
              </a:r>
              <a:r>
                <a:rPr lang="en-US" sz="2200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sz="22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200" dirty="0" smtClean="0">
                  <a:solidFill>
                    <a:srgbClr val="FF0000"/>
                  </a:solidFill>
                </a:rPr>
                <a:t>)*L</a:t>
              </a:r>
              <a:r>
                <a:rPr lang="en-US" sz="2200" baseline="-25000" dirty="0" smtClean="0">
                  <a:solidFill>
                    <a:srgbClr val="FF0000"/>
                  </a:solidFill>
                </a:rPr>
                <a:t>xy</a:t>
              </a:r>
              <a:r>
                <a:rPr lang="en-US" sz="2200" dirty="0" smtClean="0">
                  <a:solidFill>
                    <a:srgbClr val="FF0000"/>
                  </a:solidFill>
                </a:rPr>
                <a:t>(B</a:t>
              </a:r>
              <a:r>
                <a:rPr lang="en-US" sz="2200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sz="22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200" dirty="0" smtClean="0">
                  <a:solidFill>
                    <a:srgbClr val="FF0000"/>
                  </a:solidFill>
                  <a:sym typeface="Symbol"/>
                </a:rPr>
                <a:t></a:t>
              </a:r>
              <a:r>
                <a:rPr lang="en-US" sz="2200" dirty="0" smtClean="0">
                  <a:solidFill>
                    <a:srgbClr val="FF0000"/>
                  </a:solidFill>
                </a:rPr>
                <a:t> J/</a:t>
              </a:r>
              <a:r>
                <a:rPr lang="en-US" sz="2200" dirty="0" err="1" smtClean="0">
                  <a:solidFill>
                    <a:srgbClr val="FF0000"/>
                  </a:solidFill>
                  <a:latin typeface="Symbol" pitchFamily="18" charset="2"/>
                </a:rPr>
                <a:t>yj</a:t>
              </a:r>
              <a:r>
                <a:rPr lang="en-US" sz="2200" dirty="0" smtClean="0">
                  <a:solidFill>
                    <a:srgbClr val="FF0000"/>
                  </a:solidFill>
                </a:rPr>
                <a:t>)/</a:t>
              </a:r>
              <a:r>
                <a:rPr lang="en-US" sz="2200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2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200" dirty="0" smtClean="0">
                  <a:solidFill>
                    <a:srgbClr val="FF0000"/>
                  </a:solidFill>
                </a:rPr>
                <a:t>(B</a:t>
              </a:r>
              <a:r>
                <a:rPr lang="en-US" sz="2200" baseline="-25000" dirty="0" smtClean="0">
                  <a:solidFill>
                    <a:srgbClr val="FF0000"/>
                  </a:solidFill>
                </a:rPr>
                <a:t>s</a:t>
              </a:r>
              <a:r>
                <a:rPr lang="en-US" sz="2200" baseline="30000" dirty="0" smtClean="0">
                  <a:solidFill>
                    <a:srgbClr val="FF0000"/>
                  </a:solidFill>
                </a:rPr>
                <a:t>0</a:t>
              </a:r>
              <a:r>
                <a:rPr lang="en-US" sz="2200" dirty="0" smtClean="0">
                  <a:solidFill>
                    <a:srgbClr val="FF0000"/>
                  </a:solidFill>
                </a:rPr>
                <a:t>)</a:t>
              </a:r>
            </a:p>
            <a:p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86000" y="2362200"/>
              <a:ext cx="2309026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Reconstruct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K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dirty="0" smtClean="0"/>
              <a:t>K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angular information from 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 and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 decays to separate angular momentum states which correspond to CP eigenstates</a:t>
            </a:r>
          </a:p>
          <a:p>
            <a:pPr lvl="1"/>
            <a:r>
              <a:rPr lang="en-US" dirty="0" smtClean="0"/>
              <a:t>CP-even (</a:t>
            </a:r>
            <a:r>
              <a:rPr lang="en-US" dirty="0" smtClean="0">
                <a:latin typeface="Script MT Bold" pitchFamily="66" charset="0"/>
                <a:sym typeface="Symbol"/>
              </a:rPr>
              <a:t>l</a:t>
            </a:r>
            <a:r>
              <a:rPr lang="en-US" dirty="0" smtClean="0"/>
              <a:t>=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,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) and CP-odd (</a:t>
            </a:r>
            <a:r>
              <a:rPr lang="en-US" dirty="0" smtClean="0">
                <a:latin typeface="Script MT Bold" pitchFamily="66" charset="0"/>
                <a:sym typeface="Symbol"/>
              </a:rPr>
              <a:t>l</a:t>
            </a:r>
            <a:r>
              <a:rPr lang="en-US" dirty="0" smtClean="0"/>
              <a:t>=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) final states</a:t>
            </a:r>
          </a:p>
          <a:p>
            <a:r>
              <a:rPr lang="en-US" dirty="0" smtClean="0"/>
              <a:t>Identify initial state of B</a:t>
            </a:r>
            <a:r>
              <a:rPr lang="en-US" baseline="-25000" dirty="0" smtClean="0"/>
              <a:t>s</a:t>
            </a:r>
            <a:r>
              <a:rPr lang="en-US" dirty="0" smtClean="0"/>
              <a:t> meson (flavor tagging)</a:t>
            </a:r>
          </a:p>
          <a:p>
            <a:pPr lvl="1"/>
            <a:r>
              <a:rPr lang="en-US" dirty="0" smtClean="0"/>
              <a:t>Separate time evolution of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and</a:t>
            </a:r>
            <a:r>
              <a:rPr lang="en-US" dirty="0" smtClean="0">
                <a:sym typeface="Symbol"/>
              </a:rPr>
              <a:t>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to maximize sensitivity to CP asymmetry (sin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Perform un-binned maximum likelihood fit to extract signal parameters of interest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7772400" cy="217646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A man said to the Universe: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   “Sir, I exist!”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   “However,” replied the Universe,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   “The fact has not created in me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A sense of obligation.’”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i="1" dirty="0" smtClean="0">
                <a:solidFill>
                  <a:schemeClr val="accent1"/>
                </a:solidFill>
              </a:rPr>
              <a:t>- Stephen Crane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Related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baseline="-25000" dirty="0" smtClean="0">
                <a:solidFill>
                  <a:schemeClr val="accent1"/>
                </a:solidFill>
              </a:rPr>
              <a:t>s</a:t>
            </a:r>
            <a:r>
              <a:rPr lang="en-US" baseline="30000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 </a:t>
            </a:r>
            <a:r>
              <a:rPr lang="en-US" dirty="0" smtClean="0">
                <a:solidFill>
                  <a:schemeClr val="accent1"/>
                </a:solidFill>
              </a:rPr>
              <a:t>J/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  decays without flavor tagging</a:t>
            </a:r>
          </a:p>
          <a:p>
            <a:pPr lvl="1"/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latin typeface="+mj-lt"/>
                <a:sym typeface="Symbol"/>
              </a:rPr>
              <a:t>0</a:t>
            </a:r>
            <a:r>
              <a:rPr lang="en-US" dirty="0" smtClean="0">
                <a:sym typeface="Symbol"/>
              </a:rPr>
              <a:t> mean lifetime (</a:t>
            </a:r>
            <a:r>
              <a:rPr lang="en-US" dirty="0" smtClean="0">
                <a:latin typeface="Symbol" pitchFamily="18" charset="2"/>
                <a:sym typeface="Symbol"/>
              </a:rPr>
              <a:t>t</a:t>
            </a:r>
            <a:r>
              <a:rPr lang="en-US" dirty="0" smtClean="0">
                <a:sym typeface="Symbol"/>
              </a:rPr>
              <a:t> = </a:t>
            </a:r>
            <a:r>
              <a:rPr lang="en-US" dirty="0" smtClean="0">
                <a:latin typeface="+mj-lt"/>
                <a:sym typeface="Symbol"/>
              </a:rPr>
              <a:t>1</a:t>
            </a:r>
            <a:r>
              <a:rPr lang="en-US" dirty="0" smtClean="0">
                <a:sym typeface="Symbol"/>
              </a:rPr>
              <a:t>/</a:t>
            </a:r>
            <a:r>
              <a:rPr lang="en-US" dirty="0" smtClean="0">
                <a:latin typeface="Symbol" pitchFamily="18" charset="2"/>
                <a:sym typeface="Symbol"/>
              </a:rPr>
              <a:t>G</a:t>
            </a:r>
            <a:r>
              <a:rPr lang="en-US" dirty="0" smtClean="0">
                <a:sym typeface="Symbol"/>
              </a:rPr>
              <a:t>)</a:t>
            </a:r>
          </a:p>
          <a:p>
            <a:pPr lvl="2"/>
            <a:r>
              <a:rPr lang="en-US" dirty="0" smtClean="0">
                <a:latin typeface="Symbol" pitchFamily="18" charset="2"/>
                <a:sym typeface="Symbol"/>
              </a:rPr>
              <a:t>G</a:t>
            </a:r>
            <a:r>
              <a:rPr lang="en-US" dirty="0" smtClean="0">
                <a:sym typeface="Symbol"/>
              </a:rPr>
              <a:t> = (</a:t>
            </a:r>
            <a:r>
              <a:rPr lang="en-US" dirty="0" smtClean="0">
                <a:latin typeface="Symbol" pitchFamily="18" charset="2"/>
                <a:sym typeface="Symbol"/>
              </a:rPr>
              <a:t>G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+</a:t>
            </a:r>
            <a:r>
              <a:rPr lang="en-US" dirty="0" smtClean="0">
                <a:latin typeface="Symbol" pitchFamily="18" charset="2"/>
                <a:sym typeface="Symbol"/>
              </a:rPr>
              <a:t>G</a:t>
            </a:r>
            <a:r>
              <a:rPr lang="en-US" baseline="-25000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)/</a:t>
            </a:r>
            <a:r>
              <a:rPr lang="en-US" dirty="0" smtClean="0">
                <a:latin typeface="+mj-lt"/>
                <a:sym typeface="Symbol"/>
              </a:rPr>
              <a:t>2</a:t>
            </a:r>
          </a:p>
          <a:p>
            <a:pPr lvl="1"/>
            <a:r>
              <a:rPr lang="en-US" dirty="0" smtClean="0">
                <a:sym typeface="Symbol"/>
              </a:rPr>
              <a:t>Width difference </a:t>
            </a:r>
            <a:r>
              <a:rPr lang="en-US" dirty="0" smtClean="0">
                <a:latin typeface="Symbol" pitchFamily="18" charset="2"/>
                <a:sym typeface="Symbol"/>
              </a:rPr>
              <a:t>DG</a:t>
            </a:r>
            <a:endParaRPr lang="en-US" dirty="0" smtClean="0">
              <a:latin typeface="Symbol" pitchFamily="18" charset="2"/>
            </a:endParaRPr>
          </a:p>
          <a:p>
            <a:pPr lvl="1"/>
            <a:r>
              <a:rPr lang="en-US" dirty="0" smtClean="0"/>
              <a:t>Angular properties of decay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solidFill>
                  <a:srgbClr val="0070C0"/>
                </a:solidFill>
              </a:rPr>
              <a:t>Decay of B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0070C0"/>
                </a:solidFill>
              </a:rPr>
              <a:t>J/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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rgbClr val="0070C0"/>
                </a:solidFill>
                <a:latin typeface="Symbol" pitchFamily="18" charset="2"/>
              </a:rPr>
              <a:t>+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rgbClr val="0070C0"/>
                </a:solidFill>
                <a:latin typeface="Symbol" pitchFamily="18" charset="2"/>
              </a:rPr>
              <a:t>- </a:t>
            </a:r>
            <a:r>
              <a:rPr lang="en-US" dirty="0" smtClean="0">
                <a:solidFill>
                  <a:srgbClr val="0070C0"/>
                </a:solidFill>
              </a:rPr>
              <a:t>) K</a:t>
            </a:r>
            <a:r>
              <a:rPr lang="en-US" baseline="30000" dirty="0" smtClean="0">
                <a:solidFill>
                  <a:srgbClr val="0070C0"/>
                </a:solidFill>
              </a:rPr>
              <a:t>*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0070C0"/>
                </a:solidFill>
                <a:latin typeface="Symbol" pitchFamily="18" charset="2"/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/>
              <a:t>No width difference (</a:t>
            </a: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Check measurement of angular properties of decay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8077200" cy="13382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“Begin at the beginning and go on till you come to the end: then stop.”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					-Alice in Wonderland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J/ Signal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an artificial neural network (ANN) to efficiently separate signal from background</a:t>
            </a:r>
          </a:p>
          <a:p>
            <a:pPr lvl="1"/>
            <a:r>
              <a:rPr lang="en-US" dirty="0" smtClean="0">
                <a:sym typeface="Symbol"/>
              </a:rPr>
              <a:t>Use only events which pass J/</a:t>
            </a:r>
            <a:r>
              <a:rPr lang="en-US" dirty="0" smtClean="0">
                <a:latin typeface="Symbol" pitchFamily="18" charset="2"/>
                <a:sym typeface="Symbol"/>
              </a:rPr>
              <a:t>y</a:t>
            </a:r>
            <a:r>
              <a:rPr lang="en-US" dirty="0" smtClean="0">
                <a:sym typeface="Symbol"/>
              </a:rPr>
              <a:t> trigger as input</a:t>
            </a:r>
          </a:p>
          <a:p>
            <a:r>
              <a:rPr lang="en-US" sz="2800" dirty="0" smtClean="0"/>
              <a:t>ANN training</a:t>
            </a:r>
          </a:p>
          <a:p>
            <a:pPr lvl="1"/>
            <a:r>
              <a:rPr lang="en-US" sz="2600" dirty="0" smtClean="0"/>
              <a:t>Signal from Monte Carlo reconstructed as it is in data</a:t>
            </a:r>
          </a:p>
          <a:p>
            <a:pPr lvl="1"/>
            <a:r>
              <a:rPr lang="en-US" sz="2600" dirty="0" smtClean="0"/>
              <a:t>Background from </a:t>
            </a:r>
            <a:r>
              <a:rPr lang="en-US" sz="2600" dirty="0" smtClean="0">
                <a:sym typeface="Symbol"/>
              </a:rPr>
              <a:t>J/ mass sidebands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N_Bs_MainBk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46" y="2286000"/>
            <a:ext cx="4043854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J/ Neural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43156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Variables used in network</a:t>
            </a:r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s</a:t>
            </a:r>
            <a:r>
              <a:rPr lang="en-US" sz="2400" baseline="30000" dirty="0" smtClean="0">
                <a:latin typeface="+mj-lt"/>
              </a:rPr>
              <a:t>0</a:t>
            </a:r>
            <a:r>
              <a:rPr lang="en-US" sz="2400" dirty="0" smtClean="0"/>
              <a:t>:  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and vertex probability</a:t>
            </a:r>
          </a:p>
          <a:p>
            <a:r>
              <a:rPr lang="en-US" sz="2400" dirty="0" smtClean="0"/>
              <a:t>J/</a:t>
            </a:r>
            <a:r>
              <a:rPr lang="en-US" sz="2400" dirty="0" smtClean="0">
                <a:latin typeface="Symbol" pitchFamily="18" charset="2"/>
              </a:rPr>
              <a:t>y</a:t>
            </a:r>
            <a:r>
              <a:rPr lang="en-US" sz="2400" dirty="0" smtClean="0"/>
              <a:t>: 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and vertex probability</a:t>
            </a:r>
          </a:p>
          <a:p>
            <a:pPr>
              <a:buFont typeface="Symbol"/>
              <a:buChar char="j"/>
            </a:pPr>
            <a:r>
              <a:rPr lang="en-US" sz="2400" dirty="0" smtClean="0"/>
              <a:t>:      mass and vertex probability</a:t>
            </a:r>
          </a:p>
          <a:p>
            <a:r>
              <a:rPr lang="en-US" sz="2400" dirty="0" smtClean="0"/>
              <a:t>K</a:t>
            </a:r>
            <a:r>
              <a:rPr lang="en-US" sz="2400" baseline="30000" dirty="0" smtClean="0">
                <a:latin typeface="Symbol" pitchFamily="18" charset="2"/>
              </a:rPr>
              <a:t>+</a:t>
            </a:r>
            <a:r>
              <a:rPr lang="en-US" sz="2400" dirty="0" smtClean="0"/>
              <a:t>,K</a:t>
            </a:r>
            <a:r>
              <a:rPr lang="en-US" sz="2400" baseline="30000" dirty="0" smtClean="0">
                <a:latin typeface="Symbol" pitchFamily="18" charset="2"/>
              </a:rPr>
              <a:t>-</a:t>
            </a:r>
            <a:r>
              <a:rPr lang="en-US" sz="2400" dirty="0" smtClean="0"/>
              <a:t>: 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and PID (TOF, dE/</a:t>
            </a:r>
            <a:r>
              <a:rPr lang="en-US" sz="2400" dirty="0" err="1" smtClean="0"/>
              <a:t>dx</a:t>
            </a:r>
            <a:r>
              <a:rPr lang="en-US" sz="2400" dirty="0" smtClean="0"/>
              <a:t>)</a:t>
            </a:r>
          </a:p>
          <a:p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0" y="5562600"/>
            <a:ext cx="990600" cy="914400"/>
            <a:chOff x="3962400" y="5715000"/>
            <a:chExt cx="990600" cy="914400"/>
          </a:xfrm>
        </p:grpSpPr>
        <p:sp>
          <p:nvSpPr>
            <p:cNvPr id="9" name="Rectangle 8"/>
            <p:cNvSpPr/>
            <p:nvPr/>
          </p:nvSpPr>
          <p:spPr>
            <a:xfrm>
              <a:off x="3962400" y="5715000"/>
              <a:ext cx="990600" cy="9144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038600" y="5791200"/>
            <a:ext cx="838200" cy="768350"/>
          </p:xfrm>
          <a:graphic>
            <a:graphicData uri="http://schemas.openxmlformats.org/presentationml/2006/ole">
              <p:oleObj spid="_x0000_s25602" name="Equation" r:id="rId4" imgW="457200" imgH="419040" progId="Equation.3">
                <p:embed/>
              </p:oleObj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4572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of merit in optimization of ANN selection: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J/ Signal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7543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N(B</a:t>
            </a:r>
            <a:r>
              <a:rPr lang="en-US" sz="2400" baseline="-25000" dirty="0" smtClean="0"/>
              <a:t>s</a:t>
            </a:r>
            <a:r>
              <a:rPr lang="en-US" sz="2400" baseline="30000" dirty="0" smtClean="0">
                <a:latin typeface="+mj-lt"/>
              </a:rPr>
              <a:t>0</a:t>
            </a:r>
            <a:r>
              <a:rPr lang="en-US" sz="2400" dirty="0" smtClean="0"/>
              <a:t>) ~ </a:t>
            </a:r>
            <a:r>
              <a:rPr lang="en-US" sz="2400" dirty="0" smtClean="0">
                <a:latin typeface="+mj-lt"/>
              </a:rPr>
              <a:t>2000</a:t>
            </a:r>
            <a:r>
              <a:rPr lang="en-US" sz="2400" dirty="0" smtClean="0"/>
              <a:t> in </a:t>
            </a:r>
            <a:r>
              <a:rPr lang="en-US" sz="2400" dirty="0" smtClean="0">
                <a:latin typeface="+mj-lt"/>
              </a:rPr>
              <a:t>1.35</a:t>
            </a:r>
            <a:r>
              <a:rPr lang="en-US" sz="2400" dirty="0" smtClean="0"/>
              <a:t>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(with flavor tagging)</a:t>
            </a:r>
            <a:endParaRPr lang="en-US" sz="2400" baseline="30000" dirty="0" smtClean="0"/>
          </a:p>
          <a:p>
            <a:r>
              <a:rPr lang="en-US" sz="2400" dirty="0" smtClean="0"/>
              <a:t>                 </a:t>
            </a:r>
            <a:r>
              <a:rPr lang="en-US" sz="2400" dirty="0" smtClean="0">
                <a:latin typeface="+mj-lt"/>
              </a:rPr>
              <a:t>2500</a:t>
            </a:r>
            <a:r>
              <a:rPr lang="en-US" sz="2400" dirty="0" smtClean="0"/>
              <a:t> in </a:t>
            </a:r>
            <a:r>
              <a:rPr lang="en-US" sz="2400" dirty="0" smtClean="0">
                <a:latin typeface="+mj-lt"/>
              </a:rPr>
              <a:t>1.7</a:t>
            </a:r>
            <a:r>
              <a:rPr lang="en-US" sz="2400" dirty="0" smtClean="0"/>
              <a:t>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(without flavor tagging)</a:t>
            </a:r>
            <a:endParaRPr lang="en-US" sz="2400" baseline="30000" dirty="0"/>
          </a:p>
        </p:txBody>
      </p:sp>
      <p:pic>
        <p:nvPicPr>
          <p:cNvPr id="5" name="Picture 4" descr="mass_cdf_prel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47800"/>
            <a:ext cx="3733800" cy="3879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J/K</a:t>
            </a:r>
            <a:r>
              <a:rPr lang="en-US" baseline="30000" dirty="0" smtClean="0">
                <a:sym typeface="Symbol"/>
              </a:rPr>
              <a:t>*0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Signal</a:t>
            </a:r>
            <a:endParaRPr lang="en-US" dirty="0"/>
          </a:p>
        </p:txBody>
      </p:sp>
      <p:pic>
        <p:nvPicPr>
          <p:cNvPr id="4" name="Content Placeholder 3" descr="B0_Ma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24000"/>
            <a:ext cx="4010891" cy="420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3733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N(B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) ~ </a:t>
            </a:r>
            <a:r>
              <a:rPr lang="en-US" sz="2400" dirty="0" smtClean="0">
                <a:latin typeface="+mj-lt"/>
              </a:rPr>
              <a:t>7800</a:t>
            </a:r>
            <a:r>
              <a:rPr lang="en-US" sz="2400" dirty="0" smtClean="0"/>
              <a:t> in </a:t>
            </a:r>
            <a:r>
              <a:rPr lang="en-US" sz="2400" dirty="0" smtClean="0">
                <a:latin typeface="+mj-lt"/>
              </a:rPr>
              <a:t>1.35</a:t>
            </a:r>
            <a:r>
              <a:rPr lang="en-US" sz="2400" dirty="0" smtClean="0"/>
              <a:t> fb</a:t>
            </a:r>
            <a:r>
              <a:rPr lang="en-US" sz="2400" baseline="30000" dirty="0" smtClean="0"/>
              <a:t>-1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7772400" cy="13382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“[In this business] everybody’s got an angle.”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i="1" dirty="0" smtClean="0">
                <a:solidFill>
                  <a:schemeClr val="accent1"/>
                </a:solidFill>
              </a:rPr>
              <a:t>-Bing Crosby in “White Christmas”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Analysis of Final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CP of Final States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sym typeface="Symbol"/>
              </a:rPr>
              <a:t>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</a:t>
            </a:r>
            <a:r>
              <a:rPr lang="en-US" dirty="0" smtClean="0"/>
              <a:t> vector mesons </a:t>
            </a:r>
          </a:p>
          <a:p>
            <a:pPr lvl="1">
              <a:buNone/>
            </a:pPr>
            <a:r>
              <a:rPr lang="en-US" sz="2600" dirty="0" smtClean="0">
                <a:sym typeface="Symbol"/>
              </a:rPr>
              <a:t></a:t>
            </a:r>
            <a:r>
              <a:rPr lang="en-US" sz="2600" dirty="0" smtClean="0"/>
              <a:t> definite angular distributions for CP-even (S- or D-wave) and CP-odd (P-wave) final states</a:t>
            </a:r>
            <a:endParaRPr lang="en-US" dirty="0" smtClean="0"/>
          </a:p>
          <a:p>
            <a:r>
              <a:rPr lang="en-US" dirty="0" smtClean="0"/>
              <a:t>Use transversity basis to describe angular decay</a:t>
            </a:r>
          </a:p>
          <a:p>
            <a:pPr lvl="1"/>
            <a:r>
              <a:rPr lang="en-US" dirty="0" smtClean="0"/>
              <a:t>Express angular dependence in terms of linear polarization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Transversely polarized:  A</a:t>
            </a:r>
            <a:r>
              <a:rPr lang="en-US" baseline="-25000" dirty="0" smtClean="0">
                <a:solidFill>
                  <a:schemeClr val="accent1"/>
                </a:solidFill>
                <a:sym typeface="Symbol"/>
              </a:rPr>
              <a:t></a:t>
            </a:r>
            <a:r>
              <a:rPr lang="en-US" dirty="0" smtClean="0">
                <a:solidFill>
                  <a:schemeClr val="accent1"/>
                </a:solidFill>
              </a:rPr>
              <a:t>(t) and A</a:t>
            </a:r>
            <a:r>
              <a:rPr lang="en-US" baseline="-25000" dirty="0" smtClean="0">
                <a:solidFill>
                  <a:schemeClr val="accent1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1"/>
                </a:solidFill>
              </a:rPr>
              <a:t>(t)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Longitudinally polarized:  A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(t) </a:t>
            </a:r>
          </a:p>
          <a:p>
            <a:pPr lvl="1"/>
            <a:r>
              <a:rPr lang="en-US" dirty="0" smtClean="0"/>
              <a:t>Can determine initial magnitude of polarizations and their phases relative to each other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| A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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)|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+ | A</a:t>
            </a:r>
            <a:r>
              <a:rPr lang="en-US" baseline="-25000" dirty="0" smtClean="0">
                <a:solidFill>
                  <a:schemeClr val="accent2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)|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+ | A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)|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= 1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800" baseline="-25000" dirty="0" smtClean="0">
                <a:solidFill>
                  <a:schemeClr val="accent2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2"/>
                </a:solidFill>
              </a:rPr>
              <a:t> = arg(A</a:t>
            </a:r>
            <a:r>
              <a:rPr lang="en-US" baseline="-25000" dirty="0" smtClean="0">
                <a:solidFill>
                  <a:schemeClr val="accent2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 A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baseline="30000" dirty="0" smtClean="0">
                <a:solidFill>
                  <a:schemeClr val="accent2"/>
                </a:solidFill>
              </a:rPr>
              <a:t>*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)),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 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= arg(A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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 A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baseline="30000" dirty="0" smtClean="0">
                <a:solidFill>
                  <a:schemeClr val="accent2"/>
                </a:solidFill>
              </a:rPr>
              <a:t>*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Transversity Angles </a:t>
            </a:r>
            <a:endParaRPr lang="en-US" dirty="0"/>
          </a:p>
        </p:txBody>
      </p:sp>
      <p:pic>
        <p:nvPicPr>
          <p:cNvPr id="8" name="Content Placeholder 7" descr="transversity_ang_def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772400" cy="394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05000" y="609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VV final state defines </a:t>
            </a:r>
            <a:r>
              <a:rPr lang="en-US" sz="2400" dirty="0" smtClean="0">
                <a:latin typeface="+mj-lt"/>
              </a:rPr>
              <a:t>3</a:t>
            </a:r>
            <a:r>
              <a:rPr lang="en-US" sz="2400" dirty="0" smtClean="0"/>
              <a:t>D coordinate system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33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J/</a:t>
            </a:r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</a:rPr>
              <a:t> rest frame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334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ymbol" pitchFamily="18" charset="2"/>
              </a:rPr>
              <a:t>j</a:t>
            </a:r>
            <a:r>
              <a:rPr lang="en-US" sz="2400" dirty="0" smtClean="0">
                <a:solidFill>
                  <a:schemeClr val="accent1"/>
                </a:solidFill>
              </a:rPr>
              <a:t> rest frame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7772400" cy="13382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“Time is a sort of river of passing events, and strong is its current; no sooner is a thing brought to sight than it is swept by and another takes its place, and this too will be swept away. 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					</a:t>
            </a:r>
            <a:r>
              <a:rPr lang="en-US" i="1" dirty="0" smtClean="0">
                <a:solidFill>
                  <a:schemeClr val="accent1"/>
                </a:solidFill>
              </a:rPr>
              <a:t>- Marcus Aurelius Antonius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Tagging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Questions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Are there undiscovered principles of nature: new symmetries, new physical laws?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How can we solve the mystery of dark energy?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Are there extra dimensions of space?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Do all the forces become one?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Why are there so many kinds of particles?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is dark matter?  How can we make it in the laboratory?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What are neutrinos telling us?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How did the universe come to be?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What happened to the anti-matter?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03" y="4724400"/>
            <a:ext cx="11798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64886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Quantum Universe (www.interactions.org/pdf/</a:t>
            </a:r>
            <a:r>
              <a:rPr lang="en-US" b="1" dirty="0" smtClean="0">
                <a:solidFill>
                  <a:schemeClr val="accent2"/>
                </a:solidFill>
              </a:rPr>
              <a:t>Quantum</a:t>
            </a:r>
            <a:r>
              <a:rPr lang="en-US" dirty="0" smtClean="0">
                <a:solidFill>
                  <a:schemeClr val="accent2"/>
                </a:solidFill>
              </a:rPr>
              <a:t>_</a:t>
            </a:r>
            <a:r>
              <a:rPr lang="en-US" b="1" dirty="0" smtClean="0">
                <a:solidFill>
                  <a:schemeClr val="accent2"/>
                </a:solidFill>
              </a:rPr>
              <a:t>Universe</a:t>
            </a:r>
            <a:r>
              <a:rPr lang="en-US" dirty="0" smtClean="0">
                <a:solidFill>
                  <a:schemeClr val="accent2"/>
                </a:solidFill>
              </a:rPr>
              <a:t>_GR.pdf)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Flavor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10200"/>
            <a:ext cx="77724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 quarks generally produced in pairs at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Tag either b quark which produces J/</a:t>
            </a:r>
            <a:r>
              <a:rPr lang="en-US" dirty="0" err="1" smtClean="0">
                <a:latin typeface="Symbol" pitchFamily="18" charset="2"/>
              </a:rPr>
              <a:t>yj</a:t>
            </a:r>
            <a:r>
              <a:rPr lang="en-US" dirty="0" smtClean="0"/>
              <a:t> or other b quark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Opposite side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44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Same side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13296" y="1295400"/>
            <a:ext cx="4953000" cy="3810000"/>
            <a:chOff x="2286000" y="1295400"/>
            <a:chExt cx="4953000" cy="3810000"/>
          </a:xfrm>
        </p:grpSpPr>
        <p:sp>
          <p:nvSpPr>
            <p:cNvPr id="9" name="Rounded Rectangle 8"/>
            <p:cNvSpPr/>
            <p:nvPr/>
          </p:nvSpPr>
          <p:spPr>
            <a:xfrm>
              <a:off x="2286000" y="1295400"/>
              <a:ext cx="4953000" cy="3810000"/>
            </a:xfrm>
            <a:prstGeom prst="roundRect">
              <a:avLst>
                <a:gd name="adj" fmla="val 69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gging_1(2)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447800"/>
              <a:ext cx="4821815" cy="35359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48200"/>
            <a:ext cx="77724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OST 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smtClean="0">
                <a:latin typeface="+mj-lt"/>
              </a:rPr>
              <a:t>96±1</a:t>
            </a:r>
            <a:r>
              <a:rPr lang="en-US" dirty="0" smtClean="0"/>
              <a:t>)%, average  </a:t>
            </a:r>
            <a:r>
              <a:rPr lang="en-US" dirty="0" smtClean="0">
                <a:latin typeface="Script MT Bold" pitchFamily="66" charset="0"/>
              </a:rPr>
              <a:t>D</a:t>
            </a:r>
            <a:r>
              <a:rPr lang="en-US" dirty="0" smtClean="0"/>
              <a:t> = (</a:t>
            </a:r>
            <a:r>
              <a:rPr lang="en-US" dirty="0" smtClean="0">
                <a:latin typeface="+mj-lt"/>
              </a:rPr>
              <a:t>11±2</a:t>
            </a:r>
            <a:r>
              <a:rPr lang="en-US" dirty="0" smtClean="0"/>
              <a:t>)%</a:t>
            </a:r>
          </a:p>
          <a:p>
            <a:r>
              <a:rPr lang="en-US" dirty="0" smtClean="0"/>
              <a:t>SSKT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smtClean="0">
                <a:latin typeface="+mj-lt"/>
              </a:rPr>
              <a:t>50±1</a:t>
            </a:r>
            <a:r>
              <a:rPr lang="en-US" dirty="0" smtClean="0"/>
              <a:t>)%, average </a:t>
            </a:r>
            <a:r>
              <a:rPr lang="en-US" dirty="0" smtClean="0">
                <a:latin typeface="Script MT Bold" pitchFamily="66" charset="0"/>
              </a:rPr>
              <a:t>D</a:t>
            </a:r>
            <a:r>
              <a:rPr lang="en-US" dirty="0" smtClean="0"/>
              <a:t> = (</a:t>
            </a:r>
            <a:r>
              <a:rPr lang="en-US" dirty="0" smtClean="0">
                <a:latin typeface="+mj-lt"/>
              </a:rPr>
              <a:t>27±4</a:t>
            </a:r>
            <a:r>
              <a:rPr lang="en-US" dirty="0" smtClean="0"/>
              <a:t>)%</a:t>
            </a:r>
          </a:p>
          <a:p>
            <a:pPr lvl="1"/>
            <a:r>
              <a:rPr lang="en-US" dirty="0" smtClean="0"/>
              <a:t>Calibrated only for first </a:t>
            </a:r>
            <a:r>
              <a:rPr lang="en-US" dirty="0" smtClean="0">
                <a:latin typeface="+mj-lt"/>
              </a:rPr>
              <a:t>1.35</a:t>
            </a:r>
            <a:r>
              <a:rPr lang="en-US" dirty="0" smtClean="0"/>
              <a:t> fb</a:t>
            </a:r>
            <a:r>
              <a:rPr lang="en-US" baseline="30000" dirty="0" smtClean="0"/>
              <a:t>-1 </a:t>
            </a:r>
            <a:r>
              <a:rPr lang="en-US" dirty="0" smtClean="0"/>
              <a:t>of data  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219200"/>
          <a:ext cx="6019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7772400" cy="13382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“Like stones, </a:t>
            </a:r>
            <a:r>
              <a:rPr lang="en-US" strike="sngStrike" dirty="0" smtClean="0">
                <a:solidFill>
                  <a:schemeClr val="accent1"/>
                </a:solidFill>
              </a:rPr>
              <a:t>words</a:t>
            </a:r>
            <a:r>
              <a:rPr lang="en-US" dirty="0" smtClean="0">
                <a:solidFill>
                  <a:schemeClr val="accent1"/>
                </a:solidFill>
              </a:rPr>
              <a:t> PDFs are laborious and unforgiving, and the fitting of them together, like the fitting of stones, demands great patience and strength of purpose and particular skill.”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				</a:t>
            </a:r>
            <a:r>
              <a:rPr lang="en-US" i="1" dirty="0" smtClean="0">
                <a:solidFill>
                  <a:schemeClr val="accent1"/>
                </a:solidFill>
              </a:rPr>
              <a:t>-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Edmund Morrison (paraphrased)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Un-binned Likelihood 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Likelihood Fit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7200" y="1981200"/>
            <a:ext cx="8534400" cy="4343400"/>
            <a:chOff x="381000" y="1981200"/>
            <a:chExt cx="8534400" cy="4343400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1981200"/>
              <a:ext cx="5638800" cy="4343400"/>
              <a:chOff x="914400" y="1981200"/>
              <a:chExt cx="5638800" cy="4343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14400" y="1981200"/>
                <a:ext cx="2438400" cy="4343400"/>
                <a:chOff x="6172200" y="1981200"/>
                <a:chExt cx="2438400" cy="43434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6172200" y="3124200"/>
                  <a:ext cx="2438400" cy="9144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dirty="0" smtClean="0"/>
                    <a:t>Proper time </a:t>
                  </a:r>
                </a:p>
                <a:p>
                  <a:pPr algn="ctr"/>
                  <a:r>
                    <a:rPr lang="en-US" sz="2200" dirty="0" smtClean="0"/>
                    <a:t>(ct, </a:t>
                  </a:r>
                  <a:r>
                    <a:rPr lang="en-US" sz="2200" dirty="0" smtClean="0">
                      <a:latin typeface="Symbol" pitchFamily="18" charset="2"/>
                    </a:rPr>
                    <a:t>s</a:t>
                  </a:r>
                  <a:r>
                    <a:rPr lang="en-US" sz="2200" baseline="-25000" dirty="0" smtClean="0"/>
                    <a:t>ct</a:t>
                  </a:r>
                  <a:r>
                    <a:rPr lang="en-US" sz="2200" dirty="0" smtClean="0"/>
                    <a:t>)</a:t>
                  </a:r>
                  <a:endParaRPr lang="en-US" sz="2200" dirty="0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6172200" y="1981200"/>
                  <a:ext cx="2438400" cy="9144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dirty="0" smtClean="0"/>
                    <a:t>Mass (m, </a:t>
                  </a:r>
                  <a:r>
                    <a:rPr lang="en-US" sz="2200" dirty="0" smtClean="0">
                      <a:latin typeface="Symbol" pitchFamily="18" charset="2"/>
                    </a:rPr>
                    <a:t>s</a:t>
                  </a:r>
                  <a:r>
                    <a:rPr lang="en-US" sz="2200" baseline="-25000" dirty="0" smtClean="0"/>
                    <a:t>m</a:t>
                  </a:r>
                  <a:r>
                    <a:rPr lang="en-US" sz="2200" dirty="0" smtClean="0"/>
                    <a:t>)</a:t>
                  </a:r>
                  <a:endParaRPr lang="en-US" sz="2200" dirty="0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6172200" y="4267200"/>
                  <a:ext cx="2438400" cy="9144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dirty="0" smtClean="0"/>
                    <a:t>Trans. Angles</a:t>
                  </a:r>
                </a:p>
                <a:p>
                  <a:pPr algn="ctr"/>
                  <a:r>
                    <a:rPr lang="en-US" sz="2200" b="1" dirty="0" smtClean="0">
                      <a:latin typeface="Symbol" pitchFamily="18" charset="2"/>
                    </a:rPr>
                    <a:t>r</a:t>
                  </a:r>
                  <a:r>
                    <a:rPr lang="en-US" sz="2200" dirty="0" smtClean="0"/>
                    <a:t> = (</a:t>
                  </a:r>
                  <a:r>
                    <a:rPr lang="en-US" sz="2200" dirty="0" err="1" smtClean="0"/>
                    <a:t>cos</a:t>
                  </a:r>
                  <a:r>
                    <a:rPr lang="en-US" sz="2200" dirty="0" err="1" smtClean="0">
                      <a:latin typeface="Symbol" pitchFamily="18" charset="2"/>
                    </a:rPr>
                    <a:t>q</a:t>
                  </a:r>
                  <a:r>
                    <a:rPr lang="en-US" sz="2200" dirty="0" smtClean="0"/>
                    <a:t>, </a:t>
                  </a:r>
                  <a:r>
                    <a:rPr lang="en-US" sz="2200" dirty="0" smtClean="0">
                      <a:latin typeface="Symbol" pitchFamily="18" charset="2"/>
                    </a:rPr>
                    <a:t>j</a:t>
                  </a:r>
                  <a:r>
                    <a:rPr lang="en-US" sz="2200" dirty="0" smtClean="0"/>
                    <a:t>, </a:t>
                  </a:r>
                  <a:r>
                    <a:rPr lang="en-US" sz="2200" dirty="0" err="1" smtClean="0"/>
                    <a:t>cos</a:t>
                  </a:r>
                  <a:r>
                    <a:rPr lang="en-US" sz="2200" dirty="0" err="1" smtClean="0">
                      <a:latin typeface="Symbol" pitchFamily="18" charset="2"/>
                    </a:rPr>
                    <a:t>y</a:t>
                  </a:r>
                  <a:r>
                    <a:rPr lang="en-US" sz="2200" dirty="0" smtClean="0"/>
                    <a:t>)</a:t>
                  </a:r>
                  <a:endParaRPr lang="en-US" sz="2200" dirty="0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6172200" y="5410200"/>
                  <a:ext cx="2438400" cy="9144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dirty="0" smtClean="0"/>
                    <a:t>Flavor Tagging </a:t>
                  </a:r>
                </a:p>
                <a:p>
                  <a:pPr algn="ctr"/>
                  <a:r>
                    <a:rPr lang="en-US" sz="2200" dirty="0" smtClean="0"/>
                    <a:t>(</a:t>
                  </a:r>
                  <a:r>
                    <a:rPr lang="en-US" sz="2200" dirty="0" smtClean="0">
                      <a:latin typeface="Symbol" pitchFamily="18" charset="2"/>
                    </a:rPr>
                    <a:t>x</a:t>
                  </a:r>
                  <a:r>
                    <a:rPr lang="en-US" sz="2200" dirty="0" smtClean="0"/>
                    <a:t>, </a:t>
                  </a:r>
                  <a:r>
                    <a:rPr lang="en-US" sz="2200" dirty="0" smtClean="0">
                      <a:latin typeface="Script MT Bold" pitchFamily="66" charset="0"/>
                    </a:rPr>
                    <a:t>D</a:t>
                  </a:r>
                  <a:r>
                    <a:rPr lang="en-US" sz="2200" dirty="0" smtClean="0"/>
                    <a:t>)</a:t>
                  </a:r>
                  <a:endParaRPr lang="en-US" sz="2200" dirty="0"/>
                </a:p>
              </p:txBody>
            </p:sp>
          </p:grpSp>
          <p:sp>
            <p:nvSpPr>
              <p:cNvPr id="12" name="Rounded Rectangle 11"/>
              <p:cNvSpPr/>
              <p:nvPr/>
            </p:nvSpPr>
            <p:spPr>
              <a:xfrm>
                <a:off x="3962400" y="3352800"/>
                <a:ext cx="2590800" cy="12192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Un-binned Maximum Likelihood Fit</a:t>
                </a:r>
                <a:endParaRPr lang="en-US" sz="2400" dirty="0"/>
              </a:p>
            </p:txBody>
          </p:sp>
          <p:cxnSp>
            <p:nvCxnSpPr>
              <p:cNvPr id="20" name="Elbow Connector 19"/>
              <p:cNvCxnSpPr/>
              <p:nvPr/>
            </p:nvCxnSpPr>
            <p:spPr>
              <a:xfrm>
                <a:off x="3352800" y="2438400"/>
                <a:ext cx="609600" cy="15240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/>
              <p:nvPr/>
            </p:nvCxnSpPr>
            <p:spPr>
              <a:xfrm>
                <a:off x="3352800" y="3581400"/>
                <a:ext cx="609600" cy="3810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 flipV="1">
                <a:off x="3352800" y="3962400"/>
                <a:ext cx="609600" cy="7620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flipV="1">
                <a:off x="3352800" y="3962400"/>
                <a:ext cx="609600" cy="19050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Rounded Rectangle 44"/>
            <p:cNvSpPr/>
            <p:nvPr/>
          </p:nvSpPr>
          <p:spPr>
            <a:xfrm>
              <a:off x="6477000" y="3505200"/>
              <a:ext cx="24384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+mj-lt"/>
                </a:rPr>
                <a:t>2</a:t>
              </a:r>
              <a:r>
                <a:rPr lang="en-US" sz="2200" dirty="0" smtClean="0">
                  <a:latin typeface="Symbol" pitchFamily="18" charset="2"/>
                </a:rPr>
                <a:t>b</a:t>
              </a:r>
              <a:r>
                <a:rPr lang="en-US" sz="2200" baseline="-25000" dirty="0" smtClean="0"/>
                <a:t>s</a:t>
              </a:r>
              <a:endParaRPr lang="en-US" sz="22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477000" y="2133600"/>
              <a:ext cx="24384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latin typeface="Symbol" pitchFamily="18" charset="2"/>
                </a:rPr>
                <a:t>DG</a:t>
              </a:r>
              <a:endParaRPr lang="en-US" sz="24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477000" y="4876800"/>
              <a:ext cx="24384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Nuisance </a:t>
              </a:r>
              <a:r>
                <a:rPr lang="en-US" sz="2200" dirty="0" err="1" smtClean="0"/>
                <a:t>params</a:t>
              </a:r>
              <a:r>
                <a:rPr lang="en-US" sz="2200" dirty="0" smtClean="0"/>
                <a:t>. (e.g. </a:t>
              </a:r>
              <a:r>
                <a:rPr lang="en-US" sz="2200" dirty="0" smtClean="0">
                  <a:latin typeface="Symbol" pitchFamily="18" charset="2"/>
                </a:rPr>
                <a:t>G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  <p:cxnSp>
          <p:nvCxnSpPr>
            <p:cNvPr id="49" name="Elbow Connector 48"/>
            <p:cNvCxnSpPr/>
            <p:nvPr/>
          </p:nvCxnSpPr>
          <p:spPr>
            <a:xfrm flipV="1">
              <a:off x="6019800" y="2590800"/>
              <a:ext cx="457200" cy="1371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>
              <a:off x="6019800" y="3962400"/>
              <a:ext cx="4572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>
              <a:off x="6019800" y="3962400"/>
              <a:ext cx="457200" cy="13716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Signal PDF for a single tag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Signal probability depends on </a:t>
            </a:r>
          </a:p>
          <a:p>
            <a:pPr lvl="1"/>
            <a:r>
              <a:rPr lang="en-US" dirty="0" smtClean="0"/>
              <a:t>Tag decision </a:t>
            </a:r>
            <a:r>
              <a:rPr lang="en-US" sz="2000" dirty="0" smtClean="0">
                <a:latin typeface="Symbol" pitchFamily="18" charset="2"/>
              </a:rPr>
              <a:t>x</a:t>
            </a:r>
            <a:r>
              <a:rPr lang="en-US" dirty="0" smtClean="0"/>
              <a:t>={ </a:t>
            </a:r>
            <a:r>
              <a:rPr lang="en-US" dirty="0" smtClean="0">
                <a:latin typeface="+mj-lt"/>
              </a:rPr>
              <a:t>-1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+1</a:t>
            </a:r>
            <a:r>
              <a:rPr lang="en-US" dirty="0" smtClean="0"/>
              <a:t>} </a:t>
            </a:r>
          </a:p>
          <a:p>
            <a:pPr lvl="1"/>
            <a:r>
              <a:rPr lang="en-US" dirty="0" smtClean="0"/>
              <a:t>Event-per-event dilution </a:t>
            </a:r>
            <a:r>
              <a:rPr lang="en-US" sz="2000" dirty="0" smtClean="0">
                <a:latin typeface="Script MT Bold" pitchFamily="66" charset="0"/>
              </a:rPr>
              <a:t>D</a:t>
            </a:r>
            <a:endParaRPr lang="en-US" dirty="0" smtClean="0"/>
          </a:p>
          <a:p>
            <a:pPr lvl="1"/>
            <a:r>
              <a:rPr lang="en-US" dirty="0" smtClean="0"/>
              <a:t>Sculpting of transversity angles due to detector acceptance,</a:t>
            </a:r>
            <a:r>
              <a:rPr lang="en-US" dirty="0" smtClean="0">
                <a:latin typeface="Symbol" pitchFamily="18" charset="2"/>
              </a:rPr>
              <a:t> e</a:t>
            </a:r>
            <a:r>
              <a:rPr lang="en-US" dirty="0" smtClean="0"/>
              <a:t>(</a:t>
            </a:r>
            <a:r>
              <a:rPr lang="en-US" b="1" dirty="0" smtClean="0">
                <a:latin typeface="Symbol" pitchFamily="18" charset="2"/>
              </a:rPr>
              <a:t>r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>
                <a:latin typeface="Symbol" pitchFamily="18" charset="2"/>
              </a:rPr>
              <a:t>r</a:t>
            </a:r>
            <a:r>
              <a:rPr lang="en-US" dirty="0" smtClean="0"/>
              <a:t> = {cos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baseline="-25000" dirty="0" smtClean="0"/>
              <a:t>T</a:t>
            </a:r>
            <a:r>
              <a:rPr lang="en-US" dirty="0" smtClean="0"/>
              <a:t>, cos 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}</a:t>
            </a:r>
          </a:p>
          <a:p>
            <a:r>
              <a:rPr lang="en-US" dirty="0" smtClean="0"/>
              <a:t>Convolve time dependence with Gaussian proper time resolution function with mean of </a:t>
            </a:r>
            <a:r>
              <a:rPr lang="en-US" dirty="0" smtClean="0">
                <a:latin typeface="+mj-lt"/>
              </a:rPr>
              <a:t>0.1</a:t>
            </a:r>
            <a:r>
              <a:rPr lang="en-US" dirty="0" smtClean="0"/>
              <a:t> ps and RMS of </a:t>
            </a:r>
            <a:r>
              <a:rPr lang="en-US" dirty="0" smtClean="0">
                <a:latin typeface="+mj-lt"/>
              </a:rPr>
              <a:t>0.04</a:t>
            </a:r>
            <a:r>
              <a:rPr lang="en-US" dirty="0" smtClean="0"/>
              <a:t> ps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248400" cy="178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Probability Distribution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391400" y="2362200"/>
            <a:ext cx="1371600" cy="599420"/>
            <a:chOff x="7391400" y="2362200"/>
            <a:chExt cx="1371600" cy="599420"/>
          </a:xfrm>
        </p:grpSpPr>
        <p:sp>
          <p:nvSpPr>
            <p:cNvPr id="7" name="TextBox 6"/>
            <p:cNvSpPr txBox="1"/>
            <p:nvPr/>
          </p:nvSpPr>
          <p:spPr>
            <a:xfrm>
              <a:off x="8001000" y="24384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B</a:t>
              </a:r>
              <a:r>
                <a:rPr lang="en-US" sz="2800" b="1" baseline="-25000" dirty="0" smtClean="0">
                  <a:solidFill>
                    <a:schemeClr val="accent1"/>
                  </a:solidFill>
                </a:rPr>
                <a:t>s</a:t>
              </a:r>
              <a:r>
                <a:rPr lang="en-US" sz="2800" b="1" baseline="30000" dirty="0" smtClean="0">
                  <a:solidFill>
                    <a:schemeClr val="accent1"/>
                  </a:solidFill>
                  <a:latin typeface="+mj-lt"/>
                </a:rPr>
                <a:t>0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>
              <a:off x="7391400" y="2362200"/>
              <a:ext cx="609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96000" y="3429000"/>
            <a:ext cx="1066800" cy="904220"/>
            <a:chOff x="7239000" y="2590800"/>
            <a:chExt cx="1066800" cy="904220"/>
          </a:xfrm>
        </p:grpSpPr>
        <p:sp>
          <p:nvSpPr>
            <p:cNvPr id="11" name="TextBox 10"/>
            <p:cNvSpPr txBox="1"/>
            <p:nvPr/>
          </p:nvSpPr>
          <p:spPr>
            <a:xfrm>
              <a:off x="7315200" y="29718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1"/>
                  </a:solidFill>
                  <a:sym typeface="Symbol"/>
                </a:rPr>
                <a:t></a:t>
              </a:r>
              <a:r>
                <a:rPr lang="en-US" sz="2800" b="1" dirty="0" smtClean="0">
                  <a:solidFill>
                    <a:schemeClr val="accent1"/>
                  </a:solidFill>
                </a:rPr>
                <a:t>B</a:t>
              </a:r>
              <a:r>
                <a:rPr lang="en-US" sz="2800" b="1" baseline="-25000" dirty="0" smtClean="0">
                  <a:solidFill>
                    <a:schemeClr val="accent1"/>
                  </a:solidFill>
                </a:rPr>
                <a:t>s</a:t>
              </a:r>
              <a:r>
                <a:rPr lang="en-US" sz="2800" b="1" baseline="30000" dirty="0" smtClean="0">
                  <a:solidFill>
                    <a:schemeClr val="accent1"/>
                  </a:solidFill>
                  <a:latin typeface="+mj-lt"/>
                </a:rPr>
                <a:t>0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7200900" y="2628900"/>
              <a:ext cx="381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/>
          <a:lstStyle/>
          <a:p>
            <a:r>
              <a:rPr lang="en-US" dirty="0" smtClean="0"/>
              <a:t>General relation for B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VV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1905000"/>
            <a:ext cx="6400800" cy="4724400"/>
            <a:chOff x="990600" y="1905000"/>
            <a:chExt cx="6400800" cy="4724400"/>
          </a:xfrm>
        </p:grpSpPr>
        <p:sp>
          <p:nvSpPr>
            <p:cNvPr id="15" name="Rounded Rectangle 14"/>
            <p:cNvSpPr/>
            <p:nvPr/>
          </p:nvSpPr>
          <p:spPr>
            <a:xfrm>
              <a:off x="990600" y="1905000"/>
              <a:ext cx="6400800" cy="4724400"/>
            </a:xfrm>
            <a:prstGeom prst="roundRect">
              <a:avLst>
                <a:gd name="adj" fmla="val 626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66800" y="4191000"/>
              <a:ext cx="6208234" cy="2246466"/>
              <a:chOff x="914400" y="4191000"/>
              <a:chExt cx="6208234" cy="2246466"/>
            </a:xfrm>
          </p:grpSpPr>
          <p:pic>
            <p:nvPicPr>
              <p:cNvPr id="4198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14400" y="4191000"/>
                <a:ext cx="6208234" cy="2246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Oval 8"/>
              <p:cNvSpPr/>
              <p:nvPr/>
            </p:nvSpPr>
            <p:spPr>
              <a:xfrm>
                <a:off x="6096000" y="4724400"/>
                <a:ext cx="533400" cy="6858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143000" y="1981200"/>
              <a:ext cx="6096000" cy="2286000"/>
              <a:chOff x="990600" y="1963270"/>
              <a:chExt cx="6096000" cy="2286000"/>
            </a:xfrm>
          </p:grpSpPr>
          <p:pic>
            <p:nvPicPr>
              <p:cNvPr id="4198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90600" y="1963270"/>
                <a:ext cx="6096000" cy="2151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Oval 7"/>
              <p:cNvSpPr/>
              <p:nvPr/>
            </p:nvSpPr>
            <p:spPr>
              <a:xfrm>
                <a:off x="6096000" y="2496670"/>
                <a:ext cx="533400" cy="6858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62400" y="3563470"/>
                <a:ext cx="533400" cy="68580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038600" y="5867400"/>
              <a:ext cx="533400" cy="6858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91400" y="32004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 dependence appears in T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±</a:t>
            </a:r>
            <a:r>
              <a:rPr lang="en-US" sz="2400" dirty="0" smtClean="0">
                <a:solidFill>
                  <a:schemeClr val="accent1"/>
                </a:solidFill>
              </a:rPr>
              <a:t>, U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±</a:t>
            </a:r>
            <a:r>
              <a:rPr lang="en-US" sz="2400" dirty="0" smtClean="0">
                <a:solidFill>
                  <a:schemeClr val="accent1"/>
                </a:solidFill>
              </a:rPr>
              <a:t>, V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±</a:t>
            </a:r>
            <a:r>
              <a:rPr lang="en-US" sz="2400" dirty="0" smtClean="0">
                <a:solidFill>
                  <a:schemeClr val="accent1"/>
                </a:solidFill>
              </a:rPr>
              <a:t>.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Time-evolution with Flavor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terms for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,</a:t>
            </a:r>
            <a:r>
              <a:rPr lang="en-US" sz="2800" dirty="0" smtClean="0">
                <a:sym typeface="Symbol"/>
              </a:rPr>
              <a:t>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438400"/>
            <a:ext cx="8458200" cy="1223665"/>
            <a:chOff x="457200" y="2438400"/>
            <a:chExt cx="8458200" cy="1223665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2438400"/>
              <a:ext cx="8458200" cy="1219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514600"/>
              <a:ext cx="8305800" cy="72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200400"/>
              <a:ext cx="3886200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Oval 7"/>
            <p:cNvSpPr/>
            <p:nvPr/>
          </p:nvSpPr>
          <p:spPr>
            <a:xfrm>
              <a:off x="6400800" y="2514600"/>
              <a:ext cx="2362200" cy="6858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32004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CP asymmetry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5410200"/>
            <a:ext cx="7543800" cy="1247133"/>
            <a:chOff x="228600" y="4953000"/>
            <a:chExt cx="7543800" cy="1247133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5029200"/>
              <a:ext cx="7543800" cy="117093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2971800" y="4953000"/>
              <a:ext cx="1447800" cy="6096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3962400"/>
            <a:ext cx="8305800" cy="1288197"/>
            <a:chOff x="381000" y="3581400"/>
            <a:chExt cx="8305800" cy="1288197"/>
          </a:xfrm>
        </p:grpSpPr>
        <p:pic>
          <p:nvPicPr>
            <p:cNvPr id="4403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3657600"/>
              <a:ext cx="8305800" cy="11756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" name="Oval 9"/>
            <p:cNvSpPr/>
            <p:nvPr/>
          </p:nvSpPr>
          <p:spPr>
            <a:xfrm>
              <a:off x="3505200" y="3581400"/>
              <a:ext cx="1447800" cy="6096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4038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Dependence on cos(</a:t>
              </a:r>
              <a:r>
                <a:rPr lang="en-US" sz="2400" dirty="0" err="1" smtClean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m</a:t>
              </a:r>
              <a:r>
                <a:rPr lang="en-US" sz="2400" baseline="-25000" dirty="0" err="1" smtClean="0">
                  <a:solidFill>
                    <a:srgbClr val="0070C0"/>
                  </a:solidFill>
                </a:rPr>
                <a:t>s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t</a:t>
              </a:r>
              <a:r>
                <a:rPr lang="en-US" sz="2400" dirty="0" smtClean="0">
                  <a:solidFill>
                    <a:srgbClr val="0070C0"/>
                  </a:solidFill>
                </a:rPr>
                <a:t>)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Time-evolution without Flavor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distinguish between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,</a:t>
            </a:r>
            <a:r>
              <a:rPr lang="en-US" sz="2800" dirty="0" smtClean="0">
                <a:sym typeface="Symbol"/>
              </a:rPr>
              <a:t>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</a:p>
          <a:p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457200" y="2438400"/>
            <a:ext cx="8458200" cy="1223665"/>
            <a:chOff x="457200" y="2438400"/>
            <a:chExt cx="8458200" cy="1223665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2438400"/>
              <a:ext cx="8458200" cy="1219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514600"/>
              <a:ext cx="8305800" cy="72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200400"/>
              <a:ext cx="3886200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629400" y="32004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</a:rPr>
                <a:t>CP asymmetry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486400"/>
            <a:ext cx="7543800" cy="117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038600"/>
            <a:ext cx="8305800" cy="1175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6400800" y="2438400"/>
            <a:ext cx="2209800" cy="838200"/>
            <a:chOff x="6400800" y="2057400"/>
            <a:chExt cx="2209800" cy="838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400800" y="2057400"/>
              <a:ext cx="22098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00800" y="2057400"/>
              <a:ext cx="21336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324600" y="3886200"/>
            <a:ext cx="2209800" cy="838200"/>
            <a:chOff x="6400800" y="2057400"/>
            <a:chExt cx="2209800" cy="8382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400800" y="2057400"/>
              <a:ext cx="22098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00800" y="2057400"/>
              <a:ext cx="21336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667000" y="3886200"/>
            <a:ext cx="2209800" cy="838200"/>
            <a:chOff x="6400800" y="2057400"/>
            <a:chExt cx="2209800" cy="8382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400800" y="2057400"/>
              <a:ext cx="22098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400800" y="2057400"/>
              <a:ext cx="21336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43200" y="5334000"/>
            <a:ext cx="2209800" cy="838200"/>
            <a:chOff x="6400800" y="2057400"/>
            <a:chExt cx="2209800" cy="838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400800" y="2057400"/>
              <a:ext cx="22098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400800" y="2057400"/>
              <a:ext cx="21336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019800" y="5334000"/>
            <a:ext cx="2209800" cy="838200"/>
            <a:chOff x="6400800" y="2057400"/>
            <a:chExt cx="2209800" cy="8382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00800" y="2057400"/>
              <a:ext cx="2209800" cy="762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00800" y="2057400"/>
              <a:ext cx="213360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Lifetime Projection</a:t>
            </a:r>
            <a:endParaRPr lang="en-US" dirty="0"/>
          </a:p>
        </p:txBody>
      </p:sp>
      <p:pic>
        <p:nvPicPr>
          <p:cNvPr id="4" name="Content Placeholder 3" descr="Bs_Lifeti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048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flavor tagging,</a:t>
            </a:r>
          </a:p>
          <a:p>
            <a:r>
              <a:rPr lang="en-US" sz="2400" dirty="0" smtClean="0">
                <a:latin typeface="+mj-lt"/>
              </a:rPr>
              <a:t>2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 fixed to SM value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Sculpting of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Use Monte Carlo passed through detector simulation and reconstructed as in data to determine angular sculpting</a:t>
            </a:r>
          </a:p>
        </p:txBody>
      </p:sp>
      <p:pic>
        <p:nvPicPr>
          <p:cNvPr id="5" name="Picture 4" descr="mcCosThe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2764972" cy="266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mcPh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352800"/>
            <a:ext cx="2764972" cy="266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mcCosPs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52800"/>
            <a:ext cx="2767693" cy="2672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6172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Deviation from flat distribution indicates detector effects!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search for physics beyond the standard model is pursued through a broad program in HEP </a:t>
            </a:r>
          </a:p>
          <a:p>
            <a:pPr lvl="1"/>
            <a:r>
              <a:rPr lang="en-US" dirty="0" smtClean="0"/>
              <a:t>High p</a:t>
            </a:r>
            <a:r>
              <a:rPr lang="en-US" baseline="-25000" dirty="0" smtClean="0"/>
              <a:t>T</a:t>
            </a:r>
            <a:r>
              <a:rPr lang="en-US" dirty="0" smtClean="0"/>
              <a:t> physics</a:t>
            </a:r>
          </a:p>
          <a:p>
            <a:pPr lvl="2"/>
            <a:r>
              <a:rPr lang="en-US" dirty="0" smtClean="0"/>
              <a:t>Direct searches for evidence of new physics  (SUSY, ???)</a:t>
            </a:r>
          </a:p>
          <a:p>
            <a:pPr lvl="1"/>
            <a:r>
              <a:rPr lang="en-US" dirty="0" smtClean="0"/>
              <a:t>Flavor physics</a:t>
            </a:r>
          </a:p>
          <a:p>
            <a:pPr lvl="2"/>
            <a:r>
              <a:rPr lang="en-US" dirty="0" smtClean="0"/>
              <a:t>New physics through participation in loop processes  could contribute additional CP violating phases</a:t>
            </a:r>
          </a:p>
          <a:p>
            <a:r>
              <a:rPr lang="en-US" dirty="0" smtClean="0"/>
              <a:t>CP violation in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meson system is an excellent way to search for new physics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Predicted to be extremely small in the SM, so any large CP phase is a clear sign of new physics!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Angular Fit Projections</a:t>
            </a:r>
            <a:endParaRPr lang="en-US" dirty="0"/>
          </a:p>
        </p:txBody>
      </p:sp>
      <p:pic>
        <p:nvPicPr>
          <p:cNvPr id="9" name="Picture 8" descr="Bs_cosTheta_uncorrec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160" y="2362200"/>
            <a:ext cx="2819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 descr="Bs_phi_uncorrec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152" y="2362200"/>
            <a:ext cx="2819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 descr="Bs_cosPsi_uncorrec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3144" y="2362200"/>
            <a:ext cx="2819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57400" y="5410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Uncorrected for detector sculpting effects.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Corrected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Fit Projections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5410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Corrected for detector sculpting.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fit.BsJpsiPhi.cost.u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276398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fit.BsJpsiPhi.phi.u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53" y="2286000"/>
            <a:ext cx="2763983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 descr="fit.BsJpsiPhi.cosp.u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618" y="2286000"/>
            <a:ext cx="276398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 Angular Fit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81600"/>
            <a:ext cx="7772400" cy="83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Acceptance corrected distributions- fit agrees well!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Validates treatment of detector acceptance! </a:t>
            </a:r>
          </a:p>
        </p:txBody>
      </p:sp>
      <p:pic>
        <p:nvPicPr>
          <p:cNvPr id="4" name="Picture 3" descr="B0_cor_cosTh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8307"/>
            <a:ext cx="2818535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B0_cor_p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66" y="2058307"/>
            <a:ext cx="2818534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B0_cor_cosPs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057400"/>
            <a:ext cx="2819400" cy="2953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Cross-check with B</a:t>
            </a:r>
            <a:r>
              <a:rPr lang="en-US" baseline="30000" dirty="0" smtClean="0"/>
              <a:t>0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dirty="0" smtClean="0"/>
              <a:t>Fit results for B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K</a:t>
            </a:r>
            <a:r>
              <a:rPr lang="en-US" baseline="30000" dirty="0" smtClean="0"/>
              <a:t>*0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c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456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6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6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  <a:r>
              <a:rPr lang="en-US" sz="2000" dirty="0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|A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)|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0.569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0.009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0.009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|A</a:t>
            </a:r>
            <a:r>
              <a:rPr lang="en-US" baseline="-25000" dirty="0" smtClean="0">
                <a:solidFill>
                  <a:schemeClr val="accent1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)|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0.211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0.012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0.006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sz="2000" baseline="-25000" dirty="0" smtClean="0">
                <a:solidFill>
                  <a:schemeClr val="accent1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1"/>
                </a:solidFill>
                <a:cs typeface="Arial"/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+mj-lt"/>
                <a:cs typeface="Arial"/>
              </a:rPr>
              <a:t>-2.96</a:t>
            </a:r>
            <a:r>
              <a:rPr lang="en-US" dirty="0" smtClean="0">
                <a:solidFill>
                  <a:schemeClr val="accent1"/>
                </a:solidFill>
                <a:cs typeface="Arial"/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0.08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0.03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sz="2000" baseline="-25000" dirty="0" smtClean="0">
                <a:solidFill>
                  <a:schemeClr val="accent1"/>
                </a:solidFill>
                <a:sym typeface="Symbol"/>
              </a:rPr>
              <a:t></a:t>
            </a:r>
            <a:r>
              <a:rPr lang="en-US" dirty="0" smtClean="0">
                <a:solidFill>
                  <a:schemeClr val="accent1"/>
                </a:solidFill>
              </a:rPr>
              <a:t> =   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2.97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0.06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0.01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r>
              <a:rPr lang="en-US" dirty="0" smtClean="0"/>
              <a:t>Results are in good agreement with BABAR and errors are competitive!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257562"/>
            <a:ext cx="63406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sz="2000" dirty="0" smtClean="0"/>
              <a:t>|A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+mj-lt"/>
              </a:rPr>
              <a:t>0</a:t>
            </a:r>
            <a:r>
              <a:rPr lang="en-US" sz="2000" dirty="0" smtClean="0"/>
              <a:t>)|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= </a:t>
            </a:r>
            <a:r>
              <a:rPr lang="en-US" sz="2000" dirty="0" smtClean="0">
                <a:latin typeface="+mj-lt"/>
              </a:rPr>
              <a:t>0.556</a:t>
            </a:r>
            <a:r>
              <a:rPr lang="en-US" sz="2000" dirty="0" smtClean="0"/>
              <a:t> ± </a:t>
            </a:r>
            <a:r>
              <a:rPr lang="en-US" sz="2000" dirty="0" smtClean="0">
                <a:latin typeface="+mj-lt"/>
              </a:rPr>
              <a:t>0.009</a:t>
            </a:r>
            <a:r>
              <a:rPr lang="en-US" sz="2000" dirty="0" smtClean="0"/>
              <a:t> (stat) ± </a:t>
            </a:r>
            <a:r>
              <a:rPr lang="en-US" sz="2000" dirty="0" smtClean="0">
                <a:latin typeface="+mj-lt"/>
              </a:rPr>
              <a:t>0.010</a:t>
            </a:r>
            <a:r>
              <a:rPr lang="en-US" sz="2000" dirty="0" smtClean="0"/>
              <a:t> (syst) </a:t>
            </a:r>
          </a:p>
          <a:p>
            <a:pPr lvl="1">
              <a:buNone/>
            </a:pPr>
            <a:r>
              <a:rPr lang="en-US" sz="2000" dirty="0" smtClean="0"/>
              <a:t>	|A</a:t>
            </a:r>
            <a:r>
              <a:rPr lang="en-US" sz="2000" baseline="-25000" dirty="0" smtClean="0">
                <a:latin typeface="Arial"/>
                <a:cs typeface="Arial"/>
              </a:rPr>
              <a:t>║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+mj-lt"/>
              </a:rPr>
              <a:t>0</a:t>
            </a:r>
            <a:r>
              <a:rPr lang="en-US" sz="2000" dirty="0" smtClean="0"/>
              <a:t>)|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+mj-lt"/>
              </a:rPr>
              <a:t>0.211</a:t>
            </a:r>
            <a:r>
              <a:rPr lang="en-US" sz="2000" dirty="0" smtClean="0"/>
              <a:t> ± </a:t>
            </a:r>
            <a:r>
              <a:rPr lang="en-US" sz="2000" dirty="0" smtClean="0">
                <a:latin typeface="+mj-lt"/>
              </a:rPr>
              <a:t>0.010</a:t>
            </a:r>
            <a:r>
              <a:rPr lang="en-US" sz="2000" dirty="0" smtClean="0"/>
              <a:t> (stat) ± </a:t>
            </a:r>
            <a:r>
              <a:rPr lang="en-US" sz="2000" dirty="0" smtClean="0">
                <a:latin typeface="+mj-lt"/>
              </a:rPr>
              <a:t>0.006</a:t>
            </a:r>
            <a:r>
              <a:rPr lang="en-US" sz="2000" dirty="0" smtClean="0"/>
              <a:t> (syst)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-25000" dirty="0" smtClean="0">
                <a:latin typeface="Arial"/>
                <a:cs typeface="Arial"/>
              </a:rPr>
              <a:t>║</a:t>
            </a:r>
            <a:r>
              <a:rPr lang="en-US" sz="2000" dirty="0" smtClean="0">
                <a:cs typeface="Arial"/>
              </a:rPr>
              <a:t> = </a:t>
            </a:r>
            <a:r>
              <a:rPr lang="en-US" sz="2000" dirty="0" smtClean="0">
                <a:latin typeface="+mj-lt"/>
                <a:cs typeface="Arial"/>
              </a:rPr>
              <a:t>-2.93 </a:t>
            </a:r>
            <a:r>
              <a:rPr lang="en-US" sz="2000" dirty="0" smtClean="0"/>
              <a:t>± </a:t>
            </a:r>
            <a:r>
              <a:rPr lang="en-US" sz="2000" dirty="0" smtClean="0">
                <a:latin typeface="+mj-lt"/>
              </a:rPr>
              <a:t>0.08</a:t>
            </a:r>
            <a:r>
              <a:rPr lang="en-US" sz="2000" dirty="0" smtClean="0"/>
              <a:t> (stat) ± </a:t>
            </a:r>
            <a:r>
              <a:rPr lang="en-US" sz="2000" dirty="0" smtClean="0">
                <a:latin typeface="+mj-lt"/>
              </a:rPr>
              <a:t>0.04 </a:t>
            </a:r>
            <a:r>
              <a:rPr lang="en-US" sz="2000" dirty="0" smtClean="0"/>
              <a:t>(syst) </a:t>
            </a:r>
          </a:p>
          <a:p>
            <a:pPr lvl="1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-25000" dirty="0" smtClean="0">
                <a:sym typeface="Symbol"/>
              </a:rPr>
              <a:t></a:t>
            </a:r>
            <a:r>
              <a:rPr lang="en-US" sz="2000" dirty="0" smtClean="0"/>
              <a:t> =    </a:t>
            </a:r>
            <a:r>
              <a:rPr lang="en-US" sz="2000" dirty="0" smtClean="0">
                <a:latin typeface="+mj-lt"/>
              </a:rPr>
              <a:t>2.91</a:t>
            </a:r>
            <a:r>
              <a:rPr lang="en-US" sz="2000" dirty="0" smtClean="0"/>
              <a:t> ± </a:t>
            </a:r>
            <a:r>
              <a:rPr lang="en-US" sz="2000" dirty="0" smtClean="0">
                <a:latin typeface="+mj-lt"/>
              </a:rPr>
              <a:t>0.05</a:t>
            </a:r>
            <a:r>
              <a:rPr lang="en-US" sz="2000" dirty="0" smtClean="0"/>
              <a:t> (stat) ± </a:t>
            </a:r>
            <a:r>
              <a:rPr lang="en-US" sz="2000" dirty="0" smtClean="0">
                <a:latin typeface="+mj-lt"/>
              </a:rPr>
              <a:t>0.03</a:t>
            </a:r>
            <a:r>
              <a:rPr lang="en-US" sz="2000" dirty="0" smtClean="0"/>
              <a:t> (syst)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876800"/>
            <a:ext cx="32923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Phys. Rev. D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76,031102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2007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exact symmetries are present in B</a:t>
            </a:r>
            <a:r>
              <a:rPr lang="en-US" sz="2800" baseline="-25000" dirty="0" smtClean="0"/>
              <a:t>s</a:t>
            </a:r>
            <a:r>
              <a:rPr lang="en-US" sz="2800" baseline="30000" dirty="0" smtClean="0"/>
              <a:t>0</a:t>
            </a:r>
            <a:r>
              <a:rPr lang="en-US" sz="2800" dirty="0" smtClean="0">
                <a:sym typeface="Symbol"/>
              </a:rPr>
              <a:t></a:t>
            </a:r>
            <a:r>
              <a:rPr lang="en-US" sz="2800" dirty="0" smtClean="0"/>
              <a:t> J/</a:t>
            </a:r>
            <a:r>
              <a:rPr lang="en-US" sz="2800" dirty="0" err="1" smtClean="0">
                <a:latin typeface="Symbol" pitchFamily="18" charset="2"/>
              </a:rPr>
              <a:t>yj</a:t>
            </a:r>
            <a:r>
              <a:rPr lang="en-US" sz="2800" dirty="0" smtClean="0"/>
              <a:t> when flavor tagging is not used</a:t>
            </a:r>
          </a:p>
          <a:p>
            <a:pPr lvl="1"/>
            <a:r>
              <a:rPr lang="en-US" sz="2600" dirty="0" smtClean="0">
                <a:latin typeface="+mj-lt"/>
              </a:rPr>
              <a:t>2</a:t>
            </a:r>
            <a:r>
              <a:rPr lang="en-US" sz="2600" dirty="0" smtClean="0">
                <a:latin typeface="Symbol" pitchFamily="18" charset="2"/>
              </a:rPr>
              <a:t>b</a:t>
            </a:r>
            <a:r>
              <a:rPr lang="en-US" sz="2600" baseline="-25000" dirty="0" smtClean="0"/>
              <a:t>s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</a:t>
            </a:r>
            <a:r>
              <a:rPr lang="en-US" sz="2600" dirty="0" smtClean="0"/>
              <a:t>– </a:t>
            </a:r>
            <a:r>
              <a:rPr lang="en-US" sz="2600" dirty="0" smtClean="0">
                <a:latin typeface="+mj-lt"/>
              </a:rPr>
              <a:t>2</a:t>
            </a:r>
            <a:r>
              <a:rPr lang="en-US" sz="2600" dirty="0" smtClean="0">
                <a:latin typeface="Symbol" pitchFamily="18" charset="2"/>
              </a:rPr>
              <a:t>b</a:t>
            </a:r>
            <a:r>
              <a:rPr lang="en-US" sz="2600" baseline="-25000" dirty="0" smtClean="0"/>
              <a:t>s</a:t>
            </a:r>
            <a:r>
              <a:rPr lang="en-US" sz="2600" dirty="0" smtClean="0"/>
              <a:t>,  </a:t>
            </a:r>
            <a:r>
              <a:rPr lang="en-US" sz="2600" dirty="0" smtClean="0">
                <a:latin typeface="Symbol" pitchFamily="18" charset="2"/>
              </a:rPr>
              <a:t>d</a:t>
            </a:r>
            <a:r>
              <a:rPr lang="en-US" sz="2600" baseline="-25000" dirty="0" smtClean="0">
                <a:latin typeface="Symbol" pitchFamily="18" charset="2"/>
                <a:sym typeface="Symbol"/>
              </a:rPr>
              <a:t>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 </a:t>
            </a:r>
            <a:r>
              <a:rPr lang="en-US" sz="2600" dirty="0" smtClean="0">
                <a:latin typeface="Symbol" pitchFamily="18" charset="2"/>
              </a:rPr>
              <a:t>d</a:t>
            </a:r>
            <a:r>
              <a:rPr lang="en-US" sz="2600" baseline="-25000" dirty="0" smtClean="0">
                <a:sym typeface="Symbol"/>
              </a:rPr>
              <a:t></a:t>
            </a:r>
            <a:r>
              <a:rPr lang="en-US" sz="2600" dirty="0" smtClean="0">
                <a:sym typeface="Symbol"/>
              </a:rPr>
              <a:t> + </a:t>
            </a:r>
            <a:r>
              <a:rPr lang="en-US" sz="2600" dirty="0" smtClean="0">
                <a:latin typeface="Symbol" pitchFamily="18" charset="2"/>
                <a:sym typeface="Symbol"/>
              </a:rPr>
              <a:t>p</a:t>
            </a:r>
          </a:p>
          <a:p>
            <a:pPr lvl="1"/>
            <a:r>
              <a:rPr lang="en-US" sz="2600" dirty="0" smtClean="0">
                <a:latin typeface="Symbol" pitchFamily="18" charset="2"/>
              </a:rPr>
              <a:t>DG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</a:t>
            </a:r>
            <a:r>
              <a:rPr lang="en-US" sz="2600" dirty="0" smtClean="0"/>
              <a:t>–</a:t>
            </a:r>
            <a:r>
              <a:rPr lang="en-US" sz="2600" dirty="0" smtClean="0">
                <a:latin typeface="Symbol" pitchFamily="18" charset="2"/>
              </a:rPr>
              <a:t>DG</a:t>
            </a:r>
            <a:r>
              <a:rPr lang="en-US" sz="2600" dirty="0" smtClean="0"/>
              <a:t>,  </a:t>
            </a:r>
            <a:r>
              <a:rPr lang="en-US" sz="2600" dirty="0" smtClean="0">
                <a:latin typeface="+mj-lt"/>
              </a:rPr>
              <a:t>2</a:t>
            </a:r>
            <a:r>
              <a:rPr lang="en-US" sz="2600" dirty="0" smtClean="0">
                <a:latin typeface="Symbol" pitchFamily="18" charset="2"/>
              </a:rPr>
              <a:t>b</a:t>
            </a:r>
            <a:r>
              <a:rPr lang="en-US" sz="2600" baseline="-25000" dirty="0" smtClean="0"/>
              <a:t>s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</a:t>
            </a:r>
            <a:r>
              <a:rPr lang="en-US" sz="2600" dirty="0" smtClean="0">
                <a:latin typeface="+mj-lt"/>
              </a:rPr>
              <a:t>2</a:t>
            </a:r>
            <a:r>
              <a:rPr lang="en-US" sz="2600" dirty="0" smtClean="0">
                <a:latin typeface="Symbol" pitchFamily="18" charset="2"/>
              </a:rPr>
              <a:t>b</a:t>
            </a:r>
            <a:r>
              <a:rPr lang="en-US" sz="2600" baseline="-25000" dirty="0" smtClean="0"/>
              <a:t>s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Symbol" pitchFamily="18" charset="2"/>
              </a:rPr>
              <a:t>p</a:t>
            </a:r>
          </a:p>
          <a:p>
            <a:pPr lvl="1"/>
            <a:r>
              <a:rPr lang="en-US" sz="2600" dirty="0" smtClean="0">
                <a:solidFill>
                  <a:schemeClr val="accent1"/>
                </a:solidFill>
                <a:sym typeface="Symbol"/>
              </a:rPr>
              <a:t>Gives four equivalent solutions in </a:t>
            </a:r>
            <a:r>
              <a:rPr lang="en-US" sz="2600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b</a:t>
            </a:r>
            <a:r>
              <a:rPr lang="en-US" sz="2600" baseline="-25000" dirty="0" smtClean="0">
                <a:solidFill>
                  <a:schemeClr val="accent1"/>
                </a:solidFill>
                <a:sym typeface="Symbol"/>
              </a:rPr>
              <a:t>s</a:t>
            </a:r>
            <a:r>
              <a:rPr lang="en-US" sz="2600" dirty="0" smtClean="0">
                <a:solidFill>
                  <a:schemeClr val="accent1"/>
                </a:solidFill>
                <a:sym typeface="Symbol"/>
              </a:rPr>
              <a:t> and </a:t>
            </a:r>
            <a:r>
              <a:rPr lang="en-US" sz="2600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DG</a:t>
            </a:r>
            <a:r>
              <a:rPr lang="en-US" sz="2600" dirty="0" smtClean="0">
                <a:solidFill>
                  <a:schemeClr val="accent1"/>
                </a:solidFill>
                <a:sym typeface="Symbol"/>
              </a:rPr>
              <a:t>!</a:t>
            </a:r>
          </a:p>
          <a:p>
            <a:r>
              <a:rPr lang="en-US" sz="2800" dirty="0" smtClean="0">
                <a:sym typeface="Symbol"/>
              </a:rPr>
              <a:t>Also observe biases in pseudo-experiments for fit parameters under certain circumstances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Biases in Untagged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floats freely in fit, see significant biases in pseudo-experiments</a:t>
            </a:r>
          </a:p>
          <a:p>
            <a:pPr lvl="1"/>
            <a:r>
              <a:rPr lang="en-US" dirty="0" smtClean="0"/>
              <a:t>Due to fact that interference terms are nearly all zero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No sensitivity to strong phases!!!</a:t>
            </a:r>
          </a:p>
          <a:p>
            <a:r>
              <a:rPr lang="en-US" dirty="0" smtClean="0"/>
              <a:t>Can still reliably quote some point estimates with </a:t>
            </a:r>
            <a:r>
              <a:rPr lang="en-US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fixed to standard model prediction</a:t>
            </a:r>
          </a:p>
          <a:p>
            <a:pPr lvl="1"/>
            <a:r>
              <a:rPr lang="en-US" dirty="0" smtClean="0"/>
              <a:t>Mean lifetime, </a:t>
            </a: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, |A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)|</a:t>
            </a:r>
            <a:r>
              <a:rPr lang="en-US" baseline="30000" dirty="0" smtClean="0"/>
              <a:t>2</a:t>
            </a:r>
            <a:r>
              <a:rPr lang="en-US" dirty="0" smtClean="0"/>
              <a:t>, |A</a:t>
            </a:r>
            <a:r>
              <a:rPr lang="en-US" baseline="-25000" dirty="0" smtClean="0">
                <a:latin typeface="Arial"/>
                <a:cs typeface="Arial"/>
              </a:rPr>
              <a:t>║</a:t>
            </a:r>
            <a:r>
              <a:rPr lang="en-US" dirty="0" smtClean="0"/>
              <a:t>(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)|</a:t>
            </a:r>
            <a:r>
              <a:rPr lang="en-US" baseline="30000" dirty="0" smtClean="0"/>
              <a:t>2</a:t>
            </a:r>
            <a:r>
              <a:rPr lang="en-US" dirty="0" smtClean="0"/>
              <a:t>, |A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/>
              <a:t>(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)|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toy_dgVSph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422825"/>
            <a:ext cx="4573615" cy="228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Untagged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001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Fit results with </a:t>
            </a:r>
            <a:r>
              <a:rPr lang="en-US" sz="3100" dirty="0" smtClean="0">
                <a:latin typeface="+mj-lt"/>
              </a:rPr>
              <a:t>2</a:t>
            </a:r>
            <a:r>
              <a:rPr lang="en-US" sz="3100" dirty="0" smtClean="0">
                <a:latin typeface="Symbol" pitchFamily="18" charset="2"/>
              </a:rPr>
              <a:t>b</a:t>
            </a:r>
            <a:r>
              <a:rPr lang="en-US" sz="3100" baseline="-25000" dirty="0" smtClean="0"/>
              <a:t>s</a:t>
            </a:r>
            <a:r>
              <a:rPr lang="en-US" sz="3100" dirty="0" smtClean="0"/>
              <a:t> fixed to SM value (w/</a:t>
            </a:r>
            <a:r>
              <a:rPr lang="en-US" sz="3100" dirty="0" smtClean="0">
                <a:latin typeface="+mj-lt"/>
              </a:rPr>
              <a:t>1.7</a:t>
            </a:r>
            <a:r>
              <a:rPr lang="en-US" sz="3100" dirty="0" smtClean="0"/>
              <a:t> fb</a:t>
            </a:r>
            <a:r>
              <a:rPr lang="en-US" sz="3100" baseline="30000" dirty="0" smtClean="0"/>
              <a:t>-1</a:t>
            </a:r>
            <a:r>
              <a:rPr lang="en-US" sz="3100" dirty="0" smtClean="0"/>
              <a:t> of data)</a:t>
            </a:r>
            <a:endParaRPr lang="en-US" sz="3100" baseline="30000" dirty="0" smtClean="0"/>
          </a:p>
          <a:p>
            <a:pPr lvl="1">
              <a:buNone/>
            </a:pPr>
            <a:r>
              <a:rPr lang="en-US" baseline="30000" dirty="0" smtClean="0">
                <a:solidFill>
                  <a:schemeClr val="accent1"/>
                </a:solidFill>
                <a:latin typeface="Symbol" pitchFamily="18" charset="2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(B</a:t>
            </a:r>
            <a:r>
              <a:rPr lang="en-US" baseline="-25000" dirty="0" smtClean="0">
                <a:solidFill>
                  <a:schemeClr val="accent1"/>
                </a:solidFill>
              </a:rPr>
              <a:t>s</a:t>
            </a:r>
            <a:r>
              <a:rPr lang="en-US" baseline="30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)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1.52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0.04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0.02</a:t>
            </a:r>
            <a:r>
              <a:rPr lang="en-US" dirty="0" smtClean="0">
                <a:solidFill>
                  <a:schemeClr val="accent1"/>
                </a:solidFill>
              </a:rPr>
              <a:t> ps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DG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0.076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aseline="30000" dirty="0" smtClean="0">
                <a:solidFill>
                  <a:schemeClr val="accent1"/>
                </a:solidFill>
              </a:rPr>
              <a:t>+</a:t>
            </a:r>
            <a:r>
              <a:rPr lang="en-US" baseline="30000" dirty="0" smtClean="0">
                <a:solidFill>
                  <a:schemeClr val="accent1"/>
                </a:solidFill>
                <a:latin typeface="+mj-lt"/>
              </a:rPr>
              <a:t>0.059</a:t>
            </a:r>
            <a:r>
              <a:rPr lang="en-US" baseline="-25000" dirty="0" smtClean="0">
                <a:solidFill>
                  <a:schemeClr val="accent1"/>
                </a:solidFill>
              </a:rPr>
              <a:t>-</a:t>
            </a:r>
            <a:r>
              <a:rPr lang="en-US" baseline="-25000" dirty="0" smtClean="0">
                <a:solidFill>
                  <a:schemeClr val="accent1"/>
                </a:solidFill>
                <a:latin typeface="+mj-lt"/>
              </a:rPr>
              <a:t>0.063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0.006</a:t>
            </a:r>
            <a:r>
              <a:rPr lang="en-US" dirty="0" smtClean="0">
                <a:solidFill>
                  <a:schemeClr val="accent1"/>
                </a:solidFill>
              </a:rPr>
              <a:t> ps</a:t>
            </a:r>
            <a:r>
              <a:rPr lang="en-US" baseline="30000" dirty="0" smtClean="0">
                <a:solidFill>
                  <a:schemeClr val="accent1"/>
                </a:solidFill>
              </a:rPr>
              <a:t>-1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sz="3100" dirty="0" smtClean="0"/>
              <a:t>Best measurement of width difference, mean B</a:t>
            </a:r>
            <a:r>
              <a:rPr lang="en-US" sz="3100" baseline="-25000" dirty="0" smtClean="0"/>
              <a:t>s</a:t>
            </a:r>
            <a:r>
              <a:rPr lang="en-US" sz="3100" baseline="30000" dirty="0" smtClean="0"/>
              <a:t>0</a:t>
            </a:r>
            <a:r>
              <a:rPr lang="en-US" sz="3100" dirty="0" smtClean="0"/>
              <a:t> lifetime </a:t>
            </a:r>
          </a:p>
          <a:p>
            <a:pPr lvl="1"/>
            <a:r>
              <a:rPr lang="en-US" dirty="0" smtClean="0">
                <a:latin typeface="+mj-lt"/>
              </a:rPr>
              <a:t>30-50%</a:t>
            </a:r>
            <a:r>
              <a:rPr lang="en-US" dirty="0" smtClean="0"/>
              <a:t> improvement on previous best measurements</a:t>
            </a:r>
          </a:p>
          <a:p>
            <a:pPr lvl="1"/>
            <a:r>
              <a:rPr lang="en-US" dirty="0" smtClean="0"/>
              <a:t>Good agreement with D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 results (Phys. Rev. D </a:t>
            </a:r>
            <a:r>
              <a:rPr lang="en-US" dirty="0" smtClean="0">
                <a:latin typeface="+mj-lt"/>
              </a:rPr>
              <a:t>76</a:t>
            </a:r>
            <a:r>
              <a:rPr lang="en-US" dirty="0" smtClean="0"/>
              <a:t>, </a:t>
            </a:r>
            <a:r>
              <a:rPr lang="en-US" dirty="0" smtClean="0">
                <a:latin typeface="+mj-lt"/>
              </a:rPr>
              <a:t>031102</a:t>
            </a:r>
            <a:r>
              <a:rPr lang="en-US" dirty="0" smtClean="0"/>
              <a:t> (</a:t>
            </a:r>
            <a:r>
              <a:rPr lang="en-US" dirty="0" smtClean="0">
                <a:latin typeface="+mj-lt"/>
              </a:rPr>
              <a:t>2007</a:t>
            </a:r>
            <a:r>
              <a:rPr lang="en-US" dirty="0" smtClean="0"/>
              <a:t>))</a:t>
            </a:r>
            <a:endParaRPr lang="en-US" dirty="0" smtClean="0">
              <a:latin typeface="Symbol" pitchFamily="18" charset="2"/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2"/>
                </a:solidFill>
                <a:latin typeface="Symbol" pitchFamily="18" charset="2"/>
              </a:rPr>
              <a:t>		</a:t>
            </a:r>
            <a:r>
              <a:rPr lang="en-US" sz="2600" dirty="0" smtClean="0">
                <a:solidFill>
                  <a:srgbClr val="0070C0"/>
                </a:solidFill>
                <a:latin typeface="Symbol" pitchFamily="18" charset="2"/>
              </a:rPr>
              <a:t>t</a:t>
            </a:r>
            <a:r>
              <a:rPr lang="en-US" sz="2600" dirty="0" smtClean="0">
                <a:solidFill>
                  <a:srgbClr val="0070C0"/>
                </a:solidFill>
              </a:rPr>
              <a:t>(B</a:t>
            </a:r>
            <a:r>
              <a:rPr lang="en-US" sz="2600" baseline="-25000" dirty="0" smtClean="0">
                <a:solidFill>
                  <a:srgbClr val="0070C0"/>
                </a:solidFill>
              </a:rPr>
              <a:t>s</a:t>
            </a:r>
            <a:r>
              <a:rPr lang="en-US" sz="2600" baseline="30000" dirty="0" smtClean="0">
                <a:solidFill>
                  <a:srgbClr val="0070C0"/>
                </a:solidFill>
              </a:rPr>
              <a:t>0</a:t>
            </a:r>
            <a:r>
              <a:rPr lang="en-US" sz="2600" dirty="0" smtClean="0">
                <a:solidFill>
                  <a:srgbClr val="0070C0"/>
                </a:solidFill>
              </a:rPr>
              <a:t>) = 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1.52</a:t>
            </a:r>
            <a:r>
              <a:rPr lang="en-US" sz="2600" dirty="0" smtClean="0">
                <a:solidFill>
                  <a:srgbClr val="0070C0"/>
                </a:solidFill>
              </a:rPr>
              <a:t> ±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0.08</a:t>
            </a:r>
            <a:r>
              <a:rPr lang="en-US" sz="2600" dirty="0" smtClean="0">
                <a:solidFill>
                  <a:srgbClr val="0070C0"/>
                </a:solidFill>
              </a:rPr>
              <a:t> (stat) </a:t>
            </a:r>
            <a:r>
              <a:rPr lang="en-US" sz="2600" baseline="30000" dirty="0" smtClean="0">
                <a:solidFill>
                  <a:srgbClr val="0070C0"/>
                </a:solidFill>
              </a:rPr>
              <a:t>+</a:t>
            </a:r>
            <a:r>
              <a:rPr lang="en-US" sz="2600" baseline="30000" dirty="0" smtClean="0">
                <a:solidFill>
                  <a:srgbClr val="0070C0"/>
                </a:solidFill>
                <a:latin typeface="+mj-lt"/>
              </a:rPr>
              <a:t>0.01</a:t>
            </a:r>
            <a:r>
              <a:rPr lang="en-US" sz="2600" baseline="30000" dirty="0" smtClean="0">
                <a:solidFill>
                  <a:srgbClr val="0070C0"/>
                </a:solidFill>
              </a:rPr>
              <a:t> </a:t>
            </a:r>
            <a:r>
              <a:rPr lang="en-US" sz="2600" baseline="-25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r>
              <a:rPr lang="en-US" sz="2600" baseline="-25000" dirty="0" smtClean="0">
                <a:solidFill>
                  <a:srgbClr val="0070C0"/>
                </a:solidFill>
                <a:latin typeface="+mj-lt"/>
              </a:rPr>
              <a:t>0.03</a:t>
            </a:r>
            <a:r>
              <a:rPr lang="en-US" sz="2600" baseline="-250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(syst) ps</a:t>
            </a:r>
          </a:p>
          <a:p>
            <a:pPr>
              <a:buNone/>
            </a:pPr>
            <a:r>
              <a:rPr lang="en-US" sz="2600" dirty="0" smtClean="0">
                <a:solidFill>
                  <a:srgbClr val="0070C0"/>
                </a:solidFill>
                <a:latin typeface="Symbol" pitchFamily="18" charset="2"/>
              </a:rPr>
              <a:t>		DG</a:t>
            </a:r>
            <a:r>
              <a:rPr lang="en-US" sz="2600" dirty="0" smtClean="0">
                <a:solidFill>
                  <a:srgbClr val="0070C0"/>
                </a:solidFill>
              </a:rPr>
              <a:t> =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0.17</a:t>
            </a:r>
            <a:r>
              <a:rPr lang="en-US" sz="2600" dirty="0" smtClean="0">
                <a:solidFill>
                  <a:srgbClr val="0070C0"/>
                </a:solidFill>
              </a:rPr>
              <a:t> ±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0.09</a:t>
            </a:r>
            <a:r>
              <a:rPr lang="en-US" sz="2600" dirty="0" smtClean="0">
                <a:solidFill>
                  <a:srgbClr val="0070C0"/>
                </a:solidFill>
              </a:rPr>
              <a:t> (stat) ± </a:t>
            </a:r>
            <a:r>
              <a:rPr lang="en-US" sz="2600" dirty="0" smtClean="0">
                <a:solidFill>
                  <a:srgbClr val="0070C0"/>
                </a:solidFill>
                <a:latin typeface="+mj-lt"/>
              </a:rPr>
              <a:t>0.02</a:t>
            </a:r>
            <a:r>
              <a:rPr lang="en-US" sz="2600" dirty="0" smtClean="0">
                <a:solidFill>
                  <a:srgbClr val="0070C0"/>
                </a:solidFill>
              </a:rPr>
              <a:t> (syst) ps</a:t>
            </a:r>
            <a:r>
              <a:rPr lang="en-US" sz="2600" baseline="30000" dirty="0" smtClean="0">
                <a:solidFill>
                  <a:srgbClr val="0070C0"/>
                </a:solidFill>
              </a:rPr>
              <a:t>-1</a:t>
            </a:r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sz="3100" dirty="0" smtClean="0"/>
              <a:t>Also measure angular amplitudes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|A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)|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0.531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0.020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0.007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|A</a:t>
            </a:r>
            <a:r>
              <a:rPr lang="en-US" baseline="-25000" dirty="0" smtClean="0">
                <a:solidFill>
                  <a:schemeClr val="accent1"/>
                </a:solidFill>
                <a:latin typeface="Arial"/>
                <a:cs typeface="Arial"/>
              </a:rPr>
              <a:t>║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)|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0.230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0.026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0.009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	|A</a:t>
            </a:r>
            <a:r>
              <a:rPr lang="en-US" baseline="-25000" dirty="0" smtClean="0">
                <a:solidFill>
                  <a:schemeClr val="accent1"/>
                </a:solidFill>
                <a:latin typeface="Arial"/>
                <a:cs typeface="Arial"/>
                <a:sym typeface="Symbol"/>
              </a:rPr>
              <a:t>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)|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0.239</a:t>
            </a:r>
            <a:r>
              <a:rPr lang="en-US" dirty="0" smtClean="0">
                <a:solidFill>
                  <a:schemeClr val="accent1"/>
                </a:solidFill>
              </a:rPr>
              <a:t>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0.029</a:t>
            </a:r>
            <a:r>
              <a:rPr lang="en-US" dirty="0" smtClean="0">
                <a:solidFill>
                  <a:schemeClr val="accent1"/>
                </a:solidFill>
              </a:rPr>
              <a:t> (stat) ±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0.011</a:t>
            </a:r>
            <a:r>
              <a:rPr lang="en-US" dirty="0" smtClean="0">
                <a:solidFill>
                  <a:schemeClr val="accent1"/>
                </a:solidFill>
              </a:rPr>
              <a:t> (syst)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Untagged 2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 Confidence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/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 smtClean="0"/>
              <a:t>Quote instead Feldman-Cousins confidence region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/>
              <a:t>Use likelihood ratio to determine probability of result to fluctuate above a given value of input parameters </a:t>
            </a:r>
            <a:r>
              <a:rPr lang="en-US" dirty="0" smtClean="0"/>
              <a:t>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dirty="0" smtClean="0"/>
              <a:t>	</a:t>
            </a:r>
            <a:r>
              <a:rPr lang="en-US" sz="2400" dirty="0" smtClean="0"/>
              <a:t>(p-value)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76600"/>
            <a:ext cx="3276600" cy="305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9E30F"/>
                </a:solidFill>
                <a:latin typeface="Symbol" pitchFamily="18" charset="2"/>
              </a:rPr>
              <a:t>DG</a:t>
            </a:r>
            <a:r>
              <a:rPr lang="en-US" sz="2400" dirty="0" smtClean="0">
                <a:solidFill>
                  <a:srgbClr val="19E30F"/>
                </a:solidFill>
              </a:rPr>
              <a:t> = </a:t>
            </a:r>
            <a:r>
              <a:rPr lang="en-US" sz="2400" dirty="0" smtClean="0">
                <a:solidFill>
                  <a:srgbClr val="19E30F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19E30F"/>
                </a:solidFill>
              </a:rPr>
              <a:t>|</a:t>
            </a:r>
            <a:r>
              <a:rPr lang="en-US" sz="2400" dirty="0" smtClean="0">
                <a:solidFill>
                  <a:srgbClr val="19E30F"/>
                </a:solidFill>
                <a:latin typeface="Symbol" pitchFamily="18" charset="2"/>
              </a:rPr>
              <a:t>G</a:t>
            </a:r>
            <a:r>
              <a:rPr lang="en-US" sz="2400" baseline="-25000" dirty="0" smtClean="0">
                <a:solidFill>
                  <a:srgbClr val="19E30F"/>
                </a:solidFill>
              </a:rPr>
              <a:t>12</a:t>
            </a:r>
            <a:r>
              <a:rPr lang="en-US" sz="2400" dirty="0" smtClean="0">
                <a:solidFill>
                  <a:srgbClr val="19E30F"/>
                </a:solidFill>
              </a:rPr>
              <a:t>|cos(</a:t>
            </a:r>
            <a:r>
              <a:rPr lang="en-US" sz="2400" dirty="0" smtClean="0">
                <a:solidFill>
                  <a:srgbClr val="19E30F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19E30F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rgbClr val="19E30F"/>
                </a:solidFill>
              </a:rPr>
              <a:t>s</a:t>
            </a:r>
            <a:r>
              <a:rPr lang="en-US" sz="2400" dirty="0" smtClean="0">
                <a:solidFill>
                  <a:srgbClr val="19E30F"/>
                </a:solidFill>
              </a:rPr>
              <a:t>)</a:t>
            </a:r>
            <a:endParaRPr lang="en-US" sz="2400" dirty="0">
              <a:solidFill>
                <a:srgbClr val="19E30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5105400"/>
            <a:ext cx="1752600" cy="914400"/>
          </a:xfrm>
          <a:prstGeom prst="straightConnector1">
            <a:avLst/>
          </a:prstGeom>
          <a:ln>
            <a:solidFill>
              <a:srgbClr val="19E30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9400" y="3733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p-value at standard model point is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22</a:t>
            </a:r>
            <a:r>
              <a:rPr lang="en-US" sz="2000" dirty="0" smtClean="0">
                <a:solidFill>
                  <a:schemeClr val="accent1"/>
                </a:solidFill>
              </a:rPr>
              <a:t>%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7772400" cy="13382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“Happiness is a butterfly, which, when pursued, is always just beyond your grasp, but which, if you will sit down quietly, may alight upon you.”</a:t>
            </a:r>
          </a:p>
          <a:p>
            <a:r>
              <a:rPr lang="en-US" dirty="0" smtClean="0"/>
              <a:t>					</a:t>
            </a:r>
            <a:r>
              <a:rPr lang="en-US" i="1" dirty="0" smtClean="0">
                <a:solidFill>
                  <a:schemeClr val="accent1"/>
                </a:solidFill>
              </a:rPr>
              <a:t>- Nathaniel Hawthorne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Tagged Results</a:t>
            </a:r>
            <a:endParaRPr lang="en-US" dirty="0"/>
          </a:p>
        </p:txBody>
      </p:sp>
      <p:pic>
        <p:nvPicPr>
          <p:cNvPr id="6" name="Picture 5" descr="butter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257800"/>
            <a:ext cx="1724025" cy="1213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Exact Symmetries in Tagged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flavor tagging, exact symmetry is present in signal probability distribution</a:t>
            </a:r>
          </a:p>
          <a:p>
            <a:pPr lvl="1">
              <a:buNone/>
            </a:pPr>
            <a:r>
              <a:rPr lang="en-US" sz="2800" dirty="0" smtClean="0"/>
              <a:t>				</a:t>
            </a:r>
            <a:r>
              <a:rPr lang="en-US" sz="2800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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 – </a:t>
            </a:r>
            <a:r>
              <a:rPr lang="en-US" sz="2800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/>
              <a:t>s</a:t>
            </a:r>
          </a:p>
          <a:p>
            <a:pPr lvl="1">
              <a:buNone/>
            </a:pPr>
            <a:r>
              <a:rPr lang="en-US" sz="2800" dirty="0" smtClean="0"/>
              <a:t>				</a:t>
            </a:r>
            <a:r>
              <a:rPr lang="en-US" sz="2800" dirty="0" smtClean="0">
                <a:latin typeface="Symbol" pitchFamily="18" charset="2"/>
              </a:rPr>
              <a:t>DG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 </a:t>
            </a:r>
            <a:r>
              <a:rPr lang="en-US" sz="2800" dirty="0" smtClean="0"/>
              <a:t>–</a:t>
            </a:r>
            <a:r>
              <a:rPr lang="en-US" sz="2800" dirty="0" smtClean="0">
                <a:latin typeface="Symbol" pitchFamily="18" charset="2"/>
              </a:rPr>
              <a:t>DG</a:t>
            </a:r>
          </a:p>
          <a:p>
            <a:pPr lvl="1">
              <a:buNone/>
            </a:pPr>
            <a:r>
              <a:rPr lang="en-US" sz="2800" dirty="0" smtClean="0"/>
              <a:t>				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baseline="-25000" dirty="0" smtClean="0">
                <a:latin typeface="Arial"/>
                <a:cs typeface="Arial"/>
              </a:rPr>
              <a:t>║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 </a:t>
            </a:r>
            <a:r>
              <a:rPr lang="en-US" sz="2800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 –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baseline="-25000" dirty="0" smtClean="0">
                <a:latin typeface="Arial"/>
                <a:cs typeface="Arial"/>
              </a:rPr>
              <a:t>║</a:t>
            </a:r>
            <a:endParaRPr lang="en-US" sz="2800" dirty="0" smtClean="0">
              <a:latin typeface="Symbol" pitchFamily="18" charset="2"/>
            </a:endParaRPr>
          </a:p>
          <a:p>
            <a:pPr lvl="1">
              <a:buNone/>
            </a:pPr>
            <a:r>
              <a:rPr lang="en-US" sz="2800" dirty="0" smtClean="0"/>
              <a:t>				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baseline="-25000" dirty="0" smtClean="0">
                <a:latin typeface="Symbol" pitchFamily="18" charset="2"/>
                <a:sym typeface="Symbol"/>
              </a:rPr>
              <a:t>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  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dirty="0" smtClean="0"/>
              <a:t> – 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baseline="-25000" dirty="0" smtClean="0">
                <a:sym typeface="Symbol"/>
              </a:rPr>
              <a:t></a:t>
            </a:r>
            <a:endParaRPr lang="en-US" sz="2800" baseline="-25000" dirty="0" smtClean="0"/>
          </a:p>
          <a:p>
            <a:pPr lvl="1"/>
            <a:r>
              <a:rPr lang="en-US" sz="2600" dirty="0" smtClean="0">
                <a:solidFill>
                  <a:schemeClr val="accent1"/>
                </a:solidFill>
              </a:rPr>
              <a:t>Leads to two equivalent solutions</a:t>
            </a:r>
            <a:r>
              <a:rPr lang="en-US" sz="2600" dirty="0" smtClean="0">
                <a:solidFill>
                  <a:schemeClr val="accent1"/>
                </a:solidFill>
                <a:sym typeface="Symbol"/>
              </a:rPr>
              <a:t> in </a:t>
            </a:r>
            <a:r>
              <a:rPr lang="en-US" sz="2600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b</a:t>
            </a:r>
            <a:r>
              <a:rPr lang="en-US" sz="2600" baseline="-25000" dirty="0" smtClean="0">
                <a:solidFill>
                  <a:schemeClr val="accent1"/>
                </a:solidFill>
                <a:sym typeface="Symbol"/>
              </a:rPr>
              <a:t>s</a:t>
            </a:r>
            <a:r>
              <a:rPr lang="en-US" sz="2600" dirty="0" smtClean="0">
                <a:solidFill>
                  <a:schemeClr val="accent1"/>
                </a:solidFill>
                <a:sym typeface="Symbol"/>
              </a:rPr>
              <a:t> and </a:t>
            </a:r>
            <a:r>
              <a:rPr lang="en-US" sz="2600" dirty="0" smtClean="0">
                <a:solidFill>
                  <a:schemeClr val="accent1"/>
                </a:solidFill>
                <a:latin typeface="Symbol" pitchFamily="18" charset="2"/>
                <a:sym typeface="Symbol"/>
              </a:rPr>
              <a:t>DG</a:t>
            </a:r>
            <a:r>
              <a:rPr lang="en-US" sz="2600" dirty="0" smtClean="0">
                <a:solidFill>
                  <a:schemeClr val="accent1"/>
                </a:solidFill>
              </a:rPr>
              <a:t>!</a:t>
            </a:r>
          </a:p>
          <a:p>
            <a:pPr lvl="1"/>
            <a:r>
              <a:rPr lang="en-US" sz="2600" dirty="0" smtClean="0"/>
              <a:t>Can remove exact symmetry by boxing one of the parameters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CP Violation?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 violation is the non-conservation of charge and parity quantum numbers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2971800"/>
            <a:ext cx="5943600" cy="3454063"/>
            <a:chOff x="1600200" y="2590800"/>
            <a:chExt cx="5943600" cy="3454063"/>
          </a:xfrm>
        </p:grpSpPr>
        <p:pic>
          <p:nvPicPr>
            <p:cNvPr id="11" name="Picture 10" descr="HK_pic.jp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tx2">
                  <a:lumMod val="40000"/>
                  <a:lumOff val="6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5105400" y="3048000"/>
              <a:ext cx="2171700" cy="1628775"/>
            </a:xfrm>
            <a:prstGeom prst="rect">
              <a:avLst/>
            </a:prstGeom>
          </p:spPr>
        </p:pic>
        <p:pic>
          <p:nvPicPr>
            <p:cNvPr id="10" name="Picture 9" descr="HK_pic.jp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lumMod val="40000"/>
                  <a:lumOff val="6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00200" y="3048000"/>
              <a:ext cx="2171700" cy="16287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57400" y="5029200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B</a:t>
              </a:r>
              <a:r>
                <a:rPr lang="en-US" sz="6000" baseline="-25000" dirty="0" smtClean="0"/>
                <a:t>s</a:t>
              </a:r>
              <a:r>
                <a:rPr lang="en-US" sz="6000" baseline="30000" dirty="0" smtClean="0">
                  <a:latin typeface="+mj-lt"/>
                </a:rPr>
                <a:t>0</a:t>
              </a:r>
              <a:endParaRPr lang="en-US" sz="6000" baseline="300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5029200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10799999" rev="0"/>
                </a:camera>
                <a:lightRig rig="threePt" dir="t"/>
              </a:scene3d>
            </a:bodyPr>
            <a:lstStyle/>
            <a:p>
              <a:r>
                <a:rPr lang="en-US" sz="6000" dirty="0" smtClean="0">
                  <a:sym typeface="Symbol"/>
                </a:rPr>
                <a:t></a:t>
              </a:r>
              <a:r>
                <a:rPr lang="en-US" sz="6000" dirty="0" smtClean="0"/>
                <a:t>B</a:t>
              </a:r>
              <a:r>
                <a:rPr lang="en-US" sz="6000" baseline="-25000" dirty="0" smtClean="0"/>
                <a:t>s</a:t>
              </a:r>
              <a:r>
                <a:rPr lang="en-US" sz="6000" baseline="30000" dirty="0" smtClean="0">
                  <a:latin typeface="+mj-lt"/>
                </a:rPr>
                <a:t>0</a:t>
              </a:r>
              <a:endParaRPr lang="en-US" sz="6000" baseline="300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14800" y="3276600"/>
              <a:ext cx="60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ym typeface="Symbol"/>
                </a:rPr>
                <a:t></a:t>
              </a:r>
              <a:endParaRPr lang="en-US" sz="6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2590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Rate of 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25908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Rate of 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Fit with Pseudo-Experiments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r>
              <a:rPr lang="en-US" dirty="0" smtClean="0"/>
              <a:t>Check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sz="2400" dirty="0" smtClean="0">
                <a:latin typeface="Symbol" pitchFamily="18" charset="2"/>
              </a:rPr>
              <a:t>-</a:t>
            </a:r>
            <a:r>
              <a:rPr lang="en-US" sz="2800" dirty="0" smtClean="0">
                <a:latin typeface="Symbol" pitchFamily="18" charset="2"/>
              </a:rPr>
              <a:t>DG</a:t>
            </a:r>
            <a:r>
              <a:rPr lang="en-US" dirty="0" smtClean="0"/>
              <a:t> likelihood profile on Toy MC with exact symmetry removed</a:t>
            </a:r>
          </a:p>
          <a:p>
            <a:pPr lvl="1"/>
            <a:r>
              <a:rPr lang="en-US" dirty="0" smtClean="0"/>
              <a:t>Approximate symmetry is still significant with current level of signal statistics!</a:t>
            </a: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343400" y="3962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Likelihood profile is not parabolic </a:t>
            </a:r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 </a:t>
            </a:r>
            <a:r>
              <a:rPr lang="en-US" sz="2400" dirty="0" smtClean="0">
                <a:solidFill>
                  <a:schemeClr val="accent2"/>
                </a:solidFill>
              </a:rPr>
              <a:t>cannot reliably separate the two minima!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3581400"/>
            <a:ext cx="3196589" cy="3044371"/>
            <a:chOff x="685800" y="3657600"/>
            <a:chExt cx="3196589" cy="3044371"/>
          </a:xfrm>
        </p:grpSpPr>
        <p:pic>
          <p:nvPicPr>
            <p:cNvPr id="7" name="Picture 6" descr="2d_lp_toy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657600"/>
              <a:ext cx="3196589" cy="30443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371600" y="3886200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dirty="0" smtClean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sz="1600" dirty="0" smtClean="0">
                  <a:solidFill>
                    <a:srgbClr val="0070C0"/>
                  </a:solidFill>
                </a:rPr>
                <a:t>ln</a:t>
              </a:r>
              <a:r>
                <a:rPr lang="en-US" sz="1600" dirty="0" smtClean="0">
                  <a:solidFill>
                    <a:srgbClr val="0070C0"/>
                  </a:solidFill>
                  <a:latin typeface="Script MT Bold" pitchFamily="66" charset="0"/>
                </a:rPr>
                <a:t>L</a:t>
              </a:r>
              <a:r>
                <a:rPr lang="en-US" sz="1600" dirty="0" smtClean="0">
                  <a:solidFill>
                    <a:srgbClr val="0070C0"/>
                  </a:solidFill>
                </a:rPr>
                <a:t> = 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2.31</a:t>
              </a:r>
              <a:r>
                <a:rPr lang="en-US" sz="1600" dirty="0" smtClean="0">
                  <a:solidFill>
                    <a:srgbClr val="0070C0"/>
                  </a:solidFill>
                </a:rPr>
                <a:t> </a:t>
              </a:r>
              <a:r>
                <a:rPr lang="en-US" sz="1600" dirty="0" smtClean="0">
                  <a:solidFill>
                    <a:srgbClr val="0070C0"/>
                  </a:solidFill>
                  <a:sym typeface="Symbol"/>
                </a:rPr>
                <a:t> 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68</a:t>
              </a:r>
              <a:r>
                <a:rPr lang="en-US" sz="1600" dirty="0" smtClean="0">
                  <a:solidFill>
                    <a:srgbClr val="0070C0"/>
                  </a:solidFill>
                </a:rPr>
                <a:t>% CL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1600" dirty="0" smtClean="0">
                  <a:solidFill>
                    <a:srgbClr val="FF0000"/>
                  </a:solidFill>
                </a:rPr>
                <a:t>ln</a:t>
              </a:r>
              <a:r>
                <a:rPr lang="en-US" sz="1600" dirty="0" smtClean="0">
                  <a:solidFill>
                    <a:srgbClr val="FF0000"/>
                  </a:solidFill>
                  <a:latin typeface="Script MT Bold" pitchFamily="66" charset="0"/>
                </a:rPr>
                <a:t>L</a:t>
              </a:r>
              <a:r>
                <a:rPr lang="en-US" sz="1600" dirty="0" smtClean="0">
                  <a:solidFill>
                    <a:srgbClr val="FF0000"/>
                  </a:solidFill>
                </a:rPr>
                <a:t> = </a:t>
              </a:r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5.99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 </a:t>
              </a:r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95</a:t>
              </a:r>
              <a:r>
                <a:rPr lang="en-US" sz="1600" dirty="0" smtClean="0">
                  <a:solidFill>
                    <a:srgbClr val="FF0000"/>
                  </a:solidFill>
                </a:rPr>
                <a:t>% CL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91000" y="5867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Generated with </a:t>
            </a:r>
            <a:r>
              <a:rPr lang="en-US" sz="2800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0.40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d_lp_toy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3920489" cy="3733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Pseudo-Experiments</a:t>
            </a:r>
            <a:endParaRPr lang="en-US" dirty="0"/>
          </a:p>
        </p:txBody>
      </p:sp>
      <p:pic>
        <p:nvPicPr>
          <p:cNvPr id="5" name="Picture 4" descr="2d_lp_to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392049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990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Generated with </a:t>
            </a:r>
            <a:r>
              <a:rPr lang="en-US" sz="2800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0.40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(exceptional case!)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3400" y="5791200"/>
            <a:ext cx="2743200" cy="914400"/>
            <a:chOff x="4419600" y="5715000"/>
            <a:chExt cx="2743200" cy="914400"/>
          </a:xfrm>
        </p:grpSpPr>
        <p:sp>
          <p:nvSpPr>
            <p:cNvPr id="16" name="Rounded Rectangle 15"/>
            <p:cNvSpPr/>
            <p:nvPr/>
          </p:nvSpPr>
          <p:spPr>
            <a:xfrm>
              <a:off x="4419600" y="5715000"/>
              <a:ext cx="2743200" cy="9144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9600" y="5791200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2000" dirty="0" smtClean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sz="2000" dirty="0" smtClean="0">
                  <a:solidFill>
                    <a:srgbClr val="0070C0"/>
                  </a:solidFill>
                </a:rPr>
                <a:t>ln</a:t>
              </a:r>
              <a:r>
                <a:rPr lang="en-US" sz="2000" dirty="0" smtClean="0">
                  <a:solidFill>
                    <a:srgbClr val="0070C0"/>
                  </a:solidFill>
                  <a:latin typeface="Script MT Bold" pitchFamily="66" charset="0"/>
                </a:rPr>
                <a:t>L</a:t>
              </a:r>
              <a:r>
                <a:rPr lang="en-US" sz="2000" dirty="0" smtClean="0">
                  <a:solidFill>
                    <a:srgbClr val="0070C0"/>
                  </a:solidFill>
                </a:rPr>
                <a:t> = </a:t>
              </a:r>
              <a:r>
                <a:rPr lang="en-US" sz="2000" dirty="0" smtClean="0">
                  <a:solidFill>
                    <a:srgbClr val="0070C0"/>
                  </a:solidFill>
                  <a:latin typeface="+mj-lt"/>
                </a:rPr>
                <a:t>2.31</a:t>
              </a:r>
              <a:r>
                <a:rPr lang="en-US" sz="20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dirty="0" smtClean="0">
                  <a:solidFill>
                    <a:srgbClr val="0070C0"/>
                  </a:solidFill>
                  <a:sym typeface="Symbol"/>
                </a:rPr>
                <a:t> </a:t>
              </a:r>
              <a:r>
                <a:rPr lang="en-US" sz="2000" dirty="0" smtClean="0">
                  <a:solidFill>
                    <a:srgbClr val="0070C0"/>
                  </a:solidFill>
                  <a:latin typeface="+mj-lt"/>
                </a:rPr>
                <a:t>68</a:t>
              </a:r>
              <a:r>
                <a:rPr lang="en-US" sz="2000" dirty="0" smtClean="0">
                  <a:solidFill>
                    <a:srgbClr val="0070C0"/>
                  </a:solidFill>
                </a:rPr>
                <a:t>% CL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US" sz="2000" dirty="0" smtClean="0">
                  <a:solidFill>
                    <a:srgbClr val="FF0000"/>
                  </a:solidFill>
                </a:rPr>
                <a:t>ln</a:t>
              </a:r>
              <a:r>
                <a:rPr lang="en-US" sz="2000" dirty="0" smtClean="0">
                  <a:solidFill>
                    <a:srgbClr val="FF0000"/>
                  </a:solidFill>
                  <a:latin typeface="Script MT Bold" pitchFamily="66" charset="0"/>
                </a:rPr>
                <a:t>L</a:t>
              </a:r>
              <a:r>
                <a:rPr lang="en-US" sz="2000" dirty="0" smtClean="0">
                  <a:solidFill>
                    <a:srgbClr val="FF0000"/>
                  </a:solidFill>
                </a:rPr>
                <a:t> = </a:t>
              </a:r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5.99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 </a:t>
              </a:r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95</a:t>
              </a:r>
              <a:r>
                <a:rPr lang="en-US" sz="2000" dirty="0" smtClean="0">
                  <a:solidFill>
                    <a:srgbClr val="FF0000"/>
                  </a:solidFill>
                </a:rPr>
                <a:t>% CL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29200" y="990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Generated with </a:t>
            </a:r>
            <a:r>
              <a:rPr lang="en-US" sz="2800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0.80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see residual four-fold symmetry in some cases!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47700" y="48387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23900" y="4229100"/>
            <a:ext cx="2438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Fits with Flavor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Don’t have parabolic minimum 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</a:t>
            </a:r>
            <a:r>
              <a:rPr lang="en-US" sz="2800" dirty="0" smtClean="0"/>
              <a:t> still can’t quote point estimate!</a:t>
            </a:r>
          </a:p>
          <a:p>
            <a:r>
              <a:rPr lang="en-US" sz="2800" dirty="0" smtClean="0"/>
              <a:t>Again quote confidence regions using Feldman-Cousins likelihood ratio ordering method</a:t>
            </a:r>
          </a:p>
          <a:p>
            <a:pPr lvl="1"/>
            <a:r>
              <a:rPr lang="en-US" dirty="0" smtClean="0"/>
              <a:t>Confirm coverage of confidence region w/toy MC</a:t>
            </a:r>
          </a:p>
          <a:p>
            <a:r>
              <a:rPr lang="en-US" sz="2800" dirty="0" smtClean="0">
                <a:latin typeface="+mj-lt"/>
              </a:rPr>
              <a:t>2</a:t>
            </a:r>
            <a:r>
              <a:rPr lang="en-US" sz="2800" dirty="0" smtClean="0"/>
              <a:t>D profile of </a:t>
            </a:r>
            <a:r>
              <a:rPr lang="en-US" sz="2800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 vs </a:t>
            </a:r>
            <a:r>
              <a:rPr lang="en-US" sz="2800" dirty="0" smtClean="0">
                <a:latin typeface="Symbol" pitchFamily="18" charset="2"/>
              </a:rPr>
              <a:t>DG</a:t>
            </a:r>
          </a:p>
          <a:p>
            <a:r>
              <a:rPr lang="en-US" sz="2800" dirty="0" smtClean="0">
                <a:latin typeface="+mj-lt"/>
              </a:rPr>
              <a:t>1</a:t>
            </a:r>
            <a:r>
              <a:rPr lang="en-US" sz="2800" dirty="0" smtClean="0"/>
              <a:t>D intervals in </a:t>
            </a:r>
            <a:r>
              <a:rPr lang="en-US" sz="2800" dirty="0" smtClean="0">
                <a:latin typeface="+mj-lt"/>
              </a:rPr>
              <a:t>2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baseline="-25000" dirty="0" smtClean="0"/>
              <a:t>s</a:t>
            </a:r>
            <a:endParaRPr lang="en-US" sz="2800" dirty="0" smtClean="0"/>
          </a:p>
          <a:p>
            <a:pPr lvl="1"/>
            <a:r>
              <a:rPr lang="en-US" sz="2600" dirty="0" smtClean="0"/>
              <a:t>Quote results with and without external theory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d_fc_wc_join_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47800"/>
            <a:ext cx="5280659" cy="5029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Flavor Tagged Confidence Region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Probability of fluctuation from SM to observation is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15</a:t>
            </a:r>
            <a:r>
              <a:rPr lang="en-US" sz="2400" dirty="0" smtClean="0">
                <a:solidFill>
                  <a:schemeClr val="accent2"/>
                </a:solidFill>
              </a:rPr>
              <a:t>% (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1.5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butterf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876800"/>
            <a:ext cx="2313747" cy="162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763853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 from Flavor Tagging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267200" y="3733800"/>
            <a:ext cx="8382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" y="2362200"/>
            <a:ext cx="1219200" cy="2895600"/>
          </a:xfrm>
          <a:prstGeom prst="rect">
            <a:avLst/>
          </a:prstGeom>
          <a:blipFill dpi="0" rotWithShape="1">
            <a:blip r:embed="rId3">
              <a:alphaModFix amt="68000"/>
              <a:duotone>
                <a:schemeClr val="lt1">
                  <a:tint val="95000"/>
                  <a:satMod val="200000"/>
                </a:schemeClr>
                <a:schemeClr val="lt1">
                  <a:shade val="80000"/>
                  <a:satMod val="100000"/>
                </a:schemeClr>
              </a:duotone>
            </a:blip>
            <a:srcRect/>
            <a:tile tx="0" ty="0" sx="55000" sy="55000" flip="none" algn="tl"/>
          </a:blipFill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8674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With flavor tagging, phase space for </a:t>
            </a: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s</a:t>
            </a:r>
            <a:r>
              <a:rPr lang="en-US" sz="2400" dirty="0" smtClean="0">
                <a:solidFill>
                  <a:schemeClr val="accent2"/>
                </a:solidFill>
              </a:rPr>
              <a:t> is half that without flavor tagging!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2d_fc_wc_join_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3817620" cy="3635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1D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6324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One-dimensional Feldman-Cousins confidence interval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baseline="-25000"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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0.32,2.82</a:t>
            </a:r>
            <a:r>
              <a:rPr lang="en-US" dirty="0" smtClean="0">
                <a:solidFill>
                  <a:schemeClr val="accent1"/>
                </a:solidFill>
              </a:rPr>
              <a:t>] at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68</a:t>
            </a:r>
            <a:r>
              <a:rPr lang="en-US" dirty="0" smtClean="0">
                <a:solidFill>
                  <a:schemeClr val="accent1"/>
                </a:solidFill>
              </a:rPr>
              <a:t>% CL</a:t>
            </a:r>
          </a:p>
          <a:p>
            <a:r>
              <a:rPr lang="en-US" dirty="0" smtClean="0"/>
              <a:t>Constraining </a:t>
            </a: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|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-25000" dirty="0" smtClean="0"/>
              <a:t>12</a:t>
            </a:r>
            <a:r>
              <a:rPr lang="en-US" dirty="0" smtClean="0"/>
              <a:t>|cos(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), where |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-25000" dirty="0" smtClean="0"/>
              <a:t>12</a:t>
            </a:r>
            <a:r>
              <a:rPr lang="en-US" dirty="0" smtClean="0"/>
              <a:t>| = </a:t>
            </a:r>
            <a:r>
              <a:rPr lang="en-US" dirty="0" smtClean="0">
                <a:latin typeface="+mj-lt"/>
              </a:rPr>
              <a:t>0.048</a:t>
            </a:r>
            <a:r>
              <a:rPr lang="en-US" dirty="0" smtClean="0"/>
              <a:t> ± </a:t>
            </a:r>
            <a:r>
              <a:rPr lang="en-US" dirty="0" smtClean="0">
                <a:latin typeface="+mj-lt"/>
              </a:rPr>
              <a:t>0.018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baseline="-25000"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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0.24,1.36</a:t>
            </a:r>
            <a:r>
              <a:rPr lang="en-US" dirty="0" smtClean="0">
                <a:solidFill>
                  <a:schemeClr val="accent1"/>
                </a:solidFill>
              </a:rPr>
              <a:t>]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</a:t>
            </a:r>
            <a:r>
              <a:rPr lang="en-US" dirty="0" smtClean="0">
                <a:solidFill>
                  <a:schemeClr val="accent1"/>
                </a:solidFill>
              </a:rPr>
              <a:t> [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1.78,2.90</a:t>
            </a:r>
            <a:r>
              <a:rPr lang="en-US" dirty="0" smtClean="0">
                <a:solidFill>
                  <a:schemeClr val="accent1"/>
                </a:solidFill>
              </a:rPr>
              <a:t>]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at 68% CL</a:t>
            </a:r>
          </a:p>
          <a:p>
            <a:r>
              <a:rPr lang="en-US" dirty="0" smtClean="0"/>
              <a:t>Constraining </a:t>
            </a:r>
            <a:r>
              <a:rPr lang="en-US" dirty="0" smtClean="0">
                <a:latin typeface="Symbol" pitchFamily="18" charset="2"/>
              </a:rPr>
              <a:t>DG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2</a:t>
            </a:r>
            <a:r>
              <a:rPr lang="en-US" dirty="0" smtClean="0"/>
              <a:t>|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-25000" dirty="0" smtClean="0"/>
              <a:t>12</a:t>
            </a:r>
            <a:r>
              <a:rPr lang="en-US" dirty="0" smtClean="0"/>
              <a:t>|cos(2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),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dirty="0" smtClean="0"/>
              <a:t> to PDG B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lifetime, and </a:t>
            </a:r>
          </a:p>
          <a:p>
            <a:pPr>
              <a:buFont typeface="Symbol"/>
              <a:buChar char=" "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-25000" dirty="0" smtClean="0">
                <a:latin typeface="Arial"/>
                <a:cs typeface="Arial"/>
              </a:rPr>
              <a:t>║</a:t>
            </a:r>
            <a:r>
              <a:rPr lang="en-US" baseline="-25000" dirty="0" smtClean="0">
                <a:latin typeface="Perpetua"/>
                <a:cs typeface="Arial"/>
              </a:rPr>
              <a:t> </a:t>
            </a:r>
            <a:r>
              <a:rPr lang="en-US" dirty="0" smtClean="0">
                <a:latin typeface="Symbol" pitchFamily="18" charset="2"/>
                <a:cs typeface="Arial"/>
              </a:rPr>
              <a:t>= </a:t>
            </a:r>
            <a:r>
              <a:rPr lang="en-US" dirty="0" smtClean="0">
                <a:latin typeface="+mj-lt"/>
              </a:rPr>
              <a:t>-2.92</a:t>
            </a:r>
            <a:r>
              <a:rPr lang="en-US" dirty="0" smtClean="0">
                <a:latin typeface="Perpetua"/>
              </a:rPr>
              <a:t> </a:t>
            </a:r>
            <a:r>
              <a:rPr lang="en-US" dirty="0" smtClean="0"/>
              <a:t>± </a:t>
            </a:r>
            <a:r>
              <a:rPr lang="en-US" dirty="0" smtClean="0">
                <a:latin typeface="+mj-lt"/>
              </a:rPr>
              <a:t>0.11 </a:t>
            </a:r>
          </a:p>
          <a:p>
            <a:pPr>
              <a:buFont typeface="Symbol"/>
              <a:buChar char=" "/>
            </a:pPr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/>
              <a:t> =   </a:t>
            </a:r>
            <a:r>
              <a:rPr lang="en-US" dirty="0" smtClean="0">
                <a:latin typeface="+mj-lt"/>
              </a:rPr>
              <a:t>2.72</a:t>
            </a:r>
            <a:r>
              <a:rPr lang="en-US" dirty="0" smtClean="0"/>
              <a:t> ± </a:t>
            </a:r>
            <a:r>
              <a:rPr lang="en-US" dirty="0" smtClean="0">
                <a:latin typeface="+mj-lt"/>
              </a:rPr>
              <a:t>0.09 </a:t>
            </a:r>
            <a:r>
              <a:rPr lang="en-US" dirty="0" smtClean="0"/>
              <a:t>( </a:t>
            </a:r>
            <a:r>
              <a:rPr lang="en-US" dirty="0" err="1" smtClean="0"/>
              <a:t>hep</a:t>
            </a:r>
            <a:r>
              <a:rPr lang="en-US" dirty="0" smtClean="0"/>
              <a:t>-ex/</a:t>
            </a:r>
            <a:r>
              <a:rPr lang="en-US" dirty="0" smtClean="0">
                <a:latin typeface="+mj-lt"/>
              </a:rPr>
              <a:t>0411016</a:t>
            </a:r>
            <a:r>
              <a:rPr lang="en-US" b="1" dirty="0" smtClean="0"/>
              <a:t>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baseline="-25000"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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0.40, 1.20</a:t>
            </a:r>
            <a:r>
              <a:rPr lang="en-US" dirty="0" smtClean="0">
                <a:solidFill>
                  <a:schemeClr val="accent1"/>
                </a:solidFill>
              </a:rPr>
              <a:t>] at 68% CL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57200" y="2057400"/>
            <a:ext cx="2286000" cy="521732"/>
            <a:chOff x="457200" y="2057400"/>
            <a:chExt cx="2286000" cy="521732"/>
          </a:xfrm>
        </p:grpSpPr>
        <p:grpSp>
          <p:nvGrpSpPr>
            <p:cNvPr id="15" name="Group 14"/>
            <p:cNvGrpSpPr/>
            <p:nvPr/>
          </p:nvGrpSpPr>
          <p:grpSpPr>
            <a:xfrm>
              <a:off x="457200" y="2133600"/>
              <a:ext cx="1524000" cy="445532"/>
              <a:chOff x="457200" y="2133600"/>
              <a:chExt cx="1524000" cy="4455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57200" y="2209800"/>
                <a:ext cx="1524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610394" y="2209800"/>
                <a:ext cx="1516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1753394" y="2209006"/>
                <a:ext cx="1516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33400" y="2209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76400" y="2133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p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838200" y="2209800"/>
              <a:ext cx="838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133600" y="2057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</a:t>
              </a:r>
              <a:r>
                <a:rPr lang="en-US" dirty="0" smtClean="0">
                  <a:latin typeface="Symbol" pitchFamily="18" charset="2"/>
                </a:rPr>
                <a:t>b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" y="3429000"/>
            <a:ext cx="2209800" cy="521732"/>
            <a:chOff x="457200" y="3429000"/>
            <a:chExt cx="2209800" cy="521732"/>
          </a:xfrm>
        </p:grpSpPr>
        <p:grpSp>
          <p:nvGrpSpPr>
            <p:cNvPr id="21" name="Group 20"/>
            <p:cNvGrpSpPr/>
            <p:nvPr/>
          </p:nvGrpSpPr>
          <p:grpSpPr>
            <a:xfrm>
              <a:off x="457200" y="3505200"/>
              <a:ext cx="1524000" cy="445532"/>
              <a:chOff x="457200" y="2133600"/>
              <a:chExt cx="1524000" cy="44553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57200" y="2209800"/>
                <a:ext cx="1524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610394" y="2209800"/>
                <a:ext cx="1516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753394" y="2209006"/>
                <a:ext cx="1516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33400" y="2209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76400" y="2133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p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838200" y="3581400"/>
              <a:ext cx="381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71600" y="3581400"/>
              <a:ext cx="381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57400" y="3429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</a:t>
              </a:r>
              <a:r>
                <a:rPr lang="en-US" dirty="0" smtClean="0">
                  <a:latin typeface="Symbol" pitchFamily="18" charset="2"/>
                </a:rPr>
                <a:t>b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" y="5257800"/>
            <a:ext cx="2209800" cy="521732"/>
            <a:chOff x="533400" y="5029200"/>
            <a:chExt cx="2209800" cy="521732"/>
          </a:xfrm>
        </p:grpSpPr>
        <p:grpSp>
          <p:nvGrpSpPr>
            <p:cNvPr id="28" name="Group 27"/>
            <p:cNvGrpSpPr/>
            <p:nvPr/>
          </p:nvGrpSpPr>
          <p:grpSpPr>
            <a:xfrm>
              <a:off x="533400" y="5105400"/>
              <a:ext cx="1524000" cy="445532"/>
              <a:chOff x="457200" y="2133600"/>
              <a:chExt cx="1524000" cy="44553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57200" y="2209800"/>
                <a:ext cx="1524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10394" y="2209800"/>
                <a:ext cx="1516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753394" y="2209006"/>
                <a:ext cx="1516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33400" y="2209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676400" y="21336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p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914400" y="5181600"/>
              <a:ext cx="381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336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2</a:t>
              </a:r>
              <a:r>
                <a:rPr lang="en-US" dirty="0" smtClean="0">
                  <a:latin typeface="Symbol" pitchFamily="18" charset="2"/>
                </a:rPr>
                <a:t>b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038600"/>
            <a:ext cx="8001000" cy="2590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D</a:t>
            </a:r>
            <a:r>
              <a:rPr lang="en-US" sz="2600" dirty="0" smtClean="0">
                <a:latin typeface="+mj-lt"/>
              </a:rPr>
              <a:t>0</a:t>
            </a:r>
            <a:r>
              <a:rPr lang="en-US" sz="2600" dirty="0" smtClean="0"/>
              <a:t> has made measurement constraining strong phases to values from B</a:t>
            </a:r>
            <a:r>
              <a:rPr lang="en-US" sz="2600" baseline="30000" dirty="0" smtClean="0">
                <a:latin typeface="+mj-lt"/>
              </a:rPr>
              <a:t>0</a:t>
            </a:r>
            <a:r>
              <a:rPr lang="en-US" sz="2600" dirty="0" smtClean="0">
                <a:sym typeface="Symbol"/>
              </a:rPr>
              <a:t></a:t>
            </a:r>
            <a:r>
              <a:rPr lang="en-US" sz="2600" dirty="0" smtClean="0"/>
              <a:t> J/</a:t>
            </a:r>
            <a:r>
              <a:rPr lang="en-US" sz="2600" dirty="0" smtClean="0">
                <a:latin typeface="Symbol" pitchFamily="18" charset="2"/>
              </a:rPr>
              <a:t>y</a:t>
            </a:r>
            <a:r>
              <a:rPr lang="en-US" sz="2600" dirty="0" smtClean="0"/>
              <a:t> K</a:t>
            </a:r>
            <a:r>
              <a:rPr lang="en-US" sz="2600" baseline="30000" dirty="0" smtClean="0"/>
              <a:t>*</a:t>
            </a:r>
            <a:r>
              <a:rPr lang="en-US" sz="2600" baseline="30000" dirty="0" smtClean="0">
                <a:latin typeface="+mj-lt"/>
              </a:rPr>
              <a:t>0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This is not a robust assumption! 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600" dirty="0" smtClean="0"/>
              <a:t>Also don’t consider possible biases in fit due to complicated nature of likelihood but quote point estimate!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/>
              <a:t>Probably not so bad when phases are constrained, but not sound if phases are allowed to float!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2133600"/>
            <a:ext cx="1981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arXiv:0802.2255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of NP in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Global fits to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provide their own hints of NP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UTfit claims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&gt;3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 evidence of NP in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baseline="-25000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  (arXiv: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0803.0659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endParaRPr lang="en-US" baseline="-25000" dirty="0" smtClean="0">
              <a:solidFill>
                <a:schemeClr val="accent2"/>
              </a:solidFill>
            </a:endParaRPr>
          </a:p>
          <a:p>
            <a:pPr lvl="2"/>
            <a:r>
              <a:rPr lang="en-US" dirty="0" smtClean="0"/>
              <a:t>Uses both CDF and D0 results, incl. B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lifetime and semileptonic CP asymmetry</a:t>
            </a:r>
          </a:p>
          <a:p>
            <a:pPr lvl="2"/>
            <a:r>
              <a:rPr lang="en-US" dirty="0" smtClean="0"/>
              <a:t>Wouldn’t take this combination too seriously, because D0 doesn’t currently report unconstrained result </a:t>
            </a:r>
          </a:p>
          <a:p>
            <a:pPr lvl="1"/>
            <a:r>
              <a:rPr lang="en-US" dirty="0" smtClean="0"/>
              <a:t>George Hou had predicted large </a:t>
            </a:r>
            <a:r>
              <a:rPr lang="en-US" sz="2200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in context of 4</a:t>
            </a:r>
            <a:r>
              <a:rPr lang="en-US" baseline="30000" dirty="0" smtClean="0"/>
              <a:t>th</a:t>
            </a:r>
            <a:r>
              <a:rPr lang="en-US" dirty="0" smtClean="0"/>
              <a:t> generation quark model in 2006 based on asymmetry in B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baseline="30000" dirty="0" smtClean="0"/>
              <a:t>/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K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+</a:t>
            </a:r>
            <a:r>
              <a:rPr lang="en-US" baseline="30000" dirty="0" smtClean="0"/>
              <a:t>/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CP asymmetries</a:t>
            </a:r>
          </a:p>
          <a:p>
            <a:pPr lvl="2"/>
            <a:r>
              <a:rPr lang="en-US" dirty="0" smtClean="0"/>
              <a:t>Phys. Rev. D </a:t>
            </a:r>
            <a:r>
              <a:rPr lang="en-US" b="1" dirty="0" smtClean="0">
                <a:latin typeface="+mj-lt"/>
              </a:rPr>
              <a:t>76</a:t>
            </a:r>
            <a:r>
              <a:rPr lang="en-US" dirty="0" smtClean="0">
                <a:latin typeface="+mj-lt"/>
              </a:rPr>
              <a:t>,016004</a:t>
            </a:r>
            <a:r>
              <a:rPr lang="en-US" dirty="0" smtClean="0"/>
              <a:t> (</a:t>
            </a:r>
            <a:r>
              <a:rPr lang="en-US" dirty="0" smtClean="0">
                <a:latin typeface="+mj-lt"/>
              </a:rPr>
              <a:t>2007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685800" y="3124200"/>
            <a:ext cx="7924800" cy="133826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“Congratulations, you are one step closer to hitting bottom.”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-Brad Pitt in “Fight Club”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Updates for Summer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CDF will increase data used by </a:t>
            </a:r>
            <a:r>
              <a:rPr lang="en-US" dirty="0" smtClean="0">
                <a:latin typeface="+mj-lt"/>
              </a:rPr>
              <a:t>60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Look into optimizing selection for sensitivity to </a:t>
            </a:r>
            <a:r>
              <a:rPr lang="en-US" sz="2400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Fit for sin</a:t>
            </a:r>
            <a:r>
              <a:rPr lang="en-US" dirty="0" smtClean="0">
                <a:latin typeface="+mj-lt"/>
              </a:rPr>
              <a:t>2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and cos</a:t>
            </a:r>
            <a:r>
              <a:rPr lang="en-US" dirty="0" smtClean="0">
                <a:latin typeface="+mj-lt"/>
              </a:rPr>
              <a:t>2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independently as cross-check of result</a:t>
            </a:r>
          </a:p>
          <a:p>
            <a:pPr lvl="1"/>
            <a:r>
              <a:rPr lang="en-US" dirty="0" smtClean="0"/>
              <a:t>Working on improving tagging power with comprehensive SST/OST combined flavor tag</a:t>
            </a:r>
          </a:p>
          <a:p>
            <a:pPr lvl="1"/>
            <a:r>
              <a:rPr lang="en-US" dirty="0" smtClean="0"/>
              <a:t>Working with statisticians to try to develop alternate methods to Feldman-Cousins approach that might also be easy to combine with D</a:t>
            </a:r>
            <a:r>
              <a:rPr lang="en-US" dirty="0" smtClean="0">
                <a:latin typeface="+mj-lt"/>
              </a:rPr>
              <a:t>0</a:t>
            </a:r>
          </a:p>
          <a:p>
            <a:r>
              <a:rPr lang="en-US" dirty="0" smtClean="0"/>
              <a:t>D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/>
              <a:t> also promises significantly improved result (more data, more complete treatment of likelihood, etc.)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CPV in the Standard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Described within framework of the CKM mechanism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where </a:t>
            </a:r>
            <a:r>
              <a:rPr lang="en-US" dirty="0" smtClean="0">
                <a:sym typeface="Symbol"/>
              </a:rPr>
              <a:t>  </a:t>
            </a:r>
            <a:r>
              <a:rPr lang="en-US" dirty="0" smtClean="0">
                <a:latin typeface="+mj-lt"/>
                <a:sym typeface="Symbol"/>
              </a:rPr>
              <a:t>0.23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Imaginary terms give rise to CP violation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5000"/>
            <a:ext cx="455295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609600" y="3276600"/>
            <a:ext cx="8153400" cy="2198132"/>
            <a:chOff x="228600" y="3124200"/>
            <a:chExt cx="8153400" cy="2198132"/>
          </a:xfrm>
          <a:effectLst/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200400"/>
              <a:ext cx="7467600" cy="17138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" name="Oval 5"/>
            <p:cNvSpPr/>
            <p:nvPr/>
          </p:nvSpPr>
          <p:spPr>
            <a:xfrm>
              <a:off x="6934200" y="3505200"/>
              <a:ext cx="1295400" cy="5334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4419600"/>
              <a:ext cx="2895600" cy="5334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4343400"/>
              <a:ext cx="2971800" cy="5334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66800" y="3886200"/>
              <a:ext cx="2971800" cy="533400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3124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Large CPV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4953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Suppressed CPV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876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Large CPV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514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Highly suppressed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CPV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rot="16200000" flipH="1">
            <a:off x="976015" y="3490615"/>
            <a:ext cx="676870" cy="5715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Time in Flavor Physics!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Would be super-cool to establish convincing evidence of NP before LHC turns on and/or comes up to design luminosity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Will be great to see results from LHCb with high statistics!</a:t>
            </a:r>
          </a:p>
          <a:p>
            <a:r>
              <a:rPr lang="en-US" dirty="0" smtClean="0">
                <a:sym typeface="Wingdings" pitchFamily="2" charset="2"/>
              </a:rPr>
              <a:t>Observation/evidence of NP before LHCb will clearly depend on the combination of a number of results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Even early results from </a:t>
            </a:r>
            <a:r>
              <a:rPr lang="en-US" dirty="0" err="1" smtClean="0">
                <a:sym typeface="Wingdings" pitchFamily="2" charset="2"/>
              </a:rPr>
              <a:t>LHCb</a:t>
            </a:r>
            <a:r>
              <a:rPr lang="en-US" dirty="0" smtClean="0">
                <a:sym typeface="Wingdings" pitchFamily="2" charset="2"/>
              </a:rPr>
              <a:t> might need to be combined with </a:t>
            </a:r>
            <a:r>
              <a:rPr lang="en-US" dirty="0" err="1" smtClean="0">
                <a:sym typeface="Wingdings" pitchFamily="2" charset="2"/>
              </a:rPr>
              <a:t>Tevatron</a:t>
            </a:r>
            <a:r>
              <a:rPr lang="en-US" dirty="0" smtClean="0">
                <a:sym typeface="Wingdings" pitchFamily="2" charset="2"/>
              </a:rPr>
              <a:t> results for maximal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Un-binned Likelihood Fit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Fit with separate PDFs for signal and background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m|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m</a:t>
            </a:r>
            <a:r>
              <a:rPr lang="en-US" dirty="0" smtClean="0"/>
              <a:t>) – Single Gaussian fit to signal mass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s</a:t>
            </a:r>
            <a:r>
              <a:rPr lang="en-US" dirty="0" smtClean="0"/>
              <a:t>(ct, </a:t>
            </a:r>
            <a:r>
              <a:rPr lang="en-US" sz="2000" b="1" dirty="0" smtClean="0">
                <a:latin typeface="Symbol" pitchFamily="18" charset="2"/>
              </a:rPr>
              <a:t>r</a:t>
            </a:r>
            <a:r>
              <a:rPr lang="en-US" dirty="0" smtClean="0"/>
              <a:t>, </a:t>
            </a:r>
            <a:r>
              <a:rPr lang="en-US" sz="2000" dirty="0" smtClean="0">
                <a:latin typeface="Symbol" pitchFamily="18" charset="2"/>
              </a:rPr>
              <a:t>x</a:t>
            </a:r>
            <a:r>
              <a:rPr lang="en-US" dirty="0" smtClean="0"/>
              <a:t>|</a:t>
            </a:r>
            <a:r>
              <a:rPr lang="en-US" sz="2000" dirty="0" smtClean="0">
                <a:latin typeface="Script MT Bold" pitchFamily="66" charset="0"/>
              </a:rPr>
              <a:t>D</a:t>
            </a:r>
            <a:r>
              <a:rPr lang="en-US" dirty="0" smtClean="0"/>
              <a:t>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ct</a:t>
            </a:r>
            <a:r>
              <a:rPr lang="en-US" dirty="0" smtClean="0"/>
              <a:t>) – Probability for</a:t>
            </a:r>
            <a:r>
              <a:rPr lang="en-US" sz="2000" dirty="0" smtClean="0">
                <a:sym typeface="Symbol"/>
              </a:rPr>
              <a:t></a:t>
            </a:r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/</a:t>
            </a:r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b</a:t>
            </a:r>
            <a:r>
              <a:rPr lang="en-US" dirty="0" smtClean="0"/>
              <a:t>(m) – Linear fit to background mass distribution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b</a:t>
            </a:r>
            <a:r>
              <a:rPr lang="en-US" dirty="0" smtClean="0"/>
              <a:t>(ct|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ct</a:t>
            </a:r>
            <a:r>
              <a:rPr lang="en-US" dirty="0" smtClean="0"/>
              <a:t>) – Prompt background, one negative exponential, and two positing exponentials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b</a:t>
            </a:r>
            <a:r>
              <a:rPr lang="en-US" dirty="0" smtClean="0"/>
              <a:t>(</a:t>
            </a:r>
            <a:r>
              <a:rPr lang="en-US" sz="2000" b="1" dirty="0" smtClean="0">
                <a:latin typeface="Symbol" pitchFamily="18" charset="2"/>
              </a:rPr>
              <a:t>r</a:t>
            </a:r>
            <a:r>
              <a:rPr lang="en-US" dirty="0" smtClean="0"/>
              <a:t>) – Empirical background angle probability distributions </a:t>
            </a:r>
          </a:p>
          <a:p>
            <a:r>
              <a:rPr lang="en-US" dirty="0" smtClean="0"/>
              <a:t>Use scaled event-per-event errors for mass and lifetime fits and event-per-event dilution 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78620"/>
            <a:ext cx="5638800" cy="109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Time-evolution of B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K</a:t>
            </a:r>
            <a:r>
              <a:rPr lang="en-US" baseline="30000" dirty="0" smtClean="0"/>
              <a:t>*0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Sign of last two terms corresponds to sign of the K</a:t>
            </a:r>
            <a:r>
              <a:rPr lang="en-US" baseline="30000" dirty="0" smtClean="0">
                <a:latin typeface="Symbol" pitchFamily="18" charset="2"/>
              </a:rPr>
              <a:t>+/-</a:t>
            </a:r>
            <a:r>
              <a:rPr lang="en-US" dirty="0" smtClean="0"/>
              <a:t> in the decay</a:t>
            </a:r>
          </a:p>
          <a:p>
            <a:r>
              <a:rPr lang="en-US" dirty="0" smtClean="0"/>
              <a:t>Since </a:t>
            </a:r>
            <a:r>
              <a:rPr lang="en-US" sz="2800" dirty="0" smtClean="0">
                <a:latin typeface="Symbol" pitchFamily="18" charset="2"/>
              </a:rPr>
              <a:t>DG</a:t>
            </a:r>
            <a:r>
              <a:rPr lang="en-US" sz="2400" dirty="0" smtClean="0"/>
              <a:t> </a:t>
            </a:r>
            <a:r>
              <a:rPr lang="en-US" sz="2800" dirty="0" smtClean="0"/>
              <a:t>=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+mj-lt"/>
              </a:rPr>
              <a:t>0</a:t>
            </a:r>
            <a:r>
              <a:rPr lang="en-US" dirty="0" smtClean="0"/>
              <a:t>, all terms decay as exponential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332376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Time-evolution of B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K</a:t>
            </a:r>
            <a:r>
              <a:rPr lang="en-US" baseline="30000" dirty="0" smtClean="0"/>
              <a:t>*0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Need to add S-wave component as well for good fit to cos(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where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6502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733800"/>
            <a:ext cx="374226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Analytic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983960"/>
          </a:xfrm>
        </p:spPr>
        <p:txBody>
          <a:bodyPr/>
          <a:lstStyle/>
          <a:p>
            <a:r>
              <a:rPr lang="en-US" dirty="0" smtClean="0"/>
              <a:t>Need to re-normalize PDF after applying efficiencies</a:t>
            </a:r>
          </a:p>
          <a:p>
            <a:pPr lvl="1"/>
            <a:r>
              <a:rPr lang="en-US" dirty="0" smtClean="0"/>
              <a:t>Can analytically normalize PDF by fitting angular distributions as functions of real spherical  </a:t>
            </a:r>
            <a:r>
              <a:rPr lang="en-US" dirty="0" err="1" smtClean="0"/>
              <a:t>harrmonics</a:t>
            </a:r>
            <a:r>
              <a:rPr lang="en-US" dirty="0" smtClean="0"/>
              <a:t> and Legendre polynomials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0"/>
            <a:ext cx="6479059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8058150" cy="108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486400"/>
            <a:ext cx="4323849" cy="87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5638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of Calibration of SSKT</a:t>
            </a:r>
            <a:endParaRPr lang="en-US" dirty="0"/>
          </a:p>
        </p:txBody>
      </p:sp>
      <p:pic>
        <p:nvPicPr>
          <p:cNvPr id="4" name="Content Placeholder 3" descr="all_unblind_ampscan_wsys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828800"/>
            <a:ext cx="636243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amplitude consistent with one </a:t>
            </a:r>
            <a:r>
              <a:rPr lang="en-US" dirty="0" smtClean="0">
                <a:sym typeface="Symbol"/>
              </a:rPr>
              <a:t> SSKT calibration on MC is reasonable!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of Tag Asymmetry </a:t>
            </a:r>
            <a:endParaRPr lang="en-US" dirty="0"/>
          </a:p>
        </p:txBody>
      </p:sp>
      <p:pic>
        <p:nvPicPr>
          <p:cNvPr id="4" name="Content Placeholder 3" descr="dilution_asymmetry_20_perc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828800"/>
            <a:ext cx="48006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2362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Variation of +/- tag dilution calibrations of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20</a:t>
            </a:r>
            <a:r>
              <a:rPr lang="en-US" sz="2400" dirty="0" smtClean="0">
                <a:solidFill>
                  <a:srgbClr val="0070C0"/>
                </a:solidFill>
              </a:rPr>
              <a:t>% produces negligible effect on the contour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Tagged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Decays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Feldman-Cousins confidence region with </a:t>
            </a:r>
          </a:p>
          <a:p>
            <a:pPr>
              <a:buNone/>
            </a:pPr>
            <a:r>
              <a:rPr lang="en-US" sz="2400" dirty="0" smtClean="0">
                <a:latin typeface="Symbol" pitchFamily="18" charset="2"/>
              </a:rPr>
              <a:t>	d</a:t>
            </a:r>
            <a:r>
              <a:rPr lang="en-US" sz="2400" baseline="-25000" dirty="0" smtClean="0">
                <a:latin typeface="Arial"/>
                <a:cs typeface="Arial"/>
              </a:rPr>
              <a:t>║ </a:t>
            </a:r>
            <a:r>
              <a:rPr lang="en-US" sz="2400" dirty="0" smtClean="0">
                <a:sym typeface="Symbol"/>
              </a:rPr>
              <a:t> </a:t>
            </a:r>
            <a:r>
              <a:rPr lang="en-US" sz="2400" dirty="0" smtClean="0"/>
              <a:t>[</a:t>
            </a:r>
            <a:r>
              <a:rPr lang="en-US" sz="2400" dirty="0" smtClean="0">
                <a:latin typeface="+mj-lt"/>
              </a:rPr>
              <a:t>0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itchFamily="18" charset="2"/>
              </a:rPr>
              <a:t>p)</a:t>
            </a:r>
            <a:endParaRPr lang="en-US" sz="2400" dirty="0"/>
          </a:p>
        </p:txBody>
      </p:sp>
      <p:pic>
        <p:nvPicPr>
          <p:cNvPr id="4" name="Picture 3" descr="2d_fc_0pi_w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62200"/>
            <a:ext cx="4343400" cy="413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Feldman-Cousins Confidence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Feldman-Cousins likelihood ratio (LR)</a:t>
            </a:r>
          </a:p>
          <a:p>
            <a:pPr lvl="1"/>
            <a:r>
              <a:rPr lang="en-US" dirty="0" smtClean="0"/>
              <a:t>Construct ratio of -2ln</a:t>
            </a:r>
            <a:r>
              <a:rPr lang="en-US" sz="2000" dirty="0" smtClean="0">
                <a:latin typeface="Script MT Bold" pitchFamily="66" charset="0"/>
              </a:rPr>
              <a:t>L</a:t>
            </a:r>
            <a:r>
              <a:rPr lang="en-US" dirty="0" smtClean="0"/>
              <a:t> when parameters of interest float freely in fit to -2ln</a:t>
            </a:r>
            <a:r>
              <a:rPr lang="en-US" sz="2000" dirty="0" smtClean="0">
                <a:latin typeface="Script MT Bold" pitchFamily="66" charset="0"/>
              </a:rPr>
              <a:t>L</a:t>
            </a:r>
            <a:r>
              <a:rPr lang="en-US" dirty="0" smtClean="0"/>
              <a:t> when parameters of interest are fixed to particular values</a:t>
            </a:r>
          </a:p>
          <a:p>
            <a:pPr lvl="2"/>
            <a:r>
              <a:rPr lang="en-US" dirty="0" smtClean="0"/>
              <a:t>Construct same LR in data and in toy MC</a:t>
            </a:r>
          </a:p>
          <a:p>
            <a:pPr lvl="1"/>
            <a:r>
              <a:rPr lang="en-US" dirty="0" smtClean="0"/>
              <a:t>Fraction of toys with LR larger than in data determines p-value (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-CL) </a:t>
            </a:r>
          </a:p>
          <a:p>
            <a:r>
              <a:rPr lang="en-US" dirty="0" smtClean="0"/>
              <a:t>Confirm coverage of confidence region by varying nuisance parameters ±</a:t>
            </a:r>
            <a:r>
              <a:rPr lang="en-US" dirty="0" smtClean="0">
                <a:latin typeface="+mj-lt"/>
              </a:rPr>
              <a:t>5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from values observed in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Unitarity</a:t>
            </a:r>
            <a:r>
              <a:rPr lang="en-US" dirty="0" smtClean="0"/>
              <a:t> of CKM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construction, CKM matrix must be unitary</a:t>
            </a:r>
          </a:p>
          <a:p>
            <a:pPr lvl="1"/>
            <a:r>
              <a:rPr lang="en-US" dirty="0" smtClean="0"/>
              <a:t>V</a:t>
            </a:r>
            <a:r>
              <a:rPr lang="en-US" baseline="30000" dirty="0" smtClean="0"/>
              <a:t>†</a:t>
            </a:r>
            <a:r>
              <a:rPr lang="en-US" dirty="0" smtClean="0"/>
              <a:t>V</a:t>
            </a:r>
            <a:r>
              <a:rPr lang="en-US" dirty="0" smtClean="0">
                <a:latin typeface="Symbol" pitchFamily="18" charset="2"/>
              </a:rPr>
              <a:t>=1</a:t>
            </a:r>
          </a:p>
          <a:p>
            <a:r>
              <a:rPr lang="en-US" dirty="0" smtClean="0"/>
              <a:t>Important to check this experimentally!  </a:t>
            </a:r>
          </a:p>
          <a:p>
            <a:pPr lvl="1"/>
            <a:r>
              <a:rPr lang="en-US" dirty="0" smtClean="0"/>
              <a:t>Evidence of non-</a:t>
            </a:r>
            <a:r>
              <a:rPr lang="en-US" dirty="0" err="1" smtClean="0"/>
              <a:t>unitarity</a:t>
            </a:r>
            <a:r>
              <a:rPr lang="en-US" dirty="0" smtClean="0"/>
              <a:t> would suggest presence of unknown physics contributions</a:t>
            </a:r>
          </a:p>
          <a:p>
            <a:r>
              <a:rPr lang="en-US" dirty="0" smtClean="0"/>
              <a:t>Can construct six </a:t>
            </a:r>
            <a:r>
              <a:rPr lang="en-US" dirty="0" err="1" smtClean="0"/>
              <a:t>unitarity</a:t>
            </a:r>
            <a:r>
              <a:rPr lang="en-US" dirty="0" smtClean="0"/>
              <a:t> relations between distinct columns or rows of CKM matrix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Sensitivity</a:t>
            </a:r>
            <a:endParaRPr lang="en-US" baseline="30000" dirty="0"/>
          </a:p>
        </p:txBody>
      </p:sp>
      <p:pic>
        <p:nvPicPr>
          <p:cNvPr id="4" name="Picture 3" descr="2d_pi8_50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562350" cy="3392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55814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Projected Confidence Regions in </a:t>
            </a:r>
            <a:r>
              <a:rPr lang="en-US" sz="2400" dirty="0" smtClean="0">
                <a:latin typeface="+mj-lt"/>
              </a:rPr>
              <a:t>6</a:t>
            </a:r>
            <a:r>
              <a:rPr lang="en-US" sz="2400" dirty="0" smtClean="0"/>
              <a:t> fb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 assuming same yield per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future and same tagging efficiency and dilution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953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Pseudo-experiments generated with </a:t>
            </a:r>
            <a:r>
              <a:rPr lang="en-US" sz="20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000" baseline="-25000" dirty="0" err="1" smtClean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=</a:t>
            </a:r>
            <a:r>
              <a:rPr lang="en-US" sz="2000" dirty="0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accent1"/>
                </a:solidFill>
              </a:rPr>
              <a:t>/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8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Pseudo-experiments generated with </a:t>
            </a:r>
            <a:r>
              <a:rPr lang="en-US" sz="2000" dirty="0" err="1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en-US" sz="2000" baseline="-25000" dirty="0" err="1" smtClean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=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0.02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 descr="2d_005_50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82056"/>
            <a:ext cx="3581400" cy="341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Unitarity</a:t>
            </a:r>
            <a:r>
              <a:rPr lang="en-US" dirty="0" smtClean="0"/>
              <a:t> Relations in B</a:t>
            </a:r>
            <a:r>
              <a:rPr lang="en-US" baseline="30000" dirty="0" smtClean="0"/>
              <a:t>0</a:t>
            </a:r>
            <a:r>
              <a:rPr lang="en-US" dirty="0" smtClean="0"/>
              <a:t>/B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3900233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34" y="4343400"/>
            <a:ext cx="4202766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447800"/>
            <a:ext cx="4552950" cy="127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505200"/>
            <a:ext cx="3532526" cy="42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0" name="Group 29"/>
          <p:cNvGrpSpPr/>
          <p:nvPr/>
        </p:nvGrpSpPr>
        <p:grpSpPr>
          <a:xfrm>
            <a:off x="2057400" y="2514600"/>
            <a:ext cx="2667000" cy="914400"/>
            <a:chOff x="2057400" y="2514600"/>
            <a:chExt cx="2667000" cy="914400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2057400" y="2514600"/>
              <a:ext cx="14478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2362200" y="2514600"/>
              <a:ext cx="2362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343400" y="2514600"/>
            <a:ext cx="1828800" cy="914400"/>
            <a:chOff x="4343400" y="2514600"/>
            <a:chExt cx="1828800" cy="91440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343400" y="2514600"/>
              <a:ext cx="1524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953000" y="2514600"/>
              <a:ext cx="12192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ed Rectangle 25"/>
          <p:cNvSpPr/>
          <p:nvPr/>
        </p:nvSpPr>
        <p:spPr>
          <a:xfrm>
            <a:off x="4724400" y="4495800"/>
            <a:ext cx="4343400" cy="1828800"/>
          </a:xfrm>
          <a:prstGeom prst="roundRect">
            <a:avLst>
              <a:gd name="adj" fmla="val 771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53400" y="5257800"/>
            <a:ext cx="68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ysClr val="windowText" lastClr="000000"/>
                </a:solidFill>
                <a:latin typeface="Symbol" pitchFamily="18" charset="2"/>
              </a:rPr>
              <a:t>b</a:t>
            </a:r>
            <a:r>
              <a:rPr lang="en-US" sz="2400" baseline="-25000" dirty="0" err="1" smtClean="0">
                <a:solidFill>
                  <a:sysClr val="windowText" lastClr="000000"/>
                </a:solidFill>
              </a:rPr>
              <a:t>s</a:t>
            </a:r>
            <a:endParaRPr lang="en-US" sz="2400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8153400" y="5181600"/>
            <a:ext cx="109585" cy="135945"/>
          </a:xfrm>
          <a:prstGeom prst="straightConnector1">
            <a:avLst/>
          </a:prstGeom>
          <a:solidFill>
            <a:schemeClr val="tx1"/>
          </a:solidFill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91200" y="5181600"/>
            <a:ext cx="2895600" cy="152400"/>
          </a:xfrm>
          <a:prstGeom prst="lin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91200" y="5181600"/>
            <a:ext cx="2904010" cy="1417"/>
          </a:xfrm>
          <a:prstGeom prst="lin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410200"/>
            <a:ext cx="698606" cy="715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105400"/>
            <a:ext cx="722715" cy="6950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Connector 35"/>
          <p:cNvCxnSpPr/>
          <p:nvPr/>
        </p:nvCxnSpPr>
        <p:spPr>
          <a:xfrm rot="5400000" flipH="1" flipV="1">
            <a:off x="5715794" y="5257006"/>
            <a:ext cx="151606" cy="794"/>
          </a:xfrm>
          <a:prstGeom prst="lin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Violation in B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J/</a:t>
            </a:r>
            <a:r>
              <a:rPr lang="en-US" dirty="0" err="1" smtClean="0">
                <a:latin typeface="Symbol" pitchFamily="18" charset="2"/>
              </a:rPr>
              <a:t>yj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648200"/>
            <a:ext cx="77724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CP violation in J</a:t>
            </a:r>
            <a:r>
              <a:rPr lang="en-US" dirty="0" smtClean="0">
                <a:latin typeface="Symbol" pitchFamily="18" charset="2"/>
              </a:rPr>
              <a:t>/</a:t>
            </a:r>
            <a:r>
              <a:rPr lang="en-US" dirty="0" err="1" smtClean="0">
                <a:latin typeface="Symbol" pitchFamily="18" charset="2"/>
              </a:rPr>
              <a:t>yj</a:t>
            </a:r>
            <a:r>
              <a:rPr lang="en-US" dirty="0" smtClean="0"/>
              <a:t> (as in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K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) due to interference between mixing and decay amplitudes</a:t>
            </a:r>
          </a:p>
          <a:p>
            <a:pPr lvl="1"/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K</a:t>
            </a:r>
            <a:r>
              <a:rPr lang="en-US" baseline="-25000" dirty="0" smtClean="0"/>
              <a:t>s</a:t>
            </a:r>
            <a:r>
              <a:rPr lang="en-US" baseline="30000" dirty="0" smtClean="0">
                <a:latin typeface="+mj-lt"/>
              </a:rPr>
              <a:t>0</a:t>
            </a:r>
            <a:r>
              <a:rPr lang="en-US" dirty="0" smtClean="0"/>
              <a:t> is CP even final state</a:t>
            </a:r>
          </a:p>
          <a:p>
            <a:pPr lvl="1"/>
            <a:r>
              <a:rPr lang="en-US" dirty="0" smtClean="0"/>
              <a:t>J</a:t>
            </a:r>
            <a:r>
              <a:rPr lang="en-US" dirty="0" smtClean="0">
                <a:latin typeface="Symbol" pitchFamily="18" charset="2"/>
              </a:rPr>
              <a:t>/y j</a:t>
            </a:r>
            <a:r>
              <a:rPr lang="en-US" dirty="0" smtClean="0"/>
              <a:t> final state is an admixture of CP even (~</a:t>
            </a:r>
            <a:r>
              <a:rPr lang="en-US" dirty="0" smtClean="0">
                <a:latin typeface="+mj-lt"/>
              </a:rPr>
              <a:t>75%</a:t>
            </a:r>
            <a:r>
              <a:rPr lang="en-US" dirty="0" smtClean="0"/>
              <a:t>) and CP odd ( </a:t>
            </a:r>
            <a:r>
              <a:rPr lang="en-US" dirty="0" smtClean="0">
                <a:latin typeface="+mj-lt"/>
              </a:rPr>
              <a:t>25%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4038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 sin(</a:t>
            </a:r>
            <a:r>
              <a:rPr lang="en-US" sz="2400" b="1" dirty="0" smtClean="0">
                <a:latin typeface="+mj-lt"/>
                <a:sym typeface="Symbol"/>
              </a:rPr>
              <a:t>2</a:t>
            </a:r>
            <a:r>
              <a:rPr lang="en-US" sz="2400" b="1" dirty="0" smtClean="0">
                <a:latin typeface="Symbol" pitchFamily="18" charset="2"/>
                <a:sym typeface="Symbol"/>
              </a:rPr>
              <a:t>b</a:t>
            </a:r>
            <a:r>
              <a:rPr lang="en-US" sz="2400" b="1" dirty="0" smtClean="0">
                <a:sym typeface="Symbol"/>
              </a:rPr>
              <a:t>)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81800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sym typeface="Symbol"/>
              </a:rPr>
              <a:t> sin(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  <a:sym typeface="Symbol"/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  <a:latin typeface="Symbol" pitchFamily="18" charset="2"/>
                <a:sym typeface="Symbol"/>
              </a:rPr>
              <a:t>b</a:t>
            </a:r>
            <a:r>
              <a:rPr lang="en-US" sz="2400" b="1" baseline="-25000" dirty="0" smtClean="0">
                <a:solidFill>
                  <a:schemeClr val="accent2"/>
                </a:solidFill>
                <a:sym typeface="Symbol"/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  <a:sym typeface="Symbol"/>
              </a:rPr>
              <a:t>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2057400"/>
            <a:ext cx="8153400" cy="1905000"/>
            <a:chOff x="533400" y="2057400"/>
            <a:chExt cx="8153400" cy="1905000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533400" y="2057400"/>
              <a:ext cx="8153400" cy="1905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B0_Bs_CP_decay_mixing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209800"/>
              <a:ext cx="7991475" cy="1657350"/>
            </a:xfrm>
            <a:prstGeom prst="round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6104</TotalTime>
  <Words>2729</Words>
  <Application>Microsoft Office PowerPoint</Application>
  <PresentationFormat>On-screen Show (4:3)</PresentationFormat>
  <Paragraphs>457</Paragraphs>
  <Slides>70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Metro</vt:lpstr>
      <vt:lpstr>Equation</vt:lpstr>
      <vt:lpstr>CP Violation in BsJ/:  Evidence for New Physics?</vt:lpstr>
      <vt:lpstr>Introduction</vt:lpstr>
      <vt:lpstr>Physics Questions for the 21st Century</vt:lpstr>
      <vt:lpstr>Beyond the Standard Model</vt:lpstr>
      <vt:lpstr>What Is CP Violation?</vt:lpstr>
      <vt:lpstr>CPV in the Standard Model</vt:lpstr>
      <vt:lpstr>Unitarity of CKM Matrix</vt:lpstr>
      <vt:lpstr>Unitarity Relations in B0/Bs0 </vt:lpstr>
      <vt:lpstr>CP Violation in Bs0 J/yj</vt:lpstr>
      <vt:lpstr>Mixing and Decay in Bs0  </vt:lpstr>
      <vt:lpstr>Mixing in Bs0 Decays</vt:lpstr>
      <vt:lpstr>Standard Model CPV in Bs0 Decays</vt:lpstr>
      <vt:lpstr>New Physics in Bs0 Decays</vt:lpstr>
      <vt:lpstr>CPV in Bs0 from New Physics</vt:lpstr>
      <vt:lpstr>New Physics in Flavor Sector?</vt:lpstr>
      <vt:lpstr>Measurement Overview</vt:lpstr>
      <vt:lpstr>CDF Detector</vt:lpstr>
      <vt:lpstr>Properties of Bs0J/yj Decays</vt:lpstr>
      <vt:lpstr>Experimental Strategy</vt:lpstr>
      <vt:lpstr>Related Measurements</vt:lpstr>
      <vt:lpstr>Signal Reconstruction</vt:lpstr>
      <vt:lpstr>Bs0J/ Signal Selection</vt:lpstr>
      <vt:lpstr>Bs0J/ Neural Network</vt:lpstr>
      <vt:lpstr>Bs0J/ Signal</vt:lpstr>
      <vt:lpstr>B0J/K*0 Signal</vt:lpstr>
      <vt:lpstr>Angular Analysis of Final States</vt:lpstr>
      <vt:lpstr>Identify CP of Final States </vt:lpstr>
      <vt:lpstr>Definition of Transversity Angles </vt:lpstr>
      <vt:lpstr>Flavor Tagging</vt:lpstr>
      <vt:lpstr>Basics of Flavor Tagging</vt:lpstr>
      <vt:lpstr>Combined Tags</vt:lpstr>
      <vt:lpstr>Un-binned Likelihood Fit</vt:lpstr>
      <vt:lpstr>Overview of Likelihood Fit</vt:lpstr>
      <vt:lpstr>Signal Probability Distribution </vt:lpstr>
      <vt:lpstr>Signal Probability Distribution</vt:lpstr>
      <vt:lpstr>Time-evolution with Flavor Tagging</vt:lpstr>
      <vt:lpstr>Time-evolution without Flavor Tagging</vt:lpstr>
      <vt:lpstr>Bs0 Lifetime Projection</vt:lpstr>
      <vt:lpstr>Detector Sculpting of Angles</vt:lpstr>
      <vt:lpstr>Bs0 Angular Fit Projections</vt:lpstr>
      <vt:lpstr>Corrected Bs0 Fit Projections</vt:lpstr>
      <vt:lpstr>B0 Angular Fit Projections</vt:lpstr>
      <vt:lpstr>Cross-check with B0 Decays</vt:lpstr>
      <vt:lpstr>Additional Complications</vt:lpstr>
      <vt:lpstr>Biases in Untagged Fits</vt:lpstr>
      <vt:lpstr>Untagged Bs0 Decays</vt:lpstr>
      <vt:lpstr>Untagged 2bs-DG Confidence Region</vt:lpstr>
      <vt:lpstr>Flavor Tagged Results</vt:lpstr>
      <vt:lpstr>Exact Symmetries in Tagged Decays</vt:lpstr>
      <vt:lpstr>Check Fit with Pseudo-Experiments</vt:lpstr>
      <vt:lpstr>More Pseudo-Experiments</vt:lpstr>
      <vt:lpstr>Fits with Flavor Tagging</vt:lpstr>
      <vt:lpstr>Flavor Tagged Confidence Region </vt:lpstr>
      <vt:lpstr>Improvement from Flavor Tagging</vt:lpstr>
      <vt:lpstr>bs 1D Intervals</vt:lpstr>
      <vt:lpstr>Other Experimental Results</vt:lpstr>
      <vt:lpstr>Suggestions of NP in bs</vt:lpstr>
      <vt:lpstr>Looking Forward</vt:lpstr>
      <vt:lpstr>Analysis Updates for Summer</vt:lpstr>
      <vt:lpstr>Exciting Time in Flavor Physics! </vt:lpstr>
      <vt:lpstr>Back-up Slides</vt:lpstr>
      <vt:lpstr>Un-binned Likelihood Fit</vt:lpstr>
      <vt:lpstr>Time-evolution of B0 J/y K*0</vt:lpstr>
      <vt:lpstr>Time-evolution of B0 J/y K*0</vt:lpstr>
      <vt:lpstr>PDF Analytic Normalization</vt:lpstr>
      <vt:lpstr>Check of Calibration of SSKT</vt:lpstr>
      <vt:lpstr>Check of Tag Asymmetry </vt:lpstr>
      <vt:lpstr>Flavor Tagged Bs0 Decays</vt:lpstr>
      <vt:lpstr>Feldman-Cousins Confidence Region</vt:lpstr>
      <vt:lpstr>Future Sensitivity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CP Violation in  Bs→J/ψφ Decays</dc:title>
  <dc:creator>Karen Gibson</dc:creator>
  <cp:lastModifiedBy>Karen Gibson</cp:lastModifiedBy>
  <cp:revision>501</cp:revision>
  <dcterms:created xsi:type="dcterms:W3CDTF">2007-12-03T02:20:59Z</dcterms:created>
  <dcterms:modified xsi:type="dcterms:W3CDTF">2008-05-04T05:24:01Z</dcterms:modified>
</cp:coreProperties>
</file>