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1" r:id="rId17"/>
    <p:sldId id="276" r:id="rId18"/>
    <p:sldId id="277" r:id="rId19"/>
    <p:sldId id="267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4" r:id="rId33"/>
    <p:sldId id="295" r:id="rId34"/>
    <p:sldId id="296" r:id="rId35"/>
    <p:sldId id="297" r:id="rId36"/>
    <p:sldId id="298" r:id="rId37"/>
    <p:sldId id="299" r:id="rId38"/>
    <p:sldId id="304" r:id="rId39"/>
    <p:sldId id="300" r:id="rId40"/>
    <p:sldId id="301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8" r:id="rId51"/>
    <p:sldId id="314" r:id="rId52"/>
    <p:sldId id="315" r:id="rId53"/>
    <p:sldId id="316" r:id="rId54"/>
    <p:sldId id="317" r:id="rId55"/>
    <p:sldId id="324" r:id="rId56"/>
    <p:sldId id="325" r:id="rId57"/>
    <p:sldId id="326" r:id="rId58"/>
    <p:sldId id="327" r:id="rId59"/>
    <p:sldId id="278" r:id="rId60"/>
    <p:sldId id="273" r:id="rId61"/>
    <p:sldId id="274" r:id="rId62"/>
    <p:sldId id="275" r:id="rId63"/>
    <p:sldId id="292" r:id="rId64"/>
    <p:sldId id="293" r:id="rId65"/>
    <p:sldId id="302" r:id="rId66"/>
    <p:sldId id="303" r:id="rId67"/>
    <p:sldId id="319" r:id="rId68"/>
    <p:sldId id="320" r:id="rId69"/>
    <p:sldId id="32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5DD4-6130-4ED4-9965-3059979994C5}" type="datetimeFigureOut">
              <a:rPr lang="en-US" smtClean="0"/>
              <a:pPr/>
              <a:t>12/3/2009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8522-FBAC-411C-84FF-24926AE21C6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9.gi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ack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" name="Picture 6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13100"/>
            <a:ext cx="5257800" cy="26543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850" y="908050"/>
            <a:ext cx="68976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4000" dirty="0">
                <a:latin typeface="Microsoft Sans Serif" pitchFamily="34" charset="0"/>
              </a:rPr>
              <a:t>Preliminary Results for CCQE</a:t>
            </a:r>
          </a:p>
          <a:p>
            <a:pPr algn="ctr"/>
            <a:r>
              <a:rPr lang="en-GB" sz="4000" dirty="0">
                <a:latin typeface="Microsoft Sans Serif" pitchFamily="34" charset="0"/>
              </a:rPr>
              <a:t>Scattering with the MINOS</a:t>
            </a:r>
          </a:p>
          <a:p>
            <a:pPr algn="ctr"/>
            <a:r>
              <a:rPr lang="en-GB" sz="4000" dirty="0">
                <a:latin typeface="Microsoft Sans Serif" pitchFamily="34" charset="0"/>
              </a:rPr>
              <a:t>Near Detector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29256" y="4357694"/>
            <a:ext cx="2831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Microsoft Sans Serif" pitchFamily="34" charset="0"/>
              </a:rPr>
              <a:t>Mark Dorman, UCL</a:t>
            </a:r>
          </a:p>
          <a:p>
            <a:pPr algn="ctr"/>
            <a:endParaRPr lang="en-GB" sz="1600" dirty="0">
              <a:latin typeface="Times New Roman" pitchFamily="18" charset="0"/>
            </a:endParaRPr>
          </a:p>
        </p:txBody>
      </p:sp>
      <p:pic>
        <p:nvPicPr>
          <p:cNvPr id="9" name="Picture 9" descr="Minos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196975"/>
            <a:ext cx="11509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7950" y="6500813"/>
            <a:ext cx="3345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400" dirty="0" smtClean="0">
                <a:solidFill>
                  <a:schemeClr val="bg1"/>
                </a:solidFill>
                <a:latin typeface="Microsoft Sans Serif" pitchFamily="34" charset="0"/>
              </a:rPr>
              <a:t>UCL</a:t>
            </a:r>
            <a:r>
              <a:rPr lang="en-GB" sz="1400" dirty="0" smtClean="0">
                <a:solidFill>
                  <a:schemeClr val="bg1"/>
                </a:solidFill>
                <a:latin typeface="Microsoft Sans Serif" pitchFamily="34" charset="0"/>
              </a:rPr>
              <a:t>, 4</a:t>
            </a:r>
            <a:r>
              <a:rPr lang="en-GB" sz="14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4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4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4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709025" y="6477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/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10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"/>
          <p:cNvPicPr>
            <a:picLocks noChangeAspect="1"/>
          </p:cNvPicPr>
          <p:nvPr/>
        </p:nvPicPr>
        <p:blipFill>
          <a:blip r:embed="rId2"/>
          <a:srcRect t="7710"/>
          <a:stretch>
            <a:fillRect/>
          </a:stretch>
        </p:blipFill>
        <p:spPr bwMode="auto">
          <a:xfrm>
            <a:off x="539750" y="1557338"/>
            <a:ext cx="8154988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NuMI Beam Performance</a:t>
            </a:r>
          </a:p>
        </p:txBody>
      </p:sp>
      <p:sp>
        <p:nvSpPr>
          <p:cNvPr id="41" name="AutoShape 5"/>
          <p:cNvSpPr>
            <a:spLocks/>
          </p:cNvSpPr>
          <p:nvPr/>
        </p:nvSpPr>
        <p:spPr bwMode="auto">
          <a:xfrm rot="16200000">
            <a:off x="1780381" y="4780757"/>
            <a:ext cx="119063" cy="1447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 sz="2400">
              <a:ea typeface="Osaka" pitchFamily="-28" charset="-128"/>
            </a:endParaRPr>
          </a:p>
        </p:txBody>
      </p:sp>
      <p:sp>
        <p:nvSpPr>
          <p:cNvPr id="42" name="AutoShape 6"/>
          <p:cNvSpPr>
            <a:spLocks/>
          </p:cNvSpPr>
          <p:nvPr/>
        </p:nvSpPr>
        <p:spPr bwMode="auto">
          <a:xfrm rot="16200000">
            <a:off x="3024982" y="4971256"/>
            <a:ext cx="69850" cy="100806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25400">
            <a:solidFill>
              <a:srgbClr val="969696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 sz="2400">
              <a:ea typeface="Osaka" pitchFamily="-28" charset="-128"/>
            </a:endParaRPr>
          </a:p>
        </p:txBody>
      </p:sp>
      <p:sp>
        <p:nvSpPr>
          <p:cNvPr id="43" name="AutoShape 7"/>
          <p:cNvSpPr>
            <a:spLocks/>
          </p:cNvSpPr>
          <p:nvPr/>
        </p:nvSpPr>
        <p:spPr bwMode="auto">
          <a:xfrm rot="16200000">
            <a:off x="4015581" y="4993482"/>
            <a:ext cx="104775" cy="100806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 sz="2400">
              <a:ea typeface="Osaka" pitchFamily="-28" charset="-128"/>
            </a:endParaRPr>
          </a:p>
        </p:txBody>
      </p:sp>
      <p:sp>
        <p:nvSpPr>
          <p:cNvPr id="44" name="Rectangle 8"/>
          <p:cNvSpPr>
            <a:spLocks/>
          </p:cNvSpPr>
          <p:nvPr/>
        </p:nvSpPr>
        <p:spPr bwMode="auto">
          <a:xfrm>
            <a:off x="323850" y="5661025"/>
            <a:ext cx="23495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900"/>
              </a:spcBef>
            </a:pPr>
            <a:r>
              <a:rPr lang="en-US" sz="1400" b="1">
                <a:solidFill>
                  <a:schemeClr val="accent2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RUN I - 1.27x10</a:t>
            </a:r>
            <a:r>
              <a:rPr lang="en-US" sz="1400" b="1" baseline="32000">
                <a:solidFill>
                  <a:schemeClr val="accent2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20</a:t>
            </a:r>
            <a:r>
              <a:rPr lang="en-US" sz="1400" b="1">
                <a:solidFill>
                  <a:schemeClr val="accent2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 POT</a:t>
            </a:r>
            <a:r>
              <a:rPr lang="en-US" sz="1400" b="1"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 </a:t>
            </a:r>
            <a:r>
              <a:rPr lang="en-US" sz="1600" b="1"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/>
            </a:r>
            <a:br>
              <a:rPr lang="en-US" sz="1600" b="1"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</a:br>
            <a:endParaRPr lang="en-US" sz="1600" b="1">
              <a:solidFill>
                <a:schemeClr val="accent2"/>
              </a:solidFill>
              <a:latin typeface="Microsoft Sans Serif" pitchFamily="34" charset="0"/>
              <a:ea typeface="Osaka" pitchFamily="-28" charset="-128"/>
              <a:cs typeface="Arial" charset="0"/>
              <a:sym typeface="Arial" charset="0"/>
            </a:endParaRPr>
          </a:p>
          <a:p>
            <a:pPr marL="39688" algn="ctr">
              <a:spcBef>
                <a:spcPts val="900"/>
              </a:spcBef>
            </a:pPr>
            <a:endParaRPr lang="en-US" sz="1600" b="1">
              <a:solidFill>
                <a:schemeClr val="accent2"/>
              </a:solidFill>
              <a:latin typeface="Microsoft Sans Serif" pitchFamily="34" charset="0"/>
              <a:ea typeface="Osaka" pitchFamily="-28" charset="-128"/>
              <a:cs typeface="Arial" charset="0"/>
              <a:sym typeface="Arial" charset="0"/>
            </a:endParaRPr>
          </a:p>
        </p:txBody>
      </p:sp>
      <p:sp>
        <p:nvSpPr>
          <p:cNvPr id="45" name="Rectangle 9"/>
          <p:cNvSpPr>
            <a:spLocks/>
          </p:cNvSpPr>
          <p:nvPr/>
        </p:nvSpPr>
        <p:spPr bwMode="auto">
          <a:xfrm>
            <a:off x="2627313" y="5516563"/>
            <a:ext cx="1081087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900"/>
              </a:spcBef>
            </a:pPr>
            <a:r>
              <a:rPr lang="en-US" sz="2100" b="1">
                <a:ea typeface="Osaka" pitchFamily="-28" charset="-128"/>
                <a:cs typeface="Arial" charset="0"/>
                <a:sym typeface="Arial" charset="0"/>
              </a:rPr>
              <a:t> </a:t>
            </a:r>
            <a:endParaRPr lang="en-US" sz="1600" b="1">
              <a:ea typeface="Osaka" pitchFamily="-28" charset="-128"/>
              <a:cs typeface="Arial" charset="0"/>
              <a:sym typeface="Arial" charset="0"/>
            </a:endParaRPr>
          </a:p>
          <a:p>
            <a:pPr marL="39688" algn="ctr">
              <a:spcBef>
                <a:spcPts val="900"/>
              </a:spcBef>
            </a:pPr>
            <a:endParaRPr lang="en-US" sz="1600" b="1">
              <a:ea typeface="Osaka" pitchFamily="-28" charset="-128"/>
              <a:cs typeface="Arial" charset="0"/>
              <a:sym typeface="Arial" charset="0"/>
            </a:endParaRPr>
          </a:p>
        </p:txBody>
      </p:sp>
      <p:sp>
        <p:nvSpPr>
          <p:cNvPr id="46" name="Rectangle 10"/>
          <p:cNvSpPr>
            <a:spLocks/>
          </p:cNvSpPr>
          <p:nvPr/>
        </p:nvSpPr>
        <p:spPr bwMode="auto">
          <a:xfrm>
            <a:off x="3203575" y="5589588"/>
            <a:ext cx="15113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900"/>
              </a:spcBef>
            </a:pPr>
            <a:r>
              <a:rPr lang="en-US" sz="1400" b="1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RUN IIa</a:t>
            </a:r>
            <a:br>
              <a:rPr lang="en-US" sz="1400" b="1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</a:br>
            <a:r>
              <a:rPr lang="en-US" sz="1400" b="1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1.23x10</a:t>
            </a:r>
            <a:r>
              <a:rPr lang="en-US" sz="1400" b="1" baseline="32000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20</a:t>
            </a:r>
            <a:r>
              <a:rPr lang="en-US" sz="1400" b="1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 POT</a:t>
            </a:r>
            <a:r>
              <a:rPr lang="en-US" sz="1600" b="1"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/>
            </a:r>
            <a:br>
              <a:rPr lang="en-US" sz="1600" b="1"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</a:br>
            <a:endParaRPr lang="en-US" sz="1600" b="1">
              <a:solidFill>
                <a:schemeClr val="accent2"/>
              </a:solidFill>
              <a:latin typeface="Microsoft Sans Serif" pitchFamily="34" charset="0"/>
              <a:ea typeface="Osaka" pitchFamily="-28" charset="-128"/>
              <a:cs typeface="Arial" charset="0"/>
              <a:sym typeface="Arial" charset="0"/>
            </a:endParaRPr>
          </a:p>
        </p:txBody>
      </p:sp>
      <p:sp>
        <p:nvSpPr>
          <p:cNvPr id="47" name="AutoShape 11"/>
          <p:cNvSpPr>
            <a:spLocks/>
          </p:cNvSpPr>
          <p:nvPr/>
        </p:nvSpPr>
        <p:spPr bwMode="auto">
          <a:xfrm rot="16200000">
            <a:off x="4837112" y="5180013"/>
            <a:ext cx="117475" cy="6477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 sz="2400">
              <a:ea typeface="Osaka" pitchFamily="-28" charset="-128"/>
            </a:endParaRPr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>
            <a:off x="5795963" y="5516563"/>
            <a:ext cx="2376487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9" name="Rectangle 15"/>
          <p:cNvSpPr>
            <a:spLocks/>
          </p:cNvSpPr>
          <p:nvPr/>
        </p:nvSpPr>
        <p:spPr bwMode="auto">
          <a:xfrm>
            <a:off x="6300788" y="5659438"/>
            <a:ext cx="14128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900"/>
              </a:spcBef>
            </a:pPr>
            <a:r>
              <a:rPr lang="en-US" sz="1400" b="1">
                <a:solidFill>
                  <a:schemeClr val="tx2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RUN III</a:t>
            </a:r>
            <a:br>
              <a:rPr lang="en-US" sz="1400" b="1">
                <a:solidFill>
                  <a:schemeClr val="tx2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</a:br>
            <a:r>
              <a:rPr lang="en-US" sz="1400" b="1">
                <a:solidFill>
                  <a:schemeClr val="tx2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3.0x10</a:t>
            </a:r>
            <a:r>
              <a:rPr lang="en-US" sz="1400" b="1" baseline="32000">
                <a:solidFill>
                  <a:schemeClr val="tx2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20</a:t>
            </a:r>
            <a:r>
              <a:rPr lang="en-US" sz="1400" b="1">
                <a:solidFill>
                  <a:schemeClr val="tx2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 POT +</a:t>
            </a:r>
            <a:r>
              <a:rPr lang="en-US" sz="1600" b="1">
                <a:solidFill>
                  <a:srgbClr val="009999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/>
            </a:r>
            <a:br>
              <a:rPr lang="en-US" sz="1600" b="1">
                <a:solidFill>
                  <a:srgbClr val="009999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</a:br>
            <a:endParaRPr lang="en-US" sz="1600" b="1">
              <a:solidFill>
                <a:srgbClr val="009999"/>
              </a:solidFill>
              <a:latin typeface="Microsoft Sans Serif" pitchFamily="34" charset="0"/>
              <a:ea typeface="Osaka" pitchFamily="-28" charset="-128"/>
              <a:cs typeface="Arial" charset="0"/>
              <a:sym typeface="Arial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47988" y="1295400"/>
            <a:ext cx="3556000" cy="280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ea typeface="Osaka" pitchFamily="-28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88350" y="1628775"/>
            <a:ext cx="333375" cy="16176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ea typeface="Osaka" pitchFamily="-28" charset="-128"/>
            </a:endParaRP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 rot="16200000">
            <a:off x="6969919" y="2615407"/>
            <a:ext cx="3062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icrosoft Sans Serif" pitchFamily="34" charset="0"/>
                <a:ea typeface="Osaka" pitchFamily="-28" charset="-128"/>
              </a:rPr>
              <a:t>Total Protons (e20)</a:t>
            </a:r>
          </a:p>
        </p:txBody>
      </p: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1130300" y="1897063"/>
            <a:ext cx="1619250" cy="1587"/>
          </a:xfrm>
          <a:prstGeom prst="straightConnector1">
            <a:avLst/>
          </a:prstGeom>
          <a:noFill/>
          <a:ln w="57150">
            <a:solidFill>
              <a:srgbClr val="333399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>
            <a:off x="1109663" y="2143125"/>
            <a:ext cx="3508375" cy="20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>
            <a:off x="1114425" y="2416175"/>
            <a:ext cx="4084638" cy="15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6" name="TextBox 31"/>
          <p:cNvSpPr txBox="1">
            <a:spLocks noChangeArrowheads="1"/>
          </p:cNvSpPr>
          <p:nvPr/>
        </p:nvSpPr>
        <p:spPr bwMode="auto">
          <a:xfrm>
            <a:off x="2843213" y="1700213"/>
            <a:ext cx="247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Microsoft Sans Serif" pitchFamily="34" charset="0"/>
                <a:ea typeface="Osaka" pitchFamily="-28" charset="-128"/>
                <a:sym typeface="Arial" charset="0"/>
              </a:rPr>
              <a:t>2006 CC Publication</a:t>
            </a:r>
            <a:endParaRPr lang="en-US" sz="1600">
              <a:latin typeface="Microsoft Sans Serif" pitchFamily="34" charset="0"/>
              <a:ea typeface="Osaka" pitchFamily="-28" charset="-128"/>
            </a:endParaRPr>
          </a:p>
        </p:txBody>
      </p: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4716463" y="1989138"/>
            <a:ext cx="1952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</a:rPr>
              <a:t>Nu08 NC</a:t>
            </a:r>
          </a:p>
        </p:txBody>
      </p:sp>
      <p:sp>
        <p:nvSpPr>
          <p:cNvPr id="58" name="TextBox 33"/>
          <p:cNvSpPr txBox="1">
            <a:spLocks noChangeArrowheads="1"/>
          </p:cNvSpPr>
          <p:nvPr/>
        </p:nvSpPr>
        <p:spPr bwMode="auto">
          <a:xfrm>
            <a:off x="5292725" y="2276475"/>
            <a:ext cx="1951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</a:rPr>
              <a:t>Nu08 CC</a:t>
            </a:r>
          </a:p>
        </p:txBody>
      </p:sp>
      <p:sp>
        <p:nvSpPr>
          <p:cNvPr id="59" name="Rectangle 12"/>
          <p:cNvSpPr>
            <a:spLocks/>
          </p:cNvSpPr>
          <p:nvPr/>
        </p:nvSpPr>
        <p:spPr bwMode="auto">
          <a:xfrm>
            <a:off x="4500563" y="5589588"/>
            <a:ext cx="14763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900"/>
              </a:spcBef>
            </a:pPr>
            <a:r>
              <a:rPr lang="en-US" sz="1400" b="1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RUN IIb</a:t>
            </a:r>
            <a:br>
              <a:rPr lang="en-US" sz="1400" b="1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</a:br>
            <a:r>
              <a:rPr lang="en-US" sz="1400" b="1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0.71x10</a:t>
            </a:r>
            <a:r>
              <a:rPr lang="en-US" sz="1400" b="1" baseline="32000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20</a:t>
            </a:r>
            <a:r>
              <a:rPr lang="en-US" sz="1400" b="1">
                <a:solidFill>
                  <a:srgbClr val="FF000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 POT</a:t>
            </a:r>
            <a:r>
              <a:rPr lang="en-US" sz="1600" b="1">
                <a:solidFill>
                  <a:srgbClr val="F39D03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/>
            </a:r>
            <a:br>
              <a:rPr lang="en-US" sz="1600" b="1">
                <a:solidFill>
                  <a:srgbClr val="F39D03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</a:br>
            <a:endParaRPr lang="en-US" sz="1600" b="1">
              <a:solidFill>
                <a:srgbClr val="F39D03"/>
              </a:solidFill>
              <a:latin typeface="Microsoft Sans Serif" pitchFamily="34" charset="0"/>
              <a:ea typeface="Osaka" pitchFamily="-28" charset="-128"/>
              <a:cs typeface="Arial" charset="0"/>
              <a:sym typeface="Arial" charset="0"/>
            </a:endParaRPr>
          </a:p>
        </p:txBody>
      </p:sp>
      <p:sp>
        <p:nvSpPr>
          <p:cNvPr id="60" name="Line 33"/>
          <p:cNvSpPr>
            <a:spLocks noChangeShapeType="1"/>
          </p:cNvSpPr>
          <p:nvPr/>
        </p:nvSpPr>
        <p:spPr bwMode="auto">
          <a:xfrm flipV="1">
            <a:off x="2700338" y="5589588"/>
            <a:ext cx="360362" cy="431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4572000" y="1268413"/>
            <a:ext cx="439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Microsoft Sans Serif" pitchFamily="34" charset="0"/>
              </a:rPr>
              <a:t>MINOS currently has over 7e20 POT!</a:t>
            </a:r>
          </a:p>
        </p:txBody>
      </p:sp>
      <p:sp>
        <p:nvSpPr>
          <p:cNvPr id="62" name="Rectangle 10"/>
          <p:cNvSpPr>
            <a:spLocks/>
          </p:cNvSpPr>
          <p:nvPr/>
        </p:nvSpPr>
        <p:spPr bwMode="auto">
          <a:xfrm>
            <a:off x="1116013" y="6099175"/>
            <a:ext cx="39846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1400" b="1">
                <a:solidFill>
                  <a:srgbClr val="7F808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Other running, HE beam: 0.15x10</a:t>
            </a:r>
            <a:r>
              <a:rPr lang="en-US" sz="1400" b="1" baseline="32000">
                <a:solidFill>
                  <a:srgbClr val="7F808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20</a:t>
            </a:r>
            <a:r>
              <a:rPr lang="en-US" sz="1400" b="1">
                <a:solidFill>
                  <a:srgbClr val="7F8080"/>
                </a:solidFill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> POT</a:t>
            </a:r>
            <a:r>
              <a:rPr lang="en-US" sz="1400" b="1"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  <a:t/>
            </a:r>
            <a:br>
              <a:rPr lang="en-US" sz="1400" b="1">
                <a:latin typeface="Microsoft Sans Serif" pitchFamily="34" charset="0"/>
                <a:ea typeface="Osaka" pitchFamily="-28" charset="-128"/>
                <a:cs typeface="Arial" charset="0"/>
                <a:sym typeface="Arial" charset="0"/>
              </a:rPr>
            </a:br>
            <a:endParaRPr lang="en-US" sz="1400" b="1">
              <a:solidFill>
                <a:schemeClr val="accent2"/>
              </a:solidFill>
              <a:latin typeface="Microsoft Sans Serif" pitchFamily="34" charset="0"/>
              <a:ea typeface="Osaka" pitchFamily="-28" charset="-128"/>
              <a:cs typeface="Arial" charset="0"/>
              <a:sym typeface="Arial" charset="0"/>
            </a:endParaRPr>
          </a:p>
        </p:txBody>
      </p:sp>
      <p:sp>
        <p:nvSpPr>
          <p:cNvPr id="63" name="Line 36"/>
          <p:cNvSpPr>
            <a:spLocks noChangeShapeType="1"/>
          </p:cNvSpPr>
          <p:nvPr/>
        </p:nvSpPr>
        <p:spPr bwMode="auto">
          <a:xfrm>
            <a:off x="1116013" y="2781300"/>
            <a:ext cx="1655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2700338" y="2492375"/>
            <a:ext cx="103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1">
                <a:latin typeface="Microsoft Sans Serif" pitchFamily="34" charset="0"/>
              </a:rPr>
              <a:t>CCQE </a:t>
            </a:r>
          </a:p>
          <a:p>
            <a:pPr algn="ctr"/>
            <a:r>
              <a:rPr lang="en-GB" b="1">
                <a:latin typeface="Microsoft Sans Serif" pitchFamily="34" charset="0"/>
              </a:rPr>
              <a:t>Analysis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/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22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11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The </a:t>
            </a:r>
            <a:r>
              <a:rPr lang="en-GB" sz="3600" i="0" dirty="0">
                <a:latin typeface="Comic Sans MS" pitchFamily="66" charset="0"/>
              </a:rPr>
              <a:t>MINOS Detectors</a:t>
            </a:r>
          </a:p>
        </p:txBody>
      </p:sp>
      <p:pic>
        <p:nvPicPr>
          <p:cNvPr id="8" name="Picture 38" descr="NearPartialScint"/>
          <p:cNvPicPr>
            <a:picLocks noChangeAspect="1" noChangeArrowheads="1"/>
          </p:cNvPicPr>
          <p:nvPr/>
        </p:nvPicPr>
        <p:blipFill>
          <a:blip r:embed="rId2"/>
          <a:srcRect l="26270" t="13988" r="31078" b="38576"/>
          <a:stretch>
            <a:fillRect/>
          </a:stretch>
        </p:blipFill>
        <p:spPr bwMode="auto">
          <a:xfrm>
            <a:off x="179388" y="1412875"/>
            <a:ext cx="3443287" cy="2493963"/>
          </a:xfrm>
          <a:prstGeom prst="rect">
            <a:avLst/>
          </a:prstGeom>
          <a:noFill/>
        </p:spPr>
      </p:pic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213100"/>
            <a:ext cx="3816350" cy="305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3851275" y="1557338"/>
            <a:ext cx="50419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 i="0" dirty="0">
                <a:latin typeface="Microsoft Sans Serif" pitchFamily="34" charset="0"/>
              </a:rPr>
              <a:t>  Detectors are massive steel-</a:t>
            </a:r>
            <a:r>
              <a:rPr lang="en-GB" sz="2000" i="0" dirty="0" err="1">
                <a:latin typeface="Microsoft Sans Serif" pitchFamily="34" charset="0"/>
              </a:rPr>
              <a:t>scintillator</a:t>
            </a:r>
            <a:r>
              <a:rPr lang="en-GB" sz="2000" i="0" dirty="0">
                <a:latin typeface="Microsoft Sans Serif" pitchFamily="34" charset="0"/>
              </a:rPr>
              <a:t> </a:t>
            </a:r>
          </a:p>
          <a:p>
            <a:r>
              <a:rPr lang="en-GB" sz="2000" i="0" dirty="0">
                <a:latin typeface="Microsoft Sans Serif" pitchFamily="34" charset="0"/>
              </a:rPr>
              <a:t>   tracking/sampling calorimeters.</a:t>
            </a:r>
          </a:p>
          <a:p>
            <a:endParaRPr lang="en-GB" sz="1000" i="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i="0" dirty="0">
                <a:latin typeface="Microsoft Sans Serif" pitchFamily="34" charset="0"/>
              </a:rPr>
              <a:t>  Both detectors are magnetised to 1.3T</a:t>
            </a:r>
          </a:p>
          <a:p>
            <a:r>
              <a:rPr lang="en-GB" sz="2000" i="0" dirty="0">
                <a:latin typeface="Microsoft Sans Serif" pitchFamily="34" charset="0"/>
              </a:rPr>
              <a:t>   which allows us to sign-select particles.</a:t>
            </a: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250825" y="1484313"/>
            <a:ext cx="254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i="0">
                <a:solidFill>
                  <a:schemeClr val="bg1"/>
                </a:solidFill>
                <a:latin typeface="Microsoft Sans Serif" pitchFamily="34" charset="0"/>
              </a:rPr>
              <a:t>Near Detector, 1.0kT</a:t>
            </a: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395288" y="4149725"/>
            <a:ext cx="4679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The detectors are designed to be as </a:t>
            </a:r>
          </a:p>
          <a:p>
            <a:r>
              <a:rPr lang="en-GB" sz="2000" i="0">
                <a:latin typeface="Microsoft Sans Serif" pitchFamily="34" charset="0"/>
              </a:rPr>
              <a:t>   functionally similar as possible in </a:t>
            </a:r>
          </a:p>
          <a:p>
            <a:r>
              <a:rPr lang="en-GB" sz="2000" i="0">
                <a:latin typeface="Microsoft Sans Serif" pitchFamily="34" charset="0"/>
              </a:rPr>
              <a:t>   order to “cancel” many systematic </a:t>
            </a:r>
          </a:p>
          <a:p>
            <a:r>
              <a:rPr lang="en-GB" sz="2000" i="0">
                <a:latin typeface="Microsoft Sans Serif" pitchFamily="34" charset="0"/>
              </a:rPr>
              <a:t>   errors in oscillation measurements.</a:t>
            </a:r>
          </a:p>
          <a:p>
            <a:endParaRPr lang="en-GB" sz="1000" i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The ND sees a much larger rate of </a:t>
            </a:r>
          </a:p>
          <a:p>
            <a:r>
              <a:rPr lang="en-GB" sz="2000" i="0">
                <a:latin typeface="Microsoft Sans Serif" pitchFamily="34" charset="0"/>
              </a:rPr>
              <a:t>   neutrino interactions though.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5219700" y="5805488"/>
            <a:ext cx="237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i="0">
                <a:solidFill>
                  <a:schemeClr val="bg1"/>
                </a:solidFill>
                <a:latin typeface="Microsoft Sans Serif" pitchFamily="34" charset="0"/>
              </a:rPr>
              <a:t>Far Detector, 5.4kT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319213"/>
            <a:ext cx="6816725" cy="5072062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/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12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Detector </a:t>
            </a:r>
            <a:r>
              <a:rPr lang="en-GB" sz="3600" i="0" dirty="0">
                <a:latin typeface="Comic Sans MS" pitchFamily="66" charset="0"/>
              </a:rPr>
              <a:t>Technology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 rot="2494684">
            <a:off x="5292725" y="2924175"/>
            <a:ext cx="313213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i="0">
                <a:latin typeface="Microsoft Sans Serif" pitchFamily="34" charset="0"/>
              </a:rPr>
              <a:t>Scint.: 1cm thick, 4.1cm wide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516688" y="1412875"/>
            <a:ext cx="13620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i="0">
                <a:latin typeface="Microsoft Sans Serif" pitchFamily="34" charset="0"/>
              </a:rPr>
              <a:t>Steel Plane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403350" y="3213100"/>
            <a:ext cx="1219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800" i="0">
                <a:latin typeface="Microsoft Sans Serif" pitchFamily="34" charset="0"/>
              </a:rPr>
              <a:t>PMT Dark</a:t>
            </a:r>
          </a:p>
          <a:p>
            <a:pPr algn="ctr"/>
            <a:r>
              <a:rPr lang="en-GB" sz="1800" i="0">
                <a:latin typeface="Microsoft Sans Serif" pitchFamily="34" charset="0"/>
              </a:rPr>
              <a:t>Box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268538" y="3860800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2771775" y="5516563"/>
            <a:ext cx="14160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800" i="0">
                <a:latin typeface="Microsoft Sans Serif" pitchFamily="34" charset="0"/>
              </a:rPr>
              <a:t>Multi-Anode</a:t>
            </a:r>
          </a:p>
          <a:p>
            <a:pPr algn="ctr"/>
            <a:r>
              <a:rPr lang="en-GB" sz="1800" i="0">
                <a:latin typeface="Microsoft Sans Serif" pitchFamily="34" charset="0"/>
              </a:rPr>
              <a:t>PMT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211638" y="4365625"/>
            <a:ext cx="10572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800" i="0">
                <a:latin typeface="Microsoft Sans Serif" pitchFamily="34" charset="0"/>
              </a:rPr>
              <a:t>Readout</a:t>
            </a:r>
          </a:p>
          <a:p>
            <a:pPr algn="ctr"/>
            <a:r>
              <a:rPr lang="en-GB" sz="1800" i="0">
                <a:latin typeface="Microsoft Sans Serif" pitchFamily="34" charset="0"/>
              </a:rPr>
              <a:t>Cable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4067175" y="1700213"/>
            <a:ext cx="830263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800" i="0">
                <a:latin typeface="Microsoft Sans Serif" pitchFamily="34" charset="0"/>
              </a:rPr>
              <a:t>WLS </a:t>
            </a:r>
          </a:p>
          <a:p>
            <a:pPr algn="ctr"/>
            <a:r>
              <a:rPr lang="en-GB" sz="1800" i="0">
                <a:latin typeface="Microsoft Sans Serif" pitchFamily="34" charset="0"/>
              </a:rPr>
              <a:t>Fibres</a:t>
            </a: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4500563" y="2349500"/>
            <a:ext cx="358775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292725" y="5229225"/>
            <a:ext cx="3405188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1800" i="0">
                <a:latin typeface="Microsoft Sans Serif" pitchFamily="34" charset="0"/>
              </a:rPr>
              <a:t>  Strips on adjacent planes are </a:t>
            </a:r>
          </a:p>
          <a:p>
            <a:r>
              <a:rPr lang="en-GB" sz="1800" i="0">
                <a:latin typeface="Microsoft Sans Serif" pitchFamily="34" charset="0"/>
              </a:rPr>
              <a:t>   mounted orthogonal to allow </a:t>
            </a:r>
          </a:p>
          <a:p>
            <a:r>
              <a:rPr lang="en-GB" sz="1800" i="0">
                <a:latin typeface="Microsoft Sans Serif" pitchFamily="34" charset="0"/>
              </a:rPr>
              <a:t>   for 3D event reconstruction.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323850" y="1555750"/>
            <a:ext cx="264795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1800" i="0">
                <a:latin typeface="Microsoft Sans Serif" pitchFamily="34" charset="0"/>
              </a:rPr>
              <a:t>  Segmentation: </a:t>
            </a:r>
          </a:p>
          <a:p>
            <a:r>
              <a:rPr lang="en-GB" sz="1800" i="0">
                <a:latin typeface="Microsoft Sans Serif" pitchFamily="34" charset="0"/>
              </a:rPr>
              <a:t>        5.94cm longitudinal</a:t>
            </a:r>
          </a:p>
          <a:p>
            <a:r>
              <a:rPr lang="en-GB" sz="1800" i="0">
                <a:latin typeface="Microsoft Sans Serif" pitchFamily="34" charset="0"/>
              </a:rPr>
              <a:t>        4.1cm transverse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/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13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Events </a:t>
            </a:r>
            <a:r>
              <a:rPr lang="en-GB" sz="3600" i="0" dirty="0">
                <a:latin typeface="Comic Sans MS" pitchFamily="66" charset="0"/>
              </a:rPr>
              <a:t>in the MINOS Detectors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1188" y="115093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i="0">
                <a:latin typeface="Symbol" pitchFamily="18" charset="2"/>
                <a:ea typeface="Osaka" pitchFamily="-28" charset="-128"/>
              </a:rPr>
              <a:t></a:t>
            </a:r>
            <a:r>
              <a:rPr lang="en-GB" sz="2800" b="1" i="0" baseline="-25000">
                <a:latin typeface="Symbol" pitchFamily="18" charset="2"/>
                <a:ea typeface="Osaka" pitchFamily="-28" charset="-128"/>
              </a:rPr>
              <a:t>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126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CC Event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51275" y="1268413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NC Event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05600" y="1166813"/>
            <a:ext cx="476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i="0">
                <a:latin typeface="Symbol" pitchFamily="18" charset="2"/>
                <a:ea typeface="Osaka" pitchFamily="-28" charset="-128"/>
              </a:rPr>
              <a:t></a:t>
            </a:r>
            <a:r>
              <a:rPr lang="en-GB" sz="2000" b="1" i="0" baseline="-25000">
                <a:latin typeface="Verdana" pitchFamily="34" charset="0"/>
                <a:ea typeface="Osaka" pitchFamily="-28" charset="-128"/>
              </a:rPr>
              <a:t>e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137400" y="1265238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CC Event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447675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943100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57300" y="3441700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3.5m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3467100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4962525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267200" y="3451225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1.8m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6572250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8067675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372350" y="3451225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2.3m</a:t>
            </a:r>
          </a:p>
        </p:txBody>
      </p:sp>
      <p:sp>
        <p:nvSpPr>
          <p:cNvPr id="27" name="Text Box 53"/>
          <p:cNvSpPr txBox="1">
            <a:spLocks noChangeArrowheads="1"/>
          </p:cNvSpPr>
          <p:nvPr/>
        </p:nvSpPr>
        <p:spPr bwMode="auto">
          <a:xfrm>
            <a:off x="71438" y="5445125"/>
            <a:ext cx="2832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What we look for in the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muon neutrino / anti-neutrino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analyses.</a:t>
            </a: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3419475" y="5157788"/>
            <a:ext cx="2363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>
                <a:solidFill>
                  <a:srgbClr val="0000FF"/>
                </a:solidFill>
                <a:latin typeface="Microsoft Sans Serif" pitchFamily="34" charset="0"/>
              </a:rPr>
              <a:t>What we use for the </a:t>
            </a:r>
          </a:p>
          <a:p>
            <a:pPr algn="ctr"/>
            <a:r>
              <a:rPr lang="en-GB" sz="1600" b="1" i="0">
                <a:solidFill>
                  <a:srgbClr val="0000FF"/>
                </a:solidFill>
                <a:latin typeface="Microsoft Sans Serif" pitchFamily="34" charset="0"/>
              </a:rPr>
              <a:t>sterile neutrino analysis.</a:t>
            </a:r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auto">
          <a:xfrm>
            <a:off x="6372225" y="5445125"/>
            <a:ext cx="2543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What we look for in the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electron neutrino analysis.</a:t>
            </a:r>
          </a:p>
        </p:txBody>
      </p:sp>
      <p:pic>
        <p:nvPicPr>
          <p:cNvPr id="30" name="Picture 58" descr="mu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2736850" cy="2551112"/>
          </a:xfrm>
          <a:prstGeom prst="rect">
            <a:avLst/>
          </a:prstGeom>
          <a:noFill/>
        </p:spPr>
      </p:pic>
      <p:pic>
        <p:nvPicPr>
          <p:cNvPr id="31" name="Picture 59" descr="el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773238"/>
            <a:ext cx="2781300" cy="2771775"/>
          </a:xfrm>
          <a:prstGeom prst="rect">
            <a:avLst/>
          </a:prstGeom>
          <a:noFill/>
        </p:spPr>
      </p:pic>
      <p:pic>
        <p:nvPicPr>
          <p:cNvPr id="32" name="Picture 60" descr="N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773238"/>
            <a:ext cx="2894012" cy="2647950"/>
          </a:xfrm>
          <a:prstGeom prst="rect">
            <a:avLst/>
          </a:prstGeom>
          <a:noFill/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/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14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Events </a:t>
            </a:r>
            <a:r>
              <a:rPr lang="en-GB" sz="3600" i="0" dirty="0">
                <a:latin typeface="Comic Sans MS" pitchFamily="66" charset="0"/>
              </a:rPr>
              <a:t>in the MINOS Detectors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1188" y="115093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i="0">
                <a:latin typeface="Symbol" pitchFamily="18" charset="2"/>
                <a:ea typeface="Osaka" pitchFamily="-28" charset="-128"/>
              </a:rPr>
              <a:t></a:t>
            </a:r>
            <a:r>
              <a:rPr lang="en-GB" sz="2800" b="1" i="0" baseline="-25000">
                <a:latin typeface="Symbol" pitchFamily="18" charset="2"/>
                <a:ea typeface="Osaka" pitchFamily="-28" charset="-128"/>
              </a:rPr>
              <a:t>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126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CC Event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51275" y="1268413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NC Event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05600" y="1166813"/>
            <a:ext cx="476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i="0">
                <a:latin typeface="Symbol" pitchFamily="18" charset="2"/>
                <a:ea typeface="Osaka" pitchFamily="-28" charset="-128"/>
              </a:rPr>
              <a:t></a:t>
            </a:r>
            <a:r>
              <a:rPr lang="en-GB" sz="2000" b="1" i="0" baseline="-25000">
                <a:latin typeface="Verdana" pitchFamily="34" charset="0"/>
                <a:ea typeface="Osaka" pitchFamily="-28" charset="-128"/>
              </a:rPr>
              <a:t>e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137400" y="1265238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CC Event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447675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943100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57300" y="3441700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3.5m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3467100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4962525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267200" y="3451225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1.8m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6572250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8067675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372350" y="3451225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2.3m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71438" y="5445125"/>
            <a:ext cx="2832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What we look for in the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muon neutrino / anti-neutrino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analyses.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3419475" y="5157788"/>
            <a:ext cx="2363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>
                <a:solidFill>
                  <a:srgbClr val="0000FF"/>
                </a:solidFill>
                <a:latin typeface="Microsoft Sans Serif" pitchFamily="34" charset="0"/>
              </a:rPr>
              <a:t>What we use for the </a:t>
            </a:r>
          </a:p>
          <a:p>
            <a:pPr algn="ctr"/>
            <a:r>
              <a:rPr lang="en-GB" sz="1600" b="1" i="0">
                <a:solidFill>
                  <a:srgbClr val="0000FF"/>
                </a:solidFill>
                <a:latin typeface="Microsoft Sans Serif" pitchFamily="34" charset="0"/>
              </a:rPr>
              <a:t>sterile neutrino analysis.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372225" y="5445125"/>
            <a:ext cx="2543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What we look for in the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electron neutrino analysis.</a:t>
            </a:r>
          </a:p>
        </p:txBody>
      </p:sp>
      <p:pic>
        <p:nvPicPr>
          <p:cNvPr id="30" name="Picture 33" descr="el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773238"/>
            <a:ext cx="2781300" cy="2771775"/>
          </a:xfrm>
          <a:prstGeom prst="rect">
            <a:avLst/>
          </a:prstGeom>
          <a:noFill/>
        </p:spPr>
      </p:pic>
      <p:pic>
        <p:nvPicPr>
          <p:cNvPr id="31" name="Picture 34" descr="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773238"/>
            <a:ext cx="2894012" cy="2647950"/>
          </a:xfrm>
          <a:prstGeom prst="rect">
            <a:avLst/>
          </a:prstGeom>
          <a:noFill/>
        </p:spPr>
      </p:pic>
      <p:pic>
        <p:nvPicPr>
          <p:cNvPr id="32" name="Picture 3" descr="Event_CCmu_4_2122_14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00213"/>
            <a:ext cx="2547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17"/>
          <p:cNvSpPr>
            <a:spLocks noChangeShapeType="1"/>
          </p:cNvSpPr>
          <p:nvPr/>
        </p:nvSpPr>
        <p:spPr bwMode="auto">
          <a:xfrm flipH="1">
            <a:off x="447675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V="1">
            <a:off x="1943100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257300" y="3441700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3.5m</a:t>
            </a: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79388" y="4437063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i="0">
                <a:latin typeface="Microsoft Sans Serif" pitchFamily="34" charset="0"/>
              </a:rPr>
              <a:t>Long muon track with</a:t>
            </a:r>
          </a:p>
          <a:p>
            <a:pPr algn="ctr"/>
            <a:r>
              <a:rPr lang="en-GB" sz="2000" i="0">
                <a:latin typeface="Microsoft Sans Serif" pitchFamily="34" charset="0"/>
              </a:rPr>
              <a:t>hadronic activity at</a:t>
            </a:r>
          </a:p>
          <a:p>
            <a:pPr algn="ctr"/>
            <a:r>
              <a:rPr lang="en-GB" sz="2000" i="0">
                <a:latin typeface="Microsoft Sans Serif" pitchFamily="34" charset="0"/>
              </a:rPr>
              <a:t>the vertex.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/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Events </a:t>
            </a:r>
            <a:r>
              <a:rPr lang="en-GB" sz="3600" i="0" dirty="0">
                <a:latin typeface="Comic Sans MS" pitchFamily="66" charset="0"/>
              </a:rPr>
              <a:t>in the MINOS Detectors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1188" y="115093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i="0">
                <a:latin typeface="Symbol" pitchFamily="18" charset="2"/>
                <a:ea typeface="Osaka" pitchFamily="-28" charset="-128"/>
              </a:rPr>
              <a:t></a:t>
            </a:r>
            <a:r>
              <a:rPr lang="en-GB" sz="2800" b="1" i="0" baseline="-25000">
                <a:latin typeface="Symbol" pitchFamily="18" charset="2"/>
                <a:ea typeface="Osaka" pitchFamily="-28" charset="-128"/>
              </a:rPr>
              <a:t>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126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CC Event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51275" y="1268413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NC Event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05600" y="1166813"/>
            <a:ext cx="476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i="0">
                <a:latin typeface="Symbol" pitchFamily="18" charset="2"/>
                <a:ea typeface="Osaka" pitchFamily="-28" charset="-128"/>
              </a:rPr>
              <a:t></a:t>
            </a:r>
            <a:r>
              <a:rPr lang="en-GB" sz="2000" b="1" i="0" baseline="-25000">
                <a:latin typeface="Verdana" pitchFamily="34" charset="0"/>
                <a:ea typeface="Osaka" pitchFamily="-28" charset="-128"/>
              </a:rPr>
              <a:t>e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137400" y="1265238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CC Event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447675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943100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57300" y="3441700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3.5m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3467100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4962525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267200" y="3451225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1.8m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6572250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8067675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372350" y="3451225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2.3m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71438" y="5445125"/>
            <a:ext cx="2832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What we look for in the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muon neutrino / anti-neutrino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analyses.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3419475" y="5157788"/>
            <a:ext cx="2363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 dirty="0">
                <a:solidFill>
                  <a:srgbClr val="0000FF"/>
                </a:solidFill>
                <a:latin typeface="Microsoft Sans Serif" pitchFamily="34" charset="0"/>
              </a:rPr>
              <a:t>What we use for the </a:t>
            </a:r>
          </a:p>
          <a:p>
            <a:pPr algn="ctr"/>
            <a:r>
              <a:rPr lang="en-GB" sz="1600" b="1" i="0" dirty="0">
                <a:solidFill>
                  <a:srgbClr val="0000FF"/>
                </a:solidFill>
                <a:latin typeface="Microsoft Sans Serif" pitchFamily="34" charset="0"/>
              </a:rPr>
              <a:t>sterile neutrino analysis.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372225" y="5445125"/>
            <a:ext cx="2543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What we look for in the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electron neutrino analysis.</a:t>
            </a:r>
          </a:p>
        </p:txBody>
      </p:sp>
      <p:pic>
        <p:nvPicPr>
          <p:cNvPr id="30" name="Picture 32" descr="el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773238"/>
            <a:ext cx="2781300" cy="2771775"/>
          </a:xfrm>
          <a:prstGeom prst="rect">
            <a:avLst/>
          </a:prstGeom>
          <a:noFill/>
        </p:spPr>
      </p:pic>
      <p:pic>
        <p:nvPicPr>
          <p:cNvPr id="31" name="Picture 3" descr="Event_CCmu_4_2122_14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00213"/>
            <a:ext cx="2547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17"/>
          <p:cNvSpPr>
            <a:spLocks noChangeShapeType="1"/>
          </p:cNvSpPr>
          <p:nvPr/>
        </p:nvSpPr>
        <p:spPr bwMode="auto">
          <a:xfrm flipH="1">
            <a:off x="447675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1943100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257300" y="3441700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3.5m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179388" y="4437063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i="0">
                <a:latin typeface="Microsoft Sans Serif" pitchFamily="34" charset="0"/>
              </a:rPr>
              <a:t>Long muon track with</a:t>
            </a:r>
          </a:p>
          <a:p>
            <a:pPr algn="ctr"/>
            <a:r>
              <a:rPr lang="en-GB" sz="2000" i="0">
                <a:latin typeface="Microsoft Sans Serif" pitchFamily="34" charset="0"/>
              </a:rPr>
              <a:t>hadronic activity at</a:t>
            </a:r>
          </a:p>
          <a:p>
            <a:pPr algn="ctr"/>
            <a:r>
              <a:rPr lang="en-GB" sz="2000" i="0">
                <a:latin typeface="Microsoft Sans Serif" pitchFamily="34" charset="0"/>
              </a:rPr>
              <a:t>the vertex.</a:t>
            </a:r>
          </a:p>
        </p:txBody>
      </p:sp>
      <p:pic>
        <p:nvPicPr>
          <p:cNvPr id="36" name="Picture 2" descr="Event_NC_2125_1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00213"/>
            <a:ext cx="2559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20"/>
          <p:cNvSpPr>
            <a:spLocks noChangeShapeType="1"/>
          </p:cNvSpPr>
          <p:nvPr/>
        </p:nvSpPr>
        <p:spPr bwMode="auto">
          <a:xfrm flipH="1">
            <a:off x="3467100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 flipV="1">
            <a:off x="4962525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4267200" y="3451225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1.8m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273425" y="4437063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i="0">
                <a:latin typeface="Microsoft Sans Serif" pitchFamily="34" charset="0"/>
              </a:rPr>
              <a:t>Short event often</a:t>
            </a:r>
          </a:p>
          <a:p>
            <a:pPr algn="ctr"/>
            <a:r>
              <a:rPr lang="en-GB" sz="2000" i="0">
                <a:latin typeface="Microsoft Sans Serif" pitchFamily="34" charset="0"/>
              </a:rPr>
              <a:t>with a diffuse shower.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/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16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Events </a:t>
            </a:r>
            <a:r>
              <a:rPr lang="en-GB" sz="3600" i="0" dirty="0">
                <a:latin typeface="Comic Sans MS" pitchFamily="66" charset="0"/>
              </a:rPr>
              <a:t>in the MINOS Detectors</a:t>
            </a:r>
          </a:p>
        </p:txBody>
      </p:sp>
      <p:pic>
        <p:nvPicPr>
          <p:cNvPr id="8" name="Picture 2" descr="Event_NC_2125_1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00213"/>
            <a:ext cx="2559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vent_CCmu_4_2122_14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00213"/>
            <a:ext cx="2547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vent_CCe_4_2122_5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7463" y="1700213"/>
            <a:ext cx="2547937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188" y="115093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i="0">
                <a:latin typeface="Symbol" pitchFamily="18" charset="2"/>
                <a:ea typeface="Osaka" pitchFamily="-28" charset="-128"/>
              </a:rPr>
              <a:t></a:t>
            </a:r>
            <a:r>
              <a:rPr lang="en-GB" sz="2800" b="1" i="0" baseline="-25000">
                <a:latin typeface="Symbol" pitchFamily="18" charset="2"/>
                <a:ea typeface="Osaka" pitchFamily="-28" charset="-128"/>
              </a:rPr>
              <a:t>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126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CC Event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851275" y="1268413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NC Event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705600" y="1166813"/>
            <a:ext cx="476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i="0">
                <a:latin typeface="Symbol" pitchFamily="18" charset="2"/>
                <a:ea typeface="Osaka" pitchFamily="-28" charset="-128"/>
              </a:rPr>
              <a:t></a:t>
            </a:r>
            <a:r>
              <a:rPr lang="en-GB" sz="2000" b="1" i="0" baseline="-25000">
                <a:latin typeface="Verdana" pitchFamily="34" charset="0"/>
                <a:ea typeface="Osaka" pitchFamily="-28" charset="-128"/>
              </a:rPr>
              <a:t>e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137400" y="1265238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CC Event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447675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1943100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257300" y="3441700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3.5m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3467100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4962525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267200" y="3451225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1.8m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6572250" y="36052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8067675" y="35956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7372350" y="3451225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>
                <a:solidFill>
                  <a:schemeClr val="bg1"/>
                </a:solidFill>
                <a:ea typeface="Osaka" pitchFamily="-28" charset="-128"/>
              </a:rPr>
              <a:t>2.3m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79388" y="4437063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i="0" dirty="0">
                <a:latin typeface="Microsoft Sans Serif" pitchFamily="34" charset="0"/>
              </a:rPr>
              <a:t>Long </a:t>
            </a:r>
            <a:r>
              <a:rPr lang="en-GB" sz="2000" i="0" dirty="0" err="1">
                <a:latin typeface="Microsoft Sans Serif" pitchFamily="34" charset="0"/>
              </a:rPr>
              <a:t>muon</a:t>
            </a:r>
            <a:r>
              <a:rPr lang="en-GB" sz="2000" i="0" dirty="0">
                <a:latin typeface="Microsoft Sans Serif" pitchFamily="34" charset="0"/>
              </a:rPr>
              <a:t> track with</a:t>
            </a:r>
          </a:p>
          <a:p>
            <a:pPr algn="ctr"/>
            <a:r>
              <a:rPr lang="en-GB" sz="2000" i="0" dirty="0" err="1">
                <a:latin typeface="Microsoft Sans Serif" pitchFamily="34" charset="0"/>
              </a:rPr>
              <a:t>hadronic</a:t>
            </a:r>
            <a:r>
              <a:rPr lang="en-GB" sz="2000" i="0" dirty="0">
                <a:latin typeface="Microsoft Sans Serif" pitchFamily="34" charset="0"/>
              </a:rPr>
              <a:t> activity at</a:t>
            </a:r>
          </a:p>
          <a:p>
            <a:pPr algn="ctr"/>
            <a:r>
              <a:rPr lang="en-GB" sz="2000" i="0" dirty="0">
                <a:latin typeface="Microsoft Sans Serif" pitchFamily="34" charset="0"/>
              </a:rPr>
              <a:t>the vertex.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3273425" y="4437063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i="0">
                <a:latin typeface="Microsoft Sans Serif" pitchFamily="34" charset="0"/>
              </a:rPr>
              <a:t>Short event often</a:t>
            </a:r>
          </a:p>
          <a:p>
            <a:pPr algn="ctr"/>
            <a:r>
              <a:rPr lang="en-GB" sz="2000" i="0">
                <a:latin typeface="Microsoft Sans Serif" pitchFamily="34" charset="0"/>
              </a:rPr>
              <a:t>with a diffuse shower.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6530975" y="4437063"/>
            <a:ext cx="220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i="0">
                <a:latin typeface="Microsoft Sans Serif" pitchFamily="34" charset="0"/>
              </a:rPr>
              <a:t>Short event with a</a:t>
            </a:r>
          </a:p>
          <a:p>
            <a:pPr algn="ctr"/>
            <a:r>
              <a:rPr lang="en-GB" sz="2000" i="0">
                <a:latin typeface="Microsoft Sans Serif" pitchFamily="34" charset="0"/>
              </a:rPr>
              <a:t>compact, EM-like </a:t>
            </a:r>
          </a:p>
          <a:p>
            <a:pPr algn="ctr"/>
            <a:r>
              <a:rPr lang="en-GB" sz="2000" i="0">
                <a:latin typeface="Microsoft Sans Serif" pitchFamily="34" charset="0"/>
              </a:rPr>
              <a:t>shower profile.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71438" y="5445125"/>
            <a:ext cx="2832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What we look for in the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muon neutrino / anti-neutrino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analyses.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419475" y="5157788"/>
            <a:ext cx="2363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 dirty="0">
                <a:solidFill>
                  <a:srgbClr val="0000FF"/>
                </a:solidFill>
                <a:latin typeface="Microsoft Sans Serif" pitchFamily="34" charset="0"/>
              </a:rPr>
              <a:t>What we use for the </a:t>
            </a:r>
          </a:p>
          <a:p>
            <a:pPr algn="ctr"/>
            <a:r>
              <a:rPr lang="en-GB" sz="1600" b="1" i="0" dirty="0">
                <a:solidFill>
                  <a:srgbClr val="0000FF"/>
                </a:solidFill>
                <a:latin typeface="Microsoft Sans Serif" pitchFamily="34" charset="0"/>
              </a:rPr>
              <a:t>sterile neutrino analysis.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6372225" y="5445125"/>
            <a:ext cx="2543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What we look for in the </a:t>
            </a:r>
          </a:p>
          <a:p>
            <a:pPr algn="ctr"/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electron neutrino analysis.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/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17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Events </a:t>
            </a:r>
            <a:r>
              <a:rPr lang="en-GB" sz="3600" i="0" dirty="0">
                <a:latin typeface="Comic Sans MS" pitchFamily="66" charset="0"/>
              </a:rPr>
              <a:t>in the MINOS Detectors</a:t>
            </a:r>
          </a:p>
        </p:txBody>
      </p:sp>
      <p:pic>
        <p:nvPicPr>
          <p:cNvPr id="8" name="Picture 2" descr="Event_NC_2125_1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700213"/>
            <a:ext cx="2559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vent_CCmu_4_2122_14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00213"/>
            <a:ext cx="2547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vent_CCe_4_2122_5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7463" y="1700213"/>
            <a:ext cx="2547937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188" y="115093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i="0">
                <a:latin typeface="Symbol" pitchFamily="18" charset="2"/>
                <a:ea typeface="Osaka" pitchFamily="-28" charset="-128"/>
              </a:rPr>
              <a:t></a:t>
            </a:r>
            <a:r>
              <a:rPr lang="en-GB" sz="2800" b="1" i="0" baseline="-25000">
                <a:latin typeface="Symbol" pitchFamily="18" charset="2"/>
                <a:ea typeface="Osaka" pitchFamily="-28" charset="-128"/>
              </a:rPr>
              <a:t>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126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CC Event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851275" y="1268413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NC Event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705600" y="1166813"/>
            <a:ext cx="476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i="0">
                <a:latin typeface="Symbol" pitchFamily="18" charset="2"/>
                <a:ea typeface="Osaka" pitchFamily="-28" charset="-128"/>
              </a:rPr>
              <a:t></a:t>
            </a:r>
            <a:r>
              <a:rPr lang="en-GB" sz="2000" b="1" i="0" baseline="-25000">
                <a:latin typeface="Verdana" pitchFamily="34" charset="0"/>
                <a:ea typeface="Osaka" pitchFamily="-28" charset="-128"/>
              </a:rPr>
              <a:t>e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137400" y="1265238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i="0">
                <a:latin typeface="Microsoft Sans Serif" pitchFamily="34" charset="0"/>
                <a:ea typeface="Osaka" pitchFamily="-28" charset="-128"/>
              </a:rPr>
              <a:t>CC Event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179388" y="5157788"/>
            <a:ext cx="51085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i="0" dirty="0" err="1">
                <a:latin typeface="Microsoft Sans Serif" pitchFamily="34" charset="0"/>
              </a:rPr>
              <a:t>Muon</a:t>
            </a:r>
            <a:r>
              <a:rPr lang="en-GB" sz="2000" i="0" dirty="0">
                <a:latin typeface="Microsoft Sans Serif" pitchFamily="34" charset="0"/>
              </a:rPr>
              <a:t> energy resolution:</a:t>
            </a:r>
          </a:p>
          <a:p>
            <a:endParaRPr lang="en-GB" sz="800" i="0" dirty="0">
              <a:latin typeface="Microsoft Sans Serif" pitchFamily="34" charset="0"/>
            </a:endParaRPr>
          </a:p>
          <a:p>
            <a:r>
              <a:rPr lang="en-GB" sz="2000" i="0" dirty="0">
                <a:latin typeface="Microsoft Sans Serif" pitchFamily="34" charset="0"/>
              </a:rPr>
              <a:t>      6% from range in the detector</a:t>
            </a:r>
          </a:p>
          <a:p>
            <a:r>
              <a:rPr lang="en-GB" sz="2000" i="0" dirty="0">
                <a:latin typeface="Microsoft Sans Serif" pitchFamily="34" charset="0"/>
              </a:rPr>
              <a:t>     </a:t>
            </a:r>
            <a:r>
              <a:rPr lang="en-GB" sz="1600" i="0" dirty="0">
                <a:latin typeface="Microsoft Sans Serif" pitchFamily="34" charset="0"/>
              </a:rPr>
              <a:t> </a:t>
            </a:r>
            <a:r>
              <a:rPr lang="en-GB" sz="2000" i="0" dirty="0">
                <a:latin typeface="Microsoft Sans Serif" pitchFamily="34" charset="0"/>
              </a:rPr>
              <a:t>13% from curvature in the magnetic field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6443663" y="5084763"/>
            <a:ext cx="1958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i="0">
                <a:latin typeface="Microsoft Sans Serif" pitchFamily="34" charset="0"/>
              </a:rPr>
              <a:t>Shower energy </a:t>
            </a:r>
          </a:p>
          <a:p>
            <a:r>
              <a:rPr lang="en-GB" sz="2000" i="0">
                <a:latin typeface="Microsoft Sans Serif" pitchFamily="34" charset="0"/>
              </a:rPr>
              <a:t>resolution: </a:t>
            </a:r>
          </a:p>
        </p:txBody>
      </p:sp>
      <p:graphicFrame>
        <p:nvGraphicFramePr>
          <p:cNvPr id="23" name="Object 41"/>
          <p:cNvGraphicFramePr>
            <a:graphicFrameLocks noChangeAspect="1"/>
          </p:cNvGraphicFramePr>
          <p:nvPr/>
        </p:nvGraphicFramePr>
        <p:xfrm>
          <a:off x="6877050" y="5757863"/>
          <a:ext cx="1582738" cy="447675"/>
        </p:xfrm>
        <a:graphic>
          <a:graphicData uri="http://schemas.openxmlformats.org/presentationml/2006/ole">
            <p:oleObj spid="_x0000_s5122" name="Equation" r:id="rId6" imgW="761760" imgH="215640" progId="Equation.3">
              <p:embed/>
            </p:oleObj>
          </a:graphicData>
        </a:graphic>
      </p:graphicFrame>
      <p:grpSp>
        <p:nvGrpSpPr>
          <p:cNvPr id="24" name="Group 43"/>
          <p:cNvGrpSpPr>
            <a:grpSpLocks/>
          </p:cNvGrpSpPr>
          <p:nvPr/>
        </p:nvGrpSpPr>
        <p:grpSpPr bwMode="auto">
          <a:xfrm>
            <a:off x="3276600" y="4508500"/>
            <a:ext cx="2881313" cy="792163"/>
            <a:chOff x="2154" y="2840"/>
            <a:chExt cx="1815" cy="499"/>
          </a:xfrm>
        </p:grpSpPr>
        <p:graphicFrame>
          <p:nvGraphicFramePr>
            <p:cNvPr id="25" name="Object 38"/>
            <p:cNvGraphicFramePr>
              <a:graphicFrameLocks noChangeAspect="1"/>
            </p:cNvGraphicFramePr>
            <p:nvPr/>
          </p:nvGraphicFramePr>
          <p:xfrm>
            <a:off x="2245" y="2886"/>
            <a:ext cx="1665" cy="439"/>
          </p:xfrm>
          <a:graphic>
            <a:graphicData uri="http://schemas.openxmlformats.org/presentationml/2006/ole">
              <p:oleObj spid="_x0000_s5123" name="Equation" r:id="rId7" imgW="914400" imgH="241200" progId="Equation.3">
                <p:embed/>
              </p:oleObj>
            </a:graphicData>
          </a:graphic>
        </p:graphicFrame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2154" y="2840"/>
              <a:ext cx="1815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7" name="Oval 44"/>
          <p:cNvSpPr>
            <a:spLocks noChangeArrowheads="1"/>
          </p:cNvSpPr>
          <p:nvPr/>
        </p:nvSpPr>
        <p:spPr bwMode="auto">
          <a:xfrm rot="20428857">
            <a:off x="250825" y="1916113"/>
            <a:ext cx="1944688" cy="358775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Oval 45"/>
          <p:cNvSpPr>
            <a:spLocks noChangeArrowheads="1"/>
          </p:cNvSpPr>
          <p:nvPr/>
        </p:nvSpPr>
        <p:spPr bwMode="auto">
          <a:xfrm rot="1171627">
            <a:off x="3551238" y="1912938"/>
            <a:ext cx="1657350" cy="649287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Oval 46"/>
          <p:cNvSpPr>
            <a:spLocks noChangeArrowheads="1"/>
          </p:cNvSpPr>
          <p:nvPr/>
        </p:nvSpPr>
        <p:spPr bwMode="auto">
          <a:xfrm>
            <a:off x="6659563" y="1989138"/>
            <a:ext cx="1223962" cy="4318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Oval 47"/>
          <p:cNvSpPr>
            <a:spLocks noChangeArrowheads="1"/>
          </p:cNvSpPr>
          <p:nvPr/>
        </p:nvSpPr>
        <p:spPr bwMode="auto">
          <a:xfrm>
            <a:off x="395288" y="2349500"/>
            <a:ext cx="576262" cy="2159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14282" y="-428652"/>
            <a:ext cx="7643866" cy="6615138"/>
            <a:chOff x="928662" y="-428652"/>
            <a:chExt cx="7643866" cy="6615138"/>
          </a:xfrm>
        </p:grpSpPr>
        <p:pic>
          <p:nvPicPr>
            <p:cNvPr id="9" name="Picture 8" descr="9554_208526_4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538" y="-214314"/>
              <a:ext cx="7305675" cy="64008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8662" y="-428652"/>
              <a:ext cx="7643866" cy="3429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00562" y="3143248"/>
              <a:ext cx="285752" cy="2786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18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dirty="0" smtClean="0">
                <a:latin typeface="Comic Sans MS" pitchFamily="66" charset="0"/>
              </a:rPr>
              <a:t>Candidate CCQE Scattering Event</a:t>
            </a:r>
            <a:endParaRPr lang="en-GB" sz="3600" i="0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9058" y="2786058"/>
            <a:ext cx="3857652" cy="335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285720" y="1500174"/>
            <a:ext cx="5041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 i="0" dirty="0">
                <a:latin typeface="Microsoft Sans Serif" pitchFamily="34" charset="0"/>
              </a:rPr>
              <a:t>  </a:t>
            </a:r>
            <a:r>
              <a:rPr lang="en-GB" sz="2000" i="0" dirty="0" smtClean="0">
                <a:latin typeface="Microsoft Sans Serif" pitchFamily="34" charset="0"/>
              </a:rPr>
              <a:t>There are various types of </a:t>
            </a:r>
          </a:p>
          <a:p>
            <a:r>
              <a:rPr lang="en-GB" sz="2000" i="0" dirty="0" smtClean="0">
                <a:latin typeface="Microsoft Sans Serif" pitchFamily="34" charset="0"/>
              </a:rPr>
              <a:t>   </a:t>
            </a:r>
            <a:r>
              <a:rPr lang="el-GR" sz="2000" i="1" dirty="0" smtClean="0">
                <a:latin typeface="Microsoft Sans Serif" pitchFamily="34" charset="0"/>
              </a:rPr>
              <a:t>ν</a:t>
            </a:r>
            <a:r>
              <a:rPr lang="el-GR" sz="2000" i="1" baseline="-25000" dirty="0" smtClean="0">
                <a:latin typeface="Microsoft Sans Serif" pitchFamily="34" charset="0"/>
              </a:rPr>
              <a:t>μ</a:t>
            </a:r>
            <a:r>
              <a:rPr lang="en-GB" sz="2000" dirty="0" smtClean="0">
                <a:latin typeface="Microsoft Sans Serif" pitchFamily="34" charset="0"/>
              </a:rPr>
              <a:t>-CC</a:t>
            </a:r>
            <a:r>
              <a:rPr lang="en-GB" sz="2000" i="0" dirty="0" smtClean="0">
                <a:latin typeface="Microsoft Sans Serif" pitchFamily="34" charset="0"/>
              </a:rPr>
              <a:t> scattering that occur </a:t>
            </a:r>
          </a:p>
          <a:p>
            <a:r>
              <a:rPr lang="en-GB" sz="2000" dirty="0" smtClean="0">
                <a:latin typeface="Microsoft Sans Serif" pitchFamily="34" charset="0"/>
              </a:rPr>
              <a:t>   </a:t>
            </a:r>
            <a:r>
              <a:rPr lang="en-GB" sz="2000" i="0" dirty="0" smtClean="0">
                <a:latin typeface="Microsoft Sans Serif" pitchFamily="34" charset="0"/>
              </a:rPr>
              <a:t>in experiments like MINOS, </a:t>
            </a:r>
          </a:p>
          <a:p>
            <a:r>
              <a:rPr lang="en-GB" sz="2000" dirty="0" smtClean="0">
                <a:latin typeface="Microsoft Sans Serif" pitchFamily="34" charset="0"/>
              </a:rPr>
              <a:t>   the dominant three are</a:t>
            </a:r>
            <a:r>
              <a:rPr lang="en-GB" sz="2000" i="0" dirty="0" smtClean="0">
                <a:latin typeface="Microsoft Sans Serif" pitchFamily="34" charset="0"/>
              </a:rPr>
              <a:t>:</a:t>
            </a:r>
            <a:endParaRPr lang="en-GB" sz="2000" i="0" dirty="0">
              <a:latin typeface="Microsoft Sans Serif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643438" y="5429264"/>
          <a:ext cx="2514617" cy="571504"/>
        </p:xfrm>
        <a:graphic>
          <a:graphicData uri="http://schemas.openxmlformats.org/presentationml/2006/ole">
            <p:oleObj spid="_x0000_s6148" name="Equation" r:id="rId4" imgW="1117440" imgH="2538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714876" y="2857496"/>
          <a:ext cx="2306650" cy="562598"/>
        </p:xfrm>
        <a:graphic>
          <a:graphicData uri="http://schemas.openxmlformats.org/presentationml/2006/ole">
            <p:oleObj spid="_x0000_s6146" name="Equation" r:id="rId5" imgW="1041120" imgH="25380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929058" y="4000504"/>
          <a:ext cx="3832050" cy="571504"/>
        </p:xfrm>
        <a:graphic>
          <a:graphicData uri="http://schemas.openxmlformats.org/presentationml/2006/ole">
            <p:oleObj spid="_x0000_s6147" name="Equation" r:id="rId6" imgW="1701720" imgH="2538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429124" y="1857364"/>
            <a:ext cx="29963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Quasi-Elastic Scattering: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(target is modified but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does not break up)</a:t>
            </a:r>
            <a:endParaRPr lang="en-GB" sz="20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0562" y="3571876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Resonance Production:</a:t>
            </a:r>
            <a:endParaRPr lang="en-GB" sz="2000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686" y="4714884"/>
            <a:ext cx="3155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Deep Inelastic Scattering: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(target does break up)</a:t>
            </a:r>
            <a:endParaRPr lang="en-GB" sz="2000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3786182" y="2643182"/>
            <a:ext cx="714380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000232" y="3857628"/>
          <a:ext cx="538166" cy="605436"/>
        </p:xfrm>
        <a:graphic>
          <a:graphicData uri="http://schemas.openxmlformats.org/presentationml/2006/ole">
            <p:oleObj spid="_x0000_s6149" name="Equation" r:id="rId7" imgW="203040" imgH="228600" progId="Equation.3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000100" y="4786322"/>
          <a:ext cx="367447" cy="398068"/>
        </p:xfrm>
        <a:graphic>
          <a:graphicData uri="http://schemas.openxmlformats.org/presentationml/2006/ole">
            <p:oleObj spid="_x0000_s6150" name="Equation" r:id="rId8" imgW="152280" imgH="164880" progId="Equation.3">
              <p:embed/>
            </p:oleObj>
          </a:graphicData>
        </a:graphic>
      </p:graphicFrame>
      <p:sp>
        <p:nvSpPr>
          <p:cNvPr id="37" name="Down Arrow 36"/>
          <p:cNvSpPr/>
          <p:nvPr/>
        </p:nvSpPr>
        <p:spPr>
          <a:xfrm>
            <a:off x="7929586" y="2285992"/>
            <a:ext cx="428628" cy="3571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6907714" y="3736493"/>
            <a:ext cx="315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Increasing invariant mass.</a:t>
            </a:r>
            <a:endParaRPr lang="en-GB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0100" y="5357826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“Small Shower”</a:t>
            </a:r>
            <a:endParaRPr lang="en-GB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19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Why do we care about CCQE?</a:t>
            </a:r>
            <a:endParaRPr lang="en-GB" sz="3600" i="0" dirty="0">
              <a:latin typeface="Comic Sans MS" pitchFamily="66" charset="0"/>
            </a:endParaRPr>
          </a:p>
        </p:txBody>
      </p:sp>
      <p:pic>
        <p:nvPicPr>
          <p:cNvPr id="9" name="Picture 9" descr="zeller-total-numode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>
            <a:off x="5072066" y="1571612"/>
            <a:ext cx="3672000" cy="367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285720" y="1500174"/>
            <a:ext cx="50419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i="0" dirty="0">
                <a:latin typeface="Microsoft Sans Serif" pitchFamily="34" charset="0"/>
              </a:rPr>
              <a:t>  </a:t>
            </a:r>
            <a:r>
              <a:rPr lang="en-GB" sz="2000" dirty="0" smtClean="0">
                <a:latin typeface="Microsoft Sans Serif" pitchFamily="34" charset="0"/>
              </a:rPr>
              <a:t>Dominant interaction mode at low</a:t>
            </a:r>
          </a:p>
          <a:p>
            <a:r>
              <a:rPr lang="en-GB" sz="2000" i="0" dirty="0" smtClean="0">
                <a:latin typeface="Microsoft Sans Serif" pitchFamily="34" charset="0"/>
              </a:rPr>
              <a:t>   energy where future experiments </a:t>
            </a:r>
          </a:p>
          <a:p>
            <a:r>
              <a:rPr lang="en-GB" sz="2000" dirty="0" smtClean="0">
                <a:latin typeface="Microsoft Sans Serif" pitchFamily="34" charset="0"/>
              </a:rPr>
              <a:t>   will operate (e.g. T2K, </a:t>
            </a:r>
            <a:r>
              <a:rPr lang="en-GB" sz="2000" dirty="0" err="1" smtClean="0">
                <a:latin typeface="Microsoft Sans Serif" pitchFamily="34" charset="0"/>
              </a:rPr>
              <a:t>NOvA</a:t>
            </a:r>
            <a:r>
              <a:rPr lang="en-GB" sz="2000" dirty="0" smtClean="0">
                <a:latin typeface="Microsoft Sans Serif" pitchFamily="34" charset="0"/>
              </a:rPr>
              <a:t>).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Could be an important systematic</a:t>
            </a:r>
          </a:p>
          <a:p>
            <a:r>
              <a:rPr lang="en-GB" sz="2000" dirty="0" smtClean="0">
                <a:latin typeface="Microsoft Sans Serif" pitchFamily="34" charset="0"/>
              </a:rPr>
              <a:t>   for </a:t>
            </a:r>
            <a:r>
              <a:rPr lang="el-GR" sz="2000" i="1" dirty="0" smtClean="0">
                <a:latin typeface="Microsoft Sans Serif" pitchFamily="34" charset="0"/>
              </a:rPr>
              <a:t>θ</a:t>
            </a:r>
            <a:r>
              <a:rPr lang="en-GB" sz="2000" i="1" baseline="-25000" dirty="0" smtClean="0">
                <a:latin typeface="Microsoft Sans Serif" pitchFamily="34" charset="0"/>
              </a:rPr>
              <a:t>13</a:t>
            </a:r>
            <a:r>
              <a:rPr lang="en-GB" sz="2000" dirty="0" smtClean="0">
                <a:latin typeface="Microsoft Sans Serif" pitchFamily="34" charset="0"/>
              </a:rPr>
              <a:t> measurements but is also</a:t>
            </a:r>
          </a:p>
          <a:p>
            <a:r>
              <a:rPr lang="en-GB" sz="2000" dirty="0" smtClean="0">
                <a:latin typeface="Microsoft Sans Serif" pitchFamily="34" charset="0"/>
              </a:rPr>
              <a:t>   hugely interesting in its own right: </a:t>
            </a:r>
          </a:p>
          <a:p>
            <a:r>
              <a:rPr lang="en-GB" sz="2000" dirty="0" smtClean="0">
                <a:latin typeface="Microsoft Sans Serif" pitchFamily="34" charset="0"/>
              </a:rPr>
              <a:t>   </a:t>
            </a: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CCQE cross section measurements</a:t>
            </a:r>
          </a:p>
          <a:p>
            <a:r>
              <a:rPr lang="en-GB" sz="2000" dirty="0" smtClean="0">
                <a:latin typeface="Microsoft Sans Serif" pitchFamily="34" charset="0"/>
              </a:rPr>
              <a:t>   have been being made for 40 years</a:t>
            </a:r>
          </a:p>
          <a:p>
            <a:r>
              <a:rPr lang="en-GB" sz="2000" dirty="0" smtClean="0">
                <a:latin typeface="Microsoft Sans Serif" pitchFamily="34" charset="0"/>
              </a:rPr>
              <a:t>   but the devil is in the details…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904000" y="5214156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008" y="5643578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K2K</a:t>
            </a:r>
            <a:endParaRPr lang="en-GB" sz="2000" b="1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6156000" y="5214156"/>
            <a:ext cx="71438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7950" y="5643578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NOvA</a:t>
            </a:r>
            <a:endParaRPr lang="en-GB" sz="2000" b="1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3714752"/>
            <a:ext cx="3482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  Fundamental process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  Probe axial nature of nucleon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  Window onto nuclear effects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  …</a:t>
            </a:r>
            <a:endParaRPr lang="en-GB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Introduction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dirty="0">
                <a:latin typeface="Comic Sans MS" pitchFamily="66" charset="0"/>
              </a:rPr>
              <a:t>  Overview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74650" y="1704975"/>
            <a:ext cx="78694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Times New Roman" pitchFamily="18" charset="0"/>
              </a:rPr>
              <a:t>  </a:t>
            </a:r>
            <a:r>
              <a:rPr lang="en-GB" sz="2400" dirty="0">
                <a:latin typeface="Microsoft Sans Serif" pitchFamily="34" charset="0"/>
              </a:rPr>
              <a:t>Introduction to the </a:t>
            </a:r>
            <a:r>
              <a:rPr lang="en-GB" sz="2400" dirty="0" smtClean="0">
                <a:latin typeface="Microsoft Sans Serif" pitchFamily="34" charset="0"/>
              </a:rPr>
              <a:t>MINOS experiment and </a:t>
            </a:r>
            <a:r>
              <a:rPr lang="en-GB" sz="2400" dirty="0" err="1" smtClean="0">
                <a:latin typeface="Microsoft Sans Serif" pitchFamily="34" charset="0"/>
              </a:rPr>
              <a:t>NuMI</a:t>
            </a:r>
            <a:r>
              <a:rPr lang="en-GB" sz="2400" dirty="0" smtClean="0">
                <a:latin typeface="Microsoft Sans Serif" pitchFamily="34" charset="0"/>
              </a:rPr>
              <a:t> beam</a:t>
            </a:r>
            <a:endParaRPr lang="en-GB" sz="2400" dirty="0">
              <a:latin typeface="Microsoft Sans Serif" pitchFamily="34" charset="0"/>
            </a:endParaRPr>
          </a:p>
          <a:p>
            <a:endParaRPr lang="en-GB" sz="24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400" dirty="0">
                <a:latin typeface="Microsoft Sans Serif" pitchFamily="34" charset="0"/>
              </a:rPr>
              <a:t>  </a:t>
            </a:r>
            <a:r>
              <a:rPr lang="el-GR" sz="2400" i="1" dirty="0" smtClean="0">
                <a:latin typeface="Microsoft Sans Serif" pitchFamily="34" charset="0"/>
              </a:rPr>
              <a:t>ν</a:t>
            </a:r>
            <a:r>
              <a:rPr lang="el-GR" sz="2400" i="1" baseline="-25000" dirty="0" smtClean="0">
                <a:latin typeface="Microsoft Sans Serif" pitchFamily="34" charset="0"/>
              </a:rPr>
              <a:t>μ</a:t>
            </a:r>
            <a:r>
              <a:rPr lang="en-GB" sz="2400" dirty="0">
                <a:latin typeface="Microsoft Sans Serif" pitchFamily="34" charset="0"/>
              </a:rPr>
              <a:t>-CC QE scattering </a:t>
            </a:r>
            <a:r>
              <a:rPr lang="en-GB" sz="2400" dirty="0" smtClean="0">
                <a:latin typeface="Microsoft Sans Serif" pitchFamily="34" charset="0"/>
              </a:rPr>
              <a:t>theory and the axial-vector mass</a:t>
            </a:r>
            <a:endParaRPr lang="en-GB" sz="24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endParaRPr lang="en-GB" sz="24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400" dirty="0">
                <a:latin typeface="Microsoft Sans Serif" pitchFamily="34" charset="0"/>
              </a:rPr>
              <a:t>  </a:t>
            </a:r>
            <a:r>
              <a:rPr lang="en-GB" sz="2400" dirty="0" smtClean="0">
                <a:latin typeface="Microsoft Sans Serif" pitchFamily="34" charset="0"/>
              </a:rPr>
              <a:t>Event selection and data analysis methodology</a:t>
            </a:r>
            <a:endParaRPr lang="en-GB" sz="24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endParaRPr lang="en-GB" sz="24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400" dirty="0">
                <a:latin typeface="Microsoft Sans Serif" pitchFamily="34" charset="0"/>
              </a:rPr>
              <a:t>  </a:t>
            </a:r>
            <a:r>
              <a:rPr lang="en-GB" sz="2400" dirty="0" smtClean="0">
                <a:latin typeface="Microsoft Sans Serif" pitchFamily="34" charset="0"/>
              </a:rPr>
              <a:t>Axial-vector mass results and systematic errors</a:t>
            </a:r>
            <a:endParaRPr lang="en-GB" sz="24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endParaRPr lang="en-GB" sz="24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400" dirty="0">
                <a:latin typeface="Microsoft Sans Serif" pitchFamily="34" charset="0"/>
              </a:rPr>
              <a:t>  </a:t>
            </a:r>
            <a:r>
              <a:rPr lang="en-GB" sz="2400" dirty="0" smtClean="0">
                <a:latin typeface="Microsoft Sans Serif" pitchFamily="34" charset="0"/>
              </a:rPr>
              <a:t>Summary </a:t>
            </a:r>
            <a:r>
              <a:rPr lang="en-GB" sz="2400" dirty="0">
                <a:latin typeface="Microsoft Sans Serif" pitchFamily="34" charset="0"/>
              </a:rPr>
              <a:t>and outlook for the analysis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20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Why do we care about CCQE?</a:t>
            </a:r>
            <a:endParaRPr lang="en-GB" sz="3600" i="0" dirty="0">
              <a:latin typeface="Comic Sans MS" pitchFamily="66" charset="0"/>
            </a:endParaRPr>
          </a:p>
        </p:txBody>
      </p:sp>
      <p:pic>
        <p:nvPicPr>
          <p:cNvPr id="11" name="Picture 25" descr="Snapshot 2009-05-30 14-12-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6480000" cy="253344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285720" y="1500174"/>
            <a:ext cx="885828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i="0" dirty="0">
                <a:latin typeface="Microsoft Sans Serif" pitchFamily="34" charset="0"/>
              </a:rPr>
              <a:t>  </a:t>
            </a:r>
            <a:r>
              <a:rPr lang="en-GB" sz="2000" i="0" dirty="0" smtClean="0">
                <a:latin typeface="Microsoft Sans Serif" pitchFamily="34" charset="0"/>
              </a:rPr>
              <a:t>Cross section is not well understood, for example see recent results from</a:t>
            </a:r>
          </a:p>
          <a:p>
            <a:r>
              <a:rPr lang="en-GB" sz="2000" dirty="0" smtClean="0">
                <a:latin typeface="Microsoft Sans Serif" pitchFamily="34" charset="0"/>
              </a:rPr>
              <a:t>   the </a:t>
            </a:r>
            <a:r>
              <a:rPr lang="en-GB" sz="2000" dirty="0" err="1" smtClean="0">
                <a:latin typeface="Microsoft Sans Serif" pitchFamily="34" charset="0"/>
              </a:rPr>
              <a:t>MiniBooNE</a:t>
            </a:r>
            <a:r>
              <a:rPr lang="en-GB" sz="2000" dirty="0" smtClean="0">
                <a:latin typeface="Microsoft Sans Serif" pitchFamily="34" charset="0"/>
              </a:rPr>
              <a:t> and NOMAD experiments:</a:t>
            </a: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4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Before I talk more about the current status of CCQE cross section </a:t>
            </a:r>
          </a:p>
          <a:p>
            <a:r>
              <a:rPr lang="en-GB" sz="2000" dirty="0" smtClean="0">
                <a:latin typeface="Microsoft Sans Serif" pitchFamily="34" charset="0"/>
              </a:rPr>
              <a:t>   measurements I think we need to take a quick theory diversion…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00496" y="5214950"/>
            <a:ext cx="1714512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86446" y="5000636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MINOS</a:t>
            </a:r>
            <a:endParaRPr lang="en-GB" sz="2000" b="1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8000" y="2376000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Microsoft Sans Serif" pitchFamily="34" charset="0"/>
                <a:cs typeface="Microsoft Sans Serif" pitchFamily="34" charset="0"/>
              </a:rPr>
              <a:t>From T. </a:t>
            </a:r>
            <a:r>
              <a:rPr lang="en-GB" dirty="0" err="1" smtClean="0">
                <a:latin typeface="Microsoft Sans Serif" pitchFamily="34" charset="0"/>
                <a:cs typeface="Microsoft Sans Serif" pitchFamily="34" charset="0"/>
              </a:rPr>
              <a:t>Katori</a:t>
            </a:r>
            <a:r>
              <a:rPr lang="en-GB" dirty="0" smtClean="0">
                <a:latin typeface="Microsoft Sans Serif" pitchFamily="34" charset="0"/>
                <a:cs typeface="Microsoft Sans Serif" pitchFamily="34" charset="0"/>
              </a:rPr>
              <a:t> at NUINT09</a:t>
            </a:r>
            <a:endParaRPr lang="en-GB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21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dirty="0" smtClean="0">
                <a:latin typeface="Comic Sans MS" pitchFamily="66" charset="0"/>
              </a:rPr>
              <a:t>Towards the </a:t>
            </a:r>
            <a:r>
              <a:rPr lang="en-GB" sz="3600" i="0" dirty="0" smtClean="0">
                <a:latin typeface="Comic Sans MS" pitchFamily="66" charset="0"/>
              </a:rPr>
              <a:t>CCQE Cross Section</a:t>
            </a:r>
            <a:endParaRPr lang="en-GB" sz="3600" i="0" dirty="0">
              <a:latin typeface="Comic Sans MS" pitchFamily="66" charset="0"/>
            </a:endParaRP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285720" y="1500174"/>
            <a:ext cx="88582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i="0" dirty="0">
                <a:latin typeface="Microsoft Sans Serif" pitchFamily="34" charset="0"/>
              </a:rPr>
              <a:t>  </a:t>
            </a:r>
            <a:r>
              <a:rPr lang="en-GB" sz="2000" dirty="0" smtClean="0">
                <a:latin typeface="Microsoft Sans Serif" pitchFamily="34" charset="0"/>
              </a:rPr>
              <a:t>Incorporation of parity violation in</a:t>
            </a:r>
          </a:p>
          <a:p>
            <a:r>
              <a:rPr lang="en-GB" sz="2000" dirty="0" smtClean="0">
                <a:latin typeface="Microsoft Sans Serif" pitchFamily="34" charset="0"/>
              </a:rPr>
              <a:t>   the weak interaction leads to the</a:t>
            </a:r>
          </a:p>
          <a:p>
            <a:r>
              <a:rPr lang="en-GB" sz="2000" dirty="0" smtClean="0">
                <a:latin typeface="Microsoft Sans Serif" pitchFamily="34" charset="0"/>
              </a:rPr>
              <a:t>   V-A form of the weak current:</a:t>
            </a:r>
          </a:p>
          <a:p>
            <a:endParaRPr lang="en-GB" sz="28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This is valid for lepton-lepton and quark-quark vertices but how about</a:t>
            </a:r>
          </a:p>
          <a:p>
            <a:r>
              <a:rPr lang="en-GB" sz="2000" dirty="0" smtClean="0">
                <a:latin typeface="Microsoft Sans Serif" pitchFamily="34" charset="0"/>
              </a:rPr>
              <a:t>   a vertex involving nucleons: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3960812" cy="673100"/>
          </a:xfrm>
          <a:prstGeom prst="rect">
            <a:avLst/>
          </a:prstGeom>
          <a:noFill/>
        </p:spPr>
      </p:pic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4929190" y="1500174"/>
            <a:ext cx="1100137" cy="555625"/>
          </a:xfrm>
          <a:prstGeom prst="roundRect">
            <a:avLst>
              <a:gd name="adj" fmla="val 329"/>
            </a:avLst>
          </a:prstGeom>
          <a:noFill/>
          <a:ln w="360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6429387" y="1500174"/>
            <a:ext cx="2158989" cy="547688"/>
          </a:xfrm>
          <a:prstGeom prst="roundRect">
            <a:avLst>
              <a:gd name="adj" fmla="val 329"/>
            </a:avLst>
          </a:prstGeom>
          <a:noFill/>
          <a:ln w="360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643438" y="2214554"/>
            <a:ext cx="161262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i="1" dirty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Fermi's original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i="1" dirty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4-vector current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858016" y="2357430"/>
            <a:ext cx="17633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i="1" dirty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V-A weak current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6357940" y="2498712"/>
            <a:ext cx="4032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2879725" cy="1976437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643306" y="3571876"/>
            <a:ext cx="50193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Additional strong interaction 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effects must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be taken into account.</a:t>
            </a:r>
          </a:p>
          <a:p>
            <a:endParaRPr lang="en-GB" sz="1000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We know that such effects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conserve the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  net electric charge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(proton always has 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charge +1).</a:t>
            </a:r>
          </a:p>
          <a:p>
            <a:endParaRPr lang="en-GB" sz="1000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There is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no reason to believe the same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  is true in the weak interaction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en-GB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7224" y="5857892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CCQE Scattering</a:t>
            </a:r>
            <a:endParaRPr lang="en-GB" sz="20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43042" y="4000504"/>
            <a:ext cx="571504" cy="50006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643042" y="4929198"/>
            <a:ext cx="571504" cy="50006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214546" y="4104000"/>
            <a:ext cx="737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OK.</a:t>
            </a:r>
          </a:p>
          <a:p>
            <a:endParaRPr lang="en-GB" dirty="0" smtClean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GB" dirty="0" smtClean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GB" dirty="0" err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Erm</a:t>
            </a:r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…</a:t>
            </a:r>
            <a:endParaRPr lang="en-GB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22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Nucleon Form Factors</a:t>
            </a:r>
            <a:endParaRPr lang="en-GB" sz="3600" i="0" dirty="0">
              <a:latin typeface="Comic Sans MS" pitchFamily="66" charset="0"/>
            </a:endParaRP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1063" y="2133600"/>
            <a:ext cx="54387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349500"/>
            <a:ext cx="21034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850104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Describe </a:t>
            </a:r>
            <a:r>
              <a:rPr lang="en-GB" sz="2000" dirty="0" err="1">
                <a:latin typeface="Microsoft Sans Serif" pitchFamily="34" charset="0"/>
              </a:rPr>
              <a:t>hadronic</a:t>
            </a:r>
            <a:r>
              <a:rPr lang="en-GB" sz="2000" dirty="0">
                <a:latin typeface="Microsoft Sans Serif" pitchFamily="34" charset="0"/>
              </a:rPr>
              <a:t> vertex in terms of nucleon form factors which define</a:t>
            </a:r>
          </a:p>
          <a:p>
            <a:r>
              <a:rPr lang="en-GB" sz="2000" dirty="0">
                <a:latin typeface="Microsoft Sans Serif" pitchFamily="34" charset="0"/>
              </a:rPr>
              <a:t>   how much of each type of </a:t>
            </a:r>
            <a:r>
              <a:rPr lang="en-GB" sz="2000" dirty="0" smtClean="0">
                <a:latin typeface="Microsoft Sans Serif" pitchFamily="34" charset="0"/>
              </a:rPr>
              <a:t>possible weak </a:t>
            </a:r>
            <a:r>
              <a:rPr lang="en-GB" sz="2000" dirty="0">
                <a:latin typeface="Microsoft Sans Serif" pitchFamily="34" charset="0"/>
              </a:rPr>
              <a:t>current contributes to a scatter:</a:t>
            </a:r>
          </a:p>
          <a:p>
            <a:endParaRPr lang="en-GB" sz="2000" dirty="0">
              <a:latin typeface="Microsoft Sans Serif" pitchFamily="34" charset="0"/>
            </a:endParaRPr>
          </a:p>
          <a:p>
            <a:endParaRPr lang="en-GB" sz="2000" dirty="0">
              <a:latin typeface="Microsoft Sans Serif" pitchFamily="34" charset="0"/>
            </a:endParaRPr>
          </a:p>
          <a:p>
            <a:endParaRPr lang="en-GB" sz="2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These form factors are </a:t>
            </a:r>
          </a:p>
          <a:p>
            <a:r>
              <a:rPr lang="en-GB" sz="2000" dirty="0">
                <a:latin typeface="Microsoft Sans Serif" pitchFamily="34" charset="0"/>
              </a:rPr>
              <a:t>   functions of the probe </a:t>
            </a:r>
          </a:p>
          <a:p>
            <a:r>
              <a:rPr lang="en-GB" sz="2000" dirty="0">
                <a:latin typeface="Microsoft Sans Serif" pitchFamily="34" charset="0"/>
              </a:rPr>
              <a:t>   strength, Q</a:t>
            </a:r>
            <a:r>
              <a:rPr lang="en-GB" sz="2000" baseline="30000" dirty="0">
                <a:latin typeface="Microsoft Sans Serif" pitchFamily="34" charset="0"/>
              </a:rPr>
              <a:t>2</a:t>
            </a:r>
            <a:r>
              <a:rPr lang="en-GB" sz="2000" dirty="0" smtClean="0">
                <a:latin typeface="Microsoft Sans Serif" pitchFamily="34" charset="0"/>
              </a:rPr>
              <a:t>.</a:t>
            </a:r>
            <a:endParaRPr lang="en-GB" sz="2000" dirty="0">
              <a:latin typeface="Microsoft Sans Serif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670175" y="2411413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Microsoft Sans Serif" pitchFamily="34" charset="0"/>
              </a:rPr>
              <a:t>where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005388" y="3573463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Microsoft Sans Serif" pitchFamily="34" charset="0"/>
              </a:rPr>
              <a:t>(</a:t>
            </a:r>
            <a:r>
              <a:rPr lang="en-GB" dirty="0">
                <a:solidFill>
                  <a:srgbClr val="FF0000"/>
                </a:solidFill>
                <a:latin typeface="Microsoft Sans Serif" pitchFamily="34" charset="0"/>
              </a:rPr>
              <a:t>V-type</a:t>
            </a:r>
            <a:r>
              <a:rPr lang="en-GB" dirty="0">
                <a:latin typeface="Microsoft Sans Serif" pitchFamily="34" charset="0"/>
              </a:rPr>
              <a:t> and </a:t>
            </a:r>
            <a:r>
              <a:rPr lang="en-GB" dirty="0">
                <a:solidFill>
                  <a:srgbClr val="0000FF"/>
                </a:solidFill>
                <a:latin typeface="Microsoft Sans Serif" pitchFamily="34" charset="0"/>
              </a:rPr>
              <a:t>A-type</a:t>
            </a:r>
            <a:r>
              <a:rPr lang="en-GB" dirty="0">
                <a:latin typeface="Microsoft Sans Serif" pitchFamily="34" charset="0"/>
              </a:rPr>
              <a:t> currents)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23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Nucleon Form Factors</a:t>
            </a:r>
            <a:endParaRPr lang="en-GB" sz="3600" i="0" dirty="0">
              <a:latin typeface="Comic Sans MS" pitchFamily="66" charset="0"/>
            </a:endParaRP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063" y="2133600"/>
            <a:ext cx="54387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349500"/>
            <a:ext cx="21034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850104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Describe </a:t>
            </a:r>
            <a:r>
              <a:rPr lang="en-GB" sz="2000" dirty="0" err="1">
                <a:latin typeface="Microsoft Sans Serif" pitchFamily="34" charset="0"/>
              </a:rPr>
              <a:t>hadronic</a:t>
            </a:r>
            <a:r>
              <a:rPr lang="en-GB" sz="2000" dirty="0">
                <a:latin typeface="Microsoft Sans Serif" pitchFamily="34" charset="0"/>
              </a:rPr>
              <a:t> vertex in terms of nucleon form factors which define</a:t>
            </a:r>
          </a:p>
          <a:p>
            <a:r>
              <a:rPr lang="en-GB" sz="2000" dirty="0">
                <a:latin typeface="Microsoft Sans Serif" pitchFamily="34" charset="0"/>
              </a:rPr>
              <a:t>   how much of each type of </a:t>
            </a:r>
            <a:r>
              <a:rPr lang="en-GB" sz="2000" dirty="0" smtClean="0">
                <a:latin typeface="Microsoft Sans Serif" pitchFamily="34" charset="0"/>
              </a:rPr>
              <a:t>possible weak </a:t>
            </a:r>
            <a:r>
              <a:rPr lang="en-GB" sz="2000" dirty="0">
                <a:latin typeface="Microsoft Sans Serif" pitchFamily="34" charset="0"/>
              </a:rPr>
              <a:t>current contributes to a scatter:</a:t>
            </a:r>
          </a:p>
          <a:p>
            <a:endParaRPr lang="en-GB" sz="2000" dirty="0">
              <a:latin typeface="Microsoft Sans Serif" pitchFamily="34" charset="0"/>
            </a:endParaRPr>
          </a:p>
          <a:p>
            <a:endParaRPr lang="en-GB" sz="2000" dirty="0">
              <a:latin typeface="Microsoft Sans Serif" pitchFamily="34" charset="0"/>
            </a:endParaRPr>
          </a:p>
          <a:p>
            <a:endParaRPr lang="en-GB" sz="2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These form factors are </a:t>
            </a:r>
          </a:p>
          <a:p>
            <a:r>
              <a:rPr lang="en-GB" sz="2000" dirty="0">
                <a:latin typeface="Microsoft Sans Serif" pitchFamily="34" charset="0"/>
              </a:rPr>
              <a:t>   functions of the probe </a:t>
            </a:r>
          </a:p>
          <a:p>
            <a:r>
              <a:rPr lang="en-GB" sz="2000" dirty="0">
                <a:latin typeface="Microsoft Sans Serif" pitchFamily="34" charset="0"/>
              </a:rPr>
              <a:t>   strength, Q</a:t>
            </a:r>
            <a:r>
              <a:rPr lang="en-GB" sz="2000" baseline="30000" dirty="0">
                <a:latin typeface="Microsoft Sans Serif" pitchFamily="34" charset="0"/>
              </a:rPr>
              <a:t>2</a:t>
            </a:r>
            <a:r>
              <a:rPr lang="en-GB" sz="2000" dirty="0" smtClean="0">
                <a:latin typeface="Microsoft Sans Serif" pitchFamily="34" charset="0"/>
              </a:rPr>
              <a:t>.</a:t>
            </a:r>
            <a:endParaRPr lang="en-GB" sz="2000" dirty="0">
              <a:latin typeface="Microsoft Sans Serif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670175" y="2411413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Microsoft Sans Serif" pitchFamily="34" charset="0"/>
              </a:rPr>
              <a:t>where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005388" y="3573463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Microsoft Sans Serif" pitchFamily="34" charset="0"/>
              </a:rPr>
              <a:t>(</a:t>
            </a:r>
            <a:r>
              <a:rPr lang="en-GB" dirty="0">
                <a:solidFill>
                  <a:srgbClr val="FF0000"/>
                </a:solidFill>
                <a:latin typeface="Microsoft Sans Serif" pitchFamily="34" charset="0"/>
              </a:rPr>
              <a:t>V-type</a:t>
            </a:r>
            <a:r>
              <a:rPr lang="en-GB" dirty="0">
                <a:latin typeface="Microsoft Sans Serif" pitchFamily="34" charset="0"/>
              </a:rPr>
              <a:t> and </a:t>
            </a:r>
            <a:r>
              <a:rPr lang="en-GB" dirty="0">
                <a:solidFill>
                  <a:srgbClr val="0000FF"/>
                </a:solidFill>
                <a:latin typeface="Microsoft Sans Serif" pitchFamily="34" charset="0"/>
              </a:rPr>
              <a:t>A-type</a:t>
            </a:r>
            <a:r>
              <a:rPr lang="en-GB" dirty="0">
                <a:latin typeface="Microsoft Sans Serif" pitchFamily="34" charset="0"/>
              </a:rPr>
              <a:t> currents)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83632" y="4143380"/>
          <a:ext cx="1230862" cy="1194827"/>
        </p:xfrm>
        <a:graphic>
          <a:graphicData uri="http://schemas.openxmlformats.org/presentationml/2006/ole">
            <p:oleObj spid="_x0000_s32770" name="Equation" r:id="rId5" imgW="431640" imgH="419040" progId="Equation.3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14348" y="5357826"/>
            <a:ext cx="13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>
                <a:latin typeface="Microsoft Sans Serif" pitchFamily="34" charset="0"/>
                <a:cs typeface="Microsoft Sans Serif" pitchFamily="34" charset="0"/>
              </a:rPr>
              <a:t>de Broglie</a:t>
            </a:r>
          </a:p>
          <a:p>
            <a:pPr algn="ctr"/>
            <a:r>
              <a:rPr lang="en-GB" sz="2000" i="1" dirty="0" smtClean="0">
                <a:latin typeface="Microsoft Sans Serif" pitchFamily="34" charset="0"/>
                <a:cs typeface="Microsoft Sans Serif" pitchFamily="34" charset="0"/>
              </a:rPr>
              <a:t>Relation</a:t>
            </a:r>
            <a:endParaRPr lang="en-GB" sz="2000" i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57488" y="5643578"/>
            <a:ext cx="4934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Probe sees different levels of nucleon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structure depending upon it’s momentum.</a:t>
            </a:r>
            <a:endParaRPr lang="en-GB" sz="20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3571868" y="4214818"/>
            <a:ext cx="1428760" cy="1357322"/>
            <a:chOff x="3428992" y="4429132"/>
            <a:chExt cx="1428760" cy="1357322"/>
          </a:xfrm>
        </p:grpSpPr>
        <p:sp>
          <p:nvSpPr>
            <p:cNvPr id="40" name="Oval 39"/>
            <p:cNvSpPr/>
            <p:nvPr/>
          </p:nvSpPr>
          <p:spPr>
            <a:xfrm>
              <a:off x="3428992" y="4429132"/>
              <a:ext cx="1428760" cy="1357322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3786182" y="4714884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3929058" y="528638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4286248" y="4857760"/>
              <a:ext cx="285752" cy="28575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6715140" y="4214818"/>
            <a:ext cx="1428760" cy="1357322"/>
            <a:chOff x="3428992" y="4429132"/>
            <a:chExt cx="1428760" cy="1357322"/>
          </a:xfrm>
        </p:grpSpPr>
        <p:sp>
          <p:nvSpPr>
            <p:cNvPr id="46" name="Oval 45"/>
            <p:cNvSpPr/>
            <p:nvPr/>
          </p:nvSpPr>
          <p:spPr>
            <a:xfrm>
              <a:off x="3428992" y="4429132"/>
              <a:ext cx="1428760" cy="1357322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3786182" y="4714884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3929058" y="528638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4286248" y="4857760"/>
              <a:ext cx="285752" cy="28575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2786050" y="4572008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Arrow 50"/>
          <p:cNvSpPr/>
          <p:nvPr/>
        </p:nvSpPr>
        <p:spPr>
          <a:xfrm>
            <a:off x="6143636" y="4643446"/>
            <a:ext cx="1071570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2428860" y="4143380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Large Q</a:t>
            </a:r>
            <a:r>
              <a:rPr lang="en-GB" sz="2000" baseline="30000" dirty="0" smtClean="0"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en-GB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86380" y="435769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Smaller Q</a:t>
            </a:r>
            <a:r>
              <a:rPr lang="en-GB" sz="2000" baseline="30000" dirty="0" smtClean="0"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en-GB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6314" y="5214950"/>
            <a:ext cx="4140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Microsoft Sans Serif" pitchFamily="34" charset="0"/>
                <a:cs typeface="Microsoft Sans Serif" pitchFamily="34" charset="0"/>
              </a:rPr>
              <a:t>Nucleon                                             </a:t>
            </a:r>
            <a:r>
              <a:rPr lang="en-GB" sz="1600" dirty="0" err="1" smtClean="0">
                <a:latin typeface="Microsoft Sans Serif" pitchFamily="34" charset="0"/>
                <a:cs typeface="Microsoft Sans Serif" pitchFamily="34" charset="0"/>
              </a:rPr>
              <a:t>Nucleon</a:t>
            </a:r>
            <a:endParaRPr lang="en-GB" sz="16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24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Nucleon Form Factors</a:t>
            </a:r>
            <a:endParaRPr lang="en-GB" sz="3600" i="0" dirty="0">
              <a:latin typeface="Comic Sans MS" pitchFamily="66" charset="0"/>
            </a:endParaRP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1063" y="2133600"/>
            <a:ext cx="54387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349500"/>
            <a:ext cx="21034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850104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Describe </a:t>
            </a:r>
            <a:r>
              <a:rPr lang="en-GB" sz="2000" dirty="0" err="1">
                <a:latin typeface="Microsoft Sans Serif" pitchFamily="34" charset="0"/>
              </a:rPr>
              <a:t>hadronic</a:t>
            </a:r>
            <a:r>
              <a:rPr lang="en-GB" sz="2000" dirty="0">
                <a:latin typeface="Microsoft Sans Serif" pitchFamily="34" charset="0"/>
              </a:rPr>
              <a:t> vertex in terms of nucleon form factors which define</a:t>
            </a:r>
          </a:p>
          <a:p>
            <a:r>
              <a:rPr lang="en-GB" sz="2000" dirty="0">
                <a:latin typeface="Microsoft Sans Serif" pitchFamily="34" charset="0"/>
              </a:rPr>
              <a:t>   how much of each type of </a:t>
            </a:r>
            <a:r>
              <a:rPr lang="en-GB" sz="2000" dirty="0" smtClean="0">
                <a:latin typeface="Microsoft Sans Serif" pitchFamily="34" charset="0"/>
              </a:rPr>
              <a:t>possible weak </a:t>
            </a:r>
            <a:r>
              <a:rPr lang="en-GB" sz="2000" dirty="0">
                <a:latin typeface="Microsoft Sans Serif" pitchFamily="34" charset="0"/>
              </a:rPr>
              <a:t>current contributes to a scatter:</a:t>
            </a:r>
          </a:p>
          <a:p>
            <a:endParaRPr lang="en-GB" sz="2000" dirty="0">
              <a:latin typeface="Microsoft Sans Serif" pitchFamily="34" charset="0"/>
            </a:endParaRPr>
          </a:p>
          <a:p>
            <a:endParaRPr lang="en-GB" sz="2000" dirty="0">
              <a:latin typeface="Microsoft Sans Serif" pitchFamily="34" charset="0"/>
            </a:endParaRPr>
          </a:p>
          <a:p>
            <a:endParaRPr lang="en-GB" sz="2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These form factors are </a:t>
            </a:r>
          </a:p>
          <a:p>
            <a:r>
              <a:rPr lang="en-GB" sz="2000" dirty="0">
                <a:latin typeface="Microsoft Sans Serif" pitchFamily="34" charset="0"/>
              </a:rPr>
              <a:t>   functions of the probe </a:t>
            </a:r>
          </a:p>
          <a:p>
            <a:r>
              <a:rPr lang="en-GB" sz="2000" dirty="0">
                <a:latin typeface="Microsoft Sans Serif" pitchFamily="34" charset="0"/>
              </a:rPr>
              <a:t>   strength, Q</a:t>
            </a:r>
            <a:r>
              <a:rPr lang="en-GB" sz="2000" baseline="30000" dirty="0">
                <a:latin typeface="Microsoft Sans Serif" pitchFamily="34" charset="0"/>
              </a:rPr>
              <a:t>2</a:t>
            </a:r>
            <a:r>
              <a:rPr lang="en-GB" sz="2000" dirty="0">
                <a:latin typeface="Microsoft Sans Serif" pitchFamily="34" charset="0"/>
              </a:rPr>
              <a:t>.</a:t>
            </a:r>
          </a:p>
          <a:p>
            <a:endParaRPr lang="en-GB" sz="2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In practice, only 3 of the form factors are non-zero: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670175" y="2411413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Microsoft Sans Serif" pitchFamily="34" charset="0"/>
              </a:rPr>
              <a:t>where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005388" y="3573463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Microsoft Sans Serif" pitchFamily="34" charset="0"/>
              </a:rPr>
              <a:t>(</a:t>
            </a:r>
            <a:r>
              <a:rPr lang="en-GB">
                <a:solidFill>
                  <a:srgbClr val="FF0000"/>
                </a:solidFill>
                <a:latin typeface="Microsoft Sans Serif" pitchFamily="34" charset="0"/>
              </a:rPr>
              <a:t>V-type</a:t>
            </a:r>
            <a:r>
              <a:rPr lang="en-GB">
                <a:latin typeface="Microsoft Sans Serif" pitchFamily="34" charset="0"/>
              </a:rPr>
              <a:t> and </a:t>
            </a:r>
            <a:r>
              <a:rPr lang="en-GB">
                <a:solidFill>
                  <a:srgbClr val="0000FF"/>
                </a:solidFill>
                <a:latin typeface="Microsoft Sans Serif" pitchFamily="34" charset="0"/>
              </a:rPr>
              <a:t>A-type</a:t>
            </a:r>
            <a:r>
              <a:rPr lang="en-GB">
                <a:latin typeface="Microsoft Sans Serif" pitchFamily="34" charset="0"/>
              </a:rPr>
              <a:t> currents)</a:t>
            </a:r>
          </a:p>
        </p:txBody>
      </p:sp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581525"/>
            <a:ext cx="60594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6659563" y="4005263"/>
            <a:ext cx="21605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i="1">
                <a:solidFill>
                  <a:srgbClr val="0000FF"/>
                </a:solidFill>
                <a:latin typeface="Microsoft Sans Serif" pitchFamily="34" charset="0"/>
              </a:rPr>
              <a:t>Multiplied by lepton</a:t>
            </a:r>
          </a:p>
          <a:p>
            <a:pPr algn="ctr"/>
            <a:r>
              <a:rPr lang="en-GB" sz="1400" i="1">
                <a:solidFill>
                  <a:srgbClr val="0000FF"/>
                </a:solidFill>
                <a:latin typeface="Microsoft Sans Serif" pitchFamily="34" charset="0"/>
              </a:rPr>
              <a:t>mass in cross section so </a:t>
            </a:r>
          </a:p>
          <a:p>
            <a:pPr algn="ctr"/>
            <a:r>
              <a:rPr lang="en-GB" sz="1400" i="1">
                <a:solidFill>
                  <a:srgbClr val="0000FF"/>
                </a:solidFill>
                <a:latin typeface="Microsoft Sans Serif" pitchFamily="34" charset="0"/>
              </a:rPr>
              <a:t>neglected for our muons.</a:t>
            </a: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 flipV="1">
            <a:off x="7956550" y="3357563"/>
            <a:ext cx="360363" cy="647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395288" y="5661025"/>
            <a:ext cx="3421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  <a:latin typeface="Microsoft Sans Serif" pitchFamily="34" charset="0"/>
              </a:rPr>
              <a:t>Well measured through </a:t>
            </a:r>
          </a:p>
          <a:p>
            <a:pPr algn="ctr"/>
            <a:r>
              <a:rPr lang="en-GB">
                <a:solidFill>
                  <a:srgbClr val="FF0000"/>
                </a:solidFill>
                <a:latin typeface="Microsoft Sans Serif" pitchFamily="34" charset="0"/>
              </a:rPr>
              <a:t>electron scattering experiments.</a:t>
            </a: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 flipV="1">
            <a:off x="2339975" y="5229225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V="1">
            <a:off x="3635375" y="5229225"/>
            <a:ext cx="2160588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284663" y="5661025"/>
            <a:ext cx="4437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FF"/>
                </a:solidFill>
                <a:latin typeface="Microsoft Sans Serif" pitchFamily="34" charset="0"/>
              </a:rPr>
              <a:t>Not well measured and </a:t>
            </a:r>
            <a:r>
              <a:rPr lang="en-GB" u="sng">
                <a:solidFill>
                  <a:srgbClr val="0000FF"/>
                </a:solidFill>
                <a:latin typeface="Microsoft Sans Serif" pitchFamily="34" charset="0"/>
              </a:rPr>
              <a:t>only neutrino</a:t>
            </a:r>
          </a:p>
          <a:p>
            <a:pPr algn="ctr"/>
            <a:r>
              <a:rPr lang="en-GB" u="sng">
                <a:solidFill>
                  <a:srgbClr val="0000FF"/>
                </a:solidFill>
                <a:latin typeface="Microsoft Sans Serif" pitchFamily="34" charset="0"/>
              </a:rPr>
              <a:t>scattering experiments can extract </a:t>
            </a:r>
            <a:r>
              <a:rPr lang="en-GB" i="1" u="sng">
                <a:solidFill>
                  <a:srgbClr val="0000FF"/>
                </a:solidFill>
                <a:latin typeface="Microsoft Sans Serif" pitchFamily="34" charset="0"/>
              </a:rPr>
              <a:t>F</a:t>
            </a:r>
            <a:r>
              <a:rPr lang="en-GB" i="1" baseline="-25000">
                <a:solidFill>
                  <a:srgbClr val="0000FF"/>
                </a:solidFill>
                <a:latin typeface="Microsoft Sans Serif" pitchFamily="34" charset="0"/>
              </a:rPr>
              <a:t>A</a:t>
            </a:r>
            <a:r>
              <a:rPr lang="en-GB" i="1" u="sng">
                <a:solidFill>
                  <a:srgbClr val="0000FF"/>
                </a:solidFill>
                <a:latin typeface="Microsoft Sans Serif" pitchFamily="34" charset="0"/>
              </a:rPr>
              <a:t>(Q</a:t>
            </a:r>
            <a:r>
              <a:rPr lang="en-GB" i="1" u="sng" baseline="30000">
                <a:solidFill>
                  <a:srgbClr val="0000FF"/>
                </a:solidFill>
                <a:latin typeface="Microsoft Sans Serif" pitchFamily="34" charset="0"/>
              </a:rPr>
              <a:t>2</a:t>
            </a:r>
            <a:r>
              <a:rPr lang="en-GB" i="1" u="sng">
                <a:solidFill>
                  <a:srgbClr val="0000FF"/>
                </a:solidFill>
                <a:latin typeface="Microsoft Sans Serif" pitchFamily="34" charset="0"/>
              </a:rPr>
              <a:t>)</a:t>
            </a:r>
            <a:r>
              <a:rPr lang="en-GB" u="sng">
                <a:solidFill>
                  <a:srgbClr val="0000FF"/>
                </a:solidFill>
                <a:latin typeface="Microsoft Sans Serif" pitchFamily="34" charset="0"/>
              </a:rPr>
              <a:t>.</a:t>
            </a:r>
            <a:endParaRPr lang="en-GB" i="1" u="sng">
              <a:solidFill>
                <a:srgbClr val="0000FF"/>
              </a:solidFill>
              <a:latin typeface="Microsoft Sans Serif" pitchFamily="34" charset="0"/>
            </a:endParaRPr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H="1" flipV="1">
            <a:off x="3924300" y="5300663"/>
            <a:ext cx="576263" cy="5762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25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200" dirty="0" err="1" smtClean="0">
                <a:latin typeface="Comic Sans MS" pitchFamily="66" charset="0"/>
              </a:rPr>
              <a:t>σ</a:t>
            </a:r>
            <a:r>
              <a:rPr lang="en-GB" sz="3600" baseline="-25000" dirty="0" err="1" smtClean="0">
                <a:latin typeface="Comic Sans MS" pitchFamily="66" charset="0"/>
              </a:rPr>
              <a:t>CCQE</a:t>
            </a:r>
            <a:r>
              <a:rPr lang="en-GB" sz="3600" i="0" dirty="0" smtClean="0">
                <a:latin typeface="Comic Sans MS" pitchFamily="66" charset="0"/>
              </a:rPr>
              <a:t> and the Axial-Vector Form Factor</a:t>
            </a:r>
            <a:endParaRPr lang="en-GB" sz="3600" i="0" dirty="0">
              <a:latin typeface="Comic Sans MS" pitchFamily="66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62847" cy="1173310"/>
          </a:xfrm>
          <a:prstGeom prst="rect">
            <a:avLst/>
          </a:prstGeom>
          <a:noFill/>
        </p:spPr>
      </p:pic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57158" y="2643182"/>
            <a:ext cx="4540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</a:t>
            </a:r>
            <a:r>
              <a:rPr lang="en-GB" sz="2000" i="1" dirty="0" smtClean="0">
                <a:latin typeface="Microsoft Sans Serif" pitchFamily="34" charset="0"/>
              </a:rPr>
              <a:t>A</a:t>
            </a:r>
            <a:r>
              <a:rPr lang="en-GB" sz="2000" dirty="0" smtClean="0">
                <a:latin typeface="Microsoft Sans Serif" pitchFamily="34" charset="0"/>
              </a:rPr>
              <a:t>, </a:t>
            </a:r>
            <a:r>
              <a:rPr lang="en-GB" sz="2000" i="1" dirty="0" smtClean="0">
                <a:latin typeface="Microsoft Sans Serif" pitchFamily="34" charset="0"/>
              </a:rPr>
              <a:t>B</a:t>
            </a:r>
            <a:r>
              <a:rPr lang="en-GB" sz="2000" dirty="0" smtClean="0">
                <a:latin typeface="Microsoft Sans Serif" pitchFamily="34" charset="0"/>
              </a:rPr>
              <a:t> and </a:t>
            </a:r>
            <a:r>
              <a:rPr lang="en-GB" sz="2000" i="1" dirty="0" smtClean="0">
                <a:latin typeface="Microsoft Sans Serif" pitchFamily="34" charset="0"/>
              </a:rPr>
              <a:t>C</a:t>
            </a:r>
            <a:r>
              <a:rPr lang="en-GB" sz="2000" dirty="0" smtClean="0">
                <a:latin typeface="Microsoft Sans Serif" pitchFamily="34" charset="0"/>
              </a:rPr>
              <a:t> are functions of the form</a:t>
            </a:r>
          </a:p>
          <a:p>
            <a:r>
              <a:rPr lang="en-GB" sz="2000" dirty="0" smtClean="0">
                <a:latin typeface="Microsoft Sans Serif" pitchFamily="34" charset="0"/>
              </a:rPr>
              <a:t>   factors and, in particular, depend on:</a:t>
            </a:r>
            <a:endParaRPr lang="en-GB" sz="2000" dirty="0">
              <a:latin typeface="Microsoft Sans Serif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3357586" cy="1653294"/>
          </a:xfrm>
          <a:prstGeom prst="rect">
            <a:avLst/>
          </a:prstGeom>
          <a:noFill/>
        </p:spPr>
      </p:pic>
      <p:sp>
        <p:nvSpPr>
          <p:cNvPr id="42" name="Right Brace 41"/>
          <p:cNvSpPr/>
          <p:nvPr/>
        </p:nvSpPr>
        <p:spPr>
          <a:xfrm rot="5400000">
            <a:off x="2821769" y="4179099"/>
            <a:ext cx="571504" cy="1500198"/>
          </a:xfrm>
          <a:prstGeom prst="rightBrace">
            <a:avLst>
              <a:gd name="adj1" fmla="val 42272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2214546" y="5286388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“Dipole Form”</a:t>
            </a:r>
            <a:endParaRPr lang="en-GB" sz="2000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2066" y="3500438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Well known from neutron</a:t>
            </a:r>
          </a:p>
          <a:p>
            <a:pPr algn="ctr"/>
            <a:r>
              <a:rPr lang="el-GR" sz="20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β</a:t>
            </a:r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-decay experiments.</a:t>
            </a:r>
            <a:endParaRPr lang="en-GB" sz="2000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3500430" y="3786190"/>
            <a:ext cx="1500198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29190" y="2357430"/>
            <a:ext cx="388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CCQE Differential Cross Section</a:t>
            </a:r>
            <a:endParaRPr lang="en-GB" sz="20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14942" y="4286256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The axial-vector mass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for CCQE scattering.</a:t>
            </a:r>
            <a:endParaRPr lang="en-GB" sz="20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000364" y="4286256"/>
            <a:ext cx="57150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Arrow Connector 56"/>
          <p:cNvCxnSpPr/>
          <p:nvPr/>
        </p:nvCxnSpPr>
        <p:spPr>
          <a:xfrm rot="10800000">
            <a:off x="3643306" y="4429132"/>
            <a:ext cx="135732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26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200" dirty="0" err="1" smtClean="0">
                <a:latin typeface="Comic Sans MS" pitchFamily="66" charset="0"/>
              </a:rPr>
              <a:t>σ</a:t>
            </a:r>
            <a:r>
              <a:rPr lang="en-GB" sz="3600" baseline="-25000" dirty="0" err="1" smtClean="0">
                <a:latin typeface="Comic Sans MS" pitchFamily="66" charset="0"/>
              </a:rPr>
              <a:t>CCQE</a:t>
            </a:r>
            <a:r>
              <a:rPr lang="en-GB" sz="3600" i="0" dirty="0" smtClean="0">
                <a:latin typeface="Comic Sans MS" pitchFamily="66" charset="0"/>
              </a:rPr>
              <a:t> and the Axial-Vector Form Factor</a:t>
            </a:r>
            <a:endParaRPr lang="en-GB" sz="3600" i="0" dirty="0">
              <a:latin typeface="Comic Sans MS" pitchFamily="66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62847" cy="1173310"/>
          </a:xfrm>
          <a:prstGeom prst="rect">
            <a:avLst/>
          </a:prstGeom>
          <a:noFill/>
        </p:spPr>
      </p:pic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57158" y="2643182"/>
            <a:ext cx="814037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</a:t>
            </a:r>
            <a:r>
              <a:rPr lang="en-GB" sz="2000" i="1" dirty="0" smtClean="0">
                <a:latin typeface="Microsoft Sans Serif" pitchFamily="34" charset="0"/>
              </a:rPr>
              <a:t>A</a:t>
            </a:r>
            <a:r>
              <a:rPr lang="en-GB" sz="2000" dirty="0" smtClean="0">
                <a:latin typeface="Microsoft Sans Serif" pitchFamily="34" charset="0"/>
              </a:rPr>
              <a:t>, </a:t>
            </a:r>
            <a:r>
              <a:rPr lang="en-GB" sz="2000" i="1" dirty="0" smtClean="0">
                <a:latin typeface="Microsoft Sans Serif" pitchFamily="34" charset="0"/>
              </a:rPr>
              <a:t>B</a:t>
            </a:r>
            <a:r>
              <a:rPr lang="en-GB" sz="2000" dirty="0" smtClean="0">
                <a:latin typeface="Microsoft Sans Serif" pitchFamily="34" charset="0"/>
              </a:rPr>
              <a:t> and </a:t>
            </a:r>
            <a:r>
              <a:rPr lang="en-GB" sz="2000" i="1" dirty="0" smtClean="0">
                <a:latin typeface="Microsoft Sans Serif" pitchFamily="34" charset="0"/>
              </a:rPr>
              <a:t>C</a:t>
            </a:r>
            <a:r>
              <a:rPr lang="en-GB" sz="2000" dirty="0" smtClean="0">
                <a:latin typeface="Microsoft Sans Serif" pitchFamily="34" charset="0"/>
              </a:rPr>
              <a:t> are functions of the form</a:t>
            </a:r>
          </a:p>
          <a:p>
            <a:r>
              <a:rPr lang="en-GB" sz="2000" dirty="0" smtClean="0">
                <a:latin typeface="Microsoft Sans Serif" pitchFamily="34" charset="0"/>
              </a:rPr>
              <a:t>   factors and, in particular, depend on:</a:t>
            </a: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So we know the vector form factors and </a:t>
            </a:r>
            <a:r>
              <a:rPr lang="en-GB" sz="2000" i="1" dirty="0" smtClean="0">
                <a:latin typeface="Microsoft Sans Serif" pitchFamily="34" charset="0"/>
              </a:rPr>
              <a:t>F</a:t>
            </a:r>
            <a:r>
              <a:rPr lang="en-GB" sz="2000" i="1" baseline="-25000" dirty="0" smtClean="0">
                <a:latin typeface="Microsoft Sans Serif" pitchFamily="34" charset="0"/>
              </a:rPr>
              <a:t>A</a:t>
            </a:r>
            <a:r>
              <a:rPr lang="en-GB" sz="2000" i="1" dirty="0" smtClean="0">
                <a:latin typeface="Microsoft Sans Serif" pitchFamily="34" charset="0"/>
              </a:rPr>
              <a:t>(0)</a:t>
            </a:r>
            <a:r>
              <a:rPr lang="en-GB" sz="2000" dirty="0" smtClean="0">
                <a:latin typeface="Microsoft Sans Serif" pitchFamily="34" charset="0"/>
              </a:rPr>
              <a:t>  =&gt; 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the uncertainty in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   this cross section is dominated by the uncertainty on the value of the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   axial mass</a:t>
            </a:r>
            <a:r>
              <a:rPr lang="en-GB" sz="2000" dirty="0" smtClean="0">
                <a:latin typeface="Microsoft Sans Serif" pitchFamily="34" charset="0"/>
              </a:rPr>
              <a:t>. </a:t>
            </a:r>
            <a:endParaRPr lang="en-GB" sz="2000" dirty="0">
              <a:latin typeface="Microsoft Sans Serif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3357586" cy="1653294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4929190" y="2357430"/>
            <a:ext cx="388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CCQE Differential Cross Section</a:t>
            </a:r>
            <a:endParaRPr lang="en-GB" sz="20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72" y="3571876"/>
            <a:ext cx="4314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Dipole form looks a bit like a propagator.</a:t>
            </a:r>
          </a:p>
          <a:p>
            <a:pPr algn="ctr"/>
            <a:endParaRPr lang="en-GB" sz="800" i="1" dirty="0" smtClean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i="1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Could think of M</a:t>
            </a:r>
            <a:r>
              <a:rPr lang="en-GB" i="1" baseline="-250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GB" i="1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 as the mass of the</a:t>
            </a:r>
          </a:p>
          <a:p>
            <a:pPr algn="ctr"/>
            <a:r>
              <a:rPr lang="en-GB" i="1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exchanged boson corresponding to the </a:t>
            </a:r>
          </a:p>
          <a:p>
            <a:pPr algn="ctr"/>
            <a:r>
              <a:rPr lang="en-GB" i="1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axial-vector part of the weak interaction</a:t>
            </a:r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. </a:t>
            </a:r>
            <a:endParaRPr lang="en-GB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27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200" i="0" dirty="0" smtClean="0">
                <a:latin typeface="Comic Sans MS" pitchFamily="66" charset="0"/>
              </a:rPr>
              <a:t>Nuclear Effects</a:t>
            </a:r>
            <a:endParaRPr lang="en-GB" sz="3600" i="0" dirty="0">
              <a:latin typeface="Comic Sans MS" pitchFamily="66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604845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</a:t>
            </a:r>
            <a:r>
              <a:rPr lang="en-GB" sz="2000" dirty="0" smtClean="0">
                <a:latin typeface="Microsoft Sans Serif" pitchFamily="34" charset="0"/>
              </a:rPr>
              <a:t>Of course in experiments we are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not scattering off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   quarks, or even nucleons, but from nuclei</a:t>
            </a:r>
            <a:r>
              <a:rPr lang="en-GB" sz="2000" dirty="0" smtClean="0">
                <a:latin typeface="Microsoft Sans Serif" pitchFamily="34" charset="0"/>
              </a:rPr>
              <a:t>.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Nuclear effects become </a:t>
            </a:r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important at very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   low Q</a:t>
            </a:r>
            <a:r>
              <a:rPr lang="en-GB" sz="2000" baseline="30000" dirty="0" smtClean="0">
                <a:solidFill>
                  <a:srgbClr val="0000FF"/>
                </a:solidFill>
                <a:latin typeface="Microsoft Sans Serif" pitchFamily="34" charset="0"/>
              </a:rPr>
              <a:t>2</a:t>
            </a:r>
            <a:r>
              <a:rPr lang="en-GB" sz="2000" dirty="0" smtClean="0">
                <a:latin typeface="Microsoft Sans Serif" pitchFamily="34" charset="0"/>
              </a:rPr>
              <a:t> (where we are interacting with a </a:t>
            </a:r>
          </a:p>
          <a:p>
            <a:r>
              <a:rPr lang="en-GB" sz="2000" dirty="0" smtClean="0">
                <a:latin typeface="Microsoft Sans Serif" pitchFamily="34" charset="0"/>
              </a:rPr>
              <a:t>   number of </a:t>
            </a:r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nucleons bound in a nucleus</a:t>
            </a:r>
            <a:r>
              <a:rPr lang="en-GB" sz="2000" dirty="0" smtClean="0">
                <a:latin typeface="Microsoft Sans Serif" pitchFamily="34" charset="0"/>
              </a:rPr>
              <a:t>).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Nuclear effects modify the cross section</a:t>
            </a:r>
            <a:r>
              <a:rPr lang="en-GB" sz="2000" dirty="0" smtClean="0">
                <a:latin typeface="Microsoft Sans Serif" pitchFamily="34" charset="0"/>
              </a:rPr>
              <a:t>.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Most neutrino event generators model</a:t>
            </a:r>
          </a:p>
          <a:p>
            <a:r>
              <a:rPr lang="en-GB" sz="2000" dirty="0" smtClean="0">
                <a:latin typeface="Microsoft Sans Serif" pitchFamily="34" charset="0"/>
              </a:rPr>
              <a:t>   their nuclei and the associated effects</a:t>
            </a:r>
          </a:p>
          <a:p>
            <a:r>
              <a:rPr lang="en-GB" sz="2000" dirty="0" smtClean="0">
                <a:latin typeface="Microsoft Sans Serif" pitchFamily="34" charset="0"/>
              </a:rPr>
              <a:t>   using the </a:t>
            </a:r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relativistic Fermi gas model</a:t>
            </a:r>
            <a:r>
              <a:rPr lang="en-GB" sz="2000" dirty="0" smtClean="0">
                <a:latin typeface="Microsoft Sans Serif" pitchFamily="34" charset="0"/>
              </a:rPr>
              <a:t>.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In MINOS the neutrinos are scattering off</a:t>
            </a:r>
          </a:p>
          <a:p>
            <a:r>
              <a:rPr lang="en-GB" sz="2000" dirty="0" smtClean="0">
                <a:latin typeface="Microsoft Sans Serif" pitchFamily="34" charset="0"/>
              </a:rPr>
              <a:t>   iron nuclei -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heavy</a:t>
            </a:r>
            <a:r>
              <a:rPr lang="en-GB" sz="2000" dirty="0" smtClean="0">
                <a:latin typeface="Microsoft Sans Serif" pitchFamily="34" charset="0"/>
              </a:rPr>
              <a:t>!</a:t>
            </a:r>
            <a:endParaRPr lang="en-GB" sz="2000" dirty="0">
              <a:latin typeface="Microsoft Sans Serif" pitchFamily="34" charset="0"/>
            </a:endParaRPr>
          </a:p>
        </p:txBody>
      </p:sp>
      <p:grpSp>
        <p:nvGrpSpPr>
          <p:cNvPr id="18" name="Group 44"/>
          <p:cNvGrpSpPr/>
          <p:nvPr/>
        </p:nvGrpSpPr>
        <p:grpSpPr>
          <a:xfrm>
            <a:off x="6929454" y="1928802"/>
            <a:ext cx="1428760" cy="1357322"/>
            <a:chOff x="3428992" y="4429132"/>
            <a:chExt cx="1428760" cy="1357322"/>
          </a:xfrm>
        </p:grpSpPr>
        <p:sp>
          <p:nvSpPr>
            <p:cNvPr id="20" name="Oval 19"/>
            <p:cNvSpPr/>
            <p:nvPr/>
          </p:nvSpPr>
          <p:spPr>
            <a:xfrm>
              <a:off x="3428992" y="4429132"/>
              <a:ext cx="1428760" cy="1357322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3786182" y="4714884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929058" y="528638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286248" y="4857760"/>
              <a:ext cx="285752" cy="28575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6357950" y="2357430"/>
            <a:ext cx="1071570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500694" y="2071678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Smaller Q</a:t>
            </a:r>
            <a:r>
              <a:rPr lang="en-GB" sz="2000" baseline="30000" dirty="0" smtClean="0"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en-GB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9" name="Group 44"/>
          <p:cNvGrpSpPr/>
          <p:nvPr/>
        </p:nvGrpSpPr>
        <p:grpSpPr>
          <a:xfrm>
            <a:off x="6929454" y="3857628"/>
            <a:ext cx="571504" cy="571504"/>
            <a:chOff x="3428992" y="4429132"/>
            <a:chExt cx="1428760" cy="1357322"/>
          </a:xfrm>
        </p:grpSpPr>
        <p:sp>
          <p:nvSpPr>
            <p:cNvPr id="30" name="Oval 29"/>
            <p:cNvSpPr/>
            <p:nvPr/>
          </p:nvSpPr>
          <p:spPr>
            <a:xfrm>
              <a:off x="3428992" y="4429132"/>
              <a:ext cx="1428760" cy="1357322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3786182" y="4714884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929058" y="528638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286248" y="4857760"/>
              <a:ext cx="285752" cy="28575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44"/>
          <p:cNvGrpSpPr/>
          <p:nvPr/>
        </p:nvGrpSpPr>
        <p:grpSpPr>
          <a:xfrm>
            <a:off x="7715272" y="4357694"/>
            <a:ext cx="571504" cy="571504"/>
            <a:chOff x="3428992" y="4429132"/>
            <a:chExt cx="1428760" cy="1357322"/>
          </a:xfrm>
        </p:grpSpPr>
        <p:sp>
          <p:nvSpPr>
            <p:cNvPr id="35" name="Oval 34"/>
            <p:cNvSpPr/>
            <p:nvPr/>
          </p:nvSpPr>
          <p:spPr>
            <a:xfrm>
              <a:off x="3428992" y="4429132"/>
              <a:ext cx="1428760" cy="1357322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3786182" y="4714884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3929058" y="528638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4286248" y="4857760"/>
              <a:ext cx="285752" cy="28575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44"/>
          <p:cNvGrpSpPr/>
          <p:nvPr/>
        </p:nvGrpSpPr>
        <p:grpSpPr>
          <a:xfrm>
            <a:off x="6786578" y="4786322"/>
            <a:ext cx="571504" cy="571504"/>
            <a:chOff x="3428992" y="4429132"/>
            <a:chExt cx="1428760" cy="1357322"/>
          </a:xfrm>
        </p:grpSpPr>
        <p:sp>
          <p:nvSpPr>
            <p:cNvPr id="40" name="Oval 39"/>
            <p:cNvSpPr/>
            <p:nvPr/>
          </p:nvSpPr>
          <p:spPr>
            <a:xfrm>
              <a:off x="3428992" y="4429132"/>
              <a:ext cx="1428760" cy="1357322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3786182" y="4714884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3929058" y="528638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4286248" y="4857760"/>
              <a:ext cx="285752" cy="28575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Oval 43"/>
          <p:cNvSpPr/>
          <p:nvPr/>
        </p:nvSpPr>
        <p:spPr>
          <a:xfrm>
            <a:off x="6429388" y="3714752"/>
            <a:ext cx="1928826" cy="1857388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>
            <a:off x="5857884" y="3714752"/>
            <a:ext cx="1071570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286380" y="3571876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Low Q</a:t>
            </a:r>
            <a:r>
              <a:rPr lang="en-GB" sz="2000" baseline="30000" dirty="0" smtClean="0"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en-GB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29586" y="3143248"/>
            <a:ext cx="9364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Microsoft Sans Serif" pitchFamily="34" charset="0"/>
                <a:cs typeface="Microsoft Sans Serif" pitchFamily="34" charset="0"/>
              </a:rPr>
              <a:t>Nucleon</a:t>
            </a:r>
          </a:p>
          <a:p>
            <a:endParaRPr lang="en-GB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GB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GB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GB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GB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GB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GB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GB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GB" sz="1600" dirty="0" smtClean="0">
                <a:latin typeface="Microsoft Sans Serif" pitchFamily="34" charset="0"/>
                <a:cs typeface="Microsoft Sans Serif" pitchFamily="34" charset="0"/>
              </a:rPr>
              <a:t>Nucleus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500958" y="4143380"/>
            <a:ext cx="285752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7072330" y="4572008"/>
            <a:ext cx="285752" cy="1428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7608115" y="4893479"/>
            <a:ext cx="285752" cy="2143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072198" y="5643578"/>
            <a:ext cx="428628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572132" y="5715016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“Fermi Motion”</a:t>
            </a:r>
            <a:endParaRPr lang="en-GB" sz="1600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28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200" dirty="0" smtClean="0">
                <a:latin typeface="Comic Sans MS" pitchFamily="66" charset="0"/>
              </a:rPr>
              <a:t>The Fermi Gas Model and Pauli-Blocking</a:t>
            </a:r>
            <a:endParaRPr lang="en-GB" sz="3600" i="0" dirty="0">
              <a:latin typeface="Comic Sans MS" pitchFamily="66" charset="0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83631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</a:t>
            </a:r>
            <a:r>
              <a:rPr lang="en-GB" sz="2000" dirty="0" smtClean="0">
                <a:latin typeface="Microsoft Sans Serif" pitchFamily="34" charset="0"/>
              </a:rPr>
              <a:t>All momentum levels below the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Fermi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   momentum</a:t>
            </a:r>
            <a:r>
              <a:rPr lang="en-GB" sz="2000" dirty="0" smtClean="0">
                <a:latin typeface="Microsoft Sans Serif" pitchFamily="34" charset="0"/>
              </a:rPr>
              <a:t>,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k</a:t>
            </a:r>
            <a:r>
              <a:rPr lang="en-GB" sz="2000" baseline="-25000" dirty="0" smtClean="0">
                <a:solidFill>
                  <a:srgbClr val="FF0000"/>
                </a:solidFill>
                <a:latin typeface="Microsoft Sans Serif" pitchFamily="34" charset="0"/>
              </a:rPr>
              <a:t>F</a:t>
            </a:r>
            <a:r>
              <a:rPr lang="en-GB" sz="2000" dirty="0" smtClean="0">
                <a:latin typeface="Microsoft Sans Serif" pitchFamily="34" charset="0"/>
              </a:rPr>
              <a:t>, are filled.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Apply </a:t>
            </a:r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Pauli-exclusion principle </a:t>
            </a:r>
            <a:r>
              <a:rPr lang="en-GB" sz="2000" dirty="0" smtClean="0">
                <a:latin typeface="Microsoft Sans Serif" pitchFamily="34" charset="0"/>
              </a:rPr>
              <a:t>to the</a:t>
            </a:r>
          </a:p>
          <a:p>
            <a:r>
              <a:rPr lang="en-GB" sz="2000" dirty="0" smtClean="0">
                <a:latin typeface="Microsoft Sans Serif" pitchFamily="34" charset="0"/>
              </a:rPr>
              <a:t>   nucleons: identical fermions can’t </a:t>
            </a:r>
          </a:p>
          <a:p>
            <a:r>
              <a:rPr lang="en-GB" sz="2000" dirty="0" smtClean="0">
                <a:latin typeface="Microsoft Sans Serif" pitchFamily="34" charset="0"/>
              </a:rPr>
              <a:t>   occupy the same quantum state.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endParaRPr lang="en-GB" sz="1000" dirty="0" smtClean="0">
              <a:latin typeface="Microsoft Sans Serif" pitchFamily="34" charset="0"/>
            </a:endParaRPr>
          </a:p>
          <a:p>
            <a:endParaRPr lang="en-GB" sz="1000" dirty="0" smtClean="0">
              <a:latin typeface="Microsoft Sans Serif" pitchFamily="34" charset="0"/>
            </a:endParaRP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So any CCQE interaction which leaves the final state nucleon with </a:t>
            </a:r>
          </a:p>
          <a:p>
            <a:r>
              <a:rPr lang="en-GB" sz="2000" dirty="0" smtClean="0">
                <a:latin typeface="Microsoft Sans Serif" pitchFamily="34" charset="0"/>
              </a:rPr>
              <a:t>  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momentum below k</a:t>
            </a:r>
            <a:r>
              <a:rPr lang="en-GB" sz="2000" baseline="-25000" dirty="0" smtClean="0">
                <a:solidFill>
                  <a:srgbClr val="FF0000"/>
                </a:solidFill>
                <a:latin typeface="Microsoft Sans Serif" pitchFamily="34" charset="0"/>
              </a:rPr>
              <a:t>F</a:t>
            </a:r>
            <a:r>
              <a:rPr lang="en-GB" sz="2000" dirty="0" smtClean="0">
                <a:latin typeface="Microsoft Sans Serif" pitchFamily="34" charset="0"/>
              </a:rPr>
              <a:t> is considered to be “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Pauli-blocked</a:t>
            </a:r>
            <a:r>
              <a:rPr lang="en-GB" sz="2000" dirty="0" smtClean="0">
                <a:latin typeface="Microsoft Sans Serif" pitchFamily="34" charset="0"/>
              </a:rPr>
              <a:t>” (in the</a:t>
            </a:r>
          </a:p>
          <a:p>
            <a:r>
              <a:rPr lang="en-GB" sz="2000" dirty="0" smtClean="0">
                <a:latin typeface="Microsoft Sans Serif" pitchFamily="34" charset="0"/>
              </a:rPr>
              <a:t>   event generators this is essentially a Heaviside function). 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Fermi gas model takes care of other nuclear effects too, things like the</a:t>
            </a:r>
          </a:p>
          <a:p>
            <a:r>
              <a:rPr lang="en-GB" sz="2000" dirty="0" smtClean="0">
                <a:latin typeface="Microsoft Sans Serif" pitchFamily="34" charset="0"/>
              </a:rPr>
              <a:t>   Fermi motion of nucleons etc.  </a:t>
            </a:r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Final state interactions in the nuclear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   medium are treated separately</a:t>
            </a:r>
            <a:r>
              <a:rPr lang="en-GB" sz="2000" dirty="0" smtClean="0">
                <a:latin typeface="Microsoft Sans Serif" pitchFamily="34" charset="0"/>
              </a:rPr>
              <a:t> (will come back to this later).</a:t>
            </a:r>
          </a:p>
          <a:p>
            <a:endParaRPr lang="en-GB" sz="2000" dirty="0">
              <a:latin typeface="Microsoft Sans Serif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001422" y="2570950"/>
            <a:ext cx="1714512" cy="158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715008" y="3286124"/>
            <a:ext cx="2428892" cy="158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5857884" y="2071678"/>
            <a:ext cx="2286016" cy="285752"/>
          </a:xfrm>
          <a:custGeom>
            <a:avLst/>
            <a:gdLst>
              <a:gd name="connsiteX0" fmla="*/ 0 w 3325091"/>
              <a:gd name="connsiteY0" fmla="*/ 242454 h 244763"/>
              <a:gd name="connsiteX1" fmla="*/ 526472 w 3325091"/>
              <a:gd name="connsiteY1" fmla="*/ 6927 h 244763"/>
              <a:gd name="connsiteX2" fmla="*/ 1039091 w 3325091"/>
              <a:gd name="connsiteY2" fmla="*/ 242454 h 244763"/>
              <a:gd name="connsiteX3" fmla="*/ 1620981 w 3325091"/>
              <a:gd name="connsiteY3" fmla="*/ 20781 h 244763"/>
              <a:gd name="connsiteX4" fmla="*/ 2133600 w 3325091"/>
              <a:gd name="connsiteY4" fmla="*/ 200890 h 244763"/>
              <a:gd name="connsiteX5" fmla="*/ 2743200 w 3325091"/>
              <a:gd name="connsiteY5" fmla="*/ 6927 h 244763"/>
              <a:gd name="connsiteX6" fmla="*/ 3325091 w 3325091"/>
              <a:gd name="connsiteY6" fmla="*/ 242454 h 24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5091" h="244763">
                <a:moveTo>
                  <a:pt x="0" y="242454"/>
                </a:moveTo>
                <a:cubicBezTo>
                  <a:pt x="176645" y="124690"/>
                  <a:pt x="353290" y="6927"/>
                  <a:pt x="526472" y="6927"/>
                </a:cubicBezTo>
                <a:cubicBezTo>
                  <a:pt x="699654" y="6927"/>
                  <a:pt x="856673" y="240145"/>
                  <a:pt x="1039091" y="242454"/>
                </a:cubicBezTo>
                <a:cubicBezTo>
                  <a:pt x="1221509" y="244763"/>
                  <a:pt x="1438563" y="27708"/>
                  <a:pt x="1620981" y="20781"/>
                </a:cubicBezTo>
                <a:cubicBezTo>
                  <a:pt x="1803399" y="13854"/>
                  <a:pt x="1946564" y="203199"/>
                  <a:pt x="2133600" y="200890"/>
                </a:cubicBezTo>
                <a:cubicBezTo>
                  <a:pt x="2320636" y="198581"/>
                  <a:pt x="2544618" y="0"/>
                  <a:pt x="2743200" y="6927"/>
                </a:cubicBezTo>
                <a:cubicBezTo>
                  <a:pt x="2941782" y="13854"/>
                  <a:pt x="3133436" y="128154"/>
                  <a:pt x="3325091" y="24245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072330" y="2266314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“Fermi Sea”</a:t>
            </a:r>
            <a:endParaRPr lang="en-GB" sz="20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929322" y="235743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6215074" y="26431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500826" y="1785926"/>
            <a:ext cx="285752" cy="28575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6786578" y="26431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929322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6500826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7072330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7358082" y="26431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764383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6500826" y="2357430"/>
            <a:ext cx="285752" cy="28575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5429256" y="15716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p</a:t>
            </a:r>
            <a:endParaRPr lang="en-GB" sz="2000" b="1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29256" y="207167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k</a:t>
            </a:r>
            <a:r>
              <a:rPr lang="en-GB" sz="2000" b="1" baseline="-25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F</a:t>
            </a:r>
            <a:endParaRPr lang="en-GB" sz="2000" b="1" baseline="-250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62000" y="22032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x</a:t>
            </a:r>
            <a:endParaRPr lang="en-GB" sz="28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526800" y="1846800"/>
            <a:ext cx="214314" cy="214314"/>
            <a:chOff x="9501222" y="2428868"/>
            <a:chExt cx="571504" cy="500066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9501222" y="2714620"/>
              <a:ext cx="214314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9644098" y="2500306"/>
              <a:ext cx="500066" cy="3571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29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200" i="0" dirty="0" smtClean="0">
                <a:latin typeface="Comic Sans MS" pitchFamily="66" charset="0"/>
              </a:rPr>
              <a:t>Impact of</a:t>
            </a:r>
            <a:r>
              <a:rPr lang="en-GB" sz="3200" dirty="0" smtClean="0">
                <a:latin typeface="Comic Sans MS" pitchFamily="66" charset="0"/>
              </a:rPr>
              <a:t> Pauli-Blocking</a:t>
            </a:r>
            <a:endParaRPr lang="en-GB" sz="3600" i="0" dirty="0">
              <a:latin typeface="Comic Sans MS" pitchFamily="66" charset="0"/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066630"/>
            <a:ext cx="4643471" cy="3146843"/>
          </a:xfrm>
          <a:prstGeom prst="rect">
            <a:avLst/>
          </a:prstGeom>
          <a:noFill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737"/>
            <a:ext cx="6725753" cy="3093216"/>
          </a:xfrm>
          <a:prstGeom prst="rect">
            <a:avLst/>
          </a:prstGeom>
          <a:noFill/>
        </p:spPr>
      </p:pic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57158" y="1785926"/>
            <a:ext cx="17491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Significant 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effect on 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cross section!</a:t>
            </a:r>
            <a:endParaRPr lang="en-GB" sz="2000" dirty="0">
              <a:solidFill>
                <a:srgbClr val="FF0000"/>
              </a:solidFill>
              <a:latin typeface="Microsoft Sans Serif" pitchFamily="34" charset="0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4429124" y="4643446"/>
            <a:ext cx="45005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000" i="0" dirty="0" smtClean="0">
                <a:latin typeface="Microsoft Sans Serif" pitchFamily="34" charset="0"/>
              </a:rPr>
              <a:t>Nuclear effects result in a somewhat uniform decrease in the cross section </a:t>
            </a:r>
          </a:p>
          <a:p>
            <a:pPr algn="ctr"/>
            <a:r>
              <a:rPr lang="en-GB" sz="2000" dirty="0" smtClean="0">
                <a:latin typeface="Microsoft Sans Serif" pitchFamily="34" charset="0"/>
              </a:rPr>
              <a:t>as a function of energy but are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l</a:t>
            </a:r>
            <a:r>
              <a:rPr lang="en-GB" sz="2000" i="0" dirty="0" smtClean="0">
                <a:solidFill>
                  <a:srgbClr val="0000FF"/>
                </a:solidFill>
                <a:latin typeface="Microsoft Sans Serif" pitchFamily="34" charset="0"/>
              </a:rPr>
              <a:t>imited to the low Q</a:t>
            </a:r>
            <a:r>
              <a:rPr lang="en-GB" sz="2000" i="0" baseline="30000" dirty="0" smtClean="0">
                <a:solidFill>
                  <a:srgbClr val="0000FF"/>
                </a:solidFill>
                <a:latin typeface="Microsoft Sans Serif" pitchFamily="34" charset="0"/>
              </a:rPr>
              <a:t>2</a:t>
            </a:r>
            <a:r>
              <a:rPr lang="en-GB" sz="2000" i="0" dirty="0" smtClean="0">
                <a:solidFill>
                  <a:srgbClr val="0000FF"/>
                </a:solidFill>
                <a:latin typeface="Microsoft Sans Serif" pitchFamily="34" charset="0"/>
              </a:rPr>
              <a:t> region</a:t>
            </a:r>
            <a:r>
              <a:rPr lang="en-GB" sz="2000" i="0" dirty="0" smtClean="0">
                <a:latin typeface="Microsoft Sans Serif" pitchFamily="34" charset="0"/>
              </a:rPr>
              <a:t>.</a:t>
            </a:r>
            <a:endParaRPr lang="en-GB" sz="2000" i="0" dirty="0">
              <a:latin typeface="Microsoft Sans Serif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61" t="2884" r="2118" b="17235"/>
          <a:stretch>
            <a:fillRect/>
          </a:stretch>
        </p:blipFill>
        <p:spPr bwMode="auto">
          <a:xfrm>
            <a:off x="1116013" y="2060575"/>
            <a:ext cx="3284537" cy="39608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 smtClean="0">
                <a:latin typeface="Comic Sans MS" pitchFamily="66" charset="0"/>
              </a:rPr>
              <a:t>  </a:t>
            </a:r>
            <a:r>
              <a:rPr lang="en-GB" sz="3600" i="0" dirty="0">
                <a:latin typeface="Comic Sans MS" pitchFamily="66" charset="0"/>
              </a:rPr>
              <a:t>The MINOS Experiment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500563" y="3429000"/>
            <a:ext cx="43926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 i="0" dirty="0">
                <a:latin typeface="Microsoft Sans Serif" pitchFamily="34" charset="0"/>
              </a:rPr>
              <a:t>  The beam passes through the </a:t>
            </a:r>
          </a:p>
          <a:p>
            <a:r>
              <a:rPr lang="en-GB" sz="2000" i="0" dirty="0">
                <a:latin typeface="Microsoft Sans Serif" pitchFamily="34" charset="0"/>
              </a:rPr>
              <a:t>   Near Detector (ND) on-site at</a:t>
            </a:r>
          </a:p>
          <a:p>
            <a:r>
              <a:rPr lang="en-GB" sz="2000" i="0" dirty="0">
                <a:latin typeface="Microsoft Sans Serif" pitchFamily="34" charset="0"/>
              </a:rPr>
              <a:t>   FNAL and the Far Detector (FD), </a:t>
            </a:r>
          </a:p>
          <a:p>
            <a:r>
              <a:rPr lang="en-GB" sz="2000" i="0" dirty="0">
                <a:latin typeface="Microsoft Sans Serif" pitchFamily="34" charset="0"/>
              </a:rPr>
              <a:t>   735km away in the </a:t>
            </a:r>
            <a:r>
              <a:rPr lang="en-GB" sz="2000" i="0" dirty="0" err="1">
                <a:latin typeface="Microsoft Sans Serif" pitchFamily="34" charset="0"/>
              </a:rPr>
              <a:t>Soudan</a:t>
            </a:r>
            <a:endParaRPr lang="en-GB" sz="2000" i="0" dirty="0">
              <a:latin typeface="Microsoft Sans Serif" pitchFamily="34" charset="0"/>
            </a:endParaRPr>
          </a:p>
          <a:p>
            <a:r>
              <a:rPr lang="en-GB" sz="2000" i="0" dirty="0">
                <a:latin typeface="Microsoft Sans Serif" pitchFamily="34" charset="0"/>
              </a:rPr>
              <a:t>   Underground Mine.</a:t>
            </a:r>
          </a:p>
          <a:p>
            <a:endParaRPr lang="en-GB" sz="2000" i="0" dirty="0">
              <a:latin typeface="Microsoft Sans Serif" pitchFamily="34" charset="0"/>
            </a:endParaRPr>
          </a:p>
        </p:txBody>
      </p:sp>
      <p:pic>
        <p:nvPicPr>
          <p:cNvPr id="7" name="Picture 19" descr="wilsonHall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013325"/>
            <a:ext cx="1662113" cy="1247775"/>
          </a:xfrm>
          <a:prstGeom prst="rect">
            <a:avLst/>
          </a:prstGeom>
          <a:noFill/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059113" y="1557338"/>
            <a:ext cx="558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The Main Injector Neutrino Oscillation Search.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067175" y="2205038"/>
            <a:ext cx="46180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i="0" dirty="0">
                <a:latin typeface="Microsoft Sans Serif" pitchFamily="34" charset="0"/>
              </a:rPr>
              <a:t>  Neutrino beam is produced using the </a:t>
            </a:r>
          </a:p>
          <a:p>
            <a:r>
              <a:rPr lang="en-GB" sz="2000" i="0" dirty="0">
                <a:latin typeface="Microsoft Sans Serif" pitchFamily="34" charset="0"/>
              </a:rPr>
              <a:t>   Neutrinos at the Main Injector (</a:t>
            </a:r>
            <a:r>
              <a:rPr lang="en-GB" sz="2000" i="0" dirty="0" err="1">
                <a:latin typeface="Microsoft Sans Serif" pitchFamily="34" charset="0"/>
              </a:rPr>
              <a:t>NuMI</a:t>
            </a:r>
            <a:r>
              <a:rPr lang="en-GB" sz="2000" i="0" dirty="0">
                <a:latin typeface="Microsoft Sans Serif" pitchFamily="34" charset="0"/>
              </a:rPr>
              <a:t>) </a:t>
            </a:r>
          </a:p>
          <a:p>
            <a:r>
              <a:rPr lang="en-GB" sz="2000" i="0" dirty="0">
                <a:latin typeface="Microsoft Sans Serif" pitchFamily="34" charset="0"/>
              </a:rPr>
              <a:t>   facility at FNAL.</a:t>
            </a:r>
          </a:p>
        </p:txBody>
      </p:sp>
      <p:pic>
        <p:nvPicPr>
          <p:cNvPr id="10" name="Picture 24" descr="soudanMine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484313"/>
            <a:ext cx="1216025" cy="1822450"/>
          </a:xfrm>
          <a:prstGeom prst="rect">
            <a:avLst/>
          </a:prstGeom>
          <a:noFill/>
        </p:spPr>
      </p:pic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419475" y="5661025"/>
            <a:ext cx="523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Interesting things happen between the two!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Introduction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30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200" dirty="0" smtClean="0">
                <a:latin typeface="Comic Sans MS" pitchFamily="66" charset="0"/>
              </a:rPr>
              <a:t>A Generic Axial Mass Measurement</a:t>
            </a:r>
            <a:endParaRPr lang="en-GB" sz="3600" i="0" dirty="0">
              <a:latin typeface="Comic Sans MS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14810" y="2428868"/>
            <a:ext cx="4598810" cy="3162211"/>
            <a:chOff x="500034" y="3000372"/>
            <a:chExt cx="4598810" cy="316221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3000372"/>
              <a:ext cx="4598810" cy="3162211"/>
            </a:xfrm>
            <a:prstGeom prst="rect">
              <a:avLst/>
            </a:prstGeom>
            <a:noFill/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14414" y="5357826"/>
              <a:ext cx="2786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Microsoft Sans Serif" pitchFamily="34" charset="0"/>
                  <a:cs typeface="Microsoft Sans Serif" pitchFamily="34" charset="0"/>
                </a:rPr>
                <a:t>1 </a:t>
              </a:r>
              <a:r>
                <a:rPr lang="en-GB" sz="1400" b="1" dirty="0" err="1">
                  <a:solidFill>
                    <a:srgbClr val="000000"/>
                  </a:solidFill>
                  <a:latin typeface="Microsoft Sans Serif" pitchFamily="34" charset="0"/>
                  <a:cs typeface="Microsoft Sans Serif" pitchFamily="34" charset="0"/>
                </a:rPr>
                <a:t>GeV</a:t>
              </a:r>
              <a:r>
                <a:rPr lang="en-GB" sz="1400" b="1" dirty="0">
                  <a:solidFill>
                    <a:srgbClr val="000000"/>
                  </a:solidFill>
                  <a:latin typeface="Microsoft Sans Serif" pitchFamily="34" charset="0"/>
                  <a:cs typeface="Microsoft Sans Serif" pitchFamily="34" charset="0"/>
                </a:rPr>
                <a:t> neutrinos on free </a:t>
              </a:r>
              <a:r>
                <a:rPr lang="en-GB" sz="1400" b="1" dirty="0" smtClean="0">
                  <a:solidFill>
                    <a:srgbClr val="000000"/>
                  </a:solidFill>
                  <a:latin typeface="Microsoft Sans Serif" pitchFamily="34" charset="0"/>
                  <a:cs typeface="Microsoft Sans Serif" pitchFamily="34" charset="0"/>
                </a:rPr>
                <a:t>nucleon.</a:t>
              </a:r>
              <a:endParaRPr lang="en-GB" sz="1400" b="1" dirty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388439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</a:t>
            </a:r>
            <a:r>
              <a:rPr lang="en-GB" sz="2000" dirty="0" smtClean="0">
                <a:latin typeface="Microsoft Sans Serif" pitchFamily="34" charset="0"/>
              </a:rPr>
              <a:t>The CCQE differential cross </a:t>
            </a:r>
          </a:p>
          <a:p>
            <a:r>
              <a:rPr lang="en-GB" sz="2000" dirty="0" smtClean="0">
                <a:latin typeface="Microsoft Sans Serif" pitchFamily="34" charset="0"/>
              </a:rPr>
              <a:t>   section with respect to Q</a:t>
            </a:r>
            <a:r>
              <a:rPr lang="en-GB" sz="2000" baseline="30000" dirty="0" smtClean="0">
                <a:latin typeface="Microsoft Sans Serif" pitchFamily="34" charset="0"/>
              </a:rPr>
              <a:t>2</a:t>
            </a:r>
            <a:r>
              <a:rPr lang="en-GB" sz="2000" dirty="0" smtClean="0">
                <a:latin typeface="Microsoft Sans Serif" pitchFamily="34" charset="0"/>
              </a:rPr>
              <a:t> </a:t>
            </a:r>
          </a:p>
          <a:p>
            <a:r>
              <a:rPr lang="en-GB" sz="2000" dirty="0" smtClean="0">
                <a:latin typeface="Microsoft Sans Serif" pitchFamily="34" charset="0"/>
              </a:rPr>
              <a:t>   depends upon M</a:t>
            </a:r>
            <a:r>
              <a:rPr lang="en-GB" sz="2000" baseline="-25000" dirty="0" smtClean="0">
                <a:latin typeface="Microsoft Sans Serif" pitchFamily="34" charset="0"/>
              </a:rPr>
              <a:t>A</a:t>
            </a:r>
            <a:r>
              <a:rPr lang="en-GB" sz="2000" dirty="0" smtClean="0">
                <a:latin typeface="Microsoft Sans Serif" pitchFamily="34" charset="0"/>
              </a:rPr>
              <a:t>…</a:t>
            </a:r>
          </a:p>
          <a:p>
            <a:endParaRPr lang="en-GB" sz="12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Changes in the value of M</a:t>
            </a:r>
            <a:r>
              <a:rPr lang="en-GB" sz="2000" baseline="-25000" dirty="0" smtClean="0">
                <a:latin typeface="Microsoft Sans Serif" pitchFamily="34" charset="0"/>
              </a:rPr>
              <a:t>A</a:t>
            </a:r>
          </a:p>
          <a:p>
            <a:r>
              <a:rPr lang="en-GB" sz="2000" dirty="0" smtClean="0">
                <a:latin typeface="Microsoft Sans Serif" pitchFamily="34" charset="0"/>
              </a:rPr>
              <a:t>   affect both the shape and rate</a:t>
            </a:r>
          </a:p>
          <a:p>
            <a:r>
              <a:rPr lang="en-GB" sz="2000" dirty="0" smtClean="0">
                <a:latin typeface="Microsoft Sans Serif" pitchFamily="34" charset="0"/>
              </a:rPr>
              <a:t>   of the cross section – it is these</a:t>
            </a:r>
          </a:p>
          <a:p>
            <a:r>
              <a:rPr lang="en-GB" sz="2000" dirty="0" smtClean="0">
                <a:latin typeface="Microsoft Sans Serif" pitchFamily="34" charset="0"/>
              </a:rPr>
              <a:t>   effects that give sensitivity.</a:t>
            </a:r>
          </a:p>
          <a:p>
            <a:endParaRPr lang="en-GB" sz="12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Possible analysis choices:</a:t>
            </a:r>
            <a:endParaRPr lang="en-GB" sz="2000" dirty="0">
              <a:latin typeface="Microsoft Sans Serif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1428736"/>
            <a:ext cx="3494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… can measure M</a:t>
            </a:r>
            <a:r>
              <a:rPr lang="en-GB" sz="2000" baseline="-25000" dirty="0" smtClean="0">
                <a:solidFill>
                  <a:srgbClr val="FF0000"/>
                </a:solidFill>
                <a:latin typeface="Microsoft Sans Serif" pitchFamily="34" charset="0"/>
              </a:rPr>
              <a:t>A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 by looking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   at the Q</a:t>
            </a:r>
            <a:r>
              <a:rPr lang="en-GB" sz="2000" baseline="30000" dirty="0" smtClean="0">
                <a:solidFill>
                  <a:srgbClr val="FF0000"/>
                </a:solidFill>
                <a:latin typeface="Microsoft Sans Serif" pitchFamily="34" charset="0"/>
              </a:rPr>
              <a:t>2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 distribution for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   CCQE scattering events.</a:t>
            </a:r>
            <a:endParaRPr lang="en-GB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57620" y="1857364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4348" y="4429132"/>
            <a:ext cx="3422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If you don’t have a good flux</a:t>
            </a:r>
          </a:p>
          <a:p>
            <a:pPr algn="ctr"/>
            <a:r>
              <a:rPr lang="en-GB" sz="2000" i="1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measurement you can use a</a:t>
            </a:r>
          </a:p>
          <a:p>
            <a:pPr algn="ctr"/>
            <a:r>
              <a:rPr lang="en-GB" sz="2000" i="1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shape-only fit for M</a:t>
            </a:r>
            <a:r>
              <a:rPr lang="en-GB" sz="2000" i="1" baseline="-250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GB" sz="2000" i="1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34" y="5572140"/>
            <a:ext cx="7906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Fermi gas is too simplistic – can either ignore the low Q</a:t>
            </a:r>
            <a:r>
              <a:rPr lang="en-GB" sz="2000" i="1" baseline="30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i="1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region in fits</a:t>
            </a:r>
          </a:p>
          <a:p>
            <a:pPr algn="ctr"/>
            <a:r>
              <a:rPr lang="en-GB" sz="2000" i="1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or try to modify the CCQE sample at low Q</a:t>
            </a:r>
            <a:r>
              <a:rPr lang="en-GB" sz="2000" i="1" baseline="30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i="1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with another parameter.</a:t>
            </a:r>
            <a:endParaRPr lang="en-GB" sz="2000" i="1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CCQE Scattering Theory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31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200" dirty="0" smtClean="0">
                <a:latin typeface="Comic Sans MS" pitchFamily="66" charset="0"/>
              </a:rPr>
              <a:t>Current Status of Axial Mass Results</a:t>
            </a:r>
            <a:endParaRPr lang="en-GB" sz="3600" i="0" dirty="0">
              <a:latin typeface="Comic Sans MS" pitchFamily="66" charset="0"/>
            </a:endParaRPr>
          </a:p>
        </p:txBody>
      </p:sp>
      <p:pic>
        <p:nvPicPr>
          <p:cNvPr id="9" name="Picture 8" descr="QeResultsFromNomadPaperTr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4357717" cy="5088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2066" y="1357298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Microsoft Sans Serif" pitchFamily="34" charset="0"/>
                <a:cs typeface="Microsoft Sans Serif" pitchFamily="34" charset="0"/>
              </a:rPr>
              <a:t>Lyubushkin</a:t>
            </a:r>
            <a:r>
              <a:rPr lang="en-GB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GB" sz="1600" i="1" dirty="0" smtClean="0">
                <a:latin typeface="Microsoft Sans Serif" pitchFamily="34" charset="0"/>
                <a:cs typeface="Microsoft Sans Serif" pitchFamily="34" charset="0"/>
              </a:rPr>
              <a:t>et al</a:t>
            </a:r>
            <a:r>
              <a:rPr lang="en-GB" sz="1600" dirty="0" smtClean="0">
                <a:latin typeface="Microsoft Sans Serif" pitchFamily="34" charset="0"/>
                <a:cs typeface="Microsoft Sans Serif" pitchFamily="34" charset="0"/>
              </a:rPr>
              <a:t>. arXiv:0812.4543</a:t>
            </a:r>
            <a:endParaRPr lang="en-GB" sz="16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718131"/>
            <a:ext cx="4564070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Also: 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GB" sz="2000" dirty="0" err="1" smtClean="0">
                <a:latin typeface="Microsoft Sans Serif" pitchFamily="34" charset="0"/>
                <a:cs typeface="Microsoft Sans Serif" pitchFamily="34" charset="0"/>
              </a:rPr>
              <a:t>MiniBooNE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: 1.35+-0.17 (NUINT09)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 NOMAD: 1.05+-0.07 (above paper)</a:t>
            </a:r>
          </a:p>
          <a:p>
            <a:endParaRPr lang="en-GB" sz="1200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World average (circa 2002):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	1.026 +- 0.021 </a:t>
            </a:r>
            <a:r>
              <a:rPr lang="en-GB" sz="2000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endParaRPr lang="en-GB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GB" sz="1200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Complications: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     Target nucleus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     Energy range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     </a:t>
            </a:r>
            <a:r>
              <a:rPr lang="en-GB" sz="2000" dirty="0" err="1" smtClean="0">
                <a:latin typeface="Microsoft Sans Serif" pitchFamily="34" charset="0"/>
                <a:cs typeface="Microsoft Sans Serif" pitchFamily="34" charset="0"/>
              </a:rPr>
              <a:t>Kinematic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resolution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     Shape </a:t>
            </a:r>
            <a:r>
              <a:rPr lang="en-GB" sz="2000" dirty="0" err="1" smtClean="0">
                <a:latin typeface="Microsoft Sans Serif" pitchFamily="34" charset="0"/>
                <a:cs typeface="Microsoft Sans Serif" pitchFamily="34" charset="0"/>
              </a:rPr>
              <a:t>v.s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. rate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     Input vector form factors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     Number of CCQE events</a:t>
            </a:r>
          </a:p>
          <a:p>
            <a:endParaRPr lang="en-GB" sz="8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    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=&gt;M</a:t>
            </a:r>
            <a:r>
              <a:rPr lang="en-GB" sz="2000" baseline="-25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is effective parameter?</a:t>
            </a:r>
          </a:p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        </a:t>
            </a:r>
            <a:endParaRPr lang="en-GB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643438" y="1500174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58148" y="378619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?</a:t>
            </a:r>
            <a:endParaRPr lang="en-GB" sz="60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86710" y="3857628"/>
            <a:ext cx="785818" cy="928694"/>
          </a:xfrm>
          <a:prstGeom prst="ellipse">
            <a:avLst/>
          </a:prstGeom>
          <a:solidFill>
            <a:schemeClr val="accent2">
              <a:alpha val="3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32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200" i="0" dirty="0" smtClean="0">
                <a:latin typeface="Comic Sans MS" pitchFamily="66" charset="0"/>
              </a:rPr>
              <a:t>MINOS CCQE Analysis Overview</a:t>
            </a:r>
            <a:endParaRPr lang="en-GB" sz="3600" i="0" dirty="0">
              <a:latin typeface="Comic Sans MS" pitchFamily="66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733245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</a:t>
            </a:r>
            <a:r>
              <a:rPr lang="en-GB" sz="2000" dirty="0" smtClean="0">
                <a:latin typeface="Microsoft Sans Serif" pitchFamily="34" charset="0"/>
              </a:rPr>
              <a:t>MINOS has been going flowchart crazy recently so here it is…</a:t>
            </a: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endParaRPr lang="en-GB" sz="2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Measurements of the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absolute flux</a:t>
            </a:r>
          </a:p>
          <a:p>
            <a:r>
              <a:rPr lang="en-GB" sz="2000" dirty="0" smtClean="0">
                <a:latin typeface="Microsoft Sans Serif" pitchFamily="34" charset="0"/>
              </a:rPr>
              <a:t>   at the MINOS ND down to the lowest</a:t>
            </a:r>
          </a:p>
          <a:p>
            <a:r>
              <a:rPr lang="en-GB" sz="2000" dirty="0" smtClean="0">
                <a:latin typeface="Microsoft Sans Serif" pitchFamily="34" charset="0"/>
              </a:rPr>
              <a:t>   energies are currently being performed.</a:t>
            </a:r>
          </a:p>
          <a:p>
            <a:endParaRPr lang="en-GB" sz="800" dirty="0" smtClean="0">
              <a:latin typeface="Microsoft Sans Serif" pitchFamily="34" charset="0"/>
            </a:endParaRPr>
          </a:p>
          <a:p>
            <a:r>
              <a:rPr lang="en-GB" sz="2000" dirty="0" smtClean="0">
                <a:latin typeface="Microsoft Sans Serif" pitchFamily="34" charset="0"/>
              </a:rPr>
              <a:t>       (&gt;3 </a:t>
            </a:r>
            <a:r>
              <a:rPr lang="en-GB" sz="2000" dirty="0" err="1" smtClean="0">
                <a:latin typeface="Microsoft Sans Serif" pitchFamily="34" charset="0"/>
              </a:rPr>
              <a:t>GeV</a:t>
            </a:r>
            <a:r>
              <a:rPr lang="en-GB" sz="2000" dirty="0" smtClean="0">
                <a:latin typeface="Microsoft Sans Serif" pitchFamily="34" charset="0"/>
              </a:rPr>
              <a:t> recently published for </a:t>
            </a:r>
          </a:p>
          <a:p>
            <a:r>
              <a:rPr lang="en-GB" sz="2000" dirty="0" smtClean="0">
                <a:latin typeface="Microsoft Sans Serif" pitchFamily="34" charset="0"/>
              </a:rPr>
              <a:t>        neutrinos, &gt;5 for anti-neutrinos)</a:t>
            </a:r>
          </a:p>
          <a:p>
            <a:endParaRPr lang="en-GB" sz="2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As such we have performed a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shape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   based measurement of M</a:t>
            </a:r>
            <a:r>
              <a:rPr lang="en-GB" sz="2000" baseline="-25000" dirty="0" smtClean="0">
                <a:solidFill>
                  <a:srgbClr val="FF0000"/>
                </a:solidFill>
                <a:latin typeface="Microsoft Sans Serif" pitchFamily="34" charset="0"/>
              </a:rPr>
              <a:t>A</a:t>
            </a:r>
            <a:r>
              <a:rPr lang="en-GB" sz="2000" baseline="30000" dirty="0" smtClean="0">
                <a:solidFill>
                  <a:srgbClr val="FF0000"/>
                </a:solidFill>
                <a:latin typeface="Microsoft Sans Serif" pitchFamily="34" charset="0"/>
              </a:rPr>
              <a:t>QE</a:t>
            </a:r>
            <a:r>
              <a:rPr lang="en-GB" sz="2000" dirty="0" smtClean="0">
                <a:latin typeface="Microsoft Sans Serif" pitchFamily="34" charset="0"/>
              </a:rPr>
              <a:t>.</a:t>
            </a:r>
            <a:endParaRPr lang="en-GB" sz="2000" dirty="0">
              <a:latin typeface="Microsoft Sans Serif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10" y="2285992"/>
            <a:ext cx="7899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Take Data!        Select </a:t>
            </a:r>
            <a:r>
              <a:rPr lang="el-GR" sz="2000" i="1" dirty="0" smtClean="0">
                <a:latin typeface="Comic Sans MS" pitchFamily="66" charset="0"/>
              </a:rPr>
              <a:t>ν</a:t>
            </a:r>
            <a:r>
              <a:rPr lang="el-GR" sz="2000" i="1" baseline="-25000" dirty="0" smtClean="0">
                <a:latin typeface="Comic Sans MS" pitchFamily="66" charset="0"/>
              </a:rPr>
              <a:t>μ</a:t>
            </a:r>
            <a:r>
              <a:rPr lang="en-GB" sz="2000" dirty="0" smtClean="0">
                <a:latin typeface="Comic Sans MS" pitchFamily="66" charset="0"/>
              </a:rPr>
              <a:t>–CC events.        Select CCQE sub-sample.</a:t>
            </a:r>
            <a:endParaRPr lang="en-GB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3500438"/>
            <a:ext cx="32688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Shape-only fits for M</a:t>
            </a:r>
            <a:r>
              <a:rPr lang="en-GB" sz="2000" baseline="-25000" dirty="0" smtClean="0"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GB" sz="2000" baseline="30000" dirty="0" smtClean="0">
                <a:latin typeface="Microsoft Sans Serif" pitchFamily="34" charset="0"/>
                <a:cs typeface="Microsoft Sans Serif" pitchFamily="34" charset="0"/>
              </a:rPr>
              <a:t>QE</a:t>
            </a:r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</a:p>
          <a:p>
            <a:pPr algn="ctr"/>
            <a:endParaRPr lang="en-GB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endParaRPr lang="en-GB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endParaRPr lang="en-GB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sz="2000" dirty="0" smtClean="0">
                <a:latin typeface="Microsoft Sans Serif" pitchFamily="34" charset="0"/>
                <a:cs typeface="Microsoft Sans Serif" pitchFamily="34" charset="0"/>
              </a:rPr>
              <a:t>Estimate systematic errors.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2910" y="2214554"/>
            <a:ext cx="1428760" cy="50006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428860" y="2214554"/>
            <a:ext cx="2500330" cy="50006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357818" y="2214554"/>
            <a:ext cx="3143272" cy="50006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429256" y="3447676"/>
            <a:ext cx="2928958" cy="50006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286380" y="4689676"/>
            <a:ext cx="3214710" cy="50006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>
            <a:stCxn id="23" idx="3"/>
            <a:endCxn id="24" idx="1"/>
          </p:cNvCxnSpPr>
          <p:nvPr/>
        </p:nvCxnSpPr>
        <p:spPr>
          <a:xfrm>
            <a:off x="2071670" y="2464587"/>
            <a:ext cx="35719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3"/>
            <a:endCxn id="25" idx="1"/>
          </p:cNvCxnSpPr>
          <p:nvPr/>
        </p:nvCxnSpPr>
        <p:spPr>
          <a:xfrm>
            <a:off x="4929190" y="2464587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572264" y="3071810"/>
            <a:ext cx="57150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573058" y="4320000"/>
            <a:ext cx="57150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500430" y="2928934"/>
            <a:ext cx="285752" cy="1588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14612" y="3000372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Tune flux model.</a:t>
            </a:r>
            <a:endParaRPr lang="en-GB" sz="2000" dirty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33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dirty="0">
                <a:latin typeface="Comic Sans MS" pitchFamily="66" charset="0"/>
              </a:rPr>
              <a:t>  Selecting </a:t>
            </a:r>
            <a:r>
              <a:rPr lang="el-GR" sz="3600" i="1" dirty="0">
                <a:latin typeface="Comic Sans MS" pitchFamily="66" charset="0"/>
              </a:rPr>
              <a:t>ν</a:t>
            </a:r>
            <a:r>
              <a:rPr lang="el-GR" sz="3600" i="1" baseline="-25000" dirty="0">
                <a:latin typeface="Comic Sans MS" pitchFamily="66" charset="0"/>
              </a:rPr>
              <a:t>μ</a:t>
            </a:r>
            <a:r>
              <a:rPr lang="en-GB" sz="3600" dirty="0">
                <a:latin typeface="Comic Sans MS" pitchFamily="66" charset="0"/>
              </a:rPr>
              <a:t>–CC Events</a:t>
            </a:r>
            <a:endParaRPr lang="en-GB" sz="3600" i="1" baseline="30000" dirty="0">
              <a:latin typeface="Comic Sans MS" pitchFamily="66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3960813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3960812" cy="273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23850" y="1412875"/>
            <a:ext cx="85740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We first remove the majority of NC events by requiring a reconstructed</a:t>
            </a:r>
          </a:p>
          <a:p>
            <a:r>
              <a:rPr lang="en-GB" sz="2000" dirty="0">
                <a:latin typeface="Microsoft Sans Serif" pitchFamily="34" charset="0"/>
              </a:rPr>
              <a:t>   track and then further enrich the sample using a nearest neighbour </a:t>
            </a:r>
          </a:p>
          <a:p>
            <a:r>
              <a:rPr lang="en-GB" sz="2000" dirty="0">
                <a:latin typeface="Microsoft Sans Serif" pitchFamily="34" charset="0"/>
              </a:rPr>
              <a:t>   technique (</a:t>
            </a:r>
            <a:r>
              <a:rPr lang="en-GB" sz="2000" dirty="0" err="1">
                <a:latin typeface="Microsoft Sans Serif" pitchFamily="34" charset="0"/>
              </a:rPr>
              <a:t>kNN</a:t>
            </a:r>
            <a:r>
              <a:rPr lang="en-GB" sz="2000" dirty="0">
                <a:latin typeface="Microsoft Sans Serif" pitchFamily="34" charset="0"/>
              </a:rPr>
              <a:t>).  </a:t>
            </a:r>
          </a:p>
          <a:p>
            <a:endParaRPr lang="en-GB" sz="1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The </a:t>
            </a:r>
            <a:r>
              <a:rPr lang="en-GB" sz="2000" dirty="0" err="1">
                <a:latin typeface="Microsoft Sans Serif" pitchFamily="34" charset="0"/>
              </a:rPr>
              <a:t>kNN</a:t>
            </a:r>
            <a:r>
              <a:rPr lang="en-GB" sz="2000" dirty="0">
                <a:latin typeface="Microsoft Sans Serif" pitchFamily="34" charset="0"/>
              </a:rPr>
              <a:t> combines variables that differentiate between </a:t>
            </a:r>
            <a:r>
              <a:rPr lang="en-GB" sz="2000" dirty="0" err="1">
                <a:latin typeface="Microsoft Sans Serif" pitchFamily="34" charset="0"/>
              </a:rPr>
              <a:t>muon</a:t>
            </a:r>
            <a:r>
              <a:rPr lang="en-GB" sz="2000" dirty="0">
                <a:latin typeface="Microsoft Sans Serif" pitchFamily="34" charset="0"/>
              </a:rPr>
              <a:t> tracks and </a:t>
            </a:r>
          </a:p>
          <a:p>
            <a:r>
              <a:rPr lang="en-GB" sz="2000" dirty="0">
                <a:latin typeface="Microsoft Sans Serif" pitchFamily="34" charset="0"/>
              </a:rPr>
              <a:t>   the </a:t>
            </a:r>
            <a:r>
              <a:rPr lang="en-GB" sz="2000" dirty="0" err="1">
                <a:latin typeface="Microsoft Sans Serif" pitchFamily="34" charset="0"/>
              </a:rPr>
              <a:t>pion</a:t>
            </a:r>
            <a:r>
              <a:rPr lang="en-GB" sz="2000" dirty="0">
                <a:latin typeface="Microsoft Sans Serif" pitchFamily="34" charset="0"/>
              </a:rPr>
              <a:t> or proton tracks that can be reconstructed in NC events.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5400000">
            <a:off x="1450975" y="5326063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1908175" y="4973638"/>
            <a:ext cx="723900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2916238" y="38608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Microsoft Sans Serif" pitchFamily="34" charset="0"/>
              </a:rPr>
              <a:t>ND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2700338" y="4652963"/>
            <a:ext cx="15589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b="1">
                <a:latin typeface="Microsoft Sans Serif" pitchFamily="34" charset="0"/>
              </a:rPr>
              <a:t>Good agreement </a:t>
            </a:r>
          </a:p>
          <a:p>
            <a:pPr algn="ctr"/>
            <a:r>
              <a:rPr lang="en-GB" sz="1400" b="1">
                <a:latin typeface="Microsoft Sans Serif" pitchFamily="34" charset="0"/>
              </a:rPr>
              <a:t>between data </a:t>
            </a:r>
          </a:p>
          <a:p>
            <a:pPr algn="ctr"/>
            <a:r>
              <a:rPr lang="en-GB" sz="1400" b="1">
                <a:latin typeface="Microsoft Sans Serif" pitchFamily="34" charset="0"/>
              </a:rPr>
              <a:t>and MC.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596188" y="4005263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Microsoft Sans Serif" pitchFamily="34" charset="0"/>
              </a:rPr>
              <a:t>ND</a:t>
            </a: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6227763" y="4652963"/>
            <a:ext cx="1873250" cy="720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5940425" y="4581525"/>
            <a:ext cx="22923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CC Selection Efficiency</a:t>
            </a:r>
          </a:p>
          <a:p>
            <a:pPr algn="ctr"/>
            <a:r>
              <a:rPr lang="en-GB" sz="1600">
                <a:solidFill>
                  <a:srgbClr val="FF0000"/>
                </a:solidFill>
                <a:latin typeface="Microsoft Sans Serif" pitchFamily="34" charset="0"/>
              </a:rPr>
              <a:t>NC Contamination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GB" sz="16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GB" sz="16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dirty="0">
                <a:latin typeface="Comic Sans MS" pitchFamily="66" charset="0"/>
              </a:rPr>
              <a:t>  </a:t>
            </a:r>
            <a:r>
              <a:rPr lang="en-GB" sz="3600" dirty="0" smtClean="0">
                <a:latin typeface="Comic Sans MS" pitchFamily="66" charset="0"/>
              </a:rPr>
              <a:t>Flux Model Tuning</a:t>
            </a:r>
            <a:endParaRPr lang="en-GB" sz="3600" i="1" baseline="30000" dirty="0">
              <a:latin typeface="Comic Sans MS" pitchFamily="66" charset="0"/>
            </a:endParaRPr>
          </a:p>
        </p:txBody>
      </p:sp>
      <p:pic>
        <p:nvPicPr>
          <p:cNvPr id="19" name="Picture 16" descr="Spectra_le_phe_scaled_bless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4968875" cy="3632200"/>
          </a:xfrm>
          <a:prstGeom prst="rect">
            <a:avLst/>
          </a:prstGeom>
          <a:noFill/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219700" y="1700213"/>
            <a:ext cx="3735388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Different beam configurations</a:t>
            </a:r>
          </a:p>
          <a:p>
            <a:r>
              <a:rPr lang="en-GB" sz="2000" dirty="0">
                <a:latin typeface="Microsoft Sans Serif" pitchFamily="34" charset="0"/>
              </a:rPr>
              <a:t>   sample different regions in</a:t>
            </a:r>
          </a:p>
          <a:p>
            <a:r>
              <a:rPr lang="en-GB" sz="2000" dirty="0">
                <a:latin typeface="Microsoft Sans Serif" pitchFamily="34" charset="0"/>
              </a:rPr>
              <a:t>   parent </a:t>
            </a:r>
            <a:r>
              <a:rPr lang="en-GB" sz="2000" dirty="0" err="1">
                <a:latin typeface="Microsoft Sans Serif" pitchFamily="34" charset="0"/>
              </a:rPr>
              <a:t>hadron</a:t>
            </a:r>
            <a:r>
              <a:rPr lang="en-GB" sz="2000" dirty="0">
                <a:latin typeface="Microsoft Sans Serif" pitchFamily="34" charset="0"/>
              </a:rPr>
              <a:t> </a:t>
            </a:r>
            <a:r>
              <a:rPr lang="en-GB" sz="2000" i="1" dirty="0" err="1">
                <a:latin typeface="Microsoft Sans Serif" pitchFamily="34" charset="0"/>
              </a:rPr>
              <a:t>x</a:t>
            </a:r>
            <a:r>
              <a:rPr lang="en-GB" sz="2000" i="1" baseline="-25000" dirty="0" err="1">
                <a:latin typeface="Microsoft Sans Serif" pitchFamily="34" charset="0"/>
              </a:rPr>
              <a:t>f</a:t>
            </a:r>
            <a:r>
              <a:rPr lang="en-GB" sz="2000" baseline="-25000" dirty="0">
                <a:latin typeface="Microsoft Sans Serif" pitchFamily="34" charset="0"/>
              </a:rPr>
              <a:t>  </a:t>
            </a:r>
            <a:r>
              <a:rPr lang="en-GB" sz="2000" dirty="0">
                <a:latin typeface="Microsoft Sans Serif" pitchFamily="34" charset="0"/>
              </a:rPr>
              <a:t>and </a:t>
            </a:r>
            <a:r>
              <a:rPr lang="en-GB" sz="2000" i="1" dirty="0" err="1">
                <a:latin typeface="Microsoft Sans Serif" pitchFamily="34" charset="0"/>
              </a:rPr>
              <a:t>p</a:t>
            </a:r>
            <a:r>
              <a:rPr lang="en-GB" sz="2000" i="1" baseline="-25000" dirty="0" err="1">
                <a:latin typeface="Microsoft Sans Serif" pitchFamily="34" charset="0"/>
              </a:rPr>
              <a:t>T</a:t>
            </a:r>
            <a:r>
              <a:rPr lang="en-GB" sz="2000" dirty="0">
                <a:latin typeface="Microsoft Sans Serif" pitchFamily="34" charset="0"/>
              </a:rPr>
              <a:t>.</a:t>
            </a:r>
          </a:p>
          <a:p>
            <a:endParaRPr lang="en-GB" sz="1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We fit the data and tune our</a:t>
            </a:r>
          </a:p>
          <a:p>
            <a:r>
              <a:rPr lang="en-GB" sz="2000" dirty="0">
                <a:latin typeface="Microsoft Sans Serif" pitchFamily="34" charset="0"/>
              </a:rPr>
              <a:t>   FLUKA </a:t>
            </a:r>
            <a:r>
              <a:rPr lang="en-GB" sz="2000" dirty="0" err="1">
                <a:latin typeface="Microsoft Sans Serif" pitchFamily="34" charset="0"/>
              </a:rPr>
              <a:t>hadron</a:t>
            </a:r>
            <a:r>
              <a:rPr lang="en-GB" sz="2000" dirty="0">
                <a:latin typeface="Microsoft Sans Serif" pitchFamily="34" charset="0"/>
              </a:rPr>
              <a:t> production </a:t>
            </a:r>
          </a:p>
          <a:p>
            <a:r>
              <a:rPr lang="en-GB" sz="2000" dirty="0">
                <a:latin typeface="Microsoft Sans Serif" pitchFamily="34" charset="0"/>
              </a:rPr>
              <a:t>   model.</a:t>
            </a:r>
          </a:p>
          <a:p>
            <a:endParaRPr lang="en-GB" sz="1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The fits also include nuisance</a:t>
            </a:r>
          </a:p>
          <a:p>
            <a:r>
              <a:rPr lang="en-GB" sz="2000" dirty="0">
                <a:latin typeface="Microsoft Sans Serif" pitchFamily="34" charset="0"/>
              </a:rPr>
              <a:t>   parameters for beam optics</a:t>
            </a:r>
          </a:p>
          <a:p>
            <a:r>
              <a:rPr lang="en-GB" sz="2000" dirty="0">
                <a:latin typeface="Microsoft Sans Serif" pitchFamily="34" charset="0"/>
              </a:rPr>
              <a:t>   effects, </a:t>
            </a:r>
            <a:r>
              <a:rPr lang="en-GB" sz="2000" dirty="0" smtClean="0">
                <a:latin typeface="Microsoft Sans Serif" pitchFamily="34" charset="0"/>
              </a:rPr>
              <a:t>cross sections </a:t>
            </a:r>
            <a:r>
              <a:rPr lang="en-GB" sz="2000" dirty="0">
                <a:latin typeface="Microsoft Sans Serif" pitchFamily="34" charset="0"/>
              </a:rPr>
              <a:t>and</a:t>
            </a:r>
          </a:p>
          <a:p>
            <a:r>
              <a:rPr lang="en-GB" sz="2000" dirty="0">
                <a:latin typeface="Microsoft Sans Serif" pitchFamily="34" charset="0"/>
              </a:rPr>
              <a:t>   ND energy scales.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50825" y="5445125"/>
            <a:ext cx="86534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solidFill>
                  <a:srgbClr val="0000FF"/>
                </a:solidFill>
                <a:latin typeface="Microsoft Sans Serif" pitchFamily="34" charset="0"/>
              </a:rPr>
              <a:t>  This flux-tuning procedure has been very successful and all of the MC</a:t>
            </a:r>
          </a:p>
          <a:p>
            <a:r>
              <a:rPr lang="en-GB" sz="2000">
                <a:solidFill>
                  <a:srgbClr val="0000FF"/>
                </a:solidFill>
                <a:latin typeface="Microsoft Sans Serif" pitchFamily="34" charset="0"/>
              </a:rPr>
              <a:t>   distributions shown in my talk will use the tuned hadron production model.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35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Selecting </a:t>
            </a:r>
            <a:r>
              <a:rPr lang="el-GR" sz="3600" i="1">
                <a:latin typeface="Comic Sans MS" pitchFamily="66" charset="0"/>
              </a:rPr>
              <a:t>ν</a:t>
            </a:r>
            <a:r>
              <a:rPr lang="el-GR" sz="3600" i="1" baseline="-25000">
                <a:latin typeface="Comic Sans MS" pitchFamily="66" charset="0"/>
              </a:rPr>
              <a:t>μ</a:t>
            </a:r>
            <a:r>
              <a:rPr lang="en-GB" sz="3600">
                <a:latin typeface="Comic Sans MS" pitchFamily="66" charset="0"/>
              </a:rPr>
              <a:t>–CC QE Events</a:t>
            </a:r>
            <a:endParaRPr lang="en-GB" sz="3600" i="1" baseline="30000">
              <a:latin typeface="Comic Sans MS" pitchFamily="66" charset="0"/>
            </a:endParaRPr>
          </a:p>
        </p:txBody>
      </p:sp>
      <p:pic>
        <p:nvPicPr>
          <p:cNvPr id="17" name="Picture 11" descr="ccSample_esh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4394200" cy="3479800"/>
          </a:xfrm>
          <a:prstGeom prst="rect">
            <a:avLst/>
          </a:prstGeom>
          <a:noFill/>
        </p:spPr>
      </p:pic>
      <p:pic>
        <p:nvPicPr>
          <p:cNvPr id="20" name="Picture 12" descr="qeSample_effPurVsQ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76475"/>
            <a:ext cx="4394200" cy="3479800"/>
          </a:xfrm>
          <a:prstGeom prst="rect">
            <a:avLst/>
          </a:prstGeom>
          <a:noFill/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50825" y="1412875"/>
            <a:ext cx="85074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We select a QE-enriched sample using a simple cut on the hadronic </a:t>
            </a:r>
          </a:p>
          <a:p>
            <a:r>
              <a:rPr lang="en-GB" sz="2000">
                <a:latin typeface="Microsoft Sans Serif" pitchFamily="34" charset="0"/>
              </a:rPr>
              <a:t>   shower energy and only consider events with muons that stop in the ND:</a:t>
            </a: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1331913" y="2565400"/>
            <a:ext cx="0" cy="266382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971550" y="5876925"/>
            <a:ext cx="3270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FF"/>
                </a:solidFill>
                <a:latin typeface="Microsoft Sans Serif" pitchFamily="34" charset="0"/>
              </a:rPr>
              <a:t>E</a:t>
            </a:r>
            <a:r>
              <a:rPr lang="en-GB" baseline="-25000">
                <a:solidFill>
                  <a:srgbClr val="0000FF"/>
                </a:solidFill>
                <a:latin typeface="Microsoft Sans Serif" pitchFamily="34" charset="0"/>
              </a:rPr>
              <a:t>had</a:t>
            </a:r>
            <a:r>
              <a:rPr lang="en-GB">
                <a:solidFill>
                  <a:srgbClr val="0000FF"/>
                </a:solidFill>
                <a:latin typeface="Microsoft Sans Serif" pitchFamily="34" charset="0"/>
              </a:rPr>
              <a:t> &lt; 250 MeV for QE sample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292725" y="5876925"/>
            <a:ext cx="3036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Microsoft Sans Serif" pitchFamily="34" charset="0"/>
              </a:rPr>
              <a:t>Efficiency: 53%,</a:t>
            </a:r>
            <a:r>
              <a:rPr lang="en-GB">
                <a:solidFill>
                  <a:srgbClr val="FF0000"/>
                </a:solidFill>
                <a:latin typeface="Microsoft Sans Serif" pitchFamily="34" charset="0"/>
              </a:rPr>
              <a:t> Purity: 61%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36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dirty="0">
                <a:latin typeface="Comic Sans MS" pitchFamily="66" charset="0"/>
              </a:rPr>
              <a:t>  Data/MC Comparison for </a:t>
            </a:r>
            <a:r>
              <a:rPr lang="en-GB" sz="3600" dirty="0" smtClean="0">
                <a:latin typeface="Comic Sans MS" pitchFamily="66" charset="0"/>
              </a:rPr>
              <a:t>CCQE </a:t>
            </a:r>
            <a:r>
              <a:rPr lang="en-GB" sz="3600" dirty="0">
                <a:latin typeface="Comic Sans MS" pitchFamily="66" charset="0"/>
              </a:rPr>
              <a:t>Sample</a:t>
            </a:r>
            <a:endParaRPr lang="en-GB" sz="3600" i="1" baseline="30000" dirty="0">
              <a:latin typeface="Comic Sans MS" pitchFamily="66" charset="0"/>
            </a:endParaRPr>
          </a:p>
        </p:txBody>
      </p:sp>
      <p:pic>
        <p:nvPicPr>
          <p:cNvPr id="19" name="Picture 14" descr="qeSample_e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pic>
        <p:nvPicPr>
          <p:cNvPr id="22" name="Picture 15" descr="qeSample_Q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57338"/>
            <a:ext cx="4394200" cy="3479800"/>
          </a:xfrm>
          <a:prstGeom prst="rect">
            <a:avLst/>
          </a:prstGeom>
          <a:noFill/>
        </p:spPr>
      </p:pic>
      <p:graphicFrame>
        <p:nvGraphicFramePr>
          <p:cNvPr id="23" name="Object 16"/>
          <p:cNvGraphicFramePr>
            <a:graphicFrameLocks noChangeAspect="1"/>
          </p:cNvGraphicFramePr>
          <p:nvPr>
            <p:ph sz="half" idx="1"/>
          </p:nvPr>
        </p:nvGraphicFramePr>
        <p:xfrm>
          <a:off x="250825" y="5229225"/>
          <a:ext cx="4608513" cy="830263"/>
        </p:xfrm>
        <a:graphic>
          <a:graphicData uri="http://schemas.openxmlformats.org/presentationml/2006/ole">
            <p:oleObj spid="_x0000_s37890" name="Equation" r:id="rId5" imgW="2679480" imgH="482400" progId="Equation.3">
              <p:embed/>
            </p:oleObj>
          </a:graphicData>
        </a:graphic>
      </p:graphicFrame>
      <p:graphicFrame>
        <p:nvGraphicFramePr>
          <p:cNvPr id="27" name="Object 18"/>
          <p:cNvGraphicFramePr>
            <a:graphicFrameLocks noChangeAspect="1"/>
          </p:cNvGraphicFramePr>
          <p:nvPr/>
        </p:nvGraphicFramePr>
        <p:xfrm>
          <a:off x="5072066" y="5357826"/>
          <a:ext cx="3851275" cy="441325"/>
        </p:xfrm>
        <a:graphic>
          <a:graphicData uri="http://schemas.openxmlformats.org/presentationml/2006/ole">
            <p:oleObj spid="_x0000_s37891" name="Equation" r:id="rId6" imgW="2209680" imgH="2538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86380" y="5929330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“QE-assumed kinematics.”</a:t>
            </a:r>
            <a:endParaRPr lang="en-GB" sz="2000" i="1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37</a:t>
            </a:r>
          </a:p>
        </p:txBody>
      </p:sp>
      <p:pic>
        <p:nvPicPr>
          <p:cNvPr id="7" name="Picture 8" descr="qeSample_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pic>
        <p:nvPicPr>
          <p:cNvPr id="8" name="Picture 9" descr="qeSample_Q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394200" cy="3479800"/>
          </a:xfrm>
          <a:prstGeom prst="rect">
            <a:avLst/>
          </a:prstGeom>
          <a:noFill/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1188" y="5229225"/>
            <a:ext cx="31384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Microsoft Sans Serif" pitchFamily="34" charset="0"/>
              </a:rPr>
              <a:t>Total # of events selected:</a:t>
            </a:r>
          </a:p>
          <a:p>
            <a:r>
              <a:rPr lang="en-GB" sz="2000">
                <a:latin typeface="Microsoft Sans Serif" pitchFamily="34" charset="0"/>
              </a:rPr>
              <a:t>	Data:  344,736</a:t>
            </a:r>
          </a:p>
          <a:p>
            <a:r>
              <a:rPr lang="en-GB" sz="2000">
                <a:latin typeface="Microsoft Sans Serif" pitchFamily="34" charset="0"/>
              </a:rPr>
              <a:t>	MC:    292,501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284663" y="5373688"/>
            <a:ext cx="43449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FF0000"/>
                </a:solidFill>
                <a:latin typeface="Microsoft Sans Serif" pitchFamily="34" charset="0"/>
              </a:rPr>
              <a:t>Data wants more low Q</a:t>
            </a:r>
            <a:r>
              <a:rPr lang="en-GB" sz="2000" baseline="30000">
                <a:solidFill>
                  <a:srgbClr val="FF0000"/>
                </a:solidFill>
                <a:latin typeface="Microsoft Sans Serif" pitchFamily="34" charset="0"/>
              </a:rPr>
              <a:t>2</a:t>
            </a:r>
            <a:r>
              <a:rPr lang="en-GB" sz="2000">
                <a:solidFill>
                  <a:srgbClr val="FF0000"/>
                </a:solidFill>
                <a:latin typeface="Microsoft Sans Serif" pitchFamily="34" charset="0"/>
              </a:rPr>
              <a:t> suppression</a:t>
            </a:r>
          </a:p>
          <a:p>
            <a:pPr algn="ctr"/>
            <a:r>
              <a:rPr lang="en-GB" sz="2000">
                <a:solidFill>
                  <a:srgbClr val="FF0000"/>
                </a:solidFill>
                <a:latin typeface="Microsoft Sans Serif" pitchFamily="34" charset="0"/>
              </a:rPr>
              <a:t>and a flatter spectrum at higher Q</a:t>
            </a:r>
            <a:r>
              <a:rPr lang="en-GB" sz="2000" baseline="30000">
                <a:solidFill>
                  <a:srgbClr val="FF0000"/>
                </a:solidFill>
                <a:latin typeface="Microsoft Sans Serif" pitchFamily="34" charset="0"/>
              </a:rPr>
              <a:t>2</a:t>
            </a:r>
            <a:r>
              <a:rPr lang="en-GB" sz="2000">
                <a:solidFill>
                  <a:srgbClr val="FF0000"/>
                </a:solidFill>
                <a:latin typeface="Microsoft Sans Serif" pitchFamily="34" charset="0"/>
              </a:rPr>
              <a:t>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dirty="0">
                <a:latin typeface="Comic Sans MS" pitchFamily="66" charset="0"/>
              </a:rPr>
              <a:t>  Data/MC Comparison for </a:t>
            </a:r>
            <a:r>
              <a:rPr lang="en-GB" sz="3600" dirty="0" smtClean="0">
                <a:latin typeface="Comic Sans MS" pitchFamily="66" charset="0"/>
              </a:rPr>
              <a:t>CCQE </a:t>
            </a:r>
            <a:r>
              <a:rPr lang="en-GB" sz="3600" dirty="0">
                <a:latin typeface="Comic Sans MS" pitchFamily="66" charset="0"/>
              </a:rPr>
              <a:t>Sample</a:t>
            </a:r>
            <a:endParaRPr lang="en-GB" sz="3600" i="1" baseline="30000" dirty="0">
              <a:latin typeface="Comic Sans MS" pitchFamily="66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38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dirty="0">
                <a:latin typeface="Comic Sans MS" pitchFamily="66" charset="0"/>
              </a:rPr>
              <a:t>  </a:t>
            </a:r>
            <a:r>
              <a:rPr lang="en-GB" sz="3600" dirty="0" smtClean="0">
                <a:latin typeface="Comic Sans MS" pitchFamily="66" charset="0"/>
              </a:rPr>
              <a:t>Understanding the Resonances</a:t>
            </a:r>
            <a:endParaRPr lang="en-GB" sz="3600" i="1" baseline="30000" dirty="0">
              <a:latin typeface="Comic Sans MS" pitchFamily="66" charset="0"/>
            </a:endParaRPr>
          </a:p>
        </p:txBody>
      </p:sp>
      <p:pic>
        <p:nvPicPr>
          <p:cNvPr id="17" name="Picture 8" descr="transitionSample_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394200" cy="3479800"/>
          </a:xfrm>
          <a:prstGeom prst="rect">
            <a:avLst/>
          </a:prstGeom>
          <a:noFill/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0" y="1500174"/>
            <a:ext cx="414568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Microsoft Sans Serif" pitchFamily="34" charset="0"/>
              </a:rPr>
              <a:t>We can select a resonance enhanced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Microsoft Sans Serif" pitchFamily="34" charset="0"/>
              </a:rPr>
              <a:t>sample using W cuts and see large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Microsoft Sans Serif" pitchFamily="34" charset="0"/>
              </a:rPr>
              <a:t>differences between data and MC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Microsoft Sans Serif" pitchFamily="34" charset="0"/>
              </a:rPr>
              <a:t>in the low Q</a:t>
            </a:r>
            <a:r>
              <a:rPr lang="en-GB" baseline="30000" dirty="0" smtClean="0">
                <a:solidFill>
                  <a:srgbClr val="FF0000"/>
                </a:solidFill>
                <a:latin typeface="Microsoft Sans Serif" pitchFamily="34" charset="0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Microsoft Sans Serif" pitchFamily="34" charset="0"/>
              </a:rPr>
              <a:t> (nuclear effect) region.</a:t>
            </a:r>
            <a:endParaRPr lang="en-GB" dirty="0">
              <a:solidFill>
                <a:srgbClr val="FF0000"/>
              </a:solidFill>
              <a:latin typeface="Microsoft Sans Serif" pitchFamily="34" charset="0"/>
            </a:endParaRPr>
          </a:p>
        </p:txBody>
      </p:sp>
      <p:pic>
        <p:nvPicPr>
          <p:cNvPr id="20" name="Picture 15" descr="transitionSample_Q2_changeResK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4394200" cy="3479800"/>
          </a:xfrm>
          <a:prstGeom prst="rect">
            <a:avLst/>
          </a:prstGeom>
          <a:noFill/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14282" y="5072074"/>
            <a:ext cx="444384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FF"/>
                </a:solidFill>
                <a:latin typeface="Microsoft Sans Serif" pitchFamily="34" charset="0"/>
              </a:rPr>
              <a:t>Suggests a </a:t>
            </a:r>
            <a:r>
              <a:rPr lang="en-GB" dirty="0" err="1" smtClean="0">
                <a:solidFill>
                  <a:srgbClr val="0000FF"/>
                </a:solidFill>
                <a:latin typeface="Microsoft Sans Serif" pitchFamily="34" charset="0"/>
              </a:rPr>
              <a:t>mis-modeling</a:t>
            </a:r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Microsoft Sans Serif" pitchFamily="34" charset="0"/>
              </a:rPr>
              <a:t>of nuclear</a:t>
            </a:r>
          </a:p>
          <a:p>
            <a:pPr algn="ctr"/>
            <a:r>
              <a:rPr lang="en-GB" dirty="0">
                <a:solidFill>
                  <a:srgbClr val="0000FF"/>
                </a:solidFill>
                <a:latin typeface="Microsoft Sans Serif" pitchFamily="34" charset="0"/>
              </a:rPr>
              <a:t>effects for resonance interactions.  </a:t>
            </a:r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</a:rPr>
              <a:t>No </a:t>
            </a:r>
          </a:p>
          <a:p>
            <a:pPr algn="ctr"/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</a:rPr>
              <a:t>Pauli-blocking </a:t>
            </a:r>
            <a:r>
              <a:rPr lang="en-GB" dirty="0">
                <a:solidFill>
                  <a:srgbClr val="0000FF"/>
                </a:solidFill>
                <a:latin typeface="Microsoft Sans Serif" pitchFamily="34" charset="0"/>
              </a:rPr>
              <a:t>of resonance </a:t>
            </a:r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</a:rPr>
              <a:t>events in </a:t>
            </a:r>
            <a:r>
              <a:rPr lang="en-GB" dirty="0">
                <a:solidFill>
                  <a:srgbClr val="0000FF"/>
                </a:solidFill>
                <a:latin typeface="Microsoft Sans Serif" pitchFamily="34" charset="0"/>
              </a:rPr>
              <a:t>the </a:t>
            </a:r>
            <a:endParaRPr lang="en-GB" dirty="0" smtClean="0">
              <a:solidFill>
                <a:srgbClr val="0000FF"/>
              </a:solidFill>
              <a:latin typeface="Microsoft Sans Serif" pitchFamily="34" charset="0"/>
            </a:endParaRPr>
          </a:p>
          <a:p>
            <a:pPr algn="ctr"/>
            <a:r>
              <a:rPr lang="en-GB" dirty="0" smtClean="0">
                <a:solidFill>
                  <a:srgbClr val="0000FF"/>
                </a:solidFill>
                <a:latin typeface="Microsoft Sans Serif" pitchFamily="34" charset="0"/>
              </a:rPr>
              <a:t>default MC –&gt; turn on for CCQE analysis.</a:t>
            </a:r>
            <a:endParaRPr lang="en-GB" dirty="0">
              <a:solidFill>
                <a:srgbClr val="0000FF"/>
              </a:solidFill>
              <a:latin typeface="Microsoft Sans Serif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39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Fitting for an Effective </a:t>
            </a:r>
            <a:r>
              <a:rPr lang="en-GB" sz="3600" i="1">
                <a:latin typeface="Comic Sans MS" pitchFamily="66" charset="0"/>
              </a:rPr>
              <a:t>M</a:t>
            </a:r>
            <a:r>
              <a:rPr lang="en-GB" sz="3600" i="1" baseline="-25000">
                <a:latin typeface="Comic Sans MS" pitchFamily="66" charset="0"/>
              </a:rPr>
              <a:t>A</a:t>
            </a:r>
            <a:r>
              <a:rPr lang="en-GB" sz="3600" i="1" baseline="30000">
                <a:latin typeface="Comic Sans MS" pitchFamily="66" charset="0"/>
              </a:rPr>
              <a:t>QE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50825" y="1412875"/>
            <a:ext cx="3225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Use MINUIT to minimize:</a:t>
            </a:r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ph/>
          </p:nvPr>
        </p:nvGraphicFramePr>
        <p:xfrm>
          <a:off x="1403350" y="2420938"/>
          <a:ext cx="5232400" cy="1130300"/>
        </p:xfrm>
        <a:graphic>
          <a:graphicData uri="http://schemas.openxmlformats.org/presentationml/2006/ole">
            <p:oleObj spid="_x0000_s38914" name="Equation" r:id="rId3" imgW="2412720" imgH="520560" progId="Equation.3">
              <p:embed/>
            </p:oleObj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692275" y="1916113"/>
            <a:ext cx="126841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Microsoft Sans Serif" pitchFamily="34" charset="0"/>
              </a:rPr>
              <a:t># observed </a:t>
            </a:r>
          </a:p>
          <a:p>
            <a:pPr algn="ctr"/>
            <a:r>
              <a:rPr lang="en-GB" sz="1400">
                <a:solidFill>
                  <a:srgbClr val="FF0000"/>
                </a:solidFill>
                <a:latin typeface="Microsoft Sans Serif" pitchFamily="34" charset="0"/>
              </a:rPr>
              <a:t>events in bin i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2771775" y="2420938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132138" y="1916113"/>
            <a:ext cx="126841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Microsoft Sans Serif" pitchFamily="34" charset="0"/>
              </a:rPr>
              <a:t># expected </a:t>
            </a:r>
          </a:p>
          <a:p>
            <a:pPr algn="ctr"/>
            <a:r>
              <a:rPr lang="en-GB" sz="1400">
                <a:solidFill>
                  <a:srgbClr val="FF0000"/>
                </a:solidFill>
                <a:latin typeface="Microsoft Sans Serif" pitchFamily="34" charset="0"/>
              </a:rPr>
              <a:t>events in bin i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348038" y="2420938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500563" y="1700213"/>
            <a:ext cx="10795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Microsoft Sans Serif" pitchFamily="34" charset="0"/>
              </a:rPr>
              <a:t>Fit </a:t>
            </a:r>
          </a:p>
          <a:p>
            <a:pPr algn="ctr"/>
            <a:r>
              <a:rPr lang="en-GB" sz="1400">
                <a:solidFill>
                  <a:srgbClr val="FF0000"/>
                </a:solidFill>
                <a:latin typeface="Microsoft Sans Serif" pitchFamily="34" charset="0"/>
              </a:rPr>
              <a:t>parameters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4284663" y="2276475"/>
            <a:ext cx="576262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351588" y="1628775"/>
            <a:ext cx="21526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0000FF"/>
                </a:solidFill>
                <a:latin typeface="Microsoft Sans Serif" pitchFamily="34" charset="0"/>
              </a:rPr>
              <a:t>Shift in systematic</a:t>
            </a:r>
          </a:p>
          <a:p>
            <a:pPr algn="ctr"/>
            <a:r>
              <a:rPr lang="en-GB" sz="1400">
                <a:solidFill>
                  <a:srgbClr val="0000FF"/>
                </a:solidFill>
                <a:latin typeface="Microsoft Sans Serif" pitchFamily="34" charset="0"/>
              </a:rPr>
              <a:t>parameter j from nominal</a:t>
            </a: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6156325" y="2205038"/>
            <a:ext cx="431800" cy="3603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7178675" y="2493963"/>
            <a:ext cx="1277938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0000FF"/>
                </a:solidFill>
                <a:latin typeface="Microsoft Sans Serif" pitchFamily="34" charset="0"/>
              </a:rPr>
              <a:t>1</a:t>
            </a:r>
            <a:r>
              <a:rPr lang="el-GR" sz="140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σ</a:t>
            </a:r>
            <a:r>
              <a:rPr lang="en-GB" sz="1400">
                <a:solidFill>
                  <a:srgbClr val="0000FF"/>
                </a:solidFill>
                <a:latin typeface="Microsoft Sans Serif" pitchFamily="34" charset="0"/>
              </a:rPr>
              <a:t> error</a:t>
            </a:r>
          </a:p>
          <a:p>
            <a:pPr algn="ctr"/>
            <a:r>
              <a:rPr lang="en-GB" sz="1400">
                <a:solidFill>
                  <a:srgbClr val="0000FF"/>
                </a:solidFill>
                <a:latin typeface="Microsoft Sans Serif" pitchFamily="34" charset="0"/>
              </a:rPr>
              <a:t>for systematic</a:t>
            </a:r>
          </a:p>
          <a:p>
            <a:pPr algn="ctr"/>
            <a:r>
              <a:rPr lang="en-GB" sz="1400">
                <a:solidFill>
                  <a:srgbClr val="0000FF"/>
                </a:solidFill>
                <a:latin typeface="Microsoft Sans Serif" pitchFamily="34" charset="0"/>
              </a:rPr>
              <a:t>parameter j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>
            <a:off x="6372225" y="2925763"/>
            <a:ext cx="720725" cy="2873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2266950" y="3644900"/>
            <a:ext cx="15668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0000"/>
                </a:solidFill>
                <a:latin typeface="Microsoft Sans Serif" pitchFamily="34" charset="0"/>
              </a:rPr>
              <a:t>MC normalization</a:t>
            </a: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3348038" y="3357563"/>
            <a:ext cx="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323850" y="4005263"/>
            <a:ext cx="8704627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Will show results from 2 shape-only fits to </a:t>
            </a:r>
            <a:r>
              <a:rPr lang="en-GB" sz="2000" i="1" dirty="0">
                <a:latin typeface="Microsoft Sans Serif" pitchFamily="34" charset="0"/>
              </a:rPr>
              <a:t>Q</a:t>
            </a:r>
            <a:r>
              <a:rPr lang="en-GB" sz="2000" i="1" baseline="30000" dirty="0">
                <a:latin typeface="Microsoft Sans Serif" pitchFamily="34" charset="0"/>
              </a:rPr>
              <a:t>2</a:t>
            </a:r>
            <a:r>
              <a:rPr lang="en-GB" sz="2000" i="1" baseline="-25000" dirty="0">
                <a:latin typeface="Microsoft Sans Serif" pitchFamily="34" charset="0"/>
              </a:rPr>
              <a:t>QE</a:t>
            </a:r>
            <a:r>
              <a:rPr lang="en-GB" sz="2000" dirty="0">
                <a:latin typeface="Microsoft Sans Serif" pitchFamily="34" charset="0"/>
              </a:rPr>
              <a:t> (&gt;0.3 and &gt;0.0 GeV</a:t>
            </a:r>
            <a:r>
              <a:rPr lang="en-GB" sz="2000" baseline="30000" dirty="0">
                <a:latin typeface="Microsoft Sans Serif" pitchFamily="34" charset="0"/>
              </a:rPr>
              <a:t>2</a:t>
            </a:r>
            <a:r>
              <a:rPr lang="en-GB" sz="2000" dirty="0">
                <a:latin typeface="Microsoft Sans Serif" pitchFamily="34" charset="0"/>
              </a:rPr>
              <a:t>).</a:t>
            </a:r>
          </a:p>
          <a:p>
            <a:endParaRPr lang="en-GB" sz="1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The most important systematic effects are considered directly in the </a:t>
            </a:r>
          </a:p>
          <a:p>
            <a:r>
              <a:rPr lang="en-GB" sz="2000" dirty="0">
                <a:latin typeface="Microsoft Sans Serif" pitchFamily="34" charset="0"/>
              </a:rPr>
              <a:t>   fits whilst other uncertainties are studied via their impact on the fit results.</a:t>
            </a:r>
          </a:p>
          <a:p>
            <a:endParaRPr lang="en-GB" sz="1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Based on observations of the </a:t>
            </a:r>
            <a:r>
              <a:rPr lang="en-GB" sz="2000" dirty="0" smtClean="0">
                <a:latin typeface="Microsoft Sans Serif" pitchFamily="34" charset="0"/>
              </a:rPr>
              <a:t>resonance </a:t>
            </a:r>
            <a:r>
              <a:rPr lang="en-GB" sz="2000" dirty="0">
                <a:latin typeface="Microsoft Sans Serif" pitchFamily="34" charset="0"/>
              </a:rPr>
              <a:t>sample we apply Pauli-blocking </a:t>
            </a:r>
          </a:p>
          <a:p>
            <a:r>
              <a:rPr lang="en-GB" sz="2000" dirty="0">
                <a:latin typeface="Microsoft Sans Serif" pitchFamily="34" charset="0"/>
              </a:rPr>
              <a:t>   to the resonance interactions.  We also apply a correction for the </a:t>
            </a:r>
          </a:p>
          <a:p>
            <a:r>
              <a:rPr lang="en-GB" sz="2000" dirty="0">
                <a:latin typeface="Microsoft Sans Serif" pitchFamily="34" charset="0"/>
              </a:rPr>
              <a:t>   Coulomb interaction between the nucleus and outgoing lepton.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Introduction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The </a:t>
            </a:r>
            <a:r>
              <a:rPr lang="en-GB" sz="3600" i="0" dirty="0">
                <a:latin typeface="Comic Sans MS" pitchFamily="66" charset="0"/>
              </a:rPr>
              <a:t>MINOS Collaboration</a:t>
            </a:r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73238"/>
            <a:ext cx="6480175" cy="4305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900113" y="1341438"/>
            <a:ext cx="747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i="0" dirty="0">
                <a:latin typeface="Microsoft Sans Serif" pitchFamily="34" charset="0"/>
              </a:rPr>
              <a:t>The collaboration comprises </a:t>
            </a:r>
            <a:r>
              <a:rPr lang="en-US" sz="2000" i="0" baseline="-25000" dirty="0">
                <a:latin typeface="Microsoft Sans Serif" pitchFamily="34" charset="0"/>
                <a:cs typeface="Microsoft Sans Serif" pitchFamily="34" charset="0"/>
              </a:rPr>
              <a:t>~</a:t>
            </a:r>
            <a:r>
              <a:rPr lang="en-GB" sz="2000" i="0" dirty="0">
                <a:latin typeface="Microsoft Sans Serif" pitchFamily="34" charset="0"/>
              </a:rPr>
              <a:t>150 physicists from </a:t>
            </a:r>
            <a:r>
              <a:rPr lang="en-GB" sz="2000" i="0" baseline="-25000" dirty="0">
                <a:latin typeface="Microsoft Sans Serif" pitchFamily="34" charset="0"/>
              </a:rPr>
              <a:t>~</a:t>
            </a:r>
            <a:r>
              <a:rPr lang="en-GB" sz="2000" i="0" dirty="0">
                <a:latin typeface="Microsoft Sans Serif" pitchFamily="34" charset="0"/>
              </a:rPr>
              <a:t>30 institutions.</a:t>
            </a:r>
          </a:p>
        </p:txBody>
      </p: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1276350" y="5589588"/>
            <a:ext cx="6556375" cy="679450"/>
            <a:chOff x="793" y="3244"/>
            <a:chExt cx="4130" cy="428"/>
          </a:xfrm>
        </p:grpSpPr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794" y="3249"/>
              <a:ext cx="4134" cy="423"/>
              <a:chOff x="974" y="855"/>
              <a:chExt cx="4210" cy="436"/>
            </a:xfrm>
          </p:grpSpPr>
          <p:pic>
            <p:nvPicPr>
              <p:cNvPr id="23" name="Picture 5" descr="GREC0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31" y="855"/>
                <a:ext cx="653" cy="43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4" name="Picture 6" descr="UNKG0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63" y="855"/>
                <a:ext cx="773" cy="4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5" name="Picture 7" descr="UNST00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68" y="855"/>
                <a:ext cx="825" cy="43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6" name="Picture 8" descr="BRAZ00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74" y="855"/>
                <a:ext cx="624" cy="4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7" name="Picture 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691" y="855"/>
                <a:ext cx="699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58" y="3244"/>
              <a:ext cx="686" cy="4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Fit Parameter: </a:t>
            </a:r>
            <a:r>
              <a:rPr lang="en-GB" sz="3600" i="1">
                <a:latin typeface="Comic Sans MS" pitchFamily="66" charset="0"/>
              </a:rPr>
              <a:t>M</a:t>
            </a:r>
            <a:r>
              <a:rPr lang="en-GB" sz="3600" i="1" baseline="-25000">
                <a:latin typeface="Comic Sans MS" pitchFamily="66" charset="0"/>
              </a:rPr>
              <a:t>A</a:t>
            </a:r>
            <a:r>
              <a:rPr lang="en-GB" sz="3600" i="1" baseline="30000">
                <a:latin typeface="Comic Sans MS" pitchFamily="66" charset="0"/>
              </a:rPr>
              <a:t>QE</a:t>
            </a:r>
            <a:r>
              <a:rPr lang="en-GB" sz="3600">
                <a:latin typeface="Comic Sans MS" pitchFamily="66" charset="0"/>
              </a:rPr>
              <a:t>-Scale</a:t>
            </a:r>
            <a:endParaRPr lang="en-GB" sz="3600" i="1" baseline="30000">
              <a:latin typeface="Comic Sans MS" pitchFamily="66" charset="0"/>
            </a:endParaRPr>
          </a:p>
        </p:txBody>
      </p:sp>
      <p:pic>
        <p:nvPicPr>
          <p:cNvPr id="8" name="Picture 24" descr="fitParPmOneSigma_maQ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pic>
        <p:nvPicPr>
          <p:cNvPr id="9" name="Picture 25" descr="fitParPmOneSigmaRatio_maQ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394200" cy="3479800"/>
          </a:xfrm>
          <a:prstGeom prst="rect">
            <a:avLst/>
          </a:prstGeom>
          <a:noFill/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23850" y="5157788"/>
            <a:ext cx="84042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Treated as a free parameter in the fits.  The effect on the QE sample is</a:t>
            </a:r>
          </a:p>
          <a:p>
            <a:r>
              <a:rPr lang="en-GB" sz="2000">
                <a:latin typeface="Microsoft Sans Serif" pitchFamily="34" charset="0"/>
              </a:rPr>
              <a:t>   asymmetric due to the non-QE background.  Note that these figures are</a:t>
            </a:r>
          </a:p>
          <a:p>
            <a:r>
              <a:rPr lang="en-GB" sz="2000">
                <a:latin typeface="Microsoft Sans Serif" pitchFamily="34" charset="0"/>
              </a:rPr>
              <a:t>   absolutely normalized although the fits only consider the Q</a:t>
            </a:r>
            <a:r>
              <a:rPr lang="en-GB" sz="2000" baseline="30000">
                <a:latin typeface="Microsoft Sans Serif" pitchFamily="34" charset="0"/>
              </a:rPr>
              <a:t>2</a:t>
            </a:r>
            <a:r>
              <a:rPr lang="en-GB" sz="2000">
                <a:latin typeface="Microsoft Sans Serif" pitchFamily="34" charset="0"/>
              </a:rPr>
              <a:t> shape.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268538" y="1412875"/>
            <a:ext cx="2014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latin typeface="Microsoft Sans Serif" pitchFamily="34" charset="0"/>
              </a:rPr>
              <a:t>Nominal = 0.99 GeV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Fit Parameter: Muon Energy Scale</a:t>
            </a:r>
            <a:endParaRPr lang="en-GB" sz="3600" i="1" baseline="30000">
              <a:latin typeface="Comic Sans MS" pitchFamily="66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850" y="5157788"/>
            <a:ext cx="79057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We take a 1</a:t>
            </a:r>
            <a:r>
              <a:rPr lang="el-GR" sz="2000">
                <a:latin typeface="Microsoft Sans Serif" pitchFamily="34" charset="0"/>
                <a:cs typeface="Microsoft Sans Serif" pitchFamily="34" charset="0"/>
              </a:rPr>
              <a:t>σ</a:t>
            </a:r>
            <a:r>
              <a:rPr lang="en-GB" sz="2000">
                <a:latin typeface="Microsoft Sans Serif" pitchFamily="34" charset="0"/>
              </a:rPr>
              <a:t> error of 2% for use in the penalty term (this is the </a:t>
            </a:r>
          </a:p>
          <a:p>
            <a:r>
              <a:rPr lang="en-GB" sz="2000">
                <a:latin typeface="Microsoft Sans Serif" pitchFamily="34" charset="0"/>
              </a:rPr>
              <a:t>   published MINOS uncertainty for stopping muons).  This parameter</a:t>
            </a:r>
          </a:p>
          <a:p>
            <a:r>
              <a:rPr lang="en-GB" sz="2000">
                <a:latin typeface="Microsoft Sans Serif" pitchFamily="34" charset="0"/>
              </a:rPr>
              <a:t>   changes Q</a:t>
            </a:r>
            <a:r>
              <a:rPr lang="en-GB" sz="2000" baseline="30000">
                <a:latin typeface="Microsoft Sans Serif" pitchFamily="34" charset="0"/>
              </a:rPr>
              <a:t>2</a:t>
            </a:r>
            <a:r>
              <a:rPr lang="en-GB" sz="2000">
                <a:latin typeface="Microsoft Sans Serif" pitchFamily="34" charset="0"/>
              </a:rPr>
              <a:t> via the muon-only kinematic reconstruction.</a:t>
            </a:r>
          </a:p>
        </p:txBody>
      </p:sp>
      <p:pic>
        <p:nvPicPr>
          <p:cNvPr id="9" name="Picture 11" descr="fitParPmOneSigma_e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pic>
        <p:nvPicPr>
          <p:cNvPr id="10" name="Picture 12" descr="fitParPmOneSigmaRatio_em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394200" cy="3479800"/>
          </a:xfrm>
          <a:prstGeom prst="rect">
            <a:avLst/>
          </a:prstGeom>
          <a:noFill/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700338" y="1412875"/>
            <a:ext cx="1554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latin typeface="Microsoft Sans Serif" pitchFamily="34" charset="0"/>
              </a:rPr>
              <a:t>Nominal = 1.00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42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Fit Parameter: </a:t>
            </a:r>
            <a:r>
              <a:rPr lang="en-GB" sz="3600" i="1">
                <a:latin typeface="Comic Sans MS" pitchFamily="66" charset="0"/>
              </a:rPr>
              <a:t>M</a:t>
            </a:r>
            <a:r>
              <a:rPr lang="en-GB" sz="3600" i="1" baseline="-25000">
                <a:latin typeface="Comic Sans MS" pitchFamily="66" charset="0"/>
              </a:rPr>
              <a:t>A</a:t>
            </a:r>
            <a:r>
              <a:rPr lang="en-GB" sz="3600" i="1" baseline="30000">
                <a:latin typeface="Comic Sans MS" pitchFamily="66" charset="0"/>
              </a:rPr>
              <a:t>RES</a:t>
            </a:r>
            <a:r>
              <a:rPr lang="en-GB" sz="3600">
                <a:latin typeface="Comic Sans MS" pitchFamily="66" charset="0"/>
              </a:rPr>
              <a:t>-Scale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850" y="5157788"/>
            <a:ext cx="840581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We take a 1</a:t>
            </a:r>
            <a:r>
              <a:rPr lang="el-GR" sz="2000">
                <a:latin typeface="Microsoft Sans Serif" pitchFamily="34" charset="0"/>
                <a:cs typeface="Microsoft Sans Serif" pitchFamily="34" charset="0"/>
              </a:rPr>
              <a:t>σ</a:t>
            </a:r>
            <a:r>
              <a:rPr lang="en-GB" sz="2000">
                <a:latin typeface="Microsoft Sans Serif" pitchFamily="34" charset="0"/>
              </a:rPr>
              <a:t> error of 15% for use in the penalty term (again, this is the </a:t>
            </a:r>
          </a:p>
          <a:p>
            <a:r>
              <a:rPr lang="en-GB" sz="2000">
                <a:latin typeface="Microsoft Sans Serif" pitchFamily="34" charset="0"/>
              </a:rPr>
              <a:t>   published MINOS uncertainty).  This parameter can change both the</a:t>
            </a:r>
          </a:p>
          <a:p>
            <a:r>
              <a:rPr lang="en-GB" sz="2000">
                <a:latin typeface="Microsoft Sans Serif" pitchFamily="34" charset="0"/>
              </a:rPr>
              <a:t>   shape and rate of the resonance background in the QE sample.</a:t>
            </a:r>
          </a:p>
        </p:txBody>
      </p:sp>
      <p:pic>
        <p:nvPicPr>
          <p:cNvPr id="9" name="Picture 11" descr="fitParPmOneSigma_ma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pic>
        <p:nvPicPr>
          <p:cNvPr id="10" name="Picture 12" descr="fitParPmOneSigmaRatio_ma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394200" cy="3479800"/>
          </a:xfrm>
          <a:prstGeom prst="rect">
            <a:avLst/>
          </a:prstGeom>
          <a:noFill/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68538" y="1412875"/>
            <a:ext cx="2014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latin typeface="Microsoft Sans Serif" pitchFamily="34" charset="0"/>
              </a:rPr>
              <a:t>Nominal = 1.12 GeV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Fit Parameter: Low </a:t>
            </a:r>
            <a:r>
              <a:rPr lang="en-GB" sz="3600" i="1">
                <a:latin typeface="Comic Sans MS" pitchFamily="66" charset="0"/>
              </a:rPr>
              <a:t>Q</a:t>
            </a:r>
            <a:r>
              <a:rPr lang="en-GB" sz="3600" i="1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Suppression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850" y="5157788"/>
            <a:ext cx="85486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We fit a scaling of the Fermi momentum used to Pauli-block QE events.</a:t>
            </a:r>
          </a:p>
          <a:p>
            <a:r>
              <a:rPr lang="en-GB" sz="2000">
                <a:latin typeface="Microsoft Sans Serif" pitchFamily="34" charset="0"/>
              </a:rPr>
              <a:t>   This is an effective parameter to account for mis-modeled nuclear effects</a:t>
            </a:r>
          </a:p>
          <a:p>
            <a:r>
              <a:rPr lang="en-GB" sz="2000">
                <a:latin typeface="Microsoft Sans Serif" pitchFamily="34" charset="0"/>
              </a:rPr>
              <a:t>   and is only used when we fit for M</a:t>
            </a:r>
            <a:r>
              <a:rPr lang="en-GB" sz="2000" baseline="-25000">
                <a:latin typeface="Microsoft Sans Serif" pitchFamily="34" charset="0"/>
              </a:rPr>
              <a:t>A</a:t>
            </a:r>
            <a:r>
              <a:rPr lang="en-GB" sz="2000" baseline="30000">
                <a:latin typeface="Microsoft Sans Serif" pitchFamily="34" charset="0"/>
              </a:rPr>
              <a:t>QE</a:t>
            </a:r>
            <a:r>
              <a:rPr lang="en-GB" sz="2000">
                <a:latin typeface="Microsoft Sans Serif" pitchFamily="34" charset="0"/>
              </a:rPr>
              <a:t> below Q</a:t>
            </a:r>
            <a:r>
              <a:rPr lang="en-GB" sz="2000" baseline="30000">
                <a:latin typeface="Microsoft Sans Serif" pitchFamily="34" charset="0"/>
              </a:rPr>
              <a:t>2</a:t>
            </a:r>
            <a:r>
              <a:rPr lang="en-GB" sz="2000">
                <a:latin typeface="Microsoft Sans Serif" pitchFamily="34" charset="0"/>
              </a:rPr>
              <a:t>=0.3 GeV</a:t>
            </a:r>
            <a:r>
              <a:rPr lang="en-GB" sz="2000" baseline="30000">
                <a:latin typeface="Microsoft Sans Serif" pitchFamily="34" charset="0"/>
              </a:rPr>
              <a:t>2</a:t>
            </a:r>
            <a:r>
              <a:rPr lang="en-GB" sz="2000">
                <a:latin typeface="Microsoft Sans Serif" pitchFamily="34" charset="0"/>
              </a:rPr>
              <a:t>.  </a:t>
            </a:r>
          </a:p>
        </p:txBody>
      </p:sp>
      <p:pic>
        <p:nvPicPr>
          <p:cNvPr id="9" name="Picture 11" descr="fitParPmOneSigma_qeK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pic>
        <p:nvPicPr>
          <p:cNvPr id="10" name="Picture 12" descr="fitParPmOneSigmaRatio_qeK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394200" cy="3479800"/>
          </a:xfrm>
          <a:prstGeom prst="rect">
            <a:avLst/>
          </a:prstGeom>
          <a:noFill/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700338" y="1412875"/>
            <a:ext cx="1554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latin typeface="Microsoft Sans Serif" pitchFamily="34" charset="0"/>
              </a:rPr>
              <a:t>Nominal = 1.00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44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More on Effective Low </a:t>
            </a:r>
            <a:r>
              <a:rPr lang="en-GB" sz="3600" i="1">
                <a:latin typeface="Comic Sans MS" pitchFamily="66" charset="0"/>
              </a:rPr>
              <a:t>Q</a:t>
            </a:r>
            <a:r>
              <a:rPr lang="en-GB" sz="3600" i="1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Suppression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850" y="5157788"/>
            <a:ext cx="845661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Now looking at true Q</a:t>
            </a:r>
            <a:r>
              <a:rPr lang="en-GB" sz="2000" baseline="30000">
                <a:latin typeface="Microsoft Sans Serif" pitchFamily="34" charset="0"/>
              </a:rPr>
              <a:t>2</a:t>
            </a:r>
            <a:r>
              <a:rPr lang="en-GB" sz="2000">
                <a:latin typeface="Microsoft Sans Serif" pitchFamily="34" charset="0"/>
              </a:rPr>
              <a:t> for true </a:t>
            </a:r>
            <a:r>
              <a:rPr lang="el-GR" sz="2000" i="1">
                <a:latin typeface="Microsoft Sans Serif" pitchFamily="34" charset="0"/>
                <a:cs typeface="Microsoft Sans Serif" pitchFamily="34" charset="0"/>
              </a:rPr>
              <a:t>ν</a:t>
            </a:r>
            <a:r>
              <a:rPr lang="el-GR" sz="2000" baseline="-25000">
                <a:latin typeface="Microsoft Sans Serif" pitchFamily="34" charset="0"/>
                <a:cs typeface="Microsoft Sans Serif" pitchFamily="34" charset="0"/>
              </a:rPr>
              <a:t>μ</a:t>
            </a:r>
            <a:r>
              <a:rPr lang="en-GB" sz="2000">
                <a:latin typeface="Microsoft Sans Serif" pitchFamily="34" charset="0"/>
              </a:rPr>
              <a:t>–CC QE events.  We take an assumed</a:t>
            </a:r>
          </a:p>
          <a:p>
            <a:r>
              <a:rPr lang="en-GB" sz="2000">
                <a:latin typeface="Microsoft Sans Serif" pitchFamily="34" charset="0"/>
              </a:rPr>
              <a:t>   1</a:t>
            </a:r>
            <a:r>
              <a:rPr lang="el-GR" sz="2000">
                <a:latin typeface="Microsoft Sans Serif" pitchFamily="34" charset="0"/>
                <a:cs typeface="Microsoft Sans Serif" pitchFamily="34" charset="0"/>
              </a:rPr>
              <a:t>σ</a:t>
            </a:r>
            <a:r>
              <a:rPr lang="en-GB" sz="2000">
                <a:latin typeface="Microsoft Sans Serif" pitchFamily="34" charset="0"/>
              </a:rPr>
              <a:t> error of 30% on this parameter which corresponds to removing about</a:t>
            </a:r>
          </a:p>
          <a:p>
            <a:r>
              <a:rPr lang="en-GB" sz="2000">
                <a:latin typeface="Microsoft Sans Serif" pitchFamily="34" charset="0"/>
              </a:rPr>
              <a:t>   50% of the lowest Q</a:t>
            </a:r>
            <a:r>
              <a:rPr lang="en-GB" sz="2000" baseline="30000">
                <a:latin typeface="Microsoft Sans Serif" pitchFamily="34" charset="0"/>
              </a:rPr>
              <a:t>2</a:t>
            </a:r>
            <a:r>
              <a:rPr lang="en-GB" sz="2000">
                <a:latin typeface="Microsoft Sans Serif" pitchFamily="34" charset="0"/>
              </a:rPr>
              <a:t> events.  There are limitations for this parameter…</a:t>
            </a:r>
          </a:p>
        </p:txBody>
      </p:sp>
      <p:pic>
        <p:nvPicPr>
          <p:cNvPr id="9" name="Picture 13" descr="trueQE_changeKfVs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pic>
        <p:nvPicPr>
          <p:cNvPr id="10" name="Picture 14" descr="trueQE_changeKfVsQ2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394200" cy="3479800"/>
          </a:xfrm>
          <a:prstGeom prst="rect">
            <a:avLst/>
          </a:prstGeom>
          <a:noFill/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Examples of Nuclear Model Spread</a:t>
            </a: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323850" y="1341438"/>
            <a:ext cx="8489950" cy="4411662"/>
            <a:chOff x="204" y="935"/>
            <a:chExt cx="5348" cy="2779"/>
          </a:xfrm>
        </p:grpSpPr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1162"/>
              <a:ext cx="2903" cy="2171"/>
            </a:xfrm>
            <a:prstGeom prst="rect">
              <a:avLst/>
            </a:prstGeom>
            <a:noFill/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2" y="1083"/>
              <a:ext cx="2400" cy="2631"/>
            </a:xfrm>
            <a:prstGeom prst="rect">
              <a:avLst/>
            </a:prstGeom>
            <a:blipFill dpi="0" rotWithShape="0">
              <a:blip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49" y="935"/>
              <a:ext cx="264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Microsoft Sans Serif" pitchFamily="34" charset="0"/>
                </a:rPr>
                <a:t>Benhar and Meloni 2009, 0903.2329[hep-ph]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061" y="935"/>
              <a:ext cx="245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Microsoft Sans Serif" pitchFamily="34" charset="0"/>
                </a:rPr>
                <a:t>Butkevich 2008, Phys.Rev.C 78 (015501)</a:t>
              </a: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50825" y="5084763"/>
            <a:ext cx="509428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Microsoft Sans Serif" pitchFamily="34" charset="0"/>
              </a:rPr>
              <a:t>Comparing FG to </a:t>
            </a:r>
            <a:r>
              <a:rPr lang="en-GB">
                <a:solidFill>
                  <a:srgbClr val="FF00FF"/>
                </a:solidFill>
                <a:latin typeface="Microsoft Sans Serif" pitchFamily="34" charset="0"/>
              </a:rPr>
              <a:t>SF</a:t>
            </a:r>
            <a:r>
              <a:rPr lang="en-GB">
                <a:latin typeface="Microsoft Sans Serif" pitchFamily="34" charset="0"/>
              </a:rPr>
              <a:t> there is a Q</a:t>
            </a:r>
            <a:r>
              <a:rPr lang="en-GB" baseline="30000">
                <a:latin typeface="Microsoft Sans Serif" pitchFamily="34" charset="0"/>
              </a:rPr>
              <a:t>2</a:t>
            </a:r>
            <a:r>
              <a:rPr lang="en-GB">
                <a:latin typeface="Microsoft Sans Serif" pitchFamily="34" charset="0"/>
              </a:rPr>
              <a:t> shape change</a:t>
            </a:r>
          </a:p>
          <a:p>
            <a:pPr algn="ctr"/>
            <a:r>
              <a:rPr lang="en-GB">
                <a:latin typeface="Microsoft Sans Serif" pitchFamily="34" charset="0"/>
              </a:rPr>
              <a:t>persisting out to 0.6 GeV</a:t>
            </a:r>
            <a:r>
              <a:rPr lang="en-GB" baseline="30000">
                <a:latin typeface="Microsoft Sans Serif" pitchFamily="34" charset="0"/>
              </a:rPr>
              <a:t>2</a:t>
            </a:r>
            <a:r>
              <a:rPr lang="en-GB">
                <a:latin typeface="Microsoft Sans Serif" pitchFamily="34" charset="0"/>
              </a:rPr>
              <a:t>.  Comparing </a:t>
            </a:r>
            <a:r>
              <a:rPr lang="en-GB">
                <a:solidFill>
                  <a:srgbClr val="0000FF"/>
                </a:solidFill>
                <a:latin typeface="Microsoft Sans Serif" pitchFamily="34" charset="0"/>
              </a:rPr>
              <a:t>RFGM</a:t>
            </a:r>
            <a:r>
              <a:rPr lang="en-GB">
                <a:latin typeface="Microsoft Sans Serif" pitchFamily="34" charset="0"/>
              </a:rPr>
              <a:t> to</a:t>
            </a:r>
          </a:p>
          <a:p>
            <a:pPr algn="ctr"/>
            <a:r>
              <a:rPr lang="en-GB">
                <a:solidFill>
                  <a:srgbClr val="FF0000"/>
                </a:solidFill>
                <a:latin typeface="Microsoft Sans Serif" pitchFamily="34" charset="0"/>
              </a:rPr>
              <a:t>RDWIA</a:t>
            </a:r>
            <a:r>
              <a:rPr lang="en-GB">
                <a:latin typeface="Microsoft Sans Serif" pitchFamily="34" charset="0"/>
              </a:rPr>
              <a:t> there is only a Q</a:t>
            </a:r>
            <a:r>
              <a:rPr lang="en-GB" baseline="30000">
                <a:latin typeface="Microsoft Sans Serif" pitchFamily="34" charset="0"/>
              </a:rPr>
              <a:t>2</a:t>
            </a:r>
            <a:r>
              <a:rPr lang="en-GB">
                <a:latin typeface="Microsoft Sans Serif" pitchFamily="34" charset="0"/>
              </a:rPr>
              <a:t> shape change out to </a:t>
            </a:r>
          </a:p>
          <a:p>
            <a:pPr algn="ctr"/>
            <a:r>
              <a:rPr lang="en-GB">
                <a:latin typeface="Microsoft Sans Serif" pitchFamily="34" charset="0"/>
              </a:rPr>
              <a:t>0.2 GeV</a:t>
            </a:r>
            <a:r>
              <a:rPr lang="en-GB" baseline="30000">
                <a:latin typeface="Microsoft Sans Serif" pitchFamily="34" charset="0"/>
              </a:rPr>
              <a:t>2</a:t>
            </a:r>
            <a:r>
              <a:rPr lang="en-GB">
                <a:latin typeface="Microsoft Sans Serif" pitchFamily="34" charset="0"/>
              </a:rPr>
              <a:t>.  </a:t>
            </a:r>
            <a:endParaRPr lang="en-GB" baseline="30000">
              <a:latin typeface="Microsoft Sans Serif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5643578"/>
            <a:ext cx="3311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>
                <a:latin typeface="MS Reference Sans Serif" pitchFamily="34" charset="0"/>
              </a:rPr>
              <a:t>“Beyond-the-Fermi-gas”</a:t>
            </a:r>
          </a:p>
          <a:p>
            <a:pPr algn="ctr"/>
            <a:r>
              <a:rPr lang="en-GB" sz="2000" i="1" dirty="0" smtClean="0">
                <a:latin typeface="MS Reference Sans Serif" pitchFamily="34" charset="0"/>
              </a:rPr>
              <a:t>nuclear models.</a:t>
            </a:r>
            <a:endParaRPr lang="en-GB" sz="2000" i="1" dirty="0">
              <a:latin typeface="MS Reference Sans Serif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46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Results for &gt;0.3 GeV</a:t>
            </a:r>
            <a:r>
              <a:rPr lang="en-GB" sz="3600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Fit</a:t>
            </a:r>
          </a:p>
        </p:txBody>
      </p:sp>
      <p:pic>
        <p:nvPicPr>
          <p:cNvPr id="8" name="Picture 14" descr="intMomFit_areaNorm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4394200" cy="3479800"/>
          </a:xfrm>
          <a:prstGeom prst="rect">
            <a:avLst/>
          </a:prstGeom>
          <a:noFill/>
        </p:spPr>
      </p:pic>
      <p:graphicFrame>
        <p:nvGraphicFramePr>
          <p:cNvPr id="9" name="Group 65"/>
          <p:cNvGraphicFramePr>
            <a:graphicFrameLocks noGrp="1"/>
          </p:cNvGraphicFramePr>
          <p:nvPr>
            <p:ph/>
          </p:nvPr>
        </p:nvGraphicFramePr>
        <p:xfrm>
          <a:off x="179388" y="5013325"/>
          <a:ext cx="4464050" cy="1292226"/>
        </p:xfrm>
        <a:graphic>
          <a:graphicData uri="http://schemas.openxmlformats.org/drawingml/2006/table">
            <a:tbl>
              <a:tblPr/>
              <a:tblGrid>
                <a:gridCol w="1355725"/>
                <a:gridCol w="1036637"/>
                <a:gridCol w="1035050"/>
                <a:gridCol w="1036638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(GeV)</a:t>
                      </a:r>
                      <a:endParaRPr kumimoji="0" lang="en-GB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E</a:t>
                      </a:r>
                      <a:r>
                        <a:rPr kumimoji="0" 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RES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(GeV)</a:t>
                      </a:r>
                      <a:endParaRPr kumimoji="0" lang="en-GB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Best 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4932363" y="5229225"/>
            <a:ext cx="3678237" cy="7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Microsoft Sans Serif" pitchFamily="34" charset="0"/>
              </a:rPr>
              <a:t>  Reduced </a:t>
            </a:r>
            <a:r>
              <a:rPr lang="el-GR" i="1">
                <a:latin typeface="Microsoft Sans Serif" pitchFamily="34" charset="0"/>
                <a:cs typeface="Microsoft Sans Serif" pitchFamily="34" charset="0"/>
              </a:rPr>
              <a:t>χ</a:t>
            </a:r>
            <a:r>
              <a:rPr lang="en-GB" baseline="30000">
                <a:latin typeface="Microsoft Sans Serif" pitchFamily="34" charset="0"/>
              </a:rPr>
              <a:t>2</a:t>
            </a:r>
            <a:r>
              <a:rPr lang="en-GB">
                <a:latin typeface="Microsoft Sans Serif" pitchFamily="34" charset="0"/>
              </a:rPr>
              <a:t>: 1.545 -&gt; 0.836</a:t>
            </a:r>
          </a:p>
          <a:p>
            <a:endParaRPr lang="en-GB" sz="80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>
                <a:latin typeface="Microsoft Sans Serif" pitchFamily="34" charset="0"/>
              </a:rPr>
              <a:t>  MC Scale Factor: 1.311 -&gt; 1.103</a:t>
            </a:r>
          </a:p>
        </p:txBody>
      </p:sp>
      <p:pic>
        <p:nvPicPr>
          <p:cNvPr id="11" name="Picture 67" descr="intMomFit_areaNormQ2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84313"/>
            <a:ext cx="4394200" cy="3479800"/>
          </a:xfrm>
          <a:prstGeom prst="rect">
            <a:avLst/>
          </a:prstGeom>
          <a:noFill/>
        </p:spPr>
      </p:pic>
      <p:sp>
        <p:nvSpPr>
          <p:cNvPr id="17" name="Text Box 66"/>
          <p:cNvSpPr txBox="1">
            <a:spLocks noChangeArrowheads="1"/>
          </p:cNvSpPr>
          <p:nvPr/>
        </p:nvSpPr>
        <p:spPr bwMode="auto">
          <a:xfrm>
            <a:off x="88900" y="4756150"/>
            <a:ext cx="1489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MINOS Preliminary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47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&gt;0.3 GeV</a:t>
            </a:r>
            <a:r>
              <a:rPr lang="en-GB" sz="3600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Fit Contour and Correlations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323850" y="5157788"/>
            <a:ext cx="830421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Contour drawn from MINUIT and minimized at every point with respect</a:t>
            </a:r>
          </a:p>
          <a:p>
            <a:r>
              <a:rPr lang="en-GB" sz="2000">
                <a:latin typeface="Microsoft Sans Serif" pitchFamily="34" charset="0"/>
              </a:rPr>
              <a:t>   to the other fit parameter; the M</a:t>
            </a:r>
            <a:r>
              <a:rPr lang="en-GB" sz="2000" baseline="-25000">
                <a:latin typeface="Microsoft Sans Serif" pitchFamily="34" charset="0"/>
              </a:rPr>
              <a:t>A</a:t>
            </a:r>
            <a:r>
              <a:rPr lang="en-GB" sz="2000" baseline="30000">
                <a:latin typeface="Microsoft Sans Serif" pitchFamily="34" charset="0"/>
              </a:rPr>
              <a:t>RES</a:t>
            </a:r>
            <a:r>
              <a:rPr lang="en-GB" sz="2000">
                <a:latin typeface="Microsoft Sans Serif" pitchFamily="34" charset="0"/>
              </a:rPr>
              <a:t>-scale.  There is a relatively strong</a:t>
            </a:r>
          </a:p>
          <a:p>
            <a:r>
              <a:rPr lang="en-GB" sz="2000">
                <a:latin typeface="Microsoft Sans Serif" pitchFamily="34" charset="0"/>
              </a:rPr>
              <a:t>   anti-correlation between these two fit parameters.</a:t>
            </a:r>
          </a:p>
        </p:txBody>
      </p:sp>
      <p:pic>
        <p:nvPicPr>
          <p:cNvPr id="9" name="Picture 31" descr="intMomFit_maQeVsEmuCont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graphicFrame>
        <p:nvGraphicFramePr>
          <p:cNvPr id="10" name="Group 68"/>
          <p:cNvGraphicFramePr>
            <a:graphicFrameLocks noGrp="1"/>
          </p:cNvGraphicFramePr>
          <p:nvPr>
            <p:ph/>
          </p:nvPr>
        </p:nvGraphicFramePr>
        <p:xfrm>
          <a:off x="4787900" y="1844675"/>
          <a:ext cx="3744913" cy="2520952"/>
        </p:xfrm>
        <a:graphic>
          <a:graphicData uri="http://schemas.openxmlformats.org/drawingml/2006/table">
            <a:tbl>
              <a:tblPr/>
              <a:tblGrid>
                <a:gridCol w="1152525"/>
                <a:gridCol w="863600"/>
                <a:gridCol w="863600"/>
                <a:gridCol w="865188"/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E</a:t>
                      </a:r>
                      <a:r>
                        <a:rPr kumimoji="0" lang="el-G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E</a:t>
                      </a:r>
                      <a:r>
                        <a:rPr kumimoji="0" lang="el-G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7019925" y="4508500"/>
            <a:ext cx="1489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MINOS Preliminary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48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Systematic Errors and &gt;0.3 GeV</a:t>
            </a:r>
            <a:r>
              <a:rPr lang="en-GB" sz="3600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Result</a:t>
            </a:r>
          </a:p>
        </p:txBody>
      </p:sp>
      <p:graphicFrame>
        <p:nvGraphicFramePr>
          <p:cNvPr id="8" name="Group 144"/>
          <p:cNvGraphicFramePr>
            <a:graphicFrameLocks noGrp="1"/>
          </p:cNvGraphicFramePr>
          <p:nvPr>
            <p:ph/>
          </p:nvPr>
        </p:nvGraphicFramePr>
        <p:xfrm>
          <a:off x="2987675" y="1412875"/>
          <a:ext cx="5976938" cy="3261360"/>
        </p:xfrm>
        <a:graphic>
          <a:graphicData uri="http://schemas.openxmlformats.org/drawingml/2006/table">
            <a:tbl>
              <a:tblPr/>
              <a:tblGrid>
                <a:gridCol w="2592388"/>
                <a:gridCol w="1584325"/>
                <a:gridCol w="180022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Systematic 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Positive Shift (GeV)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Negative Shift (GeV)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 Selection Cut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Hadronic Energy Offset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Final State Interactions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DIS Cross Section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Flux Tuning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 Nuclear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RES Nuclear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Quadrature 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150"/>
          <p:cNvSpPr txBox="1">
            <a:spLocks noChangeArrowheads="1"/>
          </p:cNvSpPr>
          <p:nvPr/>
        </p:nvSpPr>
        <p:spPr bwMode="auto">
          <a:xfrm>
            <a:off x="539750" y="5445125"/>
            <a:ext cx="8413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latin typeface="Microsoft Sans Serif" pitchFamily="34" charset="0"/>
              </a:rPr>
              <a:t>Effective M</a:t>
            </a:r>
            <a:r>
              <a:rPr lang="en-GB" sz="2800" baseline="-25000">
                <a:latin typeface="Microsoft Sans Serif" pitchFamily="34" charset="0"/>
              </a:rPr>
              <a:t>A</a:t>
            </a:r>
            <a:r>
              <a:rPr lang="en-GB" sz="2800" baseline="30000">
                <a:latin typeface="Microsoft Sans Serif" pitchFamily="34" charset="0"/>
              </a:rPr>
              <a:t>QE</a:t>
            </a:r>
            <a:r>
              <a:rPr lang="en-GB" sz="2800">
                <a:latin typeface="Microsoft Sans Serif" pitchFamily="34" charset="0"/>
              </a:rPr>
              <a:t> = 1.26 </a:t>
            </a:r>
            <a:r>
              <a:rPr lang="en-GB" sz="2800" baseline="30000">
                <a:latin typeface="Microsoft Sans Serif" pitchFamily="34" charset="0"/>
              </a:rPr>
              <a:t>+0.12</a:t>
            </a:r>
            <a:r>
              <a:rPr lang="en-GB" sz="2800" baseline="-25000">
                <a:latin typeface="Microsoft Sans Serif" pitchFamily="34" charset="0"/>
              </a:rPr>
              <a:t>-0.10 </a:t>
            </a:r>
            <a:r>
              <a:rPr lang="en-GB" sz="2800">
                <a:latin typeface="Microsoft Sans Serif" pitchFamily="34" charset="0"/>
              </a:rPr>
              <a:t>(fit) </a:t>
            </a:r>
            <a:r>
              <a:rPr lang="en-GB" sz="2800" baseline="30000">
                <a:latin typeface="Microsoft Sans Serif" pitchFamily="34" charset="0"/>
              </a:rPr>
              <a:t>+0.08</a:t>
            </a:r>
            <a:r>
              <a:rPr lang="en-GB" sz="2800" baseline="-25000">
                <a:latin typeface="Microsoft Sans Serif" pitchFamily="34" charset="0"/>
              </a:rPr>
              <a:t>-0.12</a:t>
            </a:r>
            <a:r>
              <a:rPr lang="en-GB" sz="2800">
                <a:latin typeface="Microsoft Sans Serif" pitchFamily="34" charset="0"/>
              </a:rPr>
              <a:t> (syst) GeV</a:t>
            </a:r>
            <a:endParaRPr lang="en-GB" sz="2800" baseline="-25000">
              <a:latin typeface="Microsoft Sans Serif" pitchFamily="34" charset="0"/>
            </a:endParaRPr>
          </a:p>
        </p:txBody>
      </p:sp>
      <p:sp>
        <p:nvSpPr>
          <p:cNvPr id="22" name="Text Box 151"/>
          <p:cNvSpPr txBox="1">
            <a:spLocks noChangeArrowheads="1"/>
          </p:cNvSpPr>
          <p:nvPr/>
        </p:nvSpPr>
        <p:spPr bwMode="auto">
          <a:xfrm>
            <a:off x="7451725" y="4724400"/>
            <a:ext cx="1489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MINOS Preliminary</a:t>
            </a:r>
          </a:p>
        </p:txBody>
      </p:sp>
      <p:sp>
        <p:nvSpPr>
          <p:cNvPr id="23" name="Text Box 152"/>
          <p:cNvSpPr txBox="1">
            <a:spLocks noChangeArrowheads="1"/>
          </p:cNvSpPr>
          <p:nvPr/>
        </p:nvSpPr>
        <p:spPr bwMode="auto">
          <a:xfrm>
            <a:off x="628650" y="5949950"/>
            <a:ext cx="2141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MINOS Preliminary</a:t>
            </a:r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288925" y="1484313"/>
            <a:ext cx="23971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rgbClr val="FF0000"/>
                </a:solidFill>
                <a:latin typeface="Microsoft Sans Serif" pitchFamily="34" charset="0"/>
              </a:rPr>
              <a:t>Change in both data and</a:t>
            </a:r>
          </a:p>
          <a:p>
            <a:pPr algn="ctr"/>
            <a:r>
              <a:rPr lang="en-GB" sz="1600">
                <a:solidFill>
                  <a:srgbClr val="FF0000"/>
                </a:solidFill>
                <a:latin typeface="Microsoft Sans Serif" pitchFamily="34" charset="0"/>
              </a:rPr>
              <a:t>MC -&gt; sanity check.</a:t>
            </a:r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>
            <a:off x="2555875" y="1916113"/>
            <a:ext cx="576263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517525" y="2276475"/>
            <a:ext cx="20510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Re-weight the MC</a:t>
            </a:r>
          </a:p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 for changes to the </a:t>
            </a:r>
          </a:p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normalization of low</a:t>
            </a:r>
          </a:p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multiplicity channels.</a:t>
            </a:r>
          </a:p>
        </p:txBody>
      </p:sp>
      <p:sp>
        <p:nvSpPr>
          <p:cNvPr id="27" name="Line 53"/>
          <p:cNvSpPr>
            <a:spLocks noChangeShapeType="1"/>
          </p:cNvSpPr>
          <p:nvPr/>
        </p:nvSpPr>
        <p:spPr bwMode="auto">
          <a:xfrm>
            <a:off x="2555875" y="2708275"/>
            <a:ext cx="576263" cy="3603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 flipV="1">
            <a:off x="2555875" y="3429000"/>
            <a:ext cx="574675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Text Box 59"/>
          <p:cNvSpPr txBox="1">
            <a:spLocks noChangeArrowheads="1"/>
          </p:cNvSpPr>
          <p:nvPr/>
        </p:nvSpPr>
        <p:spPr bwMode="auto">
          <a:xfrm>
            <a:off x="454025" y="3500438"/>
            <a:ext cx="214033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Microsoft Sans Serif" pitchFamily="34" charset="0"/>
              </a:rPr>
              <a:t>Vary flux tuning </a:t>
            </a:r>
            <a:r>
              <a:rPr lang="en-GB" sz="1600" dirty="0" smtClean="0">
                <a:solidFill>
                  <a:srgbClr val="FF0000"/>
                </a:solidFill>
                <a:latin typeface="Microsoft Sans Serif" pitchFamily="34" charset="0"/>
              </a:rPr>
              <a:t>using</a:t>
            </a:r>
            <a:endParaRPr lang="en-GB" sz="1600" dirty="0">
              <a:solidFill>
                <a:srgbClr val="FF0000"/>
              </a:solidFill>
              <a:latin typeface="Microsoft Sans Serif" pitchFamily="34" charset="0"/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Microsoft Sans Serif" pitchFamily="34" charset="0"/>
              </a:rPr>
              <a:t>errors from beam </a:t>
            </a:r>
            <a:r>
              <a:rPr lang="en-GB" sz="1600" dirty="0" smtClean="0">
                <a:solidFill>
                  <a:srgbClr val="FF0000"/>
                </a:solidFill>
                <a:latin typeface="Microsoft Sans Serif" pitchFamily="34" charset="0"/>
              </a:rPr>
              <a:t>fits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Microsoft Sans Serif" pitchFamily="34" charset="0"/>
              </a:rPr>
              <a:t>(and from not using 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Microsoft Sans Serif" pitchFamily="34" charset="0"/>
              </a:rPr>
              <a:t>them at all).</a:t>
            </a:r>
            <a:endParaRPr lang="en-GB" sz="1600" dirty="0">
              <a:solidFill>
                <a:srgbClr val="FF0000"/>
              </a:solidFill>
              <a:latin typeface="Microsoft Sans Serif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49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Systematic Errors and &gt;0.3 GeV</a:t>
            </a:r>
            <a:r>
              <a:rPr lang="en-GB" sz="3600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Result</a:t>
            </a:r>
          </a:p>
        </p:txBody>
      </p:sp>
      <p:graphicFrame>
        <p:nvGraphicFramePr>
          <p:cNvPr id="8" name="Group 144"/>
          <p:cNvGraphicFramePr>
            <a:graphicFrameLocks noGrp="1"/>
          </p:cNvGraphicFramePr>
          <p:nvPr>
            <p:ph/>
          </p:nvPr>
        </p:nvGraphicFramePr>
        <p:xfrm>
          <a:off x="2987675" y="1412875"/>
          <a:ext cx="5976938" cy="3261360"/>
        </p:xfrm>
        <a:graphic>
          <a:graphicData uri="http://schemas.openxmlformats.org/drawingml/2006/table">
            <a:tbl>
              <a:tblPr/>
              <a:tblGrid>
                <a:gridCol w="2592388"/>
                <a:gridCol w="1584325"/>
                <a:gridCol w="180022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Systematic 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Positive Shift (GeV)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Negative Shift (GeV)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 Selection Cut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Hadronic Energy Offset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Final State Interactions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DIS Cross Section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Flux Tuning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 Nuclear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RES Nuclear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Quadrature 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40"/>
          <p:cNvSpPr txBox="1">
            <a:spLocks noChangeArrowheads="1"/>
          </p:cNvSpPr>
          <p:nvPr/>
        </p:nvSpPr>
        <p:spPr bwMode="auto">
          <a:xfrm>
            <a:off x="287338" y="1341438"/>
            <a:ext cx="21590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rgbClr val="FF0000"/>
                </a:solidFill>
                <a:latin typeface="Microsoft Sans Serif" pitchFamily="34" charset="0"/>
              </a:rPr>
              <a:t>Includes effects such</a:t>
            </a:r>
          </a:p>
          <a:p>
            <a:pPr algn="ctr"/>
            <a:r>
              <a:rPr lang="en-GB" sz="1600">
                <a:solidFill>
                  <a:srgbClr val="FF0000"/>
                </a:solidFill>
                <a:latin typeface="Microsoft Sans Serif" pitchFamily="34" charset="0"/>
              </a:rPr>
              <a:t>as mis-calibration and</a:t>
            </a:r>
          </a:p>
          <a:p>
            <a:pPr algn="ctr"/>
            <a:r>
              <a:rPr lang="en-GB" sz="1600">
                <a:solidFill>
                  <a:srgbClr val="FF0000"/>
                </a:solidFill>
                <a:latin typeface="Microsoft Sans Serif" pitchFamily="34" charset="0"/>
              </a:rPr>
              <a:t>mis-reconstruction.</a:t>
            </a:r>
          </a:p>
        </p:txBody>
      </p:sp>
      <p:sp>
        <p:nvSpPr>
          <p:cNvPr id="10" name="Line 141"/>
          <p:cNvSpPr>
            <a:spLocks noChangeShapeType="1"/>
          </p:cNvSpPr>
          <p:nvPr/>
        </p:nvSpPr>
        <p:spPr bwMode="auto">
          <a:xfrm>
            <a:off x="2555875" y="1916113"/>
            <a:ext cx="574675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42"/>
          <p:cNvSpPr txBox="1">
            <a:spLocks noChangeArrowheads="1"/>
          </p:cNvSpPr>
          <p:nvPr/>
        </p:nvSpPr>
        <p:spPr bwMode="auto">
          <a:xfrm>
            <a:off x="0" y="2276475"/>
            <a:ext cx="2841625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Changes to intra-nuclear</a:t>
            </a:r>
          </a:p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re-scattering parameters</a:t>
            </a:r>
          </a:p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such as pion elastic or</a:t>
            </a:r>
          </a:p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in-elastic scattering, charge</a:t>
            </a:r>
          </a:p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exchange, secondary pion</a:t>
            </a:r>
          </a:p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production, the formation </a:t>
            </a:r>
          </a:p>
          <a:p>
            <a:pPr algn="ctr"/>
            <a:r>
              <a:rPr lang="en-GB" sz="1600">
                <a:solidFill>
                  <a:srgbClr val="0000FF"/>
                </a:solidFill>
                <a:latin typeface="Microsoft Sans Serif" pitchFamily="34" charset="0"/>
              </a:rPr>
              <a:t>time and nucleon absorption. </a:t>
            </a:r>
          </a:p>
        </p:txBody>
      </p:sp>
      <p:sp>
        <p:nvSpPr>
          <p:cNvPr id="17" name="Line 145"/>
          <p:cNvSpPr>
            <a:spLocks noChangeShapeType="1"/>
          </p:cNvSpPr>
          <p:nvPr/>
        </p:nvSpPr>
        <p:spPr bwMode="auto">
          <a:xfrm>
            <a:off x="2627313" y="2852738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147"/>
          <p:cNvSpPr txBox="1">
            <a:spLocks noChangeArrowheads="1"/>
          </p:cNvSpPr>
          <p:nvPr/>
        </p:nvSpPr>
        <p:spPr bwMode="auto">
          <a:xfrm>
            <a:off x="179388" y="4221163"/>
            <a:ext cx="2459037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rgbClr val="FF0000"/>
                </a:solidFill>
                <a:latin typeface="Microsoft Sans Serif" pitchFamily="34" charset="0"/>
              </a:rPr>
              <a:t>Investigated via changes</a:t>
            </a:r>
          </a:p>
          <a:p>
            <a:pPr algn="ctr"/>
            <a:r>
              <a:rPr lang="en-GB" sz="1600">
                <a:solidFill>
                  <a:srgbClr val="FF0000"/>
                </a:solidFill>
                <a:latin typeface="Microsoft Sans Serif" pitchFamily="34" charset="0"/>
              </a:rPr>
              <a:t>to the value of the Fermi</a:t>
            </a:r>
          </a:p>
          <a:p>
            <a:pPr algn="ctr"/>
            <a:r>
              <a:rPr lang="en-GB" sz="1600">
                <a:solidFill>
                  <a:srgbClr val="FF0000"/>
                </a:solidFill>
                <a:latin typeface="Microsoft Sans Serif" pitchFamily="34" charset="0"/>
              </a:rPr>
              <a:t>momentum used to apply</a:t>
            </a:r>
          </a:p>
          <a:p>
            <a:pPr algn="ctr"/>
            <a:r>
              <a:rPr lang="en-GB" sz="1600">
                <a:solidFill>
                  <a:srgbClr val="FF0000"/>
                </a:solidFill>
                <a:latin typeface="Microsoft Sans Serif" pitchFamily="34" charset="0"/>
              </a:rPr>
              <a:t>Pauli-blocking.</a:t>
            </a:r>
          </a:p>
        </p:txBody>
      </p:sp>
      <p:sp>
        <p:nvSpPr>
          <p:cNvPr id="19" name="Line 148"/>
          <p:cNvSpPr>
            <a:spLocks noChangeShapeType="1"/>
          </p:cNvSpPr>
          <p:nvPr/>
        </p:nvSpPr>
        <p:spPr bwMode="auto">
          <a:xfrm flipV="1">
            <a:off x="2700338" y="3860800"/>
            <a:ext cx="503237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Line 149"/>
          <p:cNvSpPr>
            <a:spLocks noChangeShapeType="1"/>
          </p:cNvSpPr>
          <p:nvPr/>
        </p:nvSpPr>
        <p:spPr bwMode="auto">
          <a:xfrm flipV="1">
            <a:off x="2700338" y="4221163"/>
            <a:ext cx="503237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150"/>
          <p:cNvSpPr txBox="1">
            <a:spLocks noChangeArrowheads="1"/>
          </p:cNvSpPr>
          <p:nvPr/>
        </p:nvSpPr>
        <p:spPr bwMode="auto">
          <a:xfrm>
            <a:off x="539750" y="5445125"/>
            <a:ext cx="8413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latin typeface="Microsoft Sans Serif" pitchFamily="34" charset="0"/>
              </a:rPr>
              <a:t>Effective M</a:t>
            </a:r>
            <a:r>
              <a:rPr lang="en-GB" sz="2800" baseline="-25000">
                <a:latin typeface="Microsoft Sans Serif" pitchFamily="34" charset="0"/>
              </a:rPr>
              <a:t>A</a:t>
            </a:r>
            <a:r>
              <a:rPr lang="en-GB" sz="2800" baseline="30000">
                <a:latin typeface="Microsoft Sans Serif" pitchFamily="34" charset="0"/>
              </a:rPr>
              <a:t>QE</a:t>
            </a:r>
            <a:r>
              <a:rPr lang="en-GB" sz="2800">
                <a:latin typeface="Microsoft Sans Serif" pitchFamily="34" charset="0"/>
              </a:rPr>
              <a:t> = 1.26 </a:t>
            </a:r>
            <a:r>
              <a:rPr lang="en-GB" sz="2800" baseline="30000">
                <a:latin typeface="Microsoft Sans Serif" pitchFamily="34" charset="0"/>
              </a:rPr>
              <a:t>+0.12</a:t>
            </a:r>
            <a:r>
              <a:rPr lang="en-GB" sz="2800" baseline="-25000">
                <a:latin typeface="Microsoft Sans Serif" pitchFamily="34" charset="0"/>
              </a:rPr>
              <a:t>-0.10 </a:t>
            </a:r>
            <a:r>
              <a:rPr lang="en-GB" sz="2800">
                <a:latin typeface="Microsoft Sans Serif" pitchFamily="34" charset="0"/>
              </a:rPr>
              <a:t>(fit) </a:t>
            </a:r>
            <a:r>
              <a:rPr lang="en-GB" sz="2800" baseline="30000">
                <a:latin typeface="Microsoft Sans Serif" pitchFamily="34" charset="0"/>
              </a:rPr>
              <a:t>+0.08</a:t>
            </a:r>
            <a:r>
              <a:rPr lang="en-GB" sz="2800" baseline="-25000">
                <a:latin typeface="Microsoft Sans Serif" pitchFamily="34" charset="0"/>
              </a:rPr>
              <a:t>-0.12</a:t>
            </a:r>
            <a:r>
              <a:rPr lang="en-GB" sz="2800">
                <a:latin typeface="Microsoft Sans Serif" pitchFamily="34" charset="0"/>
              </a:rPr>
              <a:t> (syst) GeV</a:t>
            </a:r>
            <a:endParaRPr lang="en-GB" sz="2800" baseline="-25000">
              <a:latin typeface="Microsoft Sans Serif" pitchFamily="34" charset="0"/>
            </a:endParaRPr>
          </a:p>
        </p:txBody>
      </p:sp>
      <p:sp>
        <p:nvSpPr>
          <p:cNvPr id="22" name="Text Box 151"/>
          <p:cNvSpPr txBox="1">
            <a:spLocks noChangeArrowheads="1"/>
          </p:cNvSpPr>
          <p:nvPr/>
        </p:nvSpPr>
        <p:spPr bwMode="auto">
          <a:xfrm>
            <a:off x="7451725" y="4724400"/>
            <a:ext cx="1489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MINOS Preliminary</a:t>
            </a:r>
          </a:p>
        </p:txBody>
      </p:sp>
      <p:sp>
        <p:nvSpPr>
          <p:cNvPr id="23" name="Text Box 152"/>
          <p:cNvSpPr txBox="1">
            <a:spLocks noChangeArrowheads="1"/>
          </p:cNvSpPr>
          <p:nvPr/>
        </p:nvSpPr>
        <p:spPr bwMode="auto">
          <a:xfrm>
            <a:off x="628650" y="5949950"/>
            <a:ext cx="2141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MINOS Preliminary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Introduction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5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MINOS </a:t>
            </a:r>
            <a:r>
              <a:rPr lang="en-GB" sz="3600" i="0" dirty="0">
                <a:latin typeface="Comic Sans MS" pitchFamily="66" charset="0"/>
              </a:rPr>
              <a:t>Physics Goals</a:t>
            </a:r>
          </a:p>
        </p:txBody>
      </p:sp>
      <p:pic>
        <p:nvPicPr>
          <p:cNvPr id="21" name="Picture 6" descr="Hierarchy1_smaller.png"/>
          <p:cNvPicPr>
            <a:picLocks noChangeAspect="1"/>
          </p:cNvPicPr>
          <p:nvPr/>
        </p:nvPicPr>
        <p:blipFill>
          <a:blip r:embed="rId3"/>
          <a:srcRect l="10255" r="38361"/>
          <a:stretch>
            <a:fillRect/>
          </a:stretch>
        </p:blipFill>
        <p:spPr bwMode="auto">
          <a:xfrm>
            <a:off x="250825" y="1484313"/>
            <a:ext cx="417671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427538" y="1557338"/>
            <a:ext cx="43148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i="0" dirty="0">
                <a:latin typeface="Microsoft Sans Serif" pitchFamily="34" charset="0"/>
              </a:rPr>
              <a:t>  Make precision measurements of </a:t>
            </a:r>
          </a:p>
          <a:p>
            <a:r>
              <a:rPr lang="en-GB" sz="2000" i="0" dirty="0">
                <a:latin typeface="Microsoft Sans Serif" pitchFamily="34" charset="0"/>
              </a:rPr>
              <a:t>   the oscillation parameters </a:t>
            </a:r>
            <a:r>
              <a:rPr lang="el-GR" sz="2000" i="0" dirty="0">
                <a:latin typeface="Microsoft Sans Serif" pitchFamily="34" charset="0"/>
                <a:cs typeface="Microsoft Sans Serif" pitchFamily="34" charset="0"/>
              </a:rPr>
              <a:t>Δ</a:t>
            </a:r>
            <a:r>
              <a:rPr lang="en-GB" sz="2000" i="0" dirty="0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GB" sz="2000" i="0" baseline="30000" dirty="0"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i="0" dirty="0">
                <a:latin typeface="Microsoft Sans Serif" pitchFamily="34" charset="0"/>
                <a:cs typeface="Microsoft Sans Serif" pitchFamily="34" charset="0"/>
              </a:rPr>
              <a:t> and</a:t>
            </a:r>
          </a:p>
          <a:p>
            <a:r>
              <a:rPr lang="en-GB" sz="2000" i="0" dirty="0">
                <a:latin typeface="Microsoft Sans Serif" pitchFamily="34" charset="0"/>
                <a:cs typeface="Microsoft Sans Serif" pitchFamily="34" charset="0"/>
              </a:rPr>
              <a:t>   sin</a:t>
            </a:r>
            <a:r>
              <a:rPr lang="en-GB" sz="2000" i="0" baseline="30000" dirty="0"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i="0" dirty="0">
                <a:latin typeface="Microsoft Sans Serif" pitchFamily="34" charset="0"/>
                <a:cs typeface="Microsoft Sans Serif" pitchFamily="34" charset="0"/>
              </a:rPr>
              <a:t>(2</a:t>
            </a:r>
            <a:r>
              <a:rPr lang="el-GR" sz="2000" i="0" dirty="0"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GB" sz="2000" i="0" dirty="0">
                <a:latin typeface="Microsoft Sans Serif" pitchFamily="34" charset="0"/>
                <a:cs typeface="Microsoft Sans Serif" pitchFamily="34" charset="0"/>
              </a:rPr>
              <a:t>) [                ].</a:t>
            </a:r>
          </a:p>
          <a:p>
            <a:endParaRPr lang="en-GB" sz="1200" i="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i="0" dirty="0">
                <a:latin typeface="Microsoft Sans Serif" pitchFamily="34" charset="0"/>
                <a:cs typeface="Microsoft Sans Serif" pitchFamily="34" charset="0"/>
              </a:rPr>
              <a:t>  Rule out exotic models such as </a:t>
            </a:r>
          </a:p>
          <a:p>
            <a:r>
              <a:rPr lang="en-GB" sz="2000" i="0" dirty="0">
                <a:latin typeface="Microsoft Sans Serif" pitchFamily="34" charset="0"/>
                <a:cs typeface="Microsoft Sans Serif" pitchFamily="34" charset="0"/>
              </a:rPr>
              <a:t>   neutrino de-coherence or decay.</a:t>
            </a:r>
          </a:p>
          <a:p>
            <a:endParaRPr lang="el-GR" sz="2000" i="0" dirty="0">
              <a:latin typeface="Microsoft Sans Serif" pitchFamily="34" charset="0"/>
            </a:endParaRPr>
          </a:p>
        </p:txBody>
      </p:sp>
      <p:graphicFrame>
        <p:nvGraphicFramePr>
          <p:cNvPr id="29" name="Object 27"/>
          <p:cNvGraphicFramePr>
            <a:graphicFrameLocks noChangeAspect="1"/>
          </p:cNvGraphicFramePr>
          <p:nvPr/>
        </p:nvGraphicFramePr>
        <p:xfrm>
          <a:off x="5724525" y="2151063"/>
          <a:ext cx="1079500" cy="490537"/>
        </p:xfrm>
        <a:graphic>
          <a:graphicData uri="http://schemas.openxmlformats.org/presentationml/2006/ole">
            <p:oleObj spid="_x0000_s1026" name="Equation" r:id="rId4" imgW="533160" imgH="241200" progId="Equation.3">
              <p:embed/>
            </p:oleObj>
          </a:graphicData>
        </a:graphic>
      </p:graphicFrame>
      <p:sp>
        <p:nvSpPr>
          <p:cNvPr id="30" name="Line 32"/>
          <p:cNvSpPr>
            <a:spLocks noChangeShapeType="1"/>
          </p:cNvSpPr>
          <p:nvPr/>
        </p:nvSpPr>
        <p:spPr bwMode="auto">
          <a:xfrm flipH="1">
            <a:off x="4140200" y="2205038"/>
            <a:ext cx="431800" cy="431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 flipV="1">
            <a:off x="2700338" y="1989138"/>
            <a:ext cx="1871662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" name="Oval 34"/>
          <p:cNvSpPr>
            <a:spLocks noChangeArrowheads="1"/>
          </p:cNvSpPr>
          <p:nvPr/>
        </p:nvSpPr>
        <p:spPr bwMode="auto">
          <a:xfrm>
            <a:off x="1692275" y="1484313"/>
            <a:ext cx="1079500" cy="576262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900113" y="4868863"/>
            <a:ext cx="2824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i="0">
                <a:latin typeface="Microsoft Sans Serif" pitchFamily="34" charset="0"/>
              </a:rPr>
              <a:t>(</a:t>
            </a:r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electron</a:t>
            </a:r>
            <a:r>
              <a:rPr lang="en-GB" sz="1600" b="1" i="0">
                <a:latin typeface="Microsoft Sans Serif" pitchFamily="34" charset="0"/>
              </a:rPr>
              <a:t>, </a:t>
            </a:r>
            <a:r>
              <a:rPr lang="en-GB" sz="1600" b="1" i="0">
                <a:solidFill>
                  <a:srgbClr val="000099"/>
                </a:solidFill>
                <a:latin typeface="Microsoft Sans Serif" pitchFamily="34" charset="0"/>
              </a:rPr>
              <a:t>muon</a:t>
            </a:r>
            <a:r>
              <a:rPr lang="en-GB" sz="1600" b="1" i="0">
                <a:latin typeface="Microsoft Sans Serif" pitchFamily="34" charset="0"/>
              </a:rPr>
              <a:t>, </a:t>
            </a:r>
            <a:r>
              <a:rPr lang="en-GB" sz="1600" b="1" i="0">
                <a:solidFill>
                  <a:srgbClr val="006600"/>
                </a:solidFill>
                <a:latin typeface="Microsoft Sans Serif" pitchFamily="34" charset="0"/>
              </a:rPr>
              <a:t>tau</a:t>
            </a:r>
            <a:r>
              <a:rPr lang="en-GB" sz="1600" b="1" i="0">
                <a:latin typeface="Microsoft Sans Serif" pitchFamily="34" charset="0"/>
              </a:rPr>
              <a:t> flavours)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2555875" y="20605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i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GB" sz="2000" i="0" baseline="-2500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23</a:t>
            </a:r>
            <a:endParaRPr lang="el-GR" sz="2000" i="0" baseline="-2500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50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dirty="0">
                <a:latin typeface="Comic Sans MS" pitchFamily="66" charset="0"/>
              </a:rPr>
              <a:t>  </a:t>
            </a:r>
            <a:r>
              <a:rPr lang="en-GB" sz="3600" dirty="0" smtClean="0">
                <a:latin typeface="Comic Sans MS" pitchFamily="66" charset="0"/>
              </a:rPr>
              <a:t>Intra-Nuclear Re-Scattering (FSI)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23850" y="1412875"/>
            <a:ext cx="494879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</a:t>
            </a:r>
            <a:r>
              <a:rPr lang="en-GB" sz="2000" dirty="0" err="1" smtClean="0">
                <a:solidFill>
                  <a:srgbClr val="0000FF"/>
                </a:solidFill>
                <a:latin typeface="Microsoft Sans Serif" pitchFamily="34" charset="0"/>
              </a:rPr>
              <a:t>Hadron</a:t>
            </a:r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 mean free path is of order fm</a:t>
            </a:r>
            <a:r>
              <a:rPr lang="en-GB" sz="2000" dirty="0" smtClean="0">
                <a:latin typeface="Microsoft Sans Serif" pitchFamily="34" charset="0"/>
              </a:rPr>
              <a:t>.</a:t>
            </a:r>
          </a:p>
          <a:p>
            <a:pPr>
              <a:buFontTx/>
              <a:buChar char="•"/>
            </a:pPr>
            <a:endParaRPr lang="en-GB" sz="1000" dirty="0" smtClean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 smtClean="0">
                <a:latin typeface="Microsoft Sans Serif" pitchFamily="34" charset="0"/>
              </a:rPr>
              <a:t>  Many possibilities to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mask the primary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   interaction</a:t>
            </a:r>
            <a:r>
              <a:rPr lang="en-GB" sz="2000" dirty="0" smtClean="0">
                <a:latin typeface="Microsoft Sans Serif" pitchFamily="34" charset="0"/>
              </a:rPr>
              <a:t> (approximately 40% in Iron).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FSI change both the final </a:t>
            </a:r>
            <a:r>
              <a:rPr lang="en-GB" sz="2000" dirty="0" err="1" smtClean="0">
                <a:latin typeface="Microsoft Sans Serif" pitchFamily="34" charset="0"/>
              </a:rPr>
              <a:t>hadronic</a:t>
            </a:r>
            <a:r>
              <a:rPr lang="en-GB" sz="2000" dirty="0" smtClean="0">
                <a:latin typeface="Microsoft Sans Serif" pitchFamily="34" charset="0"/>
              </a:rPr>
              <a:t> state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   multiplicities </a:t>
            </a:r>
            <a:r>
              <a:rPr lang="en-GB" sz="2000" dirty="0" smtClean="0">
                <a:latin typeface="Microsoft Sans Serif" pitchFamily="34" charset="0"/>
              </a:rPr>
              <a:t>and observable </a:t>
            </a:r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kinematics</a:t>
            </a:r>
            <a:r>
              <a:rPr lang="en-GB" sz="2000" dirty="0" smtClean="0">
                <a:latin typeface="Microsoft Sans Serif" pitchFamily="34" charset="0"/>
              </a:rPr>
              <a:t>.</a:t>
            </a:r>
            <a:endParaRPr lang="en-GB" sz="2000" dirty="0">
              <a:latin typeface="Microsoft Sans Serif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572132" y="1500174"/>
          <a:ext cx="3302581" cy="1796141"/>
        </p:xfrm>
        <a:graphic>
          <a:graphicData uri="http://schemas.openxmlformats.org/presentationml/2006/ole">
            <p:oleObj spid="_x0000_s54274" name="Equation" r:id="rId3" imgW="1447560" imgH="78732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786710" y="157161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MS Reference Sans Serif" pitchFamily="34" charset="0"/>
              </a:rPr>
              <a:t>or</a:t>
            </a:r>
            <a:endParaRPr lang="en-GB" i="1" dirty="0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6710" y="221455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MS Reference Sans Serif" pitchFamily="34" charset="0"/>
              </a:rPr>
              <a:t>or</a:t>
            </a:r>
            <a:endParaRPr lang="en-GB" i="1" dirty="0">
              <a:solidFill>
                <a:srgbClr val="FF0000"/>
              </a:solidFill>
              <a:latin typeface="MS Reference Sans Serif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6710" y="3286124"/>
            <a:ext cx="57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MS Reference Sans Serif" pitchFamily="34" charset="0"/>
              </a:rPr>
              <a:t>or…</a:t>
            </a:r>
            <a:endParaRPr lang="en-GB" i="1" dirty="0">
              <a:solidFill>
                <a:srgbClr val="FF0000"/>
              </a:solidFill>
              <a:latin typeface="MS Reference Sans Serif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428728" y="3571876"/>
            <a:ext cx="5763985" cy="2500330"/>
            <a:chOff x="214282" y="3643314"/>
            <a:chExt cx="5763985" cy="2500330"/>
          </a:xfrm>
        </p:grpSpPr>
        <p:sp>
          <p:nvSpPr>
            <p:cNvPr id="31" name="Oval 30"/>
            <p:cNvSpPr/>
            <p:nvPr/>
          </p:nvSpPr>
          <p:spPr>
            <a:xfrm>
              <a:off x="1428728" y="3643314"/>
              <a:ext cx="3200203" cy="250033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1925311" y="5265150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2311542" y="4116349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2587422" y="4859691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2642598" y="5805762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3359885" y="5670609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2918477" y="5332726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3028829" y="3846043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1814959" y="4454232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3304709" y="4656961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2918477" y="4386655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3911644" y="4319079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3856468" y="5197573"/>
              <a:ext cx="165528" cy="20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Arrow Connector 47"/>
            <p:cNvCxnSpPr>
              <a:endCxn id="35" idx="2"/>
            </p:cNvCxnSpPr>
            <p:nvPr/>
          </p:nvCxnSpPr>
          <p:spPr>
            <a:xfrm flipV="1">
              <a:off x="928662" y="4961056"/>
              <a:ext cx="1658760" cy="3958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2697774" y="3778467"/>
              <a:ext cx="1931157" cy="111501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43" idx="6"/>
            </p:cNvCxnSpPr>
            <p:nvPr/>
          </p:nvCxnSpPr>
          <p:spPr>
            <a:xfrm flipV="1">
              <a:off x="2697774" y="4758326"/>
              <a:ext cx="772463" cy="2027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415061" y="4643446"/>
              <a:ext cx="1522875" cy="11488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39" idx="1"/>
            </p:cNvCxnSpPr>
            <p:nvPr/>
          </p:nvCxnSpPr>
          <p:spPr>
            <a:xfrm rot="16200000" flipH="1">
              <a:off x="2636459" y="5056156"/>
              <a:ext cx="367574" cy="2449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39" idx="6"/>
            </p:cNvCxnSpPr>
            <p:nvPr/>
          </p:nvCxnSpPr>
          <p:spPr>
            <a:xfrm flipV="1">
              <a:off x="3084005" y="5197574"/>
              <a:ext cx="1875981" cy="23651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084005" y="5434092"/>
              <a:ext cx="1879241" cy="37167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14282" y="4643446"/>
              <a:ext cx="1071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i="1" dirty="0" smtClean="0">
                  <a:solidFill>
                    <a:schemeClr val="bg1">
                      <a:lumMod val="50000"/>
                    </a:schemeClr>
                  </a:solidFill>
                  <a:latin typeface="MS Reference Sans Serif" pitchFamily="34" charset="0"/>
                </a:rPr>
                <a:t>Neutrino</a:t>
              </a:r>
              <a:endParaRPr lang="en-GB" sz="1600" b="1" i="1" dirty="0">
                <a:solidFill>
                  <a:schemeClr val="bg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72000" y="378619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i="1" dirty="0" err="1" smtClean="0">
                  <a:solidFill>
                    <a:schemeClr val="bg1">
                      <a:lumMod val="50000"/>
                    </a:schemeClr>
                  </a:solidFill>
                  <a:latin typeface="MS Reference Sans Serif" pitchFamily="34" charset="0"/>
                </a:rPr>
                <a:t>Muon</a:t>
              </a:r>
              <a:endParaRPr lang="en-GB" sz="1600" b="1" i="1" dirty="0">
                <a:solidFill>
                  <a:schemeClr val="bg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76978" y="506242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i="1" dirty="0" err="1" smtClean="0">
                  <a:solidFill>
                    <a:srgbClr val="FF0000"/>
                  </a:solidFill>
                  <a:latin typeface="MS Reference Sans Serif" pitchFamily="34" charset="0"/>
                </a:rPr>
                <a:t>Pion</a:t>
              </a:r>
              <a:endParaRPr lang="en-GB" sz="1600" b="1" i="1" dirty="0">
                <a:solidFill>
                  <a:srgbClr val="FF0000"/>
                </a:solidFill>
                <a:latin typeface="MS Reference Sans Serif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963246" y="4589385"/>
              <a:ext cx="101502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i="1" dirty="0" smtClean="0">
                  <a:solidFill>
                    <a:srgbClr val="0000FF"/>
                  </a:solidFill>
                  <a:latin typeface="MS Reference Sans Serif" pitchFamily="34" charset="0"/>
                </a:rPr>
                <a:t>Proton</a:t>
              </a:r>
            </a:p>
            <a:p>
              <a:endParaRPr lang="en-GB" sz="1600" b="1" i="1" dirty="0" smtClean="0">
                <a:solidFill>
                  <a:srgbClr val="0000FF"/>
                </a:solidFill>
                <a:latin typeface="MS Reference Sans Serif" pitchFamily="34" charset="0"/>
              </a:endParaRPr>
            </a:p>
            <a:p>
              <a:r>
                <a:rPr lang="en-GB" sz="1600" b="1" i="1" dirty="0" smtClean="0">
                  <a:solidFill>
                    <a:srgbClr val="0000FF"/>
                  </a:solidFill>
                  <a:latin typeface="MS Reference Sans Serif" pitchFamily="34" charset="0"/>
                </a:rPr>
                <a:t>Neutron</a:t>
              </a:r>
            </a:p>
            <a:p>
              <a:endParaRPr lang="en-GB" sz="1600" b="1" i="1" dirty="0" smtClean="0">
                <a:solidFill>
                  <a:srgbClr val="0000FF"/>
                </a:solidFill>
                <a:latin typeface="MS Reference Sans Serif" pitchFamily="34" charset="0"/>
              </a:endParaRPr>
            </a:p>
            <a:p>
              <a:r>
                <a:rPr lang="en-GB" sz="1600" b="1" i="1" dirty="0" smtClean="0">
                  <a:solidFill>
                    <a:srgbClr val="0000FF"/>
                  </a:solidFill>
                  <a:latin typeface="MS Reference Sans Serif" pitchFamily="34" charset="0"/>
                </a:rPr>
                <a:t>Neutron</a:t>
              </a:r>
            </a:p>
          </p:txBody>
        </p:sp>
      </p:grp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51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Results for &gt;0.0 GeV</a:t>
            </a:r>
            <a:r>
              <a:rPr lang="en-GB" sz="3600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Fit</a:t>
            </a:r>
          </a:p>
        </p:txBody>
      </p:sp>
      <p:graphicFrame>
        <p:nvGraphicFramePr>
          <p:cNvPr id="8" name="Group 32"/>
          <p:cNvGraphicFramePr>
            <a:graphicFrameLocks noGrp="1"/>
          </p:cNvGraphicFramePr>
          <p:nvPr>
            <p:ph/>
          </p:nvPr>
        </p:nvGraphicFramePr>
        <p:xfrm>
          <a:off x="395288" y="5157788"/>
          <a:ext cx="4711700" cy="1075563"/>
        </p:xfrm>
        <a:graphic>
          <a:graphicData uri="http://schemas.openxmlformats.org/drawingml/2006/table">
            <a:tbl>
              <a:tblPr/>
              <a:tblGrid>
                <a:gridCol w="1162050"/>
                <a:gridCol w="887412"/>
                <a:gridCol w="887413"/>
                <a:gridCol w="887412"/>
                <a:gridCol w="887413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(GeV)</a:t>
                      </a:r>
                      <a:endParaRPr kumimoji="0" lang="en-GB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E</a:t>
                      </a:r>
                      <a:r>
                        <a:rPr kumimoji="0" lang="el-G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RES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(GeV)</a:t>
                      </a:r>
                      <a:endParaRPr kumimoji="0" lang="en-GB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k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Fermi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Best 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292725" y="5229225"/>
            <a:ext cx="3678238" cy="7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Microsoft Sans Serif" pitchFamily="34" charset="0"/>
              </a:rPr>
              <a:t>  Reduced </a:t>
            </a:r>
            <a:r>
              <a:rPr lang="el-GR" i="1">
                <a:latin typeface="Microsoft Sans Serif" pitchFamily="34" charset="0"/>
                <a:cs typeface="Microsoft Sans Serif" pitchFamily="34" charset="0"/>
              </a:rPr>
              <a:t>χ</a:t>
            </a:r>
            <a:r>
              <a:rPr lang="en-GB" baseline="30000">
                <a:latin typeface="Microsoft Sans Serif" pitchFamily="34" charset="0"/>
              </a:rPr>
              <a:t>2</a:t>
            </a:r>
            <a:r>
              <a:rPr lang="en-GB">
                <a:latin typeface="Microsoft Sans Serif" pitchFamily="34" charset="0"/>
              </a:rPr>
              <a:t>: 216.5 -&gt; 1.023</a:t>
            </a:r>
          </a:p>
          <a:p>
            <a:endParaRPr lang="en-GB" sz="80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>
                <a:latin typeface="Microsoft Sans Serif" pitchFamily="34" charset="0"/>
              </a:rPr>
              <a:t>  MC Scale Factor: 1.180 -&gt; 1.140</a:t>
            </a:r>
          </a:p>
        </p:txBody>
      </p:sp>
      <p:pic>
        <p:nvPicPr>
          <p:cNvPr id="10" name="Picture 36" descr="allMomFit_areaNorm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2725"/>
            <a:ext cx="4394200" cy="3479800"/>
          </a:xfrm>
          <a:prstGeom prst="rect">
            <a:avLst/>
          </a:prstGeom>
          <a:noFill/>
        </p:spPr>
      </p:pic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98450" y="4897438"/>
            <a:ext cx="14890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MINOS Preliminary</a:t>
            </a:r>
          </a:p>
        </p:txBody>
      </p:sp>
      <p:pic>
        <p:nvPicPr>
          <p:cNvPr id="17" name="Picture 37" descr="allMomFit_areaNormQ2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84313"/>
            <a:ext cx="4394200" cy="3479800"/>
          </a:xfrm>
          <a:prstGeom prst="rect">
            <a:avLst/>
          </a:prstGeom>
          <a:noFill/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&gt;0.0 GeV</a:t>
            </a:r>
            <a:r>
              <a:rPr lang="en-GB" sz="3600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Fit Contours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23850" y="5157788"/>
            <a:ext cx="81295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Contours are drawn from MINUIT and minimized at every point with </a:t>
            </a:r>
          </a:p>
          <a:p>
            <a:r>
              <a:rPr lang="en-GB" sz="2000">
                <a:latin typeface="Microsoft Sans Serif" pitchFamily="34" charset="0"/>
              </a:rPr>
              <a:t>   respect to the other fit parameters; the M</a:t>
            </a:r>
            <a:r>
              <a:rPr lang="en-GB" sz="2000" baseline="-25000">
                <a:latin typeface="Microsoft Sans Serif" pitchFamily="34" charset="0"/>
              </a:rPr>
              <a:t>A</a:t>
            </a:r>
            <a:r>
              <a:rPr lang="en-GB" sz="2000" baseline="30000">
                <a:latin typeface="Microsoft Sans Serif" pitchFamily="34" charset="0"/>
              </a:rPr>
              <a:t>RES</a:t>
            </a:r>
            <a:r>
              <a:rPr lang="en-GB" sz="2000">
                <a:latin typeface="Microsoft Sans Serif" pitchFamily="34" charset="0"/>
              </a:rPr>
              <a:t>-scale and either the QE</a:t>
            </a:r>
          </a:p>
          <a:p>
            <a:r>
              <a:rPr lang="en-GB" sz="2000">
                <a:latin typeface="Microsoft Sans Serif" pitchFamily="34" charset="0"/>
              </a:rPr>
              <a:t>   Fermi momentum scale or stopping muon energy scale.  </a:t>
            </a:r>
          </a:p>
        </p:txBody>
      </p:sp>
      <p:pic>
        <p:nvPicPr>
          <p:cNvPr id="9" name="Picture 34" descr="allMomFit_maQeVsEmuCont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pic>
        <p:nvPicPr>
          <p:cNvPr id="10" name="Picture 35" descr="allMomFit_maQeVsQeKfCont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394200" cy="3479800"/>
          </a:xfrm>
          <a:prstGeom prst="rect">
            <a:avLst/>
          </a:prstGeom>
          <a:noFill/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53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Systematic Errors and &gt;0.0 GeV</a:t>
            </a:r>
            <a:r>
              <a:rPr lang="en-GB" sz="3600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Result</a:t>
            </a:r>
          </a:p>
        </p:txBody>
      </p:sp>
      <p:graphicFrame>
        <p:nvGraphicFramePr>
          <p:cNvPr id="8" name="Group 58"/>
          <p:cNvGraphicFramePr>
            <a:graphicFrameLocks noGrp="1"/>
          </p:cNvGraphicFramePr>
          <p:nvPr>
            <p:ph/>
          </p:nvPr>
        </p:nvGraphicFramePr>
        <p:xfrm>
          <a:off x="2987675" y="1412875"/>
          <a:ext cx="5976938" cy="2926080"/>
        </p:xfrm>
        <a:graphic>
          <a:graphicData uri="http://schemas.openxmlformats.org/drawingml/2006/table">
            <a:tbl>
              <a:tblPr/>
              <a:tblGrid>
                <a:gridCol w="2592388"/>
                <a:gridCol w="1584325"/>
                <a:gridCol w="180022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Systematic 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Positive Shift (GeV)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Negative Shift (GeV)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 Selection Cut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Hadronic Energy Offset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Final State Interactions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DIS Cross Section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Flux Tuning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RES Nuclear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Quadrature 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0.137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468313" y="4724400"/>
            <a:ext cx="8413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latin typeface="Microsoft Sans Serif" pitchFamily="34" charset="0"/>
              </a:rPr>
              <a:t>Effective M</a:t>
            </a:r>
            <a:r>
              <a:rPr lang="en-GB" sz="2800" baseline="-25000">
                <a:latin typeface="Microsoft Sans Serif" pitchFamily="34" charset="0"/>
              </a:rPr>
              <a:t>A</a:t>
            </a:r>
            <a:r>
              <a:rPr lang="en-GB" sz="2800" baseline="30000">
                <a:latin typeface="Microsoft Sans Serif" pitchFamily="34" charset="0"/>
              </a:rPr>
              <a:t>QE</a:t>
            </a:r>
            <a:r>
              <a:rPr lang="en-GB" sz="2800">
                <a:latin typeface="Microsoft Sans Serif" pitchFamily="34" charset="0"/>
              </a:rPr>
              <a:t> = 1.19 </a:t>
            </a:r>
            <a:r>
              <a:rPr lang="en-GB" sz="2800" baseline="30000">
                <a:latin typeface="Microsoft Sans Serif" pitchFamily="34" charset="0"/>
              </a:rPr>
              <a:t>+0.09</a:t>
            </a:r>
            <a:r>
              <a:rPr lang="en-GB" sz="2800" baseline="-25000">
                <a:latin typeface="Microsoft Sans Serif" pitchFamily="34" charset="0"/>
              </a:rPr>
              <a:t>-0.10 </a:t>
            </a:r>
            <a:r>
              <a:rPr lang="en-GB" sz="2800">
                <a:latin typeface="Microsoft Sans Serif" pitchFamily="34" charset="0"/>
              </a:rPr>
              <a:t>(fit) </a:t>
            </a:r>
            <a:r>
              <a:rPr lang="en-GB" sz="2800" baseline="30000">
                <a:latin typeface="Microsoft Sans Serif" pitchFamily="34" charset="0"/>
              </a:rPr>
              <a:t>+0.12</a:t>
            </a:r>
            <a:r>
              <a:rPr lang="en-GB" sz="2800" baseline="-25000">
                <a:latin typeface="Microsoft Sans Serif" pitchFamily="34" charset="0"/>
              </a:rPr>
              <a:t>-0.14</a:t>
            </a:r>
            <a:r>
              <a:rPr lang="en-GB" sz="2800">
                <a:latin typeface="Microsoft Sans Serif" pitchFamily="34" charset="0"/>
              </a:rPr>
              <a:t> (syst) GeV</a:t>
            </a:r>
            <a:endParaRPr lang="en-GB" sz="2800" baseline="-25000">
              <a:latin typeface="Microsoft Sans Serif" pitchFamily="34" charset="0"/>
            </a:endParaRP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1403350" y="5589588"/>
            <a:ext cx="40147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i="1">
                <a:latin typeface="Microsoft Sans Serif" pitchFamily="34" charset="0"/>
              </a:rPr>
              <a:t>Fit errors are reduced because of the</a:t>
            </a:r>
          </a:p>
          <a:p>
            <a:pPr algn="ctr"/>
            <a:r>
              <a:rPr lang="en-GB" i="1">
                <a:latin typeface="Microsoft Sans Serif" pitchFamily="34" charset="0"/>
              </a:rPr>
              <a:t>extra statistics from the low Q</a:t>
            </a:r>
            <a:r>
              <a:rPr lang="en-GB" i="1" baseline="30000">
                <a:latin typeface="Microsoft Sans Serif" pitchFamily="34" charset="0"/>
              </a:rPr>
              <a:t>2</a:t>
            </a:r>
            <a:r>
              <a:rPr lang="en-GB" i="1">
                <a:latin typeface="Microsoft Sans Serif" pitchFamily="34" charset="0"/>
              </a:rPr>
              <a:t> region.</a:t>
            </a:r>
          </a:p>
        </p:txBody>
      </p:sp>
      <p:sp>
        <p:nvSpPr>
          <p:cNvPr id="22" name="Text Box 61"/>
          <p:cNvSpPr txBox="1">
            <a:spLocks noChangeArrowheads="1"/>
          </p:cNvSpPr>
          <p:nvPr/>
        </p:nvSpPr>
        <p:spPr bwMode="auto">
          <a:xfrm>
            <a:off x="5508625" y="5445125"/>
            <a:ext cx="3163888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i="1">
                <a:latin typeface="Microsoft Sans Serif" pitchFamily="34" charset="0"/>
              </a:rPr>
              <a:t>Additional systematic error is </a:t>
            </a:r>
          </a:p>
          <a:p>
            <a:pPr algn="ctr"/>
            <a:r>
              <a:rPr lang="en-GB" i="1">
                <a:latin typeface="Microsoft Sans Serif" pitchFamily="34" charset="0"/>
              </a:rPr>
              <a:t>increased due to inclusion of</a:t>
            </a:r>
          </a:p>
          <a:p>
            <a:pPr algn="ctr"/>
            <a:r>
              <a:rPr lang="en-GB" i="1">
                <a:latin typeface="Microsoft Sans Serif" pitchFamily="34" charset="0"/>
              </a:rPr>
              <a:t>low Q</a:t>
            </a:r>
            <a:r>
              <a:rPr lang="en-GB" i="1" baseline="30000">
                <a:latin typeface="Microsoft Sans Serif" pitchFamily="34" charset="0"/>
              </a:rPr>
              <a:t>2</a:t>
            </a:r>
            <a:r>
              <a:rPr lang="en-GB" i="1">
                <a:latin typeface="Microsoft Sans Serif" pitchFamily="34" charset="0"/>
              </a:rPr>
              <a:t> region.</a:t>
            </a: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7451725" y="4365625"/>
            <a:ext cx="1489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MINOS Preliminary</a:t>
            </a: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611188" y="5229225"/>
            <a:ext cx="21415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MINOS Preliminary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158" y="2071678"/>
            <a:ext cx="22637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0000FF"/>
                </a:solidFill>
                <a:latin typeface="MS Reference Sans Serif" pitchFamily="34" charset="0"/>
              </a:rPr>
              <a:t>The results and </a:t>
            </a:r>
          </a:p>
          <a:p>
            <a:pPr algn="ctr"/>
            <a:r>
              <a:rPr lang="en-GB" sz="2000" i="1" dirty="0" smtClean="0">
                <a:solidFill>
                  <a:srgbClr val="0000FF"/>
                </a:solidFill>
                <a:latin typeface="MS Reference Sans Serif" pitchFamily="34" charset="0"/>
              </a:rPr>
              <a:t>uncertainties</a:t>
            </a:r>
          </a:p>
          <a:p>
            <a:pPr algn="ctr"/>
            <a:r>
              <a:rPr lang="en-GB" sz="2000" i="1" dirty="0" smtClean="0">
                <a:solidFill>
                  <a:srgbClr val="0000FF"/>
                </a:solidFill>
                <a:latin typeface="MS Reference Sans Serif" pitchFamily="34" charset="0"/>
              </a:rPr>
              <a:t>from the two fit</a:t>
            </a:r>
          </a:p>
          <a:p>
            <a:pPr algn="ctr"/>
            <a:r>
              <a:rPr lang="en-GB" sz="2000" i="1" dirty="0" smtClean="0">
                <a:solidFill>
                  <a:srgbClr val="0000FF"/>
                </a:solidFill>
                <a:latin typeface="MS Reference Sans Serif" pitchFamily="34" charset="0"/>
              </a:rPr>
              <a:t>configurations</a:t>
            </a:r>
          </a:p>
          <a:p>
            <a:pPr algn="ctr"/>
            <a:r>
              <a:rPr lang="en-GB" sz="2000" i="1" dirty="0" smtClean="0">
                <a:solidFill>
                  <a:srgbClr val="0000FF"/>
                </a:solidFill>
                <a:latin typeface="MS Reference Sans Serif" pitchFamily="34" charset="0"/>
              </a:rPr>
              <a:t>are very </a:t>
            </a:r>
          </a:p>
          <a:p>
            <a:pPr algn="ctr"/>
            <a:r>
              <a:rPr lang="en-GB" sz="2000" i="1" dirty="0" smtClean="0">
                <a:solidFill>
                  <a:srgbClr val="0000FF"/>
                </a:solidFill>
                <a:latin typeface="MS Reference Sans Serif" pitchFamily="34" charset="0"/>
              </a:rPr>
              <a:t>consistent!</a:t>
            </a:r>
            <a:endParaRPr lang="en-GB" sz="2000" i="1" dirty="0">
              <a:solidFill>
                <a:srgbClr val="0000FF"/>
              </a:solidFill>
              <a:latin typeface="MS Reference Sans Serif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Data Analysis and Results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54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Comparison of Fit Results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850" y="5157788"/>
            <a:ext cx="84772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Left figure shows the two sets of fit results along with the errors returned</a:t>
            </a:r>
          </a:p>
          <a:p>
            <a:r>
              <a:rPr lang="en-GB" sz="2000">
                <a:latin typeface="Microsoft Sans Serif" pitchFamily="34" charset="0"/>
              </a:rPr>
              <a:t>   by the fits and points showing the nominal parameter values and input</a:t>
            </a:r>
          </a:p>
          <a:p>
            <a:r>
              <a:rPr lang="en-GB" sz="2000">
                <a:latin typeface="Microsoft Sans Serif" pitchFamily="34" charset="0"/>
              </a:rPr>
              <a:t>   1</a:t>
            </a:r>
            <a:r>
              <a:rPr lang="el-GR" sz="2000">
                <a:latin typeface="Microsoft Sans Serif" pitchFamily="34" charset="0"/>
                <a:cs typeface="Microsoft Sans Serif" pitchFamily="34" charset="0"/>
              </a:rPr>
              <a:t>σ</a:t>
            </a:r>
            <a:r>
              <a:rPr lang="en-GB" sz="2000">
                <a:latin typeface="Microsoft Sans Serif" pitchFamily="34" charset="0"/>
              </a:rPr>
              <a:t> errors.  Right figure shows an overlay of 1</a:t>
            </a:r>
            <a:r>
              <a:rPr lang="el-GR" sz="2000">
                <a:latin typeface="Microsoft Sans Serif" pitchFamily="34" charset="0"/>
                <a:cs typeface="Microsoft Sans Serif" pitchFamily="34" charset="0"/>
              </a:rPr>
              <a:t>σ</a:t>
            </a:r>
            <a:r>
              <a:rPr lang="en-GB" sz="2000">
                <a:latin typeface="Microsoft Sans Serif" pitchFamily="34" charset="0"/>
              </a:rPr>
              <a:t> contours from the fits.</a:t>
            </a:r>
          </a:p>
        </p:txBody>
      </p:sp>
      <p:pic>
        <p:nvPicPr>
          <p:cNvPr id="9" name="Picture 11" descr="bestFitParsCompari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pic>
        <p:nvPicPr>
          <p:cNvPr id="10" name="Picture 12" descr="maQeVsEmuContourCompari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394200" cy="3479800"/>
          </a:xfrm>
          <a:prstGeom prst="rect">
            <a:avLst/>
          </a:prstGeom>
          <a:noFill/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55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Summary</a:t>
            </a: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323850" y="1381125"/>
            <a:ext cx="8757526" cy="5170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From a </a:t>
            </a:r>
            <a:r>
              <a:rPr lang="en-GB" sz="2000" dirty="0">
                <a:solidFill>
                  <a:srgbClr val="0000FF"/>
                </a:solidFill>
                <a:latin typeface="Microsoft Sans Serif" pitchFamily="34" charset="0"/>
              </a:rPr>
              <a:t>fit above the region where we might expect serious nuclear </a:t>
            </a:r>
          </a:p>
          <a:p>
            <a:r>
              <a:rPr lang="en-GB" sz="2000" dirty="0">
                <a:solidFill>
                  <a:srgbClr val="0000FF"/>
                </a:solidFill>
                <a:latin typeface="Microsoft Sans Serif" pitchFamily="34" charset="0"/>
              </a:rPr>
              <a:t>   effect </a:t>
            </a:r>
            <a:r>
              <a:rPr lang="en-GB" sz="2000" dirty="0" err="1">
                <a:solidFill>
                  <a:srgbClr val="0000FF"/>
                </a:solidFill>
                <a:latin typeface="Microsoft Sans Serif" pitchFamily="34" charset="0"/>
              </a:rPr>
              <a:t>mis-modeling</a:t>
            </a:r>
            <a:r>
              <a:rPr lang="en-GB" sz="2000" dirty="0">
                <a:latin typeface="Microsoft Sans Serif" pitchFamily="34" charset="0"/>
              </a:rPr>
              <a:t> we find a best fit effective </a:t>
            </a:r>
          </a:p>
          <a:p>
            <a:r>
              <a:rPr lang="en-GB" sz="2000" dirty="0">
                <a:latin typeface="Microsoft Sans Serif" pitchFamily="34" charset="0"/>
              </a:rPr>
              <a:t>   M</a:t>
            </a:r>
            <a:r>
              <a:rPr lang="en-GB" sz="2000" baseline="-25000" dirty="0">
                <a:latin typeface="Microsoft Sans Serif" pitchFamily="34" charset="0"/>
              </a:rPr>
              <a:t>A</a:t>
            </a:r>
            <a:r>
              <a:rPr lang="en-GB" sz="2000" baseline="30000" dirty="0">
                <a:latin typeface="Microsoft Sans Serif" pitchFamily="34" charset="0"/>
              </a:rPr>
              <a:t>QE</a:t>
            </a:r>
            <a:r>
              <a:rPr lang="en-GB" sz="2000" dirty="0">
                <a:latin typeface="Microsoft Sans Serif" pitchFamily="34" charset="0"/>
              </a:rPr>
              <a:t> = </a:t>
            </a:r>
            <a:r>
              <a:rPr lang="en-GB" sz="2000" dirty="0">
                <a:solidFill>
                  <a:srgbClr val="0000FF"/>
                </a:solidFill>
                <a:latin typeface="Microsoft Sans Serif" pitchFamily="34" charset="0"/>
              </a:rPr>
              <a:t>1.26</a:t>
            </a:r>
            <a:r>
              <a:rPr lang="en-GB" sz="2000" dirty="0">
                <a:latin typeface="Microsoft Sans Serif" pitchFamily="34" charset="0"/>
              </a:rPr>
              <a:t> </a:t>
            </a:r>
            <a:r>
              <a:rPr lang="en-GB" sz="2000" baseline="30000" dirty="0">
                <a:latin typeface="Microsoft Sans Serif" pitchFamily="34" charset="0"/>
              </a:rPr>
              <a:t>+0.12</a:t>
            </a:r>
            <a:r>
              <a:rPr lang="en-GB" sz="2000" baseline="-25000" dirty="0">
                <a:latin typeface="Microsoft Sans Serif" pitchFamily="34" charset="0"/>
              </a:rPr>
              <a:t>-0.10</a:t>
            </a:r>
            <a:r>
              <a:rPr lang="en-GB" sz="2000" baseline="30000" dirty="0">
                <a:latin typeface="Microsoft Sans Serif" pitchFamily="34" charset="0"/>
              </a:rPr>
              <a:t>+0.08</a:t>
            </a:r>
            <a:r>
              <a:rPr lang="en-GB" sz="2000" baseline="-25000" dirty="0">
                <a:latin typeface="Microsoft Sans Serif" pitchFamily="34" charset="0"/>
              </a:rPr>
              <a:t>-0.12</a:t>
            </a:r>
            <a:r>
              <a:rPr lang="en-GB" sz="2000" dirty="0">
                <a:latin typeface="Microsoft Sans Serif" pitchFamily="34" charset="0"/>
              </a:rPr>
              <a:t> </a:t>
            </a:r>
            <a:r>
              <a:rPr lang="en-GB" sz="2000" dirty="0" err="1">
                <a:latin typeface="Microsoft Sans Serif" pitchFamily="34" charset="0"/>
              </a:rPr>
              <a:t>GeV</a:t>
            </a:r>
            <a:r>
              <a:rPr lang="en-GB" sz="2000" dirty="0">
                <a:latin typeface="Microsoft Sans Serif" pitchFamily="34" charset="0"/>
              </a:rPr>
              <a:t> best represents our data.</a:t>
            </a:r>
          </a:p>
          <a:p>
            <a:endParaRPr lang="en-GB" sz="1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From a </a:t>
            </a:r>
            <a:r>
              <a:rPr lang="en-GB" sz="2000" dirty="0">
                <a:solidFill>
                  <a:srgbClr val="FF0000"/>
                </a:solidFill>
                <a:latin typeface="Microsoft Sans Serif" pitchFamily="34" charset="0"/>
              </a:rPr>
              <a:t>fit above Q</a:t>
            </a:r>
            <a:r>
              <a:rPr lang="en-GB" sz="2000" baseline="30000" dirty="0">
                <a:solidFill>
                  <a:srgbClr val="FF0000"/>
                </a:solidFill>
                <a:latin typeface="Microsoft Sans Serif" pitchFamily="34" charset="0"/>
              </a:rPr>
              <a:t>2</a:t>
            </a:r>
            <a:r>
              <a:rPr lang="en-GB" sz="2000" dirty="0">
                <a:solidFill>
                  <a:srgbClr val="FF0000"/>
                </a:solidFill>
                <a:latin typeface="Microsoft Sans Serif" pitchFamily="34" charset="0"/>
              </a:rPr>
              <a:t>=0.0 GeV</a:t>
            </a:r>
            <a:r>
              <a:rPr lang="en-GB" sz="2000" baseline="30000" dirty="0">
                <a:solidFill>
                  <a:srgbClr val="FF0000"/>
                </a:solidFill>
                <a:latin typeface="Microsoft Sans Serif" pitchFamily="34" charset="0"/>
              </a:rPr>
              <a:t>2</a:t>
            </a:r>
            <a:r>
              <a:rPr lang="en-GB" sz="2000" dirty="0">
                <a:solidFill>
                  <a:srgbClr val="FF0000"/>
                </a:solidFill>
                <a:latin typeface="Microsoft Sans Serif" pitchFamily="34" charset="0"/>
              </a:rPr>
              <a:t> </a:t>
            </a:r>
            <a:r>
              <a:rPr lang="en-GB" sz="2000" dirty="0">
                <a:latin typeface="Microsoft Sans Serif" pitchFamily="34" charset="0"/>
              </a:rPr>
              <a:t>we find that a best fit effective M</a:t>
            </a:r>
            <a:r>
              <a:rPr lang="en-GB" sz="2000" baseline="-25000" dirty="0">
                <a:latin typeface="Microsoft Sans Serif" pitchFamily="34" charset="0"/>
              </a:rPr>
              <a:t>A</a:t>
            </a:r>
            <a:r>
              <a:rPr lang="en-GB" sz="2000" baseline="30000" dirty="0">
                <a:latin typeface="Microsoft Sans Serif" pitchFamily="34" charset="0"/>
              </a:rPr>
              <a:t>QE</a:t>
            </a:r>
          </a:p>
          <a:p>
            <a:r>
              <a:rPr lang="en-GB" sz="2000" dirty="0">
                <a:latin typeface="Microsoft Sans Serif" pitchFamily="34" charset="0"/>
              </a:rPr>
              <a:t>   = </a:t>
            </a:r>
            <a:r>
              <a:rPr lang="en-GB" sz="2000" dirty="0">
                <a:solidFill>
                  <a:srgbClr val="FF0000"/>
                </a:solidFill>
                <a:latin typeface="Microsoft Sans Serif" pitchFamily="34" charset="0"/>
              </a:rPr>
              <a:t>1.19</a:t>
            </a:r>
            <a:r>
              <a:rPr lang="en-GB" sz="2000" dirty="0">
                <a:latin typeface="Microsoft Sans Serif" pitchFamily="34" charset="0"/>
              </a:rPr>
              <a:t> </a:t>
            </a:r>
            <a:r>
              <a:rPr lang="en-GB" sz="2000" baseline="30000" dirty="0">
                <a:latin typeface="Microsoft Sans Serif" pitchFamily="34" charset="0"/>
              </a:rPr>
              <a:t>+0.09</a:t>
            </a:r>
            <a:r>
              <a:rPr lang="en-GB" sz="2000" baseline="-25000" dirty="0">
                <a:latin typeface="Microsoft Sans Serif" pitchFamily="34" charset="0"/>
              </a:rPr>
              <a:t>-0.10</a:t>
            </a:r>
            <a:r>
              <a:rPr lang="en-GB" sz="2000" baseline="30000" dirty="0">
                <a:latin typeface="Microsoft Sans Serif" pitchFamily="34" charset="0"/>
              </a:rPr>
              <a:t>+0.12</a:t>
            </a:r>
            <a:r>
              <a:rPr lang="en-GB" sz="2000" baseline="-25000" dirty="0">
                <a:latin typeface="Microsoft Sans Serif" pitchFamily="34" charset="0"/>
              </a:rPr>
              <a:t>-0.14</a:t>
            </a:r>
            <a:r>
              <a:rPr lang="en-GB" sz="2000" dirty="0">
                <a:latin typeface="Microsoft Sans Serif" pitchFamily="34" charset="0"/>
              </a:rPr>
              <a:t> </a:t>
            </a:r>
            <a:r>
              <a:rPr lang="en-GB" sz="2000" dirty="0" err="1">
                <a:latin typeface="Microsoft Sans Serif" pitchFamily="34" charset="0"/>
              </a:rPr>
              <a:t>GeV</a:t>
            </a:r>
            <a:r>
              <a:rPr lang="en-GB" sz="2000" dirty="0">
                <a:latin typeface="Microsoft Sans Serif" pitchFamily="34" charset="0"/>
              </a:rPr>
              <a:t>, along with an </a:t>
            </a:r>
            <a:r>
              <a:rPr lang="en-GB" sz="2000" dirty="0">
                <a:solidFill>
                  <a:srgbClr val="FF0000"/>
                </a:solidFill>
                <a:latin typeface="Microsoft Sans Serif" pitchFamily="34" charset="0"/>
              </a:rPr>
              <a:t>effective low Q</a:t>
            </a:r>
            <a:r>
              <a:rPr lang="en-GB" sz="2000" baseline="30000" dirty="0">
                <a:solidFill>
                  <a:srgbClr val="FF0000"/>
                </a:solidFill>
                <a:latin typeface="Microsoft Sans Serif" pitchFamily="34" charset="0"/>
              </a:rPr>
              <a:t>2</a:t>
            </a:r>
            <a:r>
              <a:rPr lang="en-GB" sz="2000" dirty="0">
                <a:solidFill>
                  <a:srgbClr val="FF0000"/>
                </a:solidFill>
                <a:latin typeface="Microsoft Sans Serif" pitchFamily="34" charset="0"/>
              </a:rPr>
              <a:t> suppression </a:t>
            </a:r>
          </a:p>
          <a:p>
            <a:r>
              <a:rPr lang="en-GB" sz="2000" dirty="0">
                <a:latin typeface="Microsoft Sans Serif" pitchFamily="34" charset="0"/>
              </a:rPr>
              <a:t>   given by taking a </a:t>
            </a:r>
            <a:r>
              <a:rPr lang="en-GB" sz="2000" dirty="0">
                <a:solidFill>
                  <a:srgbClr val="FF0000"/>
                </a:solidFill>
                <a:latin typeface="Microsoft Sans Serif" pitchFamily="34" charset="0"/>
              </a:rPr>
              <a:t>Fermi momentum </a:t>
            </a:r>
            <a:r>
              <a:rPr lang="en-GB" sz="2000" dirty="0" smtClean="0">
                <a:solidFill>
                  <a:srgbClr val="FF0000"/>
                </a:solidFill>
                <a:latin typeface="Microsoft Sans Serif" pitchFamily="34" charset="0"/>
              </a:rPr>
              <a:t>scaling of 1.28 </a:t>
            </a:r>
            <a:r>
              <a:rPr lang="en-GB" sz="2000" dirty="0">
                <a:latin typeface="Microsoft Sans Serif" pitchFamily="34" charset="0"/>
              </a:rPr>
              <a:t>higher than nominal, </a:t>
            </a:r>
          </a:p>
          <a:p>
            <a:r>
              <a:rPr lang="en-GB" sz="2000" dirty="0">
                <a:latin typeface="Microsoft Sans Serif" pitchFamily="34" charset="0"/>
              </a:rPr>
              <a:t>   best represents our data. </a:t>
            </a:r>
          </a:p>
          <a:p>
            <a:endParaRPr lang="en-GB" sz="1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The MINOS preliminary results, </a:t>
            </a:r>
            <a:r>
              <a:rPr lang="en-GB" sz="2000" dirty="0">
                <a:solidFill>
                  <a:srgbClr val="0000FF"/>
                </a:solidFill>
                <a:latin typeface="Microsoft Sans Serif" pitchFamily="34" charset="0"/>
              </a:rPr>
              <a:t>on Iron and at higher energy </a:t>
            </a:r>
            <a:r>
              <a:rPr lang="en-GB" sz="2000" dirty="0">
                <a:latin typeface="Microsoft Sans Serif" pitchFamily="34" charset="0"/>
              </a:rPr>
              <a:t>than K2K</a:t>
            </a:r>
          </a:p>
          <a:p>
            <a:r>
              <a:rPr lang="en-GB" sz="2000" dirty="0">
                <a:latin typeface="Microsoft Sans Serif" pitchFamily="34" charset="0"/>
              </a:rPr>
              <a:t>   and </a:t>
            </a:r>
            <a:r>
              <a:rPr lang="en-GB" sz="2000" dirty="0" err="1">
                <a:latin typeface="Microsoft Sans Serif" pitchFamily="34" charset="0"/>
              </a:rPr>
              <a:t>MiniBooNE</a:t>
            </a:r>
            <a:r>
              <a:rPr lang="en-GB" sz="2000" dirty="0">
                <a:latin typeface="Microsoft Sans Serif" pitchFamily="34" charset="0"/>
              </a:rPr>
              <a:t> (2.5 </a:t>
            </a:r>
            <a:r>
              <a:rPr lang="en-GB" sz="2000" dirty="0" err="1">
                <a:latin typeface="Microsoft Sans Serif" pitchFamily="34" charset="0"/>
              </a:rPr>
              <a:t>GeV</a:t>
            </a:r>
            <a:r>
              <a:rPr lang="en-GB" sz="2000" dirty="0">
                <a:latin typeface="Microsoft Sans Serif" pitchFamily="34" charset="0"/>
              </a:rPr>
              <a:t> peak with most data from 1-6 </a:t>
            </a:r>
            <a:r>
              <a:rPr lang="en-GB" sz="2000" dirty="0" err="1">
                <a:latin typeface="Microsoft Sans Serif" pitchFamily="34" charset="0"/>
              </a:rPr>
              <a:t>GeV</a:t>
            </a:r>
            <a:r>
              <a:rPr lang="en-GB" sz="2000" dirty="0">
                <a:latin typeface="Microsoft Sans Serif" pitchFamily="34" charset="0"/>
              </a:rPr>
              <a:t>), </a:t>
            </a:r>
            <a:r>
              <a:rPr lang="en-GB" sz="2000" dirty="0">
                <a:solidFill>
                  <a:srgbClr val="0000FF"/>
                </a:solidFill>
                <a:latin typeface="Microsoft Sans Serif" pitchFamily="34" charset="0"/>
              </a:rPr>
              <a:t>show the </a:t>
            </a:r>
          </a:p>
          <a:p>
            <a:r>
              <a:rPr lang="en-GB" sz="2000" dirty="0">
                <a:solidFill>
                  <a:srgbClr val="0000FF"/>
                </a:solidFill>
                <a:latin typeface="Microsoft Sans Serif" pitchFamily="34" charset="0"/>
              </a:rPr>
              <a:t>   same trends </a:t>
            </a:r>
            <a:r>
              <a:rPr lang="en-GB" sz="2000" dirty="0">
                <a:latin typeface="Microsoft Sans Serif" pitchFamily="34" charset="0"/>
              </a:rPr>
              <a:t>as these experiments.</a:t>
            </a:r>
          </a:p>
          <a:p>
            <a:endParaRPr lang="en-GB" sz="100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Our data wants more low Q</a:t>
            </a:r>
            <a:r>
              <a:rPr lang="en-GB" sz="2000" baseline="30000" dirty="0">
                <a:latin typeface="Microsoft Sans Serif" pitchFamily="34" charset="0"/>
              </a:rPr>
              <a:t>2</a:t>
            </a:r>
            <a:r>
              <a:rPr lang="en-GB" sz="2000" dirty="0">
                <a:latin typeface="Microsoft Sans Serif" pitchFamily="34" charset="0"/>
              </a:rPr>
              <a:t> suppression, </a:t>
            </a:r>
            <a:r>
              <a:rPr lang="en-GB" sz="2000" dirty="0">
                <a:solidFill>
                  <a:srgbClr val="FF0000"/>
                </a:solidFill>
                <a:latin typeface="Microsoft Sans Serif" pitchFamily="34" charset="0"/>
              </a:rPr>
              <a:t>consistent with a ‘beyond the</a:t>
            </a:r>
          </a:p>
          <a:p>
            <a:r>
              <a:rPr lang="en-GB" sz="2000" dirty="0">
                <a:solidFill>
                  <a:srgbClr val="FF0000"/>
                </a:solidFill>
                <a:latin typeface="Microsoft Sans Serif" pitchFamily="34" charset="0"/>
              </a:rPr>
              <a:t>   Fermi Gas’ nuclear model</a:t>
            </a:r>
            <a:r>
              <a:rPr lang="en-GB" sz="2000" dirty="0">
                <a:latin typeface="Microsoft Sans Serif" pitchFamily="34" charset="0"/>
              </a:rPr>
              <a:t>.  The shape of the Q</a:t>
            </a:r>
            <a:r>
              <a:rPr lang="en-GB" sz="2000" baseline="30000" dirty="0">
                <a:latin typeface="Microsoft Sans Serif" pitchFamily="34" charset="0"/>
              </a:rPr>
              <a:t>2</a:t>
            </a:r>
            <a:r>
              <a:rPr lang="en-GB" sz="2000" dirty="0">
                <a:latin typeface="Microsoft Sans Serif" pitchFamily="34" charset="0"/>
              </a:rPr>
              <a:t> spectrum requires an </a:t>
            </a:r>
          </a:p>
          <a:p>
            <a:r>
              <a:rPr lang="en-GB" sz="2000" dirty="0">
                <a:latin typeface="Microsoft Sans Serif" pitchFamily="34" charset="0"/>
              </a:rPr>
              <a:t>   increase in the relative number of high Q</a:t>
            </a:r>
            <a:r>
              <a:rPr lang="en-GB" sz="2000" baseline="30000" dirty="0">
                <a:latin typeface="Microsoft Sans Serif" pitchFamily="34" charset="0"/>
              </a:rPr>
              <a:t>2</a:t>
            </a:r>
            <a:r>
              <a:rPr lang="en-GB" sz="2000" dirty="0">
                <a:latin typeface="Microsoft Sans Serif" pitchFamily="34" charset="0"/>
              </a:rPr>
              <a:t> events, which we accomplish </a:t>
            </a:r>
          </a:p>
          <a:p>
            <a:r>
              <a:rPr lang="en-GB" sz="2000" dirty="0">
                <a:latin typeface="Microsoft Sans Serif" pitchFamily="34" charset="0"/>
              </a:rPr>
              <a:t>   in our model by increasing M</a:t>
            </a:r>
            <a:r>
              <a:rPr lang="en-GB" sz="2000" baseline="-25000" dirty="0">
                <a:latin typeface="Microsoft Sans Serif" pitchFamily="34" charset="0"/>
              </a:rPr>
              <a:t>A</a:t>
            </a:r>
            <a:r>
              <a:rPr lang="en-GB" sz="2000" baseline="30000" dirty="0">
                <a:latin typeface="Microsoft Sans Serif" pitchFamily="34" charset="0"/>
              </a:rPr>
              <a:t>QE</a:t>
            </a:r>
            <a:r>
              <a:rPr lang="en-GB" sz="2000" dirty="0">
                <a:latin typeface="Microsoft Sans Serif" pitchFamily="34" charset="0"/>
              </a:rPr>
              <a:t>.</a:t>
            </a:r>
          </a:p>
          <a:p>
            <a:endParaRPr lang="en-GB" sz="2000" dirty="0">
              <a:latin typeface="Microsoft Sans Serif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56</a:t>
            </a:r>
          </a:p>
        </p:txBody>
      </p:sp>
      <p:pic>
        <p:nvPicPr>
          <p:cNvPr id="9" name="Picture 12" descr="Q2_1and2Trk_LogY-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644900"/>
            <a:ext cx="4629150" cy="2706688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dirty="0">
                <a:latin typeface="Comic Sans MS" pitchFamily="66" charset="0"/>
              </a:rPr>
              <a:t>  Analysis </a:t>
            </a:r>
            <a:r>
              <a:rPr lang="en-GB" sz="3600" dirty="0" smtClean="0">
                <a:latin typeface="Comic Sans MS" pitchFamily="66" charset="0"/>
              </a:rPr>
              <a:t>Outlook Part 1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24000" y="1382400"/>
            <a:ext cx="84153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There are a number of routes for extending and improving this analysis:</a:t>
            </a:r>
            <a:endParaRPr lang="en-GB" sz="2000" baseline="30000" dirty="0">
              <a:latin typeface="Microsoft Sans Serif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14348" y="1857364"/>
            <a:ext cx="762420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>
                <a:latin typeface="Microsoft Sans Serif" pitchFamily="34" charset="0"/>
              </a:rPr>
              <a:t>  use of additional data (we have over 5 times the amount of low energy</a:t>
            </a:r>
          </a:p>
          <a:p>
            <a:pPr>
              <a:buFont typeface="Wingdings" pitchFamily="2" charset="2"/>
              <a:buNone/>
            </a:pPr>
            <a:r>
              <a:rPr lang="en-GB" dirty="0">
                <a:latin typeface="Microsoft Sans Serif" pitchFamily="34" charset="0"/>
              </a:rPr>
              <a:t>     running as well as data from alternate beam configurations)</a:t>
            </a:r>
          </a:p>
          <a:p>
            <a:pPr>
              <a:buFont typeface="Wingdings" pitchFamily="2" charset="2"/>
              <a:buNone/>
            </a:pPr>
            <a:endParaRPr lang="en-GB" sz="800" dirty="0">
              <a:latin typeface="Microsoft Sans Serif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Microsoft Sans Serif" pitchFamily="34" charset="0"/>
              </a:rPr>
              <a:t>  potential measurement with anti-neutrino QE events using the 6%</a:t>
            </a:r>
          </a:p>
          <a:p>
            <a:pPr>
              <a:buFont typeface="Wingdings" pitchFamily="2" charset="2"/>
              <a:buNone/>
            </a:pPr>
            <a:r>
              <a:rPr lang="en-GB" dirty="0">
                <a:latin typeface="Microsoft Sans Serif" pitchFamily="34" charset="0"/>
              </a:rPr>
              <a:t>     contribution of anti-neutrinos to our beam</a:t>
            </a:r>
          </a:p>
          <a:p>
            <a:pPr>
              <a:buFont typeface="Wingdings" pitchFamily="2" charset="2"/>
              <a:buNone/>
            </a:pPr>
            <a:endParaRPr lang="en-GB" sz="800" dirty="0">
              <a:latin typeface="Microsoft Sans Serif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Microsoft Sans Serif" pitchFamily="34" charset="0"/>
              </a:rPr>
              <a:t>  investigation of absolute </a:t>
            </a:r>
            <a:r>
              <a:rPr lang="en-GB" dirty="0" smtClean="0">
                <a:latin typeface="Microsoft Sans Serif" pitchFamily="34" charset="0"/>
              </a:rPr>
              <a:t>rate and absolute cross section</a:t>
            </a:r>
          </a:p>
          <a:p>
            <a:endParaRPr lang="en-GB" sz="800" dirty="0">
              <a:latin typeface="Microsoft Sans Serif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Microsoft Sans Serif" pitchFamily="34" charset="0"/>
              </a:rPr>
              <a:t>  improved QE selection: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00034" y="4286256"/>
            <a:ext cx="3315331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i="1" dirty="0">
                <a:latin typeface="Microsoft Sans Serif" pitchFamily="34" charset="0"/>
              </a:rPr>
              <a:t>We are developing an entirely</a:t>
            </a:r>
          </a:p>
          <a:p>
            <a:pPr algn="ctr"/>
            <a:r>
              <a:rPr lang="en-GB" i="1" dirty="0">
                <a:latin typeface="Microsoft Sans Serif" pitchFamily="34" charset="0"/>
              </a:rPr>
              <a:t>complimentary QE selection </a:t>
            </a:r>
          </a:p>
          <a:p>
            <a:pPr algn="ctr"/>
            <a:r>
              <a:rPr lang="en-GB" i="1" dirty="0">
                <a:latin typeface="Microsoft Sans Serif" pitchFamily="34" charset="0"/>
              </a:rPr>
              <a:t>procedure that looks for proton</a:t>
            </a:r>
          </a:p>
          <a:p>
            <a:pPr algn="ctr"/>
            <a:r>
              <a:rPr lang="en-GB" i="1" dirty="0">
                <a:latin typeface="Microsoft Sans Serif" pitchFamily="34" charset="0"/>
              </a:rPr>
              <a:t>tracks.  In particular, this </a:t>
            </a:r>
          </a:p>
          <a:p>
            <a:pPr algn="ctr"/>
            <a:r>
              <a:rPr lang="en-GB" i="1" dirty="0">
                <a:latin typeface="Microsoft Sans Serif" pitchFamily="34" charset="0"/>
              </a:rPr>
              <a:t>sample has a higher Q</a:t>
            </a:r>
            <a:r>
              <a:rPr lang="en-GB" i="1" baseline="30000" dirty="0">
                <a:latin typeface="Microsoft Sans Serif" pitchFamily="34" charset="0"/>
              </a:rPr>
              <a:t>2</a:t>
            </a:r>
            <a:r>
              <a:rPr lang="en-GB" i="1" dirty="0">
                <a:latin typeface="Microsoft Sans Serif" pitchFamily="34" charset="0"/>
              </a:rPr>
              <a:t> reach</a:t>
            </a:r>
            <a:r>
              <a:rPr lang="en-GB" i="1" dirty="0" smtClean="0">
                <a:latin typeface="Microsoft Sans Serif" pitchFamily="34" charset="0"/>
              </a:rPr>
              <a:t>.</a:t>
            </a:r>
            <a:endParaRPr lang="en-GB" i="1" dirty="0">
              <a:latin typeface="Microsoft Sans Serif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57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dirty="0">
                <a:latin typeface="Comic Sans MS" pitchFamily="66" charset="0"/>
              </a:rPr>
              <a:t>  Analysis </a:t>
            </a:r>
            <a:r>
              <a:rPr lang="en-GB" sz="3600" dirty="0" smtClean="0">
                <a:latin typeface="Comic Sans MS" pitchFamily="66" charset="0"/>
              </a:rPr>
              <a:t>Outlook Part 2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24000" y="1382400"/>
            <a:ext cx="812914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</a:t>
            </a:r>
            <a:r>
              <a:rPr lang="en-GB" sz="2000" dirty="0" smtClean="0">
                <a:latin typeface="Microsoft Sans Serif" pitchFamily="34" charset="0"/>
              </a:rPr>
              <a:t>Currently putting together a paper in which we hope to include some</a:t>
            </a:r>
          </a:p>
          <a:p>
            <a:r>
              <a:rPr lang="en-GB" sz="2000" dirty="0" smtClean="0">
                <a:latin typeface="Microsoft Sans Serif" pitchFamily="34" charset="0"/>
              </a:rPr>
              <a:t>   statement about deviations from the dipole form for F</a:t>
            </a:r>
            <a:r>
              <a:rPr lang="en-GB" sz="2000" baseline="-25000" dirty="0" smtClean="0">
                <a:latin typeface="Microsoft Sans Serif" pitchFamily="34" charset="0"/>
              </a:rPr>
              <a:t>A</a:t>
            </a:r>
            <a:r>
              <a:rPr lang="en-GB" sz="2000" dirty="0" smtClean="0">
                <a:latin typeface="Microsoft Sans Serif" pitchFamily="34" charset="0"/>
              </a:rPr>
              <a:t>: </a:t>
            </a:r>
            <a:endParaRPr lang="en-GB" sz="2000" baseline="30000" dirty="0">
              <a:latin typeface="Microsoft Sans Serif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500826" y="2428868"/>
            <a:ext cx="20983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600" b="1" dirty="0">
                <a:solidFill>
                  <a:srgbClr val="0000FF"/>
                </a:solidFill>
                <a:latin typeface="MS Reference Sans Serif" pitchFamily="34" charset="0"/>
              </a:rPr>
              <a:t>Where the </a:t>
            </a:r>
            <a:r>
              <a:rPr lang="en-GB" sz="1600" b="1" dirty="0" err="1">
                <a:solidFill>
                  <a:srgbClr val="0000FF"/>
                </a:solidFill>
                <a:latin typeface="MS Reference Sans Serif" pitchFamily="34" charset="0"/>
              </a:rPr>
              <a:t>c</a:t>
            </a:r>
            <a:r>
              <a:rPr lang="en-GB" sz="1600" b="1" baseline="-33000" dirty="0" err="1">
                <a:solidFill>
                  <a:srgbClr val="0000FF"/>
                </a:solidFill>
                <a:latin typeface="MS Reference Sans Serif" pitchFamily="34" charset="0"/>
              </a:rPr>
              <a:t>i</a:t>
            </a:r>
            <a:r>
              <a:rPr lang="en-GB" sz="1600" b="1" dirty="0">
                <a:solidFill>
                  <a:srgbClr val="0000FF"/>
                </a:solidFill>
                <a:latin typeface="MS Reference Sans Serif" pitchFamily="34" charset="0"/>
              </a:rPr>
              <a:t> are the</a:t>
            </a:r>
          </a:p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600" b="1" dirty="0">
                <a:solidFill>
                  <a:srgbClr val="0000FF"/>
                </a:solidFill>
                <a:latin typeface="MS Reference Sans Serif" pitchFamily="34" charset="0"/>
              </a:rPr>
              <a:t>“pole coefficients”.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14348" y="2214554"/>
            <a:ext cx="5343543" cy="1071570"/>
            <a:chOff x="409569" y="2197091"/>
            <a:chExt cx="6076950" cy="127000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9569" y="2197091"/>
              <a:ext cx="2160588" cy="1158875"/>
            </a:xfrm>
            <a:prstGeom prst="rect">
              <a:avLst/>
            </a:prstGeom>
            <a:noFill/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6182" y="2214554"/>
              <a:ext cx="2700337" cy="1252537"/>
            </a:xfrm>
            <a:prstGeom prst="rect">
              <a:avLst/>
            </a:prstGeom>
            <a:noFill/>
          </p:spPr>
        </p:pic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2954332" y="2586029"/>
              <a:ext cx="515937" cy="1587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2910" y="3286124"/>
            <a:ext cx="7820025" cy="3135312"/>
            <a:chOff x="714348" y="3286124"/>
            <a:chExt cx="7820025" cy="3135312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48" y="3286124"/>
              <a:ext cx="3960812" cy="3135312"/>
            </a:xfrm>
            <a:prstGeom prst="rect">
              <a:avLst/>
            </a:prstGeom>
            <a:noFill/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3560" y="3286124"/>
              <a:ext cx="3960813" cy="3135312"/>
            </a:xfrm>
            <a:prstGeom prst="rect">
              <a:avLst/>
            </a:prstGeom>
            <a:noFill/>
          </p:spPr>
        </p:pic>
        <p:sp>
          <p:nvSpPr>
            <p:cNvPr id="28" name="Rectangle 27"/>
            <p:cNvSpPr/>
            <p:nvPr/>
          </p:nvSpPr>
          <p:spPr>
            <a:xfrm>
              <a:off x="1714480" y="4714884"/>
              <a:ext cx="1500198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00826" y="4143380"/>
              <a:ext cx="1500198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Summary</a:t>
            </a:r>
            <a:endParaRPr lang="en-GB" sz="1500" b="1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58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dirty="0">
                <a:latin typeface="Comic Sans MS" pitchFamily="66" charset="0"/>
              </a:rPr>
              <a:t>  </a:t>
            </a:r>
            <a:r>
              <a:rPr lang="en-GB" sz="3600" dirty="0" smtClean="0">
                <a:latin typeface="Comic Sans MS" pitchFamily="66" charset="0"/>
              </a:rPr>
              <a:t>Final Remarks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24000" y="1382400"/>
            <a:ext cx="8310288" cy="3939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latin typeface="Microsoft Sans Serif" pitchFamily="34" charset="0"/>
              </a:rPr>
              <a:t>  </a:t>
            </a:r>
            <a:r>
              <a:rPr lang="en-GB" sz="2000" dirty="0" smtClean="0">
                <a:latin typeface="Microsoft Sans Serif" pitchFamily="34" charset="0"/>
              </a:rPr>
              <a:t>Accurate knowledge of the CCQE cross section is both important for</a:t>
            </a:r>
          </a:p>
          <a:p>
            <a:r>
              <a:rPr lang="en-GB" sz="2000" dirty="0" smtClean="0">
                <a:latin typeface="Microsoft Sans Serif" pitchFamily="34" charset="0"/>
              </a:rPr>
              <a:t>   current and future neutrino oscillation measurements but is also very</a:t>
            </a:r>
          </a:p>
          <a:p>
            <a:r>
              <a:rPr lang="en-GB" sz="2000" dirty="0" smtClean="0">
                <a:latin typeface="Microsoft Sans Serif" pitchFamily="34" charset="0"/>
              </a:rPr>
              <a:t>   interesting in it’s own right.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Understanding CCQE events involves nuclear and particle physics </a:t>
            </a:r>
          </a:p>
          <a:p>
            <a:r>
              <a:rPr lang="en-GB" sz="2000" dirty="0" smtClean="0">
                <a:latin typeface="Microsoft Sans Serif" pitchFamily="34" charset="0"/>
              </a:rPr>
              <a:t>   theory as well as knowledge from a wide variety of experimental </a:t>
            </a:r>
          </a:p>
          <a:p>
            <a:r>
              <a:rPr lang="en-GB" sz="2000" dirty="0" smtClean="0">
                <a:latin typeface="Microsoft Sans Serif" pitchFamily="34" charset="0"/>
              </a:rPr>
              <a:t>   results – complicated but interesting!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The CCQE cross section really is a hot topic in neutrino physics at the</a:t>
            </a:r>
          </a:p>
          <a:p>
            <a:r>
              <a:rPr lang="en-GB" sz="2000" dirty="0" smtClean="0">
                <a:latin typeface="Microsoft Sans Serif" pitchFamily="34" charset="0"/>
              </a:rPr>
              <a:t>   moment – can look forward to lots of new input from experiments like</a:t>
            </a:r>
          </a:p>
          <a:p>
            <a:r>
              <a:rPr lang="en-GB" sz="2000" dirty="0" smtClean="0">
                <a:latin typeface="Microsoft Sans Serif" pitchFamily="34" charset="0"/>
              </a:rPr>
              <a:t>   T2K and, in particular, the Minerva experiment at </a:t>
            </a:r>
            <a:r>
              <a:rPr lang="en-GB" sz="2000" dirty="0" err="1" smtClean="0">
                <a:latin typeface="Microsoft Sans Serif" pitchFamily="34" charset="0"/>
              </a:rPr>
              <a:t>Fermilab</a:t>
            </a:r>
            <a:r>
              <a:rPr lang="en-GB" sz="2000" dirty="0" smtClean="0">
                <a:latin typeface="Microsoft Sans Serif" pitchFamily="34" charset="0"/>
              </a:rPr>
              <a:t> over the </a:t>
            </a:r>
          </a:p>
          <a:p>
            <a:r>
              <a:rPr lang="en-GB" sz="2000" dirty="0" smtClean="0">
                <a:latin typeface="Microsoft Sans Serif" pitchFamily="34" charset="0"/>
              </a:rPr>
              <a:t>   coming years.</a:t>
            </a:r>
          </a:p>
          <a:p>
            <a:endParaRPr lang="en-GB" sz="1000" dirty="0" smtClean="0">
              <a:latin typeface="Microsoft Sans Serif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Microsoft Sans Serif" pitchFamily="34" charset="0"/>
              </a:rPr>
              <a:t>  </a:t>
            </a:r>
            <a:r>
              <a:rPr lang="en-GB" sz="2000" dirty="0" smtClean="0">
                <a:solidFill>
                  <a:srgbClr val="0000FF"/>
                </a:solidFill>
                <a:latin typeface="Microsoft Sans Serif" pitchFamily="34" charset="0"/>
              </a:rPr>
              <a:t>Any questions?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dirty="0" smtClean="0">
                <a:latin typeface="Comic Sans MS" pitchFamily="66" charset="0"/>
              </a:rPr>
              <a:t>Backup Slides</a:t>
            </a:r>
            <a:endParaRPr lang="en-GB" sz="3600" i="0" dirty="0">
              <a:latin typeface="Comic Sans MS" pitchFamily="66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Introduction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6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MINOS </a:t>
            </a:r>
            <a:r>
              <a:rPr lang="en-GB" sz="3600" i="0" dirty="0">
                <a:latin typeface="Comic Sans MS" pitchFamily="66" charset="0"/>
              </a:rPr>
              <a:t>Physics Goals</a:t>
            </a:r>
          </a:p>
        </p:txBody>
      </p:sp>
      <p:pic>
        <p:nvPicPr>
          <p:cNvPr id="18" name="Picture 6" descr="Hierarchy1_smaller.png"/>
          <p:cNvPicPr>
            <a:picLocks noChangeAspect="1"/>
          </p:cNvPicPr>
          <p:nvPr/>
        </p:nvPicPr>
        <p:blipFill>
          <a:blip r:embed="rId3"/>
          <a:srcRect l="10255" r="38361"/>
          <a:stretch>
            <a:fillRect/>
          </a:stretch>
        </p:blipFill>
        <p:spPr bwMode="auto">
          <a:xfrm>
            <a:off x="250825" y="1484313"/>
            <a:ext cx="417671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427538" y="1557338"/>
            <a:ext cx="44973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Make precision measurements of </a:t>
            </a:r>
          </a:p>
          <a:p>
            <a:r>
              <a:rPr lang="en-GB" sz="2000" i="0">
                <a:latin typeface="Microsoft Sans Serif" pitchFamily="34" charset="0"/>
              </a:rPr>
              <a:t>   the oscillation parameters </a:t>
            </a:r>
            <a:r>
              <a:rPr lang="el-GR" sz="2000" i="0">
                <a:latin typeface="Microsoft Sans Serif" pitchFamily="34" charset="0"/>
                <a:cs typeface="Microsoft Sans Serif" pitchFamily="34" charset="0"/>
              </a:rPr>
              <a:t>Δ</a:t>
            </a: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GB" sz="2000" i="0" baseline="30000"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and</a:t>
            </a:r>
          </a:p>
          <a:p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  sin</a:t>
            </a:r>
            <a:r>
              <a:rPr lang="en-GB" sz="2000" i="0" baseline="30000"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(2</a:t>
            </a:r>
            <a:r>
              <a:rPr lang="el-GR" sz="2000" i="0"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) [                ].</a:t>
            </a:r>
          </a:p>
          <a:p>
            <a:endParaRPr lang="en-GB" sz="1200" i="0">
              <a:latin typeface="Microsoft Sans Serif" pitchFamily="34" charset="0"/>
              <a:cs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 Rule out exotic models such as </a:t>
            </a:r>
          </a:p>
          <a:p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  neutrino de-coherence or decay.</a:t>
            </a:r>
          </a:p>
          <a:p>
            <a:endParaRPr lang="en-GB" sz="1200" i="0">
              <a:latin typeface="Microsoft Sans Serif" pitchFamily="34" charset="0"/>
              <a:cs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 Search for sub-dominant oscillations</a:t>
            </a:r>
          </a:p>
          <a:p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  at </a:t>
            </a:r>
            <a:r>
              <a:rPr lang="el-GR" sz="2000" i="0">
                <a:latin typeface="Microsoft Sans Serif" pitchFamily="34" charset="0"/>
              </a:rPr>
              <a:t>Δ</a:t>
            </a:r>
            <a:r>
              <a:rPr lang="en-GB" sz="2000" i="0">
                <a:latin typeface="Microsoft Sans Serif" pitchFamily="34" charset="0"/>
              </a:rPr>
              <a:t>m</a:t>
            </a:r>
            <a:r>
              <a:rPr lang="en-GB" sz="2000" i="0" baseline="30000">
                <a:latin typeface="Microsoft Sans Serif" pitchFamily="34" charset="0"/>
              </a:rPr>
              <a:t>2</a:t>
            </a:r>
            <a:r>
              <a:rPr lang="en-GB" sz="2000" i="0" baseline="-25000">
                <a:latin typeface="Microsoft Sans Serif" pitchFamily="34" charset="0"/>
              </a:rPr>
              <a:t>atm</a:t>
            </a:r>
            <a:r>
              <a:rPr lang="en-GB" sz="2000" i="0">
                <a:latin typeface="Microsoft Sans Serif" pitchFamily="34" charset="0"/>
              </a:rPr>
              <a:t> [                ].</a:t>
            </a:r>
          </a:p>
        </p:txBody>
      </p:sp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5724525" y="2151063"/>
          <a:ext cx="1079500" cy="490537"/>
        </p:xfrm>
        <a:graphic>
          <a:graphicData uri="http://schemas.openxmlformats.org/presentationml/2006/ole">
            <p:oleObj spid="_x0000_s2051" name="Equation" r:id="rId4" imgW="533160" imgH="241200" progId="Equation.3">
              <p:embed/>
            </p:oleObj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5900738" y="3735388"/>
          <a:ext cx="1079500" cy="490537"/>
        </p:xfrm>
        <a:graphic>
          <a:graphicData uri="http://schemas.openxmlformats.org/presentationml/2006/ole">
            <p:oleObj spid="_x0000_s2052" name="Equation" r:id="rId5" imgW="533160" imgH="241200" progId="Equation.3">
              <p:embed/>
            </p:oleObj>
          </a:graphicData>
        </a:graphic>
      </p:graphicFrame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4140200" y="2205038"/>
            <a:ext cx="431800" cy="431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 flipV="1">
            <a:off x="2700338" y="1989138"/>
            <a:ext cx="1871662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692275" y="1484313"/>
            <a:ext cx="1079500" cy="576262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 flipV="1">
            <a:off x="1692275" y="2060575"/>
            <a:ext cx="2735263" cy="18732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" name="Oval 26"/>
          <p:cNvSpPr>
            <a:spLocks noChangeArrowheads="1"/>
          </p:cNvSpPr>
          <p:nvPr/>
        </p:nvSpPr>
        <p:spPr bwMode="auto">
          <a:xfrm>
            <a:off x="1403350" y="1557338"/>
            <a:ext cx="504825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900113" y="4868863"/>
            <a:ext cx="2824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i="0">
                <a:latin typeface="Microsoft Sans Serif" pitchFamily="34" charset="0"/>
              </a:rPr>
              <a:t>(</a:t>
            </a:r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electron</a:t>
            </a:r>
            <a:r>
              <a:rPr lang="en-GB" sz="1600" b="1" i="0">
                <a:latin typeface="Microsoft Sans Serif" pitchFamily="34" charset="0"/>
              </a:rPr>
              <a:t>, </a:t>
            </a:r>
            <a:r>
              <a:rPr lang="en-GB" sz="1600" b="1" i="0">
                <a:solidFill>
                  <a:srgbClr val="000099"/>
                </a:solidFill>
                <a:latin typeface="Microsoft Sans Serif" pitchFamily="34" charset="0"/>
              </a:rPr>
              <a:t>muon</a:t>
            </a:r>
            <a:r>
              <a:rPr lang="en-GB" sz="1600" b="1" i="0">
                <a:latin typeface="Microsoft Sans Serif" pitchFamily="34" charset="0"/>
              </a:rPr>
              <a:t>, </a:t>
            </a:r>
            <a:r>
              <a:rPr lang="en-GB" sz="1600" b="1" i="0">
                <a:solidFill>
                  <a:srgbClr val="006600"/>
                </a:solidFill>
                <a:latin typeface="Microsoft Sans Serif" pitchFamily="34" charset="0"/>
              </a:rPr>
              <a:t>tau</a:t>
            </a:r>
            <a:r>
              <a:rPr lang="en-GB" sz="1600" b="1" i="0">
                <a:latin typeface="Microsoft Sans Serif" pitchFamily="34" charset="0"/>
              </a:rPr>
              <a:t> flavours)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2555875" y="20605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i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GB" sz="2000" i="0" baseline="-2500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23</a:t>
            </a:r>
            <a:endParaRPr lang="el-GR" sz="2000" i="0" baseline="-2500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1476375" y="2205038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i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GB" sz="2000" i="0" baseline="-2500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endParaRPr lang="el-GR" sz="2000" i="0" baseline="-2500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Detector </a:t>
            </a:r>
            <a:r>
              <a:rPr lang="en-GB" sz="3600" i="0" dirty="0">
                <a:latin typeface="Comic Sans MS" pitchFamily="66" charset="0"/>
              </a:rPr>
              <a:t>Calibration</a:t>
            </a:r>
          </a:p>
        </p:txBody>
      </p: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4452937" cy="422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5688" y="1412875"/>
            <a:ext cx="4278312" cy="398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79388" y="5589588"/>
            <a:ext cx="4679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Cosmic ray muons remove variations</a:t>
            </a:r>
          </a:p>
          <a:p>
            <a:r>
              <a:rPr lang="en-GB" sz="2000" i="0">
                <a:latin typeface="Microsoft Sans Serif" pitchFamily="34" charset="0"/>
              </a:rPr>
              <a:t>   between and along strips.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859338" y="5373688"/>
            <a:ext cx="414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LED-based light injection system </a:t>
            </a:r>
          </a:p>
          <a:p>
            <a:r>
              <a:rPr lang="en-GB" sz="2000" i="0">
                <a:latin typeface="Microsoft Sans Serif" pitchFamily="34" charset="0"/>
              </a:rPr>
              <a:t>   and cosmic muons track channel </a:t>
            </a:r>
          </a:p>
          <a:p>
            <a:r>
              <a:rPr lang="en-GB" sz="2000" i="0">
                <a:latin typeface="Microsoft Sans Serif" pitchFamily="34" charset="0"/>
              </a:rPr>
              <a:t>   gains over time.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The </a:t>
            </a:r>
            <a:r>
              <a:rPr lang="en-GB" sz="3600" i="0" dirty="0">
                <a:latin typeface="Comic Sans MS" pitchFamily="66" charset="0"/>
              </a:rPr>
              <a:t>Calibration Detector</a:t>
            </a: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/>
          <a:srcRect l="5002" r="20018"/>
          <a:stretch>
            <a:fillRect/>
          </a:stretch>
        </p:blipFill>
        <p:spPr bwMode="auto">
          <a:xfrm>
            <a:off x="755650" y="1628775"/>
            <a:ext cx="3600450" cy="324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0" y="1412875"/>
            <a:ext cx="4273550" cy="481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95288" y="5153025"/>
            <a:ext cx="4897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A dedicated detector that took data </a:t>
            </a:r>
          </a:p>
          <a:p>
            <a:r>
              <a:rPr lang="en-GB" sz="2000" i="0">
                <a:latin typeface="Microsoft Sans Serif" pitchFamily="34" charset="0"/>
              </a:rPr>
              <a:t>   at the CERN PS and provides the </a:t>
            </a:r>
          </a:p>
          <a:p>
            <a:r>
              <a:rPr lang="en-GB" sz="2000" i="0">
                <a:latin typeface="Microsoft Sans Serif" pitchFamily="34" charset="0"/>
              </a:rPr>
              <a:t>   absolute energy calibration for MINOS.</a:t>
            </a: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1619250" y="2997200"/>
            <a:ext cx="1081088" cy="7143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1908175" y="2852738"/>
            <a:ext cx="5111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800" i="0">
                <a:latin typeface="Microsoft Sans Serif" pitchFamily="34" charset="0"/>
              </a:rPr>
              <a:t>1m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611188" y="1844675"/>
            <a:ext cx="7905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800" i="0">
                <a:latin typeface="Microsoft Sans Serif" pitchFamily="34" charset="0"/>
              </a:rPr>
              <a:t>PMTs</a:t>
            </a: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1187450" y="2276475"/>
            <a:ext cx="144463" cy="36036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900113" y="2276475"/>
            <a:ext cx="431800" cy="108108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2484438" y="4076700"/>
            <a:ext cx="9080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800" i="0">
                <a:latin typeface="Microsoft Sans Serif" pitchFamily="34" charset="0"/>
              </a:rPr>
              <a:t>Optical</a:t>
            </a:r>
          </a:p>
          <a:p>
            <a:pPr algn="ctr"/>
            <a:r>
              <a:rPr lang="en-GB" sz="1800" i="0">
                <a:latin typeface="Microsoft Sans Serif" pitchFamily="34" charset="0"/>
              </a:rPr>
              <a:t>Cables</a:t>
            </a:r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 flipV="1">
            <a:off x="3132138" y="3716338"/>
            <a:ext cx="215900" cy="288925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flipV="1">
            <a:off x="2916238" y="2420938"/>
            <a:ext cx="503237" cy="1584325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2411413" y="1484313"/>
            <a:ext cx="1208087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800" i="0">
                <a:latin typeface="Microsoft Sans Serif" pitchFamily="34" charset="0"/>
              </a:rPr>
              <a:t>60 Planes</a:t>
            </a: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flipV="1">
            <a:off x="2987675" y="1916113"/>
            <a:ext cx="936625" cy="73025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250825" y="3860800"/>
            <a:ext cx="1330325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800" i="0">
                <a:latin typeface="Microsoft Sans Serif" pitchFamily="34" charset="0"/>
              </a:rPr>
              <a:t>Uses both</a:t>
            </a:r>
          </a:p>
          <a:p>
            <a:pPr algn="ctr"/>
            <a:r>
              <a:rPr lang="en-GB" sz="1800" i="0">
                <a:latin typeface="Microsoft Sans Serif" pitchFamily="34" charset="0"/>
              </a:rPr>
              <a:t>ND and FD</a:t>
            </a:r>
          </a:p>
          <a:p>
            <a:pPr algn="ctr"/>
            <a:r>
              <a:rPr lang="en-GB" sz="1800" i="0">
                <a:latin typeface="Microsoft Sans Serif" pitchFamily="34" charset="0"/>
              </a:rPr>
              <a:t>electronics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Event Generation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4356100" y="1412875"/>
            <a:ext cx="4587875" cy="4408488"/>
            <a:chOff x="2699" y="935"/>
            <a:chExt cx="2935" cy="2891"/>
          </a:xfrm>
        </p:grpSpPr>
        <p:pic>
          <p:nvPicPr>
            <p:cNvPr id="9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9" y="935"/>
              <a:ext cx="2845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2789" y="981"/>
              <a:ext cx="136" cy="10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 rot="16200000">
              <a:off x="2560" y="1234"/>
              <a:ext cx="53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>
                  <a:latin typeface="Microsoft Sans Serif" pitchFamily="34" charset="0"/>
                  <a:cs typeface="Microsoft Sans Serif" pitchFamily="34" charset="0"/>
                </a:rPr>
                <a:t>σ</a:t>
              </a:r>
              <a:r>
                <a:rPr lang="en-GB" sz="2000" baseline="-25000">
                  <a:latin typeface="Microsoft Sans Serif" pitchFamily="34" charset="0"/>
                  <a:cs typeface="Microsoft Sans Serif" pitchFamily="34" charset="0"/>
                </a:rPr>
                <a:t>CC</a:t>
              </a:r>
              <a:r>
                <a:rPr lang="en-GB" sz="2000">
                  <a:latin typeface="Microsoft Sans Serif" pitchFamily="34" charset="0"/>
                  <a:cs typeface="Microsoft Sans Serif" pitchFamily="34" charset="0"/>
                </a:rPr>
                <a:t>/E</a:t>
              </a:r>
              <a:endParaRPr lang="el-GR" sz="2000"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5329" y="3566"/>
              <a:ext cx="272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4014" y="3566"/>
              <a:ext cx="75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Microsoft Sans Serif" pitchFamily="34" charset="0"/>
                </a:rPr>
                <a:t>E</a:t>
              </a:r>
              <a:r>
                <a:rPr lang="el-GR" sz="2000" i="1" baseline="-25000">
                  <a:latin typeface="Microsoft Sans Serif" pitchFamily="34" charset="0"/>
                  <a:cs typeface="Microsoft Sans Serif" pitchFamily="34" charset="0"/>
                </a:rPr>
                <a:t>ν</a:t>
              </a:r>
              <a:r>
                <a:rPr lang="en-GB" sz="2000">
                  <a:latin typeface="Microsoft Sans Serif" pitchFamily="34" charset="0"/>
                </a:rPr>
                <a:t> (GeV)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604" y="1026"/>
              <a:ext cx="907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967" y="1525"/>
              <a:ext cx="479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Microsoft Sans Serif" pitchFamily="34" charset="0"/>
                </a:rPr>
                <a:t>Total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833" y="2160"/>
              <a:ext cx="35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Microsoft Sans Serif" pitchFamily="34" charset="0"/>
                </a:rPr>
                <a:t>QE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4133" y="2655"/>
              <a:ext cx="571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>
                  <a:latin typeface="Microsoft Sans Serif" pitchFamily="34" charset="0"/>
                </a:rPr>
                <a:t>Single</a:t>
              </a:r>
            </a:p>
            <a:p>
              <a:pPr algn="ctr"/>
              <a:r>
                <a:rPr lang="en-GB" sz="2000">
                  <a:latin typeface="Microsoft Sans Serif" pitchFamily="34" charset="0"/>
                </a:rPr>
                <a:t>Pion</a:t>
              </a:r>
            </a:p>
          </p:txBody>
        </p:sp>
      </p:grp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250825" y="1443038"/>
            <a:ext cx="76485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NEUGEN3 event generator</a:t>
            </a:r>
          </a:p>
          <a:p>
            <a:endParaRPr lang="en-GB" sz="100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QE: BBA05 vector form factors,</a:t>
            </a:r>
          </a:p>
          <a:p>
            <a:r>
              <a:rPr lang="en-GB" sz="2000">
                <a:latin typeface="Microsoft Sans Serif" pitchFamily="34" charset="0"/>
              </a:rPr>
              <a:t>   dipole </a:t>
            </a:r>
            <a:r>
              <a:rPr lang="en-GB" sz="2000" i="1">
                <a:latin typeface="Microsoft Sans Serif" pitchFamily="34" charset="0"/>
              </a:rPr>
              <a:t>F</a:t>
            </a:r>
            <a:r>
              <a:rPr lang="en-GB" sz="2000" i="1" baseline="-25000">
                <a:latin typeface="Microsoft Sans Serif" pitchFamily="34" charset="0"/>
              </a:rPr>
              <a:t>A</a:t>
            </a:r>
            <a:r>
              <a:rPr lang="en-GB" sz="2000">
                <a:latin typeface="Microsoft Sans Serif" pitchFamily="34" charset="0"/>
              </a:rPr>
              <a:t> with M</a:t>
            </a:r>
            <a:r>
              <a:rPr lang="en-GB" sz="2000" baseline="-25000">
                <a:latin typeface="Microsoft Sans Serif" pitchFamily="34" charset="0"/>
              </a:rPr>
              <a:t>A</a:t>
            </a:r>
            <a:r>
              <a:rPr lang="en-GB" sz="2000" baseline="30000">
                <a:latin typeface="Microsoft Sans Serif" pitchFamily="34" charset="0"/>
              </a:rPr>
              <a:t>QE</a:t>
            </a:r>
            <a:r>
              <a:rPr lang="en-GB" sz="2000">
                <a:latin typeface="Microsoft Sans Serif" pitchFamily="34" charset="0"/>
              </a:rPr>
              <a:t> = 0.99 GeV</a:t>
            </a:r>
          </a:p>
          <a:p>
            <a:endParaRPr lang="en-GB" sz="100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Resonances: Rein-Seghal model</a:t>
            </a:r>
          </a:p>
          <a:p>
            <a:endParaRPr lang="en-GB" sz="100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DIS: Bodek-Yang modified LO</a:t>
            </a:r>
          </a:p>
          <a:p>
            <a:r>
              <a:rPr lang="en-GB" sz="2000">
                <a:latin typeface="Microsoft Sans Serif" pitchFamily="34" charset="0"/>
              </a:rPr>
              <a:t>   model, tuned to e and n data in </a:t>
            </a:r>
          </a:p>
          <a:p>
            <a:r>
              <a:rPr lang="en-GB" sz="2000">
                <a:latin typeface="Microsoft Sans Serif" pitchFamily="34" charset="0"/>
              </a:rPr>
              <a:t>   resonance/DIS overlap region</a:t>
            </a:r>
          </a:p>
          <a:p>
            <a:endParaRPr lang="en-GB" sz="100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Coherent production</a:t>
            </a:r>
          </a:p>
          <a:p>
            <a:endParaRPr lang="en-GB" sz="100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Nuclear model: relativistic Fermi</a:t>
            </a:r>
          </a:p>
          <a:p>
            <a:r>
              <a:rPr lang="en-GB" sz="2000">
                <a:latin typeface="Microsoft Sans Serif" pitchFamily="34" charset="0"/>
              </a:rPr>
              <a:t>   Gas (Pauli-blocking of QE)</a:t>
            </a:r>
          </a:p>
          <a:p>
            <a:endParaRPr lang="en-GB" sz="100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FSIs: nucleons and pions</a:t>
            </a:r>
          </a:p>
          <a:p>
            <a:endParaRPr lang="en-GB" sz="100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Hadronization: KNO-scaling -&gt; PYTHIA/JETSET as W increases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5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CC Sample Kinematic Coverage</a:t>
            </a:r>
            <a:endParaRPr lang="en-GB" sz="3600" i="1" baseline="30000">
              <a:latin typeface="Comic Sans MS" pitchFamily="66" charset="0"/>
            </a:endParaRPr>
          </a:p>
        </p:txBody>
      </p:sp>
      <p:pic>
        <p:nvPicPr>
          <p:cNvPr id="8" name="Picture 11" descr="kinematicPlane_col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5256212" cy="4162425"/>
          </a:xfrm>
          <a:prstGeom prst="rect">
            <a:avLst/>
          </a:prstGeom>
          <a:noFill/>
        </p:spPr>
      </p:pic>
      <p:graphicFrame>
        <p:nvGraphicFramePr>
          <p:cNvPr id="9" name="Group 144"/>
          <p:cNvGraphicFramePr>
            <a:graphicFrameLocks noGrp="1"/>
          </p:cNvGraphicFramePr>
          <p:nvPr>
            <p:ph/>
          </p:nvPr>
        </p:nvGraphicFramePr>
        <p:xfrm>
          <a:off x="5508625" y="1700213"/>
          <a:ext cx="3452813" cy="2219960"/>
        </p:xfrm>
        <a:graphic>
          <a:graphicData uri="http://schemas.openxmlformats.org/drawingml/2006/table">
            <a:tbl>
              <a:tblPr/>
              <a:tblGrid>
                <a:gridCol w="1150938"/>
                <a:gridCol w="1150937"/>
                <a:gridCol w="1150938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Selection 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% of Tuned MC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Safe 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Q&gt;1, W&gt;2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Low Q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2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 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Q&lt;1, W&gt;2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Transition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1.3&lt;W&lt;2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 /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W&lt;1.3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4"/>
          <p:cNvSpPr txBox="1">
            <a:spLocks noChangeArrowheads="1"/>
          </p:cNvSpPr>
          <p:nvPr/>
        </p:nvSpPr>
        <p:spPr bwMode="auto">
          <a:xfrm>
            <a:off x="323850" y="5589588"/>
            <a:ext cx="83677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These sub-samples correspond roughly to kinematic regions where the</a:t>
            </a:r>
          </a:p>
          <a:p>
            <a:r>
              <a:rPr lang="en-GB" sz="2000">
                <a:latin typeface="Microsoft Sans Serif" pitchFamily="34" charset="0"/>
              </a:rPr>
              <a:t>   event generator is using a different piece of the interaction model.</a:t>
            </a:r>
          </a:p>
        </p:txBody>
      </p:sp>
      <p:sp>
        <p:nvSpPr>
          <p:cNvPr id="11" name="Text Box 135"/>
          <p:cNvSpPr txBox="1">
            <a:spLocks noChangeArrowheads="1"/>
          </p:cNvSpPr>
          <p:nvPr/>
        </p:nvSpPr>
        <p:spPr bwMode="auto">
          <a:xfrm>
            <a:off x="5867400" y="4365625"/>
            <a:ext cx="2643188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FF"/>
                </a:solidFill>
                <a:latin typeface="Microsoft Sans Serif" pitchFamily="34" charset="0"/>
              </a:rPr>
              <a:t>The MINOS ND sees </a:t>
            </a:r>
          </a:p>
          <a:p>
            <a:pPr algn="ctr"/>
            <a:r>
              <a:rPr lang="en-GB">
                <a:solidFill>
                  <a:srgbClr val="0000FF"/>
                </a:solidFill>
                <a:latin typeface="Microsoft Sans Serif" pitchFamily="34" charset="0"/>
              </a:rPr>
              <a:t>interactions over a </a:t>
            </a:r>
          </a:p>
          <a:p>
            <a:pPr algn="ctr"/>
            <a:r>
              <a:rPr lang="en-GB">
                <a:solidFill>
                  <a:srgbClr val="0000FF"/>
                </a:solidFill>
                <a:latin typeface="Microsoft Sans Serif" pitchFamily="34" charset="0"/>
              </a:rPr>
              <a:t>large region of x and Q</a:t>
            </a:r>
            <a:r>
              <a:rPr lang="en-GB" baseline="30000">
                <a:solidFill>
                  <a:srgbClr val="0000FF"/>
                </a:solidFill>
                <a:latin typeface="Microsoft Sans Serif" pitchFamily="34" charset="0"/>
              </a:rPr>
              <a:t>2</a:t>
            </a:r>
            <a:r>
              <a:rPr lang="en-GB">
                <a:solidFill>
                  <a:srgbClr val="0000FF"/>
                </a:solidFill>
                <a:latin typeface="Microsoft Sans Serif" pitchFamily="34" charset="0"/>
              </a:rPr>
              <a:t>.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6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dirty="0">
                <a:latin typeface="Comic Sans MS" pitchFamily="66" charset="0"/>
              </a:rPr>
              <a:t>  </a:t>
            </a:r>
            <a:r>
              <a:rPr lang="en-GB" sz="3600" dirty="0" err="1">
                <a:latin typeface="Comic Sans MS" pitchFamily="66" charset="0"/>
              </a:rPr>
              <a:t>MiniBooNE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smtClean="0">
                <a:latin typeface="Comic Sans MS" pitchFamily="66" charset="0"/>
              </a:rPr>
              <a:t>Result (Pre-NUINT09)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9138"/>
            <a:ext cx="5608637" cy="4303712"/>
          </a:xfrm>
          <a:prstGeom prst="rect">
            <a:avLst/>
          </a:prstGeom>
          <a:noFill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50825" y="1412875"/>
            <a:ext cx="41100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Phys. Rev. Lett 100 (2008) 032301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72225" y="1989138"/>
            <a:ext cx="2592388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On Carbon</a:t>
            </a:r>
          </a:p>
          <a:p>
            <a:endParaRPr lang="en-GB" sz="1000">
              <a:solidFill>
                <a:srgbClr val="0000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Extra low Q</a:t>
            </a:r>
            <a:r>
              <a:rPr lang="en-GB" sz="2000" baseline="30000">
                <a:solidFill>
                  <a:srgbClr val="000000"/>
                </a:solidFill>
                <a:latin typeface="Microsoft Sans Serif" pitchFamily="34" charset="0"/>
              </a:rPr>
              <a:t>2</a:t>
            </a:r>
          </a:p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 suppression </a:t>
            </a:r>
          </a:p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 wanted by data.</a:t>
            </a:r>
          </a:p>
          <a:p>
            <a:endParaRPr lang="en-GB" sz="1000">
              <a:solidFill>
                <a:srgbClr val="0000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Region below</a:t>
            </a:r>
          </a:p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 0.2 is fit with </a:t>
            </a:r>
          </a:p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 </a:t>
            </a:r>
            <a:r>
              <a:rPr lang="el-GR" sz="2000" i="1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κ</a:t>
            </a:r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( = extra </a:t>
            </a:r>
          </a:p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 Pauli-blocking) .</a:t>
            </a:r>
          </a:p>
          <a:p>
            <a:endParaRPr lang="en-GB" sz="2000">
              <a:solidFill>
                <a:srgbClr val="000000"/>
              </a:solidFill>
              <a:latin typeface="Microsoft Sans Serif" pitchFamily="34" charset="0"/>
            </a:endParaRPr>
          </a:p>
          <a:p>
            <a:r>
              <a:rPr lang="en-GB" sz="2000" b="1" i="1">
                <a:solidFill>
                  <a:srgbClr val="000000"/>
                </a:solidFill>
                <a:latin typeface="Microsoft Sans Serif" pitchFamily="34" charset="0"/>
              </a:rPr>
              <a:t> </a:t>
            </a:r>
            <a:r>
              <a:rPr lang="en-GB" sz="2000" b="1">
                <a:solidFill>
                  <a:srgbClr val="000000"/>
                </a:solidFill>
                <a:latin typeface="Microsoft Sans Serif" pitchFamily="34" charset="0"/>
              </a:rPr>
              <a:t>M</a:t>
            </a:r>
            <a:r>
              <a:rPr lang="en-GB" sz="2000" b="1" baseline="-25000">
                <a:solidFill>
                  <a:srgbClr val="000000"/>
                </a:solidFill>
                <a:latin typeface="Microsoft Sans Serif" pitchFamily="34" charset="0"/>
              </a:rPr>
              <a:t>A</a:t>
            </a:r>
            <a:r>
              <a:rPr lang="en-GB" sz="2000" b="1" baseline="30000">
                <a:solidFill>
                  <a:srgbClr val="000000"/>
                </a:solidFill>
                <a:latin typeface="Microsoft Sans Serif" pitchFamily="34" charset="0"/>
              </a:rPr>
              <a:t>QE</a:t>
            </a:r>
            <a:r>
              <a:rPr lang="en-GB" sz="2000" b="1">
                <a:solidFill>
                  <a:srgbClr val="000000"/>
                </a:solidFill>
                <a:latin typeface="Microsoft Sans Serif" pitchFamily="34" charset="0"/>
              </a:rPr>
              <a:t> = 1.23 ± 0.2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7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K2K Result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412875"/>
            <a:ext cx="4932362" cy="4932363"/>
          </a:xfrm>
          <a:prstGeom prst="rect">
            <a:avLst/>
          </a:prstGeom>
          <a:noFill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50825" y="1412875"/>
            <a:ext cx="3730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Phys. Rev. D 74 (2006) 052002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995738" y="5805488"/>
            <a:ext cx="4897437" cy="5762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27088" y="2133600"/>
            <a:ext cx="2592387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On Oxygen</a:t>
            </a:r>
          </a:p>
          <a:p>
            <a:endParaRPr lang="en-GB" sz="1000">
              <a:solidFill>
                <a:srgbClr val="0000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Extra low Q</a:t>
            </a:r>
            <a:r>
              <a:rPr lang="en-GB" sz="2000" baseline="30000">
                <a:solidFill>
                  <a:srgbClr val="000000"/>
                </a:solidFill>
                <a:latin typeface="Microsoft Sans Serif" pitchFamily="34" charset="0"/>
              </a:rPr>
              <a:t>2</a:t>
            </a:r>
          </a:p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 suppression </a:t>
            </a:r>
          </a:p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 wanted by data </a:t>
            </a:r>
          </a:p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 but no attempt </a:t>
            </a:r>
          </a:p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 to include in </a:t>
            </a:r>
          </a:p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 model or fit.</a:t>
            </a:r>
          </a:p>
          <a:p>
            <a:endParaRPr lang="en-GB" sz="1000">
              <a:solidFill>
                <a:srgbClr val="000000"/>
              </a:solidFill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Region below </a:t>
            </a:r>
          </a:p>
          <a:p>
            <a:r>
              <a:rPr lang="en-GB" sz="2000">
                <a:solidFill>
                  <a:srgbClr val="000000"/>
                </a:solidFill>
                <a:latin typeface="Microsoft Sans Serif" pitchFamily="34" charset="0"/>
              </a:rPr>
              <a:t>   0.2 is not fit.</a:t>
            </a:r>
          </a:p>
          <a:p>
            <a:endParaRPr lang="en-GB" sz="2000">
              <a:solidFill>
                <a:srgbClr val="000000"/>
              </a:solidFill>
              <a:latin typeface="Microsoft Sans Serif" pitchFamily="34" charset="0"/>
            </a:endParaRPr>
          </a:p>
          <a:p>
            <a:r>
              <a:rPr lang="en-GB" sz="2000" b="1" i="1">
                <a:solidFill>
                  <a:srgbClr val="000000"/>
                </a:solidFill>
                <a:latin typeface="Microsoft Sans Serif" pitchFamily="34" charset="0"/>
              </a:rPr>
              <a:t> </a:t>
            </a:r>
            <a:r>
              <a:rPr lang="en-GB" sz="2000" b="1">
                <a:solidFill>
                  <a:srgbClr val="000000"/>
                </a:solidFill>
                <a:latin typeface="Microsoft Sans Serif" pitchFamily="34" charset="0"/>
              </a:rPr>
              <a:t>M</a:t>
            </a:r>
            <a:r>
              <a:rPr lang="en-GB" sz="2000" b="1" baseline="-25000">
                <a:solidFill>
                  <a:srgbClr val="000000"/>
                </a:solidFill>
                <a:latin typeface="Microsoft Sans Serif" pitchFamily="34" charset="0"/>
              </a:rPr>
              <a:t>A</a:t>
            </a:r>
            <a:r>
              <a:rPr lang="en-GB" sz="2000" b="1" baseline="30000">
                <a:solidFill>
                  <a:srgbClr val="000000"/>
                </a:solidFill>
                <a:latin typeface="Microsoft Sans Serif" pitchFamily="34" charset="0"/>
              </a:rPr>
              <a:t>QE</a:t>
            </a:r>
            <a:r>
              <a:rPr lang="en-GB" sz="2000" b="1">
                <a:solidFill>
                  <a:srgbClr val="000000"/>
                </a:solidFill>
                <a:latin typeface="Microsoft Sans Serif" pitchFamily="34" charset="0"/>
              </a:rPr>
              <a:t> = 1.20 ± 0.12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8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&gt;0.3 GeV</a:t>
            </a:r>
            <a:r>
              <a:rPr lang="en-GB" sz="3600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Fit: Absolute Normalisation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850" y="5157788"/>
            <a:ext cx="82692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MC is now normalized to the POT of the data.  The best fit parameters</a:t>
            </a:r>
          </a:p>
          <a:p>
            <a:r>
              <a:rPr lang="en-GB" sz="2000">
                <a:latin typeface="Microsoft Sans Serif" pitchFamily="34" charset="0"/>
              </a:rPr>
              <a:t>   do not fully correct the rate but systematic errors, such as from the flux</a:t>
            </a:r>
          </a:p>
          <a:p>
            <a:r>
              <a:rPr lang="en-GB" sz="2000">
                <a:latin typeface="Microsoft Sans Serif" pitchFamily="34" charset="0"/>
              </a:rPr>
              <a:t>   and intra-nuclear re-scattering, would likely cover the difference.</a:t>
            </a:r>
          </a:p>
        </p:txBody>
      </p:sp>
      <p:pic>
        <p:nvPicPr>
          <p:cNvPr id="9" name="Picture 11" descr="intMomFit_potNorm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pic>
        <p:nvPicPr>
          <p:cNvPr id="10" name="Picture 12" descr="intMomFit_potNormQ2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394200" cy="3479800"/>
          </a:xfrm>
          <a:prstGeom prst="rect">
            <a:avLst/>
          </a:prstGeom>
          <a:noFill/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&gt;0.0 GeV</a:t>
            </a:r>
            <a:r>
              <a:rPr lang="en-GB" sz="3600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Fit: Absolute Normalisation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850" y="5157788"/>
            <a:ext cx="82692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MC is now normalized to the POT of the data.  The best fit parameters</a:t>
            </a:r>
          </a:p>
          <a:p>
            <a:r>
              <a:rPr lang="en-GB" sz="2000">
                <a:latin typeface="Microsoft Sans Serif" pitchFamily="34" charset="0"/>
              </a:rPr>
              <a:t>   do not fully correct the rate but systematic errors, such as from the flux</a:t>
            </a:r>
          </a:p>
          <a:p>
            <a:r>
              <a:rPr lang="en-GB" sz="2000">
                <a:latin typeface="Microsoft Sans Serif" pitchFamily="34" charset="0"/>
              </a:rPr>
              <a:t>   and intra-nuclear re-scattering, would likely cover the difference.</a:t>
            </a:r>
          </a:p>
        </p:txBody>
      </p:sp>
      <p:pic>
        <p:nvPicPr>
          <p:cNvPr id="9" name="Picture 13" descr="allMomFit_potNorm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94200" cy="3479800"/>
          </a:xfrm>
          <a:prstGeom prst="rect">
            <a:avLst/>
          </a:prstGeom>
          <a:noFill/>
        </p:spPr>
      </p:pic>
      <p:pic>
        <p:nvPicPr>
          <p:cNvPr id="10" name="Picture 14" descr="allMomFit_potNormQ2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4394200" cy="3479800"/>
          </a:xfrm>
          <a:prstGeom prst="rect">
            <a:avLst/>
          </a:prstGeom>
          <a:noFill/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10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&gt;0.0 GeV</a:t>
            </a:r>
            <a:r>
              <a:rPr lang="en-GB" sz="3600" baseline="30000">
                <a:latin typeface="Comic Sans MS" pitchFamily="66" charset="0"/>
              </a:rPr>
              <a:t>2</a:t>
            </a:r>
            <a:r>
              <a:rPr lang="en-GB" sz="3600">
                <a:latin typeface="Comic Sans MS" pitchFamily="66" charset="0"/>
              </a:rPr>
              <a:t> Fit: Correlation Matrix</a:t>
            </a:r>
          </a:p>
        </p:txBody>
      </p:sp>
      <p:graphicFrame>
        <p:nvGraphicFramePr>
          <p:cNvPr id="8" name="Group 59"/>
          <p:cNvGraphicFramePr>
            <a:graphicFrameLocks noGrp="1"/>
          </p:cNvGraphicFramePr>
          <p:nvPr>
            <p:ph/>
          </p:nvPr>
        </p:nvGraphicFramePr>
        <p:xfrm>
          <a:off x="2195513" y="1773238"/>
          <a:ext cx="4610100" cy="3222627"/>
        </p:xfrm>
        <a:graphic>
          <a:graphicData uri="http://schemas.openxmlformats.org/drawingml/2006/table">
            <a:tbl>
              <a:tblPr/>
              <a:tblGrid>
                <a:gridCol w="1152525"/>
                <a:gridCol w="863600"/>
                <a:gridCol w="863600"/>
                <a:gridCol w="865187"/>
                <a:gridCol w="865188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E</a:t>
                      </a:r>
                      <a:r>
                        <a:rPr kumimoji="0" lang="el-G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 k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Fermi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QE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E</a:t>
                      </a:r>
                      <a:r>
                        <a:rPr kumimoji="0" lang="el-G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k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Fermi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-0.85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5292725" y="5084763"/>
            <a:ext cx="14890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bg2"/>
                </a:solidFill>
                <a:latin typeface="Microsoft Sans Serif" pitchFamily="34" charset="0"/>
              </a:rPr>
              <a:t>MINOS Preliminary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3822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11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>
                <a:latin typeface="Comic Sans MS" pitchFamily="66" charset="0"/>
              </a:rPr>
              <a:t>  Comparison of Systematic Shifts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850" y="5157788"/>
            <a:ext cx="81184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Microsoft Sans Serif" pitchFamily="34" charset="0"/>
              </a:rPr>
              <a:t>  Comparison of the shifts in the best fit M</a:t>
            </a:r>
            <a:r>
              <a:rPr lang="en-GB" sz="2000" baseline="-25000">
                <a:latin typeface="Microsoft Sans Serif" pitchFamily="34" charset="0"/>
              </a:rPr>
              <a:t>A</a:t>
            </a:r>
            <a:r>
              <a:rPr lang="en-GB" sz="2000" baseline="30000">
                <a:latin typeface="Microsoft Sans Serif" pitchFamily="34" charset="0"/>
              </a:rPr>
              <a:t>QE</a:t>
            </a:r>
            <a:r>
              <a:rPr lang="en-GB" sz="2000">
                <a:latin typeface="Microsoft Sans Serif" pitchFamily="34" charset="0"/>
              </a:rPr>
              <a:t> for the two fits along with</a:t>
            </a:r>
          </a:p>
          <a:p>
            <a:r>
              <a:rPr lang="en-GB" sz="2000">
                <a:latin typeface="Microsoft Sans Serif" pitchFamily="34" charset="0"/>
              </a:rPr>
              <a:t>   the quadrature sum of the positive and negative shifts in each case.</a:t>
            </a:r>
          </a:p>
        </p:txBody>
      </p:sp>
      <p:pic>
        <p:nvPicPr>
          <p:cNvPr id="9" name="Picture 11" descr="systShiftsCompari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4394200" cy="3479800"/>
          </a:xfrm>
          <a:prstGeom prst="rect">
            <a:avLst/>
          </a:prstGeom>
          <a:noFill/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Introduction      </a:t>
            </a:r>
            <a:r>
              <a:rPr lang="en-GB" sz="1500" b="1" dirty="0" err="1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 / MINOS      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7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MINOS </a:t>
            </a:r>
            <a:r>
              <a:rPr lang="en-GB" sz="3600" i="0" dirty="0">
                <a:latin typeface="Comic Sans MS" pitchFamily="66" charset="0"/>
              </a:rPr>
              <a:t>Physics Goals</a:t>
            </a:r>
          </a:p>
        </p:txBody>
      </p:sp>
      <p:pic>
        <p:nvPicPr>
          <p:cNvPr id="21" name="Picture 6" descr="Hierarchy1_smaller.png"/>
          <p:cNvPicPr>
            <a:picLocks noChangeAspect="1"/>
          </p:cNvPicPr>
          <p:nvPr/>
        </p:nvPicPr>
        <p:blipFill>
          <a:blip r:embed="rId3"/>
          <a:srcRect l="10255" r="38361"/>
          <a:stretch>
            <a:fillRect/>
          </a:stretch>
        </p:blipFill>
        <p:spPr bwMode="auto">
          <a:xfrm>
            <a:off x="250825" y="1484313"/>
            <a:ext cx="417671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427538" y="1557338"/>
            <a:ext cx="44973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Make precision measurements of </a:t>
            </a:r>
          </a:p>
          <a:p>
            <a:r>
              <a:rPr lang="en-GB" sz="2000" i="0">
                <a:latin typeface="Microsoft Sans Serif" pitchFamily="34" charset="0"/>
              </a:rPr>
              <a:t>   the oscillation parameters </a:t>
            </a:r>
            <a:r>
              <a:rPr lang="el-GR" sz="2000" i="0">
                <a:latin typeface="Microsoft Sans Serif" pitchFamily="34" charset="0"/>
                <a:cs typeface="Microsoft Sans Serif" pitchFamily="34" charset="0"/>
              </a:rPr>
              <a:t>Δ</a:t>
            </a: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GB" sz="2000" i="0" baseline="30000"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and</a:t>
            </a:r>
          </a:p>
          <a:p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  sin</a:t>
            </a:r>
            <a:r>
              <a:rPr lang="en-GB" sz="2000" i="0" baseline="30000"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(2</a:t>
            </a:r>
            <a:r>
              <a:rPr lang="el-GR" sz="2000" i="0"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) [                ].</a:t>
            </a:r>
          </a:p>
          <a:p>
            <a:endParaRPr lang="en-GB" sz="1200" i="0">
              <a:latin typeface="Microsoft Sans Serif" pitchFamily="34" charset="0"/>
              <a:cs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 Rule out exotic models such as </a:t>
            </a:r>
          </a:p>
          <a:p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  neutrino de-coherence or decay.</a:t>
            </a:r>
          </a:p>
          <a:p>
            <a:endParaRPr lang="en-GB" sz="1200" i="0">
              <a:latin typeface="Microsoft Sans Serif" pitchFamily="34" charset="0"/>
              <a:cs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 Search for sub-dominant oscillations</a:t>
            </a:r>
          </a:p>
          <a:p>
            <a:r>
              <a:rPr lang="en-GB" sz="2000" i="0">
                <a:latin typeface="Microsoft Sans Serif" pitchFamily="34" charset="0"/>
                <a:cs typeface="Microsoft Sans Serif" pitchFamily="34" charset="0"/>
              </a:rPr>
              <a:t>   at </a:t>
            </a:r>
            <a:r>
              <a:rPr lang="el-GR" sz="2000" i="0">
                <a:latin typeface="Microsoft Sans Serif" pitchFamily="34" charset="0"/>
              </a:rPr>
              <a:t>Δ</a:t>
            </a:r>
            <a:r>
              <a:rPr lang="en-GB" sz="2000" i="0">
                <a:latin typeface="Microsoft Sans Serif" pitchFamily="34" charset="0"/>
              </a:rPr>
              <a:t>m</a:t>
            </a:r>
            <a:r>
              <a:rPr lang="en-GB" sz="2000" i="0" baseline="30000">
                <a:latin typeface="Microsoft Sans Serif" pitchFamily="34" charset="0"/>
              </a:rPr>
              <a:t>2</a:t>
            </a:r>
            <a:r>
              <a:rPr lang="en-GB" sz="2000" i="0" baseline="-25000">
                <a:latin typeface="Microsoft Sans Serif" pitchFamily="34" charset="0"/>
              </a:rPr>
              <a:t>atm</a:t>
            </a:r>
            <a:r>
              <a:rPr lang="en-GB" sz="2000" i="0">
                <a:latin typeface="Microsoft Sans Serif" pitchFamily="34" charset="0"/>
              </a:rPr>
              <a:t> [                ].</a:t>
            </a:r>
          </a:p>
          <a:p>
            <a:endParaRPr lang="en-GB" sz="1200" i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Search for possible mixing to </a:t>
            </a:r>
          </a:p>
          <a:p>
            <a:r>
              <a:rPr lang="en-GB" sz="2000" i="0">
                <a:latin typeface="Microsoft Sans Serif" pitchFamily="34" charset="0"/>
              </a:rPr>
              <a:t>   sterile neutrinos [                ].</a:t>
            </a:r>
          </a:p>
          <a:p>
            <a:endParaRPr lang="en-GB" sz="1200" i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Investigate anti-neutrino oscillations</a:t>
            </a:r>
          </a:p>
          <a:p>
            <a:r>
              <a:rPr lang="en-GB" sz="2000" i="0">
                <a:latin typeface="Microsoft Sans Serif" pitchFamily="34" charset="0"/>
              </a:rPr>
              <a:t>   (CPT test) [                 ].</a:t>
            </a:r>
            <a:endParaRPr lang="el-GR" sz="2000" i="0">
              <a:latin typeface="Microsoft Sans Serif" pitchFamily="34" charset="0"/>
            </a:endParaRPr>
          </a:p>
        </p:txBody>
      </p:sp>
      <p:graphicFrame>
        <p:nvGraphicFramePr>
          <p:cNvPr id="29" name="Object 17"/>
          <p:cNvGraphicFramePr>
            <a:graphicFrameLocks noChangeAspect="1"/>
          </p:cNvGraphicFramePr>
          <p:nvPr/>
        </p:nvGraphicFramePr>
        <p:xfrm>
          <a:off x="5724525" y="2151063"/>
          <a:ext cx="1079500" cy="490537"/>
        </p:xfrm>
        <a:graphic>
          <a:graphicData uri="http://schemas.openxmlformats.org/presentationml/2006/ole">
            <p:oleObj spid="_x0000_s3076" name="Equation" r:id="rId4" imgW="533160" imgH="241200" progId="Equation.3">
              <p:embed/>
            </p:oleObj>
          </a:graphicData>
        </a:graphic>
      </p:graphicFrame>
      <p:graphicFrame>
        <p:nvGraphicFramePr>
          <p:cNvPr id="30" name="Object 18"/>
          <p:cNvGraphicFramePr>
            <a:graphicFrameLocks noChangeAspect="1"/>
          </p:cNvGraphicFramePr>
          <p:nvPr/>
        </p:nvGraphicFramePr>
        <p:xfrm>
          <a:off x="5900738" y="3735388"/>
          <a:ext cx="1079500" cy="490537"/>
        </p:xfrm>
        <a:graphic>
          <a:graphicData uri="http://schemas.openxmlformats.org/presentationml/2006/ole">
            <p:oleObj spid="_x0000_s3077" name="Equation" r:id="rId5" imgW="533160" imgH="241200" progId="Equation.3">
              <p:embed/>
            </p:oleObj>
          </a:graphicData>
        </a:graphic>
      </p:graphicFrame>
      <p:graphicFrame>
        <p:nvGraphicFramePr>
          <p:cNvPr id="31" name="Object 19"/>
          <p:cNvGraphicFramePr>
            <a:graphicFrameLocks noChangeAspect="1"/>
          </p:cNvGraphicFramePr>
          <p:nvPr/>
        </p:nvGraphicFramePr>
        <p:xfrm>
          <a:off x="6659563" y="4522788"/>
          <a:ext cx="1079500" cy="490537"/>
        </p:xfrm>
        <a:graphic>
          <a:graphicData uri="http://schemas.openxmlformats.org/presentationml/2006/ole">
            <p:oleObj spid="_x0000_s3078" name="Equation" r:id="rId6" imgW="533160" imgH="241200" progId="Equation.3">
              <p:embed/>
            </p:oleObj>
          </a:graphicData>
        </a:graphic>
      </p:graphicFrame>
      <p:graphicFrame>
        <p:nvGraphicFramePr>
          <p:cNvPr id="32" name="Object 20"/>
          <p:cNvGraphicFramePr>
            <a:graphicFrameLocks noChangeAspect="1"/>
          </p:cNvGraphicFramePr>
          <p:nvPr/>
        </p:nvGraphicFramePr>
        <p:xfrm>
          <a:off x="6011863" y="5318125"/>
          <a:ext cx="1150937" cy="520700"/>
        </p:xfrm>
        <a:graphic>
          <a:graphicData uri="http://schemas.openxmlformats.org/presentationml/2006/ole">
            <p:oleObj spid="_x0000_s3079" name="Equation" r:id="rId7" imgW="533160" imgH="241200" progId="Equation.3">
              <p:embed/>
            </p:oleObj>
          </a:graphicData>
        </a:graphic>
      </p:graphicFrame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468313" y="5516563"/>
            <a:ext cx="3532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ND-only measurements of</a:t>
            </a:r>
          </a:p>
          <a:p>
            <a:r>
              <a:rPr lang="en-GB" sz="2000" i="0">
                <a:latin typeface="Microsoft Sans Serif" pitchFamily="34" charset="0"/>
              </a:rPr>
              <a:t>   neutrino interaction physics.</a:t>
            </a: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 flipH="1">
            <a:off x="4140200" y="2205038"/>
            <a:ext cx="431800" cy="431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 flipH="1" flipV="1">
            <a:off x="2700338" y="1989138"/>
            <a:ext cx="1871662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1692275" y="1484313"/>
            <a:ext cx="1079500" cy="576262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 flipH="1" flipV="1">
            <a:off x="1692275" y="2060575"/>
            <a:ext cx="2735263" cy="18732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1403350" y="1557338"/>
            <a:ext cx="504825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900113" y="4868863"/>
            <a:ext cx="2824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i="0">
                <a:latin typeface="Microsoft Sans Serif" pitchFamily="34" charset="0"/>
              </a:rPr>
              <a:t>(</a:t>
            </a:r>
            <a:r>
              <a:rPr lang="en-GB" sz="1600" b="1" i="0">
                <a:solidFill>
                  <a:srgbClr val="FF0000"/>
                </a:solidFill>
                <a:latin typeface="Microsoft Sans Serif" pitchFamily="34" charset="0"/>
              </a:rPr>
              <a:t>electron</a:t>
            </a:r>
            <a:r>
              <a:rPr lang="en-GB" sz="1600" b="1" i="0">
                <a:latin typeface="Microsoft Sans Serif" pitchFamily="34" charset="0"/>
              </a:rPr>
              <a:t>, </a:t>
            </a:r>
            <a:r>
              <a:rPr lang="en-GB" sz="1600" b="1" i="0">
                <a:solidFill>
                  <a:srgbClr val="000099"/>
                </a:solidFill>
                <a:latin typeface="Microsoft Sans Serif" pitchFamily="34" charset="0"/>
              </a:rPr>
              <a:t>muon</a:t>
            </a:r>
            <a:r>
              <a:rPr lang="en-GB" sz="1600" b="1" i="0">
                <a:latin typeface="Microsoft Sans Serif" pitchFamily="34" charset="0"/>
              </a:rPr>
              <a:t>, </a:t>
            </a:r>
            <a:r>
              <a:rPr lang="en-GB" sz="1600" b="1" i="0">
                <a:solidFill>
                  <a:srgbClr val="006600"/>
                </a:solidFill>
                <a:latin typeface="Microsoft Sans Serif" pitchFamily="34" charset="0"/>
              </a:rPr>
              <a:t>tau</a:t>
            </a:r>
            <a:r>
              <a:rPr lang="en-GB" sz="1600" b="1" i="0">
                <a:latin typeface="Microsoft Sans Serif" pitchFamily="34" charset="0"/>
              </a:rPr>
              <a:t> flavours)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2555875" y="20605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i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GB" sz="2000" i="0" baseline="-2500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23</a:t>
            </a:r>
            <a:endParaRPr lang="el-GR" sz="2000" i="0" baseline="-2500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1476375" y="2205038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i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GB" sz="2000" i="0" baseline="-2500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endParaRPr lang="el-GR" sz="2000" i="0" baseline="-2500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14282" y="5429264"/>
            <a:ext cx="4143404" cy="9286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/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8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The </a:t>
            </a:r>
            <a:r>
              <a:rPr lang="en-GB" sz="3600" i="0" dirty="0" err="1">
                <a:latin typeface="Comic Sans MS" pitchFamily="66" charset="0"/>
              </a:rPr>
              <a:t>NuMI</a:t>
            </a:r>
            <a:r>
              <a:rPr lang="en-GB" sz="3600" i="0" dirty="0">
                <a:latin typeface="Comic Sans MS" pitchFamily="66" charset="0"/>
              </a:rPr>
              <a:t> Beam</a:t>
            </a:r>
          </a:p>
        </p:txBody>
      </p:sp>
      <p:pic>
        <p:nvPicPr>
          <p:cNvPr id="24" name="Picture 4" descr="beam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Object 32"/>
          <p:cNvGraphicFramePr>
            <a:graphicFrameLocks noChangeAspect="1"/>
          </p:cNvGraphicFramePr>
          <p:nvPr/>
        </p:nvGraphicFramePr>
        <p:xfrm>
          <a:off x="4500563" y="5545138"/>
          <a:ext cx="4029075" cy="481012"/>
        </p:xfrm>
        <a:graphic>
          <a:graphicData uri="http://schemas.openxmlformats.org/presentationml/2006/ole">
            <p:oleObj spid="_x0000_s4102" name="Equation" r:id="rId4" imgW="2133360" imgH="253800" progId="Equation.3">
              <p:embed/>
            </p:oleObj>
          </a:graphicData>
        </a:graphic>
      </p:graphicFrame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250825" y="3573463"/>
            <a:ext cx="4192588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i="0" dirty="0">
                <a:latin typeface="Microsoft Sans Serif" pitchFamily="34" charset="0"/>
              </a:rPr>
              <a:t>  120 </a:t>
            </a:r>
            <a:r>
              <a:rPr lang="en-GB" sz="2000" i="0" dirty="0" err="1">
                <a:latin typeface="Microsoft Sans Serif" pitchFamily="34" charset="0"/>
              </a:rPr>
              <a:t>GeV</a:t>
            </a:r>
            <a:r>
              <a:rPr lang="en-GB" sz="2000" i="0" dirty="0">
                <a:latin typeface="Microsoft Sans Serif" pitchFamily="34" charset="0"/>
              </a:rPr>
              <a:t> protons are flung at a</a:t>
            </a:r>
          </a:p>
          <a:p>
            <a:r>
              <a:rPr lang="en-GB" sz="2000" i="0" dirty="0">
                <a:latin typeface="Microsoft Sans Serif" pitchFamily="34" charset="0"/>
              </a:rPr>
              <a:t>   graphite target and the resultant</a:t>
            </a:r>
          </a:p>
          <a:p>
            <a:r>
              <a:rPr lang="en-GB" sz="2000" i="0" dirty="0">
                <a:latin typeface="Microsoft Sans Serif" pitchFamily="34" charset="0"/>
              </a:rPr>
              <a:t>   spray of secondary hadrons are</a:t>
            </a:r>
          </a:p>
          <a:p>
            <a:r>
              <a:rPr lang="en-GB" sz="2000" i="0" dirty="0">
                <a:latin typeface="Microsoft Sans Serif" pitchFamily="34" charset="0"/>
              </a:rPr>
              <a:t>   focused by magnetic “horns” and</a:t>
            </a:r>
          </a:p>
          <a:p>
            <a:r>
              <a:rPr lang="en-GB" sz="2000" i="0" dirty="0">
                <a:latin typeface="Microsoft Sans Serif" pitchFamily="34" charset="0"/>
              </a:rPr>
              <a:t>   subsequently decay to neutrinos.</a:t>
            </a:r>
          </a:p>
          <a:p>
            <a:endParaRPr lang="en-GB" sz="1200" i="0" dirty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i="0" dirty="0">
                <a:latin typeface="Microsoft Sans Serif" pitchFamily="34" charset="0"/>
              </a:rPr>
              <a:t>  In the nominal low energy beam</a:t>
            </a:r>
          </a:p>
          <a:p>
            <a:r>
              <a:rPr lang="en-GB" sz="2000" i="0" dirty="0">
                <a:latin typeface="Microsoft Sans Serif" pitchFamily="34" charset="0"/>
              </a:rPr>
              <a:t>   configuration the beam comprises</a:t>
            </a:r>
          </a:p>
        </p:txBody>
      </p:sp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5"/>
          <a:srcRect t="20001" b="25000"/>
          <a:stretch>
            <a:fillRect/>
          </a:stretch>
        </p:blipFill>
        <p:spPr bwMode="auto">
          <a:xfrm>
            <a:off x="4929190" y="4000504"/>
            <a:ext cx="1826192" cy="1350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6858016" y="4286256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>
                <a:latin typeface="Microsoft Sans Serif" pitchFamily="34" charset="0"/>
                <a:cs typeface="Microsoft Sans Serif" pitchFamily="34" charset="0"/>
              </a:rPr>
              <a:t>End view</a:t>
            </a:r>
          </a:p>
          <a:p>
            <a:pPr algn="ctr"/>
            <a:r>
              <a:rPr lang="en-GB" sz="2000" i="1" dirty="0" smtClean="0">
                <a:latin typeface="Microsoft Sans Serif" pitchFamily="34" charset="0"/>
                <a:cs typeface="Microsoft Sans Serif" pitchFamily="34" charset="0"/>
              </a:rPr>
              <a:t>of horn.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000" y="44450"/>
            <a:ext cx="8861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Introduction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     </a:t>
            </a:r>
            <a:r>
              <a:rPr lang="en-GB" sz="1500" b="1" dirty="0" err="1" smtClean="0">
                <a:solidFill>
                  <a:schemeClr val="bg1"/>
                </a:solidFill>
                <a:latin typeface="Microsoft Sans Serif" pitchFamily="34" charset="0"/>
              </a:rPr>
              <a:t>NuMI</a:t>
            </a:r>
            <a:r>
              <a:rPr lang="en-GB" sz="1500" b="1" dirty="0" smtClean="0">
                <a:solidFill>
                  <a:schemeClr val="bg1"/>
                </a:solidFill>
                <a:latin typeface="Microsoft Sans Serif" pitchFamily="34" charset="0"/>
              </a:rPr>
              <a:t> / MINOS      </a:t>
            </a:r>
            <a:r>
              <a:rPr lang="en-GB" sz="1500" b="1" dirty="0" smtClean="0">
                <a:solidFill>
                  <a:schemeClr val="bg1">
                    <a:lumMod val="75000"/>
                  </a:schemeClr>
                </a:solidFill>
                <a:latin typeface="Microsoft Sans Serif" pitchFamily="34" charset="0"/>
              </a:rPr>
              <a:t>CCQE Scattering Theory      Data Analysis and Results      Summary</a:t>
            </a:r>
            <a:endParaRPr lang="en-GB" sz="1500" b="1" dirty="0">
              <a:solidFill>
                <a:schemeClr val="bg1">
                  <a:lumMod val="75000"/>
                </a:schemeClr>
              </a:solidFill>
              <a:latin typeface="Microsoft Sans Serif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09025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3600" i="0" dirty="0">
                <a:latin typeface="Comic Sans MS" pitchFamily="66" charset="0"/>
              </a:rPr>
              <a:t>  </a:t>
            </a:r>
            <a:r>
              <a:rPr lang="en-GB" sz="3600" i="0" dirty="0" smtClean="0">
                <a:latin typeface="Comic Sans MS" pitchFamily="66" charset="0"/>
              </a:rPr>
              <a:t>Variable </a:t>
            </a:r>
            <a:r>
              <a:rPr lang="en-GB" sz="3600" i="0" dirty="0">
                <a:latin typeface="Comic Sans MS" pitchFamily="66" charset="0"/>
              </a:rPr>
              <a:t>Beam Energy</a:t>
            </a:r>
          </a:p>
        </p:txBody>
      </p:sp>
      <p:pic>
        <p:nvPicPr>
          <p:cNvPr id="8" name="Picture 4" descr="beam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41663"/>
            <a:ext cx="3311525" cy="317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3924300" y="4149725"/>
            <a:ext cx="5003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The distance between the target and </a:t>
            </a:r>
          </a:p>
          <a:p>
            <a:r>
              <a:rPr lang="en-GB" sz="2000" i="0">
                <a:latin typeface="Microsoft Sans Serif" pitchFamily="34" charset="0"/>
              </a:rPr>
              <a:t>   first horn can be changed to give a</a:t>
            </a:r>
          </a:p>
          <a:p>
            <a:r>
              <a:rPr lang="en-GB" sz="2000" i="0">
                <a:latin typeface="Microsoft Sans Serif" pitchFamily="34" charset="0"/>
              </a:rPr>
              <a:t>   variable beam energy.</a:t>
            </a:r>
          </a:p>
          <a:p>
            <a:endParaRPr lang="en-GB" sz="1000" i="0">
              <a:latin typeface="Microsoft Sans Serif" pitchFamily="34" charset="0"/>
            </a:endParaRPr>
          </a:p>
          <a:p>
            <a:pPr>
              <a:buFontTx/>
              <a:buChar char="•"/>
            </a:pPr>
            <a:r>
              <a:rPr lang="en-GB" sz="2000" i="0">
                <a:latin typeface="Microsoft Sans Serif" pitchFamily="34" charset="0"/>
              </a:rPr>
              <a:t>  We can also vary the current passing </a:t>
            </a:r>
          </a:p>
          <a:p>
            <a:r>
              <a:rPr lang="en-GB" sz="2000" i="0">
                <a:latin typeface="Microsoft Sans Serif" pitchFamily="34" charset="0"/>
              </a:rPr>
              <a:t>   through the horns to further tweak the</a:t>
            </a:r>
          </a:p>
          <a:p>
            <a:r>
              <a:rPr lang="en-GB" sz="2000" i="0">
                <a:latin typeface="Microsoft Sans Serif" pitchFamily="34" charset="0"/>
              </a:rPr>
              <a:t>   energy spectrum or sign-select.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950" y="6524625"/>
            <a:ext cx="289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HEP Seminar,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UCL, 4</a:t>
            </a:r>
            <a:r>
              <a:rPr lang="en-GB" sz="1200" baseline="30000" dirty="0" smtClean="0">
                <a:solidFill>
                  <a:schemeClr val="bg1"/>
                </a:solidFill>
                <a:latin typeface="Microsoft Sans Serif" pitchFamily="34" charset="0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Dec</a:t>
            </a:r>
            <a:r>
              <a:rPr lang="en-GB" sz="1200" dirty="0" smtClean="0">
                <a:solidFill>
                  <a:schemeClr val="bg1"/>
                </a:solidFill>
                <a:latin typeface="Microsoft Sans Serif" pitchFamily="34" charset="0"/>
              </a:rPr>
              <a:t>ember </a:t>
            </a:r>
            <a:r>
              <a:rPr lang="en-GB" sz="1200" dirty="0">
                <a:solidFill>
                  <a:schemeClr val="bg1"/>
                </a:solidFill>
                <a:latin typeface="Microsoft Sans Serif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5936</Words>
  <Application>Microsoft Office PowerPoint</Application>
  <PresentationFormat>On-screen Show (4:3)</PresentationFormat>
  <Paragraphs>1227</Paragraphs>
  <Slides>69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</dc:creator>
  <cp:lastModifiedBy>med</cp:lastModifiedBy>
  <cp:revision>115</cp:revision>
  <dcterms:created xsi:type="dcterms:W3CDTF">2009-11-01T00:04:20Z</dcterms:created>
  <dcterms:modified xsi:type="dcterms:W3CDTF">2009-12-03T11:26:24Z</dcterms:modified>
</cp:coreProperties>
</file>