
<file path=[Content_Types].xml><?xml version="1.0" encoding="utf-8"?>
<Types xmlns="http://schemas.openxmlformats.org/package/2006/content-types">
  <Default Extension="xml" ContentType="application/xml"/>
  <Default Extension="pdf" ContentType="application/pd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4055" r:id="rId1"/>
  </p:sldMasterIdLst>
  <p:notesMasterIdLst>
    <p:notesMasterId r:id="rId23"/>
  </p:notesMasterIdLst>
  <p:handoutMasterIdLst>
    <p:handoutMasterId r:id="rId24"/>
  </p:handoutMasterIdLst>
  <p:sldIdLst>
    <p:sldId id="282" r:id="rId2"/>
    <p:sldId id="258" r:id="rId3"/>
    <p:sldId id="259" r:id="rId4"/>
    <p:sldId id="268" r:id="rId5"/>
    <p:sldId id="262" r:id="rId6"/>
    <p:sldId id="266" r:id="rId7"/>
    <p:sldId id="264" r:id="rId8"/>
    <p:sldId id="265" r:id="rId9"/>
    <p:sldId id="269" r:id="rId10"/>
    <p:sldId id="270" r:id="rId11"/>
    <p:sldId id="271" r:id="rId12"/>
    <p:sldId id="272" r:id="rId13"/>
    <p:sldId id="273" r:id="rId14"/>
    <p:sldId id="281" r:id="rId15"/>
    <p:sldId id="274" r:id="rId16"/>
    <p:sldId id="275" r:id="rId17"/>
    <p:sldId id="276" r:id="rId18"/>
    <p:sldId id="277" r:id="rId19"/>
    <p:sldId id="278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D4FF"/>
    <a:srgbClr val="0FBFFF"/>
    <a:srgbClr val="00FDFF"/>
    <a:srgbClr val="00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9" d="100"/>
          <a:sy n="99" d="100"/>
        </p:scale>
        <p:origin x="-1632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8BE26-1143-9148-86F0-E965E8A4606D}" type="datetimeFigureOut">
              <a:rPr lang="en-US" smtClean="0"/>
              <a:t>21/02/12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05C21-D58D-3A41-8F28-EC20EB6D0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32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E7821-E8A7-5148-95BD-E96E3070A9D1}" type="datetimeFigureOut">
              <a:rPr lang="en-US" smtClean="0"/>
              <a:t>21/02/12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C8E60-1B4C-7D4E-8058-7C2BA9E73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4960C11-9373-9247-8E54-34DD915F93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6" Type="http://schemas.openxmlformats.org/officeDocument/2006/relationships/image" Target="../media/image3.emf"/><Relationship Id="rId7" Type="http://schemas.openxmlformats.org/officeDocument/2006/relationships/image" Target="../media/image4.emf"/><Relationship Id="rId8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G"/><Relationship Id="rId6" Type="http://schemas.openxmlformats.org/officeDocument/2006/relationships/image" Target="../media/image40.jpeg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7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df"/><Relationship Id="rId6" Type="http://schemas.openxmlformats.org/officeDocument/2006/relationships/image" Target="../media/image15.pdf"/><Relationship Id="rId7" Type="http://schemas.openxmlformats.org/officeDocument/2006/relationships/image" Target="../media/image16.jpeg"/><Relationship Id="rId8" Type="http://schemas.openxmlformats.org/officeDocument/2006/relationships/image" Target="../media/image17.pdf"/><Relationship Id="rId9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8629" y="804167"/>
            <a:ext cx="7772400" cy="2024094"/>
          </a:xfrm>
        </p:spPr>
        <p:txBody>
          <a:bodyPr/>
          <a:lstStyle/>
          <a:p>
            <a:r>
              <a:rPr lang="en-US" sz="6000" dirty="0" smtClean="0"/>
              <a:t>Crystal Collimation for LHC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99064"/>
            <a:ext cx="6400800" cy="16542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Daniele Mirarchi</a:t>
            </a:r>
          </a:p>
          <a:p>
            <a:r>
              <a:rPr lang="en-US" dirty="0" smtClean="0"/>
              <a:t>Imperial College London</a:t>
            </a:r>
          </a:p>
          <a:p>
            <a:endParaRPr lang="en-US" dirty="0" smtClean="0"/>
          </a:p>
          <a:p>
            <a:r>
              <a:rPr lang="en-US" dirty="0" smtClean="0"/>
              <a:t>22</a:t>
            </a:r>
            <a:r>
              <a:rPr lang="en-US" baseline="30000" dirty="0" smtClean="0"/>
              <a:t>nd</a:t>
            </a:r>
            <a:r>
              <a:rPr lang="en-US" dirty="0" smtClean="0"/>
              <a:t> Feb. 2012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62624" y="10445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10139" y="2811166"/>
            <a:ext cx="2000455" cy="1776189"/>
            <a:chOff x="6951883" y="964953"/>
            <a:chExt cx="2000455" cy="1776189"/>
          </a:xfrm>
        </p:grpSpPr>
        <p:pic>
          <p:nvPicPr>
            <p:cNvPr id="9" name="Picture 8" descr="crist_as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883" y="964953"/>
              <a:ext cx="2000455" cy="177618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043075" y="976712"/>
              <a:ext cx="838011" cy="165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cr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835533"/>
            <a:ext cx="2506499" cy="18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63649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Acceleration </a:t>
            </a:r>
            <a:r>
              <a:rPr lang="it-IT" dirty="0" err="1" smtClean="0"/>
              <a:t>chain</a:t>
            </a:r>
            <a:endParaRPr lang="it-IT" dirty="0"/>
          </a:p>
        </p:txBody>
      </p:sp>
      <p:pic>
        <p:nvPicPr>
          <p:cNvPr id="8" name="Picture 7" descr="catena_ac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021" y="1130449"/>
            <a:ext cx="4089400" cy="5422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43289" y="1010127"/>
            <a:ext cx="5737468" cy="5863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For physics runs in LHC:</a:t>
            </a:r>
            <a:br>
              <a:rPr lang="en-US" sz="1500" dirty="0" smtClean="0"/>
            </a:br>
            <a:endParaRPr lang="en-US" sz="15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500" dirty="0" smtClean="0"/>
              <a:t>Ionization of H and yield p sent to the first acceleration stage</a:t>
            </a:r>
            <a:br>
              <a:rPr lang="en-US" sz="1500" dirty="0" smtClean="0"/>
            </a:br>
            <a:endParaRPr lang="en-US" sz="15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500" dirty="0" smtClean="0"/>
              <a:t>Linear accelerator (</a:t>
            </a:r>
            <a:r>
              <a:rPr lang="en-US" sz="1500" dirty="0" smtClean="0">
                <a:solidFill>
                  <a:srgbClr val="C00000"/>
                </a:solidFill>
              </a:rPr>
              <a:t>LINAC</a:t>
            </a:r>
            <a:r>
              <a:rPr lang="en-US" sz="1500" dirty="0" smtClean="0"/>
              <a:t>):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Injection 100keV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Extraction 50MeV</a:t>
            </a:r>
            <a:br>
              <a:rPr lang="en-US" sz="1500" dirty="0" smtClean="0"/>
            </a:br>
            <a:endParaRPr lang="en-US" sz="15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500" dirty="0" smtClean="0"/>
              <a:t>Booster (</a:t>
            </a:r>
            <a:r>
              <a:rPr lang="en-US" sz="1500" dirty="0" smtClean="0">
                <a:solidFill>
                  <a:srgbClr val="C00000"/>
                </a:solidFill>
              </a:rPr>
              <a:t>PSB</a:t>
            </a:r>
            <a:r>
              <a:rPr lang="en-US" sz="1500" dirty="0" smtClean="0"/>
              <a:t>) formed by 4 superimposed rings: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Injection 50MeV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Extraction 1.4GeV</a:t>
            </a:r>
            <a:br>
              <a:rPr lang="en-US" sz="1500" dirty="0" smtClean="0"/>
            </a:br>
            <a:endParaRPr lang="en-US" sz="15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500" dirty="0" smtClean="0"/>
              <a:t>Proton Synchrotron (</a:t>
            </a:r>
            <a:r>
              <a:rPr lang="en-US" sz="1500" dirty="0" smtClean="0">
                <a:solidFill>
                  <a:srgbClr val="C00000"/>
                </a:solidFill>
              </a:rPr>
              <a:t>PS</a:t>
            </a:r>
            <a:r>
              <a:rPr lang="en-US" sz="1500" dirty="0" smtClean="0"/>
              <a:t>), revolution time ~2.1μs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Injection 1.4GeV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Extraction 26GeV/c</a:t>
            </a:r>
            <a:br>
              <a:rPr lang="en-US" sz="1500" dirty="0" smtClean="0"/>
            </a:br>
            <a:endParaRPr lang="en-US" sz="1500" dirty="0" smtClean="0"/>
          </a:p>
          <a:p>
            <a:pPr marL="400050" indent="-400050">
              <a:buFont typeface="+mj-lt"/>
              <a:buAutoNum type="romanUcPeriod"/>
            </a:pPr>
            <a:r>
              <a:rPr lang="en-US" sz="1500" dirty="0" smtClean="0"/>
              <a:t>Super </a:t>
            </a:r>
            <a:r>
              <a:rPr lang="en-US" sz="1500" dirty="0"/>
              <a:t>Proton Synchrotron </a:t>
            </a:r>
            <a:r>
              <a:rPr lang="en-US" sz="1500" dirty="0" smtClean="0"/>
              <a:t>(</a:t>
            </a:r>
            <a:r>
              <a:rPr lang="en-US" sz="1500" dirty="0" smtClean="0">
                <a:solidFill>
                  <a:srgbClr val="C00000"/>
                </a:solidFill>
              </a:rPr>
              <a:t>SPS</a:t>
            </a:r>
            <a:r>
              <a:rPr lang="en-US" sz="1500" dirty="0" smtClean="0"/>
              <a:t>), revolution time~2</a:t>
            </a:r>
            <a:r>
              <a:rPr lang="en-US" sz="1500" dirty="0"/>
              <a:t>3</a:t>
            </a:r>
            <a:r>
              <a:rPr lang="en-US" sz="1500" dirty="0" smtClean="0"/>
              <a:t>μs</a:t>
            </a:r>
            <a:endParaRPr lang="en-US" sz="1500" dirty="0"/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Injection 26GeV/c</a:t>
            </a:r>
            <a:endParaRPr lang="en-US" sz="1500" dirty="0"/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Extraction 450GeV</a:t>
            </a:r>
            <a:r>
              <a:rPr lang="en-US" sz="1500" dirty="0"/>
              <a:t>/</a:t>
            </a:r>
            <a:r>
              <a:rPr lang="en-US" sz="1500" dirty="0" smtClean="0"/>
              <a:t>c</a:t>
            </a:r>
            <a:br>
              <a:rPr lang="en-US" sz="1500" dirty="0" smtClean="0"/>
            </a:br>
            <a:endParaRPr lang="en-US" sz="1500" dirty="0"/>
          </a:p>
          <a:p>
            <a:pPr marL="400050" indent="-400050">
              <a:buFont typeface="+mj-lt"/>
              <a:buAutoNum type="romanUcPeriod"/>
            </a:pPr>
            <a:r>
              <a:rPr lang="en-US" sz="1500" dirty="0" smtClean="0"/>
              <a:t>Large Hadron Collider (</a:t>
            </a:r>
            <a:r>
              <a:rPr lang="en-US" sz="1500" dirty="0" smtClean="0">
                <a:solidFill>
                  <a:srgbClr val="C00000"/>
                </a:solidFill>
              </a:rPr>
              <a:t>LHC</a:t>
            </a:r>
            <a:r>
              <a:rPr lang="en-US" sz="1500" dirty="0" smtClean="0"/>
              <a:t>), revolution time ~89</a:t>
            </a:r>
            <a:r>
              <a:rPr lang="en-US" sz="1500" dirty="0"/>
              <a:t>μs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Injection 450GeV</a:t>
            </a:r>
            <a:r>
              <a:rPr lang="en-US" sz="1500" dirty="0"/>
              <a:t>/c</a:t>
            </a:r>
          </a:p>
          <a:p>
            <a:pPr marL="857250" lvl="1" indent="-400050">
              <a:buFont typeface="Arial"/>
              <a:buChar char="•"/>
            </a:pPr>
            <a:r>
              <a:rPr lang="en-US" sz="1500" dirty="0" smtClean="0"/>
              <a:t>Acceleration to 3.5TeV</a:t>
            </a:r>
            <a:r>
              <a:rPr lang="en-US" sz="1500" dirty="0"/>
              <a:t>/</a:t>
            </a:r>
            <a:r>
              <a:rPr lang="en-US" sz="1500" dirty="0" smtClean="0"/>
              <a:t>c </a:t>
            </a:r>
            <a:r>
              <a:rPr lang="en-US" sz="1500" dirty="0" err="1" smtClean="0"/>
              <a:t>ed</a:t>
            </a:r>
            <a:r>
              <a:rPr lang="en-US" sz="1500" dirty="0" smtClean="0"/>
              <a:t> </a:t>
            </a:r>
            <a:r>
              <a:rPr lang="en-US" sz="1500" dirty="0" smtClean="0">
                <a:latin typeface="Apple Chancery"/>
                <a:cs typeface="Apple Chancery"/>
              </a:rPr>
              <a:t>L=</a:t>
            </a:r>
            <a:r>
              <a:rPr lang="en-US" sz="1500" dirty="0" smtClean="0">
                <a:cs typeface="Apple Chancery"/>
              </a:rPr>
              <a:t>10</a:t>
            </a:r>
            <a:r>
              <a:rPr lang="en-US" sz="1500" baseline="30000" dirty="0" smtClean="0">
                <a:cs typeface="Apple Chancery"/>
              </a:rPr>
              <a:t>32</a:t>
            </a:r>
            <a:r>
              <a:rPr lang="en-US" sz="1500" dirty="0" smtClean="0">
                <a:cs typeface="Apple Chancery"/>
              </a:rPr>
              <a:t>cm</a:t>
            </a:r>
            <a:r>
              <a:rPr lang="en-US" sz="1500" baseline="30000" dirty="0" smtClean="0">
                <a:cs typeface="Apple Chancery"/>
              </a:rPr>
              <a:t>-2</a:t>
            </a:r>
            <a:r>
              <a:rPr lang="en-US" sz="1500" dirty="0" smtClean="0">
                <a:cs typeface="Apple Chancery"/>
              </a:rPr>
              <a:t>s</a:t>
            </a:r>
            <a:r>
              <a:rPr lang="en-US" sz="1500" baseline="30000" dirty="0" smtClean="0">
                <a:cs typeface="Apple Chancery"/>
              </a:rPr>
              <a:t>-1</a:t>
            </a:r>
            <a:r>
              <a:rPr lang="en-US" sz="1500" dirty="0" smtClean="0"/>
              <a:t> Phase I</a:t>
            </a:r>
            <a:br>
              <a:rPr lang="en-US" sz="1500" dirty="0" smtClean="0"/>
            </a:br>
            <a:r>
              <a:rPr lang="en-US" sz="1500" dirty="0" smtClean="0"/>
              <a:t>		          7TeV/c </a:t>
            </a:r>
            <a:r>
              <a:rPr lang="en-US" sz="1500" dirty="0" err="1" smtClean="0"/>
              <a:t>ed</a:t>
            </a:r>
            <a:r>
              <a:rPr lang="en-US" sz="1500" dirty="0" smtClean="0"/>
              <a:t> </a:t>
            </a:r>
            <a:r>
              <a:rPr lang="en-US" sz="1500" dirty="0">
                <a:latin typeface="Apple Chancery"/>
                <a:cs typeface="Apple Chancery"/>
              </a:rPr>
              <a:t>L=</a:t>
            </a:r>
            <a:r>
              <a:rPr lang="en-US" sz="1500" dirty="0" smtClean="0">
                <a:cs typeface="Apple Chancery"/>
              </a:rPr>
              <a:t>10</a:t>
            </a:r>
            <a:r>
              <a:rPr lang="en-US" sz="1500" baseline="30000" dirty="0" smtClean="0">
                <a:cs typeface="Apple Chancery"/>
              </a:rPr>
              <a:t>34</a:t>
            </a:r>
            <a:r>
              <a:rPr lang="en-US" sz="1500" dirty="0" smtClean="0">
                <a:cs typeface="Apple Chancery"/>
              </a:rPr>
              <a:t>cm</a:t>
            </a:r>
            <a:r>
              <a:rPr lang="en-US" sz="1500" baseline="30000" dirty="0">
                <a:cs typeface="Apple Chancery"/>
              </a:rPr>
              <a:t>-2</a:t>
            </a:r>
            <a:r>
              <a:rPr lang="en-US" sz="1500" dirty="0">
                <a:cs typeface="Apple Chancery"/>
              </a:rPr>
              <a:t>s</a:t>
            </a:r>
            <a:r>
              <a:rPr lang="en-US" sz="1500" baseline="30000" dirty="0">
                <a:cs typeface="Apple Chancery"/>
              </a:rPr>
              <a:t>-</a:t>
            </a:r>
            <a:r>
              <a:rPr lang="en-US" sz="1500" baseline="30000" dirty="0" smtClean="0">
                <a:cs typeface="Apple Chancery"/>
              </a:rPr>
              <a:t>1 </a:t>
            </a:r>
            <a:r>
              <a:rPr lang="en-US" sz="1500" dirty="0" smtClean="0"/>
              <a:t>Phase II</a:t>
            </a:r>
            <a:endParaRPr lang="en-US" sz="1500" dirty="0"/>
          </a:p>
          <a:p>
            <a:pPr marL="400050" indent="-400050">
              <a:buFont typeface="+mj-lt"/>
              <a:buAutoNum type="romanUcPeriod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59567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63649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Collimation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LHC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2111230" y="1130449"/>
            <a:ext cx="4921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Two type of collimation based on the same principle</a:t>
            </a:r>
            <a:endParaRPr lang="en-US" sz="1600" dirty="0"/>
          </a:p>
        </p:txBody>
      </p:sp>
      <p:pic>
        <p:nvPicPr>
          <p:cNvPr id="11" name="Picture 10" descr="collimazione_LH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87" y="1458638"/>
            <a:ext cx="4444825" cy="33152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3347" y="2081957"/>
            <a:ext cx="23247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 err="1" smtClean="0">
                <a:solidFill>
                  <a:srgbClr val="B40004"/>
                </a:solidFill>
              </a:rPr>
              <a:t>Betatron</a:t>
            </a:r>
            <a:r>
              <a:rPr lang="en-US" sz="1600" i="1" u="sng" dirty="0" smtClean="0">
                <a:solidFill>
                  <a:srgbClr val="B40004"/>
                </a:solidFill>
              </a:rPr>
              <a:t> collimation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Low dispersion area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10508" y="2081957"/>
            <a:ext cx="23775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u="sng" dirty="0" smtClean="0">
                <a:solidFill>
                  <a:srgbClr val="B40004"/>
                </a:solidFill>
              </a:rPr>
              <a:t>Momentum collimation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solidFill>
                  <a:srgbClr val="000000"/>
                </a:solidFill>
              </a:rPr>
              <a:t>High dispersion area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2" name="Picture 11" descr="dispersione_coll_momen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16967"/>
            <a:ext cx="1938387" cy="17957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23817" y="4693734"/>
            <a:ext cx="5096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Standard collimation based on more stages (3 in LHC) </a:t>
            </a:r>
            <a:endParaRPr lang="en-US" sz="1600" dirty="0"/>
          </a:p>
        </p:txBody>
      </p:sp>
      <p:pic>
        <p:nvPicPr>
          <p:cNvPr id="14" name="Picture 13" descr="avanzamento_fase_orbit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62" y="4974462"/>
            <a:ext cx="5540895" cy="188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4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tangolo 47"/>
          <p:cNvSpPr/>
          <p:nvPr/>
        </p:nvSpPr>
        <p:spPr>
          <a:xfrm>
            <a:off x="5076056" y="2708920"/>
            <a:ext cx="360040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334F8-84DA-4BFB-8D96-CEF8B86BD66E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755576" y="1398023"/>
            <a:ext cx="788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procedures</a:t>
            </a:r>
            <a:r>
              <a:rPr lang="it-IT" dirty="0" smtClean="0"/>
              <a:t> due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presence</a:t>
            </a:r>
            <a:r>
              <a:rPr lang="it-IT" dirty="0" smtClean="0"/>
              <a:t> or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LHC-Collimator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23528" y="1991728"/>
            <a:ext cx="2810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LHC-Collimator</a:t>
            </a:r>
            <a:r>
              <a:rPr lang="it-IT" dirty="0" smtClean="0"/>
              <a:t>:</a:t>
            </a:r>
          </a:p>
        </p:txBody>
      </p:sp>
      <p:sp>
        <p:nvSpPr>
          <p:cNvPr id="9" name="Rectangle 123"/>
          <p:cNvSpPr>
            <a:spLocks noChangeArrowheads="1"/>
          </p:cNvSpPr>
          <p:nvPr/>
        </p:nvSpPr>
        <p:spPr bwMode="auto">
          <a:xfrm>
            <a:off x="323528" y="2924944"/>
            <a:ext cx="8568952" cy="474545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Text Box 129"/>
          <p:cNvSpPr txBox="1">
            <a:spLocks noChangeArrowheads="1"/>
          </p:cNvSpPr>
          <p:nvPr/>
        </p:nvSpPr>
        <p:spPr bwMode="auto">
          <a:xfrm>
            <a:off x="1403648" y="2996952"/>
            <a:ext cx="1446509" cy="30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Primary</a:t>
            </a:r>
            <a:r>
              <a:rPr kumimoji="0" lang="it-IT" sz="1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it-IT" sz="1400" b="1" i="0" u="none" strike="noStrike" cap="none" normalizeH="0" baseline="0" dirty="0" err="1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beam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uppo 17"/>
          <p:cNvGrpSpPr/>
          <p:nvPr/>
        </p:nvGrpSpPr>
        <p:grpSpPr>
          <a:xfrm>
            <a:off x="3707904" y="3623776"/>
            <a:ext cx="864096" cy="309280"/>
            <a:chOff x="3707904" y="3573016"/>
            <a:chExt cx="864096" cy="309280"/>
          </a:xfrm>
        </p:grpSpPr>
        <p:sp>
          <p:nvSpPr>
            <p:cNvPr id="11" name="Rettangolo 10"/>
            <p:cNvSpPr/>
            <p:nvPr/>
          </p:nvSpPr>
          <p:spPr>
            <a:xfrm>
              <a:off x="3779912" y="3573016"/>
              <a:ext cx="720080" cy="2880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ext Box 129"/>
            <p:cNvSpPr txBox="1">
              <a:spLocks noChangeArrowheads="1"/>
            </p:cNvSpPr>
            <p:nvPr/>
          </p:nvSpPr>
          <p:spPr bwMode="auto">
            <a:xfrm>
              <a:off x="3707904" y="3573016"/>
              <a:ext cx="864096" cy="309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it-IT" sz="1400" b="1" dirty="0" err="1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LHC-Coll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uppo 16"/>
          <p:cNvGrpSpPr/>
          <p:nvPr/>
        </p:nvGrpSpPr>
        <p:grpSpPr>
          <a:xfrm>
            <a:off x="3707904" y="2420888"/>
            <a:ext cx="864096" cy="309280"/>
            <a:chOff x="3860304" y="4415864"/>
            <a:chExt cx="864096" cy="309280"/>
          </a:xfrm>
        </p:grpSpPr>
        <p:sp>
          <p:nvSpPr>
            <p:cNvPr id="15" name="Rettangolo 14"/>
            <p:cNvSpPr/>
            <p:nvPr/>
          </p:nvSpPr>
          <p:spPr>
            <a:xfrm>
              <a:off x="3932312" y="4415864"/>
              <a:ext cx="720080" cy="2880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ext Box 129"/>
            <p:cNvSpPr txBox="1">
              <a:spLocks noChangeArrowheads="1"/>
            </p:cNvSpPr>
            <p:nvPr/>
          </p:nvSpPr>
          <p:spPr bwMode="auto">
            <a:xfrm>
              <a:off x="3860304" y="4415864"/>
              <a:ext cx="864096" cy="309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 algn="ctr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it-IT" sz="1400" b="1" dirty="0" err="1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LHC-Coll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uppo 18"/>
          <p:cNvGrpSpPr/>
          <p:nvPr/>
        </p:nvGrpSpPr>
        <p:grpSpPr>
          <a:xfrm>
            <a:off x="6804248" y="3623776"/>
            <a:ext cx="864096" cy="309280"/>
            <a:chOff x="3707904" y="3573016"/>
            <a:chExt cx="864096" cy="309280"/>
          </a:xfrm>
        </p:grpSpPr>
        <p:sp>
          <p:nvSpPr>
            <p:cNvPr id="20" name="Rettangolo 19"/>
            <p:cNvSpPr/>
            <p:nvPr/>
          </p:nvSpPr>
          <p:spPr>
            <a:xfrm>
              <a:off x="3779912" y="3573016"/>
              <a:ext cx="720080" cy="2880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Text Box 129"/>
            <p:cNvSpPr txBox="1">
              <a:spLocks noChangeArrowheads="1"/>
            </p:cNvSpPr>
            <p:nvPr/>
          </p:nvSpPr>
          <p:spPr bwMode="auto">
            <a:xfrm>
              <a:off x="3707904" y="3573016"/>
              <a:ext cx="864096" cy="309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it-IT" sz="1400" b="1" dirty="0" smtClean="0">
                  <a:solidFill>
                    <a:srgbClr val="FFFFFF"/>
                  </a:solidFill>
                  <a:latin typeface="Calibri" pitchFamily="34" charset="0"/>
                  <a:cs typeface="Arial" pitchFamily="34" charset="0"/>
                </a:rPr>
                <a:t>TAL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uppo 23"/>
          <p:cNvGrpSpPr/>
          <p:nvPr/>
        </p:nvGrpSpPr>
        <p:grpSpPr>
          <a:xfrm>
            <a:off x="899592" y="3645024"/>
            <a:ext cx="821280" cy="391600"/>
            <a:chOff x="1002301" y="3633209"/>
            <a:chExt cx="821280" cy="391600"/>
          </a:xfrm>
        </p:grpSpPr>
        <p:sp>
          <p:nvSpPr>
            <p:cNvPr id="22" name="AutoShape 124"/>
            <p:cNvSpPr>
              <a:spLocks noChangeArrowheads="1"/>
            </p:cNvSpPr>
            <p:nvPr/>
          </p:nvSpPr>
          <p:spPr bwMode="auto">
            <a:xfrm rot="5744006">
              <a:off x="1355393" y="3280117"/>
              <a:ext cx="115095" cy="821280"/>
            </a:xfrm>
            <a:prstGeom prst="flowChartOnlineStorag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1043608" y="3717032"/>
              <a:ext cx="7425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/>
                <a:t>Crystal</a:t>
              </a:r>
              <a:endParaRPr lang="it-IT" sz="1400" dirty="0"/>
            </a:p>
          </p:txBody>
        </p:sp>
      </p:grpSp>
      <p:sp>
        <p:nvSpPr>
          <p:cNvPr id="26" name="Rettangolo 25"/>
          <p:cNvSpPr/>
          <p:nvPr/>
        </p:nvSpPr>
        <p:spPr>
          <a:xfrm>
            <a:off x="2123728" y="3501008"/>
            <a:ext cx="72008" cy="3600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1835696" y="3841303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Scint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sp>
        <p:nvSpPr>
          <p:cNvPr id="24" name="Rettangolo 23"/>
          <p:cNvSpPr/>
          <p:nvPr/>
        </p:nvSpPr>
        <p:spPr>
          <a:xfrm>
            <a:off x="8388424" y="3501008"/>
            <a:ext cx="72008" cy="3600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8111751" y="3841303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Scint</a:t>
            </a:r>
            <a:r>
              <a:rPr lang="it-IT" sz="1400" dirty="0" smtClean="0"/>
              <a:t>.</a:t>
            </a:r>
            <a:endParaRPr lang="it-IT" sz="1400" dirty="0"/>
          </a:p>
        </p:txBody>
      </p:sp>
      <p:grpSp>
        <p:nvGrpSpPr>
          <p:cNvPr id="31" name="Gruppo 30"/>
          <p:cNvGrpSpPr/>
          <p:nvPr/>
        </p:nvGrpSpPr>
        <p:grpSpPr>
          <a:xfrm>
            <a:off x="5410309" y="4149080"/>
            <a:ext cx="3430747" cy="1200329"/>
            <a:chOff x="4897957" y="4221088"/>
            <a:chExt cx="3430747" cy="1200329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4897957" y="4221088"/>
              <a:ext cx="3430747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 smtClean="0"/>
                <a:t>Go </a:t>
              </a:r>
              <a:r>
                <a:rPr lang="it-IT" dirty="0" err="1" smtClean="0"/>
                <a:t>beyond</a:t>
              </a:r>
              <a:r>
                <a:rPr lang="it-IT" dirty="0" smtClean="0"/>
                <a:t> the </a:t>
              </a:r>
              <a:r>
                <a:rPr lang="it-IT" dirty="0" err="1" smtClean="0"/>
                <a:t>LHC-Collimator</a:t>
              </a:r>
              <a:r>
                <a:rPr lang="it-IT" dirty="0" smtClean="0"/>
                <a:t> </a:t>
              </a:r>
            </a:p>
            <a:p>
              <a:pPr algn="ctr"/>
              <a:r>
                <a:rPr lang="it-IT" dirty="0" err="1" smtClean="0"/>
                <a:t>shadow</a:t>
              </a:r>
              <a:endParaRPr lang="it-IT" dirty="0" smtClean="0"/>
            </a:p>
            <a:p>
              <a:pPr algn="ctr"/>
              <a:endParaRPr lang="it-IT" dirty="0" smtClean="0"/>
            </a:p>
            <a:p>
              <a:pPr algn="ctr"/>
              <a:r>
                <a:rPr lang="it-IT" dirty="0" err="1" smtClean="0"/>
                <a:t>Local</a:t>
              </a:r>
              <a:r>
                <a:rPr lang="it-IT" dirty="0" smtClean="0"/>
                <a:t> </a:t>
              </a:r>
              <a:r>
                <a:rPr lang="it-IT" dirty="0" err="1" smtClean="0"/>
                <a:t>losses</a:t>
              </a:r>
              <a:r>
                <a:rPr lang="it-IT" dirty="0" smtClean="0"/>
                <a:t> </a:t>
              </a:r>
              <a:r>
                <a:rPr lang="it-IT" dirty="0" err="1" smtClean="0"/>
                <a:t>increase</a:t>
              </a:r>
              <a:endParaRPr lang="it-IT" dirty="0"/>
            </a:p>
          </p:txBody>
        </p:sp>
        <p:sp>
          <p:nvSpPr>
            <p:cNvPr id="33" name="Freccia in giù 32"/>
            <p:cNvSpPr/>
            <p:nvPr/>
          </p:nvSpPr>
          <p:spPr>
            <a:xfrm>
              <a:off x="6372200" y="4869160"/>
              <a:ext cx="50405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7" name="Triangolo isoscele 36"/>
          <p:cNvSpPr/>
          <p:nvPr/>
        </p:nvSpPr>
        <p:spPr>
          <a:xfrm rot="16200000">
            <a:off x="1691679" y="2924944"/>
            <a:ext cx="216025" cy="93610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riangolo isoscele 37"/>
          <p:cNvSpPr/>
          <p:nvPr/>
        </p:nvSpPr>
        <p:spPr>
          <a:xfrm rot="16200000">
            <a:off x="7920372" y="2888940"/>
            <a:ext cx="216025" cy="100811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uppo 38"/>
          <p:cNvGrpSpPr/>
          <p:nvPr/>
        </p:nvGrpSpPr>
        <p:grpSpPr>
          <a:xfrm>
            <a:off x="3131840" y="4149080"/>
            <a:ext cx="2051720" cy="1200329"/>
            <a:chOff x="6912768" y="1700808"/>
            <a:chExt cx="2051720" cy="1200329"/>
          </a:xfrm>
        </p:grpSpPr>
        <p:sp>
          <p:nvSpPr>
            <p:cNvPr id="40" name="CasellaDiTesto 39"/>
            <p:cNvSpPr txBox="1"/>
            <p:nvPr/>
          </p:nvSpPr>
          <p:spPr>
            <a:xfrm>
              <a:off x="6912768" y="1700808"/>
              <a:ext cx="2051720" cy="120032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err="1" smtClean="0"/>
                <a:t>Same</a:t>
              </a:r>
              <a:r>
                <a:rPr lang="it-IT" dirty="0" smtClean="0"/>
                <a:t> </a:t>
              </a:r>
              <a:r>
                <a:rPr lang="it-IT" dirty="0" err="1" smtClean="0"/>
                <a:t>losses</a:t>
              </a:r>
              <a:endParaRPr lang="it-IT" dirty="0" smtClean="0"/>
            </a:p>
            <a:p>
              <a:pPr algn="ctr"/>
              <a:endParaRPr lang="it-IT" dirty="0" smtClean="0"/>
            </a:p>
            <a:p>
              <a:pPr algn="ctr"/>
              <a:r>
                <a:rPr lang="it-IT" dirty="0" err="1" smtClean="0"/>
                <a:t>Same</a:t>
              </a:r>
              <a:r>
                <a:rPr lang="it-IT" dirty="0" smtClean="0"/>
                <a:t> </a:t>
              </a:r>
              <a:r>
                <a:rPr lang="it-IT" dirty="0" err="1" smtClean="0"/>
                <a:t>distance</a:t>
              </a:r>
              <a:r>
                <a:rPr lang="it-IT" dirty="0" smtClean="0"/>
                <a:t> </a:t>
              </a:r>
              <a:r>
                <a:rPr lang="it-IT" dirty="0" err="1" smtClean="0"/>
                <a:t>from</a:t>
              </a:r>
              <a:r>
                <a:rPr lang="it-IT" dirty="0" smtClean="0"/>
                <a:t> </a:t>
              </a:r>
              <a:r>
                <a:rPr lang="it-IT" dirty="0" err="1" smtClean="0"/>
                <a:t>closed</a:t>
              </a:r>
              <a:r>
                <a:rPr lang="it-IT" dirty="0" smtClean="0"/>
                <a:t> </a:t>
              </a:r>
              <a:r>
                <a:rPr lang="it-IT" dirty="0" err="1" smtClean="0"/>
                <a:t>orbit</a:t>
              </a:r>
              <a:endParaRPr lang="it-IT" dirty="0"/>
            </a:p>
          </p:txBody>
        </p:sp>
        <p:sp>
          <p:nvSpPr>
            <p:cNvPr id="41" name="Freccia in giù 40"/>
            <p:cNvSpPr/>
            <p:nvPr/>
          </p:nvSpPr>
          <p:spPr>
            <a:xfrm>
              <a:off x="7668344" y="2060848"/>
              <a:ext cx="504056" cy="2160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2" name="CasellaDiTesto 41"/>
          <p:cNvSpPr txBox="1"/>
          <p:nvPr/>
        </p:nvSpPr>
        <p:spPr>
          <a:xfrm>
            <a:off x="323528" y="5530006"/>
            <a:ext cx="83904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Basic</a:t>
            </a:r>
            <a:r>
              <a:rPr lang="it-IT" dirty="0" smtClean="0"/>
              <a:t> </a:t>
            </a:r>
            <a:r>
              <a:rPr lang="it-IT" dirty="0" err="1" smtClean="0"/>
              <a:t>configuration</a:t>
            </a:r>
            <a:r>
              <a:rPr lang="it-IT" dirty="0" smtClean="0"/>
              <a:t> </a:t>
            </a:r>
            <a:r>
              <a:rPr lang="it-IT" dirty="0" err="1" smtClean="0"/>
              <a:t>after</a:t>
            </a:r>
            <a:r>
              <a:rPr lang="it-IT" dirty="0" smtClean="0"/>
              <a:t> the </a:t>
            </a:r>
            <a:r>
              <a:rPr lang="it-IT" dirty="0" err="1" smtClean="0"/>
              <a:t>alignment</a:t>
            </a:r>
            <a:r>
              <a:rPr lang="it-IT" dirty="0" smtClean="0"/>
              <a:t>: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/>
              <a:t> </a:t>
            </a:r>
            <a:r>
              <a:rPr lang="it-IT" dirty="0" err="1" smtClean="0"/>
              <a:t>Insert</a:t>
            </a:r>
            <a:r>
              <a:rPr lang="it-IT" dirty="0" smtClean="0"/>
              <a:t> </a:t>
            </a:r>
            <a:r>
              <a:rPr lang="it-IT" dirty="0" err="1" smtClean="0"/>
              <a:t>crystal</a:t>
            </a:r>
            <a:r>
              <a:rPr lang="it-IT" dirty="0" smtClean="0"/>
              <a:t> 0.5mm inside </a:t>
            </a:r>
            <a:r>
              <a:rPr lang="it-IT" dirty="0" err="1" smtClean="0"/>
              <a:t>respect</a:t>
            </a:r>
            <a:r>
              <a:rPr lang="it-IT" dirty="0" smtClean="0"/>
              <a:t> the </a:t>
            </a:r>
            <a:r>
              <a:rPr lang="it-IT" dirty="0" err="1" smtClean="0"/>
              <a:t>alignment</a:t>
            </a:r>
            <a:r>
              <a:rPr lang="it-IT" dirty="0" smtClean="0"/>
              <a:t> position.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/>
              <a:t> </a:t>
            </a:r>
            <a:r>
              <a:rPr lang="it-IT" dirty="0" err="1" smtClean="0"/>
              <a:t>Retract</a:t>
            </a:r>
            <a:r>
              <a:rPr lang="it-IT" dirty="0" smtClean="0"/>
              <a:t> </a:t>
            </a:r>
            <a:r>
              <a:rPr lang="it-IT" dirty="0" err="1" smtClean="0"/>
              <a:t>absorber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channeled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1.5mm </a:t>
            </a:r>
            <a:r>
              <a:rPr lang="it-IT" dirty="0" err="1" smtClean="0"/>
              <a:t>respect</a:t>
            </a:r>
            <a:r>
              <a:rPr lang="it-IT" dirty="0" smtClean="0"/>
              <a:t> the </a:t>
            </a:r>
            <a:r>
              <a:rPr lang="it-IT" dirty="0" err="1" smtClean="0"/>
              <a:t>alignment</a:t>
            </a:r>
            <a:r>
              <a:rPr lang="it-IT" dirty="0" smtClean="0"/>
              <a:t> position. </a:t>
            </a:r>
            <a:endParaRPr lang="it-IT" dirty="0"/>
          </a:p>
        </p:txBody>
      </p:sp>
      <p:sp>
        <p:nvSpPr>
          <p:cNvPr id="45" name="Rettangolo 44"/>
          <p:cNvSpPr/>
          <p:nvPr/>
        </p:nvSpPr>
        <p:spPr>
          <a:xfrm>
            <a:off x="5076056" y="3501008"/>
            <a:ext cx="360040" cy="7200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Triangolo isoscele 45"/>
          <p:cNvSpPr/>
          <p:nvPr/>
        </p:nvSpPr>
        <p:spPr>
          <a:xfrm rot="16200000">
            <a:off x="4752020" y="2960948"/>
            <a:ext cx="216024" cy="86409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Triangolo isoscele 46"/>
          <p:cNvSpPr/>
          <p:nvPr/>
        </p:nvSpPr>
        <p:spPr>
          <a:xfrm rot="16200000">
            <a:off x="4752020" y="2456892"/>
            <a:ext cx="216024" cy="864096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CasellaDiTesto 48"/>
          <p:cNvSpPr txBox="1"/>
          <p:nvPr/>
        </p:nvSpPr>
        <p:spPr>
          <a:xfrm>
            <a:off x="5002710" y="3553271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BLM</a:t>
            </a:r>
            <a:endParaRPr lang="it-IT" sz="1400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5004048" y="2420888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BLM</a:t>
            </a:r>
            <a:endParaRPr lang="it-IT" sz="1400" dirty="0"/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457200" y="311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/>
              <a:t>Alignment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6763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07407E-6 L 2.22222E-6 -0.029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2.22222E-6 0.03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-0.02987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2986 L 5.55556E-7 -0.00718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301 L 0.00486 -0.0300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6 -0.02847 L 0.00243 -0.00578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2986 L 2.22222E-6 0.00324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.03009 L 2.22222E-6 -0.0027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5.55556E-7 -0.01945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74 L 0.00243 -0.03588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42" grpId="0"/>
      <p:bldP spid="46" grpId="0" animBg="1"/>
      <p:bldP spid="46" grpId="1" animBg="1"/>
      <p:bldP spid="47" grpId="0" animBg="1"/>
      <p:bldP spid="4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CB3D078E-8A54-4435-8CB3-E22714309E6C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026" name="Picture 2" descr="G:\WS_roma\allineamento.gif"/>
          <p:cNvPicPr>
            <a:picLocks noChangeAspect="1" noChangeArrowheads="1"/>
          </p:cNvPicPr>
          <p:nvPr/>
        </p:nvPicPr>
        <p:blipFill>
          <a:blip r:embed="rId2" cstate="print"/>
          <a:srcRect l="1117" r="8651" b="2564"/>
          <a:stretch>
            <a:fillRect/>
          </a:stretch>
        </p:blipFill>
        <p:spPr bwMode="auto">
          <a:xfrm>
            <a:off x="251521" y="1556792"/>
            <a:ext cx="8280919" cy="4752528"/>
          </a:xfrm>
          <a:prstGeom prst="rect">
            <a:avLst/>
          </a:prstGeom>
          <a:noFill/>
        </p:spPr>
      </p:pic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smtClean="0"/>
              <a:t>Daniele Mirarchi, ICL</a:t>
            </a:r>
            <a:endParaRPr lang="it-IT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it-IT"/>
          </a:p>
        </p:txBody>
      </p:sp>
      <p:cxnSp>
        <p:nvCxnSpPr>
          <p:cNvPr id="26" name="Connettore 1 25"/>
          <p:cNvCxnSpPr/>
          <p:nvPr/>
        </p:nvCxnSpPr>
        <p:spPr>
          <a:xfrm>
            <a:off x="2771800" y="2564904"/>
            <a:ext cx="1584176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rot="5400000">
            <a:off x="2123727" y="3284984"/>
            <a:ext cx="1872208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rot="5400000">
            <a:off x="2483767" y="3933056"/>
            <a:ext cx="3168352" cy="0"/>
          </a:xfrm>
          <a:prstGeom prst="line">
            <a:avLst/>
          </a:prstGeom>
          <a:ln w="19050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427984" y="3501008"/>
            <a:ext cx="334937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7030A0"/>
                </a:solidFill>
              </a:rPr>
              <a:t>Same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distance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from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closed</a:t>
            </a:r>
            <a:r>
              <a:rPr lang="it-IT" dirty="0" smtClean="0">
                <a:solidFill>
                  <a:srgbClr val="7030A0"/>
                </a:solidFill>
              </a:rPr>
              <a:t> </a:t>
            </a:r>
            <a:r>
              <a:rPr lang="it-IT" dirty="0" err="1" smtClean="0">
                <a:solidFill>
                  <a:srgbClr val="7030A0"/>
                </a:solidFill>
              </a:rPr>
              <a:t>orbit</a:t>
            </a:r>
            <a:endParaRPr lang="it-IT" dirty="0">
              <a:solidFill>
                <a:srgbClr val="7030A0"/>
              </a:solidFill>
            </a:endParaRPr>
          </a:p>
        </p:txBody>
      </p:sp>
      <p:cxnSp>
        <p:nvCxnSpPr>
          <p:cNvPr id="34" name="Connettore 2 33"/>
          <p:cNvCxnSpPr/>
          <p:nvPr/>
        </p:nvCxnSpPr>
        <p:spPr>
          <a:xfrm rot="10800000" flipV="1">
            <a:off x="4499992" y="3861048"/>
            <a:ext cx="360040" cy="216024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/>
          <p:cNvCxnSpPr/>
          <p:nvPr/>
        </p:nvCxnSpPr>
        <p:spPr>
          <a:xfrm rot="5400000">
            <a:off x="4175956" y="4257092"/>
            <a:ext cx="1440160" cy="648072"/>
          </a:xfrm>
          <a:prstGeom prst="straightConnector1">
            <a:avLst/>
          </a:prstGeom>
          <a:ln w="1905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/>
          <p:cNvSpPr txBox="1"/>
          <p:nvPr/>
        </p:nvSpPr>
        <p:spPr>
          <a:xfrm>
            <a:off x="6846024" y="5589241"/>
            <a:ext cx="211846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Alignment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position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Connettore 2 38"/>
          <p:cNvCxnSpPr/>
          <p:nvPr/>
        </p:nvCxnSpPr>
        <p:spPr>
          <a:xfrm rot="10800000">
            <a:off x="6588225" y="5085185"/>
            <a:ext cx="576064" cy="50405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2 40"/>
          <p:cNvCxnSpPr/>
          <p:nvPr/>
        </p:nvCxnSpPr>
        <p:spPr>
          <a:xfrm rot="16200000" flipV="1">
            <a:off x="6336197" y="4545123"/>
            <a:ext cx="1080122" cy="1008116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971600" y="1268760"/>
            <a:ext cx="7558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err="1" smtClean="0">
                <a:solidFill>
                  <a:srgbClr val="C00000"/>
                </a:solidFill>
              </a:rPr>
              <a:t>Search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of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closed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orbit</a:t>
            </a:r>
            <a:r>
              <a:rPr lang="it-IT" u="sng" dirty="0" smtClean="0">
                <a:solidFill>
                  <a:srgbClr val="C00000"/>
                </a:solidFill>
              </a:rPr>
              <a:t>, and </a:t>
            </a:r>
            <a:r>
              <a:rPr lang="it-IT" u="sng" dirty="0" err="1" smtClean="0">
                <a:solidFill>
                  <a:srgbClr val="C00000"/>
                </a:solidFill>
              </a:rPr>
              <a:t>redefine</a:t>
            </a:r>
            <a:r>
              <a:rPr lang="it-IT" u="sng" dirty="0" smtClean="0">
                <a:solidFill>
                  <a:srgbClr val="C00000"/>
                </a:solidFill>
              </a:rPr>
              <a:t> the </a:t>
            </a:r>
            <a:r>
              <a:rPr lang="it-IT" u="sng" dirty="0" err="1" smtClean="0">
                <a:solidFill>
                  <a:srgbClr val="C00000"/>
                </a:solidFill>
              </a:rPr>
              <a:t>beam</a:t>
            </a:r>
            <a:r>
              <a:rPr lang="it-IT" u="sng" dirty="0" smtClean="0">
                <a:solidFill>
                  <a:srgbClr val="C00000"/>
                </a:solidFill>
              </a:rPr>
              <a:t> at </a:t>
            </a:r>
            <a:r>
              <a:rPr lang="it-IT" u="sng" dirty="0" err="1" smtClean="0">
                <a:solidFill>
                  <a:srgbClr val="C00000"/>
                </a:solidFill>
              </a:rPr>
              <a:t>how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much</a:t>
            </a:r>
            <a:r>
              <a:rPr lang="it-IT" u="sng" dirty="0" smtClean="0">
                <a:solidFill>
                  <a:srgbClr val="C00000"/>
                </a:solidFill>
              </a:rPr>
              <a:t> sigma </a:t>
            </a:r>
            <a:r>
              <a:rPr lang="it-IT" u="sng" dirty="0" err="1" smtClean="0">
                <a:solidFill>
                  <a:srgbClr val="C00000"/>
                </a:solidFill>
              </a:rPr>
              <a:t>we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want</a:t>
            </a:r>
            <a:r>
              <a:rPr lang="it-IT" u="sng" dirty="0" smtClean="0">
                <a:solidFill>
                  <a:srgbClr val="C00000"/>
                </a:solidFill>
              </a:rPr>
              <a:t>.</a:t>
            </a:r>
            <a:endParaRPr lang="it-IT" u="sng" dirty="0">
              <a:solidFill>
                <a:srgbClr val="C00000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57200" y="311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/>
              <a:t>Alignment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277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26/09/11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smtClean="0"/>
              <a:t>Daniele Mirarchi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8E-8A54-4435-8CB3-E22714309E6C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858348" y="1403484"/>
            <a:ext cx="530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err="1" smtClean="0">
                <a:solidFill>
                  <a:srgbClr val="C00000"/>
                </a:solidFill>
              </a:rPr>
              <a:t>Example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of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alignment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for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each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other</a:t>
            </a:r>
            <a:r>
              <a:rPr lang="it-IT" u="sng" dirty="0" smtClean="0">
                <a:solidFill>
                  <a:srgbClr val="C00000"/>
                </a:solidFill>
              </a:rPr>
              <a:t> mobile </a:t>
            </a:r>
            <a:r>
              <a:rPr lang="it-IT" u="sng" dirty="0" err="1" smtClean="0">
                <a:solidFill>
                  <a:srgbClr val="C00000"/>
                </a:solidFill>
              </a:rPr>
              <a:t>devices</a:t>
            </a:r>
            <a:endParaRPr lang="it-IT" u="sng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9604" y="5795972"/>
            <a:ext cx="8672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Other few little steps after touching the beam (~ 100μm), to be sure to have touched the primary beam.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093495" y="5229200"/>
            <a:ext cx="2118465" cy="36933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Alignment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position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Daniele\Desktop\CERN\IAPC10\plot_articolo\allineamento_cristallo.gif"/>
          <p:cNvPicPr>
            <a:picLocks noChangeAspect="1" noChangeArrowheads="1"/>
          </p:cNvPicPr>
          <p:nvPr/>
        </p:nvPicPr>
        <p:blipFill>
          <a:blip r:embed="rId2" cstate="print"/>
          <a:srcRect t="4100"/>
          <a:stretch>
            <a:fillRect/>
          </a:stretch>
        </p:blipFill>
        <p:spPr bwMode="auto">
          <a:xfrm>
            <a:off x="971600" y="1844824"/>
            <a:ext cx="6611354" cy="3368913"/>
          </a:xfrm>
          <a:prstGeom prst="rect">
            <a:avLst/>
          </a:prstGeom>
          <a:noFill/>
        </p:spPr>
      </p:pic>
      <p:cxnSp>
        <p:nvCxnSpPr>
          <p:cNvPr id="15" name="Connettore 2 14"/>
          <p:cNvCxnSpPr/>
          <p:nvPr/>
        </p:nvCxnSpPr>
        <p:spPr>
          <a:xfrm flipV="1">
            <a:off x="3131840" y="4437112"/>
            <a:ext cx="2304256" cy="792088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rot="5400000" flipH="1" flipV="1">
            <a:off x="2843808" y="2564904"/>
            <a:ext cx="2952328" cy="2376264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 rot="16200000">
            <a:off x="6641286" y="1969894"/>
            <a:ext cx="122413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50" b="1" dirty="0" smtClean="0">
                <a:solidFill>
                  <a:srgbClr val="FF0000"/>
                </a:solidFill>
              </a:rPr>
              <a:t>Sci C [Hz]</a:t>
            </a:r>
            <a:endParaRPr lang="it-IT" sz="1050" b="1" dirty="0">
              <a:solidFill>
                <a:srgbClr val="FF0000"/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57200" y="3116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/>
              <a:t>Alignment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584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po 21"/>
          <p:cNvGrpSpPr/>
          <p:nvPr/>
        </p:nvGrpSpPr>
        <p:grpSpPr>
          <a:xfrm>
            <a:off x="214611" y="2519007"/>
            <a:ext cx="8784976" cy="3308080"/>
            <a:chOff x="107504" y="2564904"/>
            <a:chExt cx="8784976" cy="330808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2564904"/>
              <a:ext cx="8784976" cy="3308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ttangolo 20"/>
            <p:cNvSpPr/>
            <p:nvPr/>
          </p:nvSpPr>
          <p:spPr>
            <a:xfrm>
              <a:off x="5004048" y="2708920"/>
              <a:ext cx="367240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it-IT" smtClean="0"/>
              <a:t>Daniele Mirarchi, ICL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D078E-8A54-4435-8CB3-E22714309E6C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31163"/>
            <a:ext cx="8229600" cy="1143000"/>
          </a:xfrm>
        </p:spPr>
        <p:txBody>
          <a:bodyPr/>
          <a:lstStyle/>
          <a:p>
            <a:pPr algn="ctr"/>
            <a:r>
              <a:rPr lang="it-IT" dirty="0" err="1" smtClean="0"/>
              <a:t>Normalization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66624" y="1187778"/>
            <a:ext cx="666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Crucial</a:t>
            </a:r>
            <a:r>
              <a:rPr lang="it-IT" dirty="0" smtClean="0"/>
              <a:t> </a:t>
            </a:r>
            <a:r>
              <a:rPr lang="it-IT" dirty="0" err="1" smtClean="0"/>
              <a:t>point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analysis</a:t>
            </a:r>
            <a:r>
              <a:rPr lang="it-IT" dirty="0" smtClean="0"/>
              <a:t>: </a:t>
            </a:r>
            <a:r>
              <a:rPr lang="it-IT" u="sng" dirty="0" err="1" smtClean="0">
                <a:solidFill>
                  <a:srgbClr val="C00000"/>
                </a:solidFill>
              </a:rPr>
              <a:t>what</a:t>
            </a:r>
            <a:r>
              <a:rPr lang="it-IT" u="sng" dirty="0" smtClean="0">
                <a:solidFill>
                  <a:srgbClr val="C00000"/>
                </a:solidFill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</a:rPr>
              <a:t>is</a:t>
            </a:r>
            <a:r>
              <a:rPr lang="it-IT" u="sng" dirty="0" smtClean="0">
                <a:solidFill>
                  <a:srgbClr val="C00000"/>
                </a:solidFill>
              </a:rPr>
              <a:t> the right </a:t>
            </a:r>
            <a:r>
              <a:rPr lang="it-IT" u="sng" dirty="0" err="1" smtClean="0">
                <a:solidFill>
                  <a:srgbClr val="C00000"/>
                </a:solidFill>
              </a:rPr>
              <a:t>normalization</a:t>
            </a:r>
            <a:r>
              <a:rPr lang="it-IT" u="sng" dirty="0" smtClean="0">
                <a:solidFill>
                  <a:srgbClr val="C00000"/>
                </a:solidFill>
              </a:rPr>
              <a:t>?</a:t>
            </a:r>
            <a:endParaRPr lang="it-IT" u="sng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25338" y="1737731"/>
            <a:ext cx="3168352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assume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flux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proportional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intensity</a:t>
            </a:r>
            <a:endParaRPr lang="it-IT" dirty="0"/>
          </a:p>
        </p:txBody>
      </p:sp>
      <p:sp>
        <p:nvSpPr>
          <p:cNvPr id="11" name="Freccia a destra 10"/>
          <p:cNvSpPr/>
          <p:nvPr/>
        </p:nvSpPr>
        <p:spPr>
          <a:xfrm>
            <a:off x="3781722" y="1953755"/>
            <a:ext cx="100811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5042370" y="1737731"/>
            <a:ext cx="3887416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At first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normalize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the </a:t>
            </a:r>
            <a:r>
              <a:rPr lang="it-IT" dirty="0" err="1" smtClean="0"/>
              <a:t>circulating</a:t>
            </a:r>
            <a:r>
              <a:rPr lang="it-IT" dirty="0" smtClean="0"/>
              <a:t> </a:t>
            </a:r>
            <a:r>
              <a:rPr lang="it-IT" dirty="0" err="1" smtClean="0"/>
              <a:t>intensity</a:t>
            </a:r>
            <a:r>
              <a:rPr lang="it-IT" dirty="0" smtClean="0"/>
              <a:t> in SPS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69765" y="5949280"/>
            <a:ext cx="867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directly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 (Derivate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measured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it-IT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BCT)</a:t>
            </a:r>
            <a:endParaRPr lang="it-IT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229452" y="5147900"/>
            <a:ext cx="1086964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FF0000"/>
                </a:solidFill>
              </a:rPr>
              <a:t>Raw</a:t>
            </a:r>
            <a:r>
              <a:rPr lang="it-IT" dirty="0" smtClean="0">
                <a:solidFill>
                  <a:srgbClr val="FF0000"/>
                </a:solidFill>
              </a:rPr>
              <a:t> data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38654" y="2780928"/>
            <a:ext cx="2541658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00B050"/>
                </a:solidFill>
              </a:rPr>
              <a:t>Intensity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normalization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549747" y="2771636"/>
            <a:ext cx="2086149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Flux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1">
                    <a:lumMod val="75000"/>
                  </a:schemeClr>
                </a:solidFill>
              </a:rPr>
              <a:t>normalization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48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63649"/>
            <a:ext cx="9143999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(</a:t>
            </a:r>
            <a:r>
              <a:rPr lang="it-IT" dirty="0" err="1" smtClean="0"/>
              <a:t>Ang</a:t>
            </a:r>
            <a:r>
              <a:rPr lang="it-IT" dirty="0" smtClean="0"/>
              <a:t>. Sc.)</a:t>
            </a:r>
            <a:endParaRPr lang="it-IT" dirty="0"/>
          </a:p>
        </p:txBody>
      </p:sp>
      <p:graphicFrame>
        <p:nvGraphicFramePr>
          <p:cNvPr id="8" name="Tabel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713653"/>
              </p:ext>
            </p:extLst>
          </p:nvPr>
        </p:nvGraphicFramePr>
        <p:xfrm>
          <a:off x="323528" y="4801696"/>
          <a:ext cx="8496944" cy="20116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179715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Crystal</a:t>
                      </a:r>
                      <a:endParaRPr lang="it-IT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Aperture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Reduction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factor</a:t>
                      </a:r>
                      <a:endParaRPr lang="it-IT" sz="1600" dirty="0" smtClean="0"/>
                    </a:p>
                    <a:p>
                      <a:pPr algn="ctr"/>
                      <a:r>
                        <a:rPr lang="it-IT" sz="1600" dirty="0" smtClean="0"/>
                        <a:t>BLM4</a:t>
                      </a:r>
                      <a:endParaRPr lang="it-IT" sz="1600" dirty="0"/>
                    </a:p>
                  </a:txBody>
                  <a:tcPr anchor="ctr"/>
                </a:tc>
              </a:tr>
              <a:tr h="17971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TAL[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809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5.7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8.4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1.9 ± 0.2</a:t>
                      </a:r>
                      <a:endParaRPr lang="it-IT" sz="1600" dirty="0"/>
                    </a:p>
                  </a:txBody>
                  <a:tcPr anchor="ctr"/>
                </a:tc>
              </a:tr>
              <a:tr h="20809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5.7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9.3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1.9 ± 0.2</a:t>
                      </a:r>
                      <a:endParaRPr lang="it-IT" sz="1600" dirty="0"/>
                    </a:p>
                  </a:txBody>
                  <a:tcPr anchor="ctr"/>
                </a:tc>
              </a:tr>
              <a:tr h="20809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5.7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3.5 ± 0.4</a:t>
                      </a:r>
                      <a:endParaRPr lang="it-IT" sz="1600" dirty="0"/>
                    </a:p>
                  </a:txBody>
                  <a:tcPr anchor="ctr"/>
                </a:tc>
              </a:tr>
              <a:tr h="208091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3.7 ± 0.6</a:t>
                      </a:r>
                      <a:endParaRPr lang="it-IT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221246"/>
              </p:ext>
            </p:extLst>
          </p:nvPr>
        </p:nvGraphicFramePr>
        <p:xfrm>
          <a:off x="323528" y="1628800"/>
          <a:ext cx="8568952" cy="26720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224136"/>
                <a:gridCol w="1224136"/>
                <a:gridCol w="1224136"/>
                <a:gridCol w="1224136"/>
                <a:gridCol w="1224136"/>
                <a:gridCol w="1224136"/>
                <a:gridCol w="1224136"/>
              </a:tblGrid>
              <a:tr h="594360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Crystal</a:t>
                      </a:r>
                      <a:endParaRPr lang="it-IT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Aperture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err="1" smtClean="0"/>
                        <a:t>Reduction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factor</a:t>
                      </a:r>
                      <a:endParaRPr lang="it-IT" sz="160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59436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TAL[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Sci L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Ck</a:t>
                      </a:r>
                      <a:r>
                        <a:rPr lang="it-IT" sz="1600" baseline="0" dirty="0" smtClean="0"/>
                        <a:t> A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GEM 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BLM 4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5.7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7.2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5.8 ± 0.6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3.3 ± 0.3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4.1 ± 1.0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4.5 ± 0.3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8.6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8.2 ± 0.8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2.8 ± 0.1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6.9 ± 0.3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7.3 ± 0.3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5.5 ± 0.8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4.3 ± 0.4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3.9 ± 0.2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5.8 ± 0.8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dirty="0" smtClean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7.4 ± 1.7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5.7 ± 0.4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5.1 ± 0.3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8.1 ± 0.9</a:t>
                      </a:r>
                      <a:endParaRPr lang="it-IT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251520" y="1264273"/>
            <a:ext cx="5585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u="sng" dirty="0" err="1" smtClean="0">
                <a:solidFill>
                  <a:srgbClr val="B40004"/>
                </a:solidFill>
              </a:rPr>
              <a:t>Reasuming</a:t>
            </a:r>
            <a:r>
              <a:rPr lang="it-IT" sz="1600" u="sng" dirty="0" smtClean="0">
                <a:solidFill>
                  <a:srgbClr val="B40004"/>
                </a:solidFill>
              </a:rPr>
              <a:t> </a:t>
            </a:r>
            <a:r>
              <a:rPr lang="it-IT" sz="1600" u="sng" dirty="0" err="1" smtClean="0">
                <a:solidFill>
                  <a:srgbClr val="B40004"/>
                </a:solidFill>
              </a:rPr>
              <a:t>tables</a:t>
            </a:r>
            <a:r>
              <a:rPr lang="it-IT" sz="1600" u="sng" dirty="0" smtClean="0">
                <a:solidFill>
                  <a:srgbClr val="B40004"/>
                </a:solidFill>
              </a:rPr>
              <a:t> of </a:t>
            </a:r>
            <a:r>
              <a:rPr lang="it-IT" sz="1600" u="sng" dirty="0" err="1" smtClean="0">
                <a:solidFill>
                  <a:srgbClr val="B40004"/>
                </a:solidFill>
              </a:rPr>
              <a:t>few</a:t>
            </a:r>
            <a:r>
              <a:rPr lang="it-IT" sz="1600" u="sng" dirty="0" smtClean="0">
                <a:solidFill>
                  <a:srgbClr val="B40004"/>
                </a:solidFill>
              </a:rPr>
              <a:t> </a:t>
            </a:r>
            <a:r>
              <a:rPr lang="it-IT" sz="1600" u="sng" dirty="0" err="1" smtClean="0">
                <a:solidFill>
                  <a:srgbClr val="B40004"/>
                </a:solidFill>
              </a:rPr>
              <a:t>angular</a:t>
            </a:r>
            <a:r>
              <a:rPr lang="it-IT" sz="1600" u="sng" dirty="0" smtClean="0">
                <a:solidFill>
                  <a:srgbClr val="B40004"/>
                </a:solidFill>
              </a:rPr>
              <a:t> </a:t>
            </a:r>
            <a:r>
              <a:rPr lang="it-IT" sz="1600" u="sng" dirty="0" err="1" smtClean="0">
                <a:solidFill>
                  <a:srgbClr val="B40004"/>
                </a:solidFill>
              </a:rPr>
              <a:t>scans</a:t>
            </a:r>
            <a:r>
              <a:rPr lang="it-IT" sz="1600" u="sng" dirty="0" smtClean="0">
                <a:solidFill>
                  <a:srgbClr val="B40004"/>
                </a:solidFill>
              </a:rPr>
              <a:t> for </a:t>
            </a:r>
            <a:r>
              <a:rPr lang="it-IT" sz="1600" u="sng" dirty="0" err="1" smtClean="0">
                <a:solidFill>
                  <a:srgbClr val="B40004"/>
                </a:solidFill>
              </a:rPr>
              <a:t>p</a:t>
            </a:r>
            <a:r>
              <a:rPr lang="it-IT" sz="1600" u="sng" dirty="0" smtClean="0">
                <a:solidFill>
                  <a:srgbClr val="B40004"/>
                </a:solidFill>
              </a:rPr>
              <a:t>(1) e </a:t>
            </a:r>
            <a:r>
              <a:rPr lang="it-IT" sz="1600" u="sng" dirty="0" err="1" smtClean="0">
                <a:solidFill>
                  <a:srgbClr val="B40004"/>
                </a:solidFill>
              </a:rPr>
              <a:t>ions</a:t>
            </a:r>
            <a:r>
              <a:rPr lang="it-IT" sz="1600" u="sng" dirty="0" smtClean="0">
                <a:solidFill>
                  <a:srgbClr val="B40004"/>
                </a:solidFill>
              </a:rPr>
              <a:t> Pb(2): </a:t>
            </a:r>
            <a:endParaRPr lang="it-IT" sz="1600" u="sng" dirty="0">
              <a:solidFill>
                <a:srgbClr val="B40004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1628800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(1)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23528" y="4787860"/>
            <a:ext cx="453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(2)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3" name="CasellaDiTesto 13"/>
          <p:cNvSpPr txBox="1"/>
          <p:nvPr/>
        </p:nvSpPr>
        <p:spPr>
          <a:xfrm>
            <a:off x="435133" y="4386590"/>
            <a:ext cx="4338654" cy="338554"/>
          </a:xfrm>
          <a:prstGeom prst="rect">
            <a:avLst/>
          </a:prstGeom>
          <a:solidFill>
            <a:srgbClr val="B40004"/>
          </a:solidFill>
          <a:ln w="19050">
            <a:solidFill>
              <a:srgbClr val="B4000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i="1" dirty="0" err="1" smtClean="0">
                <a:solidFill>
                  <a:schemeClr val="bg1"/>
                </a:solidFill>
              </a:rPr>
              <a:t>Very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noisy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signal</a:t>
            </a:r>
            <a:r>
              <a:rPr lang="it-IT" sz="1600" i="1" dirty="0" smtClean="0">
                <a:solidFill>
                  <a:schemeClr val="bg1"/>
                </a:solidFill>
              </a:rPr>
              <a:t> on Sci </a:t>
            </a:r>
            <a:r>
              <a:rPr lang="it-IT" sz="1600" i="1" dirty="0">
                <a:solidFill>
                  <a:schemeClr val="bg1"/>
                </a:solidFill>
              </a:rPr>
              <a:t>e</a:t>
            </a:r>
            <a:r>
              <a:rPr lang="it-IT" sz="1600" i="1" dirty="0" smtClean="0">
                <a:solidFill>
                  <a:schemeClr val="bg1"/>
                </a:solidFill>
              </a:rPr>
              <a:t> </a:t>
            </a:r>
            <a:r>
              <a:rPr lang="it-IT" sz="1600" i="1" dirty="0" err="1" smtClean="0">
                <a:solidFill>
                  <a:schemeClr val="bg1"/>
                </a:solidFill>
              </a:rPr>
              <a:t>Ck</a:t>
            </a:r>
            <a:r>
              <a:rPr lang="it-IT" sz="1600" i="1" dirty="0" smtClean="0">
                <a:solidFill>
                  <a:schemeClr val="bg1"/>
                </a:solidFill>
              </a:rPr>
              <a:t> in case of </a:t>
            </a:r>
            <a:r>
              <a:rPr lang="it-IT" sz="1600" i="1" dirty="0" err="1" smtClean="0">
                <a:solidFill>
                  <a:schemeClr val="bg1"/>
                </a:solidFill>
              </a:rPr>
              <a:t>ions</a:t>
            </a:r>
            <a:endParaRPr lang="it-IT" sz="1600" i="1" dirty="0">
              <a:solidFill>
                <a:schemeClr val="bg1"/>
              </a:solidFill>
            </a:endParaRPr>
          </a:p>
        </p:txBody>
      </p:sp>
      <p:sp>
        <p:nvSpPr>
          <p:cNvPr id="14" name="CasellaDiTesto 14"/>
          <p:cNvSpPr txBox="1"/>
          <p:nvPr/>
        </p:nvSpPr>
        <p:spPr>
          <a:xfrm>
            <a:off x="5242664" y="4386590"/>
            <a:ext cx="3426232" cy="338554"/>
          </a:xfrm>
          <a:prstGeom prst="rect">
            <a:avLst/>
          </a:prstGeom>
          <a:solidFill>
            <a:srgbClr val="B40004"/>
          </a:solidFill>
          <a:ln w="19050">
            <a:solidFill>
              <a:srgbClr val="B4000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i="1" dirty="0" err="1" smtClean="0">
                <a:solidFill>
                  <a:srgbClr val="FFFFFF"/>
                </a:solidFill>
              </a:rPr>
              <a:t>Error</a:t>
            </a:r>
            <a:r>
              <a:rPr lang="it-IT" sz="1600" i="1" dirty="0" smtClean="0">
                <a:solidFill>
                  <a:srgbClr val="FFFFFF"/>
                </a:solidFill>
              </a:rPr>
              <a:t> </a:t>
            </a:r>
            <a:r>
              <a:rPr lang="it-IT" sz="1600" i="1" dirty="0" err="1" smtClean="0">
                <a:solidFill>
                  <a:srgbClr val="FFFFFF"/>
                </a:solidFill>
              </a:rPr>
              <a:t>comparable</a:t>
            </a:r>
            <a:r>
              <a:rPr lang="it-IT" sz="1600" i="1" dirty="0" smtClean="0">
                <a:solidFill>
                  <a:srgbClr val="FFFFFF"/>
                </a:solidFill>
              </a:rPr>
              <a:t> with </a:t>
            </a:r>
            <a:r>
              <a:rPr lang="it-IT" sz="1600" i="1" dirty="0" err="1" smtClean="0">
                <a:solidFill>
                  <a:srgbClr val="FFFFFF"/>
                </a:solidFill>
              </a:rPr>
              <a:t>measured</a:t>
            </a:r>
            <a:r>
              <a:rPr lang="it-IT" sz="1600" i="1" dirty="0" smtClean="0">
                <a:solidFill>
                  <a:srgbClr val="FFFFFF"/>
                </a:solidFill>
              </a:rPr>
              <a:t> </a:t>
            </a:r>
            <a:r>
              <a:rPr lang="it-IT" sz="1600" i="1" dirty="0" err="1" smtClean="0">
                <a:solidFill>
                  <a:srgbClr val="FFFFFF"/>
                </a:solidFill>
              </a:rPr>
              <a:t>value</a:t>
            </a:r>
            <a:endParaRPr lang="it-IT" sz="1600" i="1" dirty="0">
              <a:solidFill>
                <a:srgbClr val="FFFFFF"/>
              </a:solidFill>
            </a:endParaRPr>
          </a:p>
        </p:txBody>
      </p:sp>
      <p:sp>
        <p:nvSpPr>
          <p:cNvPr id="15" name="Freccia a destra 16"/>
          <p:cNvSpPr/>
          <p:nvPr/>
        </p:nvSpPr>
        <p:spPr>
          <a:xfrm>
            <a:off x="4908622" y="4437112"/>
            <a:ext cx="216024" cy="288032"/>
          </a:xfrm>
          <a:prstGeom prst="rightArrow">
            <a:avLst/>
          </a:prstGeom>
          <a:solidFill>
            <a:srgbClr val="B40004"/>
          </a:solidFill>
          <a:ln>
            <a:solidFill>
              <a:srgbClr val="B400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76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63649"/>
            <a:ext cx="9143999" cy="1066800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(</a:t>
            </a:r>
            <a:r>
              <a:rPr lang="it-IT" dirty="0" err="1" smtClean="0"/>
              <a:t>Coll</a:t>
            </a:r>
            <a:r>
              <a:rPr lang="it-IT" dirty="0" smtClean="0"/>
              <a:t>. Sc.)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5536" y="1292448"/>
            <a:ext cx="6372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u="sng" dirty="0" err="1" smtClean="0">
                <a:solidFill>
                  <a:srgbClr val="B40004"/>
                </a:solidFill>
              </a:rPr>
              <a:t>Reasuming</a:t>
            </a:r>
            <a:r>
              <a:rPr lang="it-IT" sz="1600" u="sng" dirty="0" smtClean="0">
                <a:solidFill>
                  <a:srgbClr val="B40004"/>
                </a:solidFill>
              </a:rPr>
              <a:t> </a:t>
            </a:r>
            <a:r>
              <a:rPr lang="it-IT" sz="1600" u="sng" dirty="0" err="1" smtClean="0">
                <a:solidFill>
                  <a:srgbClr val="B40004"/>
                </a:solidFill>
              </a:rPr>
              <a:t>tables</a:t>
            </a:r>
            <a:r>
              <a:rPr lang="it-IT" sz="1600" u="sng" dirty="0" smtClean="0">
                <a:solidFill>
                  <a:srgbClr val="B40004"/>
                </a:solidFill>
              </a:rPr>
              <a:t> of </a:t>
            </a:r>
            <a:r>
              <a:rPr lang="it-IT" sz="1600" u="sng" dirty="0" err="1" smtClean="0">
                <a:solidFill>
                  <a:srgbClr val="B40004"/>
                </a:solidFill>
              </a:rPr>
              <a:t>few</a:t>
            </a:r>
            <a:r>
              <a:rPr lang="it-IT" sz="1600" u="sng" dirty="0" smtClean="0">
                <a:solidFill>
                  <a:srgbClr val="B40004"/>
                </a:solidFill>
              </a:rPr>
              <a:t> LHC-</a:t>
            </a:r>
            <a:r>
              <a:rPr lang="it-IT" sz="1600" u="sng" dirty="0" err="1" smtClean="0">
                <a:solidFill>
                  <a:srgbClr val="B40004"/>
                </a:solidFill>
              </a:rPr>
              <a:t>Collimator</a:t>
            </a:r>
            <a:r>
              <a:rPr lang="it-IT" sz="1600" u="sng" dirty="0" smtClean="0">
                <a:solidFill>
                  <a:srgbClr val="B40004"/>
                </a:solidFill>
              </a:rPr>
              <a:t> </a:t>
            </a:r>
            <a:r>
              <a:rPr lang="it-IT" sz="1600" u="sng" dirty="0" err="1" smtClean="0">
                <a:solidFill>
                  <a:srgbClr val="B40004"/>
                </a:solidFill>
              </a:rPr>
              <a:t>scans</a:t>
            </a:r>
            <a:r>
              <a:rPr lang="it-IT" sz="1600" u="sng" dirty="0" smtClean="0">
                <a:solidFill>
                  <a:srgbClr val="B40004"/>
                </a:solidFill>
              </a:rPr>
              <a:t> for </a:t>
            </a:r>
            <a:r>
              <a:rPr lang="it-IT" sz="1600" u="sng" dirty="0" err="1" smtClean="0">
                <a:solidFill>
                  <a:srgbClr val="B40004"/>
                </a:solidFill>
              </a:rPr>
              <a:t>p</a:t>
            </a:r>
            <a:r>
              <a:rPr lang="it-IT" sz="1600" u="sng" dirty="0" smtClean="0">
                <a:solidFill>
                  <a:srgbClr val="B40004"/>
                </a:solidFill>
              </a:rPr>
              <a:t>(1) e </a:t>
            </a:r>
            <a:r>
              <a:rPr lang="it-IT" sz="1600" u="sng" dirty="0" err="1" smtClean="0">
                <a:solidFill>
                  <a:srgbClr val="B40004"/>
                </a:solidFill>
              </a:rPr>
              <a:t>ions</a:t>
            </a:r>
            <a:r>
              <a:rPr lang="it-IT" sz="1600" u="sng" dirty="0" smtClean="0">
                <a:solidFill>
                  <a:srgbClr val="B40004"/>
                </a:solidFill>
              </a:rPr>
              <a:t> Pb(2): 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914926"/>
              </p:ext>
            </p:extLst>
          </p:nvPr>
        </p:nvGraphicFramePr>
        <p:xfrm>
          <a:off x="467544" y="4129860"/>
          <a:ext cx="8354070" cy="25247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92345"/>
                <a:gridCol w="1392345"/>
                <a:gridCol w="1392345"/>
                <a:gridCol w="1392345"/>
                <a:gridCol w="1392345"/>
                <a:gridCol w="1392345"/>
              </a:tblGrid>
              <a:tr h="289560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Crystal</a:t>
                      </a:r>
                      <a:endParaRPr lang="it-IT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Aperture</a:t>
                      </a:r>
                      <a:endParaRPr lang="it-IT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Deflection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dirty="0" err="1" smtClean="0"/>
                        <a:t>rad</a:t>
                      </a:r>
                      <a:r>
                        <a:rPr lang="it-IT" sz="160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Sigma </a:t>
                      </a:r>
                    </a:p>
                    <a:p>
                      <a:pPr algn="ctr"/>
                      <a:r>
                        <a:rPr lang="it-IT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dirty="0" err="1" smtClean="0"/>
                        <a:t>rad</a:t>
                      </a:r>
                      <a:r>
                        <a:rPr lang="it-IT" sz="160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Eff</a:t>
                      </a:r>
                      <a:r>
                        <a:rPr lang="it-IT" sz="1600" dirty="0" smtClean="0"/>
                        <a:t> %</a:t>
                      </a:r>
                      <a:endParaRPr lang="it-IT" sz="1600" dirty="0"/>
                    </a:p>
                  </a:txBody>
                  <a:tcPr anchor="ctr"/>
                </a:tc>
              </a:tr>
              <a:tr h="2895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TAL[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3.5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199 ± 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24 ± 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74 ± 7 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3.5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199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26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68 ± 5 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n.a.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n.a.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226 ± 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33 ± 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69 ± 5 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n.a.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n.a.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198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24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53 ± 5 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n.a.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n.a.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146 ± 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41 ± 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45 ± 5 </a:t>
                      </a:r>
                      <a:endParaRPr lang="it-IT" sz="16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429968"/>
              </p:ext>
            </p:extLst>
          </p:nvPr>
        </p:nvGraphicFramePr>
        <p:xfrm>
          <a:off x="467544" y="1716414"/>
          <a:ext cx="8354070" cy="178308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392345"/>
                <a:gridCol w="1392345"/>
                <a:gridCol w="1392345"/>
                <a:gridCol w="1392345"/>
                <a:gridCol w="1392345"/>
                <a:gridCol w="1392345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Crystal</a:t>
                      </a:r>
                      <a:endParaRPr lang="it-IT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Aperture</a:t>
                      </a:r>
                      <a:endParaRPr lang="it-IT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D</a:t>
                      </a:r>
                      <a:r>
                        <a:rPr lang="it-IT" sz="1600" baseline="0" dirty="0" err="1" smtClean="0"/>
                        <a:t>eflection</a:t>
                      </a:r>
                      <a:r>
                        <a:rPr lang="it-IT" sz="1600" dirty="0" smtClean="0"/>
                        <a:t> [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dirty="0" err="1" smtClean="0"/>
                        <a:t>rad</a:t>
                      </a:r>
                      <a:r>
                        <a:rPr lang="it-IT" sz="160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Sigma </a:t>
                      </a:r>
                    </a:p>
                    <a:p>
                      <a:pPr algn="ctr"/>
                      <a:r>
                        <a:rPr lang="it-IT" sz="1600" dirty="0" smtClean="0"/>
                        <a:t>[</a:t>
                      </a:r>
                      <a:r>
                        <a:rPr lang="el-GR" sz="1600" dirty="0" smtClean="0"/>
                        <a:t>μ</a:t>
                      </a:r>
                      <a:r>
                        <a:rPr lang="it-IT" sz="1600" dirty="0" err="1" smtClean="0"/>
                        <a:t>rad</a:t>
                      </a:r>
                      <a:r>
                        <a:rPr lang="it-IT" sz="160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dirty="0" err="1" smtClean="0"/>
                        <a:t>Eff</a:t>
                      </a:r>
                      <a:r>
                        <a:rPr lang="it-IT" sz="1600" dirty="0" smtClean="0"/>
                        <a:t> %</a:t>
                      </a:r>
                      <a:endParaRPr lang="it-IT" sz="1600" dirty="0"/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Cr[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TAL[</a:t>
                      </a:r>
                      <a:r>
                        <a:rPr lang="el-GR" sz="1600" baseline="0" dirty="0" smtClean="0"/>
                        <a:t>σ</a:t>
                      </a:r>
                      <a:r>
                        <a:rPr lang="it-IT" sz="1600" baseline="0" dirty="0" smtClean="0"/>
                        <a:t>]</a:t>
                      </a:r>
                      <a:endParaRPr lang="it-IT" sz="16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9.1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178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29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69 ± 7 </a:t>
                      </a:r>
                      <a:endParaRPr lang="it-IT" sz="1600" dirty="0"/>
                    </a:p>
                  </a:txBody>
                  <a:tcPr anchor="ctr"/>
                </a:tc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9.1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186 ± 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25 ± 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67 ± 6 </a:t>
                      </a:r>
                      <a:endParaRPr lang="it-IT" sz="1600" dirty="0"/>
                    </a:p>
                  </a:txBody>
                  <a:tcPr anchor="ctr"/>
                </a:tc>
              </a:tr>
              <a:tr h="331232"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4.9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7.1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183 ± 3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23 ± 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dirty="0" smtClean="0"/>
                        <a:t>80 ± 8 </a:t>
                      </a:r>
                      <a:endParaRPr lang="it-IT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2" name="CasellaDiTesto 11"/>
          <p:cNvSpPr txBox="1"/>
          <p:nvPr/>
        </p:nvSpPr>
        <p:spPr>
          <a:xfrm>
            <a:off x="426956" y="1677338"/>
            <a:ext cx="45717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(1)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17187" y="4068886"/>
            <a:ext cx="453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</a:rPr>
              <a:t>(2)</a:t>
            </a:r>
            <a:endParaRPr lang="it-IT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3635788"/>
            <a:ext cx="5518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Even with ions, channeling peak clearly visible and reproducible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05509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63649"/>
            <a:ext cx="8229600" cy="1066800"/>
          </a:xfrm>
        </p:spPr>
        <p:txBody>
          <a:bodyPr>
            <a:normAutofit/>
          </a:bodyPr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apparatus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122040" y="1212111"/>
            <a:ext cx="1489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B40004"/>
                </a:solidFill>
              </a:rPr>
              <a:t>Crystals of Si:</a:t>
            </a:r>
            <a:endParaRPr lang="en-US" sz="1600" b="1" u="sng" dirty="0">
              <a:solidFill>
                <a:srgbClr val="B4000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2040" y="1550665"/>
            <a:ext cx="33778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Two Strip Crystal (1&amp;4)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Two Quasi Mosaic Crystal (2&amp;3)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59105" y="3005668"/>
            <a:ext cx="6239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 smtClean="0">
                <a:solidFill>
                  <a:srgbClr val="0000FF"/>
                </a:solidFill>
              </a:rPr>
              <a:t>In SPS:</a:t>
            </a:r>
          </a:p>
          <a:p>
            <a:r>
              <a:rPr lang="en-US" sz="1600" dirty="0" smtClean="0"/>
              <a:t>Longitudinal dimention~2mm, </a:t>
            </a:r>
          </a:p>
          <a:p>
            <a:r>
              <a:rPr lang="en-US" sz="1600" dirty="0" smtClean="0"/>
              <a:t>Bending 150÷180 </a:t>
            </a:r>
            <a:r>
              <a:rPr lang="en-US" sz="1600" dirty="0" err="1" smtClean="0"/>
              <a:t>μrad</a:t>
            </a:r>
            <a:endParaRPr lang="en-US" sz="16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663601" y="1727884"/>
            <a:ext cx="1630199" cy="14768"/>
          </a:xfrm>
          <a:prstGeom prst="straightConnector1">
            <a:avLst/>
          </a:prstGeom>
          <a:ln>
            <a:solidFill>
              <a:srgbClr val="B400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>
            <a:off x="3487064" y="2008480"/>
            <a:ext cx="2876283" cy="1466828"/>
          </a:xfrm>
          <a:prstGeom prst="bentConnector3">
            <a:avLst>
              <a:gd name="adj1" fmla="val 29762"/>
            </a:avLst>
          </a:prstGeom>
          <a:ln>
            <a:solidFill>
              <a:srgbClr val="B400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7320" y="4325815"/>
            <a:ext cx="14556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B40004"/>
                </a:solidFill>
              </a:rPr>
              <a:t>Goniometers:</a:t>
            </a:r>
            <a:endParaRPr lang="en-US" sz="1600" b="1" u="sng" dirty="0">
              <a:solidFill>
                <a:srgbClr val="B40004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91616"/>
              </p:ext>
            </p:extLst>
          </p:nvPr>
        </p:nvGraphicFramePr>
        <p:xfrm>
          <a:off x="1241170" y="4750514"/>
          <a:ext cx="288792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964"/>
                <a:gridCol w="1443964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Energy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θ</a:t>
                      </a:r>
                      <a:r>
                        <a:rPr lang="el-GR" sz="1600" baseline="-25000" dirty="0" smtClean="0"/>
                        <a:t>c</a:t>
                      </a:r>
                      <a:r>
                        <a:rPr lang="en-US" sz="1600" baseline="0" dirty="0" smtClean="0"/>
                        <a:t> [</a:t>
                      </a:r>
                      <a:r>
                        <a:rPr lang="en-US" sz="1600" dirty="0" err="1" smtClean="0"/>
                        <a:t>μrad</a:t>
                      </a:r>
                      <a:r>
                        <a:rPr lang="en-US" sz="1600" dirty="0" smtClean="0"/>
                        <a:t>]</a:t>
                      </a:r>
                      <a:endParaRPr lang="en-US" sz="1600" baseline="-250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120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18.26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450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GeV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9.42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 </a:t>
                      </a:r>
                      <a:r>
                        <a:rPr lang="en-US" sz="1600" dirty="0" err="1" smtClean="0"/>
                        <a:t>TeV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3.38</a:t>
                      </a:r>
                      <a:endParaRPr lang="en-US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 </a:t>
                      </a:r>
                      <a:r>
                        <a:rPr lang="en-US" sz="1600" dirty="0" err="1" smtClean="0"/>
                        <a:t>TeV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811639"/>
              </p:ext>
            </p:extLst>
          </p:nvPr>
        </p:nvGraphicFramePr>
        <p:xfrm>
          <a:off x="123825" y="5399802"/>
          <a:ext cx="1125538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3" imgW="812800" imgH="431800" progId="Equation.3">
                  <p:embed/>
                </p:oleObj>
              </mc:Choice>
              <mc:Fallback>
                <p:oleObj name="Equation" r:id="rId3" imgW="812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5399802"/>
                        <a:ext cx="1125538" cy="59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ight Arrow 33"/>
          <p:cNvSpPr/>
          <p:nvPr/>
        </p:nvSpPr>
        <p:spPr>
          <a:xfrm>
            <a:off x="4242484" y="5313288"/>
            <a:ext cx="180376" cy="6656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621038" y="5119237"/>
            <a:ext cx="2615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Goniometers with high precision and repeatability</a:t>
            </a:r>
          </a:p>
          <a:p>
            <a:pPr algn="ctr"/>
            <a:r>
              <a:rPr lang="en-US" sz="1600" dirty="0" smtClean="0"/>
              <a:t>~10 </a:t>
            </a:r>
            <a:r>
              <a:rPr lang="en-US" sz="1600" dirty="0" err="1" smtClean="0"/>
              <a:t>μrad</a:t>
            </a:r>
            <a:r>
              <a:rPr lang="en-US" sz="1600" dirty="0" smtClean="0"/>
              <a:t> per SPS, </a:t>
            </a:r>
            <a:br>
              <a:rPr lang="en-US" sz="1600" dirty="0" smtClean="0"/>
            </a:br>
            <a:r>
              <a:rPr lang="en-US" sz="1600" dirty="0" smtClean="0"/>
              <a:t>~1÷</a:t>
            </a:r>
            <a:r>
              <a:rPr lang="en-US" sz="1600" dirty="0"/>
              <a:t>2</a:t>
            </a:r>
            <a:r>
              <a:rPr lang="en-US" sz="1600" dirty="0" smtClean="0"/>
              <a:t> </a:t>
            </a:r>
            <a:r>
              <a:rPr lang="en-US" sz="1600" dirty="0" err="1" smtClean="0"/>
              <a:t>μrad</a:t>
            </a:r>
            <a:r>
              <a:rPr lang="en-US" sz="1600" dirty="0" smtClean="0"/>
              <a:t> per LHC</a:t>
            </a:r>
            <a:endParaRPr lang="en-US" sz="1600" dirty="0"/>
          </a:p>
        </p:txBody>
      </p:sp>
      <p:pic>
        <p:nvPicPr>
          <p:cNvPr id="37" name="Picture 36" descr="IHEP_goni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14" y="4862629"/>
            <a:ext cx="2222083" cy="14886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951883" y="1159004"/>
            <a:ext cx="2000455" cy="1776189"/>
            <a:chOff x="6951883" y="964953"/>
            <a:chExt cx="2000455" cy="1776189"/>
          </a:xfrm>
        </p:grpSpPr>
        <p:pic>
          <p:nvPicPr>
            <p:cNvPr id="12" name="Picture 11" descr="crist_ass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1883" y="964953"/>
              <a:ext cx="2000455" cy="177618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043075" y="976712"/>
              <a:ext cx="838011" cy="1654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cr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44" y="1183371"/>
            <a:ext cx="2506499" cy="1833265"/>
          </a:xfrm>
          <a:prstGeom prst="rect">
            <a:avLst/>
          </a:prstGeom>
        </p:spPr>
      </p:pic>
      <p:pic>
        <p:nvPicPr>
          <p:cNvPr id="2" name="Picture 1" descr="qm_cry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79" y="3025020"/>
            <a:ext cx="2426623" cy="18199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43807" y="2216687"/>
            <a:ext cx="25883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Bending given by anticlastic </a:t>
            </a:r>
          </a:p>
          <a:p>
            <a:pPr algn="ctr"/>
            <a:r>
              <a:rPr lang="en-US" sz="1600" i="1" dirty="0" smtClean="0"/>
              <a:t>and molecular forces</a:t>
            </a:r>
          </a:p>
        </p:txBody>
      </p:sp>
    </p:spTree>
    <p:extLst>
      <p:ext uri="{BB962C8B-B14F-4D97-AF65-F5344CB8AC3E}">
        <p14:creationId xmlns:p14="http://schemas.microsoft.com/office/powerpoint/2010/main" val="432158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8977" y="1272068"/>
            <a:ext cx="1215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err="1" smtClean="0">
                <a:solidFill>
                  <a:srgbClr val="B40004"/>
                </a:solidFill>
              </a:rPr>
              <a:t>Dectectors</a:t>
            </a:r>
            <a:r>
              <a:rPr lang="en-US" sz="1600" b="1" u="sng" dirty="0" smtClean="0">
                <a:solidFill>
                  <a:srgbClr val="B40004"/>
                </a:solidFill>
              </a:rPr>
              <a:t>:</a:t>
            </a:r>
            <a:endParaRPr lang="en-US" sz="1600" b="1" u="sng" dirty="0">
              <a:solidFill>
                <a:srgbClr val="B4000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642" y="1692405"/>
            <a:ext cx="1864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Out of beam pipe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221642" y="3479361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Secondary vacuum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21642" y="5631354"/>
            <a:ext cx="187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Primary vacuum</a:t>
            </a:r>
            <a:endParaRPr lang="en-US" sz="1600" i="1" dirty="0"/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457200" y="63649"/>
            <a:ext cx="8229600" cy="1066800"/>
          </a:xfrm>
        </p:spPr>
        <p:txBody>
          <a:bodyPr>
            <a:normAutofit/>
          </a:bodyPr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apparatus</a:t>
            </a:r>
            <a:endParaRPr lang="it-IT" dirty="0"/>
          </a:p>
        </p:txBody>
      </p:sp>
      <p:pic>
        <p:nvPicPr>
          <p:cNvPr id="12" name="Picture 11" descr="DSC_3916_s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5" y="1272068"/>
            <a:ext cx="1969468" cy="1317574"/>
          </a:xfrm>
          <a:prstGeom prst="rect">
            <a:avLst/>
          </a:prstGeom>
        </p:spPr>
      </p:pic>
      <p:pic>
        <p:nvPicPr>
          <p:cNvPr id="13" name="Picture 12" descr="DSC_3917_s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16" y="1505671"/>
            <a:ext cx="1967028" cy="1315942"/>
          </a:xfrm>
          <a:prstGeom prst="rect">
            <a:avLst/>
          </a:prstGeom>
        </p:spPr>
      </p:pic>
      <p:pic>
        <p:nvPicPr>
          <p:cNvPr id="15" name="Picture 14" descr="Medipix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638" y="3096261"/>
            <a:ext cx="1968229" cy="13175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11855" y="2396313"/>
            <a:ext cx="23654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GEM, anode of 128 pad, </a:t>
            </a:r>
          </a:p>
          <a:p>
            <a:pPr algn="ctr"/>
            <a:r>
              <a:rPr lang="en-US" sz="1600" dirty="0" smtClean="0"/>
              <a:t>area 10x10cm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704696" y="2541021"/>
            <a:ext cx="18359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Plastic scintillator,</a:t>
            </a:r>
          </a:p>
          <a:p>
            <a:pPr algn="ctr"/>
            <a:r>
              <a:rPr lang="en-US" sz="1600" dirty="0" smtClean="0"/>
              <a:t>~10x10x1cm</a:t>
            </a:r>
            <a:r>
              <a:rPr lang="en-US" sz="1600" baseline="30000" dirty="0" smtClean="0"/>
              <a:t>3</a:t>
            </a:r>
            <a:endParaRPr lang="en-US" sz="1600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6983705" y="2789105"/>
            <a:ext cx="16900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BLM-LHC Type,</a:t>
            </a:r>
          </a:p>
          <a:p>
            <a:pPr algn="ctr"/>
            <a:r>
              <a:rPr lang="en-US" sz="1600" dirty="0" smtClean="0"/>
              <a:t>2πx4.5x50cm</a:t>
            </a:r>
            <a:r>
              <a:rPr lang="en-US" sz="1600" baseline="30000" dirty="0" smtClean="0"/>
              <a:t>3</a:t>
            </a:r>
            <a:endParaRPr lang="en-US" sz="1600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2056432" y="4384299"/>
            <a:ext cx="23245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Medipix</a:t>
            </a:r>
            <a:r>
              <a:rPr lang="en-US" sz="1600" dirty="0" smtClean="0"/>
              <a:t>, 256x256 pixel,</a:t>
            </a:r>
          </a:p>
          <a:p>
            <a:pPr algn="ctr"/>
            <a:r>
              <a:rPr lang="en-US" sz="1600" dirty="0" smtClean="0"/>
              <a:t>55x55 μm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each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1874424" y="6306042"/>
            <a:ext cx="269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Quartz, Cherenkov radiator</a:t>
            </a:r>
            <a:endParaRPr lang="en-US" sz="1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4612694" y="3479361"/>
            <a:ext cx="0" cy="1481269"/>
          </a:xfrm>
          <a:prstGeom prst="line">
            <a:avLst/>
          </a:prstGeom>
          <a:ln>
            <a:solidFill>
              <a:srgbClr val="B40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612694" y="3455770"/>
            <a:ext cx="4531306" cy="23591"/>
          </a:xfrm>
          <a:prstGeom prst="line">
            <a:avLst/>
          </a:prstGeom>
          <a:ln>
            <a:solidFill>
              <a:srgbClr val="B40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18534" y="3500958"/>
            <a:ext cx="1204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B40004"/>
                </a:solidFill>
              </a:rPr>
              <a:t>Absorbers:</a:t>
            </a:r>
            <a:endParaRPr lang="en-US" sz="1600" b="1" u="sng" dirty="0">
              <a:solidFill>
                <a:srgbClr val="B40004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67665" y="3924496"/>
            <a:ext cx="281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TAL, 60cm W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LHC-</a:t>
            </a:r>
            <a:r>
              <a:rPr lang="en-US" sz="1600" dirty="0" err="1" smtClean="0"/>
              <a:t>Coll</a:t>
            </a:r>
            <a:r>
              <a:rPr lang="en-US" sz="1600" dirty="0" smtClean="0"/>
              <a:t> Phase II, 1m Cu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1600" dirty="0" smtClean="0"/>
              <a:t>TAL2, 10cm Al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47469" y="4969075"/>
            <a:ext cx="2267691" cy="1510762"/>
            <a:chOff x="4847469" y="4969075"/>
            <a:chExt cx="2267691" cy="1510762"/>
          </a:xfrm>
        </p:grpSpPr>
        <p:pic>
          <p:nvPicPr>
            <p:cNvPr id="2" name="Picture 1" descr="TAL2, absorber, DSC_835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469" y="4969075"/>
              <a:ext cx="2257677" cy="151076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489017" y="6153395"/>
              <a:ext cx="6261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TAL2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00184" y="5038776"/>
            <a:ext cx="2329341" cy="1317574"/>
            <a:chOff x="2100184" y="5038776"/>
            <a:chExt cx="2329341" cy="1317574"/>
          </a:xfrm>
        </p:grpSpPr>
        <p:pic>
          <p:nvPicPr>
            <p:cNvPr id="16" name="Picture 15" descr="TAL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184" y="5038776"/>
              <a:ext cx="2300981" cy="13175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97007" y="5039263"/>
              <a:ext cx="532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TAL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4612694" y="4960630"/>
            <a:ext cx="0" cy="1897370"/>
          </a:xfrm>
          <a:prstGeom prst="line">
            <a:avLst/>
          </a:prstGeom>
          <a:ln>
            <a:solidFill>
              <a:srgbClr val="B40004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74885" y="3656506"/>
            <a:ext cx="107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LHC-</a:t>
            </a:r>
            <a:r>
              <a:rPr lang="en-US" sz="1600" dirty="0" err="1" smtClean="0"/>
              <a:t>Coll</a:t>
            </a:r>
            <a:endParaRPr lang="en-US" sz="160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5445" y="3986902"/>
            <a:ext cx="1659815" cy="2207200"/>
          </a:xfrm>
          <a:prstGeom prst="rect">
            <a:avLst/>
          </a:prstGeom>
        </p:spPr>
      </p:pic>
      <p:pic>
        <p:nvPicPr>
          <p:cNvPr id="22" name="Picture 21" descr="GEM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130" y="1130449"/>
            <a:ext cx="1749719" cy="13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3592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Crystal </a:t>
            </a:r>
            <a:r>
              <a:rPr lang="it-IT" dirty="0" err="1" smtClean="0"/>
              <a:t>Channeling</a:t>
            </a:r>
            <a:r>
              <a:rPr lang="it-IT" dirty="0" smtClean="0"/>
              <a:t> </a:t>
            </a:r>
            <a:r>
              <a:rPr lang="it-IT" dirty="0" err="1" smtClean="0"/>
              <a:t>theory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</p:spPr>
        <p:txBody>
          <a:bodyPr/>
          <a:lstStyle/>
          <a:p>
            <a:fld id="{4348D009-1711-423E-8DC0-AE5C7FD3FCE0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77135" y="1410724"/>
            <a:ext cx="844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We</a:t>
            </a:r>
            <a:r>
              <a:rPr lang="it-IT" sz="1600" dirty="0" smtClean="0"/>
              <a:t> can </a:t>
            </a:r>
            <a:r>
              <a:rPr lang="it-IT" sz="1600" dirty="0" err="1" smtClean="0"/>
              <a:t>describe</a:t>
            </a:r>
            <a:r>
              <a:rPr lang="it-IT" sz="1600" dirty="0" smtClean="0"/>
              <a:t> the </a:t>
            </a:r>
            <a:r>
              <a:rPr lang="it-IT" sz="1600" dirty="0" err="1" smtClean="0"/>
              <a:t>potential</a:t>
            </a:r>
            <a:r>
              <a:rPr lang="it-IT" sz="1600" dirty="0" smtClean="0"/>
              <a:t> </a:t>
            </a:r>
            <a:r>
              <a:rPr lang="it-IT" sz="1600" dirty="0" err="1" smtClean="0"/>
              <a:t>between</a:t>
            </a:r>
            <a:r>
              <a:rPr lang="it-IT" sz="1600" dirty="0" smtClean="0"/>
              <a:t> a </a:t>
            </a:r>
            <a:r>
              <a:rPr lang="it-IT" sz="1600" dirty="0" err="1" smtClean="0"/>
              <a:t>particle</a:t>
            </a:r>
            <a:r>
              <a:rPr lang="it-IT" sz="1600" dirty="0" smtClean="0"/>
              <a:t> and </a:t>
            </a:r>
            <a:r>
              <a:rPr lang="it-IT" sz="1600" dirty="0" err="1" smtClean="0"/>
              <a:t>an</a:t>
            </a:r>
            <a:r>
              <a:rPr lang="it-IT" sz="1600" dirty="0" smtClean="0"/>
              <a:t> </a:t>
            </a:r>
            <a:r>
              <a:rPr lang="it-IT" sz="1600" dirty="0" err="1" smtClean="0"/>
              <a:t>atom</a:t>
            </a:r>
            <a:r>
              <a:rPr lang="it-IT" sz="1600" dirty="0" smtClean="0"/>
              <a:t> </a:t>
            </a:r>
            <a:r>
              <a:rPr lang="it-IT" sz="1600" dirty="0" err="1" smtClean="0"/>
              <a:t>by</a:t>
            </a:r>
            <a:r>
              <a:rPr lang="it-IT" sz="1600" dirty="0" smtClean="0"/>
              <a:t> the </a:t>
            </a:r>
            <a:r>
              <a:rPr lang="it-IT" sz="1600" dirty="0" err="1" smtClean="0"/>
              <a:t>Thomas-Fermi</a:t>
            </a:r>
            <a:r>
              <a:rPr lang="it-IT" sz="1600" dirty="0" smtClean="0"/>
              <a:t> </a:t>
            </a:r>
            <a:r>
              <a:rPr lang="it-IT" sz="1600" dirty="0" err="1" smtClean="0"/>
              <a:t>model</a:t>
            </a:r>
            <a:r>
              <a:rPr lang="it-IT" sz="1600" dirty="0" smtClean="0"/>
              <a:t>:</a:t>
            </a:r>
            <a:endParaRPr lang="it-IT" sz="1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957455"/>
            <a:ext cx="1905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5220072" y="1877505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Where</a:t>
            </a:r>
            <a:r>
              <a:rPr lang="it-IT" sz="1600" dirty="0" smtClean="0"/>
              <a:t> </a:t>
            </a:r>
            <a:r>
              <a:rPr lang="el-GR" sz="1600" dirty="0" smtClean="0"/>
              <a:t>Φ</a:t>
            </a:r>
            <a:r>
              <a:rPr lang="it-IT" sz="1600" dirty="0" smtClean="0"/>
              <a:t>(r/</a:t>
            </a:r>
            <a:r>
              <a:rPr lang="it-IT" sz="1600" dirty="0" err="1" smtClean="0"/>
              <a:t>a</a:t>
            </a:r>
            <a:r>
              <a:rPr lang="it-IT" sz="1600" baseline="-25000" dirty="0" err="1" smtClean="0"/>
              <a:t>TF</a:t>
            </a:r>
            <a:r>
              <a:rPr lang="it-IT" sz="1600" dirty="0" smtClean="0"/>
              <a:t>)  </a:t>
            </a:r>
            <a:r>
              <a:rPr lang="it-IT" sz="1600" dirty="0" err="1" smtClean="0"/>
              <a:t>is</a:t>
            </a:r>
            <a:r>
              <a:rPr lang="it-IT" sz="1600" dirty="0" smtClean="0"/>
              <a:t> the </a:t>
            </a:r>
            <a:r>
              <a:rPr lang="it-IT" sz="1600" dirty="0" err="1" smtClean="0"/>
              <a:t>Moliére</a:t>
            </a:r>
            <a:r>
              <a:rPr lang="it-IT" sz="1600" dirty="0" smtClean="0"/>
              <a:t> screening </a:t>
            </a:r>
            <a:r>
              <a:rPr lang="it-IT" sz="1600" dirty="0" err="1" smtClean="0"/>
              <a:t>function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88759" y="2534288"/>
            <a:ext cx="5479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/>
              <a:t>We</a:t>
            </a:r>
            <a:r>
              <a:rPr lang="it-IT" sz="1600" dirty="0" smtClean="0"/>
              <a:t> can </a:t>
            </a:r>
            <a:r>
              <a:rPr lang="it-IT" sz="1600" dirty="0" err="1" smtClean="0"/>
              <a:t>make</a:t>
            </a:r>
            <a:r>
              <a:rPr lang="it-IT" sz="1600" dirty="0" smtClean="0"/>
              <a:t> the </a:t>
            </a:r>
            <a:r>
              <a:rPr lang="it-IT" sz="1600" dirty="0" err="1" smtClean="0"/>
              <a:t>continuous</a:t>
            </a:r>
            <a:r>
              <a:rPr lang="it-IT" sz="1600" dirty="0" smtClean="0"/>
              <a:t> </a:t>
            </a:r>
            <a:r>
              <a:rPr lang="it-IT" sz="1600" dirty="0" err="1" smtClean="0"/>
              <a:t>approximation</a:t>
            </a:r>
            <a:r>
              <a:rPr lang="it-IT" sz="1600" dirty="0" smtClean="0"/>
              <a:t> </a:t>
            </a:r>
            <a:r>
              <a:rPr lang="it-IT" sz="1600" dirty="0" err="1" smtClean="0"/>
              <a:t>by</a:t>
            </a:r>
            <a:r>
              <a:rPr lang="it-IT" sz="1600" dirty="0" smtClean="0"/>
              <a:t> </a:t>
            </a:r>
            <a:r>
              <a:rPr lang="it-IT" sz="1600" dirty="0" err="1" smtClean="0"/>
              <a:t>Lindhard</a:t>
            </a:r>
            <a:r>
              <a:rPr lang="it-IT" sz="1600" dirty="0" smtClean="0"/>
              <a:t>: </a:t>
            </a:r>
            <a:endParaRPr lang="it-IT" sz="1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341" y="2487936"/>
            <a:ext cx="235073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1444381" y="3140968"/>
            <a:ext cx="6255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u="sng" dirty="0" err="1" smtClean="0">
                <a:solidFill>
                  <a:srgbClr val="C00000"/>
                </a:solidFill>
              </a:rPr>
              <a:t>We</a:t>
            </a:r>
            <a:r>
              <a:rPr lang="it-IT" sz="1600" u="sng" dirty="0" smtClean="0">
                <a:solidFill>
                  <a:srgbClr val="C00000"/>
                </a:solidFill>
              </a:rPr>
              <a:t> can </a:t>
            </a:r>
            <a:r>
              <a:rPr lang="it-IT" sz="1600" u="sng" dirty="0" err="1" smtClean="0">
                <a:solidFill>
                  <a:srgbClr val="C00000"/>
                </a:solidFill>
              </a:rPr>
              <a:t>get</a:t>
            </a:r>
            <a:r>
              <a:rPr lang="it-IT" sz="1600" u="sng" dirty="0" smtClean="0">
                <a:solidFill>
                  <a:srgbClr val="C00000"/>
                </a:solidFill>
              </a:rPr>
              <a:t> the </a:t>
            </a:r>
            <a:r>
              <a:rPr lang="it-IT" sz="1600" u="sng" dirty="0" err="1" smtClean="0">
                <a:solidFill>
                  <a:srgbClr val="C00000"/>
                </a:solidFill>
              </a:rPr>
              <a:t>potential</a:t>
            </a:r>
            <a:r>
              <a:rPr lang="it-IT" sz="1600" u="sng" dirty="0" smtClean="0">
                <a:solidFill>
                  <a:srgbClr val="C00000"/>
                </a:solidFill>
              </a:rPr>
              <a:t> </a:t>
            </a:r>
            <a:r>
              <a:rPr lang="it-IT" sz="1600" u="sng" dirty="0" err="1" smtClean="0">
                <a:solidFill>
                  <a:srgbClr val="C00000"/>
                </a:solidFill>
              </a:rPr>
              <a:t>seen</a:t>
            </a:r>
            <a:r>
              <a:rPr lang="it-IT" sz="1600" u="sng" dirty="0" smtClean="0">
                <a:solidFill>
                  <a:srgbClr val="C00000"/>
                </a:solidFill>
              </a:rPr>
              <a:t> by </a:t>
            </a:r>
            <a:r>
              <a:rPr lang="it-IT" sz="1600" u="sng" dirty="0" err="1" smtClean="0">
                <a:solidFill>
                  <a:srgbClr val="C00000"/>
                </a:solidFill>
              </a:rPr>
              <a:t>protons</a:t>
            </a:r>
            <a:r>
              <a:rPr lang="it-IT" sz="1600" u="sng" dirty="0" smtClean="0">
                <a:solidFill>
                  <a:srgbClr val="C00000"/>
                </a:solidFill>
              </a:rPr>
              <a:t> from the </a:t>
            </a:r>
            <a:r>
              <a:rPr lang="it-IT" sz="1600" u="sng" dirty="0" err="1" smtClean="0">
                <a:solidFill>
                  <a:srgbClr val="C00000"/>
                </a:solidFill>
              </a:rPr>
              <a:t>crystalline</a:t>
            </a:r>
            <a:r>
              <a:rPr lang="it-IT" sz="1600" u="sng" dirty="0" smtClean="0">
                <a:solidFill>
                  <a:srgbClr val="C00000"/>
                </a:solidFill>
              </a:rPr>
              <a:t> </a:t>
            </a:r>
            <a:r>
              <a:rPr lang="it-IT" sz="1600" u="sng" dirty="0" err="1" smtClean="0">
                <a:solidFill>
                  <a:srgbClr val="C00000"/>
                </a:solidFill>
              </a:rPr>
              <a:t>plane</a:t>
            </a:r>
            <a:r>
              <a:rPr lang="it-IT" sz="1600" u="sng" dirty="0" smtClean="0">
                <a:solidFill>
                  <a:srgbClr val="C00000"/>
                </a:solidFill>
              </a:rPr>
              <a:t>:</a:t>
            </a:r>
            <a:endParaRPr lang="it-IT" sz="1600" u="sng" dirty="0">
              <a:solidFill>
                <a:srgbClr val="C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6982" y="3624328"/>
            <a:ext cx="1643073" cy="138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Freccia in giù 14"/>
          <p:cNvSpPr/>
          <p:nvPr/>
        </p:nvSpPr>
        <p:spPr>
          <a:xfrm>
            <a:off x="4370874" y="2924944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3717199" y="3474773"/>
            <a:ext cx="4328543" cy="1661723"/>
            <a:chOff x="4572000" y="4714884"/>
            <a:chExt cx="4400551" cy="178595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51948" t="4167"/>
            <a:stretch/>
          </p:blipFill>
          <p:spPr bwMode="auto">
            <a:xfrm>
              <a:off x="6858015" y="4720837"/>
              <a:ext cx="2114536" cy="1779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CasellaDiTesto 21"/>
            <p:cNvSpPr txBox="1"/>
            <p:nvPr/>
          </p:nvSpPr>
          <p:spPr>
            <a:xfrm>
              <a:off x="4572000" y="4714884"/>
              <a:ext cx="2857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858016" y="4714884"/>
              <a:ext cx="2857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26" name="CasellaDiTesto 25"/>
          <p:cNvSpPr txBox="1"/>
          <p:nvPr/>
        </p:nvSpPr>
        <p:spPr>
          <a:xfrm>
            <a:off x="873999" y="3984368"/>
            <a:ext cx="2062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err="1" smtClean="0"/>
              <a:t>By</a:t>
            </a:r>
            <a:r>
              <a:rPr lang="it-IT" sz="1400" dirty="0" smtClean="0"/>
              <a:t> single </a:t>
            </a:r>
            <a:r>
              <a:rPr lang="it-IT" sz="1400" dirty="0" err="1" smtClean="0"/>
              <a:t>plane</a:t>
            </a:r>
            <a:r>
              <a:rPr lang="it-IT" sz="1400" dirty="0" smtClean="0"/>
              <a:t>:</a:t>
            </a:r>
          </a:p>
          <a:p>
            <a:pPr algn="ctr"/>
            <a:r>
              <a:rPr lang="it-IT" sz="1400" dirty="0" smtClean="0"/>
              <a:t>(plus </a:t>
            </a:r>
            <a:r>
              <a:rPr lang="it-IT" sz="1400" dirty="0" err="1" smtClean="0"/>
              <a:t>thermal</a:t>
            </a:r>
            <a:r>
              <a:rPr lang="it-IT" sz="1400" dirty="0" smtClean="0"/>
              <a:t> </a:t>
            </a:r>
            <a:r>
              <a:rPr lang="it-IT" sz="1400" dirty="0" err="1" smtClean="0"/>
              <a:t>agitation</a:t>
            </a:r>
            <a:r>
              <a:rPr lang="it-IT" sz="1400" dirty="0" smtClean="0"/>
              <a:t>)</a:t>
            </a:r>
            <a:endParaRPr lang="it-IT" sz="140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4332910" y="3696336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 smtClean="0"/>
              <a:t>By </a:t>
            </a:r>
            <a:r>
              <a:rPr lang="it-IT" sz="1400" dirty="0" err="1" smtClean="0"/>
              <a:t>two</a:t>
            </a:r>
            <a:r>
              <a:rPr lang="it-IT" sz="1400" dirty="0" smtClean="0"/>
              <a:t> </a:t>
            </a:r>
            <a:r>
              <a:rPr lang="it-IT" sz="1400" dirty="0" err="1" smtClean="0"/>
              <a:t>planes</a:t>
            </a:r>
            <a:endParaRPr lang="it-IT" sz="1400" dirty="0" smtClean="0"/>
          </a:p>
          <a:p>
            <a:pPr algn="ctr"/>
            <a:r>
              <a:rPr lang="it-IT" sz="1400" dirty="0" err="1" smtClean="0"/>
              <a:t>superimposed</a:t>
            </a:r>
            <a:endParaRPr lang="it-IT" sz="1400" dirty="0"/>
          </a:p>
        </p:txBody>
      </p:sp>
      <p:sp>
        <p:nvSpPr>
          <p:cNvPr id="28" name="Freccia a destra 27"/>
          <p:cNvSpPr/>
          <p:nvPr/>
        </p:nvSpPr>
        <p:spPr>
          <a:xfrm>
            <a:off x="4235134" y="4200392"/>
            <a:ext cx="151216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/>
          <p:cNvSpPr/>
          <p:nvPr/>
        </p:nvSpPr>
        <p:spPr>
          <a:xfrm>
            <a:off x="1812107" y="6003500"/>
            <a:ext cx="504056" cy="216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Freccia a destra 31"/>
          <p:cNvSpPr/>
          <p:nvPr/>
        </p:nvSpPr>
        <p:spPr>
          <a:xfrm>
            <a:off x="3802673" y="6147516"/>
            <a:ext cx="15121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CasellaDiTesto 32"/>
          <p:cNvSpPr txBox="1"/>
          <p:nvPr/>
        </p:nvSpPr>
        <p:spPr>
          <a:xfrm>
            <a:off x="3553128" y="5355428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/>
              <a:t>Protons</a:t>
            </a:r>
            <a:r>
              <a:rPr lang="it-IT" sz="1600" dirty="0" smtClean="0"/>
              <a:t> </a:t>
            </a:r>
            <a:r>
              <a:rPr lang="it-IT" sz="1600" dirty="0" err="1" smtClean="0"/>
              <a:t>forced</a:t>
            </a:r>
            <a:r>
              <a:rPr lang="it-IT" sz="1600" dirty="0" smtClean="0"/>
              <a:t> </a:t>
            </a:r>
            <a:r>
              <a:rPr lang="it-IT" sz="1600" dirty="0" err="1" smtClean="0"/>
              <a:t>to</a:t>
            </a:r>
            <a:r>
              <a:rPr lang="it-IT" sz="1600" dirty="0" smtClean="0"/>
              <a:t> oscillate </a:t>
            </a:r>
            <a:r>
              <a:rPr lang="it-IT" sz="1600" dirty="0" err="1" smtClean="0"/>
              <a:t>between</a:t>
            </a:r>
            <a:r>
              <a:rPr lang="it-IT" sz="1600" dirty="0" smtClean="0"/>
              <a:t> </a:t>
            </a:r>
            <a:r>
              <a:rPr lang="it-IT" sz="1600" dirty="0" err="1" smtClean="0"/>
              <a:t>crystalline</a:t>
            </a:r>
            <a:r>
              <a:rPr lang="it-IT" sz="1600" dirty="0" smtClean="0"/>
              <a:t> </a:t>
            </a:r>
            <a:r>
              <a:rPr lang="it-IT" sz="1600" dirty="0" err="1" smtClean="0"/>
              <a:t>planes</a:t>
            </a:r>
            <a:endParaRPr lang="it-IT" sz="16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pic>
        <p:nvPicPr>
          <p:cNvPr id="25" name="Picture 4" descr="chan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4289" y="5067396"/>
            <a:ext cx="2719839" cy="159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CasellaDiTesto 28"/>
          <p:cNvSpPr txBox="1"/>
          <p:nvPr/>
        </p:nvSpPr>
        <p:spPr>
          <a:xfrm>
            <a:off x="703432" y="5427436"/>
            <a:ext cx="2845984" cy="107721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 smtClean="0"/>
              <a:t>So:</a:t>
            </a:r>
          </a:p>
          <a:p>
            <a:r>
              <a:rPr lang="it-IT" sz="1600" dirty="0" err="1" smtClean="0"/>
              <a:t>If</a:t>
            </a:r>
            <a:r>
              <a:rPr lang="it-IT" sz="1600" dirty="0" smtClean="0"/>
              <a:t> the </a:t>
            </a:r>
            <a:r>
              <a:rPr lang="it-IT" sz="1600" dirty="0" err="1" smtClean="0"/>
              <a:t>particles</a:t>
            </a:r>
            <a:r>
              <a:rPr lang="it-IT" sz="1600" dirty="0" smtClean="0"/>
              <a:t> </a:t>
            </a:r>
            <a:r>
              <a:rPr lang="it-IT" sz="1600" dirty="0" err="1" smtClean="0"/>
              <a:t>have</a:t>
            </a:r>
            <a:r>
              <a:rPr lang="it-IT" sz="1600" dirty="0" smtClean="0"/>
              <a:t> </a:t>
            </a:r>
            <a:r>
              <a:rPr lang="it-IT" sz="1600" dirty="0" err="1" smtClean="0"/>
              <a:t>p</a:t>
            </a:r>
            <a:r>
              <a:rPr lang="it-IT" sz="1600" baseline="-25000" dirty="0" err="1" smtClean="0"/>
              <a:t>T</a:t>
            </a:r>
            <a:r>
              <a:rPr lang="it-IT" sz="1600" dirty="0" smtClean="0"/>
              <a:t> &lt; U</a:t>
            </a:r>
            <a:r>
              <a:rPr lang="it-IT" sz="1600" baseline="-25000" dirty="0" smtClean="0"/>
              <a:t>max</a:t>
            </a:r>
          </a:p>
          <a:p>
            <a:pPr algn="ctr"/>
            <a:endParaRPr lang="it-IT" sz="1600" dirty="0"/>
          </a:p>
          <a:p>
            <a:pPr algn="ctr"/>
            <a:r>
              <a:rPr lang="it-IT" sz="1600" dirty="0" smtClean="0"/>
              <a:t>	Can be </a:t>
            </a:r>
            <a:r>
              <a:rPr lang="it-IT" sz="1600" dirty="0" err="1" smtClean="0"/>
              <a:t>channeled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19478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26/09/11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63649"/>
            <a:ext cx="9143999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Risultati Sperimentali (</a:t>
            </a:r>
            <a:r>
              <a:rPr lang="it-IT" dirty="0" err="1" smtClean="0"/>
              <a:t>Ang</a:t>
            </a:r>
            <a:r>
              <a:rPr lang="it-IT" dirty="0" smtClean="0"/>
              <a:t>. Sc.)</a:t>
            </a:r>
            <a:endParaRPr lang="it-IT" dirty="0"/>
          </a:p>
        </p:txBody>
      </p:sp>
      <p:pic>
        <p:nvPicPr>
          <p:cNvPr id="8" name="Picture 2" descr="C:\Users\Daniele\Desktop\CERN\Students' Coffee\inizio_ang_sc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24136"/>
            <a:ext cx="7600950" cy="5733256"/>
          </a:xfrm>
          <a:prstGeom prst="rect">
            <a:avLst/>
          </a:prstGeom>
          <a:noFill/>
        </p:spPr>
      </p:pic>
      <p:sp>
        <p:nvSpPr>
          <p:cNvPr id="9" name="CasellaDiTesto 8"/>
          <p:cNvSpPr txBox="1"/>
          <p:nvPr/>
        </p:nvSpPr>
        <p:spPr>
          <a:xfrm rot="18977770">
            <a:off x="1761354" y="2316014"/>
            <a:ext cx="2420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Posizione angolare Cr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 rot="18977770">
            <a:off x="5527085" y="2300446"/>
            <a:ext cx="280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Scintillatore a valle del Cr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18977770">
            <a:off x="5459874" y="5189770"/>
            <a:ext cx="2912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Cherenkov</a:t>
            </a:r>
            <a:r>
              <a:rPr lang="it-IT" dirty="0" smtClean="0">
                <a:solidFill>
                  <a:srgbClr val="C00000"/>
                </a:solidFill>
              </a:rPr>
              <a:t> sull’assorbitore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 rot="18977770">
            <a:off x="2210198" y="5268342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C00000"/>
                </a:solidFill>
              </a:rPr>
              <a:t>Medipix</a:t>
            </a:r>
            <a:endParaRPr lang="it-IT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8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26/09/11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0" y="63649"/>
            <a:ext cx="9143999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 smtClean="0"/>
              <a:t>Risultati Sperimentali (</a:t>
            </a:r>
            <a:r>
              <a:rPr lang="it-IT" dirty="0" err="1" smtClean="0"/>
              <a:t>Ang</a:t>
            </a:r>
            <a:r>
              <a:rPr lang="it-IT" dirty="0" smtClean="0"/>
              <a:t>. Sc.)</a:t>
            </a:r>
            <a:endParaRPr lang="it-IT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7582383" cy="56166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799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ng_de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40" y="3321612"/>
            <a:ext cx="2221230" cy="2016765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370969" y="1504693"/>
            <a:ext cx="2684212" cy="1237066"/>
            <a:chOff x="4714876" y="2285992"/>
            <a:chExt cx="3071834" cy="1445801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5009" y="2285992"/>
              <a:ext cx="2071701" cy="14302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14876" y="2285992"/>
              <a:ext cx="1047127" cy="1445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4" name="Right Arrow 13"/>
          <p:cNvSpPr/>
          <p:nvPr/>
        </p:nvSpPr>
        <p:spPr>
          <a:xfrm>
            <a:off x="4242787" y="1976954"/>
            <a:ext cx="1313244" cy="2597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073856" y="2835054"/>
            <a:ext cx="307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C00000"/>
                </a:solidFill>
              </a:rPr>
              <a:t>Hence the particle can undergo:</a:t>
            </a:r>
            <a:endParaRPr lang="en-US" sz="1600" u="sng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98633" y="5465386"/>
            <a:ext cx="5385181" cy="1254043"/>
            <a:chOff x="-98594" y="2764012"/>
            <a:chExt cx="5385181" cy="1254043"/>
          </a:xfrm>
        </p:grpSpPr>
        <p:sp>
          <p:nvSpPr>
            <p:cNvPr id="17" name="TextBox 16"/>
            <p:cNvSpPr txBox="1"/>
            <p:nvPr/>
          </p:nvSpPr>
          <p:spPr>
            <a:xfrm>
              <a:off x="-98594" y="2922904"/>
              <a:ext cx="35836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Desired</a:t>
              </a:r>
              <a:r>
                <a:rPr lang="en-US" sz="1600" b="1" dirty="0" smtClean="0"/>
                <a:t> deflection </a:t>
              </a:r>
              <a:r>
                <a:rPr lang="en-US" sz="1600" dirty="0" smtClean="0"/>
                <a:t>if channeled for all the path</a:t>
              </a:r>
              <a:endParaRPr lang="en-US" sz="1600" dirty="0"/>
            </a:p>
          </p:txBody>
        </p:sp>
        <p:pic>
          <p:nvPicPr>
            <p:cNvPr id="20" name="Picture 19" descr="piega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668" y="2764012"/>
              <a:ext cx="1840919" cy="1254043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49050" y="3321613"/>
            <a:ext cx="1530945" cy="1500751"/>
            <a:chOff x="6578081" y="3275686"/>
            <a:chExt cx="1530945" cy="1500751"/>
          </a:xfrm>
        </p:grpSpPr>
        <p:pic>
          <p:nvPicPr>
            <p:cNvPr id="24" name="Picture 23" descr="feed_in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57"/>
            <a:stretch/>
          </p:blipFill>
          <p:spPr>
            <a:xfrm>
              <a:off x="6623948" y="3501882"/>
              <a:ext cx="1485078" cy="127455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578081" y="3275686"/>
              <a:ext cx="15060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 smtClean="0"/>
                <a:t>Dechanneling</a:t>
              </a:r>
              <a:endParaRPr lang="en-US" sz="16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701607" y="3173608"/>
            <a:ext cx="1910499" cy="1627355"/>
            <a:chOff x="3717664" y="3275686"/>
            <a:chExt cx="1910499" cy="1627355"/>
          </a:xfrm>
        </p:grpSpPr>
        <p:sp>
          <p:nvSpPr>
            <p:cNvPr id="21" name="TextBox 20"/>
            <p:cNvSpPr txBox="1"/>
            <p:nvPr/>
          </p:nvSpPr>
          <p:spPr>
            <a:xfrm>
              <a:off x="3717664" y="3275686"/>
              <a:ext cx="19104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/>
                <a:t>Volume Reflection</a:t>
              </a:r>
              <a:endParaRPr lang="en-US" sz="1600" dirty="0"/>
            </a:p>
          </p:txBody>
        </p:sp>
        <p:pic>
          <p:nvPicPr>
            <p:cNvPr id="23" name="Picture 22" descr="riflessione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881" y="3658441"/>
              <a:ext cx="1524000" cy="12446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3237216" y="3154233"/>
            <a:ext cx="2847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From test beam</a:t>
            </a:r>
            <a:endParaRPr lang="en-US" sz="1600" dirty="0"/>
          </a:p>
        </p:txBody>
      </p:sp>
      <p:sp>
        <p:nvSpPr>
          <p:cNvPr id="10" name="Right Brace 9"/>
          <p:cNvSpPr/>
          <p:nvPr/>
        </p:nvSpPr>
        <p:spPr>
          <a:xfrm>
            <a:off x="2479995" y="3478357"/>
            <a:ext cx="204217" cy="1322606"/>
          </a:xfrm>
          <a:prstGeom prst="rightBrace">
            <a:avLst/>
          </a:prstGeom>
          <a:ln>
            <a:solidFill>
              <a:srgbClr val="B40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6363347" y="3321613"/>
            <a:ext cx="185121" cy="1966912"/>
          </a:xfrm>
          <a:prstGeom prst="leftBrace">
            <a:avLst/>
          </a:prstGeom>
          <a:ln>
            <a:solidFill>
              <a:srgbClr val="B40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/>
          <p:cNvSpPr/>
          <p:nvPr/>
        </p:nvSpPr>
        <p:spPr>
          <a:xfrm rot="16200000">
            <a:off x="4580004" y="2743410"/>
            <a:ext cx="222440" cy="5385184"/>
          </a:xfrm>
          <a:prstGeom prst="rightBrace">
            <a:avLst/>
          </a:prstGeom>
          <a:ln>
            <a:solidFill>
              <a:srgbClr val="B400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Elbow Connector 40"/>
          <p:cNvCxnSpPr>
            <a:stCxn id="35" idx="1"/>
          </p:cNvCxnSpPr>
          <p:nvPr/>
        </p:nvCxnSpPr>
        <p:spPr>
          <a:xfrm rot="10800000">
            <a:off x="5079805" y="3896183"/>
            <a:ext cx="1283543" cy="408886"/>
          </a:xfrm>
          <a:prstGeom prst="bentConnector3">
            <a:avLst>
              <a:gd name="adj1" fmla="val 50000"/>
            </a:avLst>
          </a:prstGeom>
          <a:ln>
            <a:solidFill>
              <a:srgbClr val="B400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36" idx="1"/>
          </p:cNvCxnSpPr>
          <p:nvPr/>
        </p:nvCxnSpPr>
        <p:spPr>
          <a:xfrm rot="5400000" flipH="1">
            <a:off x="4205096" y="4838655"/>
            <a:ext cx="523819" cy="448437"/>
          </a:xfrm>
          <a:prstGeom prst="bentConnector3">
            <a:avLst>
              <a:gd name="adj1" fmla="val 13383"/>
            </a:avLst>
          </a:prstGeom>
          <a:ln>
            <a:solidFill>
              <a:srgbClr val="B400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0" idx="1"/>
          </p:cNvCxnSpPr>
          <p:nvPr/>
        </p:nvCxnSpPr>
        <p:spPr>
          <a:xfrm rot="10800000" flipH="1" flipV="1">
            <a:off x="2684211" y="4139660"/>
            <a:ext cx="1370969" cy="203860"/>
          </a:xfrm>
          <a:prstGeom prst="bentConnector5">
            <a:avLst>
              <a:gd name="adj1" fmla="val 15958"/>
              <a:gd name="adj2" fmla="val 2342"/>
              <a:gd name="adj3" fmla="val 44896"/>
            </a:avLst>
          </a:prstGeom>
          <a:ln>
            <a:solidFill>
              <a:srgbClr val="B4000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7018" y="1177364"/>
            <a:ext cx="7853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The potential between the particles and the planes is modified </a:t>
            </a:r>
            <a:r>
              <a:rPr lang="en-US" sz="1600" dirty="0"/>
              <a:t>b</a:t>
            </a:r>
            <a:r>
              <a:rPr lang="en-US" sz="1600" dirty="0" smtClean="0"/>
              <a:t>ending the crystal as: </a:t>
            </a:r>
            <a:endParaRPr lang="en-US" sz="1600" dirty="0"/>
          </a:p>
        </p:txBody>
      </p:sp>
      <p:pic>
        <p:nvPicPr>
          <p:cNvPr id="18" name="Picture 17" descr="dislivello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9" t="6505" b="5320"/>
          <a:stretch/>
        </p:blipFill>
        <p:spPr>
          <a:xfrm>
            <a:off x="5881228" y="1481177"/>
            <a:ext cx="1510221" cy="14349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37216" y="6162299"/>
            <a:ext cx="1323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Eff</a:t>
            </a:r>
            <a:r>
              <a:rPr lang="en-US" sz="1600" dirty="0" smtClean="0"/>
              <a:t> = 50÷85%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7095714" y="4695117"/>
            <a:ext cx="132349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err="1" smtClean="0"/>
              <a:t>Eff</a:t>
            </a:r>
            <a:r>
              <a:rPr lang="en-US" sz="1600" dirty="0" smtClean="0"/>
              <a:t> = 95÷97%</a:t>
            </a:r>
          </a:p>
          <a:p>
            <a:pPr algn="ctr"/>
            <a:r>
              <a:rPr lang="en-US" sz="1600" dirty="0" err="1" smtClean="0"/>
              <a:t>σ</a:t>
            </a:r>
            <a:r>
              <a:rPr lang="en-US" sz="1600" baseline="-25000" dirty="0" err="1" smtClean="0"/>
              <a:t>VR</a:t>
            </a:r>
            <a:r>
              <a:rPr lang="en-US" sz="1600" dirty="0" smtClean="0"/>
              <a:t> = 5 </a:t>
            </a:r>
            <a:r>
              <a:rPr lang="en-US" sz="1600" dirty="0" err="1" smtClean="0"/>
              <a:t>σ</a:t>
            </a:r>
            <a:r>
              <a:rPr lang="en-US" sz="1600" baseline="-25000" dirty="0" err="1" smtClean="0"/>
              <a:t>CH</a:t>
            </a:r>
            <a:endParaRPr lang="en-US" sz="1600" baseline="-25000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34" name="Titolo 1"/>
          <p:cNvSpPr>
            <a:spLocks noGrp="1"/>
          </p:cNvSpPr>
          <p:nvPr>
            <p:ph type="title"/>
          </p:nvPr>
        </p:nvSpPr>
        <p:spPr>
          <a:xfrm>
            <a:off x="457200" y="213592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Crystal </a:t>
            </a:r>
            <a:r>
              <a:rPr lang="it-IT" dirty="0" err="1" smtClean="0"/>
              <a:t>Channeling</a:t>
            </a:r>
            <a:r>
              <a:rPr lang="it-IT" dirty="0" smtClean="0"/>
              <a:t> </a:t>
            </a:r>
            <a:r>
              <a:rPr lang="it-IT" dirty="0" err="1" smtClean="0"/>
              <a:t>theory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925054" y="2728433"/>
            <a:ext cx="1130126" cy="0"/>
          </a:xfrm>
          <a:prstGeom prst="straightConnector1">
            <a:avLst/>
          </a:prstGeom>
          <a:ln w="1905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824258" y="2501395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0631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92" y="1232748"/>
            <a:ext cx="7947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u="sng" dirty="0" smtClean="0">
                <a:solidFill>
                  <a:srgbClr val="0000FF"/>
                </a:solidFill>
              </a:rPr>
              <a:t>Why collimate?</a:t>
            </a:r>
            <a:r>
              <a:rPr lang="en-US" sz="1400" i="1" dirty="0" smtClean="0"/>
              <a:t> ideally particles are stable on the initial orbit, but different effects can increase the </a:t>
            </a:r>
            <a:r>
              <a:rPr lang="en-US" sz="1400" i="1" dirty="0" err="1" smtClean="0"/>
              <a:t>emittance</a:t>
            </a:r>
            <a:endParaRPr lang="en-US" sz="1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084303" y="1898047"/>
            <a:ext cx="2473271" cy="307777"/>
          </a:xfrm>
          <a:prstGeom prst="rect">
            <a:avLst/>
          </a:prstGeom>
          <a:noFill/>
          <a:ln w="19050" cmpd="sng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>
                <a:solidFill>
                  <a:srgbClr val="B40004"/>
                </a:solidFill>
              </a:rPr>
              <a:t>Halo creation and repopulation</a:t>
            </a:r>
            <a:endParaRPr lang="en-US" sz="1400" i="1" u="sng" dirty="0">
              <a:solidFill>
                <a:srgbClr val="B4000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653" y="1577850"/>
            <a:ext cx="2229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u="sng" dirty="0" smtClean="0">
                <a:solidFill>
                  <a:srgbClr val="0000FF"/>
                </a:solidFill>
              </a:rPr>
              <a:t>Why is the halo dangerous?</a:t>
            </a:r>
            <a:endParaRPr lang="en-US" sz="1400" i="1" u="sng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97" y="1805801"/>
            <a:ext cx="4653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Field non-</a:t>
            </a:r>
            <a:r>
              <a:rPr lang="en-US" sz="1400" dirty="0" err="1" smtClean="0"/>
              <a:t>linearities</a:t>
            </a:r>
            <a:r>
              <a:rPr lang="en-US" sz="1400" dirty="0" smtClean="0"/>
              <a:t> are significant at large </a:t>
            </a:r>
            <a:r>
              <a:rPr lang="en-US" sz="1400" dirty="0" err="1" smtClean="0"/>
              <a:t>σ</a:t>
            </a:r>
            <a:endParaRPr lang="en-US" sz="14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Geometrical restriction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Background for the experiments at the IP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Radiation damage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Uncontrolled losses on the superconducting magnets: </a:t>
            </a:r>
            <a:r>
              <a:rPr lang="en-US" sz="1400" b="1" dirty="0" smtClean="0">
                <a:solidFill>
                  <a:srgbClr val="B40004"/>
                </a:solidFill>
              </a:rPr>
              <a:t>quench</a:t>
            </a:r>
            <a:endParaRPr lang="en-US" sz="1400" b="1" dirty="0">
              <a:solidFill>
                <a:srgbClr val="B40004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6728833" y="1629609"/>
            <a:ext cx="1184196" cy="286795"/>
          </a:xfrm>
          <a:prstGeom prst="downArrow">
            <a:avLst/>
          </a:prstGeom>
          <a:solidFill>
            <a:srgbClr val="B40004"/>
          </a:solidFill>
          <a:ln>
            <a:solidFill>
              <a:srgbClr val="B4000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grpSp>
        <p:nvGrpSpPr>
          <p:cNvPr id="35" name="Group 34"/>
          <p:cNvGrpSpPr/>
          <p:nvPr/>
        </p:nvGrpSpPr>
        <p:grpSpPr>
          <a:xfrm>
            <a:off x="4505714" y="2336764"/>
            <a:ext cx="4653517" cy="830997"/>
            <a:chOff x="2221188" y="6246258"/>
            <a:chExt cx="5657669" cy="660377"/>
          </a:xfrm>
        </p:grpSpPr>
        <p:sp>
          <p:nvSpPr>
            <p:cNvPr id="34" name="Rounded Rectangle 33"/>
            <p:cNvSpPr/>
            <p:nvPr/>
          </p:nvSpPr>
          <p:spPr>
            <a:xfrm>
              <a:off x="2322082" y="6287034"/>
              <a:ext cx="5452674" cy="434441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221188" y="6246258"/>
              <a:ext cx="5657669" cy="660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Needed a continuous and controlled halo removal</a:t>
              </a:r>
            </a:p>
            <a:p>
              <a:pPr algn="ctr"/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38" name="Titolo 1"/>
          <p:cNvSpPr txBox="1">
            <a:spLocks/>
          </p:cNvSpPr>
          <p:nvPr/>
        </p:nvSpPr>
        <p:spPr>
          <a:xfrm>
            <a:off x="457200" y="213592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Collimation</a:t>
            </a:r>
            <a:r>
              <a:rPr lang="it-IT" dirty="0" smtClean="0"/>
              <a:t> in the LHC</a:t>
            </a:r>
            <a:endParaRPr lang="it-IT" dirty="0"/>
          </a:p>
        </p:txBody>
      </p:sp>
      <p:sp>
        <p:nvSpPr>
          <p:cNvPr id="22" name="TextBox 21"/>
          <p:cNvSpPr txBox="1"/>
          <p:nvPr/>
        </p:nvSpPr>
        <p:spPr>
          <a:xfrm>
            <a:off x="-1" y="3155928"/>
            <a:ext cx="915923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u="sng" dirty="0" smtClean="0"/>
              <a:t>Actual system based on 3 stages</a:t>
            </a:r>
            <a:r>
              <a:rPr lang="en-US" sz="1400" i="1" dirty="0" smtClean="0"/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First and second </a:t>
            </a:r>
            <a:r>
              <a:rPr lang="en-US" sz="1400" dirty="0" smtClean="0">
                <a:cs typeface="Comic Sans MS"/>
              </a:rPr>
              <a:t>intercept the diffusive </a:t>
            </a:r>
            <a:r>
              <a:rPr lang="en-US" sz="1400" dirty="0" smtClean="0">
                <a:solidFill>
                  <a:srgbClr val="000000"/>
                </a:solidFill>
                <a:cs typeface="Comic Sans MS"/>
              </a:rPr>
              <a:t>primary halo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cs typeface="Comic Sans MS"/>
              </a:rPr>
              <a:t>Particles are repeatedly deflected by Multiple Coulomb Scattering also producing </a:t>
            </a:r>
            <a:r>
              <a:rPr lang="en-US" sz="1400" dirty="0" err="1" smtClean="0">
                <a:cs typeface="Comic Sans MS"/>
              </a:rPr>
              <a:t>hadronic</a:t>
            </a:r>
            <a:r>
              <a:rPr lang="en-US" sz="1400" dirty="0" smtClean="0">
                <a:cs typeface="Comic Sans MS"/>
              </a:rPr>
              <a:t> showers that is the </a:t>
            </a:r>
            <a:r>
              <a:rPr lang="en-US" sz="1400" dirty="0" smtClean="0">
                <a:solidFill>
                  <a:srgbClr val="000000"/>
                </a:solidFill>
                <a:cs typeface="Comic Sans MS"/>
              </a:rPr>
              <a:t>secondary halo</a:t>
            </a:r>
          </a:p>
          <a:p>
            <a:pPr marL="285750" lvl="1" indent="-285750">
              <a:buFont typeface="Arial"/>
              <a:buChar char="•"/>
            </a:pPr>
            <a:r>
              <a:rPr lang="en-US" sz="1400" dirty="0" smtClean="0">
                <a:cs typeface="Comic Sans MS"/>
              </a:rPr>
              <a:t>Particles are finally stopped in the absorber </a:t>
            </a:r>
          </a:p>
          <a:p>
            <a:pPr algn="ctr"/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  <a:cs typeface="Comic Sans MS"/>
            </a:endParaRPr>
          </a:p>
          <a:p>
            <a:pPr algn="ctr"/>
            <a:endParaRPr lang="en-US" sz="1400" i="1" dirty="0" smtClean="0"/>
          </a:p>
        </p:txBody>
      </p:sp>
      <p:pic>
        <p:nvPicPr>
          <p:cNvPr id="23" name="Picture 22" descr="LHC_actu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" y="4212707"/>
            <a:ext cx="9119008" cy="259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16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34286" y="1977667"/>
            <a:ext cx="7275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/>
              <a:t>New system based on two stages, the first composed of a bent crystal and the second by an absorber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38" name="Titolo 1"/>
          <p:cNvSpPr txBox="1">
            <a:spLocks/>
          </p:cNvSpPr>
          <p:nvPr/>
        </p:nvSpPr>
        <p:spPr>
          <a:xfrm>
            <a:off x="457200" y="72484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Collimation</a:t>
            </a:r>
            <a:r>
              <a:rPr lang="it-IT" dirty="0"/>
              <a:t> in the LHC</a:t>
            </a:r>
          </a:p>
        </p:txBody>
      </p:sp>
      <p:pic>
        <p:nvPicPr>
          <p:cNvPr id="20" name="Picture 19" descr="LHC_newo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8" y="4083489"/>
            <a:ext cx="9119008" cy="2749113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1707275" y="1044641"/>
            <a:ext cx="5729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n-US" sz="1400" i="1" dirty="0" smtClean="0">
                <a:latin typeface="Palatino Linotype"/>
                <a:cs typeface="Palatino Linotype"/>
              </a:rPr>
              <a:t>Basic limitation of the amorphous collimation system</a:t>
            </a:r>
            <a:r>
              <a:rPr lang="en-US" sz="1400" i="1" dirty="0" smtClean="0"/>
              <a:t>: </a:t>
            </a:r>
            <a:r>
              <a:rPr lang="en-US" sz="1400" b="1" u="sng" dirty="0" smtClean="0">
                <a:solidFill>
                  <a:srgbClr val="B40004"/>
                </a:solidFill>
              </a:rPr>
              <a:t>inelastic interaction</a:t>
            </a:r>
            <a:endParaRPr lang="en-US" sz="1400" b="1" u="sng" dirty="0">
              <a:solidFill>
                <a:srgbClr val="B40004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726641" y="1392935"/>
            <a:ext cx="2018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Small deflection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400" dirty="0" smtClean="0"/>
              <a:t>Not negligible </a:t>
            </a:r>
            <a:r>
              <a:rPr lang="it-IT" sz="1400" dirty="0"/>
              <a:t>∆</a:t>
            </a:r>
            <a:r>
              <a:rPr lang="it-IT" sz="1400" dirty="0" err="1"/>
              <a:t>p</a:t>
            </a:r>
            <a:r>
              <a:rPr lang="it-IT" sz="1400" dirty="0"/>
              <a:t>/</a:t>
            </a:r>
            <a:r>
              <a:rPr lang="it-IT" sz="1400" dirty="0" err="1" smtClean="0"/>
              <a:t>p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6209324" y="1393843"/>
            <a:ext cx="298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u="sng" dirty="0"/>
              <a:t>E</a:t>
            </a:r>
            <a:r>
              <a:rPr lang="en-US" sz="1400" i="1" u="sng" dirty="0" smtClean="0"/>
              <a:t>scape from the collimation insertion and lost on the magnets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80963" y="1393843"/>
            <a:ext cx="3068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Diffractive events </a:t>
            </a:r>
            <a:r>
              <a:rPr lang="en-US" sz="1400" dirty="0"/>
              <a:t>(p</a:t>
            </a:r>
            <a:r>
              <a:rPr lang="en-US" sz="1400" dirty="0" smtClean="0"/>
              <a:t>)</a:t>
            </a:r>
          </a:p>
          <a:p>
            <a:pPr algn="ctr"/>
            <a:r>
              <a:rPr lang="en-US" sz="1400" dirty="0" smtClean="0"/>
              <a:t>Fragmentation and dissociation </a:t>
            </a:r>
            <a:r>
              <a:rPr lang="en-US" sz="1400" dirty="0"/>
              <a:t>(</a:t>
            </a:r>
            <a:r>
              <a:rPr lang="en-US" sz="1400" dirty="0" err="1"/>
              <a:t>Pb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31" name="Right Arrow 130"/>
          <p:cNvSpPr/>
          <p:nvPr/>
        </p:nvSpPr>
        <p:spPr>
          <a:xfrm>
            <a:off x="3450540" y="1422703"/>
            <a:ext cx="269594" cy="4934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2" name="Right Arrow 131"/>
          <p:cNvSpPr/>
          <p:nvPr/>
        </p:nvSpPr>
        <p:spPr>
          <a:xfrm>
            <a:off x="6000918" y="1422703"/>
            <a:ext cx="269594" cy="49345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98802" y="1393843"/>
            <a:ext cx="89279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98802" y="1917063"/>
            <a:ext cx="892790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1" y="2618623"/>
            <a:ext cx="2353259" cy="1382940"/>
            <a:chOff x="931333" y="2417173"/>
            <a:chExt cx="2617051" cy="1382940"/>
          </a:xfrm>
        </p:grpSpPr>
        <p:sp>
          <p:nvSpPr>
            <p:cNvPr id="137" name="Rectangle 136"/>
            <p:cNvSpPr/>
            <p:nvPr/>
          </p:nvSpPr>
          <p:spPr>
            <a:xfrm>
              <a:off x="1644192" y="3123005"/>
              <a:ext cx="1391768" cy="33855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Palatino Linotype"/>
                  <a:cs typeface="Palatino Linotype"/>
                </a:rPr>
                <a:t>amorphous</a:t>
              </a:r>
              <a:endParaRPr lang="en-US" sz="1600" dirty="0">
                <a:solidFill>
                  <a:schemeClr val="bg1"/>
                </a:solidFill>
                <a:latin typeface="Palatino Linotype"/>
                <a:cs typeface="Palatino Linotype"/>
              </a:endParaRP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1432874" y="2417173"/>
              <a:ext cx="1851718" cy="622129"/>
              <a:chOff x="6300020" y="2609256"/>
              <a:chExt cx="1851718" cy="622129"/>
            </a:xfrm>
          </p:grpSpPr>
          <p:cxnSp>
            <p:nvCxnSpPr>
              <p:cNvPr id="139" name="Straight Arrow Connector 138"/>
              <p:cNvCxnSpPr/>
              <p:nvPr/>
            </p:nvCxnSpPr>
            <p:spPr>
              <a:xfrm flipV="1">
                <a:off x="6300020" y="2887133"/>
                <a:ext cx="361487" cy="1588"/>
              </a:xfrm>
              <a:prstGeom prst="straightConnector1">
                <a:avLst/>
              </a:prstGeom>
              <a:ln w="101600" cap="sq" cmpd="sng">
                <a:solidFill>
                  <a:schemeClr val="tx2">
                    <a:lumMod val="75000"/>
                  </a:schemeClr>
                </a:solidFill>
                <a:round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Rectangle 139"/>
              <p:cNvSpPr/>
              <p:nvPr/>
            </p:nvSpPr>
            <p:spPr>
              <a:xfrm>
                <a:off x="6781800" y="2609256"/>
                <a:ext cx="736600" cy="622129"/>
              </a:xfrm>
              <a:prstGeom prst="rect">
                <a:avLst/>
              </a:prstGeom>
              <a:solidFill>
                <a:srgbClr val="77D4FF"/>
              </a:solidFill>
              <a:ln w="952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Palatino Linotype"/>
                  <a:cs typeface="Palatino Linotype"/>
                </a:endParaRPr>
              </a:p>
            </p:txBody>
          </p:sp>
          <p:cxnSp>
            <p:nvCxnSpPr>
              <p:cNvPr id="141" name="Straight Arrow Connector 140"/>
              <p:cNvCxnSpPr/>
              <p:nvPr/>
            </p:nvCxnSpPr>
            <p:spPr>
              <a:xfrm>
                <a:off x="6891867" y="2885545"/>
                <a:ext cx="1259871" cy="3176"/>
              </a:xfrm>
              <a:prstGeom prst="straightConnector1">
                <a:avLst/>
              </a:prstGeom>
              <a:ln w="57150" cmpd="sng">
                <a:solidFill>
                  <a:schemeClr val="tx2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6891867" y="2763289"/>
                <a:ext cx="1011240" cy="125432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/>
              <p:nvPr/>
            </p:nvCxnSpPr>
            <p:spPr>
              <a:xfrm>
                <a:off x="6891867" y="2885545"/>
                <a:ext cx="1011240" cy="92860"/>
              </a:xfrm>
              <a:prstGeom prst="straightConnector1">
                <a:avLst/>
              </a:prstGeom>
              <a:ln w="28575" cmpd="sng">
                <a:solidFill>
                  <a:schemeClr val="tx2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/>
              <p:cNvCxnSpPr/>
              <p:nvPr/>
            </p:nvCxnSpPr>
            <p:spPr>
              <a:xfrm flipV="1">
                <a:off x="6891867" y="2763289"/>
                <a:ext cx="626533" cy="122256"/>
              </a:xfrm>
              <a:prstGeom prst="straightConnector1">
                <a:avLst/>
              </a:prstGeom>
              <a:ln w="9525" cmpd="sng">
                <a:solidFill>
                  <a:schemeClr val="tx2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/>
              <p:cNvCxnSpPr/>
              <p:nvPr/>
            </p:nvCxnSpPr>
            <p:spPr>
              <a:xfrm>
                <a:off x="6891867" y="2885545"/>
                <a:ext cx="626533" cy="92860"/>
              </a:xfrm>
              <a:prstGeom prst="straightConnector1">
                <a:avLst/>
              </a:prstGeom>
              <a:ln w="9525" cmpd="sng">
                <a:solidFill>
                  <a:schemeClr val="tx2">
                    <a:lumMod val="75000"/>
                  </a:schemeClr>
                </a:solidFill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TextBox 145"/>
            <p:cNvSpPr txBox="1"/>
            <p:nvPr/>
          </p:nvSpPr>
          <p:spPr>
            <a:xfrm>
              <a:off x="931333" y="3461559"/>
              <a:ext cx="2617051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 smtClean="0">
                  <a:latin typeface="Palatino Linotype"/>
                  <a:cs typeface="Palatino Linotype"/>
                </a:rPr>
                <a:t>&lt;</a:t>
              </a:r>
              <a:r>
                <a:rPr lang="en-US" sz="1600" dirty="0" err="1" smtClean="0">
                  <a:latin typeface="Palatino Linotype"/>
                  <a:cs typeface="Palatino Linotype"/>
                </a:rPr>
                <a:t>θ</a:t>
              </a:r>
              <a:r>
                <a:rPr lang="en-US" sz="1600" dirty="0" smtClean="0">
                  <a:latin typeface="Palatino Linotype"/>
                  <a:cs typeface="Palatino Linotype"/>
                </a:rPr>
                <a:t>&gt;</a:t>
              </a:r>
              <a:r>
                <a:rPr lang="en-US" sz="1600" baseline="-25000" dirty="0" smtClean="0">
                  <a:latin typeface="Palatino Linotype"/>
                  <a:cs typeface="Palatino Linotype"/>
                </a:rPr>
                <a:t>MCS</a:t>
              </a:r>
              <a:r>
                <a:rPr lang="en-US" sz="1600" dirty="0" smtClean="0">
                  <a:latin typeface="Palatino Linotype"/>
                  <a:ea typeface="ＭＳ ゴシック"/>
                  <a:cs typeface="Palatino Linotype"/>
                </a:rPr>
                <a:t>≅</a:t>
              </a:r>
              <a:r>
                <a:rPr lang="en-US" sz="1600" dirty="0" smtClean="0">
                  <a:latin typeface="Palatino Linotype"/>
                  <a:cs typeface="Palatino Linotype"/>
                </a:rPr>
                <a:t>3.6μrad @ 7 </a:t>
              </a:r>
              <a:r>
                <a:rPr lang="en-US" sz="1600" dirty="0" err="1" smtClean="0">
                  <a:latin typeface="Palatino Linotype"/>
                  <a:cs typeface="Palatino Linotype"/>
                </a:rPr>
                <a:t>TeV</a:t>
              </a:r>
              <a:endParaRPr lang="en-US" sz="1600" dirty="0">
                <a:latin typeface="Palatino Linotype"/>
                <a:cs typeface="Palatino Linotype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97229" y="2786322"/>
              <a:ext cx="7782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Palatino Linotype"/>
                  <a:cs typeface="Palatino Linotype"/>
                </a:rPr>
                <a:t>1 </a:t>
              </a:r>
              <a:r>
                <a:rPr lang="en-US" sz="1200" dirty="0" err="1" smtClean="0">
                  <a:latin typeface="Palatino Linotype"/>
                  <a:cs typeface="Palatino Linotype"/>
                </a:rPr>
                <a:t>m</a:t>
              </a:r>
              <a:r>
                <a:rPr lang="en-US" sz="1200" dirty="0" smtClean="0">
                  <a:latin typeface="Palatino Linotype"/>
                  <a:cs typeface="Palatino Linotype"/>
                </a:rPr>
                <a:t> CFC</a:t>
              </a:r>
              <a:endParaRPr lang="en-US" sz="1200" dirty="0">
                <a:latin typeface="Palatino Linotype"/>
                <a:cs typeface="Palatino Linotype"/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2542000" y="2581720"/>
            <a:ext cx="2570902" cy="1399602"/>
            <a:chOff x="4316730" y="2237151"/>
            <a:chExt cx="2891419" cy="1593740"/>
          </a:xfrm>
        </p:grpSpPr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5136248" y="2237151"/>
              <a:ext cx="2071901" cy="1218027"/>
            </a:xfrm>
            <a:prstGeom prst="rect">
              <a:avLst/>
            </a:prstGeom>
          </p:spPr>
        </p:pic>
        <p:sp>
          <p:nvSpPr>
            <p:cNvPr id="136" name="Rectangle 135"/>
            <p:cNvSpPr/>
            <p:nvPr/>
          </p:nvSpPr>
          <p:spPr>
            <a:xfrm>
              <a:off x="4759454" y="3123005"/>
              <a:ext cx="1319140" cy="338554"/>
            </a:xfrm>
            <a:prstGeom prst="rect">
              <a:avLst/>
            </a:prstGeom>
            <a:solidFill>
              <a:srgbClr val="FF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Palatino Linotype"/>
                  <a:cs typeface="Palatino Linotype"/>
                </a:rPr>
                <a:t>channeling</a:t>
              </a:r>
              <a:endParaRPr lang="en-US" sz="1600" dirty="0">
                <a:solidFill>
                  <a:schemeClr val="bg1"/>
                </a:solidFill>
                <a:latin typeface="Palatino Linotype"/>
                <a:cs typeface="Palatino Linotype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316730" y="3461559"/>
              <a:ext cx="257090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latin typeface="Palatino Linotype"/>
                  <a:ea typeface="Lucida Grande"/>
                  <a:cs typeface="Palatino Linotype"/>
                </a:rPr>
                <a:t>θ</a:t>
              </a:r>
              <a:r>
                <a:rPr lang="en-US" baseline="-25000" dirty="0" err="1" smtClean="0">
                  <a:latin typeface="Palatino Linotype"/>
                  <a:cs typeface="Palatino Linotype"/>
                </a:rPr>
                <a:t>optimal</a:t>
              </a:r>
              <a:r>
                <a:rPr lang="en-US" baseline="-25000" dirty="0" smtClean="0">
                  <a:latin typeface="Palatino Linotype"/>
                  <a:cs typeface="Palatino Linotype"/>
                </a:rPr>
                <a:t> @7TeV</a:t>
              </a:r>
              <a:r>
                <a:rPr lang="en-US" dirty="0" smtClean="0">
                  <a:latin typeface="Palatino Linotype"/>
                  <a:ea typeface="ＭＳ ゴシック"/>
                  <a:cs typeface="Palatino Linotype"/>
                </a:rPr>
                <a:t>≅ 40 </a:t>
              </a:r>
              <a:r>
                <a:rPr lang="en-US" dirty="0" err="1" smtClean="0">
                  <a:latin typeface="Palatino Linotype"/>
                  <a:ea typeface="Lucida Grande"/>
                  <a:cs typeface="Palatino Linotype"/>
                </a:rPr>
                <a:t>μ</a:t>
              </a:r>
              <a:r>
                <a:rPr lang="en-US" dirty="0" err="1" smtClean="0">
                  <a:latin typeface="Palatino Linotype"/>
                  <a:ea typeface="ＭＳ ゴシック"/>
                  <a:cs typeface="Palatino Linotype"/>
                </a:rPr>
                <a:t>rad</a:t>
              </a:r>
              <a:endParaRPr lang="en-US" dirty="0">
                <a:latin typeface="Palatino Linotype"/>
                <a:cs typeface="Palatino Linotype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908884" y="2696638"/>
              <a:ext cx="7277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Palatino Linotype"/>
                  <a:cs typeface="Palatino Linotype"/>
                </a:rPr>
                <a:t>3 mm </a:t>
              </a:r>
              <a:r>
                <a:rPr lang="en-US" sz="1200" dirty="0" err="1" smtClean="0">
                  <a:latin typeface="Palatino Linotype"/>
                  <a:cs typeface="Palatino Linotype"/>
                </a:rPr>
                <a:t>si</a:t>
              </a:r>
              <a:endParaRPr lang="en-US" sz="1200" dirty="0">
                <a:latin typeface="Palatino Linotype"/>
                <a:cs typeface="Palatino Linotype"/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5492262" y="2336173"/>
            <a:ext cx="3534444" cy="1750993"/>
            <a:chOff x="5546122" y="2182915"/>
            <a:chExt cx="3534444" cy="1750993"/>
          </a:xfrm>
        </p:grpSpPr>
        <p:sp>
          <p:nvSpPr>
            <p:cNvPr id="151" name="TextBox 150"/>
            <p:cNvSpPr txBox="1"/>
            <p:nvPr/>
          </p:nvSpPr>
          <p:spPr>
            <a:xfrm>
              <a:off x="6522997" y="3595354"/>
              <a:ext cx="1595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u="sng" dirty="0" smtClean="0">
                  <a:solidFill>
                    <a:srgbClr val="B40004"/>
                  </a:solidFill>
                </a:rPr>
                <a:t>Increasing in </a:t>
              </a:r>
              <a:r>
                <a:rPr lang="en-US" sz="1600" b="1" u="sng" dirty="0">
                  <a:solidFill>
                    <a:srgbClr val="B40004"/>
                  </a:solidFill>
                  <a:latin typeface="Apple Chancery"/>
                  <a:cs typeface="Apple Chancery"/>
                </a:rPr>
                <a:t>L</a:t>
              </a:r>
              <a:r>
                <a:rPr lang="en-US" sz="1600" b="1" u="sng" dirty="0" smtClean="0">
                  <a:solidFill>
                    <a:srgbClr val="B40004"/>
                  </a:solidFill>
                </a:rPr>
                <a:t> </a:t>
              </a:r>
              <a:endParaRPr lang="en-US" sz="1600" b="1" u="sng" dirty="0">
                <a:solidFill>
                  <a:srgbClr val="B40004"/>
                </a:solidFill>
              </a:endParaRPr>
            </a:p>
          </p:txBody>
        </p:sp>
        <p:grpSp>
          <p:nvGrpSpPr>
            <p:cNvPr id="152" name="Group 151"/>
            <p:cNvGrpSpPr/>
            <p:nvPr/>
          </p:nvGrpSpPr>
          <p:grpSpPr>
            <a:xfrm>
              <a:off x="5546122" y="2182915"/>
              <a:ext cx="3534444" cy="1166340"/>
              <a:chOff x="5609556" y="4307124"/>
              <a:chExt cx="3534444" cy="1166340"/>
            </a:xfrm>
          </p:grpSpPr>
          <p:sp>
            <p:nvSpPr>
              <p:cNvPr id="153" name="TextBox 152"/>
              <p:cNvSpPr txBox="1"/>
              <p:nvPr/>
            </p:nvSpPr>
            <p:spPr>
              <a:xfrm>
                <a:off x="5609556" y="4642467"/>
                <a:ext cx="3534444" cy="830997"/>
              </a:xfrm>
              <a:prstGeom prst="rect">
                <a:avLst/>
              </a:prstGeom>
              <a:noFill/>
              <a:ln w="19050" cmpd="sng">
                <a:solidFill>
                  <a:srgbClr val="B4000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/>
                  <a:buChar char="•"/>
                </a:pPr>
                <a:r>
                  <a:rPr lang="en-US" sz="1600" dirty="0" smtClean="0"/>
                  <a:t>Reduction of inelastic int.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600" dirty="0" smtClean="0"/>
                  <a:t>Big deflection angle after 1</a:t>
                </a:r>
                <a:r>
                  <a:rPr lang="en-US" sz="1600" baseline="30000" dirty="0" smtClean="0"/>
                  <a:t>st</a:t>
                </a:r>
                <a:r>
                  <a:rPr lang="en-US" sz="1600" dirty="0" smtClean="0"/>
                  <a:t> stage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sz="1600" dirty="0" smtClean="0"/>
                  <a:t>Impedance reduction</a:t>
                </a: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609556" y="4307124"/>
                <a:ext cx="3534444" cy="338554"/>
              </a:xfrm>
              <a:prstGeom prst="rect">
                <a:avLst/>
              </a:prstGeom>
              <a:solidFill>
                <a:srgbClr val="B40004"/>
              </a:solidFill>
              <a:ln w="19050" cmpd="sng">
                <a:solidFill>
                  <a:srgbClr val="B40004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Principal gains: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5" name="Down Arrow 154"/>
            <p:cNvSpPr/>
            <p:nvPr/>
          </p:nvSpPr>
          <p:spPr>
            <a:xfrm>
              <a:off x="6826264" y="3471542"/>
              <a:ext cx="966894" cy="159094"/>
            </a:xfrm>
            <a:prstGeom prst="downArrow">
              <a:avLst/>
            </a:prstGeom>
            <a:solidFill>
              <a:srgbClr val="B40004"/>
            </a:solidFill>
            <a:ln>
              <a:solidFill>
                <a:srgbClr val="B4000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137788" y="2244768"/>
            <a:ext cx="1691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 smtClean="0">
                <a:solidFill>
                  <a:srgbClr val="800000"/>
                </a:solidFill>
              </a:rPr>
              <a:t>Crucial difference:</a:t>
            </a:r>
            <a:endParaRPr lang="en-US" sz="1400" b="1" u="sng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16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6"/>
          <p:cNvGrpSpPr/>
          <p:nvPr/>
        </p:nvGrpSpPr>
        <p:grpSpPr>
          <a:xfrm>
            <a:off x="0" y="1001139"/>
            <a:ext cx="9144000" cy="5609887"/>
            <a:chOff x="0" y="1248113"/>
            <a:chExt cx="9144000" cy="5609887"/>
          </a:xfrm>
        </p:grpSpPr>
        <p:grpSp>
          <p:nvGrpSpPr>
            <p:cNvPr id="9" name="Gruppo 11"/>
            <p:cNvGrpSpPr/>
            <p:nvPr/>
          </p:nvGrpSpPr>
          <p:grpSpPr>
            <a:xfrm>
              <a:off x="0" y="1248113"/>
              <a:ext cx="9144000" cy="5609887"/>
              <a:chOff x="0" y="1347505"/>
              <a:chExt cx="9144000" cy="5609887"/>
            </a:xfrm>
          </p:grpSpPr>
          <p:grpSp>
            <p:nvGrpSpPr>
              <p:cNvPr id="30" name="Gruppo 8"/>
              <p:cNvGrpSpPr/>
              <p:nvPr/>
            </p:nvGrpSpPr>
            <p:grpSpPr>
              <a:xfrm>
                <a:off x="0" y="1347505"/>
                <a:ext cx="9144000" cy="5609887"/>
                <a:chOff x="0" y="1347505"/>
                <a:chExt cx="9144000" cy="5609887"/>
              </a:xfrm>
            </p:grpSpPr>
            <p:pic>
              <p:nvPicPr>
                <p:cNvPr id="32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0" y="5040560"/>
                  <a:ext cx="9144000" cy="1916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14300" y="1347505"/>
                  <a:ext cx="8850188" cy="38096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CasellaDiTesto 32"/>
                <p:cNvSpPr txBox="1"/>
                <p:nvPr/>
              </p:nvSpPr>
              <p:spPr>
                <a:xfrm>
                  <a:off x="4067944" y="5157192"/>
                  <a:ext cx="144016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it-IT" dirty="0"/>
                </a:p>
              </p:txBody>
            </p:sp>
          </p:grpSp>
          <p:sp>
            <p:nvSpPr>
              <p:cNvPr id="31" name="CasellaDiTesto 29"/>
              <p:cNvSpPr txBox="1"/>
              <p:nvPr/>
            </p:nvSpPr>
            <p:spPr>
              <a:xfrm>
                <a:off x="5652120" y="3573016"/>
                <a:ext cx="122413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</p:txBody>
          </p:sp>
        </p:grpSp>
        <p:sp>
          <p:nvSpPr>
            <p:cNvPr id="29" name="CasellaDiTesto 27"/>
            <p:cNvSpPr txBox="1"/>
            <p:nvPr/>
          </p:nvSpPr>
          <p:spPr>
            <a:xfrm>
              <a:off x="4067944" y="1412776"/>
              <a:ext cx="144016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sz="800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779143" y="2042315"/>
            <a:ext cx="321356" cy="124964"/>
          </a:xfrm>
          <a:custGeom>
            <a:avLst/>
            <a:gdLst>
              <a:gd name="connsiteX0" fmla="*/ 452 w 321356"/>
              <a:gd name="connsiteY0" fmla="*/ 120391 h 124964"/>
              <a:gd name="connsiteX1" fmla="*/ 67514 w 321356"/>
              <a:gd name="connsiteY1" fmla="*/ 11418 h 124964"/>
              <a:gd name="connsiteX2" fmla="*/ 277083 w 321356"/>
              <a:gd name="connsiteY2" fmla="*/ 15609 h 124964"/>
              <a:gd name="connsiteX3" fmla="*/ 318996 w 321356"/>
              <a:gd name="connsiteY3" fmla="*/ 120391 h 124964"/>
              <a:gd name="connsiteX4" fmla="*/ 235169 w 321356"/>
              <a:gd name="connsiteY4" fmla="*/ 99435 h 124964"/>
              <a:gd name="connsiteX5" fmla="*/ 92662 w 321356"/>
              <a:gd name="connsiteY5" fmla="*/ 103626 h 124964"/>
              <a:gd name="connsiteX6" fmla="*/ 452 w 321356"/>
              <a:gd name="connsiteY6" fmla="*/ 120391 h 12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356" h="124964">
                <a:moveTo>
                  <a:pt x="452" y="120391"/>
                </a:moveTo>
                <a:cubicBezTo>
                  <a:pt x="-3739" y="105023"/>
                  <a:pt x="21409" y="28882"/>
                  <a:pt x="67514" y="11418"/>
                </a:cubicBezTo>
                <a:cubicBezTo>
                  <a:pt x="113619" y="-6046"/>
                  <a:pt x="235169" y="-2553"/>
                  <a:pt x="277083" y="15609"/>
                </a:cubicBezTo>
                <a:cubicBezTo>
                  <a:pt x="318997" y="33771"/>
                  <a:pt x="325982" y="106420"/>
                  <a:pt x="318996" y="120391"/>
                </a:cubicBezTo>
                <a:cubicBezTo>
                  <a:pt x="312010" y="134362"/>
                  <a:pt x="272891" y="102229"/>
                  <a:pt x="235169" y="99435"/>
                </a:cubicBezTo>
                <a:cubicBezTo>
                  <a:pt x="197447" y="96641"/>
                  <a:pt x="131083" y="99435"/>
                  <a:pt x="92662" y="103626"/>
                </a:cubicBezTo>
                <a:cubicBezTo>
                  <a:pt x="54241" y="107817"/>
                  <a:pt x="4643" y="135759"/>
                  <a:pt x="452" y="120391"/>
                </a:cubicBezTo>
                <a:close/>
              </a:path>
            </a:pathLst>
          </a:cu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284594" y="2018680"/>
            <a:ext cx="321356" cy="124964"/>
          </a:xfrm>
          <a:custGeom>
            <a:avLst/>
            <a:gdLst>
              <a:gd name="connsiteX0" fmla="*/ 452 w 321356"/>
              <a:gd name="connsiteY0" fmla="*/ 120391 h 124964"/>
              <a:gd name="connsiteX1" fmla="*/ 67514 w 321356"/>
              <a:gd name="connsiteY1" fmla="*/ 11418 h 124964"/>
              <a:gd name="connsiteX2" fmla="*/ 277083 w 321356"/>
              <a:gd name="connsiteY2" fmla="*/ 15609 h 124964"/>
              <a:gd name="connsiteX3" fmla="*/ 318996 w 321356"/>
              <a:gd name="connsiteY3" fmla="*/ 120391 h 124964"/>
              <a:gd name="connsiteX4" fmla="*/ 235169 w 321356"/>
              <a:gd name="connsiteY4" fmla="*/ 99435 h 124964"/>
              <a:gd name="connsiteX5" fmla="*/ 92662 w 321356"/>
              <a:gd name="connsiteY5" fmla="*/ 103626 h 124964"/>
              <a:gd name="connsiteX6" fmla="*/ 452 w 321356"/>
              <a:gd name="connsiteY6" fmla="*/ 120391 h 12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356" h="124964">
                <a:moveTo>
                  <a:pt x="452" y="120391"/>
                </a:moveTo>
                <a:cubicBezTo>
                  <a:pt x="-3739" y="105023"/>
                  <a:pt x="21409" y="28882"/>
                  <a:pt x="67514" y="11418"/>
                </a:cubicBezTo>
                <a:cubicBezTo>
                  <a:pt x="113619" y="-6046"/>
                  <a:pt x="235169" y="-2553"/>
                  <a:pt x="277083" y="15609"/>
                </a:cubicBezTo>
                <a:cubicBezTo>
                  <a:pt x="318997" y="33771"/>
                  <a:pt x="325982" y="106420"/>
                  <a:pt x="318996" y="120391"/>
                </a:cubicBezTo>
                <a:cubicBezTo>
                  <a:pt x="312010" y="134362"/>
                  <a:pt x="272891" y="102229"/>
                  <a:pt x="235169" y="99435"/>
                </a:cubicBezTo>
                <a:cubicBezTo>
                  <a:pt x="197447" y="96641"/>
                  <a:pt x="131083" y="99435"/>
                  <a:pt x="92662" y="103626"/>
                </a:cubicBezTo>
                <a:cubicBezTo>
                  <a:pt x="54241" y="107817"/>
                  <a:pt x="4643" y="135759"/>
                  <a:pt x="452" y="120391"/>
                </a:cubicBezTo>
                <a:close/>
              </a:path>
            </a:pathLst>
          </a:cu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5747428" y="2069751"/>
            <a:ext cx="321356" cy="124964"/>
          </a:xfrm>
          <a:custGeom>
            <a:avLst/>
            <a:gdLst>
              <a:gd name="connsiteX0" fmla="*/ 452 w 321356"/>
              <a:gd name="connsiteY0" fmla="*/ 120391 h 124964"/>
              <a:gd name="connsiteX1" fmla="*/ 67514 w 321356"/>
              <a:gd name="connsiteY1" fmla="*/ 11418 h 124964"/>
              <a:gd name="connsiteX2" fmla="*/ 277083 w 321356"/>
              <a:gd name="connsiteY2" fmla="*/ 15609 h 124964"/>
              <a:gd name="connsiteX3" fmla="*/ 318996 w 321356"/>
              <a:gd name="connsiteY3" fmla="*/ 120391 h 124964"/>
              <a:gd name="connsiteX4" fmla="*/ 235169 w 321356"/>
              <a:gd name="connsiteY4" fmla="*/ 99435 h 124964"/>
              <a:gd name="connsiteX5" fmla="*/ 92662 w 321356"/>
              <a:gd name="connsiteY5" fmla="*/ 103626 h 124964"/>
              <a:gd name="connsiteX6" fmla="*/ 452 w 321356"/>
              <a:gd name="connsiteY6" fmla="*/ 120391 h 12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356" h="124964">
                <a:moveTo>
                  <a:pt x="452" y="120391"/>
                </a:moveTo>
                <a:cubicBezTo>
                  <a:pt x="-3739" y="105023"/>
                  <a:pt x="21409" y="28882"/>
                  <a:pt x="67514" y="11418"/>
                </a:cubicBezTo>
                <a:cubicBezTo>
                  <a:pt x="113619" y="-6046"/>
                  <a:pt x="235169" y="-2553"/>
                  <a:pt x="277083" y="15609"/>
                </a:cubicBezTo>
                <a:cubicBezTo>
                  <a:pt x="318997" y="33771"/>
                  <a:pt x="325982" y="106420"/>
                  <a:pt x="318996" y="120391"/>
                </a:cubicBezTo>
                <a:cubicBezTo>
                  <a:pt x="312010" y="134362"/>
                  <a:pt x="272891" y="102229"/>
                  <a:pt x="235169" y="99435"/>
                </a:cubicBezTo>
                <a:cubicBezTo>
                  <a:pt x="197447" y="96641"/>
                  <a:pt x="131083" y="99435"/>
                  <a:pt x="92662" y="103626"/>
                </a:cubicBezTo>
                <a:cubicBezTo>
                  <a:pt x="54241" y="107817"/>
                  <a:pt x="4643" y="135759"/>
                  <a:pt x="452" y="120391"/>
                </a:cubicBezTo>
                <a:close/>
              </a:path>
            </a:pathLst>
          </a:cu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902998" y="2069751"/>
            <a:ext cx="321356" cy="124964"/>
          </a:xfrm>
          <a:custGeom>
            <a:avLst/>
            <a:gdLst>
              <a:gd name="connsiteX0" fmla="*/ 452 w 321356"/>
              <a:gd name="connsiteY0" fmla="*/ 120391 h 124964"/>
              <a:gd name="connsiteX1" fmla="*/ 67514 w 321356"/>
              <a:gd name="connsiteY1" fmla="*/ 11418 h 124964"/>
              <a:gd name="connsiteX2" fmla="*/ 277083 w 321356"/>
              <a:gd name="connsiteY2" fmla="*/ 15609 h 124964"/>
              <a:gd name="connsiteX3" fmla="*/ 318996 w 321356"/>
              <a:gd name="connsiteY3" fmla="*/ 120391 h 124964"/>
              <a:gd name="connsiteX4" fmla="*/ 235169 w 321356"/>
              <a:gd name="connsiteY4" fmla="*/ 99435 h 124964"/>
              <a:gd name="connsiteX5" fmla="*/ 92662 w 321356"/>
              <a:gd name="connsiteY5" fmla="*/ 103626 h 124964"/>
              <a:gd name="connsiteX6" fmla="*/ 452 w 321356"/>
              <a:gd name="connsiteY6" fmla="*/ 120391 h 12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356" h="124964">
                <a:moveTo>
                  <a:pt x="452" y="120391"/>
                </a:moveTo>
                <a:cubicBezTo>
                  <a:pt x="-3739" y="105023"/>
                  <a:pt x="21409" y="28882"/>
                  <a:pt x="67514" y="11418"/>
                </a:cubicBezTo>
                <a:cubicBezTo>
                  <a:pt x="113619" y="-6046"/>
                  <a:pt x="235169" y="-2553"/>
                  <a:pt x="277083" y="15609"/>
                </a:cubicBezTo>
                <a:cubicBezTo>
                  <a:pt x="318997" y="33771"/>
                  <a:pt x="325982" y="106420"/>
                  <a:pt x="318996" y="120391"/>
                </a:cubicBezTo>
                <a:cubicBezTo>
                  <a:pt x="312010" y="134362"/>
                  <a:pt x="272891" y="102229"/>
                  <a:pt x="235169" y="99435"/>
                </a:cubicBezTo>
                <a:cubicBezTo>
                  <a:pt x="197447" y="96641"/>
                  <a:pt x="131083" y="99435"/>
                  <a:pt x="92662" y="103626"/>
                </a:cubicBezTo>
                <a:cubicBezTo>
                  <a:pt x="54241" y="107817"/>
                  <a:pt x="4643" y="135759"/>
                  <a:pt x="452" y="120391"/>
                </a:cubicBezTo>
                <a:close/>
              </a:path>
            </a:pathLst>
          </a:cu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9218" y="3809822"/>
            <a:ext cx="1180284" cy="128277"/>
          </a:xfrm>
          <a:prstGeom prst="rect">
            <a:avLst/>
          </a:prstGeom>
          <a:solidFill>
            <a:srgbClr val="1801BB"/>
          </a:solidFill>
          <a:ln>
            <a:solidFill>
              <a:srgbClr val="1801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59217" y="4013534"/>
            <a:ext cx="1180284" cy="128277"/>
          </a:xfrm>
          <a:prstGeom prst="rect">
            <a:avLst/>
          </a:prstGeom>
          <a:solidFill>
            <a:srgbClr val="1801BB"/>
          </a:solidFill>
          <a:ln>
            <a:solidFill>
              <a:srgbClr val="1801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" y="3125951"/>
            <a:ext cx="1008149" cy="3019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LHC-</a:t>
            </a:r>
            <a:r>
              <a:rPr lang="en-US" dirty="0" err="1" smtClean="0"/>
              <a:t>Coll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3125951"/>
            <a:ext cx="107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801BB"/>
                </a:solidFill>
              </a:rPr>
              <a:t>LHC-</a:t>
            </a:r>
            <a:r>
              <a:rPr lang="en-US" sz="1600" dirty="0" err="1" smtClean="0">
                <a:solidFill>
                  <a:srgbClr val="1801BB"/>
                </a:solidFill>
              </a:rPr>
              <a:t>Coll</a:t>
            </a:r>
            <a:endParaRPr lang="en-US" sz="1600" dirty="0">
              <a:solidFill>
                <a:srgbClr val="1801BB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25866" y="3712067"/>
            <a:ext cx="1161453" cy="50619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TAL</a:t>
            </a:r>
            <a:endParaRPr lang="en-US" sz="1600" b="1" dirty="0"/>
          </a:p>
        </p:txBody>
      </p:sp>
      <p:sp>
        <p:nvSpPr>
          <p:cNvPr id="14" name="Rectangle 13"/>
          <p:cNvSpPr/>
          <p:nvPr/>
        </p:nvSpPr>
        <p:spPr>
          <a:xfrm>
            <a:off x="5301899" y="5381610"/>
            <a:ext cx="1574357" cy="497310"/>
          </a:xfrm>
          <a:prstGeom prst="rect">
            <a:avLst/>
          </a:prstGeom>
          <a:solidFill>
            <a:srgbClr val="37FF15"/>
          </a:solidFill>
          <a:ln>
            <a:solidFill>
              <a:srgbClr val="37FF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TAL2</a:t>
            </a:r>
            <a:endParaRPr lang="en-US" sz="1600" b="1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457200" y="63649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it-IT" dirty="0" err="1" smtClean="0"/>
              <a:t>Experimental</a:t>
            </a:r>
            <a:r>
              <a:rPr lang="it-IT" dirty="0" smtClean="0"/>
              <a:t> </a:t>
            </a:r>
            <a:r>
              <a:rPr lang="it-IT" dirty="0" err="1" smtClean="0"/>
              <a:t>apparatus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032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0" grpId="0" animBg="1"/>
      <p:bldP spid="20" grpId="0" animBg="1"/>
      <p:bldP spid="12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>
          <a:xfrm>
            <a:off x="659165" y="6343120"/>
            <a:ext cx="2847975" cy="365125"/>
          </a:xfrm>
        </p:spPr>
        <p:txBody>
          <a:bodyPr/>
          <a:lstStyle/>
          <a:p>
            <a:r>
              <a:rPr lang="en-US" dirty="0" smtClean="0"/>
              <a:t>Daniele Mirarchi, ICL</a:t>
            </a:r>
            <a:endParaRPr lang="en-US" dirty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6</a:t>
            </a:fld>
            <a:endParaRPr lang="en-US" dirty="0"/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213592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Principal Measurements</a:t>
            </a:r>
            <a:endParaRPr lang="it-IT" dirty="0"/>
          </a:p>
        </p:txBody>
      </p:sp>
      <p:sp>
        <p:nvSpPr>
          <p:cNvPr id="16" name="TextBox 15"/>
          <p:cNvSpPr txBox="1"/>
          <p:nvPr/>
        </p:nvSpPr>
        <p:spPr>
          <a:xfrm>
            <a:off x="6294" y="1585585"/>
            <a:ext cx="4713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>
                <a:solidFill>
                  <a:srgbClr val="800000"/>
                </a:solidFill>
              </a:rPr>
              <a:t>Angular scans: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measurement of nuclear interaction rate reduction 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294" y="2546428"/>
            <a:ext cx="483978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00FF"/>
                </a:solidFill>
              </a:rPr>
              <a:t>LHC-Collimator scans: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Measurement of </a:t>
            </a:r>
            <a:r>
              <a:rPr lang="en-US" sz="1600" dirty="0" err="1" smtClean="0"/>
              <a:t>multiturn</a:t>
            </a:r>
            <a:r>
              <a:rPr lang="en-US" sz="1600" dirty="0" smtClean="0"/>
              <a:t> channeling efficiency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294" y="3319811"/>
            <a:ext cx="35958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008000"/>
                </a:solidFill>
              </a:rPr>
              <a:t>Dispersive area scans: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Measurement of tertiary reduction  </a:t>
            </a:r>
            <a:endParaRPr lang="en-US" sz="16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0" y="4156168"/>
            <a:ext cx="5128253" cy="2676176"/>
            <a:chOff x="0" y="4181824"/>
            <a:chExt cx="5128253" cy="2676176"/>
          </a:xfrm>
        </p:grpSpPr>
        <p:pic>
          <p:nvPicPr>
            <p:cNvPr id="15" name="Picture 2" descr="G:\scan_factor2_BLM5_flux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4181824"/>
              <a:ext cx="5128253" cy="2535071"/>
            </a:xfrm>
            <a:prstGeom prst="rect">
              <a:avLst/>
            </a:prstGeom>
            <a:noFill/>
          </p:spPr>
        </p:pic>
        <p:sp>
          <p:nvSpPr>
            <p:cNvPr id="23" name="Rounded Rectangle 22"/>
            <p:cNvSpPr/>
            <p:nvPr/>
          </p:nvSpPr>
          <p:spPr>
            <a:xfrm>
              <a:off x="70439" y="4232289"/>
              <a:ext cx="4713340" cy="2625711"/>
            </a:xfrm>
            <a:prstGeom prst="roundRect">
              <a:avLst/>
            </a:prstGeom>
            <a:noFill/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47924" y="4168149"/>
            <a:ext cx="4360222" cy="2625711"/>
            <a:chOff x="4783779" y="4232289"/>
            <a:chExt cx="4360222" cy="2625711"/>
          </a:xfrm>
        </p:grpSpPr>
        <p:pic>
          <p:nvPicPr>
            <p:cNvPr id="14" name="Picture 13" descr="LHC_coll_scan_eff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095" y="4232289"/>
              <a:ext cx="4308906" cy="2625711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4783779" y="4361412"/>
              <a:ext cx="4247966" cy="2496588"/>
            </a:xfrm>
            <a:prstGeom prst="roundRect">
              <a:avLst/>
            </a:prstGeom>
            <a:noFill/>
            <a:ln w="1905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35094" y="1280392"/>
            <a:ext cx="4373052" cy="2887757"/>
            <a:chOff x="4835094" y="1280392"/>
            <a:chExt cx="4295841" cy="2901432"/>
          </a:xfrm>
        </p:grpSpPr>
        <p:grpSp>
          <p:nvGrpSpPr>
            <p:cNvPr id="13" name="Group 12"/>
            <p:cNvGrpSpPr/>
            <p:nvPr/>
          </p:nvGrpSpPr>
          <p:grpSpPr>
            <a:xfrm>
              <a:off x="4835094" y="1318876"/>
              <a:ext cx="4295841" cy="2698027"/>
              <a:chOff x="0" y="3405270"/>
              <a:chExt cx="4733476" cy="2880320"/>
            </a:xfrm>
          </p:grpSpPr>
          <p:pic>
            <p:nvPicPr>
              <p:cNvPr id="6" name="Picture 2" descr="G:\WS_roma\p_sett\scan_cr3.gif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0" y="3405270"/>
                <a:ext cx="4733476" cy="2880320"/>
              </a:xfrm>
              <a:prstGeom prst="rect">
                <a:avLst/>
              </a:prstGeom>
              <a:noFill/>
            </p:spPr>
          </p:pic>
          <p:sp>
            <p:nvSpPr>
              <p:cNvPr id="7" name="CasellaDiTesto 43"/>
              <p:cNvSpPr txBox="1"/>
              <p:nvPr/>
            </p:nvSpPr>
            <p:spPr>
              <a:xfrm>
                <a:off x="597652" y="5617773"/>
                <a:ext cx="44595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0070C0"/>
                    </a:solidFill>
                  </a:rPr>
                  <a:t>CH</a:t>
                </a:r>
                <a:endParaRPr lang="it-IT" sz="14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" name="CasellaDiTesto 44"/>
              <p:cNvSpPr txBox="1"/>
              <p:nvPr/>
            </p:nvSpPr>
            <p:spPr>
              <a:xfrm>
                <a:off x="1548184" y="4897693"/>
                <a:ext cx="4315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7030A0"/>
                    </a:solidFill>
                  </a:rPr>
                  <a:t>VR</a:t>
                </a:r>
                <a:endParaRPr lang="it-IT" sz="14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9" name="CasellaDiTesto 45"/>
              <p:cNvSpPr txBox="1"/>
              <p:nvPr/>
            </p:nvSpPr>
            <p:spPr>
              <a:xfrm>
                <a:off x="3092284" y="4269366"/>
                <a:ext cx="471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smtClean="0">
                    <a:solidFill>
                      <a:srgbClr val="00B050"/>
                    </a:solidFill>
                  </a:rPr>
                  <a:t>AM</a:t>
                </a:r>
                <a:endParaRPr lang="it-IT" sz="14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0" name="Connettore 2 47"/>
              <p:cNvCxnSpPr/>
              <p:nvPr/>
            </p:nvCxnSpPr>
            <p:spPr>
              <a:xfrm>
                <a:off x="971600" y="5781534"/>
                <a:ext cx="144016" cy="72008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2 49"/>
              <p:cNvCxnSpPr/>
              <p:nvPr/>
            </p:nvCxnSpPr>
            <p:spPr>
              <a:xfrm rot="16200000" flipH="1">
                <a:off x="1780663" y="5171923"/>
                <a:ext cx="165502" cy="88580"/>
              </a:xfrm>
              <a:prstGeom prst="straightConnector1">
                <a:avLst/>
              </a:prstGeom>
              <a:ln>
                <a:solidFill>
                  <a:srgbClr val="7030A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ttore 2 51"/>
              <p:cNvCxnSpPr/>
              <p:nvPr/>
            </p:nvCxnSpPr>
            <p:spPr>
              <a:xfrm rot="16200000" flipV="1">
                <a:off x="3059832" y="4197358"/>
                <a:ext cx="144016" cy="14401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ounded Rectangle 18"/>
            <p:cNvSpPr/>
            <p:nvPr/>
          </p:nvSpPr>
          <p:spPr>
            <a:xfrm>
              <a:off x="4835094" y="1280392"/>
              <a:ext cx="4196651" cy="2901432"/>
            </a:xfrm>
            <a:prstGeom prst="roundRect">
              <a:avLst/>
            </a:prstGeom>
            <a:noFill/>
            <a:ln w="19050" cmpd="sng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590097" y="1318784"/>
            <a:ext cx="32270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Nuclear interaction rate at the crystal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92677" y="5931445"/>
            <a:ext cx="250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</a:rPr>
              <a:t>Losses at LHC-Coll. location</a:t>
            </a:r>
          </a:p>
          <a:p>
            <a:r>
              <a:rPr lang="en-US" sz="1400" b="1" dirty="0" smtClean="0">
                <a:solidFill>
                  <a:srgbClr val="0000FF"/>
                </a:solidFill>
              </a:rPr>
              <a:t>during slow insertion of it</a:t>
            </a:r>
            <a:endParaRPr lang="en-US" sz="1400" b="1" dirty="0">
              <a:solidFill>
                <a:srgbClr val="0000FF"/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806689" y="5751853"/>
            <a:ext cx="1900269" cy="523220"/>
            <a:chOff x="806689" y="5931445"/>
            <a:chExt cx="1900269" cy="523220"/>
          </a:xfrm>
          <a:effectLst/>
        </p:grpSpPr>
        <p:cxnSp>
          <p:nvCxnSpPr>
            <p:cNvPr id="53" name="Straight Connector 52"/>
            <p:cNvCxnSpPr/>
            <p:nvPr/>
          </p:nvCxnSpPr>
          <p:spPr>
            <a:xfrm>
              <a:off x="2706958" y="5931445"/>
              <a:ext cx="0" cy="523220"/>
            </a:xfrm>
            <a:prstGeom prst="line">
              <a:avLst/>
            </a:prstGeom>
            <a:ln w="19050" cmpd="sng">
              <a:solidFill>
                <a:srgbClr val="FF66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06689" y="5931445"/>
              <a:ext cx="0" cy="523220"/>
            </a:xfrm>
            <a:prstGeom prst="line">
              <a:avLst/>
            </a:prstGeom>
            <a:ln w="19050" cmpd="sng">
              <a:solidFill>
                <a:srgbClr val="FF66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06689" y="6195771"/>
              <a:ext cx="1900269" cy="0"/>
            </a:xfrm>
            <a:prstGeom prst="line">
              <a:avLst/>
            </a:prstGeom>
            <a:ln w="19050" cmpd="sng">
              <a:solidFill>
                <a:srgbClr val="FF66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1193112" y="5713369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tertiary halo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14182" y="4210157"/>
            <a:ext cx="2524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Losses at TAL2 Abs. location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during slow insertion of it</a:t>
            </a:r>
            <a:endParaRPr lang="en-US" sz="1400" b="1" dirty="0">
              <a:solidFill>
                <a:srgbClr val="008000"/>
              </a:solidFill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3205746" y="5713369"/>
            <a:ext cx="0" cy="629751"/>
          </a:xfrm>
          <a:prstGeom prst="line">
            <a:avLst/>
          </a:prstGeom>
          <a:ln w="19050" cmpd="sng"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180764" y="4733377"/>
            <a:ext cx="0" cy="1287769"/>
          </a:xfrm>
          <a:prstGeom prst="line">
            <a:avLst/>
          </a:prstGeom>
          <a:ln w="19050" cmpd="sng">
            <a:solidFill>
              <a:srgbClr val="FF66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891557" y="540559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TAL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914505" y="6016179"/>
            <a:ext cx="482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Cry</a:t>
            </a:r>
            <a:endParaRPr lang="en-US" sz="14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8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014181" cy="589867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213592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1481607" y="1638323"/>
            <a:ext cx="6180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Very good results have been achieved during the SPS tests:</a:t>
            </a:r>
          </a:p>
          <a:p>
            <a:pPr marL="285750" indent="-285750" algn="ctr">
              <a:buFont typeface="Wingdings" charset="2"/>
              <a:buChar char="ü"/>
            </a:pPr>
            <a:r>
              <a:rPr lang="en-US" i="1" dirty="0" smtClean="0"/>
              <a:t>Moving from SPS to LHC approved 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21257" y="2605646"/>
            <a:ext cx="292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>
                <a:solidFill>
                  <a:srgbClr val="800000"/>
                </a:solidFill>
              </a:rPr>
              <a:t>My research plan consists of: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8674" y="303427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Continue on the analysis, </a:t>
            </a:r>
            <a:r>
              <a:rPr lang="en-US" dirty="0" smtClean="0"/>
              <a:t>procedure </a:t>
            </a:r>
            <a:r>
              <a:rPr lang="en-US" dirty="0" smtClean="0"/>
              <a:t>writing and applications to SPS runs next year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8673" y="3735966"/>
            <a:ext cx="608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Participate in writing the TDR for the LHC installation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673" y="4221647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Simulations of LHC optics, beam dynamic and future tests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8673" y="472303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Take part in analysis of crystal characterization done in the test beam, in which I was only hardware oriented until now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8673" y="5437449"/>
            <a:ext cx="775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Take part </a:t>
            </a:r>
            <a:r>
              <a:rPr lang="en-US" dirty="0" smtClean="0"/>
              <a:t>in</a:t>
            </a:r>
            <a:r>
              <a:rPr lang="en-US" dirty="0" smtClean="0"/>
              <a:t> </a:t>
            </a:r>
            <a:r>
              <a:rPr lang="en-US" dirty="0" smtClean="0"/>
              <a:t>LHC installation and </a:t>
            </a:r>
            <a:r>
              <a:rPr lang="en-US" dirty="0" smtClean="0"/>
              <a:t>procedure </a:t>
            </a:r>
            <a:r>
              <a:rPr lang="en-US" dirty="0" smtClean="0"/>
              <a:t>writing for the LHC runs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8673" y="5953409"/>
            <a:ext cx="7532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Take part in LHC collimation test (depending on the long shut down)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60C11-9373-9247-8E54-34DD915F93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06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22nd Feb.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Daniele Mirarchi, ICL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313678" y="2358574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it-IT" dirty="0" smtClean="0"/>
              <a:t>BACKUP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0467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1622</TotalTime>
  <Words>1475</Words>
  <Application>Microsoft Macintosh PowerPoint</Application>
  <PresentationFormat>On-screen Show (4:3)</PresentationFormat>
  <Paragraphs>399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Executive</vt:lpstr>
      <vt:lpstr>Microsoft Equation</vt:lpstr>
      <vt:lpstr>Crystal Collimation for LHC</vt:lpstr>
      <vt:lpstr>Crystal Channeling theory</vt:lpstr>
      <vt:lpstr>Crystal Channeling theory</vt:lpstr>
      <vt:lpstr>PowerPoint Presentation</vt:lpstr>
      <vt:lpstr>PowerPoint Presentation</vt:lpstr>
      <vt:lpstr>Experimental apparatus</vt:lpstr>
      <vt:lpstr>PowerPoint Presentation</vt:lpstr>
      <vt:lpstr>PowerPoint Presentation</vt:lpstr>
      <vt:lpstr>BACKUP</vt:lpstr>
      <vt:lpstr>Acceleration chain</vt:lpstr>
      <vt:lpstr>Collimation at LHC</vt:lpstr>
      <vt:lpstr>PowerPoint Presentation</vt:lpstr>
      <vt:lpstr>PowerPoint Presentation</vt:lpstr>
      <vt:lpstr>PowerPoint Presentation</vt:lpstr>
      <vt:lpstr>Normalization</vt:lpstr>
      <vt:lpstr>Experimental results(Ang. Sc.)</vt:lpstr>
      <vt:lpstr>Experimental results(Coll. Sc.)</vt:lpstr>
      <vt:lpstr>Experimental apparatus</vt:lpstr>
      <vt:lpstr>Experimental apparatus</vt:lpstr>
      <vt:lpstr>Risultati Sperimentali (Ang. Sc.)</vt:lpstr>
      <vt:lpstr>Risultati Sperimentali (Ang. Sc.)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Crystal Collimation for LHC</dc:title>
  <dc:creator>Daniele Mirarchi</dc:creator>
  <cp:lastModifiedBy>Daniele Mirarchi</cp:lastModifiedBy>
  <cp:revision>71</cp:revision>
  <dcterms:created xsi:type="dcterms:W3CDTF">2012-02-20T15:48:15Z</dcterms:created>
  <dcterms:modified xsi:type="dcterms:W3CDTF">2012-02-21T18:51:27Z</dcterms:modified>
</cp:coreProperties>
</file>