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8" r:id="rId10"/>
    <p:sldId id="274" r:id="rId11"/>
    <p:sldId id="269" r:id="rId12"/>
    <p:sldId id="273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E611"/>
    <a:srgbClr val="4009AF"/>
    <a:srgbClr val="5806B2"/>
    <a:srgbClr val="3603B5"/>
    <a:srgbClr val="6903B5"/>
    <a:srgbClr val="4B03B5"/>
    <a:srgbClr val="6011ED"/>
    <a:srgbClr val="DC5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4958" autoAdjust="0"/>
  </p:normalViewPr>
  <p:slideViewPr>
    <p:cSldViewPr>
      <p:cViewPr varScale="1">
        <p:scale>
          <a:sx n="75" d="100"/>
          <a:sy n="75" d="100"/>
        </p:scale>
        <p:origin x="-160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30"/>
      <c:rotY val="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95055514276455"/>
          <c:y val="0.10416666666666667"/>
          <c:w val="0.73383069378994525"/>
          <c:h val="0.8819444444444444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explosion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293195794323624E-2"/>
                  <c:y val="-0.196266504588520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17838646774106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09482241061498E-2"/>
                  <c:y val="9.54820716879235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Sheet1!$G$8:$G$10</c:f>
              <c:strCache>
                <c:ptCount val="3"/>
                <c:pt idx="0">
                  <c:v>Dark Matter</c:v>
                </c:pt>
                <c:pt idx="1">
                  <c:v>Baryonic Matter</c:v>
                </c:pt>
                <c:pt idx="2">
                  <c:v>Dark Energy</c:v>
                </c:pt>
              </c:strCache>
            </c:strRef>
          </c:cat>
          <c:val>
            <c:numRef>
              <c:f>Sheet1!$H$8:$H$10</c:f>
              <c:numCache>
                <c:formatCode>0.0%</c:formatCode>
                <c:ptCount val="3"/>
                <c:pt idx="0" formatCode="0%">
                  <c:v>0.23</c:v>
                </c:pt>
                <c:pt idx="1">
                  <c:v>4.5999999999999999E-2</c:v>
                </c:pt>
                <c:pt idx="2">
                  <c:v>0.72399999999999998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5.0349956255468079E-2"/>
          <c:w val="0.38618883797717374"/>
          <c:h val="0.42187226596675426"/>
        </c:manualLayout>
      </c:layout>
      <c:overlay val="0"/>
      <c:txPr>
        <a:bodyPr/>
        <a:lstStyle/>
        <a:p>
          <a:pPr rtl="0"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DFBB3-E064-43EC-832F-A64E6D9CD25E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5EF1B-85BC-4670-8E10-1CE6B501A6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9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EF1B-85BC-4670-8E10-1CE6B501A6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79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EF1B-85BC-4670-8E10-1CE6B501A6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5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EF1B-85BC-4670-8E10-1CE6B501A6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4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EF1B-85BC-4670-8E10-1CE6B501A6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2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EF1B-85BC-4670-8E10-1CE6B501A6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0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50643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Trebuchet MS" pitchFamily="34" charset="0"/>
              </a:rPr>
              <a:t>Dark Matter Searches with Dual-Phase Noble Liquid Detectors</a:t>
            </a:r>
            <a:endParaRPr lang="en-GB" sz="4000" dirty="0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Imperial HEP 1st Year Talks</a:t>
            </a:r>
            <a:endParaRPr lang="en-GB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844824"/>
            <a:ext cx="9144000" cy="0"/>
          </a:xfrm>
          <a:prstGeom prst="line">
            <a:avLst/>
          </a:prstGeom>
          <a:ln w="25400">
            <a:solidFill>
              <a:srgbClr val="400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32048" y="5229200"/>
            <a:ext cx="8172400" cy="1368152"/>
          </a:xfrm>
          <a:prstGeom prst="rect">
            <a:avLst/>
          </a:prstGeom>
        </p:spPr>
        <p:txBody>
          <a:bodyPr/>
          <a:lstStyle>
            <a:lvl1pPr marL="457200" indent="-457200">
              <a:buFont typeface="Calibri" pitchFamily="34" charset="0"/>
              <a:buChar char="‒"/>
              <a:defRPr sz="2000" baseline="0">
                <a:latin typeface="Trebuchet MS" pitchFamily="34" charset="0"/>
              </a:defRPr>
            </a:lvl1pPr>
            <a:lvl2pPr marL="914400" indent="-457200">
              <a:buFont typeface="Calibri" pitchFamily="34" charset="0"/>
              <a:buChar char="–"/>
              <a:defRPr sz="2000">
                <a:latin typeface="Trebuchet MS" pitchFamily="34" charset="0"/>
              </a:defRPr>
            </a:lvl2pPr>
          </a:lstStyle>
          <a:p>
            <a:pPr lvl="0"/>
            <a:r>
              <a:rPr lang="en-US" dirty="0" smtClean="0"/>
              <a:t>1st Level</a:t>
            </a:r>
          </a:p>
          <a:p>
            <a:pPr lvl="1"/>
            <a:r>
              <a:rPr lang="en-US" dirty="0" smtClean="0"/>
              <a:t>2nd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467543" y="2132856"/>
            <a:ext cx="3960441" cy="2880320"/>
          </a:xfrm>
          <a:prstGeom prst="rect">
            <a:avLst/>
          </a:prstGeom>
        </p:spPr>
        <p:txBody>
          <a:bodyPr/>
          <a:lstStyle>
            <a:lvl1pPr marL="0" indent="0">
              <a:buFont typeface="Calibri" pitchFamily="34" charset="0"/>
              <a:buNone/>
              <a:defRPr sz="2400" baseline="0">
                <a:latin typeface="Trebuchet MS" pitchFamily="34" charset="0"/>
              </a:defRPr>
            </a:lvl1pPr>
            <a:lvl2pPr marL="914400" indent="-457200">
              <a:buFont typeface="Calibri" pitchFamily="34" charset="0"/>
              <a:buChar char="–"/>
              <a:defRPr sz="2400"/>
            </a:lvl2pPr>
          </a:lstStyle>
          <a:p>
            <a:pPr lvl="0"/>
            <a:endParaRPr lang="en-US" dirty="0" smtClean="0"/>
          </a:p>
        </p:txBody>
      </p:sp>
      <p:sp>
        <p:nvSpPr>
          <p:cNvPr id="23" name="Content Placeholder 2"/>
          <p:cNvSpPr>
            <a:spLocks noGrp="1"/>
          </p:cNvSpPr>
          <p:nvPr>
            <p:ph idx="12"/>
          </p:nvPr>
        </p:nvSpPr>
        <p:spPr>
          <a:xfrm>
            <a:off x="4644008" y="2132856"/>
            <a:ext cx="3979911" cy="2880320"/>
          </a:xfrm>
          <a:prstGeom prst="rect">
            <a:avLst/>
          </a:prstGeom>
        </p:spPr>
        <p:txBody>
          <a:bodyPr/>
          <a:lstStyle>
            <a:lvl1pPr marL="0" indent="0">
              <a:buFont typeface="Calibri" pitchFamily="34" charset="0"/>
              <a:buNone/>
              <a:defRPr sz="2400" baseline="0">
                <a:latin typeface="Trebuchet MS" pitchFamily="34" charset="0"/>
              </a:defRPr>
            </a:lvl1pPr>
            <a:lvl2pPr marL="914400" indent="-457200">
              <a:buFont typeface="Calibri" pitchFamily="34" charset="0"/>
              <a:buChar char="–"/>
              <a:defRPr sz="2400"/>
            </a:lvl2pPr>
          </a:lstStyle>
          <a:p>
            <a:pPr lvl="0"/>
            <a:endParaRPr lang="en-US" dirty="0" smtClean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-27384"/>
            <a:ext cx="2133600" cy="44066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BBCDD043-E82D-4F2B-A7B3-02CCE9140F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8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" y="0"/>
            <a:ext cx="8229600" cy="3326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CDD043-E82D-4F2B-A7B3-02CCE9140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4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CDD043-E82D-4F2B-A7B3-02CCE9140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1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" y="-27384"/>
            <a:ext cx="9134192" cy="404664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620689"/>
            <a:ext cx="4968552" cy="1368152"/>
          </a:xfrm>
          <a:prstGeom prst="rect">
            <a:avLst/>
          </a:prstGeom>
        </p:spPr>
        <p:txBody>
          <a:bodyPr/>
          <a:lstStyle>
            <a:lvl1pPr marL="457200" indent="-457200">
              <a:buFont typeface="Calibri" pitchFamily="34" charset="0"/>
              <a:buChar char="‒"/>
              <a:defRPr sz="2000" baseline="0">
                <a:latin typeface="Trebuchet MS" pitchFamily="34" charset="0"/>
              </a:defRPr>
            </a:lvl1pPr>
            <a:lvl2pPr marL="914400" indent="-457200">
              <a:buFont typeface="Calibri" pitchFamily="34" charset="0"/>
              <a:buChar char="–"/>
              <a:defRPr sz="2000">
                <a:latin typeface="Trebuchet MS" pitchFamily="34" charset="0"/>
              </a:defRPr>
            </a:lvl2pPr>
          </a:lstStyle>
          <a:p>
            <a:pPr lvl="0"/>
            <a:r>
              <a:rPr lang="en-US" dirty="0" smtClean="0"/>
              <a:t>1st Level</a:t>
            </a:r>
          </a:p>
          <a:p>
            <a:pPr lvl="1"/>
            <a:r>
              <a:rPr lang="en-US" dirty="0" smtClean="0"/>
              <a:t>2nd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95536" y="2132856"/>
            <a:ext cx="4968552" cy="1368152"/>
          </a:xfrm>
          <a:prstGeom prst="rect">
            <a:avLst/>
          </a:prstGeom>
        </p:spPr>
        <p:txBody>
          <a:bodyPr/>
          <a:lstStyle>
            <a:lvl1pPr marL="457200" indent="-457200">
              <a:buFont typeface="Calibri" pitchFamily="34" charset="0"/>
              <a:buChar char="‒"/>
              <a:defRPr sz="2000" baseline="0">
                <a:latin typeface="Trebuchet MS" pitchFamily="34" charset="0"/>
              </a:defRPr>
            </a:lvl1pPr>
            <a:lvl2pPr marL="914400" indent="-457200">
              <a:buFont typeface="Calibri" pitchFamily="34" charset="0"/>
              <a:buChar char="–"/>
              <a:defRPr sz="2000">
                <a:latin typeface="Trebuchet MS" pitchFamily="34" charset="0"/>
              </a:defRPr>
            </a:lvl2pPr>
          </a:lstStyle>
          <a:p>
            <a:pPr lvl="0"/>
            <a:r>
              <a:rPr lang="en-US" dirty="0" smtClean="0"/>
              <a:t>1st Level</a:t>
            </a:r>
          </a:p>
          <a:p>
            <a:pPr lvl="1"/>
            <a:r>
              <a:rPr lang="en-US" dirty="0" smtClean="0"/>
              <a:t>2nd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652120" y="620688"/>
            <a:ext cx="3240360" cy="2880320"/>
          </a:xfrm>
          <a:prstGeom prst="rect">
            <a:avLst/>
          </a:prstGeom>
        </p:spPr>
        <p:txBody>
          <a:bodyPr/>
          <a:lstStyle>
            <a:lvl1pPr marL="0" indent="0">
              <a:buFont typeface="Calibri" pitchFamily="34" charset="0"/>
              <a:buNone/>
              <a:defRPr sz="2400" baseline="0">
                <a:latin typeface="Trebuchet MS" pitchFamily="34" charset="0"/>
              </a:defRPr>
            </a:lvl1pPr>
            <a:lvl2pPr marL="914400" indent="-457200">
              <a:buFont typeface="Calibri" pitchFamily="34" charset="0"/>
              <a:buChar char="–"/>
              <a:defRPr sz="2400"/>
            </a:lvl2pPr>
          </a:lstStyle>
          <a:p>
            <a:pPr lvl="0"/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40466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BBCDD043-E82D-4F2B-A7B3-02CCE9140F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5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9808" y="0"/>
            <a:ext cx="9134192" cy="3326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95536" y="2492896"/>
            <a:ext cx="4091006" cy="3744416"/>
          </a:xfrm>
          <a:prstGeom prst="rect">
            <a:avLst/>
          </a:prstGeom>
        </p:spPr>
        <p:txBody>
          <a:bodyPr/>
          <a:lstStyle>
            <a:lvl1pPr marL="0" indent="0">
              <a:buFont typeface="Calibri" pitchFamily="34" charset="0"/>
              <a:buNone/>
              <a:defRPr sz="2400" baseline="0">
                <a:latin typeface="Trebuchet MS" pitchFamily="34" charset="0"/>
              </a:defRPr>
            </a:lvl1pPr>
            <a:lvl2pPr marL="914400" indent="-457200">
              <a:buFont typeface="Calibri" pitchFamily="34" charset="0"/>
              <a:buChar char="–"/>
              <a:defRPr sz="2400"/>
            </a:lvl2pPr>
          </a:lstStyle>
          <a:p>
            <a:pPr lvl="0"/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620689"/>
            <a:ext cx="8280920" cy="1728191"/>
          </a:xfrm>
          <a:prstGeom prst="rect">
            <a:avLst/>
          </a:prstGeom>
        </p:spPr>
        <p:txBody>
          <a:bodyPr/>
          <a:lstStyle>
            <a:lvl1pPr marL="457200" indent="-457200">
              <a:buFont typeface="Calibri" pitchFamily="34" charset="0"/>
              <a:buChar char="‒"/>
              <a:defRPr sz="2400" baseline="0">
                <a:latin typeface="Trebuchet MS" pitchFamily="34" charset="0"/>
              </a:defRPr>
            </a:lvl1pPr>
            <a:lvl2pPr marL="914400" indent="-457200">
              <a:buFont typeface="Calibri" pitchFamily="34" charset="0"/>
              <a:buChar char="–"/>
              <a:defRPr sz="2400">
                <a:latin typeface="Trebuchet MS" pitchFamily="34" charset="0"/>
              </a:defRPr>
            </a:lvl2pPr>
          </a:lstStyle>
          <a:p>
            <a:pPr lvl="0"/>
            <a:r>
              <a:rPr lang="en-US" dirty="0" smtClean="0"/>
              <a:t>1st Level</a:t>
            </a:r>
          </a:p>
          <a:p>
            <a:pPr lvl="1"/>
            <a:r>
              <a:rPr lang="en-US" dirty="0" smtClean="0"/>
              <a:t>2nd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576904" y="2492896"/>
            <a:ext cx="4091006" cy="3744416"/>
          </a:xfrm>
          <a:prstGeom prst="rect">
            <a:avLst/>
          </a:prstGeom>
        </p:spPr>
        <p:txBody>
          <a:bodyPr/>
          <a:lstStyle>
            <a:lvl1pPr marL="0" indent="0">
              <a:buFont typeface="Calibri" pitchFamily="34" charset="0"/>
              <a:buNone/>
              <a:defRPr sz="2400" baseline="0">
                <a:latin typeface="Trebuchet MS" pitchFamily="34" charset="0"/>
              </a:defRPr>
            </a:lvl1pPr>
            <a:lvl2pPr marL="914400" indent="-457200">
              <a:buFont typeface="Calibri" pitchFamily="34" charset="0"/>
              <a:buChar char="–"/>
              <a:defRPr sz="2400"/>
            </a:lvl2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735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CDD043-E82D-4F2B-A7B3-02CCE9140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0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" y="0"/>
            <a:ext cx="822960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CDD043-E82D-4F2B-A7B3-02CCE9140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2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" y="0"/>
            <a:ext cx="8229600" cy="3326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CDD043-E82D-4F2B-A7B3-02CCE9140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0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CDD043-E82D-4F2B-A7B3-02CCE9140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4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CDD043-E82D-4F2B-A7B3-02CCE9140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14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CDD043-E82D-4F2B-A7B3-02CCE9140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7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4009AF"/>
          </a:solidFill>
          <a:ln>
            <a:solidFill>
              <a:srgbClr val="4B0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19769"/>
            <a:ext cx="2133600" cy="38489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BBCDD043-E82D-4F2B-A7B3-02CCE9140F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45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935596" y="4905164"/>
            <a:ext cx="4932548" cy="1368152"/>
          </a:xfrm>
        </p:spPr>
        <p:txBody>
          <a:bodyPr/>
          <a:lstStyle/>
          <a:p>
            <a:r>
              <a:rPr lang="en-GB" dirty="0" smtClean="0"/>
              <a:t>Evidence and Motivation</a:t>
            </a:r>
          </a:p>
          <a:p>
            <a:r>
              <a:rPr lang="en-GB" dirty="0" smtClean="0"/>
              <a:t>Dual-phase Noble Liquid Detectors</a:t>
            </a:r>
          </a:p>
          <a:p>
            <a:r>
              <a:rPr lang="en-GB" dirty="0" smtClean="0"/>
              <a:t>Initial 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672408" cy="254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1995892"/>
            <a:ext cx="2167499" cy="45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8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0"/>
    </mc:Choice>
    <mc:Fallback xmlns="">
      <p:transition spd="slow" advTm="30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4257092"/>
            <a:ext cx="3636404" cy="1368152"/>
          </a:xfrm>
        </p:spPr>
        <p:txBody>
          <a:bodyPr/>
          <a:lstStyle/>
          <a:p>
            <a:r>
              <a:rPr lang="en-GB" dirty="0" smtClean="0"/>
              <a:t>Total Variance = 5.72 %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67944" y="4221088"/>
            <a:ext cx="4968552" cy="1368152"/>
          </a:xfrm>
        </p:spPr>
        <p:txBody>
          <a:bodyPr/>
          <a:lstStyle/>
          <a:p>
            <a:r>
              <a:rPr lang="en-GB" dirty="0" smtClean="0"/>
              <a:t>Total Variance = 2.49%</a:t>
            </a:r>
          </a:p>
          <a:p>
            <a:pPr lvl="1"/>
            <a:r>
              <a:rPr lang="en-GB" dirty="0" smtClean="0"/>
              <a:t>Variance for each PMT array was similar to ZEPLIN-III</a:t>
            </a:r>
          </a:p>
          <a:p>
            <a:pPr lvl="1"/>
            <a:r>
              <a:rPr lang="en-GB" dirty="0" smtClean="0"/>
              <a:t>Two PMT arrays improved 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3126" r="58944" b="41761"/>
          <a:stretch/>
        </p:blipFill>
        <p:spPr bwMode="auto">
          <a:xfrm>
            <a:off x="1047644" y="999650"/>
            <a:ext cx="2945408" cy="205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8" t="18218" r="39752" b="50099"/>
          <a:stretch/>
        </p:blipFill>
        <p:spPr bwMode="auto">
          <a:xfrm>
            <a:off x="4734657" y="996145"/>
            <a:ext cx="3153747" cy="28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10"/>
          </p:nvPr>
        </p:nvSpPr>
        <p:spPr>
          <a:xfrm>
            <a:off x="1197518" y="597244"/>
            <a:ext cx="2308634" cy="44320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ZEPLIN-III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idx="10"/>
          </p:nvPr>
        </p:nvSpPr>
        <p:spPr>
          <a:xfrm>
            <a:off x="4842198" y="584684"/>
            <a:ext cx="2641982" cy="44320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LUX Grid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2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3"/>
    </mc:Choice>
    <mc:Fallback xmlns="">
      <p:transition spd="slow" advTm="3052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84684"/>
            <a:ext cx="7128792" cy="1368152"/>
          </a:xfrm>
        </p:spPr>
        <p:txBody>
          <a:bodyPr/>
          <a:lstStyle/>
          <a:p>
            <a:r>
              <a:rPr lang="en-GB" dirty="0" smtClean="0"/>
              <a:t>Electroluminescence studies:</a:t>
            </a:r>
          </a:p>
          <a:p>
            <a:pPr lvl="1"/>
            <a:r>
              <a:rPr lang="en-GB" dirty="0" smtClean="0"/>
              <a:t>Anode grid does not spoil resolution</a:t>
            </a:r>
          </a:p>
          <a:p>
            <a:pPr lvl="1"/>
            <a:r>
              <a:rPr lang="en-GB" dirty="0" smtClean="0"/>
              <a:t>Two PMT arrays improves resolution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11560" y="1808820"/>
            <a:ext cx="7128792" cy="1368152"/>
          </a:xfrm>
        </p:spPr>
        <p:txBody>
          <a:bodyPr/>
          <a:lstStyle/>
          <a:p>
            <a:r>
              <a:rPr lang="en-GB" dirty="0" smtClean="0"/>
              <a:t>LUX is filled – now turning on</a:t>
            </a:r>
          </a:p>
          <a:p>
            <a:r>
              <a:rPr lang="en-GB" dirty="0" smtClean="0"/>
              <a:t>LZ currently being designed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071476" y="2672916"/>
            <a:ext cx="5236828" cy="4104330"/>
            <a:chOff x="3019336" y="2029036"/>
            <a:chExt cx="5236828" cy="4104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828" y="2029036"/>
              <a:ext cx="5232336" cy="40406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35896" y="5733256"/>
              <a:ext cx="35283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Trebuchet MS" pitchFamily="34" charset="0"/>
                </a:rPr>
                <a:t>WIMP Mass [</a:t>
              </a:r>
              <a:r>
                <a:rPr lang="en-GB" sz="2000" dirty="0" err="1" smtClean="0">
                  <a:latin typeface="Trebuchet MS" pitchFamily="34" charset="0"/>
                </a:rPr>
                <a:t>GeV</a:t>
              </a:r>
              <a:r>
                <a:rPr lang="en-GB" sz="2000" dirty="0" smtClean="0">
                  <a:latin typeface="Trebuchet MS" pitchFamily="34" charset="0"/>
                </a:rPr>
                <a:t>/c</a:t>
              </a:r>
              <a:r>
                <a:rPr lang="en-GB" sz="2000" baseline="30000" dirty="0" smtClean="0">
                  <a:latin typeface="Trebuchet MS" pitchFamily="34" charset="0"/>
                </a:rPr>
                <a:t>2</a:t>
              </a:r>
              <a:r>
                <a:rPr lang="en-GB" sz="2000" dirty="0" smtClean="0">
                  <a:latin typeface="Trebuchet MS" pitchFamily="34" charset="0"/>
                </a:rPr>
                <a:t>]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509055" y="3715145"/>
              <a:ext cx="372844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Trebuchet MS" pitchFamily="34" charset="0"/>
                </a:rPr>
                <a:t>Cross-section [cm</a:t>
              </a:r>
              <a:r>
                <a:rPr lang="en-GB" sz="2000" baseline="30000" dirty="0" smtClean="0">
                  <a:latin typeface="Trebuchet MS" pitchFamily="34" charset="0"/>
                </a:rPr>
                <a:t>2</a:t>
              </a:r>
              <a:r>
                <a:rPr lang="en-GB" sz="2000" dirty="0" smtClean="0">
                  <a:latin typeface="Trebuchet MS" pitchFamily="34" charset="0"/>
                </a:rPr>
                <a:t>] </a:t>
              </a:r>
            </a:p>
            <a:p>
              <a:pPr algn="ctr"/>
              <a:r>
                <a:rPr lang="en-GB" sz="2000" dirty="0" smtClean="0">
                  <a:latin typeface="Trebuchet MS" pitchFamily="34" charset="0"/>
                </a:rPr>
                <a:t>(normalised to nucleon)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19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72"/>
    </mc:Choice>
    <mc:Fallback xmlns="">
      <p:transition spd="slow" advTm="612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6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"/>
    </mc:Choice>
    <mc:Fallback xmlns="">
      <p:transition spd="slow" advTm="57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Electroluminescence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375240" cy="2520279"/>
          </a:xfrm>
        </p:spPr>
        <p:txBody>
          <a:bodyPr/>
          <a:lstStyle/>
          <a:p>
            <a:r>
              <a:rPr lang="en-GB" dirty="0" smtClean="0"/>
              <a:t>Garfield++</a:t>
            </a:r>
          </a:p>
          <a:p>
            <a:pPr lvl="1"/>
            <a:r>
              <a:rPr lang="en-GB" dirty="0" smtClean="0"/>
              <a:t>Calculates electric fields</a:t>
            </a:r>
          </a:p>
          <a:p>
            <a:pPr lvl="1"/>
            <a:r>
              <a:rPr lang="en-GB" dirty="0" err="1" smtClean="0"/>
              <a:t>Magboltz</a:t>
            </a:r>
            <a:r>
              <a:rPr lang="en-GB" dirty="0" smtClean="0"/>
              <a:t> for properties of the gas</a:t>
            </a:r>
          </a:p>
          <a:p>
            <a:pPr lvl="1"/>
            <a:r>
              <a:rPr lang="en-GB" dirty="0" smtClean="0"/>
              <a:t>Drifts electrons through the chamber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"/>
          <a:stretch/>
        </p:blipFill>
        <p:spPr bwMode="auto">
          <a:xfrm>
            <a:off x="2563790" y="2732048"/>
            <a:ext cx="3916422" cy="3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31540" y="2292877"/>
            <a:ext cx="8127855" cy="1611127"/>
          </a:xfrm>
        </p:spPr>
        <p:txBody>
          <a:bodyPr/>
          <a:lstStyle/>
          <a:p>
            <a:r>
              <a:rPr lang="en-GB" dirty="0" smtClean="0"/>
              <a:t>Drift lines for wire grid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9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"/>
    </mc:Choice>
    <mc:Fallback xmlns="">
      <p:transition spd="slow" advTm="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2" cstate="print"/>
          <a:srcRect l="3635" t="13088" r="5752" b="49988"/>
          <a:stretch/>
        </p:blipFill>
        <p:spPr bwMode="auto">
          <a:xfrm>
            <a:off x="1259632" y="3284984"/>
            <a:ext cx="6814530" cy="287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8353" y="665960"/>
            <a:ext cx="8431593" cy="1805233"/>
          </a:xfrm>
        </p:spPr>
        <p:txBody>
          <a:bodyPr/>
          <a:lstStyle/>
          <a:p>
            <a:r>
              <a:rPr lang="en-GB" dirty="0" smtClean="0"/>
              <a:t>ZEPLIN-III geometry</a:t>
            </a:r>
          </a:p>
          <a:p>
            <a:r>
              <a:rPr lang="en-GB" dirty="0" smtClean="0"/>
              <a:t>30% reflectivity from copper anode</a:t>
            </a:r>
          </a:p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3126" r="58944" b="41761"/>
          <a:stretch/>
        </p:blipFill>
        <p:spPr bwMode="auto">
          <a:xfrm>
            <a:off x="5976156" y="572394"/>
            <a:ext cx="2945408" cy="205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42316" y="2982128"/>
            <a:ext cx="3227560" cy="42197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Variance at Production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45322" y="2980619"/>
            <a:ext cx="3227560" cy="4325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Variance after Propagation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 rot="16200000">
            <a:off x="-371773" y="4485096"/>
            <a:ext cx="3227560" cy="46729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Number of Events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23797" y="6246892"/>
            <a:ext cx="3227560" cy="43183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Photons Emitted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734960" y="6237837"/>
            <a:ext cx="3162477" cy="43183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Photons at Bottom Tally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4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"/>
    </mc:Choice>
    <mc:Fallback xmlns="">
      <p:transition spd="slow" advTm="15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4589" y="679039"/>
            <a:ext cx="8280920" cy="172819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‒"/>
              <a:defRPr sz="20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LUX geometry with wire grid</a:t>
            </a:r>
          </a:p>
          <a:p>
            <a:r>
              <a:rPr lang="en-GB" dirty="0" smtClean="0"/>
              <a:t>25% reflectivity from the steel wires</a:t>
            </a:r>
            <a:endParaRPr lang="en-GB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8" t="18218" r="39752" b="50099"/>
          <a:stretch/>
        </p:blipFill>
        <p:spPr bwMode="auto">
          <a:xfrm>
            <a:off x="6096140" y="588507"/>
            <a:ext cx="2658816" cy="242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 rot="16200000">
            <a:off x="-372527" y="4494529"/>
            <a:ext cx="3227560" cy="46729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Number of Events</a:t>
            </a:r>
            <a:endParaRPr lang="en-GB" dirty="0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 rotWithShape="1">
          <a:blip r:embed="rId3" cstate="print"/>
          <a:srcRect l="5287" t="13587" r="8977" b="49738"/>
          <a:stretch/>
        </p:blipFill>
        <p:spPr bwMode="auto">
          <a:xfrm>
            <a:off x="1403648" y="3320988"/>
            <a:ext cx="6336704" cy="283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442316" y="2982128"/>
            <a:ext cx="3227560" cy="42197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Variance at Production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745322" y="2980619"/>
            <a:ext cx="3227560" cy="4325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Variance after Propagation</a:t>
            </a:r>
            <a:endParaRPr lang="en-GB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523797" y="6246892"/>
            <a:ext cx="3227560" cy="43183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Photons Emitted</a:t>
            </a:r>
            <a:endParaRPr lang="en-GB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734960" y="6237837"/>
            <a:ext cx="3162477" cy="43183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Total Photon Tally</a:t>
            </a:r>
            <a:endParaRPr lang="en-GB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1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"/>
    </mc:Choice>
    <mc:Fallback xmlns="">
      <p:transition spd="slow" advTm="16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4351" t="13268" r="8542" b="49219"/>
          <a:stretch/>
        </p:blipFill>
        <p:spPr bwMode="auto">
          <a:xfrm>
            <a:off x="1367644" y="3284984"/>
            <a:ext cx="6433046" cy="29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04589" y="679039"/>
            <a:ext cx="8280920" cy="172819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‒"/>
              <a:defRPr sz="20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LUX geometry with wire mesh</a:t>
            </a:r>
          </a:p>
          <a:p>
            <a:r>
              <a:rPr lang="en-GB" dirty="0" smtClean="0"/>
              <a:t>25% reflectivity from the steel wires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 rot="16200000">
            <a:off x="-300519" y="4461891"/>
            <a:ext cx="3227560" cy="46729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Number of Events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442316" y="2982128"/>
            <a:ext cx="3227560" cy="42197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Variance at Production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745322" y="2980619"/>
            <a:ext cx="3227560" cy="4325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Variance after Propagation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523797" y="6246892"/>
            <a:ext cx="3227560" cy="43183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Photons Emitted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734960" y="6237837"/>
            <a:ext cx="3162477" cy="43183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Total Photon Tally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6127534" y="511091"/>
            <a:ext cx="2645274" cy="2463864"/>
            <a:chOff x="6344817" y="420556"/>
            <a:chExt cx="2574019" cy="246386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9" t="53197" r="39753" b="14149"/>
            <a:stretch/>
          </p:blipFill>
          <p:spPr bwMode="auto">
            <a:xfrm>
              <a:off x="6344817" y="420556"/>
              <a:ext cx="2574019" cy="246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344817" y="2304661"/>
              <a:ext cx="45719" cy="2425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"/>
    </mc:Choice>
    <mc:Fallback xmlns="">
      <p:transition spd="slow" advTm="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for Dark Matter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1"/>
            <a:ext cx="4036394" cy="2448272"/>
          </a:xfrm>
        </p:spPr>
        <p:txBody>
          <a:bodyPr/>
          <a:lstStyle/>
          <a:p>
            <a:r>
              <a:rPr lang="en-GB" dirty="0" smtClean="0"/>
              <a:t>Astronomical Evidence</a:t>
            </a:r>
          </a:p>
          <a:p>
            <a:pPr lvl="1"/>
            <a:r>
              <a:rPr lang="en-GB" dirty="0" smtClean="0"/>
              <a:t>Galaxy Cluster masses</a:t>
            </a:r>
          </a:p>
          <a:p>
            <a:pPr lvl="1"/>
            <a:r>
              <a:rPr lang="en-GB" dirty="0" smtClean="0"/>
              <a:t>Galaxy rotation curves</a:t>
            </a:r>
          </a:p>
          <a:p>
            <a:pPr lvl="1"/>
            <a:r>
              <a:rPr lang="en-GB" dirty="0" smtClean="0"/>
              <a:t>Gravitational lensing</a:t>
            </a:r>
          </a:p>
          <a:p>
            <a:r>
              <a:rPr lang="en-GB" dirty="0" smtClean="0"/>
              <a:t>Cosmological Evidence</a:t>
            </a:r>
          </a:p>
          <a:p>
            <a:pPr lvl="1"/>
            <a:r>
              <a:rPr lang="en-GB" dirty="0" smtClean="0"/>
              <a:t>Cosmic Microwave Background (CMB)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713"/>
            <a:ext cx="4231020" cy="316218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84070"/>
            <a:ext cx="4428492" cy="244909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48063" y="4581128"/>
            <a:ext cx="3636405" cy="684076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‒"/>
              <a:defRPr sz="20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Want to find direct evidence, measure local dark matter in the Galaxy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6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34"/>
    </mc:Choice>
    <mc:Fallback xmlns="">
      <p:transition spd="slow" advTm="9113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Properties of Dark Matter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542678"/>
              </p:ext>
            </p:extLst>
          </p:nvPr>
        </p:nvGraphicFramePr>
        <p:xfrm>
          <a:off x="4031940" y="3284984"/>
          <a:ext cx="4910316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656692"/>
            <a:ext cx="8208912" cy="2016224"/>
          </a:xfrm>
        </p:spPr>
        <p:txBody>
          <a:bodyPr/>
          <a:lstStyle/>
          <a:p>
            <a:r>
              <a:rPr lang="en-GB" dirty="0" smtClean="0"/>
              <a:t>Main properties:</a:t>
            </a:r>
          </a:p>
          <a:p>
            <a:pPr lvl="1"/>
            <a:r>
              <a:rPr lang="en-GB" dirty="0" smtClean="0"/>
              <a:t>Interact “weakly” with ordinary matter</a:t>
            </a:r>
          </a:p>
          <a:p>
            <a:pPr lvl="1"/>
            <a:r>
              <a:rPr lang="en-GB" dirty="0" smtClean="0"/>
              <a:t>Electromagnetically neutral</a:t>
            </a:r>
          </a:p>
          <a:p>
            <a:pPr lvl="1"/>
            <a:r>
              <a:rPr lang="en-GB" dirty="0" smtClean="0"/>
              <a:t>Massive</a:t>
            </a:r>
          </a:p>
          <a:p>
            <a:pPr lvl="1"/>
            <a:r>
              <a:rPr lang="en-GB" dirty="0" smtClean="0"/>
              <a:t>Stable</a:t>
            </a:r>
          </a:p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395536" y="3140968"/>
            <a:ext cx="3528392" cy="2952328"/>
          </a:xfrm>
        </p:spPr>
        <p:txBody>
          <a:bodyPr/>
          <a:lstStyle/>
          <a:p>
            <a:r>
              <a:rPr lang="en-GB" dirty="0" smtClean="0"/>
              <a:t>Candidates:</a:t>
            </a:r>
          </a:p>
          <a:p>
            <a:r>
              <a:rPr lang="en-GB" dirty="0" smtClean="0"/>
              <a:t>MACHOs </a:t>
            </a:r>
          </a:p>
          <a:p>
            <a:pPr lvl="1"/>
            <a:r>
              <a:rPr lang="en-GB" dirty="0" smtClean="0"/>
              <a:t>Massive Compact Halo Objects</a:t>
            </a:r>
          </a:p>
          <a:p>
            <a:r>
              <a:rPr lang="en-GB" dirty="0" smtClean="0"/>
              <a:t>WIMPs</a:t>
            </a:r>
          </a:p>
          <a:p>
            <a:pPr lvl="1"/>
            <a:r>
              <a:rPr lang="en-GB" dirty="0" smtClean="0"/>
              <a:t>Weakly Interacting Massive Particles</a:t>
            </a:r>
          </a:p>
          <a:p>
            <a:r>
              <a:rPr lang="en-GB" dirty="0" smtClean="0"/>
              <a:t>Other Particles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5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8"/>
    </mc:Choice>
    <mc:Fallback xmlns="">
      <p:transition spd="slow" advTm="1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Detection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448" y="1717666"/>
            <a:ext cx="4968552" cy="1855350"/>
          </a:xfrm>
        </p:spPr>
        <p:txBody>
          <a:bodyPr/>
          <a:lstStyle/>
          <a:p>
            <a:r>
              <a:rPr lang="en-GB" dirty="0" smtClean="0"/>
              <a:t>Signal</a:t>
            </a:r>
          </a:p>
          <a:p>
            <a:pPr lvl="1"/>
            <a:r>
              <a:rPr lang="en-GB" dirty="0" smtClean="0"/>
              <a:t>Nuclear recoil from WIMP collision</a:t>
            </a:r>
          </a:p>
          <a:p>
            <a:pPr lvl="1"/>
            <a:r>
              <a:rPr lang="en-GB" dirty="0" smtClean="0"/>
              <a:t>Gives ionisation, scintillation and phonons.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75511" y="3986958"/>
            <a:ext cx="4968552" cy="1368152"/>
          </a:xfrm>
        </p:spPr>
        <p:txBody>
          <a:bodyPr/>
          <a:lstStyle/>
          <a:p>
            <a:r>
              <a:rPr lang="en-GB" dirty="0" smtClean="0"/>
              <a:t>Background</a:t>
            </a:r>
          </a:p>
          <a:p>
            <a:pPr lvl="1"/>
            <a:r>
              <a:rPr lang="en-GB" dirty="0" smtClean="0"/>
              <a:t>Other nuclear recoils</a:t>
            </a:r>
          </a:p>
          <a:p>
            <a:pPr lvl="1"/>
            <a:r>
              <a:rPr lang="en-GB" dirty="0" smtClean="0"/>
              <a:t>Electron recoils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620688"/>
            <a:ext cx="6738440" cy="936104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‒"/>
              <a:defRPr sz="2000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Look for interaction in detector material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024336" cy="223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620231" y="3895302"/>
            <a:ext cx="3228975" cy="2486026"/>
            <a:chOff x="4788024" y="3573016"/>
            <a:chExt cx="3228975" cy="2486026"/>
          </a:xfrm>
        </p:grpSpPr>
        <p:pic>
          <p:nvPicPr>
            <p:cNvPr id="2052" name="Picture 4" descr="http://www.hardhack.org.au/files/compton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573016"/>
              <a:ext cx="3228975" cy="24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860032" y="5445224"/>
              <a:ext cx="20162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2040" y="3573016"/>
              <a:ext cx="1728192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8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38"/>
    </mc:Choice>
    <mc:Fallback xmlns="">
      <p:transition spd="slow" advTm="46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Two-Phase Noble Liquid Detectors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5" y="5157192"/>
            <a:ext cx="7652995" cy="1368152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13598" r="23044" b="5874"/>
          <a:stretch/>
        </p:blipFill>
        <p:spPr bwMode="auto">
          <a:xfrm>
            <a:off x="1835696" y="476671"/>
            <a:ext cx="5473963" cy="468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39913" y="5301208"/>
            <a:ext cx="6934953" cy="1470784"/>
          </a:xfrm>
        </p:spPr>
        <p:txBody>
          <a:bodyPr/>
          <a:lstStyle/>
          <a:p>
            <a:r>
              <a:rPr lang="en-GB" dirty="0" smtClean="0"/>
              <a:t>Discriminate electron recoils</a:t>
            </a:r>
          </a:p>
          <a:p>
            <a:pPr lvl="1"/>
            <a:r>
              <a:rPr lang="en-GB" dirty="0" smtClean="0"/>
              <a:t>Different amounts of ionisation and scintillation </a:t>
            </a:r>
          </a:p>
          <a:p>
            <a:r>
              <a:rPr lang="en-GB" dirty="0" smtClean="0"/>
              <a:t>Other recoils look like signal</a:t>
            </a:r>
          </a:p>
          <a:p>
            <a:pPr lvl="1"/>
            <a:r>
              <a:rPr lang="en-GB" dirty="0" smtClean="0"/>
              <a:t>Need to minimise radioactivity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2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05"/>
    </mc:Choice>
    <mc:Fallback xmlns="">
      <p:transition spd="slow" advTm="85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LUX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577035"/>
            <a:ext cx="4860192" cy="1368152"/>
          </a:xfrm>
        </p:spPr>
        <p:txBody>
          <a:bodyPr/>
          <a:lstStyle/>
          <a:p>
            <a:r>
              <a:rPr lang="en-GB" dirty="0" smtClean="0"/>
              <a:t>Large Underground Xenon</a:t>
            </a:r>
          </a:p>
          <a:p>
            <a:r>
              <a:rPr lang="en-GB" dirty="0" smtClean="0"/>
              <a:t>370 kg with 100-150 kg </a:t>
            </a:r>
            <a:r>
              <a:rPr lang="en-GB" dirty="0" err="1" smtClean="0"/>
              <a:t>fiducial</a:t>
            </a:r>
            <a:r>
              <a:rPr lang="en-GB" dirty="0" smtClean="0"/>
              <a:t> mass (self-shielding)</a:t>
            </a:r>
          </a:p>
          <a:p>
            <a:r>
              <a:rPr lang="en-GB" dirty="0" smtClean="0"/>
              <a:t>Two arrays of 61 PMTs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43768" y="4174991"/>
            <a:ext cx="5668391" cy="1584176"/>
          </a:xfrm>
        </p:spPr>
        <p:txBody>
          <a:bodyPr/>
          <a:lstStyle/>
          <a:p>
            <a:r>
              <a:rPr lang="en-GB" dirty="0" smtClean="0"/>
              <a:t>My involvement</a:t>
            </a:r>
          </a:p>
          <a:p>
            <a:pPr lvl="1"/>
            <a:r>
              <a:rPr lang="en-GB" dirty="0" smtClean="0"/>
              <a:t>Data analysis</a:t>
            </a:r>
          </a:p>
          <a:p>
            <a:pPr lvl="1"/>
            <a:r>
              <a:rPr lang="en-GB" dirty="0" smtClean="0"/>
              <a:t>Simulation</a:t>
            </a:r>
          </a:p>
          <a:p>
            <a:pPr lvl="1"/>
            <a:r>
              <a:rPr lang="en-GB" dirty="0" smtClean="0"/>
              <a:t>Operations support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7034"/>
            <a:ext cx="3687961" cy="334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http://teacher.pas.rochester.edu:8080/wiki/pub/Lux/LuxFigures/LUX_half_rendering_whi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4114" name="Group 4113"/>
          <p:cNvGrpSpPr/>
          <p:nvPr/>
        </p:nvGrpSpPr>
        <p:grpSpPr>
          <a:xfrm>
            <a:off x="4211960" y="2096852"/>
            <a:ext cx="4860192" cy="4675938"/>
            <a:chOff x="4111555" y="1988840"/>
            <a:chExt cx="4860192" cy="4675938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065292"/>
              <a:ext cx="2167499" cy="4599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902242" y="3807247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Trebuchet MS" pitchFamily="34" charset="0"/>
                </a:rPr>
                <a:t>PMTs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5175" y="4334182"/>
              <a:ext cx="802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>
                  <a:latin typeface="Trebuchet MS" pitchFamily="34" charset="0"/>
                </a:rPr>
                <a:t>LXe</a:t>
              </a:r>
              <a:endParaRPr lang="en-GB" sz="2000" dirty="0" smtClean="0">
                <a:latin typeface="Trebuchet MS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06134" y="2922066"/>
              <a:ext cx="1400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Trebuchet MS" pitchFamily="34" charset="0"/>
                </a:rPr>
                <a:t>Cryostats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9639" y="2192141"/>
              <a:ext cx="2396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Trebuchet MS" pitchFamily="34" charset="0"/>
                </a:rPr>
                <a:t>HV </a:t>
              </a:r>
              <a:r>
                <a:rPr lang="en-GB" sz="2000" dirty="0" err="1" smtClean="0">
                  <a:latin typeface="Trebuchet MS" pitchFamily="34" charset="0"/>
                </a:rPr>
                <a:t>Feedthrough</a:t>
              </a:r>
              <a:endParaRPr lang="en-GB" sz="2000" dirty="0" smtClean="0">
                <a:latin typeface="Trebuchet MS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3"/>
            </p:cNvCxnSpPr>
            <p:nvPr/>
          </p:nvCxnSpPr>
          <p:spPr>
            <a:xfrm>
              <a:off x="6106463" y="3122121"/>
              <a:ext cx="841801" cy="3788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3"/>
            </p:cNvCxnSpPr>
            <p:nvPr/>
          </p:nvCxnSpPr>
          <p:spPr>
            <a:xfrm>
              <a:off x="6106463" y="3122121"/>
              <a:ext cx="1057825" cy="2000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4" idx="3"/>
            </p:cNvCxnSpPr>
            <p:nvPr/>
          </p:nvCxnSpPr>
          <p:spPr>
            <a:xfrm>
              <a:off x="6516216" y="2392196"/>
              <a:ext cx="1836204" cy="646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6" name="Straight Arrow Connector 4095"/>
            <p:cNvCxnSpPr>
              <a:stCxn id="9" idx="3"/>
            </p:cNvCxnSpPr>
            <p:nvPr/>
          </p:nvCxnSpPr>
          <p:spPr>
            <a:xfrm>
              <a:off x="5910354" y="4007302"/>
              <a:ext cx="1612335" cy="1341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9" name="Straight Arrow Connector 4098"/>
            <p:cNvCxnSpPr>
              <a:stCxn id="9" idx="3"/>
            </p:cNvCxnSpPr>
            <p:nvPr/>
          </p:nvCxnSpPr>
          <p:spPr>
            <a:xfrm>
              <a:off x="5910354" y="4007302"/>
              <a:ext cx="1702345" cy="15099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8" name="Straight Arrow Connector 4107"/>
            <p:cNvCxnSpPr>
              <a:stCxn id="12" idx="3"/>
            </p:cNvCxnSpPr>
            <p:nvPr/>
          </p:nvCxnSpPr>
          <p:spPr>
            <a:xfrm>
              <a:off x="5807420" y="4534237"/>
              <a:ext cx="193293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111555" y="4963234"/>
              <a:ext cx="23965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Trebuchet MS" pitchFamily="34" charset="0"/>
                </a:rPr>
                <a:t>Recirculation and Heat Exchanger</a:t>
              </a:r>
            </a:p>
          </p:txBody>
        </p:sp>
        <p:cxnSp>
          <p:nvCxnSpPr>
            <p:cNvPr id="4112" name="Straight Arrow Connector 4111"/>
            <p:cNvCxnSpPr>
              <a:stCxn id="47" idx="3"/>
            </p:cNvCxnSpPr>
            <p:nvPr/>
          </p:nvCxnSpPr>
          <p:spPr>
            <a:xfrm flipV="1">
              <a:off x="6508132" y="4963234"/>
              <a:ext cx="1844288" cy="3539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3" name="Rectangle 4112"/>
            <p:cNvSpPr/>
            <p:nvPr/>
          </p:nvSpPr>
          <p:spPr>
            <a:xfrm>
              <a:off x="4111555" y="1988840"/>
              <a:ext cx="4860192" cy="46759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18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52"/>
    </mc:Choice>
    <mc:Fallback xmlns="">
      <p:transition spd="slow" advTm="8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LZ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5" y="620688"/>
            <a:ext cx="8259577" cy="1434106"/>
          </a:xfrm>
        </p:spPr>
        <p:txBody>
          <a:bodyPr/>
          <a:lstStyle/>
          <a:p>
            <a:r>
              <a:rPr lang="en-GB" dirty="0" smtClean="0"/>
              <a:t>LUX-ZEPLIN </a:t>
            </a:r>
          </a:p>
          <a:p>
            <a:pPr lvl="1"/>
            <a:r>
              <a:rPr lang="en-GB" dirty="0" smtClean="0"/>
              <a:t>Combination of LUX and ZEPLIN collaborations</a:t>
            </a:r>
          </a:p>
          <a:p>
            <a:r>
              <a:rPr lang="en-GB" dirty="0" smtClean="0"/>
              <a:t>Builds on previous LUX and ZEPLIN technology </a:t>
            </a:r>
          </a:p>
          <a:p>
            <a:r>
              <a:rPr lang="en-GB" dirty="0" smtClean="0"/>
              <a:t>Same site – use previous infrastructure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532" y="5877272"/>
            <a:ext cx="8259577" cy="792088"/>
          </a:xfrm>
        </p:spPr>
        <p:txBody>
          <a:bodyPr/>
          <a:lstStyle/>
          <a:p>
            <a:r>
              <a:rPr lang="en-GB" dirty="0" smtClean="0"/>
              <a:t>Working on R &amp; D</a:t>
            </a:r>
          </a:p>
          <a:p>
            <a:pPr lvl="1"/>
            <a:r>
              <a:rPr lang="en-GB" dirty="0" smtClean="0"/>
              <a:t>Use two-phase xenon chamber at Imperial</a:t>
            </a:r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238" y="2311888"/>
            <a:ext cx="3769234" cy="35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l="19051" t="12534" r="19159" b="12316"/>
          <a:stretch/>
        </p:blipFill>
        <p:spPr bwMode="auto">
          <a:xfrm>
            <a:off x="1052698" y="2367280"/>
            <a:ext cx="2669610" cy="2069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5516" y="325536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rebuchet MS" pitchFamily="34" charset="0"/>
              </a:rPr>
              <a:t>LZ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7174" y="323857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rebuchet MS" pitchFamily="34" charset="0"/>
              </a:rPr>
              <a:t>LUX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79612" y="4545124"/>
            <a:ext cx="130220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72076" y="4545124"/>
            <a:ext cx="76382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2698" y="4545124"/>
            <a:ext cx="132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rebuchet MS" pitchFamily="34" charset="0"/>
              </a:rPr>
              <a:t>120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3926" y="454512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rebuchet MS" pitchFamily="34" charset="0"/>
              </a:rPr>
              <a:t>49 cm</a:t>
            </a:r>
          </a:p>
        </p:txBody>
      </p:sp>
    </p:spTree>
    <p:extLst>
      <p:ext uri="{BB962C8B-B14F-4D97-AF65-F5344CB8AC3E}">
        <p14:creationId xmlns:p14="http://schemas.microsoft.com/office/powerpoint/2010/main" val="35644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63"/>
    </mc:Choice>
    <mc:Fallback xmlns="">
      <p:transition spd="slow" advTm="6336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Electroluminescence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84" y="629741"/>
            <a:ext cx="8127855" cy="1611127"/>
          </a:xfrm>
        </p:spPr>
        <p:txBody>
          <a:bodyPr/>
          <a:lstStyle/>
          <a:p>
            <a:r>
              <a:rPr lang="en-GB" dirty="0" smtClean="0"/>
              <a:t>Design work for LZ</a:t>
            </a:r>
          </a:p>
          <a:p>
            <a:pPr lvl="1"/>
            <a:r>
              <a:rPr lang="en-GB" dirty="0" smtClean="0"/>
              <a:t>ZEPLIN-III achieved a high signal discrimination</a:t>
            </a:r>
          </a:p>
          <a:p>
            <a:pPr lvl="1"/>
            <a:r>
              <a:rPr lang="en-GB" dirty="0" smtClean="0"/>
              <a:t>Was this due to the high field, or an effect of the geometry?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t="33126" r="58944" b="41761"/>
          <a:stretch/>
        </p:blipFill>
        <p:spPr bwMode="auto">
          <a:xfrm>
            <a:off x="1115616" y="2650013"/>
            <a:ext cx="2945408" cy="205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8" t="18218" r="39752" b="50099"/>
          <a:stretch/>
        </p:blipFill>
        <p:spPr bwMode="auto">
          <a:xfrm>
            <a:off x="4730621" y="2646508"/>
            <a:ext cx="3153747" cy="28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idx="10"/>
          </p:nvPr>
        </p:nvSpPr>
        <p:spPr>
          <a:xfrm>
            <a:off x="1269526" y="2270182"/>
            <a:ext cx="2308634" cy="44320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ZEPLIN-III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idx="10"/>
          </p:nvPr>
        </p:nvSpPr>
        <p:spPr>
          <a:xfrm>
            <a:off x="4842198" y="2257622"/>
            <a:ext cx="2641982" cy="44320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LUX Grid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idx="10"/>
          </p:nvPr>
        </p:nvSpPr>
        <p:spPr>
          <a:xfrm>
            <a:off x="395536" y="1844824"/>
            <a:ext cx="4968552" cy="443204"/>
          </a:xfrm>
        </p:spPr>
        <p:txBody>
          <a:bodyPr/>
          <a:lstStyle/>
          <a:p>
            <a:r>
              <a:rPr lang="en-GB" dirty="0" smtClean="0"/>
              <a:t>Simulated scenarios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23628" y="2968168"/>
            <a:ext cx="2412268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788024" y="3508228"/>
            <a:ext cx="2628292" cy="324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6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33"/>
    </mc:Choice>
    <mc:Fallback xmlns="">
      <p:transition spd="slow" advTm="49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3" grpId="0" build="p"/>
      <p:bldP spid="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5" y="4464614"/>
            <a:ext cx="2880321" cy="913472"/>
          </a:xfrm>
        </p:spPr>
        <p:txBody>
          <a:bodyPr/>
          <a:lstStyle/>
          <a:p>
            <a:r>
              <a:rPr lang="en-GB" dirty="0" smtClean="0"/>
              <a:t>Count photons and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find variance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7124" y="1376772"/>
            <a:ext cx="2899372" cy="283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538" t="5295" r="2417" b="3209"/>
          <a:stretch/>
        </p:blipFill>
        <p:spPr bwMode="auto">
          <a:xfrm>
            <a:off x="3148791" y="1382123"/>
            <a:ext cx="2899373" cy="28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CDD043-E82D-4F2B-A7B3-02CCE9140FB1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print"/>
          <a:srcRect l="2916" t="5749" r="3723" b="7671"/>
          <a:stretch/>
        </p:blipFill>
        <p:spPr bwMode="auto">
          <a:xfrm>
            <a:off x="160459" y="1381642"/>
            <a:ext cx="2899373" cy="28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4955" y="4513990"/>
            <a:ext cx="2840881" cy="913472"/>
          </a:xfrm>
        </p:spPr>
        <p:txBody>
          <a:bodyPr/>
          <a:lstStyle/>
          <a:p>
            <a:r>
              <a:rPr lang="en-GB" dirty="0" smtClean="0"/>
              <a:t>Photon emissions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43287" y="4500618"/>
            <a:ext cx="2804877" cy="913472"/>
          </a:xfrm>
        </p:spPr>
        <p:txBody>
          <a:bodyPr/>
          <a:lstStyle/>
          <a:p>
            <a:r>
              <a:rPr lang="en-GB" dirty="0" smtClean="0"/>
              <a:t>Propagation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3508" y="3825044"/>
            <a:ext cx="972108" cy="43204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CE611"/>
                </a:solidFill>
              </a:rPr>
              <a:t>Liquid</a:t>
            </a:r>
            <a:endParaRPr lang="en-GB" dirty="0">
              <a:solidFill>
                <a:srgbClr val="0CE61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8811" y="2358825"/>
            <a:ext cx="972108" cy="43204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CE611"/>
                </a:solidFill>
              </a:rPr>
              <a:t>Gas</a:t>
            </a:r>
            <a:endParaRPr lang="en-GB" dirty="0">
              <a:solidFill>
                <a:srgbClr val="0CE61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43508" y="1340768"/>
            <a:ext cx="1656184" cy="43204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CE611"/>
                </a:solidFill>
              </a:rPr>
              <a:t>Anode Grid</a:t>
            </a:r>
            <a:endParaRPr lang="en-GB" dirty="0">
              <a:solidFill>
                <a:srgbClr val="0CE61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10145" y="1520788"/>
            <a:ext cx="333563" cy="108012"/>
          </a:xfrm>
          <a:prstGeom prst="straightConnector1">
            <a:avLst/>
          </a:prstGeom>
          <a:ln>
            <a:solidFill>
              <a:srgbClr val="0CE6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1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08"/>
    </mc:Choice>
    <mc:Fallback xmlns="">
      <p:transition spd="slow" advTm="3290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5.7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3|1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2|2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7|8|2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444</Words>
  <Application>Microsoft Office PowerPoint</Application>
  <PresentationFormat>On-screen Show (4:3)</PresentationFormat>
  <Paragraphs>147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Evidence for Dark Matter </vt:lpstr>
      <vt:lpstr>Properties of Dark Matter</vt:lpstr>
      <vt:lpstr>Direct Detection</vt:lpstr>
      <vt:lpstr>Two-Phase Noble Liquid Detectors</vt:lpstr>
      <vt:lpstr>LUX Experiment</vt:lpstr>
      <vt:lpstr>LZ Experiment</vt:lpstr>
      <vt:lpstr>Electroluminescence Studies</vt:lpstr>
      <vt:lpstr>Method</vt:lpstr>
      <vt:lpstr>Results</vt:lpstr>
      <vt:lpstr>Conclusions</vt:lpstr>
      <vt:lpstr>Backup Slides</vt:lpstr>
      <vt:lpstr>Electroluminescence Studies</vt:lpstr>
      <vt:lpstr>Results</vt:lpstr>
      <vt:lpstr>Results</vt:lpstr>
      <vt:lpstr>Results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haraujo</dc:creator>
  <cp:lastModifiedBy>haraujo</cp:lastModifiedBy>
  <cp:revision>74</cp:revision>
  <dcterms:created xsi:type="dcterms:W3CDTF">2013-02-15T10:45:02Z</dcterms:created>
  <dcterms:modified xsi:type="dcterms:W3CDTF">2013-02-20T11:55:15Z</dcterms:modified>
</cp:coreProperties>
</file>