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Lst>
  <p:notesMasterIdLst>
    <p:notesMasterId r:id="rId43"/>
  </p:notesMasterIdLst>
  <p:sldIdLst>
    <p:sldId id="280" r:id="rId2"/>
    <p:sldId id="272" r:id="rId3"/>
    <p:sldId id="325" r:id="rId4"/>
    <p:sldId id="342" r:id="rId5"/>
    <p:sldId id="326" r:id="rId6"/>
    <p:sldId id="327" r:id="rId7"/>
    <p:sldId id="328" r:id="rId8"/>
    <p:sldId id="329" r:id="rId9"/>
    <p:sldId id="332" r:id="rId10"/>
    <p:sldId id="336" r:id="rId11"/>
    <p:sldId id="337" r:id="rId12"/>
    <p:sldId id="338" r:id="rId13"/>
    <p:sldId id="339" r:id="rId14"/>
    <p:sldId id="335" r:id="rId15"/>
    <p:sldId id="341" r:id="rId16"/>
    <p:sldId id="345" r:id="rId17"/>
    <p:sldId id="346" r:id="rId18"/>
    <p:sldId id="347" r:id="rId19"/>
    <p:sldId id="282" r:id="rId20"/>
    <p:sldId id="283" r:id="rId21"/>
    <p:sldId id="266" r:id="rId22"/>
    <p:sldId id="348" r:id="rId23"/>
    <p:sldId id="267" r:id="rId24"/>
    <p:sldId id="269" r:id="rId25"/>
    <p:sldId id="268" r:id="rId26"/>
    <p:sldId id="276" r:id="rId27"/>
    <p:sldId id="349" r:id="rId28"/>
    <p:sldId id="287" r:id="rId29"/>
    <p:sldId id="263" r:id="rId30"/>
    <p:sldId id="290" r:id="rId31"/>
    <p:sldId id="350" r:id="rId32"/>
    <p:sldId id="270" r:id="rId33"/>
    <p:sldId id="351" r:id="rId34"/>
    <p:sldId id="352" r:id="rId35"/>
    <p:sldId id="330" r:id="rId36"/>
    <p:sldId id="331" r:id="rId37"/>
    <p:sldId id="353" r:id="rId38"/>
    <p:sldId id="277" r:id="rId39"/>
    <p:sldId id="279"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DBD794-6AB4-50F1-3010-F6C5D1905CA2}" v="3" dt="2024-11-06T10:46:12.489"/>
    <p1510:client id="{221312CA-D191-932F-34C0-AE03932B4F7D}" v="43" dt="2024-11-05T16:21:40.548"/>
    <p1510:client id="{7CEDDFC3-0501-531F-5FC6-A44E1FD79001}" v="38" dt="2024-11-05T16:27:25.830"/>
    <p1510:client id="{82494BA3-DC0E-6F77-F7EB-9FDB319A445A}" v="300" dt="2024-11-04T16:21:04.004"/>
    <p1510:client id="{E552EEE3-13BB-0CF1-E38E-60AE5ED4C832}" v="78" dt="2024-11-04T12:02:37.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71640-6448-4646-BC24-A93A79A4F1CF}"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34E47CC-85A1-4E46-856D-5392951663E2}">
      <dgm:prSet/>
      <dgm:spPr/>
      <dgm:t>
        <a:bodyPr/>
        <a:lstStyle/>
        <a:p>
          <a:pPr>
            <a:lnSpc>
              <a:spcPct val="100000"/>
            </a:lnSpc>
            <a:defRPr cap="all"/>
          </a:pPr>
          <a:r>
            <a:rPr lang="en-US"/>
            <a:t>Virtual Diagnostics</a:t>
          </a:r>
        </a:p>
      </dgm:t>
    </dgm:pt>
    <dgm:pt modelId="{231A8178-E06C-45CE-A30F-1EEBBAD9F8DF}" type="parTrans" cxnId="{241F0626-B54D-4DB0-A551-3C42DE6B6140}">
      <dgm:prSet/>
      <dgm:spPr/>
      <dgm:t>
        <a:bodyPr/>
        <a:lstStyle/>
        <a:p>
          <a:endParaRPr lang="en-US"/>
        </a:p>
      </dgm:t>
    </dgm:pt>
    <dgm:pt modelId="{B0893E25-569F-4B19-BD46-C76C71CF5BFB}" type="sibTrans" cxnId="{241F0626-B54D-4DB0-A551-3C42DE6B6140}">
      <dgm:prSet/>
      <dgm:spPr/>
      <dgm:t>
        <a:bodyPr/>
        <a:lstStyle/>
        <a:p>
          <a:endParaRPr lang="en-US"/>
        </a:p>
      </dgm:t>
    </dgm:pt>
    <dgm:pt modelId="{72412677-B3BF-46BE-AC47-9B330FF0FD5D}">
      <dgm:prSet/>
      <dgm:spPr/>
      <dgm:t>
        <a:bodyPr/>
        <a:lstStyle/>
        <a:p>
          <a:pPr rtl="0">
            <a:lnSpc>
              <a:spcPct val="100000"/>
            </a:lnSpc>
            <a:defRPr cap="all"/>
          </a:pPr>
          <a:r>
            <a:rPr lang="en-US">
              <a:latin typeface="Calibri Light" panose="020F0302020204030204"/>
            </a:rPr>
            <a:t>Anomaly Detection</a:t>
          </a:r>
          <a:endParaRPr lang="en-US"/>
        </a:p>
      </dgm:t>
    </dgm:pt>
    <dgm:pt modelId="{6B14771E-6E22-4907-B9C4-DB11E6F3E1F1}" type="parTrans" cxnId="{0B5A5854-BA16-4196-9AC2-456D54F149EB}">
      <dgm:prSet/>
      <dgm:spPr/>
      <dgm:t>
        <a:bodyPr/>
        <a:lstStyle/>
        <a:p>
          <a:endParaRPr lang="en-US"/>
        </a:p>
      </dgm:t>
    </dgm:pt>
    <dgm:pt modelId="{16F23C25-4CC6-43E2-B3A2-2E4E80ECF6BA}" type="sibTrans" cxnId="{0B5A5854-BA16-4196-9AC2-456D54F149EB}">
      <dgm:prSet/>
      <dgm:spPr/>
      <dgm:t>
        <a:bodyPr/>
        <a:lstStyle/>
        <a:p>
          <a:endParaRPr lang="en-US"/>
        </a:p>
      </dgm:t>
    </dgm:pt>
    <dgm:pt modelId="{0165A1D9-10C2-499F-96B1-152DB09D40F2}">
      <dgm:prSet/>
      <dgm:spPr/>
      <dgm:t>
        <a:bodyPr/>
        <a:lstStyle/>
        <a:p>
          <a:pPr rtl="0">
            <a:lnSpc>
              <a:spcPct val="100000"/>
            </a:lnSpc>
            <a:defRPr cap="all"/>
          </a:pPr>
          <a:r>
            <a:rPr lang="en-US">
              <a:latin typeface="Calibri Light" panose="020F0302020204030204"/>
            </a:rPr>
            <a:t>Automated Control</a:t>
          </a:r>
          <a:endParaRPr lang="en-US"/>
        </a:p>
      </dgm:t>
    </dgm:pt>
    <dgm:pt modelId="{8AE1E057-1ECB-49DB-B541-7179992BB5BF}" type="parTrans" cxnId="{77E3FC92-137F-42E1-B88A-5D0BBA57BB56}">
      <dgm:prSet/>
      <dgm:spPr/>
      <dgm:t>
        <a:bodyPr/>
        <a:lstStyle/>
        <a:p>
          <a:endParaRPr lang="en-US"/>
        </a:p>
      </dgm:t>
    </dgm:pt>
    <dgm:pt modelId="{5D6FD6CC-0F91-460E-87ED-157609B9C5D6}" type="sibTrans" cxnId="{77E3FC92-137F-42E1-B88A-5D0BBA57BB56}">
      <dgm:prSet/>
      <dgm:spPr/>
      <dgm:t>
        <a:bodyPr/>
        <a:lstStyle/>
        <a:p>
          <a:endParaRPr lang="en-US"/>
        </a:p>
      </dgm:t>
    </dgm:pt>
    <dgm:pt modelId="{B124E6A5-FD37-4612-BBB4-456818B8169C}" type="pres">
      <dgm:prSet presAssocID="{B9B71640-6448-4646-BC24-A93A79A4F1CF}" presName="root" presStyleCnt="0">
        <dgm:presLayoutVars>
          <dgm:dir/>
          <dgm:resizeHandles val="exact"/>
        </dgm:presLayoutVars>
      </dgm:prSet>
      <dgm:spPr/>
    </dgm:pt>
    <dgm:pt modelId="{3F6D8415-5C2E-4699-BB79-11B87B3D07B2}" type="pres">
      <dgm:prSet presAssocID="{F34E47CC-85A1-4E46-856D-5392951663E2}" presName="compNode" presStyleCnt="0"/>
      <dgm:spPr/>
    </dgm:pt>
    <dgm:pt modelId="{E3011E5A-4518-4B4B-8C39-87881E5C7CBE}" type="pres">
      <dgm:prSet presAssocID="{F34E47CC-85A1-4E46-856D-5392951663E2}" presName="iconBgRect" presStyleLbl="bgShp" presStyleIdx="0" presStyleCnt="3"/>
      <dgm:spPr>
        <a:prstGeom prst="round2DiagRect">
          <a:avLst>
            <a:gd name="adj1" fmla="val 29727"/>
            <a:gd name="adj2" fmla="val 0"/>
          </a:avLst>
        </a:prstGeom>
      </dgm:spPr>
    </dgm:pt>
    <dgm:pt modelId="{CEB79322-2F8F-43FF-9968-BCF841373365}" type="pres">
      <dgm:prSet presAssocID="{F34E47CC-85A1-4E46-856D-5392951663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5786200-3EAF-442E-B4D9-851D5BD30F78}" type="pres">
      <dgm:prSet presAssocID="{F34E47CC-85A1-4E46-856D-5392951663E2}" presName="spaceRect" presStyleCnt="0"/>
      <dgm:spPr/>
    </dgm:pt>
    <dgm:pt modelId="{4B80ADB3-CE0B-47A4-9A51-43CACA2F7B71}" type="pres">
      <dgm:prSet presAssocID="{F34E47CC-85A1-4E46-856D-5392951663E2}" presName="textRect" presStyleLbl="revTx" presStyleIdx="0" presStyleCnt="3">
        <dgm:presLayoutVars>
          <dgm:chMax val="1"/>
          <dgm:chPref val="1"/>
        </dgm:presLayoutVars>
      </dgm:prSet>
      <dgm:spPr/>
    </dgm:pt>
    <dgm:pt modelId="{8A739633-EFEF-422C-A84A-D9DFCA45455C}" type="pres">
      <dgm:prSet presAssocID="{B0893E25-569F-4B19-BD46-C76C71CF5BFB}" presName="sibTrans" presStyleCnt="0"/>
      <dgm:spPr/>
    </dgm:pt>
    <dgm:pt modelId="{BF1B6B4B-EA35-407D-8C05-C924A6DEC858}" type="pres">
      <dgm:prSet presAssocID="{72412677-B3BF-46BE-AC47-9B330FF0FD5D}" presName="compNode" presStyleCnt="0"/>
      <dgm:spPr/>
    </dgm:pt>
    <dgm:pt modelId="{9630778B-C48B-436E-A1A9-4F3530788DB4}" type="pres">
      <dgm:prSet presAssocID="{72412677-B3BF-46BE-AC47-9B330FF0FD5D}" presName="iconBgRect" presStyleLbl="bgShp" presStyleIdx="1" presStyleCnt="3"/>
      <dgm:spPr>
        <a:prstGeom prst="round2DiagRect">
          <a:avLst>
            <a:gd name="adj1" fmla="val 29727"/>
            <a:gd name="adj2" fmla="val 0"/>
          </a:avLst>
        </a:prstGeom>
      </dgm:spPr>
    </dgm:pt>
    <dgm:pt modelId="{EAD3450D-39AB-47EB-A963-A43290682C2F}" type="pres">
      <dgm:prSet presAssocID="{72412677-B3BF-46BE-AC47-9B330FF0FD5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tellite"/>
        </a:ext>
      </dgm:extLst>
    </dgm:pt>
    <dgm:pt modelId="{758611A1-A03A-4584-9D9B-4CB4725D0F4C}" type="pres">
      <dgm:prSet presAssocID="{72412677-B3BF-46BE-AC47-9B330FF0FD5D}" presName="spaceRect" presStyleCnt="0"/>
      <dgm:spPr/>
    </dgm:pt>
    <dgm:pt modelId="{57E270EC-0CE1-4C44-B8C4-0B26DCD08DB9}" type="pres">
      <dgm:prSet presAssocID="{72412677-B3BF-46BE-AC47-9B330FF0FD5D}" presName="textRect" presStyleLbl="revTx" presStyleIdx="1" presStyleCnt="3">
        <dgm:presLayoutVars>
          <dgm:chMax val="1"/>
          <dgm:chPref val="1"/>
        </dgm:presLayoutVars>
      </dgm:prSet>
      <dgm:spPr/>
    </dgm:pt>
    <dgm:pt modelId="{41C952B4-6C0F-4C8B-9958-6BE0C3907D80}" type="pres">
      <dgm:prSet presAssocID="{16F23C25-4CC6-43E2-B3A2-2E4E80ECF6BA}" presName="sibTrans" presStyleCnt="0"/>
      <dgm:spPr/>
    </dgm:pt>
    <dgm:pt modelId="{DDDC42F2-92AE-4B61-BD07-FF525AFC2928}" type="pres">
      <dgm:prSet presAssocID="{0165A1D9-10C2-499F-96B1-152DB09D40F2}" presName="compNode" presStyleCnt="0"/>
      <dgm:spPr/>
    </dgm:pt>
    <dgm:pt modelId="{891BA271-F32A-4EF1-BDBA-DF0951169234}" type="pres">
      <dgm:prSet presAssocID="{0165A1D9-10C2-499F-96B1-152DB09D40F2}" presName="iconBgRect" presStyleLbl="bgShp" presStyleIdx="2" presStyleCnt="3"/>
      <dgm:spPr>
        <a:prstGeom prst="round2DiagRect">
          <a:avLst>
            <a:gd name="adj1" fmla="val 29727"/>
            <a:gd name="adj2" fmla="val 0"/>
          </a:avLst>
        </a:prstGeom>
      </dgm:spPr>
    </dgm:pt>
    <dgm:pt modelId="{0B648D13-873B-47C1-B4FB-DA9FF021AD18}" type="pres">
      <dgm:prSet presAssocID="{0165A1D9-10C2-499F-96B1-152DB09D40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beat"/>
        </a:ext>
      </dgm:extLst>
    </dgm:pt>
    <dgm:pt modelId="{AEEC8BE3-6056-4ABB-933F-900EDA1670A0}" type="pres">
      <dgm:prSet presAssocID="{0165A1D9-10C2-499F-96B1-152DB09D40F2}" presName="spaceRect" presStyleCnt="0"/>
      <dgm:spPr/>
    </dgm:pt>
    <dgm:pt modelId="{8EE13FCD-E23F-45E6-B55C-6BC50B3C14C5}" type="pres">
      <dgm:prSet presAssocID="{0165A1D9-10C2-499F-96B1-152DB09D40F2}" presName="textRect" presStyleLbl="revTx" presStyleIdx="2" presStyleCnt="3">
        <dgm:presLayoutVars>
          <dgm:chMax val="1"/>
          <dgm:chPref val="1"/>
        </dgm:presLayoutVars>
      </dgm:prSet>
      <dgm:spPr/>
    </dgm:pt>
  </dgm:ptLst>
  <dgm:cxnLst>
    <dgm:cxn modelId="{241F0626-B54D-4DB0-A551-3C42DE6B6140}" srcId="{B9B71640-6448-4646-BC24-A93A79A4F1CF}" destId="{F34E47CC-85A1-4E46-856D-5392951663E2}" srcOrd="0" destOrd="0" parTransId="{231A8178-E06C-45CE-A30F-1EEBBAD9F8DF}" sibTransId="{B0893E25-569F-4B19-BD46-C76C71CF5BFB}"/>
    <dgm:cxn modelId="{E01FD533-D57C-44D8-9417-C60518324896}" type="presOf" srcId="{72412677-B3BF-46BE-AC47-9B330FF0FD5D}" destId="{57E270EC-0CE1-4C44-B8C4-0B26DCD08DB9}" srcOrd="0" destOrd="0" presId="urn:microsoft.com/office/officeart/2018/5/layout/IconLeafLabelList"/>
    <dgm:cxn modelId="{0B5A5854-BA16-4196-9AC2-456D54F149EB}" srcId="{B9B71640-6448-4646-BC24-A93A79A4F1CF}" destId="{72412677-B3BF-46BE-AC47-9B330FF0FD5D}" srcOrd="1" destOrd="0" parTransId="{6B14771E-6E22-4907-B9C4-DB11E6F3E1F1}" sibTransId="{16F23C25-4CC6-43E2-B3A2-2E4E80ECF6BA}"/>
    <dgm:cxn modelId="{F4EA6559-1C96-443A-949A-C863058ED6C0}" type="presOf" srcId="{0165A1D9-10C2-499F-96B1-152DB09D40F2}" destId="{8EE13FCD-E23F-45E6-B55C-6BC50B3C14C5}" srcOrd="0" destOrd="0" presId="urn:microsoft.com/office/officeart/2018/5/layout/IconLeafLabelList"/>
    <dgm:cxn modelId="{77E3FC92-137F-42E1-B88A-5D0BBA57BB56}" srcId="{B9B71640-6448-4646-BC24-A93A79A4F1CF}" destId="{0165A1D9-10C2-499F-96B1-152DB09D40F2}" srcOrd="2" destOrd="0" parTransId="{8AE1E057-1ECB-49DB-B541-7179992BB5BF}" sibTransId="{5D6FD6CC-0F91-460E-87ED-157609B9C5D6}"/>
    <dgm:cxn modelId="{CE9C69C7-0EEE-4A06-BBA2-31C714F7E140}" type="presOf" srcId="{F34E47CC-85A1-4E46-856D-5392951663E2}" destId="{4B80ADB3-CE0B-47A4-9A51-43CACA2F7B71}" srcOrd="0" destOrd="0" presId="urn:microsoft.com/office/officeart/2018/5/layout/IconLeafLabelList"/>
    <dgm:cxn modelId="{E94EFAD4-30FF-4798-81E2-4F107657747A}" type="presOf" srcId="{B9B71640-6448-4646-BC24-A93A79A4F1CF}" destId="{B124E6A5-FD37-4612-BBB4-456818B8169C}" srcOrd="0" destOrd="0" presId="urn:microsoft.com/office/officeart/2018/5/layout/IconLeafLabelList"/>
    <dgm:cxn modelId="{30815D77-1423-4D4D-9C26-75F94636FDCB}" type="presParOf" srcId="{B124E6A5-FD37-4612-BBB4-456818B8169C}" destId="{3F6D8415-5C2E-4699-BB79-11B87B3D07B2}" srcOrd="0" destOrd="0" presId="urn:microsoft.com/office/officeart/2018/5/layout/IconLeafLabelList"/>
    <dgm:cxn modelId="{5DF6EE50-8A38-477A-9E48-9FED63C9EBFE}" type="presParOf" srcId="{3F6D8415-5C2E-4699-BB79-11B87B3D07B2}" destId="{E3011E5A-4518-4B4B-8C39-87881E5C7CBE}" srcOrd="0" destOrd="0" presId="urn:microsoft.com/office/officeart/2018/5/layout/IconLeafLabelList"/>
    <dgm:cxn modelId="{7EE6AE3C-2830-410B-A4F4-8513CEA016F3}" type="presParOf" srcId="{3F6D8415-5C2E-4699-BB79-11B87B3D07B2}" destId="{CEB79322-2F8F-43FF-9968-BCF841373365}" srcOrd="1" destOrd="0" presId="urn:microsoft.com/office/officeart/2018/5/layout/IconLeafLabelList"/>
    <dgm:cxn modelId="{8E6B9E13-CD5D-4620-94D5-8962E68E9F70}" type="presParOf" srcId="{3F6D8415-5C2E-4699-BB79-11B87B3D07B2}" destId="{95786200-3EAF-442E-B4D9-851D5BD30F78}" srcOrd="2" destOrd="0" presId="urn:microsoft.com/office/officeart/2018/5/layout/IconLeafLabelList"/>
    <dgm:cxn modelId="{FF87E4EE-2E32-458E-BECB-4DCB27A9ED98}" type="presParOf" srcId="{3F6D8415-5C2E-4699-BB79-11B87B3D07B2}" destId="{4B80ADB3-CE0B-47A4-9A51-43CACA2F7B71}" srcOrd="3" destOrd="0" presId="urn:microsoft.com/office/officeart/2018/5/layout/IconLeafLabelList"/>
    <dgm:cxn modelId="{86D63760-51CA-43A2-8B0B-EC13435CA162}" type="presParOf" srcId="{B124E6A5-FD37-4612-BBB4-456818B8169C}" destId="{8A739633-EFEF-422C-A84A-D9DFCA45455C}" srcOrd="1" destOrd="0" presId="urn:microsoft.com/office/officeart/2018/5/layout/IconLeafLabelList"/>
    <dgm:cxn modelId="{93125DD7-44DF-4D8C-8FC9-EFB3390367DC}" type="presParOf" srcId="{B124E6A5-FD37-4612-BBB4-456818B8169C}" destId="{BF1B6B4B-EA35-407D-8C05-C924A6DEC858}" srcOrd="2" destOrd="0" presId="urn:microsoft.com/office/officeart/2018/5/layout/IconLeafLabelList"/>
    <dgm:cxn modelId="{F0FF8D6B-2185-4895-8175-607C4F1D0CFD}" type="presParOf" srcId="{BF1B6B4B-EA35-407D-8C05-C924A6DEC858}" destId="{9630778B-C48B-436E-A1A9-4F3530788DB4}" srcOrd="0" destOrd="0" presId="urn:microsoft.com/office/officeart/2018/5/layout/IconLeafLabelList"/>
    <dgm:cxn modelId="{0D2671E2-FB63-4E5B-8984-EB973602A479}" type="presParOf" srcId="{BF1B6B4B-EA35-407D-8C05-C924A6DEC858}" destId="{EAD3450D-39AB-47EB-A963-A43290682C2F}" srcOrd="1" destOrd="0" presId="urn:microsoft.com/office/officeart/2018/5/layout/IconLeafLabelList"/>
    <dgm:cxn modelId="{C29702C5-84FE-480E-856A-FD102DB4D552}" type="presParOf" srcId="{BF1B6B4B-EA35-407D-8C05-C924A6DEC858}" destId="{758611A1-A03A-4584-9D9B-4CB4725D0F4C}" srcOrd="2" destOrd="0" presId="urn:microsoft.com/office/officeart/2018/5/layout/IconLeafLabelList"/>
    <dgm:cxn modelId="{CD506B81-54E1-4E8A-96FB-25C0A7B40707}" type="presParOf" srcId="{BF1B6B4B-EA35-407D-8C05-C924A6DEC858}" destId="{57E270EC-0CE1-4C44-B8C4-0B26DCD08DB9}" srcOrd="3" destOrd="0" presId="urn:microsoft.com/office/officeart/2018/5/layout/IconLeafLabelList"/>
    <dgm:cxn modelId="{A113B1BA-AD72-4EF6-8E7F-46D9131773FF}" type="presParOf" srcId="{B124E6A5-FD37-4612-BBB4-456818B8169C}" destId="{41C952B4-6C0F-4C8B-9958-6BE0C3907D80}" srcOrd="3" destOrd="0" presId="urn:microsoft.com/office/officeart/2018/5/layout/IconLeafLabelList"/>
    <dgm:cxn modelId="{CDC4A4A5-383F-4532-B3CB-9BEF460F5A5C}" type="presParOf" srcId="{B124E6A5-FD37-4612-BBB4-456818B8169C}" destId="{DDDC42F2-92AE-4B61-BD07-FF525AFC2928}" srcOrd="4" destOrd="0" presId="urn:microsoft.com/office/officeart/2018/5/layout/IconLeafLabelList"/>
    <dgm:cxn modelId="{23372E11-561F-46A3-8F61-E876A3E56EBC}" type="presParOf" srcId="{DDDC42F2-92AE-4B61-BD07-FF525AFC2928}" destId="{891BA271-F32A-4EF1-BDBA-DF0951169234}" srcOrd="0" destOrd="0" presId="urn:microsoft.com/office/officeart/2018/5/layout/IconLeafLabelList"/>
    <dgm:cxn modelId="{EBF6EAFE-B1D5-4F17-8005-D7D88D334612}" type="presParOf" srcId="{DDDC42F2-92AE-4B61-BD07-FF525AFC2928}" destId="{0B648D13-873B-47C1-B4FB-DA9FF021AD18}" srcOrd="1" destOrd="0" presId="urn:microsoft.com/office/officeart/2018/5/layout/IconLeafLabelList"/>
    <dgm:cxn modelId="{5EF8ACEB-B398-45EB-95E2-777A5A9B2369}" type="presParOf" srcId="{DDDC42F2-92AE-4B61-BD07-FF525AFC2928}" destId="{AEEC8BE3-6056-4ABB-933F-900EDA1670A0}" srcOrd="2" destOrd="0" presId="urn:microsoft.com/office/officeart/2018/5/layout/IconLeafLabelList"/>
    <dgm:cxn modelId="{862ABE0E-E119-41FA-830A-B8E8D5C9701C}" type="presParOf" srcId="{DDDC42F2-92AE-4B61-BD07-FF525AFC2928}" destId="{8EE13FCD-E23F-45E6-B55C-6BC50B3C14C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11E5A-4518-4B4B-8C39-87881E5C7CBE}">
      <dsp:nvSpPr>
        <dsp:cNvPr id="0" name=""/>
        <dsp:cNvSpPr/>
      </dsp:nvSpPr>
      <dsp:spPr>
        <a:xfrm>
          <a:off x="718664" y="453902"/>
          <a:ext cx="1955812" cy="195581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79322-2F8F-43FF-9968-BCF841373365}">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80ADB3-CE0B-47A4-9A51-43CACA2F7B71}">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kern="1200"/>
            <a:t>Virtual Diagnostics</a:t>
          </a:r>
        </a:p>
      </dsp:txBody>
      <dsp:txXfrm>
        <a:off x="93445" y="3018902"/>
        <a:ext cx="3206250" cy="720000"/>
      </dsp:txXfrm>
    </dsp:sp>
    <dsp:sp modelId="{9630778B-C48B-436E-A1A9-4F3530788DB4}">
      <dsp:nvSpPr>
        <dsp:cNvPr id="0" name=""/>
        <dsp:cNvSpPr/>
      </dsp:nvSpPr>
      <dsp:spPr>
        <a:xfrm>
          <a:off x="4486008" y="453902"/>
          <a:ext cx="1955812" cy="195581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D3450D-39AB-47EB-A963-A43290682C2F}">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E270EC-0CE1-4C44-B8C4-0B26DCD08DB9}">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rtl="0">
            <a:lnSpc>
              <a:spcPct val="100000"/>
            </a:lnSpc>
            <a:spcBef>
              <a:spcPct val="0"/>
            </a:spcBef>
            <a:spcAft>
              <a:spcPct val="35000"/>
            </a:spcAft>
            <a:buNone/>
            <a:defRPr cap="all"/>
          </a:pPr>
          <a:r>
            <a:rPr lang="en-US" sz="2700" kern="1200">
              <a:latin typeface="Calibri Light" panose="020F0302020204030204"/>
            </a:rPr>
            <a:t>Anomaly Detection</a:t>
          </a:r>
          <a:endParaRPr lang="en-US" sz="2700" kern="1200"/>
        </a:p>
      </dsp:txBody>
      <dsp:txXfrm>
        <a:off x="3860789" y="3018902"/>
        <a:ext cx="3206250" cy="720000"/>
      </dsp:txXfrm>
    </dsp:sp>
    <dsp:sp modelId="{891BA271-F32A-4EF1-BDBA-DF0951169234}">
      <dsp:nvSpPr>
        <dsp:cNvPr id="0" name=""/>
        <dsp:cNvSpPr/>
      </dsp:nvSpPr>
      <dsp:spPr>
        <a:xfrm>
          <a:off x="8253352" y="453902"/>
          <a:ext cx="1955812" cy="1955812"/>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648D13-873B-47C1-B4FB-DA9FF021AD18}">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E13FCD-E23F-45E6-B55C-6BC50B3C14C5}">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rtl="0">
            <a:lnSpc>
              <a:spcPct val="100000"/>
            </a:lnSpc>
            <a:spcBef>
              <a:spcPct val="0"/>
            </a:spcBef>
            <a:spcAft>
              <a:spcPct val="35000"/>
            </a:spcAft>
            <a:buNone/>
            <a:defRPr cap="all"/>
          </a:pPr>
          <a:r>
            <a:rPr lang="en-US" sz="2700" kern="1200">
              <a:latin typeface="Calibri Light" panose="020F0302020204030204"/>
            </a:rPr>
            <a:t>Automated Control</a:t>
          </a:r>
          <a:endParaRPr lang="en-US" sz="2700" kern="1200"/>
        </a:p>
      </dsp:txBody>
      <dsp:txXfrm>
        <a:off x="7628133" y="3018902"/>
        <a:ext cx="3206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9BC2B-1D87-47BD-ADB2-049D863BE6DE}" type="datetimeFigureOut">
              <a:rPr lang="en-US"/>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77613-D135-4B6D-92EA-22F3136633C2}" type="slidenum">
              <a:rPr lang="en-US"/>
              <a:t>‹#›</a:t>
            </a:fld>
            <a:endParaRPr lang="en-US"/>
          </a:p>
        </p:txBody>
      </p:sp>
    </p:spTree>
    <p:extLst>
      <p:ext uri="{BB962C8B-B14F-4D97-AF65-F5344CB8AC3E}">
        <p14:creationId xmlns:p14="http://schemas.microsoft.com/office/powerpoint/2010/main" val="242721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my name is Amy Pollard, and I'm the resident machine learning researcher at </a:t>
            </a:r>
            <a:r>
              <a:rPr lang="en-US" err="1"/>
              <a:t>ASTeC</a:t>
            </a:r>
            <a:endParaRPr lang="en-US" err="1">
              <a:cs typeface="Calibri"/>
            </a:endParaRPr>
          </a:p>
          <a:p>
            <a:r>
              <a:rPr lang="en-US"/>
              <a:t>This talk is going to be about machine learning for particle accelerators and the work we've been doing at Daresbury Laboratory.</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one everyone is excited about, and which Hinton and Hopfield just (somewhat controversially) won a Nobel for.</a:t>
            </a:r>
          </a:p>
          <a:p>
            <a:r>
              <a:rPr lang="en-US"/>
              <a:t>Based on a simplified model of human neurons, each neuron generates a non-linear combination of its inputs, and a network of these together can model essentially any function.</a:t>
            </a:r>
            <a:endParaRPr lang="en-US">
              <a:cs typeface="Calibri"/>
            </a:endParaRPr>
          </a:p>
          <a:p>
            <a:r>
              <a:rPr lang="en-US"/>
              <a:t>Each neuron has individual weights for each of its inputs, and the network is trained by applying corrections to those weights through the magic of backpropagation of errors – essentially you (or more typically, the framework you're using) calculate the derivative of the loss function with respect to each weight of the network. As the network's predictions produce errors, the magnitude of those errors is applied as a correction proportionally to each weight that contributed to it. By this method, the network gradually reduces the error in its predictions, until it learns a good approximation of the ground truth function. This is gradient descent - </a:t>
            </a:r>
            <a:endParaRPr lang="en-US">
              <a:cs typeface="Calibri"/>
            </a:endParaRPr>
          </a:p>
          <a:p>
            <a:endParaRPr lang="en-US">
              <a:cs typeface="Calibri"/>
            </a:endParaRPr>
          </a:p>
          <a:p>
            <a:r>
              <a:rPr lang="en-US">
                <a:cs typeface="Calibri"/>
              </a:rPr>
              <a:t>Some pitfalls with this technique: </a:t>
            </a:r>
          </a:p>
          <a:p>
            <a:r>
              <a:rPr lang="en-US">
                <a:cs typeface="Calibri"/>
              </a:rPr>
              <a:t>You need good, comprehensive data. As much as you can possibly get, but at the very least an order of magnitude more than the number of features you have. That's a rule of thumb, but that's been my experience. It's also important that the data covers a wide range of points in the space. As I showed on that early slide, if you only cover a small part of the function space you're only going to learn that small part of the ground truth function.</a:t>
            </a:r>
          </a:p>
          <a:p>
            <a:r>
              <a:rPr lang="en-US">
                <a:cs typeface="Calibri"/>
              </a:rPr>
              <a:t>I would also advice that you don't get too caught up in architecture. You can and should start with a very simple model first. Architecture is for improving results. Ditto for loss functions.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766BA20-E035-429B-9909-01CB53B6BFB7}" type="slidenum">
              <a:rPr lang="en-US"/>
              <a:t>10</a:t>
            </a:fld>
            <a:endParaRPr lang="en-US"/>
          </a:p>
        </p:txBody>
      </p:sp>
    </p:spTree>
    <p:extLst>
      <p:ext uri="{BB962C8B-B14F-4D97-AF65-F5344CB8AC3E}">
        <p14:creationId xmlns:p14="http://schemas.microsoft.com/office/powerpoint/2010/main" val="1582312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a:cs typeface="Calibri"/>
              </a:rPr>
              <a:t>major thing about back prop is that the loss function needs to be differentiable. As a result of this you can incorporate partial differential equations from physics systems (</a:t>
            </a:r>
            <a:r>
              <a:rPr lang="en-US" err="1">
                <a:cs typeface="Calibri"/>
              </a:rPr>
              <a:t>ie</a:t>
            </a:r>
            <a:r>
              <a:rPr lang="en-US">
                <a:cs typeface="Calibri"/>
              </a:rPr>
              <a:t>, conservation of energy) or even entirely differentiable physics simulations into your loss function to inform the training.</a:t>
            </a:r>
          </a:p>
          <a:p>
            <a:r>
              <a:rPr lang="en-US">
                <a:cs typeface="Calibri"/>
              </a:rPr>
              <a:t>This allows neural networks to learn with much less data, and can counter the overfitting problem I showed in that earlier slide.  This is commonly known as physically informed neural networks, or PINNs</a:t>
            </a:r>
          </a:p>
          <a:p>
            <a:endParaRPr lang="en-US">
              <a:cs typeface="Calibri"/>
            </a:endParaRPr>
          </a:p>
          <a:p>
            <a:r>
              <a:rPr lang="en-US">
                <a:cs typeface="Calibri"/>
              </a:rPr>
              <a:t>As an example of this, if you imagine a neural network learning to predict the next step In some complex simulation, say the three body problem, you know that all valid solutions must satisfy conservation of energy and so incorporating a deviation from that conservation of energy term into your loss function will force the network towards areas of the solution space where that condition is satisfied, thus less data is needed to train, it's quicker, and much more likely to converge on a useful solution.</a:t>
            </a:r>
          </a:p>
        </p:txBody>
      </p:sp>
      <p:sp>
        <p:nvSpPr>
          <p:cNvPr id="4" name="Slide Number Placeholder 3"/>
          <p:cNvSpPr>
            <a:spLocks noGrp="1"/>
          </p:cNvSpPr>
          <p:nvPr>
            <p:ph type="sldNum" sz="quarter" idx="5"/>
          </p:nvPr>
        </p:nvSpPr>
        <p:spPr/>
        <p:txBody>
          <a:bodyPr/>
          <a:lstStyle/>
          <a:p>
            <a:fld id="{0766BA20-E035-429B-9909-01CB53B6BFB7}" type="slidenum">
              <a:rPr lang="en-US"/>
              <a:t>11</a:t>
            </a:fld>
            <a:endParaRPr lang="en-US"/>
          </a:p>
        </p:txBody>
      </p:sp>
    </p:spTree>
    <p:extLst>
      <p:ext uri="{BB962C8B-B14F-4D97-AF65-F5344CB8AC3E}">
        <p14:creationId xmlns:p14="http://schemas.microsoft.com/office/powerpoint/2010/main" val="3548467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Most of the physicists I've talked to seem to be aware of these, but I'll give you a quick overview anyway: Essentially we take the principle of survival of the fittest and apply it </a:t>
            </a:r>
            <a:r>
              <a:rPr lang="en-US" err="1">
                <a:cs typeface="Calibri"/>
              </a:rPr>
              <a:t>algorithmicly</a:t>
            </a:r>
            <a:r>
              <a:rPr lang="en-US">
                <a:cs typeface="Calibri"/>
              </a:rPr>
              <a:t> to a population of potential solutions to a given problem. So for example, you have some fitness function like a simulation that measures the acceleration of a bunch through a cavity, and it's </a:t>
            </a:r>
            <a:r>
              <a:rPr lang="en-US" err="1">
                <a:cs typeface="Calibri"/>
              </a:rPr>
              <a:t>parameterised</a:t>
            </a:r>
            <a:r>
              <a:rPr lang="en-US">
                <a:cs typeface="Calibri"/>
              </a:rPr>
              <a:t> by the geometry of that cavity as described by a handful of variables. You begin by creating a population of random configurations, test them all for fitness, and then select the top 10% or so to carry on to the next round unchanged, the remaining top 40% ​get "crossbred" generating a new population and the bottom 50% get replaced entirely by randomly generated new ones. You run this iteratively until the top fitness </a:t>
            </a:r>
            <a:r>
              <a:rPr lang="en-US" err="1">
                <a:cs typeface="Calibri"/>
              </a:rPr>
              <a:t>plateus</a:t>
            </a:r>
            <a:r>
              <a:rPr lang="en-US">
                <a:cs typeface="Calibri"/>
              </a:rPr>
              <a:t>, and then select your best candidate.</a:t>
            </a:r>
          </a:p>
          <a:p>
            <a:endParaRPr lang="en-US">
              <a:cs typeface="Calibri"/>
            </a:endParaRPr>
          </a:p>
          <a:p>
            <a:r>
              <a:rPr lang="en-US">
                <a:cs typeface="Calibri"/>
              </a:rPr>
              <a:t>This technique is good for generating a </a:t>
            </a:r>
            <a:r>
              <a:rPr lang="en-US" err="1">
                <a:cs typeface="Calibri" panose="020F0502020204030204"/>
              </a:rPr>
              <a:t>paretofront</a:t>
            </a:r>
            <a:r>
              <a:rPr lang="en-US">
                <a:cs typeface="Calibri" panose="020F0502020204030204"/>
              </a:rPr>
              <a:t> diagram, as you collect a lot data as it runs and can find multiple configurations that </a:t>
            </a:r>
            <a:r>
              <a:rPr lang="en-US" err="1">
                <a:cs typeface="Calibri" panose="020F0502020204030204"/>
              </a:rPr>
              <a:t>maximise</a:t>
            </a:r>
            <a:r>
              <a:rPr lang="en-US">
                <a:cs typeface="Calibri" panose="020F0502020204030204"/>
              </a:rPr>
              <a:t> different elements of your fitness function (generally if you have multiple components to your fitness function we call this a Multi-Objective Genetic Algorithm or MOGA). However, because you need to run your fitness function for every member of the population in every iteration it can be computationally expensive and therefor slow. As a technique, it's well applied to problems with a large number of parameters and a reasonably fast simulation. Especially good if the simulation lends itself well to multi=threading, as you can evaluate each member of the population concurrently.</a:t>
            </a:r>
          </a:p>
        </p:txBody>
      </p:sp>
      <p:sp>
        <p:nvSpPr>
          <p:cNvPr id="4" name="Slide Number Placeholder 3"/>
          <p:cNvSpPr>
            <a:spLocks noGrp="1"/>
          </p:cNvSpPr>
          <p:nvPr>
            <p:ph type="sldNum" sz="quarter" idx="5"/>
          </p:nvPr>
        </p:nvSpPr>
        <p:spPr/>
        <p:txBody>
          <a:bodyPr/>
          <a:lstStyle/>
          <a:p>
            <a:fld id="{0766BA20-E035-429B-9909-01CB53B6BFB7}" type="slidenum">
              <a:rPr lang="en-US"/>
              <a:t>12</a:t>
            </a:fld>
            <a:endParaRPr lang="en-US"/>
          </a:p>
        </p:txBody>
      </p:sp>
    </p:spTree>
    <p:extLst>
      <p:ext uri="{BB962C8B-B14F-4D97-AF65-F5344CB8AC3E}">
        <p14:creationId xmlns:p14="http://schemas.microsoft.com/office/powerpoint/2010/main" val="190997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Reinforcement learning treats problems as a decision process. If you have some state graph where transitions between states are actions that the model can take, the RL model attempts to learn a policy function that will </a:t>
            </a:r>
            <a:r>
              <a:rPr lang="en-US" err="1">
                <a:cs typeface="Calibri"/>
              </a:rPr>
              <a:t>maximise</a:t>
            </a:r>
            <a:r>
              <a:rPr lang="en-US">
                <a:cs typeface="Calibri"/>
              </a:rPr>
              <a:t> some reward value. </a:t>
            </a:r>
          </a:p>
          <a:p>
            <a:r>
              <a:rPr lang="en-US">
                <a:cs typeface="Calibri"/>
              </a:rPr>
              <a:t>Essentially the model learns a relationship between state, action, and reward.</a:t>
            </a:r>
          </a:p>
          <a:p>
            <a:endParaRPr lang="en-US">
              <a:cs typeface="Calibri"/>
            </a:endParaRPr>
          </a:p>
          <a:p>
            <a:r>
              <a:rPr lang="en-US">
                <a:cs typeface="Calibri"/>
              </a:rPr>
              <a:t>This is fantastic for something like a control system. You plug your reinforcement learning model into your accelerator controls and attempt to </a:t>
            </a:r>
            <a:r>
              <a:rPr lang="en-US" err="1">
                <a:cs typeface="Calibri"/>
              </a:rPr>
              <a:t>maximise</a:t>
            </a:r>
            <a:r>
              <a:rPr lang="en-US">
                <a:cs typeface="Calibri"/>
              </a:rPr>
              <a:t> say, charge transport – how much charge makes it from your gun all the way to the beam dump. The model takes in current observables like beam position monitors, inputs from screens, what have you – and then using that state information, predicts an action that will result (either immediately or eventually) in maximal reward (</a:t>
            </a:r>
            <a:r>
              <a:rPr lang="en-US" err="1">
                <a:cs typeface="Calibri"/>
              </a:rPr>
              <a:t>ie</a:t>
            </a:r>
            <a:r>
              <a:rPr lang="en-US">
                <a:cs typeface="Calibri"/>
              </a:rPr>
              <a:t>, good charge transport).</a:t>
            </a:r>
          </a:p>
          <a:p>
            <a:endParaRPr lang="en-US">
              <a:cs typeface="Calibri"/>
            </a:endParaRPr>
          </a:p>
          <a:p>
            <a:r>
              <a:rPr lang="en-US">
                <a:cs typeface="Calibri"/>
              </a:rPr>
              <a:t>A significant advantage of these models is that they can handle small amounts of drift from their training set. Say a </a:t>
            </a:r>
            <a:r>
              <a:rPr lang="en-US" err="1">
                <a:cs typeface="Calibri"/>
              </a:rPr>
              <a:t>focussing</a:t>
            </a:r>
            <a:r>
              <a:rPr lang="en-US">
                <a:cs typeface="Calibri"/>
              </a:rPr>
              <a:t> magnet has been slightly </a:t>
            </a:r>
            <a:r>
              <a:rPr lang="en-US" err="1">
                <a:cs typeface="Calibri"/>
              </a:rPr>
              <a:t>demagnetised</a:t>
            </a:r>
            <a:r>
              <a:rPr lang="en-US">
                <a:cs typeface="Calibri"/>
              </a:rPr>
              <a:t> by the beam, or just has some hysteresis variation – these models are frequently able to compensate for this small variation in state.</a:t>
            </a:r>
          </a:p>
          <a:p>
            <a:r>
              <a:rPr lang="en-US">
                <a:cs typeface="Calibri"/>
              </a:rPr>
              <a:t>However these models are *hard* to train and require a lot of data – way more than most other approaches. As such they are challenging to practically deploy. A good way to get around this data availability challenge is to train a model on simulated data first, and fine-tune it on the target machine, but that's still a lot of simulations to run.</a:t>
            </a:r>
          </a:p>
        </p:txBody>
      </p:sp>
      <p:sp>
        <p:nvSpPr>
          <p:cNvPr id="4" name="Slide Number Placeholder 3"/>
          <p:cNvSpPr>
            <a:spLocks noGrp="1"/>
          </p:cNvSpPr>
          <p:nvPr>
            <p:ph type="sldNum" sz="quarter" idx="5"/>
          </p:nvPr>
        </p:nvSpPr>
        <p:spPr/>
        <p:txBody>
          <a:bodyPr/>
          <a:lstStyle/>
          <a:p>
            <a:fld id="{0766BA20-E035-429B-9909-01CB53B6BFB7}" type="slidenum">
              <a:rPr lang="en-US"/>
              <a:t>13</a:t>
            </a:fld>
            <a:endParaRPr lang="en-US"/>
          </a:p>
        </p:txBody>
      </p:sp>
    </p:spTree>
    <p:extLst>
      <p:ext uri="{BB962C8B-B14F-4D97-AF65-F5344CB8AC3E}">
        <p14:creationId xmlns:p14="http://schemas.microsoft.com/office/powerpoint/2010/main" val="185574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Machine learning has had an enormous impact on the field of accelerator science in recent years. The number of ML papers at major accelerator conferences like IPAC have only been going up. All the major labs have a machine learning group.</a:t>
            </a:r>
          </a:p>
          <a:p>
            <a:r>
              <a:rPr lang="en-US">
                <a:ea typeface="Calibri"/>
                <a:cs typeface="Calibri"/>
              </a:rPr>
              <a:t>I admit, some of it is hype </a:t>
            </a:r>
            <a:r>
              <a:rPr lang="en-US" err="1">
                <a:ea typeface="Calibri"/>
                <a:cs typeface="Calibri"/>
              </a:rPr>
              <a:t>bleedover</a:t>
            </a:r>
            <a:r>
              <a:rPr lang="en-US">
                <a:ea typeface="Calibri"/>
                <a:cs typeface="Calibri"/>
              </a:rPr>
              <a:t> from the recent successes in natural language processing, but there are a lot of </a:t>
            </a:r>
            <a:r>
              <a:rPr lang="en-US" err="1">
                <a:ea typeface="Calibri"/>
                <a:cs typeface="Calibri"/>
              </a:rPr>
              <a:t>legitamite</a:t>
            </a:r>
            <a:r>
              <a:rPr lang="en-US">
                <a:ea typeface="Calibri"/>
                <a:cs typeface="Calibri"/>
              </a:rPr>
              <a:t> and powerful uses for ML techniques in the sciences, and specifically in accelerator physics. </a:t>
            </a:r>
          </a:p>
          <a:p>
            <a:r>
              <a:rPr lang="en-US">
                <a:ea typeface="Calibri"/>
                <a:cs typeface="Calibri"/>
              </a:rPr>
              <a:t>There's a lot of papers just applying Bayesian </a:t>
            </a:r>
            <a:r>
              <a:rPr lang="en-US" err="1">
                <a:ea typeface="Calibri"/>
                <a:cs typeface="Calibri"/>
              </a:rPr>
              <a:t>Optimisation</a:t>
            </a:r>
            <a:r>
              <a:rPr lang="en-US">
                <a:ea typeface="Calibri"/>
                <a:cs typeface="Calibri"/>
              </a:rPr>
              <a:t> to everything from lattice design to beam positioning. There was a paper published just a month ago in nature on using stable diffusion for virtual diagnostics. There's a lot of low-hanging fruit still, and simply applying techniques from the wider ML field to physics problems and exploring how that performs is very much research worth doing. </a:t>
            </a:r>
          </a:p>
        </p:txBody>
      </p:sp>
      <p:sp>
        <p:nvSpPr>
          <p:cNvPr id="4" name="Slide Number Placeholder 3"/>
          <p:cNvSpPr>
            <a:spLocks noGrp="1"/>
          </p:cNvSpPr>
          <p:nvPr>
            <p:ph type="sldNum" sz="quarter" idx="5"/>
          </p:nvPr>
        </p:nvSpPr>
        <p:spPr/>
        <p:txBody>
          <a:bodyPr/>
          <a:lstStyle/>
          <a:p>
            <a:fld id="{0766BA20-E035-429B-9909-01CB53B6BFB7}" type="slidenum">
              <a:rPr lang="en-US"/>
              <a:t>14</a:t>
            </a:fld>
            <a:endParaRPr lang="en-US"/>
          </a:p>
        </p:txBody>
      </p:sp>
    </p:spTree>
    <p:extLst>
      <p:ext uri="{BB962C8B-B14F-4D97-AF65-F5344CB8AC3E}">
        <p14:creationId xmlns:p14="http://schemas.microsoft.com/office/powerpoint/2010/main" val="142498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Alright, now you've got some idea of the general state of the field, here's what we've been up to at Daresbury.</a:t>
            </a:r>
          </a:p>
        </p:txBody>
      </p:sp>
      <p:sp>
        <p:nvSpPr>
          <p:cNvPr id="4" name="Slide Number Placeholder 3"/>
          <p:cNvSpPr>
            <a:spLocks noGrp="1"/>
          </p:cNvSpPr>
          <p:nvPr>
            <p:ph type="sldNum" sz="quarter" idx="5"/>
          </p:nvPr>
        </p:nvSpPr>
        <p:spPr/>
        <p:txBody>
          <a:bodyPr/>
          <a:lstStyle/>
          <a:p>
            <a:fld id="{C0F3BA1D-A00F-DB41-84DA-BE26C4853B35}" type="slidenum">
              <a:rPr lang="en-US" smtClean="0"/>
              <a:t>15</a:t>
            </a:fld>
            <a:endParaRPr lang="en-US"/>
          </a:p>
        </p:txBody>
      </p:sp>
    </p:spTree>
    <p:extLst>
      <p:ext uri="{BB962C8B-B14F-4D97-AF65-F5344CB8AC3E}">
        <p14:creationId xmlns:p14="http://schemas.microsoft.com/office/powerpoint/2010/main" val="1716506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ML research we've done at Daresbury generally falls into three camps:  </a:t>
            </a:r>
            <a:endParaRPr lang="en-US">
              <a:ea typeface="Calibri"/>
              <a:cs typeface="Calibri"/>
            </a:endParaRPr>
          </a:p>
          <a:p>
            <a:r>
              <a:rPr lang="en-US"/>
              <a:t>-Virtual diagnostics, which allows operators to view hidden machine state information, usually by extrapolating that state from observable parameters</a:t>
            </a:r>
            <a:endParaRPr lang="en-US">
              <a:ea typeface="Calibri"/>
              <a:cs typeface="Calibri"/>
            </a:endParaRPr>
          </a:p>
          <a:p>
            <a:r>
              <a:rPr lang="en-US"/>
              <a:t>-Anomaly detection, which enables monitoring of hard-to-quantify systems, sometimes even allowing for prediction of faults before they occur, and</a:t>
            </a:r>
            <a:endParaRPr lang="en-US">
              <a:ea typeface="Calibri"/>
              <a:cs typeface="Calibri"/>
            </a:endParaRPr>
          </a:p>
          <a:p>
            <a:r>
              <a:rPr lang="en-US"/>
              <a:t>-Automated control, which saves operator time by having ML systems automatically </a:t>
            </a:r>
            <a:r>
              <a:rPr lang="en-US" err="1"/>
              <a:t>optimise</a:t>
            </a:r>
            <a:r>
              <a:rPr lang="en-US"/>
              <a:t> machine parameters for specific goals</a:t>
            </a:r>
            <a:endParaRPr lang="en-US">
              <a:ea typeface="Calibri"/>
              <a:cs typeface="Calibri"/>
            </a:endParaRPr>
          </a:p>
          <a:p>
            <a:endParaRPr lang="en-US"/>
          </a:p>
          <a:p>
            <a:r>
              <a:rPr lang="en-US"/>
              <a:t>By combining each of these categories, we hope to eventually achieve end-to-end automation of the entire accelerator. Our end goal is for operators and users to merely specify their target properties and the various control systems will find a configuration which achieves this while monitoring and correcting for any faults automatically.</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D577613-D135-4B6D-92EA-22F3136633C2}" type="slidenum">
              <a:rPr lang="en-US"/>
              <a:t>16</a:t>
            </a:fld>
            <a:endParaRPr lang="en-US"/>
          </a:p>
        </p:txBody>
      </p:sp>
    </p:spTree>
    <p:extLst>
      <p:ext uri="{BB962C8B-B14F-4D97-AF65-F5344CB8AC3E}">
        <p14:creationId xmlns:p14="http://schemas.microsoft.com/office/powerpoint/2010/main" val="162898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the work we've done on virtual diagnostics. The primary use of virtual diagnostics is to learn relationships between easily measurable or configurable machine parameters, and measures that are difficult to observe or inherently destructive.</a:t>
            </a:r>
            <a:endParaRPr lang="en-US">
              <a:cs typeface="Calibri"/>
            </a:endParaRPr>
          </a:p>
        </p:txBody>
      </p:sp>
      <p:sp>
        <p:nvSpPr>
          <p:cNvPr id="4" name="Slide Number Placeholder 3"/>
          <p:cNvSpPr>
            <a:spLocks noGrp="1"/>
          </p:cNvSpPr>
          <p:nvPr>
            <p:ph type="sldNum" sz="quarter" idx="5"/>
          </p:nvPr>
        </p:nvSpPr>
        <p:spPr/>
        <p:txBody>
          <a:bodyPr/>
          <a:lstStyle/>
          <a:p>
            <a:fld id="{0766BA20-E035-429B-9909-01CB53B6BFB7}" type="slidenum">
              <a:rPr lang="en-US"/>
              <a:t>17</a:t>
            </a:fld>
            <a:endParaRPr lang="en-US"/>
          </a:p>
        </p:txBody>
      </p:sp>
    </p:spTree>
    <p:extLst>
      <p:ext uri="{BB962C8B-B14F-4D97-AF65-F5344CB8AC3E}">
        <p14:creationId xmlns:p14="http://schemas.microsoft.com/office/powerpoint/2010/main" val="2313143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I'll start off with a very simple example, using clustering to predict machine parameters from longitudinal phase space graphs and the reverse, using a deep neural net to predict phase space graphs from machine parameters. This was some quite early work that was done by a year in industry student, Minerva, and it really goes to show the power of even simple techniques. </a:t>
            </a:r>
          </a:p>
          <a:p>
            <a:endParaRPr lang="en-US"/>
          </a:p>
          <a:p>
            <a:r>
              <a:rPr lang="en-US"/>
              <a:t>Longitudinal phase space is the measure of the electron bunch's energy along the bunch temporally. It's basically impossible to measure this non-destructively as far as I'm aware, and it's incredibly useful for calculating beam dynamics. </a:t>
            </a:r>
            <a:endParaRPr lang="en-US">
              <a:cs typeface="Calibri" panose="020F0502020204030204"/>
            </a:endParaRPr>
          </a:p>
          <a:p>
            <a:endParaRPr lang="en-US">
              <a:cs typeface="Calibri" panose="020F0502020204030204"/>
            </a:endParaRPr>
          </a:p>
          <a:p>
            <a:r>
              <a:rPr lang="en-US"/>
              <a:t>You can see here some of the LPS graphs </a:t>
            </a:r>
            <a:r>
              <a:rPr lang="en-US" err="1"/>
              <a:t>organised</a:t>
            </a:r>
            <a:r>
              <a:rPr lang="en-US"/>
              <a:t> by the cluster they're in, and on the right there, how those clusters align with measurables for an FEL, in this case electron beam energy. </a:t>
            </a:r>
          </a:p>
          <a:p>
            <a:endParaRPr lang="en-US"/>
          </a:p>
          <a:p>
            <a:r>
              <a:rPr lang="en-US"/>
              <a:t>Such a model allows an operator to target a specific phase space distribution by predicting control parameters that would achieve similar phase space distributions, or even potentially use the difference between the predicted and observed values to find sources of drift in the accelerator. This work used a relatively simple technique, and achieved very strong results, and really speaks to the accessibility and power of basic machine learning. All that was used here was a series of simulation codes to generate the longitudinal phase space graphs, a simple clustering algorithm to predict machine parameters, and a simple neural network model to predict graphs from parameters. </a:t>
            </a:r>
            <a:endParaRPr lang="en-US">
              <a:cs typeface="Calibri"/>
            </a:endParaRPr>
          </a:p>
          <a:p>
            <a:endParaRPr lang="en-US"/>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6CAE33C9-6F8B-41E4-A157-000A9F0EC827}" type="slidenum">
              <a:rPr lang="en-US"/>
              <a:t>18</a:t>
            </a:fld>
            <a:endParaRPr lang="en-US"/>
          </a:p>
        </p:txBody>
      </p:sp>
    </p:spTree>
    <p:extLst>
      <p:ext uri="{BB962C8B-B14F-4D97-AF65-F5344CB8AC3E}">
        <p14:creationId xmlns:p14="http://schemas.microsoft.com/office/powerpoint/2010/main" val="3438895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those simple models do have limitations, and Minerva's work did highlight some shortfalls of a basic neural network for predicting the LPS graphs from machine parameters. The results tended to lack critical details, and were frequently blurred. As such, we sought to improve the longitudinal phase space graph prediction to increase accuracy and detail in the resulting graphs. We approached this work using a relatively complex neural network model called a CVAE-GAN, which is able to generate realistic, detailed, LPS graphs for a very wide range of possible accelerator configurations. I like showing this example as one where architecture really matters. We had results from the simple model, but they could be improved by a more complex approach.</a:t>
            </a:r>
          </a:p>
          <a:p>
            <a:endParaRPr lang="en-US">
              <a:ea typeface="Calibri" panose="020F0502020204030204"/>
              <a:cs typeface="Calibri"/>
            </a:endParaRPr>
          </a:p>
          <a:p>
            <a:r>
              <a:rPr lang="en-US">
                <a:ea typeface="Calibri" panose="020F0502020204030204"/>
                <a:cs typeface="Calibri"/>
              </a:rPr>
              <a:t>We started with a conditional variational auto-encoder model, or CVAE. An autoencoder is a model which takes your target as input, compresses it down to a latent space representation, and then reconstructs it. The "variational" part places an additional constraint on the latent space which allows you to treat each compressed feature as a probability distribution, and the conditional part makes that probability distribution conditional on a set of additional input parameters, which in this case was the machine parameters.</a:t>
            </a:r>
          </a:p>
          <a:p>
            <a:endParaRPr lang="en-US">
              <a:ea typeface="Calibri" panose="020F0502020204030204"/>
              <a:cs typeface="Calibri"/>
            </a:endParaRPr>
          </a:p>
          <a:p>
            <a:r>
              <a:rPr lang="en-US">
                <a:ea typeface="Calibri" panose="020F0502020204030204"/>
                <a:cs typeface="Calibri"/>
              </a:rPr>
              <a:t>You can see on the left there that the results were adequate but not ideal. There was considerable blurring, but the general shape of the predicted LPS graphs was correct and more of the fine details were preserved. We decided to try and get better results </a:t>
            </a:r>
            <a:r>
              <a:rPr lang="en-US"/>
              <a:t>by combining the CVAE with a discriminator model which is trained solely on its ability to detect generated data versus real data, we significantly improved our results. This additional discriminator module makes it a GAN, or generative-adversarial network. </a:t>
            </a:r>
            <a:endParaRPr lang="en-US">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C0F3BA1D-A00F-DB41-84DA-BE26C4853B35}" type="slidenum">
              <a:rPr lang="en-US" smtClean="0"/>
              <a:pPr/>
              <a:t>19</a:t>
            </a:fld>
            <a:endParaRPr lang="en-US"/>
          </a:p>
        </p:txBody>
      </p:sp>
    </p:spTree>
    <p:extLst>
      <p:ext uri="{BB962C8B-B14F-4D97-AF65-F5344CB8AC3E}">
        <p14:creationId xmlns:p14="http://schemas.microsoft.com/office/powerpoint/2010/main" val="3000915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so I'm going to begin with a little introduction to CLARA – that's the accelerator at the Daresbury Laboratory, then I'll cover a bit about some fundamentals of machine learning, and finally I'll explain how we've applied machine learning at Daresbury for the accelerator.</a:t>
            </a:r>
          </a:p>
          <a:p>
            <a:r>
              <a:rPr lang="en-US">
                <a:ea typeface="Calibri"/>
                <a:cs typeface="Calibri"/>
              </a:rPr>
              <a:t>Hopefully I've timed all this right and we should be wrapped up in 45 minutes and leave a bit of time for questions.</a:t>
            </a:r>
          </a:p>
          <a:p>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D577613-D135-4B6D-92EA-22F3136633C2}" type="slidenum">
              <a:rPr lang="en-US"/>
              <a:t>2</a:t>
            </a:fld>
            <a:endParaRPr lang="en-US"/>
          </a:p>
        </p:txBody>
      </p:sp>
    </p:spTree>
    <p:extLst>
      <p:ext uri="{BB962C8B-B14F-4D97-AF65-F5344CB8AC3E}">
        <p14:creationId xmlns:p14="http://schemas.microsoft.com/office/powerpoint/2010/main" val="4097968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you see those improved results. In the top right, you see a pair of rows – the ground truth row is made of samples from the dataset, LPS graphs generated by the ASTRA/</a:t>
            </a:r>
            <a:r>
              <a:rPr lang="en-US" err="1"/>
              <a:t>ELegant</a:t>
            </a:r>
            <a:r>
              <a:rPr lang="en-US"/>
              <a:t> simulation.</a:t>
            </a:r>
          </a:p>
          <a:p>
            <a:r>
              <a:rPr lang="en-US"/>
              <a:t>The prediction row is the output of the neural network I just described, after being fed the same accelerator parameters as Elegant. In particular, note the high quality on the fine structure details, which are an almost perfect match to simulation. </a:t>
            </a:r>
            <a:r>
              <a:rPr lang="en-US">
                <a:cs typeface="Calibri"/>
              </a:rPr>
              <a:t>Because neural networks run inference in linear time, we can generate these graphs in milliseconds instead of minutes, so we can do things like putting the model in a nice graphical interface with slide bars, and drag those slide bars around to see how each parameter effects the output, allowing us to observe the longitudinal phase space of a beam in </a:t>
            </a:r>
            <a:r>
              <a:rPr lang="en-US" err="1">
                <a:cs typeface="Calibri"/>
              </a:rPr>
              <a:t>realtime</a:t>
            </a:r>
            <a:r>
              <a:rPr lang="en-US">
                <a:cs typeface="Calibri"/>
              </a:rPr>
              <a:t> as we vary parameters.</a:t>
            </a:r>
          </a:p>
          <a:p>
            <a:r>
              <a:rPr lang="en-US">
                <a:cs typeface="Calibri"/>
              </a:rPr>
              <a:t>Again, because we can generate these graphs so quickly we can search them rapidly. We added a way for operators to draw their desired LPS graph and find a match for it in seconds using Bayesian </a:t>
            </a:r>
            <a:r>
              <a:rPr lang="en-US" err="1">
                <a:cs typeface="Calibri"/>
              </a:rPr>
              <a:t>Optimisation</a:t>
            </a:r>
            <a:r>
              <a:rPr lang="en-US">
                <a:cs typeface="Calibri"/>
              </a:rPr>
              <a:t> and image </a:t>
            </a:r>
            <a:r>
              <a:rPr lang="en-US" err="1">
                <a:cs typeface="Calibri"/>
              </a:rPr>
              <a:t>simliarity</a:t>
            </a:r>
            <a:r>
              <a:rPr lang="en-US">
                <a:cs typeface="Calibri"/>
              </a:rPr>
              <a:t> measures. </a:t>
            </a:r>
            <a:endParaRPr lang="en-US">
              <a:ea typeface="Calibri"/>
              <a:cs typeface="Calibri"/>
            </a:endParaRPr>
          </a:p>
          <a:p>
            <a:endParaRPr lang="en-US">
              <a:ea typeface="Calibri"/>
              <a:cs typeface="Calibri"/>
            </a:endParaRPr>
          </a:p>
          <a:p>
            <a:r>
              <a:rPr lang="en-US">
                <a:ea typeface="Calibri"/>
                <a:cs typeface="Calibri"/>
              </a:rPr>
              <a:t>These kinds of generative models can seriously augment the speed of simulations - you lose some precision but gain orders of magnitude faster execution time.</a:t>
            </a:r>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20</a:t>
            </a:fld>
            <a:endParaRPr lang="en-US"/>
          </a:p>
        </p:txBody>
      </p:sp>
    </p:spTree>
    <p:extLst>
      <p:ext uri="{BB962C8B-B14F-4D97-AF65-F5344CB8AC3E}">
        <p14:creationId xmlns:p14="http://schemas.microsoft.com/office/powerpoint/2010/main" val="277935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also use ML to extract extra information from real measurements. Joe Wolfenden presented work on using a Coherent Transition Radiation monitor and combining this with a machine learning approach to extract the temporal bunch profile.</a:t>
            </a:r>
            <a:endParaRPr lang="en-US"/>
          </a:p>
          <a:p>
            <a:r>
              <a:rPr lang="en-US"/>
              <a:t>The CRT monitor is just a thin film placed in the path of the beam which emits light as the beam passes through it.</a:t>
            </a:r>
            <a:r>
              <a:rPr lang="en-US">
                <a:cs typeface="Calibri"/>
              </a:rPr>
              <a:t> While this allows for parasitic bunch length monitoring, augmenting it with a machine learning approach enables the extraction of the temporal bunch profile. </a:t>
            </a:r>
            <a:endParaRPr lang="en-US"/>
          </a:p>
          <a:p>
            <a:endParaRPr lang="en-US">
              <a:cs typeface="Calibri"/>
            </a:endParaRPr>
          </a:p>
          <a:p>
            <a:r>
              <a:rPr lang="en-US">
                <a:cs typeface="Calibri"/>
              </a:rPr>
              <a:t>Again, this is just a simple neural network approach, in this case a convolutional neural net with an input of the CRT image, and output of the parameters of two gaussian functions, and trained on simulated data. </a:t>
            </a:r>
            <a:endParaRPr lang="en-US">
              <a:ea typeface="Calibri" panose="020F0502020204030204"/>
              <a:cs typeface="Calibri"/>
            </a:endParaRPr>
          </a:p>
          <a:p>
            <a:endParaRPr lang="en-US">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6CAE33C9-6F8B-41E4-A157-000A9F0EC827}" type="slidenum">
              <a:rPr lang="en-US"/>
              <a:t>21</a:t>
            </a:fld>
            <a:endParaRPr lang="en-US"/>
          </a:p>
        </p:txBody>
      </p:sp>
    </p:spTree>
    <p:extLst>
      <p:ext uri="{BB962C8B-B14F-4D97-AF65-F5344CB8AC3E}">
        <p14:creationId xmlns:p14="http://schemas.microsoft.com/office/powerpoint/2010/main" val="2057885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panose="020F0502020204030204"/>
              </a:rPr>
              <a:t>Another critical diagnostic for accelerator operation are screens – at CLARA we use YAG crystals which fluoresce when struck by electrons. This allows us to observe the transverse profile of the beam, though it is a destructive measure. In some areas of the accelerator, it's inconvenient or impossible to have a screen. Joe presented this work at LINAC22 where</a:t>
            </a:r>
            <a:r>
              <a:rPr lang="en-US">
                <a:cs typeface="Calibri" panose="020F0502020204030204"/>
              </a:rPr>
              <a:t> a pre-interaction point screen was used in combination with machine parameters to predict a post-interaction point screen that could, in theory, be entirely virtual.</a:t>
            </a:r>
            <a:endParaRPr lang="en-US"/>
          </a:p>
          <a:p>
            <a:r>
              <a:rPr lang="en-US"/>
              <a:t>By using a conditional variational auto encoder </a:t>
            </a:r>
            <a:r>
              <a:rPr lang="en-US" err="1"/>
              <a:t>parameterised</a:t>
            </a:r>
            <a:r>
              <a:rPr lang="en-US"/>
              <a:t> by the quadrupole strengths between the observation point and the prediction point, the model estimates how the beam will be affected by the magnets. Again, the rapid inference time of neural networks allows for operators to experiment with this in real time.</a:t>
            </a:r>
            <a:endParaRPr lang="en-US">
              <a:ea typeface="Calibri"/>
              <a:cs typeface="Calibri"/>
            </a:endParaRPr>
          </a:p>
          <a:p>
            <a:r>
              <a:rPr lang="en-US">
                <a:cs typeface="Calibri" panose="020F0502020204030204"/>
              </a:rPr>
              <a:t>This work was again demonstrated on simulation data, but experiments are already planned for when FEBE comes online. </a:t>
            </a: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CAE33C9-6F8B-41E4-A157-000A9F0EC827}" type="slidenum">
              <a:rPr lang="en-US"/>
              <a:t>22</a:t>
            </a:fld>
            <a:endParaRPr lang="en-US"/>
          </a:p>
        </p:txBody>
      </p:sp>
    </p:spTree>
    <p:extLst>
      <p:ext uri="{BB962C8B-B14F-4D97-AF65-F5344CB8AC3E}">
        <p14:creationId xmlns:p14="http://schemas.microsoft.com/office/powerpoint/2010/main" val="567591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Andy Wolski recently presented work on predicting 4D transverse phase space from observations collected from </a:t>
            </a:r>
            <a:r>
              <a:rPr lang="en-US" err="1">
                <a:cs typeface="Calibri"/>
              </a:rPr>
              <a:t>quadrapole</a:t>
            </a:r>
            <a:r>
              <a:rPr lang="en-US">
                <a:cs typeface="Calibri"/>
              </a:rPr>
              <a:t> scanning. </a:t>
            </a:r>
          </a:p>
          <a:p>
            <a:r>
              <a:rPr lang="en-US">
                <a:cs typeface="Calibri"/>
              </a:rPr>
              <a:t>For those of you who aren't in the know, in accelerator physics we like to know the 6D phase space of the bunch. That's the </a:t>
            </a:r>
            <a:r>
              <a:rPr lang="en-US" err="1">
                <a:cs typeface="Calibri"/>
              </a:rPr>
              <a:t>x,y</a:t>
            </a:r>
            <a:r>
              <a:rPr lang="en-US">
                <a:cs typeface="Calibri"/>
              </a:rPr>
              <a:t>, and z positions of each particle and the </a:t>
            </a:r>
            <a:r>
              <a:rPr lang="en-US" err="1">
                <a:cs typeface="Calibri"/>
              </a:rPr>
              <a:t>x,y</a:t>
            </a:r>
            <a:r>
              <a:rPr lang="en-US">
                <a:cs typeface="Calibri"/>
              </a:rPr>
              <a:t>, and z momentum of each particle. As you might imagine, that's frequently hard to figure out.</a:t>
            </a:r>
          </a:p>
          <a:p>
            <a:r>
              <a:rPr lang="en-US">
                <a:cs typeface="Calibri"/>
              </a:rPr>
              <a:t>We can use a technique called </a:t>
            </a:r>
            <a:r>
              <a:rPr lang="en-US" err="1">
                <a:cs typeface="Calibri"/>
              </a:rPr>
              <a:t>quadropole</a:t>
            </a:r>
            <a:r>
              <a:rPr lang="en-US">
                <a:cs typeface="Calibri"/>
              </a:rPr>
              <a:t> scanning, where you essentially rotate the beam through a number of steps before it hits a screen, and then compile that transverse information into a 4D phase space.</a:t>
            </a:r>
          </a:p>
          <a:p>
            <a:r>
              <a:rPr lang="en-US">
                <a:cs typeface="Calibri"/>
              </a:rPr>
              <a:t>There exists an algorithmic approach to do this, but it is computationally very intensive. Andy's work to use machine learning for this allows us to get the same information in milliseconds, and with fewer steps of the </a:t>
            </a:r>
            <a:r>
              <a:rPr lang="en-US" err="1">
                <a:cs typeface="Calibri"/>
              </a:rPr>
              <a:t>quadropoles</a:t>
            </a:r>
            <a:r>
              <a:rPr lang="en-US">
                <a:cs typeface="Calibri"/>
              </a:rPr>
              <a:t>.</a:t>
            </a:r>
          </a:p>
          <a:p>
            <a:endParaRPr lang="en-US">
              <a:cs typeface="Calibri"/>
            </a:endParaRPr>
          </a:p>
          <a:p>
            <a:r>
              <a:rPr lang="en-US">
                <a:cs typeface="Calibri"/>
              </a:rPr>
              <a:t>A dataset was created with 3000</a:t>
            </a:r>
            <a:r>
              <a:rPr lang="en-US"/>
              <a:t> 4D phase space distributions generated by superposing multiple 4D Gaussian distributions with random variations in position, shape and intensity. For each, sinograms are obtained by transforming the distribution using phase space rotations (corresponding to the 32 steps in a quadrupole scan), and then projecting the distribution onto the x–y plane at each step.</a:t>
            </a:r>
            <a:endParaRPr lang="en-US">
              <a:cs typeface="Calibri"/>
            </a:endParaRPr>
          </a:p>
          <a:p>
            <a:r>
              <a:rPr lang="en-US"/>
              <a:t>A</a:t>
            </a:r>
            <a:r>
              <a:rPr lang="en-US">
                <a:cs typeface="Calibri"/>
              </a:rPr>
              <a:t> deep neural net model then learns the relationship from sinogram to 4D phase space. Thus we can quickly and efficiently predict the 4D phase space tomography without significant compute time of the algorithmic approach.</a:t>
            </a:r>
            <a:endParaRPr lang="en-US"/>
          </a:p>
          <a:p>
            <a:pPr marL="171450" indent="-171450">
              <a:buFont typeface="Arial"/>
              <a:buChar char="•"/>
            </a:pPr>
            <a:endParaRPr lang="en-US">
              <a:cs typeface="Calibri"/>
            </a:endParaRPr>
          </a:p>
          <a:p>
            <a:r>
              <a:rPr lang="en-US">
                <a:cs typeface="Calibri"/>
              </a:rPr>
              <a:t>(4d transverse</a:t>
            </a:r>
            <a:r>
              <a:rPr lang="en-US"/>
              <a:t> phase space: x, y, x', y' (transverse dimensions and their rate of change, for immediate </a:t>
            </a:r>
            <a:r>
              <a:rPr lang="en-US" err="1"/>
              <a:t>emmission</a:t>
            </a:r>
            <a:r>
              <a:rPr lang="en-US"/>
              <a:t> and delta of emission)</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6CAE33C9-6F8B-41E4-A157-000A9F0EC827}" type="slidenum">
              <a:rPr lang="en-US"/>
              <a:t>23</a:t>
            </a:fld>
            <a:endParaRPr lang="en-US"/>
          </a:p>
        </p:txBody>
      </p:sp>
    </p:spTree>
    <p:extLst>
      <p:ext uri="{BB962C8B-B14F-4D97-AF65-F5344CB8AC3E}">
        <p14:creationId xmlns:p14="http://schemas.microsoft.com/office/powerpoint/2010/main" val="126342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this is just a quick overview of how that's done. Using discrete cosine transforms to compress the image – essentially taking the most significant components of the image as input to the neural network to reduce its dimensionality, and outputting the same components for reconstruction. </a:t>
            </a:r>
          </a:p>
        </p:txBody>
      </p:sp>
      <p:sp>
        <p:nvSpPr>
          <p:cNvPr id="4" name="Slide Number Placeholder 3"/>
          <p:cNvSpPr>
            <a:spLocks noGrp="1"/>
          </p:cNvSpPr>
          <p:nvPr>
            <p:ph type="sldNum" sz="quarter" idx="5"/>
          </p:nvPr>
        </p:nvSpPr>
        <p:spPr/>
        <p:txBody>
          <a:bodyPr/>
          <a:lstStyle/>
          <a:p>
            <a:fld id="{0766BA20-E035-429B-9909-01CB53B6BFB7}" type="slidenum">
              <a:rPr lang="en-US"/>
              <a:t>24</a:t>
            </a:fld>
            <a:endParaRPr lang="en-US"/>
          </a:p>
        </p:txBody>
      </p:sp>
    </p:spTree>
    <p:extLst>
      <p:ext uri="{BB962C8B-B14F-4D97-AF65-F5344CB8AC3E}">
        <p14:creationId xmlns:p14="http://schemas.microsoft.com/office/powerpoint/2010/main" val="3747848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can see here how this approach performs in comparison to an algebraic reconstruction method, with the ML model producing significantly fewer artifacts and doing so much faster.</a:t>
            </a:r>
          </a:p>
        </p:txBody>
      </p:sp>
      <p:sp>
        <p:nvSpPr>
          <p:cNvPr id="4" name="Slide Number Placeholder 3"/>
          <p:cNvSpPr>
            <a:spLocks noGrp="1"/>
          </p:cNvSpPr>
          <p:nvPr>
            <p:ph type="sldNum" sz="quarter" idx="5"/>
          </p:nvPr>
        </p:nvSpPr>
        <p:spPr/>
        <p:txBody>
          <a:bodyPr/>
          <a:lstStyle/>
          <a:p>
            <a:fld id="{6CAE33C9-6F8B-41E4-A157-000A9F0EC827}" type="slidenum">
              <a:rPr lang="en-US"/>
              <a:t>25</a:t>
            </a:fld>
            <a:endParaRPr lang="en-US"/>
          </a:p>
        </p:txBody>
      </p:sp>
    </p:spTree>
    <p:extLst>
      <p:ext uri="{BB962C8B-B14F-4D97-AF65-F5344CB8AC3E}">
        <p14:creationId xmlns:p14="http://schemas.microsoft.com/office/powerpoint/2010/main" val="383181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Moving on to anomaly detection. We haven't done much of this at </a:t>
            </a:r>
            <a:r>
              <a:rPr lang="en-US" err="1">
                <a:cs typeface="Calibri"/>
              </a:rPr>
              <a:t>ASTeC</a:t>
            </a:r>
            <a:r>
              <a:rPr lang="en-US">
                <a:cs typeface="Calibri"/>
              </a:rPr>
              <a:t> yet, but as you might imagine, detecting deviations from normal </a:t>
            </a:r>
            <a:r>
              <a:rPr lang="en-US" err="1">
                <a:cs typeface="Calibri"/>
              </a:rPr>
              <a:t>behaviour</a:t>
            </a:r>
            <a:r>
              <a:rPr lang="en-US">
                <a:cs typeface="Calibri"/>
              </a:rPr>
              <a:t> before they become a problem can have significant benefits. Machine learning is particularly well suited for this task.</a:t>
            </a:r>
          </a:p>
        </p:txBody>
      </p:sp>
      <p:sp>
        <p:nvSpPr>
          <p:cNvPr id="4" name="Slide Number Placeholder 3"/>
          <p:cNvSpPr>
            <a:spLocks noGrp="1"/>
          </p:cNvSpPr>
          <p:nvPr>
            <p:ph type="sldNum" sz="quarter" idx="5"/>
          </p:nvPr>
        </p:nvSpPr>
        <p:spPr/>
        <p:txBody>
          <a:bodyPr/>
          <a:lstStyle/>
          <a:p>
            <a:fld id="{0766BA20-E035-429B-9909-01CB53B6BFB7}" type="slidenum">
              <a:rPr lang="en-US"/>
              <a:t>26</a:t>
            </a:fld>
            <a:endParaRPr lang="en-US"/>
          </a:p>
        </p:txBody>
      </p:sp>
    </p:spTree>
    <p:extLst>
      <p:ext uri="{BB962C8B-B14F-4D97-AF65-F5344CB8AC3E}">
        <p14:creationId xmlns:p14="http://schemas.microsoft.com/office/powerpoint/2010/main" val="93331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work was a collaboration with Tony </a:t>
            </a:r>
            <a:r>
              <a:rPr lang="en-US" err="1"/>
              <a:t>Gilfellon</a:t>
            </a:r>
            <a:r>
              <a:rPr lang="en-US"/>
              <a:t> and </a:t>
            </a:r>
            <a:r>
              <a:rPr lang="en-US" err="1"/>
              <a:t>SciML</a:t>
            </a:r>
            <a:r>
              <a:rPr lang="en-US"/>
              <a:t> on developing a better breakdown detection system using machine learning, with an eye to solving  RF breakdown prediction.</a:t>
            </a:r>
          </a:p>
          <a:p>
            <a:r>
              <a:rPr lang="en-US">
                <a:cs typeface="Calibri"/>
              </a:rPr>
              <a:t>RF systems are prone to occasional EM breakdowns which can damage equipment, slow down conditioning, (and are generally to be avoided). The current method for detecting when this has happened is done by masking, and so performs poorly when the RF waveforms are changing for legitimate reasons, for example during conditioning, and fails to capture minor breakdowns which fall under the detection threshold. </a:t>
            </a:r>
            <a:endParaRPr lang="en-US">
              <a:ea typeface="Calibri"/>
              <a:cs typeface="Calibri"/>
            </a:endParaRPr>
          </a:p>
          <a:p>
            <a:r>
              <a:rPr lang="en-US">
                <a:cs typeface="Calibri"/>
              </a:rPr>
              <a:t>For this project, we had two datasets to work with – one for the CLARA 10Hz gun which was collected in-house parasitically, and another for the XBOX test stand at CERN, which was produced by PSI. The model was a simple autoencoder, trained exclusively on healthy non-breakdown signals, with a secondary deep neural network to examine the reconstruction and detect deviations from those healthy signals</a:t>
            </a:r>
            <a:endParaRPr lang="en-US">
              <a:ea typeface="Calibri"/>
              <a:cs typeface="Calibri"/>
            </a:endParaRPr>
          </a:p>
        </p:txBody>
      </p:sp>
      <p:sp>
        <p:nvSpPr>
          <p:cNvPr id="4" name="Slide Number Placeholder 3"/>
          <p:cNvSpPr>
            <a:spLocks noGrp="1"/>
          </p:cNvSpPr>
          <p:nvPr>
            <p:ph type="sldNum" sz="quarter" idx="5"/>
          </p:nvPr>
        </p:nvSpPr>
        <p:spPr/>
        <p:txBody>
          <a:bodyPr/>
          <a:lstStyle/>
          <a:p>
            <a:fld id="{C0F3BA1D-A00F-DB41-84DA-BE26C4853B35}" type="slidenum">
              <a:rPr lang="en-US" smtClean="0"/>
              <a:pPr/>
              <a:t>27</a:t>
            </a:fld>
            <a:endParaRPr lang="en-US"/>
          </a:p>
        </p:txBody>
      </p:sp>
    </p:spTree>
    <p:extLst>
      <p:ext uri="{BB962C8B-B14F-4D97-AF65-F5344CB8AC3E}">
        <p14:creationId xmlns:p14="http://schemas.microsoft.com/office/powerpoint/2010/main" val="3000915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approach worked rather well, even allowing for some rudimentary breakdown prediction, though unfortunately not quite enough to deploy in the control room. </a:t>
            </a:r>
          </a:p>
        </p:txBody>
      </p:sp>
      <p:sp>
        <p:nvSpPr>
          <p:cNvPr id="4" name="Slide Number Placeholder 3"/>
          <p:cNvSpPr>
            <a:spLocks noGrp="1"/>
          </p:cNvSpPr>
          <p:nvPr>
            <p:ph type="sldNum" sz="quarter" idx="5"/>
          </p:nvPr>
        </p:nvSpPr>
        <p:spPr/>
        <p:txBody>
          <a:bodyPr/>
          <a:lstStyle/>
          <a:p>
            <a:fld id="{C0F3BA1D-A00F-DB41-84DA-BE26C4853B35}" type="slidenum">
              <a:rPr lang="en-US" smtClean="0"/>
              <a:pPr/>
              <a:t>28</a:t>
            </a:fld>
            <a:endParaRPr lang="en-US"/>
          </a:p>
        </p:txBody>
      </p:sp>
    </p:spTree>
    <p:extLst>
      <p:ext uri="{BB962C8B-B14F-4D97-AF65-F5344CB8AC3E}">
        <p14:creationId xmlns:p14="http://schemas.microsoft.com/office/powerpoint/2010/main" val="1713285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you can see, our results are pretty great. Especially so when you factor in that approximately half of the false positives detected were actually true positives that were mislabeled by the masking system. </a:t>
            </a:r>
          </a:p>
        </p:txBody>
      </p:sp>
      <p:sp>
        <p:nvSpPr>
          <p:cNvPr id="4" name="Slide Number Placeholder 3"/>
          <p:cNvSpPr>
            <a:spLocks noGrp="1"/>
          </p:cNvSpPr>
          <p:nvPr>
            <p:ph type="sldNum" sz="quarter" idx="5"/>
          </p:nvPr>
        </p:nvSpPr>
        <p:spPr/>
        <p:txBody>
          <a:bodyPr/>
          <a:lstStyle/>
          <a:p>
            <a:fld id="{CD577613-D135-4B6D-92EA-22F3136633C2}" type="slidenum">
              <a:rPr lang="en-US"/>
              <a:t>29</a:t>
            </a:fld>
            <a:endParaRPr lang="en-US"/>
          </a:p>
        </p:txBody>
      </p:sp>
    </p:spTree>
    <p:extLst>
      <p:ext uri="{BB962C8B-B14F-4D97-AF65-F5344CB8AC3E}">
        <p14:creationId xmlns:p14="http://schemas.microsoft.com/office/powerpoint/2010/main" val="290318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This is Daresbury Laboratory. It's home to quite a few facilities, working on everything from quantum computing to cancer research, but the main focus for us is that large warehouse looking building in the middle which houses CLARA.</a:t>
            </a:r>
            <a:endParaRPr lang="en-US"/>
          </a:p>
          <a:p>
            <a:pPr>
              <a:defRPr/>
            </a:pPr>
            <a:r>
              <a:rPr lang="en-US">
                <a:cs typeface="Calibri"/>
              </a:rPr>
              <a:t>You may also notice the large tower, it previously held an enormous tandem Van De Graaff accelerator which is now decommissioned. This was formally the Nuclear Structure Facility, and used 22 million volts to accelerate a variety of ions to 44MeV per charge state.  It's very cool to look around if you ever get the chance to visit. There's a huge SF6 chamber and charge collecting belt running up the whole length of the tower.</a:t>
            </a:r>
            <a:endParaRPr lang="en-US">
              <a:ea typeface="Calibri"/>
              <a:cs typeface="Calibri"/>
            </a:endParaRPr>
          </a:p>
          <a:p>
            <a:pPr>
              <a:defRPr/>
            </a:pPr>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t>3</a:t>
            </a:fld>
            <a:endParaRPr lang="en-US"/>
          </a:p>
        </p:txBody>
      </p:sp>
    </p:spTree>
    <p:extLst>
      <p:ext uri="{BB962C8B-B14F-4D97-AF65-F5344CB8AC3E}">
        <p14:creationId xmlns:p14="http://schemas.microsoft.com/office/powerpoint/2010/main" val="186984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finally we come to automated control systems. Here the idea is that we have some target that we want the machine to reach, and previously that meant operators using intuition and fiddling with the settings to get the desired output. With ML based control systems, we can instead simply tell the ML system what we want, and have it apply the settings required directly – vastly saving on operator time. </a:t>
            </a:r>
          </a:p>
        </p:txBody>
      </p:sp>
      <p:sp>
        <p:nvSpPr>
          <p:cNvPr id="4" name="Slide Number Placeholder 3"/>
          <p:cNvSpPr>
            <a:spLocks noGrp="1"/>
          </p:cNvSpPr>
          <p:nvPr>
            <p:ph type="sldNum" sz="quarter" idx="5"/>
          </p:nvPr>
        </p:nvSpPr>
        <p:spPr/>
        <p:txBody>
          <a:bodyPr/>
          <a:lstStyle/>
          <a:p>
            <a:fld id="{0766BA20-E035-429B-9909-01CB53B6BFB7}" type="slidenum">
              <a:rPr lang="en-US"/>
              <a:t>30</a:t>
            </a:fld>
            <a:endParaRPr lang="en-US"/>
          </a:p>
        </p:txBody>
      </p:sp>
    </p:spTree>
    <p:extLst>
      <p:ext uri="{BB962C8B-B14F-4D97-AF65-F5344CB8AC3E}">
        <p14:creationId xmlns:p14="http://schemas.microsoft.com/office/powerpoint/2010/main" val="3566789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Temporal Laser Pulse Shaping. This project is one of my two major focuses right now.</a:t>
            </a:r>
          </a:p>
          <a:p>
            <a:r>
              <a:rPr lang="en-US">
                <a:ea typeface="Calibri"/>
                <a:cs typeface="Calibri"/>
              </a:rPr>
              <a:t>Our photo-injector laser system has a component called an acousto-optic modulator, which enables temporal shaping of the laser pulse. Unfortunately calculating the driving signal for a specific temporal profile is an ill-posed problem, at least if you want to preserve amplitude. </a:t>
            </a:r>
            <a:endParaRPr lang="en-US"/>
          </a:p>
          <a:p>
            <a:r>
              <a:rPr lang="en-US">
                <a:ea typeface="Calibri"/>
                <a:cs typeface="Calibri"/>
              </a:rPr>
              <a:t>Machine learning is great for this kind of problem.</a:t>
            </a:r>
          </a:p>
          <a:p>
            <a:endParaRPr lang="en-US">
              <a:ea typeface="Calibri"/>
              <a:cs typeface="Calibri"/>
            </a:endParaRPr>
          </a:p>
          <a:p>
            <a:r>
              <a:rPr lang="en-US">
                <a:ea typeface="Calibri"/>
                <a:cs typeface="Calibri"/>
              </a:rPr>
              <a:t>The ideal is to be able to generate a spectral phase profile for a given temporal intensity profile, while preserving the total energy of the laser pulse. There are previous works that use iterative algorithms for this, but in addition to being quite slow they have a couple other weaknesses that ML can address.</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CAE33C9-6F8B-41E4-A157-000A9F0EC827}" type="slidenum">
              <a:rPr lang="en-US"/>
              <a:t>31</a:t>
            </a:fld>
            <a:endParaRPr lang="en-US"/>
          </a:p>
        </p:txBody>
      </p:sp>
    </p:spTree>
    <p:extLst>
      <p:ext uri="{BB962C8B-B14F-4D97-AF65-F5344CB8AC3E}">
        <p14:creationId xmlns:p14="http://schemas.microsoft.com/office/powerpoint/2010/main" val="4197024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just a simplified diagram of the acousto-optic modulator. Essentially it splits the incoming laser light into its spectral components, which travel through a crystal at the central focus point. The crystal is driven by a transducer which causes variations in the density of the crystal, which in turn causes shifts in the phase of the spectral components. Recombining those spectral components results in the shaped temporal pulse.</a:t>
            </a:r>
          </a:p>
        </p:txBody>
      </p:sp>
      <p:sp>
        <p:nvSpPr>
          <p:cNvPr id="4" name="Slide Number Placeholder 3"/>
          <p:cNvSpPr>
            <a:spLocks noGrp="1"/>
          </p:cNvSpPr>
          <p:nvPr>
            <p:ph type="sldNum" sz="quarter" idx="5"/>
          </p:nvPr>
        </p:nvSpPr>
        <p:spPr/>
        <p:txBody>
          <a:bodyPr/>
          <a:lstStyle/>
          <a:p>
            <a:fld id="{CD577613-D135-4B6D-92EA-22F3136633C2}" type="slidenum">
              <a:rPr lang="en-US"/>
              <a:t>32</a:t>
            </a:fld>
            <a:endParaRPr lang="en-US"/>
          </a:p>
        </p:txBody>
      </p:sp>
    </p:spTree>
    <p:extLst>
      <p:ext uri="{BB962C8B-B14F-4D97-AF65-F5344CB8AC3E}">
        <p14:creationId xmlns:p14="http://schemas.microsoft.com/office/powerpoint/2010/main" val="2770156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a differentiable simulation of the optical components we developed a physics informed neural network which predicted control signals for the AOM.</a:t>
            </a:r>
          </a:p>
          <a:p>
            <a:endParaRPr lang="en-US"/>
          </a:p>
          <a:p>
            <a:r>
              <a:rPr lang="en-US" dirty="0"/>
              <a:t>Originally we took the target temporal profile as the only input, but when deployed we found this actually only worked a small amount of the time. One of the major difficulties in deploying machine learning systems to production is that machines drift, sometimes far outside of your training set's range. We found that the laser's spectra was drifting by a small amount over the course of the day, and the AOM was very sensitive to this.</a:t>
            </a:r>
            <a:endParaRPr lang="en-US" dirty="0">
              <a:cs typeface="Calibri"/>
            </a:endParaRPr>
          </a:p>
          <a:p>
            <a:r>
              <a:rPr lang="en-US" dirty="0"/>
              <a:t>To combat this, we take the previous shot's spectrometer reading as part of the input to the network to compensate for laser drift and jitter.</a:t>
            </a:r>
            <a:endParaRPr lang="en-US" dirty="0">
              <a:cs typeface="Calibri"/>
            </a:endParaRPr>
          </a:p>
          <a:p>
            <a:r>
              <a:rPr lang="en-US" dirty="0"/>
              <a:t>We take as input the target temporal profile and the spectrometer reading, put those through a neural network, have that output a spectral phase profile, put *that* through a differentiable simulation which predicts the temporal profile, and then use the difference between the input and predicted temporal profile as part of our loss function.</a:t>
            </a:r>
            <a:endParaRPr lang="en-US" dirty="0">
              <a:cs typeface="Calibri"/>
            </a:endParaRPr>
          </a:p>
          <a:p>
            <a:r>
              <a:rPr lang="en-US" dirty="0"/>
              <a:t>We also add a constraint to the spectral phase profile which limits the maximum gradient, as this is a physical limit of the crystal in the acousto-optic modulator.</a:t>
            </a:r>
            <a:endParaRPr lang="en-US" dirty="0">
              <a:cs typeface="Calibri" panose="020F0502020204030204"/>
            </a:endParaRPr>
          </a:p>
          <a:p>
            <a:endParaRPr lang="en-US"/>
          </a:p>
          <a:p>
            <a:r>
              <a:rPr lang="en-US" dirty="0">
                <a:cs typeface="Calibri"/>
              </a:rPr>
              <a:t>This physically informed neural network model incorporates the physical limits of the AOM, as well as the physics of the simulation, and so trains quicker and provides shaping signals which are instantly applicable to the shaper, in contrast with previous methods which generally require many rounds of iteration to achieve results. </a:t>
            </a:r>
          </a:p>
          <a:p>
            <a:endParaRPr lang="en-US">
              <a:cs typeface="Calibri"/>
            </a:endParaRPr>
          </a:p>
          <a:p>
            <a:r>
              <a:rPr lang="en-US" dirty="0">
                <a:cs typeface="Calibri"/>
              </a:rPr>
              <a:t>We are currently in the process of deploying this system, and we're quite far along with this. It is now possible for a user to specify an arbitrary temporal pulse profile for the PI laser and have it applied in a fraction of second, as well as to have that pattern hold stable shot-per-shot even in the presence of laser jitter. </a:t>
            </a:r>
            <a:endParaRPr lang="en-US" dirty="0">
              <a:ea typeface="Calibri"/>
              <a:cs typeface="Calibri"/>
            </a:endParaRPr>
          </a:p>
          <a:p>
            <a:endParaRPr lang="en-US">
              <a:ea typeface="Calibri"/>
              <a:cs typeface="Calibri"/>
            </a:endParaRPr>
          </a:p>
          <a:p>
            <a:r>
              <a:rPr lang="en-US" dirty="0">
                <a:ea typeface="Calibri"/>
                <a:cs typeface="Calibri"/>
              </a:rPr>
              <a:t>Future work on this will involve tying the system in to a bunch shape monitor and having the ML system allow for the specification of arbitrary bunch shapes. We're currently applying for funding to recruit a PhD student to investigate temporal shaping of the bunch using this system, and its potential applications to beam dynamics.</a:t>
            </a:r>
          </a:p>
        </p:txBody>
      </p:sp>
      <p:sp>
        <p:nvSpPr>
          <p:cNvPr id="4" name="Slide Number Placeholder 3"/>
          <p:cNvSpPr>
            <a:spLocks noGrp="1"/>
          </p:cNvSpPr>
          <p:nvPr>
            <p:ph type="sldNum" sz="quarter" idx="5"/>
          </p:nvPr>
        </p:nvSpPr>
        <p:spPr/>
        <p:txBody>
          <a:bodyPr/>
          <a:lstStyle/>
          <a:p>
            <a:fld id="{6CAE33C9-6F8B-41E4-A157-000A9F0EC827}" type="slidenum">
              <a:rPr lang="en-US"/>
              <a:t>33</a:t>
            </a:fld>
            <a:endParaRPr lang="en-US"/>
          </a:p>
        </p:txBody>
      </p:sp>
    </p:spTree>
    <p:extLst>
      <p:ext uri="{BB962C8B-B14F-4D97-AF65-F5344CB8AC3E}">
        <p14:creationId xmlns:p14="http://schemas.microsoft.com/office/powerpoint/2010/main" val="1374008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an addition to the longitudinal shaping, we also had a year-in-industry student, Ahmed, who developed a machine learning system which interfaced with a digital mirror device to produce high quality 2D shaping and shading of the laser.  Here you can see this being used to project the UKRI logo with high fidelity.</a:t>
            </a:r>
          </a:p>
          <a:p>
            <a:r>
              <a:rPr lang="en-US" dirty="0">
                <a:ea typeface="Calibri"/>
                <a:cs typeface="Calibri"/>
              </a:rPr>
              <a:t>This system took as input the pick-off of the laser and the target pattern and produced a control pattern for the DMD which smoothed out noise, corrected for laser breathing, and </a:t>
            </a:r>
            <a:r>
              <a:rPr lang="en-US" dirty="0" err="1">
                <a:ea typeface="Calibri"/>
                <a:cs typeface="Calibri"/>
              </a:rPr>
              <a:t>minimised</a:t>
            </a:r>
            <a:r>
              <a:rPr lang="en-US" dirty="0">
                <a:ea typeface="Calibri"/>
                <a:cs typeface="Calibri"/>
              </a:rPr>
              <a:t> artifacts from edge interference.</a:t>
            </a:r>
          </a:p>
          <a:p>
            <a:endParaRPr lang="en-US">
              <a:ea typeface="Calibri"/>
              <a:cs typeface="Calibri"/>
            </a:endParaRPr>
          </a:p>
          <a:p>
            <a:r>
              <a:rPr lang="en-US" dirty="0">
                <a:ea typeface="Calibri"/>
                <a:cs typeface="Calibri"/>
              </a:rPr>
              <a:t>Once deployment is complete and combined with the temporal shaping, this gives CLARA a rather unique ability to have almost full 3D control of the photo-injector laser at femto-second scales. I say almost because the DMD can only change at 30Khz, which means that we can only change the transverse shape per-shot rather than during shots.</a:t>
            </a:r>
          </a:p>
        </p:txBody>
      </p:sp>
      <p:sp>
        <p:nvSpPr>
          <p:cNvPr id="4" name="Slide Number Placeholder 3"/>
          <p:cNvSpPr>
            <a:spLocks noGrp="1"/>
          </p:cNvSpPr>
          <p:nvPr>
            <p:ph type="sldNum" sz="quarter" idx="5"/>
          </p:nvPr>
        </p:nvSpPr>
        <p:spPr/>
        <p:txBody>
          <a:bodyPr/>
          <a:lstStyle/>
          <a:p>
            <a:fld id="{6CAE33C9-6F8B-41E4-A157-000A9F0EC827}" type="slidenum">
              <a:rPr lang="en-US"/>
              <a:t>34</a:t>
            </a:fld>
            <a:endParaRPr lang="en-US"/>
          </a:p>
        </p:txBody>
      </p:sp>
    </p:spTree>
    <p:extLst>
      <p:ext uri="{BB962C8B-B14F-4D97-AF65-F5344CB8AC3E}">
        <p14:creationId xmlns:p14="http://schemas.microsoft.com/office/powerpoint/2010/main" val="306600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we're also actively working on modelling of hysteresis by </a:t>
            </a:r>
            <a:r>
              <a:rPr lang="en-US" err="1"/>
              <a:t>characterising</a:t>
            </a:r>
            <a:r>
              <a:rPr lang="en-US"/>
              <a:t> magnets. This work is still in the early stages but the intent is to use proxy measurements to solve the identification problem of Preisach modelling, allowing us to perfectly </a:t>
            </a:r>
            <a:r>
              <a:rPr lang="en-US" err="1"/>
              <a:t>characterise</a:t>
            </a:r>
            <a:r>
              <a:rPr lang="en-US"/>
              <a:t> magnets that are in place, which should enable the saving and reloading of magnet configurations without needing to retune and degauss every single time. This will be a significant time save for our operators, and should hopefully allow a more intuitive understanding of the accelerator physics because we can think of magnets as being set to field strengths, rather than currents.</a:t>
            </a:r>
            <a:endParaRPr lang="en-US">
              <a:cs typeface="Calibri" panose="020F0502020204030204"/>
            </a:endParaRPr>
          </a:p>
          <a:p>
            <a:endParaRPr lang="en-US">
              <a:ea typeface="Calibri"/>
              <a:cs typeface="Calibri"/>
            </a:endParaRPr>
          </a:p>
          <a:p>
            <a:r>
              <a:rPr lang="en-US">
                <a:ea typeface="Calibri"/>
                <a:cs typeface="Calibri"/>
              </a:rPr>
              <a:t>I'm sure most of you are familiar with hysteresis curves. It's a pretty widely observed phenomenon in physics. The Preisach model treats each magnet as a collection of hysterons – essentially memory cells, with either a +1 or –1 state. To get the field strength you simply evaluate that double integral, where mu(alpha, beta) is the hysteron density function, and </a:t>
            </a:r>
            <a:r>
              <a:rPr lang="en-US" err="1">
                <a:ea typeface="Calibri"/>
                <a:cs typeface="Calibri"/>
              </a:rPr>
              <a:t>R_alpha_beta</a:t>
            </a:r>
            <a:r>
              <a:rPr lang="en-US">
                <a:ea typeface="Calibri"/>
                <a:cs typeface="Calibri"/>
              </a:rPr>
              <a:t> encodes the hysteron states given the current history.  This video shows the hysteron states multiplied by the density function as a magnet </a:t>
            </a:r>
            <a:r>
              <a:rPr lang="en-US" err="1">
                <a:ea typeface="Calibri"/>
                <a:cs typeface="Calibri"/>
              </a:rPr>
              <a:t>deguausses</a:t>
            </a:r>
            <a:r>
              <a:rPr lang="en-US">
                <a:ea typeface="Calibri"/>
                <a:cs typeface="Calibri"/>
              </a:rPr>
              <a:t>, with red representing the –1 state and blue, the +1 state. The set of graphs above show the final states, with the hysteresis curve on the left, the density function mu in the </a:t>
            </a:r>
          </a:p>
          <a:p>
            <a:r>
              <a:rPr lang="en-US">
                <a:ea typeface="Calibri"/>
                <a:cs typeface="Calibri"/>
              </a:rPr>
              <a:t>middle, and the hysteron states on the right.</a:t>
            </a:r>
            <a:endParaRPr lang="en-US">
              <a:cs typeface="Calibri" panose="020F0502020204030204"/>
            </a:endParaRPr>
          </a:p>
          <a:p>
            <a:endParaRPr lang="en-US">
              <a:ea typeface="Calibri"/>
              <a:cs typeface="Calibri"/>
            </a:endParaRPr>
          </a:p>
          <a:p>
            <a:r>
              <a:rPr lang="en-US">
                <a:ea typeface="Calibri"/>
                <a:cs typeface="Calibri"/>
              </a:rPr>
              <a:t>To perfectly </a:t>
            </a:r>
            <a:r>
              <a:rPr lang="en-US" err="1">
                <a:ea typeface="Calibri"/>
                <a:cs typeface="Calibri"/>
              </a:rPr>
              <a:t>characterise</a:t>
            </a:r>
            <a:r>
              <a:rPr lang="en-US">
                <a:ea typeface="Calibri"/>
                <a:cs typeface="Calibri"/>
              </a:rPr>
              <a:t> a magnet, we need to learn its mu function, the true hysteron </a:t>
            </a:r>
            <a:r>
              <a:rPr lang="en-US" err="1">
                <a:ea typeface="Calibri"/>
                <a:cs typeface="Calibri"/>
              </a:rPr>
              <a:t>desnity</a:t>
            </a:r>
            <a:r>
              <a:rPr lang="en-US">
                <a:ea typeface="Calibri"/>
                <a:cs typeface="Calibri"/>
              </a:rPr>
              <a:t> function. The hysteron state can be inferred from the current history. The model will learn the hysteron density function through a proxy observation (</a:t>
            </a:r>
            <a:r>
              <a:rPr lang="en-US" err="1">
                <a:ea typeface="Calibri"/>
                <a:cs typeface="Calibri"/>
              </a:rPr>
              <a:t>ie</a:t>
            </a:r>
            <a:r>
              <a:rPr lang="en-US">
                <a:ea typeface="Calibri"/>
                <a:cs typeface="Calibri"/>
              </a:rPr>
              <a:t>, the kick applied to the bunch), and combines this with the current history of the magnet, then when an operator saves a configuration, instead of storing the current, it will store the predicted field value. Then, when we come to reload we can simply use the current history and the stored field value to restore the magnet to the desired field strength. The hope is that his will save hours of operator time which is normally spent degaussing and retuning magnets between setups.</a:t>
            </a:r>
            <a:endParaRPr lang="en-US">
              <a:cs typeface="Calibri"/>
            </a:endParaRPr>
          </a:p>
        </p:txBody>
      </p:sp>
      <p:sp>
        <p:nvSpPr>
          <p:cNvPr id="4" name="Slide Number Placeholder 3"/>
          <p:cNvSpPr>
            <a:spLocks noGrp="1"/>
          </p:cNvSpPr>
          <p:nvPr>
            <p:ph type="sldNum" sz="quarter" idx="5"/>
          </p:nvPr>
        </p:nvSpPr>
        <p:spPr/>
        <p:txBody>
          <a:bodyPr/>
          <a:lstStyle/>
          <a:p>
            <a:fld id="{CD577613-D135-4B6D-92EA-22F3136633C2}" type="slidenum">
              <a:rPr lang="en-US"/>
              <a:t>35</a:t>
            </a:fld>
            <a:endParaRPr lang="en-US"/>
          </a:p>
        </p:txBody>
      </p:sp>
    </p:spTree>
    <p:extLst>
      <p:ext uri="{BB962C8B-B14F-4D97-AF65-F5344CB8AC3E}">
        <p14:creationId xmlns:p14="http://schemas.microsoft.com/office/powerpoint/2010/main" val="678259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built a machine learning model which treats the mu function as a learnable matrix, and modified the state transition function to be differentiable. As such we can train the model to learn the mu function using current history and measured field.</a:t>
            </a:r>
            <a:endParaRPr lang="en-US"/>
          </a:p>
          <a:p>
            <a:endParaRPr lang="en-US"/>
          </a:p>
          <a:p>
            <a:r>
              <a:rPr lang="en-US"/>
              <a:t>And here's it training on a toy example of the problem. The model is fed only the current history of the magnet, and is trained to predict the field. Because we've integrated the Preisach model into the machine learning model, we can </a:t>
            </a:r>
            <a:r>
              <a:rPr lang="en-US" err="1"/>
              <a:t>visualise</a:t>
            </a:r>
            <a:r>
              <a:rPr lang="en-US"/>
              <a:t> the model learning the hysteron density function. The true value is on the right there.</a:t>
            </a:r>
          </a:p>
          <a:p>
            <a:r>
              <a:rPr lang="en-US">
                <a:cs typeface="Calibri"/>
              </a:rPr>
              <a:t>The next step in this research is to train the model by proxy measurements, allowing us to </a:t>
            </a:r>
            <a:r>
              <a:rPr lang="en-US" err="1">
                <a:cs typeface="Calibri"/>
              </a:rPr>
              <a:t>characterise</a:t>
            </a:r>
            <a:r>
              <a:rPr lang="en-US">
                <a:cs typeface="Calibri"/>
              </a:rPr>
              <a:t> magnets that are in place without needing to take hall probe measurements – a thing that is impossible to do for most magnets in the accelerator.</a:t>
            </a:r>
          </a:p>
        </p:txBody>
      </p:sp>
      <p:sp>
        <p:nvSpPr>
          <p:cNvPr id="4" name="Slide Number Placeholder 3"/>
          <p:cNvSpPr>
            <a:spLocks noGrp="1"/>
          </p:cNvSpPr>
          <p:nvPr>
            <p:ph type="sldNum" sz="quarter" idx="5"/>
          </p:nvPr>
        </p:nvSpPr>
        <p:spPr/>
        <p:txBody>
          <a:bodyPr/>
          <a:lstStyle/>
          <a:p>
            <a:fld id="{CD577613-D135-4B6D-92EA-22F3136633C2}" type="slidenum">
              <a:rPr lang="en-US"/>
              <a:t>36</a:t>
            </a:fld>
            <a:endParaRPr lang="en-US"/>
          </a:p>
        </p:txBody>
      </p:sp>
    </p:spTree>
    <p:extLst>
      <p:ext uri="{BB962C8B-B14F-4D97-AF65-F5344CB8AC3E}">
        <p14:creationId xmlns:p14="http://schemas.microsoft.com/office/powerpoint/2010/main" val="1231350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you've seen, there's been quite a lot of work using machine learning going on at Daresbury, so to give a bit of perspective, we've got this lovely project timeline. As you can see, the laser pulse shaping is our most advanced project. It's practically ready for users. </a:t>
            </a:r>
            <a:endParaRPr lang="en-US"/>
          </a:p>
          <a:p>
            <a:r>
              <a:rPr lang="en-US">
                <a:ea typeface="Calibri"/>
                <a:cs typeface="Calibri"/>
              </a:rPr>
              <a:t>RF breakdown detection is not far behind, as is the hysteresis modelling.</a:t>
            </a:r>
          </a:p>
          <a:p>
            <a:r>
              <a:rPr lang="en-US">
                <a:ea typeface="Calibri"/>
                <a:cs typeface="Calibri"/>
              </a:rPr>
              <a:t>We've got quite a few more projects lined up, and hopefully should be getting through most of those in a year or two, so look out for our papers on those!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766BA20-E035-429B-9909-01CB53B6BFB7}" type="slidenum">
              <a:rPr lang="en-US"/>
              <a:t>37</a:t>
            </a:fld>
            <a:endParaRPr lang="en-US"/>
          </a:p>
        </p:txBody>
      </p:sp>
    </p:spTree>
    <p:extLst>
      <p:ext uri="{BB962C8B-B14F-4D97-AF65-F5344CB8AC3E}">
        <p14:creationId xmlns:p14="http://schemas.microsoft.com/office/powerpoint/2010/main" val="1755679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Before I conclude I'd just like to talk about some of the challenges we're facing.</a:t>
            </a:r>
          </a:p>
          <a:p>
            <a:r>
              <a:rPr lang="en-US">
                <a:ea typeface="Calibri"/>
                <a:cs typeface="Calibri"/>
              </a:rPr>
              <a:t>The first is that deployment is a hard problem. It is relatively easy to make a simple model that can match your data, especially simulated data, but handling machine drift, changes in configurations, or even just previously unobserved parameter regions can be extremely difficult. We encountered this when working on the laser pulse shaping initially, and that's what led us to integrate the spectrometer readings.</a:t>
            </a:r>
          </a:p>
          <a:p>
            <a:endParaRPr lang="en-US">
              <a:ea typeface="Calibri"/>
              <a:cs typeface="Calibri"/>
            </a:endParaRPr>
          </a:p>
          <a:p>
            <a:r>
              <a:rPr lang="en-US">
                <a:ea typeface="Calibri"/>
                <a:cs typeface="Calibri"/>
              </a:rPr>
              <a:t>Also for live deployments for anomaly detection, we need high repetition rate inference. For that we need to deploy machine learning to FPGAs. FPGA expertise is uncommon and that means that it can be difficult to find staff with the technical expertise needed to implement these machine learning algorithms at repetition rates exceeding 50Hz</a:t>
            </a:r>
          </a:p>
          <a:p>
            <a:endParaRPr lang="en-US">
              <a:ea typeface="Calibri"/>
              <a:cs typeface="Calibri"/>
            </a:endParaRPr>
          </a:p>
          <a:p>
            <a:r>
              <a:rPr lang="en-US">
                <a:ea typeface="Calibri"/>
                <a:cs typeface="Calibri"/>
              </a:rPr>
              <a:t>High quality data is the lifeblood of ML, and it is sometimes quite difficult to collect. As I'm sure you know accelerators generate huge quantities of data, but frequently to store it we need to do so sparsely.  Either experiments discard large quantities of data or it's compressed </a:t>
            </a:r>
            <a:r>
              <a:rPr lang="en-US" err="1">
                <a:ea typeface="Calibri"/>
                <a:cs typeface="Calibri"/>
              </a:rPr>
              <a:t>lossily</a:t>
            </a:r>
            <a:r>
              <a:rPr lang="en-US">
                <a:ea typeface="Calibri"/>
                <a:cs typeface="Calibri"/>
              </a:rPr>
              <a:t>. For something like RF waveforms, recording a full duty cycle can result in terabytes a day, and the infrastructure to store that much data is not cheap. </a:t>
            </a:r>
          </a:p>
          <a:p>
            <a:endParaRPr lang="en-US">
              <a:ea typeface="Calibri"/>
              <a:cs typeface="Calibri"/>
            </a:endParaRPr>
          </a:p>
          <a:p>
            <a:r>
              <a:rPr lang="en-US">
                <a:ea typeface="Calibri"/>
                <a:cs typeface="Calibri"/>
              </a:rPr>
              <a:t>With ML really only coming to the forefront in the last decade or so, most modern accelerators were not built with ML in mind. Sensors and data collection were largely added as afterthoughts, or if they were already in place, they were not intended to be used for the kinds of data processing we need. We've been working around this and using what data we can, but also pushing for ML to be considered during the design phase of accelerators. Fortunately both the RUEDI and UK XFEL projects which Daresbury play big parts in have taken this to heart. </a:t>
            </a:r>
          </a:p>
        </p:txBody>
      </p:sp>
      <p:sp>
        <p:nvSpPr>
          <p:cNvPr id="4" name="Slide Number Placeholder 3"/>
          <p:cNvSpPr>
            <a:spLocks noGrp="1"/>
          </p:cNvSpPr>
          <p:nvPr>
            <p:ph type="sldNum" sz="quarter" idx="5"/>
          </p:nvPr>
        </p:nvSpPr>
        <p:spPr/>
        <p:txBody>
          <a:bodyPr/>
          <a:lstStyle/>
          <a:p>
            <a:fld id="{CD577613-D135-4B6D-92EA-22F3136633C2}" type="slidenum">
              <a:rPr lang="en-US"/>
              <a:t>38</a:t>
            </a:fld>
            <a:endParaRPr lang="en-US"/>
          </a:p>
        </p:txBody>
      </p:sp>
    </p:spTree>
    <p:extLst>
      <p:ext uri="{BB962C8B-B14F-4D97-AF65-F5344CB8AC3E}">
        <p14:creationId xmlns:p14="http://schemas.microsoft.com/office/powerpoint/2010/main" val="2104195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This is a list of all the publications mentioned in this talk. </a:t>
            </a:r>
            <a:endParaRPr lang="en-US"/>
          </a:p>
        </p:txBody>
      </p:sp>
      <p:sp>
        <p:nvSpPr>
          <p:cNvPr id="4" name="Slide Number Placeholder 3"/>
          <p:cNvSpPr>
            <a:spLocks noGrp="1"/>
          </p:cNvSpPr>
          <p:nvPr>
            <p:ph type="sldNum" sz="quarter" idx="10"/>
          </p:nvPr>
        </p:nvSpPr>
        <p:spPr/>
        <p:txBody>
          <a:bodyPr/>
          <a:lstStyle/>
          <a:p>
            <a:fld id="{C0F3BA1D-A00F-DB41-84DA-BE26C4853B35}" type="slidenum">
              <a:rPr lang="en-US" smtClean="0"/>
              <a:pPr/>
              <a:t>39</a:t>
            </a:fld>
            <a:endParaRPr lang="en-US"/>
          </a:p>
        </p:txBody>
      </p:sp>
    </p:spTree>
    <p:extLst>
      <p:ext uri="{BB962C8B-B14F-4D97-AF65-F5344CB8AC3E}">
        <p14:creationId xmlns:p14="http://schemas.microsoft.com/office/powerpoint/2010/main" val="146281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CLARA is the Compact Linear Accelerator for Research and Applications. Designed, built, and operated by ASTeC – that's the Accelerator Science and Technology Centre. Physicists sure love acronyms.</a:t>
            </a:r>
          </a:p>
          <a:p>
            <a:pPr>
              <a:defRPr/>
            </a:pPr>
            <a:r>
              <a:rPr lang="en-US">
                <a:ea typeface="Calibri"/>
                <a:cs typeface="Calibri"/>
              </a:rPr>
              <a:t>As you might imagine from the name, </a:t>
            </a:r>
            <a:r>
              <a:rPr lang="en-US" err="1">
                <a:ea typeface="Calibri"/>
                <a:cs typeface="Calibri"/>
              </a:rPr>
              <a:t>ASTeC's</a:t>
            </a:r>
            <a:r>
              <a:rPr lang="en-US">
                <a:ea typeface="Calibri"/>
                <a:cs typeface="Calibri"/>
              </a:rPr>
              <a:t> primary goal is developing new technologies for accelerators, however we're</a:t>
            </a:r>
            <a:r>
              <a:rPr lang="en-US"/>
              <a:t> also a user facility that provides electron beams to chemists, biologists, physicists, </a:t>
            </a:r>
            <a:r>
              <a:rPr lang="en-US" err="1"/>
              <a:t>etc</a:t>
            </a:r>
            <a:r>
              <a:rPr lang="en-US"/>
              <a:t> for research.</a:t>
            </a:r>
            <a:endParaRPr lang="en-US">
              <a:ea typeface="Calibri"/>
              <a:cs typeface="Calibri"/>
            </a:endParaRPr>
          </a:p>
          <a:p>
            <a:pPr>
              <a:defRPr/>
            </a:pPr>
            <a:r>
              <a:rPr lang="en-US"/>
              <a:t>Up until 2022, CLARA operated at 50MeV at 10Hz, however we shut down for a few years to do upgrades to 250mev @ 100Hz. Those upgrades are practically complete and we're just conditioning the RF cavities now with the expectation of beam in early 2025.</a:t>
            </a:r>
            <a:endParaRPr lang="en-US">
              <a:ea typeface="Calibri" panose="020F0502020204030204"/>
              <a:cs typeface="Calibri" panose="020F0502020204030204"/>
            </a:endParaRPr>
          </a:p>
          <a:p>
            <a:pPr>
              <a:defRP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4</a:t>
            </a:fld>
            <a:endParaRPr lang="en-US"/>
          </a:p>
        </p:txBody>
      </p:sp>
    </p:spTree>
    <p:extLst>
      <p:ext uri="{BB962C8B-B14F-4D97-AF65-F5344CB8AC3E}">
        <p14:creationId xmlns:p14="http://schemas.microsoft.com/office/powerpoint/2010/main" val="1669707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that's everything! Thanks for your attention, and feel free to ask questions if you have them.</a:t>
            </a:r>
          </a:p>
        </p:txBody>
      </p:sp>
      <p:sp>
        <p:nvSpPr>
          <p:cNvPr id="4" name="Slide Number Placeholder 3"/>
          <p:cNvSpPr>
            <a:spLocks noGrp="1"/>
          </p:cNvSpPr>
          <p:nvPr>
            <p:ph type="sldNum" sz="quarter" idx="5"/>
          </p:nvPr>
        </p:nvSpPr>
        <p:spPr/>
        <p:txBody>
          <a:bodyPr/>
          <a:lstStyle/>
          <a:p>
            <a:fld id="{CD577613-D135-4B6D-92EA-22F3136633C2}" type="slidenum">
              <a:rPr lang="en-US"/>
              <a:t>40</a:t>
            </a:fld>
            <a:endParaRPr lang="en-US"/>
          </a:p>
        </p:txBody>
      </p:sp>
    </p:spTree>
    <p:extLst>
      <p:ext uri="{BB962C8B-B14F-4D97-AF65-F5344CB8AC3E}">
        <p14:creationId xmlns:p14="http://schemas.microsoft.com/office/powerpoint/2010/main" val="35871048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Also here's some cool pictures a colleague sent me when I was confirming a few details about the tower. You're looking here at a cross sectional diagram of the tower and the breakdowns that happened when they tried to run the thing at 30 million volts.</a:t>
            </a:r>
            <a:endParaRPr lang="en-US"/>
          </a:p>
        </p:txBody>
      </p:sp>
      <p:sp>
        <p:nvSpPr>
          <p:cNvPr id="4" name="Slide Number Placeholder 3"/>
          <p:cNvSpPr>
            <a:spLocks noGrp="1"/>
          </p:cNvSpPr>
          <p:nvPr>
            <p:ph type="sldNum" sz="quarter" idx="5"/>
          </p:nvPr>
        </p:nvSpPr>
        <p:spPr/>
        <p:txBody>
          <a:bodyPr/>
          <a:lstStyle/>
          <a:p>
            <a:fld id="{CD577613-D135-4B6D-92EA-22F3136633C2}" type="slidenum">
              <a:rPr lang="en-US"/>
              <a:t>41</a:t>
            </a:fld>
            <a:endParaRPr lang="en-US"/>
          </a:p>
        </p:txBody>
      </p:sp>
    </p:spTree>
    <p:extLst>
      <p:ext uri="{BB962C8B-B14F-4D97-AF65-F5344CB8AC3E}">
        <p14:creationId xmlns:p14="http://schemas.microsoft.com/office/powerpoint/2010/main" val="135965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Daresbury </a:t>
            </a:r>
            <a:r>
              <a:rPr lang="en-US">
                <a:cs typeface="Calibri"/>
              </a:rPr>
              <a:t>has played host to a number of accelerators over the years, and CLARA</a:t>
            </a:r>
            <a:r>
              <a:rPr lang="en-US">
                <a:ea typeface="Calibri"/>
                <a:cs typeface="Calibri"/>
              </a:rPr>
              <a:t> initially began life as a parallel construction next to the VELA machine, with some shared components. This was the phase 1 construction at 50MeV. </a:t>
            </a:r>
            <a:endParaRPr lang="en-US">
              <a:cs typeface="Calibri"/>
            </a:endParaRPr>
          </a:p>
          <a:p>
            <a:pPr>
              <a:defRPr/>
            </a:pPr>
            <a:r>
              <a:rPr lang="en-US">
                <a:ea typeface="Calibri"/>
                <a:cs typeface="Calibri"/>
              </a:rPr>
              <a:t>As I mentioned, we've now expanded to 250MeV, adding 3 additional normal conducting </a:t>
            </a:r>
            <a:r>
              <a:rPr lang="en-US" err="1">
                <a:ea typeface="Calibri"/>
                <a:cs typeface="Calibri"/>
              </a:rPr>
              <a:t>linacs</a:t>
            </a:r>
            <a:r>
              <a:rPr lang="en-US">
                <a:ea typeface="Calibri"/>
                <a:cs typeface="Calibri"/>
              </a:rPr>
              <a:t>, a transverse deflecting cavity, 3 beam dumps as sites for user experimentation, and the FEBE hutch.</a:t>
            </a:r>
            <a:endParaRPr lang="en-US"/>
          </a:p>
          <a:p>
            <a:pPr>
              <a:defRPr/>
            </a:pPr>
            <a:r>
              <a:rPr lang="en-US"/>
              <a:t>FEBE is an enormously powerful laser system: a 120TW </a:t>
            </a:r>
            <a:r>
              <a:rPr lang="en-US" err="1"/>
              <a:t>Ti:Sapphire</a:t>
            </a:r>
            <a:r>
              <a:rPr lang="en-US"/>
              <a:t> pulsed laser that is injected into the beam line for a variety of experiments, including plasma </a:t>
            </a:r>
            <a:r>
              <a:rPr lang="en-US" err="1"/>
              <a:t>wakefield</a:t>
            </a:r>
            <a:r>
              <a:rPr lang="en-US"/>
              <a:t> research. As a result the FEBE hutch has additional radiation shielding to compensate for the radiation that will be produced at energies up to 1GeV.</a:t>
            </a:r>
            <a:endParaRPr lang="en-US">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5</a:t>
            </a:fld>
            <a:endParaRPr lang="en-US"/>
          </a:p>
        </p:txBody>
      </p:sp>
    </p:spTree>
    <p:extLst>
      <p:ext uri="{BB962C8B-B14F-4D97-AF65-F5344CB8AC3E}">
        <p14:creationId xmlns:p14="http://schemas.microsoft.com/office/powerpoint/2010/main" val="288789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Okay, now you know about the machine we've been working with, let's get to the topic proper: First – what is machine learning?</a:t>
            </a:r>
          </a:p>
          <a:p>
            <a:r>
              <a:rPr lang="en-US">
                <a:cs typeface="Calibri"/>
              </a:rPr>
              <a:t>At it's core, machine learning is about creating models that approximate functions by learning from data. You have some ground truth function </a:t>
            </a:r>
            <a:r>
              <a:rPr lang="en-US" err="1">
                <a:cs typeface="Calibri"/>
              </a:rPr>
              <a:t>parameterised</a:t>
            </a:r>
            <a:r>
              <a:rPr lang="en-US">
                <a:cs typeface="Calibri"/>
              </a:rPr>
              <a:t> by your data's features, and your machine learning system which takes those features and attempts to approximate that ground truth function.</a:t>
            </a:r>
            <a:r>
              <a:rPr lang="en-US">
                <a:ea typeface="Calibri" panose="020F0502020204030204"/>
                <a:cs typeface="Calibri"/>
              </a:rPr>
              <a:t> How that function approximation is done is what separates the different techniques from each other.</a:t>
            </a:r>
            <a:endParaRPr lang="en-US">
              <a:cs typeface="Calibri"/>
            </a:endParaRPr>
          </a:p>
          <a:p>
            <a:r>
              <a:rPr lang="en-US">
                <a:ea typeface="Calibri" panose="020F0502020204030204"/>
                <a:cs typeface="Calibri"/>
              </a:rPr>
              <a:t>Here I show an animation taken from Ben Mosely's blog on physics informed neural networks, which demonstrates the wonders and pitfalls of this function approximation very nicely. </a:t>
            </a:r>
          </a:p>
          <a:p>
            <a:r>
              <a:rPr lang="en-US">
                <a:ea typeface="Calibri" panose="020F0502020204030204"/>
                <a:cs typeface="Calibri"/>
              </a:rPr>
              <a:t>This is showing the predictions of a neural network as it learns to fit data taken from a ground truth function. The blue line is the output of the neural network, the grey line is the ground truth (which in reality is rarely known), and the yellow spots are the training data.</a:t>
            </a:r>
          </a:p>
          <a:p>
            <a:r>
              <a:rPr lang="en-US">
                <a:ea typeface="Calibri" panose="020F0502020204030204"/>
                <a:cs typeface="Calibri"/>
              </a:rPr>
              <a:t>You can see that the training data covers only a part of the underlying ground truth function, and so the neural network learns to approximate only that section. We would say that this model </a:t>
            </a:r>
            <a:r>
              <a:rPr lang="en-US" err="1">
                <a:ea typeface="Calibri" panose="020F0502020204030204"/>
                <a:cs typeface="Calibri"/>
              </a:rPr>
              <a:t>generalises</a:t>
            </a:r>
            <a:r>
              <a:rPr lang="en-US">
                <a:ea typeface="Calibri" panose="020F0502020204030204"/>
                <a:cs typeface="Calibri"/>
              </a:rPr>
              <a:t> poorly.</a:t>
            </a:r>
          </a:p>
          <a:p>
            <a:r>
              <a:rPr lang="en-US">
                <a:ea typeface="Calibri" panose="020F0502020204030204"/>
                <a:cs typeface="Calibri"/>
              </a:rPr>
              <a:t>To get a more general approximation more training data would be needed, or alternatively you could incorporate more information into the model by using a technique such as a physics informed neural network, where you incorporate physical constraints into your loss function.</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766BA20-E035-429B-9909-01CB53B6BFB7}" type="slidenum">
              <a:rPr lang="en-US"/>
              <a:t>6</a:t>
            </a:fld>
            <a:endParaRPr lang="en-US"/>
          </a:p>
        </p:txBody>
      </p:sp>
    </p:spTree>
    <p:extLst>
      <p:ext uri="{BB962C8B-B14F-4D97-AF65-F5344CB8AC3E}">
        <p14:creationId xmlns:p14="http://schemas.microsoft.com/office/powerpoint/2010/main" val="3384698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Machine Learning is a huge field. I just showed an example using a simple neural network, but there's a great many more techniques from clustering to random forests. I'd likely need the full day to just </a:t>
            </a:r>
            <a:r>
              <a:rPr lang="en-US" err="1">
                <a:cs typeface="Calibri"/>
              </a:rPr>
              <a:t>summarise</a:t>
            </a:r>
            <a:r>
              <a:rPr lang="en-US">
                <a:cs typeface="Calibri"/>
              </a:rPr>
              <a:t> them all, so I'm afraid we'll have to skim!</a:t>
            </a:r>
            <a:endParaRPr lang="en-US"/>
          </a:p>
          <a:p>
            <a:r>
              <a:rPr lang="en-US">
                <a:cs typeface="Calibri"/>
              </a:rPr>
              <a:t>Fortunately in the applied sciences, and particularly in accelerator work, we are primarily concerned with augmenting control systems, speeding up simulations, and preventing faults. As such we can somewhat narrow the field to a few major areas. For control systems: predictive models, for diagnostics: generative models, and for anomaly detection: auto-regressive models. These aren't small areas of research, each one could easily be the focus of a career, but at least we don't need to know everything.</a:t>
            </a:r>
            <a:endParaRPr lang="en-US">
              <a:ea typeface="Calibri"/>
              <a:cs typeface="Calibri"/>
            </a:endParaRPr>
          </a:p>
          <a:p>
            <a:endParaRPr lang="en-US">
              <a:cs typeface="Calibri"/>
            </a:endParaRPr>
          </a:p>
          <a:p>
            <a:r>
              <a:rPr lang="en-US">
                <a:cs typeface="Calibri"/>
              </a:rPr>
              <a:t>On the topic of knowing everything, there's rather a lot of math under the hood of most of these systems – but thanks to the excellent frameworks that have been created you don't need to know most of it to use it! Though I would recommend some basic familiarity if you're going to!</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0766BA20-E035-429B-9909-01CB53B6BFB7}" type="slidenum">
              <a:rPr lang="en-US"/>
              <a:t>7</a:t>
            </a:fld>
            <a:endParaRPr lang="en-US"/>
          </a:p>
        </p:txBody>
      </p:sp>
    </p:spTree>
    <p:extLst>
      <p:ext uri="{BB962C8B-B14F-4D97-AF65-F5344CB8AC3E}">
        <p14:creationId xmlns:p14="http://schemas.microsoft.com/office/powerpoint/2010/main" val="784931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really want to </a:t>
            </a:r>
            <a:r>
              <a:rPr lang="en-US" err="1">
                <a:ea typeface="Calibri"/>
                <a:cs typeface="Calibri"/>
              </a:rPr>
              <a:t>emphasise</a:t>
            </a:r>
            <a:r>
              <a:rPr lang="en-US">
                <a:ea typeface="Calibri"/>
                <a:cs typeface="Calibri"/>
              </a:rPr>
              <a:t> that this is only a tiny fraction of the possibilities of ML, please don't leave this seminar thinking you can only do neural networks! Often the simpler techniques will produce surprisingly good results. Here's a few I really recommend </a:t>
            </a:r>
            <a:r>
              <a:rPr lang="en-US" err="1">
                <a:ea typeface="Calibri"/>
                <a:cs typeface="Calibri"/>
              </a:rPr>
              <a:t>familiarising</a:t>
            </a:r>
            <a:r>
              <a:rPr lang="en-US">
                <a:ea typeface="Calibri"/>
                <a:cs typeface="Calibri"/>
              </a:rPr>
              <a:t> yourself with, not only because they're powerful, but because they make up a large part of the research in applied ML for physics right now.</a:t>
            </a:r>
            <a:endParaRPr lang="en-US"/>
          </a:p>
        </p:txBody>
      </p:sp>
      <p:sp>
        <p:nvSpPr>
          <p:cNvPr id="4" name="Slide Number Placeholder 3"/>
          <p:cNvSpPr>
            <a:spLocks noGrp="1"/>
          </p:cNvSpPr>
          <p:nvPr>
            <p:ph type="sldNum" sz="quarter" idx="5"/>
          </p:nvPr>
        </p:nvSpPr>
        <p:spPr/>
        <p:txBody>
          <a:bodyPr/>
          <a:lstStyle/>
          <a:p>
            <a:fld id="{0766BA20-E035-429B-9909-01CB53B6BFB7}" type="slidenum">
              <a:rPr lang="en-US"/>
              <a:t>8</a:t>
            </a:fld>
            <a:endParaRPr lang="en-US"/>
          </a:p>
        </p:txBody>
      </p:sp>
    </p:spTree>
    <p:extLst>
      <p:ext uri="{BB962C8B-B14F-4D97-AF65-F5344CB8AC3E}">
        <p14:creationId xmlns:p14="http://schemas.microsoft.com/office/powerpoint/2010/main" val="70797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Bayesian </a:t>
            </a:r>
            <a:r>
              <a:rPr lang="en-US" err="1">
                <a:cs typeface="Calibri"/>
              </a:rPr>
              <a:t>Optimisation</a:t>
            </a:r>
            <a:r>
              <a:rPr lang="en-US">
                <a:cs typeface="Calibri"/>
              </a:rPr>
              <a:t> is a great first go-to technique for a lot of physics problems</a:t>
            </a:r>
          </a:p>
          <a:p>
            <a:r>
              <a:rPr lang="en-US">
                <a:cs typeface="Calibri"/>
              </a:rPr>
              <a:t>The core concept of the technique is that it uses past observations to approximate a function which describes likely future optimal points with uncertainty, and then measures the function at those points to inform the function approximation further.</a:t>
            </a:r>
            <a:endParaRPr lang="en-US">
              <a:ea typeface="Calibri"/>
              <a:cs typeface="Calibri"/>
            </a:endParaRPr>
          </a:p>
          <a:p>
            <a:endParaRPr lang="en-US">
              <a:cs typeface="Calibri"/>
            </a:endParaRPr>
          </a:p>
          <a:p>
            <a:r>
              <a:rPr lang="en-US">
                <a:cs typeface="Calibri"/>
              </a:rPr>
              <a:t>It has a few great advantages:</a:t>
            </a:r>
          </a:p>
          <a:p>
            <a:pPr marL="171450" indent="-171450">
              <a:buFont typeface="Calibri"/>
              <a:buChar char="-"/>
            </a:pPr>
            <a:r>
              <a:rPr lang="en-US">
                <a:cs typeface="Calibri"/>
              </a:rPr>
              <a:t>Low setup complexity. It's very easy to plug a handful of parameters into a black box function and slap </a:t>
            </a:r>
            <a:r>
              <a:rPr lang="en-US" err="1">
                <a:cs typeface="Calibri"/>
              </a:rPr>
              <a:t>bayesian</a:t>
            </a:r>
            <a:r>
              <a:rPr lang="en-US">
                <a:cs typeface="Calibri"/>
              </a:rPr>
              <a:t> </a:t>
            </a:r>
            <a:r>
              <a:rPr lang="en-US" err="1">
                <a:cs typeface="Calibri"/>
              </a:rPr>
              <a:t>optimisation</a:t>
            </a:r>
            <a:r>
              <a:rPr lang="en-US">
                <a:cs typeface="Calibri"/>
              </a:rPr>
              <a:t> on there</a:t>
            </a:r>
          </a:p>
          <a:p>
            <a:pPr marL="171450" indent="-171450">
              <a:buFont typeface="Calibri"/>
              <a:buChar char="-"/>
            </a:pPr>
            <a:r>
              <a:rPr lang="en-US">
                <a:cs typeface="Calibri"/>
              </a:rPr>
              <a:t>Uncertainty prediction. The model predicts uncertainty alongside its function prediction, allowing you to measure confidence in the model's prediction</a:t>
            </a:r>
          </a:p>
          <a:p>
            <a:pPr marL="171450" indent="-171450">
              <a:buFont typeface="Calibri"/>
              <a:buChar char="-"/>
            </a:pPr>
            <a:r>
              <a:rPr lang="en-US">
                <a:cs typeface="Calibri"/>
              </a:rPr>
              <a:t>Low sampling requirements. It usually takes less than a hundred </a:t>
            </a:r>
            <a:r>
              <a:rPr lang="en-US" err="1">
                <a:cs typeface="Calibri"/>
              </a:rPr>
              <a:t>measurments</a:t>
            </a:r>
            <a:r>
              <a:rPr lang="en-US">
                <a:cs typeface="Calibri"/>
              </a:rPr>
              <a:t> for a </a:t>
            </a:r>
            <a:r>
              <a:rPr lang="en-US" err="1">
                <a:cs typeface="Calibri"/>
              </a:rPr>
              <a:t>bayesian</a:t>
            </a:r>
            <a:r>
              <a:rPr lang="en-US">
                <a:cs typeface="Calibri"/>
              </a:rPr>
              <a:t> opt algorithm to converge, which is great if your simulations or experiments are expensive!</a:t>
            </a:r>
          </a:p>
          <a:p>
            <a:r>
              <a:rPr lang="en-US">
                <a:cs typeface="Calibri"/>
              </a:rPr>
              <a:t>Disadvantages:</a:t>
            </a:r>
          </a:p>
          <a:p>
            <a:pPr marL="171450" indent="-171450">
              <a:buFont typeface="Calibri"/>
              <a:buChar char="-"/>
            </a:pPr>
            <a:r>
              <a:rPr lang="en-US">
                <a:cs typeface="Calibri"/>
              </a:rPr>
              <a:t>Limited parameters. Any more than 10 parameters to </a:t>
            </a:r>
            <a:r>
              <a:rPr lang="en-US" err="1">
                <a:cs typeface="Calibri"/>
              </a:rPr>
              <a:t>optimise</a:t>
            </a:r>
            <a:r>
              <a:rPr lang="en-US">
                <a:cs typeface="Calibri"/>
              </a:rPr>
              <a:t> over and you are going to run into memory problems very quickly and the number of samples required increases </a:t>
            </a:r>
            <a:r>
              <a:rPr lang="en-US" err="1">
                <a:cs typeface="Calibri"/>
              </a:rPr>
              <a:t>exponentonally</a:t>
            </a:r>
            <a:r>
              <a:rPr lang="en-US">
                <a:cs typeface="Calibri"/>
              </a:rPr>
              <a:t> with the number of parameters</a:t>
            </a:r>
          </a:p>
          <a:p>
            <a:pPr marL="171450" indent="-171450">
              <a:buFont typeface="Calibri"/>
              <a:buChar char="-"/>
            </a:pPr>
            <a:endParaRPr lang="en-US">
              <a:cs typeface="Calibri"/>
            </a:endParaRPr>
          </a:p>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0766BA20-E035-429B-9909-01CB53B6BFB7}" type="slidenum">
              <a:rPr lang="en-US"/>
              <a:t>9</a:t>
            </a:fld>
            <a:endParaRPr lang="en-US"/>
          </a:p>
        </p:txBody>
      </p:sp>
    </p:spTree>
    <p:extLst>
      <p:ext uri="{BB962C8B-B14F-4D97-AF65-F5344CB8AC3E}">
        <p14:creationId xmlns:p14="http://schemas.microsoft.com/office/powerpoint/2010/main" val="1938445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11/6/2024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2496726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3D379D2-2BB1-4F12-973A-2BEDF3FFF102}" type="datetimeFigureOut">
              <a:rPr lang="en-GB" smtClean="0"/>
              <a:t>06/11/2024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8001A5-AF3F-4570-B119-65EDF78F762E}" type="slidenum">
              <a:rPr lang="en-GB" smtClean="0"/>
              <a:t>‹#›</a:t>
            </a:fld>
            <a:endParaRPr lang="en-GB"/>
          </a:p>
        </p:txBody>
      </p:sp>
    </p:spTree>
    <p:extLst>
      <p:ext uri="{BB962C8B-B14F-4D97-AF65-F5344CB8AC3E}">
        <p14:creationId xmlns:p14="http://schemas.microsoft.com/office/powerpoint/2010/main" val="1839194245"/>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11/6/2024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103/PhysRevAccelBeams.23.032804"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doi.org/10.48550/arXiv.2209.00814"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doi.org/10.48550/arXiv.2209.00814" TargetMode="Externa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notesSlide" Target="../notesSlides/notesSlide35.xml"/><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benmoseley.blog/my-research/so-what-is-a-physics-informed-neural-network/"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292963" y="2205211"/>
            <a:ext cx="6136412" cy="1200329"/>
          </a:xfrm>
          <a:prstGeom prst="rect">
            <a:avLst/>
          </a:prstGeom>
          <a:noFill/>
        </p:spPr>
        <p:txBody>
          <a:bodyPr wrap="square" lIns="91440" tIns="45720" rIns="91440" bIns="45720" rtlCol="0" anchor="t">
            <a:spAutoFit/>
          </a:bodyPr>
          <a:lstStyle/>
          <a:p>
            <a:r>
              <a:rPr lang="en-GB" sz="3600" b="1">
                <a:latin typeface="Arial"/>
                <a:cs typeface="Arial"/>
              </a:rPr>
              <a:t>Applied Machine Learning</a:t>
            </a:r>
          </a:p>
          <a:p>
            <a:r>
              <a:rPr lang="en-GB" sz="3600" b="1">
                <a:latin typeface="Arial"/>
                <a:cs typeface="Arial"/>
              </a:rPr>
              <a:t>For Particle Accelerators</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8" name="Rectangle 7">
            <a:extLst>
              <a:ext uri="{FF2B5EF4-FFF2-40B4-BE49-F238E27FC236}">
                <a16:creationId xmlns:a16="http://schemas.microsoft.com/office/drawing/2014/main" id="{6A3A0D6D-7DBC-4356-B9BB-E659006B5B74}"/>
              </a:ext>
            </a:extLst>
          </p:cNvPr>
          <p:cNvSpPr/>
          <p:nvPr/>
        </p:nvSpPr>
        <p:spPr>
          <a:xfrm>
            <a:off x="292962" y="4919652"/>
            <a:ext cx="7135359" cy="1629164"/>
          </a:xfrm>
          <a:prstGeom prst="rect">
            <a:avLst/>
          </a:prstGeom>
        </p:spPr>
        <p:txBody>
          <a:bodyPr wrap="square" lIns="91440" tIns="45720" rIns="91440" bIns="45720" anchor="t">
            <a:spAutoFit/>
          </a:bodyPr>
          <a:lstStyle/>
          <a:p>
            <a:r>
              <a:rPr lang="en-GB" sz="2000">
                <a:latin typeface="Arial"/>
                <a:cs typeface="Arial"/>
              </a:rPr>
              <a:t>Amelia Pollard</a:t>
            </a:r>
          </a:p>
          <a:p>
            <a:pPr>
              <a:lnSpc>
                <a:spcPct val="90000"/>
              </a:lnSpc>
              <a:spcBef>
                <a:spcPts val="1000"/>
              </a:spcBef>
            </a:pPr>
            <a:r>
              <a:rPr lang="en-US" sz="2400">
                <a:latin typeface="Calibri"/>
                <a:ea typeface="Calibri"/>
                <a:cs typeface="Calibri"/>
              </a:rPr>
              <a:t>Imperial College London seminar</a:t>
            </a:r>
          </a:p>
          <a:p>
            <a:pPr>
              <a:lnSpc>
                <a:spcPct val="90000"/>
              </a:lnSpc>
              <a:spcBef>
                <a:spcPts val="1000"/>
              </a:spcBef>
            </a:pPr>
            <a:r>
              <a:rPr lang="en-US" sz="2400">
                <a:latin typeface="Calibri"/>
                <a:ea typeface="Calibri"/>
                <a:cs typeface="Calibri"/>
              </a:rPr>
              <a:t>November 6th, 2024</a:t>
            </a:r>
          </a:p>
          <a:p>
            <a:endParaRPr lang="en-GB" sz="2000">
              <a:latin typeface="Arial"/>
              <a:cs typeface="Arial"/>
            </a:endParaRPr>
          </a:p>
        </p:txBody>
      </p:sp>
    </p:spTree>
    <p:extLst>
      <p:ext uri="{BB962C8B-B14F-4D97-AF65-F5344CB8AC3E}">
        <p14:creationId xmlns:p14="http://schemas.microsoft.com/office/powerpoint/2010/main" val="3224382533"/>
      </p:ext>
    </p:extLst>
  </p:cSld>
  <p:clrMapOvr>
    <a:masterClrMapping/>
  </p:clrMapOvr>
  <mc:AlternateContent xmlns:mc="http://schemas.openxmlformats.org/markup-compatibility/2006" xmlns:p14="http://schemas.microsoft.com/office/powerpoint/2010/main">
    <mc:Choice Requires="p14">
      <p:transition spd="slow" p14:dur="2000" advTm="15309"/>
    </mc:Choice>
    <mc:Fallback xmlns="">
      <p:transition spd="slow" advTm="153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Techniques You Need To Know About</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p:txBody>
          <a:bodyPr vert="horz" lIns="91440" tIns="45720" rIns="91440" bIns="45720" rtlCol="0" anchor="t">
            <a:normAutofit/>
          </a:bodyPr>
          <a:lstStyle/>
          <a:p>
            <a:r>
              <a:rPr lang="en-US">
                <a:latin typeface="Arial"/>
                <a:cs typeface="Arial"/>
              </a:rPr>
              <a:t>Neural Networks</a:t>
            </a:r>
            <a:endParaRPr lang="en-US"/>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D87245B5-4217-7F4E-A511-3655F8CC5B23}"/>
              </a:ext>
            </a:extLst>
          </p:cNvPr>
          <p:cNvSpPr>
            <a:spLocks noGrp="1"/>
          </p:cNvSpPr>
          <p:nvPr>
            <p:ph type="sldNum" sz="quarter" idx="12"/>
          </p:nvPr>
        </p:nvSpPr>
        <p:spPr/>
        <p:txBody>
          <a:bodyPr/>
          <a:lstStyle/>
          <a:p>
            <a:fld id="{BBAAB195-B577-5546-8349-9DDA93B6129E}" type="slidenum">
              <a:rPr lang="en-US" smtClean="0"/>
              <a:t>10</a:t>
            </a:fld>
            <a:endParaRPr lang="en-US"/>
          </a:p>
        </p:txBody>
      </p:sp>
      <p:pic>
        <p:nvPicPr>
          <p:cNvPr id="5" name="Picture 4" descr="Neural network (machine learning) - Wikipedia">
            <a:extLst>
              <a:ext uri="{FF2B5EF4-FFF2-40B4-BE49-F238E27FC236}">
                <a16:creationId xmlns:a16="http://schemas.microsoft.com/office/drawing/2014/main" id="{6D341C31-EE06-CEA3-C525-78386F2A2863}"/>
              </a:ext>
            </a:extLst>
          </p:cNvPr>
          <p:cNvPicPr>
            <a:picLocks noChangeAspect="1"/>
          </p:cNvPicPr>
          <p:nvPr/>
        </p:nvPicPr>
        <p:blipFill>
          <a:blip r:embed="rId3"/>
          <a:stretch>
            <a:fillRect/>
          </a:stretch>
        </p:blipFill>
        <p:spPr>
          <a:xfrm>
            <a:off x="4347587" y="2490266"/>
            <a:ext cx="2743200" cy="3300984"/>
          </a:xfrm>
          <a:prstGeom prst="rect">
            <a:avLst/>
          </a:prstGeom>
        </p:spPr>
      </p:pic>
      <p:pic>
        <p:nvPicPr>
          <p:cNvPr id="6" name="Picture 5">
            <a:extLst>
              <a:ext uri="{FF2B5EF4-FFF2-40B4-BE49-F238E27FC236}">
                <a16:creationId xmlns:a16="http://schemas.microsoft.com/office/drawing/2014/main" id="{1A6375F0-B9B0-3CC0-43B6-F2E5AF73A1A1}"/>
              </a:ext>
            </a:extLst>
          </p:cNvPr>
          <p:cNvPicPr>
            <a:picLocks noChangeAspect="1"/>
          </p:cNvPicPr>
          <p:nvPr/>
        </p:nvPicPr>
        <p:blipFill>
          <a:blip r:embed="rId4"/>
          <a:stretch>
            <a:fillRect/>
          </a:stretch>
        </p:blipFill>
        <p:spPr>
          <a:xfrm>
            <a:off x="7676013" y="3669045"/>
            <a:ext cx="1866900" cy="657225"/>
          </a:xfrm>
          <a:prstGeom prst="rect">
            <a:avLst/>
          </a:prstGeom>
        </p:spPr>
      </p:pic>
      <p:cxnSp>
        <p:nvCxnSpPr>
          <p:cNvPr id="8" name="Straight Arrow Connector 7">
            <a:extLst>
              <a:ext uri="{FF2B5EF4-FFF2-40B4-BE49-F238E27FC236}">
                <a16:creationId xmlns:a16="http://schemas.microsoft.com/office/drawing/2014/main" id="{680B8906-5CD4-78FE-AA09-A279EE96E625}"/>
              </a:ext>
            </a:extLst>
          </p:cNvPr>
          <p:cNvCxnSpPr/>
          <p:nvPr/>
        </p:nvCxnSpPr>
        <p:spPr>
          <a:xfrm>
            <a:off x="7049069" y="3722426"/>
            <a:ext cx="618699" cy="2206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0765456F-0824-5898-E65F-361156B760EA}"/>
              </a:ext>
            </a:extLst>
          </p:cNvPr>
          <p:cNvCxnSpPr/>
          <p:nvPr/>
        </p:nvCxnSpPr>
        <p:spPr>
          <a:xfrm flipV="1">
            <a:off x="7060442" y="4159154"/>
            <a:ext cx="595953" cy="3138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7128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Techniques You Need To Know About</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p:txBody>
          <a:bodyPr vert="horz" lIns="91440" tIns="45720" rIns="91440" bIns="45720" rtlCol="0" anchor="t">
            <a:normAutofit/>
          </a:bodyPr>
          <a:lstStyle/>
          <a:p>
            <a:r>
              <a:rPr lang="en-US">
                <a:latin typeface="Arial"/>
                <a:cs typeface="Arial"/>
              </a:rPr>
              <a:t>PINN: Physically Informed Neural Networks</a:t>
            </a:r>
            <a:endParaRPr lang="en-US"/>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D87245B5-4217-7F4E-A511-3655F8CC5B23}"/>
              </a:ext>
            </a:extLst>
          </p:cNvPr>
          <p:cNvSpPr>
            <a:spLocks noGrp="1"/>
          </p:cNvSpPr>
          <p:nvPr>
            <p:ph type="sldNum" sz="quarter" idx="12"/>
          </p:nvPr>
        </p:nvSpPr>
        <p:spPr/>
        <p:txBody>
          <a:bodyPr/>
          <a:lstStyle/>
          <a:p>
            <a:fld id="{BBAAB195-B577-5546-8349-9DDA93B6129E}" type="slidenum">
              <a:rPr lang="en-US" smtClean="0"/>
              <a:t>11</a:t>
            </a:fld>
            <a:endParaRPr lang="en-US"/>
          </a:p>
        </p:txBody>
      </p:sp>
      <p:pic>
        <p:nvPicPr>
          <p:cNvPr id="6" name="Picture 5" descr="Neural network (machine learning) - Wikipedia">
            <a:extLst>
              <a:ext uri="{FF2B5EF4-FFF2-40B4-BE49-F238E27FC236}">
                <a16:creationId xmlns:a16="http://schemas.microsoft.com/office/drawing/2014/main" id="{F4ACC8ED-128D-615D-B938-188DE1A9AFB2}"/>
              </a:ext>
            </a:extLst>
          </p:cNvPr>
          <p:cNvPicPr>
            <a:picLocks noChangeAspect="1"/>
          </p:cNvPicPr>
          <p:nvPr/>
        </p:nvPicPr>
        <p:blipFill>
          <a:blip r:embed="rId3"/>
          <a:stretch>
            <a:fillRect/>
          </a:stretch>
        </p:blipFill>
        <p:spPr>
          <a:xfrm>
            <a:off x="2869080" y="2513012"/>
            <a:ext cx="2743200" cy="3300984"/>
          </a:xfrm>
          <a:prstGeom prst="rect">
            <a:avLst/>
          </a:prstGeom>
        </p:spPr>
      </p:pic>
      <p:sp>
        <p:nvSpPr>
          <p:cNvPr id="5" name="Rectangle 4">
            <a:extLst>
              <a:ext uri="{FF2B5EF4-FFF2-40B4-BE49-F238E27FC236}">
                <a16:creationId xmlns:a16="http://schemas.microsoft.com/office/drawing/2014/main" id="{752A9492-CD3A-18F3-5A13-6B42FA01C5DA}"/>
              </a:ext>
            </a:extLst>
          </p:cNvPr>
          <p:cNvSpPr/>
          <p:nvPr/>
        </p:nvSpPr>
        <p:spPr>
          <a:xfrm>
            <a:off x="6255223" y="3070745"/>
            <a:ext cx="1751462" cy="762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49000"/>
                  </a:schemeClr>
                </a:solidFill>
                <a:cs typeface="Calibri"/>
              </a:rPr>
              <a:t>Differentiable Simulation</a:t>
            </a:r>
          </a:p>
        </p:txBody>
      </p:sp>
      <p:sp>
        <p:nvSpPr>
          <p:cNvPr id="7" name="Rectangle 6">
            <a:extLst>
              <a:ext uri="{FF2B5EF4-FFF2-40B4-BE49-F238E27FC236}">
                <a16:creationId xmlns:a16="http://schemas.microsoft.com/office/drawing/2014/main" id="{F00C7BBF-8A56-8A73-180D-DAE02C01B16C}"/>
              </a:ext>
            </a:extLst>
          </p:cNvPr>
          <p:cNvSpPr/>
          <p:nvPr/>
        </p:nvSpPr>
        <p:spPr>
          <a:xfrm>
            <a:off x="6255221" y="4481013"/>
            <a:ext cx="1751462" cy="762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49000"/>
                  </a:schemeClr>
                </a:solidFill>
                <a:cs typeface="Calibri"/>
              </a:rPr>
              <a:t>PDE</a:t>
            </a:r>
            <a:endParaRPr lang="en-US"/>
          </a:p>
        </p:txBody>
      </p:sp>
      <p:cxnSp>
        <p:nvCxnSpPr>
          <p:cNvPr id="8" name="Straight Arrow Connector 7">
            <a:extLst>
              <a:ext uri="{FF2B5EF4-FFF2-40B4-BE49-F238E27FC236}">
                <a16:creationId xmlns:a16="http://schemas.microsoft.com/office/drawing/2014/main" id="{F217096F-129D-2F86-4E33-E6B33C7B56B7}"/>
              </a:ext>
            </a:extLst>
          </p:cNvPr>
          <p:cNvCxnSpPr/>
          <p:nvPr/>
        </p:nvCxnSpPr>
        <p:spPr>
          <a:xfrm flipV="1">
            <a:off x="5638800" y="3397154"/>
            <a:ext cx="595953" cy="3138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CF1EBAC-8B5B-81F5-08AF-D73FACB8C6E8}"/>
              </a:ext>
            </a:extLst>
          </p:cNvPr>
          <p:cNvCxnSpPr>
            <a:cxnSpLocks/>
          </p:cNvCxnSpPr>
          <p:nvPr/>
        </p:nvCxnSpPr>
        <p:spPr>
          <a:xfrm>
            <a:off x="5627426" y="4632275"/>
            <a:ext cx="618699" cy="1751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6E1FB8D3-137D-A91B-BD55-E68E09458D59}"/>
              </a:ext>
            </a:extLst>
          </p:cNvPr>
          <p:cNvPicPr>
            <a:picLocks noChangeAspect="1"/>
          </p:cNvPicPr>
          <p:nvPr/>
        </p:nvPicPr>
        <p:blipFill>
          <a:blip r:embed="rId4"/>
          <a:stretch>
            <a:fillRect/>
          </a:stretch>
        </p:blipFill>
        <p:spPr>
          <a:xfrm>
            <a:off x="8608610" y="3828269"/>
            <a:ext cx="1866900" cy="657225"/>
          </a:xfrm>
          <a:prstGeom prst="rect">
            <a:avLst/>
          </a:prstGeom>
        </p:spPr>
      </p:pic>
      <p:cxnSp>
        <p:nvCxnSpPr>
          <p:cNvPr id="12" name="Straight Arrow Connector 11">
            <a:extLst>
              <a:ext uri="{FF2B5EF4-FFF2-40B4-BE49-F238E27FC236}">
                <a16:creationId xmlns:a16="http://schemas.microsoft.com/office/drawing/2014/main" id="{5C551419-B6FE-2E68-7BC8-98DEA6BAF753}"/>
              </a:ext>
            </a:extLst>
          </p:cNvPr>
          <p:cNvCxnSpPr>
            <a:cxnSpLocks/>
          </p:cNvCxnSpPr>
          <p:nvPr/>
        </p:nvCxnSpPr>
        <p:spPr>
          <a:xfrm>
            <a:off x="8049903" y="3494962"/>
            <a:ext cx="527715" cy="6186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985A153F-F5A1-824F-112A-D305B45951D4}"/>
              </a:ext>
            </a:extLst>
          </p:cNvPr>
          <p:cNvCxnSpPr>
            <a:cxnSpLocks/>
          </p:cNvCxnSpPr>
          <p:nvPr/>
        </p:nvCxnSpPr>
        <p:spPr>
          <a:xfrm flipV="1">
            <a:off x="8049904" y="4216020"/>
            <a:ext cx="527715" cy="609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4049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Techniques You Need To Know About</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p:txBody>
          <a:bodyPr vert="horz" lIns="91440" tIns="45720" rIns="91440" bIns="45720" rtlCol="0" anchor="t">
            <a:normAutofit/>
          </a:bodyPr>
          <a:lstStyle/>
          <a:p>
            <a:r>
              <a:rPr lang="en-US">
                <a:latin typeface="Arial"/>
                <a:cs typeface="Arial"/>
              </a:rPr>
              <a:t>Genetic Algorithms</a:t>
            </a:r>
            <a:endParaRPr lang="en-US"/>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D87245B5-4217-7F4E-A511-3655F8CC5B23}"/>
              </a:ext>
            </a:extLst>
          </p:cNvPr>
          <p:cNvSpPr>
            <a:spLocks noGrp="1"/>
          </p:cNvSpPr>
          <p:nvPr>
            <p:ph type="sldNum" sz="quarter" idx="12"/>
          </p:nvPr>
        </p:nvSpPr>
        <p:spPr/>
        <p:txBody>
          <a:bodyPr/>
          <a:lstStyle/>
          <a:p>
            <a:fld id="{BBAAB195-B577-5546-8349-9DDA93B6129E}" type="slidenum">
              <a:rPr lang="en-US" smtClean="0"/>
              <a:t>12</a:t>
            </a:fld>
            <a:endParaRPr lang="en-US"/>
          </a:p>
        </p:txBody>
      </p:sp>
      <p:pic>
        <p:nvPicPr>
          <p:cNvPr id="5" name="Picture 4" descr="A diagram of a diagram&#10;&#10;Description automatically generated">
            <a:extLst>
              <a:ext uri="{FF2B5EF4-FFF2-40B4-BE49-F238E27FC236}">
                <a16:creationId xmlns:a16="http://schemas.microsoft.com/office/drawing/2014/main" id="{413D73C5-5B1D-2322-4B13-4E5D2EB3FE33}"/>
              </a:ext>
            </a:extLst>
          </p:cNvPr>
          <p:cNvPicPr>
            <a:picLocks noChangeAspect="1"/>
          </p:cNvPicPr>
          <p:nvPr/>
        </p:nvPicPr>
        <p:blipFill>
          <a:blip r:embed="rId3"/>
          <a:stretch>
            <a:fillRect/>
          </a:stretch>
        </p:blipFill>
        <p:spPr>
          <a:xfrm>
            <a:off x="3048000" y="2385541"/>
            <a:ext cx="6096000" cy="3409950"/>
          </a:xfrm>
          <a:prstGeom prst="rect">
            <a:avLst/>
          </a:prstGeom>
        </p:spPr>
      </p:pic>
      <p:sp>
        <p:nvSpPr>
          <p:cNvPr id="6" name="TextBox 5">
            <a:extLst>
              <a:ext uri="{FF2B5EF4-FFF2-40B4-BE49-F238E27FC236}">
                <a16:creationId xmlns:a16="http://schemas.microsoft.com/office/drawing/2014/main" id="{622387DC-1153-4751-A6EA-657EE56B58C2}"/>
              </a:ext>
            </a:extLst>
          </p:cNvPr>
          <p:cNvSpPr txBox="1"/>
          <p:nvPr/>
        </p:nvSpPr>
        <p:spPr>
          <a:xfrm>
            <a:off x="3048376" y="5797957"/>
            <a:ext cx="665173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ea typeface="+mn-lt"/>
                <a:cs typeface="+mn-lt"/>
              </a:rPr>
              <a:t>Park, Gun, Ki-Nam Hong, and </a:t>
            </a:r>
            <a:r>
              <a:rPr lang="en-US" sz="800" err="1">
                <a:ea typeface="+mn-lt"/>
                <a:cs typeface="+mn-lt"/>
              </a:rPr>
              <a:t>Hyungchul</a:t>
            </a:r>
            <a:r>
              <a:rPr lang="en-US" sz="800">
                <a:ea typeface="+mn-lt"/>
                <a:cs typeface="+mn-lt"/>
              </a:rPr>
              <a:t> Yoon. "Vision-based structural FE model updating using genetic algorithm." </a:t>
            </a:r>
            <a:r>
              <a:rPr lang="en-US" sz="800" i="1">
                <a:ea typeface="+mn-lt"/>
                <a:cs typeface="+mn-lt"/>
              </a:rPr>
              <a:t>Applied Sciences</a:t>
            </a:r>
            <a:r>
              <a:rPr lang="en-US" sz="800">
                <a:ea typeface="+mn-lt"/>
                <a:cs typeface="+mn-lt"/>
              </a:rPr>
              <a:t> 11.4 (2021): 1622.</a:t>
            </a:r>
            <a:endParaRPr lang="en-US"/>
          </a:p>
        </p:txBody>
      </p:sp>
    </p:spTree>
    <p:extLst>
      <p:ext uri="{BB962C8B-B14F-4D97-AF65-F5344CB8AC3E}">
        <p14:creationId xmlns:p14="http://schemas.microsoft.com/office/powerpoint/2010/main" val="497100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Techniques You Need To Know About</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p:txBody>
          <a:bodyPr vert="horz" lIns="91440" tIns="45720" rIns="91440" bIns="45720" rtlCol="0" anchor="t">
            <a:normAutofit/>
          </a:bodyPr>
          <a:lstStyle/>
          <a:p>
            <a:r>
              <a:rPr lang="en-US">
                <a:latin typeface="Arial"/>
                <a:cs typeface="Arial"/>
              </a:rPr>
              <a:t>Reinforcement Learning</a:t>
            </a:r>
            <a:endParaRPr lang="en-US"/>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D87245B5-4217-7F4E-A511-3655F8CC5B23}"/>
              </a:ext>
            </a:extLst>
          </p:cNvPr>
          <p:cNvSpPr>
            <a:spLocks noGrp="1"/>
          </p:cNvSpPr>
          <p:nvPr>
            <p:ph type="sldNum" sz="quarter" idx="12"/>
          </p:nvPr>
        </p:nvSpPr>
        <p:spPr/>
        <p:txBody>
          <a:bodyPr/>
          <a:lstStyle/>
          <a:p>
            <a:fld id="{BBAAB195-B577-5546-8349-9DDA93B6129E}" type="slidenum">
              <a:rPr lang="en-US" smtClean="0"/>
              <a:t>13</a:t>
            </a:fld>
            <a:endParaRPr lang="en-US"/>
          </a:p>
        </p:txBody>
      </p:sp>
      <p:sp>
        <p:nvSpPr>
          <p:cNvPr id="5" name="Oval 4">
            <a:extLst>
              <a:ext uri="{FF2B5EF4-FFF2-40B4-BE49-F238E27FC236}">
                <a16:creationId xmlns:a16="http://schemas.microsoft.com/office/drawing/2014/main" id="{5D3C9F2A-DBC8-EAAE-9CE6-7251C23137A3}"/>
              </a:ext>
            </a:extLst>
          </p:cNvPr>
          <p:cNvSpPr/>
          <p:nvPr/>
        </p:nvSpPr>
        <p:spPr>
          <a:xfrm>
            <a:off x="4765343" y="2695432"/>
            <a:ext cx="2763671" cy="682388"/>
          </a:xfrm>
          <a:prstGeom prst="ellipse">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49000"/>
                  </a:schemeClr>
                </a:solidFill>
                <a:cs typeface="Calibri"/>
              </a:rPr>
              <a:t>State</a:t>
            </a:r>
          </a:p>
        </p:txBody>
      </p:sp>
      <p:sp>
        <p:nvSpPr>
          <p:cNvPr id="6" name="Oval 5">
            <a:extLst>
              <a:ext uri="{FF2B5EF4-FFF2-40B4-BE49-F238E27FC236}">
                <a16:creationId xmlns:a16="http://schemas.microsoft.com/office/drawing/2014/main" id="{BE0405B8-6FC8-D294-3097-F9681C48FDB0}"/>
              </a:ext>
            </a:extLst>
          </p:cNvPr>
          <p:cNvSpPr/>
          <p:nvPr/>
        </p:nvSpPr>
        <p:spPr>
          <a:xfrm>
            <a:off x="2873481" y="4455914"/>
            <a:ext cx="2763671" cy="682388"/>
          </a:xfrm>
          <a:prstGeom prst="ellipse">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49000"/>
                  </a:schemeClr>
                </a:solidFill>
                <a:cs typeface="Calibri"/>
              </a:rPr>
              <a:t>Policy</a:t>
            </a:r>
            <a:endParaRPr lang="en-US"/>
          </a:p>
        </p:txBody>
      </p:sp>
      <p:sp>
        <p:nvSpPr>
          <p:cNvPr id="7" name="Oval 6">
            <a:extLst>
              <a:ext uri="{FF2B5EF4-FFF2-40B4-BE49-F238E27FC236}">
                <a16:creationId xmlns:a16="http://schemas.microsoft.com/office/drawing/2014/main" id="{FD20BC07-69F6-7B57-9C48-3291372B37B9}"/>
              </a:ext>
            </a:extLst>
          </p:cNvPr>
          <p:cNvSpPr/>
          <p:nvPr/>
        </p:nvSpPr>
        <p:spPr>
          <a:xfrm>
            <a:off x="7064480" y="4495328"/>
            <a:ext cx="2763671" cy="682388"/>
          </a:xfrm>
          <a:prstGeom prst="ellipse">
            <a:avLst/>
          </a:prstGeom>
          <a:solidFill>
            <a:schemeClr val="bg1"/>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49000"/>
                  </a:schemeClr>
                </a:solidFill>
                <a:cs typeface="Calibri"/>
              </a:rPr>
              <a:t>Action</a:t>
            </a:r>
            <a:endParaRPr lang="en-US"/>
          </a:p>
        </p:txBody>
      </p:sp>
      <p:cxnSp>
        <p:nvCxnSpPr>
          <p:cNvPr id="8" name="Straight Arrow Connector 7">
            <a:extLst>
              <a:ext uri="{FF2B5EF4-FFF2-40B4-BE49-F238E27FC236}">
                <a16:creationId xmlns:a16="http://schemas.microsoft.com/office/drawing/2014/main" id="{BB24C9B3-93C3-CD0E-99C1-C7CAD2DB56BE}"/>
              </a:ext>
            </a:extLst>
          </p:cNvPr>
          <p:cNvCxnSpPr/>
          <p:nvPr/>
        </p:nvCxnSpPr>
        <p:spPr>
          <a:xfrm flipH="1">
            <a:off x="4227786" y="3287110"/>
            <a:ext cx="951186" cy="11640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92FC903-5DEB-4D09-1BAC-0B41511C736C}"/>
              </a:ext>
            </a:extLst>
          </p:cNvPr>
          <p:cNvCxnSpPr>
            <a:cxnSpLocks/>
          </p:cNvCxnSpPr>
          <p:nvPr/>
        </p:nvCxnSpPr>
        <p:spPr>
          <a:xfrm flipV="1">
            <a:off x="5638797" y="4818991"/>
            <a:ext cx="1446487" cy="5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C9793A5-7803-9D74-B98D-1E4505EE0D34}"/>
              </a:ext>
            </a:extLst>
          </p:cNvPr>
          <p:cNvCxnSpPr>
            <a:cxnSpLocks/>
          </p:cNvCxnSpPr>
          <p:nvPr/>
        </p:nvCxnSpPr>
        <p:spPr>
          <a:xfrm flipH="1" flipV="1">
            <a:off x="7196956" y="3262146"/>
            <a:ext cx="1253358" cy="1220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592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State of the Field</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a:xfrm>
            <a:off x="651294" y="1566832"/>
            <a:ext cx="3125638" cy="4049414"/>
          </a:xfrm>
        </p:spPr>
        <p:txBody>
          <a:bodyPr vert="horz" lIns="91440" tIns="45720" rIns="91440" bIns="45720" rtlCol="0" anchor="t">
            <a:normAutofit/>
          </a:bodyPr>
          <a:lstStyle/>
          <a:p>
            <a:pPr marL="0" indent="0">
              <a:buNone/>
            </a:pPr>
            <a:r>
              <a:rPr lang="en-US">
                <a:latin typeface="Arial"/>
                <a:cs typeface="Arial"/>
              </a:rPr>
              <a:t>Machine learning has had a significant impact on accelerator science in recent years</a:t>
            </a:r>
          </a:p>
          <a:p>
            <a:pPr marL="0" indent="0">
              <a:buNone/>
            </a:pPr>
            <a:endParaRPr lang="en-US">
              <a:latin typeface="Arial"/>
              <a:cs typeface="Arial"/>
            </a:endParaRPr>
          </a:p>
        </p:txBody>
      </p:sp>
      <p:sp>
        <p:nvSpPr>
          <p:cNvPr id="4" name="Slide Number Placeholder 3">
            <a:extLst>
              <a:ext uri="{FF2B5EF4-FFF2-40B4-BE49-F238E27FC236}">
                <a16:creationId xmlns:a16="http://schemas.microsoft.com/office/drawing/2014/main" id="{D87245B5-4217-7F4E-A511-3655F8CC5B23}"/>
              </a:ext>
            </a:extLst>
          </p:cNvPr>
          <p:cNvSpPr>
            <a:spLocks noGrp="1"/>
          </p:cNvSpPr>
          <p:nvPr>
            <p:ph type="sldNum" sz="quarter" idx="12"/>
          </p:nvPr>
        </p:nvSpPr>
        <p:spPr/>
        <p:txBody>
          <a:bodyPr/>
          <a:lstStyle/>
          <a:p>
            <a:fld id="{BBAAB195-B577-5546-8349-9DDA93B6129E}" type="slidenum">
              <a:rPr lang="en-US" smtClean="0"/>
              <a:t>14</a:t>
            </a:fld>
            <a:endParaRPr lang="en-US"/>
          </a:p>
        </p:txBody>
      </p:sp>
      <p:pic>
        <p:nvPicPr>
          <p:cNvPr id="5" name="Picture 4" descr="A graph of a number of years&#10;&#10;Description automatically generated">
            <a:extLst>
              <a:ext uri="{FF2B5EF4-FFF2-40B4-BE49-F238E27FC236}">
                <a16:creationId xmlns:a16="http://schemas.microsoft.com/office/drawing/2014/main" id="{9330B032-9F7C-246C-6C56-DA61D9C0993E}"/>
              </a:ext>
            </a:extLst>
          </p:cNvPr>
          <p:cNvPicPr>
            <a:picLocks noChangeAspect="1"/>
          </p:cNvPicPr>
          <p:nvPr/>
        </p:nvPicPr>
        <p:blipFill>
          <a:blip r:embed="rId3"/>
          <a:srcRect t="4082" r="842" b="408"/>
          <a:stretch/>
        </p:blipFill>
        <p:spPr>
          <a:xfrm>
            <a:off x="3790501" y="1565606"/>
            <a:ext cx="8147865" cy="4057984"/>
          </a:xfrm>
          <a:prstGeom prst="rect">
            <a:avLst/>
          </a:prstGeom>
        </p:spPr>
      </p:pic>
      <p:sp>
        <p:nvSpPr>
          <p:cNvPr id="6" name="TextBox 5">
            <a:extLst>
              <a:ext uri="{FF2B5EF4-FFF2-40B4-BE49-F238E27FC236}">
                <a16:creationId xmlns:a16="http://schemas.microsoft.com/office/drawing/2014/main" id="{6E55A320-A82B-6C7A-15BC-C6B725849AE7}"/>
              </a:ext>
            </a:extLst>
          </p:cNvPr>
          <p:cNvSpPr txBox="1"/>
          <p:nvPr/>
        </p:nvSpPr>
        <p:spPr>
          <a:xfrm>
            <a:off x="3781587" y="5705959"/>
            <a:ext cx="8154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Garcia, A. Santamaria, et al. "The reinforcement learning for autonomous accelerators collaboration." </a:t>
            </a:r>
            <a:r>
              <a:rPr lang="en-US" sz="1200" i="1"/>
              <a:t>Proc. IPAC'24</a:t>
            </a:r>
            <a:r>
              <a:rPr lang="en-US" sz="1200"/>
              <a:t>: 1809-1812.</a:t>
            </a:r>
            <a:endParaRPr lang="en-US" sz="1200">
              <a:cs typeface="Calibri"/>
            </a:endParaRPr>
          </a:p>
        </p:txBody>
      </p:sp>
    </p:spTree>
    <p:extLst>
      <p:ext uri="{BB962C8B-B14F-4D97-AF65-F5344CB8AC3E}">
        <p14:creationId xmlns:p14="http://schemas.microsoft.com/office/powerpoint/2010/main" val="1532403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292963" y="2205211"/>
            <a:ext cx="6136412" cy="1200329"/>
          </a:xfrm>
          <a:prstGeom prst="rect">
            <a:avLst/>
          </a:prstGeom>
          <a:noFill/>
        </p:spPr>
        <p:txBody>
          <a:bodyPr wrap="square" lIns="91440" tIns="45720" rIns="91440" bIns="45720" rtlCol="0" anchor="t">
            <a:spAutoFit/>
          </a:bodyPr>
          <a:lstStyle/>
          <a:p>
            <a:r>
              <a:rPr lang="en-GB" sz="3600" b="1">
                <a:latin typeface="Arial"/>
                <a:cs typeface="Arial"/>
              </a:rPr>
              <a:t>Machine Learning at Daresbury</a:t>
            </a:r>
            <a:endParaRPr lang="en-US"/>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1005302840"/>
      </p:ext>
    </p:extLst>
  </p:cSld>
  <p:clrMapOvr>
    <a:masterClrMapping/>
  </p:clrMapOvr>
  <mc:AlternateContent xmlns:mc="http://schemas.openxmlformats.org/markup-compatibility/2006" xmlns:p14="http://schemas.microsoft.com/office/powerpoint/2010/main">
    <mc:Choice Requires="p14">
      <p:transition spd="slow" p14:dur="2000" advTm="15309"/>
    </mc:Choice>
    <mc:Fallback xmlns="">
      <p:transition spd="slow" advTm="1530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5" name="Content Placeholder 2">
            <a:extLst>
              <a:ext uri="{FF2B5EF4-FFF2-40B4-BE49-F238E27FC236}">
                <a16:creationId xmlns:a16="http://schemas.microsoft.com/office/drawing/2014/main" id="{7F72A714-3E93-7E55-CD1B-C9E2AEB8E2FD}"/>
              </a:ext>
            </a:extLst>
          </p:cNvPr>
          <p:cNvGraphicFramePr>
            <a:graphicFrameLocks noGrp="1"/>
          </p:cNvGraphicFramePr>
          <p:nvPr>
            <p:extLst>
              <p:ext uri="{D42A27DB-BD31-4B8C-83A1-F6EECF244321}">
                <p14:modId xmlns:p14="http://schemas.microsoft.com/office/powerpoint/2010/main" val="688309920"/>
              </p:ext>
            </p:extLst>
          </p:nvPr>
        </p:nvGraphicFramePr>
        <p:xfrm>
          <a:off x="634763" y="1331994"/>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288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62C3-EA22-8549-81FD-C3AF30BCC1F4}"/>
              </a:ext>
            </a:extLst>
          </p:cNvPr>
          <p:cNvSpPr>
            <a:spLocks noGrp="1"/>
          </p:cNvSpPr>
          <p:nvPr>
            <p:ph type="ctrTitle"/>
          </p:nvPr>
        </p:nvSpPr>
        <p:spPr>
          <a:xfrm>
            <a:off x="6590662" y="4267832"/>
            <a:ext cx="4805996" cy="1297115"/>
          </a:xfrm>
        </p:spPr>
        <p:txBody>
          <a:bodyPr anchor="t">
            <a:normAutofit/>
          </a:bodyPr>
          <a:lstStyle/>
          <a:p>
            <a:pPr algn="l"/>
            <a:r>
              <a:rPr lang="en-US" sz="4000">
                <a:solidFill>
                  <a:schemeClr val="tx2"/>
                </a:solidFill>
                <a:cs typeface="Calibri Light"/>
              </a:rPr>
              <a:t>Virtual Diagnostics</a:t>
            </a:r>
            <a:endParaRPr lang="en-US" sz="4000">
              <a:solidFill>
                <a:schemeClr val="tx2"/>
              </a:solidFill>
            </a:endParaRPr>
          </a:p>
        </p:txBody>
      </p:sp>
      <p:pic>
        <p:nvPicPr>
          <p:cNvPr id="39" name="Graphic 38" descr="Stethoscope">
            <a:extLst>
              <a:ext uri="{FF2B5EF4-FFF2-40B4-BE49-F238E27FC236}">
                <a16:creationId xmlns:a16="http://schemas.microsoft.com/office/drawing/2014/main" id="{9F0E553D-D789-B5EE-307A-DE84BC228E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Slide Number Placeholder 3">
            <a:extLst>
              <a:ext uri="{FF2B5EF4-FFF2-40B4-BE49-F238E27FC236}">
                <a16:creationId xmlns:a16="http://schemas.microsoft.com/office/drawing/2014/main" id="{83AD98B7-2E66-1FCB-8E15-0A8F8FAC9DAF}"/>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smtClean="0"/>
              <a:pPr>
                <a:spcAft>
                  <a:spcPts val="600"/>
                </a:spcAft>
              </a:pPr>
              <a:t>17</a:t>
            </a:fld>
            <a:endParaRPr lang="en-US"/>
          </a:p>
        </p:txBody>
      </p:sp>
    </p:spTree>
    <p:extLst>
      <p:ext uri="{BB962C8B-B14F-4D97-AF65-F5344CB8AC3E}">
        <p14:creationId xmlns:p14="http://schemas.microsoft.com/office/powerpoint/2010/main" val="1720679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DD468E-FE9B-3F8F-3DA8-FEB20C365E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840" y="2623492"/>
            <a:ext cx="6911739" cy="2957236"/>
          </a:xfrm>
          <a:prstGeom prst="rect">
            <a:avLst/>
          </a:prstGeom>
          <a:ln>
            <a:solidFill>
              <a:schemeClr val="tx1"/>
            </a:solidFill>
          </a:ln>
        </p:spPr>
      </p:pic>
      <p:pic>
        <p:nvPicPr>
          <p:cNvPr id="5" name="Picture 4">
            <a:extLst>
              <a:ext uri="{FF2B5EF4-FFF2-40B4-BE49-F238E27FC236}">
                <a16:creationId xmlns:a16="http://schemas.microsoft.com/office/drawing/2014/main" id="{9C1BCB5C-C4A3-1A3D-E566-4EE8815A64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1638" y="2502579"/>
            <a:ext cx="3488292" cy="3213457"/>
          </a:xfrm>
          <a:prstGeom prst="rect">
            <a:avLst/>
          </a:prstGeom>
        </p:spPr>
      </p:pic>
      <p:sp>
        <p:nvSpPr>
          <p:cNvPr id="14" name="TextBox 13">
            <a:extLst>
              <a:ext uri="{FF2B5EF4-FFF2-40B4-BE49-F238E27FC236}">
                <a16:creationId xmlns:a16="http://schemas.microsoft.com/office/drawing/2014/main" id="{447C7447-1452-C59B-761B-72CF72B3D031}"/>
              </a:ext>
            </a:extLst>
          </p:cNvPr>
          <p:cNvSpPr txBox="1"/>
          <p:nvPr/>
        </p:nvSpPr>
        <p:spPr>
          <a:xfrm>
            <a:off x="423133" y="167052"/>
            <a:ext cx="11465319" cy="1938992"/>
          </a:xfrm>
          <a:prstGeom prst="rect">
            <a:avLst/>
          </a:prstGeom>
          <a:noFill/>
        </p:spPr>
        <p:txBody>
          <a:bodyPr wrap="square" lIns="91440" tIns="45720" rIns="91440" bIns="45720" rtlCol="0" anchor="t">
            <a:spAutoFit/>
          </a:bodyPr>
          <a:lstStyle/>
          <a:p>
            <a:r>
              <a:rPr lang="en-US" sz="4000" b="1" spc="-150">
                <a:solidFill>
                  <a:srgbClr val="2E2D62"/>
                </a:solidFill>
                <a:ea typeface="+mn-lt"/>
                <a:cs typeface="+mn-lt"/>
              </a:rPr>
              <a:t>Prediction and Clustering of Longitudinal Phase Space Images and Machine Parameters Using Neural Networks and K-Means Algorithm</a:t>
            </a:r>
            <a:endParaRPr lang="en-US" sz="4000" b="1">
              <a:solidFill>
                <a:srgbClr val="2E2D62"/>
              </a:solidFill>
              <a:ea typeface="Calibri"/>
              <a:cs typeface="Calibri"/>
            </a:endParaRPr>
          </a:p>
        </p:txBody>
      </p:sp>
      <p:sp>
        <p:nvSpPr>
          <p:cNvPr id="2" name="TextBox 1">
            <a:extLst>
              <a:ext uri="{FF2B5EF4-FFF2-40B4-BE49-F238E27FC236}">
                <a16:creationId xmlns:a16="http://schemas.microsoft.com/office/drawing/2014/main" id="{31046861-D4B6-AF11-EACC-B8EB462DA318}"/>
              </a:ext>
            </a:extLst>
          </p:cNvPr>
          <p:cNvSpPr txBox="1"/>
          <p:nvPr/>
        </p:nvSpPr>
        <p:spPr>
          <a:xfrm>
            <a:off x="426192" y="1917823"/>
            <a:ext cx="1168051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2E2C61"/>
                </a:solidFill>
                <a:cs typeface="Calibri"/>
              </a:rPr>
              <a:t>Maheshwari, Minerva, et al. "Prediction and Clustering of Longitudinal Phase Space Images and Machine Parameters Using Neural Networks and K-Means Algorithm." </a:t>
            </a:r>
            <a:r>
              <a:rPr lang="en-US" sz="1600" i="1">
                <a:solidFill>
                  <a:srgbClr val="2E2C61"/>
                </a:solidFill>
                <a:cs typeface="Calibri"/>
              </a:rPr>
              <a:t>Proc. IPAC’21</a:t>
            </a:r>
            <a:r>
              <a:rPr lang="en-US" sz="1600">
                <a:solidFill>
                  <a:srgbClr val="2E2C61"/>
                </a:solidFill>
                <a:cs typeface="Calibri"/>
              </a:rPr>
              <a:t> (2021): 3417-3420.</a:t>
            </a:r>
            <a:endParaRPr lang="en-US"/>
          </a:p>
        </p:txBody>
      </p:sp>
      <p:sp>
        <p:nvSpPr>
          <p:cNvPr id="3" name="Slide Number Placeholder 2">
            <a:extLst>
              <a:ext uri="{FF2B5EF4-FFF2-40B4-BE49-F238E27FC236}">
                <a16:creationId xmlns:a16="http://schemas.microsoft.com/office/drawing/2014/main" id="{6D52A1A7-E236-0ED1-6D75-2C870E10531C}"/>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794020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403341" y="345182"/>
            <a:ext cx="11465319" cy="1446550"/>
          </a:xfrm>
          <a:prstGeom prst="rect">
            <a:avLst/>
          </a:prstGeom>
          <a:noFill/>
        </p:spPr>
        <p:txBody>
          <a:bodyPr wrap="square" lIns="91440" tIns="45720" rIns="91440" bIns="45720" rtlCol="0" anchor="t">
            <a:spAutoFit/>
          </a:bodyPr>
          <a:lstStyle/>
          <a:p>
            <a:r>
              <a:rPr lang="en-US" sz="4400" b="1" spc="-150">
                <a:ea typeface="+mn-lt"/>
                <a:cs typeface="+mn-lt"/>
              </a:rPr>
              <a:t>Learning to Lase: Machine Learning Prediction of FEL Beam Properties</a:t>
            </a:r>
            <a:endParaRPr lang="en-US" b="1"/>
          </a:p>
        </p:txBody>
      </p:sp>
      <p:sp>
        <p:nvSpPr>
          <p:cNvPr id="6" name="TextBox 5">
            <a:extLst>
              <a:ext uri="{FF2B5EF4-FFF2-40B4-BE49-F238E27FC236}">
                <a16:creationId xmlns:a16="http://schemas.microsoft.com/office/drawing/2014/main" id="{F324C67A-C52D-5544-86B0-813208112397}"/>
              </a:ext>
            </a:extLst>
          </p:cNvPr>
          <p:cNvSpPr txBox="1"/>
          <p:nvPr/>
        </p:nvSpPr>
        <p:spPr>
          <a:xfrm rot="16200000">
            <a:off x="10724699" y="5219514"/>
            <a:ext cx="1859272" cy="215444"/>
          </a:xfrm>
          <a:prstGeom prst="rect">
            <a:avLst/>
          </a:prstGeom>
          <a:noFill/>
        </p:spPr>
        <p:txBody>
          <a:bodyPr wrap="square" rtlCol="0">
            <a:spAutoFit/>
          </a:bodyPr>
          <a:lstStyle/>
          <a:p>
            <a:r>
              <a:rPr lang="en-US" sz="800">
                <a:solidFill>
                  <a:schemeClr val="bg1"/>
                </a:solidFill>
                <a:latin typeface="Arial" panose="020B0604020202020204" pitchFamily="34" charset="0"/>
                <a:cs typeface="Arial" panose="020B0604020202020204" pitchFamily="34" charset="0"/>
              </a:rPr>
              <a:t>Image © STFC John Dawson </a:t>
            </a:r>
          </a:p>
        </p:txBody>
      </p:sp>
      <p:sp>
        <p:nvSpPr>
          <p:cNvPr id="2" name="AutoShape 2" descr="data:image/jpeg;base64,/9j/4AAQSkZJRgABAQEAYABgAAD/2wBDAAgGBgcGBQgHBwcJCQgKDBQNDAsLDBkSEw8UHRofHh0aHBwgJC4nICIsIxwcKDcpLDAxNDQ0Hyc5PTgyPC4zNDL/2wBDAQkJCQwLDBgNDRgyIRwhMjIyMjIyMjIyMjIyMjIyMjIyMjIyMjIyMjIyMjIyMjIyMjIyMjIyMjIyMjIyMjIyMjL/wAARCAH1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rMvdQubW+ZfKiNuLaSUEsdzMu38AOazDrOq7Ps0UcE94zrtaNcLtKb+hYc9uvNAHTVzUeg6fqV9rk09tG1zJKYBK67ig8pMYB4BBOc1et9Su5rnT1aOEQzxMZGBO7eB0A9OtRadqFpDq+pWckwW4kvMqmDz+6T/CgC1H4f0iOJEOmWbFVALG3XJ9+lO/sLSP+gVZf+A6f4VoUUAZ/9haR/wBAqy/8B0/wo/sLSP8AoFWX/gOn+FaFFAGQnhvSkvJpzYWjLIiKIzbrhcZyRx3z+lT/ANhaR/0CrL/wHT/CtCigDP8A7C0j/oFWX/gOn+FH9haR/wBAqy/8B0/wrQooAyLvw1pVzbNElhaQsWU70t1yMEHHTvjH41P/AGFpH/QKsv8AwHT/AArQooAz/wCwtI/6BVl/4Dp/hR/YWkf9Aqy/8B0/wrQooAz/AOwtI/6BVl/4Dp/hVWz8O6ZHLdmSwspA8+5B9nX5F2qMcj1BPHrW1TIzlpOejepPYflQBS/sLSP+gVZf+A6f4Uf2FpH/AECrL/wHT/CtCigDP/sLSP8AoFWX/gOn+FQXHhrSp2gK2FpH5UokIW3X5xgjaeOnP6Vr0UAZ/wDYWkf9Aqy/8B0/wo/sLSP+gVZf+A6f4VoUUAZ/9haR/wBAqy/8B0/wo/sLSP8AoFWX/gOn+FaFFAGXB4c0eCLyxp1q/wAzHLwqTySeuOnPHtUn9haR/wBAqy/8B0/wrQooAz/7C0j/AKBVl/4Dp/hR/YWkf9Aqy/8AAdP8K0KKAMr/AIRvR/tRn/s61yU2bPJXb1znGOvvUv8AYWkf9Aqy/wDAdP8ACtCigDP/ALC0j/oFWX/gOn+FH9haR/0CrL/wHT/CtCigDLuPDmj3FvJCdNtUDqV3RwqrD3Bxwak/sLSP+gVZf+A6f4VoUUAZ/wDYWkf9Aqy/8B0/wo/sLSP+gVZf+A6f4VoUUAZ/9haR/wBAqy/8B0/wqpb+HdMS/vJHsLJ45GQon2dfkwuD2xyeeK26jQ/vZBnoR3J7fpQBT/sLSP8AoFWX/gOn+FH9haR/0CrL/wAB0/wrQooAz/7C0j/oFWX/AIDp/hUNz4b0q4jRVsLSIrIjkrbryFYEjp0OMfjWtRQBn/2FpH/QKsv/AAHT/Cj+wtI/6BVl/wCA6f4VoUUAZ/8AYWkf9Aqy/wDAdP8ACj+wtI/6BVl/4Dp/hWhRQBkWvhrSrdZQ1haS75WkBa3X5QT90cdBU/8AYWkf9Aqy/wDAdP8ACtCigDP/ALC0j/oFWX/gOn+FH9haR/0CrL/wHT/CtCigDJm8N6VLPbyCwtEETlmUW64fKkYPHvn8Km/sLSP+gVZf+A6f4VoUUAZ/9haR/wBAqy/8B0/wo/sLSP8AoFWX/gOn+FaFFAGf/YWkf9Aqy/8AAdP8Kgs/DWlWtnHA9haTMgwZHt1y314rXooAz/7C0j/oFWX/AIDp/hR/YWkf9Aqy/wDAdP8ACtCigDP/ALC0j/oFWX/gOn+FVW8O6YdVilFhZCIQOpj+zrySy4PTHGD+dbVMJ/fqM/wnjJ9R26UAUv7C0j/oFWX/AIDp/hR/YWkf9Aqy/wDAdP8ACtCigDP/ALC0j/oFWX/gOn+FR3Hh3SZ7aWJdOs42kQqHW3XKkjGRx2rUooAzIvD+kRxIh02zYqoBY265Pv0p/wDYWkf9Aqy/8B0/wrQooAz/AOwtI/6BVl/4Dp/hR/YWkf8AQKsv/AdP8K0KKAMhPDelJeTTmwtGWREURm3XC4zkjjvn9BU/9haR/wBAqy/8B0/wrQooAz/7C0j/AKBVl/4Dp/hR/YWkf9Aqy/8AAdP8K0KKAMi88NaVc2zRJYWkLEqd6W65GCD6d8Y/Gp/7C0j/AKBVl/4Dp/hWhRQBn/2FpH/QKsv/AAHT/Cj+wtI/6BVl/wCA6f4VoUUAZ/8AYWkf9Aqy/wDAdP8ACoLfw3pUL3DNYWkglk3qGt1+QYA2jjpxn8a16KAM/wDsLSP+gVZf+A6f4Uf2FpH/AECrL/wHT/CtCigDP/sLSP8AoFWX/gOn+FVL3w7pkr2hjsLKMJOGcfZ1+dcH5eB7jr6Vt1HIcGPnq3qRQBT/ALC0j/oFWX/gOn+FH9haR/0CrL/wHT/CtCigDP8A7C0j/oFWX/gOn+FH9haR/wBAqy/8B0/wrQooAyLTw3pVtb+W9haSnczb3t1zyxOOnbOPwqf+wtI/6BVl/wCA6f4VoUUAZ/8AYWkf9Aqy/wDAdP8ACj+wtI/6BVl/4Dp/hWhRQBkSeGtKe8gnFhaKsSsDGLdcPnHJ47Y/Wp/7C0j/AKBVl/4Dp/hWhRQBn/2FpH/QKsv/AAHT/Cj+wtI/6BVl/wCA6f4VoUUAZz6BpDIyjTLIZGMi3Xj9Ky9Q0DTbHRrXZaQefbS2+2dYwrkh1GSR6810tY3iG8t4rWO1eQCaWaEomDziVaANmiiigBjwxu4d0VmClQSOx6j9BVMaLpotDaiziEBbeUA7+tX6KAIhbwgxERqDEMR8fdHtVLSv+PrVv+vz/wBpR1pVkaT5/wDamrkmP7P9q4GDv3eXHnnpigDXooooAKKKKACiiigAooooAKKKKACiiigApkZy0nOcN/ezjgflT6ZGctJznDf3s44H5UAPooooAKKKKACiiigAooooAKKKKACiiigAooprtsjZ+PlBPJwKABJEkBMbqwBwSpzzTq4LwVqLXniDUSEiiEmXZFYkdeNvb1zXe1dSHJKxMJcyuFFFFQUFFFFABUaH97IM9CON2ccenapKjQ/vZBnOCON2ccenagCSiiigAooooAKKKKACiiigAooooAKKKKACiiigAooooAKKKKACiiigAphP79Rn+E8bvcdqfTCf36jP8J43e47UAPooooAKKKKACiiigAooooAKKKKACiiigAooooAKKKKACiiigAooooAKZIcGPnGW/vY//X9KfTJDgx84y397Gf8AH6UAPooooAKKKKACiiigAooooAKKKKACiiigArN13/kFH/rvD/6NStKsjxF5/wDZ8flGMR/aIfNDA5I8xcY98+tAGvRRRQAUUUUAFZmlf8fWrf8AX5/7SjrTrI0mCEanq9wIk85rrYZMfMVEcfGfSgDXooooAKKKKACiiigAooooAKKKKACiiigApkZy0nOcNjrnHA/Kn0yM5aTno3qPQelAD6KKKACiiigAooooAKKKKACiiigAooooAKp6r5/9k3f2ZVabym2hhweKuVi+KbhINCmDSvG0uEQqM5Pp9KTlyrm7DSu7HmnhSVYvFNg7SeXucqQvAGR0+ley14tpMEcniqyiOzHnKW3ttBPXrXtNdNeaqKM11RhSi4uUX0YUUUVzmwUUyWQRRPIVZgozhRkn6VHaXSXkHmorquSMOMHip5lzcvUdna5PUaHMsgznBHGc44/SpKYh/eyDPQjuPT/PWqEPooooAKKKKACiiigAooooAKKKKACiiigAooooAKKKKACiiigAooooAKYT+/UZ/hPGfcdqfTCf36jP8J4yPUfjQA+iiigAooooAKKKKACiiigAooooAKKKKACiiigAooooAKKKKACiiigApkhwY+cZbHXGf8afTJDgx89W9R/WgB9FFFABRRRQAUUUUAFFFFABRRRQAUUUUAFZuvf8go/9d4f/AEalaVZPiGCGXT45JIkaSK4hMbEZKkyKMj0oA1qKKKACiiigArI0mST+09Xj8lhGLrcJcjBPlx8YznP4YrXrN0r/AI+tW/6/P/aUdAGlRRRQAUUUUAFFFFABRRRQAUUUUAFFFFABTI+sn+97eg9P60+mRjBk929B6D0/rQA+iiigAooooAKKKKACiiigAooooAKKKKACuU8bsfIs0UyZLkkD7uAO/vXV1wfi+8kl1Zbbf+7iXgD1PWuLMKypYeV+un3nRhabnVXlqcnJGE1eymBC5mTcen8Q5Ne0dRkV41fRySJGkKl5DKoUYyCc8Zr2KIMIYwwAYKMgetXl9aVXBQcntdfcTiqahiJW62Y+iiiuoxKmqS+TpV1Ju24jPI7cVy/h/XUs7CO0aN5p3m2xxoOfUkk1ta3q9hb2tzaSXMYuTHgRYyeRxxXAwXEltLDLG3zRtvA968XMcQ8PiYS8vzPQwtJVaMl5nqw5GcYpqf62T6j09Pz/ADpIJPOgjlAxvUNjHrSoP3sh9SOw9P8APWvZTurnnvQfRRRTAKKKKACiiigAooooAKKKKACiiigAooooAKKKKACiiigAooooAKYf9eP90+nqPxp9MI/fqf8AZPYeo/GgB9FFFABRRRQAUUUUAFFFFABRRRQAUUUUAFFFFABRRRQAUUUUAFFFFABTJOqf73t/X+lPpkgyU/3vQf1/pQA+iiigAooooAKKKKACiiigAooooAKKKKACsjxDJIunxqsLOr3EIZwQAn7xeTk5P4ZrXrN13/kFH/rvD/6NSgDSooooAKKy72+u7W+YBIvs4tpJBknczLt/ADmss6tqxT7LCYZ7pnXbIihQAU34wTj9aAOorI0mHGqavP5snN1t8vPyD93Hzj1qna6zezXcBZ4PKMiQPEFO4sVJLA59R0xU9hqFtBqup2sjuJnu8gCNiP8AVJ3Ax2oA3KKZ5yep/I+mf5UCZD3P5H0z/KgB9FMEyHGCecdj3GaQTIcYJ5xj5T36UASUVGJkOME84x8p79KBMhAwTzjHB79KAJKKjEyHoTzj+E9zijzo/U/98n1x/OgCSio/Oj9T/wB8n1x/OgzIOpPGf4T2OKAJKKYZkAOSeM54PbrSGZBnJPGc/Ke3WgCSmRjDScYy3oBngUhmQZyTxnPynt1piSorSZyPmP8AARnAB/H60AT0UwzIOpP5H0z/ACo85PU/kfTP8qAH0UwTIcYJ59j6ZpBMhxgnnGPlPegCSioxMhxgnnGPlPfpQJkOME84x8p79KAJKKjEyHGCecfwnucUCZD3P/fJ9cfzoAkoqPzo/U/98n1x/OgzIOpPf+E+uKAJKKjMyDOSeM/wnscGgzIM5J4zn5T260ASV5rrTC41+48qTzwz8Ed+Og+n9K9FklXy3CsQ2GwcHggV5kLV5dRaAuvmiQjfu4z35ryc2d4xhZvU7sFpJyuUpgxhcK7I2OoOCK9S0m4F1pFrMs4n3RLmQDG4454rzW7tzBPJbyj5lOGBGK7zwtcK3hyzUgrsUx/dPOM8/lzWWSTahOk+jv8Ao/yKzCPvRmuqNuimCZD0J59j6ZoEyEgAnnGOD3Ga9s884XxnNC+tW8Sn97HESw8vHXp83f6Vgck1d8Q3c174kuS0p8mEBIkz93jk496ogkjJPUV8vnLTxOj2SR7GX3VLXuz0fw3cPc6JC8khdxlST14P+FaSDEshxjJHOBzx+tYvhW6hbR0iVGUxnDHacMSfWteOVPMkIzyRzsIz269+a9/By5sPB3vojzK6tVkvMnoqPzo/U/8AfJ9cfzoMyDuf++T64/nXSZElFRmZBnJPGf4T2OKDMgzknjOeD260ASUVGZkGck8Zz8p7daUzIM5J4zn5T2oAfRTDMgzknj2Ppmjzk9T+R9M/yoAfRUfnxgZLYHqQfTP8qBMhxgnnGOD3GaAJKKjEyHGCecY+U9+lAmQ4wTzjHynv0oAkoqMTIcYJ5xjg9+lAmQ9CecfwnucUASUVH50fqf8Avk+uP50edH6n/vk+uP50ASUVGZkHUnjP8J7HFKZkGck8Zzwe3WgB9FRmZBnJPGc/Ke3WgzIM5J4zn5T260ASUwj9+px/CecD1HegzIM5J4z/AAnsM1GZE88HnhSM7Poev0oAnopnnJ6n8j6Z/lQJkOME847H0zQA+ioxMhxgnnGPlPfpQJkOME84x8p79KAJKKYJkIGCecY4PfpSCZDjBPOP4T3OKAJKKj85D3P/AHyfXH86POj9T/3yfXH86AJKKjMyDqT37HscUpmQZyTxn+E9uDQA+iozMgzknjOflPbrQZkGck8Zz8p7daAJKKYZkGck8Zz8p7DNBmQdz+R9M/yoAfRTPOT1P5H0z/KgTIehPPsfTNAD6KYJkOME84x8p780gmQ4wTzjHynv0oAkoqMTIcYJ5xj5T36UCZDjBPOP4T3OKAJKZIMmPjOG9AcUgmQ9z/3yfXFMklQmPqcNn7hOO34c0AT0VGZkHc/98n1xQZkGck8Z/hPY4oAkoqMzIM5J4zn5T260GZBnJPGc/Ke3WgCSiozMgJyTxnPB7c0pmQdSePY+maAH0Uzzk9T+R9M/yoEyHoT+R9M/yoAfRTBMhxgnnGPlPcZpBMhxgnnGPlPfpQBJRUYmQ4wTzjHynv0pRMhxgnnH8J78CgB9ZHiKHzLCOTzZE8u4hO1TgP8AvFGG9RWmJkPQnt2Pc4rJ1++t1s47cs3mSzRbBsbBxKuecYH40AbVFFFADGijdw7IpYAqCR2PUfpVb+ydOFqbUWUAgLbjH5Y2k+uKuUUAVxYWguUuRbRCZF2LJsG4L6A1V0r/AI+tW/6/P/aUdaVZGkmb+09XUonkfash953FvLjyMY6e+aANeiiigAooooAKKKKACiiigAooooAKKKKACmRjDScY+b+7jPA/On0yMYaTjGW9COw/OgB9FFFABRRRQAUUUUAFFFFABRRRQAUUUUAZ2u3TWej3EqqCSu3k468Vy/g63ilvpnlty+0AxyHkKf8AGul142K6czX670Gdig8lsdqwPBMguJrlvPlPkAJ5YGE55yfU1586cp4xPdJetv8AK51Rmo0GurZF4wtpE1BbhljEcgCqR1OOua1fB10JdLe3xhoHP4g8/wCNReMrJpLaK7SPPlna7Z5A7cfWm+CXQ291Hhd4cEnHJGK46SdLMpL+ZG82p4RPsdVRRUc5It5SM5CHGDz0r3DzjyzVTM2valNOymQSFMqMAheh/LFVbYlraM7txI60+6ljljaQRv8Acw6uxLFu+T71Utfts1hNdsd0UUqRsc8gnpx+FeHXwlTGutONrqS+5K3rp/Vz0adeGHVOL2af33O88EyNtu4zu25Vh6D1/HpXUoP3snGMkc7cZ49e9cd4LlYX9zFn5WjDEY7g/wD167FB+9kOOpH8JHb17115VLmwsfn+ZhjVasySiikJAGScAV6Jyi0VU1C7NlbCYIHG8BhnsT29TVoHIB9alSTk49UOztcWmySJFG0kjBEUZLMcACmXFxDaW7zzyCOKMZZm6AVnx61pd/p4lkkVbeaQwATLjcfTB9atIls1FZXUMpBUjII6GlpEVURURQqqMADoBS0hnJ+MtV/s14PMdZbeSN1ktDxv9GJ64B9K6SwuIrvT7e4gIMUkYK49K4Lxk7XHiONDIJIIofuYyFYnn8a6LwZcBtEFsZd0kDldpHKqeR+FS8RTc/YL4kr/AH/5DVKfL7Tpex0dFFFUIKKKKACiikJwCfT0oAXIHWiuJ1XxRDdalDYrbgJDMsjvKSCAMHOOOx712cUqTwpLEwaNwGVh3FU4tRUu4lK7a7D6KKKkYUwj9+px/CedvuO9PphH79Tj+E84PqO9AD6KKKACiiigAooooAKKKKACiiigAooooAKKKKACiiigAooooAKKKKACmSDJj4zhv7ucf4U+mSDJj4zhv7pP/wCqgB9FFFABRRRQAUUUUAFFFFABRRRQAUUUUAFZuu/8go/9d4f/AEalaVZPiEzDT4xHGjRm4h8xmcgqPMXGBjn8xQBrUUUUAFFFFABWbpX/AB9at/1+f+0o60qyNJgjGp6vcYbzDdbCdxxgRx9un40Aa9FFFABRRRQAUUUUAFFFFABRRRQAUUUUAFMjGGk929D6D1/pT6jj+9J/ve/oPX+lAElFFFAET3MMdxHbvKomkBKITywHWs/V9UTTZbZpJyquxVkVQTg/xfQVQ8T63LpiMLe2HnKm77S4G2IE447k57VyOoarLq16txOiqVjCBdv5nPv1rnx1X2FDn69P6Rrhoe0qcp3ekap9uinQuSYeBOVwHH96rmmSebp8L/a1u8g/vlGA3PpXnq6rdQ6cLSGeRFJJJVvXtWtoOvyR6RcWMEO+9txvij28OpPYDk4ya58uxixEfZ/aWv8AX3muLoOk+fodvRWBb6vcSX8cZZR57A/Z5l2PCuOfrk1H4l1RrOe3iV3VcF3CNgt2A+ldFfEwpRlJ9NDKnSlNpLqW5fEllBqhspMrggebkFc1rgggEHIPQivJDySfWu28GXkMmmvZiYyXETFnBB+UHpXHl2OliZTjLpqjfF4ZUVFo6aiiivUOM5rxks5sYismId+GQLyzdual8J2zWemtG9tJE8h81mdcZz2/T9azvGExkvrWzjcqzDoWwpJPH8q2/D+ltpWnmOS6a5kkYuXLEj2A9q4aMObE1KiurWXk+/3HTUlalGHqyfWldtGulSISExn5SccVzHgmT/T7lOPmiDdPQ/8A167KeMTW8kZGd6lcfhXCeF0aLxGsZypVXVhn2/WufGXhjKM110/r7zShaVCpH5nf1na3qEGn6ZM8/mAOjINiFjnB9OlaNYPi+7ltNAk8qISeawiYl9u0HvXrxtfU4XscXodiL+5itpZCdyHB6ZOOBSWWnW6eB9TvZRIblLgqSJCACpGD79a1fCMYbVi5xsijLHJ4Xtmug18wy+ENQksRE8ckLNlBw3qeO9cOTTcqcpyWs5as6cfFKSivso5vwldCPWIgX2rMhXk4yccV3yD97IfUjsfT/PSvM/DEqHVNPYsCCwH416Yn+tk+o9fT/PSsMqTjTnB9JNGmNacoyXVIkrlfH88sHh3Mb4V5VWRf7w9M9q6quE+JFztt7K2aRwkjMzIuMNjpn8TXtUFeojz6rtBmr9pgn8N6ZfQyosUWw7JCcNgYxz39K3bK9iv7cTQ7tucEMMYNeTaeZY7MRvgxhgyjcSDn2ru/CFyGt7lWbYqsNqFvlXPpXjLGRePlTjsz0PYP6spvcf4xuLb7BHY3JmjS4ORMgyqFefmHcVwd3dsbQW5YIJ5A1ywOA4B42jtj2ro/Gt5FexLaeXGk6SECUNkhfw9fSuXu491tjbuII4zjpW0sxhDEUoppq7T0221uzNYSUqU21rZW/wCGPTtF1WLUt62kTfY4URY5myCxx0wfT1rXrl/B0sc1hEllfyS21upSSKaPDq55HPoOa6C9uksrOS4kViqDJCjJrvrcsG29kc1O8kjzjXUSPXbqJWiYrIW+U8jOOtTeGUnPiS3MCxnCkyFiRhe+MdTzWfcv9ovprk43SMSxxyfSrWk3c1lqkEsGSxbYVAzuB7fyr5aji4LHRnDSO33/APBPZqUJPDOMt9z0+io4PNMCeeFEuPmCdM+1SV9MndXPHYUUUUwCs7WJp4rVVtygeV9nzPtPPofWtGuT8Y3FxDLZ+WQEUlwTggsPauXGVPZ0XI2w8OeokcNPfXMWpSXjRpcTJmJDMu4gg8N9a9TimvINKst0aTXTBFdS4T/eI+npXlVyLhD5iNvY9c+vt6VtXuuedtupdOlS/jXFtIJTsXA+VsHqev5VphMTGtSXM1Zba6/O9n8yK9GVObsnd+X+R6NFFOlzO8lxvifHlx7QNnHPPfNT1514d12+XU0aZ2na42xujtjnoDz3r0WnTrwquXJ0dglTlBLm6hTCP36n/ZPY+o/Cn0w/69f90+vqPwrUgfRRRQAUUUUAFFFFABRRRQAUUUUAFFFFABRRRQAUUUUAFFFFABRRRQAVHIMmP2b0J/lUlRydY/8Af9/6f1oAkooooAKKKKACiiigAooooAKKKKACiiigArN13/kFH/rvD/6NStKsjxDBHLp8crht0VxCUwxAyZFHIHB/GgDXooooAKKKKACsjSZs6pq8HlScXW7zNvyH93Hxn1rXrN0r/j61b/r8/wDaUdAGlRRRQAUUUUAFFFFABSEgdT1pa47xRfRXCSSQ2t3ObMApJE5WMs3HGOpFXCHM7Eylyq510U0U6b4ZFkUEjKnIyOtPrE8LXFtPo0f2e4Ercs6kAMhPUED+fetulJcraHF3VwqtfTy21q00MYkZSCV9RnnHvUlzcw2du9xcOEiQZZj2rN1+8ig01GaEziRxtUMR75zWFeXJSlK9jSmuaaiWbG5knmuN00MkWQY9h+ZQezCrcZ+aT/e9T6D1/pXl6aldQTLJDOyMOBjjOPX1611/hnWZb0tBcS73C5BI5OOpJ6fhXDhMwp1HyPf8/wCtjpr4WUPeWx0lV767jsLGa6l+5EhY1KJY2JCupIOCAehrjda8QziK50/Mcu92Tzo/l2D+7juR0NehOpGnB1JbI5YxcpKK3Zx95dT3+rvPNO8u1ODJgbR2BxwcVPuXAPr0pkUIiiWPgqM5GOtESSIp3sX549h6V87mWLhjJc1/h0Xn3f8AwD1cJQlQVrb7+RIW/Olt7u4sLlbiGRIZmBi808hFP8WPamDL8ugGDxzSsqsPmAI9DXHhcR9VrRn23/yN61L21Nx7mjb6hcXd/Gb678xd6gTFQpVR3yOf/wBdVby4kuLmR97OAcIXYngdBUIULnaMZoOAeOBU1cXKrJylrdjhQUEktArQ8MzfZfFNrmQKZ1aMjkB+MjPbIrKxIt0SSDGRwM9DV/TFiGs2Mkz7FSYHfnGK6svrfVcTG7upLX5/5PcxxUPbUXpZxf5f5o9Tooor6k8Y4Dxc0z6nc5IeOKEHHovfr/nmu105YU022FvEIoTEpRAc7QRnFec61dXd/rZeazkMXmAGJPnbYD6dD0r02IqYUKLtUqCFIxgfSscNCUacm3vJ2/I0qyTkkuiQ+vPtNKDxj82wAXDgbcgZ5xivQa8+1Fk0/wAaPLwyrMkpBOMEgE1y5hCLjCcvsyRthZO8orqmeg1yfj6Rf7Gt4HI2zXCgjHPHpXVq6ugdGDKwyCO9cV47ubYz2NoUBuclw5P3V9Px/pXdKfJCU10Tf4HMo80lHu0T+DbEK0ty8bg7QsZI+Ur3+vStzWo1h8OXyQwptWBtsYXjp6CqXhGKVNJZpGyjvlBuzgf0rYv0eXT7lI2Ku0TBWA5BxXLlkeTDw89TbFvmqyPKfDV2tnLa3DxiRY5M7cc//rr1mJtzueRnBwc5HHp2/CvGdLLJbuDncjHg+tewadK01rHIylWaNCVLZI4/IfhSoNrFV4dFK/3jqJOjSl5fkW64Tx9aT3F1Zy74GhiHMW7EnJ5OO46V3debeKS7+LJyHBRIkUjdnBxn8PpXRiKzoUZ1Ful+ehlSpqpUjB9WZgwOgGPSrMNz5QdQgZWB2qex6Zqrzn2pR718PGTTuj6NpPRgfvZPJNIRkY9aVvvcZA9KSi+twOm8DXEdvLdWrhY/MZWjJIG445Hue9bnim+jtNIeNl3PP8iD+v4VwmnFY9WtWfDRq+4Ixwu4dDXU+NbvNvbWiPHuZt7jqy8cY9O9fV08RGeCUm9eX/NLv2PElSccRZLS/wDk/wBTj88474pRI8REkZKupypHUGj6UmDjFfKwlyyUl0Pakrpo9S0yaW40y2mmGJHjBPv71brC8NaqLrTVjmZVkhIiHbcMcVu19th6satKMou589Vg4TcWgooorYzCuG8ZsTqsK4OBF+fNdzXnvim4afWnUhwsa7V3DH1x7V5ecSthrd2jtwCvWuYUqeZEyZIyMcVGRJLFHFMGcIMAl8kew9KnpAOTkk8/lXz1HFTpwcE9N+u/yaPUqUYzkpP0CMn5WwQRz7ivUdLu473ToZoySCuDk5II65ry+u78I3izaWbfGHhY5wMDB6V35PVtXcO5zY+F6al2OhphP79R/snufUfhT6YT+/UZ/hPGT6jtX0x44+iiigAooooAKKKKACiiigAooooAKKKKACiiigAooooAKKKKACiiigAqOQ8x/wC96n+lSVHIcGPnGW9SP/10ASUUUUAFFFFABRRRQAUUUUAFFFFABRRRQAVkeIpvLsI4/KkbzLiEblXIX94pyx7Ctes3Xf8AkFH/AK7w/wDo1KANKiiigAorNu9Rntb1ozbqYFt3l8wvyzLjgD0561nNrWqC2ZEs4pbwSIMRAsoVl3Z6jp06igDo6yNJjk/tPV5POYxm62iLaMA+XHznrVUa9dLeW6vChgk2LuEb5YtwSG+6MHjBOam0+/s4dT1S2luoUna7ysbOAxHlJ0H4GgDbopnmx/31/P2z/LmjzYz0dfz9s/yoAfRTBLGcYkU56c+2f5UCWM4xIpzjHPXPSgB9FMEsZxiRTnGOeuelAljOMOvOMc+vSgDntb8QW8aS2geTbIrRrNA+GWQdRzxmuGuHmysUUrOuSRIrFShzyQOnNdX4suUktpbJobaWKU+ZGyPhlYeuO/WuSFoRZL5iyqHGFJc9O4Hr9a8/E4uNJ3jJ3V/O19L6P7rrdrU6aVBz0a0f49ev4m74TvotKiu4xDvuJpBsfH3mPRSa7Oz1SG4SJZf3Nw5KmF/vAjr+FeZ2U0lm4+zkqsbK3IyNw9a0pdbumkS88xBfIuwOEHzD3FcsMzk5+877brdd/U3eDSjov+H7G34s1e8s7hbazuSjsAzq0QIC89CfXpWFd6/e6nEyXkcQTcHhZOCnbn1BqldXc95Ms11M7v0+YYxk9PaoN6qWPYD+EZ59KzxGPqVP3MIaPv666v8ATYulhoQ/eSlqu39f8OBOSQMfK2Dn+YpyuUkypZSO4pishCgjDMN2G4pSDu64AOCMdfxrypwcXa1kdkZJre5eN5iziWMMkyybzJu5Jxxx7VRAI35ZmdjlnblmPUmnN8kfmH7oOOOufpQCGAIHUZAApqrWVO32WDhTc79UAQjGQw9ye3rVybT3m0G5uIHMbQpvkEi4BGeChp9lYvdDezKEVSSSwOAOvy9a7lreFvDpspphIpg2kxKAWyM8L6mvTynDKdX201s9jjx1Vxh7OPU8r06bziYlLs38APU+tXGBViCMEdc1seD9I0e5vJ7qCa8WWE4iEyhSm4YznuetM1u0tbS/SG2uDKWUb2Y5+Y+pq87wMYVnVp7Pdba+X5k5diHKnyT6GTtO7JYn0FKcDmmSOYpVVhjccDI6mm+TPcy+Taw73kIBZjhU7ZJ7CvLpYKrVqxg+q0/r+u252TxEIQcl0ND+zbz7F9sNu/kEZ3Yz361XRtkivjO1gfyrvLTRYo9C/s+XUJH3BTuDj5CMD5fbNcPcwGCQq8wkkDMrYHPBxk/WunMsFDDRjyO5lhMRKs3zI9Rt5Vntopk+66hhxjrWfqszPJHbIZI0VhLNKr7NiD379OlYHhjxHtuYdHmQ/dZllYgBQBkD+daHizWY7SyFlHh57kEYxkBR1/GvoFWfsFXXa55bgvaOm+9jIgngv/E9kXKRQxNmNoj5YZskjjvmu7rzvwbNAmsul0uZmjJiZ+dgByf/ANdegmWMZzIoxnPPpyaMLFxoxu7318vkFZ3qOw+uC8WRiLxHHMYgQ0KkjPD4J6/yrujLGOrr+ftn+VcV40jB1G1uFZSDEY+D0wc/1FYZlf6rO3l+aNMJ/GidFoNwZ7GIxWyxWxUkYfOGzyK43xbdpfeIRC8EqNargbm4POcgD1rX8I6j5Qe1kICMw2dSSx/pxXP6tfjUvEFxukK7GC7VYFQB7jrmsIYq+Bco3va2nTbtsjWVG2Js9r/f952XhKLZpbv/AH5TwBjpxW7InmRMn94EVS0sWsGnwpbp5SsA2xj82T6+5q4JYzjEi84xz69K7sLT9nRjHsjmrS56jZ5CtnLp95d2M4w8UmMZ4IPQ/jXpHhiV5dEgLkEqoXAJ4A6cVh+M4IPtFtdRtFvkUq+B8zAdDn061e8GXrTadcRyy5WGURoGI+UYGB+dc1Nv6/V80n+SNppfVYeTaOnry27lnudTumuAGmaRlOFzjHTH4Cu58SzuPDl8baSPzBEerds4OMd/6151bsyRLtZlIXHXmss4ly0I9m/yX/BLwCvUfexHcymC3aQAEr2JqRGDxqw7jNV9esbm18tpIGEUihhJ1BPelsZA9pHyCVGDXm4rLnQwMKz3b/BrQ66OL9piZU+iX6lg5yvHB7090K7cgjIzyMU3jcAT1rpvEFosej2Djy3kjXY8gwpxjIGPxrz6dF1Kcpr7K/U6p1FGaj3MGwuZLS/hljYgk7ThQ3B+tWNc1B9R1RmktBA0Q2g55dT0J96zi23B5HPGKklkeaUySOXdurMck1rSxUoYeVK2/wCBE6KlVU77FzRYGuNXto0Kj58ndjoOv1qHUIfs2pXEG0ja5xxjjNafhCOKbWd8n/LJCVz/AHv/ANWaTxTBHFrBeNtyyoHPOeap4drB+0a15hKqnX5F2JPC09ml95VzCpcjckrHhcc/5NdpbX0F5LPHCxZoGCPxxkjPHrXmVq5ScEKjZBBVzhSCOh9q3/D+sQto1xc3OYJI7oBmto9okwOFx6YGK9jKKsVhZuX2flocGOg/bRS6nb0VDDcxTQxyqwAdVYAnnnpTxLGekinp39Tj+deummro4GrD68y1ucXGs3LiR2QOVXec49ce2a9DvL6G0sprguCI0LYHOe3T68V5XcyG6uVklYgyuWI9Sa8nN7yjCF97/gjuwOjlLtb8R7IyY3qRkZGR1FJXQ+IrKKCyspUuJJWKhACOFUD9Oe1c9Xz2JoOhUdNnq0qntIKQV1Xgrd591h8IFGV9T61ytdL4M2rfXLtIF2xdCevPX8K2y3/eof10M8X/AAZHb0wn9+oz/CeN3uO1BljGcuox159s/wAqYZoxOB5q/dPG8ex6fSvsjwCK2ubmW9u4pbUxRRMoikJz5gI5NW64uz1xYfHl9a3CynzdscTl/lVQM9Dxg9c12KzRMAVkQg4xhuuRn+VXUg4tExlcfRTBLGcYkU5xjn16UCWM4xIvOMc9c9KgofRTBLGcYkXnGOfXpVDUdUW18lIWV5ZWGB1G3OCc1E5xhHmkVGLk7I0qKYJoj0kU/j74/nR50f8Az0X8/fH86skfRTDLGOsij8ffH86DLGM5kXjOefTrQA+imGWMZzIvGc89MdaDLGM5kUYznnpjrQA+imGWMZzIoxnPPpyaDLGOrr+ftn+VAD6KZ5sf99fz9s/y5oEsZ6OvPv7Z/lQA+imCWM4xIpzjHPr0oEsZxiRTnGOeuelAD6KYJYzjEi84xz69KBLGcYkU5xjn14FAD6ZIcGPnGW/vYz/j9KBLGeki/n74/nTJJo8p+9UfN/fAz2/HmgCaimGWMdZF/P3x/OgyxjOZFGM559ODQA+imGWMZzIoxnPPp1qK62T20sIuTCWUjejAMuOpH0oArXUl/FPNNGqGJEAjRnADsTySe1X0LFFLrtYjkA5warXEVrNZNbXLiSMLhtx5OByfr3p1rc272sbRSDy9uF3HB4HfPtWUU4zavv8A1/kW2nHYs0UzzY/76/n7Z/lzQJYz0dfz9s/yrUgfRTBLGcYkU5xjn15FAljOMSKc4xz1z0oAfRTBLGcYkXnGOeuelAljOMSLzjHPr0oAfWR4hjkbT42SZkVLiEugUEOPMXg55H4VqCWM9JFP4++P51k6/eWq2SQNcRCaWaHy4y43NiVc4HegDZooooAikt4ZXDyRhmCsgz6HGR+gqouh6elsbdIGWMtvyJXDZxj72c9OMZrQooApDSbFbmO4EAEkYAX5jgY6HGcE++M1DpYBu9WOBn7Z/wC0o606yNJkk/tTV4/JIiF1uEu4YJ8uPjHWgDXooooAKiuHkit5Hii82RVJWMHG4+maLi4itbeSeZtkcY3M2Ogrm7/xYjZhsAVbeFM7rlVGcE464qJVIwaUuu3mUouSbXQ0LjWbF7ck3nlSwgSSJEQx919+a5e/1K7ltltjduqO7Mrs+0kdgxrI1W8iOpTTQRp80pTHIJPGW29h/jTNxkHznzWY8KepX2ryMdPERqpbX7Xu11/D8mzuw6pOF9yxHaS3TyrFLHL5YL99z8ZOD3qT7HKtlG9zJ8ksZeGFWO4c8E+g70W0IKNNFGxt0C7puVIznKj/ABrpItHvbqf7JMqiwQZjkI+fYRwoYc5rmhTVR25Pe013S+Xyf6q9zaUnFfFpr/VzjX+98vAHrQCVYMp+Ycg+lafimzt9N1i3SNsho+Qz5JHqf5VixSRPlY1Yc8gg/pWFXAVqXTpe9tN3/lp36FwxVOZYZ5Z5S8pUu5yT796qy+a1xFFDGxLuUwerH1WtKCykmvEs08qR34BWQED8fWujGiRahb2sgY3KhjHDcQjaYfVmB+8QRXbldCTruc1t5bOz3MMZUSpKMXuU59Gi8ryZEh05oMBJZQT5qkZ692HOcVz8kymXaXVm4wAMcY44r1J7JZpUad/OjVMeW6Ajd/e+tcnc+H2upY7JrK2gJleQTiTcR6AdD07GuvF4KnVbm016dX0+RhQxE4JRT+/scxFKqyhgUfuoIyDVrTraaSeJIWxJnAKjBx3xWk/gi48tppJ4oTDGWAU5Abritrw9aRCVBPNILyNFcRqcLs7EeoJrhhgKt4qLdr3s91brp5fidMsTCzbWvcl0O3vLO9+ziL/Q9hdHkjw+D0BPqK6OopZxC0SlHbzG2gqucfX0FS17VGmqa5U7nn1JOTu0GB6VgeIdH/tBrdoYMyb8O64GF9/Wt+inXoxrQcJ7Cp1HTlzROF8X2d7Y+H7JYjCYbd/3mxcFiemAaXSfCTXUNney3X7lwGe32nDqeqnmuwvuLN3Fr9qZPmWLj5iPrVhCSikrtJH3fStI06cVGSjrHRPyJcpO6b0YiIsaKiqAqjAA7CuP8Y2EUTRXkexGf5WUL94+tdlXP+MRKNDaSOTCow3pjO4E/pXLjqPtqEo2uzbDVPZ1EzgVup7C8tbyKJJTA+4qev4VZ1HULnVJo7i4cGWNdqlVA4PtVMlxGCMb/T1qOSGQR5ic+aSOWP6V4tLFzdGFHn5bN6/5+W/+Wh6E6EVUlU5b3X9W8zs/BNtbyh75bgNcKpjaHbgxgnPJ6npXZVx/gIBrW7kMUyybwru7DBI7AV2FfRwi4wjFq1ktNzyW7ybvcK5PxuFENkfLctvYBx90cdD9cfpXWVzHjlymkW7bWK/aVDEduD1rLFU3UoTiuzLoy5akZPuYOgSLDdzyuu5Ut5CwzgnjsfWsXS4FupIobdCplfA38kZPr3qTJAODjNXtCUf21ZgYAEg618xRxPNQWFtvJPf5HsTpWqut2R6VEnlxImS21QMnqcU+iivrkrHhnOeMrYy6XFOqZMMnJ9FIwf1xVPwTdqftdkRhlIlBz1B4/p+tbXiRBJoF2C2MKD9cEcVyPhWfyPEMS4Y+ejR8Hgcbsn8v1ryqklDMY/3lY7Ypywr8mdV4qkaPw5dlYw+4BSCOgJ61wVi0K3kDXCbogw3qfSum8d3ISOxt/MZS7s5UA4YAf/XrP8LWMd7fTK7MoRA2VHJ59e1YZnGVXEU6UfXy/rQ0wclClKb/AK/q5qeMtIfVdIjubQyuY1yIkGd4OMcV5ksl1p87ROrIyHDRuMYNe8jgYrx3xpYzWfia4Mr7xcfvUbHY9vwr6agoVoOjVSaPHquVOXtIOzLvhq2bU72SZ5YUSDYr+Yfl5Pb616Hq+nLeac8cUamVExHkdPYVzPw5s0Oj3U0iKwlmwATn7o9PrXcVw1cHSjKUIq0WrHTTrzcYyk9Tye4ha2uJIHxvjba2D3qI46ntW74sh8rXGbCgSIG+X8uawiquNrNtVuC3oD3r4urR5K7pedj6CE+amp+R23gtLYaV5qspuZSxcZ5ABIHFJ40ti1lb3I/5ZvtPHr/+qr3hjSP7I0lIWnjuGySsiDjaTkAH0p3ihGfw/clcfIAx4zwDX1uKw8fq86UV6WPDo1X7WM5M87ptlJJbwGESN5OclAcZPfPv7+1KORQAcc18nTryp0pU1s7fhc9ydKMpxm+l/wAT0Tw5q0Op2AWNSrwKquMcD0579K2a4fwZcyretaqqCN1Lv68dMV3FfW4Ksq1JNdNDw8RTcJ2ZBeM8dlO8S7pFjJUD1xXmmkpd3XiK1a1ELTxEyskvA9O31ru/E8/2fw7dsJfKZlCK2cck9K5Pwda+f4ie4xKPs8WCVYbST2PepnC+MpvspP8AL/McZWoSXdo7HXFeTSJYUid3lwgCAHBPc57V51cW7W0xiZ43I/ijbcPzr1eqk2m2U8DQvbRbG64UD8frXPj8veJfMnZo1w2KVFWaPL5FaOJZWU7GbarY4J9K1PD2oGw1WMsxEUvySADOfT9a1/Gumpb+ElFrHtFtKr7geQOhPv1FclZzYEEwZuMNuHWvNxOClgI0q8XrfX1/4Y66WIWJc6bR67TCf36jP8JOMj27UQyLNBHKhJV1DDPoaiuLiO1zLK21FQk9PUfjX0vMrc3Q8mzvY8j8SSg+KNQFvIXV5cMY/wBRmvQ/Bl2tzoCRguxt2MZLDHTp+leaXnnvql5MgCoZ/MO1Rkc9B+ddj4M1ofbv7IjtVCsGlaXdgk/StJ11Vmo03dct/wAt/k9DONNwi3JWd/8APY7uiiioLGSSRwxmSRlRB1ZjgCuU8WXqLd2sSOj7Ms6Hkfj+FdLfXEFvADcLujdgmMZHNeb6nc/bNTuJwMKznH0HAryM2ruFLkT3sd2Bpc0+Zno2m3kN/YxzwghDxgjGMVbrA8IzRyaKI1PzRuQ49M81v16OGm6lGM5btI5asVGo4ruFFFQPdKl5HbGOUtIpYOF+UY7E+tbGZPRRRQAUUUUAFFFFABRRRQAUUUUAFRyHBj5xlsdQM1JTJDgpz1b1H9aAH0UUUAFV727jsbOS5kUsEGdq9WPoKsVXvrKO/tWt5S6o2DlDgilK9vd3GrX1M/8AtK3v9HluJIZxGjAOIzkgjGcEener/wBvsxAZTcxCNcZYsBjNZ920VpbzWj20kVqibhKjgeY3XHrk96w9TsoL7T7a3azVLtUeRY4Jwuz5flLZ65rClK9fkvpbtrpf5f1oaTVqXNY7Tg80tY3hm7uL3R4ZZVHlhFWNt+5mwMNu98itmumS5XYxTurhRRRSGFFFFABWZrwH9lk4H+vh/wDRqVp1leIGZdLXahbNxAGOQNo81eaANWiiigAooooAKzdK/wCPrVv+vz/2lHWlWRpMONU1efzJObrZs3fIP3cfOPX3oA16KKhu3mitJXt4/MlVSUTPU0m7K4JXZk6vb3t3e7Fv/slnHAzyFSCWOe464GK4hIoZLmZrW48+1UqFkMbKHPBIJ7Cuvhs9Yvr61vpWS12xbXGOWzzgj/GtCDTHcMbxlAZGjMMHyxlc8HH97HeuWrRjiYNuNpLZv17d/P8AM2hUdKSSd11OLd7GO6ja9id7FVdhJbqW5JHU4zx71ei8OzbmGlGPyHg8xLt1OX39VBzx27V2kFrBbweRFEqx91A4NLNbRT25gdcRkYwpx/KtaNGNKnZL3rW8n/WxFSbnLfS5n6BYSWOjRQXMKrN1kG7dk/WtRshTtAJxwKAAAAOgpa0jFRVkS227s5rWNF0+a2uNY1G1c3C2xWRI3zj3HuK4z7LLa3kCyxSm0kTzRkfvHXb97joMmvTNSLG28gRTsJz5RaHGYwf4uewrNvIL1b2CMpNJYxokX7vaWkJPJbuFAHNXOKqUuSa5vWxMXyVOaOnoO8P6LDY2UcktvD9oLFw45Iz7/wCFaMNm8V/NcNcuyOAqQ4wqev1zUayXK6qlrFbhLGOHLOV4J7BfpV+s4UlCCj2sXKblJsKhWKN5S7IGZGO1iBkcDpipWUMpU9CMGobWBLaIxRghFOBn6Dv3/Gqert0EZ+naLJp15NOL6WVZnZ5EdQdxPTn2HFawUA5AGcY6UtFU227slJLYKKKKQwooooAKKKKACq2oWyXen3EEmdroQcdRVmkJwCcE47Ck0mrME7ankboQ3OQynuMU+ybybmPzIBOjOF8pQcsD/X3rR1wrLqMkywTQPINzpPwQfatDwfFKNTLC3DxeWS0uR+7J9Pc18th8PJ4j2HRP8Ez2qtVKl7TuvzOxsrO3srcR20IiU8kDrn39TViiivqjxQrC8Ywmbwxd7U3NGBIvzYxg9f8A61btYni+Ez+Fr5QjOQm7CnB4IOauGslcmXws86hlWaJZFzg+oroPCdqZ9XEjxGRIwTuHRT2J/WuY01t1mo44OOldp4NeUzyRJKFjHzumzluw5r5OnQjSzB0uikz25VHPCqfVo7OiiivqTxitfwJc2E8MgBVkPWvM9PuobHVrO4njLBZRnHbtmvU5FDxsjDIYEEV5PKvlzSKARscgevBrxM1l7KrTqrpc9HBR54TgdL41mhlls1THnICx55APYirXglWEN2xj+VmGH+nUVxUbSSl5ZyWkZidzdT6V6L4Wgii0aOSONkeQ5ck53H1pUZOtmLknpH/hgmvZ4RLubdZWtaHBrEaM7NFPED5cqAZGRgjmtWivdTcXdHmtJqzMLwlpq6Zooi8iWGRpGLiYDcecA8e2K3aKKcpOTuwSsrHLeNLYNaQXIVco21mzzg9B+dc9oEaS61bpJF5sbEhl27hyO/tXaeIrCK80mZ5Ad8KM6HnggegrA8AkXP2y7UkKMRgY69814lfAVZ4xVor3dLv0+49CniYRw7pt6nZxxpFGscahEUYVVGABUd3EZ7OeFSFaSNlBPbIqaivZOA8ctN3kAM24qSpP0NT0yaPZrWpAoImFw37tWyBzTjnsM18fmVJU8XOMe9+2+p72Dm5UItm14WcJr8OSAGVhz34r0OvLNOYJqdqx6CVc84716nXr5JO9GUezOHMI2qJ+RieLHVfD04cRkOVXEgznnt71j+A5EBv4XYNOGVuF6J2Ga0fGmDoiKcczqcHv1pfB3lNozOkIR/NZXbu5GOf1rtU74xx3tH7tTmcbUL+f6HQ0UUV2GBzfjm2kufDEwjWRijq5Ceg9favPdPlMtqCTlgcHivWNYtJL/R7u0i2+ZLGVXd0zXlFpbS2Ymtp4yksUhVxnvXBnCjLA3e6kvxOnANrE6bNHquhsH0S0K9PLA6GprxzHDI4CEiJiN5AX8areH7gXGiWx3qzKuxtvbHb8sVT8SXQWCW08hpGeBnzgYABH41rCdsMpL+X9CJRvWcX3PO4pJWuJRLHt5yCOhrb8MT2tp4jiecLvnXykY9Q3bH16VkgHcTk4PQVJbRxy6rYI6sd1zGMgf7Q79q8DBV+bGxlFct9Hb08/x/A9PEU7Ydp6211PWqKKK+pPGMDxJqMVobaKRDKrMWkjwOV6Zrg22722Z25+XPXFdf41IEdr8/JLfKAP59a44kDGSOa+TzWcpYhxfT/JHt4KKVJM7TwXchrS4tj1Rw447H/9VdTXFeCVP267YEY8tQR+Jx/Wu1r3stlzYWB5uLVq0grn57uey8YwpNcKLa7iEcUWSSXHfHb610FeZ6jcLH8T4ZGuiUSVAS/AQY5Ue1epRjzNryOKpKyR6ZRRRWJoFFFFABRWZNcadda1FZSSE3tuPORASPb8fpWnTasJO4UUUUhhRRRQAUyTqn+97f1/pT6ZIMmPjo3oP60APooooAKhguoLkyiGQOYnKPj+Fh2qasltRSL7NcziSzjllaNopIx8zdiSOg460a20Vw9TP1i6dzML1UjtIpPliYDzJsD+E54HvWFez6Xc2fmwW7RzCX94HkBkjCgYwOhB9Cak8SeW17I4PluJMeWTkuCM789h7VizW81uWMsckbtAZIyn3mHt2IryaWI5sU48qeq1d3Z/p+nmds6VqKd3ttoejaFHpsWn7dKK/Z95JwSfm79a064/wHPLPaXBbUWuVQgeUY8bCec5712FezUVptHBB3iFFFFQUFFFFABWbrv/ACCj/wBd4f8A0alaVZHiKHzLCOTzJF8u4hO1WwG/eKPmHcUAa9FFFABRRRQAVkaTPGdT1e3+bzBdbz8hxgxx98Yz7ZzWvWbpX/H1q3/X5/7SjoA0qpadfm/W4JhMfkztFyfvY71dop6WAq2cZja4zE0e6UkZfdu9x6fSrVFFRGPKrDbu7hRRRVCCiiigAqKW3SWWKRt26MkrhiOoxzUtFJpPRjTa2IreBLaFYo921em45NS0UUJJKyE3d3YUyMYaTjGWz0AzwPzp9MjGGk4xlv7uM8D86YD6KKKACiiigAooooAKKKKACiiigDlvFdmLm7sypkeQ/K0cYydvcgV0drbQ2sCRwxhFCgdOfxqTYpcOVG4DAbHIp1c9PDxhVlV6yNZ1XKEYdgoooroMgqvf26Xen3FvJnZJGynB55FWKO1CdmB4jpbbTLDx8pzn17V6X4OhMemSOVILyZyR1GK5d/C723jHyJ5XW1uCWSfZ95jn5eOM5rutE05tM08QPgvuJJBzn0/SuOthLZh9Yj8Mlf57G9OvfC+ye6f4GjRRRXYYBXmOtQPbavdRuOS5YY7g8ivTq4DxbEU1wvziSNSM+3FeRnML0FLszvy+Vqjj3RhL1Xgdehr0/S7MWOnxwhFRvvMqEkZPpmvO9LRpNUtkTbuMg+8Mj8q9RrnySmveqfI0zGb92IUUUV755gUUUUAIQCCCMg9RWbpOjRaRNeeRtWGeQOsSjATjmtOimm0rCsr3CiiikM8i1rePGt6GjVCWPGMcYHP40kj7ELYyfSuj8VNDJrElvFFFNelFYERENCgySS3fNcvdPtTarlXP3TjrXjZth5V8ZTUVe8V+H42O/A1VTw87vZ/mWYs+dGV6hxgevNesrkqNww2OQK8iBO3OecZr1TTiTptsWYsTEuSTkniscklZzh6GmYr4ZHPeN3YW9oof5S5JTb1465/pW1oVubXRraMuHyu4ELjg8/1rlvGd2JNThtVY/uo9xAbjJ9q67SkMek2qs24+Upz+Fd1PXHT02S/rzOaWmGj6suUUUV6JyhXl+tWjWXiG+VmU+c/nLtJPB9fevUK838Ywvp+vxuEjFvdcjHBDd/6Vy46lKthpwjq9/u1NsPNQrRlL+rnQ+CpENjcRg/vBJkjPbHFU9ft7+KzMkszeSJHyJGBYgngAjt7U7wi8y2d+IIlaQDKFuhbHAJrB1PUrzULpzd4BRvlRTkL9K8v2vLlqfy7df62O3kvi2UqUEh0ILLhgcqeRg9qQcmggjIPUV4EJOElNbo9OUVJOL6nrSOJI1cdGAIp1VNLkMulWrlgxMS5IOc8Vbr7uL5opnzTVnY43xts+0WmP9ZtOfpmuI1GbykjGFOWyQe9df4xJ/taP5WA8oYJPB+lclcQyT3UUUYTdKdil+xrwKajPNHzK9unov6f5HpzbjgtH/VzrfBkrjVJIwRtkhyw+hGP5mu6rzzwms9trkMLBdwRo5MHIwPQ/gK9DrvytctFw/lbRzYx3mpd0grxXxDMLjxZfO0hCicgMc8AV7SSACT0FeN3EMN5dSTcnMjMCBjPzV6E8ZDCR553s9Lrocqw8q75Y9NT1Lw/cyXeiW800vmyEYZsYrTrkvBMvyXUAQ8EMWzwO2MV1tYYSu69GNR7s0r0/Z1HFBSE4BJ7UtV728gsLR7m5lEUSdXI6V0pXMjzybxJBaeNrjUoY82vlhZMLhn4689816JZ3SXtnDcxghJUDgHrzXkDRrPe3c7SRTM0jMsiDhs98f0r1TQLr7ZoNlOSpZohu2jAyODx2pyrwqVJU4/YsvwFGnKMFJ/auaVFFFIYUUVHO7xwO8cRlcDhAcZpN2VwSuSUyQZMfGcNnoDinAkqCRgkdPSmSDJj4zhv7ucf4fWmBJRSO6xoXdgqqMkk8CmxTRTpvikV1zjKnIpXV7Ds7XGx3EMsskUcqtJEQHUHlc9M1l615Cg/2iVmsZE2rbGPOZBznd26VqPAu2UxgRySDBkQDdnHB/CuM8ReZcaFbzNNctBH8somG0sQcZIHqacp8keZJv03Eo8z5TM1a7h1G5iniRYQYwpUk/LjtTLjVJGAiltI2jt4BHFuPybv73rmqbyLKwkRFQH+EAgD86SXYW2KzMoXBz2PtXyVHETjVnPr/AMHse5UpRcIx6HVeAJ1+yXlq4UXCy+Y2D94EDBx6cV2Nec+DYi3iUu8ibooSAN2GYH2716NX1dOXPTjPultt8jxJLlk49mFFFFUIKKKKACsjxDPHFp8cbbt0txCFwhIyJFPJAwPxrXrN13/kFH/rvD/6NSgDSooooAKKz7nUzbXrQNbSGNYHmMuRg7cfKB1J5qhJ4huIrUltOJuvMRBCjlwQy7gchSenXigDfrI0lZv7T1djInk/asBNnzBvLj53Z6e2KZDrxl1K3tPs64lQMWWXJ5GeBjlRjBPBz2qTTJolvtVjaRA5vOFLDJ/dR9qANaik3L6j86Ny+o/OgBaKTcv94fnRuX+8PzoAWik3L/eH50bl/vD86AFopNy/3h+dG5f7w/OgBaKTcv8AeH50bl/vD86AFopNy/3h+dG5f7w/OgBaZGMNJxjLf3cZ4H507cv94fnUaFQ0nIHzemOwoAlopNy+o/OjcvqPzoAWik3L/eH50bl/vD86AFopNy/3h+dG5f7w/OgBaKTcv94fnRuX+8PzoAWik3L/AHh+dG5f7w/OgBaKTcv94fnRuX+8PzoAWik3L/eH50bl/vD86AFopNy/3h+dG5f7w/OgBcA9R0opNy/3h+dG5f7w/OgBaKTcv94fnRuX+8PzoAWuM8Z24E0NyBgt8hO3GeM9e9dluX+8PzrI1uytr7T7nz5Agj/eK44wQPfg+lcuNo+2oSgtzbD1PZ1FJnH+HY1l1y3DFhhsghc8jnn0r0iuJ8GbBf3AK7XEYyS3UZ9K7Xcv94fnXLlFPkw9+5tjp81W3YWik3L/AHh+dG5f7w/OvUOMWik3L/eH50bl/vD86AFopNy/3h+dG5fUfnQAtFJuX1H50bl/vD86AGGGIzeaY0Mm3bv2849M+lUH0Gwks7m0aI+TcHLLn7p/2fStLcv94fnRuX+8PzpWXMpdUO7s10Z5zr+ipo93GsHFu6YQck5Hck967Pw9di70aBhHs2DyyMccelc944eMXWn7WzIwYbR2X1/OpvC+ptHDHZ5ifO9tpkw49AB3yc15cIunmEktpRudkpKWFXk7GRrsr3XieeKWKNPLdY8xnJYdifevRVUKiqoAAGAB2rzae4kn8R/aJ4NkjTpuiznGCOK9J3L/AHh+daYOcamIrTj3S+5E14yjSpxfmLRSbl/vD86Ny/3h+deicgtcR8RYYvs+n3JK+ZHNt2nup/wrtty/3h+dc340smvNH3xxxuYSXdjjKqBk4z+FXBJys+pMtFcw/DurW+ltdtdM3ktFnA7kdseprFbyjK7QJsiZiyLnoD9agmlCWhdscgYJXOD61ImdoyQc859a+PqVH9RjB/zPv0X3dT3oxX1lyXZf1+BLFE80gjjGWPTiiWJ43dWB+VipOO9dH4e0y2ukiuJlRUwU+aQhmb2x0ql4i0w6feBkJaCXlWJzz3z71lPBzjh/a9LlxrxdXkOw8PMW0CzJxnZ2Hua06xPC1ykuhQoCA0RKEZ981tbl/vD86+rwslKhBrsjxKytUkvM898VSvJrkqtJuVAAoH8PHSrHhOysbtobqe2leV3k8slcx4XHX0OelZ/ip44tcnKu2GZcnHQkVqeGbeS5sDNZSSQyx3KszuSI5VHBXA6/415+XUm8VUqSXez6LWx1Yqa9jCEX20CD/iWeNWiiREjkfYAx4CsAePxrt64jUsw+NoJBH8ryR4LjIbPBI+n867bcv94fnW+AjyOpDtJmeJfNyS8iK7kSKzmkkbaioSW9BivJo8mMHjnnjpXqWqvGNJu977V8l8kH2xXlkA2wRjGMKBiuTPGvZw9TfLvjl6HQ+FLxLXVxHIyqs67Bn+92Fd/Xl2li3OqW32r/AFPmDOTjHofzr1Dcv94fnWuTTvh3HsyMwjarfuhaoa09umjXRul3Q+WQVz19APfNXty/3h+dc94xvY7fQ5ImzvlOFIXIGMGvUlLlXMcSV3Y4BFxGdi7Gxxu5xXoPgt9/hm3HlLGyM6MB3IJyfxrgUJZQSME9q6/wV5wsJ0iZAouyX35OVKg8ehrw8oqv2lWD30f3O2/zPRx0Fywkv6/qx19FJuX+8Pzo3L/eH517x5otZkNyq3clpAJX8xTKk7HcmfTPtWjuXHLDH1rj7zWDb63DHpLM0eArRAfI3P8ACPWuTFVlS5W31t5m9Gm53SOvhEghQTMrSAfMVGATRIMmPjOG/u5x/h9aUOCAcgZHTNMkKkx8g4b0z/8AqrqWxgxLqSKK1kaZkWPacl+lYdtrSWuhJOls8srF1CwQkKWHrjp2qTxP+90549uFQeZ5hGVyDjb65rm9K1yGw+yR3UssVvE7N+7JJkY9AR6VwvE2xsaTWlvvZ0+yvh3NPqdfdajPbWVvm3DXtwAqR5OwPjoT2Fch4o+xWd3b2sVr0jbzFDMBuPKjd0681qeIdSuptVttPslbeFE2UfDEHIPHtXOapc3VxdXDSMgE5UmMp8y7eO/f3rrrVHSjJzVl/Xn03/AwpwU2lHcpjdj5sbu+KTKb8Ftv1HU07FNcqMFsdeCe1fFUpLnu18j6GafLoy3pE7LrloltxdyMFViQNqZyw/EV6nnPSvIdM8+01M6jbyQh4wz/ALw/KyY5H1PQV6hpCpFpVuFh+z7l3GIvuKk8kZr7HBKCwsVGV7afPdr5bHgYhy9tJtWv/X4l6ik3L/eH50bl/vD866DMWik3L/eH50bl/vD86AFrJ8QrMdPjMciLGLiHzFZMlh5i9Dnj9a1dy/3h+dZevSxjTQhkUM08O1d3J/erQBHrLpbTRSzXlxBHJ8mRMI40IBPJx1PSrek5bT45vMuHEoDgTnLLkdM1DqFwbe5VpBdxQhc+dEu9M+jLgn8qv2z77aNxMs2Vz5ijhvcUIGNmtIbiQPKpYhGjxngq2M/yFUo9Ct4bZoo57pGZgxlEx38DAGfQDjFalFAGYmhWUd3HcIJBsIYR7/kLAYDEevPWodOs7WXUdUnktoXmW8wsjRgsP3UffrWzWRpLy/2pq8ZhxCLrIl39W8uPjH9aANXy0/uL+Xtj+VHlp/cX8vbH8qdRQA0RoOiKMdOPwoEcYxhFGMY49OlOooAb5cYxhF4xjj06UeWgxhF4xjj06U6igBvlxjoi/l+NJ5cf9xfy98/zp9FADPKj/uL+Xvn+dKY4z1Rfy/GnUUAN8tDnKLznPHr1o8uM5yi85zx69adRQA0xxnOUU5znj161GkUe6TKLyxz8vsB3qao4/vSf73v6D1/pQA7y0PVF/L2x/Kjy0/uL+Xtj+VOooAaI0HRF49vwoEaDGEUYxjj06U6igBvlxjGEXjGOPTpR5cYxhF4xjj06U6igBvlxjoi8Y7elHlx/3F/L3z/OnUUAM8qP+4v5e+f50vlxnqi/l75/nTqKAG+XGeqLznt69aPLjOcovOc8evWnUUANMcZzlF5znj160GOM5yinPXinUUAN8tD1Rfy9sfyo8tP7i/l7Y/lTqKAG+Wg6Iv5e2P5UCNBjCKMdOKdRQA0RxjGEXjGOPTpR5cYxhF4xjj06U6igBojjHRF4x29OlVLmyhure6t2hjKyJtwynB44/X0q7Uaf62T6j19P89KAMrRNCTS4y7kGaRFEijlQR6Z5rX8uM9UX8vfP86dRUwhGC5YqyHKTk7saY4z1Rec9vWgxxnOUXnOePXrTqKoQ3y4znKLznPHr1oMaHOUU5znj1606igBpjQ9UXn2/Cjy0/uL+Xtj+VOooAb5aDoi/l7Y/lQI0GMIox04p1FADRGgxhFGMY49OlHlxjGEXjGOPTpTqKAOb8YWsZ0qOZYvnicAMo6A+vtXDT3MqW0CRQIzxTeaHzg9On0r0PxUhfw/cYVm2lWwv1GfwrzqRPMTG4j3FeHja0sLjYVo9j0cPTVbDypvuaGiSrFrFnIIXdPM4QncwyDjnuQcV6Z5cf9xfy98/zrz3wtbPNr1u6/chVmYdumB/OvRa6crvKk6jfxNsxxllNR7Ib5cZ6ov5fjR5aHOUXnOePXrTqK9M5BvlxnOUXnOePXrVXUrKK9065t2T/WxsMqBnJFXKKadncHqeMJGZbFImGADhhnsDVnARMKOAOBUtzbi0vbq3UhvLmYZAwOuaZsZzsXJZuBg9Sa+Nxjk68qS25np6s96gkqSn1sjr7LTLa3+wCaJZjMymNlcgjjJJH6VJ4vscWi3ayOApVDEPud+cevatrT7COK1snkh23EMIQFjkrxyOKqeJLVG0e9ny+8RDjJxgMD09a+hlhHGhOnFLX/L/ADPLVe9SM29in4NlgfT5IQuZkk3sSvr05rpPLjGMIvGMcenSuQ8FXP7y6tiQAQHHqe1djV5dNTwsH5fkTio8taR5L4nKQahdIVCr5/3AcjrnB9q9M0p4rnTLeZbXyFZBiNlAwB0/DuK821iIan4gEMjbPPu9u4c7Rn9a9Tt4UtreOCMYSNQoHsKvAKCw149ZSf4k4nm9tr0SOM8TSfYvENrOWDJGFkCAY2gNkj8a7NFikjV1RdrDIyvrzXHeOI/39tISuDGy4710WgX66jotvMqyAhQjeYMEkDBNZ4WNq1a3dfii6zvTp+j/ADIvEsMD+H7sSbkXZ1jHOc5/LPWvO/rXo3iVmXw9d7c5K44Ge9cPpcKXF9DG+7hsgAA5A5xivNzlOdWnBP8Aps68A+WEpGdHOGUSxjftOcepB6V6zAY7i3jm8tf3i7scHqOa8qlDC5uQxUs0jN8qbeD0GO1ek+H5PN0Cxfy1jzEBtU5AxxXTlkY06lWnDVJq34mOMblGE5btGgY4znKKc9eK5Dxs5D2sAkTy2y7RbRnI4DZ/SuxrjfG05+0Wlv5QxtLmTjPpiuzHSccNNp20MMMk60Uzla0tEuBBf24y7AzgmIdCSMZ+tZTybGUA8k8jGeKljJWVCOoYY/Ovkoe0ouNTv+Nn/mj25ctS8ex6wI0GMIoxjHHpR5cYxhF4xjj06UqklQSMEjkelLX3B86Vb37PBYzPKn7tU52rzjtjFeYeYVl8yMkFWyp7+1eg+JL9bLS3UOyTTArHgfnz9K87r5zO5P2kI+Vz1suXuSZ6hpzLcadbzEKzPGpLbQMnr/OppIo8x/u1+9/d/Ht71l+FpA+gwgE5QlTk571rS9Y/9/3/AKf1r3cPPnoxl3SPNqx5ZteZzHjFIjawuk0YdHKmMHk561xUzBTA7RiVElUmI/x89PzxWprg269e4x/rMnkeg9KybqMy27ov3iOOa+fqV1HM1N6JNHqQpt4NxWt0zYm128XX3t7+3gs1nQK8iAF4o8fwsOvNYupSfadflljln8qRt8byr8zcAcn0rOjWd2KxlWx8hxyQPWr9pA8TzF2Lbm4z396+hzLGQoU6kU1e1kuvn0f9ep5OEw8qk4tp2ve5ZJxxkDdxzQyh1KsMg9QarXUipJCCCxL9A2KtV8fVpOlSp1E/iv8Agz34TU5zg1t/kV3TELeb+9UHJBJHH4V6zp6W5062a3UGIxqUJHOMYHXnpXk90yC2beSAeM98133gW8+1eGok2FTAxiOWznHOf1r6XKHOeFlKX83y2PIxyjGukux0YjjGMIox04oEcYxhF4xjj06U6ivQOUb5cYxhF4xjj06UeWg6IvGO3p0p1FADRHGOiL+X41k6/a27WCzGCIyxzQ7HKDcuZVzg9q2KyvEDONLXam4G4gDHONo8xefegCt4iZbcQzywSXMbMEMbM3lIPUqoO78QenatezlM1lDKYTCWQHyyPu+1cv4mtlm1RGj0u9luREMXKqWhxk/KQA3P/AfxrptPG3T7ddgTEY+UIUxx/dPI+hoWwPcs0UUUAFZulf8AH1q3/X5/7SjrSrI0mN/7T1eTznMZutoiwNoPlx85xnP44oA16KKKACiiigAooooAKKKKACiiigAooooAKZGctJ7N6k9h6/0p9MjOWk5zhvUnsPyoAfRRRQAUUUUAFFFFABRRRQAUUUUAFFFFABRRRQAUUUUAFFFFABRRRQAVGh/eyD0I7n0/z0qSo0P72QZ6EfxE9vTtQBJRRRQAUUUUAFFFFABRRRQAUUUUAFFFFAGT4lS4k8PXi2u4ybM4XqRnkflmvOAQVBHQ9K9Vv4mn0+4iUEs8bAAHGTj1ryoBgoDrtYcMPQ14OeLSD9f0PTy56yXodD4P8/8Atg+WQIfLPmZHX0xXeVxfgoQG6uSVH2gKNp/2e9dpXdldvqsbHNjL+2dwooor0DlCiiigDy7V0RNd1GNW3ATEk+5AP9azbrdsVYywkZ1AC/ePPb3rf8VxlPEczFFG+JCCvfqOfetXwzo9rParcT4kLNvVMkbCp4NfPRo82avsnd/g/wAz1HO2C82rHWQgiGMHOQoznrVLXJRDol4S20tCyqf9ojArQqK5iSe1lik+46FTj0Ir6F6nlrQ4nwXIg1KQN5eWi+Usefwrt52RbeRpPuBTu+leYaTfjT9QtrrdGIwwV2cZAU9T9a9BubuQW91LIkP2LyA0UjP98kdCO3avNyx8uFfTlbOvF61l52OG0K2t7vxFbwrNLCqlpIwp5YDsTXpdcD4NV212VwkZRYPmJPKknjA/Cu+rbL7/AFWF+t397Znire2lb+tDkvHG0RWRxzufn8BVrwbqEF1ocSKdsoZvkaTcSAeo74pvjRWOmwMFUqJeSRyOOKxfAl9ZW1pJFMP9J+0GNCE5w3ofTIoouEK9Zydvh/VBUUpU6aXn+h0HjDb/AGGQZWRjIAoU43e1YOi6RNf2qTwlVMcoBbcQT6/oetafjiQizs4gxy024gDqADV/wpEkehRMvWRmZvrnH9K5cRRVbGqEtuW/4m9Ko6eHclvc5bxHpUWl3saxSu6yqWPmNubOfX0rqfCbo3h+ELn5GZWyc85ql41hVrK3m/jSTaPl7Eev4UzwPKn2W8gDkssu/aT0BHb8qqlaOY1F3Sf5Ez1wsX2Z1RIAyTgDqa878TXsF5rLNbXBmjRADj7oPop716KQCMEZBryOYxNqV8bfAhMx2qq7QPoPSrzVr6rK67E4K/tkLZ21/Jps16WjSKR/LHzDjB6Ef56UmSORW1p8FtqMItI4xE8UJd53yQW9fQCsZvvMM55PPrXgY+SqNTgko9Lf0mephouKcZPU9Tsd39n25d2djGpLN1PFWKy/D119q0WBvmyg2HccnitSvq6ElOlGS6pHiVE4zaZh+KxG2hyB5ArBgygtjPP6152ZQJincAGug8Z3CSa/DCYiskUWQ/PzA/pwa5iV3+0IyhzGFyxVcjJ6V4+YYd1cVyW+zf8ANnfhavJQ5vP/ACO48FuTJcL8wAUdF4P1PrXVTsVVSMZzxliB0PpXI+C7hxcXFvx5bKH5POf/ANX8qva9qM8cUlrdwosMrMoaKUl9u35SV9CeK7Mrd8Imulznxv8AHafkcjqFzJeX808qxh2b5hGcrxxwe9VTwPlO7jvTWyITlc8dB3qCymM0THZtUNha+dlTlVhUxHZ/meqpKEo0vIZZxsHkcoELnkAdKuBQCcd6MckjqaWoxOIdeo57Xt+BdGkqcFEyb64SS48rGEBwxHU1qrjaMdMcVz9yGF1ICMNu7VtWZJt13Z3fxZ65r3s6wsaeDocj0S/PW55eX1nPEVOZav8AQi1JZGtcIMjOWx6V3fgC5D6M1qoULARzk5Jbk/h6VxsozE3JHHUV2fgC/ku9EeKRAPs8mxXCgAjrj6itskq82DlTt8L/ADM8xhbEKXdfkdZRRRXpHKFMmZ1hdo1DyBSVUnqafUbTxLcLAXAlcFlX1ApSatuNCWzyyW0bzxiOUqCyA5wapa7/AMgo/wDXeH/0alaVZfiBWbS1Icri4gJAA+YeavFCVlYHuSahHZwRyX1yZEVVAZkZumcDgfWpbBrQpKLSTeA/zncTyQD39sVT16e5it4VgB2u/wA5WNHIAGejEDtUuiEyWXnyWZtp5SHl4GHbA+YYJGDTQmaVFFFABWRpNxCdT1e3Ei+ct1vMeeQpjjGcela9Zulf8fWrf9fn/tKOgDSooooAKKKKACiiigAooooAKKKKACiiigApkZy0nOcN/ezjgflT6ZGctJznDf3s44H5UAPooooAKKKKACiiigAooooAKKKKACiiigAooooAKKKKACiiigAooooAKjQ/vZBnOCON2ccenapKjQ/vZBnOCON2ccenagCSiiigAooooAKKKKACiiigAooooAKKKKAEb7jdenavJCHV3Em8NuJ+frjPevXK86k0q6t5b2+uyq77t1VLj/loOoI9R/hXBmlFVMM32af6HTg6jhWS7nQeC7eFdLkuFwZZZDuOc4A6D2rpazdCtBZ6VGgdHLkuWTpz6VpV04ZNUYpq2iMqtvaO3cKKKK2MwooooA4nxnZMt/DfbvlePysehBz/AFrd8NxPDpFqrtyyM4XPQE8cd/r71W8YxM+kxuAMJKCcnHXitizDJDbI5AYQjKg4GeO1ebTpv6/Ob7L+vwOucv8AZoxXd/1+JapGBKkDqRS0V6RyHjt001pDKHGJo2Ktg9CDgmuy1TVoR4atbO+Ie6uIVOUP3WxlSa53XbBrHULy3wGDsXQZJ4bkdaqyzyXGn2dk6qVtuUkJ+YHuPcdfpXj0K9GjCtSk0vel91nbT+rnfVp1Kkqc1rovzOo8Dyn7ZfRELyiMOee/6V2lcd4GRGa/lAyylU3enUkfyrsa78FFxw0E1bRHNiHerJ+Zg+Lk3aGTkDbKp+tcR4bujo2rNIAZRLnfGP7ueo9xXdeKwh0GUsOQylee+a8+R3Sddp2qQQzDqBXl43E1KGKag7XSvt0v3OzD0o1KKcls/wDLsdL4xnaWe1AZChTeg2kHB9TXTaFH5WiWi4AzGDwPXmuA1C9N5FaqXdjChB3Y6k9B7dK9G05WTTbZWJLCJc5+lXgKirYqdRdkTiYOnRjB9yh4oiEmgTnBJQqwx9f/AK9YnglyLy8QlcGNSPXqf0rp9XR5NIu0jxuMTAZGe1cT4YultdZQv5YR1Kl36r6Y+pq8Q408fTm9E01+ZNJOeFlFdGd1fvPHYTSW5QSohYFxkcV5UjtP+9Zt7yHcTjGcn0r03XZlh0S7d+QYyAM4yTxXnVjD5t5bxZA3SKMk4HWsM5ndwpLr/X9ammXxtzT7Hb6VoS2Wjzx3A8yWZSWMfBxjhQa88u5Daav9j6p1ySCeeRn3r2HA247YxXk3iKyt7XxDcPbrvXzRgdk9QB9a7auFw0KahNdGl69P1OeFarKXNF9U36HaeC1T7BO4J3+ZhuvpxXTVyPgmUD7XCWGSQwXv6V11VljTwsLf1qLGK1aR5p4oujP4qlQLGBFGEYrJkn6jsfas21umU3tlNPFHDcQkg9wy8p+opl3GF1/VliffH5zDe/Ofxrc0KxuW0SW6ubmCG3DLIjxoJHCqcEYA6Gt6dGMsfObtaKivvRlKo1hYxW7bf4lLw/qTafdW900Xnbl2sAOee496bq1xJearJqJLQtMgj8gDkqOcn2PH41G/7u+lW3kaPbKyh3GCPf2qtIha5DmQsVyP96vGpYv2EZ0Xpdyuv0/4Z7I9CdD2jjUWuwy6fbaSMQfu1V0kJ5b4LF/4vQVLf28k8WI9xKgsUHcDqaseHoo302/L20jyHaYZQPlUjlh9SK6MNhk8oqST3d/u6GVas1j4JrZfmSUo6/jQBk1c0i1e81SCJM/eDMwXO0Dua+bhBzkorqevKSim2c1rACavcBcDaw6DHOBWha2d7DIxnJdWiWUYbdwRnPtxVnVNLutX8c3djECJHk5ZsfKmBz9MVasfDuo2M94ly6RYXyxIzYEg64Hc1+gZlCDwLh1UVbS76Hy2ElJYlS6XKM2/yW8sZfHArq/h0s0en3kUi4UTAg+5HP8ASuX610/gObE2oW7qQ5ZZFIzgr0+ma+eyKs1z0dLPXz6f8E9XMqa92fy8jtaKKK9480ZNKsEEkz7tqKWO0ZOB7UkMiXEMc6A4dQy7lwcGpKz7Ge4l1HUI5XJjjdRGNmMDHr3qXKKaT6jSbu0aFZPiG4hi0+OKSRVkluIRGpPLESKeK1qzdd/5BR/67w/+jUqhE97YJeiM+dLDJESUkiIDDIweoI/SprW2jtLWO3iBEcahVycnFS0UAFFUZ9Uit7xrZ45flhaZpAvygLjjPc89KoS+JooLMzTWk0cgkWMQsy5O4bgc5x0oA3ayNJ8/+1NXyI/s/wBq4OTv3eXHn2xTxq0puLWMWDtHcAFZFlQgcZPGc4FO0r/j61b/AK/P/aUdAGlRRRQAUUUUAFFFFABRRRQAUUUUAFFFFABTIzlpOc4b1BxwKfTI+snX73t6D0/rQA+iiigAooooAKKKKACiiigAooooAKKKKACiiigAooooAKKKKACiiigAqNDmWQZ6EcZHHFSUxP8AWSdeo7j0/wA9aAH0UUUAFFFFABRRRQAUUUUAFFFFABRRRQAVXvbGC/g8m4Tcm4Nj6VYopSipLlkroabTuhqIsaKiKFVRgADpTqKKYgooooAKKKKAKGrWkN7aLbzz+UruMdPmPYc1ZjUxtHGXLbY8ZJHOMc4qR40k270VtpyMjOD60hP79R/sn09vxqFBKbn1ZTk+VRH0UUVZJwnjCBo9XWYkbZYxj8Otc73966zxtFie0l+blWX2rlK+OzFcuKmj38I70YnYeBUQWl8ymTcZhvBHyg47e+OtdZXP+DSp0BWByxlfcMYwc9PftXQV9dSTVOKfRL8jwpu8m13Zm6/D5+h3S7iMJu4Gc45rzWvUdUjEulXSEgAxNkkZA4ry6vnc7jarF+R6uXP3GvMUKzOqqMljgCvVrZDHaxIyhSqAFR0HFeX2SLJf26MQoaRQSTjHNeqjgYrfI4q05ehnmLd4oa6h42QgEMCOa8ujRYNRMcylgjshCHGT04Jr1OvLtUjaLVbpG4IlY/mc1WdK0YT7MnL3dyibGvXhGmWtlEZzEvDSSdH+h71Q8PRiXXbYNGzgNu47e59qrXN7NcW8MMk7SJHyEIwFrV8HK51h2VCVEZDH+7Xmwn9YxcH00OuUfZUJfM7yvOvFumvpt6t1vDw3Mp78oTzz+tei1xPjGw/tBL2ZFaKeziVwMg+cuc5x1GOa+rnhaeI92f8AT2PFjWlS96I7wVIou7mM43MgK8e/PNdbesyWM7JH5jCNiEzjdx0rhfB1+sF2WlkVI5Ictx1ORj+ddhr1zLaaHdzQbvOCER7VycnpxXDlOlFU3um1+J0Y7+Jz9GjyXT8GObaDyx4r0XwZZ2Y0tbyGB47h1EcrMCASvXaPTNee6K9yZSbdA1z5mV4yWb6V69psCW+nQRpB5A25MWfuk8kfnXXTi44jEPvJfgv+CYSadKkuyf5nnmuWhtdXuITcNKx+cyEAHn+tZ/QAZ/E1seJraC31uYwRSJvw0m7O1mPdax+jdOvU18rj1y4qcfO/3q57WFd6MWTHz9PWy1SNBLGZWiaIdWGMEEdwc10+gaP9h0HULVZBLdStukto5P8AUk9F+uOv0qx4f0qC80KJriMiRXkMUgJDJuGMitTRNGXR4JVM7XE8rbpJ3XDP6Z+lfU4RR+oRpbXX5njV3L6y5+ZzGgabL/wkDx3EChY1YSIw4wRgYB7V0ekaEukXVzIkm9JQAoI5WtGO0iju5bkAmWUAEk5wB2HoKnrmwuAhRSvq0218/wDgG1bEyqPTZpHN6neWOl6zvtUjm1e82xBGf7oxwT6CteTT4bsLLcwp9p8ryy6/w564/GozodgdaGrGH/Swm3dnj649a0a9ObjJWOOKadzym7tpLS6kgkBDIxHI6j1rd8B3U32u9sgN8CgSGQjkMcDH0xVfxRa3UWqtPcbSsv3GXuB2+tHgyOR/EEz72ESQZ27sck46d6+byyPssZOlbvv/AF2PWxj56EZnoNFFFfQnlhVOxS7DXEl06nfIfLVDkBB0/Gmy3jjV4rECLZJCznJO7IOOnpUtjbta2aQtsyufuAgdaUk+ZaDVrPUs1keIvP8AsEflCPy/tEPm7ic48xcbffPrWvWbrv8AyCj/ANd4f/RqUxGlRRRQBWuLKK6kDyFuI3jwD1DYz/KqcWimCFhHf3AnLA+eQhbAG0DGMdPbNatFAFS306K2ljkQsTHH5agn1OSfqazrDTrOfVdTu5YFadLvCuc5A8pP8TW5WRpMrf2nq8XkyBRdbvN42n93Hx1zn8KANTyY/wC6P8jH8qPJjHRR/kY/lT6KAIxDGMYQcYx+Ax/KgQxjGEHGMfh0qSigCMQxjGEHGMfh0oEMYAAQcYx+HSpKKAIxDGOiDjH6HI/WjyI/7g/yc/zqSigCPyI/7g/yc/zoMMZ6oOc/qc/zqSigCMwxkHKDnOfx60GGM5yg5zn8etSUUARmGM5yg5zn8etMWGMtJlByxz07gDt/Wp6ZGMNJx1b0HoKAAwxnqo/yMfyo8mP+6P8AIx/Kn0UAMEMYxhBx/hj+VIIYxjCDjGPw6VJRQBGIYxjCDjGPw6UCGMYwg4xj8OlSUUARiGMYwg4x+hyKBDGOiD/Jz/OpKKAI/Ij/ALg/yc/zoMMZ6oO/6nP86kooAjMMZzlBznP4nJoMMZzlBznP49akooAjMMZzlBznP49aDDGc5Qc5z+IwakooAYYYz1Uc/wCGP5UeTH/dH+Rj+VPooAYIYx0Ucf4Y/lSCGMYwg4xj8BgVJRQBGIYxjCDjGPw6UCGMYwg4xj8OlSUUARiGMYwg4xj8DkUxIYxJJhPT07c/Xr61PTEH72Q46kdh6f560AJ5Ef8AcH+Tn+dBhjPVB/k5/nUlFAEZhjOcoOc/qcmgwxnOUHOc/j1qSigCMwxnOUHOc/j1oMMZzlBznP48GpKKAGGGM5yg5/wx/KjyY/7o/wAjH8qfRQAwQxjoo/yMfyoEMYxhBxjH4DFPooAjEMYxhBxjH4dKBDGMYQcYx+HSpKKAIxDGMYQcYx+HIoEMY6IOMfoc/wA6kooAj8iP+4P8nP8AOjyI/wC4P8nP86kooAjMMZ6oOc/qcn9aDDGQcoOc5/HrUlFAEZhjOcoOc5/HrQYYznKDnOfx61JRQAwwxnOUHOc/iMfyphhjMw+T+E+nsPr0qamEfv1OP4Tzgeo/GgA8mMfwj/Ix/KgQxjGEHGMflj+VPooA5nxjCq6XCyRn5ZACR0AxgVxNeh+KIzJoM2GC7SG5PXnpXAQIZJ4lCF9zAbRxu56V8rnEH9Z9Uj2sDL9z6M9H0ay+y6TbRSjMioCT+o/LNXRDGMYQcY/Q5H605BhFGMYHT0p1fURVopHjN3dytdWazWksKYRnQqGIzjv/ADrzO6tZLOTy5QA2SpGehHWvVa4fx/bXEUcOoxrD5EfyuDwxYnrXDjsveLty/Ejpw+K9he+xj6TCLjV7SInAaUc4z05/pXphhjOcoOc5/Hk15t4aC3es2RB+UnefwHSvTawyenKFKSkrO/5GmPmpTTXYjMMZzlBznP49a8/8UQrDr82wYDqrn6nr/KvRK4bxmiJqsDDh5Ist74PFaZvDmwzfZonAytWt3OcrqfBluzy3UrDMQULz6n/61ctXo3hu2NtokIbOZMyEEYxmvGyik54lS7anfjp8tK3c0/Jj/uj/ACMfyrP1TTbeWwu3RBHO0DIJkXLgAHHufpWnVa+maC2LJDNKSQuIhlhnjP4V9am09Dw3a2p5j4cfbPbPtMhjBO3kZIBOP0rd8dTEabaGJlRlUSyRbsHGMD8smue02ZrW9EoJ3RXBJz1JDelWvGGqxanbWx8tob5iVeA8kR5+Un0Oa4cqssXWi9LSbtodONu6EH5IXwnax3WqWW35MfvCQOu3tXpghjGMIOMfocivOPCin+17IPuBA7D2/lXpdZ5dLmVR/wB5lYpWcV5I43xlC6tbuLdFhUFRKG5yeduPTvXK16VrunR6ppM1s7BHI/duTja3auAfSLmzubewkGJnVfvMOp968/N8G+b26e7St8jrwNdW9k1td3PQtMt4hpNooUECFR+gP86tmGM5yg5zn8Tk0sMYhgjiXoihR+FPr34q0Ujy27sjMMZzlBznP49aDDGc5Qc5z+PWpKKoRGYYznKDnOfx4NKYYz1Qc/4Y/lT6KAOU8ZwKLe1kXYMOQR3PA6flWL4UiV/EK73YfISgUd+4J9OtbvjVGNnbOEJVZCC3pxXJWU7299BKkhjKuMtzwO9fOYifs8xv6bnrUo8+Et6nqIhjGMIOMY/AYoEMYxhBxjH4dKerBlDDoRkUMQqlj0Aya+jPJMz7Ai6y17MqCKKFUhYtjbzzVm1sIrVHVXkkDPvBkbO3nIA9hXOatcXes/ZkUxWenySgrLK+Gk6Y+XqDnNdao2oq5zgYzUpSi3F7evrp8h3i1dDBDGOiDjH6HP8AOsjX7G1azjuGhUzRTReW/dcyrmtusnxDKyafGghkcPcQguuMJ+8Xk5OfyzVCNaiiigAooooAKzdK/wCPrVv+vz/2lHWlWRpMTf2nq8vnSFTdbfK42j93Hz0zn8aANeiiigAooooAKKKKACiiigAooooAKKKKACmRjDScYy3pjPA/On0yMYaTjGW/u4zwPzoAfRRRQAUUUUAFFFFABRRRQAUUUUAFFFFABRRRQAUUUUAFFFFABRRRQAVGgxLIcYyRztxnj171JUaD97IcYyRztxnj170ASUUUUAFFFFABRRRQAUUUUAFFFFABRRRQAUUUUAFFFFABRRRQAUUUUAFMI/fqcfwnnHuO9PphH79Tj+E87fcd6AH0UUUARXCu1u4jVGfHyh/u57ZrNfTFtjBNZ2cKzmRfNKjoDy2M1r0VnOmp7lRm47BRRRWhIVzXj1C/hS4Ii37XVic/d5610tc546bb4TuuGOSo4Ge/f0FaUv4i9SKnws5f4cmSTVZyzKI44cAEDJJPavS64b4bWbpp9zdts2SSbFG35hgevpzXc0Vko1Gkkl5BTbcE2FcJ48fZqWm7c7mVw2Rxj/Gu7rh/iVahtMtbsKd0cuzdnoCP/rVn7GNZOlL7SaK53TamuhzEjMq/ICXYhUCjJyeletwB1t41kbdIFAY4xk454rxi3meW80yFgyq0seWzgn5gODXtfauHL8G8NR97dt/ctP8AM6cViFWqabJL8dQoooruOc8q1GybT9a1C32kJ5u9CTnIbmodXvkv72xieFo2todu5wMydMH6dcVqeJLaS11spJcyXDPEG3OBkcnA4rDkjDXYlYliV2degrwqtdUMZXUvtR0t6L/gnpQpOpQpW6P9ToPCysddhKhuFYtgjgV6HXDeDEJ1SVtgIWL7x7c9q7mujJ42w9+7Zlj3erbyI5oIrhNkqB1yDg+orH1XRDfatZ3SgbUbEvOcgcjittmCqWYgKBkk9qi8yOeOGWJlkjZgVZRuGPX/AOvXoVaEKsbTXb8DlhUlB3iyaiiitSAooooAKKKKAMPxYCdDc4JAdc4PvXnynEqlsbQQeec/hXo/iSBZ9CuM5zGN4x6ivOVYq6sOqnPSvms293FKT7Hr4HWi15nqWm4/s23xjHljGCT/AD5qW5uYrO2kuJ22RRqWZvQVV0vU4NRtw0TNvVRvBXHNXJQpicOqsu05DdCPevoaMouEXF3R5VRNSaejOIjZpfFEKRyedFcMJA9yQTt+8Ctd1XH2tvHa+KHv7ixltYfJLq3303HAPTp7V2AORkd6VKMVdrd67W9NBzbej6BWbrv/ACCj/wBd4f8A0alaVZfiBS2lqQ7LtuICQMfN+9Xg+1akGpRRRQAUUUUAFZWlSJ9v1aLevmC73Fc848uPnFatZWlRR/b9Wl2L5hu9pfHJHlx8Z9KANWiiigAooooAKKKKACiiigAooooAKKKKACmRjDScYy393GeB+dPpkYw0nHVvQjsPzoAfRRRQAUUUUAFFFFABRRRQAUUUUAFFFFABRRRQAUUUUAFFFFABRRRQAVGg/eyHHUjnbjPHr3qSo0H72Q46kdj6frQBJRRRQAUUUUAFFFFABRRRQAUUUUAFFFFABRRRQAUUUUAFFFFABRRRQAUwj9+px/CedvuO9PphH79Tj+E84PqO/SgB9FFFACEhVLE4AGTTYZo7iFZYmDRsMqR3p9IAAMAAAdhS1uPSwtFFFMQVn65bfbNDvbcKzF4mAVSMk9q0KQgEEEZB4INNOzuJq6scv4Csza6AWcyb5JW3KzZUY4+WuppkMMVvCsMMaxxqMKqjAFPpzlzSchRXKrBWR4m07+09AurdYfOl27olzj5h0rXopRbi7obV1Y808JaDI/iP/TFU/wBnrhkLgkOenFel00IiszKqhm6kDk06nJp7bAlbcKKKKkZxnjewPn2eoq6jGYXXu2eQfw5rlNv7zd7Yrv8AxbYPeaYkiSRp9nfzD5meRjoPeuCr5vOk41oyXVW/E9bL7Om12Z1fgkfvro5X7o4zzXY1z3hCAx6U8hx+8kOMD0966GvWy2DhhYpnFi5c1aQjAMpVgCCMEHvUXlRxRwxxRqsaMAqqnC/l0qao5Bkx8dG9Ca7jmJKKKKACiiigAooooAqanu/su62AlvKbAA9q8tPTPXivV7tUezmWQ4Qodxz2xXlJHUA/Q187natUg/U9XL/hkjufDGor/ZMKXMkasZPKiX+I49a2NURZNLukdEkUxnKu+1Tx3PauS8MT3P2hVFus8aMFJPWEHuK7K6WJ7WVJwDEykMDjkHtzXqZbW56Kb6HHi6fLUaXU4/w7qmqX0zwW8BitVQRx+cdyoV+9zjnrXbDOOetcZ4Mjjmubi5tYnS3Q+WTI5LM38q7OuuN3KTtZbJeSMH8KV7hWZr7Kul4LAbp4AMnqfNWtOszX1VtLyyg7biAjI6HzV5qyTTooooAKKpy6naw3htXciRYmmb5ThVGM5PTPPSqT+JbGOya5kSdAsixmN0CtlhkHk4wRz1oA2ayNJeb+09XQxKIRdZEm/kt5cfG3H65p41+yN/BZ/vBNMoIGB8uRkA8/yyKdpX/H1q3/AF+f+0o6ANKiiigAooooAKKKKACiiigAooooAKKKKACmR/ek/wB70PoPX+lPqOP70n+97+g9f6UASUUUUAFFFFABRRRQAUUUUAFFFFABRRRQAUUUUAFFFFABRRRQAUUUUAFRp/rZPqOx9P8APSpKjT/WyfUevp/npQBJRRRQAUUUUAFFFFABRRRQAUUUUAFFFFABRRRQAUUUUAFFFFABRRRQAUw/69T/ALJ7H1H4U+mH/Xr/ALp9fUfhQA+iiigAooooAKKKKACiiigAooooAKKKKACiiigAooooArahYw6lYTWk6hkkXHI6Hsfwry50McjRkklCV5GOntXrVcHq2n+b4tFunyCdlbP8yPyNeNnNJzpwa72+878vmoylft+R1+jxeTo9om0riJSQfUjmrtIBhQPQUtevCPJFR7HFJ80mwqOTrH/v+h/p/WpKjk6x/wC/7/0/rVEklFFFABRRRQAUUUUAIQCCD0NeV3saxX1xGv3VkYD869VrzTxBEE1y6Xer5fdwMYz2rxM7jenCXmejlz96SF0m8mtrhfLmaJWkTew6AZ7jvXaeIXddKlUWyzRsh3EkDb6GuBsYHuLuGBF3FmAxuxn8a7LxHcy2+nNCGgEbFViLfMTjlsj8K58um/q9RSdl3+81xUf3sWlqZXhSWa11N7WKwby5OZJS2AuPTsa7eua8I3Ja1ki+zMivK0iuv3e3HtXS17WEcXSTjsedWTU3cKyPETzLp8axxK6NcQ+YxfBQeYvIGOf0rXrN13/kFH/rvD/6NSukyNKiiigCpdWK3UoZnKjyniIA67sc/hiqCaHOsRLXkUlzvVhJJbBlAVdo+XPXHfNbVFAGNDoAguFZJx5WVd1MQ3Mw7hs8D2wabp9lFLqmp3DPOHW7wAs7qv8Aqk6qDg9fStusjSZgdT1eDZJuF1v3bDt/1cfG7pn2oA1PKX1b/vo+mKPKUd2/76Ppin0UAMESjHL8Y/iPpigRKMcvxj+I9qfRQAwRKMcvxj+I9qBEoxy/GP4j2p9FADBEo7v2/iPY5o8pfV/++z65p9FADPKX1f8A77PrmgxKe79/4j3OafRQAwxKc8vzn+I96DEpzy/Of4j3p9FADDEpzy/Of4j3piortJkt94jh29B/nipqZGctJznDf3s9h+VAB5Snu3/fR9MUeUvq3/fR9MU+igBgiUY5fj/aPpigRKMcvxj+I9qfRQAwRKMcvxj+I9qBEoxy/GP4j2p9FADBEo7vxj+I9jmjylHd/wDvs+uafRQAzyl9X/77PrmgxKe79/4j65p9FADDEpzy/Of4j3oMSnPL85/iPen0UAMMSnPL85/iPegxKc8vznox70+igBhiU92/76Ppijyl9W/76Ppin0UAMESju/8A30fTFAiUY5fjHVj2p9FADBEoxy/GP4j2oESjHL8Y/iPan0UAMESjHL8Y/iPao0jXzJBubjH8bH3qeo0P72QZ6Ecbs449O1AC+Uvq/wD32fXNBiU93/76Prmn0UAMMSnPL85/iPc5oMSnPL85/iPen0UAMMSnPL85/iPegxKc8vznox70+igBhiU55fn/AGj6Yo8pfVv++j6Yp9FADPKUd2/76PpigRKMcvxj+I+mKfRQAwRKMcvxj+I9qBEoxy/GP4j2p9FADBEoxy/GP4j2oESju/b+I+uafRQAzyl9X/77Prmjyl9X/wC+z65p9FADDEp7v3/iPc5oMSnPL85/iPen0UAMMSnPL85/iPegxKc8vzn+I96fRQAwxKc8tzn+I+mKYY188Dc33Sfvt7Dp0qamE/v1Gf4Txu9x2oAPKX1b/vo+mKBEoxy/H+0fTFPooAYIlGOX4x/Ee1AiUY5fjH8R7U+igBgiUY5fjH8R7UCJR3fjH8R7HNPooAZ5S+r/APfZ9c0eUvq//fZ9c0+igBhiU937/wAR9c0GJTnl+c/xHvT6KAGGJTnl+c/xHvQYlOeX5z/Ee9PooAYYlOeX5z/Ee4xQYlPdv++j6Yp9FADPKX1b/vo+mKBEo7vx/tH0xT6KAGCJRjl+MdWPasyfSml161vQF8uGPaSzEnPb+da1FZ1KcaiSl0d/uKjNxd0MESjHL8Y/iPagRKMcvxj+I9qfRWhIwRKO7/8AfR9c1HJGoMfzNy399h71PTJDgx84y397H/66AAxKe7/99H1zQYlOeX5z/Ee9PooAYYlOeX5z/Ee9BiU55fnP8R70+igBhiU55fnPRj3oMSnu/wD30fTFPooAZ5S+rf8AfR9MVw3i9EXVo9i4PlDccn5q7yuT8a2uY7a7AJ2nyz6DuK87NYuWFlbodWCaVZXORQ7XU5Iwc8HFburzKba3ijtsxRpvcruYK568/Q5rAra1kW50uyMU12ssh5jmfgKODkY5rw8vaSnzWtbXoelik2423Ol0C1gtRJBbK0kWFc3SyfLI3PGAeMVtCJRjl+MfxHtWboRjSwiigQGLyw/nqoVXY9ePWtWvqqXJyLkVkeLPm5nzO7GCJR3ft/EfXNY+vWMX2UXO+fes0OF899n+tXqucHr6Vt1keIZhHp8cZSQmS4hAKoSB+8U8nt+NWSa9FFFABRRRQAVm6V/x9at/1+f+0o60qyNJSX+1NXkM2YTdYEWzo3lx85/pQBr0UUUAFFFFABRRRQAUUUUAFFFFABRRRQAUyM5aTnOG/vZxwPyp9MjOWk5zhv72ccD8qAH0UUUAFFFFABRRRQAUUUUAFFFFABRRRQAUUUUAFFFFABRRRQAUUUUAFRof3sgznBHG7OOPTtUlRocyyDOcEcbs449O1AElFFFABRRRQAUUUUAFFFFABRRRQAUUUUAFFFFABRRRQAUUUUAFFFFABTCf36jP8J43e47U+mE/v1Gf4Txn3HagB9FFFABRRRQAUUUUAFFFFABRRRQAUUUUAFFFFABRRRQAUUUUAFFFFABUchwY+cZb+9jP+P0qSo5Dgx84y397Gf8AGgCSiiigAooooAKKKKACue8aFxoBKIGxKuc9h0zXQ1meIYpJtAvY4kZ5DGdoUZOfYVM4KcXB9RxlytS7Hmozjk1LLPHKif6wNGMMxbr/APWxUKt8o4PpyKt2lzFb31vI5RVBAYMM7uuRj3FfHUKb53GWj/4Op79SS5U1/Wh6FodzbXWlQm0D+Ug2DcMHIrRqnpSoul24jjjjQoCqxD5QDzxVyvsKduVWPBluwrN13/kFH/rvD/6NStKsrxArnS12vtAuICwxncPMXj2qyTVooooAKKKKACsrSpojqGrwiRPNF1uKbhuA8uPnHpWrWXpSL9t1Z9o3G7xuxzjy46ANSiiigAooooAKKKKACiiigAooooAKKKKACmRnLSc5w3qD2FPpkfWT/e9vQen9aAH0UUUAFFFFABRRRQAUUUUAFFFFABRRRQAUUUUAFFFFABRRRQAUUUUAFRocyyDPQjjI44qSmJ/rZPqPT0/P86AH0UUUAFFFFABRRRQAUUUUAFFFFABRRRQAUUUUAFFFFABRRRQAUUUUAFMJ/fqM/wAJ4yPUdutPph/16j/ZPp6j8aAH0UUUAFFFFABRRRQAUUUUAFFFFABRRRQAUUUUAFFFFABRRRQAUUUUAFMkODHzjLeoFPpknVP972/r/SgB9FFFABRRRQAUUUUAFQ3SPJZzJGQHZGCknocVNSMNyMM4yMZoQHjNirxwMHbdtYjHoR15rQgZjdRbbdZ2JCeVj72T/OsyFTa6jd20kyuEcgN2Y56iug0FWOrwbDtG1i8vGIuMA8+9fP4uhOOZtd3fsmt7dPn3PToVIywa8lbvrseh2cTwWcUTlSyKB8owKnpsYKxqrMXIABY9/enV78VZWPNe4Vl6+6rpYDMAWuIAuT1PmrwK1KzNeAOl8gHE8JGe371aYjTooooAKKrPf2sd19medBMIzKUzyEHUn0HNVv7e042puRO3lhwmPKfdkjI+XGeRz0oA0qyNJkf+09Xi8lwgutwlyNpPlx8dc5/DFWhqtmbqO1DyGaRQ4XyX4B6ZOPl/HFRaV/x9at/1+f8AtKOgDSooooAKKKKACiiigAooooAKKKKACiiigApkfWT/AHvb0Hp/Wn0yMYaTjGW9AOwoAfRRRQAUUUUAFFFFABRRRQAUUUUAFFFFABRRRQAUUUUAFFFFABRRRQAUxP8AWyfUenp+f50+o0GJZDjqR2HpQBJRRRQAUUUUAFFFFABRRRQAUUUUAFFFFABRRRQAUUUUAFFFFABRRRQAUw/69f8AdPp6j8afTCP36nH8J5wPUfjQA+iiigAooooAKKKKACiiigAooooAKKKKACiiigAooooAKKKKACiiigApknVP972/r/Sn0yQZMfGcN6A0APooooAKKKKACiiigAooooA8U1Ux2nii+AjxGszAL6Zrb0aB7rWLWMKxXIZtvOVzzkelVfGIWPxpIcKudjH5s846+1bHhf7U/iCF0csoRg+R0X6/WuPM6UKmJovXma/D+t/I3wc5Ro1FpZM9CooorsMArJ8QyOmnxosLur3EIZ1Iwn7xeTk5/LNa1Zuu/wDIKP8A13h/9GpQBpUUUUAUbzT/ALVPvDKgMMkTYHJLbcH8MVmf2FdSW7NcCxuJzIjBJEbysKu0ceveuhooAwY9BkjvYZf9GOwLun2nzRt/hU9Avb6U7T7NpdV1OcXlzGFu8eUjDYf3SdeM/rW5WRpNxEdU1e2Dfvlut5XB6GOMdelAGp5Z/wCej/mPTH/16PLP/PR/zHpj/wCvT6KAGCMjH7xzjHUj0xQIyMfvHOMdSOcU+igCMRkY/eOcY7jnH+NKIyAP3jnGO45xT6KAGCMj/lo56dx65pPLP/PR/wAx65/+tUlFAEfln/no/wCY9c//AFqDGT/y0cde49c1JRQAwxk5/eOM57jvSGMnP7xxnPccZ/wqSigCMxk5/eOM56EcZpiRHdJ87rlj0AHYD8anpkYw0nGMt/dxngfnQAGM/wDPR/zHpj/69Hln/no/5j0x/wDXp9FADBGRj945x6kemKBGRj945xjqRzin0UARiMjH7xzjHcc4/wAaBGRj945xjuOcVJRQBGIyMfvHOMdx2NAjP/PR/wAx65/+tUlFAEfln/no/wCY9c//AFqUxk/8tHHXuPXP/wBan0UARmMnP7xxnPcd6DGTn944znuOM/4VJRQBGYyc/vHGc9xxmlMZOf3jjOehHHFPooAYYyf+Wjj8R6Y/+vR5Z/56P+Y9Mf8A16fRQAwRkf8ALRz+I9Mf/XoEZGP3jnGOpHPFPooAjEZGP3jnGO45xQIyMfvHOMdxzj/GpKKAIxGRj945xjuOxpkcREknzv1HOAM/j39KnqNB+9kOMZI524zx696ADyz/AM9H/Meuf/rUGM/89H/Meuf/AK1SUUARmMnP7xxnPcdzSmMnP7xxnPccZp9FADDGTn944znuOM0GMnP7xxnPQjjNPooAYYyc/vHGfQj0xR5Z/wCej/mPTH/16fRQAwRn/no/5j0x/wDXoEZGP3jnGOpHpT6KAGCMjH7xzjHUjnFIIyMfvHOMdxzj/GpKKAGCMjH7xzjHcdqBGR/y0c9O49c0+igCPyz/AM9H/Meuf/rUeWf+ej/mPXP/ANapKKAIzGT/AMtHHXuPXNKYyc/vHGc9x3p9FAEZjJz+8cZz3HGf8KDGTn944znoRxmpKKAGGMnP7xxnPQj0xUZiJnB3v9084HsOv61PTCP36nH8J52+470AHln/AJ6P+Y9Mf/XoEZGP3jnGOpHpin0UAMEZGP3jnGOpHOKQRkY/eOcY7jnH+NSUUAMEZGP3jnGO47UgjIx+8c9O49akooAj8s/89H/Meuf/AK1Hln/no/5j1z/9apKKAIzGT/y0cdehHrn/AOtSmMnP7xxnPcd6fRQBGYyc/vHGc9xxn/ClMZOf3jjOehHGafRQAwxk5/eOM56EccUGMn/lo/5+2P8A69PooAZ5Z/56P+Y9Mf8A16BGR/y0c/iPTH/16fRQAwRkY/eOcY6kc0CMjH7xzjHcc4p9FADBGRj945xjuOcUgjIx+8c4x3HY1JRQBGIyP+Wjn8R65/8ArUySIkx/O5w3oDjv+HpU9RyDJj4zhv7ucf4fWgAMZP8Ay0cfiPXP/wBagxk5/eOM57juakooAYYyc/vHGc9xxmgxk5/eOM57jjNPooAYYyc/vHGc9COKDGT/AMtHH4j0x/8AXp9FADPLP/PR/wAx6Y/+vQIyP+Wjn8R6Y/8Ar0+igDzDx/bBNdikkRlV4FUTscgkH271oeCXkfUuDMqNFkhfu8dM0/4i6ZLMLS9hCkLmN+eT3HHfvUngUQzXdxOAu5YlC5b5gCefwqcV70qDttzfkOjoqi9DtBGRj945xjuOcf40ojIx+8c4x3Han0VQiMRkf8tHPTqR65/+tWTr9qzWcc32qcCOaLMYI2vmVevGf1rarI8RXEUVhHE7Yea4hVBgnJEimgDXooooAKKKKACs3Sv+PrVv+vz/ANpR1pVkaSJ/7T1clo/s/wBq4Xad27y4885xj8KANeiiigAooooAKKKKACiiigAooooAKKKKACmRjDScYy393HYfnT6ZGMNJx1b0I7CgB9FFFABRRRQAUUUUAFFFFABRRRQAUUUUAFFFFABRRRQAUUUUAFFFFABUaD97IcdSOduM8evepKjQfvZDjqR2Pp+v4UASUUUUAFFFFABRRRQAUUUUAFFFFABRRRQAUUUUAFFFFABRRRQAUUUUAFMI/fqcfwnnb7jvT6YR+/U4/hPY+o79KAH0UUUAFFFFABRRRQAUUUUAFFFFABRRRQAUUUUAFFFFABRRRQAUUUUAFMkGTHxnDf3c/wD6qfUcgyY+OjehP8qAJKKKKACiiigAooooAKKKKAMvxDYLqGi3EZfy3RTIkgGSpHNYXgCxEVndXgWRVmYBNy4BAHUD65rsaQAKoVQAB0ArRVGoOBDgnLmFooorMsKzdd/5BR/67w/+jUrSrI8Qif8As+Py2jEYuIfMDKSSPMXGDnjn1zQBr0UUUAFFFFABWZpRH2vVhnn7Z/7SjrTrJ0mCEalq9wIk843WwybRuKiOPjPpQBrUUUUAFFFFABRRRQAUUUUAFFFFABRRRQAVHH96T/e9/Qev9Kkpkf3pP971PoPX+lAD6KKKACiiigAooooAKKKKACiiigAooooAKKKKACiiigAooooAKKKKACo0/wBbJ9R6+n+elSVGn+tk+o7n0/z0oAkooooAKKKKACiiigAooooAKKKKACiiigAooooAKKKKACiiigAooooAKYf9ev8Aun19R+FPph/16/7p7n1H4UAPooooAKKKKACiiigAooooAKKKKACiiigAooooAKKKKACiiigAooooAKjk6x/7/v8A0/rUlRydY/8Af9T/AE/rQBJRRRQAUUUUAFFFFABRRRQAUUUUAFFFFABWbr3/ACCj/wBd4f8A0alaVZfiBEfSwXVWKXEDLkdD5q8igDUooooAKKia4hSYQtKgkKlwhbnaOpx6c1XGsacbQ3QvYTAG2GQPxu9KALtZGkzA6pq8HlyZF1v37fkP7uPjPr7Voi6tyISJk/ff6vn7/GePXiqelf8AH1q3/X5/7SjoA0qKKKACiiigAooooAKKKKACiiigAooooAKZGctJz0b1J7Cn0yM5aTnOG/vZxwPyoAfRRRQAUUUUAFFFFABRRRQAUUUUAFFFFABRRRQAUUUUAFFFFABRRRQAVGh/eyDPQjufT9KkqND+9kGehHG7OOPTtQBJRRRQAUUUUAFFFFABRRRQAUUUUAFFFFABRRRQAUUUUAFFFFABRRRQAUwn9+oz/Ce59R26U+mE/v1Gf4Txu9x2oAfRRRQAUUUUAFFFFABRRRQAUUUUAFFFFABRRRQAUUUUAFFFFABRRRQAVHIcGPnq3qRUlMkODHzjLf3sf/r+lAD6KKKACiiigAooooAKKKKACiiigAooooAKyvED7NLUbWO64gX5RnH7xeT6CtWs3Xf+QUf+u8P/AKNSgDSooooAzb3TPtN2Zo1jVnt5Incj5ju24/Dg1mHRbuW3Z7m0t5JPMQiBLhkX5U2g7gPxxiulooAwBod59vsrtr8sYcBkZAQq4OQpIzzkZ9cVHLZ6/b6lfS2LQmCeTzEVnAGdirz8pPUZ4NdHRQBlJc60EUPplszAckXhGT/3xTvtWs/9Au2/8DD/APEVp0UAZn2rWf8AoF23/gYf/iKPtWs/9Au2/wDAw/8AxFadFAGQtxrwuJGbT7UxFVCILs5U85OdnOePyqT7VrP/AEC7b/wMP/xFadFAGZ9q1n/oF23/AIGH/wCIo+1az/0C7b/wMP8A8RWnRQBjz3GvPCVg0+0jkyMM10WGMjPGz0yKl+1az/0C7b/wMP8A8RWnRQBmfatZ/wCgXbf+Bh/+Io+1az/0C7b/AMDD/wDEVp0UAZn2rWf+gXbf+Bh/+IqGCXXo3nMljbyCSTcg+2H5FwBt+56gn8aNR1CT7E52XFkokRXndVG1S2CQcn8z0qNNQQeHGmudSMIG7FyNu9kDkKw7ZIxzjvQBa+1az/0C7b/wMP8A8RR9q1n/AKBdt/4GH/4inaJKZtOVzdfaFLHa5dWYDPAYrxmtGgDM+1az/wBAu2/8DD/8RUUtxrzGLytPtEAfLg3RO5cHgfJxzjn2rYooAzPtWs/9Au2/8DD/APEUfatZ/wCgXbf+Bh/+IrTooAzPtWs/9Au2/wDAw/8AxFH2rWf+gXbf+Bh/+IrTooAyILjXkixPp9rI+5juW7IGMnAxs7DA/CpPtWs/9Au2/wDAw/8AxFadFAGZ9q1n/oF23/gYf/iKPtWs/wDQLtv/AAMP/wARWnRQBj/aNe+1F/7PtPI2YEf2o53Z652enapftWs/9Au2/wDAw/8AxFadFAGZ9q1n/oF23/gYf/iKPtWs/wDQLtv/AAMP/wARWnRQBkT3GvPbyLBp9rHKVIR2uyQp7HGzmpPtWs/9Au2/8DD/APEVp0UAZn2rWf8AoF23/gYf/iKPtWs/9Au2/wDAw/8AxFadFAGZ9q1n/oF23/gYf/iKgik15Lm4kext3jkKmOP7Wf3eBg/wdzzUmpahMljdeXDcW5jH+uZBgDOCRye3PSjR7l57GRRdiciR1gmfBMijo3H3uvUUAP8AtWs/9Au2/wDAw/8AxFH2rWf+gXbf+Bh/+IqTR5J5NNQ3ExmlDurSFQucMR0HSr9AGZ9q1n/oF23/AIGH/wCIqOa415lUQ6faowdSSbsnK55H3O4yK16KAMz7VrP/AEC7b/wMP/xFH2rWf+gXbf8AgYf/AIitOigDM+1az/0C7b/wMP8A8RR9q1n/AKBdt/4GH/4itOigDHhuNeUP52n2jkuSu26IwvYfc7etS/atZ/6Bdt/4GH/4itOigDM+1az/ANAu2/8AAw//ABFH2rWf+gXbf+Bh/wDiK06KAMiS414ywmPT7VUViZFN2SWGDgD5OOcH8Kk+1az/ANAu2/8AAw//ABFadFAGZ9q1n/oF23/gYf8A4ij7VrP/AEC7b/wMP/xFadFAGZ9q1n/oF23/AIGH/wCIqK3uNeS3RbjT7SSUD5nW6Kgn6bK2KKAMz7VrP/QLtv8AwMP/AMRR9q1n/oF23/gYf/iK06KAMz7VrP8A0C7b/wADD/8AEVCZdeN6kwsbcQrGymL7YeWJBDfc7AEfjUmuXBgt4AbtrSF5Qss6kAoMHueBz3qnNqEraFYvPeG2aUp9omGFZFOeeeFzjqaAL32rWf8AoF23/gYf/iKPtWs/9Au2/wDAw/8AxFTaRPLcaTbTTktIyZLEY3ehxV2hgZn2rWf+gXbf+Bh/+IpktzrjQyLFptqkhUhGN2SFPY42c1rUUAZSXOthFD6ZbMwHJF4Rk/8AfFO+1az/ANAu2/8AAw//ABFadFAGZ9q1n/oF23/gYf8A4ij7VrP/AEC7b/wMP/xFadFAGQtxrwuJGbT7UxFVCILs5U85OdnOePyqT7VrP/QLtv8AwMP/AMRWnRQBmfatZ/6Bdt/4GH/4ij7VrP8A0C7b/wADD/8AEVp0UAY9xca88JWDT7SOTIwzXRYYzzxs9M1L9q1n/oF23/gYf/iK06KAMz7VrP8A0C7b/wADD/8AEUfatZ/6Bdt/4GH/AOIrTooAzPtWs/8AQLtv/Aw//EVHFca8rSmXT7V1Z8xgXZG1cDg/Jzzk59616KAMz7VrP/QLtv8AwMP/AMRR9q1n/oF23/gYf/iK06KAMz7VrP8A0C7b/wADD/8AEVBcS69K0BisbeIJKHcfaz864Py/c9x+VXdWmkt9KuZYWKuqZDAZ2+px7Dmquj3RmtZkW8FwBKyW8zkEyKAOcj72CTyKAJPtWs/9Au2/8DD/APEUfatZ/wCgXbf+Bh/+IqTSHnexP2mYzSrLIpfaFzhyBwOlX6AMz7VrP/QLtv8AwMP/AMRR9q1n/oF23/gYf/iK06KAMiC415IsT6fayPuY7luyBjJwMbOwwPwqT7VrP/QLtv8AwMP/AMRWnRQBmfatZ/6Bdt/4GH/4ij7VrP8A0C7b/wADD/8AEVp0UAY73GvG4jZNPtBEA29DdEljxjB2cY5/OpftWs/9Au2/8DD/APEVp0UAZn2rWf8AoF23/gYf/iKPtWs/9Au2/wDAw/8AxFadFAGW11rRUhdMtgccH7Yf/iKz7m28Q30drFMlvEqNGZ9koYSFWVicbMjp0BrpKKACiiigAooooAKKKKACiiigAooooAKKKKACiiigAooooAKKKKAEIBGCMg9jQUUjBUY6YxS0UAIqqowoAHoBS0UUAFFFFABRRRQAUUUUAFFFFABRRRQAUUUUAFFFFABRRRQAUUUUAHUYNIFAAAAGOmB0paKACiiigAooooAKKKKACiiigAooqgt/M11qEJg2rbKpRyQQ5K56UAlcv0VjrrZjdY5raWTaiGWaMAKGYZAAJzT9O1Y6jOpRQkRRsocFlYEDkg46HpRbWwXNWiiigAooooAKKKKACiiigBCAwwwBHoaCqkEFQQeuRS0UAFFFFABRRRQAUUUUAFFFFABRRRQAUUUUAFFFFABRRRQAUUUUAFFFFABSBVAACgY6YHSlooAKKKKACiiigAooooAKKKKACiiigAooooAKKKKAEozRRQAZozRRQAZozRRQAZozRRQAZozRRQAZozRRQAZozRRQAZozRRQAZozRRQAZozRRQAZozRRQAZozRRQAZozRRQAZozRRQAZozRRQAZozRRQAZozRRQAZozRRQAZozRRQAZozRRQAZozRRQAZozRRQAZozRRQAZozRRQAZozRRQAZqA2cBlmlEYWWZAjuOpA6fzoooAqR6JZrcrcyr506oqB3xwAMdvrU1tplvZzh7dfLUIVCDpknJOepPA70UUAXM0ZoooAM0ZoooAM0ZoooAM0ZoooAM0ZoooAM0ZoooAM0ZoooAM0ZoooAM0ZoooAM0ZoooAM0ZoooAM0ZoooAM0ZoooAM0ZoooAM0ZoooAM0ZoooAM0ZoooAM0ZoooAM0ZoooAM0ZoooAM0ZoooAM0ZoooAM0UUUAf//Z"/>
          <p:cNvSpPr>
            <a:spLocks noChangeAspect="1" noChangeArrowheads="1"/>
          </p:cNvSpPr>
          <p:nvPr/>
        </p:nvSpPr>
        <p:spPr bwMode="auto">
          <a:xfrm>
            <a:off x="155574" y="-144463"/>
            <a:ext cx="1933201" cy="19332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Rectangle 4">
            <a:extLst>
              <a:ext uri="{FF2B5EF4-FFF2-40B4-BE49-F238E27FC236}">
                <a16:creationId xmlns:a16="http://schemas.microsoft.com/office/drawing/2014/main" id="{9190FF01-9E83-6DF3-60E1-5E9EE244963D}"/>
              </a:ext>
            </a:extLst>
          </p:cNvPr>
          <p:cNvSpPr/>
          <p:nvPr/>
        </p:nvSpPr>
        <p:spPr>
          <a:xfrm>
            <a:off x="158551" y="4434392"/>
            <a:ext cx="5335597" cy="12003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626262"/>
                </a:solidFill>
                <a:latin typeface="Arial"/>
                <a:cs typeface="Arial"/>
              </a:rPr>
              <a:t>Combining a conditional variational autoencoder with a generative adversarial network to build a CVAE-GAN by affixing a discriminator to a CVAE model and training the model adversarially.</a:t>
            </a:r>
          </a:p>
        </p:txBody>
      </p:sp>
      <p:pic>
        <p:nvPicPr>
          <p:cNvPr id="7" name="Picture 6" descr="Chart&#10;&#10;Description automatically generated">
            <a:extLst>
              <a:ext uri="{FF2B5EF4-FFF2-40B4-BE49-F238E27FC236}">
                <a16:creationId xmlns:a16="http://schemas.microsoft.com/office/drawing/2014/main" id="{FAE9F5BD-21CA-76C4-9171-8594ECFE7BFA}"/>
              </a:ext>
            </a:extLst>
          </p:cNvPr>
          <p:cNvPicPr>
            <a:picLocks noChangeAspect="1"/>
          </p:cNvPicPr>
          <p:nvPr/>
        </p:nvPicPr>
        <p:blipFill>
          <a:blip r:embed="rId3"/>
          <a:stretch>
            <a:fillRect/>
          </a:stretch>
        </p:blipFill>
        <p:spPr>
          <a:xfrm>
            <a:off x="5759366" y="3670192"/>
            <a:ext cx="6259416" cy="2339910"/>
          </a:xfrm>
          <a:prstGeom prst="rect">
            <a:avLst/>
          </a:prstGeom>
        </p:spPr>
      </p:pic>
      <p:sp>
        <p:nvSpPr>
          <p:cNvPr id="10" name="Left Brace 9">
            <a:extLst>
              <a:ext uri="{FF2B5EF4-FFF2-40B4-BE49-F238E27FC236}">
                <a16:creationId xmlns:a16="http://schemas.microsoft.com/office/drawing/2014/main" id="{24EDDC9C-DC97-5C84-AB19-1E9D265B02B0}"/>
              </a:ext>
            </a:extLst>
          </p:cNvPr>
          <p:cNvSpPr/>
          <p:nvPr/>
        </p:nvSpPr>
        <p:spPr>
          <a:xfrm rot="5400000">
            <a:off x="6433543" y="2790091"/>
            <a:ext cx="146891" cy="14872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1" name="Left Brace 10">
            <a:extLst>
              <a:ext uri="{FF2B5EF4-FFF2-40B4-BE49-F238E27FC236}">
                <a16:creationId xmlns:a16="http://schemas.microsoft.com/office/drawing/2014/main" id="{2B7DDF7C-CB09-80C2-7761-AC7AFAE989CC}"/>
              </a:ext>
            </a:extLst>
          </p:cNvPr>
          <p:cNvSpPr/>
          <p:nvPr/>
        </p:nvSpPr>
        <p:spPr>
          <a:xfrm rot="5400000">
            <a:off x="8389035" y="2790090"/>
            <a:ext cx="146891" cy="14872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Left Brace 11">
            <a:extLst>
              <a:ext uri="{FF2B5EF4-FFF2-40B4-BE49-F238E27FC236}">
                <a16:creationId xmlns:a16="http://schemas.microsoft.com/office/drawing/2014/main" id="{D09FE0F8-1D81-EBE5-A17F-20EBF2DC4AED}"/>
              </a:ext>
            </a:extLst>
          </p:cNvPr>
          <p:cNvSpPr/>
          <p:nvPr/>
        </p:nvSpPr>
        <p:spPr>
          <a:xfrm rot="16200000">
            <a:off x="10583229" y="3992766"/>
            <a:ext cx="137710" cy="270831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E6F58FB1-0DC5-69C0-C039-3BC5FD8733FE}"/>
              </a:ext>
            </a:extLst>
          </p:cNvPr>
          <p:cNvSpPr/>
          <p:nvPr/>
        </p:nvSpPr>
        <p:spPr>
          <a:xfrm>
            <a:off x="6104601" y="3157125"/>
            <a:ext cx="840486" cy="27699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626262"/>
                </a:solidFill>
                <a:latin typeface="Arial"/>
                <a:cs typeface="Arial"/>
              </a:rPr>
              <a:t>Encoder</a:t>
            </a:r>
            <a:endParaRPr lang="en-US" sz="1200"/>
          </a:p>
        </p:txBody>
      </p:sp>
      <p:sp>
        <p:nvSpPr>
          <p:cNvPr id="14" name="Rectangle 13">
            <a:extLst>
              <a:ext uri="{FF2B5EF4-FFF2-40B4-BE49-F238E27FC236}">
                <a16:creationId xmlns:a16="http://schemas.microsoft.com/office/drawing/2014/main" id="{216004B5-BCE8-40E7-B9C2-26E9D3846B86}"/>
              </a:ext>
            </a:extLst>
          </p:cNvPr>
          <p:cNvSpPr/>
          <p:nvPr/>
        </p:nvSpPr>
        <p:spPr>
          <a:xfrm>
            <a:off x="8096815" y="3157123"/>
            <a:ext cx="840486" cy="27699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626262"/>
                </a:solidFill>
                <a:latin typeface="Arial"/>
                <a:cs typeface="Arial"/>
              </a:rPr>
              <a:t>Decoder</a:t>
            </a:r>
            <a:endParaRPr lang="en-US" sz="1200"/>
          </a:p>
        </p:txBody>
      </p:sp>
      <p:sp>
        <p:nvSpPr>
          <p:cNvPr id="15" name="Rectangle 14">
            <a:extLst>
              <a:ext uri="{FF2B5EF4-FFF2-40B4-BE49-F238E27FC236}">
                <a16:creationId xmlns:a16="http://schemas.microsoft.com/office/drawing/2014/main" id="{64BEA69F-E264-D5C9-7DC7-BE7F8DAF11D9}"/>
              </a:ext>
            </a:extLst>
          </p:cNvPr>
          <p:cNvSpPr/>
          <p:nvPr/>
        </p:nvSpPr>
        <p:spPr>
          <a:xfrm>
            <a:off x="10114091" y="5411853"/>
            <a:ext cx="1079184" cy="27699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rgbClr val="626262"/>
                </a:solidFill>
                <a:latin typeface="Arial"/>
                <a:cs typeface="Arial"/>
              </a:rPr>
              <a:t>Discriminator</a:t>
            </a:r>
            <a:endParaRPr lang="en-US"/>
          </a:p>
        </p:txBody>
      </p:sp>
      <p:sp>
        <p:nvSpPr>
          <p:cNvPr id="16" name="Rectangle 15">
            <a:extLst>
              <a:ext uri="{FF2B5EF4-FFF2-40B4-BE49-F238E27FC236}">
                <a16:creationId xmlns:a16="http://schemas.microsoft.com/office/drawing/2014/main" id="{3D4CB492-4131-EF49-3B99-8978BBF2B0DD}"/>
              </a:ext>
            </a:extLst>
          </p:cNvPr>
          <p:cNvSpPr/>
          <p:nvPr/>
        </p:nvSpPr>
        <p:spPr>
          <a:xfrm>
            <a:off x="5643364" y="2218777"/>
            <a:ext cx="6192847" cy="64633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626262"/>
                </a:solidFill>
                <a:latin typeface="Arial"/>
                <a:cs typeface="Arial"/>
              </a:rPr>
              <a:t>Adversarial training leads to the generation of images which are almost indistinguishable from simulation.</a:t>
            </a:r>
            <a:endParaRPr lang="en-US"/>
          </a:p>
        </p:txBody>
      </p:sp>
      <p:sp>
        <p:nvSpPr>
          <p:cNvPr id="26" name="TextBox 3">
            <a:extLst>
              <a:ext uri="{FF2B5EF4-FFF2-40B4-BE49-F238E27FC236}">
                <a16:creationId xmlns:a16="http://schemas.microsoft.com/office/drawing/2014/main" id="{CB1880F4-4477-AD67-087A-8A755F81FB53}"/>
              </a:ext>
            </a:extLst>
          </p:cNvPr>
          <p:cNvSpPr txBox="1"/>
          <p:nvPr/>
        </p:nvSpPr>
        <p:spPr>
          <a:xfrm>
            <a:off x="1087396" y="2311878"/>
            <a:ext cx="423965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CVAE model produces better images than DNN, but still blurred</a:t>
            </a:r>
            <a:endParaRPr lang="en-US"/>
          </a:p>
        </p:txBody>
      </p:sp>
      <p:pic>
        <p:nvPicPr>
          <p:cNvPr id="27" name="Picture 26" descr="Background pattern&#10;&#10;Description automatically generated">
            <a:extLst>
              <a:ext uri="{FF2B5EF4-FFF2-40B4-BE49-F238E27FC236}">
                <a16:creationId xmlns:a16="http://schemas.microsoft.com/office/drawing/2014/main" id="{2807C1BA-6947-D513-6F4B-620EC05FFC2D}"/>
              </a:ext>
            </a:extLst>
          </p:cNvPr>
          <p:cNvPicPr>
            <a:picLocks noChangeAspect="1"/>
          </p:cNvPicPr>
          <p:nvPr/>
        </p:nvPicPr>
        <p:blipFill rotWithShape="1">
          <a:blip r:embed="rId4">
            <a:extLst>
              <a:ext uri="{28A0092B-C50C-407E-A947-70E740481C1C}">
                <a14:useLocalDpi xmlns:a14="http://schemas.microsoft.com/office/drawing/2010/main" val="0"/>
              </a:ext>
            </a:extLst>
          </a:blip>
          <a:srcRect l="-1658" r="1531" b="71719"/>
          <a:stretch/>
        </p:blipFill>
        <p:spPr>
          <a:xfrm>
            <a:off x="1055604" y="2958201"/>
            <a:ext cx="4295342" cy="1165482"/>
          </a:xfrm>
          <a:prstGeom prst="rect">
            <a:avLst/>
          </a:prstGeom>
        </p:spPr>
      </p:pic>
      <p:sp>
        <p:nvSpPr>
          <p:cNvPr id="30" name="TextBox 7">
            <a:extLst>
              <a:ext uri="{FF2B5EF4-FFF2-40B4-BE49-F238E27FC236}">
                <a16:creationId xmlns:a16="http://schemas.microsoft.com/office/drawing/2014/main" id="{7FC3D85D-48E5-E4ED-3B88-15A53CE76CA0}"/>
              </a:ext>
            </a:extLst>
          </p:cNvPr>
          <p:cNvSpPr txBox="1"/>
          <p:nvPr/>
        </p:nvSpPr>
        <p:spPr>
          <a:xfrm>
            <a:off x="49976" y="3110599"/>
            <a:ext cx="125592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rgbClr val="171630"/>
                </a:solidFill>
              </a:rPr>
              <a:t>Ground Truth</a:t>
            </a:r>
            <a:endParaRPr lang="en-US" sz="1400">
              <a:solidFill>
                <a:srgbClr val="171630"/>
              </a:solidFill>
            </a:endParaRPr>
          </a:p>
        </p:txBody>
      </p:sp>
      <p:sp>
        <p:nvSpPr>
          <p:cNvPr id="31" name="TextBox 8">
            <a:extLst>
              <a:ext uri="{FF2B5EF4-FFF2-40B4-BE49-F238E27FC236}">
                <a16:creationId xmlns:a16="http://schemas.microsoft.com/office/drawing/2014/main" id="{A6BB6802-086A-4379-BCDC-5227DA33AC94}"/>
              </a:ext>
            </a:extLst>
          </p:cNvPr>
          <p:cNvSpPr txBox="1"/>
          <p:nvPr/>
        </p:nvSpPr>
        <p:spPr>
          <a:xfrm>
            <a:off x="297855" y="3670623"/>
            <a:ext cx="1044767"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solidFill>
                  <a:srgbClr val="171630"/>
                </a:solidFill>
              </a:rPr>
              <a:t>Prediction</a:t>
            </a:r>
            <a:endParaRPr lang="en-GB" sz="1400">
              <a:solidFill>
                <a:srgbClr val="171630"/>
              </a:solidFill>
              <a:cs typeface="Calibri"/>
            </a:endParaRPr>
          </a:p>
        </p:txBody>
      </p:sp>
      <p:sp>
        <p:nvSpPr>
          <p:cNvPr id="32" name="TextBox 31">
            <a:extLst>
              <a:ext uri="{FF2B5EF4-FFF2-40B4-BE49-F238E27FC236}">
                <a16:creationId xmlns:a16="http://schemas.microsoft.com/office/drawing/2014/main" id="{D6711FDA-8747-421F-592B-C700B50BD201}"/>
              </a:ext>
            </a:extLst>
          </p:cNvPr>
          <p:cNvSpPr txBox="1"/>
          <p:nvPr/>
        </p:nvSpPr>
        <p:spPr>
          <a:xfrm>
            <a:off x="993775" y="1628775"/>
            <a:ext cx="104028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Pollard, A. E., D. J. Dunning, and M. Maheshwari. "Learning to Lase: Machine Learning Prediction of FEL Beam Properties." </a:t>
            </a:r>
            <a:r>
              <a:rPr lang="en-US" sz="1600" i="1">
                <a:cs typeface="Calibri"/>
              </a:rPr>
              <a:t>Proc. ICALEPCS'21</a:t>
            </a:r>
            <a:r>
              <a:rPr lang="en-US" sz="1600">
                <a:cs typeface="Calibri"/>
              </a:rPr>
              <a:t> (2021).</a:t>
            </a:r>
            <a:endParaRPr lang="en-US"/>
          </a:p>
        </p:txBody>
      </p:sp>
    </p:spTree>
    <p:extLst>
      <p:ext uri="{BB962C8B-B14F-4D97-AF65-F5344CB8AC3E}">
        <p14:creationId xmlns:p14="http://schemas.microsoft.com/office/powerpoint/2010/main" val="294009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01F7-ACD2-B26F-BE25-C27975637337}"/>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Contents</a:t>
            </a:r>
            <a:endParaRPr lang="en-US"/>
          </a:p>
        </p:txBody>
      </p:sp>
      <p:sp>
        <p:nvSpPr>
          <p:cNvPr id="3" name="Content Placeholder 2">
            <a:extLst>
              <a:ext uri="{FF2B5EF4-FFF2-40B4-BE49-F238E27FC236}">
                <a16:creationId xmlns:a16="http://schemas.microsoft.com/office/drawing/2014/main" id="{E8C07C0A-E426-90C0-4D04-634FF35E21C2}"/>
              </a:ext>
            </a:extLst>
          </p:cNvPr>
          <p:cNvSpPr>
            <a:spLocks noGrp="1"/>
          </p:cNvSpPr>
          <p:nvPr/>
        </p:nvSpPr>
        <p:spPr>
          <a:xfrm>
            <a:off x="838200" y="18256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 quick intro to CLARA</a:t>
            </a:r>
          </a:p>
          <a:p>
            <a:r>
              <a:rPr lang="en-US">
                <a:cs typeface="Calibri"/>
              </a:rPr>
              <a:t>What is machine learning?</a:t>
            </a:r>
            <a:endParaRPr lang="en-US">
              <a:ea typeface="Calibri"/>
              <a:cs typeface="Calibri"/>
            </a:endParaRPr>
          </a:p>
          <a:p>
            <a:r>
              <a:rPr lang="en-US">
                <a:ea typeface="Calibri"/>
                <a:cs typeface="Calibri"/>
              </a:rPr>
              <a:t>Machine learning for accelerators</a:t>
            </a:r>
          </a:p>
          <a:p>
            <a:r>
              <a:rPr lang="en-US">
                <a:ea typeface="Calibri"/>
                <a:cs typeface="Calibri"/>
              </a:rPr>
              <a:t>ML @ Daresbury</a:t>
            </a:r>
          </a:p>
          <a:p>
            <a:pPr lvl="1">
              <a:buFont typeface="Courier New" panose="020B0604020202020204" pitchFamily="34" charset="0"/>
              <a:buChar char="o"/>
            </a:pPr>
            <a:r>
              <a:rPr lang="en-US">
                <a:ea typeface="Calibri"/>
                <a:cs typeface="Calibri"/>
              </a:rPr>
              <a:t>Virtual Diagnostics</a:t>
            </a:r>
          </a:p>
          <a:p>
            <a:pPr lvl="1">
              <a:buFont typeface="Courier New" panose="020B0604020202020204" pitchFamily="34" charset="0"/>
              <a:buChar char="o"/>
            </a:pPr>
            <a:r>
              <a:rPr lang="en-US">
                <a:ea typeface="Calibri"/>
                <a:cs typeface="Calibri"/>
              </a:rPr>
              <a:t>Anomaly Detection for RF Breakdowns</a:t>
            </a:r>
          </a:p>
          <a:p>
            <a:pPr lvl="1">
              <a:buFont typeface="Courier New" panose="020B0604020202020204" pitchFamily="34" charset="0"/>
              <a:buChar char="o"/>
            </a:pPr>
            <a:r>
              <a:rPr lang="en-US">
                <a:ea typeface="Calibri"/>
                <a:cs typeface="Calibri"/>
              </a:rPr>
              <a:t>Laser Pulse Shaping</a:t>
            </a:r>
          </a:p>
          <a:p>
            <a:pPr lvl="1">
              <a:buFont typeface="Courier New" panose="020B0604020202020204" pitchFamily="34" charset="0"/>
              <a:buChar char="o"/>
            </a:pPr>
            <a:r>
              <a:rPr lang="en-US">
                <a:ea typeface="Calibri"/>
                <a:cs typeface="Calibri"/>
              </a:rPr>
              <a:t>Hysteresis Modelling</a:t>
            </a: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2190791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03341" y="1016972"/>
            <a:ext cx="3758088" cy="923330"/>
          </a:xfrm>
          <a:prstGeom prst="rect">
            <a:avLst/>
          </a:prstGeom>
        </p:spPr>
        <p:txBody>
          <a:bodyPr wrap="square" lIns="91440" tIns="45720" rIns="91440" bIns="45720" anchor="t">
            <a:spAutoFit/>
          </a:bodyPr>
          <a:lstStyle/>
          <a:p>
            <a:r>
              <a:rPr lang="en-GB">
                <a:solidFill>
                  <a:srgbClr val="626262"/>
                </a:solidFill>
                <a:latin typeface="Arial"/>
                <a:cs typeface="Arial"/>
              </a:rPr>
              <a:t>Real time generation of LPS graphs matching simulation. Milliseconds instead of minutes!</a:t>
            </a: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Results</a:t>
            </a:r>
            <a:endParaRPr lang="en-US">
              <a:solidFill>
                <a:srgbClr val="2E2C61"/>
              </a:solidFill>
              <a:latin typeface="Calibri" panose="020F0502020204030204"/>
              <a:cs typeface="Calibri" panose="020F0502020204030204"/>
            </a:endParaRPr>
          </a:p>
        </p:txBody>
      </p:sp>
      <p:sp>
        <p:nvSpPr>
          <p:cNvPr id="6" name="TextBox 5">
            <a:extLst>
              <a:ext uri="{FF2B5EF4-FFF2-40B4-BE49-F238E27FC236}">
                <a16:creationId xmlns:a16="http://schemas.microsoft.com/office/drawing/2014/main" id="{F324C67A-C52D-5544-86B0-813208112397}"/>
              </a:ext>
            </a:extLst>
          </p:cNvPr>
          <p:cNvSpPr txBox="1"/>
          <p:nvPr/>
        </p:nvSpPr>
        <p:spPr>
          <a:xfrm rot="16200000">
            <a:off x="10716762" y="4838514"/>
            <a:ext cx="1859272" cy="215444"/>
          </a:xfrm>
          <a:prstGeom prst="rect">
            <a:avLst/>
          </a:prstGeom>
          <a:noFill/>
        </p:spPr>
        <p:txBody>
          <a:bodyPr wrap="square" rtlCol="0">
            <a:spAutoFit/>
          </a:bodyPr>
          <a:lstStyle/>
          <a:p>
            <a:r>
              <a:rPr lang="en-US" sz="800">
                <a:solidFill>
                  <a:schemeClr val="bg1"/>
                </a:solidFill>
                <a:latin typeface="Arial" panose="020B0604020202020204" pitchFamily="34" charset="0"/>
                <a:cs typeface="Arial" panose="020B0604020202020204" pitchFamily="34" charset="0"/>
              </a:rPr>
              <a:t>Image © STFC John Dawson </a:t>
            </a:r>
          </a:p>
        </p:txBody>
      </p:sp>
      <p:sp>
        <p:nvSpPr>
          <p:cNvPr id="2" name="AutoShape 2" descr="data:image/jpeg;base64,/9j/4AAQSkZJRgABAQEAYABgAAD/2wBDAAgGBgcGBQgHBwcJCQgKDBQNDAsLDBkSEw8UHRofHh0aHBwgJC4nICIsIxwcKDcpLDAxNDQ0Hyc5PTgyPC4zNDL/2wBDAQkJCQwLDBgNDRgyIRwhMjIyMjIyMjIyMjIyMjIyMjIyMjIyMjIyMjIyMjIyMjIyMjIyMjIyMjIyMjIyMjIyMjL/wAARCAH1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rMvdQubW+ZfKiNuLaSUEsdzMu38AOazDrOq7Ps0UcE94zrtaNcLtKb+hYc9uvNAHTVzUeg6fqV9rk09tG1zJKYBK67ig8pMYB4BBOc1et9Su5rnT1aOEQzxMZGBO7eB0A9OtRadqFpDq+pWckwW4kvMqmDz+6T/CgC1H4f0iOJEOmWbFVALG3XJ9+lO/sLSP+gVZf+A6f4VoUUAZ/9haR/wBAqy/8B0/wo/sLSP8AoFWX/gOn+FaFFAGQnhvSkvJpzYWjLIiKIzbrhcZyRx3z+lT/ANhaR/0CrL/wHT/CtCigDP8A7C0j/oFWX/gOn+FH9haR/wBAqy/8B0/wrQooAyLvw1pVzbNElhaQsWU70t1yMEHHTvjH41P/AGFpH/QKsv8AwHT/AArQooAz/wCwtI/6BVl/4Dp/hR/YWkf9Aqy/8B0/wrQooAz/AOwtI/6BVl/4Dp/hVWz8O6ZHLdmSwspA8+5B9nX5F2qMcj1BPHrW1TIzlpOejepPYflQBS/sLSP+gVZf+A6f4Uf2FpH/AECrL/wHT/CtCigDP/sLSP8AoFWX/gOn+FQXHhrSp2gK2FpH5UokIW3X5xgjaeOnP6Vr0UAZ/wDYWkf9Aqy/8B0/wo/sLSP+gVZf+A6f4VoUUAZ/9haR/wBAqy/8B0/wo/sLSP8AoFWX/gOn+FaFFAGXB4c0eCLyxp1q/wAzHLwqTySeuOnPHtUn9haR/wBAqy/8B0/wrQooAz/7C0j/AKBVl/4Dp/hR/YWkf9Aqy/8AAdP8K0KKAMr/AIRvR/tRn/s61yU2bPJXb1znGOvvUv8AYWkf9Aqy/wDAdP8ACtCigDP/ALC0j/oFWX/gOn+FH9haR/0CrL/wHT/CtCigDLuPDmj3FvJCdNtUDqV3RwqrD3Bxwak/sLSP+gVZf+A6f4VoUUAZ/wDYWkf9Aqy/8B0/wo/sLSP+gVZf+A6f4VoUUAZ/9haR/wBAqy/8B0/wqpb+HdMS/vJHsLJ45GQon2dfkwuD2xyeeK26jQ/vZBnoR3J7fpQBT/sLSP8AoFWX/gOn+FH9haR/0CrL/wAB0/wrQooAz/7C0j/oFWX/AIDp/hUNz4b0q4jRVsLSIrIjkrbryFYEjp0OMfjWtRQBn/2FpH/QKsv/AAHT/Cj+wtI/6BVl/wCA6f4VoUUAZ/8AYWkf9Aqy/wDAdP8ACj+wtI/6BVl/4Dp/hWhRQBkWvhrSrdZQ1haS75WkBa3X5QT90cdBU/8AYWkf9Aqy/wDAdP8ACtCigDP/ALC0j/oFWX/gOn+FH9haR/0CrL/wHT/CtCigDJm8N6VLPbyCwtEETlmUW64fKkYPHvn8Km/sLSP+gVZf+A6f4VoUUAZ/9haR/wBAqy/8B0/wo/sLSP8AoFWX/gOn+FaFFAGf/YWkf9Aqy/8AAdP8Kgs/DWlWtnHA9haTMgwZHt1y314rXooAz/7C0j/oFWX/AIDp/hR/YWkf9Aqy/wDAdP8ACtCigDP/ALC0j/oFWX/gOn+FVW8O6YdVilFhZCIQOpj+zrySy4PTHGD+dbVMJ/fqM/wnjJ9R26UAUv7C0j/oFWX/AIDp/hR/YWkf9Aqy/wDAdP8ACtCigDP/ALC0j/oFWX/gOn+FR3Hh3SZ7aWJdOs42kQqHW3XKkjGRx2rUooAzIvD+kRxIh02zYqoBY265Pv0p/wDYWkf9Aqy/8B0/wrQooAz/AOwtI/6BVl/4Dp/hR/YWkf8AQKsv/AdP8K0KKAMhPDelJeTTmwtGWREURm3XC4zkjjvn9BU/9haR/wBAqy/8B0/wrQooAz/7C0j/AKBVl/4Dp/hR/YWkf9Aqy/8AAdP8K0KKAMi88NaVc2zRJYWkLEqd6W65GCD6d8Y/Gp/7C0j/AKBVl/4Dp/hWhRQBn/2FpH/QKsv/AAHT/Cj+wtI/6BVl/wCA6f4VoUUAZ/8AYWkf9Aqy/wDAdP8ACoLfw3pUL3DNYWkglk3qGt1+QYA2jjpxn8a16KAM/wDsLSP+gVZf+A6f4Uf2FpH/AECrL/wHT/CtCigDP/sLSP8AoFWX/gOn+FVL3w7pkr2hjsLKMJOGcfZ1+dcH5eB7jr6Vt1HIcGPnq3qRQBT/ALC0j/oFWX/gOn+FH9haR/0CrL/wHT/CtCigDP8A7C0j/oFWX/gOn+FH9haR/wBAqy/8B0/wrQooAyLTw3pVtb+W9haSnczb3t1zyxOOnbOPwqf+wtI/6BVl/wCA6f4VoUUAZ/8AYWkf9Aqy/wDAdP8ACj+wtI/6BVl/4Dp/hWhRQBkSeGtKe8gnFhaKsSsDGLdcPnHJ47Y/Wp/7C0j/AKBVl/4Dp/hWhRQBn/2FpH/QKsv/AAHT/Cj+wtI/6BVl/wCA6f4VoUUAZz6BpDIyjTLIZGMi3Xj9Ky9Q0DTbHRrXZaQefbS2+2dYwrkh1GSR6810tY3iG8t4rWO1eQCaWaEomDziVaANmiiigBjwxu4d0VmClQSOx6j9BVMaLpotDaiziEBbeUA7+tX6KAIhbwgxERqDEMR8fdHtVLSv+PrVv+vz/wBpR1pVkaT5/wDamrkmP7P9q4GDv3eXHnnpigDXooooAKKKKACiiigAooooAKKKKACiiigApkZy0nOcN/ezjgflT6ZGctJznDf3s44H5UAPooooAKKKKACiiigAooooAKKKKACiiigAooprtsjZ+PlBPJwKABJEkBMbqwBwSpzzTq4LwVqLXniDUSEiiEmXZFYkdeNvb1zXe1dSHJKxMJcyuFFFFQUFFFFABUaH97IM9CON2ccenapKjQ/vZBnOCON2ccenagCSiiigAooooAKKKKACiiigAooooAKKKKACiiigAooooAKKKKACiiigAphP79Rn+E8bvcdqfTCf36jP8J43e47UAPooooAKKKKACiiigAooooAKKKKACiiigAooooAKKKKACiiigAooooAKZIcGPnGW/vY//X9KfTJDgx84y397Gf8AH6UAPooooAKKKKACiiigAooooAKKKKACiiigArN13/kFH/rvD/6NStKsjxF5/wDZ8flGMR/aIfNDA5I8xcY98+tAGvRRRQAUUUUAFZmlf8fWrf8AX5/7SjrTrI0mCEanq9wIk85rrYZMfMVEcfGfSgDXooooAKKKKACiiigAooooAKKKKACiiigApkZy0nOcNjrnHA/Kn0yM5aTno3qPQelAD6KKKACiiigAooooAKKKKACiiigAooooAKp6r5/9k3f2ZVabym2hhweKuVi+KbhINCmDSvG0uEQqM5Pp9KTlyrm7DSu7HmnhSVYvFNg7SeXucqQvAGR0+ley14tpMEcniqyiOzHnKW3ttBPXrXtNdNeaqKM11RhSi4uUX0YUUUVzmwUUyWQRRPIVZgozhRkn6VHaXSXkHmorquSMOMHip5lzcvUdna5PUaHMsgznBHGc44/SpKYh/eyDPQjuPT/PWqEPooooAKKKKACiiigAooooAKKKKACiiigAooooAKKKKACiiigAooooAKYT+/UZ/hPGfcdqfTCf36jP8J4yPUfjQA+iiigAooooAKKKKACiiigAooooAKKKKACiiigAooooAKKKKACiiigApkhwY+cZbHXGf8afTJDgx89W9R/WgB9FFFABRRRQAUUUUAFFFFABRRRQAUUUUAFZuvf8go/9d4f/AEalaVZPiGCGXT45JIkaSK4hMbEZKkyKMj0oA1qKKKACiiigArI0mST+09Xj8lhGLrcJcjBPlx8YznP4YrXrN0r/AI+tW/6/P/aUdAGlRRRQAUUUUAFFFFABRRRQAUUUUAFFFFABTI+sn+97eg9P60+mRjBk929B6D0/rQA+iiigAooooAKKKKACiiigAooooAKKKKACuU8bsfIs0UyZLkkD7uAO/vXV1wfi+8kl1Zbbf+7iXgD1PWuLMKypYeV+un3nRhabnVXlqcnJGE1eymBC5mTcen8Q5Ne0dRkV41fRySJGkKl5DKoUYyCc8Zr2KIMIYwwAYKMgetXl9aVXBQcntdfcTiqahiJW62Y+iiiuoxKmqS+TpV1Ju24jPI7cVy/h/XUs7CO0aN5p3m2xxoOfUkk1ta3q9hb2tzaSXMYuTHgRYyeRxxXAwXEltLDLG3zRtvA968XMcQ8PiYS8vzPQwtJVaMl5nqw5GcYpqf62T6j09Pz/ADpIJPOgjlAxvUNjHrSoP3sh9SOw9P8APWvZTurnnvQfRRRTAKKKKACiiigAooooAKKKKACiiigAooooAKKKKACiiigAooooAKYf9eP90+nqPxp9MI/fqf8AZPYeo/GgB9FFFABRRRQAUUUUAFFFFABRRRQAUUUUAFFFFABRRRQAUUUUAFFFFABTJOqf73t/X+lPpkgyU/3vQf1/pQA+iiigAooooAKKKKACiiigAooooAKKKKACsjxDJIunxqsLOr3EIZwQAn7xeTk5P4ZrXrN13/kFH/rvD/6NSgDSooooAKKy72+u7W+YBIvs4tpJBknczLt/ADmss6tqxT7LCYZ7pnXbIihQAU34wTj9aAOorI0mHGqavP5snN1t8vPyD93Hzj1qna6zezXcBZ4PKMiQPEFO4sVJLA59R0xU9hqFtBqup2sjuJnu8gCNiP8AVJ3Ax2oA3KKZ5yep/I+mf5UCZD3P5H0z/KgB9FMEyHGCecdj3GaQTIcYJ5xj5T36UASUVGJkOME84x8p79KBMhAwTzjHB79KAJKKjEyHoTzj+E9zijzo/U/98n1x/OgCSio/Oj9T/wB8n1x/OgzIOpPGf4T2OKAJKKYZkAOSeM54PbrSGZBnJPGc/Ke3WgCSmRjDScYy3oBngUhmQZyTxnPynt1piSorSZyPmP8AARnAB/H60AT0UwzIOpP5H0z/ACo85PU/kfTP8qAH0UwTIcYJ59j6ZpBMhxgnnGPlPegCSioxMhxgnnGPlPfpQJkOME84x8p79KAJKKjEyHGCecfwnucUCZD3P/fJ9cfzoAkoqPzo/U/98n1x/OgzIOpPf+E+uKAJKKjMyDOSeM/wnscGgzIM5J4zn5T260ASV5rrTC41+48qTzwz8Ed+Og+n9K9FklXy3CsQ2GwcHggV5kLV5dRaAuvmiQjfu4z35ryc2d4xhZvU7sFpJyuUpgxhcK7I2OoOCK9S0m4F1pFrMs4n3RLmQDG4454rzW7tzBPJbyj5lOGBGK7zwtcK3hyzUgrsUx/dPOM8/lzWWSTahOk+jv8Ao/yKzCPvRmuqNuimCZD0J59j6ZoEyEgAnnGOD3Ga9s884XxnNC+tW8Sn97HESw8vHXp83f6Vgck1d8Q3c174kuS0p8mEBIkz93jk496ogkjJPUV8vnLTxOj2SR7GX3VLXuz0fw3cPc6JC8khdxlST14P+FaSDEshxjJHOBzx+tYvhW6hbR0iVGUxnDHacMSfWteOVPMkIzyRzsIz269+a9/By5sPB3vojzK6tVkvMnoqPzo/U/8AfJ9cfzoMyDuf++T64/nXSZElFRmZBnJPGf4T2OKDMgzknjOeD260ASUVGZkGck8Zz8p7daUzIM5J4zn5T2oAfRTDMgzknj2Ppmjzk9T+R9M/yoAfRUfnxgZLYHqQfTP8qBMhxgnnGOD3GaAJKKjEyHGCecY+U9+lAmQ4wTzjHynv0oAkoqMTIcYJ5xjg9+lAmQ9CecfwnucUASUVH50fqf8Avk+uP50edH6n/vk+uP50ASUVGZkHUnjP8J7HFKZkGck8Zzwe3WgB9FRmZBnJPGc/Ke3WgzIM5J4zn5T260ASUwj9+px/CecD1HegzIM5J4z/AAnsM1GZE88HnhSM7Poev0oAnopnnJ6n8j6Z/lQJkOME847H0zQA+ioxMhxgnnGPlPfpQJkOME84x8p79KAJKKYJkIGCecY4PfpSCZDjBPOP4T3OKAJKKj85D3P/AHyfXH86POj9T/3yfXH86AJKKjMyDqT37HscUpmQZyTxn+E9uDQA+iozMgzknjOflPbrQZkGck8Zz8p7daAJKKYZkGck8Zz8p7DNBmQdz+R9M/yoAfRTPOT1P5H0z/KgTIehPPsfTNAD6KYJkOME84x8p780gmQ4wTzjHynv0oAkoqMTIcYJ5xj5T36UCZDjBPOP4T3OKAJKZIMmPjOG9AcUgmQ9z/3yfXFMklQmPqcNn7hOO34c0AT0VGZkHc/98n1xQZkGck8Z/hPY4oAkoqMzIM5J4zn5T260GZBnJPGc/Ke3WgCSiozMgJyTxnPB7c0pmQdSePY+maAH0Uzzk9T+R9M/yoEyHoT+R9M/yoAfRTBMhxgnnGPlPcZpBMhxgnnGPlPfpQBJRUYmQ4wTzjHynv0pRMhxgnnH8J78CgB9ZHiKHzLCOTzZE8u4hO1TgP8AvFGG9RWmJkPQnt2Pc4rJ1++t1s47cs3mSzRbBsbBxKuecYH40AbVFFFADGijdw7IpYAqCR2PUfpVb+ydOFqbUWUAgLbjH5Y2k+uKuUUAVxYWguUuRbRCZF2LJsG4L6A1V0r/AI+tW/6/P/aUdaVZGkmb+09XUonkfash953FvLjyMY6e+aANeiiigAooooAKKKKACiiigAooooAKKKKACmRjDScY+b+7jPA/On0yMYaTjGW9COw/OgB9FFFABRRRQAUUUUAFFFFABRRRQAUUUUAZ2u3TWej3EqqCSu3k468Vy/g63ilvpnlty+0AxyHkKf8AGul142K6czX670Gdig8lsdqwPBMguJrlvPlPkAJ5YGE55yfU1586cp4xPdJetv8AK51Rmo0GurZF4wtpE1BbhljEcgCqR1OOua1fB10JdLe3xhoHP4g8/wCNReMrJpLaK7SPPlna7Z5A7cfWm+CXQ291Hhd4cEnHJGK46SdLMpL+ZG82p4RPsdVRRUc5It5SM5CHGDz0r3DzjyzVTM2valNOymQSFMqMAheh/LFVbYlraM7txI60+6ljljaQRv8Acw6uxLFu+T71Utfts1hNdsd0UUqRsc8gnpx+FeHXwlTGutONrqS+5K3rp/Vz0adeGHVOL2af33O88EyNtu4zu25Vh6D1/HpXUoP3snGMkc7cZ49e9cd4LlYX9zFn5WjDEY7g/wD167FB+9kOOpH8JHb17115VLmwsfn+ZhjVasySiikJAGScAV6Jyi0VU1C7NlbCYIHG8BhnsT29TVoHIB9alSTk49UOztcWmySJFG0kjBEUZLMcACmXFxDaW7zzyCOKMZZm6AVnx61pd/p4lkkVbeaQwATLjcfTB9atIls1FZXUMpBUjII6GlpEVURURQqqMADoBS0hnJ+MtV/s14PMdZbeSN1ktDxv9GJ64B9K6SwuIrvT7e4gIMUkYK49K4Lxk7XHiONDIJIIofuYyFYnn8a6LwZcBtEFsZd0kDldpHKqeR+FS8RTc/YL4kr/AH/5DVKfL7Tpex0dFFFUIKKKKACiikJwCfT0oAXIHWiuJ1XxRDdalDYrbgJDMsjvKSCAMHOOOx712cUqTwpLEwaNwGVh3FU4tRUu4lK7a7D6KKKkYUwj9+px/CedvuO9PphH79Tj+E84PqO9AD6KKKACiiigAooooAKKKKACiiigAooooAKKKKACiiigAooooAKKKKACmSDJj4zhv7ucf4U+mSDJj4zhv7pP/wCqgB9FFFABRRRQAUUUUAFFFFABRRRQAUUUUAFZuu/8go/9d4f/AEalaVZPiEzDT4xHGjRm4h8xmcgqPMXGBjn8xQBrUUUUAFFFFABWbpX/AB9at/1+f+0o60qyNJgjGp6vcYbzDdbCdxxgRx9un40Aa9FFFABRRRQAUUUUAFFFFABRRRQAUUUUAFMjGGk929D6D1/pT6jj+9J/ve/oPX+lAElFFFAET3MMdxHbvKomkBKITywHWs/V9UTTZbZpJyquxVkVQTg/xfQVQ8T63LpiMLe2HnKm77S4G2IE447k57VyOoarLq16txOiqVjCBdv5nPv1rnx1X2FDn69P6Rrhoe0qcp3ekap9uinQuSYeBOVwHH96rmmSebp8L/a1u8g/vlGA3PpXnq6rdQ6cLSGeRFJJJVvXtWtoOvyR6RcWMEO+9txvij28OpPYDk4ya58uxixEfZ/aWv8AX3muLoOk+fodvRWBb6vcSX8cZZR57A/Z5l2PCuOfrk1H4l1RrOe3iV3VcF3CNgt2A+ldFfEwpRlJ9NDKnSlNpLqW5fEllBqhspMrggebkFc1rgggEHIPQivJDySfWu28GXkMmmvZiYyXETFnBB+UHpXHl2OliZTjLpqjfF4ZUVFo6aiiivUOM5rxks5sYismId+GQLyzdual8J2zWemtG9tJE8h81mdcZz2/T9azvGExkvrWzjcqzDoWwpJPH8q2/D+ltpWnmOS6a5kkYuXLEj2A9q4aMObE1KiurWXk+/3HTUlalGHqyfWldtGulSISExn5SccVzHgmT/T7lOPmiDdPQ/8A167KeMTW8kZGd6lcfhXCeF0aLxGsZypVXVhn2/WufGXhjKM110/r7zShaVCpH5nf1na3qEGn6ZM8/mAOjINiFjnB9OlaNYPi+7ltNAk8qISeawiYl9u0HvXrxtfU4XscXodiL+5itpZCdyHB6ZOOBSWWnW6eB9TvZRIblLgqSJCACpGD79a1fCMYbVi5xsijLHJ4Xtmug18wy+ENQksRE8ckLNlBw3qeO9cOTTcqcpyWs5as6cfFKSivso5vwldCPWIgX2rMhXk4yccV3yD97IfUjsfT/PSvM/DEqHVNPYsCCwH416Yn+tk+o9fT/PSsMqTjTnB9JNGmNacoyXVIkrlfH88sHh3Mb4V5VWRf7w9M9q6quE+JFztt7K2aRwkjMzIuMNjpn8TXtUFeojz6rtBmr9pgn8N6ZfQyosUWw7JCcNgYxz39K3bK9iv7cTQ7tucEMMYNeTaeZY7MRvgxhgyjcSDn2ru/CFyGt7lWbYqsNqFvlXPpXjLGRePlTjsz0PYP6spvcf4xuLb7BHY3JmjS4ORMgyqFefmHcVwd3dsbQW5YIJ5A1ywOA4B42jtj2ro/Gt5FexLaeXGk6SECUNkhfw9fSuXu491tjbuII4zjpW0sxhDEUoppq7T0221uzNYSUqU21rZW/wCGPTtF1WLUt62kTfY4URY5myCxx0wfT1rXrl/B0sc1hEllfyS21upSSKaPDq55HPoOa6C9uksrOS4kViqDJCjJrvrcsG29kc1O8kjzjXUSPXbqJWiYrIW+U8jOOtTeGUnPiS3MCxnCkyFiRhe+MdTzWfcv9ovprk43SMSxxyfSrWk3c1lqkEsGSxbYVAzuB7fyr5aji4LHRnDSO33/APBPZqUJPDOMt9z0+io4PNMCeeFEuPmCdM+1SV9MndXPHYUUUUwCs7WJp4rVVtygeV9nzPtPPofWtGuT8Y3FxDLZ+WQEUlwTggsPauXGVPZ0XI2w8OeokcNPfXMWpSXjRpcTJmJDMu4gg8N9a9TimvINKst0aTXTBFdS4T/eI+npXlVyLhD5iNvY9c+vt6VtXuuedtupdOlS/jXFtIJTsXA+VsHqev5VphMTGtSXM1Zba6/O9n8yK9GVObsnd+X+R6NFFOlzO8lxvifHlx7QNnHPPfNT1514d12+XU0aZ2na42xujtjnoDz3r0WnTrwquXJ0dglTlBLm6hTCP36n/ZPY+o/Cn0w/69f90+vqPwrUgfRRRQAUUUUAFFFFABRRRQAUUUUAFFFFABRRRQAUUUUAFFFFABRRRQAVHIMmP2b0J/lUlRydY/8Af9/6f1oAkooooAKKKKACiiigAooooAKKKKACiiigArN13/kFH/rvD/6NStKsjxDBHLp8crht0VxCUwxAyZFHIHB/GgDXooooAKKKKACsjSZs6pq8HlScXW7zNvyH93Hxn1rXrN0r/j61b/r8/wDaUdAGlRRRQAUUUUAFFFFABSEgdT1pa47xRfRXCSSQ2t3ObMApJE5WMs3HGOpFXCHM7Eylyq510U0U6b4ZFkUEjKnIyOtPrE8LXFtPo0f2e4Ercs6kAMhPUED+fetulJcraHF3VwqtfTy21q00MYkZSCV9RnnHvUlzcw2du9xcOEiQZZj2rN1+8ig01GaEziRxtUMR75zWFeXJSlK9jSmuaaiWbG5knmuN00MkWQY9h+ZQezCrcZ+aT/e9T6D1/pXl6aldQTLJDOyMOBjjOPX1611/hnWZb0tBcS73C5BI5OOpJ6fhXDhMwp1HyPf8/wCtjpr4WUPeWx0lV767jsLGa6l+5EhY1KJY2JCupIOCAehrjda8QziK50/Mcu92Tzo/l2D+7juR0NehOpGnB1JbI5YxcpKK3Zx95dT3+rvPNO8u1ODJgbR2BxwcVPuXAPr0pkUIiiWPgqM5GOtESSIp3sX549h6V87mWLhjJc1/h0Xn3f8AwD1cJQlQVrb7+RIW/Olt7u4sLlbiGRIZmBi808hFP8WPamDL8ugGDxzSsqsPmAI9DXHhcR9VrRn23/yN61L21Nx7mjb6hcXd/Gb678xd6gTFQpVR3yOf/wBdVby4kuLmR97OAcIXYngdBUIULnaMZoOAeOBU1cXKrJylrdjhQUEktArQ8MzfZfFNrmQKZ1aMjkB+MjPbIrKxIt0SSDGRwM9DV/TFiGs2Mkz7FSYHfnGK6svrfVcTG7upLX5/5PcxxUPbUXpZxf5f5o9Tooor6k8Y4Dxc0z6nc5IeOKEHHovfr/nmu105YU022FvEIoTEpRAc7QRnFec61dXd/rZeazkMXmAGJPnbYD6dD0r02IqYUKLtUqCFIxgfSscNCUacm3vJ2/I0qyTkkuiQ+vPtNKDxj82wAXDgbcgZ5xivQa8+1Fk0/wAaPLwyrMkpBOMEgE1y5hCLjCcvsyRthZO8orqmeg1yfj6Rf7Gt4HI2zXCgjHPHpXVq6ugdGDKwyCO9cV47ubYz2NoUBuclw5P3V9Px/pXdKfJCU10Tf4HMo80lHu0T+DbEK0ty8bg7QsZI+Ur3+vStzWo1h8OXyQwptWBtsYXjp6CqXhGKVNJZpGyjvlBuzgf0rYv0eXT7lI2Ku0TBWA5BxXLlkeTDw89TbFvmqyPKfDV2tnLa3DxiRY5M7cc//rr1mJtzueRnBwc5HHp2/CvGdLLJbuDncjHg+tewadK01rHIylWaNCVLZI4/IfhSoNrFV4dFK/3jqJOjSl5fkW64Tx9aT3F1Zy74GhiHMW7EnJ5OO46V3debeKS7+LJyHBRIkUjdnBxn8PpXRiKzoUZ1Ful+ehlSpqpUjB9WZgwOgGPSrMNz5QdQgZWB2qex6Zqrzn2pR718PGTTuj6NpPRgfvZPJNIRkY9aVvvcZA9KSi+twOm8DXEdvLdWrhY/MZWjJIG445Hue9bnim+jtNIeNl3PP8iD+v4VwmnFY9WtWfDRq+4Ixwu4dDXU+NbvNvbWiPHuZt7jqy8cY9O9fV08RGeCUm9eX/NLv2PElSccRZLS/wDk/wBTj88474pRI8REkZKupypHUGj6UmDjFfKwlyyUl0Pakrpo9S0yaW40y2mmGJHjBPv71brC8NaqLrTVjmZVkhIiHbcMcVu19th6satKMou589Vg4TcWgooorYzCuG8ZsTqsK4OBF+fNdzXnvim4afWnUhwsa7V3DH1x7V5ecSthrd2jtwCvWuYUqeZEyZIyMcVGRJLFHFMGcIMAl8kew9KnpAOTkk8/lXz1HFTpwcE9N+u/yaPUqUYzkpP0CMn5WwQRz7ivUdLu473ToZoySCuDk5II65ry+u78I3izaWbfGHhY5wMDB6V35PVtXcO5zY+F6al2OhphP79R/snufUfhT6YT+/UZ/hPGT6jtX0x44+iiigAooooAKKKKACiiigAooooAKKKKACiiigAooooAKKKKACiiigAqOQ8x/wC96n+lSVHIcGPnGW9SP/10ASUUUUAFFFFABRRRQAUUUUAFFFFABRRRQAVkeIpvLsI4/KkbzLiEblXIX94pyx7Ctes3Xf8AkFH/AK7w/wDo1KANKiiigAorNu9Rntb1ozbqYFt3l8wvyzLjgD0561nNrWqC2ZEs4pbwSIMRAsoVl3Z6jp06igDo6yNJjk/tPV5POYxm62iLaMA+XHznrVUa9dLeW6vChgk2LuEb5YtwSG+6MHjBOam0+/s4dT1S2luoUna7ysbOAxHlJ0H4GgDbopnmx/31/P2z/LmjzYz0dfz9s/yoAfRTBLGcYkU56c+2f5UCWM4xIpzjHPXPSgB9FMEsZxiRTnGOeuelAljOMOvOMc+vSgDntb8QW8aS2geTbIrRrNA+GWQdRzxmuGuHmysUUrOuSRIrFShzyQOnNdX4suUktpbJobaWKU+ZGyPhlYeuO/WuSFoRZL5iyqHGFJc9O4Hr9a8/E4uNJ3jJ3V/O19L6P7rrdrU6aVBz0a0f49ev4m74TvotKiu4xDvuJpBsfH3mPRSa7Oz1SG4SJZf3Nw5KmF/vAjr+FeZ2U0lm4+zkqsbK3IyNw9a0pdbumkS88xBfIuwOEHzD3FcsMzk5+877brdd/U3eDSjov+H7G34s1e8s7hbazuSjsAzq0QIC89CfXpWFd6/e6nEyXkcQTcHhZOCnbn1BqldXc95Ms11M7v0+YYxk9PaoN6qWPYD+EZ59KzxGPqVP3MIaPv666v8ATYulhoQ/eSlqu39f8OBOSQMfK2Dn+YpyuUkypZSO4pishCgjDMN2G4pSDu64AOCMdfxrypwcXa1kdkZJre5eN5iziWMMkyybzJu5Jxxx7VRAI35ZmdjlnblmPUmnN8kfmH7oOOOufpQCGAIHUZAApqrWVO32WDhTc79UAQjGQw9ye3rVybT3m0G5uIHMbQpvkEi4BGeChp9lYvdDezKEVSSSwOAOvy9a7lreFvDpspphIpg2kxKAWyM8L6mvTynDKdX201s9jjx1Vxh7OPU8r06bziYlLs38APU+tXGBViCMEdc1seD9I0e5vJ7qCa8WWE4iEyhSm4YznuetM1u0tbS/SG2uDKWUb2Y5+Y+pq87wMYVnVp7Pdba+X5k5diHKnyT6GTtO7JYn0FKcDmmSOYpVVhjccDI6mm+TPcy+Taw73kIBZjhU7ZJ7CvLpYKrVqxg+q0/r+u252TxEIQcl0ND+zbz7F9sNu/kEZ3Yz361XRtkivjO1gfyrvLTRYo9C/s+XUJH3BTuDj5CMD5fbNcPcwGCQq8wkkDMrYHPBxk/WunMsFDDRjyO5lhMRKs3zI9Rt5Vntopk+66hhxjrWfqszPJHbIZI0VhLNKr7NiD379OlYHhjxHtuYdHmQ/dZllYgBQBkD+daHizWY7SyFlHh57kEYxkBR1/GvoFWfsFXXa55bgvaOm+9jIgngv/E9kXKRQxNmNoj5YZskjjvmu7rzvwbNAmsul0uZmjJiZ+dgByf/ANdegmWMZzIoxnPPpyaMLFxoxu7318vkFZ3qOw+uC8WRiLxHHMYgQ0KkjPD4J6/yrujLGOrr+ftn+VcV40jB1G1uFZSDEY+D0wc/1FYZlf6rO3l+aNMJ/GidFoNwZ7GIxWyxWxUkYfOGzyK43xbdpfeIRC8EqNargbm4POcgD1rX8I6j5Qe1kICMw2dSSx/pxXP6tfjUvEFxukK7GC7VYFQB7jrmsIYq+Bco3va2nTbtsjWVG2Js9r/f952XhKLZpbv/AH5TwBjpxW7InmRMn94EVS0sWsGnwpbp5SsA2xj82T6+5q4JYzjEi84xz69K7sLT9nRjHsjmrS56jZ5CtnLp95d2M4w8UmMZ4IPQ/jXpHhiV5dEgLkEqoXAJ4A6cVh+M4IPtFtdRtFvkUq+B8zAdDn061e8GXrTadcRyy5WGURoGI+UYGB+dc1Nv6/V80n+SNppfVYeTaOnry27lnudTumuAGmaRlOFzjHTH4Cu58SzuPDl8baSPzBEerds4OMd/6151bsyRLtZlIXHXmss4ly0I9m/yX/BLwCvUfexHcymC3aQAEr2JqRGDxqw7jNV9esbm18tpIGEUihhJ1BPelsZA9pHyCVGDXm4rLnQwMKz3b/BrQ66OL9piZU+iX6lg5yvHB7090K7cgjIzyMU3jcAT1rpvEFosej2Djy3kjXY8gwpxjIGPxrz6dF1Kcpr7K/U6p1FGaj3MGwuZLS/hljYgk7ThQ3B+tWNc1B9R1RmktBA0Q2g55dT0J96zi23B5HPGKklkeaUySOXdurMck1rSxUoYeVK2/wCBE6KlVU77FzRYGuNXto0Kj58ndjoOv1qHUIfs2pXEG0ja5xxjjNafhCOKbWd8n/LJCVz/AHv/ANWaTxTBHFrBeNtyyoHPOeap4drB+0a15hKqnX5F2JPC09ml95VzCpcjckrHhcc/5NdpbX0F5LPHCxZoGCPxxkjPHrXmVq5ScEKjZBBVzhSCOh9q3/D+sQto1xc3OYJI7oBmto9okwOFx6YGK9jKKsVhZuX2flocGOg/bRS6nb0VDDcxTQxyqwAdVYAnnnpTxLGekinp39Tj+deummro4GrD68y1ucXGs3LiR2QOVXec49ce2a9DvL6G0sprguCI0LYHOe3T68V5XcyG6uVklYgyuWI9Sa8nN7yjCF97/gjuwOjlLtb8R7IyY3qRkZGR1FJXQ+IrKKCyspUuJJWKhACOFUD9Oe1c9Xz2JoOhUdNnq0qntIKQV1Xgrd591h8IFGV9T61ytdL4M2rfXLtIF2xdCevPX8K2y3/eof10M8X/AAZHb0wn9+oz/CeN3uO1BljGcuox159s/wAqYZoxOB5q/dPG8ex6fSvsjwCK2ubmW9u4pbUxRRMoikJz5gI5NW64uz1xYfHl9a3CynzdscTl/lVQM9Dxg9c12KzRMAVkQg4xhuuRn+VXUg4tExlcfRTBLGcYkU5xjn16UCWM4xIvOMc9c9KgofRTBLGcYkXnGOfXpVDUdUW18lIWV5ZWGB1G3OCc1E5xhHmkVGLk7I0qKYJoj0kU/j74/nR50f8Az0X8/fH86skfRTDLGOsij8ffH86DLGM5kXjOefTrQA+imGWMZzIvGc89MdaDLGM5kUYznnpjrQA+imGWMZzIoxnPPpyaDLGOrr+ftn+VAD6KZ5sf99fz9s/y5oEsZ6OvPv7Z/lQA+imCWM4xIpzjHPr0oEsZxiRTnGOeuelAD6KYJYzjEi84xz69KBLGcYkU5xjn14FAD6ZIcGPnGW/vYz/j9KBLGeki/n74/nTJJo8p+9UfN/fAz2/HmgCaimGWMdZF/P3x/OgyxjOZFGM559ODQA+imGWMZzIoxnPPp1qK62T20sIuTCWUjejAMuOpH0oArXUl/FPNNGqGJEAjRnADsTySe1X0LFFLrtYjkA5warXEVrNZNbXLiSMLhtx5OByfr3p1rc272sbRSDy9uF3HB4HfPtWUU4zavv8A1/kW2nHYs0UzzY/76/n7Z/lzQJYz0dfz9s/yrUgfRTBLGcYkU5xjn15FAljOMSKc4xz1z0oAfRTBLGcYkXnGOeuelAljOMSLzjHPr0oAfWR4hjkbT42SZkVLiEugUEOPMXg55H4VqCWM9JFP4++P51k6/eWq2SQNcRCaWaHy4y43NiVc4HegDZooooAikt4ZXDyRhmCsgz6HGR+gqouh6elsbdIGWMtvyJXDZxj72c9OMZrQooApDSbFbmO4EAEkYAX5jgY6HGcE++M1DpYBu9WOBn7Z/wC0o606yNJkk/tTV4/JIiF1uEu4YJ8uPjHWgDXooooAKiuHkit5Hii82RVJWMHG4+maLi4itbeSeZtkcY3M2Ogrm7/xYjZhsAVbeFM7rlVGcE464qJVIwaUuu3mUouSbXQ0LjWbF7ck3nlSwgSSJEQx919+a5e/1K7ltltjduqO7Mrs+0kdgxrI1W8iOpTTQRp80pTHIJPGW29h/jTNxkHznzWY8KepX2ryMdPERqpbX7Xu11/D8mzuw6pOF9yxHaS3TyrFLHL5YL99z8ZOD3qT7HKtlG9zJ8ksZeGFWO4c8E+g70W0IKNNFGxt0C7puVIznKj/ABrpItHvbqf7JMqiwQZjkI+fYRwoYc5rmhTVR25Pe013S+Xyf6q9zaUnFfFpr/VzjX+98vAHrQCVYMp+Ycg+lafimzt9N1i3SNsho+Qz5JHqf5VixSRPlY1Yc8gg/pWFXAVqXTpe9tN3/lp36FwxVOZYZ5Z5S8pUu5yT796qy+a1xFFDGxLuUwerH1WtKCykmvEs08qR34BWQED8fWujGiRahb2sgY3KhjHDcQjaYfVmB+8QRXbldCTruc1t5bOz3MMZUSpKMXuU59Gi8ryZEh05oMBJZQT5qkZ692HOcVz8kymXaXVm4wAMcY44r1J7JZpUad/OjVMeW6Ajd/e+tcnc+H2upY7JrK2gJleQTiTcR6AdD07GuvF4KnVbm016dX0+RhQxE4JRT+/scxFKqyhgUfuoIyDVrTraaSeJIWxJnAKjBx3xWk/gi48tppJ4oTDGWAU5Abritrw9aRCVBPNILyNFcRqcLs7EeoJrhhgKt4qLdr3s91brp5fidMsTCzbWvcl0O3vLO9+ziL/Q9hdHkjw+D0BPqK6OopZxC0SlHbzG2gqucfX0FS17VGmqa5U7nn1JOTu0GB6VgeIdH/tBrdoYMyb8O64GF9/Wt+inXoxrQcJ7Cp1HTlzROF8X2d7Y+H7JYjCYbd/3mxcFiemAaXSfCTXUNney3X7lwGe32nDqeqnmuwvuLN3Fr9qZPmWLj5iPrVhCSikrtJH3fStI06cVGSjrHRPyJcpO6b0YiIsaKiqAqjAA7CuP8Y2EUTRXkexGf5WUL94+tdlXP+MRKNDaSOTCow3pjO4E/pXLjqPtqEo2uzbDVPZ1EzgVup7C8tbyKJJTA+4qev4VZ1HULnVJo7i4cGWNdqlVA4PtVMlxGCMb/T1qOSGQR5ic+aSOWP6V4tLFzdGFHn5bN6/5+W/+Wh6E6EVUlU5b3X9W8zs/BNtbyh75bgNcKpjaHbgxgnPJ6npXZVx/gIBrW7kMUyybwru7DBI7AV2FfRwi4wjFq1ktNzyW7ybvcK5PxuFENkfLctvYBx90cdD9cfpXWVzHjlymkW7bWK/aVDEduD1rLFU3UoTiuzLoy5akZPuYOgSLDdzyuu5Ut5CwzgnjsfWsXS4FupIobdCplfA38kZPr3qTJAODjNXtCUf21ZgYAEg618xRxPNQWFtvJPf5HsTpWqut2R6VEnlxImS21QMnqcU+iivrkrHhnOeMrYy6XFOqZMMnJ9FIwf1xVPwTdqftdkRhlIlBz1B4/p+tbXiRBJoF2C2MKD9cEcVyPhWfyPEMS4Y+ejR8Hgcbsn8v1ryqklDMY/3lY7Ypywr8mdV4qkaPw5dlYw+4BSCOgJ61wVi0K3kDXCbogw3qfSum8d3ISOxt/MZS7s5UA4YAf/XrP8LWMd7fTK7MoRA2VHJ59e1YZnGVXEU6UfXy/rQ0wclClKb/AK/q5qeMtIfVdIjubQyuY1yIkGd4OMcV5ksl1p87ROrIyHDRuMYNe8jgYrx3xpYzWfia4Mr7xcfvUbHY9vwr6agoVoOjVSaPHquVOXtIOzLvhq2bU72SZ5YUSDYr+Yfl5Pb616Hq+nLeac8cUamVExHkdPYVzPw5s0Oj3U0iKwlmwATn7o9PrXcVw1cHSjKUIq0WrHTTrzcYyk9Tye4ha2uJIHxvjba2D3qI46ntW74sh8rXGbCgSIG+X8uawiquNrNtVuC3oD3r4urR5K7pedj6CE+amp+R23gtLYaV5qspuZSxcZ5ABIHFJ40ti1lb3I/5ZvtPHr/+qr3hjSP7I0lIWnjuGySsiDjaTkAH0p3ihGfw/clcfIAx4zwDX1uKw8fq86UV6WPDo1X7WM5M87ptlJJbwGESN5OclAcZPfPv7+1KORQAcc18nTryp0pU1s7fhc9ydKMpxm+l/wAT0Tw5q0Op2AWNSrwKquMcD0579K2a4fwZcyretaqqCN1Lv68dMV3FfW4Ksq1JNdNDw8RTcJ2ZBeM8dlO8S7pFjJUD1xXmmkpd3XiK1a1ELTxEyskvA9O31ru/E8/2fw7dsJfKZlCK2cck9K5Pwda+f4ie4xKPs8WCVYbST2PepnC+MpvspP8AL/McZWoSXdo7HXFeTSJYUid3lwgCAHBPc57V51cW7W0xiZ43I/ijbcPzr1eqk2m2U8DQvbRbG64UD8frXPj8veJfMnZo1w2KVFWaPL5FaOJZWU7GbarY4J9K1PD2oGw1WMsxEUvySADOfT9a1/Gumpb+ElFrHtFtKr7geQOhPv1FclZzYEEwZuMNuHWvNxOClgI0q8XrfX1/4Y66WIWJc6bR67TCf36jP8JOMj27UQyLNBHKhJV1DDPoaiuLiO1zLK21FQk9PUfjX0vMrc3Q8mzvY8j8SSg+KNQFvIXV5cMY/wBRmvQ/Bl2tzoCRguxt2MZLDHTp+leaXnnvql5MgCoZ/MO1Rkc9B+ddj4M1ofbv7IjtVCsGlaXdgk/StJ11Vmo03dct/wAt/k9DONNwi3JWd/8APY7uiiioLGSSRwxmSRlRB1ZjgCuU8WXqLd2sSOj7Ms6Hkfj+FdLfXEFvADcLujdgmMZHNeb6nc/bNTuJwMKznH0HAryM2ruFLkT3sd2Bpc0+Zno2m3kN/YxzwghDxgjGMVbrA8IzRyaKI1PzRuQ49M81v16OGm6lGM5btI5asVGo4ruFFFQPdKl5HbGOUtIpYOF+UY7E+tbGZPRRRQAUUUUAFFFFABRRRQAUUUUAFRyHBj5xlsdQM1JTJDgpz1b1H9aAH0UUUAFV727jsbOS5kUsEGdq9WPoKsVXvrKO/tWt5S6o2DlDgilK9vd3GrX1M/8AtK3v9HluJIZxGjAOIzkgjGcEener/wBvsxAZTcxCNcZYsBjNZ920VpbzWj20kVqibhKjgeY3XHrk96w9TsoL7T7a3azVLtUeRY4Jwuz5flLZ65rClK9fkvpbtrpf5f1oaTVqXNY7Tg80tY3hm7uL3R4ZZVHlhFWNt+5mwMNu98itmumS5XYxTurhRRRSGFFFFABWZrwH9lk4H+vh/wDRqVp1leIGZdLXahbNxAGOQNo81eaANWiiigAooooAKzdK/wCPrVv+vz/2lHWlWRpMONU1efzJObrZs3fIP3cfOPX3oA16KKhu3mitJXt4/MlVSUTPU0m7K4JXZk6vb3t3e7Fv/slnHAzyFSCWOe464GK4hIoZLmZrW48+1UqFkMbKHPBIJ7Cuvhs9Yvr61vpWS12xbXGOWzzgj/GtCDTHcMbxlAZGjMMHyxlc8HH97HeuWrRjiYNuNpLZv17d/P8AM2hUdKSSd11OLd7GO6ja9id7FVdhJbqW5JHU4zx71ei8OzbmGlGPyHg8xLt1OX39VBzx27V2kFrBbweRFEqx91A4NLNbRT25gdcRkYwpx/KtaNGNKnZL3rW8n/WxFSbnLfS5n6BYSWOjRQXMKrN1kG7dk/WtRshTtAJxwKAAAAOgpa0jFRVkS227s5rWNF0+a2uNY1G1c3C2xWRI3zj3HuK4z7LLa3kCyxSm0kTzRkfvHXb97joMmvTNSLG28gRTsJz5RaHGYwf4uewrNvIL1b2CMpNJYxokX7vaWkJPJbuFAHNXOKqUuSa5vWxMXyVOaOnoO8P6LDY2UcktvD9oLFw45Iz7/wCFaMNm8V/NcNcuyOAqQ4wqev1zUayXK6qlrFbhLGOHLOV4J7BfpV+s4UlCCj2sXKblJsKhWKN5S7IGZGO1iBkcDpipWUMpU9CMGobWBLaIxRghFOBn6Dv3/Gqert0EZ+naLJp15NOL6WVZnZ5EdQdxPTn2HFawUA5AGcY6UtFU227slJLYKKKKQwooooAKKKKACq2oWyXen3EEmdroQcdRVmkJwCcE47Ck0mrME7ankboQ3OQynuMU+ybybmPzIBOjOF8pQcsD/X3rR1wrLqMkywTQPINzpPwQfatDwfFKNTLC3DxeWS0uR+7J9Pc18th8PJ4j2HRP8Ez2qtVKl7TuvzOxsrO3srcR20IiU8kDrn39TViiivqjxQrC8Ywmbwxd7U3NGBIvzYxg9f8A61btYni+Ez+Fr5QjOQm7CnB4IOauGslcmXws86hlWaJZFzg+oroPCdqZ9XEjxGRIwTuHRT2J/WuY01t1mo44OOldp4NeUzyRJKFjHzumzluw5r5OnQjSzB0uikz25VHPCqfVo7OiiivqTxitfwJc2E8MgBVkPWvM9PuobHVrO4njLBZRnHbtmvU5FDxsjDIYEEV5PKvlzSKARscgevBrxM1l7KrTqrpc9HBR54TgdL41mhlls1THnICx55APYirXglWEN2xj+VmGH+nUVxUbSSl5ZyWkZidzdT6V6L4Wgii0aOSONkeQ5ck53H1pUZOtmLknpH/hgmvZ4RLubdZWtaHBrEaM7NFPED5cqAZGRgjmtWivdTcXdHmtJqzMLwlpq6Zooi8iWGRpGLiYDcecA8e2K3aKKcpOTuwSsrHLeNLYNaQXIVco21mzzg9B+dc9oEaS61bpJF5sbEhl27hyO/tXaeIrCK80mZ5Ad8KM6HnggegrA8AkXP2y7UkKMRgY69814lfAVZ4xVor3dLv0+49CniYRw7pt6nZxxpFGscahEUYVVGABUd3EZ7OeFSFaSNlBPbIqaivZOA8ctN3kAM24qSpP0NT0yaPZrWpAoImFw37tWyBzTjnsM18fmVJU8XOMe9+2+p72Dm5UItm14WcJr8OSAGVhz34r0OvLNOYJqdqx6CVc84716nXr5JO9GUezOHMI2qJ+RieLHVfD04cRkOVXEgznnt71j+A5EBv4XYNOGVuF6J2Ga0fGmDoiKcczqcHv1pfB3lNozOkIR/NZXbu5GOf1rtU74xx3tH7tTmcbUL+f6HQ0UUV2GBzfjm2kufDEwjWRijq5Ceg9favPdPlMtqCTlgcHivWNYtJL/R7u0i2+ZLGVXd0zXlFpbS2Ymtp4yksUhVxnvXBnCjLA3e6kvxOnANrE6bNHquhsH0S0K9PLA6GprxzHDI4CEiJiN5AX8areH7gXGiWx3qzKuxtvbHb8sVT8SXQWCW08hpGeBnzgYABH41rCdsMpL+X9CJRvWcX3PO4pJWuJRLHt5yCOhrb8MT2tp4jiecLvnXykY9Q3bH16VkgHcTk4PQVJbRxy6rYI6sd1zGMgf7Q79q8DBV+bGxlFct9Hb08/x/A9PEU7Ydp6211PWqKKK+pPGMDxJqMVobaKRDKrMWkjwOV6Zrg22722Z25+XPXFdf41IEdr8/JLfKAP59a44kDGSOa+TzWcpYhxfT/JHt4KKVJM7TwXchrS4tj1Rw447H/9VdTXFeCVP267YEY8tQR+Jx/Wu1r3stlzYWB5uLVq0grn57uey8YwpNcKLa7iEcUWSSXHfHb610FeZ6jcLH8T4ZGuiUSVAS/AQY5Ue1epRjzNryOKpKyR6ZRRRWJoFFFFABRWZNcadda1FZSSE3tuPORASPb8fpWnTasJO4UUUUhhRRRQAUyTqn+97f1/pT6ZIMmPjo3oP60APooooAKhguoLkyiGQOYnKPj+Fh2qasltRSL7NcziSzjllaNopIx8zdiSOg460a20Vw9TP1i6dzML1UjtIpPliYDzJsD+E54HvWFez6Xc2fmwW7RzCX94HkBkjCgYwOhB9Cak8SeW17I4PluJMeWTkuCM789h7VizW81uWMsckbtAZIyn3mHt2IryaWI5sU48qeq1d3Z/p+nmds6VqKd3ttoejaFHpsWn7dKK/Z95JwSfm79a064/wHPLPaXBbUWuVQgeUY8bCec5712FezUVptHBB3iFFFFQUFFFFABWbrv/ACCj/wBd4f8A0alaVZHiKHzLCOTzJF8u4hO1WwG/eKPmHcUAa9FFFABRRRQAVkaTPGdT1e3+bzBdbz8hxgxx98Yz7ZzWvWbpX/H1q3/X5/7SjoA0qpadfm/W4JhMfkztFyfvY71dop6WAq2cZja4zE0e6UkZfdu9x6fSrVFFRGPKrDbu7hRRRVCCiiigAqKW3SWWKRt26MkrhiOoxzUtFJpPRjTa2IreBLaFYo921em45NS0UUJJKyE3d3YUyMYaTjGWz0AzwPzp9MjGGk4xlv7uM8D86YD6KKKACiiigAooooAKKKKACiiigDlvFdmLm7sypkeQ/K0cYydvcgV0drbQ2sCRwxhFCgdOfxqTYpcOVG4DAbHIp1c9PDxhVlV6yNZ1XKEYdgoooroMgqvf26Xen3FvJnZJGynB55FWKO1CdmB4jpbbTLDx8pzn17V6X4OhMemSOVILyZyR1GK5d/C723jHyJ5XW1uCWSfZ95jn5eOM5rutE05tM08QPgvuJJBzn0/SuOthLZh9Yj8Mlf57G9OvfC+ye6f4GjRRRXYYBXmOtQPbavdRuOS5YY7g8ivTq4DxbEU1wvziSNSM+3FeRnML0FLszvy+Vqjj3RhL1Xgdehr0/S7MWOnxwhFRvvMqEkZPpmvO9LRpNUtkTbuMg+8Mj8q9RrnySmveqfI0zGb92IUUUV755gUUUUAIQCCCMg9RWbpOjRaRNeeRtWGeQOsSjATjmtOimm0rCsr3CiiikM8i1rePGt6GjVCWPGMcYHP40kj7ELYyfSuj8VNDJrElvFFFNelFYERENCgySS3fNcvdPtTarlXP3TjrXjZth5V8ZTUVe8V+H42O/A1VTw87vZ/mWYs+dGV6hxgevNesrkqNww2OQK8iBO3OecZr1TTiTptsWYsTEuSTkniscklZzh6GmYr4ZHPeN3YW9oof5S5JTb1465/pW1oVubXRraMuHyu4ELjg8/1rlvGd2JNThtVY/uo9xAbjJ9q67SkMek2qs24+Upz+Fd1PXHT02S/rzOaWmGj6suUUUV6JyhXl+tWjWXiG+VmU+c/nLtJPB9fevUK838Ywvp+vxuEjFvdcjHBDd/6Vy46lKthpwjq9/u1NsPNQrRlL+rnQ+CpENjcRg/vBJkjPbHFU9ft7+KzMkszeSJHyJGBYgngAjt7U7wi8y2d+IIlaQDKFuhbHAJrB1PUrzULpzd4BRvlRTkL9K8v2vLlqfy7df62O3kvi2UqUEh0ILLhgcqeRg9qQcmggjIPUV4EJOElNbo9OUVJOL6nrSOJI1cdGAIp1VNLkMulWrlgxMS5IOc8Vbr7uL5opnzTVnY43xts+0WmP9ZtOfpmuI1GbykjGFOWyQe9df4xJ/taP5WA8oYJPB+lclcQyT3UUUYTdKdil+xrwKajPNHzK9unov6f5HpzbjgtH/VzrfBkrjVJIwRtkhyw+hGP5mu6rzzwms9trkMLBdwRo5MHIwPQ/gK9DrvytctFw/lbRzYx3mpd0grxXxDMLjxZfO0hCicgMc8AV7SSACT0FeN3EMN5dSTcnMjMCBjPzV6E8ZDCR553s9Lrocqw8q75Y9NT1Lw/cyXeiW800vmyEYZsYrTrkvBMvyXUAQ8EMWzwO2MV1tYYSu69GNR7s0r0/Z1HFBSE4BJ7UtV728gsLR7m5lEUSdXI6V0pXMjzybxJBaeNrjUoY82vlhZMLhn4689816JZ3SXtnDcxghJUDgHrzXkDRrPe3c7SRTM0jMsiDhs98f0r1TQLr7ZoNlOSpZohu2jAyODx2pyrwqVJU4/YsvwFGnKMFJ/auaVFFFIYUUVHO7xwO8cRlcDhAcZpN2VwSuSUyQZMfGcNnoDinAkqCRgkdPSmSDJj4zhv7ucf4fWmBJRSO6xoXdgqqMkk8CmxTRTpvikV1zjKnIpXV7Ds7XGx3EMsskUcqtJEQHUHlc9M1l615Cg/2iVmsZE2rbGPOZBznd26VqPAu2UxgRySDBkQDdnHB/CuM8ReZcaFbzNNctBH8somG0sQcZIHqacp8keZJv03Eo8z5TM1a7h1G5iniRYQYwpUk/LjtTLjVJGAiltI2jt4BHFuPybv73rmqbyLKwkRFQH+EAgD86SXYW2KzMoXBz2PtXyVHETjVnPr/AMHse5UpRcIx6HVeAJ1+yXlq4UXCy+Y2D94EDBx6cV2Nec+DYi3iUu8ibooSAN2GYH2716NX1dOXPTjPultt8jxJLlk49mFFFFUIKKKKACsjxDPHFp8cbbt0txCFwhIyJFPJAwPxrXrN13/kFH/rvD/6NSgDSooooAKKz7nUzbXrQNbSGNYHmMuRg7cfKB1J5qhJ4huIrUltOJuvMRBCjlwQy7gchSenXigDfrI0lZv7T1djInk/asBNnzBvLj53Z6e2KZDrxl1K3tPs64lQMWWXJ5GeBjlRjBPBz2qTTJolvtVjaRA5vOFLDJ/dR9qANaik3L6j86Ny+o/OgBaKTcv94fnRuX+8PzoAWik3L/eH50bl/vD86AFopNy/3h+dG5f7w/OgBaKTcv8AeH50bl/vD86AFopNy/3h+dG5f7w/OgBaZGMNJxjLf3cZ4H507cv94fnUaFQ0nIHzemOwoAlopNy+o/OjcvqPzoAWik3L/eH50bl/vD86AFopNy/3h+dG5f7w/OgBaKTcv94fnRuX+8PzoAWik3L/AHh+dG5f7w/OgBaKTcv94fnRuX+8PzoAWik3L/eH50bl/vD86AFopNy/3h+dG5f7w/OgBcA9R0opNy/3h+dG5f7w/OgBaKTcv94fnRuX+8PzoAWuM8Z24E0NyBgt8hO3GeM9e9dluX+8PzrI1uytr7T7nz5Agj/eK44wQPfg+lcuNo+2oSgtzbD1PZ1FJnH+HY1l1y3DFhhsghc8jnn0r0iuJ8GbBf3AK7XEYyS3UZ9K7Xcv94fnXLlFPkw9+5tjp81W3YWik3L/AHh+dG5f7w/OvUOMWik3L/eH50bl/vD86AFopNy/3h+dG5fUfnQAtFJuX1H50bl/vD86AGGGIzeaY0Mm3bv2849M+lUH0Gwks7m0aI+TcHLLn7p/2fStLcv94fnRuX+8PzpWXMpdUO7s10Z5zr+ipo93GsHFu6YQck5Hck967Pw9di70aBhHs2DyyMccelc944eMXWn7WzIwYbR2X1/OpvC+ptHDHZ5ifO9tpkw49AB3yc15cIunmEktpRudkpKWFXk7GRrsr3XieeKWKNPLdY8xnJYdifevRVUKiqoAAGAB2rzae4kn8R/aJ4NkjTpuiznGCOK9J3L/AHh+daYOcamIrTj3S+5E14yjSpxfmLRSbl/vD86Ny/3h+deicgtcR8RYYvs+n3JK+ZHNt2nup/wrtty/3h+dc340smvNH3xxxuYSXdjjKqBk4z+FXBJys+pMtFcw/DurW+ltdtdM3ktFnA7kdseprFbyjK7QJsiZiyLnoD9agmlCWhdscgYJXOD61ImdoyQc859a+PqVH9RjB/zPv0X3dT3oxX1lyXZf1+BLFE80gjjGWPTiiWJ43dWB+VipOO9dH4e0y2ukiuJlRUwU+aQhmb2x0ql4i0w6feBkJaCXlWJzz3z71lPBzjh/a9LlxrxdXkOw8PMW0CzJxnZ2Hua06xPC1ykuhQoCA0RKEZ981tbl/vD86+rwslKhBrsjxKytUkvM898VSvJrkqtJuVAAoH8PHSrHhOysbtobqe2leV3k8slcx4XHX0OelZ/ip44tcnKu2GZcnHQkVqeGbeS5sDNZSSQyx3KszuSI5VHBXA6/415+XUm8VUqSXez6LWx1Yqa9jCEX20CD/iWeNWiiREjkfYAx4CsAePxrt64jUsw+NoJBH8ryR4LjIbPBI+n867bcv94fnW+AjyOpDtJmeJfNyS8iK7kSKzmkkbaioSW9BivJo8mMHjnnjpXqWqvGNJu977V8l8kH2xXlkA2wRjGMKBiuTPGvZw9TfLvjl6HQ+FLxLXVxHIyqs67Bn+92Fd/Xl2li3OqW32r/AFPmDOTjHofzr1Dcv94fnWuTTvh3HsyMwjarfuhaoa09umjXRul3Q+WQVz19APfNXty/3h+dc94xvY7fQ5ImzvlOFIXIGMGvUlLlXMcSV3Y4BFxGdi7Gxxu5xXoPgt9/hm3HlLGyM6MB3IJyfxrgUJZQSME9q6/wV5wsJ0iZAouyX35OVKg8ehrw8oqv2lWD30f3O2/zPRx0Fywkv6/qx19FJuX+8Pzo3L/eH517x5otZkNyq3clpAJX8xTKk7HcmfTPtWjuXHLDH1rj7zWDb63DHpLM0eArRAfI3P8ACPWuTFVlS5W31t5m9Gm53SOvhEghQTMrSAfMVGATRIMmPjOG/u5x/h9aUOCAcgZHTNMkKkx8g4b0z/8AqrqWxgxLqSKK1kaZkWPacl+lYdtrSWuhJOls8srF1CwQkKWHrjp2qTxP+90549uFQeZ5hGVyDjb65rm9K1yGw+yR3UssVvE7N+7JJkY9AR6VwvE2xsaTWlvvZ0+yvh3NPqdfdajPbWVvm3DXtwAqR5OwPjoT2Fch4o+xWd3b2sVr0jbzFDMBuPKjd0681qeIdSuptVttPslbeFE2UfDEHIPHtXOapc3VxdXDSMgE5UmMp8y7eO/f3rrrVHSjJzVl/Xn03/AwpwU2lHcpjdj5sbu+KTKb8Ftv1HU07FNcqMFsdeCe1fFUpLnu18j6GafLoy3pE7LrloltxdyMFViQNqZyw/EV6nnPSvIdM8+01M6jbyQh4wz/ALw/KyY5H1PQV6hpCpFpVuFh+z7l3GIvuKk8kZr7HBKCwsVGV7afPdr5bHgYhy9tJtWv/X4l6ik3L/eH50bl/vD866DMWik3L/eH50bl/vD86AFrJ8QrMdPjMciLGLiHzFZMlh5i9Dnj9a1dy/3h+dZevSxjTQhkUM08O1d3J/erQBHrLpbTRSzXlxBHJ8mRMI40IBPJx1PSrek5bT45vMuHEoDgTnLLkdM1DqFwbe5VpBdxQhc+dEu9M+jLgn8qv2z77aNxMs2Vz5ijhvcUIGNmtIbiQPKpYhGjxngq2M/yFUo9Ct4bZoo57pGZgxlEx38DAGfQDjFalFAGYmhWUd3HcIJBsIYR7/kLAYDEevPWodOs7WXUdUnktoXmW8wsjRgsP3UffrWzWRpLy/2pq8ZhxCLrIl39W8uPjH9aANXy0/uL+Xtj+VHlp/cX8vbH8qdRQA0RoOiKMdOPwoEcYxhFGMY49OlOooAb5cYxhF4xjj06UeWgxhF4xjj06U6igBvlxjoi/l+NJ5cf9xfy98/zp9FADPKj/uL+Xvn+dKY4z1Rfy/GnUUAN8tDnKLznPHr1o8uM5yi85zx69adRQA0xxnOUU5znj161GkUe6TKLyxz8vsB3qao4/vSf73v6D1/pQA7y0PVF/L2x/Kjy0/uL+Xtj+VOooAaI0HRF49vwoEaDGEUYxjj06U6igBvlxjGEXjGOPTpR5cYxhF4xjj06U6igBvlxjoi8Y7elHlx/3F/L3z/OnUUAM8qP+4v5e+f50vlxnqi/l75/nTqKAG+XGeqLznt69aPLjOcovOc8evWnUUANMcZzlF5znj160GOM5yinPXinUUAN8tD1Rfy9sfyo8tP7i/l7Y/lTqKAG+Wg6Iv5e2P5UCNBjCKMdOKdRQA0RxjGEXjGOPTpR5cYxhF4xjj06U6igBojjHRF4x29OlVLmyhure6t2hjKyJtwynB44/X0q7Uaf62T6j19P89KAMrRNCTS4y7kGaRFEijlQR6Z5rX8uM9UX8vfP86dRUwhGC5YqyHKTk7saY4z1Rec9vWgxxnOUXnOePXrTqKoQ3y4znKLznPHr1oMaHOUU5znj1606igBpjQ9UXn2/Cjy0/uL+Xtj+VOooAb5aDoi/l7Y/lQI0GMIox04p1FADRGgxhFGMY49OlHlxjGEXjGOPTpTqKAOb8YWsZ0qOZYvnicAMo6A+vtXDT3MqW0CRQIzxTeaHzg9On0r0PxUhfw/cYVm2lWwv1GfwrzqRPMTG4j3FeHja0sLjYVo9j0cPTVbDypvuaGiSrFrFnIIXdPM4QncwyDjnuQcV6Z5cf9xfy98/zrz3wtbPNr1u6/chVmYdumB/OvRa6crvKk6jfxNsxxllNR7Ib5cZ6ov5fjR5aHOUXnOePXrTqK9M5BvlxnOUXnOePXrVXUrKK9065t2T/WxsMqBnJFXKKadncHqeMJGZbFImGADhhnsDVnARMKOAOBUtzbi0vbq3UhvLmYZAwOuaZsZzsXJZuBg9Sa+Nxjk68qS25np6s96gkqSn1sjr7LTLa3+wCaJZjMymNlcgjjJJH6VJ4vscWi3ayOApVDEPud+cevatrT7COK1snkh23EMIQFjkrxyOKqeJLVG0e9ny+8RDjJxgMD09a+hlhHGhOnFLX/L/ADPLVe9SM29in4NlgfT5IQuZkk3sSvr05rpPLjGMIvGMcenSuQ8FXP7y6tiQAQHHqe1djV5dNTwsH5fkTio8taR5L4nKQahdIVCr5/3AcjrnB9q9M0p4rnTLeZbXyFZBiNlAwB0/DuK821iIan4gEMjbPPu9u4c7Rn9a9Tt4UtreOCMYSNQoHsKvAKCw149ZSf4k4nm9tr0SOM8TSfYvENrOWDJGFkCAY2gNkj8a7NFikjV1RdrDIyvrzXHeOI/39tISuDGy4710WgX66jotvMqyAhQjeYMEkDBNZ4WNq1a3dfii6zvTp+j/ADIvEsMD+H7sSbkXZ1jHOc5/LPWvO/rXo3iVmXw9d7c5K44Ge9cPpcKXF9DG+7hsgAA5A5xivNzlOdWnBP8Aps68A+WEpGdHOGUSxjftOcepB6V6zAY7i3jm8tf3i7scHqOa8qlDC5uQxUs0jN8qbeD0GO1ek+H5PN0Cxfy1jzEBtU5AxxXTlkY06lWnDVJq34mOMblGE5btGgY4znKKc9eK5Dxs5D2sAkTy2y7RbRnI4DZ/SuxrjfG05+0Wlv5QxtLmTjPpiuzHSccNNp20MMMk60Uzla0tEuBBf24y7AzgmIdCSMZ+tZTybGUA8k8jGeKljJWVCOoYY/Ovkoe0ouNTv+Nn/mj25ctS8ex6wI0GMIoxjHHpR5cYxhF4xjj06UqklQSMEjkelLX3B86Vb37PBYzPKn7tU52rzjtjFeYeYVl8yMkFWyp7+1eg+JL9bLS3UOyTTArHgfnz9K87r5zO5P2kI+Vz1suXuSZ6hpzLcadbzEKzPGpLbQMnr/OppIo8x/u1+9/d/Ht71l+FpA+gwgE5QlTk571rS9Y/9/3/AKf1r3cPPnoxl3SPNqx5ZteZzHjFIjawuk0YdHKmMHk561xUzBTA7RiVElUmI/x89PzxWprg269e4x/rMnkeg9KybqMy27ov3iOOa+fqV1HM1N6JNHqQpt4NxWt0zYm128XX3t7+3gs1nQK8iAF4o8fwsOvNYupSfadflljln8qRt8byr8zcAcn0rOjWd2KxlWx8hxyQPWr9pA8TzF2Lbm4z396+hzLGQoU6kU1e1kuvn0f9ep5OEw8qk4tp2ve5ZJxxkDdxzQyh1KsMg9QarXUipJCCCxL9A2KtV8fVpOlSp1E/iv8Agz34TU5zg1t/kV3TELeb+9UHJBJHH4V6zp6W5062a3UGIxqUJHOMYHXnpXk90yC2beSAeM98133gW8+1eGok2FTAxiOWznHOf1r6XKHOeFlKX83y2PIxyjGukux0YjjGMIox04oEcYxhF4xjj06U6ivQOUb5cYxhF4xjj06UeWg6IvGO3p0p1FADRHGOiL+X41k6/a27WCzGCIyxzQ7HKDcuZVzg9q2KyvEDONLXam4G4gDHONo8xefegCt4iZbcQzywSXMbMEMbM3lIPUqoO78QenatezlM1lDKYTCWQHyyPu+1cv4mtlm1RGj0u9luREMXKqWhxk/KQA3P/AfxrptPG3T7ddgTEY+UIUxx/dPI+hoWwPcs0UUUAFZulf8AH1q3/X5/7SjrSrI0mN/7T1eTznMZutoiwNoPlx85xnP44oA16KKKACiiigAooooAKKKKACiiigAooooAKZGctJ7N6k9h6/0p9MjOWk5zhvUnsPyoAfRRRQAUUUUAFFFFABRRRQAUUUUAFFFFABRRRQAUUUUAFFFFABRRRQAVGh/eyD0I7n0/z0qSo0P72QZ6EfxE9vTtQBJRRRQAUUUUAFFFFABRRRQAUUUUAFFFFAGT4lS4k8PXi2u4ybM4XqRnkflmvOAQVBHQ9K9Vv4mn0+4iUEs8bAAHGTj1ryoBgoDrtYcMPQ14OeLSD9f0PTy56yXodD4P8/8Atg+WQIfLPmZHX0xXeVxfgoQG6uSVH2gKNp/2e9dpXdldvqsbHNjL+2dwooor0DlCiiigDy7V0RNd1GNW3ATEk+5AP9azbrdsVYywkZ1AC/ePPb3rf8VxlPEczFFG+JCCvfqOfetXwzo9rParcT4kLNvVMkbCp4NfPRo82avsnd/g/wAz1HO2C82rHWQgiGMHOQoznrVLXJRDol4S20tCyqf9ojArQqK5iSe1lik+46FTj0Ir6F6nlrQ4nwXIg1KQN5eWi+Usefwrt52RbeRpPuBTu+leYaTfjT9QtrrdGIwwV2cZAU9T9a9BubuQW91LIkP2LyA0UjP98kdCO3avNyx8uFfTlbOvF61l52OG0K2t7vxFbwrNLCqlpIwp5YDsTXpdcD4NV212VwkZRYPmJPKknjA/Cu+rbL7/AFWF+t397Znire2lb+tDkvHG0RWRxzufn8BVrwbqEF1ocSKdsoZvkaTcSAeo74pvjRWOmwMFUqJeSRyOOKxfAl9ZW1pJFMP9J+0GNCE5w3ofTIoouEK9Zydvh/VBUUpU6aXn+h0HjDb/AGGQZWRjIAoU43e1YOi6RNf2qTwlVMcoBbcQT6/oetafjiQizs4gxy024gDqADV/wpEkehRMvWRmZvrnH9K5cRRVbGqEtuW/4m9Ko6eHclvc5bxHpUWl3saxSu6yqWPmNubOfX0rqfCbo3h+ELn5GZWyc85ql41hVrK3m/jSTaPl7Eev4UzwPKn2W8gDkssu/aT0BHb8qqlaOY1F3Sf5Ez1wsX2Z1RIAyTgDqa878TXsF5rLNbXBmjRADj7oPop716KQCMEZBryOYxNqV8bfAhMx2qq7QPoPSrzVr6rK67E4K/tkLZ21/Jps16WjSKR/LHzDjB6Ef56UmSORW1p8FtqMItI4xE8UJd53yQW9fQCsZvvMM55PPrXgY+SqNTgko9Lf0mephouKcZPU9Tsd39n25d2djGpLN1PFWKy/D119q0WBvmyg2HccnitSvq6ElOlGS6pHiVE4zaZh+KxG2hyB5ArBgygtjPP6152ZQJincAGug8Z3CSa/DCYiskUWQ/PzA/pwa5iV3+0IyhzGFyxVcjJ6V4+YYd1cVyW+zf8ANnfhavJQ5vP/ACO48FuTJcL8wAUdF4P1PrXVTsVVSMZzxliB0PpXI+C7hxcXFvx5bKH5POf/ANX8qva9qM8cUlrdwosMrMoaKUl9u35SV9CeK7Mrd8Imulznxv8AHafkcjqFzJeX808qxh2b5hGcrxxwe9VTwPlO7jvTWyITlc8dB3qCymM0THZtUNha+dlTlVhUxHZ/meqpKEo0vIZZxsHkcoELnkAdKuBQCcd6MckjqaWoxOIdeo57Xt+BdGkqcFEyb64SS48rGEBwxHU1qrjaMdMcVz9yGF1ICMNu7VtWZJt13Z3fxZ65r3s6wsaeDocj0S/PW55eX1nPEVOZav8AQi1JZGtcIMjOWx6V3fgC5D6M1qoULARzk5Jbk/h6VxsozE3JHHUV2fgC/ku9EeKRAPs8mxXCgAjrj6itskq82DlTt8L/ADM8xhbEKXdfkdZRRRXpHKFMmZ1hdo1DyBSVUnqafUbTxLcLAXAlcFlX1ApSatuNCWzyyW0bzxiOUqCyA5wapa7/AMgo/wDXeH/0alaVZfiBWbS1Icri4gJAA+YeavFCVlYHuSahHZwRyX1yZEVVAZkZumcDgfWpbBrQpKLSTeA/zncTyQD39sVT16e5it4VgB2u/wA5WNHIAGejEDtUuiEyWXnyWZtp5SHl4GHbA+YYJGDTQmaVFFFABWRpNxCdT1e3Ei+ct1vMeeQpjjGcela9Zulf8fWrf9fn/tKOgDSooooAKKKKACiiigAooooAKKKKACiiigApkZy0nOcN/ezjgflT6ZGctJznDf3s44H5UAPooooAKKKKACiiigAooooAKKKKACiiigAooooAKKKKACiiigAooooAKjQ/vZBnOCON2ccenapKjQ/vZBnOCON2ccenagCSiiigAooooAKKKKACiiigAooooAKKKKAEb7jdenavJCHV3Em8NuJ+frjPevXK86k0q6t5b2+uyq77t1VLj/loOoI9R/hXBmlFVMM32af6HTg6jhWS7nQeC7eFdLkuFwZZZDuOc4A6D2rpazdCtBZ6VGgdHLkuWTpz6VpV04ZNUYpq2iMqtvaO3cKKKK2MwooooA4nxnZMt/DfbvlePysehBz/AFrd8NxPDpFqrtyyM4XPQE8cd/r71W8YxM+kxuAMJKCcnHXitizDJDbI5AYQjKg4GeO1ebTpv6/Ob7L+vwOucv8AZoxXd/1+JapGBKkDqRS0V6RyHjt001pDKHGJo2Ktg9CDgmuy1TVoR4atbO+Ie6uIVOUP3WxlSa53XbBrHULy3wGDsXQZJ4bkdaqyzyXGn2dk6qVtuUkJ+YHuPcdfpXj0K9GjCtSk0vel91nbT+rnfVp1Kkqc1rovzOo8Dyn7ZfRELyiMOee/6V2lcd4GRGa/lAyylU3enUkfyrsa78FFxw0E1bRHNiHerJ+Zg+Lk3aGTkDbKp+tcR4bujo2rNIAZRLnfGP7ueo9xXdeKwh0GUsOQylee+a8+R3Sddp2qQQzDqBXl43E1KGKag7XSvt0v3OzD0o1KKcls/wDLsdL4xnaWe1AZChTeg2kHB9TXTaFH5WiWi4AzGDwPXmuA1C9N5FaqXdjChB3Y6k9B7dK9G05WTTbZWJLCJc5+lXgKirYqdRdkTiYOnRjB9yh4oiEmgTnBJQqwx9f/AK9YnglyLy8QlcGNSPXqf0rp9XR5NIu0jxuMTAZGe1cT4YultdZQv5YR1Kl36r6Y+pq8Q408fTm9E01+ZNJOeFlFdGd1fvPHYTSW5QSohYFxkcV5UjtP+9Zt7yHcTjGcn0r03XZlh0S7d+QYyAM4yTxXnVjD5t5bxZA3SKMk4HWsM5ndwpLr/X9ammXxtzT7Hb6VoS2Wjzx3A8yWZSWMfBxjhQa88u5Daav9j6p1ySCeeRn3r2HA247YxXk3iKyt7XxDcPbrvXzRgdk9QB9a7auFw0KahNdGl69P1OeFarKXNF9U36HaeC1T7BO4J3+ZhuvpxXTVyPgmUD7XCWGSQwXv6V11VljTwsLf1qLGK1aR5p4oujP4qlQLGBFGEYrJkn6jsfas21umU3tlNPFHDcQkg9wy8p+opl3GF1/VliffH5zDe/Ofxrc0KxuW0SW6ubmCG3DLIjxoJHCqcEYA6Gt6dGMsfObtaKivvRlKo1hYxW7bf4lLw/qTafdW900Xnbl2sAOee496bq1xJearJqJLQtMgj8gDkqOcn2PH41G/7u+lW3kaPbKyh3GCPf2qtIha5DmQsVyP96vGpYv2EZ0Xpdyuv0/4Z7I9CdD2jjUWuwy6fbaSMQfu1V0kJ5b4LF/4vQVLf28k8WI9xKgsUHcDqaseHoo302/L20jyHaYZQPlUjlh9SK6MNhk8oqST3d/u6GVas1j4JrZfmSUo6/jQBk1c0i1e81SCJM/eDMwXO0Dua+bhBzkorqevKSim2c1rACavcBcDaw6DHOBWha2d7DIxnJdWiWUYbdwRnPtxVnVNLutX8c3djECJHk5ZsfKmBz9MVasfDuo2M94ly6RYXyxIzYEg64Hc1+gZlCDwLh1UVbS76Hy2ElJYlS6XKM2/yW8sZfHArq/h0s0en3kUi4UTAg+5HP8ASuX610/gObE2oW7qQ5ZZFIzgr0+ma+eyKs1z0dLPXz6f8E9XMqa92fy8jtaKKK9480ZNKsEEkz7tqKWO0ZOB7UkMiXEMc6A4dQy7lwcGpKz7Ge4l1HUI5XJjjdRGNmMDHr3qXKKaT6jSbu0aFZPiG4hi0+OKSRVkluIRGpPLESKeK1qzdd/5BR/67w/+jUqhE97YJeiM+dLDJESUkiIDDIweoI/SprW2jtLWO3iBEcahVycnFS0UAFFUZ9Uit7xrZ45flhaZpAvygLjjPc89KoS+JooLMzTWk0cgkWMQsy5O4bgc5x0oA3ayNJ8/+1NXyI/s/wBq4OTv3eXHn2xTxq0puLWMWDtHcAFZFlQgcZPGc4FO0r/j61b/AK/P/aUdAGlRRRQAUUUUAFFFFABRRRQAUUUUAFFFFABTIzlpOc4b1BxwKfTI+snX73t6D0/rQA+iiigAooooAKKKKACiiigAooooAKKKKACiiigAooooAKKKKACiiigAqNDmWQZ6EcZHHFSUxP8AWSdeo7j0/wA9aAH0UUUAFFFFABRRRQAUUUUAFFFFABRRRQAVXvbGC/g8m4Tcm4Nj6VYopSipLlkroabTuhqIsaKiKFVRgADpTqKKYgooooAKKKKAKGrWkN7aLbzz+UruMdPmPYc1ZjUxtHGXLbY8ZJHOMc4qR40k270VtpyMjOD60hP79R/sn09vxqFBKbn1ZTk+VRH0UUVZJwnjCBo9XWYkbZYxj8Otc73966zxtFie0l+blWX2rlK+OzFcuKmj38I70YnYeBUQWl8ymTcZhvBHyg47e+OtdZXP+DSp0BWByxlfcMYwc9PftXQV9dSTVOKfRL8jwpu8m13Zm6/D5+h3S7iMJu4Gc45rzWvUdUjEulXSEgAxNkkZA4ry6vnc7jarF+R6uXP3GvMUKzOqqMljgCvVrZDHaxIyhSqAFR0HFeX2SLJf26MQoaRQSTjHNeqjgYrfI4q05ehnmLd4oa6h42QgEMCOa8ujRYNRMcylgjshCHGT04Jr1OvLtUjaLVbpG4IlY/mc1WdK0YT7MnL3dyibGvXhGmWtlEZzEvDSSdH+h71Q8PRiXXbYNGzgNu47e59qrXN7NcW8MMk7SJHyEIwFrV8HK51h2VCVEZDH+7Xmwn9YxcH00OuUfZUJfM7yvOvFumvpt6t1vDw3Mp78oTzz+tei1xPjGw/tBL2ZFaKeziVwMg+cuc5x1GOa+rnhaeI92f8AT2PFjWlS96I7wVIou7mM43MgK8e/PNdbesyWM7JH5jCNiEzjdx0rhfB1+sF2WlkVI5Ictx1ORj+ddhr1zLaaHdzQbvOCER7VycnpxXDlOlFU3um1+J0Y7+Jz9GjyXT8GObaDyx4r0XwZZ2Y0tbyGB47h1EcrMCASvXaPTNee6K9yZSbdA1z5mV4yWb6V69psCW+nQRpB5A25MWfuk8kfnXXTi44jEPvJfgv+CYSadKkuyf5nnmuWhtdXuITcNKx+cyEAHn+tZ/QAZ/E1seJraC31uYwRSJvw0m7O1mPdax+jdOvU18rj1y4qcfO/3q57WFd6MWTHz9PWy1SNBLGZWiaIdWGMEEdwc10+gaP9h0HULVZBLdStukto5P8AUk9F+uOv0qx4f0qC80KJriMiRXkMUgJDJuGMitTRNGXR4JVM7XE8rbpJ3XDP6Z+lfU4RR+oRpbXX5njV3L6y5+ZzGgabL/wkDx3EChY1YSIw4wRgYB7V0ekaEukXVzIkm9JQAoI5WtGO0iju5bkAmWUAEk5wB2HoKnrmwuAhRSvq0218/wDgG1bEyqPTZpHN6neWOl6zvtUjm1e82xBGf7oxwT6CteTT4bsLLcwp9p8ryy6/w564/GozodgdaGrGH/Swm3dnj649a0a9ObjJWOOKadzym7tpLS6kgkBDIxHI6j1rd8B3U32u9sgN8CgSGQjkMcDH0xVfxRa3UWqtPcbSsv3GXuB2+tHgyOR/EEz72ESQZ27sck46d6+byyPssZOlbvv/AF2PWxj56EZnoNFFFfQnlhVOxS7DXEl06nfIfLVDkBB0/Gmy3jjV4rECLZJCznJO7IOOnpUtjbta2aQtsyufuAgdaUk+ZaDVrPUs1keIvP8AsEflCPy/tEPm7ic48xcbffPrWvWbrv8AyCj/ANd4f/RqUxGlRRRQBWuLKK6kDyFuI3jwD1DYz/KqcWimCFhHf3AnLA+eQhbAG0DGMdPbNatFAFS306K2ljkQsTHH5agn1OSfqazrDTrOfVdTu5YFadLvCuc5A8pP8TW5WRpMrf2nq8XkyBRdbvN42n93Hx1zn8KANTyY/wC6P8jH8qPJjHRR/kY/lT6KAIxDGMYQcYx+Ax/KgQxjGEHGMfh0qSigCMQxjGEHGMfh0oEMYAAQcYx+HSpKKAIxDGOiDjH6HI/WjyI/7g/yc/zqSigCPyI/7g/yc/zoMMZ6oOc/qc/zqSigCMwxkHKDnOfx60GGM5yg5zn8etSUUARmGM5yg5zn8etMWGMtJlByxz07gDt/Wp6ZGMNJx1b0HoKAAwxnqo/yMfyo8mP+6P8AIx/Kn0UAMEMYxhBx/hj+VIIYxjCDjGPw6VJRQBGIYxjCDjGPw6UCGMYwg4xj8OlSUUARiGMYwg4x+hyKBDGOiD/Jz/OpKKAI/Ij/ALg/yc/zoMMZ6oO/6nP86kooAjMMZzlBznP4nJoMMZzlBznP49akooAjMMZzlBznP49aDDGc5Qc5z+IwakooAYYYz1Uc/wCGP5UeTH/dH+Rj+VPooAYIYx0Ucf4Y/lSCGMYwg4xj8BgVJRQBGIYxjCDjGPw6UCGMYwg4xj8OlSUUARiGMYwg4xj8DkUxIYxJJhPT07c/Xr61PTEH72Q46kdh6f560AJ5Ef8AcH+Tn+dBhjPVB/k5/nUlFAEZhjOcoOc/qcmgwxnOUHOc/j1qSigCMwxnOUHOc/j1oMMZzlBznP48GpKKAGGGM5yg5/wx/KjyY/7o/wAjH8qfRQAwQxjoo/yMfyoEMYxhBxjH4DFPooAjEMYxhBxjH4dKBDGMYQcYx+HSpKKAIxDGMYQcYx+HIoEMY6IOMfoc/wA6kooAj8iP+4P8nP8AOjyI/wC4P8nP86kooAjMMZ6oOc/qcn9aDDGQcoOc5/HrUlFAEZhjOcoOc5/HrQYYznKDnOfx61JRQAwwxnOUHOc/iMfyphhjMw+T+E+nsPr0qamEfv1OP4Tzgeo/GgA8mMfwj/Ix/KgQxjGEHGMflj+VPooA5nxjCq6XCyRn5ZACR0AxgVxNeh+KIzJoM2GC7SG5PXnpXAQIZJ4lCF9zAbRxu56V8rnEH9Z9Uj2sDL9z6M9H0ay+y6TbRSjMioCT+o/LNXRDGMYQcY/Q5H605BhFGMYHT0p1fURVopHjN3dytdWazWksKYRnQqGIzjv/ADrzO6tZLOTy5QA2SpGehHWvVa4fx/bXEUcOoxrD5EfyuDwxYnrXDjsveLty/Ejpw+K9he+xj6TCLjV7SInAaUc4z05/pXphhjOcoOc5/Hk15t4aC3es2RB+UnefwHSvTawyenKFKSkrO/5GmPmpTTXYjMMZzlBznP49a8/8UQrDr82wYDqrn6nr/KvRK4bxmiJqsDDh5Ist74PFaZvDmwzfZonAytWt3OcrqfBluzy3UrDMQULz6n/61ctXo3hu2NtokIbOZMyEEYxmvGyik54lS7anfjp8tK3c0/Jj/uj/ACMfyrP1TTbeWwu3RBHO0DIJkXLgAHHufpWnVa+maC2LJDNKSQuIhlhnjP4V9am09Dw3a2p5j4cfbPbPtMhjBO3kZIBOP0rd8dTEabaGJlRlUSyRbsHGMD8smue02ZrW9EoJ3RXBJz1JDelWvGGqxanbWx8tob5iVeA8kR5+Un0Oa4cqssXWi9LSbtodONu6EH5IXwnax3WqWW35MfvCQOu3tXpghjGMIOMfocivOPCin+17IPuBA7D2/lXpdZ5dLmVR/wB5lYpWcV5I43xlC6tbuLdFhUFRKG5yeduPTvXK16VrunR6ppM1s7BHI/duTja3auAfSLmzubewkGJnVfvMOp968/N8G+b26e7St8jrwNdW9k1td3PQtMt4hpNooUECFR+gP86tmGM5yg5zn8Tk0sMYhgjiXoihR+FPr34q0Ujy27sjMMZzlBznP49aDDGc5Qc5z+PWpKKoRGYYznKDnOfx4NKYYz1Qc/4Y/lT6KAOU8ZwKLe1kXYMOQR3PA6flWL4UiV/EK73YfISgUd+4J9OtbvjVGNnbOEJVZCC3pxXJWU7299BKkhjKuMtzwO9fOYifs8xv6bnrUo8+Et6nqIhjGMIOMY/AYoEMYxhBxjH4dKerBlDDoRkUMQqlj0Aya+jPJMz7Ai6y17MqCKKFUhYtjbzzVm1sIrVHVXkkDPvBkbO3nIA9hXOatcXes/ZkUxWenySgrLK+Gk6Y+XqDnNdao2oq5zgYzUpSi3F7evrp8h3i1dDBDGOiDjH6HP8AOsjX7G1azjuGhUzRTReW/dcyrmtusnxDKyafGghkcPcQguuMJ+8Xk5OfyzVCNaiiigAooooAKzdK/wCPrVv+vz/2lHWlWRpMTf2nq8vnSFTdbfK42j93Hz0zn8aANeiiigAooooAKKKKACiiigAooooAKKKKACmRjDScYy3pjPA/On0yMYaTjGW/u4zwPzoAfRRRQAUUUUAFFFFABRRRQAUUUUAFFFFABRRRQAUUUUAFFFFABRRRQAVGgxLIcYyRztxnj171JUaD97IcYyRztxnj170ASUUUUAFFFFABRRRQAUUUUAFFFFABRRRQAUUUUAFFFFABRRRQAUUUUAFMI/fqcfwnnHuO9PphH79Tj+E87fcd6AH0UUUARXCu1u4jVGfHyh/u57ZrNfTFtjBNZ2cKzmRfNKjoDy2M1r0VnOmp7lRm47BRRRWhIVzXj1C/hS4Ii37XVic/d5610tc546bb4TuuGOSo4Ge/f0FaUv4i9SKnws5f4cmSTVZyzKI44cAEDJJPavS64b4bWbpp9zdts2SSbFG35hgevpzXc0Vko1Gkkl5BTbcE2FcJ48fZqWm7c7mVw2Rxj/Gu7rh/iVahtMtbsKd0cuzdnoCP/rVn7GNZOlL7SaK53TamuhzEjMq/ICXYhUCjJyeletwB1t41kbdIFAY4xk454rxi3meW80yFgyq0seWzgn5gODXtfauHL8G8NR97dt/ctP8AM6cViFWqabJL8dQoooruOc8q1GybT9a1C32kJ5u9CTnIbmodXvkv72xieFo2todu5wMydMH6dcVqeJLaS11spJcyXDPEG3OBkcnA4rDkjDXYlYliV2degrwqtdUMZXUvtR0t6L/gnpQpOpQpW6P9ToPCysddhKhuFYtgjgV6HXDeDEJ1SVtgIWL7x7c9q7mujJ42w9+7Zlj3erbyI5oIrhNkqB1yDg+orH1XRDfatZ3SgbUbEvOcgcjittmCqWYgKBkk9qi8yOeOGWJlkjZgVZRuGPX/AOvXoVaEKsbTXb8DlhUlB3iyaiiitSAooooAKKKKAMPxYCdDc4JAdc4PvXnynEqlsbQQeec/hXo/iSBZ9CuM5zGN4x6ivOVYq6sOqnPSvms293FKT7Hr4HWi15nqWm4/s23xjHljGCT/AD5qW5uYrO2kuJ22RRqWZvQVV0vU4NRtw0TNvVRvBXHNXJQpicOqsu05DdCPevoaMouEXF3R5VRNSaejOIjZpfFEKRyedFcMJA9yQTt+8Ctd1XH2tvHa+KHv7ixltYfJLq3303HAPTp7V2AORkd6VKMVdrd67W9NBzbej6BWbrv/ACCj/wBd4f8A0alaVZfiBS2lqQ7LtuICQMfN+9Xg+1akGpRRRQAUUUUAFZWlSJ9v1aLevmC73Fc848uPnFatZWlRR/b9Wl2L5hu9pfHJHlx8Z9KANWiiigAooooAKKKKACiiigAooooAKKKKACmRjDScYy393GeB+dPpkYw0nHVvQjsPzoAfRRRQAUUUUAFFFFABRRRQAUUUUAFFFFABRRRQAUUUUAFFFFABRRRQAVGg/eyHHUjnbjPHr3qSo0H72Q46kdj6frQBJRRRQAUUUUAFFFFABRRRQAUUUUAFFFFABRRRQAUUUUAFFFFABRRRQAUwj9+px/CedvuO9PphH79Tj+E84PqO/SgB9FFFACEhVLE4AGTTYZo7iFZYmDRsMqR3p9IAAMAAAdhS1uPSwtFFFMQVn65bfbNDvbcKzF4mAVSMk9q0KQgEEEZB4INNOzuJq6scv4Csza6AWcyb5JW3KzZUY4+WuppkMMVvCsMMaxxqMKqjAFPpzlzSchRXKrBWR4m07+09AurdYfOl27olzj5h0rXopRbi7obV1Y808JaDI/iP/TFU/wBnrhkLgkOenFel00IiszKqhm6kDk06nJp7bAlbcKKKKkZxnjewPn2eoq6jGYXXu2eQfw5rlNv7zd7Yrv8AxbYPeaYkiSRp9nfzD5meRjoPeuCr5vOk41oyXVW/E9bL7Om12Z1fgkfvro5X7o4zzXY1z3hCAx6U8hx+8kOMD0966GvWy2DhhYpnFi5c1aQjAMpVgCCMEHvUXlRxRwxxRqsaMAqqnC/l0qao5Bkx8dG9Ca7jmJKKKKACiiigAooooAqanu/su62AlvKbAA9q8tPTPXivV7tUezmWQ4Qodxz2xXlJHUA/Q187natUg/U9XL/hkjufDGor/ZMKXMkasZPKiX+I49a2NURZNLukdEkUxnKu+1Tx3PauS8MT3P2hVFus8aMFJPWEHuK7K6WJ7WVJwDEykMDjkHtzXqZbW56Kb6HHi6fLUaXU4/w7qmqX0zwW8BitVQRx+cdyoV+9zjnrXbDOOetcZ4Mjjmubi5tYnS3Q+WTI5LM38q7OuuN3KTtZbJeSMH8KV7hWZr7Kul4LAbp4AMnqfNWtOszX1VtLyyg7biAjI6HzV5qyTTooooAKKpy6naw3htXciRYmmb5ThVGM5PTPPSqT+JbGOya5kSdAsixmN0CtlhkHk4wRz1oA2ayNJeb+09XQxKIRdZEm/kt5cfG3H65p41+yN/BZ/vBNMoIGB8uRkA8/yyKdpX/H1q3/AF+f+0o6ANKiiigAooooAKKKKACiiigAooooAKKKKACmR/ek/wB70PoPX+lPqOP70n+97+g9f6UASUUUUAFFFFABRRRQAUUUUAFFFFABRRRQAUUUUAFFFFABRRRQAUUUUAFRp/rZPqOx9P8APSpKjT/WyfUevp/npQBJRRRQAUUUUAFFFFABRRRQAUUUUAFFFFABRRRQAUUUUAFFFFABRRRQAUw/69T/ALJ7H1H4U+mH/Xr/ALp9fUfhQA+iiigAooooAKKKKACiiigAooooAKKKKACiiigAooooArahYw6lYTWk6hkkXHI6Hsfwry50McjRkklCV5GOntXrVcHq2n+b4tFunyCdlbP8yPyNeNnNJzpwa72+878vmoylft+R1+jxeTo9om0riJSQfUjmrtIBhQPQUtevCPJFR7HFJ80mwqOTrH/v+h/p/WpKjk6x/wC/7/0/rVEklFFFABRRRQAUUUUAIQCCD0NeV3saxX1xGv3VkYD869VrzTxBEE1y6Xer5fdwMYz2rxM7jenCXmejlz96SF0m8mtrhfLmaJWkTew6AZ7jvXaeIXddKlUWyzRsh3EkDb6GuBsYHuLuGBF3FmAxuxn8a7LxHcy2+nNCGgEbFViLfMTjlsj8K58um/q9RSdl3+81xUf3sWlqZXhSWa11N7WKwby5OZJS2AuPTsa7eua8I3Ja1ki+zMivK0iuv3e3HtXS17WEcXSTjsedWTU3cKyPETzLp8axxK6NcQ+YxfBQeYvIGOf0rXrN13/kFH/rvD/6NSukyNKiiigCpdWK3UoZnKjyniIA67sc/hiqCaHOsRLXkUlzvVhJJbBlAVdo+XPXHfNbVFAGNDoAguFZJx5WVd1MQ3Mw7hs8D2wabp9lFLqmp3DPOHW7wAs7qv8Aqk6qDg9fStusjSZgdT1eDZJuF1v3bDt/1cfG7pn2oA1PKX1b/vo+mKPKUd2/76Ppin0UAMESjHL8Y/iPpigRKMcvxj+I9qfRQAwRKMcvxj+I9qBEoxy/GP4j2p9FADBEo7v2/iPY5o8pfV/++z65p9FADPKX1f8A77PrmgxKe79/4j3OafRQAwxKc8vzn+I96DEpzy/Of4j3p9FADDEpzy/Of4j3piortJkt94jh29B/nipqZGctJznDf3s9h+VAB5Snu3/fR9MUeUvq3/fR9MU+igBgiUY5fj/aPpigRKMcvxj+I9qfRQAwRKMcvxj+I9qBEoxy/GP4j2p9FADBEo7vxj+I9jmjylHd/wDvs+uafRQAzyl9X/77PrmgxKe79/4j65p9FADDEpzy/Of4j3oMSnPL85/iPen0UAMMSnPL85/iPegxKc8vznox70+igBhiU92/76Ppijyl9W/76Ppin0UAMESju/8A30fTFAiUY5fjHVj2p9FADBEoxy/GP4j2oESjHL8Y/iPan0UAMESjHL8Y/iPao0jXzJBubjH8bH3qeo0P72QZ6Ecbs449O1AC+Uvq/wD32fXNBiU93/76Prmn0UAMMSnPL85/iPc5oMSnPL85/iPen0UAMMSnPL85/iPegxKc8vznox70+igBhiU55fn/AGj6Yo8pfVv++j6Yp9FADPKUd2/76PpigRKMcvxj+I+mKfRQAwRKMcvxj+I9qBEoxy/GP4j2p9FADBEoxy/GP4j2oESju/b+I+uafRQAzyl9X/77Prmjyl9X/wC+z65p9FADDEp7v3/iPc5oMSnPL85/iPen0UAMMSnPL85/iPegxKc8vzn+I96fRQAwxKc8tzn+I+mKYY188Dc33Sfvt7Dp0qamE/v1Gf4Txu9x2oAPKX1b/vo+mKBEoxy/H+0fTFPooAYIlGOX4x/Ee1AiUY5fjH8R7U+igBgiUY5fjH8R7UCJR3fjH8R7HNPooAZ5S+r/APfZ9c0eUvq//fZ9c0+igBhiU937/wAR9c0GJTnl+c/xHvT6KAGGJTnl+c/xHvQYlOeX5z/Ee9PooAYYlOeX5z/Ee4xQYlPdv++j6Yp9FADPKX1b/vo+mKBEo7vx/tH0xT6KAGCJRjl+MdWPasyfSml161vQF8uGPaSzEnPb+da1FZ1KcaiSl0d/uKjNxd0MESjHL8Y/iPagRKMcvxj+I9qfRWhIwRKO7/8AfR9c1HJGoMfzNy399h71PTJDgx84y397H/66AAxKe7/99H1zQYlOeX5z/Ee9PooAYYlOeX5z/Ee9BiU55fnP8R70+igBhiU55fnPRj3oMSnu/wD30fTFPooAZ5S+rf8AfR9MVw3i9EXVo9i4PlDccn5q7yuT8a2uY7a7AJ2nyz6DuK87NYuWFlbodWCaVZXORQ7XU5Iwc8HFburzKba3ijtsxRpvcruYK568/Q5rAra1kW50uyMU12ssh5jmfgKODkY5rw8vaSnzWtbXoelik2423Ol0C1gtRJBbK0kWFc3SyfLI3PGAeMVtCJRjl+MfxHtWboRjSwiigQGLyw/nqoVXY9ePWtWvqqXJyLkVkeLPm5nzO7GCJR3ft/EfXNY+vWMX2UXO+fes0OF899n+tXqucHr6Vt1keIZhHp8cZSQmS4hAKoSB+8U8nt+NWSa9FFFABRRRQAVm6V/x9at/1+f+0o60qyNJSX+1NXkM2YTdYEWzo3lx85/pQBr0UUUAFFFFABRRRQAUUUUAFFFFABRRRQAUyM5aTnOG/vZxwPyp9MjOWk5zhv72ccD8qAH0UUUAFFFFABRRRQAUUUUAFFFFABRRRQAUUUUAFFFFABRRRQAUUUUAFRof3sgznBHG7OOPTtUlRocyyDOcEcbs449O1AElFFFABRRRQAUUUUAFFFFABRRRQAUUUUAFFFFABRRRQAUUUUAFFFFABTCf36jP8J43e47U+mE/v1Gf4Txn3HagB9FFFABRRRQAUUUUAFFFFABRRRQAUUUUAFFFFABRRRQAUUUUAFFFFABUchwY+cZb+9jP+P0qSo5Dgx84y397Gf8AGgCSiiigAooooAKKKKACue8aFxoBKIGxKuc9h0zXQ1meIYpJtAvY4kZ5DGdoUZOfYVM4KcXB9RxlytS7Hmozjk1LLPHKif6wNGMMxbr/APWxUKt8o4PpyKt2lzFb31vI5RVBAYMM7uuRj3FfHUKb53GWj/4Op79SS5U1/Wh6FodzbXWlQm0D+Ug2DcMHIrRqnpSoul24jjjjQoCqxD5QDzxVyvsKduVWPBluwrN13/kFH/rvD/6NStKsrxArnS12vtAuICwxncPMXj2qyTVooooAKKKKACsrSpojqGrwiRPNF1uKbhuA8uPnHpWrWXpSL9t1Z9o3G7xuxzjy46ANSiiigAooooAKKKKACiiigAooooAKKKKACmRnLSc5w3qD2FPpkfWT/e9vQen9aAH0UUUAFFFFABRRRQAUUUUAFFFFABRRRQAUUUUAFFFFABRRRQAUUUUAFRocyyDPQjjI44qSmJ/rZPqPT0/P86AH0UUUAFFFFABRRRQAUUUUAFFFFABRRRQAUUUUAFFFFABRRRQAUUUUAFMJ/fqM/wAJ4yPUdutPph/16j/ZPp6j8aAH0UUUAFFFFABRRRQAUUUUAFFFFABRRRQAUUUUAFFFFABRRRQAUUUUAFMkODHzjLeoFPpknVP972/r/SgB9FFFABRRRQAUUUUAFQ3SPJZzJGQHZGCknocVNSMNyMM4yMZoQHjNirxwMHbdtYjHoR15rQgZjdRbbdZ2JCeVj72T/OsyFTa6jd20kyuEcgN2Y56iug0FWOrwbDtG1i8vGIuMA8+9fP4uhOOZtd3fsmt7dPn3PToVIywa8lbvrseh2cTwWcUTlSyKB8owKnpsYKxqrMXIABY9/enV78VZWPNe4Vl6+6rpYDMAWuIAuT1PmrwK1KzNeAOl8gHE8JGe371aYjTooooAKKrPf2sd19medBMIzKUzyEHUn0HNVv7e042puRO3lhwmPKfdkjI+XGeRz0oA0qyNJkf+09Xi8lwgutwlyNpPlx8dc5/DFWhqtmbqO1DyGaRQ4XyX4B6ZOPl/HFRaV/x9at/1+f8AtKOgDSooooAKKKKACiiigAooooAKKKKACiiigApkfWT/AHvb0Hp/Wn0yMYaTjGW9AOwoAfRRRQAUUUUAFFFFABRRRQAUUUUAFFFFABRRRQAUUUUAFFFFABRRRQAUxP8AWyfUenp+f50+o0GJZDjqR2HpQBJRRRQAUUUUAFFFFABRRRQAUUUUAFFFFABRRRQAUUUUAFFFFABRRRQAUw/69f8AdPp6j8afTCP36nH8J5wPUfjQA+iiigAooooAKKKKACiiigAooooAKKKKACiiigAooooAKKKKACiiigApknVP972/r/Sn0yQZMfGcN6A0APooooAKKKKACiiigAooooA8U1Ux2nii+AjxGszAL6Zrb0aB7rWLWMKxXIZtvOVzzkelVfGIWPxpIcKudjH5s846+1bHhf7U/iCF0csoRg+R0X6/WuPM6UKmJovXma/D+t/I3wc5Ro1FpZM9CooorsMArJ8QyOmnxosLur3EIZ1Iwn7xeTk5/LNa1Zuu/wDIKP8A13h/9GpQBpUUUUAUbzT/ALVPvDKgMMkTYHJLbcH8MVmf2FdSW7NcCxuJzIjBJEbysKu0ceveuhooAwY9BkjvYZf9GOwLun2nzRt/hU9Avb6U7T7NpdV1OcXlzGFu8eUjDYf3SdeM/rW5WRpNxEdU1e2Dfvlut5XB6GOMdelAGp5Z/wCej/mPTH/16PLP/PR/zHpj/wCvT6KAGCMjH7xzjHUj0xQIyMfvHOMdSOcU+igCMRkY/eOcY7jnH+NKIyAP3jnGO45xT6KAGCMj/lo56dx65pPLP/PR/wAx65/+tUlFAEfln/no/wCY9c//AFqDGT/y0cde49c1JRQAwxk5/eOM57jvSGMnP7xxnPccZ/wqSigCMxk5/eOM56EcZpiRHdJ87rlj0AHYD8anpkYw0nGMt/dxngfnQAGM/wDPR/zHpj/69Hln/no/5j0x/wDXp9FADBGRj945x6kemKBGRj945xjqRzin0UARiMjH7xzjHcc4/wAaBGRj945xjuOcVJRQBGIyMfvHOMdx2NAjP/PR/wAx65/+tUlFAEfln/no/wCY9c//AFqUxk/8tHHXuPXP/wBan0UARmMnP7xxnPcd6DGTn944znuOM/4VJRQBGYyc/vHGc9xxmlMZOf3jjOehHHFPooAYYyf+Wjj8R6Y/+vR5Z/56P+Y9Mf8A16fRQAwRkf8ALRz+I9Mf/XoEZGP3jnGOpHPFPooAjEZGP3jnGO45xQIyMfvHOMdxzj/GpKKAIxGRj945xjuOxpkcREknzv1HOAM/j39KnqNB+9kOMZI524zx696ADyz/AM9H/Meuf/rUGM/89H/Meuf/AK1SUUARmMnP7xxnPcdzSmMnP7xxnPccZp9FADDGTn944znuOM0GMnP7xxnPQjjNPooAYYyc/vHGfQj0xR5Z/wCej/mPTH/16fRQAwRn/no/5j0x/wDXoEZGP3jnGOpHpT6KAGCMjH7xzjHUjnFIIyMfvHOMdxzj/GpKKAGCMjH7xzjHcdqBGR/y0c9O49c0+igCPyz/AM9H/Meuf/rUeWf+ej/mPXP/ANapKKAIzGT/AMtHHXuPXNKYyc/vHGc9x3p9FAEZjJz+8cZz3HGf8KDGTn944znoRxmpKKAGGMnP7xxnPQj0xUZiJnB3v9084HsOv61PTCP36nH8J52+470AHln/AJ6P+Y9Mf/XoEZGP3jnGOpHpin0UAMEZGP3jnGOpHOKQRkY/eOcY7jnH+NSUUAMEZGP3jnGO47UgjIx+8c9O49akooAj8s/89H/Meuf/AK1Hln/no/5j1z/9apKKAIzGT/y0cdehHrn/AOtSmMnP7xxnPcd6fRQBGYyc/vHGc9xxn/ClMZOf3jjOehHGafRQAwxk5/eOM56EccUGMn/lo/5+2P8A69PooAZ5Z/56P+Y9Mf8A16BGR/y0c/iPTH/16fRQAwRkY/eOcY6kc0CMjH7xzjHcc4p9FADBGRj945xjuOcUgjIx+8c4x3HY1JRQBGIyP+Wjn8R65/8ArUySIkx/O5w3oDjv+HpU9RyDJj4zhv7ucf4fWgAMZP8Ay0cfiPXP/wBagxk5/eOM57juakooAYYyc/vHGc9xxmgxk5/eOM57jjNPooAYYyc/vHGc9COKDGT/AMtHH4j0x/8AXp9FADPLP/PR/wAx6Y/+vQIyP+Wjn8R6Y/8Ar0+igDzDx/bBNdikkRlV4FUTscgkH271oeCXkfUuDMqNFkhfu8dM0/4i6ZLMLS9hCkLmN+eT3HHfvUngUQzXdxOAu5YlC5b5gCefwqcV70qDttzfkOjoqi9DtBGRj945xjuOcf40ojIx+8c4x3Han0VQiMRkf8tHPTqR65/+tWTr9qzWcc32qcCOaLMYI2vmVevGf1rarI8RXEUVhHE7Yea4hVBgnJEimgDXooooAKKKKACs3Sv+PrVv+vz/ANpR1pVkaSJ/7T1clo/s/wBq4Xad27y4885xj8KANeiiigAooooAKKKKACiiigAooooAKKKKACmRjDScYy393HYfnT6ZGMNJx1b0I7CgB9FFFABRRRQAUUUUAFFFFABRRRQAUUUUAFFFFABRRRQAUUUUAFFFFABUaD97IcdSOduM8evepKjQfvZDjqR2Pp+v4UASUUUUAFFFFABRRRQAUUUUAFFFFABRRRQAUUUUAFFFFABRRRQAUUUUAFMI/fqcfwnnb7jvT6YR+/U4/hPY+o79KAH0UUUAFFFFABRRRQAUUUUAFFFFABRRRQAUUUUAFFFFABRRRQAUUUUAFMkGTHxnDf3c/wD6qfUcgyY+OjehP8qAJKKKKACiiigAooooAKKKKAMvxDYLqGi3EZfy3RTIkgGSpHNYXgCxEVndXgWRVmYBNy4BAHUD65rsaQAKoVQAB0ArRVGoOBDgnLmFooorMsKzdd/5BR/67w/+jUrSrI8Qif8As+Py2jEYuIfMDKSSPMXGDnjn1zQBr0UUUAFFFFABWZpRH2vVhnn7Z/7SjrTrJ0mCEalq9wIk843WwybRuKiOPjPpQBrUUUUAFFFFABRRRQAUUUUAFFFFABRRRQAVHH96T/e9/Qev9Kkpkf3pP971PoPX+lAD6KKKACiiigAooooAKKKKACiiigAooooAKKKKACiiigAooooAKKKKACo0/wBbJ9R6+n+elSVGn+tk+o7n0/z0oAkooooAKKKKACiiigAooooAKKKKACiiigAooooAKKKKACiiigAooooAKYf9ev8Aun19R+FPph/16/7p7n1H4UAPooooAKKKKACiiigAooooAKKKKACiiigAooooAKKKKACiiigAooooAKjk6x/7/v8A0/rUlRydY/8Af9T/AE/rQBJRRRQAUUUUAFFFFABRRRQAUUUUAFFFFABWbr3/ACCj/wBd4f8A0alaVZfiBEfSwXVWKXEDLkdD5q8igDUooooAKKia4hSYQtKgkKlwhbnaOpx6c1XGsacbQ3QvYTAG2GQPxu9KALtZGkzA6pq8HlyZF1v37fkP7uPjPr7Voi6tyISJk/ff6vn7/GePXiqelf8AH1q3/X5/7SjoA0qKKKACiiigAooooAKKKKACiiigAooooAKZGctJz0b1J7Cn0yM5aTnOG/vZxwPyoAfRRRQAUUUUAFFFFABRRRQAUUUUAFFFFABRRRQAUUUUAFFFFABRRRQAVGh/eyDPQjufT9KkqND+9kGehHG7OOPTtQBJRRRQAUUUUAFFFFABRRRQAUUUUAFFFFABRRRQAUUUUAFFFFABRRRQAUwn9+oz/Ce59R26U+mE/v1Gf4Txu9x2oAfRRRQAUUUUAFFFFABRRRQAUUUUAFFFFABRRRQAUUUUAFFFFABRRRQAVHIcGPnq3qRUlMkODHzjLf3sf/r+lAD6KKKACiiigAooooAKKKKACiiigAooooAKyvED7NLUbWO64gX5RnH7xeT6CtWs3Xf+QUf+u8P/AKNSgDSooooAzb3TPtN2Zo1jVnt5Incj5ju24/Dg1mHRbuW3Z7m0t5JPMQiBLhkX5U2g7gPxxiulooAwBod59vsrtr8sYcBkZAQq4OQpIzzkZ9cVHLZ6/b6lfS2LQmCeTzEVnAGdirz8pPUZ4NdHRQBlJc60EUPplszAckXhGT/3xTvtWs/9Au2/8DD/APEVp0UAZn2rWf8AoF23/gYf/iKPtWs/9Au2/wDAw/8AxFadFAGQtxrwuJGbT7UxFVCILs5U85OdnOePyqT7VrP/AEC7b/wMP/xFadFAGZ9q1n/oF23/AIGH/wCIo+1az/0C7b/wMP8A8RWnRQBjz3GvPCVg0+0jkyMM10WGMjPGz0yKl+1az/0C7b/wMP8A8RWnRQBmfatZ/wCgXbf+Bh/+Io+1az/0C7b/AMDD/wDEVp0UAZn2rWf+gXbf+Bh/+IqGCXXo3nMljbyCSTcg+2H5FwBt+56gn8aNR1CT7E52XFkokRXndVG1S2CQcn8z0qNNQQeHGmudSMIG7FyNu9kDkKw7ZIxzjvQBa+1az/0C7b/wMP8A8RR9q1n/AKBdt/4GH/4inaJKZtOVzdfaFLHa5dWYDPAYrxmtGgDM+1az/wBAu2/8DD/8RUUtxrzGLytPtEAfLg3RO5cHgfJxzjn2rYooAzPtWs/9Au2/8DD/APEUfatZ/wCgXbf+Bh/+IrTooAzPtWs/9Au2/wDAw/8AxFH2rWf+gXbf+Bh/+IrTooAyILjXkixPp9rI+5juW7IGMnAxs7DA/CpPtWs/9Au2/wDAw/8AxFadFAGZ9q1n/oF23/gYf/iKPtWs/wDQLtv/AAMP/wARWnRQBj/aNe+1F/7PtPI2YEf2o53Z652enapftWs/9Au2/wDAw/8AxFadFAGZ9q1n/oF23/gYf/iKPtWs/wDQLtv/AAMP/wARWnRQBkT3GvPbyLBp9rHKVIR2uyQp7HGzmpPtWs/9Au2/8DD/APEVp0UAZn2rWf8AoF23/gYf/iKPtWs/9Au2/wDAw/8AxFadFAGZ9q1n/oF23/gYf/iKgik15Lm4kext3jkKmOP7Wf3eBg/wdzzUmpahMljdeXDcW5jH+uZBgDOCRye3PSjR7l57GRRdiciR1gmfBMijo3H3uvUUAP8AtWs/9Au2/wDAw/8AxFH2rWf+gXbf+Bh/+IqTR5J5NNQ3ExmlDurSFQucMR0HSr9AGZ9q1n/oF23/AIGH/wCIqOa415lUQ6faowdSSbsnK55H3O4yK16KAMz7VrP/AEC7b/wMP/xFH2rWf+gXbf8AgYf/AIitOigDM+1az/0C7b/wMP8A8RR9q1n/AKBdt/4GH/4itOigDHhuNeUP52n2jkuSu26IwvYfc7etS/atZ/6Bdt/4GH/4itOigDM+1az/ANAu2/8AAw//ABFH2rWf+gXbf+Bh/wDiK06KAMiS414ywmPT7VUViZFN2SWGDgD5OOcH8Kk+1az/ANAu2/8AAw//ABFadFAGZ9q1n/oF23/gYf8A4ij7VrP/AEC7b/wMP/xFadFAGZ9q1n/oF23/AIGH/wCIqK3uNeS3RbjT7SSUD5nW6Kgn6bK2KKAMz7VrP/QLtv8AwMP/AMRR9q1n/oF23/gYf/iK06KAMz7VrP8A0C7b/wADD/8AEVCZdeN6kwsbcQrGymL7YeWJBDfc7AEfjUmuXBgt4AbtrSF5Qss6kAoMHueBz3qnNqEraFYvPeG2aUp9omGFZFOeeeFzjqaAL32rWf8AoF23/gYf/iKPtWs/9Au2/wDAw/8AxFTaRPLcaTbTTktIyZLEY3ehxV2hgZn2rWf+gXbf+Bh/+IpktzrjQyLFptqkhUhGN2SFPY42c1rUUAZSXOthFD6ZbMwHJF4Rk/8AfFO+1az/ANAu2/8AAw//ABFadFAGZ9q1n/oF23/gYf8A4ij7VrP/AEC7b/wMP/xFadFAGQtxrwuJGbT7UxFVCILs5U85OdnOePyqT7VrP/QLtv8AwMP/AMRWnRQBmfatZ/6Bdt/4GH/4ij7VrP8A0C7b/wADD/8AEVp0UAY9xca88JWDT7SOTIwzXRYYzzxs9M1L9q1n/oF23/gYf/iK06KAMz7VrP8A0C7b/wADD/8AEUfatZ/6Bdt/4GH/AOIrTooAzPtWs/8AQLtv/Aw//EVHFca8rSmXT7V1Z8xgXZG1cDg/Jzzk59616KAMz7VrP/QLtv8AwMP/AMRR9q1n/oF23/gYf/iK06KAMz7VrP8A0C7b/wADD/8AEVBcS69K0BisbeIJKHcfaz864Py/c9x+VXdWmkt9KuZYWKuqZDAZ2+px7Dmquj3RmtZkW8FwBKyW8zkEyKAOcj72CTyKAJPtWs/9Au2/8DD/APEUfatZ/wCgXbf+Bh/+IqTSHnexP2mYzSrLIpfaFzhyBwOlX6AMz7VrP/QLtv8AwMP/AMRR9q1n/oF23/gYf/iK06KAMiC415IsT6fayPuY7luyBjJwMbOwwPwqT7VrP/QLtv8AwMP/AMRWnRQBmfatZ/6Bdt/4GH/4ij7VrP8A0C7b/wADD/8AEVp0UAY73GvG4jZNPtBEA29DdEljxjB2cY5/OpftWs/9Au2/8DD/APEVp0UAZn2rWf8AoF23/gYf/iKPtWs/9Au2/wDAw/8AxFadFAGW11rRUhdMtgccH7Yf/iKz7m28Q30drFMlvEqNGZ9koYSFWVicbMjp0BrpKKACiiigAooooAKKKKACiiigAooooAKKKKACiiigAooooAKKKKAEIBGCMg9jQUUjBUY6YxS0UAIqqowoAHoBS0UUAFFFFABRRRQAUUUUAFFFFABRRRQAUUUUAFFFFABRRRQAUUUUAHUYNIFAAAAGOmB0paKACiiigAooooAKKKKACiiigAooqgt/M11qEJg2rbKpRyQQ5K56UAlcv0VjrrZjdY5raWTaiGWaMAKGYZAAJzT9O1Y6jOpRQkRRsocFlYEDkg46HpRbWwXNWiiigAooooAKKKKACiiigBCAwwwBHoaCqkEFQQeuRS0UAFFFFABRRRQAUUUUAFFFFABRRRQAUUUUAFFFFABRRRQAUUUUAFFFFABSBVAACgY6YHSlooAKKKKACiiigAooooAKKKKACiiigAooooAKKKKAEozRRQAZozRRQAZozRRQAZozRRQAZozRRQAZozRRQAZozRRQAZozRRQAZozRRQAZozRRQAZozRRQAZozRRQAZozRRQAZozRRQAZozRRQAZozRRQAZozRRQAZozRRQAZozRRQAZozRRQAZozRRQAZozRRQAZozRRQAZozRRQAZozRRQAZqA2cBlmlEYWWZAjuOpA6fzoooAqR6JZrcrcyr506oqB3xwAMdvrU1tplvZzh7dfLUIVCDpknJOepPA70UUAXM0ZoooAM0ZoooAM0ZoooAM0ZoooAM0ZoooAM0ZoooAM0ZoooAM0ZoooAM0ZoooAM0ZoooAM0ZoooAM0ZoooAM0ZoooAM0ZoooAM0ZoooAM0ZoooAM0ZoooAM0ZoooAM0ZoooAM0ZoooAM0ZoooAM0ZoooAM0UUUAf//Z"/>
          <p:cNvSpPr>
            <a:spLocks noChangeAspect="1" noChangeArrowheads="1"/>
          </p:cNvSpPr>
          <p:nvPr/>
        </p:nvSpPr>
        <p:spPr bwMode="auto">
          <a:xfrm>
            <a:off x="155574" y="-144463"/>
            <a:ext cx="1933201" cy="19332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96" b="71653"/>
          <a:stretch/>
        </p:blipFill>
        <p:spPr>
          <a:xfrm>
            <a:off x="5232144" y="0"/>
            <a:ext cx="6959856" cy="1974241"/>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AFFD77BF-B8EC-4650-B0F9-447CAC9C9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7036" y="2036762"/>
            <a:ext cx="6859321" cy="3769599"/>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2FA9B45F-0BB7-414E-BCF9-121D321A94B9}"/>
              </a:ext>
            </a:extLst>
          </p:cNvPr>
          <p:cNvPicPr>
            <a:picLocks noChangeAspect="1"/>
          </p:cNvPicPr>
          <p:nvPr/>
        </p:nvPicPr>
        <p:blipFill rotWithShape="1">
          <a:blip r:embed="rId5">
            <a:extLst>
              <a:ext uri="{28A0092B-C50C-407E-A947-70E740481C1C}">
                <a14:useLocalDpi xmlns:a14="http://schemas.microsoft.com/office/drawing/2010/main" val="0"/>
              </a:ext>
            </a:extLst>
          </a:blip>
          <a:srcRect l="70008" t="9620" r="3630" b="24385"/>
          <a:stretch/>
        </p:blipFill>
        <p:spPr>
          <a:xfrm>
            <a:off x="6424818" y="4752532"/>
            <a:ext cx="2282324" cy="2107176"/>
          </a:xfrm>
          <a:prstGeom prst="rect">
            <a:avLst/>
          </a:prstGeom>
        </p:spPr>
      </p:pic>
      <p:sp>
        <p:nvSpPr>
          <p:cNvPr id="14" name="TextBox 13">
            <a:extLst>
              <a:ext uri="{FF2B5EF4-FFF2-40B4-BE49-F238E27FC236}">
                <a16:creationId xmlns:a16="http://schemas.microsoft.com/office/drawing/2014/main" id="{9EE28122-1FE8-4FDE-8B5B-75C4C8BC617D}"/>
              </a:ext>
            </a:extLst>
          </p:cNvPr>
          <p:cNvSpPr txBox="1"/>
          <p:nvPr/>
        </p:nvSpPr>
        <p:spPr>
          <a:xfrm>
            <a:off x="4164375" y="464544"/>
            <a:ext cx="12559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171630"/>
                </a:solidFill>
              </a:rPr>
              <a:t>Ground Truth</a:t>
            </a:r>
            <a:endParaRPr lang="en-US" sz="1400">
              <a:solidFill>
                <a:srgbClr val="171630"/>
              </a:solidFill>
            </a:endParaRPr>
          </a:p>
        </p:txBody>
      </p:sp>
      <p:sp>
        <p:nvSpPr>
          <p:cNvPr id="16" name="TextBox 15">
            <a:extLst>
              <a:ext uri="{FF2B5EF4-FFF2-40B4-BE49-F238E27FC236}">
                <a16:creationId xmlns:a16="http://schemas.microsoft.com/office/drawing/2014/main" id="{A6904C2C-CC18-4EA7-9BB6-AAD3C8FAB81A}"/>
              </a:ext>
            </a:extLst>
          </p:cNvPr>
          <p:cNvSpPr txBox="1"/>
          <p:nvPr/>
        </p:nvSpPr>
        <p:spPr>
          <a:xfrm>
            <a:off x="4375531" y="1281628"/>
            <a:ext cx="104476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171630"/>
                </a:solidFill>
              </a:rPr>
              <a:t>Prediction</a:t>
            </a:r>
            <a:endParaRPr lang="en-GB" sz="1400">
              <a:solidFill>
                <a:srgbClr val="171630"/>
              </a:solidFill>
              <a:cs typeface="Calibri"/>
            </a:endParaRPr>
          </a:p>
        </p:txBody>
      </p:sp>
      <p:pic>
        <p:nvPicPr>
          <p:cNvPr id="5" name="Picture 4" descr="A screenshot of a computer&#10;&#10;Description automatically generated">
            <a:extLst>
              <a:ext uri="{FF2B5EF4-FFF2-40B4-BE49-F238E27FC236}">
                <a16:creationId xmlns:a16="http://schemas.microsoft.com/office/drawing/2014/main" id="{88402B71-7BBE-18F4-FC70-8D6FE0A0C1E7}"/>
              </a:ext>
            </a:extLst>
          </p:cNvPr>
          <p:cNvPicPr>
            <a:picLocks noChangeAspect="1"/>
          </p:cNvPicPr>
          <p:nvPr/>
        </p:nvPicPr>
        <p:blipFill rotWithShape="1">
          <a:blip r:embed="rId6"/>
          <a:srcRect l="20882" t="16814" r="11843" b="18437"/>
          <a:stretch/>
        </p:blipFill>
        <p:spPr>
          <a:xfrm>
            <a:off x="501668" y="3101512"/>
            <a:ext cx="4547768" cy="2460613"/>
          </a:xfrm>
          <a:prstGeom prst="rect">
            <a:avLst/>
          </a:prstGeom>
        </p:spPr>
      </p:pic>
      <p:sp>
        <p:nvSpPr>
          <p:cNvPr id="8" name="Rectangle 7">
            <a:extLst>
              <a:ext uri="{FF2B5EF4-FFF2-40B4-BE49-F238E27FC236}">
                <a16:creationId xmlns:a16="http://schemas.microsoft.com/office/drawing/2014/main" id="{B31D96FD-D44F-8B80-D0E3-437B1FF20000}"/>
              </a:ext>
            </a:extLst>
          </p:cNvPr>
          <p:cNvSpPr/>
          <p:nvPr/>
        </p:nvSpPr>
        <p:spPr>
          <a:xfrm>
            <a:off x="422551" y="2037024"/>
            <a:ext cx="4852462" cy="92333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rgbClr val="626262"/>
                </a:solidFill>
                <a:latin typeface="Arial"/>
                <a:cs typeface="Arial"/>
              </a:rPr>
              <a:t>Operators can draw their desired graph and get the parameters which closely match it within seconds.</a:t>
            </a:r>
          </a:p>
        </p:txBody>
      </p:sp>
    </p:spTree>
    <p:extLst>
      <p:ext uri="{BB962C8B-B14F-4D97-AF65-F5344CB8AC3E}">
        <p14:creationId xmlns:p14="http://schemas.microsoft.com/office/powerpoint/2010/main" val="2310354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69972" y="1168762"/>
            <a:ext cx="5166330" cy="2936123"/>
            <a:chOff x="519977" y="2540454"/>
            <a:chExt cx="4588479" cy="2234671"/>
          </a:xfrm>
          <a:effectLst>
            <a:outerShdw blurRad="50800" dist="38100" dir="2700000" algn="tl" rotWithShape="0">
              <a:prstClr val="black">
                <a:alpha val="40000"/>
              </a:prstClr>
            </a:outerShdw>
          </a:effectLst>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22" t="11873" r="3022" b="28212"/>
            <a:stretch/>
          </p:blipFill>
          <p:spPr>
            <a:xfrm>
              <a:off x="519977" y="2540506"/>
              <a:ext cx="4588479" cy="2194490"/>
            </a:xfrm>
            <a:prstGeom prst="rect">
              <a:avLst/>
            </a:prstGeom>
          </p:spPr>
        </p:pic>
        <p:sp>
          <p:nvSpPr>
            <p:cNvPr id="15" name="TextBox 14"/>
            <p:cNvSpPr txBox="1"/>
            <p:nvPr/>
          </p:nvSpPr>
          <p:spPr>
            <a:xfrm>
              <a:off x="3815919" y="4457563"/>
              <a:ext cx="1292537" cy="317562"/>
            </a:xfrm>
            <a:prstGeom prst="rect">
              <a:avLst/>
            </a:prstGeom>
            <a:solidFill>
              <a:schemeClr val="bg1"/>
            </a:solidFill>
          </p:spPr>
          <p:txBody>
            <a:bodyPr wrap="square" rtlCol="0">
              <a:spAutoFit/>
            </a:bodyPr>
            <a:lstStyle>
              <a:defPPr>
                <a:defRPr lang="en-GB"/>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err="1">
                  <a:ln>
                    <a:noFill/>
                  </a:ln>
                  <a:solidFill>
                    <a:prstClr val="black"/>
                  </a:solidFill>
                  <a:effectLst/>
                  <a:uLnTx/>
                  <a:uFillTx/>
                  <a:latin typeface="Arial" charset="0"/>
                  <a:ea typeface="+mn-ea"/>
                  <a:cs typeface="+mn-cs"/>
                </a:rPr>
                <a:t>Pyrocam</a:t>
              </a:r>
              <a:endParaRPr kumimoji="0" lang="en-GB" sz="1000" b="0" i="0" u="none" strike="noStrike" kern="1200" cap="none" spc="0" normalizeH="0" baseline="0" noProof="0">
                <a:ln>
                  <a:noFill/>
                </a:ln>
                <a:solidFill>
                  <a:prstClr val="black"/>
                </a:solidFill>
                <a:effectLst/>
                <a:uLnTx/>
                <a:uFillTx/>
                <a:latin typeface="Arial" charset="0"/>
                <a:ea typeface="+mn-ea"/>
                <a:cs typeface="+mn-cs"/>
              </a:endParaRPr>
            </a:p>
          </p:txBody>
        </p:sp>
        <p:cxnSp>
          <p:nvCxnSpPr>
            <p:cNvPr id="16" name="Straight Arrow Connector 15"/>
            <p:cNvCxnSpPr>
              <a:stCxn id="15" idx="0"/>
            </p:cNvCxnSpPr>
            <p:nvPr/>
          </p:nvCxnSpPr>
          <p:spPr>
            <a:xfrm flipH="1" flipV="1">
              <a:off x="4227663" y="3589733"/>
              <a:ext cx="234525" cy="8678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8" idx="2"/>
            </p:cNvCxnSpPr>
            <p:nvPr/>
          </p:nvCxnSpPr>
          <p:spPr>
            <a:xfrm flipH="1">
              <a:off x="2648353" y="2858016"/>
              <a:ext cx="487585" cy="7421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37"/>
            <p:cNvSpPr txBox="1"/>
            <p:nvPr/>
          </p:nvSpPr>
          <p:spPr>
            <a:xfrm>
              <a:off x="2305456" y="2540454"/>
              <a:ext cx="1660964" cy="317562"/>
            </a:xfrm>
            <a:prstGeom prst="rect">
              <a:avLst/>
            </a:prstGeom>
            <a:solidFill>
              <a:schemeClr val="bg1"/>
            </a:solidFill>
          </p:spPr>
          <p:txBody>
            <a:bodyPr wrap="square" rtlCol="0">
              <a:spAutoFit/>
            </a:bodyPr>
            <a:lstStyle>
              <a:defPPr>
                <a:defRPr lang="en-GB"/>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charset="0"/>
                  <a:ea typeface="+mn-ea"/>
                  <a:cs typeface="+mn-cs"/>
                </a:rPr>
                <a:t>HRFZ Si Lens</a:t>
              </a:r>
            </a:p>
          </p:txBody>
        </p:sp>
      </p:grpSp>
      <p:pic>
        <p:nvPicPr>
          <p:cNvPr id="19" name="Content Placeholder 3"/>
          <p:cNvPicPr>
            <a:picLocks noGrp="1" noChangeAspect="1"/>
          </p:cNvPicPr>
          <p:nvPr/>
        </p:nvPicPr>
        <p:blipFill rotWithShape="1">
          <a:blip r:embed="rId4" cstate="print">
            <a:extLst>
              <a:ext uri="{28A0092B-C50C-407E-A947-70E740481C1C}">
                <a14:useLocalDpi xmlns:a14="http://schemas.microsoft.com/office/drawing/2010/main" val="0"/>
              </a:ext>
            </a:extLst>
          </a:blip>
          <a:srcRect l="36370" t="34153" r="21900" b="43252"/>
          <a:stretch/>
        </p:blipFill>
        <p:spPr bwMode="auto">
          <a:xfrm>
            <a:off x="4424609" y="2503501"/>
            <a:ext cx="1014851" cy="1171673"/>
          </a:xfrm>
          <a:prstGeom prst="roundRect">
            <a:avLst>
              <a:gd name="adj" fmla="val 2294"/>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pic>
      <p:sp>
        <p:nvSpPr>
          <p:cNvPr id="29" name="TextBox 28"/>
          <p:cNvSpPr txBox="1"/>
          <p:nvPr/>
        </p:nvSpPr>
        <p:spPr>
          <a:xfrm>
            <a:off x="918163" y="1380955"/>
            <a:ext cx="19718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a:ln>
                  <a:noFill/>
                </a:ln>
                <a:solidFill>
                  <a:prstClr val="black"/>
                </a:solidFill>
                <a:effectLst/>
                <a:uLnTx/>
                <a:uFillTx/>
                <a:latin typeface="Calibri" panose="020F0502020204030204"/>
                <a:ea typeface="+mn-ea"/>
                <a:cs typeface="+mn-cs"/>
              </a:rPr>
              <a:t>Experiment</a:t>
            </a:r>
          </a:p>
        </p:txBody>
      </p:sp>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b="33600"/>
          <a:stretch/>
        </p:blipFill>
        <p:spPr>
          <a:xfrm>
            <a:off x="3011427" y="4015520"/>
            <a:ext cx="9146113" cy="2765165"/>
          </a:xfrm>
          <a:prstGeom prst="rect">
            <a:avLst/>
          </a:prstGeom>
          <a:effectLst>
            <a:outerShdw blurRad="50800" dist="38100" dir="2700000" algn="tl" rotWithShape="0">
              <a:prstClr val="black">
                <a:alpha val="40000"/>
              </a:prstClr>
            </a:outerShdw>
          </a:effectLst>
        </p:spPr>
      </p:pic>
      <p:sp>
        <p:nvSpPr>
          <p:cNvPr id="33" name="TextBox 32"/>
          <p:cNvSpPr txBox="1"/>
          <p:nvPr/>
        </p:nvSpPr>
        <p:spPr>
          <a:xfrm>
            <a:off x="6009186" y="3321700"/>
            <a:ext cx="5662320"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Blue – Truth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Orange - Prediction</a:t>
            </a:r>
          </a:p>
        </p:txBody>
      </p:sp>
      <p:sp>
        <p:nvSpPr>
          <p:cNvPr id="34" name="TextBox 33">
            <a:extLst>
              <a:ext uri="{FF2B5EF4-FFF2-40B4-BE49-F238E27FC236}">
                <a16:creationId xmlns:a16="http://schemas.microsoft.com/office/drawing/2014/main" id="{5B2E52B9-1BB1-C68D-F705-F8D0031AEB1E}"/>
              </a:ext>
            </a:extLst>
          </p:cNvPr>
          <p:cNvSpPr txBox="1"/>
          <p:nvPr/>
        </p:nvSpPr>
        <p:spPr>
          <a:xfrm>
            <a:off x="1077333" y="175294"/>
            <a:ext cx="9867067" cy="584775"/>
          </a:xfrm>
          <a:prstGeom prst="rect">
            <a:avLst/>
          </a:prstGeom>
          <a:noFill/>
        </p:spPr>
        <p:txBody>
          <a:bodyPr wrap="square" lIns="91440" tIns="45720" rIns="91440" bIns="45720" rtlCol="0" anchor="t">
            <a:spAutoFit/>
          </a:bodyPr>
          <a:lstStyle/>
          <a:p>
            <a:pPr algn="ctr"/>
            <a:r>
              <a:rPr lang="en-US" sz="3200" b="1" spc="-150">
                <a:solidFill>
                  <a:srgbClr val="2E2D62"/>
                </a:solidFill>
                <a:latin typeface="Arial"/>
                <a:cs typeface="Arial"/>
              </a:rPr>
              <a:t>Bunch profile extraction from CTR images @ MAX IV</a:t>
            </a:r>
          </a:p>
        </p:txBody>
      </p:sp>
      <p:sp>
        <p:nvSpPr>
          <p:cNvPr id="3" name="TextBox 2">
            <a:extLst>
              <a:ext uri="{FF2B5EF4-FFF2-40B4-BE49-F238E27FC236}">
                <a16:creationId xmlns:a16="http://schemas.microsoft.com/office/drawing/2014/main" id="{9032EB79-B918-F46D-201F-AEF418479A93}"/>
              </a:ext>
            </a:extLst>
          </p:cNvPr>
          <p:cNvSpPr txBox="1"/>
          <p:nvPr/>
        </p:nvSpPr>
        <p:spPr>
          <a:xfrm>
            <a:off x="401865" y="605625"/>
            <a:ext cx="113837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2E2C61"/>
                </a:solidFill>
                <a:ea typeface="Calibri"/>
                <a:cs typeface="Calibri"/>
              </a:rPr>
              <a:t>Wolfenden, J et al. “</a:t>
            </a:r>
            <a:r>
              <a:rPr lang="en-GB" sz="1600">
                <a:solidFill>
                  <a:srgbClr val="2E2C61"/>
                </a:solidFill>
                <a:ea typeface="Calibri"/>
                <a:cs typeface="Calibri"/>
              </a:rPr>
              <a:t>Broadband Imaging of Coherent Radiation as a Single-Shot Bunch Length Monitor with Femtosecond Resolution”, </a:t>
            </a:r>
            <a:r>
              <a:rPr lang="en-US" sz="1600" i="1">
                <a:solidFill>
                  <a:srgbClr val="2E2C61"/>
                </a:solidFill>
                <a:ea typeface="Calibri"/>
                <a:cs typeface="Calibri"/>
              </a:rPr>
              <a:t>Proc. IPAC’21</a:t>
            </a:r>
            <a:r>
              <a:rPr lang="en-US" sz="1600">
                <a:solidFill>
                  <a:srgbClr val="2E2C61"/>
                </a:solidFill>
                <a:ea typeface="Calibri"/>
                <a:cs typeface="Calibri"/>
              </a:rPr>
              <a:t> (2021): 2673-5490.</a:t>
            </a:r>
            <a:endParaRPr lang="en-US"/>
          </a:p>
        </p:txBody>
      </p:sp>
      <p:sp>
        <p:nvSpPr>
          <p:cNvPr id="2" name="Slide Number Placeholder 1">
            <a:extLst>
              <a:ext uri="{FF2B5EF4-FFF2-40B4-BE49-F238E27FC236}">
                <a16:creationId xmlns:a16="http://schemas.microsoft.com/office/drawing/2014/main" id="{52A6BCD7-8D0B-2136-C6FC-46AC7F91F948}"/>
              </a:ext>
            </a:extLst>
          </p:cNvPr>
          <p:cNvSpPr>
            <a:spLocks noGrp="1"/>
          </p:cNvSpPr>
          <p:nvPr>
            <p:ph type="sldNum" sz="quarter" idx="12"/>
          </p:nvPr>
        </p:nvSpPr>
        <p:spPr/>
        <p:txBody>
          <a:bodyPr/>
          <a:lstStyle/>
          <a:p>
            <a:fld id="{FB8001A5-AF3F-4570-B119-65EDF78F762E}" type="slidenum">
              <a:rPr lang="en-GB" smtClean="0"/>
              <a:t>21</a:t>
            </a:fld>
            <a:endParaRPr lang="en-US"/>
          </a:p>
        </p:txBody>
      </p:sp>
    </p:spTree>
    <p:extLst>
      <p:ext uri="{BB962C8B-B14F-4D97-AF65-F5344CB8AC3E}">
        <p14:creationId xmlns:p14="http://schemas.microsoft.com/office/powerpoint/2010/main" val="1596597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7054" y="2763087"/>
            <a:ext cx="4646517" cy="1570114"/>
          </a:xfrm>
          <a:prstGeom prst="rect">
            <a:avLst/>
          </a:prstGeom>
        </p:spPr>
      </p:pic>
      <p:sp>
        <p:nvSpPr>
          <p:cNvPr id="41" name="TextBox 40"/>
          <p:cNvSpPr txBox="1"/>
          <p:nvPr/>
        </p:nvSpPr>
        <p:spPr>
          <a:xfrm>
            <a:off x="7149759" y="2425014"/>
            <a:ext cx="5097928"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strike="noStrike" kern="1200" cap="none" spc="0" normalizeH="0" baseline="0" noProof="0">
                <a:ln>
                  <a:noFill/>
                </a:ln>
                <a:effectLst/>
                <a:uLnTx/>
                <a:uFillTx/>
                <a:latin typeface="Calibri" panose="020F0502020204030204"/>
                <a:ea typeface="+mn-ea"/>
                <a:cs typeface="+mn-cs"/>
              </a:rPr>
              <a:t>CNN/VAE architecture – red items optimised via Hyperband</a:t>
            </a:r>
            <a:endParaRPr lang="en-GB" sz="1400" b="0" i="0" strike="noStrike" kern="1200" cap="none" spc="0" normalizeH="0" baseline="0" noProof="0">
              <a:ln>
                <a:noFill/>
              </a:ln>
              <a:effectLst/>
              <a:uLnTx/>
              <a:uFillTx/>
              <a:latin typeface="Calibri" panose="020F0502020204030204"/>
              <a:cs typeface="Calibri"/>
            </a:endParaRP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8662" y="2800359"/>
            <a:ext cx="4489254" cy="2244626"/>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9053" y="4341404"/>
            <a:ext cx="4489254" cy="2244626"/>
          </a:xfrm>
          <a:prstGeom prst="rect">
            <a:avLst/>
          </a:prstGeom>
        </p:spPr>
      </p:pic>
      <p:sp>
        <p:nvSpPr>
          <p:cNvPr id="44" name="TextBox 43"/>
          <p:cNvSpPr txBox="1"/>
          <p:nvPr/>
        </p:nvSpPr>
        <p:spPr>
          <a:xfrm>
            <a:off x="933229" y="2929511"/>
            <a:ext cx="5097928"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strike="noStrike" kern="1200" cap="none" spc="0" normalizeH="0" baseline="0" noProof="0">
                <a:ln>
                  <a:noFill/>
                </a:ln>
                <a:effectLst/>
                <a:uLnTx/>
                <a:uFillTx/>
                <a:latin typeface="Calibri" panose="020F0502020204030204"/>
                <a:ea typeface="+mn-ea"/>
                <a:cs typeface="+mn-cs"/>
              </a:rPr>
              <a:t>Example VD output</a:t>
            </a:r>
            <a:endParaRPr lang="en-GB" sz="1400" b="0" i="0" strike="noStrike" kern="1200" cap="none" spc="0" normalizeH="0" baseline="0" noProof="0">
              <a:ln>
                <a:noFill/>
              </a:ln>
              <a:effectLst/>
              <a:uLnTx/>
              <a:uFillTx/>
              <a:latin typeface="Calibri" panose="020F0502020204030204"/>
              <a:cs typeface="Calibri"/>
            </a:endParaRPr>
          </a:p>
        </p:txBody>
      </p:sp>
      <p:sp>
        <p:nvSpPr>
          <p:cNvPr id="45" name="TextBox 44"/>
          <p:cNvSpPr txBox="1"/>
          <p:nvPr/>
        </p:nvSpPr>
        <p:spPr>
          <a:xfrm>
            <a:off x="639354" y="4116977"/>
            <a:ext cx="16969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Pre-IP measurement</a:t>
            </a:r>
          </a:p>
        </p:txBody>
      </p:sp>
      <p:sp>
        <p:nvSpPr>
          <p:cNvPr id="46" name="TextBox 45"/>
          <p:cNvSpPr txBox="1"/>
          <p:nvPr/>
        </p:nvSpPr>
        <p:spPr>
          <a:xfrm>
            <a:off x="675212" y="5414060"/>
            <a:ext cx="1765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Post-IP measurement</a:t>
            </a:r>
          </a:p>
        </p:txBody>
      </p:sp>
      <p:sp>
        <p:nvSpPr>
          <p:cNvPr id="47" name="TextBox 46"/>
          <p:cNvSpPr txBox="1"/>
          <p:nvPr/>
        </p:nvSpPr>
        <p:spPr>
          <a:xfrm>
            <a:off x="7247982" y="4538251"/>
            <a:ext cx="49007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Experiments planned at FEBE CLARA and at the ARES </a:t>
            </a:r>
            <a:r>
              <a:rPr kumimoji="0" lang="en-GB" sz="1400" b="0" i="0" u="none" strike="noStrike" kern="1200" cap="none" spc="0" normalizeH="0" baseline="0" noProof="0" err="1">
                <a:ln>
                  <a:noFill/>
                </a:ln>
                <a:solidFill>
                  <a:prstClr val="black"/>
                </a:solidFill>
                <a:effectLst/>
                <a:uLnTx/>
                <a:uFillTx/>
                <a:latin typeface="Calibri" panose="020F0502020204030204"/>
                <a:ea typeface="+mn-ea"/>
                <a:cs typeface="+mn-cs"/>
              </a:rPr>
              <a:t>linac</a:t>
            </a: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 (DESY)</a:t>
            </a:r>
          </a:p>
        </p:txBody>
      </p:sp>
      <p:sp>
        <p:nvSpPr>
          <p:cNvPr id="35" name="TextBox 34">
            <a:extLst>
              <a:ext uri="{FF2B5EF4-FFF2-40B4-BE49-F238E27FC236}">
                <a16:creationId xmlns:a16="http://schemas.microsoft.com/office/drawing/2014/main" id="{5B2E52B9-1BB1-C68D-F705-F8D0031AEB1E}"/>
              </a:ext>
            </a:extLst>
          </p:cNvPr>
          <p:cNvSpPr txBox="1"/>
          <p:nvPr/>
        </p:nvSpPr>
        <p:spPr>
          <a:xfrm>
            <a:off x="1450472" y="94160"/>
            <a:ext cx="9589901" cy="1077218"/>
          </a:xfrm>
          <a:prstGeom prst="rect">
            <a:avLst/>
          </a:prstGeom>
          <a:noFill/>
        </p:spPr>
        <p:txBody>
          <a:bodyPr wrap="square" lIns="91440" tIns="45720" rIns="91440" bIns="45720" rtlCol="0" anchor="t">
            <a:spAutoFit/>
          </a:bodyPr>
          <a:lstStyle/>
          <a:p>
            <a:pPr algn="ctr"/>
            <a:r>
              <a:rPr lang="en-US" sz="3200" b="1" spc="-150">
                <a:solidFill>
                  <a:srgbClr val="2E2D62"/>
                </a:solidFill>
                <a:latin typeface="Arial"/>
                <a:cs typeface="Arial"/>
              </a:rPr>
              <a:t>IP beam size virtual diagnostic @ FEBE CLARA</a:t>
            </a:r>
          </a:p>
          <a:p>
            <a:pPr algn="ctr"/>
            <a:endParaRPr lang="en-US" sz="3200" b="1" spc="-150">
              <a:solidFill>
                <a:srgbClr val="2E2D62"/>
              </a:solidFill>
              <a:latin typeface="Arial"/>
              <a:cs typeface="Arial"/>
            </a:endParaRPr>
          </a:p>
        </p:txBody>
      </p:sp>
      <p:grpSp>
        <p:nvGrpSpPr>
          <p:cNvPr id="6" name="Group 5"/>
          <p:cNvGrpSpPr/>
          <p:nvPr/>
        </p:nvGrpSpPr>
        <p:grpSpPr>
          <a:xfrm>
            <a:off x="755057" y="1342241"/>
            <a:ext cx="5388010" cy="1642686"/>
            <a:chOff x="6460118" y="1135728"/>
            <a:chExt cx="5388010" cy="1642686"/>
          </a:xfrm>
        </p:grpSpPr>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118" y="1135728"/>
              <a:ext cx="5388010" cy="1642686"/>
            </a:xfrm>
            <a:prstGeom prst="rect">
              <a:avLst/>
            </a:prstGeom>
          </p:spPr>
        </p:pic>
        <p:sp>
          <p:nvSpPr>
            <p:cNvPr id="4" name="Rectangle 3"/>
            <p:cNvSpPr/>
            <p:nvPr/>
          </p:nvSpPr>
          <p:spPr>
            <a:xfrm>
              <a:off x="6460118" y="1330735"/>
              <a:ext cx="664582" cy="278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p:cNvSpPr txBox="1"/>
          <p:nvPr/>
        </p:nvSpPr>
        <p:spPr>
          <a:xfrm>
            <a:off x="483704" y="1301360"/>
            <a:ext cx="1911891" cy="7386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strike="noStrike" kern="1200" cap="none" spc="0" normalizeH="0" baseline="0" noProof="0">
                <a:ln>
                  <a:noFill/>
                </a:ln>
                <a:effectLst/>
                <a:uLnTx/>
                <a:uFillTx/>
                <a:latin typeface="Calibri" panose="020F0502020204030204"/>
                <a:ea typeface="+mn-ea"/>
                <a:cs typeface="+mn-cs"/>
              </a:rPr>
              <a:t>FEBE CLARA IP – Screens/Quads used in study indicated</a:t>
            </a:r>
            <a:endParaRPr lang="en-GB" sz="1400" b="0" i="0" strike="noStrike" kern="1200" cap="none" spc="0" normalizeH="0" baseline="0" noProof="0">
              <a:ln>
                <a:noFill/>
              </a:ln>
              <a:effectLst/>
              <a:uLnTx/>
              <a:uFillTx/>
              <a:latin typeface="Calibri" panose="020F0502020204030204"/>
              <a:cs typeface="Calibri"/>
            </a:endParaRPr>
          </a:p>
        </p:txBody>
      </p:sp>
      <p:sp>
        <p:nvSpPr>
          <p:cNvPr id="2" name="TextBox 1">
            <a:extLst>
              <a:ext uri="{FF2B5EF4-FFF2-40B4-BE49-F238E27FC236}">
                <a16:creationId xmlns:a16="http://schemas.microsoft.com/office/drawing/2014/main" id="{D3C3715A-2C72-B46A-B2B5-915BE359086C}"/>
              </a:ext>
            </a:extLst>
          </p:cNvPr>
          <p:cNvSpPr txBox="1"/>
          <p:nvPr/>
        </p:nvSpPr>
        <p:spPr>
          <a:xfrm>
            <a:off x="1612135" y="703244"/>
            <a:ext cx="93441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2E2C61"/>
                </a:solidFill>
                <a:cs typeface="Calibri"/>
              </a:rPr>
              <a:t>Wolfenden, J et al. “Application of Virtual Diagnostics in the FEBE CLARA User Area”</a:t>
            </a:r>
            <a:r>
              <a:rPr lang="en-GB" sz="1600" i="1">
                <a:solidFill>
                  <a:srgbClr val="2E2C61"/>
                </a:solidFill>
                <a:cs typeface="Calibri"/>
              </a:rPr>
              <a:t> Proc. LINAC’22 </a:t>
            </a:r>
            <a:r>
              <a:rPr lang="en-GB" sz="1600">
                <a:solidFill>
                  <a:srgbClr val="2E2C61"/>
                </a:solidFill>
                <a:cs typeface="Calibri"/>
              </a:rPr>
              <a:t>(2022).</a:t>
            </a:r>
            <a:endParaRPr lang="en-US"/>
          </a:p>
        </p:txBody>
      </p:sp>
      <p:sp>
        <p:nvSpPr>
          <p:cNvPr id="3" name="Slide Number Placeholder 2">
            <a:extLst>
              <a:ext uri="{FF2B5EF4-FFF2-40B4-BE49-F238E27FC236}">
                <a16:creationId xmlns:a16="http://schemas.microsoft.com/office/drawing/2014/main" id="{E61A84B3-B33B-CE91-2A0C-BB94487A3F34}"/>
              </a:ext>
            </a:extLst>
          </p:cNvPr>
          <p:cNvSpPr>
            <a:spLocks noGrp="1"/>
          </p:cNvSpPr>
          <p:nvPr>
            <p:ph type="sldNum" sz="quarter" idx="12"/>
          </p:nvPr>
        </p:nvSpPr>
        <p:spPr/>
        <p:txBody>
          <a:bodyPr/>
          <a:lstStyle/>
          <a:p>
            <a:fld id="{FB8001A5-AF3F-4570-B119-65EDF78F762E}" type="slidenum">
              <a:rPr lang="en-GB" smtClean="0"/>
              <a:t>22</a:t>
            </a:fld>
            <a:endParaRPr lang="en-US"/>
          </a:p>
        </p:txBody>
      </p:sp>
    </p:spTree>
    <p:extLst>
      <p:ext uri="{BB962C8B-B14F-4D97-AF65-F5344CB8AC3E}">
        <p14:creationId xmlns:p14="http://schemas.microsoft.com/office/powerpoint/2010/main" val="3443581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61819"/>
            <a:ext cx="11905488" cy="777875"/>
          </a:xfrm>
        </p:spPr>
        <p:txBody>
          <a:bodyPr>
            <a:normAutofit/>
          </a:bodyPr>
          <a:lstStyle/>
          <a:p>
            <a:pPr algn="ctr"/>
            <a:r>
              <a:rPr lang="en-GB" sz="3600" b="1">
                <a:solidFill>
                  <a:srgbClr val="2E2D62"/>
                </a:solidFill>
                <a:latin typeface="Arial" panose="020B0604020202020204" pitchFamily="34" charset="0"/>
                <a:cs typeface="Arial" panose="020B0604020202020204" pitchFamily="34" charset="0"/>
              </a:rPr>
              <a:t>4D transverse phase space tomography on CLARA</a:t>
            </a:r>
          </a:p>
        </p:txBody>
      </p:sp>
      <p:sp>
        <p:nvSpPr>
          <p:cNvPr id="5" name="Content Placeholder 4"/>
          <p:cNvSpPr>
            <a:spLocks noGrp="1"/>
          </p:cNvSpPr>
          <p:nvPr>
            <p:ph idx="1"/>
          </p:nvPr>
        </p:nvSpPr>
        <p:spPr>
          <a:xfrm>
            <a:off x="306688" y="1298445"/>
            <a:ext cx="4987153" cy="5500225"/>
          </a:xfrm>
        </p:spPr>
        <p:txBody>
          <a:bodyPr vert="horz" lIns="91440" tIns="45720" rIns="91440" bIns="45720" rtlCol="0" anchor="t">
            <a:noAutofit/>
          </a:bodyPr>
          <a:lstStyle/>
          <a:p>
            <a:pPr>
              <a:lnSpc>
                <a:spcPct val="100000"/>
              </a:lnSpc>
            </a:pPr>
            <a:r>
              <a:rPr lang="en-GB" sz="2000">
                <a:latin typeface="Arial"/>
                <a:cs typeface="Arial"/>
              </a:rPr>
              <a:t>The aim is to reconstruct 4D transverse phase space distribution from quad scan images.</a:t>
            </a:r>
            <a:endParaRPr lang="en-GB" sz="2000">
              <a:latin typeface="Arial"/>
              <a:ea typeface="Calibri"/>
              <a:cs typeface="Arial"/>
            </a:endParaRPr>
          </a:p>
          <a:p>
            <a:pPr>
              <a:lnSpc>
                <a:spcPct val="100000"/>
              </a:lnSpc>
            </a:pPr>
            <a:r>
              <a:rPr lang="en-GB" sz="2000">
                <a:latin typeface="Arial"/>
                <a:cs typeface="Arial"/>
              </a:rPr>
              <a:t>Previous studies have demonstrated use of 4D phase space tomography using a “conventional” algorithm (ART)…</a:t>
            </a:r>
            <a:endParaRPr lang="en-GB" sz="2000">
              <a:latin typeface="Arial"/>
              <a:ea typeface="Calibri"/>
              <a:cs typeface="Arial"/>
            </a:endParaRPr>
          </a:p>
          <a:p>
            <a:pPr lvl="1">
              <a:lnSpc>
                <a:spcPct val="100000"/>
              </a:lnSpc>
            </a:pPr>
            <a:r>
              <a:rPr lang="en-GB" sz="1800">
                <a:latin typeface="Arial"/>
                <a:cs typeface="Arial"/>
                <a:hlinkClick r:id="rId3"/>
              </a:rPr>
              <a:t>https://doi.org/10.1103/</a:t>
            </a:r>
            <a:br>
              <a:rPr lang="en-GB" sz="1800">
                <a:hlinkClick r:id="rId3"/>
              </a:rPr>
            </a:br>
            <a:r>
              <a:rPr lang="en-GB" sz="1800">
                <a:latin typeface="Arial"/>
                <a:cs typeface="Arial"/>
                <a:hlinkClick r:id="rId3"/>
              </a:rPr>
              <a:t>PhysRevAccelBeams.23.032804</a:t>
            </a:r>
            <a:endParaRPr lang="en-GB" sz="1800">
              <a:latin typeface="Arial"/>
              <a:cs typeface="Arial"/>
            </a:endParaRPr>
          </a:p>
          <a:p>
            <a:pPr>
              <a:lnSpc>
                <a:spcPct val="100000"/>
              </a:lnSpc>
            </a:pPr>
            <a:r>
              <a:rPr lang="en-GB" sz="2000">
                <a:latin typeface="Arial"/>
                <a:cs typeface="Arial"/>
              </a:rPr>
              <a:t>…but data processing is slow, computationally demanding, and results are prone to artefacts.</a:t>
            </a:r>
            <a:endParaRPr lang="en-GB" sz="2000">
              <a:latin typeface="Arial"/>
              <a:ea typeface="Calibri"/>
              <a:cs typeface="Arial"/>
            </a:endParaRPr>
          </a:p>
          <a:p>
            <a:pPr>
              <a:lnSpc>
                <a:spcPct val="100000"/>
              </a:lnSpc>
            </a:pPr>
            <a:endParaRPr lang="en-GB" sz="2000">
              <a:ea typeface="Calibri" panose="020F0502020204030204"/>
              <a:cs typeface="Arial"/>
            </a:endParaRPr>
          </a:p>
        </p:txBody>
      </p:sp>
      <p:grpSp>
        <p:nvGrpSpPr>
          <p:cNvPr id="10" name="Group 9"/>
          <p:cNvGrpSpPr/>
          <p:nvPr/>
        </p:nvGrpSpPr>
        <p:grpSpPr>
          <a:xfrm>
            <a:off x="5805454" y="904745"/>
            <a:ext cx="6041572" cy="2525486"/>
            <a:chOff x="5779477" y="844131"/>
            <a:chExt cx="6041572" cy="2525486"/>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79477" y="844131"/>
              <a:ext cx="6041572" cy="2508669"/>
            </a:xfrm>
            <a:prstGeom prst="rect">
              <a:avLst/>
            </a:prstGeom>
          </p:spPr>
        </p:pic>
        <p:sp>
          <p:nvSpPr>
            <p:cNvPr id="9" name="Rectangle 8"/>
            <p:cNvSpPr/>
            <p:nvPr/>
          </p:nvSpPr>
          <p:spPr>
            <a:xfrm>
              <a:off x="6585857" y="2438400"/>
              <a:ext cx="4027714" cy="93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2" name="Straight Arrow Connector 11"/>
          <p:cNvCxnSpPr/>
          <p:nvPr/>
        </p:nvCxnSpPr>
        <p:spPr>
          <a:xfrm flipV="1">
            <a:off x="8421850" y="2259528"/>
            <a:ext cx="7898" cy="5116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0639548" y="2259528"/>
            <a:ext cx="1207478" cy="870857"/>
          </a:xfrm>
          <a:prstGeom prst="rect">
            <a:avLst/>
          </a:prstGeom>
          <a:solidFill>
            <a:srgbClr val="FFFFFF">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Arrow Connector 12"/>
          <p:cNvCxnSpPr/>
          <p:nvPr/>
        </p:nvCxnSpPr>
        <p:spPr>
          <a:xfrm flipV="1">
            <a:off x="10903793" y="2259528"/>
            <a:ext cx="7898" cy="5116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43949" y="2696812"/>
            <a:ext cx="155414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reconstruction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point</a:t>
            </a:r>
          </a:p>
        </p:txBody>
      </p:sp>
      <p:sp>
        <p:nvSpPr>
          <p:cNvPr id="18" name="TextBox 17"/>
          <p:cNvSpPr txBox="1"/>
          <p:nvPr/>
        </p:nvSpPr>
        <p:spPr>
          <a:xfrm>
            <a:off x="10286681" y="2712387"/>
            <a:ext cx="129740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observation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point</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675" t="6524" r="6060" b="3654"/>
          <a:stretch/>
        </p:blipFill>
        <p:spPr>
          <a:xfrm>
            <a:off x="8251371" y="3282529"/>
            <a:ext cx="3569678" cy="3375009"/>
          </a:xfrm>
          <a:prstGeom prst="rect">
            <a:avLst/>
          </a:prstGeom>
        </p:spPr>
      </p:pic>
      <p:sp>
        <p:nvSpPr>
          <p:cNvPr id="19" name="TextBox 18"/>
          <p:cNvSpPr txBox="1"/>
          <p:nvPr/>
        </p:nvSpPr>
        <p:spPr>
          <a:xfrm>
            <a:off x="5678311" y="3609103"/>
            <a:ext cx="27175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5B9BD5">
                    <a:lumMod val="75000"/>
                  </a:srgbClr>
                </a:solidFill>
                <a:effectLst/>
                <a:uLnTx/>
                <a:uFillTx/>
                <a:latin typeface="Calibri" panose="020F0502020204030204"/>
                <a:ea typeface="+mn-ea"/>
                <a:cs typeface="+mn-cs"/>
              </a:rPr>
              <a:t>Top: 4D phase space at end of </a:t>
            </a:r>
            <a:r>
              <a:rPr kumimoji="0" lang="en-GB" sz="1600" b="0" i="1" u="none" strike="noStrike" kern="1200" cap="none" spc="0" normalizeH="0" baseline="0" noProof="0" err="1">
                <a:ln>
                  <a:noFill/>
                </a:ln>
                <a:solidFill>
                  <a:srgbClr val="5B9BD5">
                    <a:lumMod val="75000"/>
                  </a:srgbClr>
                </a:solidFill>
                <a:effectLst/>
                <a:uLnTx/>
                <a:uFillTx/>
                <a:latin typeface="Calibri" panose="020F0502020204030204"/>
                <a:ea typeface="+mn-ea"/>
                <a:cs typeface="+mn-cs"/>
              </a:rPr>
              <a:t>linac</a:t>
            </a:r>
            <a:r>
              <a:rPr kumimoji="0" lang="en-GB" sz="1600" b="0" i="1" u="none" strike="noStrike" kern="1200" cap="none" spc="0" normalizeH="0" baseline="0" noProof="0">
                <a:ln>
                  <a:noFill/>
                </a:ln>
                <a:solidFill>
                  <a:srgbClr val="5B9BD5">
                    <a:lumMod val="75000"/>
                  </a:srgbClr>
                </a:solidFill>
                <a:effectLst/>
                <a:uLnTx/>
                <a:uFillTx/>
                <a:latin typeface="Calibri" panose="020F0502020204030204"/>
                <a:ea typeface="+mn-ea"/>
                <a:cs typeface="+mn-cs"/>
              </a:rPr>
              <a:t> constructed from beam images at observation point for different quad strengths.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1" u="none" strike="noStrike" kern="1200" cap="none" spc="0" normalizeH="0" baseline="0" noProof="0">
              <a:ln>
                <a:noFill/>
              </a:ln>
              <a:solidFill>
                <a:srgbClr val="5B9BD5">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5B9BD5">
                    <a:lumMod val="75000"/>
                  </a:srgbClr>
                </a:solidFill>
                <a:effectLst/>
                <a:uLnTx/>
                <a:uFillTx/>
                <a:latin typeface="Calibri" panose="020F0502020204030204"/>
                <a:ea typeface="+mn-ea"/>
                <a:cs typeface="+mn-cs"/>
              </a:rPr>
              <a:t>Right: Results validated by transporting phase space to the observation point, and projecting onto the x-y plane.</a:t>
            </a:r>
          </a:p>
        </p:txBody>
      </p:sp>
      <p:sp>
        <p:nvSpPr>
          <p:cNvPr id="15" name="Rectangle 14"/>
          <p:cNvSpPr/>
          <p:nvPr/>
        </p:nvSpPr>
        <p:spPr>
          <a:xfrm>
            <a:off x="10338287" y="6547556"/>
            <a:ext cx="1853713" cy="369332"/>
          </a:xfrm>
          <a:prstGeom prst="rect">
            <a:avLst/>
          </a:prstGeom>
        </p:spPr>
        <p:txBody>
          <a:bodyPr wrap="none">
            <a:spAutoFit/>
          </a:bodyPr>
          <a:lstStyle/>
          <a:p>
            <a:r>
              <a:rPr lang="en-US">
                <a:cs typeface="Calibri"/>
              </a:rPr>
              <a:t>Andy Wolski et al.</a:t>
            </a:r>
            <a:endParaRPr lang="en-GB"/>
          </a:p>
        </p:txBody>
      </p:sp>
      <p:sp>
        <p:nvSpPr>
          <p:cNvPr id="3" name="TextBox 2">
            <a:extLst>
              <a:ext uri="{FF2B5EF4-FFF2-40B4-BE49-F238E27FC236}">
                <a16:creationId xmlns:a16="http://schemas.microsoft.com/office/drawing/2014/main" id="{6C1CF2DE-F513-F84A-C739-4C9FCA813E12}"/>
              </a:ext>
            </a:extLst>
          </p:cNvPr>
          <p:cNvSpPr txBox="1"/>
          <p:nvPr/>
        </p:nvSpPr>
        <p:spPr>
          <a:xfrm>
            <a:off x="340659" y="675103"/>
            <a:ext cx="116989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2E2C61"/>
                </a:solidFill>
                <a:cs typeface="Arial"/>
              </a:rPr>
              <a:t>Wolski, A et al. “Transverse phase space tomography in the CLARA accelerator test facility using image compression and machine learning” </a:t>
            </a:r>
            <a:r>
              <a:rPr lang="en-GB" sz="1600" u="sng">
                <a:solidFill>
                  <a:srgbClr val="0563C1"/>
                </a:solidFill>
                <a:cs typeface="Arial"/>
                <a:hlinkClick r:id="rId6"/>
              </a:rPr>
              <a:t>https://doi.org/10.48550/arXiv.2209.00814</a:t>
            </a:r>
            <a:r>
              <a:rPr lang="en-GB" sz="1600">
                <a:solidFill>
                  <a:srgbClr val="2E2C61"/>
                </a:solidFill>
                <a:cs typeface="Arial"/>
              </a:rPr>
              <a:t> (</a:t>
            </a:r>
            <a:r>
              <a:rPr lang="en-GB" sz="1600" i="1">
                <a:solidFill>
                  <a:srgbClr val="2E2C61"/>
                </a:solidFill>
                <a:cs typeface="Arial"/>
              </a:rPr>
              <a:t>submitted to PRAB</a:t>
            </a:r>
            <a:r>
              <a:rPr lang="en-GB" sz="1600">
                <a:solidFill>
                  <a:srgbClr val="2E2C61"/>
                </a:solidFill>
                <a:cs typeface="Arial"/>
              </a:rPr>
              <a:t>) (2022).​</a:t>
            </a:r>
            <a:endParaRPr lang="en-US"/>
          </a:p>
        </p:txBody>
      </p:sp>
      <p:sp>
        <p:nvSpPr>
          <p:cNvPr id="4" name="Slide Number Placeholder 3">
            <a:extLst>
              <a:ext uri="{FF2B5EF4-FFF2-40B4-BE49-F238E27FC236}">
                <a16:creationId xmlns:a16="http://schemas.microsoft.com/office/drawing/2014/main" id="{C67DB46B-CC77-E3F8-A145-DF8AEA86BFFD}"/>
              </a:ext>
            </a:extLst>
          </p:cNvPr>
          <p:cNvSpPr>
            <a:spLocks noGrp="1"/>
          </p:cNvSpPr>
          <p:nvPr>
            <p:ph type="sldNum" sz="quarter" idx="12"/>
          </p:nvPr>
        </p:nvSpPr>
        <p:spPr/>
        <p:txBody>
          <a:bodyPr/>
          <a:lstStyle/>
          <a:p>
            <a:fld id="{FB8001A5-AF3F-4570-B119-65EDF78F762E}" type="slidenum">
              <a:rPr lang="en-GB" smtClean="0"/>
              <a:t>23</a:t>
            </a:fld>
            <a:endParaRPr lang="en-US"/>
          </a:p>
        </p:txBody>
      </p:sp>
    </p:spTree>
    <p:extLst>
      <p:ext uri="{BB962C8B-B14F-4D97-AF65-F5344CB8AC3E}">
        <p14:creationId xmlns:p14="http://schemas.microsoft.com/office/powerpoint/2010/main" val="2612107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39739" y="1161152"/>
            <a:ext cx="7101518" cy="1543806"/>
          </a:xfrm>
        </p:spPr>
        <p:txBody>
          <a:bodyPr vert="horz" lIns="91440" tIns="45720" rIns="91440" bIns="45720" rtlCol="0" anchor="t">
            <a:normAutofit/>
          </a:bodyPr>
          <a:lstStyle/>
          <a:p>
            <a:r>
              <a:rPr lang="en-GB" sz="1800">
                <a:latin typeface="Arial"/>
                <a:cs typeface="Arial"/>
              </a:rPr>
              <a:t>Size of neural network reduced through use of image compression (using discrete cosine transforms).</a:t>
            </a:r>
          </a:p>
          <a:p>
            <a:endParaRPr lang="en-GB" sz="1800">
              <a:latin typeface="Arial"/>
              <a:cs typeface="Aria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574844" y="1172482"/>
            <a:ext cx="4278984" cy="5470468"/>
          </a:xfrm>
          <a:prstGeom prst="rect">
            <a:avLst/>
          </a:prstGeom>
        </p:spPr>
      </p:pic>
      <p:sp>
        <p:nvSpPr>
          <p:cNvPr id="4" name="TextBox 3"/>
          <p:cNvSpPr txBox="1"/>
          <p:nvPr/>
        </p:nvSpPr>
        <p:spPr>
          <a:xfrm>
            <a:off x="1761300" y="1963074"/>
            <a:ext cx="4598759" cy="461665"/>
          </a:xfrm>
          <a:prstGeom prst="rect">
            <a:avLst/>
          </a:prstGeom>
          <a:noFill/>
          <a:ln w="285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Collect quad scan images (32 steps)</a:t>
            </a:r>
          </a:p>
        </p:txBody>
      </p:sp>
      <p:sp>
        <p:nvSpPr>
          <p:cNvPr id="8" name="TextBox 7"/>
          <p:cNvSpPr txBox="1"/>
          <p:nvPr/>
        </p:nvSpPr>
        <p:spPr>
          <a:xfrm>
            <a:off x="2228446" y="2708890"/>
            <a:ext cx="3664465" cy="461665"/>
          </a:xfrm>
          <a:prstGeom prst="rect">
            <a:avLst/>
          </a:prstGeom>
          <a:noFill/>
          <a:ln w="285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Compress images using DCT</a:t>
            </a:r>
          </a:p>
        </p:txBody>
      </p:sp>
      <p:sp>
        <p:nvSpPr>
          <p:cNvPr id="9" name="TextBox 8"/>
          <p:cNvSpPr txBox="1"/>
          <p:nvPr/>
        </p:nvSpPr>
        <p:spPr>
          <a:xfrm>
            <a:off x="1858096" y="3435077"/>
            <a:ext cx="4405163" cy="830997"/>
          </a:xfrm>
          <a:prstGeom prst="rect">
            <a:avLst/>
          </a:prstGeom>
          <a:noFill/>
          <a:ln w="285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Provide compressed image as input to (trained) neural network</a:t>
            </a:r>
          </a:p>
        </p:txBody>
      </p:sp>
      <p:sp>
        <p:nvSpPr>
          <p:cNvPr id="10" name="TextBox 9"/>
          <p:cNvSpPr txBox="1"/>
          <p:nvPr/>
        </p:nvSpPr>
        <p:spPr>
          <a:xfrm>
            <a:off x="928730" y="4530596"/>
            <a:ext cx="6263894" cy="461665"/>
          </a:xfrm>
          <a:prstGeom prst="rect">
            <a:avLst/>
          </a:prstGeom>
          <a:noFill/>
          <a:ln w="285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Compressed 4D phase space produced as output</a:t>
            </a:r>
          </a:p>
        </p:txBody>
      </p:sp>
      <p:sp>
        <p:nvSpPr>
          <p:cNvPr id="11" name="TextBox 10"/>
          <p:cNvSpPr txBox="1"/>
          <p:nvPr/>
        </p:nvSpPr>
        <p:spPr>
          <a:xfrm>
            <a:off x="1505494" y="5256783"/>
            <a:ext cx="5110373" cy="461665"/>
          </a:xfrm>
          <a:prstGeom prst="rect">
            <a:avLst/>
          </a:prstGeom>
          <a:noFill/>
          <a:ln w="28575">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C00000"/>
                </a:solidFill>
                <a:effectLst/>
                <a:uLnTx/>
                <a:uFillTx/>
                <a:latin typeface="Calibri" panose="020F0502020204030204"/>
                <a:ea typeface="+mn-ea"/>
                <a:cs typeface="+mn-cs"/>
              </a:rPr>
              <a:t>Decompress 4D phase space using IDCT</a:t>
            </a:r>
          </a:p>
        </p:txBody>
      </p:sp>
      <p:cxnSp>
        <p:nvCxnSpPr>
          <p:cNvPr id="13" name="Straight Arrow Connector 12"/>
          <p:cNvCxnSpPr>
            <a:cxnSpLocks/>
          </p:cNvCxnSpPr>
          <p:nvPr/>
        </p:nvCxnSpPr>
        <p:spPr>
          <a:xfrm flipH="1">
            <a:off x="4060679" y="2424739"/>
            <a:ext cx="1" cy="2841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060676" y="3193516"/>
            <a:ext cx="1" cy="2841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060675" y="4256260"/>
            <a:ext cx="1" cy="2841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060674" y="5009450"/>
            <a:ext cx="1" cy="28415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49124" y="879164"/>
            <a:ext cx="22040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rPr>
              <a:t>Decompressed Image</a:t>
            </a:r>
          </a:p>
        </p:txBody>
      </p:sp>
      <p:sp>
        <p:nvSpPr>
          <p:cNvPr id="20" name="TextBox 19"/>
          <p:cNvSpPr txBox="1"/>
          <p:nvPr/>
        </p:nvSpPr>
        <p:spPr>
          <a:xfrm>
            <a:off x="10412032" y="883643"/>
            <a:ext cx="5641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5B9BD5">
                    <a:lumMod val="75000"/>
                  </a:srgbClr>
                </a:solidFill>
                <a:effectLst/>
                <a:uLnTx/>
                <a:uFillTx/>
                <a:latin typeface="Calibri" panose="020F0502020204030204"/>
                <a:ea typeface="+mn-ea"/>
                <a:cs typeface="+mn-cs"/>
              </a:rPr>
              <a:t>DCT</a:t>
            </a:r>
          </a:p>
        </p:txBody>
      </p:sp>
      <p:sp>
        <p:nvSpPr>
          <p:cNvPr id="17" name="Rectangle 16"/>
          <p:cNvSpPr/>
          <p:nvPr/>
        </p:nvSpPr>
        <p:spPr>
          <a:xfrm>
            <a:off x="10338287" y="6547556"/>
            <a:ext cx="1853713" cy="369332"/>
          </a:xfrm>
          <a:prstGeom prst="rect">
            <a:avLst/>
          </a:prstGeom>
        </p:spPr>
        <p:txBody>
          <a:bodyPr wrap="none">
            <a:spAutoFit/>
          </a:bodyPr>
          <a:lstStyle/>
          <a:p>
            <a:r>
              <a:rPr lang="en-US">
                <a:cs typeface="Calibri"/>
              </a:rPr>
              <a:t>Andy Wolski et al.</a:t>
            </a:r>
            <a:endParaRPr lang="en-GB"/>
          </a:p>
        </p:txBody>
      </p:sp>
      <p:sp>
        <p:nvSpPr>
          <p:cNvPr id="22" name="Title 1"/>
          <p:cNvSpPr>
            <a:spLocks noGrp="1"/>
          </p:cNvSpPr>
          <p:nvPr>
            <p:ph type="title"/>
          </p:nvPr>
        </p:nvSpPr>
        <p:spPr>
          <a:xfrm>
            <a:off x="137160" y="139751"/>
            <a:ext cx="11905488" cy="777875"/>
          </a:xfrm>
        </p:spPr>
        <p:txBody>
          <a:bodyPr>
            <a:normAutofit/>
          </a:bodyPr>
          <a:lstStyle/>
          <a:p>
            <a:pPr algn="ctr"/>
            <a:r>
              <a:rPr lang="en-GB" sz="3600" b="1">
                <a:solidFill>
                  <a:srgbClr val="2E2D62"/>
                </a:solidFill>
                <a:latin typeface="Arial" panose="020B0604020202020204" pitchFamily="34" charset="0"/>
                <a:cs typeface="Arial" panose="020B0604020202020204" pitchFamily="34" charset="0"/>
              </a:rPr>
              <a:t>4D transverse phase space tomography on CLARA</a:t>
            </a:r>
          </a:p>
        </p:txBody>
      </p:sp>
      <p:sp>
        <p:nvSpPr>
          <p:cNvPr id="2" name="Slide Number Placeholder 1">
            <a:extLst>
              <a:ext uri="{FF2B5EF4-FFF2-40B4-BE49-F238E27FC236}">
                <a16:creationId xmlns:a16="http://schemas.microsoft.com/office/drawing/2014/main" id="{7F5C69AF-65F2-24B6-E7D9-355E9E1187D4}"/>
              </a:ext>
            </a:extLst>
          </p:cNvPr>
          <p:cNvSpPr>
            <a:spLocks noGrp="1"/>
          </p:cNvSpPr>
          <p:nvPr>
            <p:ph type="sldNum" sz="quarter" idx="12"/>
          </p:nvPr>
        </p:nvSpPr>
        <p:spPr/>
        <p:txBody>
          <a:bodyPr/>
          <a:lstStyle/>
          <a:p>
            <a:fld id="{FB8001A5-AF3F-4570-B119-65EDF78F762E}" type="slidenum">
              <a:rPr lang="en-GB" smtClean="0"/>
              <a:t>24</a:t>
            </a:fld>
            <a:endParaRPr lang="en-US"/>
          </a:p>
        </p:txBody>
      </p:sp>
    </p:spTree>
    <p:extLst>
      <p:ext uri="{BB962C8B-B14F-4D97-AF65-F5344CB8AC3E}">
        <p14:creationId xmlns:p14="http://schemas.microsoft.com/office/powerpoint/2010/main" val="4120558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04800" y="139751"/>
            <a:ext cx="11049000" cy="77787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2E2D62"/>
                </a:solidFill>
                <a:effectLst/>
                <a:uLnTx/>
                <a:uFillTx/>
                <a:latin typeface="Arial" panose="020B0604020202020204" pitchFamily="34" charset="0"/>
                <a:cs typeface="Arial" panose="020B0604020202020204" pitchFamily="34" charset="0"/>
              </a:rPr>
              <a:t>4D tomography: results for 100 </a:t>
            </a:r>
            <a:r>
              <a:rPr kumimoji="0" lang="en-GB" sz="4400" b="1" i="0" u="none" strike="noStrike" kern="1200" cap="none" spc="0" normalizeH="0" baseline="0" noProof="0" err="1">
                <a:ln>
                  <a:noFill/>
                </a:ln>
                <a:solidFill>
                  <a:srgbClr val="2E2D62"/>
                </a:solidFill>
                <a:effectLst/>
                <a:uLnTx/>
                <a:uFillTx/>
                <a:latin typeface="Arial" panose="020B0604020202020204" pitchFamily="34" charset="0"/>
                <a:cs typeface="Arial" panose="020B0604020202020204" pitchFamily="34" charset="0"/>
              </a:rPr>
              <a:t>pC</a:t>
            </a:r>
            <a:r>
              <a:rPr kumimoji="0" lang="en-GB" sz="4400" b="1" i="0" u="none" strike="noStrike" kern="1200" cap="none" spc="0" normalizeH="0" baseline="0" noProof="0">
                <a:ln>
                  <a:noFill/>
                </a:ln>
                <a:solidFill>
                  <a:srgbClr val="2E2D62"/>
                </a:solidFill>
                <a:effectLst/>
                <a:uLnTx/>
                <a:uFillTx/>
                <a:latin typeface="Arial" panose="020B0604020202020204" pitchFamily="34" charset="0"/>
                <a:cs typeface="Arial" panose="020B0604020202020204" pitchFamily="34" charset="0"/>
              </a:rPr>
              <a:t> bunch charge</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597" r="5792" b="3528"/>
          <a:stretch/>
        </p:blipFill>
        <p:spPr>
          <a:xfrm>
            <a:off x="6873024" y="1300618"/>
            <a:ext cx="4385501" cy="4964715"/>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7435" r="6815" b="3841"/>
          <a:stretch/>
        </p:blipFill>
        <p:spPr>
          <a:xfrm>
            <a:off x="1336826" y="1314279"/>
            <a:ext cx="4333321" cy="4951054"/>
          </a:xfrm>
          <a:prstGeom prst="rect">
            <a:avLst/>
          </a:prstGeom>
        </p:spPr>
      </p:pic>
      <p:sp>
        <p:nvSpPr>
          <p:cNvPr id="12" name="TextBox 11"/>
          <p:cNvSpPr txBox="1"/>
          <p:nvPr/>
        </p:nvSpPr>
        <p:spPr>
          <a:xfrm>
            <a:off x="1625064" y="931286"/>
            <a:ext cx="37807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Algebraic reconstruction tomography</a:t>
            </a:r>
          </a:p>
        </p:txBody>
      </p:sp>
      <p:sp>
        <p:nvSpPr>
          <p:cNvPr id="19" name="TextBox 18"/>
          <p:cNvSpPr txBox="1"/>
          <p:nvPr/>
        </p:nvSpPr>
        <p:spPr>
          <a:xfrm>
            <a:off x="8190036" y="944946"/>
            <a:ext cx="18197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Machine learning</a:t>
            </a:r>
          </a:p>
        </p:txBody>
      </p:sp>
      <p:sp>
        <p:nvSpPr>
          <p:cNvPr id="17" name="Rectangle 16"/>
          <p:cNvSpPr/>
          <p:nvPr/>
        </p:nvSpPr>
        <p:spPr>
          <a:xfrm>
            <a:off x="2936678" y="6295026"/>
            <a:ext cx="62018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https://doi.org/10.48550/arXiv.2209.00814</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submitted to PRAB</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8" name="Rectangle 7"/>
          <p:cNvSpPr/>
          <p:nvPr/>
        </p:nvSpPr>
        <p:spPr>
          <a:xfrm>
            <a:off x="10338287" y="6547556"/>
            <a:ext cx="1853713" cy="369332"/>
          </a:xfrm>
          <a:prstGeom prst="rect">
            <a:avLst/>
          </a:prstGeom>
        </p:spPr>
        <p:txBody>
          <a:bodyPr wrap="none">
            <a:spAutoFit/>
          </a:bodyPr>
          <a:lstStyle/>
          <a:p>
            <a:r>
              <a:rPr lang="en-US">
                <a:cs typeface="Calibri"/>
              </a:rPr>
              <a:t>Andy Wolski et al.</a:t>
            </a:r>
            <a:endParaRPr lang="en-GB"/>
          </a:p>
        </p:txBody>
      </p:sp>
      <p:sp>
        <p:nvSpPr>
          <p:cNvPr id="2" name="Slide Number Placeholder 1">
            <a:extLst>
              <a:ext uri="{FF2B5EF4-FFF2-40B4-BE49-F238E27FC236}">
                <a16:creationId xmlns:a16="http://schemas.microsoft.com/office/drawing/2014/main" id="{762EB32E-CDBF-EC8B-5ABB-72EBF1D85F2E}"/>
              </a:ext>
            </a:extLst>
          </p:cNvPr>
          <p:cNvSpPr>
            <a:spLocks noGrp="1"/>
          </p:cNvSpPr>
          <p:nvPr>
            <p:ph type="sldNum" sz="quarter" idx="12"/>
          </p:nvPr>
        </p:nvSpPr>
        <p:spPr/>
        <p:txBody>
          <a:bodyPr/>
          <a:lstStyle/>
          <a:p>
            <a:fld id="{FB8001A5-AF3F-4570-B119-65EDF78F762E}" type="slidenum">
              <a:rPr lang="en-GB" smtClean="0"/>
              <a:t>25</a:t>
            </a:fld>
            <a:endParaRPr lang="en-US"/>
          </a:p>
        </p:txBody>
      </p:sp>
    </p:spTree>
    <p:extLst>
      <p:ext uri="{BB962C8B-B14F-4D97-AF65-F5344CB8AC3E}">
        <p14:creationId xmlns:p14="http://schemas.microsoft.com/office/powerpoint/2010/main" val="684576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D77B-3BA7-A598-666D-F172881D8C23}"/>
              </a:ext>
            </a:extLst>
          </p:cNvPr>
          <p:cNvSpPr>
            <a:spLocks noGrp="1"/>
          </p:cNvSpPr>
          <p:nvPr>
            <p:ph type="ctrTitle"/>
          </p:nvPr>
        </p:nvSpPr>
        <p:spPr>
          <a:xfrm>
            <a:off x="6590662" y="4267832"/>
            <a:ext cx="4805996" cy="1297115"/>
          </a:xfrm>
        </p:spPr>
        <p:txBody>
          <a:bodyPr anchor="t">
            <a:normAutofit/>
          </a:bodyPr>
          <a:lstStyle/>
          <a:p>
            <a:pPr algn="l"/>
            <a:r>
              <a:rPr lang="en-US" sz="4000">
                <a:solidFill>
                  <a:schemeClr val="tx2"/>
                </a:solidFill>
                <a:cs typeface="Calibri Light"/>
              </a:rPr>
              <a:t>Anomaly Detection</a:t>
            </a:r>
          </a:p>
        </p:txBody>
      </p:sp>
      <p:pic>
        <p:nvPicPr>
          <p:cNvPr id="58" name="Graphic 57" descr="Satellite with solid fill">
            <a:extLst>
              <a:ext uri="{FF2B5EF4-FFF2-40B4-BE49-F238E27FC236}">
                <a16:creationId xmlns:a16="http://schemas.microsoft.com/office/drawing/2014/main" id="{4BD457CC-E7E4-1B8D-093C-236878415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Slide Number Placeholder 3">
            <a:extLst>
              <a:ext uri="{FF2B5EF4-FFF2-40B4-BE49-F238E27FC236}">
                <a16:creationId xmlns:a16="http://schemas.microsoft.com/office/drawing/2014/main" id="{784E6235-7B37-B063-0657-57FD11529DCF}"/>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smtClean="0"/>
              <a:pPr>
                <a:spcAft>
                  <a:spcPts val="600"/>
                </a:spcAft>
              </a:pPr>
              <a:t>26</a:t>
            </a:fld>
            <a:endParaRPr lang="en-US"/>
          </a:p>
        </p:txBody>
      </p:sp>
    </p:spTree>
    <p:extLst>
      <p:ext uri="{BB962C8B-B14F-4D97-AF65-F5344CB8AC3E}">
        <p14:creationId xmlns:p14="http://schemas.microsoft.com/office/powerpoint/2010/main" val="3985784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403341" y="2341893"/>
            <a:ext cx="4604410" cy="369332"/>
          </a:xfrm>
          <a:prstGeom prst="rect">
            <a:avLst/>
          </a:prstGeom>
        </p:spPr>
        <p:txBody>
          <a:bodyPr wrap="square" lIns="91440" tIns="45720" rIns="91440" bIns="45720" anchor="t">
            <a:spAutoFit/>
          </a:bodyPr>
          <a:lstStyle/>
          <a:p>
            <a:endParaRPr lang="en-GB">
              <a:solidFill>
                <a:srgbClr val="626262"/>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E67786B-8CF6-7140-A9BE-F2F0A0F1F7F0}"/>
              </a:ext>
            </a:extLst>
          </p:cNvPr>
          <p:cNvSpPr txBox="1"/>
          <p:nvPr/>
        </p:nvSpPr>
        <p:spPr>
          <a:xfrm>
            <a:off x="424472" y="117862"/>
            <a:ext cx="11344092" cy="707886"/>
          </a:xfrm>
          <a:prstGeom prst="rect">
            <a:avLst/>
          </a:prstGeom>
          <a:noFill/>
        </p:spPr>
        <p:txBody>
          <a:bodyPr wrap="square" lIns="91440" tIns="45720" rIns="91440" bIns="45720" rtlCol="0" anchor="t">
            <a:spAutoFit/>
          </a:bodyPr>
          <a:lstStyle/>
          <a:p>
            <a:pPr algn="ctr"/>
            <a:r>
              <a:rPr lang="en-US" sz="4000" b="1" spc="-150">
                <a:ea typeface="+mn-lt"/>
                <a:cs typeface="+mn-lt"/>
              </a:rPr>
              <a:t>Machine Learning for RF Breakdown Detection at CLARA</a:t>
            </a:r>
            <a:endParaRPr lang="en-US" sz="4000" b="1">
              <a:cs typeface="Calibri"/>
            </a:endParaRPr>
          </a:p>
        </p:txBody>
      </p:sp>
      <p:sp>
        <p:nvSpPr>
          <p:cNvPr id="6" name="TextBox 5">
            <a:extLst>
              <a:ext uri="{FF2B5EF4-FFF2-40B4-BE49-F238E27FC236}">
                <a16:creationId xmlns:a16="http://schemas.microsoft.com/office/drawing/2014/main" id="{F324C67A-C52D-5544-86B0-813208112397}"/>
              </a:ext>
            </a:extLst>
          </p:cNvPr>
          <p:cNvSpPr txBox="1"/>
          <p:nvPr/>
        </p:nvSpPr>
        <p:spPr>
          <a:xfrm rot="16200000">
            <a:off x="10716762" y="4838514"/>
            <a:ext cx="1859272" cy="215444"/>
          </a:xfrm>
          <a:prstGeom prst="rect">
            <a:avLst/>
          </a:prstGeom>
          <a:noFill/>
        </p:spPr>
        <p:txBody>
          <a:bodyPr wrap="square" rtlCol="0">
            <a:spAutoFit/>
          </a:bodyPr>
          <a:lstStyle/>
          <a:p>
            <a:r>
              <a:rPr lang="en-US" sz="800">
                <a:solidFill>
                  <a:schemeClr val="bg1"/>
                </a:solidFill>
                <a:latin typeface="Arial" panose="020B0604020202020204" pitchFamily="34" charset="0"/>
                <a:cs typeface="Arial" panose="020B0604020202020204" pitchFamily="34" charset="0"/>
              </a:rPr>
              <a:t>Image © STFC John Dawson </a:t>
            </a:r>
          </a:p>
        </p:txBody>
      </p:sp>
      <p:sp>
        <p:nvSpPr>
          <p:cNvPr id="2" name="AutoShape 2" descr="data:image/jpeg;base64,/9j/4AAQSkZJRgABAQEAYABgAAD/2wBDAAgGBgcGBQgHBwcJCQgKDBQNDAsLDBkSEw8UHRofHh0aHBwgJC4nICIsIxwcKDcpLDAxNDQ0Hyc5PTgyPC4zNDL/2wBDAQkJCQwLDBgNDRgyIRwhMjIyMjIyMjIyMjIyMjIyMjIyMjIyMjIyMjIyMjIyMjIyMjIyMjIyMjIyMjIyMjIyMjL/wAARCAH1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iiigAorMvdQubW+ZfKiNuLaSUEsdzMu38AOazDrOq7Ps0UcE94zrtaNcLtKb+hYc9uvNAHTVzUeg6fqV9rk09tG1zJKYBK67ig8pMYB4BBOc1et9Su5rnT1aOEQzxMZGBO7eB0A9OtRadqFpDq+pWckwW4kvMqmDz+6T/CgC1H4f0iOJEOmWbFVALG3XJ9+lO/sLSP+gVZf+A6f4VoUUAZ/9haR/wBAqy/8B0/wo/sLSP8AoFWX/gOn+FaFFAGQnhvSkvJpzYWjLIiKIzbrhcZyRx3z+lT/ANhaR/0CrL/wHT/CtCigDP8A7C0j/oFWX/gOn+FH9haR/wBAqy/8B0/wrQooAyLvw1pVzbNElhaQsWU70t1yMEHHTvjH41P/AGFpH/QKsv8AwHT/AArQooAz/wCwtI/6BVl/4Dp/hR/YWkf9Aqy/8B0/wrQooAz/AOwtI/6BVl/4Dp/hVWz8O6ZHLdmSwspA8+5B9nX5F2qMcj1BPHrW1TIzlpOejepPYflQBS/sLSP+gVZf+A6f4Uf2FpH/AECrL/wHT/CtCigDP/sLSP8AoFWX/gOn+FQXHhrSp2gK2FpH5UokIW3X5xgjaeOnP6Vr0UAZ/wDYWkf9Aqy/8B0/wo/sLSP+gVZf+A6f4VoUUAZ/9haR/wBAqy/8B0/wo/sLSP8AoFWX/gOn+FaFFAGXB4c0eCLyxp1q/wAzHLwqTySeuOnPHtUn9haR/wBAqy/8B0/wrQooAz/7C0j/AKBVl/4Dp/hR/YWkf9Aqy/8AAdP8K0KKAMr/AIRvR/tRn/s61yU2bPJXb1znGOvvUv8AYWkf9Aqy/wDAdP8ACtCigDP/ALC0j/oFWX/gOn+FH9haR/0CrL/wHT/CtCigDLuPDmj3FvJCdNtUDqV3RwqrD3Bxwak/sLSP+gVZf+A6f4VoUUAZ/wDYWkf9Aqy/8B0/wo/sLSP+gVZf+A6f4VoUUAZ/9haR/wBAqy/8B0/wqpb+HdMS/vJHsLJ45GQon2dfkwuD2xyeeK26jQ/vZBnoR3J7fpQBT/sLSP8AoFWX/gOn+FH9haR/0CrL/wAB0/wrQooAz/7C0j/oFWX/AIDp/hUNz4b0q4jRVsLSIrIjkrbryFYEjp0OMfjWtRQBn/2FpH/QKsv/AAHT/Cj+wtI/6BVl/wCA6f4VoUUAZ/8AYWkf9Aqy/wDAdP8ACj+wtI/6BVl/4Dp/hWhRQBkWvhrSrdZQ1haS75WkBa3X5QT90cdBU/8AYWkf9Aqy/wDAdP8ACtCigDP/ALC0j/oFWX/gOn+FH9haR/0CrL/wHT/CtCigDJm8N6VLPbyCwtEETlmUW64fKkYPHvn8Km/sLSP+gVZf+A6f4VoUUAZ/9haR/wBAqy/8B0/wo/sLSP8AoFWX/gOn+FaFFAGf/YWkf9Aqy/8AAdP8Kgs/DWlWtnHA9haTMgwZHt1y314rXooAz/7C0j/oFWX/AIDp/hR/YWkf9Aqy/wDAdP8ACtCigDP/ALC0j/oFWX/gOn+FVW8O6YdVilFhZCIQOpj+zrySy4PTHGD+dbVMJ/fqM/wnjJ9R26UAUv7C0j/oFWX/AIDp/hR/YWkf9Aqy/wDAdP8ACtCigDP/ALC0j/oFWX/gOn+FR3Hh3SZ7aWJdOs42kQqHW3XKkjGRx2rUooAzIvD+kRxIh02zYqoBY265Pv0p/wDYWkf9Aqy/8B0/wrQooAz/AOwtI/6BVl/4Dp/hR/YWkf8AQKsv/AdP8K0KKAMhPDelJeTTmwtGWREURm3XC4zkjjvn9BU/9haR/wBAqy/8B0/wrQooAz/7C0j/AKBVl/4Dp/hR/YWkf9Aqy/8AAdP8K0KKAMi88NaVc2zRJYWkLEqd6W65GCD6d8Y/Gp/7C0j/AKBVl/4Dp/hWhRQBn/2FpH/QKsv/AAHT/Cj+wtI/6BVl/wCA6f4VoUUAZ/8AYWkf9Aqy/wDAdP8ACoLfw3pUL3DNYWkglk3qGt1+QYA2jjpxn8a16KAM/wDsLSP+gVZf+A6f4Uf2FpH/AECrL/wHT/CtCigDP/sLSP8AoFWX/gOn+FVL3w7pkr2hjsLKMJOGcfZ1+dcH5eB7jr6Vt1HIcGPnq3qRQBT/ALC0j/oFWX/gOn+FH9haR/0CrL/wHT/CtCigDP8A7C0j/oFWX/gOn+FH9haR/wBAqy/8B0/wrQooAyLTw3pVtb+W9haSnczb3t1zyxOOnbOPwqf+wtI/6BVl/wCA6f4VoUUAZ/8AYWkf9Aqy/wDAdP8ACj+wtI/6BVl/4Dp/hWhRQBkSeGtKe8gnFhaKsSsDGLdcPnHJ47Y/Wp/7C0j/AKBVl/4Dp/hWhRQBn/2FpH/QKsv/AAHT/Cj+wtI/6BVl/wCA6f4VoUUAZz6BpDIyjTLIZGMi3Xj9Ky9Q0DTbHRrXZaQefbS2+2dYwrkh1GSR6810tY3iG8t4rWO1eQCaWaEomDziVaANmiiigBjwxu4d0VmClQSOx6j9BVMaLpotDaiziEBbeUA7+tX6KAIhbwgxERqDEMR8fdHtVLSv+PrVv+vz/wBpR1pVkaT5/wDamrkmP7P9q4GDv3eXHnnpigDXooooAKKKKACiiigAooooAKKKKACiiigApkZy0nOcN/ezjgflT6ZGctJznDf3s44H5UAPooooAKKKKACiiigAooooAKKKKACiiigAooprtsjZ+PlBPJwKABJEkBMbqwBwSpzzTq4LwVqLXniDUSEiiEmXZFYkdeNvb1zXe1dSHJKxMJcyuFFFFQUFFFFABUaH97IM9CON2ccenapKjQ/vZBnOCON2ccenagCSiiigAooooAKKKKACiiigAooooAKKKKACiiigAooooAKKKKACiiigAphP79Rn+E8bvcdqfTCf36jP8J43e47UAPooooAKKKKACiiigAooooAKKKKACiiigAooooAKKKKACiiigAooooAKZIcGPnGW/vY//X9KfTJDgx84y397Gf8AH6UAPooooAKKKKACiiigAooooAKKKKACiiigArN13/kFH/rvD/6NStKsjxF5/wDZ8flGMR/aIfNDA5I8xcY98+tAGvRRRQAUUUUAFZmlf8fWrf8AX5/7SjrTrI0mCEanq9wIk85rrYZMfMVEcfGfSgDXooooAKKKKACiiigAooooAKKKKACiiigApkZy0nOcNjrnHA/Kn0yM5aTno3qPQelAD6KKKACiiigAooooAKKKKACiiigAooooAKp6r5/9k3f2ZVabym2hhweKuVi+KbhINCmDSvG0uEQqM5Pp9KTlyrm7DSu7HmnhSVYvFNg7SeXucqQvAGR0+ley14tpMEcniqyiOzHnKW3ttBPXrXtNdNeaqKM11RhSi4uUX0YUUUVzmwUUyWQRRPIVZgozhRkn6VHaXSXkHmorquSMOMHip5lzcvUdna5PUaHMsgznBHGc44/SpKYh/eyDPQjuPT/PWqEPooooAKKKKACiiigAooooAKKKKACiiigAooooAKKKKACiiigAooooAKYT+/UZ/hPGfcdqfTCf36jP8J4yPUfjQA+iiigAooooAKKKKACiiigAooooAKKKKACiiigAooooAKKKKACiiigApkhwY+cZbHXGf8afTJDgx89W9R/WgB9FFFABRRRQAUUUUAFFFFABRRRQAUUUUAFZuvf8go/9d4f/AEalaVZPiGCGXT45JIkaSK4hMbEZKkyKMj0oA1qKKKACiiigArI0mST+09Xj8lhGLrcJcjBPlx8YznP4YrXrN0r/AI+tW/6/P/aUdAGlRRRQAUUUUAFFFFABRRRQAUUUUAFFFFABTI+sn+97eg9P60+mRjBk929B6D0/rQA+iiigAooooAKKKKACiiigAooooAKKKKACuU8bsfIs0UyZLkkD7uAO/vXV1wfi+8kl1Zbbf+7iXgD1PWuLMKypYeV+un3nRhabnVXlqcnJGE1eymBC5mTcen8Q5Ne0dRkV41fRySJGkKl5DKoUYyCc8Zr2KIMIYwwAYKMgetXl9aVXBQcntdfcTiqahiJW62Y+iiiuoxKmqS+TpV1Ju24jPI7cVy/h/XUs7CO0aN5p3m2xxoOfUkk1ta3q9hb2tzaSXMYuTHgRYyeRxxXAwXEltLDLG3zRtvA968XMcQ8PiYS8vzPQwtJVaMl5nqw5GcYpqf62T6j09Pz/ADpIJPOgjlAxvUNjHrSoP3sh9SOw9P8APWvZTurnnvQfRRRTAKKKKACiiigAooooAKKKKACiiigAooooAKKKKACiiigAooooAKYf9eP90+nqPxp9MI/fqf8AZPYeo/GgB9FFFABRRRQAUUUUAFFFFABRRRQAUUUUAFFFFABRRRQAUUUUAFFFFABTJOqf73t/X+lPpkgyU/3vQf1/pQA+iiigAooooAKKKKACiiigAooooAKKKKACsjxDJIunxqsLOr3EIZwQAn7xeTk5P4ZrXrN13/kFH/rvD/6NSgDSooooAKKy72+u7W+YBIvs4tpJBknczLt/ADmss6tqxT7LCYZ7pnXbIihQAU34wTj9aAOorI0mHGqavP5snN1t8vPyD93Hzj1qna6zezXcBZ4PKMiQPEFO4sVJLA59R0xU9hqFtBqup2sjuJnu8gCNiP8AVJ3Ax2oA3KKZ5yep/I+mf5UCZD3P5H0z/KgB9FMEyHGCecdj3GaQTIcYJ5xj5T36UASUVGJkOME84x8p79KBMhAwTzjHB79KAJKKjEyHoTzj+E9zijzo/U/98n1x/OgCSio/Oj9T/wB8n1x/OgzIOpPGf4T2OKAJKKYZkAOSeM54PbrSGZBnJPGc/Ke3WgCSmRjDScYy3oBngUhmQZyTxnPynt1piSorSZyPmP8AARnAB/H60AT0UwzIOpP5H0z/ACo85PU/kfTP8qAH0UwTIcYJ59j6ZpBMhxgnnGPlPegCSioxMhxgnnGPlPfpQJkOME84x8p79KAJKKjEyHGCecfwnucUCZD3P/fJ9cfzoAkoqPzo/U/98n1x/OgzIOpPf+E+uKAJKKjMyDOSeM/wnscGgzIM5J4zn5T260ASV5rrTC41+48qTzwz8Ed+Og+n9K9FklXy3CsQ2GwcHggV5kLV5dRaAuvmiQjfu4z35ryc2d4xhZvU7sFpJyuUpgxhcK7I2OoOCK9S0m4F1pFrMs4n3RLmQDG4454rzW7tzBPJbyj5lOGBGK7zwtcK3hyzUgrsUx/dPOM8/lzWWSTahOk+jv8Ao/yKzCPvRmuqNuimCZD0J59j6ZoEyEgAnnGOD3Ga9s884XxnNC+tW8Sn97HESw8vHXp83f6Vgck1d8Q3c174kuS0p8mEBIkz93jk496ogkjJPUV8vnLTxOj2SR7GX3VLXuz0fw3cPc6JC8khdxlST14P+FaSDEshxjJHOBzx+tYvhW6hbR0iVGUxnDHacMSfWteOVPMkIzyRzsIz269+a9/By5sPB3vojzK6tVkvMnoqPzo/U/8AfJ9cfzoMyDuf++T64/nXSZElFRmZBnJPGf4T2OKDMgzknjOeD260ASUVGZkGck8Zz8p7daUzIM5J4zn5T2oAfRTDMgzknj2Ppmjzk9T+R9M/yoAfRUfnxgZLYHqQfTP8qBMhxgnnGOD3GaAJKKjEyHGCecY+U9+lAmQ4wTzjHynv0oAkoqMTIcYJ5xjg9+lAmQ9CecfwnucUASUVH50fqf8Avk+uP50edH6n/vk+uP50ASUVGZkHUnjP8J7HFKZkGck8Zzwe3WgB9FRmZBnJPGc/Ke3WgzIM5J4zn5T260ASUwj9+px/CecD1HegzIM5J4z/AAnsM1GZE88HnhSM7Poev0oAnopnnJ6n8j6Z/lQJkOME847H0zQA+ioxMhxgnnGPlPfpQJkOME84x8p79KAJKKYJkIGCecY4PfpSCZDjBPOP4T3OKAJKKj85D3P/AHyfXH86POj9T/3yfXH86AJKKjMyDqT37HscUpmQZyTxn+E9uDQA+iozMgzknjOflPbrQZkGck8Zz8p7daAJKKYZkGck8Zz8p7DNBmQdz+R9M/yoAfRTPOT1P5H0z/KgTIehPPsfTNAD6KYJkOME84x8p780gmQ4wTzjHynv0oAkoqMTIcYJ5xj5T36UCZDjBPOP4T3OKAJKZIMmPjOG9AcUgmQ9z/3yfXFMklQmPqcNn7hOO34c0AT0VGZkHc/98n1xQZkGck8Z/hPY4oAkoqMzIM5J4zn5T260GZBnJPGc/Ke3WgCSiozMgJyTxnPB7c0pmQdSePY+maAH0Uzzk9T+R9M/yoEyHoT+R9M/yoAfRTBMhxgnnGPlPcZpBMhxgnnGPlPfpQBJRUYmQ4wTzjHynv0pRMhxgnnH8J78CgB9ZHiKHzLCOTzZE8u4hO1TgP8AvFGG9RWmJkPQnt2Pc4rJ1++t1s47cs3mSzRbBsbBxKuecYH40AbVFFFADGijdw7IpYAqCR2PUfpVb+ydOFqbUWUAgLbjH5Y2k+uKuUUAVxYWguUuRbRCZF2LJsG4L6A1V0r/AI+tW/6/P/aUdaVZGkmb+09XUonkfash953FvLjyMY6e+aANeiiigAooooAKKKKACiiigAooooAKKKKACmRjDScY+b+7jPA/On0yMYaTjGW9COw/OgB9FFFABRRRQAUUUUAFFFFABRRRQAUUUUAZ2u3TWej3EqqCSu3k468Vy/g63ilvpnlty+0AxyHkKf8AGul142K6czX670Gdig8lsdqwPBMguJrlvPlPkAJ5YGE55yfU1586cp4xPdJetv8AK51Rmo0GurZF4wtpE1BbhljEcgCqR1OOua1fB10JdLe3xhoHP4g8/wCNReMrJpLaK7SPPlna7Z5A7cfWm+CXQ291Hhd4cEnHJGK46SdLMpL+ZG82p4RPsdVRRUc5It5SM5CHGDz0r3DzjyzVTM2valNOymQSFMqMAheh/LFVbYlraM7txI60+6ljljaQRv8Acw6uxLFu+T71Utfts1hNdsd0UUqRsc8gnpx+FeHXwlTGutONrqS+5K3rp/Vz0adeGHVOL2af33O88EyNtu4zu25Vh6D1/HpXUoP3snGMkc7cZ49e9cd4LlYX9zFn5WjDEY7g/wD167FB+9kOOpH8JHb17115VLmwsfn+ZhjVasySiikJAGScAV6Jyi0VU1C7NlbCYIHG8BhnsT29TVoHIB9alSTk49UOztcWmySJFG0kjBEUZLMcACmXFxDaW7zzyCOKMZZm6AVnx61pd/p4lkkVbeaQwATLjcfTB9atIls1FZXUMpBUjII6GlpEVURURQqqMADoBS0hnJ+MtV/s14PMdZbeSN1ktDxv9GJ64B9K6SwuIrvT7e4gIMUkYK49K4Lxk7XHiONDIJIIofuYyFYnn8a6LwZcBtEFsZd0kDldpHKqeR+FS8RTc/YL4kr/AH/5DVKfL7Tpex0dFFFUIKKKKACiikJwCfT0oAXIHWiuJ1XxRDdalDYrbgJDMsjvKSCAMHOOOx712cUqTwpLEwaNwGVh3FU4tRUu4lK7a7D6KKKkYUwj9+px/CedvuO9PphH79Tj+E84PqO9AD6KKKACiiigAooooAKKKKACiiigAooooAKKKKACiiigAooooAKKKKACmSDJj4zhv7ucf4U+mSDJj4zhv7pP/wCqgB9FFFABRRRQAUUUUAFFFFABRRRQAUUUUAFZuu/8go/9d4f/AEalaVZPiEzDT4xHGjRm4h8xmcgqPMXGBjn8xQBrUUUUAFFFFABWbpX/AB9at/1+f+0o60qyNJgjGp6vcYbzDdbCdxxgRx9un40Aa9FFFABRRRQAUUUUAFFFFABRRRQAUUUUAFMjGGk929D6D1/pT6jj+9J/ve/oPX+lAElFFFAET3MMdxHbvKomkBKITywHWs/V9UTTZbZpJyquxVkVQTg/xfQVQ8T63LpiMLe2HnKm77S4G2IE447k57VyOoarLq16txOiqVjCBdv5nPv1rnx1X2FDn69P6Rrhoe0qcp3ekap9uinQuSYeBOVwHH96rmmSebp8L/a1u8g/vlGA3PpXnq6rdQ6cLSGeRFJJJVvXtWtoOvyR6RcWMEO+9txvij28OpPYDk4ya58uxixEfZ/aWv8AX3muLoOk+fodvRWBb6vcSX8cZZR57A/Z5l2PCuOfrk1H4l1RrOe3iV3VcF3CNgt2A+ldFfEwpRlJ9NDKnSlNpLqW5fEllBqhspMrggebkFc1rgggEHIPQivJDySfWu28GXkMmmvZiYyXETFnBB+UHpXHl2OliZTjLpqjfF4ZUVFo6aiiivUOM5rxks5sYismId+GQLyzdual8J2zWemtG9tJE8h81mdcZz2/T9azvGExkvrWzjcqzDoWwpJPH8q2/D+ltpWnmOS6a5kkYuXLEj2A9q4aMObE1KiurWXk+/3HTUlalGHqyfWldtGulSISExn5SccVzHgmT/T7lOPmiDdPQ/8A167KeMTW8kZGd6lcfhXCeF0aLxGsZypVXVhn2/WufGXhjKM110/r7zShaVCpH5nf1na3qEGn6ZM8/mAOjINiFjnB9OlaNYPi+7ltNAk8qISeawiYl9u0HvXrxtfU4XscXodiL+5itpZCdyHB6ZOOBSWWnW6eB9TvZRIblLgqSJCACpGD79a1fCMYbVi5xsijLHJ4Xtmug18wy+ENQksRE8ckLNlBw3qeO9cOTTcqcpyWs5as6cfFKSivso5vwldCPWIgX2rMhXk4yccV3yD97IfUjsfT/PSvM/DEqHVNPYsCCwH416Yn+tk+o9fT/PSsMqTjTnB9JNGmNacoyXVIkrlfH88sHh3Mb4V5VWRf7w9M9q6quE+JFztt7K2aRwkjMzIuMNjpn8TXtUFeojz6rtBmr9pgn8N6ZfQyosUWw7JCcNgYxz39K3bK9iv7cTQ7tucEMMYNeTaeZY7MRvgxhgyjcSDn2ru/CFyGt7lWbYqsNqFvlXPpXjLGRePlTjsz0PYP6spvcf4xuLb7BHY3JmjS4ORMgyqFefmHcVwd3dsbQW5YIJ5A1ywOA4B42jtj2ro/Gt5FexLaeXGk6SECUNkhfw9fSuXu491tjbuII4zjpW0sxhDEUoppq7T0221uzNYSUqU21rZW/wCGPTtF1WLUt62kTfY4URY5myCxx0wfT1rXrl/B0sc1hEllfyS21upSSKaPDq55HPoOa6C9uksrOS4kViqDJCjJrvrcsG29kc1O8kjzjXUSPXbqJWiYrIW+U8jOOtTeGUnPiS3MCxnCkyFiRhe+MdTzWfcv9ovprk43SMSxxyfSrWk3c1lqkEsGSxbYVAzuB7fyr5aji4LHRnDSO33/APBPZqUJPDOMt9z0+io4PNMCeeFEuPmCdM+1SV9MndXPHYUUUUwCs7WJp4rVVtygeV9nzPtPPofWtGuT8Y3FxDLZ+WQEUlwTggsPauXGVPZ0XI2w8OeokcNPfXMWpSXjRpcTJmJDMu4gg8N9a9TimvINKst0aTXTBFdS4T/eI+npXlVyLhD5iNvY9c+vt6VtXuuedtupdOlS/jXFtIJTsXA+VsHqev5VphMTGtSXM1Zba6/O9n8yK9GVObsnd+X+R6NFFOlzO8lxvifHlx7QNnHPPfNT1514d12+XU0aZ2na42xujtjnoDz3r0WnTrwquXJ0dglTlBLm6hTCP36n/ZPY+o/Cn0w/69f90+vqPwrUgfRRRQAUUUUAFFFFABRRRQAUUUUAFFFFABRRRQAUUUUAFFFFABRRRQAVHIMmP2b0J/lUlRydY/8Af9/6f1oAkooooAKKKKACiiigAooooAKKKKACiiigArN13/kFH/rvD/6NStKsjxDBHLp8crht0VxCUwxAyZFHIHB/GgDXooooAKKKKACsjSZs6pq8HlScXW7zNvyH93Hxn1rXrN0r/j61b/r8/wDaUdAGlRRRQAUUUUAFFFFABSEgdT1pa47xRfRXCSSQ2t3ObMApJE5WMs3HGOpFXCHM7Eylyq510U0U6b4ZFkUEjKnIyOtPrE8LXFtPo0f2e4Ercs6kAMhPUED+fetulJcraHF3VwqtfTy21q00MYkZSCV9RnnHvUlzcw2du9xcOEiQZZj2rN1+8ig01GaEziRxtUMR75zWFeXJSlK9jSmuaaiWbG5knmuN00MkWQY9h+ZQezCrcZ+aT/e9T6D1/pXl6aldQTLJDOyMOBjjOPX1611/hnWZb0tBcS73C5BI5OOpJ6fhXDhMwp1HyPf8/wCtjpr4WUPeWx0lV767jsLGa6l+5EhY1KJY2JCupIOCAehrjda8QziK50/Mcu92Tzo/l2D+7juR0NehOpGnB1JbI5YxcpKK3Zx95dT3+rvPNO8u1ODJgbR2BxwcVPuXAPr0pkUIiiWPgqM5GOtESSIp3sX549h6V87mWLhjJc1/h0Xn3f8AwD1cJQlQVrb7+RIW/Olt7u4sLlbiGRIZmBi808hFP8WPamDL8ugGDxzSsqsPmAI9DXHhcR9VrRn23/yN61L21Nx7mjb6hcXd/Gb678xd6gTFQpVR3yOf/wBdVby4kuLmR97OAcIXYngdBUIULnaMZoOAeOBU1cXKrJylrdjhQUEktArQ8MzfZfFNrmQKZ1aMjkB+MjPbIrKxIt0SSDGRwM9DV/TFiGs2Mkz7FSYHfnGK6svrfVcTG7upLX5/5PcxxUPbUXpZxf5f5o9Tooor6k8Y4Dxc0z6nc5IeOKEHHovfr/nmu105YU022FvEIoTEpRAc7QRnFec61dXd/rZeazkMXmAGJPnbYD6dD0r02IqYUKLtUqCFIxgfSscNCUacm3vJ2/I0qyTkkuiQ+vPtNKDxj82wAXDgbcgZ5xivQa8+1Fk0/wAaPLwyrMkpBOMEgE1y5hCLjCcvsyRthZO8orqmeg1yfj6Rf7Gt4HI2zXCgjHPHpXVq6ugdGDKwyCO9cV47ubYz2NoUBuclw5P3V9Px/pXdKfJCU10Tf4HMo80lHu0T+DbEK0ty8bg7QsZI+Ur3+vStzWo1h8OXyQwptWBtsYXjp6CqXhGKVNJZpGyjvlBuzgf0rYv0eXT7lI2Ku0TBWA5BxXLlkeTDw89TbFvmqyPKfDV2tnLa3DxiRY5M7cc//rr1mJtzueRnBwc5HHp2/CvGdLLJbuDncjHg+tewadK01rHIylWaNCVLZI4/IfhSoNrFV4dFK/3jqJOjSl5fkW64Tx9aT3F1Zy74GhiHMW7EnJ5OO46V3debeKS7+LJyHBRIkUjdnBxn8PpXRiKzoUZ1Ful+ehlSpqpUjB9WZgwOgGPSrMNz5QdQgZWB2qex6Zqrzn2pR718PGTTuj6NpPRgfvZPJNIRkY9aVvvcZA9KSi+twOm8DXEdvLdWrhY/MZWjJIG445Hue9bnim+jtNIeNl3PP8iD+v4VwmnFY9WtWfDRq+4Ixwu4dDXU+NbvNvbWiPHuZt7jqy8cY9O9fV08RGeCUm9eX/NLv2PElSccRZLS/wDk/wBTj88474pRI8REkZKupypHUGj6UmDjFfKwlyyUl0Pakrpo9S0yaW40y2mmGJHjBPv71brC8NaqLrTVjmZVkhIiHbcMcVu19th6satKMou589Vg4TcWgooorYzCuG8ZsTqsK4OBF+fNdzXnvim4afWnUhwsa7V3DH1x7V5ecSthrd2jtwCvWuYUqeZEyZIyMcVGRJLFHFMGcIMAl8kew9KnpAOTkk8/lXz1HFTpwcE9N+u/yaPUqUYzkpP0CMn5WwQRz7ivUdLu473ToZoySCuDk5II65ry+u78I3izaWbfGHhY5wMDB6V35PVtXcO5zY+F6al2OhphP79R/snufUfhT6YT+/UZ/hPGT6jtX0x44+iiigAooooAKKKKACiiigAooooAKKKKACiiigAooooAKKKKACiiigAqOQ8x/wC96n+lSVHIcGPnGW9SP/10ASUUUUAFFFFABRRRQAUUUUAFFFFABRRRQAVkeIpvLsI4/KkbzLiEblXIX94pyx7Ctes3Xf8AkFH/AK7w/wDo1KANKiiigAorNu9Rntb1ozbqYFt3l8wvyzLjgD0561nNrWqC2ZEs4pbwSIMRAsoVl3Z6jp06igDo6yNJjk/tPV5POYxm62iLaMA+XHznrVUa9dLeW6vChgk2LuEb5YtwSG+6MHjBOam0+/s4dT1S2luoUna7ysbOAxHlJ0H4GgDbopnmx/31/P2z/LmjzYz0dfz9s/yoAfRTBLGcYkU56c+2f5UCWM4xIpzjHPXPSgB9FMEsZxiRTnGOeuelAljOMOvOMc+vSgDntb8QW8aS2geTbIrRrNA+GWQdRzxmuGuHmysUUrOuSRIrFShzyQOnNdX4suUktpbJobaWKU+ZGyPhlYeuO/WuSFoRZL5iyqHGFJc9O4Hr9a8/E4uNJ3jJ3V/O19L6P7rrdrU6aVBz0a0f49ev4m74TvotKiu4xDvuJpBsfH3mPRSa7Oz1SG4SJZf3Nw5KmF/vAjr+FeZ2U0lm4+zkqsbK3IyNw9a0pdbumkS88xBfIuwOEHzD3FcsMzk5+877brdd/U3eDSjov+H7G34s1e8s7hbazuSjsAzq0QIC89CfXpWFd6/e6nEyXkcQTcHhZOCnbn1BqldXc95Ms11M7v0+YYxk9PaoN6qWPYD+EZ59KzxGPqVP3MIaPv666v8ATYulhoQ/eSlqu39f8OBOSQMfK2Dn+YpyuUkypZSO4pishCgjDMN2G4pSDu64AOCMdfxrypwcXa1kdkZJre5eN5iziWMMkyybzJu5Jxxx7VRAI35ZmdjlnblmPUmnN8kfmH7oOOOufpQCGAIHUZAApqrWVO32WDhTc79UAQjGQw9ye3rVybT3m0G5uIHMbQpvkEi4BGeChp9lYvdDezKEVSSSwOAOvy9a7lreFvDpspphIpg2kxKAWyM8L6mvTynDKdX201s9jjx1Vxh7OPU8r06bziYlLs38APU+tXGBViCMEdc1seD9I0e5vJ7qCa8WWE4iEyhSm4YznuetM1u0tbS/SG2uDKWUb2Y5+Y+pq87wMYVnVp7Pdba+X5k5diHKnyT6GTtO7JYn0FKcDmmSOYpVVhjccDI6mm+TPcy+Taw73kIBZjhU7ZJ7CvLpYKrVqxg+q0/r+u252TxEIQcl0ND+zbz7F9sNu/kEZ3Yz361XRtkivjO1gfyrvLTRYo9C/s+XUJH3BTuDj5CMD5fbNcPcwGCQq8wkkDMrYHPBxk/WunMsFDDRjyO5lhMRKs3zI9Rt5Vntopk+66hhxjrWfqszPJHbIZI0VhLNKr7NiD379OlYHhjxHtuYdHmQ/dZllYgBQBkD+daHizWY7SyFlHh57kEYxkBR1/GvoFWfsFXXa55bgvaOm+9jIgngv/E9kXKRQxNmNoj5YZskjjvmu7rzvwbNAmsul0uZmjJiZ+dgByf/ANdegmWMZzIoxnPPpyaMLFxoxu7318vkFZ3qOw+uC8WRiLxHHMYgQ0KkjPD4J6/yrujLGOrr+ftn+VcV40jB1G1uFZSDEY+D0wc/1FYZlf6rO3l+aNMJ/GidFoNwZ7GIxWyxWxUkYfOGzyK43xbdpfeIRC8EqNargbm4POcgD1rX8I6j5Qe1kICMw2dSSx/pxXP6tfjUvEFxukK7GC7VYFQB7jrmsIYq+Bco3va2nTbtsjWVG2Js9r/f952XhKLZpbv/AH5TwBjpxW7InmRMn94EVS0sWsGnwpbp5SsA2xj82T6+5q4JYzjEi84xz69K7sLT9nRjHsjmrS56jZ5CtnLp95d2M4w8UmMZ4IPQ/jXpHhiV5dEgLkEqoXAJ4A6cVh+M4IPtFtdRtFvkUq+B8zAdDn061e8GXrTadcRyy5WGURoGI+UYGB+dc1Nv6/V80n+SNppfVYeTaOnry27lnudTumuAGmaRlOFzjHTH4Cu58SzuPDl8baSPzBEerds4OMd/6151bsyRLtZlIXHXmss4ly0I9m/yX/BLwCvUfexHcymC3aQAEr2JqRGDxqw7jNV9esbm18tpIGEUihhJ1BPelsZA9pHyCVGDXm4rLnQwMKz3b/BrQ66OL9piZU+iX6lg5yvHB7090K7cgjIzyMU3jcAT1rpvEFosej2Djy3kjXY8gwpxjIGPxrz6dF1Kcpr7K/U6p1FGaj3MGwuZLS/hljYgk7ThQ3B+tWNc1B9R1RmktBA0Q2g55dT0J96zi23B5HPGKklkeaUySOXdurMck1rSxUoYeVK2/wCBE6KlVU77FzRYGuNXto0Kj58ndjoOv1qHUIfs2pXEG0ja5xxjjNafhCOKbWd8n/LJCVz/AHv/ANWaTxTBHFrBeNtyyoHPOeap4drB+0a15hKqnX5F2JPC09ml95VzCpcjckrHhcc/5NdpbX0F5LPHCxZoGCPxxkjPHrXmVq5ScEKjZBBVzhSCOh9q3/D+sQto1xc3OYJI7oBmto9okwOFx6YGK9jKKsVhZuX2flocGOg/bRS6nb0VDDcxTQxyqwAdVYAnnnpTxLGekinp39Tj+deummro4GrD68y1ucXGs3LiR2QOVXec49ce2a9DvL6G0sprguCI0LYHOe3T68V5XcyG6uVklYgyuWI9Sa8nN7yjCF97/gjuwOjlLtb8R7IyY3qRkZGR1FJXQ+IrKKCyspUuJJWKhACOFUD9Oe1c9Xz2JoOhUdNnq0qntIKQV1Xgrd591h8IFGV9T61ytdL4M2rfXLtIF2xdCevPX8K2y3/eof10M8X/AAZHb0wn9+oz/CeN3uO1BljGcuox159s/wAqYZoxOB5q/dPG8ex6fSvsjwCK2ubmW9u4pbUxRRMoikJz5gI5NW64uz1xYfHl9a3CynzdscTl/lVQM9Dxg9c12KzRMAVkQg4xhuuRn+VXUg4tExlcfRTBLGcYkU5xjn16UCWM4xIvOMc9c9KgofRTBLGcYkXnGOfXpVDUdUW18lIWV5ZWGB1G3OCc1E5xhHmkVGLk7I0qKYJoj0kU/j74/nR50f8Az0X8/fH86skfRTDLGOsij8ffH86DLGM5kXjOefTrQA+imGWMZzIvGc89MdaDLGM5kUYznnpjrQA+imGWMZzIoxnPPpyaDLGOrr+ftn+VAD6KZ5sf99fz9s/y5oEsZ6OvPv7Z/lQA+imCWM4xIpzjHPr0oEsZxiRTnGOeuelAD6KYJYzjEi84xz69KBLGcYkU5xjn14FAD6ZIcGPnGW/vYz/j9KBLGeki/n74/nTJJo8p+9UfN/fAz2/HmgCaimGWMdZF/P3x/OgyxjOZFGM559ODQA+imGWMZzIoxnPPp1qK62T20sIuTCWUjejAMuOpH0oArXUl/FPNNGqGJEAjRnADsTySe1X0LFFLrtYjkA5warXEVrNZNbXLiSMLhtx5OByfr3p1rc272sbRSDy9uF3HB4HfPtWUU4zavv8A1/kW2nHYs0UzzY/76/n7Z/lzQJYz0dfz9s/yrUgfRTBLGcYkU5xjn15FAljOMSKc4xz1z0oAfRTBLGcYkXnGOeuelAljOMSLzjHPr0oAfWR4hjkbT42SZkVLiEugUEOPMXg55H4VqCWM9JFP4++P51k6/eWq2SQNcRCaWaHy4y43NiVc4HegDZooooAikt4ZXDyRhmCsgz6HGR+gqouh6elsbdIGWMtvyJXDZxj72c9OMZrQooApDSbFbmO4EAEkYAX5jgY6HGcE++M1DpYBu9WOBn7Z/wC0o606yNJkk/tTV4/JIiF1uEu4YJ8uPjHWgDXooooAKiuHkit5Hii82RVJWMHG4+maLi4itbeSeZtkcY3M2Ogrm7/xYjZhsAVbeFM7rlVGcE464qJVIwaUuu3mUouSbXQ0LjWbF7ck3nlSwgSSJEQx919+a5e/1K7ltltjduqO7Mrs+0kdgxrI1W8iOpTTQRp80pTHIJPGW29h/jTNxkHznzWY8KepX2ryMdPERqpbX7Xu11/D8mzuw6pOF9yxHaS3TyrFLHL5YL99z8ZOD3qT7HKtlG9zJ8ksZeGFWO4c8E+g70W0IKNNFGxt0C7puVIznKj/ABrpItHvbqf7JMqiwQZjkI+fYRwoYc5rmhTVR25Pe013S+Xyf6q9zaUnFfFpr/VzjX+98vAHrQCVYMp+Ycg+lafimzt9N1i3SNsho+Qz5JHqf5VixSRPlY1Yc8gg/pWFXAVqXTpe9tN3/lp36FwxVOZYZ5Z5S8pUu5yT796qy+a1xFFDGxLuUwerH1WtKCykmvEs08qR34BWQED8fWujGiRahb2sgY3KhjHDcQjaYfVmB+8QRXbldCTruc1t5bOz3MMZUSpKMXuU59Gi8ryZEh05oMBJZQT5qkZ692HOcVz8kymXaXVm4wAMcY44r1J7JZpUad/OjVMeW6Ajd/e+tcnc+H2upY7JrK2gJleQTiTcR6AdD07GuvF4KnVbm016dX0+RhQxE4JRT+/scxFKqyhgUfuoIyDVrTraaSeJIWxJnAKjBx3xWk/gi48tppJ4oTDGWAU5Abritrw9aRCVBPNILyNFcRqcLs7EeoJrhhgKt4qLdr3s91brp5fidMsTCzbWvcl0O3vLO9+ziL/Q9hdHkjw+D0BPqK6OopZxC0SlHbzG2gqucfX0FS17VGmqa5U7nn1JOTu0GB6VgeIdH/tBrdoYMyb8O64GF9/Wt+inXoxrQcJ7Cp1HTlzROF8X2d7Y+H7JYjCYbd/3mxcFiemAaXSfCTXUNney3X7lwGe32nDqeqnmuwvuLN3Fr9qZPmWLj5iPrVhCSikrtJH3fStI06cVGSjrHRPyJcpO6b0YiIsaKiqAqjAA7CuP8Y2EUTRXkexGf5WUL94+tdlXP+MRKNDaSOTCow3pjO4E/pXLjqPtqEo2uzbDVPZ1EzgVup7C8tbyKJJTA+4qev4VZ1HULnVJo7i4cGWNdqlVA4PtVMlxGCMb/T1qOSGQR5ic+aSOWP6V4tLFzdGFHn5bN6/5+W/+Wh6E6EVUlU5b3X9W8zs/BNtbyh75bgNcKpjaHbgxgnPJ6npXZVx/gIBrW7kMUyybwru7DBI7AV2FfRwi4wjFq1ktNzyW7ybvcK5PxuFENkfLctvYBx90cdD9cfpXWVzHjlymkW7bWK/aVDEduD1rLFU3UoTiuzLoy5akZPuYOgSLDdzyuu5Ut5CwzgnjsfWsXS4FupIobdCplfA38kZPr3qTJAODjNXtCUf21ZgYAEg618xRxPNQWFtvJPf5HsTpWqut2R6VEnlxImS21QMnqcU+iivrkrHhnOeMrYy6XFOqZMMnJ9FIwf1xVPwTdqftdkRhlIlBz1B4/p+tbXiRBJoF2C2MKD9cEcVyPhWfyPEMS4Y+ejR8Hgcbsn8v1ryqklDMY/3lY7Ypywr8mdV4qkaPw5dlYw+4BSCOgJ61wVi0K3kDXCbogw3qfSum8d3ISOxt/MZS7s5UA4YAf/XrP8LWMd7fTK7MoRA2VHJ59e1YZnGVXEU6UfXy/rQ0wclClKb/AK/q5qeMtIfVdIjubQyuY1yIkGd4OMcV5ksl1p87ROrIyHDRuMYNe8jgYrx3xpYzWfia4Mr7xcfvUbHY9vwr6agoVoOjVSaPHquVOXtIOzLvhq2bU72SZ5YUSDYr+Yfl5Pb616Hq+nLeac8cUamVExHkdPYVzPw5s0Oj3U0iKwlmwATn7o9PrXcVw1cHSjKUIq0WrHTTrzcYyk9Tye4ha2uJIHxvjba2D3qI46ntW74sh8rXGbCgSIG+X8uawiquNrNtVuC3oD3r4urR5K7pedj6CE+amp+R23gtLYaV5qspuZSxcZ5ABIHFJ40ti1lb3I/5ZvtPHr/+qr3hjSP7I0lIWnjuGySsiDjaTkAH0p3ihGfw/clcfIAx4zwDX1uKw8fq86UV6WPDo1X7WM5M87ptlJJbwGESN5OclAcZPfPv7+1KORQAcc18nTryp0pU1s7fhc9ydKMpxm+l/wAT0Tw5q0Op2AWNSrwKquMcD0579K2a4fwZcyretaqqCN1Lv68dMV3FfW4Ksq1JNdNDw8RTcJ2ZBeM8dlO8S7pFjJUD1xXmmkpd3XiK1a1ELTxEyskvA9O31ru/E8/2fw7dsJfKZlCK2cck9K5Pwda+f4ie4xKPs8WCVYbST2PepnC+MpvspP8AL/McZWoSXdo7HXFeTSJYUid3lwgCAHBPc57V51cW7W0xiZ43I/ijbcPzr1eqk2m2U8DQvbRbG64UD8frXPj8veJfMnZo1w2KVFWaPL5FaOJZWU7GbarY4J9K1PD2oGw1WMsxEUvySADOfT9a1/Gumpb+ElFrHtFtKr7geQOhPv1FclZzYEEwZuMNuHWvNxOClgI0q8XrfX1/4Y66WIWJc6bR67TCf36jP8JOMj27UQyLNBHKhJV1DDPoaiuLiO1zLK21FQk9PUfjX0vMrc3Q8mzvY8j8SSg+KNQFvIXV5cMY/wBRmvQ/Bl2tzoCRguxt2MZLDHTp+leaXnnvql5MgCoZ/MO1Rkc9B+ddj4M1ofbv7IjtVCsGlaXdgk/StJ11Vmo03dct/wAt/k9DONNwi3JWd/8APY7uiiioLGSSRwxmSRlRB1ZjgCuU8WXqLd2sSOj7Ms6Hkfj+FdLfXEFvADcLujdgmMZHNeb6nc/bNTuJwMKznH0HAryM2ruFLkT3sd2Bpc0+Zno2m3kN/YxzwghDxgjGMVbrA8IzRyaKI1PzRuQ49M81v16OGm6lGM5btI5asVGo4ruFFFQPdKl5HbGOUtIpYOF+UY7E+tbGZPRRRQAUUUUAFFFFABRRRQAUUUUAFRyHBj5xlsdQM1JTJDgpz1b1H9aAH0UUUAFV727jsbOS5kUsEGdq9WPoKsVXvrKO/tWt5S6o2DlDgilK9vd3GrX1M/8AtK3v9HluJIZxGjAOIzkgjGcEener/wBvsxAZTcxCNcZYsBjNZ920VpbzWj20kVqibhKjgeY3XHrk96w9TsoL7T7a3azVLtUeRY4Jwuz5flLZ65rClK9fkvpbtrpf5f1oaTVqXNY7Tg80tY3hm7uL3R4ZZVHlhFWNt+5mwMNu98itmumS5XYxTurhRRRSGFFFFABWZrwH9lk4H+vh/wDRqVp1leIGZdLXahbNxAGOQNo81eaANWiiigAooooAKzdK/wCPrVv+vz/2lHWlWRpMONU1efzJObrZs3fIP3cfOPX3oA16KKhu3mitJXt4/MlVSUTPU0m7K4JXZk6vb3t3e7Fv/slnHAzyFSCWOe464GK4hIoZLmZrW48+1UqFkMbKHPBIJ7Cuvhs9Yvr61vpWS12xbXGOWzzgj/GtCDTHcMbxlAZGjMMHyxlc8HH97HeuWrRjiYNuNpLZv17d/P8AM2hUdKSSd11OLd7GO6ja9id7FVdhJbqW5JHU4zx71ei8OzbmGlGPyHg8xLt1OX39VBzx27V2kFrBbweRFEqx91A4NLNbRT25gdcRkYwpx/KtaNGNKnZL3rW8n/WxFSbnLfS5n6BYSWOjRQXMKrN1kG7dk/WtRshTtAJxwKAAAAOgpa0jFRVkS227s5rWNF0+a2uNY1G1c3C2xWRI3zj3HuK4z7LLa3kCyxSm0kTzRkfvHXb97joMmvTNSLG28gRTsJz5RaHGYwf4uewrNvIL1b2CMpNJYxokX7vaWkJPJbuFAHNXOKqUuSa5vWxMXyVOaOnoO8P6LDY2UcktvD9oLFw45Iz7/wCFaMNm8V/NcNcuyOAqQ4wqev1zUayXK6qlrFbhLGOHLOV4J7BfpV+s4UlCCj2sXKblJsKhWKN5S7IGZGO1iBkcDpipWUMpU9CMGobWBLaIxRghFOBn6Dv3/Gqert0EZ+naLJp15NOL6WVZnZ5EdQdxPTn2HFawUA5AGcY6UtFU227slJLYKKKKQwooooAKKKKACq2oWyXen3EEmdroQcdRVmkJwCcE47Ck0mrME7ankboQ3OQynuMU+ybybmPzIBOjOF8pQcsD/X3rR1wrLqMkywTQPINzpPwQfatDwfFKNTLC3DxeWS0uR+7J9Pc18th8PJ4j2HRP8Ez2qtVKl7TuvzOxsrO3srcR20IiU8kDrn39TViiivqjxQrC8Ywmbwxd7U3NGBIvzYxg9f8A61btYni+Ez+Fr5QjOQm7CnB4IOauGslcmXws86hlWaJZFzg+oroPCdqZ9XEjxGRIwTuHRT2J/WuY01t1mo44OOldp4NeUzyRJKFjHzumzluw5r5OnQjSzB0uikz25VHPCqfVo7OiiivqTxitfwJc2E8MgBVkPWvM9PuobHVrO4njLBZRnHbtmvU5FDxsjDIYEEV5PKvlzSKARscgevBrxM1l7KrTqrpc9HBR54TgdL41mhlls1THnICx55APYirXglWEN2xj+VmGH+nUVxUbSSl5ZyWkZidzdT6V6L4Wgii0aOSONkeQ5ck53H1pUZOtmLknpH/hgmvZ4RLubdZWtaHBrEaM7NFPED5cqAZGRgjmtWivdTcXdHmtJqzMLwlpq6Zooi8iWGRpGLiYDcecA8e2K3aKKcpOTuwSsrHLeNLYNaQXIVco21mzzg9B+dc9oEaS61bpJF5sbEhl27hyO/tXaeIrCK80mZ5Ad8KM6HnggegrA8AkXP2y7UkKMRgY69814lfAVZ4xVor3dLv0+49CniYRw7pt6nZxxpFGscahEUYVVGABUd3EZ7OeFSFaSNlBPbIqaivZOA8ctN3kAM24qSpP0NT0yaPZrWpAoImFw37tWyBzTjnsM18fmVJU8XOMe9+2+p72Dm5UItm14WcJr8OSAGVhz34r0OvLNOYJqdqx6CVc84716nXr5JO9GUezOHMI2qJ+RieLHVfD04cRkOVXEgznnt71j+A5EBv4XYNOGVuF6J2Ga0fGmDoiKcczqcHv1pfB3lNozOkIR/NZXbu5GOf1rtU74xx3tH7tTmcbUL+f6HQ0UUV2GBzfjm2kufDEwjWRijq5Ceg9favPdPlMtqCTlgcHivWNYtJL/R7u0i2+ZLGVXd0zXlFpbS2Ymtp4yksUhVxnvXBnCjLA3e6kvxOnANrE6bNHquhsH0S0K9PLA6GprxzHDI4CEiJiN5AX8areH7gXGiWx3qzKuxtvbHb8sVT8SXQWCW08hpGeBnzgYABH41rCdsMpL+X9CJRvWcX3PO4pJWuJRLHt5yCOhrb8MT2tp4jiecLvnXykY9Q3bH16VkgHcTk4PQVJbRxy6rYI6sd1zGMgf7Q79q8DBV+bGxlFct9Hb08/x/A9PEU7Ydp6211PWqKKK+pPGMDxJqMVobaKRDKrMWkjwOV6Zrg22722Z25+XPXFdf41IEdr8/JLfKAP59a44kDGSOa+TzWcpYhxfT/JHt4KKVJM7TwXchrS4tj1Rw447H/9VdTXFeCVP267YEY8tQR+Jx/Wu1r3stlzYWB5uLVq0grn57uey8YwpNcKLa7iEcUWSSXHfHb610FeZ6jcLH8T4ZGuiUSVAS/AQY5Ue1epRjzNryOKpKyR6ZRRRWJoFFFFABRWZNcadda1FZSSE3tuPORASPb8fpWnTasJO4UUUUhhRRRQAUyTqn+97f1/pT6ZIMmPjo3oP60APooooAKhguoLkyiGQOYnKPj+Fh2qasltRSL7NcziSzjllaNopIx8zdiSOg460a20Vw9TP1i6dzML1UjtIpPliYDzJsD+E54HvWFez6Xc2fmwW7RzCX94HkBkjCgYwOhB9Cak8SeW17I4PluJMeWTkuCM789h7VizW81uWMsckbtAZIyn3mHt2IryaWI5sU48qeq1d3Z/p+nmds6VqKd3ttoejaFHpsWn7dKK/Z95JwSfm79a064/wHPLPaXBbUWuVQgeUY8bCec5712FezUVptHBB3iFFFFQUFFFFABWbrv/ACCj/wBd4f8A0alaVZHiKHzLCOTzJF8u4hO1WwG/eKPmHcUAa9FFFABRRRQAVkaTPGdT1e3+bzBdbz8hxgxx98Yz7ZzWvWbpX/H1q3/X5/7SjoA0qpadfm/W4JhMfkztFyfvY71dop6WAq2cZja4zE0e6UkZfdu9x6fSrVFFRGPKrDbu7hRRRVCCiiigAqKW3SWWKRt26MkrhiOoxzUtFJpPRjTa2IreBLaFYo921em45NS0UUJJKyE3d3YUyMYaTjGWz0AzwPzp9MjGGk4xlv7uM8D86YD6KKKACiiigAooooAKKKKACiiigDlvFdmLm7sypkeQ/K0cYydvcgV0drbQ2sCRwxhFCgdOfxqTYpcOVG4DAbHIp1c9PDxhVlV6yNZ1XKEYdgoooroMgqvf26Xen3FvJnZJGynB55FWKO1CdmB4jpbbTLDx8pzn17V6X4OhMemSOVILyZyR1GK5d/C723jHyJ5XW1uCWSfZ95jn5eOM5rutE05tM08QPgvuJJBzn0/SuOthLZh9Yj8Mlf57G9OvfC+ye6f4GjRRRXYYBXmOtQPbavdRuOS5YY7g8ivTq4DxbEU1wvziSNSM+3FeRnML0FLszvy+Vqjj3RhL1Xgdehr0/S7MWOnxwhFRvvMqEkZPpmvO9LRpNUtkTbuMg+8Mj8q9RrnySmveqfI0zGb92IUUUV755gUUUUAIQCCCMg9RWbpOjRaRNeeRtWGeQOsSjATjmtOimm0rCsr3CiiikM8i1rePGt6GjVCWPGMcYHP40kj7ELYyfSuj8VNDJrElvFFFNelFYERENCgySS3fNcvdPtTarlXP3TjrXjZth5V8ZTUVe8V+H42O/A1VTw87vZ/mWYs+dGV6hxgevNesrkqNww2OQK8iBO3OecZr1TTiTptsWYsTEuSTkniscklZzh6GmYr4ZHPeN3YW9oof5S5JTb1465/pW1oVubXRraMuHyu4ELjg8/1rlvGd2JNThtVY/uo9xAbjJ9q67SkMek2qs24+Upz+Fd1PXHT02S/rzOaWmGj6suUUUV6JyhXl+tWjWXiG+VmU+c/nLtJPB9fevUK838Ywvp+vxuEjFvdcjHBDd/6Vy46lKthpwjq9/u1NsPNQrRlL+rnQ+CpENjcRg/vBJkjPbHFU9ft7+KzMkszeSJHyJGBYgngAjt7U7wi8y2d+IIlaQDKFuhbHAJrB1PUrzULpzd4BRvlRTkL9K8v2vLlqfy7df62O3kvi2UqUEh0ILLhgcqeRg9qQcmggjIPUV4EJOElNbo9OUVJOL6nrSOJI1cdGAIp1VNLkMulWrlgxMS5IOc8Vbr7uL5opnzTVnY43xts+0WmP9ZtOfpmuI1GbykjGFOWyQe9df4xJ/taP5WA8oYJPB+lclcQyT3UUUYTdKdil+xrwKajPNHzK9unov6f5HpzbjgtH/VzrfBkrjVJIwRtkhyw+hGP5mu6rzzwms9trkMLBdwRo5MHIwPQ/gK9DrvytctFw/lbRzYx3mpd0grxXxDMLjxZfO0hCicgMc8AV7SSACT0FeN3EMN5dSTcnMjMCBjPzV6E8ZDCR553s9Lrocqw8q75Y9NT1Lw/cyXeiW800vmyEYZsYrTrkvBMvyXUAQ8EMWzwO2MV1tYYSu69GNR7s0r0/Z1HFBSE4BJ7UtV728gsLR7m5lEUSdXI6V0pXMjzybxJBaeNrjUoY82vlhZMLhn4689816JZ3SXtnDcxghJUDgHrzXkDRrPe3c7SRTM0jMsiDhs98f0r1TQLr7ZoNlOSpZohu2jAyODx2pyrwqVJU4/YsvwFGnKMFJ/auaVFFFIYUUVHO7xwO8cRlcDhAcZpN2VwSuSUyQZMfGcNnoDinAkqCRgkdPSmSDJj4zhv7ucf4fWmBJRSO6xoXdgqqMkk8CmxTRTpvikV1zjKnIpXV7Ds7XGx3EMsskUcqtJEQHUHlc9M1l615Cg/2iVmsZE2rbGPOZBznd26VqPAu2UxgRySDBkQDdnHB/CuM8ReZcaFbzNNctBH8somG0sQcZIHqacp8keZJv03Eo8z5TM1a7h1G5iniRYQYwpUk/LjtTLjVJGAiltI2jt4BHFuPybv73rmqbyLKwkRFQH+EAgD86SXYW2KzMoXBz2PtXyVHETjVnPr/AMHse5UpRcIx6HVeAJ1+yXlq4UXCy+Y2D94EDBx6cV2Nec+DYi3iUu8ibooSAN2GYH2716NX1dOXPTjPultt8jxJLlk49mFFFFUIKKKKACsjxDPHFp8cbbt0txCFwhIyJFPJAwPxrXrN13/kFH/rvD/6NSgDSooooAKKz7nUzbXrQNbSGNYHmMuRg7cfKB1J5qhJ4huIrUltOJuvMRBCjlwQy7gchSenXigDfrI0lZv7T1djInk/asBNnzBvLj53Z6e2KZDrxl1K3tPs64lQMWWXJ5GeBjlRjBPBz2qTTJolvtVjaRA5vOFLDJ/dR9qANaik3L6j86Ny+o/OgBaKTcv94fnRuX+8PzoAWik3L/eH50bl/vD86AFopNy/3h+dG5f7w/OgBaKTcv8AeH50bl/vD86AFopNy/3h+dG5f7w/OgBaZGMNJxjLf3cZ4H507cv94fnUaFQ0nIHzemOwoAlopNy+o/OjcvqPzoAWik3L/eH50bl/vD86AFopNy/3h+dG5f7w/OgBaKTcv94fnRuX+8PzoAWik3L/AHh+dG5f7w/OgBaKTcv94fnRuX+8PzoAWik3L/eH50bl/vD86AFopNy/3h+dG5f7w/OgBcA9R0opNy/3h+dG5f7w/OgBaKTcv94fnRuX+8PzoAWuM8Z24E0NyBgt8hO3GeM9e9dluX+8PzrI1uytr7T7nz5Agj/eK44wQPfg+lcuNo+2oSgtzbD1PZ1FJnH+HY1l1y3DFhhsghc8jnn0r0iuJ8GbBf3AK7XEYyS3UZ9K7Xcv94fnXLlFPkw9+5tjp81W3YWik3L/AHh+dG5f7w/OvUOMWik3L/eH50bl/vD86AFopNy/3h+dG5fUfnQAtFJuX1H50bl/vD86AGGGIzeaY0Mm3bv2849M+lUH0Gwks7m0aI+TcHLLn7p/2fStLcv94fnRuX+8PzpWXMpdUO7s10Z5zr+ipo93GsHFu6YQck5Hck967Pw9di70aBhHs2DyyMccelc944eMXWn7WzIwYbR2X1/OpvC+ptHDHZ5ifO9tpkw49AB3yc15cIunmEktpRudkpKWFXk7GRrsr3XieeKWKNPLdY8xnJYdifevRVUKiqoAAGAB2rzae4kn8R/aJ4NkjTpuiznGCOK9J3L/AHh+daYOcamIrTj3S+5E14yjSpxfmLRSbl/vD86Ny/3h+deicgtcR8RYYvs+n3JK+ZHNt2nup/wrtty/3h+dc340smvNH3xxxuYSXdjjKqBk4z+FXBJys+pMtFcw/DurW+ltdtdM3ktFnA7kdseprFbyjK7QJsiZiyLnoD9agmlCWhdscgYJXOD61ImdoyQc859a+PqVH9RjB/zPv0X3dT3oxX1lyXZf1+BLFE80gjjGWPTiiWJ43dWB+VipOO9dH4e0y2ukiuJlRUwU+aQhmb2x0ql4i0w6feBkJaCXlWJzz3z71lPBzjh/a9LlxrxdXkOw8PMW0CzJxnZ2Hua06xPC1ykuhQoCA0RKEZ981tbl/vD86+rwslKhBrsjxKytUkvM898VSvJrkqtJuVAAoH8PHSrHhOysbtobqe2leV3k8slcx4XHX0OelZ/ip44tcnKu2GZcnHQkVqeGbeS5sDNZSSQyx3KszuSI5VHBXA6/415+XUm8VUqSXez6LWx1Yqa9jCEX20CD/iWeNWiiREjkfYAx4CsAePxrt64jUsw+NoJBH8ryR4LjIbPBI+n867bcv94fnW+AjyOpDtJmeJfNyS8iK7kSKzmkkbaioSW9BivJo8mMHjnnjpXqWqvGNJu977V8l8kH2xXlkA2wRjGMKBiuTPGvZw9TfLvjl6HQ+FLxLXVxHIyqs67Bn+92Fd/Xl2li3OqW32r/AFPmDOTjHofzr1Dcv94fnWuTTvh3HsyMwjarfuhaoa09umjXRul3Q+WQVz19APfNXty/3h+dc94xvY7fQ5ImzvlOFIXIGMGvUlLlXMcSV3Y4BFxGdi7Gxxu5xXoPgt9/hm3HlLGyM6MB3IJyfxrgUJZQSME9q6/wV5wsJ0iZAouyX35OVKg8ehrw8oqv2lWD30f3O2/zPRx0Fywkv6/qx19FJuX+8Pzo3L/eH517x5otZkNyq3clpAJX8xTKk7HcmfTPtWjuXHLDH1rj7zWDb63DHpLM0eArRAfI3P8ACPWuTFVlS5W31t5m9Gm53SOvhEghQTMrSAfMVGATRIMmPjOG/u5x/h9aUOCAcgZHTNMkKkx8g4b0z/8AqrqWxgxLqSKK1kaZkWPacl+lYdtrSWuhJOls8srF1CwQkKWHrjp2qTxP+90549uFQeZ5hGVyDjb65rm9K1yGw+yR3UssVvE7N+7JJkY9AR6VwvE2xsaTWlvvZ0+yvh3NPqdfdajPbWVvm3DXtwAqR5OwPjoT2Fch4o+xWd3b2sVr0jbzFDMBuPKjd0681qeIdSuptVttPslbeFE2UfDEHIPHtXOapc3VxdXDSMgE5UmMp8y7eO/f3rrrVHSjJzVl/Xn03/AwpwU2lHcpjdj5sbu+KTKb8Ftv1HU07FNcqMFsdeCe1fFUpLnu18j6GafLoy3pE7LrloltxdyMFViQNqZyw/EV6nnPSvIdM8+01M6jbyQh4wz/ALw/KyY5H1PQV6hpCpFpVuFh+z7l3GIvuKk8kZr7HBKCwsVGV7afPdr5bHgYhy9tJtWv/X4l6ik3L/eH50bl/vD866DMWik3L/eH50bl/vD86AFrJ8QrMdPjMciLGLiHzFZMlh5i9Dnj9a1dy/3h+dZevSxjTQhkUM08O1d3J/erQBHrLpbTRSzXlxBHJ8mRMI40IBPJx1PSrek5bT45vMuHEoDgTnLLkdM1DqFwbe5VpBdxQhc+dEu9M+jLgn8qv2z77aNxMs2Vz5ijhvcUIGNmtIbiQPKpYhGjxngq2M/yFUo9Ct4bZoo57pGZgxlEx38DAGfQDjFalFAGYmhWUd3HcIJBsIYR7/kLAYDEevPWodOs7WXUdUnktoXmW8wsjRgsP3UffrWzWRpLy/2pq8ZhxCLrIl39W8uPjH9aANXy0/uL+Xtj+VHlp/cX8vbH8qdRQA0RoOiKMdOPwoEcYxhFGMY49OlOooAb5cYxhF4xjj06UeWgxhF4xjj06U6igBvlxjoi/l+NJ5cf9xfy98/zp9FADPKj/uL+Xvn+dKY4z1Rfy/GnUUAN8tDnKLznPHr1o8uM5yi85zx69adRQA0xxnOUU5znj161GkUe6TKLyxz8vsB3qao4/vSf73v6D1/pQA7y0PVF/L2x/Kjy0/uL+Xtj+VOooAaI0HRF49vwoEaDGEUYxjj06U6igBvlxjGEXjGOPTpR5cYxhF4xjj06U6igBvlxjoi8Y7elHlx/3F/L3z/OnUUAM8qP+4v5e+f50vlxnqi/l75/nTqKAG+XGeqLznt69aPLjOcovOc8evWnUUANMcZzlF5znj160GOM5yinPXinUUAN8tD1Rfy9sfyo8tP7i/l7Y/lTqKAG+Wg6Iv5e2P5UCNBjCKMdOKdRQA0RxjGEXjGOPTpR5cYxhF4xjj06U6igBojjHRF4x29OlVLmyhure6t2hjKyJtwynB44/X0q7Uaf62T6j19P89KAMrRNCTS4y7kGaRFEijlQR6Z5rX8uM9UX8vfP86dRUwhGC5YqyHKTk7saY4z1Rec9vWgxxnOUXnOePXrTqKoQ3y4znKLznPHr1oMaHOUU5znj1606igBpjQ9UXn2/Cjy0/uL+Xtj+VOooAb5aDoi/l7Y/lQI0GMIox04p1FADRGgxhFGMY49OlHlxjGEXjGOPTpTqKAOb8YWsZ0qOZYvnicAMo6A+vtXDT3MqW0CRQIzxTeaHzg9On0r0PxUhfw/cYVm2lWwv1GfwrzqRPMTG4j3FeHja0sLjYVo9j0cPTVbDypvuaGiSrFrFnIIXdPM4QncwyDjnuQcV6Z5cf9xfy98/zrz3wtbPNr1u6/chVmYdumB/OvRa6crvKk6jfxNsxxllNR7Ib5cZ6ov5fjR5aHOUXnOePXrTqK9M5BvlxnOUXnOePXrVXUrKK9065t2T/WxsMqBnJFXKKadncHqeMJGZbFImGADhhnsDVnARMKOAOBUtzbi0vbq3UhvLmYZAwOuaZsZzsXJZuBg9Sa+Nxjk68qS25np6s96gkqSn1sjr7LTLa3+wCaJZjMymNlcgjjJJH6VJ4vscWi3ayOApVDEPud+cevatrT7COK1snkh23EMIQFjkrxyOKqeJLVG0e9ny+8RDjJxgMD09a+hlhHGhOnFLX/L/ADPLVe9SM29in4NlgfT5IQuZkk3sSvr05rpPLjGMIvGMcenSuQ8FXP7y6tiQAQHHqe1djV5dNTwsH5fkTio8taR5L4nKQahdIVCr5/3AcjrnB9q9M0p4rnTLeZbXyFZBiNlAwB0/DuK821iIan4gEMjbPPu9u4c7Rn9a9Tt4UtreOCMYSNQoHsKvAKCw149ZSf4k4nm9tr0SOM8TSfYvENrOWDJGFkCAY2gNkj8a7NFikjV1RdrDIyvrzXHeOI/39tISuDGy4710WgX66jotvMqyAhQjeYMEkDBNZ4WNq1a3dfii6zvTp+j/ADIvEsMD+H7sSbkXZ1jHOc5/LPWvO/rXo3iVmXw9d7c5K44Ge9cPpcKXF9DG+7hsgAA5A5xivNzlOdWnBP8Aps68A+WEpGdHOGUSxjftOcepB6V6zAY7i3jm8tf3i7scHqOa8qlDC5uQxUs0jN8qbeD0GO1ek+H5PN0Cxfy1jzEBtU5AxxXTlkY06lWnDVJq34mOMblGE5btGgY4znKKc9eK5Dxs5D2sAkTy2y7RbRnI4DZ/SuxrjfG05+0Wlv5QxtLmTjPpiuzHSccNNp20MMMk60Uzla0tEuBBf24y7AzgmIdCSMZ+tZTybGUA8k8jGeKljJWVCOoYY/Ovkoe0ouNTv+Nn/mj25ctS8ex6wI0GMIoxjHHpR5cYxhF4xjj06UqklQSMEjkelLX3B86Vb37PBYzPKn7tU52rzjtjFeYeYVl8yMkFWyp7+1eg+JL9bLS3UOyTTArHgfnz9K87r5zO5P2kI+Vz1suXuSZ6hpzLcadbzEKzPGpLbQMnr/OppIo8x/u1+9/d/Ht71l+FpA+gwgE5QlTk571rS9Y/9/3/AKf1r3cPPnoxl3SPNqx5ZteZzHjFIjawuk0YdHKmMHk561xUzBTA7RiVElUmI/x89PzxWprg269e4x/rMnkeg9KybqMy27ov3iOOa+fqV1HM1N6JNHqQpt4NxWt0zYm128XX3t7+3gs1nQK8iAF4o8fwsOvNYupSfadflljln8qRt8byr8zcAcn0rOjWd2KxlWx8hxyQPWr9pA8TzF2Lbm4z396+hzLGQoU6kU1e1kuvn0f9ep5OEw8qk4tp2ve5ZJxxkDdxzQyh1KsMg9QarXUipJCCCxL9A2KtV8fVpOlSp1E/iv8Agz34TU5zg1t/kV3TELeb+9UHJBJHH4V6zp6W5062a3UGIxqUJHOMYHXnpXk90yC2beSAeM98133gW8+1eGok2FTAxiOWznHOf1r6XKHOeFlKX83y2PIxyjGukux0YjjGMIox04oEcYxhF4xjj06U6ivQOUb5cYxhF4xjj06UeWg6IvGO3p0p1FADRHGOiL+X41k6/a27WCzGCIyxzQ7HKDcuZVzg9q2KyvEDONLXam4G4gDHONo8xefegCt4iZbcQzywSXMbMEMbM3lIPUqoO78QenatezlM1lDKYTCWQHyyPu+1cv4mtlm1RGj0u9luREMXKqWhxk/KQA3P/AfxrptPG3T7ddgTEY+UIUxx/dPI+hoWwPcs0UUUAFZulf8AH1q3/X5/7SjrSrI0mN/7T1eTznMZutoiwNoPlx85xnP44oA16KKKACiiigAooooAKKKKACiiigAooooAKZGctJ7N6k9h6/0p9MjOWk5zhvUnsPyoAfRRRQAUUUUAFFFFABRRRQAUUUUAFFFFABRRRQAUUUUAFFFFABRRRQAVGh/eyD0I7n0/z0qSo0P72QZ6EfxE9vTtQBJRRRQAUUUUAFFFFABRRRQAUUUUAFFFFAGT4lS4k8PXi2u4ybM4XqRnkflmvOAQVBHQ9K9Vv4mn0+4iUEs8bAAHGTj1ryoBgoDrtYcMPQ14OeLSD9f0PTy56yXodD4P8/8Atg+WQIfLPmZHX0xXeVxfgoQG6uSVH2gKNp/2e9dpXdldvqsbHNjL+2dwooor0DlCiiigDy7V0RNd1GNW3ATEk+5AP9azbrdsVYywkZ1AC/ePPb3rf8VxlPEczFFG+JCCvfqOfetXwzo9rParcT4kLNvVMkbCp4NfPRo82avsnd/g/wAz1HO2C82rHWQgiGMHOQoznrVLXJRDol4S20tCyqf9ojArQqK5iSe1lik+46FTj0Ir6F6nlrQ4nwXIg1KQN5eWi+Usefwrt52RbeRpPuBTu+leYaTfjT9QtrrdGIwwV2cZAU9T9a9BubuQW91LIkP2LyA0UjP98kdCO3avNyx8uFfTlbOvF61l52OG0K2t7vxFbwrNLCqlpIwp5YDsTXpdcD4NV212VwkZRYPmJPKknjA/Cu+rbL7/AFWF+t397Znire2lb+tDkvHG0RWRxzufn8BVrwbqEF1ocSKdsoZvkaTcSAeo74pvjRWOmwMFUqJeSRyOOKxfAl9ZW1pJFMP9J+0GNCE5w3ofTIoouEK9Zydvh/VBUUpU6aXn+h0HjDb/AGGQZWRjIAoU43e1YOi6RNf2qTwlVMcoBbcQT6/oetafjiQizs4gxy024gDqADV/wpEkehRMvWRmZvrnH9K5cRRVbGqEtuW/4m9Ko6eHclvc5bxHpUWl3saxSu6yqWPmNubOfX0rqfCbo3h+ELn5GZWyc85ql41hVrK3m/jSTaPl7Eev4UzwPKn2W8gDkssu/aT0BHb8qqlaOY1F3Sf5Ez1wsX2Z1RIAyTgDqa878TXsF5rLNbXBmjRADj7oPop716KQCMEZBryOYxNqV8bfAhMx2qq7QPoPSrzVr6rK67E4K/tkLZ21/Jps16WjSKR/LHzDjB6Ef56UmSORW1p8FtqMItI4xE8UJd53yQW9fQCsZvvMM55PPrXgY+SqNTgko9Lf0mephouKcZPU9Tsd39n25d2djGpLN1PFWKy/D119q0WBvmyg2HccnitSvq6ElOlGS6pHiVE4zaZh+KxG2hyB5ArBgygtjPP6152ZQJincAGug8Z3CSa/DCYiskUWQ/PzA/pwa5iV3+0IyhzGFyxVcjJ6V4+YYd1cVyW+zf8ANnfhavJQ5vP/ACO48FuTJcL8wAUdF4P1PrXVTsVVSMZzxliB0PpXI+C7hxcXFvx5bKH5POf/ANX8qva9qM8cUlrdwosMrMoaKUl9u35SV9CeK7Mrd8Imulznxv8AHafkcjqFzJeX808qxh2b5hGcrxxwe9VTwPlO7jvTWyITlc8dB3qCymM0THZtUNha+dlTlVhUxHZ/meqpKEo0vIZZxsHkcoELnkAdKuBQCcd6MckjqaWoxOIdeo57Xt+BdGkqcFEyb64SS48rGEBwxHU1qrjaMdMcVz9yGF1ICMNu7VtWZJt13Z3fxZ65r3s6wsaeDocj0S/PW55eX1nPEVOZav8AQi1JZGtcIMjOWx6V3fgC5D6M1qoULARzk5Jbk/h6VxsozE3JHHUV2fgC/ku9EeKRAPs8mxXCgAjrj6itskq82DlTt8L/ADM8xhbEKXdfkdZRRRXpHKFMmZ1hdo1DyBSVUnqafUbTxLcLAXAlcFlX1ApSatuNCWzyyW0bzxiOUqCyA5wapa7/AMgo/wDXeH/0alaVZfiBWbS1Icri4gJAA+YeavFCVlYHuSahHZwRyX1yZEVVAZkZumcDgfWpbBrQpKLSTeA/zncTyQD39sVT16e5it4VgB2u/wA5WNHIAGejEDtUuiEyWXnyWZtp5SHl4GHbA+YYJGDTQmaVFFFABWRpNxCdT1e3Ei+ct1vMeeQpjjGcela9Zulf8fWrf9fn/tKOgDSooooAKKKKACiiigAooooAKKKKACiiigApkZy0nOcN/ezjgflT6ZGctJznDf3s44H5UAPooooAKKKKACiiigAooooAKKKKACiiigAooooAKKKKACiiigAooooAKjQ/vZBnOCON2ccenapKjQ/vZBnOCON2ccenagCSiiigAooooAKKKKACiiigAooooAKKKKAEb7jdenavJCHV3Em8NuJ+frjPevXK86k0q6t5b2+uyq77t1VLj/loOoI9R/hXBmlFVMM32af6HTg6jhWS7nQeC7eFdLkuFwZZZDuOc4A6D2rpazdCtBZ6VGgdHLkuWTpz6VpV04ZNUYpq2iMqtvaO3cKKKK2MwooooA4nxnZMt/DfbvlePysehBz/AFrd8NxPDpFqrtyyM4XPQE8cd/r71W8YxM+kxuAMJKCcnHXitizDJDbI5AYQjKg4GeO1ebTpv6/Ob7L+vwOucv8AZoxXd/1+JapGBKkDqRS0V6RyHjt001pDKHGJo2Ktg9CDgmuy1TVoR4atbO+Ie6uIVOUP3WxlSa53XbBrHULy3wGDsXQZJ4bkdaqyzyXGn2dk6qVtuUkJ+YHuPcdfpXj0K9GjCtSk0vel91nbT+rnfVp1Kkqc1rovzOo8Dyn7ZfRELyiMOee/6V2lcd4GRGa/lAyylU3enUkfyrsa78FFxw0E1bRHNiHerJ+Zg+Lk3aGTkDbKp+tcR4bujo2rNIAZRLnfGP7ueo9xXdeKwh0GUsOQylee+a8+R3Sddp2qQQzDqBXl43E1KGKag7XSvt0v3OzD0o1KKcls/wDLsdL4xnaWe1AZChTeg2kHB9TXTaFH5WiWi4AzGDwPXmuA1C9N5FaqXdjChB3Y6k9B7dK9G05WTTbZWJLCJc5+lXgKirYqdRdkTiYOnRjB9yh4oiEmgTnBJQqwx9f/AK9YnglyLy8QlcGNSPXqf0rp9XR5NIu0jxuMTAZGe1cT4YultdZQv5YR1Kl36r6Y+pq8Q408fTm9E01+ZNJOeFlFdGd1fvPHYTSW5QSohYFxkcV5UjtP+9Zt7yHcTjGcn0r03XZlh0S7d+QYyAM4yTxXnVjD5t5bxZA3SKMk4HWsM5ndwpLr/X9ammXxtzT7Hb6VoS2Wjzx3A8yWZSWMfBxjhQa88u5Daav9j6p1ySCeeRn3r2HA247YxXk3iKyt7XxDcPbrvXzRgdk9QB9a7auFw0KahNdGl69P1OeFarKXNF9U36HaeC1T7BO4J3+ZhuvpxXTVyPgmUD7XCWGSQwXv6V11VljTwsLf1qLGK1aR5p4oujP4qlQLGBFGEYrJkn6jsfas21umU3tlNPFHDcQkg9wy8p+opl3GF1/VliffH5zDe/Ofxrc0KxuW0SW6ubmCG3DLIjxoJHCqcEYA6Gt6dGMsfObtaKivvRlKo1hYxW7bf4lLw/qTafdW900Xnbl2sAOee496bq1xJearJqJLQtMgj8gDkqOcn2PH41G/7u+lW3kaPbKyh3GCPf2qtIha5DmQsVyP96vGpYv2EZ0Xpdyuv0/4Z7I9CdD2jjUWuwy6fbaSMQfu1V0kJ5b4LF/4vQVLf28k8WI9xKgsUHcDqaseHoo302/L20jyHaYZQPlUjlh9SK6MNhk8oqST3d/u6GVas1j4JrZfmSUo6/jQBk1c0i1e81SCJM/eDMwXO0Dua+bhBzkorqevKSim2c1rACavcBcDaw6DHOBWha2d7DIxnJdWiWUYbdwRnPtxVnVNLutX8c3djECJHk5ZsfKmBz9MVasfDuo2M94ly6RYXyxIzYEg64Hc1+gZlCDwLh1UVbS76Hy2ElJYlS6XKM2/yW8sZfHArq/h0s0en3kUi4UTAg+5HP8ASuX610/gObE2oW7qQ5ZZFIzgr0+ma+eyKs1z0dLPXz6f8E9XMqa92fy8jtaKKK9480ZNKsEEkz7tqKWO0ZOB7UkMiXEMc6A4dQy7lwcGpKz7Ge4l1HUI5XJjjdRGNmMDHr3qXKKaT6jSbu0aFZPiG4hi0+OKSRVkluIRGpPLESKeK1qzdd/5BR/67w/+jUqhE97YJeiM+dLDJESUkiIDDIweoI/SprW2jtLWO3iBEcahVycnFS0UAFFUZ9Uit7xrZ45flhaZpAvygLjjPc89KoS+JooLMzTWk0cgkWMQsy5O4bgc5x0oA3ayNJ8/+1NXyI/s/wBq4OTv3eXHn2xTxq0puLWMWDtHcAFZFlQgcZPGc4FO0r/j61b/AK/P/aUdAGlRRRQAUUUUAFFFFABRRRQAUUUUAFFFFABTIzlpOc4b1BxwKfTI+snX73t6D0/rQA+iiigAooooAKKKKACiiigAooooAKKKKACiiigAooooAKKKKACiiigAqNDmWQZ6EcZHHFSUxP8AWSdeo7j0/wA9aAH0UUUAFFFFABRRRQAUUUUAFFFFABRRRQAVXvbGC/g8m4Tcm4Nj6VYopSipLlkroabTuhqIsaKiKFVRgADpTqKKYgooooAKKKKAKGrWkN7aLbzz+UruMdPmPYc1ZjUxtHGXLbY8ZJHOMc4qR40k270VtpyMjOD60hP79R/sn09vxqFBKbn1ZTk+VRH0UUVZJwnjCBo9XWYkbZYxj8Otc73966zxtFie0l+blWX2rlK+OzFcuKmj38I70YnYeBUQWl8ymTcZhvBHyg47e+OtdZXP+DSp0BWByxlfcMYwc9PftXQV9dSTVOKfRL8jwpu8m13Zm6/D5+h3S7iMJu4Gc45rzWvUdUjEulXSEgAxNkkZA4ry6vnc7jarF+R6uXP3GvMUKzOqqMljgCvVrZDHaxIyhSqAFR0HFeX2SLJf26MQoaRQSTjHNeqjgYrfI4q05ehnmLd4oa6h42QgEMCOa8ujRYNRMcylgjshCHGT04Jr1OvLtUjaLVbpG4IlY/mc1WdK0YT7MnL3dyibGvXhGmWtlEZzEvDSSdH+h71Q8PRiXXbYNGzgNu47e59qrXN7NcW8MMk7SJHyEIwFrV8HK51h2VCVEZDH+7Xmwn9YxcH00OuUfZUJfM7yvOvFumvpt6t1vDw3Mp78oTzz+tei1xPjGw/tBL2ZFaKeziVwMg+cuc5x1GOa+rnhaeI92f8AT2PFjWlS96I7wVIou7mM43MgK8e/PNdbesyWM7JH5jCNiEzjdx0rhfB1+sF2WlkVI5Ictx1ORj+ddhr1zLaaHdzQbvOCER7VycnpxXDlOlFU3um1+J0Y7+Jz9GjyXT8GObaDyx4r0XwZZ2Y0tbyGB47h1EcrMCASvXaPTNee6K9yZSbdA1z5mV4yWb6V69psCW+nQRpB5A25MWfuk8kfnXXTi44jEPvJfgv+CYSadKkuyf5nnmuWhtdXuITcNKx+cyEAHn+tZ/QAZ/E1seJraC31uYwRSJvw0m7O1mPdax+jdOvU18rj1y4qcfO/3q57WFd6MWTHz9PWy1SNBLGZWiaIdWGMEEdwc10+gaP9h0HULVZBLdStukto5P8AUk9F+uOv0qx4f0qC80KJriMiRXkMUgJDJuGMitTRNGXR4JVM7XE8rbpJ3XDP6Z+lfU4RR+oRpbXX5njV3L6y5+ZzGgabL/wkDx3EChY1YSIw4wRgYB7V0ekaEukXVzIkm9JQAoI5WtGO0iju5bkAmWUAEk5wB2HoKnrmwuAhRSvq0218/wDgG1bEyqPTZpHN6neWOl6zvtUjm1e82xBGf7oxwT6CteTT4bsLLcwp9p8ryy6/w564/GozodgdaGrGH/Swm3dnj649a0a9ObjJWOOKadzym7tpLS6kgkBDIxHI6j1rd8B3U32u9sgN8CgSGQjkMcDH0xVfxRa3UWqtPcbSsv3GXuB2+tHgyOR/EEz72ESQZ27sck46d6+byyPssZOlbvv/AF2PWxj56EZnoNFFFfQnlhVOxS7DXEl06nfIfLVDkBB0/Gmy3jjV4rECLZJCznJO7IOOnpUtjbta2aQtsyufuAgdaUk+ZaDVrPUs1keIvP8AsEflCPy/tEPm7ic48xcbffPrWvWbrv8AyCj/ANd4f/RqUxGlRRRQBWuLKK6kDyFuI3jwD1DYz/KqcWimCFhHf3AnLA+eQhbAG0DGMdPbNatFAFS306K2ljkQsTHH5agn1OSfqazrDTrOfVdTu5YFadLvCuc5A8pP8TW5WRpMrf2nq8XkyBRdbvN42n93Hx1zn8KANTyY/wC6P8jH8qPJjHRR/kY/lT6KAIxDGMYQcYx+Ax/KgQxjGEHGMfh0qSigCMQxjGEHGMfh0oEMYAAQcYx+HSpKKAIxDGOiDjH6HI/WjyI/7g/yc/zqSigCPyI/7g/yc/zoMMZ6oOc/qc/zqSigCMwxkHKDnOfx60GGM5yg5zn8etSUUARmGM5yg5zn8etMWGMtJlByxz07gDt/Wp6ZGMNJx1b0HoKAAwxnqo/yMfyo8mP+6P8AIx/Kn0UAMEMYxhBx/hj+VIIYxjCDjGPw6VJRQBGIYxjCDjGPw6UCGMYwg4xj8OlSUUARiGMYwg4x+hyKBDGOiD/Jz/OpKKAI/Ij/ALg/yc/zoMMZ6oO/6nP86kooAjMMZzlBznP4nJoMMZzlBznP49akooAjMMZzlBznP49aDDGc5Qc5z+IwakooAYYYz1Uc/wCGP5UeTH/dH+Rj+VPooAYIYx0Ucf4Y/lSCGMYwg4xj8BgVJRQBGIYxjCDjGPw6UCGMYwg4xj8OlSUUARiGMYwg4xj8DkUxIYxJJhPT07c/Xr61PTEH72Q46kdh6f560AJ5Ef8AcH+Tn+dBhjPVB/k5/nUlFAEZhjOcoOc/qcmgwxnOUHOc/j1qSigCMwxnOUHOc/j1oMMZzlBznP48GpKKAGGGM5yg5/wx/KjyY/7o/wAjH8qfRQAwQxjoo/yMfyoEMYxhBxjH4DFPooAjEMYxhBxjH4dKBDGMYQcYx+HSpKKAIxDGMYQcYx+HIoEMY6IOMfoc/wA6kooAj8iP+4P8nP8AOjyI/wC4P8nP86kooAjMMZ6oOc/qcn9aDDGQcoOc5/HrUlFAEZhjOcoOc5/HrQYYznKDnOfx61JRQAwwxnOUHOc/iMfyphhjMw+T+E+nsPr0qamEfv1OP4Tzgeo/GgA8mMfwj/Ix/KgQxjGEHGMflj+VPooA5nxjCq6XCyRn5ZACR0AxgVxNeh+KIzJoM2GC7SG5PXnpXAQIZJ4lCF9zAbRxu56V8rnEH9Z9Uj2sDL9z6M9H0ay+y6TbRSjMioCT+o/LNXRDGMYQcY/Q5H605BhFGMYHT0p1fURVopHjN3dytdWazWksKYRnQqGIzjv/ADrzO6tZLOTy5QA2SpGehHWvVa4fx/bXEUcOoxrD5EfyuDwxYnrXDjsveLty/Ejpw+K9he+xj6TCLjV7SInAaUc4z05/pXphhjOcoOc5/Hk15t4aC3es2RB+UnefwHSvTawyenKFKSkrO/5GmPmpTTXYjMMZzlBznP49a8/8UQrDr82wYDqrn6nr/KvRK4bxmiJqsDDh5Ist74PFaZvDmwzfZonAytWt3OcrqfBluzy3UrDMQULz6n/61ctXo3hu2NtokIbOZMyEEYxmvGyik54lS7anfjp8tK3c0/Jj/uj/ACMfyrP1TTbeWwu3RBHO0DIJkXLgAHHufpWnVa+maC2LJDNKSQuIhlhnjP4V9am09Dw3a2p5j4cfbPbPtMhjBO3kZIBOP0rd8dTEabaGJlRlUSyRbsHGMD8smue02ZrW9EoJ3RXBJz1JDelWvGGqxanbWx8tob5iVeA8kR5+Un0Oa4cqssXWi9LSbtodONu6EH5IXwnax3WqWW35MfvCQOu3tXpghjGMIOMfocivOPCin+17IPuBA7D2/lXpdZ5dLmVR/wB5lYpWcV5I43xlC6tbuLdFhUFRKG5yeduPTvXK16VrunR6ppM1s7BHI/duTja3auAfSLmzubewkGJnVfvMOp968/N8G+b26e7St8jrwNdW9k1td3PQtMt4hpNooUECFR+gP86tmGM5yg5zn8Tk0sMYhgjiXoihR+FPr34q0Ujy27sjMMZzlBznP49aDDGc5Qc5z+PWpKKoRGYYznKDnOfx4NKYYz1Qc/4Y/lT6KAOU8ZwKLe1kXYMOQR3PA6flWL4UiV/EK73YfISgUd+4J9OtbvjVGNnbOEJVZCC3pxXJWU7299BKkhjKuMtzwO9fOYifs8xv6bnrUo8+Et6nqIhjGMIOMY/AYoEMYxhBxjH4dKerBlDDoRkUMQqlj0Aya+jPJMz7Ai6y17MqCKKFUhYtjbzzVm1sIrVHVXkkDPvBkbO3nIA9hXOatcXes/ZkUxWenySgrLK+Gk6Y+XqDnNdao2oq5zgYzUpSi3F7evrp8h3i1dDBDGOiDjH6HP8AOsjX7G1azjuGhUzRTReW/dcyrmtusnxDKyafGghkcPcQguuMJ+8Xk5OfyzVCNaiiigAooooAKzdK/wCPrVv+vz/2lHWlWRpMTf2nq8vnSFTdbfK42j93Hz0zn8aANeiiigAooooAKKKKACiiigAooooAKKKKACmRjDScYy3pjPA/On0yMYaTjGW/u4zwPzoAfRRRQAUUUUAFFFFABRRRQAUUUUAFFFFABRRRQAUUUUAFFFFABRRRQAVGgxLIcYyRztxnj171JUaD97IcYyRztxnj170ASUUUUAFFFFABRRRQAUUUUAFFFFABRRRQAUUUUAFFFFABRRRQAUUUUAFMI/fqcfwnnHuO9PphH79Tj+E87fcd6AH0UUUARXCu1u4jVGfHyh/u57ZrNfTFtjBNZ2cKzmRfNKjoDy2M1r0VnOmp7lRm47BRRRWhIVzXj1C/hS4Ii37XVic/d5610tc546bb4TuuGOSo4Ge/f0FaUv4i9SKnws5f4cmSTVZyzKI44cAEDJJPavS64b4bWbpp9zdts2SSbFG35hgevpzXc0Vko1Gkkl5BTbcE2FcJ48fZqWm7c7mVw2Rxj/Gu7rh/iVahtMtbsKd0cuzdnoCP/rVn7GNZOlL7SaK53TamuhzEjMq/ICXYhUCjJyeletwB1t41kbdIFAY4xk454rxi3meW80yFgyq0seWzgn5gODXtfauHL8G8NR97dt/ctP8AM6cViFWqabJL8dQoooruOc8q1GybT9a1C32kJ5u9CTnIbmodXvkv72xieFo2todu5wMydMH6dcVqeJLaS11spJcyXDPEG3OBkcnA4rDkjDXYlYliV2degrwqtdUMZXUvtR0t6L/gnpQpOpQpW6P9ToPCysddhKhuFYtgjgV6HXDeDEJ1SVtgIWL7x7c9q7mujJ42w9+7Zlj3erbyI5oIrhNkqB1yDg+orH1XRDfatZ3SgbUbEvOcgcjittmCqWYgKBkk9qi8yOeOGWJlkjZgVZRuGPX/AOvXoVaEKsbTXb8DlhUlB3iyaiiitSAooooAKKKKAMPxYCdDc4JAdc4PvXnynEqlsbQQeec/hXo/iSBZ9CuM5zGN4x6ivOVYq6sOqnPSvms293FKT7Hr4HWi15nqWm4/s23xjHljGCT/AD5qW5uYrO2kuJ22RRqWZvQVV0vU4NRtw0TNvVRvBXHNXJQpicOqsu05DdCPevoaMouEXF3R5VRNSaejOIjZpfFEKRyedFcMJA9yQTt+8Ctd1XH2tvHa+KHv7ixltYfJLq3303HAPTp7V2AORkd6VKMVdrd67W9NBzbej6BWbrv/ACCj/wBd4f8A0alaVZfiBS2lqQ7LtuICQMfN+9Xg+1akGpRRRQAUUUUAFZWlSJ9v1aLevmC73Fc848uPnFatZWlRR/b9Wl2L5hu9pfHJHlx8Z9KANWiiigAooooAKKKKACiiigAooooAKKKKACmRjDScYy393GeB+dPpkYw0nHVvQjsPzoAfRRRQAUUUUAFFFFABRRRQAUUUUAFFFFABRRRQAUUUUAFFFFABRRRQAVGg/eyHHUjnbjPHr3qSo0H72Q46kdj6frQBJRRRQAUUUUAFFFFABRRRQAUUUUAFFFFABRRRQAUUUUAFFFFABRRRQAUwj9+px/CedvuO9PphH79Tj+E84PqO/SgB9FFFACEhVLE4AGTTYZo7iFZYmDRsMqR3p9IAAMAAAdhS1uPSwtFFFMQVn65bfbNDvbcKzF4mAVSMk9q0KQgEEEZB4INNOzuJq6scv4Csza6AWcyb5JW3KzZUY4+WuppkMMVvCsMMaxxqMKqjAFPpzlzSchRXKrBWR4m07+09AurdYfOl27olzj5h0rXopRbi7obV1Y808JaDI/iP/TFU/wBnrhkLgkOenFel00IiszKqhm6kDk06nJp7bAlbcKKKKkZxnjewPn2eoq6jGYXXu2eQfw5rlNv7zd7Yrv8AxbYPeaYkiSRp9nfzD5meRjoPeuCr5vOk41oyXVW/E9bL7Om12Z1fgkfvro5X7o4zzXY1z3hCAx6U8hx+8kOMD0966GvWy2DhhYpnFi5c1aQjAMpVgCCMEHvUXlRxRwxxRqsaMAqqnC/l0qao5Bkx8dG9Ca7jmJKKKKACiiigAooooAqanu/su62AlvKbAA9q8tPTPXivV7tUezmWQ4Qodxz2xXlJHUA/Q187natUg/U9XL/hkjufDGor/ZMKXMkasZPKiX+I49a2NURZNLukdEkUxnKu+1Tx3PauS8MT3P2hVFus8aMFJPWEHuK7K6WJ7WVJwDEykMDjkHtzXqZbW56Kb6HHi6fLUaXU4/w7qmqX0zwW8BitVQRx+cdyoV+9zjnrXbDOOetcZ4Mjjmubi5tYnS3Q+WTI5LM38q7OuuN3KTtZbJeSMH8KV7hWZr7Kul4LAbp4AMnqfNWtOszX1VtLyyg7biAjI6HzV5qyTTooooAKKpy6naw3htXciRYmmb5ThVGM5PTPPSqT+JbGOya5kSdAsixmN0CtlhkHk4wRz1oA2ayNJeb+09XQxKIRdZEm/kt5cfG3H65p41+yN/BZ/vBNMoIGB8uRkA8/yyKdpX/H1q3/AF+f+0o6ANKiiigAooooAKKKKACiiigAooooAKKKKACmR/ek/wB70PoPX+lPqOP70n+97+g9f6UASUUUUAFFFFABRRRQAUUUUAFFFFABRRRQAUUUUAFFFFABRRRQAUUUUAFRp/rZPqOx9P8APSpKjT/WyfUevp/npQBJRRRQAUUUUAFFFFABRRRQAUUUUAFFFFABRRRQAUUUUAFFFFABRRRQAUw/69T/ALJ7H1H4U+mH/Xr/ALp9fUfhQA+iiigAooooAKKKKACiiigAooooAKKKKACiiigAooooArahYw6lYTWk6hkkXHI6Hsfwry50McjRkklCV5GOntXrVcHq2n+b4tFunyCdlbP8yPyNeNnNJzpwa72+878vmoylft+R1+jxeTo9om0riJSQfUjmrtIBhQPQUtevCPJFR7HFJ80mwqOTrH/v+h/p/WpKjk6x/wC/7/0/rVEklFFFABRRRQAUUUUAIQCCD0NeV3saxX1xGv3VkYD869VrzTxBEE1y6Xer5fdwMYz2rxM7jenCXmejlz96SF0m8mtrhfLmaJWkTew6AZ7jvXaeIXddKlUWyzRsh3EkDb6GuBsYHuLuGBF3FmAxuxn8a7LxHcy2+nNCGgEbFViLfMTjlsj8K58um/q9RSdl3+81xUf3sWlqZXhSWa11N7WKwby5OZJS2AuPTsa7eua8I3Ja1ki+zMivK0iuv3e3HtXS17WEcXSTjsedWTU3cKyPETzLp8axxK6NcQ+YxfBQeYvIGOf0rXrN13/kFH/rvD/6NSukyNKiiigCpdWK3UoZnKjyniIA67sc/hiqCaHOsRLXkUlzvVhJJbBlAVdo+XPXHfNbVFAGNDoAguFZJx5WVd1MQ3Mw7hs8D2wabp9lFLqmp3DPOHW7wAs7qv8Aqk6qDg9fStusjSZgdT1eDZJuF1v3bDt/1cfG7pn2oA1PKX1b/vo+mKPKUd2/76Ppin0UAMESjHL8Y/iPpigRKMcvxj+I9qfRQAwRKMcvxj+I9qBEoxy/GP4j2p9FADBEo7v2/iPY5o8pfV/++z65p9FADPKX1f8A77PrmgxKe79/4j3OafRQAwxKc8vzn+I96DEpzy/Of4j3p9FADDEpzy/Of4j3piortJkt94jh29B/nipqZGctJznDf3s9h+VAB5Snu3/fR9MUeUvq3/fR9MU+igBgiUY5fj/aPpigRKMcvxj+I9qfRQAwRKMcvxj+I9qBEoxy/GP4j2p9FADBEo7vxj+I9jmjylHd/wDvs+uafRQAzyl9X/77PrmgxKe79/4j65p9FADDEpzy/Of4j3oMSnPL85/iPen0UAMMSnPL85/iPegxKc8vznox70+igBhiU92/76Ppijyl9W/76Ppin0UAMESju/8A30fTFAiUY5fjHVj2p9FADBEoxy/GP4j2oESjHL8Y/iPan0UAMESjHL8Y/iPao0jXzJBubjH8bH3qeo0P72QZ6Ecbs449O1AC+Uvq/wD32fXNBiU93/76Prmn0UAMMSnPL85/iPc5oMSnPL85/iPen0UAMMSnPL85/iPegxKc8vznox70+igBhiU55fn/AGj6Yo8pfVv++j6Yp9FADPKUd2/76PpigRKMcvxj+I+mKfRQAwRKMcvxj+I9qBEoxy/GP4j2p9FADBEoxy/GP4j2oESju/b+I+uafRQAzyl9X/77Prmjyl9X/wC+z65p9FADDEp7v3/iPc5oMSnPL85/iPen0UAMMSnPL85/iPegxKc8vzn+I96fRQAwxKc8tzn+I+mKYY188Dc33Sfvt7Dp0qamE/v1Gf4Txu9x2oAPKX1b/vo+mKBEoxy/H+0fTFPooAYIlGOX4x/Ee1AiUY5fjH8R7U+igBgiUY5fjH8R7UCJR3fjH8R7HNPooAZ5S+r/APfZ9c0eUvq//fZ9c0+igBhiU937/wAR9c0GJTnl+c/xHvT6KAGGJTnl+c/xHvQYlOeX5z/Ee9PooAYYlOeX5z/Ee4xQYlPdv++j6Yp9FADPKX1b/vo+mKBEo7vx/tH0xT6KAGCJRjl+MdWPasyfSml161vQF8uGPaSzEnPb+da1FZ1KcaiSl0d/uKjNxd0MESjHL8Y/iPagRKMcvxj+I9qfRWhIwRKO7/8AfR9c1HJGoMfzNy399h71PTJDgx84y397H/66AAxKe7/99H1zQYlOeX5z/Ee9PooAYYlOeX5z/Ee9BiU55fnP8R70+igBhiU55fnPRj3oMSnu/wD30fTFPooAZ5S+rf8AfR9MVw3i9EXVo9i4PlDccn5q7yuT8a2uY7a7AJ2nyz6DuK87NYuWFlbodWCaVZXORQ7XU5Iwc8HFburzKba3ijtsxRpvcruYK568/Q5rAra1kW50uyMU12ssh5jmfgKODkY5rw8vaSnzWtbXoelik2423Ol0C1gtRJBbK0kWFc3SyfLI3PGAeMVtCJRjl+MfxHtWboRjSwiigQGLyw/nqoVXY9ePWtWvqqXJyLkVkeLPm5nzO7GCJR3ft/EfXNY+vWMX2UXO+fes0OF899n+tXqucHr6Vt1keIZhHp8cZSQmS4hAKoSB+8U8nt+NWSa9FFFABRRRQAVm6V/x9at/1+f+0o60qyNJSX+1NXkM2YTdYEWzo3lx85/pQBr0UUUAFFFFABRRRQAUUUUAFFFFABRRRQAUyM5aTnOG/vZxwPyp9MjOWk5zhv72ccD8qAH0UUUAFFFFABRRRQAUUUUAFFFFABRRRQAUUUUAFFFFABRRRQAUUUUAFRof3sgznBHG7OOPTtUlRocyyDOcEcbs449O1AElFFFABRRRQAUUUUAFFFFABRRRQAUUUUAFFFFABRRRQAUUUUAFFFFABTCf36jP8J43e47U+mE/v1Gf4Txn3HagB9FFFABRRRQAUUUUAFFFFABRRRQAUUUUAFFFFABRRRQAUUUUAFFFFABUchwY+cZb+9jP+P0qSo5Dgx84y397Gf8AGgCSiiigAooooAKKKKACue8aFxoBKIGxKuc9h0zXQ1meIYpJtAvY4kZ5DGdoUZOfYVM4KcXB9RxlytS7Hmozjk1LLPHKif6wNGMMxbr/APWxUKt8o4PpyKt2lzFb31vI5RVBAYMM7uuRj3FfHUKb53GWj/4Op79SS5U1/Wh6FodzbXWlQm0D+Ug2DcMHIrRqnpSoul24jjjjQoCqxD5QDzxVyvsKduVWPBluwrN13/kFH/rvD/6NStKsrxArnS12vtAuICwxncPMXj2qyTVooooAKKKKACsrSpojqGrwiRPNF1uKbhuA8uPnHpWrWXpSL9t1Z9o3G7xuxzjy46ANSiiigAooooAKKKKACiiigAooooAKKKKACmRnLSc5w3qD2FPpkfWT/e9vQen9aAH0UUUAFFFFABRRRQAUUUUAFFFFABRRRQAUUUUAFFFFABRRRQAUUUUAFRocyyDPQjjI44qSmJ/rZPqPT0/P86AH0UUUAFFFFABRRRQAUUUUAFFFFABRRRQAUUUUAFFFFABRRRQAUUUUAFMJ/fqM/wAJ4yPUdutPph/16j/ZPp6j8aAH0UUUAFFFFABRRRQAUUUUAFFFFABRRRQAUUUUAFFFFABRRRQAUUUUAFMkODHzjLeoFPpknVP972/r/SgB9FFFABRRRQAUUUUAFQ3SPJZzJGQHZGCknocVNSMNyMM4yMZoQHjNirxwMHbdtYjHoR15rQgZjdRbbdZ2JCeVj72T/OsyFTa6jd20kyuEcgN2Y56iug0FWOrwbDtG1i8vGIuMA8+9fP4uhOOZtd3fsmt7dPn3PToVIywa8lbvrseh2cTwWcUTlSyKB8owKnpsYKxqrMXIABY9/enV78VZWPNe4Vl6+6rpYDMAWuIAuT1PmrwK1KzNeAOl8gHE8JGe371aYjTooooAKKrPf2sd19medBMIzKUzyEHUn0HNVv7e042puRO3lhwmPKfdkjI+XGeRz0oA0qyNJkf+09Xi8lwgutwlyNpPlx8dc5/DFWhqtmbqO1DyGaRQ4XyX4B6ZOPl/HFRaV/x9at/1+f8AtKOgDSooooAKKKKACiiigAooooAKKKKACiiigApkfWT/AHvb0Hp/Wn0yMYaTjGW9AOwoAfRRRQAUUUUAFFFFABRRRQAUUUUAFFFFABRRRQAUUUUAFFFFABRRRQAUxP8AWyfUenp+f50+o0GJZDjqR2HpQBJRRRQAUUUUAFFFFABRRRQAUUUUAFFFFABRRRQAUUUUAFFFFABRRRQAUw/69f8AdPp6j8afTCP36nH8J5wPUfjQA+iiigAooooAKKKKACiiigAooooAKKKKACiiigAooooAKKKKACiiigApknVP972/r/Sn0yQZMfGcN6A0APooooAKKKKACiiigAooooA8U1Ux2nii+AjxGszAL6Zrb0aB7rWLWMKxXIZtvOVzzkelVfGIWPxpIcKudjH5s846+1bHhf7U/iCF0csoRg+R0X6/WuPM6UKmJovXma/D+t/I3wc5Ro1FpZM9CooorsMArJ8QyOmnxosLur3EIZ1Iwn7xeTk5/LNa1Zuu/wDIKP8A13h/9GpQBpUUUUAUbzT/ALVPvDKgMMkTYHJLbcH8MVmf2FdSW7NcCxuJzIjBJEbysKu0ceveuhooAwY9BkjvYZf9GOwLun2nzRt/hU9Avb6U7T7NpdV1OcXlzGFu8eUjDYf3SdeM/rW5WRpNxEdU1e2Dfvlut5XB6GOMdelAGp5Z/wCej/mPTH/16PLP/PR/zHpj/wCvT6KAGCMjH7xzjHUj0xQIyMfvHOMdSOcU+igCMRkY/eOcY7jnH+NKIyAP3jnGO45xT6KAGCMj/lo56dx65pPLP/PR/wAx65/+tUlFAEfln/no/wCY9c//AFqDGT/y0cde49c1JRQAwxk5/eOM57jvSGMnP7xxnPccZ/wqSigCMxk5/eOM56EcZpiRHdJ87rlj0AHYD8anpkYw0nGMt/dxngfnQAGM/wDPR/zHpj/69Hln/no/5j0x/wDXp9FADBGRj945x6kemKBGRj945xjqRzin0UARiMjH7xzjHcc4/wAaBGRj945xjuOcVJRQBGIyMfvHOMdx2NAjP/PR/wAx65/+tUlFAEfln/no/wCY9c//AFqUxk/8tHHXuPXP/wBan0UARmMnP7xxnPcd6DGTn944znuOM/4VJRQBGYyc/vHGc9xxmlMZOf3jjOehHHFPooAYYyf+Wjj8R6Y/+vR5Z/56P+Y9Mf8A16fRQAwRkf8ALRz+I9Mf/XoEZGP3jnGOpHPFPooAjEZGP3jnGO45xQIyMfvHOMdxzj/GpKKAIxGRj945xjuOxpkcREknzv1HOAM/j39KnqNB+9kOMZI524zx696ADyz/AM9H/Meuf/rUGM/89H/Meuf/AK1SUUARmMnP7xxnPcdzSmMnP7xxnPccZp9FADDGTn944znuOM0GMnP7xxnPQjjNPooAYYyc/vHGfQj0xR5Z/wCej/mPTH/16fRQAwRn/no/5j0x/wDXoEZGP3jnGOpHpT6KAGCMjH7xzjHUjnFIIyMfvHOMdxzj/GpKKAGCMjH7xzjHcdqBGR/y0c9O49c0+igCPyz/AM9H/Meuf/rUeWf+ej/mPXP/ANapKKAIzGT/AMtHHXuPXNKYyc/vHGc9x3p9FAEZjJz+8cZz3HGf8KDGTn944znoRxmpKKAGGMnP7xxnPQj0xUZiJnB3v9084HsOv61PTCP36nH8J52+470AHln/AJ6P+Y9Mf/XoEZGP3jnGOpHpin0UAMEZGP3jnGOpHOKQRkY/eOcY7jnH+NSUUAMEZGP3jnGO47UgjIx+8c9O49akooAj8s/89H/Meuf/AK1Hln/no/5j1z/9apKKAIzGT/y0cdehHrn/AOtSmMnP7xxnPcd6fRQBGYyc/vHGc9xxn/ClMZOf3jjOehHGafRQAwxk5/eOM56EccUGMn/lo/5+2P8A69PooAZ5Z/56P+Y9Mf8A16BGR/y0c/iPTH/16fRQAwRkY/eOcY6kc0CMjH7xzjHcc4p9FADBGRj945xjuOcUgjIx+8c4x3HY1JRQBGIyP+Wjn8R65/8ArUySIkx/O5w3oDjv+HpU9RyDJj4zhv7ucf4fWgAMZP8Ay0cfiPXP/wBagxk5/eOM57juakooAYYyc/vHGc9xxmgxk5/eOM57jjNPooAYYyc/vHGc9COKDGT/AMtHH4j0x/8AXp9FADPLP/PR/wAx6Y/+vQIyP+Wjn8R6Y/8Ar0+igDzDx/bBNdikkRlV4FUTscgkH271oeCXkfUuDMqNFkhfu8dM0/4i6ZLMLS9hCkLmN+eT3HHfvUngUQzXdxOAu5YlC5b5gCefwqcV70qDttzfkOjoqi9DtBGRj945xjuOcf40ojIx+8c4x3Han0VQiMRkf8tHPTqR65/+tWTr9qzWcc32qcCOaLMYI2vmVevGf1rarI8RXEUVhHE7Yea4hVBgnJEimgDXooooAKKKKACs3Sv+PrVv+vz/ANpR1pVkaSJ/7T1clo/s/wBq4Xad27y4885xj8KANeiiigAooooAKKKKACiiigAooooAKKKKACmRjDScYy393HYfnT6ZGMNJx1b0I7CgB9FFFABRRRQAUUUUAFFFFABRRRQAUUUUAFFFFABRRRQAUUUUAFFFFABUaD97IcdSOduM8evepKjQfvZDjqR2Pp+v4UASUUUUAFFFFABRRRQAUUUUAFFFFABRRRQAUUUUAFFFFABRRRQAUUUUAFMI/fqcfwnnb7jvT6YR+/U4/hPY+o79KAH0UUUAFFFFABRRRQAUUUUAFFFFABRRRQAUUUUAFFFFABRRRQAUUUUAFMkGTHxnDf3c/wD6qfUcgyY+OjehP8qAJKKKKACiiigAooooAKKKKAMvxDYLqGi3EZfy3RTIkgGSpHNYXgCxEVndXgWRVmYBNy4BAHUD65rsaQAKoVQAB0ArRVGoOBDgnLmFooorMsKzdd/5BR/67w/+jUrSrI8Qif8As+Py2jEYuIfMDKSSPMXGDnjn1zQBr0UUUAFFFFABWZpRH2vVhnn7Z/7SjrTrJ0mCEalq9wIk843WwybRuKiOPjPpQBrUUUUAFFFFABRRRQAUUUUAFFFFABRRRQAVHH96T/e9/Qev9Kkpkf3pP971PoPX+lAD6KKKACiiigAooooAKKKKACiiigAooooAKKKKACiiigAooooAKKKKACo0/wBbJ9R6+n+elSVGn+tk+o7n0/z0oAkooooAKKKKACiiigAooooAKKKKACiiigAooooAKKKKACiiigAooooAKYf9ev8Aun19R+FPph/16/7p7n1H4UAPooooAKKKKACiiigAooooAKKKKACiiigAooooAKKKKACiiigAooooAKjk6x/7/v8A0/rUlRydY/8Af9T/AE/rQBJRRRQAUUUUAFFFFABRRRQAUUUUAFFFFABWbr3/ACCj/wBd4f8A0alaVZfiBEfSwXVWKXEDLkdD5q8igDUooooAKKia4hSYQtKgkKlwhbnaOpx6c1XGsacbQ3QvYTAG2GQPxu9KALtZGkzA6pq8HlyZF1v37fkP7uPjPr7Voi6tyISJk/ff6vn7/GePXiqelf8AH1q3/X5/7SjoA0qKKKACiiigAooooAKKKKACiiigAooooAKZGctJz0b1J7Cn0yM5aTnOG/vZxwPyoAfRRRQAUUUUAFFFFABRRRQAUUUUAFFFFABRRRQAUUUUAFFFFABRRRQAVGh/eyDPQjufT9KkqND+9kGehHG7OOPTtQBJRRRQAUUUUAFFFFABRRRQAUUUUAFFFFABRRRQAUUUUAFFFFABRRRQAUwn9+oz/Ce59R26U+mE/v1Gf4Txu9x2oAfRRRQAUUUUAFFFFABRRRQAUUUUAFFFFABRRRQAUUUUAFFFFABRRRQAVHIcGPnq3qRUlMkODHzjLf3sf/r+lAD6KKKACiiigAooooAKKKKACiiigAooooAKyvED7NLUbWO64gX5RnH7xeT6CtWs3Xf+QUf+u8P/AKNSgDSooooAzb3TPtN2Zo1jVnt5Incj5ju24/Dg1mHRbuW3Z7m0t5JPMQiBLhkX5U2g7gPxxiulooAwBod59vsrtr8sYcBkZAQq4OQpIzzkZ9cVHLZ6/b6lfS2LQmCeTzEVnAGdirz8pPUZ4NdHRQBlJc60EUPplszAckXhGT/3xTvtWs/9Au2/8DD/APEVp0UAZn2rWf8AoF23/gYf/iKPtWs/9Au2/wDAw/8AxFadFAGQtxrwuJGbT7UxFVCILs5U85OdnOePyqT7VrP/AEC7b/wMP/xFadFAGZ9q1n/oF23/AIGH/wCIo+1az/0C7b/wMP8A8RWnRQBjz3GvPCVg0+0jkyMM10WGMjPGz0yKl+1az/0C7b/wMP8A8RWnRQBmfatZ/wCgXbf+Bh/+Io+1az/0C7b/AMDD/wDEVp0UAZn2rWf+gXbf+Bh/+IqGCXXo3nMljbyCSTcg+2H5FwBt+56gn8aNR1CT7E52XFkokRXndVG1S2CQcn8z0qNNQQeHGmudSMIG7FyNu9kDkKw7ZIxzjvQBa+1az/0C7b/wMP8A8RR9q1n/AKBdt/4GH/4inaJKZtOVzdfaFLHa5dWYDPAYrxmtGgDM+1az/wBAu2/8DD/8RUUtxrzGLytPtEAfLg3RO5cHgfJxzjn2rYooAzPtWs/9Au2/8DD/APEUfatZ/wCgXbf+Bh/+IrTooAzPtWs/9Au2/wDAw/8AxFH2rWf+gXbf+Bh/+IrTooAyILjXkixPp9rI+5juW7IGMnAxs7DA/CpPtWs/9Au2/wDAw/8AxFadFAGZ9q1n/oF23/gYf/iKPtWs/wDQLtv/AAMP/wARWnRQBj/aNe+1F/7PtPI2YEf2o53Z652enapftWs/9Au2/wDAw/8AxFadFAGZ9q1n/oF23/gYf/iKPtWs/wDQLtv/AAMP/wARWnRQBkT3GvPbyLBp9rHKVIR2uyQp7HGzmpPtWs/9Au2/8DD/APEVp0UAZn2rWf8AoF23/gYf/iKPtWs/9Au2/wDAw/8AxFadFAGZ9q1n/oF23/gYf/iKgik15Lm4kext3jkKmOP7Wf3eBg/wdzzUmpahMljdeXDcW5jH+uZBgDOCRye3PSjR7l57GRRdiciR1gmfBMijo3H3uvUUAP8AtWs/9Au2/wDAw/8AxFH2rWf+gXbf+Bh/+IqTR5J5NNQ3ExmlDurSFQucMR0HSr9AGZ9q1n/oF23/AIGH/wCIqOa415lUQ6faowdSSbsnK55H3O4yK16KAMz7VrP/AEC7b/wMP/xFH2rWf+gXbf8AgYf/AIitOigDM+1az/0C7b/wMP8A8RR9q1n/AKBdt/4GH/4itOigDHhuNeUP52n2jkuSu26IwvYfc7etS/atZ/6Bdt/4GH/4itOigDM+1az/ANAu2/8AAw//ABFH2rWf+gXbf+Bh/wDiK06KAMiS414ywmPT7VUViZFN2SWGDgD5OOcH8Kk+1az/ANAu2/8AAw//ABFadFAGZ9q1n/oF23/gYf8A4ij7VrP/AEC7b/wMP/xFadFAGZ9q1n/oF23/AIGH/wCIqK3uNeS3RbjT7SSUD5nW6Kgn6bK2KKAMz7VrP/QLtv8AwMP/AMRR9q1n/oF23/gYf/iK06KAMz7VrP8A0C7b/wADD/8AEVCZdeN6kwsbcQrGymL7YeWJBDfc7AEfjUmuXBgt4AbtrSF5Qss6kAoMHueBz3qnNqEraFYvPeG2aUp9omGFZFOeeeFzjqaAL32rWf8AoF23/gYf/iKPtWs/9Au2/wDAw/8AxFTaRPLcaTbTTktIyZLEY3ehxV2hgZn2rWf+gXbf+Bh/+IpktzrjQyLFptqkhUhGN2SFPY42c1rUUAZSXOthFD6ZbMwHJF4Rk/8AfFO+1az/ANAu2/8AAw//ABFadFAGZ9q1n/oF23/gYf8A4ij7VrP/AEC7b/wMP/xFadFAGQtxrwuJGbT7UxFVCILs5U85OdnOePyqT7VrP/QLtv8AwMP/AMRWnRQBmfatZ/6Bdt/4GH/4ij7VrP8A0C7b/wADD/8AEVp0UAY9xca88JWDT7SOTIwzXRYYzzxs9M1L9q1n/oF23/gYf/iK06KAMz7VrP8A0C7b/wADD/8AEUfatZ/6Bdt/4GH/AOIrTooAzPtWs/8AQLtv/Aw//EVHFca8rSmXT7V1Z8xgXZG1cDg/Jzzk59616KAMz7VrP/QLtv8AwMP/AMRR9q1n/oF23/gYf/iK06KAMz7VrP8A0C7b/wADD/8AEVBcS69K0BisbeIJKHcfaz864Py/c9x+VXdWmkt9KuZYWKuqZDAZ2+px7Dmquj3RmtZkW8FwBKyW8zkEyKAOcj72CTyKAJPtWs/9Au2/8DD/APEUfatZ/wCgXbf+Bh/+IqTSHnexP2mYzSrLIpfaFzhyBwOlX6AMz7VrP/QLtv8AwMP/AMRR9q1n/oF23/gYf/iK06KAMiC415IsT6fayPuY7luyBjJwMbOwwPwqT7VrP/QLtv8AwMP/AMRWnRQBmfatZ/6Bdt/4GH/4ij7VrP8A0C7b/wADD/8AEVp0UAY73GvG4jZNPtBEA29DdEljxjB2cY5/OpftWs/9Au2/8DD/APEVp0UAZn2rWf8AoF23/gYf/iKPtWs/9Au2/wDAw/8AxFadFAGW11rRUhdMtgccH7Yf/iKz7m28Q30drFMlvEqNGZ9koYSFWVicbMjp0BrpKKACiiigAooooAKKKKACiiigAooooAKKKKACiiigAooooAKKKKAEIBGCMg9jQUUjBUY6YxS0UAIqqowoAHoBS0UUAFFFFABRRRQAUUUUAFFFFABRRRQAUUUUAFFFFABRRRQAUUUUAHUYNIFAAAAGOmB0paKACiiigAooooAKKKKACiiigAooqgt/M11qEJg2rbKpRyQQ5K56UAlcv0VjrrZjdY5raWTaiGWaMAKGYZAAJzT9O1Y6jOpRQkRRsocFlYEDkg46HpRbWwXNWiiigAooooAKKKKACiiigBCAwwwBHoaCqkEFQQeuRS0UAFFFFABRRRQAUUUUAFFFFABRRRQAUUUUAFFFFABRRRQAUUUUAFFFFABSBVAACgY6YHSlooAKKKKACiiigAooooAKKKKACiiigAooooAKKKKAEozRRQAZozRRQAZozRRQAZozRRQAZozRRQAZozRRQAZozRRQAZozRRQAZozRRQAZozRRQAZozRRQAZozRRQAZozRRQAZozRRQAZozRRQAZozRRQAZozRRQAZozRRQAZozRRQAZozRRQAZozRRQAZozRRQAZozRRQAZozRRQAZozRRQAZqA2cBlmlEYWWZAjuOpA6fzoooAqR6JZrcrcyr506oqB3xwAMdvrU1tplvZzh7dfLUIVCDpknJOepPA70UUAXM0ZoooAM0ZoooAM0ZoooAM0ZoooAM0ZoooAM0ZoooAM0ZoooAM0ZoooAM0ZoooAM0ZoooAM0ZoooAM0ZoooAM0ZoooAM0ZoooAM0ZoooAM0ZoooAM0ZoooAM0ZoooAM0ZoooAM0ZoooAM0ZoooAM0ZoooAM0UUUAf//Z"/>
          <p:cNvSpPr>
            <a:spLocks noChangeAspect="1" noChangeArrowheads="1"/>
          </p:cNvSpPr>
          <p:nvPr/>
        </p:nvSpPr>
        <p:spPr bwMode="auto">
          <a:xfrm>
            <a:off x="155574" y="-144463"/>
            <a:ext cx="1933201" cy="19332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extBox 9">
            <a:extLst>
              <a:ext uri="{FF2B5EF4-FFF2-40B4-BE49-F238E27FC236}">
                <a16:creationId xmlns:a16="http://schemas.microsoft.com/office/drawing/2014/main" id="{5C35C3E1-EE83-4B40-B979-053BF68F7EE8}"/>
              </a:ext>
            </a:extLst>
          </p:cNvPr>
          <p:cNvSpPr txBox="1"/>
          <p:nvPr/>
        </p:nvSpPr>
        <p:spPr>
          <a:xfrm>
            <a:off x="371672" y="1829016"/>
            <a:ext cx="254666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RF cavities experience occasional breakdowns which damage equipment and cause loss of beam time. </a:t>
            </a:r>
          </a:p>
          <a:p>
            <a:r>
              <a:rPr lang="en-US">
                <a:cs typeface="Calibri"/>
              </a:rPr>
              <a:t>Detection and prediction of breakdown events is therefore critical.</a:t>
            </a:r>
          </a:p>
        </p:txBody>
      </p:sp>
      <p:pic>
        <p:nvPicPr>
          <p:cNvPr id="4" name="Picture 4">
            <a:extLst>
              <a:ext uri="{FF2B5EF4-FFF2-40B4-BE49-F238E27FC236}">
                <a16:creationId xmlns:a16="http://schemas.microsoft.com/office/drawing/2014/main" id="{5C750656-7417-4741-910F-D8065BCA94DA}"/>
              </a:ext>
            </a:extLst>
          </p:cNvPr>
          <p:cNvPicPr>
            <a:picLocks noChangeAspect="1"/>
          </p:cNvPicPr>
          <p:nvPr/>
        </p:nvPicPr>
        <p:blipFill rotWithShape="1">
          <a:blip r:embed="rId3"/>
          <a:srcRect t="9571" r="184" b="143"/>
          <a:stretch/>
        </p:blipFill>
        <p:spPr>
          <a:xfrm>
            <a:off x="2887072" y="1181844"/>
            <a:ext cx="2638278" cy="3070554"/>
          </a:xfrm>
          <a:prstGeom prst="rect">
            <a:avLst/>
          </a:prstGeom>
        </p:spPr>
      </p:pic>
      <p:sp>
        <p:nvSpPr>
          <p:cNvPr id="11" name="TextBox 10">
            <a:extLst>
              <a:ext uri="{FF2B5EF4-FFF2-40B4-BE49-F238E27FC236}">
                <a16:creationId xmlns:a16="http://schemas.microsoft.com/office/drawing/2014/main" id="{6B32CCB2-EAD5-43DE-A8E7-9EF8382F0C00}"/>
              </a:ext>
            </a:extLst>
          </p:cNvPr>
          <p:cNvSpPr txBox="1"/>
          <p:nvPr/>
        </p:nvSpPr>
        <p:spPr>
          <a:xfrm>
            <a:off x="373591" y="4386534"/>
            <a:ext cx="478674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We have recorded phase and amplitude traces from multiple points in the RF system, and seek to apply machine learning to detect, and hopefully predict, breakdowns.</a:t>
            </a:r>
            <a:endParaRPr lang="en-US"/>
          </a:p>
        </p:txBody>
      </p:sp>
      <p:pic>
        <p:nvPicPr>
          <p:cNvPr id="5" name="Picture 7">
            <a:extLst>
              <a:ext uri="{FF2B5EF4-FFF2-40B4-BE49-F238E27FC236}">
                <a16:creationId xmlns:a16="http://schemas.microsoft.com/office/drawing/2014/main" id="{A503CCA0-5A3C-1826-AC44-F4BBE022713B}"/>
              </a:ext>
            </a:extLst>
          </p:cNvPr>
          <p:cNvPicPr>
            <a:picLocks noChangeAspect="1"/>
          </p:cNvPicPr>
          <p:nvPr/>
        </p:nvPicPr>
        <p:blipFill>
          <a:blip r:embed="rId4"/>
          <a:stretch>
            <a:fillRect/>
          </a:stretch>
        </p:blipFill>
        <p:spPr>
          <a:xfrm>
            <a:off x="5883408" y="1621659"/>
            <a:ext cx="5765585" cy="1805092"/>
          </a:xfrm>
          <a:prstGeom prst="rect">
            <a:avLst/>
          </a:prstGeom>
        </p:spPr>
      </p:pic>
      <p:grpSp>
        <p:nvGrpSpPr>
          <p:cNvPr id="8" name="Group 7">
            <a:extLst>
              <a:ext uri="{FF2B5EF4-FFF2-40B4-BE49-F238E27FC236}">
                <a16:creationId xmlns:a16="http://schemas.microsoft.com/office/drawing/2014/main" id="{7C5A6AE9-7EB8-0E4C-3F05-DCF3F90B86CD}"/>
              </a:ext>
            </a:extLst>
          </p:cNvPr>
          <p:cNvGrpSpPr/>
          <p:nvPr/>
        </p:nvGrpSpPr>
        <p:grpSpPr>
          <a:xfrm>
            <a:off x="5216578" y="4246705"/>
            <a:ext cx="6542057" cy="2303558"/>
            <a:chOff x="5126931" y="257411"/>
            <a:chExt cx="6766450" cy="2273579"/>
          </a:xfrm>
        </p:grpSpPr>
        <p:grpSp>
          <p:nvGrpSpPr>
            <p:cNvPr id="12" name="Group 11">
              <a:extLst>
                <a:ext uri="{FF2B5EF4-FFF2-40B4-BE49-F238E27FC236}">
                  <a16:creationId xmlns:a16="http://schemas.microsoft.com/office/drawing/2014/main" id="{B688C691-7B02-5A6B-4EA6-924451E986A7}"/>
                </a:ext>
              </a:extLst>
            </p:cNvPr>
            <p:cNvGrpSpPr/>
            <p:nvPr/>
          </p:nvGrpSpPr>
          <p:grpSpPr>
            <a:xfrm>
              <a:off x="5535210" y="257411"/>
              <a:ext cx="6358171" cy="2273579"/>
              <a:chOff x="5535210" y="257411"/>
              <a:chExt cx="6358171" cy="2273579"/>
            </a:xfrm>
          </p:grpSpPr>
          <p:pic>
            <p:nvPicPr>
              <p:cNvPr id="15" name="Picture 14">
                <a:extLst>
                  <a:ext uri="{FF2B5EF4-FFF2-40B4-BE49-F238E27FC236}">
                    <a16:creationId xmlns:a16="http://schemas.microsoft.com/office/drawing/2014/main" id="{A909162E-6DDA-9AB0-E353-372DEFCFB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210" y="626743"/>
                <a:ext cx="2914664" cy="1904247"/>
              </a:xfrm>
              <a:prstGeom prst="rect">
                <a:avLst/>
              </a:prstGeom>
            </p:spPr>
          </p:pic>
          <p:pic>
            <p:nvPicPr>
              <p:cNvPr id="16" name="Picture 15">
                <a:extLst>
                  <a:ext uri="{FF2B5EF4-FFF2-40B4-BE49-F238E27FC236}">
                    <a16:creationId xmlns:a16="http://schemas.microsoft.com/office/drawing/2014/main" id="{ED7EDEB7-7FAC-3AB0-E6CC-0BF3A68617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9770" y="591885"/>
                <a:ext cx="2953611" cy="1918557"/>
              </a:xfrm>
              <a:prstGeom prst="rect">
                <a:avLst/>
              </a:prstGeom>
            </p:spPr>
          </p:pic>
          <p:sp>
            <p:nvSpPr>
              <p:cNvPr id="17" name="TextBox 10">
                <a:extLst>
                  <a:ext uri="{FF2B5EF4-FFF2-40B4-BE49-F238E27FC236}">
                    <a16:creationId xmlns:a16="http://schemas.microsoft.com/office/drawing/2014/main" id="{142DC482-E26D-123E-5A7B-9F3E7DADCEE4}"/>
                  </a:ext>
                </a:extLst>
              </p:cNvPr>
              <p:cNvSpPr txBox="1"/>
              <p:nvPr/>
            </p:nvSpPr>
            <p:spPr>
              <a:xfrm>
                <a:off x="5544792" y="257411"/>
                <a:ext cx="4184968" cy="3320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a:solidFill>
                      <a:srgbClr val="FF0000"/>
                    </a:solidFill>
                  </a:rPr>
                  <a:t>Data</a:t>
                </a:r>
                <a:r>
                  <a:rPr lang="en-GB"/>
                  <a:t> – </a:t>
                </a:r>
                <a:r>
                  <a:rPr lang="en-GB" b="1">
                    <a:solidFill>
                      <a:srgbClr val="008000"/>
                    </a:solidFill>
                  </a:rPr>
                  <a:t>Reconstruction</a:t>
                </a:r>
                <a:r>
                  <a:rPr lang="en-GB"/>
                  <a:t> = </a:t>
                </a:r>
                <a:r>
                  <a:rPr lang="en-GB" b="1">
                    <a:solidFill>
                      <a:srgbClr val="002EC0"/>
                    </a:solidFill>
                  </a:rPr>
                  <a:t>Residual</a:t>
                </a:r>
              </a:p>
            </p:txBody>
          </p:sp>
        </p:grpSp>
        <p:sp>
          <p:nvSpPr>
            <p:cNvPr id="13" name="TextBox 6">
              <a:extLst>
                <a:ext uri="{FF2B5EF4-FFF2-40B4-BE49-F238E27FC236}">
                  <a16:creationId xmlns:a16="http://schemas.microsoft.com/office/drawing/2014/main" id="{AE6B08B0-C278-D6FF-8AF7-48105C2F4238}"/>
                </a:ext>
              </a:extLst>
            </p:cNvPr>
            <p:cNvSpPr txBox="1"/>
            <p:nvPr/>
          </p:nvSpPr>
          <p:spPr>
            <a:xfrm rot="16200000">
              <a:off x="4505466" y="1325281"/>
              <a:ext cx="161226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Healthy Pulse</a:t>
              </a:r>
            </a:p>
          </p:txBody>
        </p:sp>
        <p:sp>
          <p:nvSpPr>
            <p:cNvPr id="14" name="TextBox 7">
              <a:extLst>
                <a:ext uri="{FF2B5EF4-FFF2-40B4-BE49-F238E27FC236}">
                  <a16:creationId xmlns:a16="http://schemas.microsoft.com/office/drawing/2014/main" id="{350BA840-3667-6E4C-8806-84F5C718C141}"/>
                </a:ext>
              </a:extLst>
            </p:cNvPr>
            <p:cNvSpPr txBox="1"/>
            <p:nvPr/>
          </p:nvSpPr>
          <p:spPr>
            <a:xfrm rot="16200000">
              <a:off x="7747170" y="1245467"/>
              <a:ext cx="1898152"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Breakdown Pulse</a:t>
              </a:r>
            </a:p>
          </p:txBody>
        </p:sp>
      </p:grpSp>
      <p:sp>
        <p:nvSpPr>
          <p:cNvPr id="3" name="TextBox 2">
            <a:extLst>
              <a:ext uri="{FF2B5EF4-FFF2-40B4-BE49-F238E27FC236}">
                <a16:creationId xmlns:a16="http://schemas.microsoft.com/office/drawing/2014/main" id="{7A8B5DD1-7D8A-850E-F3FE-4468DCC2B531}"/>
              </a:ext>
            </a:extLst>
          </p:cNvPr>
          <p:cNvSpPr txBox="1"/>
          <p:nvPr/>
        </p:nvSpPr>
        <p:spPr>
          <a:xfrm>
            <a:off x="475129" y="842682"/>
            <a:ext cx="112507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Pollard, A. E., A. J. Gilfellon, and D. J. Dunning. "Machine Learning for RF Breakdown Detection at CLARA." </a:t>
            </a:r>
            <a:r>
              <a:rPr lang="en-US" sz="1600" i="1">
                <a:cs typeface="Calibri"/>
              </a:rPr>
              <a:t>Proc. ICALEPCS'21 </a:t>
            </a:r>
            <a:r>
              <a:rPr lang="en-US" sz="1600">
                <a:cs typeface="Calibri"/>
              </a:rPr>
              <a:t>(2021).</a:t>
            </a:r>
            <a:endParaRPr lang="en-US"/>
          </a:p>
        </p:txBody>
      </p:sp>
    </p:spTree>
    <p:extLst>
      <p:ext uri="{BB962C8B-B14F-4D97-AF65-F5344CB8AC3E}">
        <p14:creationId xmlns:p14="http://schemas.microsoft.com/office/powerpoint/2010/main" val="2798504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7E8A8AD-FABA-0C4D-B13B-EA22DF2DB995}"/>
              </a:ext>
            </a:extLst>
          </p:cNvPr>
          <p:cNvSpPr txBox="1"/>
          <p:nvPr/>
        </p:nvSpPr>
        <p:spPr>
          <a:xfrm>
            <a:off x="249660" y="118503"/>
            <a:ext cx="635645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Results</a:t>
            </a:r>
            <a:endParaRPr lang="en-US"/>
          </a:p>
        </p:txBody>
      </p:sp>
      <p:sp>
        <p:nvSpPr>
          <p:cNvPr id="21" name="TextBox 20">
            <a:extLst>
              <a:ext uri="{FF2B5EF4-FFF2-40B4-BE49-F238E27FC236}">
                <a16:creationId xmlns:a16="http://schemas.microsoft.com/office/drawing/2014/main" id="{C040F2F6-B764-5544-516C-8C168E1A8825}"/>
              </a:ext>
            </a:extLst>
          </p:cNvPr>
          <p:cNvSpPr txBox="1"/>
          <p:nvPr/>
        </p:nvSpPr>
        <p:spPr>
          <a:xfrm>
            <a:off x="250648" y="806978"/>
            <a:ext cx="64877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We achieve an almost perfect classifier demonstrated on both CLARA and CERN's XBOX2 test stand, with an exceptionally low false positive rate.</a:t>
            </a:r>
          </a:p>
        </p:txBody>
      </p:sp>
      <p:graphicFrame>
        <p:nvGraphicFramePr>
          <p:cNvPr id="23" name="Table 7">
            <a:extLst>
              <a:ext uri="{FF2B5EF4-FFF2-40B4-BE49-F238E27FC236}">
                <a16:creationId xmlns:a16="http://schemas.microsoft.com/office/drawing/2014/main" id="{FBBD79E5-9B82-18F7-CE30-5C04367BCA18}"/>
              </a:ext>
            </a:extLst>
          </p:cNvPr>
          <p:cNvGraphicFramePr>
            <a:graphicFrameLocks noGrp="1"/>
          </p:cNvGraphicFramePr>
          <p:nvPr/>
        </p:nvGraphicFramePr>
        <p:xfrm>
          <a:off x="348342" y="1807028"/>
          <a:ext cx="3126678" cy="1861263"/>
        </p:xfrm>
        <a:graphic>
          <a:graphicData uri="http://schemas.openxmlformats.org/drawingml/2006/table">
            <a:tbl>
              <a:tblPr firstRow="1" bandRow="1">
                <a:tableStyleId>{5C22544A-7EE6-4342-B048-85BDC9FD1C3A}</a:tableStyleId>
              </a:tblPr>
              <a:tblGrid>
                <a:gridCol w="957942">
                  <a:extLst>
                    <a:ext uri="{9D8B030D-6E8A-4147-A177-3AD203B41FA5}">
                      <a16:colId xmlns:a16="http://schemas.microsoft.com/office/drawing/2014/main" val="3107114595"/>
                    </a:ext>
                  </a:extLst>
                </a:gridCol>
                <a:gridCol w="1077685">
                  <a:extLst>
                    <a:ext uri="{9D8B030D-6E8A-4147-A177-3AD203B41FA5}">
                      <a16:colId xmlns:a16="http://schemas.microsoft.com/office/drawing/2014/main" val="2608042714"/>
                    </a:ext>
                  </a:extLst>
                </a:gridCol>
                <a:gridCol w="1091051">
                  <a:extLst>
                    <a:ext uri="{9D8B030D-6E8A-4147-A177-3AD203B41FA5}">
                      <a16:colId xmlns:a16="http://schemas.microsoft.com/office/drawing/2014/main" val="3657353871"/>
                    </a:ext>
                  </a:extLst>
                </a:gridCol>
              </a:tblGrid>
              <a:tr h="620421">
                <a:tc>
                  <a:txBody>
                    <a:bodyPr/>
                    <a:lstStyle/>
                    <a:p>
                      <a:endParaRPr lang="en-US"/>
                    </a:p>
                  </a:txBody>
                  <a:tcPr/>
                </a:tc>
                <a:tc>
                  <a:txBody>
                    <a:bodyPr/>
                    <a:lstStyle/>
                    <a:p>
                      <a:r>
                        <a:rPr lang="en-US"/>
                        <a:t>Positive</a:t>
                      </a:r>
                    </a:p>
                  </a:txBody>
                  <a:tcPr/>
                </a:tc>
                <a:tc>
                  <a:txBody>
                    <a:bodyPr/>
                    <a:lstStyle/>
                    <a:p>
                      <a:r>
                        <a:rPr lang="en-US"/>
                        <a:t>Negative</a:t>
                      </a:r>
                    </a:p>
                  </a:txBody>
                  <a:tcPr/>
                </a:tc>
                <a:extLst>
                  <a:ext uri="{0D108BD9-81ED-4DB2-BD59-A6C34878D82A}">
                    <a16:rowId xmlns:a16="http://schemas.microsoft.com/office/drawing/2014/main" val="2089436934"/>
                  </a:ext>
                </a:extLst>
              </a:tr>
              <a:tr h="620421">
                <a:tc>
                  <a:txBody>
                    <a:bodyPr/>
                    <a:lstStyle/>
                    <a:p>
                      <a:r>
                        <a:rPr lang="en-US"/>
                        <a:t>True</a:t>
                      </a:r>
                    </a:p>
                  </a:txBody>
                  <a:tcPr/>
                </a:tc>
                <a:tc>
                  <a:txBody>
                    <a:bodyPr/>
                    <a:lstStyle/>
                    <a:p>
                      <a:r>
                        <a:rPr lang="en-US"/>
                        <a:t>95.8%</a:t>
                      </a:r>
                    </a:p>
                  </a:txBody>
                  <a:tcPr/>
                </a:tc>
                <a:tc>
                  <a:txBody>
                    <a:bodyPr/>
                    <a:lstStyle/>
                    <a:p>
                      <a:r>
                        <a:rPr lang="en-US"/>
                        <a:t>98.0%</a:t>
                      </a:r>
                    </a:p>
                  </a:txBody>
                  <a:tcPr/>
                </a:tc>
                <a:extLst>
                  <a:ext uri="{0D108BD9-81ED-4DB2-BD59-A6C34878D82A}">
                    <a16:rowId xmlns:a16="http://schemas.microsoft.com/office/drawing/2014/main" val="3326185357"/>
                  </a:ext>
                </a:extLst>
              </a:tr>
              <a:tr h="620421">
                <a:tc>
                  <a:txBody>
                    <a:bodyPr/>
                    <a:lstStyle/>
                    <a:p>
                      <a:r>
                        <a:rPr lang="en-US"/>
                        <a:t>False</a:t>
                      </a:r>
                    </a:p>
                  </a:txBody>
                  <a:tcPr/>
                </a:tc>
                <a:tc>
                  <a:txBody>
                    <a:bodyPr/>
                    <a:lstStyle/>
                    <a:p>
                      <a:r>
                        <a:rPr lang="en-US"/>
                        <a:t>4.2%</a:t>
                      </a:r>
                    </a:p>
                  </a:txBody>
                  <a:tcPr/>
                </a:tc>
                <a:tc>
                  <a:txBody>
                    <a:bodyPr/>
                    <a:lstStyle/>
                    <a:p>
                      <a:r>
                        <a:rPr lang="en-US"/>
                        <a:t>2.0%</a:t>
                      </a:r>
                    </a:p>
                  </a:txBody>
                  <a:tcPr/>
                </a:tc>
                <a:extLst>
                  <a:ext uri="{0D108BD9-81ED-4DB2-BD59-A6C34878D82A}">
                    <a16:rowId xmlns:a16="http://schemas.microsoft.com/office/drawing/2014/main" val="250384855"/>
                  </a:ext>
                </a:extLst>
              </a:tr>
            </a:tbl>
          </a:graphicData>
        </a:graphic>
      </p:graphicFrame>
      <p:graphicFrame>
        <p:nvGraphicFramePr>
          <p:cNvPr id="25" name="Table 24">
            <a:extLst>
              <a:ext uri="{FF2B5EF4-FFF2-40B4-BE49-F238E27FC236}">
                <a16:creationId xmlns:a16="http://schemas.microsoft.com/office/drawing/2014/main" id="{840727DC-6EE8-B4AE-441E-A1786F49A751}"/>
              </a:ext>
            </a:extLst>
          </p:cNvPr>
          <p:cNvGraphicFramePr>
            <a:graphicFrameLocks noGrp="1"/>
          </p:cNvGraphicFramePr>
          <p:nvPr/>
        </p:nvGraphicFramePr>
        <p:xfrm>
          <a:off x="3614057" y="1817914"/>
          <a:ext cx="3031242" cy="1839621"/>
        </p:xfrm>
        <a:graphic>
          <a:graphicData uri="http://schemas.openxmlformats.org/drawingml/2006/table">
            <a:tbl>
              <a:tblPr firstRow="1" bandRow="1">
                <a:tableStyleId>{5C22544A-7EE6-4342-B048-85BDC9FD1C3A}</a:tableStyleId>
              </a:tblPr>
              <a:tblGrid>
                <a:gridCol w="947057">
                  <a:extLst>
                    <a:ext uri="{9D8B030D-6E8A-4147-A177-3AD203B41FA5}">
                      <a16:colId xmlns:a16="http://schemas.microsoft.com/office/drawing/2014/main" val="3107114595"/>
                    </a:ext>
                  </a:extLst>
                </a:gridCol>
                <a:gridCol w="1001485">
                  <a:extLst>
                    <a:ext uri="{9D8B030D-6E8A-4147-A177-3AD203B41FA5}">
                      <a16:colId xmlns:a16="http://schemas.microsoft.com/office/drawing/2014/main" val="2608042714"/>
                    </a:ext>
                  </a:extLst>
                </a:gridCol>
                <a:gridCol w="1082700">
                  <a:extLst>
                    <a:ext uri="{9D8B030D-6E8A-4147-A177-3AD203B41FA5}">
                      <a16:colId xmlns:a16="http://schemas.microsoft.com/office/drawing/2014/main" val="3657353871"/>
                    </a:ext>
                  </a:extLst>
                </a:gridCol>
              </a:tblGrid>
              <a:tr h="613207">
                <a:tc>
                  <a:txBody>
                    <a:bodyPr/>
                    <a:lstStyle/>
                    <a:p>
                      <a:endParaRPr lang="en-US"/>
                    </a:p>
                  </a:txBody>
                  <a:tcPr/>
                </a:tc>
                <a:tc>
                  <a:txBody>
                    <a:bodyPr/>
                    <a:lstStyle/>
                    <a:p>
                      <a:r>
                        <a:rPr lang="en-US"/>
                        <a:t>Positive</a:t>
                      </a:r>
                    </a:p>
                  </a:txBody>
                  <a:tcPr/>
                </a:tc>
                <a:tc>
                  <a:txBody>
                    <a:bodyPr/>
                    <a:lstStyle/>
                    <a:p>
                      <a:r>
                        <a:rPr lang="en-US"/>
                        <a:t>Negative</a:t>
                      </a:r>
                    </a:p>
                  </a:txBody>
                  <a:tcPr/>
                </a:tc>
                <a:extLst>
                  <a:ext uri="{0D108BD9-81ED-4DB2-BD59-A6C34878D82A}">
                    <a16:rowId xmlns:a16="http://schemas.microsoft.com/office/drawing/2014/main" val="2089436934"/>
                  </a:ext>
                </a:extLst>
              </a:tr>
              <a:tr h="613207">
                <a:tc>
                  <a:txBody>
                    <a:bodyPr/>
                    <a:lstStyle/>
                    <a:p>
                      <a:r>
                        <a:rPr lang="en-US"/>
                        <a:t>True</a:t>
                      </a:r>
                    </a:p>
                  </a:txBody>
                  <a:tcPr/>
                </a:tc>
                <a:tc>
                  <a:txBody>
                    <a:bodyPr/>
                    <a:lstStyle/>
                    <a:p>
                      <a:r>
                        <a:rPr lang="en-US"/>
                        <a:t>97.9%</a:t>
                      </a:r>
                    </a:p>
                  </a:txBody>
                  <a:tcPr/>
                </a:tc>
                <a:tc>
                  <a:txBody>
                    <a:bodyPr/>
                    <a:lstStyle/>
                    <a:p>
                      <a:r>
                        <a:rPr lang="en-US"/>
                        <a:t>99.6%</a:t>
                      </a:r>
                    </a:p>
                  </a:txBody>
                  <a:tcPr/>
                </a:tc>
                <a:extLst>
                  <a:ext uri="{0D108BD9-81ED-4DB2-BD59-A6C34878D82A}">
                    <a16:rowId xmlns:a16="http://schemas.microsoft.com/office/drawing/2014/main" val="3326185357"/>
                  </a:ext>
                </a:extLst>
              </a:tr>
              <a:tr h="613207">
                <a:tc>
                  <a:txBody>
                    <a:bodyPr/>
                    <a:lstStyle/>
                    <a:p>
                      <a:r>
                        <a:rPr lang="en-US"/>
                        <a:t>False</a:t>
                      </a:r>
                    </a:p>
                  </a:txBody>
                  <a:tcPr/>
                </a:tc>
                <a:tc>
                  <a:txBody>
                    <a:bodyPr/>
                    <a:lstStyle/>
                    <a:p>
                      <a:r>
                        <a:rPr lang="en-US"/>
                        <a:t>2.1%</a:t>
                      </a:r>
                    </a:p>
                  </a:txBody>
                  <a:tcPr/>
                </a:tc>
                <a:tc>
                  <a:txBody>
                    <a:bodyPr/>
                    <a:lstStyle/>
                    <a:p>
                      <a:r>
                        <a:rPr lang="en-US"/>
                        <a:t>0.4%</a:t>
                      </a:r>
                    </a:p>
                  </a:txBody>
                  <a:tcPr/>
                </a:tc>
                <a:extLst>
                  <a:ext uri="{0D108BD9-81ED-4DB2-BD59-A6C34878D82A}">
                    <a16:rowId xmlns:a16="http://schemas.microsoft.com/office/drawing/2014/main" val="250384855"/>
                  </a:ext>
                </a:extLst>
              </a:tr>
            </a:tbl>
          </a:graphicData>
        </a:graphic>
      </p:graphicFrame>
      <p:sp>
        <p:nvSpPr>
          <p:cNvPr id="27" name="TextBox 26">
            <a:extLst>
              <a:ext uri="{FF2B5EF4-FFF2-40B4-BE49-F238E27FC236}">
                <a16:creationId xmlns:a16="http://schemas.microsoft.com/office/drawing/2014/main" id="{434AD0CF-2E9F-0D5D-E009-DAB0D951DE22}"/>
              </a:ext>
            </a:extLst>
          </p:cNvPr>
          <p:cNvSpPr txBox="1"/>
          <p:nvPr/>
        </p:nvSpPr>
        <p:spPr>
          <a:xfrm>
            <a:off x="337733" y="3678642"/>
            <a:ext cx="62674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50000"/>
                  </a:schemeClr>
                </a:solidFill>
                <a:cs typeface="Calibri"/>
              </a:rPr>
              <a:t>CLARA Breakdown Detection</a:t>
            </a:r>
          </a:p>
        </p:txBody>
      </p:sp>
      <p:sp>
        <p:nvSpPr>
          <p:cNvPr id="29" name="TextBox 28">
            <a:extLst>
              <a:ext uri="{FF2B5EF4-FFF2-40B4-BE49-F238E27FC236}">
                <a16:creationId xmlns:a16="http://schemas.microsoft.com/office/drawing/2014/main" id="{6819D5F0-1A6C-0A3D-79B5-D9C720C44F9C}"/>
              </a:ext>
            </a:extLst>
          </p:cNvPr>
          <p:cNvSpPr txBox="1"/>
          <p:nvPr/>
        </p:nvSpPr>
        <p:spPr>
          <a:xfrm>
            <a:off x="3604931" y="3680519"/>
            <a:ext cx="62674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50000"/>
                  </a:schemeClr>
                </a:solidFill>
                <a:cs typeface="Calibri"/>
              </a:rPr>
              <a:t>CERN XBOX2 Breakdown Detection</a:t>
            </a:r>
            <a:endParaRPr lang="en-US">
              <a:solidFill>
                <a:schemeClr val="bg1">
                  <a:lumMod val="50000"/>
                </a:schemeClr>
              </a:solidFill>
            </a:endParaRPr>
          </a:p>
        </p:txBody>
      </p:sp>
      <p:pic>
        <p:nvPicPr>
          <p:cNvPr id="31" name="Picture 30" descr="A picture containing text, nature&#10;&#10;Description automatically generated">
            <a:extLst>
              <a:ext uri="{FF2B5EF4-FFF2-40B4-BE49-F238E27FC236}">
                <a16:creationId xmlns:a16="http://schemas.microsoft.com/office/drawing/2014/main" id="{FFDB37E0-5D77-CFD9-B3A1-845BA7419F34}"/>
              </a:ext>
            </a:extLst>
          </p:cNvPr>
          <p:cNvPicPr>
            <a:picLocks noChangeAspect="1"/>
          </p:cNvPicPr>
          <p:nvPr/>
        </p:nvPicPr>
        <p:blipFill rotWithShape="1">
          <a:blip r:embed="rId3"/>
          <a:srcRect l="1382" r="-122" b="945"/>
          <a:stretch/>
        </p:blipFill>
        <p:spPr>
          <a:xfrm>
            <a:off x="7714620" y="2270107"/>
            <a:ext cx="3135927" cy="4032148"/>
          </a:xfrm>
          <a:prstGeom prst="rect">
            <a:avLst/>
          </a:prstGeom>
        </p:spPr>
      </p:pic>
      <p:sp>
        <p:nvSpPr>
          <p:cNvPr id="33" name="TextBox 2">
            <a:extLst>
              <a:ext uri="{FF2B5EF4-FFF2-40B4-BE49-F238E27FC236}">
                <a16:creationId xmlns:a16="http://schemas.microsoft.com/office/drawing/2014/main" id="{EA3EB947-042A-2C41-A9E2-5E93E2857687}"/>
              </a:ext>
            </a:extLst>
          </p:cNvPr>
          <p:cNvSpPr txBox="1"/>
          <p:nvPr/>
        </p:nvSpPr>
        <p:spPr>
          <a:xfrm>
            <a:off x="7716429" y="6324102"/>
            <a:ext cx="3319487"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2">
                    <a:lumMod val="50000"/>
                  </a:schemeClr>
                </a:solidFill>
                <a:cs typeface="Calibri"/>
              </a:rPr>
              <a:t>Predicted Time Until Breakdown</a:t>
            </a:r>
          </a:p>
        </p:txBody>
      </p:sp>
      <p:sp>
        <p:nvSpPr>
          <p:cNvPr id="35" name="TextBox 3">
            <a:extLst>
              <a:ext uri="{FF2B5EF4-FFF2-40B4-BE49-F238E27FC236}">
                <a16:creationId xmlns:a16="http://schemas.microsoft.com/office/drawing/2014/main" id="{F2CCCBE7-85F1-862F-8BA1-B39EC839454D}"/>
              </a:ext>
            </a:extLst>
          </p:cNvPr>
          <p:cNvSpPr txBox="1"/>
          <p:nvPr/>
        </p:nvSpPr>
        <p:spPr>
          <a:xfrm rot="16200000">
            <a:off x="4608695" y="2330164"/>
            <a:ext cx="573611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2">
                    <a:lumMod val="50000"/>
                  </a:schemeClr>
                </a:solidFill>
                <a:cs typeface="Calibri"/>
              </a:rPr>
              <a:t> Time Until Breakdown</a:t>
            </a:r>
          </a:p>
        </p:txBody>
      </p:sp>
      <p:sp>
        <p:nvSpPr>
          <p:cNvPr id="37" name="TextBox 1">
            <a:extLst>
              <a:ext uri="{FF2B5EF4-FFF2-40B4-BE49-F238E27FC236}">
                <a16:creationId xmlns:a16="http://schemas.microsoft.com/office/drawing/2014/main" id="{BB4F7476-9920-7084-7F79-7729872F5341}"/>
              </a:ext>
            </a:extLst>
          </p:cNvPr>
          <p:cNvSpPr txBox="1"/>
          <p:nvPr/>
        </p:nvSpPr>
        <p:spPr>
          <a:xfrm>
            <a:off x="6981514" y="31417"/>
            <a:ext cx="6356456"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spc="-150">
                <a:solidFill>
                  <a:srgbClr val="2E2D62"/>
                </a:solidFill>
                <a:latin typeface="Arial"/>
                <a:cs typeface="Arial"/>
              </a:rPr>
              <a:t>Prediction</a:t>
            </a:r>
            <a:endParaRPr lang="en-US">
              <a:solidFill>
                <a:srgbClr val="2E2C61"/>
              </a:solidFill>
              <a:latin typeface="Calibri" panose="020F0502020204030204"/>
              <a:cs typeface="Calibri" panose="020F0502020204030204"/>
            </a:endParaRPr>
          </a:p>
        </p:txBody>
      </p:sp>
      <p:sp>
        <p:nvSpPr>
          <p:cNvPr id="39" name="TextBox 2">
            <a:extLst>
              <a:ext uri="{FF2B5EF4-FFF2-40B4-BE49-F238E27FC236}">
                <a16:creationId xmlns:a16="http://schemas.microsoft.com/office/drawing/2014/main" id="{D793019B-BC0D-C807-37B9-AF924550BB32}"/>
              </a:ext>
            </a:extLst>
          </p:cNvPr>
          <p:cNvSpPr txBox="1"/>
          <p:nvPr/>
        </p:nvSpPr>
        <p:spPr>
          <a:xfrm>
            <a:off x="7019431" y="799102"/>
            <a:ext cx="5038149"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Training the network to instead predict time-until-breakdown resulted in overall poor accuracy. </a:t>
            </a:r>
            <a:r>
              <a:rPr lang="en-US">
                <a:solidFill>
                  <a:srgbClr val="FF0000"/>
                </a:solidFill>
                <a:cs typeface="Calibri"/>
              </a:rPr>
              <a:t>73% prediction of time until breakdown within a 30 second window.</a:t>
            </a:r>
          </a:p>
          <a:p>
            <a:endParaRPr lang="en-US">
              <a:ea typeface="Calibri"/>
              <a:cs typeface="Calibri"/>
            </a:endParaRPr>
          </a:p>
        </p:txBody>
      </p:sp>
    </p:spTree>
    <p:extLst>
      <p:ext uri="{BB962C8B-B14F-4D97-AF65-F5344CB8AC3E}">
        <p14:creationId xmlns:p14="http://schemas.microsoft.com/office/powerpoint/2010/main" val="813880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31C912-8703-4363-9232-6B540F4E87FA}"/>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Results</a:t>
            </a:r>
            <a:endParaRPr lang="en-US"/>
          </a:p>
        </p:txBody>
      </p:sp>
      <p:pic>
        <p:nvPicPr>
          <p:cNvPr id="2" name="Picture 3" descr="Graphical user interface, diagram&#10;&#10;Description automatically generated">
            <a:extLst>
              <a:ext uri="{FF2B5EF4-FFF2-40B4-BE49-F238E27FC236}">
                <a16:creationId xmlns:a16="http://schemas.microsoft.com/office/drawing/2014/main" id="{8BE12C5E-8A1C-4A75-983C-3E1B1C669F30}"/>
              </a:ext>
            </a:extLst>
          </p:cNvPr>
          <p:cNvPicPr>
            <a:picLocks noChangeAspect="1"/>
          </p:cNvPicPr>
          <p:nvPr/>
        </p:nvPicPr>
        <p:blipFill rotWithShape="1">
          <a:blip r:embed="rId3"/>
          <a:srcRect t="9908" b="152"/>
          <a:stretch/>
        </p:blipFill>
        <p:spPr>
          <a:xfrm>
            <a:off x="6892439" y="45457"/>
            <a:ext cx="5168511" cy="6621322"/>
          </a:xfrm>
          <a:prstGeom prst="rect">
            <a:avLst/>
          </a:prstGeom>
        </p:spPr>
      </p:pic>
      <p:sp>
        <p:nvSpPr>
          <p:cNvPr id="5" name="TextBox 4">
            <a:extLst>
              <a:ext uri="{FF2B5EF4-FFF2-40B4-BE49-F238E27FC236}">
                <a16:creationId xmlns:a16="http://schemas.microsoft.com/office/drawing/2014/main" id="{8A53219E-B205-49D0-95C5-E2B9E3B1B7FE}"/>
              </a:ext>
            </a:extLst>
          </p:cNvPr>
          <p:cNvSpPr txBox="1"/>
          <p:nvPr/>
        </p:nvSpPr>
        <p:spPr>
          <a:xfrm>
            <a:off x="404329" y="1105375"/>
            <a:ext cx="64877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An almost perfect classifier demonstrated on both CLARA and CERN's XBOX2 test stand, with an exceptionally low false positive rate.</a:t>
            </a:r>
          </a:p>
        </p:txBody>
      </p:sp>
      <p:graphicFrame>
        <p:nvGraphicFramePr>
          <p:cNvPr id="7" name="Table 7">
            <a:extLst>
              <a:ext uri="{FF2B5EF4-FFF2-40B4-BE49-F238E27FC236}">
                <a16:creationId xmlns:a16="http://schemas.microsoft.com/office/drawing/2014/main" id="{E5D12F6A-E1E6-43CD-ADE0-775B1B0BADF4}"/>
              </a:ext>
            </a:extLst>
          </p:cNvPr>
          <p:cNvGraphicFramePr>
            <a:graphicFrameLocks noGrp="1"/>
          </p:cNvGraphicFramePr>
          <p:nvPr/>
        </p:nvGraphicFramePr>
        <p:xfrm>
          <a:off x="418407" y="2003921"/>
          <a:ext cx="3104916" cy="1838115"/>
        </p:xfrm>
        <a:graphic>
          <a:graphicData uri="http://schemas.openxmlformats.org/drawingml/2006/table">
            <a:tbl>
              <a:tblPr firstRow="1" bandRow="1">
                <a:tableStyleId>{5C22544A-7EE6-4342-B048-85BDC9FD1C3A}</a:tableStyleId>
              </a:tblPr>
              <a:tblGrid>
                <a:gridCol w="1034972">
                  <a:extLst>
                    <a:ext uri="{9D8B030D-6E8A-4147-A177-3AD203B41FA5}">
                      <a16:colId xmlns:a16="http://schemas.microsoft.com/office/drawing/2014/main" val="3107114595"/>
                    </a:ext>
                  </a:extLst>
                </a:gridCol>
                <a:gridCol w="1034972">
                  <a:extLst>
                    <a:ext uri="{9D8B030D-6E8A-4147-A177-3AD203B41FA5}">
                      <a16:colId xmlns:a16="http://schemas.microsoft.com/office/drawing/2014/main" val="2608042714"/>
                    </a:ext>
                  </a:extLst>
                </a:gridCol>
                <a:gridCol w="1034972">
                  <a:extLst>
                    <a:ext uri="{9D8B030D-6E8A-4147-A177-3AD203B41FA5}">
                      <a16:colId xmlns:a16="http://schemas.microsoft.com/office/drawing/2014/main" val="3657353871"/>
                    </a:ext>
                  </a:extLst>
                </a:gridCol>
              </a:tblGrid>
              <a:tr h="612705">
                <a:tc>
                  <a:txBody>
                    <a:bodyPr/>
                    <a:lstStyle/>
                    <a:p>
                      <a:endParaRPr lang="en-US"/>
                    </a:p>
                  </a:txBody>
                  <a:tcPr/>
                </a:tc>
                <a:tc>
                  <a:txBody>
                    <a:bodyPr/>
                    <a:lstStyle/>
                    <a:p>
                      <a:r>
                        <a:rPr lang="en-US"/>
                        <a:t>Positive</a:t>
                      </a:r>
                    </a:p>
                  </a:txBody>
                  <a:tcPr/>
                </a:tc>
                <a:tc>
                  <a:txBody>
                    <a:bodyPr/>
                    <a:lstStyle/>
                    <a:p>
                      <a:r>
                        <a:rPr lang="en-US"/>
                        <a:t>Negative</a:t>
                      </a:r>
                    </a:p>
                  </a:txBody>
                  <a:tcPr/>
                </a:tc>
                <a:extLst>
                  <a:ext uri="{0D108BD9-81ED-4DB2-BD59-A6C34878D82A}">
                    <a16:rowId xmlns:a16="http://schemas.microsoft.com/office/drawing/2014/main" val="2089436934"/>
                  </a:ext>
                </a:extLst>
              </a:tr>
              <a:tr h="612705">
                <a:tc>
                  <a:txBody>
                    <a:bodyPr/>
                    <a:lstStyle/>
                    <a:p>
                      <a:r>
                        <a:rPr lang="en-US"/>
                        <a:t>True</a:t>
                      </a:r>
                    </a:p>
                  </a:txBody>
                  <a:tcPr/>
                </a:tc>
                <a:tc>
                  <a:txBody>
                    <a:bodyPr/>
                    <a:lstStyle/>
                    <a:p>
                      <a:r>
                        <a:rPr lang="en-US"/>
                        <a:t>95.8%</a:t>
                      </a:r>
                    </a:p>
                  </a:txBody>
                  <a:tcPr/>
                </a:tc>
                <a:tc>
                  <a:txBody>
                    <a:bodyPr/>
                    <a:lstStyle/>
                    <a:p>
                      <a:r>
                        <a:rPr lang="en-US"/>
                        <a:t>98.0%</a:t>
                      </a:r>
                    </a:p>
                  </a:txBody>
                  <a:tcPr/>
                </a:tc>
                <a:extLst>
                  <a:ext uri="{0D108BD9-81ED-4DB2-BD59-A6C34878D82A}">
                    <a16:rowId xmlns:a16="http://schemas.microsoft.com/office/drawing/2014/main" val="3326185357"/>
                  </a:ext>
                </a:extLst>
              </a:tr>
              <a:tr h="612705">
                <a:tc>
                  <a:txBody>
                    <a:bodyPr/>
                    <a:lstStyle/>
                    <a:p>
                      <a:r>
                        <a:rPr lang="en-US"/>
                        <a:t>False</a:t>
                      </a:r>
                    </a:p>
                  </a:txBody>
                  <a:tcPr/>
                </a:tc>
                <a:tc>
                  <a:txBody>
                    <a:bodyPr/>
                    <a:lstStyle/>
                    <a:p>
                      <a:r>
                        <a:rPr lang="en-US"/>
                        <a:t>4.2%</a:t>
                      </a:r>
                    </a:p>
                  </a:txBody>
                  <a:tcPr/>
                </a:tc>
                <a:tc>
                  <a:txBody>
                    <a:bodyPr/>
                    <a:lstStyle/>
                    <a:p>
                      <a:r>
                        <a:rPr lang="en-US"/>
                        <a:t>2.0%</a:t>
                      </a:r>
                    </a:p>
                  </a:txBody>
                  <a:tcPr/>
                </a:tc>
                <a:extLst>
                  <a:ext uri="{0D108BD9-81ED-4DB2-BD59-A6C34878D82A}">
                    <a16:rowId xmlns:a16="http://schemas.microsoft.com/office/drawing/2014/main" val="250384855"/>
                  </a:ext>
                </a:extLst>
              </a:tr>
            </a:tbl>
          </a:graphicData>
        </a:graphic>
      </p:graphicFrame>
      <p:graphicFrame>
        <p:nvGraphicFramePr>
          <p:cNvPr id="8" name="Table 7">
            <a:extLst>
              <a:ext uri="{FF2B5EF4-FFF2-40B4-BE49-F238E27FC236}">
                <a16:creationId xmlns:a16="http://schemas.microsoft.com/office/drawing/2014/main" id="{A02725AA-3E62-4199-9F37-43E00225215E}"/>
              </a:ext>
            </a:extLst>
          </p:cNvPr>
          <p:cNvGraphicFramePr>
            <a:graphicFrameLocks noGrp="1"/>
          </p:cNvGraphicFramePr>
          <p:nvPr/>
        </p:nvGraphicFramePr>
        <p:xfrm>
          <a:off x="3238500" y="3628158"/>
          <a:ext cx="3314289" cy="1845546"/>
        </p:xfrm>
        <a:graphic>
          <a:graphicData uri="http://schemas.openxmlformats.org/drawingml/2006/table">
            <a:tbl>
              <a:tblPr firstRow="1" bandRow="1">
                <a:tableStyleId>{5C22544A-7EE6-4342-B048-85BDC9FD1C3A}</a:tableStyleId>
              </a:tblPr>
              <a:tblGrid>
                <a:gridCol w="1104763">
                  <a:extLst>
                    <a:ext uri="{9D8B030D-6E8A-4147-A177-3AD203B41FA5}">
                      <a16:colId xmlns:a16="http://schemas.microsoft.com/office/drawing/2014/main" val="3107114595"/>
                    </a:ext>
                  </a:extLst>
                </a:gridCol>
                <a:gridCol w="1104763">
                  <a:extLst>
                    <a:ext uri="{9D8B030D-6E8A-4147-A177-3AD203B41FA5}">
                      <a16:colId xmlns:a16="http://schemas.microsoft.com/office/drawing/2014/main" val="2608042714"/>
                    </a:ext>
                  </a:extLst>
                </a:gridCol>
                <a:gridCol w="1104763">
                  <a:extLst>
                    <a:ext uri="{9D8B030D-6E8A-4147-A177-3AD203B41FA5}">
                      <a16:colId xmlns:a16="http://schemas.microsoft.com/office/drawing/2014/main" val="3657353871"/>
                    </a:ext>
                  </a:extLst>
                </a:gridCol>
              </a:tblGrid>
              <a:tr h="615182">
                <a:tc>
                  <a:txBody>
                    <a:bodyPr/>
                    <a:lstStyle/>
                    <a:p>
                      <a:endParaRPr lang="en-US"/>
                    </a:p>
                  </a:txBody>
                  <a:tcPr/>
                </a:tc>
                <a:tc>
                  <a:txBody>
                    <a:bodyPr/>
                    <a:lstStyle/>
                    <a:p>
                      <a:r>
                        <a:rPr lang="en-US"/>
                        <a:t>Positive</a:t>
                      </a:r>
                    </a:p>
                  </a:txBody>
                  <a:tcPr/>
                </a:tc>
                <a:tc>
                  <a:txBody>
                    <a:bodyPr/>
                    <a:lstStyle/>
                    <a:p>
                      <a:r>
                        <a:rPr lang="en-US"/>
                        <a:t>Negative</a:t>
                      </a:r>
                    </a:p>
                  </a:txBody>
                  <a:tcPr/>
                </a:tc>
                <a:extLst>
                  <a:ext uri="{0D108BD9-81ED-4DB2-BD59-A6C34878D82A}">
                    <a16:rowId xmlns:a16="http://schemas.microsoft.com/office/drawing/2014/main" val="2089436934"/>
                  </a:ext>
                </a:extLst>
              </a:tr>
              <a:tr h="615182">
                <a:tc>
                  <a:txBody>
                    <a:bodyPr/>
                    <a:lstStyle/>
                    <a:p>
                      <a:r>
                        <a:rPr lang="en-US"/>
                        <a:t>True</a:t>
                      </a:r>
                    </a:p>
                  </a:txBody>
                  <a:tcPr/>
                </a:tc>
                <a:tc>
                  <a:txBody>
                    <a:bodyPr/>
                    <a:lstStyle/>
                    <a:p>
                      <a:r>
                        <a:rPr lang="en-US"/>
                        <a:t>97.9%</a:t>
                      </a:r>
                    </a:p>
                  </a:txBody>
                  <a:tcPr/>
                </a:tc>
                <a:tc>
                  <a:txBody>
                    <a:bodyPr/>
                    <a:lstStyle/>
                    <a:p>
                      <a:r>
                        <a:rPr lang="en-US"/>
                        <a:t>99.6%</a:t>
                      </a:r>
                    </a:p>
                  </a:txBody>
                  <a:tcPr/>
                </a:tc>
                <a:extLst>
                  <a:ext uri="{0D108BD9-81ED-4DB2-BD59-A6C34878D82A}">
                    <a16:rowId xmlns:a16="http://schemas.microsoft.com/office/drawing/2014/main" val="3326185357"/>
                  </a:ext>
                </a:extLst>
              </a:tr>
              <a:tr h="615182">
                <a:tc>
                  <a:txBody>
                    <a:bodyPr/>
                    <a:lstStyle/>
                    <a:p>
                      <a:r>
                        <a:rPr lang="en-US"/>
                        <a:t>False</a:t>
                      </a:r>
                    </a:p>
                  </a:txBody>
                  <a:tcPr/>
                </a:tc>
                <a:tc>
                  <a:txBody>
                    <a:bodyPr/>
                    <a:lstStyle/>
                    <a:p>
                      <a:r>
                        <a:rPr lang="en-US"/>
                        <a:t>2.1%</a:t>
                      </a:r>
                    </a:p>
                  </a:txBody>
                  <a:tcPr/>
                </a:tc>
                <a:tc>
                  <a:txBody>
                    <a:bodyPr/>
                    <a:lstStyle/>
                    <a:p>
                      <a:r>
                        <a:rPr lang="en-US"/>
                        <a:t>0.4%</a:t>
                      </a:r>
                    </a:p>
                  </a:txBody>
                  <a:tcPr/>
                </a:tc>
                <a:extLst>
                  <a:ext uri="{0D108BD9-81ED-4DB2-BD59-A6C34878D82A}">
                    <a16:rowId xmlns:a16="http://schemas.microsoft.com/office/drawing/2014/main" val="250384855"/>
                  </a:ext>
                </a:extLst>
              </a:tr>
            </a:tbl>
          </a:graphicData>
        </a:graphic>
      </p:graphicFrame>
      <p:sp>
        <p:nvSpPr>
          <p:cNvPr id="9" name="TextBox 8">
            <a:extLst>
              <a:ext uri="{FF2B5EF4-FFF2-40B4-BE49-F238E27FC236}">
                <a16:creationId xmlns:a16="http://schemas.microsoft.com/office/drawing/2014/main" id="{E59CF8FE-0451-4455-B1B9-FB23FB6E8521}"/>
              </a:ext>
            </a:extLst>
          </p:cNvPr>
          <p:cNvSpPr txBox="1"/>
          <p:nvPr/>
        </p:nvSpPr>
        <p:spPr>
          <a:xfrm>
            <a:off x="404328" y="3838726"/>
            <a:ext cx="62674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50000"/>
                  </a:schemeClr>
                </a:solidFill>
                <a:cs typeface="Calibri"/>
              </a:rPr>
              <a:t>CLARA Breakdown Detection</a:t>
            </a:r>
          </a:p>
        </p:txBody>
      </p:sp>
      <p:sp>
        <p:nvSpPr>
          <p:cNvPr id="11" name="TextBox 10">
            <a:extLst>
              <a:ext uri="{FF2B5EF4-FFF2-40B4-BE49-F238E27FC236}">
                <a16:creationId xmlns:a16="http://schemas.microsoft.com/office/drawing/2014/main" id="{FF148788-DE89-47CF-B0B2-1F13B52F3AE7}"/>
              </a:ext>
            </a:extLst>
          </p:cNvPr>
          <p:cNvSpPr txBox="1"/>
          <p:nvPr/>
        </p:nvSpPr>
        <p:spPr>
          <a:xfrm>
            <a:off x="3192555" y="5527248"/>
            <a:ext cx="62674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lumMod val="50000"/>
                  </a:schemeClr>
                </a:solidFill>
                <a:cs typeface="Calibri"/>
              </a:rPr>
              <a:t>CERN Breakdown Detection</a:t>
            </a:r>
            <a:endParaRPr lang="en-US"/>
          </a:p>
        </p:txBody>
      </p:sp>
    </p:spTree>
    <p:extLst>
      <p:ext uri="{BB962C8B-B14F-4D97-AF65-F5344CB8AC3E}">
        <p14:creationId xmlns:p14="http://schemas.microsoft.com/office/powerpoint/2010/main" val="4291873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01E8603-51D4-7C45-829A-9AE25E5A2E4F}"/>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CLARA @ Daresbury</a:t>
            </a:r>
            <a:endParaRPr lang="en-US"/>
          </a:p>
        </p:txBody>
      </p:sp>
      <p:pic>
        <p:nvPicPr>
          <p:cNvPr id="2" name="Picture 1">
            <a:extLst>
              <a:ext uri="{FF2B5EF4-FFF2-40B4-BE49-F238E27FC236}">
                <a16:creationId xmlns:a16="http://schemas.microsoft.com/office/drawing/2014/main" id="{F2BC2472-042E-B4F8-7E46-2F81D6952FE5}"/>
              </a:ext>
            </a:extLst>
          </p:cNvPr>
          <p:cNvPicPr>
            <a:picLocks noChangeAspect="1"/>
          </p:cNvPicPr>
          <p:nvPr/>
        </p:nvPicPr>
        <p:blipFill>
          <a:blip r:embed="rId3"/>
          <a:stretch>
            <a:fillRect/>
          </a:stretch>
        </p:blipFill>
        <p:spPr>
          <a:xfrm>
            <a:off x="2501661" y="1121434"/>
            <a:ext cx="7188679" cy="4514491"/>
          </a:xfrm>
          <a:prstGeom prst="rect">
            <a:avLst/>
          </a:prstGeom>
        </p:spPr>
      </p:pic>
    </p:spTree>
    <p:extLst>
      <p:ext uri="{BB962C8B-B14F-4D97-AF65-F5344CB8AC3E}">
        <p14:creationId xmlns:p14="http://schemas.microsoft.com/office/powerpoint/2010/main" val="2994941700"/>
      </p:ext>
    </p:extLst>
  </p:cSld>
  <p:clrMapOvr>
    <a:masterClrMapping/>
  </p:clrMapOvr>
  <mc:AlternateContent xmlns:mc="http://schemas.openxmlformats.org/markup-compatibility/2006" xmlns:p14="http://schemas.microsoft.com/office/powerpoint/2010/main">
    <mc:Choice Requires="p14">
      <p:transition spd="slow" p14:dur="2000" advTm="34573"/>
    </mc:Choice>
    <mc:Fallback xmlns="">
      <p:transition spd="slow" advTm="3457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7B85-FD71-3792-166B-F35924E83C2F}"/>
              </a:ext>
            </a:extLst>
          </p:cNvPr>
          <p:cNvSpPr>
            <a:spLocks noGrp="1"/>
          </p:cNvSpPr>
          <p:nvPr>
            <p:ph type="ctrTitle"/>
          </p:nvPr>
        </p:nvSpPr>
        <p:spPr>
          <a:xfrm>
            <a:off x="6590662" y="4267832"/>
            <a:ext cx="4805996" cy="1297115"/>
          </a:xfrm>
        </p:spPr>
        <p:txBody>
          <a:bodyPr anchor="t">
            <a:normAutofit/>
          </a:bodyPr>
          <a:lstStyle/>
          <a:p>
            <a:pPr algn="l"/>
            <a:r>
              <a:rPr lang="en-US" sz="4000">
                <a:solidFill>
                  <a:schemeClr val="tx2"/>
                </a:solidFill>
                <a:latin typeface="Arial"/>
                <a:cs typeface="Calibri Light"/>
              </a:rPr>
              <a:t>Automated Control </a:t>
            </a:r>
          </a:p>
        </p:txBody>
      </p:sp>
      <p:pic>
        <p:nvPicPr>
          <p:cNvPr id="5" name="Graphic 4" descr="Heartbeat with solid fill">
            <a:extLst>
              <a:ext uri="{FF2B5EF4-FFF2-40B4-BE49-F238E27FC236}">
                <a16:creationId xmlns:a16="http://schemas.microsoft.com/office/drawing/2014/main" id="{3D2F156C-9F59-5533-953E-0744F33C1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4" name="Slide Number Placeholder 3">
            <a:extLst>
              <a:ext uri="{FF2B5EF4-FFF2-40B4-BE49-F238E27FC236}">
                <a16:creationId xmlns:a16="http://schemas.microsoft.com/office/drawing/2014/main" id="{17CBDF2B-4164-B740-3DA4-033A8B29504B}"/>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smtClean="0"/>
              <a:pPr>
                <a:spcAft>
                  <a:spcPts val="600"/>
                </a:spcAft>
              </a:pPr>
              <a:t>30</a:t>
            </a:fld>
            <a:endParaRPr lang="en-US"/>
          </a:p>
        </p:txBody>
      </p:sp>
    </p:spTree>
    <p:extLst>
      <p:ext uri="{BB962C8B-B14F-4D97-AF65-F5344CB8AC3E}">
        <p14:creationId xmlns:p14="http://schemas.microsoft.com/office/powerpoint/2010/main" val="440763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E52B9-1BB1-C68D-F705-F8D0031AEB1E}"/>
              </a:ext>
            </a:extLst>
          </p:cNvPr>
          <p:cNvSpPr txBox="1"/>
          <p:nvPr/>
        </p:nvSpPr>
        <p:spPr>
          <a:xfrm>
            <a:off x="2200511" y="158276"/>
            <a:ext cx="8710703" cy="1446550"/>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Temporal Laser Pulse Shaping</a:t>
            </a:r>
            <a:endParaRPr lang="en-US">
              <a:solidFill>
                <a:srgbClr val="2E2C61"/>
              </a:solidFill>
              <a:latin typeface="Calibri" panose="020F0502020204030204"/>
              <a:ea typeface="Calibri" panose="020F0502020204030204"/>
              <a:cs typeface="Calibri" panose="020F0502020204030204"/>
            </a:endParaRPr>
          </a:p>
          <a:p>
            <a:endParaRPr lang="en-US" sz="4400" b="1" spc="-150">
              <a:solidFill>
                <a:srgbClr val="2E2D62"/>
              </a:solidFill>
              <a:latin typeface="Arial"/>
              <a:cs typeface="Arial"/>
            </a:endParaRPr>
          </a:p>
        </p:txBody>
      </p:sp>
      <p:sp>
        <p:nvSpPr>
          <p:cNvPr id="5" name="TextBox 1">
            <a:extLst>
              <a:ext uri="{FF2B5EF4-FFF2-40B4-BE49-F238E27FC236}">
                <a16:creationId xmlns:a16="http://schemas.microsoft.com/office/drawing/2014/main" id="{1B2FF11A-483F-A878-531A-A81721B5636A}"/>
              </a:ext>
            </a:extLst>
          </p:cNvPr>
          <p:cNvSpPr txBox="1"/>
          <p:nvPr/>
        </p:nvSpPr>
        <p:spPr>
          <a:xfrm>
            <a:off x="404118" y="1488078"/>
            <a:ext cx="5736115" cy="424731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The shaping of the laser pulse affects the shaping of the electron bunches – another key parameter in FEL lasing.</a:t>
            </a:r>
          </a:p>
          <a:p>
            <a:endParaRPr lang="en-US">
              <a:cs typeface="Calibri"/>
            </a:endParaRPr>
          </a:p>
          <a:p>
            <a:r>
              <a:rPr lang="en-US">
                <a:cs typeface="Calibri"/>
              </a:rPr>
              <a:t>We can control the temporal intensity profile of the laser using an acousto-optic modulator.</a:t>
            </a:r>
            <a:endParaRPr lang="en-US">
              <a:ea typeface="Calibri"/>
              <a:cs typeface="Calibri"/>
            </a:endParaRPr>
          </a:p>
          <a:p>
            <a:endParaRPr lang="en-US">
              <a:cs typeface="Calibri"/>
            </a:endParaRPr>
          </a:p>
          <a:p>
            <a:r>
              <a:rPr lang="en-US">
                <a:cs typeface="Calibri"/>
              </a:rPr>
              <a:t>The AOM receives a spectral phase profile and produces a corresponding temporal intensity profile.</a:t>
            </a:r>
            <a:endParaRPr lang="en-US">
              <a:ea typeface="Calibri"/>
              <a:cs typeface="Calibri"/>
            </a:endParaRPr>
          </a:p>
          <a:p>
            <a:endParaRPr lang="en-US">
              <a:cs typeface="Calibri"/>
            </a:endParaRPr>
          </a:p>
          <a:p>
            <a:r>
              <a:rPr lang="en-US">
                <a:cs typeface="Calibri"/>
              </a:rPr>
              <a:t>A function exists to calculate temporal intensity profile from spectral phase, but not the other way around.</a:t>
            </a:r>
            <a:endParaRPr lang="en-US">
              <a:ea typeface="Calibri"/>
              <a:cs typeface="Calibri"/>
            </a:endParaRPr>
          </a:p>
          <a:p>
            <a:endParaRPr lang="en-US">
              <a:cs typeface="Calibri"/>
            </a:endParaRPr>
          </a:p>
          <a:p>
            <a:r>
              <a:rPr lang="en-US">
                <a:cs typeface="Calibri"/>
              </a:rPr>
              <a:t>We applied machine learning to enable us to specify an arbitrary temporal intensity profile and generate a spectral phase profile which will generate it.</a:t>
            </a:r>
            <a:endParaRPr lang="en-US">
              <a:ea typeface="Calibri"/>
              <a:cs typeface="Calibri"/>
            </a:endParaRPr>
          </a:p>
        </p:txBody>
      </p:sp>
      <p:sp>
        <p:nvSpPr>
          <p:cNvPr id="4" name="TextBox 3">
            <a:extLst>
              <a:ext uri="{FF2B5EF4-FFF2-40B4-BE49-F238E27FC236}">
                <a16:creationId xmlns:a16="http://schemas.microsoft.com/office/drawing/2014/main" id="{F40F99C8-7168-EFAF-2FEF-63093A48C9C0}"/>
              </a:ext>
            </a:extLst>
          </p:cNvPr>
          <p:cNvSpPr txBox="1"/>
          <p:nvPr/>
        </p:nvSpPr>
        <p:spPr>
          <a:xfrm>
            <a:off x="2539042" y="1058174"/>
            <a:ext cx="71139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Pollard, A. E., et al. "</a:t>
            </a:r>
            <a:r>
              <a:rPr lang="en-GB" sz="1600">
                <a:cs typeface="Calibri"/>
              </a:rPr>
              <a:t>Machine Learning for Laser Pulse Shaping</a:t>
            </a:r>
            <a:r>
              <a:rPr lang="en-US" sz="1600">
                <a:cs typeface="Calibri"/>
              </a:rPr>
              <a:t>" </a:t>
            </a:r>
            <a:r>
              <a:rPr lang="en-US" sz="1600" i="1">
                <a:cs typeface="Calibri"/>
              </a:rPr>
              <a:t>Proc. IPAC'23 (2023)</a:t>
            </a:r>
            <a:endParaRPr lang="en-US"/>
          </a:p>
        </p:txBody>
      </p:sp>
      <p:pic>
        <p:nvPicPr>
          <p:cNvPr id="6" name="Picture 5">
            <a:extLst>
              <a:ext uri="{FF2B5EF4-FFF2-40B4-BE49-F238E27FC236}">
                <a16:creationId xmlns:a16="http://schemas.microsoft.com/office/drawing/2014/main" id="{DB91F566-A0EA-33F3-7CDB-8A89DA3E251F}"/>
              </a:ext>
            </a:extLst>
          </p:cNvPr>
          <p:cNvPicPr>
            <a:picLocks noChangeAspect="1"/>
          </p:cNvPicPr>
          <p:nvPr/>
        </p:nvPicPr>
        <p:blipFill>
          <a:blip r:embed="rId3"/>
          <a:stretch>
            <a:fillRect/>
          </a:stretch>
        </p:blipFill>
        <p:spPr>
          <a:xfrm>
            <a:off x="6094144" y="1606261"/>
            <a:ext cx="6000750" cy="4476750"/>
          </a:xfrm>
          <a:prstGeom prst="rect">
            <a:avLst/>
          </a:prstGeom>
        </p:spPr>
      </p:pic>
    </p:spTree>
    <p:extLst>
      <p:ext uri="{BB962C8B-B14F-4D97-AF65-F5344CB8AC3E}">
        <p14:creationId xmlns:p14="http://schemas.microsoft.com/office/powerpoint/2010/main" val="2182824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E52B9-1BB1-C68D-F705-F8D0031AEB1E}"/>
              </a:ext>
            </a:extLst>
          </p:cNvPr>
          <p:cNvSpPr txBox="1"/>
          <p:nvPr/>
        </p:nvSpPr>
        <p:spPr>
          <a:xfrm>
            <a:off x="403341" y="345182"/>
            <a:ext cx="6356456" cy="2123658"/>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Acousto-Optic Modulator</a:t>
            </a:r>
            <a:endParaRPr lang="en-US"/>
          </a:p>
          <a:p>
            <a:endParaRPr lang="en-US" sz="4400" b="1" spc="-150">
              <a:solidFill>
                <a:srgbClr val="2E2D62"/>
              </a:solidFill>
              <a:latin typeface="Arial"/>
              <a:cs typeface="Arial"/>
            </a:endParaRPr>
          </a:p>
        </p:txBody>
      </p:sp>
      <p:pic>
        <p:nvPicPr>
          <p:cNvPr id="4" name="Picture 4" descr="Diagram&#10;&#10;Description automatically generated">
            <a:extLst>
              <a:ext uri="{FF2B5EF4-FFF2-40B4-BE49-F238E27FC236}">
                <a16:creationId xmlns:a16="http://schemas.microsoft.com/office/drawing/2014/main" id="{56EF5B88-3FCC-908D-7E6F-206857FE526F}"/>
              </a:ext>
            </a:extLst>
          </p:cNvPr>
          <p:cNvPicPr>
            <a:picLocks noChangeAspect="1"/>
          </p:cNvPicPr>
          <p:nvPr/>
        </p:nvPicPr>
        <p:blipFill>
          <a:blip r:embed="rId3"/>
          <a:stretch>
            <a:fillRect/>
          </a:stretch>
        </p:blipFill>
        <p:spPr>
          <a:xfrm>
            <a:off x="5977180" y="511716"/>
            <a:ext cx="5817030" cy="2767194"/>
          </a:xfrm>
          <a:prstGeom prst="rect">
            <a:avLst/>
          </a:prstGeom>
        </p:spPr>
      </p:pic>
      <p:sp>
        <p:nvSpPr>
          <p:cNvPr id="5" name="TextBox 1">
            <a:extLst>
              <a:ext uri="{FF2B5EF4-FFF2-40B4-BE49-F238E27FC236}">
                <a16:creationId xmlns:a16="http://schemas.microsoft.com/office/drawing/2014/main" id="{1B2FF11A-483F-A878-531A-A81721B5636A}"/>
              </a:ext>
            </a:extLst>
          </p:cNvPr>
          <p:cNvSpPr txBox="1"/>
          <p:nvPr/>
        </p:nvSpPr>
        <p:spPr>
          <a:xfrm>
            <a:off x="403930" y="1713623"/>
            <a:ext cx="5736115"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A crystal at the focus point is driven by a transducer controlled by an FPGA.</a:t>
            </a:r>
          </a:p>
          <a:p>
            <a:endParaRPr lang="en-US">
              <a:cs typeface="Calibri"/>
            </a:endParaRPr>
          </a:p>
          <a:p>
            <a:r>
              <a:rPr lang="en-US">
                <a:cs typeface="Calibri"/>
              </a:rPr>
              <a:t>Variations in the crystal density caused by the sound waves cause shifts in the spectral phase</a:t>
            </a:r>
          </a:p>
          <a:p>
            <a:endParaRPr lang="en-US">
              <a:cs typeface="Calibri"/>
            </a:endParaRPr>
          </a:p>
          <a:p>
            <a:r>
              <a:rPr lang="en-US">
                <a:cs typeface="Calibri"/>
              </a:rPr>
              <a:t>Recombining the spectral components results in the shaped temporal pulse</a:t>
            </a:r>
          </a:p>
        </p:txBody>
      </p:sp>
      <p:pic>
        <p:nvPicPr>
          <p:cNvPr id="7" name="Picture 7" descr="Graphical user interface, histogram&#10;&#10;Description automatically generated">
            <a:extLst>
              <a:ext uri="{FF2B5EF4-FFF2-40B4-BE49-F238E27FC236}">
                <a16:creationId xmlns:a16="http://schemas.microsoft.com/office/drawing/2014/main" id="{678DE1C2-6F03-FD62-E86F-A39EE256375B}"/>
              </a:ext>
            </a:extLst>
          </p:cNvPr>
          <p:cNvPicPr>
            <a:picLocks noChangeAspect="1"/>
          </p:cNvPicPr>
          <p:nvPr/>
        </p:nvPicPr>
        <p:blipFill>
          <a:blip r:embed="rId4"/>
          <a:stretch>
            <a:fillRect/>
          </a:stretch>
        </p:blipFill>
        <p:spPr>
          <a:xfrm>
            <a:off x="6538993" y="3485181"/>
            <a:ext cx="4325318" cy="3245603"/>
          </a:xfrm>
          <a:prstGeom prst="rect">
            <a:avLst/>
          </a:prstGeom>
        </p:spPr>
      </p:pic>
    </p:spTree>
    <p:extLst>
      <p:ext uri="{BB962C8B-B14F-4D97-AF65-F5344CB8AC3E}">
        <p14:creationId xmlns:p14="http://schemas.microsoft.com/office/powerpoint/2010/main" val="2946036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2117F5-5F94-5F45-698D-0DAB5E52DF4F}"/>
              </a:ext>
            </a:extLst>
          </p:cNvPr>
          <p:cNvSpPr txBox="1"/>
          <p:nvPr/>
        </p:nvSpPr>
        <p:spPr>
          <a:xfrm>
            <a:off x="436775" y="1250237"/>
            <a:ext cx="5736115"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Using a physically informed neural network, we achieve physically </a:t>
            </a:r>
            <a:r>
              <a:rPr lang="en-GB">
                <a:cs typeface="Calibri"/>
              </a:rPr>
              <a:t>realisable</a:t>
            </a:r>
            <a:r>
              <a:rPr lang="en-US">
                <a:cs typeface="Calibri"/>
              </a:rPr>
              <a:t> configurations with strong matching in milliseconds. </a:t>
            </a:r>
          </a:p>
        </p:txBody>
      </p:sp>
      <p:sp>
        <p:nvSpPr>
          <p:cNvPr id="2" name="TextBox 1">
            <a:extLst>
              <a:ext uri="{FF2B5EF4-FFF2-40B4-BE49-F238E27FC236}">
                <a16:creationId xmlns:a16="http://schemas.microsoft.com/office/drawing/2014/main" id="{5CDEB250-3DED-FA78-FC23-0D4B86485D57}"/>
              </a:ext>
            </a:extLst>
          </p:cNvPr>
          <p:cNvSpPr txBox="1"/>
          <p:nvPr/>
        </p:nvSpPr>
        <p:spPr>
          <a:xfrm>
            <a:off x="436774" y="2127905"/>
            <a:ext cx="5736115"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Deployment is underway, and nearly ready for user-facing work. We can ask for and receive arbitrary temporal intensity profiles within a 10th of a second.</a:t>
            </a:r>
            <a:endParaRPr lang="en-US"/>
          </a:p>
        </p:txBody>
      </p:sp>
      <p:pic>
        <p:nvPicPr>
          <p:cNvPr id="6" name="Picture 7" descr="Chart, histogram&#10;&#10;Description automatically generated">
            <a:extLst>
              <a:ext uri="{FF2B5EF4-FFF2-40B4-BE49-F238E27FC236}">
                <a16:creationId xmlns:a16="http://schemas.microsoft.com/office/drawing/2014/main" id="{781D8618-F3F7-A5F9-83A7-2C02EB3D551A}"/>
              </a:ext>
            </a:extLst>
          </p:cNvPr>
          <p:cNvPicPr>
            <a:picLocks noChangeAspect="1"/>
          </p:cNvPicPr>
          <p:nvPr/>
        </p:nvPicPr>
        <p:blipFill rotWithShape="1">
          <a:blip r:embed="rId3"/>
          <a:srcRect t="15939" b="-218"/>
          <a:stretch/>
        </p:blipFill>
        <p:spPr>
          <a:xfrm>
            <a:off x="6902809" y="1312496"/>
            <a:ext cx="4953000" cy="4907519"/>
          </a:xfrm>
          <a:prstGeom prst="rect">
            <a:avLst/>
          </a:prstGeom>
        </p:spPr>
      </p:pic>
      <p:pic>
        <p:nvPicPr>
          <p:cNvPr id="8" name="Picture 7">
            <a:extLst>
              <a:ext uri="{FF2B5EF4-FFF2-40B4-BE49-F238E27FC236}">
                <a16:creationId xmlns:a16="http://schemas.microsoft.com/office/drawing/2014/main" id="{EB02DA5E-92FA-CEAA-64D1-082004CC7C4C}"/>
              </a:ext>
            </a:extLst>
          </p:cNvPr>
          <p:cNvPicPr>
            <a:picLocks noChangeAspect="1"/>
          </p:cNvPicPr>
          <p:nvPr/>
        </p:nvPicPr>
        <p:blipFill>
          <a:blip r:embed="rId4"/>
          <a:stretch>
            <a:fillRect/>
          </a:stretch>
        </p:blipFill>
        <p:spPr>
          <a:xfrm>
            <a:off x="402167" y="3261078"/>
            <a:ext cx="6096000" cy="2438400"/>
          </a:xfrm>
          <a:prstGeom prst="rect">
            <a:avLst/>
          </a:prstGeom>
        </p:spPr>
      </p:pic>
      <p:sp>
        <p:nvSpPr>
          <p:cNvPr id="5" name="TextBox 4">
            <a:extLst>
              <a:ext uri="{FF2B5EF4-FFF2-40B4-BE49-F238E27FC236}">
                <a16:creationId xmlns:a16="http://schemas.microsoft.com/office/drawing/2014/main" id="{17BAB3D8-462A-298B-EF9A-AFBA81369C28}"/>
              </a:ext>
            </a:extLst>
          </p:cNvPr>
          <p:cNvSpPr txBox="1"/>
          <p:nvPr/>
        </p:nvSpPr>
        <p:spPr>
          <a:xfrm>
            <a:off x="2200511" y="158276"/>
            <a:ext cx="8710703" cy="1446550"/>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Temporal Laser Pulse Shaping</a:t>
            </a:r>
            <a:endParaRPr lang="en-US">
              <a:solidFill>
                <a:srgbClr val="2E2C61"/>
              </a:solidFill>
              <a:latin typeface="Calibri" panose="020F0502020204030204"/>
              <a:ea typeface="Calibri" panose="020F0502020204030204"/>
              <a:cs typeface="Calibri" panose="020F0502020204030204"/>
            </a:endParaRPr>
          </a:p>
          <a:p>
            <a:endParaRPr lang="en-US" sz="4400" b="1" spc="-150">
              <a:solidFill>
                <a:srgbClr val="2E2D62"/>
              </a:solidFill>
              <a:latin typeface="Arial"/>
              <a:cs typeface="Arial"/>
            </a:endParaRPr>
          </a:p>
        </p:txBody>
      </p:sp>
      <p:pic>
        <p:nvPicPr>
          <p:cNvPr id="3" name="Picture 2">
            <a:extLst>
              <a:ext uri="{FF2B5EF4-FFF2-40B4-BE49-F238E27FC236}">
                <a16:creationId xmlns:a16="http://schemas.microsoft.com/office/drawing/2014/main" id="{D9D19B7B-BDD9-0663-F518-C001B4DCC1CB}"/>
              </a:ext>
            </a:extLst>
          </p:cNvPr>
          <p:cNvPicPr>
            <a:picLocks noChangeAspect="1"/>
          </p:cNvPicPr>
          <p:nvPr/>
        </p:nvPicPr>
        <p:blipFill>
          <a:blip r:embed="rId5"/>
          <a:stretch>
            <a:fillRect/>
          </a:stretch>
        </p:blipFill>
        <p:spPr>
          <a:xfrm>
            <a:off x="6097602" y="4034145"/>
            <a:ext cx="6096001" cy="2434684"/>
          </a:xfrm>
          <a:prstGeom prst="rect">
            <a:avLst/>
          </a:prstGeom>
        </p:spPr>
      </p:pic>
    </p:spTree>
    <p:extLst>
      <p:ext uri="{BB962C8B-B14F-4D97-AF65-F5344CB8AC3E}">
        <p14:creationId xmlns:p14="http://schemas.microsoft.com/office/powerpoint/2010/main" val="3287130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E52B9-1BB1-C68D-F705-F8D0031AEB1E}"/>
              </a:ext>
            </a:extLst>
          </p:cNvPr>
          <p:cNvSpPr txBox="1"/>
          <p:nvPr/>
        </p:nvSpPr>
        <p:spPr>
          <a:xfrm>
            <a:off x="992159" y="215296"/>
            <a:ext cx="10286400" cy="1446550"/>
          </a:xfrm>
          <a:prstGeom prst="rect">
            <a:avLst/>
          </a:prstGeom>
          <a:noFill/>
        </p:spPr>
        <p:txBody>
          <a:bodyPr wrap="square" lIns="91440" tIns="45720" rIns="91440" bIns="45720" rtlCol="0" anchor="t">
            <a:spAutoFit/>
          </a:bodyPr>
          <a:lstStyle/>
          <a:p>
            <a:pPr algn="ctr"/>
            <a:r>
              <a:rPr lang="en-US" sz="4400" b="1" spc="-150">
                <a:solidFill>
                  <a:srgbClr val="2E2D62"/>
                </a:solidFill>
                <a:latin typeface="Arial"/>
                <a:cs typeface="Arial"/>
              </a:rPr>
              <a:t>Transverse Laser Pulse Shaping</a:t>
            </a:r>
            <a:endParaRPr lang="en-US">
              <a:solidFill>
                <a:srgbClr val="2E2C61"/>
              </a:solidFill>
              <a:latin typeface="Calibri" panose="020F0502020204030204"/>
              <a:ea typeface="Calibri" panose="020F0502020204030204"/>
              <a:cs typeface="Calibri" panose="020F0502020204030204"/>
            </a:endParaRPr>
          </a:p>
          <a:p>
            <a:endParaRPr lang="en-US" sz="4400" b="1" spc="-150">
              <a:solidFill>
                <a:srgbClr val="2E2D62"/>
              </a:solidFill>
              <a:latin typeface="Arial"/>
              <a:cs typeface="Arial"/>
            </a:endParaRPr>
          </a:p>
        </p:txBody>
      </p:sp>
      <p:sp>
        <p:nvSpPr>
          <p:cNvPr id="5" name="TextBox 1">
            <a:extLst>
              <a:ext uri="{FF2B5EF4-FFF2-40B4-BE49-F238E27FC236}">
                <a16:creationId xmlns:a16="http://schemas.microsoft.com/office/drawing/2014/main" id="{1B2FF11A-483F-A878-531A-A81721B5636A}"/>
              </a:ext>
            </a:extLst>
          </p:cNvPr>
          <p:cNvSpPr txBox="1"/>
          <p:nvPr/>
        </p:nvSpPr>
        <p:spPr>
          <a:xfrm>
            <a:off x="490709" y="1241050"/>
            <a:ext cx="573611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Using a DMD and a neural network control system to do transverse laser pulse shaping</a:t>
            </a:r>
            <a:endParaRPr lang="en-US"/>
          </a:p>
        </p:txBody>
      </p:sp>
      <p:pic>
        <p:nvPicPr>
          <p:cNvPr id="6" name="Picture 5" descr="Diagram&#10;&#10;Description automatically generated">
            <a:extLst>
              <a:ext uri="{FF2B5EF4-FFF2-40B4-BE49-F238E27FC236}">
                <a16:creationId xmlns:a16="http://schemas.microsoft.com/office/drawing/2014/main" id="{A305071A-5C57-AD48-BA06-2A2F8110D976}"/>
              </a:ext>
            </a:extLst>
          </p:cNvPr>
          <p:cNvPicPr>
            <a:picLocks noChangeAspect="1"/>
          </p:cNvPicPr>
          <p:nvPr/>
        </p:nvPicPr>
        <p:blipFill>
          <a:blip r:embed="rId3"/>
          <a:stretch>
            <a:fillRect/>
          </a:stretch>
        </p:blipFill>
        <p:spPr>
          <a:xfrm>
            <a:off x="306398" y="1887673"/>
            <a:ext cx="3764056" cy="2885515"/>
          </a:xfrm>
          <a:prstGeom prst="rect">
            <a:avLst/>
          </a:prstGeom>
        </p:spPr>
      </p:pic>
      <p:pic>
        <p:nvPicPr>
          <p:cNvPr id="8" name="Picture 7" descr="Chart&#10;&#10;Description automatically generated">
            <a:extLst>
              <a:ext uri="{FF2B5EF4-FFF2-40B4-BE49-F238E27FC236}">
                <a16:creationId xmlns:a16="http://schemas.microsoft.com/office/drawing/2014/main" id="{7DD646FF-B90D-6D69-1F83-88CDF46B5C26}"/>
              </a:ext>
            </a:extLst>
          </p:cNvPr>
          <p:cNvPicPr>
            <a:picLocks noChangeAspect="1"/>
          </p:cNvPicPr>
          <p:nvPr/>
        </p:nvPicPr>
        <p:blipFill>
          <a:blip r:embed="rId4"/>
          <a:stretch>
            <a:fillRect/>
          </a:stretch>
        </p:blipFill>
        <p:spPr>
          <a:xfrm>
            <a:off x="6226444" y="1226629"/>
            <a:ext cx="4879042" cy="2245659"/>
          </a:xfrm>
          <a:prstGeom prst="rect">
            <a:avLst/>
          </a:prstGeom>
        </p:spPr>
      </p:pic>
      <p:pic>
        <p:nvPicPr>
          <p:cNvPr id="2" name="Picture 1">
            <a:extLst>
              <a:ext uri="{FF2B5EF4-FFF2-40B4-BE49-F238E27FC236}">
                <a16:creationId xmlns:a16="http://schemas.microsoft.com/office/drawing/2014/main" id="{61843981-CBCC-9493-05EF-FD1C7CDBC63A}"/>
              </a:ext>
            </a:extLst>
          </p:cNvPr>
          <p:cNvPicPr>
            <a:picLocks noChangeAspect="1"/>
          </p:cNvPicPr>
          <p:nvPr/>
        </p:nvPicPr>
        <p:blipFill>
          <a:blip r:embed="rId5"/>
          <a:stretch>
            <a:fillRect/>
          </a:stretch>
        </p:blipFill>
        <p:spPr>
          <a:xfrm>
            <a:off x="4168588" y="3468811"/>
            <a:ext cx="6884894" cy="3165601"/>
          </a:xfrm>
          <a:prstGeom prst="rect">
            <a:avLst/>
          </a:prstGeom>
        </p:spPr>
      </p:pic>
      <p:sp>
        <p:nvSpPr>
          <p:cNvPr id="4" name="TextBox 3">
            <a:extLst>
              <a:ext uri="{FF2B5EF4-FFF2-40B4-BE49-F238E27FC236}">
                <a16:creationId xmlns:a16="http://schemas.microsoft.com/office/drawing/2014/main" id="{2E0C04A4-5AF5-FF93-D086-AF8F048BD575}"/>
              </a:ext>
            </a:extLst>
          </p:cNvPr>
          <p:cNvSpPr txBox="1"/>
          <p:nvPr/>
        </p:nvSpPr>
        <p:spPr>
          <a:xfrm>
            <a:off x="5351317" y="6364431"/>
            <a:ext cx="1375063" cy="347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171630"/>
                </a:solidFill>
                <a:ea typeface="Calibri"/>
                <a:cs typeface="Calibri"/>
              </a:rPr>
              <a:t>Laser Pick-off</a:t>
            </a:r>
            <a:endParaRPr lang="en-US" sz="1600">
              <a:solidFill>
                <a:srgbClr val="171630"/>
              </a:solidFill>
            </a:endParaRPr>
          </a:p>
        </p:txBody>
      </p:sp>
      <p:sp>
        <p:nvSpPr>
          <p:cNvPr id="7" name="TextBox 6">
            <a:extLst>
              <a:ext uri="{FF2B5EF4-FFF2-40B4-BE49-F238E27FC236}">
                <a16:creationId xmlns:a16="http://schemas.microsoft.com/office/drawing/2014/main" id="{7BD12415-4930-71DA-7ECB-A7743FE5F708}"/>
              </a:ext>
            </a:extLst>
          </p:cNvPr>
          <p:cNvSpPr txBox="1"/>
          <p:nvPr/>
        </p:nvSpPr>
        <p:spPr>
          <a:xfrm>
            <a:off x="8511885" y="6364430"/>
            <a:ext cx="198985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171630"/>
                </a:solidFill>
                <a:ea typeface="Calibri"/>
                <a:cs typeface="Calibri"/>
              </a:rPr>
              <a:t>Shaped Laser Output</a:t>
            </a:r>
            <a:endParaRPr lang="en-US"/>
          </a:p>
        </p:txBody>
      </p:sp>
    </p:spTree>
    <p:extLst>
      <p:ext uri="{BB962C8B-B14F-4D97-AF65-F5344CB8AC3E}">
        <p14:creationId xmlns:p14="http://schemas.microsoft.com/office/powerpoint/2010/main" val="1344905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CF884B-6575-25BD-A0CA-5A42251985E7}"/>
              </a:ext>
            </a:extLst>
          </p:cNvPr>
          <p:cNvSpPr txBox="1"/>
          <p:nvPr/>
        </p:nvSpPr>
        <p:spPr>
          <a:xfrm>
            <a:off x="2193051" y="236325"/>
            <a:ext cx="796935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Magnet Hysteresis Modelling</a:t>
            </a:r>
            <a:endParaRPr lang="en-US"/>
          </a:p>
        </p:txBody>
      </p:sp>
      <p:sp>
        <p:nvSpPr>
          <p:cNvPr id="5" name="TextBox 4">
            <a:extLst>
              <a:ext uri="{FF2B5EF4-FFF2-40B4-BE49-F238E27FC236}">
                <a16:creationId xmlns:a16="http://schemas.microsoft.com/office/drawing/2014/main" id="{43772BD6-63EA-8538-7BB7-D4B932A37CFD}"/>
              </a:ext>
            </a:extLst>
          </p:cNvPr>
          <p:cNvSpPr txBox="1"/>
          <p:nvPr/>
        </p:nvSpPr>
        <p:spPr>
          <a:xfrm>
            <a:off x="527182" y="1013535"/>
            <a:ext cx="3320963"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Saved magnet settings on the accelerator aren't particularly reproducible, due to hysteresis.</a:t>
            </a:r>
          </a:p>
          <a:p>
            <a:endParaRPr lang="en-US">
              <a:ea typeface="Calibri"/>
              <a:cs typeface="Calibri"/>
            </a:endParaRPr>
          </a:p>
          <a:p>
            <a:r>
              <a:rPr lang="en-US">
                <a:ea typeface="Calibri"/>
                <a:cs typeface="Calibri"/>
              </a:rPr>
              <a:t>Operators currently correct for that by degaussing and attempting to achieve the same configuration again from a loaded point, but this is very time consuming.</a:t>
            </a:r>
          </a:p>
          <a:p>
            <a:endParaRPr lang="en-US">
              <a:ea typeface="Calibri"/>
              <a:cs typeface="Calibri"/>
            </a:endParaRPr>
          </a:p>
          <a:p>
            <a:r>
              <a:rPr lang="en-US">
                <a:ea typeface="Calibri"/>
                <a:cs typeface="Calibri"/>
              </a:rPr>
              <a:t>By predicting the hysteresis values we can return to the exact same field configuration.</a:t>
            </a:r>
          </a:p>
        </p:txBody>
      </p:sp>
      <p:pic>
        <p:nvPicPr>
          <p:cNvPr id="2" name="Picture 1" descr="A graph of a blue and red triangle&#10;&#10;Description automatically generated">
            <a:extLst>
              <a:ext uri="{FF2B5EF4-FFF2-40B4-BE49-F238E27FC236}">
                <a16:creationId xmlns:a16="http://schemas.microsoft.com/office/drawing/2014/main" id="{279F9940-46A7-4890-8938-3A08753212A9}"/>
              </a:ext>
            </a:extLst>
          </p:cNvPr>
          <p:cNvPicPr>
            <a:picLocks noChangeAspect="1"/>
          </p:cNvPicPr>
          <p:nvPr/>
        </p:nvPicPr>
        <p:blipFill>
          <a:blip r:embed="rId5"/>
          <a:stretch>
            <a:fillRect/>
          </a:stretch>
        </p:blipFill>
        <p:spPr>
          <a:xfrm>
            <a:off x="9309498" y="903089"/>
            <a:ext cx="2673543" cy="1893063"/>
          </a:xfrm>
          <a:prstGeom prst="rect">
            <a:avLst/>
          </a:prstGeom>
        </p:spPr>
      </p:pic>
      <p:pic>
        <p:nvPicPr>
          <p:cNvPr id="4" name="Picture 3" descr="A line graph with green and orange lines&#10;&#10;Description automatically generated">
            <a:extLst>
              <a:ext uri="{FF2B5EF4-FFF2-40B4-BE49-F238E27FC236}">
                <a16:creationId xmlns:a16="http://schemas.microsoft.com/office/drawing/2014/main" id="{DCF3FB17-26CA-572F-AD86-8313F0816A24}"/>
              </a:ext>
            </a:extLst>
          </p:cNvPr>
          <p:cNvPicPr>
            <a:picLocks noChangeAspect="1"/>
          </p:cNvPicPr>
          <p:nvPr/>
        </p:nvPicPr>
        <p:blipFill>
          <a:blip r:embed="rId6"/>
          <a:stretch>
            <a:fillRect/>
          </a:stretch>
        </p:blipFill>
        <p:spPr>
          <a:xfrm>
            <a:off x="4191339" y="900551"/>
            <a:ext cx="2561201" cy="1883585"/>
          </a:xfrm>
          <a:prstGeom prst="rect">
            <a:avLst/>
          </a:prstGeom>
        </p:spPr>
      </p:pic>
      <p:pic>
        <p:nvPicPr>
          <p:cNvPr id="6" name="Picture 5">
            <a:extLst>
              <a:ext uri="{FF2B5EF4-FFF2-40B4-BE49-F238E27FC236}">
                <a16:creationId xmlns:a16="http://schemas.microsoft.com/office/drawing/2014/main" id="{F539F4F6-D3B0-3A10-03AA-AA61C337872B}"/>
              </a:ext>
            </a:extLst>
          </p:cNvPr>
          <p:cNvPicPr>
            <a:picLocks noChangeAspect="1"/>
          </p:cNvPicPr>
          <p:nvPr/>
        </p:nvPicPr>
        <p:blipFill>
          <a:blip r:embed="rId7"/>
          <a:stretch>
            <a:fillRect/>
          </a:stretch>
        </p:blipFill>
        <p:spPr>
          <a:xfrm>
            <a:off x="6748995" y="906179"/>
            <a:ext cx="2566943" cy="1877554"/>
          </a:xfrm>
          <a:prstGeom prst="rect">
            <a:avLst/>
          </a:prstGeom>
        </p:spPr>
      </p:pic>
      <p:pic>
        <p:nvPicPr>
          <p:cNvPr id="9" name="magnetz">
            <a:hlinkClick r:id="" action="ppaction://media"/>
            <a:extLst>
              <a:ext uri="{FF2B5EF4-FFF2-40B4-BE49-F238E27FC236}">
                <a16:creationId xmlns:a16="http://schemas.microsoft.com/office/drawing/2014/main" id="{3DF35DD4-FA33-E6F9-4429-09CBEF5E25B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89708" y="2785820"/>
            <a:ext cx="7997126" cy="3817750"/>
          </a:xfrm>
          <a:prstGeom prst="rect">
            <a:avLst/>
          </a:prstGeom>
        </p:spPr>
      </p:pic>
      <p:pic>
        <p:nvPicPr>
          <p:cNvPr id="7" name="Graphic 6" descr="{\displaystyle y(t)=\iint _{\alpha \geq \beta }\mu (\alpha ,\beta )R_{\alpha \beta }x(t)d\alpha d\beta }">
            <a:extLst>
              <a:ext uri="{FF2B5EF4-FFF2-40B4-BE49-F238E27FC236}">
                <a16:creationId xmlns:a16="http://schemas.microsoft.com/office/drawing/2014/main" id="{4EB036B6-615F-AF9C-18BC-8914EBE28D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4998" y="5078630"/>
            <a:ext cx="3800617" cy="684094"/>
          </a:xfrm>
          <a:prstGeom prst="rect">
            <a:avLst/>
          </a:prstGeom>
        </p:spPr>
      </p:pic>
    </p:spTree>
    <p:extLst>
      <p:ext uri="{BB962C8B-B14F-4D97-AF65-F5344CB8AC3E}">
        <p14:creationId xmlns:p14="http://schemas.microsoft.com/office/powerpoint/2010/main" val="82178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p:cTn id="12" fill="hold" display="0">
                  <p:stCondLst>
                    <p:cond delay="indefinite"/>
                  </p:stCondLst>
                </p:cTn>
                <p:tgtEl>
                  <p:spTgt spid="9"/>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CF884B-6575-25BD-A0CA-5A42251985E7}"/>
              </a:ext>
            </a:extLst>
          </p:cNvPr>
          <p:cNvSpPr txBox="1"/>
          <p:nvPr/>
        </p:nvSpPr>
        <p:spPr>
          <a:xfrm>
            <a:off x="2193051" y="236325"/>
            <a:ext cx="796935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Magnet Hysteresis Modelling</a:t>
            </a:r>
            <a:endParaRPr lang="en-US"/>
          </a:p>
        </p:txBody>
      </p:sp>
      <p:pic>
        <p:nvPicPr>
          <p:cNvPr id="8" name="lrn2magnets">
            <a:hlinkClick r:id="" action="ppaction://media"/>
            <a:extLst>
              <a:ext uri="{FF2B5EF4-FFF2-40B4-BE49-F238E27FC236}">
                <a16:creationId xmlns:a16="http://schemas.microsoft.com/office/drawing/2014/main" id="{06E5B7B1-E18C-536A-05A9-EA29F0AC52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1803400"/>
            <a:ext cx="9753600" cy="3251200"/>
          </a:xfrm>
          <a:prstGeom prst="rect">
            <a:avLst/>
          </a:prstGeom>
        </p:spPr>
      </p:pic>
    </p:spTree>
    <p:extLst>
      <p:ext uri="{BB962C8B-B14F-4D97-AF65-F5344CB8AC3E}">
        <p14:creationId xmlns:p14="http://schemas.microsoft.com/office/powerpoint/2010/main" val="326799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78715" y="4470034"/>
            <a:ext cx="2029554" cy="646331"/>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Electron diffraction artefact removal</a:t>
            </a:r>
          </a:p>
        </p:txBody>
      </p:sp>
      <p:sp>
        <p:nvSpPr>
          <p:cNvPr id="26" name="Rectangle 25"/>
          <p:cNvSpPr/>
          <p:nvPr/>
        </p:nvSpPr>
        <p:spPr>
          <a:xfrm>
            <a:off x="758799" y="3536241"/>
            <a:ext cx="1982214" cy="923330"/>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2C61"/>
                </a:solidFill>
                <a:effectLst/>
                <a:uLnTx/>
                <a:uFillTx/>
                <a:latin typeface="Calibri" panose="020F0502020204030204"/>
                <a:ea typeface="+mn-ea"/>
                <a:cs typeface="+mn-cs"/>
              </a:rPr>
              <a:t>Broader RF fault detection/ correction system</a:t>
            </a:r>
          </a:p>
        </p:txBody>
      </p:sp>
      <p:sp>
        <p:nvSpPr>
          <p:cNvPr id="30" name="Rectangle 29"/>
          <p:cNvSpPr/>
          <p:nvPr/>
        </p:nvSpPr>
        <p:spPr>
          <a:xfrm>
            <a:off x="7765116" y="2688841"/>
            <a:ext cx="2156411" cy="1477328"/>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2C61"/>
                </a:solidFill>
                <a:effectLst/>
                <a:uLnTx/>
                <a:uFillTx/>
                <a:latin typeface="Calibri" panose="020F0502020204030204"/>
                <a:ea typeface="+mn-ea"/>
                <a:cs typeface="+mn-cs"/>
              </a:rPr>
              <a:t>Integration of ML live RF breakdown classifier into NO-ARCv2 conditioning code</a:t>
            </a:r>
          </a:p>
        </p:txBody>
      </p:sp>
      <p:sp>
        <p:nvSpPr>
          <p:cNvPr id="33" name="Rectangle 32"/>
          <p:cNvSpPr/>
          <p:nvPr/>
        </p:nvSpPr>
        <p:spPr>
          <a:xfrm>
            <a:off x="3966029" y="2984851"/>
            <a:ext cx="2036515" cy="923330"/>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2C61"/>
                </a:solidFill>
                <a:effectLst/>
                <a:uLnTx/>
                <a:uFillTx/>
                <a:latin typeface="Calibri" panose="020F0502020204030204"/>
                <a:ea typeface="+mn-ea"/>
                <a:cs typeface="+mn-cs"/>
              </a:rPr>
              <a:t>Longitudinal diagnostics for FEBE e.g. using CTR</a:t>
            </a:r>
          </a:p>
        </p:txBody>
      </p:sp>
      <p:sp>
        <p:nvSpPr>
          <p:cNvPr id="34" name="Rectangle 33"/>
          <p:cNvSpPr/>
          <p:nvPr/>
        </p:nvSpPr>
        <p:spPr>
          <a:xfrm>
            <a:off x="8060876" y="4350918"/>
            <a:ext cx="1565305" cy="923330"/>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Emittance measurement (tomography)</a:t>
            </a:r>
          </a:p>
        </p:txBody>
      </p:sp>
      <p:sp>
        <p:nvSpPr>
          <p:cNvPr id="36" name="Rectangle 35"/>
          <p:cNvSpPr/>
          <p:nvPr/>
        </p:nvSpPr>
        <p:spPr>
          <a:xfrm>
            <a:off x="9322459" y="1996886"/>
            <a:ext cx="1524000" cy="646331"/>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2C61"/>
                </a:solidFill>
                <a:effectLst/>
                <a:uLnTx/>
                <a:uFillTx/>
                <a:latin typeface="Calibri" panose="020F0502020204030204"/>
                <a:ea typeface="+mn-ea"/>
                <a:cs typeface="+mn-cs"/>
              </a:rPr>
              <a:t>PI laser pulse shaping</a:t>
            </a:r>
          </a:p>
        </p:txBody>
      </p:sp>
      <p:sp>
        <p:nvSpPr>
          <p:cNvPr id="20" name="TextBox 19">
            <a:extLst>
              <a:ext uri="{FF2B5EF4-FFF2-40B4-BE49-F238E27FC236}">
                <a16:creationId xmlns:a16="http://schemas.microsoft.com/office/drawing/2014/main" id="{67B54F19-1212-9345-95FF-9D2815FD6E96}"/>
              </a:ext>
            </a:extLst>
          </p:cNvPr>
          <p:cNvSpPr txBox="1"/>
          <p:nvPr/>
        </p:nvSpPr>
        <p:spPr>
          <a:xfrm>
            <a:off x="403341" y="345182"/>
            <a:ext cx="7620568"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Future Works on CLARA</a:t>
            </a:r>
            <a:endParaRPr lang="en-US"/>
          </a:p>
        </p:txBody>
      </p:sp>
      <p:pic>
        <p:nvPicPr>
          <p:cNvPr id="21" name="Picture 2" descr="A picture containing screenshot, drawing&#10;&#10;Description generated with very high confidence">
            <a:extLst>
              <a:ext uri="{FF2B5EF4-FFF2-40B4-BE49-F238E27FC236}">
                <a16:creationId xmlns:a16="http://schemas.microsoft.com/office/drawing/2014/main" id="{CD51F4F1-284D-49D2-97D9-8EF61B4789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2979" y="1112369"/>
            <a:ext cx="1533746" cy="891407"/>
          </a:xfrm>
          <a:prstGeom prst="rect">
            <a:avLst/>
          </a:prstGeom>
        </p:spPr>
      </p:pic>
      <p:pic>
        <p:nvPicPr>
          <p:cNvPr id="23" name="Picture 2" descr="A picture containing screenshot, drawing&#10;&#10;Description generated with very high confidence">
            <a:extLst>
              <a:ext uri="{FF2B5EF4-FFF2-40B4-BE49-F238E27FC236}">
                <a16:creationId xmlns:a16="http://schemas.microsoft.com/office/drawing/2014/main" id="{CD51F4F1-284D-49D2-97D9-8EF61B47891D}"/>
              </a:ext>
            </a:extLst>
          </p:cNvPr>
          <p:cNvPicPr>
            <a:picLocks noChangeAspect="1"/>
          </p:cNvPicPr>
          <p:nvPr/>
        </p:nvPicPr>
        <p:blipFill rotWithShape="1">
          <a:blip r:embed="rId4"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843956" y="1108148"/>
            <a:ext cx="3884494" cy="891407"/>
          </a:xfrm>
          <a:prstGeom prst="rect">
            <a:avLst/>
          </a:prstGeom>
        </p:spPr>
      </p:pic>
      <p:pic>
        <p:nvPicPr>
          <p:cNvPr id="25" name="Picture 2" descr="A picture containing screenshot, drawing&#10;&#10;Description generated with very high confidence">
            <a:extLst>
              <a:ext uri="{FF2B5EF4-FFF2-40B4-BE49-F238E27FC236}">
                <a16:creationId xmlns:a16="http://schemas.microsoft.com/office/drawing/2014/main" id="{CD51F4F1-284D-49D2-97D9-8EF61B4789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28450" y="1112369"/>
            <a:ext cx="6227831" cy="891407"/>
          </a:xfrm>
          <a:prstGeom prst="rect">
            <a:avLst/>
          </a:prstGeom>
        </p:spPr>
      </p:pic>
      <p:sp>
        <p:nvSpPr>
          <p:cNvPr id="27" name="TextBox 26"/>
          <p:cNvSpPr txBox="1"/>
          <p:nvPr/>
        </p:nvSpPr>
        <p:spPr>
          <a:xfrm>
            <a:off x="1200452" y="1885641"/>
            <a:ext cx="4898100" cy="369332"/>
          </a:xfrm>
          <a:prstGeom prst="rect">
            <a:avLst/>
          </a:prstGeom>
          <a:noFill/>
        </p:spPr>
        <p:txBody>
          <a:bodyPr wrap="square" lIns="91440" tIns="45720" rIns="91440" bIns="45720" rtlCol="0" anchor="t">
            <a:spAutoFit/>
          </a:bodyPr>
          <a:lstStyle/>
          <a:p>
            <a:pPr algn="ctr">
              <a:defRPr/>
            </a:pPr>
            <a:r>
              <a:rPr lang="en-GB">
                <a:solidFill>
                  <a:srgbClr val="70AD47"/>
                </a:solidFill>
                <a:latin typeface="Calibri" panose="020F0502020204030204"/>
                <a:ea typeface="Calibri"/>
                <a:cs typeface="Calibri"/>
              </a:rPr>
              <a:t>(Simulation)</a:t>
            </a:r>
            <a:endParaRPr kumimoji="0" lang="en-GB"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29" name="Rectangle 28"/>
          <p:cNvSpPr/>
          <p:nvPr/>
        </p:nvSpPr>
        <p:spPr>
          <a:xfrm>
            <a:off x="176792" y="2193835"/>
            <a:ext cx="2035059" cy="923330"/>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2C61"/>
                </a:solidFill>
                <a:effectLst/>
                <a:uLnTx/>
                <a:uFillTx/>
                <a:latin typeface="Calibri" panose="020F0502020204030204"/>
                <a:ea typeface="+mn-ea"/>
                <a:cs typeface="+mn-cs"/>
              </a:rPr>
              <a:t>PI laser pulse shaping -&gt; electron bunch shaping</a:t>
            </a:r>
          </a:p>
        </p:txBody>
      </p:sp>
      <p:sp>
        <p:nvSpPr>
          <p:cNvPr id="2" name="Rectangle 1">
            <a:extLst>
              <a:ext uri="{FF2B5EF4-FFF2-40B4-BE49-F238E27FC236}">
                <a16:creationId xmlns:a16="http://schemas.microsoft.com/office/drawing/2014/main" id="{D5A21611-BC43-D3FC-7D93-2ABDFF8A2B14}"/>
              </a:ext>
            </a:extLst>
          </p:cNvPr>
          <p:cNvSpPr/>
          <p:nvPr/>
        </p:nvSpPr>
        <p:spPr>
          <a:xfrm>
            <a:off x="5202325" y="2194750"/>
            <a:ext cx="2035059" cy="646331"/>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lIns="91440" tIns="45720" rIns="91440" bIns="45720" anchor="t">
            <a:spAutoFit/>
          </a:bodyPr>
          <a:lstStyle/>
          <a:p>
            <a:pPr algn="ctr">
              <a:defRPr/>
            </a:pPr>
            <a:r>
              <a:rPr lang="en-US" b="1">
                <a:solidFill>
                  <a:srgbClr val="2E2C61"/>
                </a:solidFill>
                <a:latin typeface="Calibri" panose="020F0502020204030204"/>
              </a:rPr>
              <a:t>RF breakdown prediction</a:t>
            </a:r>
            <a:endParaRPr lang="en-US" sz="1800" b="1" i="0" u="none" strike="noStrike" kern="1200" cap="none" spc="0" normalizeH="0" baseline="0" noProof="0">
              <a:ln>
                <a:noFill/>
              </a:ln>
              <a:solidFill>
                <a:srgbClr val="2E2C61"/>
              </a:solidFill>
              <a:effectLst/>
              <a:uLnTx/>
              <a:uFillTx/>
              <a:latin typeface="Calibri" panose="020F0502020204030204"/>
              <a:cs typeface="Calibri"/>
            </a:endParaRPr>
          </a:p>
        </p:txBody>
      </p:sp>
      <p:sp>
        <p:nvSpPr>
          <p:cNvPr id="3" name="Rectangle 2">
            <a:extLst>
              <a:ext uri="{FF2B5EF4-FFF2-40B4-BE49-F238E27FC236}">
                <a16:creationId xmlns:a16="http://schemas.microsoft.com/office/drawing/2014/main" id="{D085948A-76D3-9DEB-8984-1959EF9E41FB}"/>
              </a:ext>
            </a:extLst>
          </p:cNvPr>
          <p:cNvSpPr/>
          <p:nvPr/>
        </p:nvSpPr>
        <p:spPr>
          <a:xfrm>
            <a:off x="5111163" y="4009657"/>
            <a:ext cx="1974442" cy="923330"/>
          </a:xfrm>
          <a:prstGeom prst="rect">
            <a:avLst/>
          </a:prstGeom>
          <a:ln>
            <a:solidFill>
              <a:schemeClr val="accent3"/>
            </a:solidFill>
          </a:ln>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defRPr/>
            </a:pPr>
            <a:r>
              <a:rPr lang="en-GB" b="1">
                <a:solidFill>
                  <a:srgbClr val="2E2C61"/>
                </a:solidFill>
                <a:latin typeface="Calibri" panose="020F0502020204030204"/>
              </a:rPr>
              <a:t>Magnet </a:t>
            </a:r>
            <a:r>
              <a:rPr lang="en-GB" b="1" err="1">
                <a:solidFill>
                  <a:srgbClr val="2E2C61"/>
                </a:solidFill>
                <a:latin typeface="Calibri" panose="020F0502020204030204"/>
              </a:rPr>
              <a:t>Hysterisis</a:t>
            </a:r>
            <a:r>
              <a:rPr lang="en-GB" b="1">
                <a:solidFill>
                  <a:srgbClr val="2E2C61"/>
                </a:solidFill>
                <a:latin typeface="Calibri" panose="020F0502020204030204"/>
              </a:rPr>
              <a:t> Prediction &amp; Compensation</a:t>
            </a:r>
            <a:endParaRPr lang="en-US">
              <a:ea typeface="+mn-ea"/>
              <a:cs typeface="+mn-cs"/>
            </a:endParaRPr>
          </a:p>
        </p:txBody>
      </p:sp>
      <p:sp>
        <p:nvSpPr>
          <p:cNvPr id="5" name="Rectangle 4">
            <a:extLst>
              <a:ext uri="{FF2B5EF4-FFF2-40B4-BE49-F238E27FC236}">
                <a16:creationId xmlns:a16="http://schemas.microsoft.com/office/drawing/2014/main" id="{A46E906C-8BD4-C079-9DE1-2AB9F1FC105C}"/>
              </a:ext>
            </a:extLst>
          </p:cNvPr>
          <p:cNvSpPr/>
          <p:nvPr/>
        </p:nvSpPr>
        <p:spPr>
          <a:xfrm>
            <a:off x="2374478" y="2198245"/>
            <a:ext cx="1549904" cy="1200329"/>
          </a:xfrm>
          <a:prstGeom prst="rect">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wrap="square" lIns="91440" tIns="45720" rIns="91440" bIns="45720" anchor="t">
            <a:spAutoFit/>
          </a:bodyPr>
          <a:lstStyle/>
          <a:p>
            <a:pPr algn="ctr">
              <a:defRPr/>
            </a:pPr>
            <a:r>
              <a:rPr lang="en-US" b="1">
                <a:solidFill>
                  <a:srgbClr val="2E2C61"/>
                </a:solidFill>
                <a:latin typeface="Calibri" panose="020F0502020204030204"/>
              </a:rPr>
              <a:t>Integrated model surrogate</a:t>
            </a:r>
            <a:r>
              <a:rPr kumimoji="0" lang="en-US" sz="1800" b="1" i="0" u="none" strike="noStrike" kern="1200" cap="none" spc="0" normalizeH="0" baseline="0" noProof="0">
                <a:ln>
                  <a:noFill/>
                </a:ln>
                <a:solidFill>
                  <a:srgbClr val="2E2C61"/>
                </a:solidFill>
                <a:effectLst/>
                <a:uLnTx/>
                <a:uFillTx/>
                <a:latin typeface="Calibri" panose="020F0502020204030204"/>
                <a:ea typeface="+mn-ea"/>
                <a:cs typeface="+mn-cs"/>
              </a:rPr>
              <a:t> model</a:t>
            </a:r>
          </a:p>
        </p:txBody>
      </p:sp>
      <p:sp>
        <p:nvSpPr>
          <p:cNvPr id="4" name="Slide Number Placeholder 3">
            <a:extLst>
              <a:ext uri="{FF2B5EF4-FFF2-40B4-BE49-F238E27FC236}">
                <a16:creationId xmlns:a16="http://schemas.microsoft.com/office/drawing/2014/main" id="{2D6865F6-5119-BA8E-5890-B43432B6AA02}"/>
              </a:ext>
            </a:extLst>
          </p:cNvPr>
          <p:cNvSpPr>
            <a:spLocks noGrp="1"/>
          </p:cNvSpPr>
          <p:nvPr>
            <p:ph type="sldNum" sz="quarter" idx="12"/>
          </p:nvPr>
        </p:nvSpPr>
        <p:spPr/>
        <p:txBody>
          <a:bodyPr/>
          <a:lstStyle/>
          <a:p>
            <a:fld id="{BBAAB195-B577-5546-8349-9DDA93B6129E}" type="slidenum">
              <a:rPr lang="en-US" smtClean="0"/>
              <a:t>37</a:t>
            </a:fld>
            <a:endParaRPr lang="en-US"/>
          </a:p>
        </p:txBody>
      </p:sp>
      <p:sp>
        <p:nvSpPr>
          <p:cNvPr id="6" name="Rectangle 5">
            <a:extLst>
              <a:ext uri="{FF2B5EF4-FFF2-40B4-BE49-F238E27FC236}">
                <a16:creationId xmlns:a16="http://schemas.microsoft.com/office/drawing/2014/main" id="{6CF744D9-931E-5E32-812F-B82CC79B0227}"/>
              </a:ext>
            </a:extLst>
          </p:cNvPr>
          <p:cNvSpPr/>
          <p:nvPr/>
        </p:nvSpPr>
        <p:spPr>
          <a:xfrm>
            <a:off x="178715" y="5191928"/>
            <a:ext cx="2009502" cy="646331"/>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square" lIns="91440" tIns="45720" rIns="91440" bIns="45720" anchor="t">
            <a:spAutoFit/>
          </a:bodyPr>
          <a:lstStyle/>
          <a:p>
            <a:pPr algn="ctr">
              <a:defRPr/>
            </a:pPr>
            <a:r>
              <a:rPr lang="en-GB" b="1">
                <a:solidFill>
                  <a:srgbClr val="2E2C61"/>
                </a:solidFill>
                <a:latin typeface="Calibri" panose="020F0502020204030204"/>
              </a:rPr>
              <a:t>RF Cavity Shape Optimisation</a:t>
            </a:r>
            <a:endParaRPr lang="en-US">
              <a:ea typeface="+mn-ea"/>
              <a:cs typeface="+mn-cs"/>
            </a:endParaRPr>
          </a:p>
        </p:txBody>
      </p:sp>
    </p:spTree>
    <p:extLst>
      <p:ext uri="{BB962C8B-B14F-4D97-AF65-F5344CB8AC3E}">
        <p14:creationId xmlns:p14="http://schemas.microsoft.com/office/powerpoint/2010/main" val="2933810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3AA615-6C23-9C60-7F6B-8A90D1DCFC9F}"/>
              </a:ext>
            </a:extLst>
          </p:cNvPr>
          <p:cNvSpPr txBox="1"/>
          <p:nvPr/>
        </p:nvSpPr>
        <p:spPr>
          <a:xfrm>
            <a:off x="762000" y="1138036"/>
            <a:ext cx="4085665" cy="14024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spc="-150">
                <a:latin typeface="+mj-lt"/>
                <a:ea typeface="+mj-ea"/>
                <a:cs typeface="+mj-cs"/>
              </a:rPr>
              <a:t>Current Challenges</a:t>
            </a:r>
            <a:endParaRPr lang="en-US" sz="3200">
              <a:latin typeface="+mj-lt"/>
              <a:ea typeface="+mj-ea"/>
              <a:cs typeface="+mj-cs"/>
            </a:endParaRPr>
          </a:p>
        </p:txBody>
      </p:sp>
      <p:sp>
        <p:nvSpPr>
          <p:cNvPr id="5" name="TextBox 4">
            <a:extLst>
              <a:ext uri="{FF2B5EF4-FFF2-40B4-BE49-F238E27FC236}">
                <a16:creationId xmlns:a16="http://schemas.microsoft.com/office/drawing/2014/main" id="{ADE9A02A-90CB-DFE4-C6FC-A7B3CC37FCF5}"/>
              </a:ext>
            </a:extLst>
          </p:cNvPr>
          <p:cNvSpPr txBox="1"/>
          <p:nvPr/>
        </p:nvSpPr>
        <p:spPr>
          <a:xfrm>
            <a:off x="762000" y="2551176"/>
            <a:ext cx="4085665" cy="3591207"/>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28600">
              <a:lnSpc>
                <a:spcPct val="90000"/>
              </a:lnSpc>
              <a:spcAft>
                <a:spcPts val="600"/>
              </a:spcAft>
              <a:buFont typeface="Arial" panose="020B0604020202020204" pitchFamily="34" charset="0"/>
              <a:buChar char="•"/>
            </a:pPr>
            <a:r>
              <a:rPr lang="en-US" sz="2000"/>
              <a:t>Deployment is very hard!</a:t>
            </a:r>
            <a:endParaRPr lang="en-US" sz="2000">
              <a:cs typeface="Calibri"/>
            </a:endParaRPr>
          </a:p>
          <a:p>
            <a:pPr marL="285750" indent="-228600">
              <a:lnSpc>
                <a:spcPct val="90000"/>
              </a:lnSpc>
              <a:spcAft>
                <a:spcPts val="600"/>
              </a:spcAft>
              <a:buFont typeface="Arial" panose="020B0604020202020204" pitchFamily="34" charset="0"/>
              <a:buChar char="•"/>
            </a:pPr>
            <a:r>
              <a:rPr lang="en-US" sz="2000">
                <a:cs typeface="Calibri"/>
              </a:rPr>
              <a:t>Rapid inference requires FPGA expertise</a:t>
            </a:r>
            <a:endParaRPr lang="en-US" sz="2000"/>
          </a:p>
          <a:p>
            <a:pPr marL="285750" indent="-228600">
              <a:lnSpc>
                <a:spcPct val="90000"/>
              </a:lnSpc>
              <a:spcAft>
                <a:spcPts val="600"/>
              </a:spcAft>
              <a:buFont typeface="Arial" panose="020B0604020202020204" pitchFamily="34" charset="0"/>
              <a:buChar char="•"/>
            </a:pPr>
            <a:r>
              <a:rPr lang="en-US" sz="2000"/>
              <a:t>High quality data is scarce</a:t>
            </a:r>
            <a:endParaRPr lang="en-US" sz="2000">
              <a:cs typeface="Calibri"/>
            </a:endParaRPr>
          </a:p>
          <a:p>
            <a:pPr marL="285750" indent="-228600">
              <a:lnSpc>
                <a:spcPct val="90000"/>
              </a:lnSpc>
              <a:spcAft>
                <a:spcPts val="600"/>
              </a:spcAft>
              <a:buFont typeface="Arial" panose="020B0604020202020204" pitchFamily="34" charset="0"/>
              <a:buChar char="•"/>
            </a:pPr>
            <a:r>
              <a:rPr lang="en-US" sz="2000">
                <a:cs typeface="Calibri"/>
              </a:rPr>
              <a:t>Most accelerators weren't built with ML in mind</a:t>
            </a:r>
          </a:p>
          <a:p>
            <a:pPr marL="285750" indent="-228600">
              <a:lnSpc>
                <a:spcPct val="90000"/>
              </a:lnSpc>
              <a:spcAft>
                <a:spcPts val="600"/>
              </a:spcAft>
              <a:buFont typeface="Arial" panose="020B0604020202020204" pitchFamily="34" charset="0"/>
              <a:buChar char="•"/>
            </a:pPr>
            <a:endParaRPr lang="en-US" sz="2000">
              <a:cs typeface="Calibri"/>
            </a:endParaRPr>
          </a:p>
        </p:txBody>
      </p:sp>
      <p:pic>
        <p:nvPicPr>
          <p:cNvPr id="2" name="Picture 1" descr="56,100+ Datacenter Stock Photos, Pictures &amp; Royalty-Free ...">
            <a:extLst>
              <a:ext uri="{FF2B5EF4-FFF2-40B4-BE49-F238E27FC236}">
                <a16:creationId xmlns:a16="http://schemas.microsoft.com/office/drawing/2014/main" id="{F756AE20-3AB9-4D35-5513-666A545FE967}"/>
              </a:ext>
            </a:extLst>
          </p:cNvPr>
          <p:cNvPicPr>
            <a:picLocks noChangeAspect="1"/>
          </p:cNvPicPr>
          <p:nvPr/>
        </p:nvPicPr>
        <p:blipFill>
          <a:blip r:embed="rId3"/>
          <a:srcRect l="16181" r="28261" b="-1"/>
          <a:stretch/>
        </p:blipFill>
        <p:spPr>
          <a:xfrm>
            <a:off x="5650992" y="10"/>
            <a:ext cx="6541008" cy="6857990"/>
          </a:xfrm>
          <a:prstGeom prst="rect">
            <a:avLst/>
          </a:prstGeom>
        </p:spPr>
      </p:pic>
    </p:spTree>
    <p:extLst>
      <p:ext uri="{BB962C8B-B14F-4D97-AF65-F5344CB8AC3E}">
        <p14:creationId xmlns:p14="http://schemas.microsoft.com/office/powerpoint/2010/main" val="2936623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416314" y="1116338"/>
            <a:ext cx="11018393" cy="4442242"/>
          </a:xfrm>
          <a:prstGeom prst="rect">
            <a:avLst/>
          </a:prstGeom>
        </p:spPr>
        <p:txBody>
          <a:bodyPr wrap="square" lIns="91440" tIns="45720" rIns="91440" bIns="45720" anchor="t">
            <a:spAutoFit/>
          </a:bodyPr>
          <a:lstStyle/>
          <a:p>
            <a:pPr marL="228600" lvl="0" indent="-228600">
              <a:lnSpc>
                <a:spcPct val="90000"/>
              </a:lnSpc>
              <a:spcBef>
                <a:spcPts val="1000"/>
              </a:spcBef>
              <a:buFont typeface="Arial" panose="020B0604020202020204" pitchFamily="34" charset="0"/>
              <a:buChar char="•"/>
            </a:pPr>
            <a:r>
              <a:rPr lang="en-US" sz="1600">
                <a:ea typeface="+mn-lt"/>
                <a:cs typeface="Calibri" panose="020F0502020204030204"/>
              </a:rPr>
              <a:t>Maheshwari, Minerva, et al. "Prediction and Clustering of Longitudinal Phase Space Images and Machine Parameters Using Neural Networks and K-Means Algorithm." </a:t>
            </a:r>
            <a:r>
              <a:rPr lang="en-US" sz="1600" i="1">
                <a:ea typeface="+mn-lt"/>
                <a:cs typeface="Calibri" panose="020F0502020204030204"/>
              </a:rPr>
              <a:t>Proc. IPAC’21</a:t>
            </a:r>
            <a:r>
              <a:rPr lang="en-US" sz="1600">
                <a:ea typeface="+mn-lt"/>
                <a:cs typeface="Calibri" panose="020F0502020204030204"/>
              </a:rPr>
              <a:t> (2021): 3417-3420.</a:t>
            </a:r>
          </a:p>
          <a:p>
            <a:pPr marL="228600" lvl="0" indent="-228600">
              <a:lnSpc>
                <a:spcPct val="90000"/>
              </a:lnSpc>
              <a:spcBef>
                <a:spcPts val="1000"/>
              </a:spcBef>
              <a:buFont typeface="Arial" panose="020B0604020202020204" pitchFamily="34" charset="0"/>
              <a:buChar char="•"/>
            </a:pPr>
            <a:r>
              <a:rPr lang="en-US" sz="1600">
                <a:ea typeface="+mn-lt"/>
                <a:cs typeface="Calibri" panose="020F0502020204030204"/>
              </a:rPr>
              <a:t>Wolfenden, J et al. “</a:t>
            </a:r>
            <a:r>
              <a:rPr lang="en-GB" sz="1600">
                <a:ea typeface="+mn-lt"/>
                <a:cs typeface="Calibri" panose="020F0502020204030204"/>
              </a:rPr>
              <a:t>Broadband Imaging of Coherent Radiation as a Single-Shot Bunch Length Monitor with Femtosecond Resolution”, </a:t>
            </a:r>
            <a:r>
              <a:rPr lang="en-US" sz="1600" i="1">
                <a:ea typeface="+mn-lt"/>
                <a:cs typeface="Calibri" panose="020F0502020204030204"/>
              </a:rPr>
              <a:t>Proc. IPAC’21</a:t>
            </a:r>
            <a:r>
              <a:rPr lang="en-US" sz="1600">
                <a:ea typeface="+mn-lt"/>
                <a:cs typeface="Calibri" panose="020F0502020204030204"/>
              </a:rPr>
              <a:t> (2021): 2673-5490.</a:t>
            </a:r>
          </a:p>
          <a:p>
            <a:pPr marL="228600" lvl="0" indent="-228600">
              <a:lnSpc>
                <a:spcPct val="90000"/>
              </a:lnSpc>
              <a:spcBef>
                <a:spcPts val="1000"/>
              </a:spcBef>
              <a:buFont typeface="Arial" panose="020B0604020202020204" pitchFamily="34" charset="0"/>
              <a:buChar char="•"/>
            </a:pPr>
            <a:r>
              <a:rPr lang="en-US" sz="1600">
                <a:ea typeface="+mn-lt"/>
                <a:cs typeface="Calibri" panose="020F0502020204030204"/>
              </a:rPr>
              <a:t>Pollard, A. E., D. J. Dunning, and M. Maheshwari. "Learning to Lase: Machine Learning Prediction of FEL Beam Properties." </a:t>
            </a:r>
            <a:r>
              <a:rPr lang="en-US" sz="1600" i="1">
                <a:ea typeface="+mn-lt"/>
                <a:cs typeface="Calibri" panose="020F0502020204030204"/>
              </a:rPr>
              <a:t>Proc. ICALEPCS'21</a:t>
            </a:r>
            <a:r>
              <a:rPr lang="en-US" sz="1600">
                <a:ea typeface="+mn-lt"/>
                <a:cs typeface="Calibri" panose="020F0502020204030204"/>
              </a:rPr>
              <a:t> (2021).</a:t>
            </a:r>
          </a:p>
          <a:p>
            <a:pPr marL="228600" lvl="0" indent="-228600">
              <a:lnSpc>
                <a:spcPct val="90000"/>
              </a:lnSpc>
              <a:spcBef>
                <a:spcPts val="1000"/>
              </a:spcBef>
              <a:buFont typeface="Arial" panose="020B0604020202020204" pitchFamily="34" charset="0"/>
              <a:buChar char="•"/>
            </a:pPr>
            <a:r>
              <a:rPr lang="en-US" sz="1600">
                <a:ea typeface="+mn-lt"/>
                <a:cs typeface="Calibri" panose="020F0502020204030204"/>
              </a:rPr>
              <a:t>Pollard, A. E., A. J. </a:t>
            </a:r>
            <a:r>
              <a:rPr lang="en-US" sz="1600" err="1">
                <a:ea typeface="+mn-lt"/>
                <a:cs typeface="Calibri" panose="020F0502020204030204"/>
              </a:rPr>
              <a:t>Gilfellon</a:t>
            </a:r>
            <a:r>
              <a:rPr lang="en-US" sz="1600">
                <a:ea typeface="+mn-lt"/>
                <a:cs typeface="Calibri" panose="020F0502020204030204"/>
              </a:rPr>
              <a:t>, and D. J. Dunning. "Machine Learning for RF Breakdown Detection at CLARA." </a:t>
            </a:r>
            <a:r>
              <a:rPr lang="en-US" sz="1600" i="1">
                <a:ea typeface="+mn-lt"/>
                <a:cs typeface="Calibri" panose="020F0502020204030204"/>
              </a:rPr>
              <a:t>Proc. ICALEPCS'21 </a:t>
            </a:r>
            <a:r>
              <a:rPr lang="en-US" sz="1600">
                <a:ea typeface="+mn-lt"/>
                <a:cs typeface="Calibri" panose="020F0502020204030204"/>
              </a:rPr>
              <a:t>(2021).</a:t>
            </a:r>
          </a:p>
          <a:p>
            <a:pPr marL="228600" lvl="0" indent="-228600">
              <a:lnSpc>
                <a:spcPct val="90000"/>
              </a:lnSpc>
              <a:spcBef>
                <a:spcPts val="1000"/>
              </a:spcBef>
              <a:buFont typeface="Arial" panose="020B0604020202020204" pitchFamily="34" charset="0"/>
              <a:buChar char="•"/>
            </a:pPr>
            <a:r>
              <a:rPr lang="en-US" sz="1600">
                <a:ea typeface="+mn-lt"/>
                <a:cs typeface="Calibri" panose="020F0502020204030204"/>
              </a:rPr>
              <a:t>Pollard, A. E., et al. "Machine Learning Approach to Temporal Pulse Shaping for the Photoinjector Laser at CLARA." </a:t>
            </a:r>
            <a:r>
              <a:rPr lang="en-US" sz="1600" i="1">
                <a:ea typeface="+mn-lt"/>
                <a:cs typeface="Calibri" panose="020F0502020204030204"/>
              </a:rPr>
              <a:t>Proc. IPAC'22 (2022)</a:t>
            </a:r>
          </a:p>
          <a:p>
            <a:pPr marL="228600" lvl="0" indent="-228600">
              <a:lnSpc>
                <a:spcPct val="90000"/>
              </a:lnSpc>
              <a:spcBef>
                <a:spcPts val="1000"/>
              </a:spcBef>
              <a:buFont typeface="Arial" panose="020B0604020202020204" pitchFamily="34" charset="0"/>
              <a:buChar char="•"/>
            </a:pPr>
            <a:r>
              <a:rPr lang="en-GB" sz="1600"/>
              <a:t>Dunning, D.J et al. “Machine Learning Developments for CLARA” </a:t>
            </a:r>
            <a:r>
              <a:rPr lang="en-GB" sz="1600" i="1"/>
              <a:t>Proc. FEL’22 </a:t>
            </a:r>
            <a:r>
              <a:rPr lang="en-GB" sz="1600"/>
              <a:t>(2022).</a:t>
            </a:r>
            <a:endParaRPr lang="en-GB" sz="1600">
              <a:cs typeface="Calibri"/>
            </a:endParaRPr>
          </a:p>
          <a:p>
            <a:pPr marL="228600" indent="-228600">
              <a:lnSpc>
                <a:spcPct val="90000"/>
              </a:lnSpc>
              <a:spcBef>
                <a:spcPts val="1000"/>
              </a:spcBef>
              <a:buFont typeface="Arial" panose="020B0604020202020204" pitchFamily="34" charset="0"/>
              <a:buChar char="•"/>
            </a:pPr>
            <a:r>
              <a:rPr lang="en-US" sz="1600">
                <a:ea typeface="+mn-lt"/>
                <a:cs typeface="Calibri" panose="020F0502020204030204"/>
              </a:rPr>
              <a:t>Wolfenden, J et al. “Application of Virtual Diagnostics in the FEBE CLARA User Area”</a:t>
            </a:r>
            <a:r>
              <a:rPr lang="en-GB" sz="1600" i="1"/>
              <a:t> Proc. LINAC’22 </a:t>
            </a:r>
            <a:r>
              <a:rPr lang="en-GB" sz="1600"/>
              <a:t>(2022).</a:t>
            </a:r>
            <a:endParaRPr lang="en-US" sz="1600"/>
          </a:p>
          <a:p>
            <a:pPr marL="228600" lvl="0" indent="-228600">
              <a:lnSpc>
                <a:spcPct val="90000"/>
              </a:lnSpc>
              <a:spcBef>
                <a:spcPts val="1000"/>
              </a:spcBef>
              <a:buFont typeface="Arial" panose="020B0604020202020204" pitchFamily="34" charset="0"/>
              <a:buChar char="•"/>
            </a:pPr>
            <a:r>
              <a:rPr lang="en-GB" sz="1600"/>
              <a:t>Wolski, A et al. “Accelerator beam phase space tomography using machine learning to account for variations in beamline components” </a:t>
            </a:r>
            <a:r>
              <a:rPr lang="en-GB" sz="1600" i="1"/>
              <a:t>Journal of Instrumentation, Volume 19</a:t>
            </a:r>
            <a:r>
              <a:rPr lang="en-GB" sz="1600"/>
              <a:t>, (2024)</a:t>
            </a:r>
            <a:endParaRPr lang="en-US" sz="1600">
              <a:ea typeface="Calibri" panose="020F0502020204030204"/>
              <a:cs typeface="Calibri" panose="020F0502020204030204"/>
            </a:endParaRPr>
          </a:p>
          <a:p>
            <a:pPr marL="228600" lvl="0" indent="-228600">
              <a:lnSpc>
                <a:spcPct val="90000"/>
              </a:lnSpc>
              <a:spcBef>
                <a:spcPts val="1000"/>
              </a:spcBef>
              <a:buFont typeface="Arial" panose="020B0604020202020204" pitchFamily="34" charset="0"/>
              <a:buChar char="•"/>
            </a:pPr>
            <a:r>
              <a:rPr lang="en-US" sz="1600">
                <a:ea typeface="+mn-lt"/>
                <a:cs typeface="Calibri" panose="020F0502020204030204"/>
              </a:rPr>
              <a:t>Pollard, A. E., et al. "</a:t>
            </a:r>
            <a:r>
              <a:rPr lang="en-GB" sz="1600">
                <a:ea typeface="+mn-lt"/>
                <a:cs typeface="Calibri" panose="020F0502020204030204"/>
              </a:rPr>
              <a:t>Machine Learning for Laser Pulse Shaping</a:t>
            </a:r>
            <a:r>
              <a:rPr lang="en-US" sz="1600">
                <a:ea typeface="+mn-lt"/>
                <a:cs typeface="Calibri" panose="020F0502020204030204"/>
              </a:rPr>
              <a:t>" </a:t>
            </a:r>
            <a:r>
              <a:rPr lang="en-US" sz="1600" i="1">
                <a:ea typeface="+mn-lt"/>
                <a:cs typeface="Calibri" panose="020F0502020204030204"/>
              </a:rPr>
              <a:t>Proc. IPAC'23 (2023)</a:t>
            </a:r>
          </a:p>
        </p:txBody>
      </p:sp>
      <p:sp>
        <p:nvSpPr>
          <p:cNvPr id="7" name="TextBox 6">
            <a:extLst>
              <a:ext uri="{FF2B5EF4-FFF2-40B4-BE49-F238E27FC236}">
                <a16:creationId xmlns:a16="http://schemas.microsoft.com/office/drawing/2014/main" id="{67B54F19-1212-9345-95FF-9D2815FD6E96}"/>
              </a:ext>
            </a:extLst>
          </p:cNvPr>
          <p:cNvSpPr txBox="1"/>
          <p:nvPr/>
        </p:nvSpPr>
        <p:spPr>
          <a:xfrm>
            <a:off x="415832" y="345182"/>
            <a:ext cx="1127822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Publications</a:t>
            </a:r>
            <a:endParaRPr lang="en-US"/>
          </a:p>
        </p:txBody>
      </p:sp>
    </p:spTree>
    <p:extLst>
      <p:ext uri="{BB962C8B-B14F-4D97-AF65-F5344CB8AC3E}">
        <p14:creationId xmlns:p14="http://schemas.microsoft.com/office/powerpoint/2010/main" val="258271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ettyPic.jpg">
            <a:extLst>
              <a:ext uri="{FF2B5EF4-FFF2-40B4-BE49-F238E27FC236}">
                <a16:creationId xmlns:a16="http://schemas.microsoft.com/office/drawing/2014/main" id="{BB9D9EC9-ADE1-B1B4-9AA8-A6BB3A8169B3}"/>
              </a:ext>
            </a:extLst>
          </p:cNvPr>
          <p:cNvPicPr>
            <a:picLocks noChangeAspect="1"/>
          </p:cNvPicPr>
          <p:nvPr/>
        </p:nvPicPr>
        <p:blipFill rotWithShape="1">
          <a:blip r:embed="rId3"/>
          <a:srcRect l="1324" t="528" r="5473" b="427"/>
          <a:stretch/>
        </p:blipFill>
        <p:spPr>
          <a:xfrm>
            <a:off x="4704564" y="1254402"/>
            <a:ext cx="7487436" cy="5603598"/>
          </a:xfrm>
          <a:prstGeom prst="rect">
            <a:avLst/>
          </a:prstGeom>
        </p:spPr>
      </p:pic>
      <p:sp>
        <p:nvSpPr>
          <p:cNvPr id="4" name="TextBox 3">
            <a:extLst>
              <a:ext uri="{FF2B5EF4-FFF2-40B4-BE49-F238E27FC236}">
                <a16:creationId xmlns:a16="http://schemas.microsoft.com/office/drawing/2014/main" id="{A6EBDC0C-5E44-914B-85A5-07AF5BC1B9B6}"/>
              </a:ext>
            </a:extLst>
          </p:cNvPr>
          <p:cNvSpPr txBox="1"/>
          <p:nvPr/>
        </p:nvSpPr>
        <p:spPr>
          <a:xfrm>
            <a:off x="423747" y="1254402"/>
            <a:ext cx="5910378" cy="3611245"/>
          </a:xfrm>
          <a:prstGeom prst="rect">
            <a:avLst/>
          </a:prstGeom>
          <a:noFill/>
        </p:spPr>
        <p:txBody>
          <a:bodyPr wrap="square" lIns="91440" tIns="45720" rIns="91440" bIns="45720" rtlCol="0" anchor="t">
            <a:spAutoFit/>
          </a:bodyPr>
          <a:lstStyle/>
          <a:p>
            <a:pPr>
              <a:spcAft>
                <a:spcPts val="200"/>
              </a:spcAft>
            </a:pPr>
            <a:r>
              <a:rPr lang="en-US" sz="2400" b="1" spc="-100">
                <a:solidFill>
                  <a:srgbClr val="1E5DF8"/>
                </a:solidFill>
                <a:latin typeface="Arial"/>
                <a:cs typeface="Arial"/>
              </a:rPr>
              <a:t>Research &amp; User Facility </a:t>
            </a:r>
            <a:endParaRPr lang="en-US"/>
          </a:p>
          <a:p>
            <a:pPr>
              <a:spcAft>
                <a:spcPts val="200"/>
              </a:spcAft>
            </a:pPr>
            <a:r>
              <a:rPr lang="en-US" b="1" spc="-100">
                <a:solidFill>
                  <a:srgbClr val="000000"/>
                </a:solidFill>
                <a:latin typeface="Calibri"/>
                <a:ea typeface="Calibri"/>
                <a:cs typeface="Calibri"/>
              </a:rPr>
              <a:t>Compact Linear Accelerator for Research and Applications (CLARA) </a:t>
            </a:r>
            <a:r>
              <a:rPr lang="en-US" spc="-100">
                <a:solidFill>
                  <a:srgbClr val="000000"/>
                </a:solidFill>
                <a:latin typeface="Calibri"/>
                <a:ea typeface="Calibri"/>
                <a:cs typeface="Calibri"/>
              </a:rPr>
              <a:t>is an advanced electron accelerator test facility hosted at Daresbury Labatory. </a:t>
            </a:r>
          </a:p>
          <a:p>
            <a:pPr marL="285750" indent="-285750">
              <a:spcAft>
                <a:spcPts val="200"/>
              </a:spcAft>
              <a:buFont typeface="Arial" panose="020B0604020202020204" pitchFamily="34" charset="0"/>
              <a:buChar char="•"/>
            </a:pPr>
            <a:r>
              <a:rPr lang="en-US" spc="-100">
                <a:solidFill>
                  <a:srgbClr val="000000"/>
                </a:solidFill>
                <a:latin typeface="Calibri"/>
                <a:ea typeface="Calibri"/>
                <a:cs typeface="Calibri"/>
              </a:rPr>
              <a:t>Previously operating at 10 Hz at 50 MeV, with a nearly complete project to expand to 250 MeV at 100 Hz and incorporate a high-power laser system, beamline, and experimental area called FEBE. </a:t>
            </a:r>
          </a:p>
          <a:p>
            <a:pPr marL="285750" indent="-285750">
              <a:spcAft>
                <a:spcPts val="200"/>
              </a:spcAft>
              <a:buFont typeface="Arial" panose="020B0604020202020204" pitchFamily="34" charset="0"/>
              <a:buChar char="•"/>
            </a:pPr>
            <a:r>
              <a:rPr lang="en-US" spc="-100">
                <a:solidFill>
                  <a:srgbClr val="000000"/>
                </a:solidFill>
                <a:latin typeface="Calibri"/>
                <a:ea typeface="Calibri"/>
                <a:cs typeface="Calibri"/>
              </a:rPr>
              <a:t>In addition to its primary goal of demonstrating novel accelerator technologies, it also provides high quality electron beams for user experiments from a wide range of disciplines.</a:t>
            </a:r>
          </a:p>
          <a:p>
            <a:pPr marL="285750" indent="-285750">
              <a:spcAft>
                <a:spcPts val="200"/>
              </a:spcAft>
              <a:buFont typeface="Arial" panose="020B0604020202020204" pitchFamily="34" charset="0"/>
              <a:buChar char="•"/>
            </a:pPr>
            <a:r>
              <a:rPr lang="en-US" spc="-100">
                <a:solidFill>
                  <a:srgbClr val="000000"/>
                </a:solidFill>
                <a:latin typeface="Calibri"/>
                <a:ea typeface="Calibri"/>
                <a:cs typeface="Calibri"/>
              </a:rPr>
              <a:t>Now has a more general remit than originally envisaged as a FEL test facility – but very relevant for UK XFEL </a:t>
            </a:r>
            <a:endParaRPr lang="en-US">
              <a:solidFill>
                <a:srgbClr val="000000"/>
              </a:solidFill>
              <a:latin typeface="Calibri"/>
              <a:ea typeface="Calibri"/>
              <a:cs typeface="Calibri"/>
            </a:endParaRPr>
          </a:p>
        </p:txBody>
      </p:sp>
      <p:sp>
        <p:nvSpPr>
          <p:cNvPr id="13" name="TextBox 12">
            <a:extLst>
              <a:ext uri="{FF2B5EF4-FFF2-40B4-BE49-F238E27FC236}">
                <a16:creationId xmlns:a16="http://schemas.microsoft.com/office/drawing/2014/main" id="{001E8603-51D4-7C45-829A-9AE25E5A2E4F}"/>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CLARA @ Daresbury</a:t>
            </a:r>
            <a:endParaRPr lang="en-US"/>
          </a:p>
        </p:txBody>
      </p:sp>
    </p:spTree>
    <p:extLst>
      <p:ext uri="{BB962C8B-B14F-4D97-AF65-F5344CB8AC3E}">
        <p14:creationId xmlns:p14="http://schemas.microsoft.com/office/powerpoint/2010/main" val="757720055"/>
      </p:ext>
    </p:extLst>
  </p:cSld>
  <p:clrMapOvr>
    <a:masterClrMapping/>
  </p:clrMapOvr>
  <mc:AlternateContent xmlns:mc="http://schemas.openxmlformats.org/markup-compatibility/2006" xmlns:p14="http://schemas.microsoft.com/office/powerpoint/2010/main">
    <mc:Choice Requires="p14">
      <p:transition spd="slow" p14:dur="2000" advTm="34573"/>
    </mc:Choice>
    <mc:Fallback xmlns="">
      <p:transition spd="slow" advTm="3457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C7C4A2-2A75-4945-BD15-DC37B6BA8EB2}"/>
              </a:ext>
            </a:extLst>
          </p:cNvPr>
          <p:cNvSpPr txBox="1"/>
          <p:nvPr/>
        </p:nvSpPr>
        <p:spPr>
          <a:xfrm>
            <a:off x="3046228" y="2660119"/>
            <a:ext cx="7735772"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Thanks for your attention!</a:t>
            </a:r>
            <a:endParaRPr lang="en-US"/>
          </a:p>
        </p:txBody>
      </p:sp>
    </p:spTree>
    <p:extLst>
      <p:ext uri="{BB962C8B-B14F-4D97-AF65-F5344CB8AC3E}">
        <p14:creationId xmlns:p14="http://schemas.microsoft.com/office/powerpoint/2010/main" val="1962888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of a cylindrical structure with text&#10;&#10;Description automatically generated">
            <a:extLst>
              <a:ext uri="{FF2B5EF4-FFF2-40B4-BE49-F238E27FC236}">
                <a16:creationId xmlns:a16="http://schemas.microsoft.com/office/drawing/2014/main" id="{175B5802-E5B6-0F6A-413A-C9E85F829B25}"/>
              </a:ext>
            </a:extLst>
          </p:cNvPr>
          <p:cNvPicPr>
            <a:picLocks noChangeAspect="1"/>
          </p:cNvPicPr>
          <p:nvPr/>
        </p:nvPicPr>
        <p:blipFill>
          <a:blip r:embed="rId3"/>
          <a:stretch>
            <a:fillRect/>
          </a:stretch>
        </p:blipFill>
        <p:spPr>
          <a:xfrm>
            <a:off x="8019367" y="0"/>
            <a:ext cx="4107094" cy="6858000"/>
          </a:xfrm>
          <a:prstGeom prst="rect">
            <a:avLst/>
          </a:prstGeom>
        </p:spPr>
      </p:pic>
      <p:pic>
        <p:nvPicPr>
          <p:cNvPr id="4" name="Picture 3" descr="A close-up of a machine&#10;&#10;Description automatically generated">
            <a:extLst>
              <a:ext uri="{FF2B5EF4-FFF2-40B4-BE49-F238E27FC236}">
                <a16:creationId xmlns:a16="http://schemas.microsoft.com/office/drawing/2014/main" id="{8B5AC24F-C5CD-F1FD-4E1B-EC164A560C5F}"/>
              </a:ext>
            </a:extLst>
          </p:cNvPr>
          <p:cNvPicPr>
            <a:picLocks noChangeAspect="1"/>
          </p:cNvPicPr>
          <p:nvPr/>
        </p:nvPicPr>
        <p:blipFill>
          <a:blip r:embed="rId4"/>
          <a:stretch>
            <a:fillRect/>
          </a:stretch>
        </p:blipFill>
        <p:spPr>
          <a:xfrm>
            <a:off x="-208806" y="-224971"/>
            <a:ext cx="8690754" cy="6480629"/>
          </a:xfrm>
          <a:prstGeom prst="rect">
            <a:avLst/>
          </a:prstGeom>
        </p:spPr>
      </p:pic>
    </p:spTree>
    <p:extLst>
      <p:ext uri="{BB962C8B-B14F-4D97-AF65-F5344CB8AC3E}">
        <p14:creationId xmlns:p14="http://schemas.microsoft.com/office/powerpoint/2010/main" val="329177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01E8603-51D4-7C45-829A-9AE25E5A2E4F}"/>
              </a:ext>
            </a:extLst>
          </p:cNvPr>
          <p:cNvSpPr txBox="1"/>
          <p:nvPr/>
        </p:nvSpPr>
        <p:spPr>
          <a:xfrm>
            <a:off x="403341" y="345182"/>
            <a:ext cx="6356456" cy="769441"/>
          </a:xfrm>
          <a:prstGeom prst="rect">
            <a:avLst/>
          </a:prstGeom>
          <a:noFill/>
        </p:spPr>
        <p:txBody>
          <a:bodyPr wrap="square" lIns="91440" tIns="45720" rIns="91440" bIns="45720" rtlCol="0" anchor="t">
            <a:spAutoFit/>
          </a:bodyPr>
          <a:lstStyle/>
          <a:p>
            <a:r>
              <a:rPr lang="en-US" sz="4400" b="1" spc="-150">
                <a:solidFill>
                  <a:srgbClr val="2E2D62"/>
                </a:solidFill>
                <a:latin typeface="Arial"/>
                <a:cs typeface="Arial"/>
              </a:rPr>
              <a:t>CLARA @ Daresbury</a:t>
            </a:r>
            <a:endParaRPr lang="en-US"/>
          </a:p>
        </p:txBody>
      </p:sp>
      <p:grpSp>
        <p:nvGrpSpPr>
          <p:cNvPr id="2" name="Group 1">
            <a:extLst>
              <a:ext uri="{FF2B5EF4-FFF2-40B4-BE49-F238E27FC236}">
                <a16:creationId xmlns:a16="http://schemas.microsoft.com/office/drawing/2014/main" id="{B8735AFD-6444-CAAC-713B-7C5C17C4AABA}"/>
              </a:ext>
            </a:extLst>
          </p:cNvPr>
          <p:cNvGrpSpPr/>
          <p:nvPr/>
        </p:nvGrpSpPr>
        <p:grpSpPr>
          <a:xfrm>
            <a:off x="576220" y="828007"/>
            <a:ext cx="10980055" cy="3716673"/>
            <a:chOff x="576220" y="828007"/>
            <a:chExt cx="10980055" cy="3716673"/>
          </a:xfrm>
        </p:grpSpPr>
        <p:grpSp>
          <p:nvGrpSpPr>
            <p:cNvPr id="10" name="Group 9">
              <a:extLst>
                <a:ext uri="{FF2B5EF4-FFF2-40B4-BE49-F238E27FC236}">
                  <a16:creationId xmlns:a16="http://schemas.microsoft.com/office/drawing/2014/main" id="{2AB19511-72CA-D827-834C-92D395C49688}"/>
                </a:ext>
              </a:extLst>
            </p:cNvPr>
            <p:cNvGrpSpPr/>
            <p:nvPr/>
          </p:nvGrpSpPr>
          <p:grpSpPr>
            <a:xfrm>
              <a:off x="576220" y="828007"/>
              <a:ext cx="10980055" cy="3606923"/>
              <a:chOff x="576220" y="828007"/>
              <a:chExt cx="10980055" cy="3606923"/>
            </a:xfrm>
          </p:grpSpPr>
          <p:pic>
            <p:nvPicPr>
              <p:cNvPr id="16" name="Picture 15">
                <a:extLst>
                  <a:ext uri="{FF2B5EF4-FFF2-40B4-BE49-F238E27FC236}">
                    <a16:creationId xmlns:a16="http://schemas.microsoft.com/office/drawing/2014/main" id="{E4C9F6E0-82AB-321C-9ACD-184037605D3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407" t="12110" r="2846" b="29687"/>
              <a:stretch/>
            </p:blipFill>
            <p:spPr>
              <a:xfrm rot="10800000">
                <a:off x="576220" y="933278"/>
                <a:ext cx="10980055" cy="3501652"/>
              </a:xfrm>
              <a:prstGeom prst="rect">
                <a:avLst/>
              </a:prstGeom>
            </p:spPr>
          </p:pic>
          <p:pic>
            <p:nvPicPr>
              <p:cNvPr id="17" name="Picture 16">
                <a:extLst>
                  <a:ext uri="{FF2B5EF4-FFF2-40B4-BE49-F238E27FC236}">
                    <a16:creationId xmlns:a16="http://schemas.microsoft.com/office/drawing/2014/main" id="{91B1609E-92A8-521A-3A47-DAB2EA024E29}"/>
                  </a:ext>
                </a:extLst>
              </p:cNvPr>
              <p:cNvPicPr>
                <a:picLocks noChangeAspect="1"/>
              </p:cNvPicPr>
              <p:nvPr/>
            </p:nvPicPr>
            <p:blipFill rotWithShape="1">
              <a:blip r:embed="rId5" cstate="print">
                <a:clrChange>
                  <a:clrFrom>
                    <a:srgbClr val="FFFFFF"/>
                  </a:clrFrom>
                  <a:clrTo>
                    <a:srgbClr val="FFFFFF">
                      <a:alpha val="0"/>
                    </a:srgbClr>
                  </a:clrTo>
                </a:clrChange>
                <a:duotone>
                  <a:srgbClr val="5B9BD5">
                    <a:shade val="45000"/>
                    <a:satMod val="135000"/>
                  </a:srgbClr>
                  <a:prstClr val="white"/>
                </a:duotone>
                <a:extLst>
                  <a:ext uri="{28A0092B-C50C-407E-A947-70E740481C1C}">
                    <a14:useLocalDpi xmlns:a14="http://schemas.microsoft.com/office/drawing/2010/main" val="0"/>
                  </a:ext>
                </a:extLst>
              </a:blip>
              <a:srcRect l="18852" t="50042" r="18682" b="22503"/>
              <a:stretch/>
            </p:blipFill>
            <p:spPr>
              <a:xfrm>
                <a:off x="1374508" y="2461893"/>
                <a:ext cx="2122710" cy="458791"/>
              </a:xfrm>
              <a:prstGeom prst="rect">
                <a:avLst/>
              </a:prstGeom>
            </p:spPr>
          </p:pic>
          <p:sp>
            <p:nvSpPr>
              <p:cNvPr id="18" name="TextBox 16">
                <a:extLst>
                  <a:ext uri="{FF2B5EF4-FFF2-40B4-BE49-F238E27FC236}">
                    <a16:creationId xmlns:a16="http://schemas.microsoft.com/office/drawing/2014/main" id="{4CE80514-4691-6223-7BA6-1B12FB80FF47}"/>
                  </a:ext>
                </a:extLst>
              </p:cNvPr>
              <p:cNvSpPr txBox="1"/>
              <p:nvPr/>
            </p:nvSpPr>
            <p:spPr>
              <a:xfrm>
                <a:off x="1694000" y="1399333"/>
                <a:ext cx="167259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1E5DF8">
                        <a:lumMod val="60000"/>
                        <a:lumOff val="40000"/>
                      </a:srgbClr>
                    </a:solidFill>
                    <a:effectLst/>
                    <a:uLnTx/>
                    <a:uFillTx/>
                    <a:latin typeface="Arial" panose="020B0604020202020204" pitchFamily="34" charset="0"/>
                    <a:ea typeface="+mn-ea"/>
                    <a:cs typeface="Arial" panose="020B0604020202020204" pitchFamily="34" charset="0"/>
                  </a:rPr>
                  <a:t>LATTE Lab</a:t>
                </a:r>
              </a:p>
            </p:txBody>
          </p:sp>
          <p:sp>
            <p:nvSpPr>
              <p:cNvPr id="19" name="TextBox 17">
                <a:extLst>
                  <a:ext uri="{FF2B5EF4-FFF2-40B4-BE49-F238E27FC236}">
                    <a16:creationId xmlns:a16="http://schemas.microsoft.com/office/drawing/2014/main" id="{D55F4285-679F-500E-D036-E3671A5F07C7}"/>
                  </a:ext>
                </a:extLst>
              </p:cNvPr>
              <p:cNvSpPr txBox="1"/>
              <p:nvPr/>
            </p:nvSpPr>
            <p:spPr>
              <a:xfrm>
                <a:off x="1027523" y="2150942"/>
                <a:ext cx="53616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Gun</a:t>
                </a:r>
              </a:p>
            </p:txBody>
          </p:sp>
          <p:sp>
            <p:nvSpPr>
              <p:cNvPr id="20" name="TextBox 23">
                <a:extLst>
                  <a:ext uri="{FF2B5EF4-FFF2-40B4-BE49-F238E27FC236}">
                    <a16:creationId xmlns:a16="http://schemas.microsoft.com/office/drawing/2014/main" id="{6A86C609-EC61-72BF-0833-4C2AE7094503}"/>
                  </a:ext>
                </a:extLst>
              </p:cNvPr>
              <p:cNvSpPr txBox="1"/>
              <p:nvPr/>
            </p:nvSpPr>
            <p:spPr>
              <a:xfrm>
                <a:off x="1484723" y="2141417"/>
                <a:ext cx="6858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Linac1</a:t>
                </a:r>
              </a:p>
            </p:txBody>
          </p:sp>
          <p:sp>
            <p:nvSpPr>
              <p:cNvPr id="21" name="TextBox 24">
                <a:extLst>
                  <a:ext uri="{FF2B5EF4-FFF2-40B4-BE49-F238E27FC236}">
                    <a16:creationId xmlns:a16="http://schemas.microsoft.com/office/drawing/2014/main" id="{9919D96D-BB88-1B10-39C7-788035D580B9}"/>
                  </a:ext>
                </a:extLst>
              </p:cNvPr>
              <p:cNvSpPr txBox="1"/>
              <p:nvPr/>
            </p:nvSpPr>
            <p:spPr>
              <a:xfrm>
                <a:off x="2122898" y="2141417"/>
                <a:ext cx="6858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Linac2</a:t>
                </a:r>
              </a:p>
            </p:txBody>
          </p:sp>
          <p:sp>
            <p:nvSpPr>
              <p:cNvPr id="22" name="TextBox 25">
                <a:extLst>
                  <a:ext uri="{FF2B5EF4-FFF2-40B4-BE49-F238E27FC236}">
                    <a16:creationId xmlns:a16="http://schemas.microsoft.com/office/drawing/2014/main" id="{9C8519F9-DBEF-38D2-06BE-06AC64341D24}"/>
                  </a:ext>
                </a:extLst>
              </p:cNvPr>
              <p:cNvSpPr txBox="1"/>
              <p:nvPr/>
            </p:nvSpPr>
            <p:spPr>
              <a:xfrm>
                <a:off x="2694398" y="2150942"/>
                <a:ext cx="6858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Linac3</a:t>
                </a:r>
              </a:p>
            </p:txBody>
          </p:sp>
          <p:sp>
            <p:nvSpPr>
              <p:cNvPr id="23" name="TextBox 26">
                <a:extLst>
                  <a:ext uri="{FF2B5EF4-FFF2-40B4-BE49-F238E27FC236}">
                    <a16:creationId xmlns:a16="http://schemas.microsoft.com/office/drawing/2014/main" id="{9F122DC1-ADFA-09F6-3562-17A193789083}"/>
                  </a:ext>
                </a:extLst>
              </p:cNvPr>
              <p:cNvSpPr txBox="1"/>
              <p:nvPr/>
            </p:nvSpPr>
            <p:spPr>
              <a:xfrm>
                <a:off x="5075648" y="2150942"/>
                <a:ext cx="6858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Linac4</a:t>
                </a:r>
              </a:p>
            </p:txBody>
          </p:sp>
          <p:sp>
            <p:nvSpPr>
              <p:cNvPr id="24" name="TextBox 27">
                <a:extLst>
                  <a:ext uri="{FF2B5EF4-FFF2-40B4-BE49-F238E27FC236}">
                    <a16:creationId xmlns:a16="http://schemas.microsoft.com/office/drawing/2014/main" id="{EA7862A5-D5BC-9C9C-DD1F-7085CBFA7DFF}"/>
                  </a:ext>
                </a:extLst>
              </p:cNvPr>
              <p:cNvSpPr txBox="1"/>
              <p:nvPr/>
            </p:nvSpPr>
            <p:spPr>
              <a:xfrm>
                <a:off x="4295505" y="2408117"/>
                <a:ext cx="542017"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VBC</a:t>
                </a:r>
              </a:p>
            </p:txBody>
          </p:sp>
          <p:sp>
            <p:nvSpPr>
              <p:cNvPr id="25" name="TextBox 28">
                <a:extLst>
                  <a:ext uri="{FF2B5EF4-FFF2-40B4-BE49-F238E27FC236}">
                    <a16:creationId xmlns:a16="http://schemas.microsoft.com/office/drawing/2014/main" id="{81BF0C60-5B0A-EB73-12B8-B62FF688D814}"/>
                  </a:ext>
                </a:extLst>
              </p:cNvPr>
              <p:cNvSpPr txBox="1"/>
              <p:nvPr/>
            </p:nvSpPr>
            <p:spPr>
              <a:xfrm>
                <a:off x="3857355" y="2408117"/>
                <a:ext cx="542017"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4HC</a:t>
                </a:r>
              </a:p>
            </p:txBody>
          </p:sp>
          <p:sp>
            <p:nvSpPr>
              <p:cNvPr id="26" name="TextBox 29">
                <a:extLst>
                  <a:ext uri="{FF2B5EF4-FFF2-40B4-BE49-F238E27FC236}">
                    <a16:creationId xmlns:a16="http://schemas.microsoft.com/office/drawing/2014/main" id="{E39902B2-AAB3-630C-9F33-CE40FB0D6319}"/>
                  </a:ext>
                </a:extLst>
              </p:cNvPr>
              <p:cNvSpPr txBox="1"/>
              <p:nvPr/>
            </p:nvSpPr>
            <p:spPr>
              <a:xfrm>
                <a:off x="5666198" y="2150942"/>
                <a:ext cx="68580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TDC1</a:t>
                </a:r>
              </a:p>
            </p:txBody>
          </p:sp>
          <p:sp>
            <p:nvSpPr>
              <p:cNvPr id="27" name="TextBox 30">
                <a:extLst>
                  <a:ext uri="{FF2B5EF4-FFF2-40B4-BE49-F238E27FC236}">
                    <a16:creationId xmlns:a16="http://schemas.microsoft.com/office/drawing/2014/main" id="{7F73EC89-B0E6-49C0-840F-6C8C9BD47A2F}"/>
                  </a:ext>
                </a:extLst>
              </p:cNvPr>
              <p:cNvSpPr txBox="1"/>
              <p:nvPr/>
            </p:nvSpPr>
            <p:spPr>
              <a:xfrm>
                <a:off x="2435863" y="2590734"/>
                <a:ext cx="72417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VELA</a:t>
                </a:r>
              </a:p>
            </p:txBody>
          </p:sp>
          <p:sp>
            <p:nvSpPr>
              <p:cNvPr id="28" name="TextBox 31">
                <a:extLst>
                  <a:ext uri="{FF2B5EF4-FFF2-40B4-BE49-F238E27FC236}">
                    <a16:creationId xmlns:a16="http://schemas.microsoft.com/office/drawing/2014/main" id="{1608F917-8DBE-F4C8-3F1B-E9971D89EA96}"/>
                  </a:ext>
                </a:extLst>
              </p:cNvPr>
              <p:cNvSpPr txBox="1"/>
              <p:nvPr/>
            </p:nvSpPr>
            <p:spPr>
              <a:xfrm>
                <a:off x="4043774" y="2515838"/>
                <a:ext cx="724173"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CLARA</a:t>
                </a:r>
              </a:p>
            </p:txBody>
          </p:sp>
          <p:sp>
            <p:nvSpPr>
              <p:cNvPr id="29" name="TextBox 32">
                <a:extLst>
                  <a:ext uri="{FF2B5EF4-FFF2-40B4-BE49-F238E27FC236}">
                    <a16:creationId xmlns:a16="http://schemas.microsoft.com/office/drawing/2014/main" id="{E3055A63-F573-1222-89C8-F4B8275615A4}"/>
                  </a:ext>
                </a:extLst>
              </p:cNvPr>
              <p:cNvSpPr txBox="1"/>
              <p:nvPr/>
            </p:nvSpPr>
            <p:spPr>
              <a:xfrm>
                <a:off x="8638092" y="1512119"/>
                <a:ext cx="117447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FEBE Hutch</a:t>
                </a:r>
              </a:p>
            </p:txBody>
          </p:sp>
          <p:cxnSp>
            <p:nvCxnSpPr>
              <p:cNvPr id="30" name="Straight Arrow Connector 29">
                <a:extLst>
                  <a:ext uri="{FF2B5EF4-FFF2-40B4-BE49-F238E27FC236}">
                    <a16:creationId xmlns:a16="http://schemas.microsoft.com/office/drawing/2014/main" id="{3FD870BD-9A9C-6708-FD15-958F7D48E003}"/>
                  </a:ext>
                </a:extLst>
              </p:cNvPr>
              <p:cNvCxnSpPr/>
              <p:nvPr/>
            </p:nvCxnSpPr>
            <p:spPr>
              <a:xfrm rot="10800000" flipH="1">
                <a:off x="5380448" y="2599846"/>
                <a:ext cx="16148" cy="755391"/>
              </a:xfrm>
              <a:prstGeom prst="straightConnector1">
                <a:avLst/>
              </a:prstGeom>
              <a:noFill/>
              <a:ln w="6350" cap="flat" cmpd="sng" algn="ctr">
                <a:solidFill>
                  <a:srgbClr val="FFFFFF">
                    <a:lumMod val="50000"/>
                  </a:srgbClr>
                </a:solidFill>
                <a:prstDash val="solid"/>
                <a:miter lim="800000"/>
                <a:tailEnd type="oval"/>
              </a:ln>
              <a:effectLst/>
            </p:spPr>
          </p:cxnSp>
          <p:sp>
            <p:nvSpPr>
              <p:cNvPr id="31" name="TextBox 34">
                <a:extLst>
                  <a:ext uri="{FF2B5EF4-FFF2-40B4-BE49-F238E27FC236}">
                    <a16:creationId xmlns:a16="http://schemas.microsoft.com/office/drawing/2014/main" id="{CBED6260-B345-3912-41B6-AF666689F3D6}"/>
                  </a:ext>
                </a:extLst>
              </p:cNvPr>
              <p:cNvSpPr txBox="1"/>
              <p:nvPr/>
            </p:nvSpPr>
            <p:spPr>
              <a:xfrm>
                <a:off x="5085173" y="3379667"/>
                <a:ext cx="81915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SP2 Beam Dump</a:t>
                </a:r>
              </a:p>
            </p:txBody>
          </p:sp>
          <p:sp>
            <p:nvSpPr>
              <p:cNvPr id="32" name="TextBox 35">
                <a:extLst>
                  <a:ext uri="{FF2B5EF4-FFF2-40B4-BE49-F238E27FC236}">
                    <a16:creationId xmlns:a16="http://schemas.microsoft.com/office/drawing/2014/main" id="{35CBDE27-F161-492E-6792-4478C006ACF4}"/>
                  </a:ext>
                </a:extLst>
              </p:cNvPr>
              <p:cNvSpPr txBox="1"/>
              <p:nvPr/>
            </p:nvSpPr>
            <p:spPr>
              <a:xfrm>
                <a:off x="6214905" y="3656628"/>
                <a:ext cx="81915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SP3 Beam Dump</a:t>
                </a:r>
              </a:p>
            </p:txBody>
          </p:sp>
          <p:cxnSp>
            <p:nvCxnSpPr>
              <p:cNvPr id="33" name="Straight Arrow Connector 32">
                <a:extLst>
                  <a:ext uri="{FF2B5EF4-FFF2-40B4-BE49-F238E27FC236}">
                    <a16:creationId xmlns:a16="http://schemas.microsoft.com/office/drawing/2014/main" id="{A0BE054F-B4BF-9DB3-AD69-04D08D175515}"/>
                  </a:ext>
                </a:extLst>
              </p:cNvPr>
              <p:cNvCxnSpPr/>
              <p:nvPr/>
            </p:nvCxnSpPr>
            <p:spPr>
              <a:xfrm flipH="1" flipV="1">
                <a:off x="6706465" y="2599847"/>
                <a:ext cx="9524" cy="1090436"/>
              </a:xfrm>
              <a:prstGeom prst="straightConnector1">
                <a:avLst/>
              </a:prstGeom>
              <a:noFill/>
              <a:ln w="6350" cap="flat" cmpd="sng" algn="ctr">
                <a:solidFill>
                  <a:srgbClr val="FFFFFF">
                    <a:lumMod val="50000"/>
                  </a:srgbClr>
                </a:solidFill>
                <a:prstDash val="solid"/>
                <a:miter lim="800000"/>
                <a:tailEnd type="oval"/>
              </a:ln>
              <a:effectLst/>
            </p:spPr>
          </p:cxnSp>
          <p:cxnSp>
            <p:nvCxnSpPr>
              <p:cNvPr id="34" name="Straight Arrow Connector 33">
                <a:extLst>
                  <a:ext uri="{FF2B5EF4-FFF2-40B4-BE49-F238E27FC236}">
                    <a16:creationId xmlns:a16="http://schemas.microsoft.com/office/drawing/2014/main" id="{8F616E45-3488-491E-392A-4324E041AE25}"/>
                  </a:ext>
                </a:extLst>
              </p:cNvPr>
              <p:cNvCxnSpPr/>
              <p:nvPr/>
            </p:nvCxnSpPr>
            <p:spPr>
              <a:xfrm rot="10800000">
                <a:off x="7344639" y="2436096"/>
                <a:ext cx="9525" cy="1143626"/>
              </a:xfrm>
              <a:prstGeom prst="straightConnector1">
                <a:avLst/>
              </a:prstGeom>
              <a:noFill/>
              <a:ln w="6350" cap="flat" cmpd="sng" algn="ctr">
                <a:solidFill>
                  <a:srgbClr val="FFFFFF">
                    <a:lumMod val="50000"/>
                  </a:srgbClr>
                </a:solidFill>
                <a:prstDash val="solid"/>
                <a:miter lim="800000"/>
                <a:tailEnd type="oval"/>
              </a:ln>
              <a:effectLst/>
            </p:spPr>
          </p:cxnSp>
          <p:sp>
            <p:nvSpPr>
              <p:cNvPr id="35" name="TextBox 38">
                <a:extLst>
                  <a:ext uri="{FF2B5EF4-FFF2-40B4-BE49-F238E27FC236}">
                    <a16:creationId xmlns:a16="http://schemas.microsoft.com/office/drawing/2014/main" id="{9478F054-7005-5586-48AD-77FEF4054F23}"/>
                  </a:ext>
                </a:extLst>
              </p:cNvPr>
              <p:cNvSpPr txBox="1"/>
              <p:nvPr/>
            </p:nvSpPr>
            <p:spPr>
              <a:xfrm>
                <a:off x="6945497" y="3567173"/>
                <a:ext cx="8907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Straight-on Beam Dump</a:t>
                </a:r>
              </a:p>
            </p:txBody>
          </p:sp>
          <p:sp>
            <p:nvSpPr>
              <p:cNvPr id="36" name="TextBox 39">
                <a:extLst>
                  <a:ext uri="{FF2B5EF4-FFF2-40B4-BE49-F238E27FC236}">
                    <a16:creationId xmlns:a16="http://schemas.microsoft.com/office/drawing/2014/main" id="{C13E48AF-910C-4E24-5E4B-7CDE1957F6C3}"/>
                  </a:ext>
                </a:extLst>
              </p:cNvPr>
              <p:cNvSpPr txBox="1"/>
              <p:nvPr/>
            </p:nvSpPr>
            <p:spPr>
              <a:xfrm>
                <a:off x="6715989" y="1371490"/>
                <a:ext cx="81915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FEBE </a:t>
                </a:r>
                <a:r>
                  <a:rPr kumimoji="0" lang="en-GB" sz="1000" b="0" i="0" u="none" strike="noStrike" kern="0" cap="none" spc="0" normalizeH="0" baseline="0" noProof="0" err="1">
                    <a:ln>
                      <a:noFill/>
                    </a:ln>
                    <a:solidFill>
                      <a:srgbClr val="2E2C61"/>
                    </a:solidFill>
                    <a:effectLst/>
                    <a:uLnTx/>
                    <a:uFillTx/>
                    <a:latin typeface="Arial" panose="020B0604020202020204" pitchFamily="34" charset="0"/>
                    <a:ea typeface="+mn-ea"/>
                    <a:cs typeface="Arial" panose="020B0604020202020204" pitchFamily="34" charset="0"/>
                  </a:rPr>
                  <a:t>Arcline</a:t>
                </a:r>
                <a:endPar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endParaRPr>
              </a:p>
            </p:txBody>
          </p:sp>
          <p:cxnSp>
            <p:nvCxnSpPr>
              <p:cNvPr id="37" name="Straight Arrow Connector 36">
                <a:extLst>
                  <a:ext uri="{FF2B5EF4-FFF2-40B4-BE49-F238E27FC236}">
                    <a16:creationId xmlns:a16="http://schemas.microsoft.com/office/drawing/2014/main" id="{D3097A1E-0C33-29FE-17F9-326081008C38}"/>
                  </a:ext>
                </a:extLst>
              </p:cNvPr>
              <p:cNvCxnSpPr/>
              <p:nvPr/>
            </p:nvCxnSpPr>
            <p:spPr>
              <a:xfrm>
                <a:off x="7264013" y="1616387"/>
                <a:ext cx="11566" cy="472664"/>
              </a:xfrm>
              <a:prstGeom prst="straightConnector1">
                <a:avLst/>
              </a:prstGeom>
              <a:noFill/>
              <a:ln w="6350" cap="flat" cmpd="sng" algn="ctr">
                <a:solidFill>
                  <a:srgbClr val="FFFFFF">
                    <a:lumMod val="50000"/>
                  </a:srgbClr>
                </a:solidFill>
                <a:prstDash val="solid"/>
                <a:miter lim="800000"/>
                <a:tailEnd type="oval"/>
              </a:ln>
              <a:effectLst/>
            </p:spPr>
          </p:cxnSp>
          <p:sp>
            <p:nvSpPr>
              <p:cNvPr id="38" name="TextBox 41">
                <a:extLst>
                  <a:ext uri="{FF2B5EF4-FFF2-40B4-BE49-F238E27FC236}">
                    <a16:creationId xmlns:a16="http://schemas.microsoft.com/office/drawing/2014/main" id="{E9531409-A908-B8A0-ADAC-1E443671AA54}"/>
                  </a:ext>
                </a:extLst>
              </p:cNvPr>
              <p:cNvSpPr txBox="1"/>
              <p:nvPr/>
            </p:nvSpPr>
            <p:spPr>
              <a:xfrm>
                <a:off x="7510075" y="1292517"/>
                <a:ext cx="81915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Shutter S1</a:t>
                </a:r>
              </a:p>
            </p:txBody>
          </p:sp>
          <p:cxnSp>
            <p:nvCxnSpPr>
              <p:cNvPr id="39" name="Straight Arrow Connector 38">
                <a:extLst>
                  <a:ext uri="{FF2B5EF4-FFF2-40B4-BE49-F238E27FC236}">
                    <a16:creationId xmlns:a16="http://schemas.microsoft.com/office/drawing/2014/main" id="{D43B551D-A405-FB24-BDF0-34A63363B1AF}"/>
                  </a:ext>
                </a:extLst>
              </p:cNvPr>
              <p:cNvCxnSpPr/>
              <p:nvPr/>
            </p:nvCxnSpPr>
            <p:spPr>
              <a:xfrm>
                <a:off x="7908084" y="1519627"/>
                <a:ext cx="421141" cy="435145"/>
              </a:xfrm>
              <a:prstGeom prst="straightConnector1">
                <a:avLst/>
              </a:prstGeom>
              <a:noFill/>
              <a:ln w="6350" cap="flat" cmpd="sng" algn="ctr">
                <a:solidFill>
                  <a:srgbClr val="FFFFFF">
                    <a:lumMod val="50000"/>
                  </a:srgbClr>
                </a:solidFill>
                <a:prstDash val="solid"/>
                <a:miter lim="800000"/>
                <a:tailEnd type="oval"/>
              </a:ln>
              <a:effectLst/>
            </p:spPr>
          </p:cxnSp>
          <p:cxnSp>
            <p:nvCxnSpPr>
              <p:cNvPr id="40" name="Straight Arrow Connector 39">
                <a:extLst>
                  <a:ext uri="{FF2B5EF4-FFF2-40B4-BE49-F238E27FC236}">
                    <a16:creationId xmlns:a16="http://schemas.microsoft.com/office/drawing/2014/main" id="{34613063-51A1-D64D-4E5D-4BC1097CF9BA}"/>
                  </a:ext>
                </a:extLst>
              </p:cNvPr>
              <p:cNvCxnSpPr/>
              <p:nvPr/>
            </p:nvCxnSpPr>
            <p:spPr>
              <a:xfrm flipH="1">
                <a:off x="9918947" y="1577681"/>
                <a:ext cx="404976" cy="428264"/>
              </a:xfrm>
              <a:prstGeom prst="straightConnector1">
                <a:avLst/>
              </a:prstGeom>
              <a:noFill/>
              <a:ln w="6350" cap="flat" cmpd="sng" algn="ctr">
                <a:solidFill>
                  <a:srgbClr val="FFFFFF">
                    <a:lumMod val="50000"/>
                  </a:srgbClr>
                </a:solidFill>
                <a:prstDash val="solid"/>
                <a:miter lim="800000"/>
                <a:tailEnd type="oval"/>
              </a:ln>
              <a:effectLst/>
            </p:spPr>
          </p:cxnSp>
          <p:sp>
            <p:nvSpPr>
              <p:cNvPr id="41" name="TextBox 44">
                <a:extLst>
                  <a:ext uri="{FF2B5EF4-FFF2-40B4-BE49-F238E27FC236}">
                    <a16:creationId xmlns:a16="http://schemas.microsoft.com/office/drawing/2014/main" id="{A37157A0-C444-2A7A-F0A1-9D720F39B638}"/>
                  </a:ext>
                </a:extLst>
              </p:cNvPr>
              <p:cNvSpPr txBox="1"/>
              <p:nvPr/>
            </p:nvSpPr>
            <p:spPr>
              <a:xfrm>
                <a:off x="10121435" y="1357970"/>
                <a:ext cx="819150" cy="24622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Shutter S2</a:t>
                </a:r>
              </a:p>
            </p:txBody>
          </p:sp>
          <p:sp>
            <p:nvSpPr>
              <p:cNvPr id="42" name="TextBox 45">
                <a:extLst>
                  <a:ext uri="{FF2B5EF4-FFF2-40B4-BE49-F238E27FC236}">
                    <a16:creationId xmlns:a16="http://schemas.microsoft.com/office/drawing/2014/main" id="{29D7EB09-A5DC-FEAF-E4B1-64EC5FD9E3F3}"/>
                  </a:ext>
                </a:extLst>
              </p:cNvPr>
              <p:cNvSpPr txBox="1"/>
              <p:nvPr/>
            </p:nvSpPr>
            <p:spPr>
              <a:xfrm>
                <a:off x="10108622" y="2156952"/>
                <a:ext cx="819150"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FEBE Beam Dump</a:t>
                </a:r>
              </a:p>
            </p:txBody>
          </p:sp>
          <p:cxnSp>
            <p:nvCxnSpPr>
              <p:cNvPr id="43" name="Straight Arrow Connector 42">
                <a:extLst>
                  <a:ext uri="{FF2B5EF4-FFF2-40B4-BE49-F238E27FC236}">
                    <a16:creationId xmlns:a16="http://schemas.microsoft.com/office/drawing/2014/main" id="{0F91FB15-CF06-B9E7-B0A9-C49DA00B53E9}"/>
                  </a:ext>
                </a:extLst>
              </p:cNvPr>
              <p:cNvCxnSpPr/>
              <p:nvPr/>
            </p:nvCxnSpPr>
            <p:spPr>
              <a:xfrm flipH="1" flipV="1">
                <a:off x="10480923" y="2141417"/>
                <a:ext cx="37274" cy="132635"/>
              </a:xfrm>
              <a:prstGeom prst="straightConnector1">
                <a:avLst/>
              </a:prstGeom>
              <a:noFill/>
              <a:ln w="6350" cap="flat" cmpd="sng" algn="ctr">
                <a:solidFill>
                  <a:srgbClr val="FFFFFF">
                    <a:lumMod val="50000"/>
                  </a:srgbClr>
                </a:solidFill>
                <a:prstDash val="solid"/>
                <a:miter lim="800000"/>
                <a:tailEnd type="oval"/>
              </a:ln>
              <a:effectLst/>
            </p:spPr>
          </p:cxnSp>
          <p:sp>
            <p:nvSpPr>
              <p:cNvPr id="44" name="TextBox 47">
                <a:extLst>
                  <a:ext uri="{FF2B5EF4-FFF2-40B4-BE49-F238E27FC236}">
                    <a16:creationId xmlns:a16="http://schemas.microsoft.com/office/drawing/2014/main" id="{26F5BA42-90D9-DCD2-2F18-44400C52657A}"/>
                  </a:ext>
                </a:extLst>
              </p:cNvPr>
              <p:cNvSpPr txBox="1"/>
              <p:nvPr/>
            </p:nvSpPr>
            <p:spPr>
              <a:xfrm>
                <a:off x="9982602" y="905787"/>
                <a:ext cx="85627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Shield Door</a:t>
                </a:r>
              </a:p>
            </p:txBody>
          </p:sp>
          <p:cxnSp>
            <p:nvCxnSpPr>
              <p:cNvPr id="45" name="Straight Arrow Connector 44">
                <a:extLst>
                  <a:ext uri="{FF2B5EF4-FFF2-40B4-BE49-F238E27FC236}">
                    <a16:creationId xmlns:a16="http://schemas.microsoft.com/office/drawing/2014/main" id="{45FDD48F-C127-7E72-1667-E38533DD0008}"/>
                  </a:ext>
                </a:extLst>
              </p:cNvPr>
              <p:cNvCxnSpPr>
                <a:stCxn id="48" idx="2"/>
              </p:cNvCxnSpPr>
              <p:nvPr/>
            </p:nvCxnSpPr>
            <p:spPr>
              <a:xfrm flipH="1">
                <a:off x="9982603" y="1152008"/>
                <a:ext cx="428138" cy="253569"/>
              </a:xfrm>
              <a:prstGeom prst="straightConnector1">
                <a:avLst/>
              </a:prstGeom>
              <a:noFill/>
              <a:ln w="6350" cap="flat" cmpd="sng" algn="ctr">
                <a:solidFill>
                  <a:srgbClr val="FFFFFF">
                    <a:lumMod val="50000"/>
                  </a:srgbClr>
                </a:solidFill>
                <a:prstDash val="solid"/>
                <a:miter lim="800000"/>
                <a:tailEnd type="oval"/>
              </a:ln>
              <a:effectLst/>
            </p:spPr>
          </p:cxnSp>
          <p:sp>
            <p:nvSpPr>
              <p:cNvPr id="46" name="TextBox 49">
                <a:extLst>
                  <a:ext uri="{FF2B5EF4-FFF2-40B4-BE49-F238E27FC236}">
                    <a16:creationId xmlns:a16="http://schemas.microsoft.com/office/drawing/2014/main" id="{7DFAFFEA-2007-BF41-821F-9AF8A7287B40}"/>
                  </a:ext>
                </a:extLst>
              </p:cNvPr>
              <p:cNvSpPr txBox="1"/>
              <p:nvPr/>
            </p:nvSpPr>
            <p:spPr>
              <a:xfrm>
                <a:off x="8354582" y="828007"/>
                <a:ext cx="81915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FEC1 Exp. Chamber</a:t>
                </a:r>
              </a:p>
            </p:txBody>
          </p:sp>
          <p:sp>
            <p:nvSpPr>
              <p:cNvPr id="47" name="TextBox 50">
                <a:extLst>
                  <a:ext uri="{FF2B5EF4-FFF2-40B4-BE49-F238E27FC236}">
                    <a16:creationId xmlns:a16="http://schemas.microsoft.com/office/drawing/2014/main" id="{0F868B14-9B16-F8AE-F356-DE7D0702715E}"/>
                  </a:ext>
                </a:extLst>
              </p:cNvPr>
              <p:cNvSpPr txBox="1"/>
              <p:nvPr/>
            </p:nvSpPr>
            <p:spPr>
              <a:xfrm>
                <a:off x="9079355" y="836920"/>
                <a:ext cx="81915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FEC2 Exp. Chamber</a:t>
                </a:r>
              </a:p>
            </p:txBody>
          </p:sp>
          <p:cxnSp>
            <p:nvCxnSpPr>
              <p:cNvPr id="48" name="Straight Arrow Connector 47">
                <a:extLst>
                  <a:ext uri="{FF2B5EF4-FFF2-40B4-BE49-F238E27FC236}">
                    <a16:creationId xmlns:a16="http://schemas.microsoft.com/office/drawing/2014/main" id="{1F103069-1102-5C73-4D45-10757E37311F}"/>
                  </a:ext>
                </a:extLst>
              </p:cNvPr>
              <p:cNvCxnSpPr/>
              <p:nvPr/>
            </p:nvCxnSpPr>
            <p:spPr>
              <a:xfrm>
                <a:off x="8905403" y="1194623"/>
                <a:ext cx="12082" cy="612509"/>
              </a:xfrm>
              <a:prstGeom prst="straightConnector1">
                <a:avLst/>
              </a:prstGeom>
              <a:noFill/>
              <a:ln w="6350" cap="flat" cmpd="sng" algn="ctr">
                <a:solidFill>
                  <a:srgbClr val="FFFFFF">
                    <a:lumMod val="50000"/>
                  </a:srgbClr>
                </a:solidFill>
                <a:prstDash val="solid"/>
                <a:miter lim="800000"/>
                <a:tailEnd type="oval"/>
              </a:ln>
              <a:effectLst/>
            </p:spPr>
          </p:cxnSp>
          <p:cxnSp>
            <p:nvCxnSpPr>
              <p:cNvPr id="49" name="Straight Arrow Connector 48">
                <a:extLst>
                  <a:ext uri="{FF2B5EF4-FFF2-40B4-BE49-F238E27FC236}">
                    <a16:creationId xmlns:a16="http://schemas.microsoft.com/office/drawing/2014/main" id="{D8F5DC93-32D4-C733-7259-27592A73A1B9}"/>
                  </a:ext>
                </a:extLst>
              </p:cNvPr>
              <p:cNvCxnSpPr/>
              <p:nvPr/>
            </p:nvCxnSpPr>
            <p:spPr>
              <a:xfrm>
                <a:off x="9468306" y="1194623"/>
                <a:ext cx="20624" cy="612509"/>
              </a:xfrm>
              <a:prstGeom prst="straightConnector1">
                <a:avLst/>
              </a:prstGeom>
              <a:noFill/>
              <a:ln w="6350" cap="flat" cmpd="sng" algn="ctr">
                <a:solidFill>
                  <a:srgbClr val="FFFFFF">
                    <a:lumMod val="50000"/>
                  </a:srgbClr>
                </a:solidFill>
                <a:prstDash val="solid"/>
                <a:miter lim="800000"/>
                <a:tailEnd type="oval"/>
              </a:ln>
              <a:effectLst/>
            </p:spPr>
          </p:cxnSp>
          <p:cxnSp>
            <p:nvCxnSpPr>
              <p:cNvPr id="50" name="Straight Arrow Connector 49">
                <a:extLst>
                  <a:ext uri="{FF2B5EF4-FFF2-40B4-BE49-F238E27FC236}">
                    <a16:creationId xmlns:a16="http://schemas.microsoft.com/office/drawing/2014/main" id="{8983BAD5-F76A-DD73-A6E9-97D1093DBF07}"/>
                  </a:ext>
                </a:extLst>
              </p:cNvPr>
              <p:cNvCxnSpPr/>
              <p:nvPr/>
            </p:nvCxnSpPr>
            <p:spPr>
              <a:xfrm flipH="1" flipV="1">
                <a:off x="8664032" y="2156953"/>
                <a:ext cx="9524" cy="374274"/>
              </a:xfrm>
              <a:prstGeom prst="straightConnector1">
                <a:avLst/>
              </a:prstGeom>
              <a:noFill/>
              <a:ln w="6350" cap="flat" cmpd="sng" algn="ctr">
                <a:solidFill>
                  <a:srgbClr val="FFFFFF">
                    <a:lumMod val="50000"/>
                  </a:srgbClr>
                </a:solidFill>
                <a:prstDash val="solid"/>
                <a:miter lim="800000"/>
                <a:tailEnd type="oval"/>
              </a:ln>
              <a:effectLst/>
            </p:spPr>
          </p:cxnSp>
          <p:cxnSp>
            <p:nvCxnSpPr>
              <p:cNvPr id="51" name="Straight Arrow Connector 50">
                <a:extLst>
                  <a:ext uri="{FF2B5EF4-FFF2-40B4-BE49-F238E27FC236}">
                    <a16:creationId xmlns:a16="http://schemas.microsoft.com/office/drawing/2014/main" id="{17901591-5925-4515-2549-B70127A4EC1A}"/>
                  </a:ext>
                </a:extLst>
              </p:cNvPr>
              <p:cNvCxnSpPr/>
              <p:nvPr/>
            </p:nvCxnSpPr>
            <p:spPr>
              <a:xfrm flipH="1" flipV="1">
                <a:off x="9235908" y="2146229"/>
                <a:ext cx="9524" cy="374274"/>
              </a:xfrm>
              <a:prstGeom prst="straightConnector1">
                <a:avLst/>
              </a:prstGeom>
              <a:noFill/>
              <a:ln w="6350" cap="flat" cmpd="sng" algn="ctr">
                <a:solidFill>
                  <a:srgbClr val="FFFFFF">
                    <a:lumMod val="50000"/>
                  </a:srgbClr>
                </a:solidFill>
                <a:prstDash val="solid"/>
                <a:miter lim="800000"/>
                <a:tailEnd type="oval"/>
              </a:ln>
              <a:effectLst/>
            </p:spPr>
          </p:cxnSp>
          <p:sp>
            <p:nvSpPr>
              <p:cNvPr id="52" name="TextBox 55">
                <a:extLst>
                  <a:ext uri="{FF2B5EF4-FFF2-40B4-BE49-F238E27FC236}">
                    <a16:creationId xmlns:a16="http://schemas.microsoft.com/office/drawing/2014/main" id="{D0E43CE6-21C4-7CAF-9F43-56C5EDA1D68B}"/>
                  </a:ext>
                </a:extLst>
              </p:cNvPr>
              <p:cNvSpPr txBox="1"/>
              <p:nvPr/>
            </p:nvSpPr>
            <p:spPr>
              <a:xfrm>
                <a:off x="7945007" y="2256936"/>
                <a:ext cx="819150"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FMBOX1 Laser Chamber</a:t>
                </a:r>
              </a:p>
            </p:txBody>
          </p:sp>
          <p:sp>
            <p:nvSpPr>
              <p:cNvPr id="53" name="TextBox 56">
                <a:extLst>
                  <a:ext uri="{FF2B5EF4-FFF2-40B4-BE49-F238E27FC236}">
                    <a16:creationId xmlns:a16="http://schemas.microsoft.com/office/drawing/2014/main" id="{0078282A-5186-9FF5-2F1C-87B7A94E076B}"/>
                  </a:ext>
                </a:extLst>
              </p:cNvPr>
              <p:cNvSpPr txBox="1"/>
              <p:nvPr/>
            </p:nvSpPr>
            <p:spPr>
              <a:xfrm>
                <a:off x="9133298" y="2262056"/>
                <a:ext cx="819150"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FMBOX2 Laser Chamber</a:t>
                </a:r>
              </a:p>
            </p:txBody>
          </p:sp>
          <p:sp>
            <p:nvSpPr>
              <p:cNvPr id="54" name="Right Arrow 57">
                <a:extLst>
                  <a:ext uri="{FF2B5EF4-FFF2-40B4-BE49-F238E27FC236}">
                    <a16:creationId xmlns:a16="http://schemas.microsoft.com/office/drawing/2014/main" id="{75CA65AD-57CC-4ED1-FDE2-1DCEFB3F781E}"/>
                  </a:ext>
                </a:extLst>
              </p:cNvPr>
              <p:cNvSpPr/>
              <p:nvPr/>
            </p:nvSpPr>
            <p:spPr>
              <a:xfrm>
                <a:off x="1826398" y="3310549"/>
                <a:ext cx="923926" cy="209550"/>
              </a:xfrm>
              <a:prstGeom prst="rightArrow">
                <a:avLst/>
              </a:prstGeom>
              <a:solidFill>
                <a:srgbClr val="1E5DF8"/>
              </a:solidFill>
              <a:ln w="12700" cap="flat" cmpd="sng" algn="ctr">
                <a:solidFill>
                  <a:srgbClr val="1E5DF8">
                    <a:shade val="50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TextBox 58">
                <a:extLst>
                  <a:ext uri="{FF2B5EF4-FFF2-40B4-BE49-F238E27FC236}">
                    <a16:creationId xmlns:a16="http://schemas.microsoft.com/office/drawing/2014/main" id="{537BD7E0-DDAE-B3E5-E143-D1E10AE2E335}"/>
                  </a:ext>
                </a:extLst>
              </p:cNvPr>
              <p:cNvSpPr txBox="1"/>
              <p:nvPr/>
            </p:nvSpPr>
            <p:spPr>
              <a:xfrm>
                <a:off x="1809580" y="3479497"/>
                <a:ext cx="96693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e-beam</a:t>
                </a:r>
              </a:p>
            </p:txBody>
          </p:sp>
        </p:grpSp>
        <p:cxnSp>
          <p:nvCxnSpPr>
            <p:cNvPr id="11" name="Straight Connector 10">
              <a:extLst>
                <a:ext uri="{FF2B5EF4-FFF2-40B4-BE49-F238E27FC236}">
                  <a16:creationId xmlns:a16="http://schemas.microsoft.com/office/drawing/2014/main" id="{D1DD104D-873B-2E7A-E7C7-038074DE725D}"/>
                </a:ext>
              </a:extLst>
            </p:cNvPr>
            <p:cNvCxnSpPr/>
            <p:nvPr/>
          </p:nvCxnSpPr>
          <p:spPr>
            <a:xfrm>
              <a:off x="1295603" y="2920684"/>
              <a:ext cx="0" cy="1623996"/>
            </a:xfrm>
            <a:prstGeom prst="line">
              <a:avLst/>
            </a:prstGeom>
            <a:noFill/>
            <a:ln w="6350" cap="flat" cmpd="sng" algn="ctr">
              <a:solidFill>
                <a:srgbClr val="1E5DF8"/>
              </a:solidFill>
              <a:prstDash val="solid"/>
              <a:miter lim="800000"/>
            </a:ln>
            <a:effectLst/>
          </p:spPr>
        </p:cxnSp>
        <p:cxnSp>
          <p:nvCxnSpPr>
            <p:cNvPr id="12" name="Straight Connector 11">
              <a:extLst>
                <a:ext uri="{FF2B5EF4-FFF2-40B4-BE49-F238E27FC236}">
                  <a16:creationId xmlns:a16="http://schemas.microsoft.com/office/drawing/2014/main" id="{F55A7C94-8997-ED43-82E6-D4D6C52C1C9A}"/>
                </a:ext>
              </a:extLst>
            </p:cNvPr>
            <p:cNvCxnSpPr/>
            <p:nvPr/>
          </p:nvCxnSpPr>
          <p:spPr>
            <a:xfrm>
              <a:off x="11268278" y="3035302"/>
              <a:ext cx="0" cy="1509378"/>
            </a:xfrm>
            <a:prstGeom prst="line">
              <a:avLst/>
            </a:prstGeom>
            <a:noFill/>
            <a:ln w="6350" cap="flat" cmpd="sng" algn="ctr">
              <a:solidFill>
                <a:srgbClr val="1E5DF8"/>
              </a:solidFill>
              <a:prstDash val="solid"/>
              <a:miter lim="800000"/>
            </a:ln>
            <a:effectLst/>
          </p:spPr>
        </p:cxnSp>
        <p:cxnSp>
          <p:nvCxnSpPr>
            <p:cNvPr id="14" name="Straight Arrow Connector 13">
              <a:extLst>
                <a:ext uri="{FF2B5EF4-FFF2-40B4-BE49-F238E27FC236}">
                  <a16:creationId xmlns:a16="http://schemas.microsoft.com/office/drawing/2014/main" id="{E6C2F8E6-2412-526D-79D8-58BE646CFC47}"/>
                </a:ext>
              </a:extLst>
            </p:cNvPr>
            <p:cNvCxnSpPr/>
            <p:nvPr/>
          </p:nvCxnSpPr>
          <p:spPr>
            <a:xfrm flipV="1">
              <a:off x="1295603" y="4450613"/>
              <a:ext cx="9972675" cy="32462"/>
            </a:xfrm>
            <a:prstGeom prst="straightConnector1">
              <a:avLst/>
            </a:prstGeom>
            <a:noFill/>
            <a:ln w="6350" cap="flat" cmpd="sng" algn="ctr">
              <a:solidFill>
                <a:srgbClr val="1E5DF8"/>
              </a:solidFill>
              <a:prstDash val="solid"/>
              <a:miter lim="800000"/>
              <a:headEnd type="triangle"/>
              <a:tailEnd type="triangle"/>
            </a:ln>
            <a:effectLst/>
          </p:spPr>
        </p:cxnSp>
        <p:sp>
          <p:nvSpPr>
            <p:cNvPr id="15" name="TextBox 13">
              <a:extLst>
                <a:ext uri="{FF2B5EF4-FFF2-40B4-BE49-F238E27FC236}">
                  <a16:creationId xmlns:a16="http://schemas.microsoft.com/office/drawing/2014/main" id="{675DB25E-0F1F-56F7-14E9-85597B0AFB89}"/>
                </a:ext>
              </a:extLst>
            </p:cNvPr>
            <p:cNvSpPr txBox="1"/>
            <p:nvPr/>
          </p:nvSpPr>
          <p:spPr>
            <a:xfrm>
              <a:off x="5897860" y="4144521"/>
              <a:ext cx="70403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2E2C61"/>
                  </a:solidFill>
                  <a:effectLst/>
                  <a:uLnTx/>
                  <a:uFillTx/>
                  <a:latin typeface="Arial" panose="020B0604020202020204" pitchFamily="34" charset="0"/>
                  <a:ea typeface="+mn-ea"/>
                  <a:cs typeface="Arial" panose="020B0604020202020204" pitchFamily="34" charset="0"/>
                </a:rPr>
                <a:t>~90m</a:t>
              </a:r>
            </a:p>
          </p:txBody>
        </p:sp>
      </p:grpSp>
      <p:sp>
        <p:nvSpPr>
          <p:cNvPr id="3" name="Down Arrow Callout 59">
            <a:extLst>
              <a:ext uri="{FF2B5EF4-FFF2-40B4-BE49-F238E27FC236}">
                <a16:creationId xmlns:a16="http://schemas.microsoft.com/office/drawing/2014/main" id="{4901CCB8-D022-3669-378C-7EB197F59F33}"/>
              </a:ext>
            </a:extLst>
          </p:cNvPr>
          <p:cNvSpPr/>
          <p:nvPr/>
        </p:nvSpPr>
        <p:spPr>
          <a:xfrm>
            <a:off x="1003253" y="2089051"/>
            <a:ext cx="1060704" cy="2331027"/>
          </a:xfrm>
          <a:prstGeom prst="downArrowCallout">
            <a:avLst>
              <a:gd name="adj1" fmla="val 18277"/>
              <a:gd name="adj2" fmla="val 16597"/>
              <a:gd name="adj3" fmla="val 25000"/>
              <a:gd name="adj4" fmla="val 64977"/>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B1CDBB41-1BC1-1C06-D541-C390F302A7F7}"/>
              </a:ext>
            </a:extLst>
          </p:cNvPr>
          <p:cNvSpPr txBox="1">
            <a:spLocks/>
          </p:cNvSpPr>
          <p:nvPr/>
        </p:nvSpPr>
        <p:spPr>
          <a:xfrm>
            <a:off x="102636" y="4420661"/>
            <a:ext cx="3282696" cy="1469566"/>
          </a:xfrm>
          <a:prstGeom prst="rect">
            <a:avLst/>
          </a:prstGeom>
          <a:solidFill>
            <a:srgbClr val="FFFFFF"/>
          </a:solidFill>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1800" b="1" i="0" u="sng" strike="noStrike" kern="0" cap="none" spc="0" normalizeH="0" baseline="0" noProof="0">
                <a:ln>
                  <a:noFill/>
                </a:ln>
                <a:solidFill>
                  <a:srgbClr val="0033CC"/>
                </a:solidFill>
                <a:effectLst/>
                <a:uLnTx/>
                <a:uFillTx/>
                <a:latin typeface="Arial" pitchFamily="34" charset="0"/>
                <a:ea typeface="+mn-ea"/>
                <a:cs typeface="Arial" pitchFamily="34" charset="0"/>
              </a:rPr>
              <a:t>PHASE 1</a:t>
            </a:r>
            <a:br>
              <a:rPr kumimoji="0" lang="en-GB" sz="1800" b="1" i="0" u="none" strike="noStrike" kern="0" cap="none" spc="0" normalizeH="0" baseline="0" noProof="0">
                <a:ln>
                  <a:noFill/>
                </a:ln>
                <a:solidFill>
                  <a:srgbClr val="0033CC"/>
                </a:solidFill>
                <a:effectLst/>
                <a:uLnTx/>
                <a:uFillTx/>
                <a:latin typeface="Arial" pitchFamily="34" charset="0"/>
                <a:ea typeface="+mn-ea"/>
                <a:cs typeface="Arial" pitchFamily="34" charset="0"/>
              </a:rPr>
            </a:br>
            <a:r>
              <a:rPr kumimoji="0" lang="en-GB" sz="1800" b="1" i="0" u="none" strike="noStrike" kern="0" cap="none" spc="0" normalizeH="0" baseline="0" noProof="0">
                <a:ln>
                  <a:noFill/>
                </a:ln>
                <a:solidFill>
                  <a:srgbClr val="0033CC"/>
                </a:solidFill>
                <a:effectLst/>
                <a:uLnTx/>
                <a:uFillTx/>
                <a:latin typeface="Arial" pitchFamily="34" charset="0"/>
                <a:ea typeface="+mn-ea"/>
                <a:cs typeface="Arial" pitchFamily="34" charset="0"/>
              </a:rPr>
              <a:t>50 MeV, 250 </a:t>
            </a:r>
            <a:r>
              <a:rPr kumimoji="0" lang="en-GB" sz="1800" b="1" i="0" u="none" strike="noStrike" kern="0" cap="none" spc="0" normalizeH="0" baseline="0" noProof="0" err="1">
                <a:ln>
                  <a:noFill/>
                </a:ln>
                <a:solidFill>
                  <a:srgbClr val="0033CC"/>
                </a:solidFill>
                <a:effectLst/>
                <a:uLnTx/>
                <a:uFillTx/>
                <a:latin typeface="Arial" pitchFamily="34" charset="0"/>
                <a:ea typeface="+mn-ea"/>
                <a:cs typeface="Arial" pitchFamily="34" charset="0"/>
              </a:rPr>
              <a:t>pC</a:t>
            </a:r>
            <a:r>
              <a:rPr kumimoji="0" lang="en-GB" sz="1800" b="1" i="0" u="none" strike="noStrike" kern="0" cap="none" spc="0" normalizeH="0" baseline="0" noProof="0">
                <a:ln>
                  <a:noFill/>
                </a:ln>
                <a:solidFill>
                  <a:srgbClr val="0033CC"/>
                </a:solidFill>
                <a:effectLst/>
                <a:uLnTx/>
                <a:uFillTx/>
                <a:latin typeface="Arial" pitchFamily="34" charset="0"/>
                <a:ea typeface="+mn-ea"/>
                <a:cs typeface="Arial" pitchFamily="34" charset="0"/>
              </a:rPr>
              <a:t> at 10 Hz ACHIEVED (2017).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1800" b="1" i="0" u="none" strike="noStrike" kern="0" cap="none" spc="0" normalizeH="0" baseline="0" noProof="0">
                <a:ln>
                  <a:noFill/>
                </a:ln>
                <a:solidFill>
                  <a:srgbClr val="0033CC"/>
                </a:solidFill>
                <a:effectLst/>
                <a:uLnTx/>
                <a:uFillTx/>
                <a:latin typeface="Arial" pitchFamily="34" charset="0"/>
                <a:ea typeface="+mn-ea"/>
                <a:cs typeface="Arial" pitchFamily="34" charset="0"/>
              </a:rPr>
              <a:t>Beam delivered to users from 2018-2022.</a:t>
            </a:r>
          </a:p>
        </p:txBody>
      </p:sp>
      <p:sp>
        <p:nvSpPr>
          <p:cNvPr id="6" name="Content Placeholder 2">
            <a:extLst>
              <a:ext uri="{FF2B5EF4-FFF2-40B4-BE49-F238E27FC236}">
                <a16:creationId xmlns:a16="http://schemas.microsoft.com/office/drawing/2014/main" id="{EAE5E687-49CA-5AA0-5729-22EC00D3FE1E}"/>
              </a:ext>
            </a:extLst>
          </p:cNvPr>
          <p:cNvSpPr txBox="1">
            <a:spLocks/>
          </p:cNvSpPr>
          <p:nvPr/>
        </p:nvSpPr>
        <p:spPr>
          <a:xfrm>
            <a:off x="8824491" y="4533131"/>
            <a:ext cx="3222628" cy="1662224"/>
          </a:xfrm>
          <a:prstGeom prst="rect">
            <a:avLst/>
          </a:prstGeom>
          <a:solidFill>
            <a:schemeClr val="bg1"/>
          </a:solidFill>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PHASE 2</a:t>
            </a:r>
            <a:br>
              <a:rPr kumimoji="0" lang="en-GB" sz="1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br>
            <a:r>
              <a:rPr kumimoji="0" lang="en-GB" sz="1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250 MeV, 250 </a:t>
            </a:r>
            <a:r>
              <a:rPr kumimoji="0" lang="en-GB" sz="1800" b="1" i="0" u="none" strike="noStrike" kern="1200" cap="none" spc="0" normalizeH="0" baseline="0" noProof="0" err="1">
                <a:ln>
                  <a:noFill/>
                </a:ln>
                <a:solidFill>
                  <a:srgbClr val="0033CC"/>
                </a:solidFill>
                <a:effectLst/>
                <a:uLnTx/>
                <a:uFillTx/>
                <a:latin typeface="Arial" panose="020B0604020202020204" pitchFamily="34" charset="0"/>
                <a:ea typeface="+mn-ea"/>
                <a:cs typeface="Arial" panose="020B0604020202020204" pitchFamily="34" charset="0"/>
              </a:rPr>
              <a:t>pC</a:t>
            </a:r>
            <a:r>
              <a:rPr kumimoji="0" lang="en-GB" sz="1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 at 100 Hz.</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Currently being installed.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User programme expected to start in 2025.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Access to 100 TW Laser.</a:t>
            </a:r>
          </a:p>
        </p:txBody>
      </p:sp>
      <p:pic>
        <p:nvPicPr>
          <p:cNvPr id="7" name="Picture 6">
            <a:extLst>
              <a:ext uri="{FF2B5EF4-FFF2-40B4-BE49-F238E27FC236}">
                <a16:creationId xmlns:a16="http://schemas.microsoft.com/office/drawing/2014/main" id="{B34C5D4B-0245-A7DE-CCE4-FCD46488D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5040" y="4529628"/>
            <a:ext cx="2638516" cy="1979977"/>
          </a:xfrm>
          <a:prstGeom prst="rect">
            <a:avLst/>
          </a:prstGeom>
        </p:spPr>
      </p:pic>
      <p:pic>
        <p:nvPicPr>
          <p:cNvPr id="8" name="Picture 7">
            <a:extLst>
              <a:ext uri="{FF2B5EF4-FFF2-40B4-BE49-F238E27FC236}">
                <a16:creationId xmlns:a16="http://schemas.microsoft.com/office/drawing/2014/main" id="{3707A2AE-EE9D-FFB8-67D2-993B2F4134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126" y="4559752"/>
            <a:ext cx="2579685" cy="1934765"/>
          </a:xfrm>
          <a:prstGeom prst="rect">
            <a:avLst/>
          </a:prstGeom>
        </p:spPr>
      </p:pic>
    </p:spTree>
    <p:extLst>
      <p:ext uri="{BB962C8B-B14F-4D97-AF65-F5344CB8AC3E}">
        <p14:creationId xmlns:p14="http://schemas.microsoft.com/office/powerpoint/2010/main" val="1261614516"/>
      </p:ext>
    </p:extLst>
  </p:cSld>
  <p:clrMapOvr>
    <a:masterClrMapping/>
  </p:clrMapOvr>
  <mc:AlternateContent xmlns:mc="http://schemas.openxmlformats.org/markup-compatibility/2006" xmlns:p14="http://schemas.microsoft.com/office/powerpoint/2010/main">
    <mc:Choice Requires="p14">
      <p:transition spd="slow" p14:dur="2000" advTm="34573"/>
    </mc:Choice>
    <mc:Fallback xmlns="">
      <p:transition spd="slow" advTm="3457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What is Machine Learning?</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At its core, machine learning is about creating models that approximate functions by learning from data</a:t>
            </a:r>
            <a:endParaRPr lang="en-US"/>
          </a:p>
          <a:p>
            <a:endParaRPr lang="en-US">
              <a:latin typeface="Arial"/>
              <a:cs typeface="Arial"/>
            </a:endParaRPr>
          </a:p>
          <a:p>
            <a:endParaRPr lang="en-US">
              <a:latin typeface="Arial"/>
              <a:cs typeface="Arial"/>
            </a:endParaRPr>
          </a:p>
        </p:txBody>
      </p:sp>
      <p:pic>
        <p:nvPicPr>
          <p:cNvPr id="4" name="Picture 3" descr="A blue and grey graph&#10;&#10;Description automatically generated">
            <a:extLst>
              <a:ext uri="{FF2B5EF4-FFF2-40B4-BE49-F238E27FC236}">
                <a16:creationId xmlns:a16="http://schemas.microsoft.com/office/drawing/2014/main" id="{D3E8F1C4-F242-2FF9-C393-62FD03AE1F43}"/>
              </a:ext>
            </a:extLst>
          </p:cNvPr>
          <p:cNvPicPr>
            <a:picLocks noChangeAspect="1"/>
          </p:cNvPicPr>
          <p:nvPr/>
        </p:nvPicPr>
        <p:blipFill>
          <a:blip r:embed="rId3"/>
          <a:stretch>
            <a:fillRect/>
          </a:stretch>
        </p:blipFill>
        <p:spPr>
          <a:xfrm>
            <a:off x="2311048" y="2868083"/>
            <a:ext cx="7570787" cy="2643187"/>
          </a:xfrm>
          <a:prstGeom prst="rect">
            <a:avLst/>
          </a:prstGeom>
        </p:spPr>
      </p:pic>
      <p:sp>
        <p:nvSpPr>
          <p:cNvPr id="5" name="TextBox 4">
            <a:extLst>
              <a:ext uri="{FF2B5EF4-FFF2-40B4-BE49-F238E27FC236}">
                <a16:creationId xmlns:a16="http://schemas.microsoft.com/office/drawing/2014/main" id="{4DC3D9C5-B60E-0B10-B771-5AA2589ED2DA}"/>
              </a:ext>
            </a:extLst>
          </p:cNvPr>
          <p:cNvSpPr txBox="1"/>
          <p:nvPr/>
        </p:nvSpPr>
        <p:spPr>
          <a:xfrm>
            <a:off x="2550583" y="5536846"/>
            <a:ext cx="70908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i="1">
                <a:latin typeface="Times New Roman"/>
                <a:ea typeface="+mn-lt"/>
                <a:cs typeface="Times New Roman"/>
              </a:rPr>
              <a:t>Attribution: So, what is a physics-informed neural network? - Ben Moseley</a:t>
            </a:r>
            <a:r>
              <a:rPr lang="en-US" sz="800">
                <a:latin typeface="Times New Roman"/>
                <a:ea typeface="+mn-lt"/>
                <a:cs typeface="Times New Roman"/>
              </a:rPr>
              <a:t>. </a:t>
            </a:r>
            <a:r>
              <a:rPr lang="en-US" sz="800">
                <a:latin typeface="Times New Roman"/>
                <a:ea typeface="+mn-lt"/>
                <a:cs typeface="Times New Roman"/>
                <a:hlinkClick r:id="rId4"/>
              </a:rPr>
              <a:t>https://benmoseley.blog/my-research/so-what-is-a-physics-informed-neural-network/</a:t>
            </a:r>
            <a:endParaRPr lang="en-US" sz="800">
              <a:cs typeface="Calibri"/>
            </a:endParaRPr>
          </a:p>
          <a:p>
            <a:endParaRPr lang="en-US" sz="800">
              <a:cs typeface="Calibri"/>
            </a:endParaRPr>
          </a:p>
        </p:txBody>
      </p:sp>
      <p:sp>
        <p:nvSpPr>
          <p:cNvPr id="6" name="Slide Number Placeholder 5">
            <a:extLst>
              <a:ext uri="{FF2B5EF4-FFF2-40B4-BE49-F238E27FC236}">
                <a16:creationId xmlns:a16="http://schemas.microsoft.com/office/drawing/2014/main" id="{47A2DD04-3D9B-660B-1208-754C7619E466}"/>
              </a:ext>
            </a:extLst>
          </p:cNvPr>
          <p:cNvSpPr>
            <a:spLocks noGrp="1"/>
          </p:cNvSpPr>
          <p:nvPr>
            <p:ph type="sldNum" sz="quarter" idx="12"/>
          </p:nvPr>
        </p:nvSpPr>
        <p:spPr/>
        <p:txBody>
          <a:bodyPr/>
          <a:lstStyle/>
          <a:p>
            <a:fld id="{BBAAB195-B577-5546-8349-9DDA93B6129E}" type="slidenum">
              <a:rPr lang="en-US" smtClean="0"/>
              <a:t>6</a:t>
            </a:fld>
            <a:endParaRPr lang="en-US"/>
          </a:p>
        </p:txBody>
      </p:sp>
    </p:spTree>
    <p:extLst>
      <p:ext uri="{BB962C8B-B14F-4D97-AF65-F5344CB8AC3E}">
        <p14:creationId xmlns:p14="http://schemas.microsoft.com/office/powerpoint/2010/main" val="329824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What is Machine Learning?</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p:txBody>
          <a:bodyPr vert="horz" lIns="91440" tIns="45720" rIns="91440" bIns="45720" rtlCol="0" anchor="t">
            <a:normAutofit/>
          </a:bodyPr>
          <a:lstStyle/>
          <a:p>
            <a:r>
              <a:rPr lang="en-US">
                <a:latin typeface="Arial"/>
                <a:cs typeface="Arial"/>
              </a:rPr>
              <a:t>Machine learning is a huge field encompassing many techniques</a:t>
            </a:r>
            <a:endParaRPr lang="en-US"/>
          </a:p>
          <a:p>
            <a:r>
              <a:rPr lang="en-US">
                <a:latin typeface="Arial"/>
                <a:cs typeface="Arial"/>
              </a:rPr>
              <a:t>For applied sciences, we generally want to focus on control systems, diagnostics, and anomaly detection.</a:t>
            </a:r>
          </a:p>
          <a:p>
            <a:r>
              <a:rPr lang="en-US">
                <a:latin typeface="Arial"/>
                <a:cs typeface="Arial"/>
              </a:rPr>
              <a:t>Lots of complex math under the hood</a:t>
            </a:r>
          </a:p>
          <a:p>
            <a:r>
              <a:rPr lang="en-US">
                <a:latin typeface="Arial"/>
                <a:cs typeface="Arial"/>
              </a:rPr>
              <a:t>… but you don't need to understand the math to use it!</a:t>
            </a:r>
          </a:p>
          <a:p>
            <a:endParaRPr lang="en-US">
              <a:latin typeface="Arial"/>
              <a:cs typeface="Arial"/>
            </a:endParaRPr>
          </a:p>
        </p:txBody>
      </p:sp>
      <p:sp>
        <p:nvSpPr>
          <p:cNvPr id="4" name="Slide Number Placeholder 3">
            <a:extLst>
              <a:ext uri="{FF2B5EF4-FFF2-40B4-BE49-F238E27FC236}">
                <a16:creationId xmlns:a16="http://schemas.microsoft.com/office/drawing/2014/main" id="{D87245B5-4217-7F4E-A511-3655F8CC5B23}"/>
              </a:ext>
            </a:extLst>
          </p:cNvPr>
          <p:cNvSpPr>
            <a:spLocks noGrp="1"/>
          </p:cNvSpPr>
          <p:nvPr>
            <p:ph type="sldNum" sz="quarter" idx="12"/>
          </p:nvPr>
        </p:nvSpPr>
        <p:spPr/>
        <p:txBody>
          <a:bodyPr/>
          <a:lstStyle/>
          <a:p>
            <a:fld id="{BBAAB195-B577-5546-8349-9DDA93B6129E}" type="slidenum">
              <a:rPr lang="en-US" smtClean="0"/>
              <a:t>7</a:t>
            </a:fld>
            <a:endParaRPr lang="en-US"/>
          </a:p>
        </p:txBody>
      </p:sp>
    </p:spTree>
    <p:extLst>
      <p:ext uri="{BB962C8B-B14F-4D97-AF65-F5344CB8AC3E}">
        <p14:creationId xmlns:p14="http://schemas.microsoft.com/office/powerpoint/2010/main" val="10308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Techniques You Need To Know About</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p:txBody>
          <a:bodyPr vert="horz" lIns="91440" tIns="45720" rIns="91440" bIns="45720" rtlCol="0" anchor="t">
            <a:normAutofit/>
          </a:bodyPr>
          <a:lstStyle/>
          <a:p>
            <a:r>
              <a:rPr lang="en-US">
                <a:latin typeface="Arial"/>
                <a:cs typeface="Arial"/>
              </a:rPr>
              <a:t>Bayesian </a:t>
            </a:r>
            <a:r>
              <a:rPr lang="en-US" err="1">
                <a:latin typeface="Arial"/>
                <a:cs typeface="Arial"/>
              </a:rPr>
              <a:t>Optimisation</a:t>
            </a:r>
            <a:endParaRPr lang="en-US" err="1"/>
          </a:p>
          <a:p>
            <a:r>
              <a:rPr lang="en-US">
                <a:latin typeface="Arial"/>
                <a:cs typeface="Arial"/>
              </a:rPr>
              <a:t>Neural Networks (gradient descent)</a:t>
            </a:r>
          </a:p>
          <a:p>
            <a:r>
              <a:rPr lang="en-US">
                <a:latin typeface="Arial"/>
                <a:cs typeface="Arial"/>
              </a:rPr>
              <a:t>PINNs</a:t>
            </a:r>
          </a:p>
          <a:p>
            <a:r>
              <a:rPr lang="en-US">
                <a:latin typeface="Arial"/>
                <a:cs typeface="Arial"/>
              </a:rPr>
              <a:t>Genetic Algorithms</a:t>
            </a:r>
          </a:p>
          <a:p>
            <a:r>
              <a:rPr lang="en-US">
                <a:latin typeface="Arial"/>
                <a:cs typeface="Arial"/>
              </a:rPr>
              <a:t>Reinforcement Learning</a:t>
            </a:r>
          </a:p>
          <a:p>
            <a:endParaRPr lang="en-US">
              <a:latin typeface="Arial"/>
              <a:cs typeface="Arial"/>
            </a:endParaRPr>
          </a:p>
        </p:txBody>
      </p:sp>
      <p:sp>
        <p:nvSpPr>
          <p:cNvPr id="4" name="Slide Number Placeholder 3">
            <a:extLst>
              <a:ext uri="{FF2B5EF4-FFF2-40B4-BE49-F238E27FC236}">
                <a16:creationId xmlns:a16="http://schemas.microsoft.com/office/drawing/2014/main" id="{D87245B5-4217-7F4E-A511-3655F8CC5B23}"/>
              </a:ext>
            </a:extLst>
          </p:cNvPr>
          <p:cNvSpPr>
            <a:spLocks noGrp="1"/>
          </p:cNvSpPr>
          <p:nvPr>
            <p:ph type="sldNum" sz="quarter" idx="12"/>
          </p:nvPr>
        </p:nvSpPr>
        <p:spPr/>
        <p:txBody>
          <a:bodyPr/>
          <a:lstStyle/>
          <a:p>
            <a:fld id="{BBAAB195-B577-5546-8349-9DDA93B6129E}" type="slidenum">
              <a:rPr lang="en-US" smtClean="0"/>
              <a:t>8</a:t>
            </a:fld>
            <a:endParaRPr lang="en-US"/>
          </a:p>
        </p:txBody>
      </p:sp>
    </p:spTree>
    <p:extLst>
      <p:ext uri="{BB962C8B-B14F-4D97-AF65-F5344CB8AC3E}">
        <p14:creationId xmlns:p14="http://schemas.microsoft.com/office/powerpoint/2010/main" val="3492178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5509-1EF6-F0A1-A632-C072950594E8}"/>
              </a:ext>
            </a:extLst>
          </p:cNvPr>
          <p:cNvSpPr>
            <a:spLocks noGrp="1"/>
          </p:cNvSpPr>
          <p:nvPr>
            <p:ph type="title"/>
          </p:nvPr>
        </p:nvSpPr>
        <p:spPr/>
        <p:txBody>
          <a:bodyPr/>
          <a:lstStyle/>
          <a:p>
            <a:r>
              <a:rPr lang="en-US">
                <a:latin typeface="Arial"/>
                <a:cs typeface="Arial"/>
              </a:rPr>
              <a:t>Techniques You Need To Know About</a:t>
            </a:r>
            <a:endParaRPr lang="en-US"/>
          </a:p>
        </p:txBody>
      </p:sp>
      <p:sp>
        <p:nvSpPr>
          <p:cNvPr id="3" name="Content Placeholder 2">
            <a:extLst>
              <a:ext uri="{FF2B5EF4-FFF2-40B4-BE49-F238E27FC236}">
                <a16:creationId xmlns:a16="http://schemas.microsoft.com/office/drawing/2014/main" id="{7EC59F21-C503-CFD4-2890-2110728E9EDA}"/>
              </a:ext>
            </a:extLst>
          </p:cNvPr>
          <p:cNvSpPr>
            <a:spLocks noGrp="1"/>
          </p:cNvSpPr>
          <p:nvPr>
            <p:ph idx="1"/>
          </p:nvPr>
        </p:nvSpPr>
        <p:spPr/>
        <p:txBody>
          <a:bodyPr vert="horz" lIns="91440" tIns="45720" rIns="91440" bIns="45720" rtlCol="0" anchor="t">
            <a:normAutofit/>
          </a:bodyPr>
          <a:lstStyle/>
          <a:p>
            <a:r>
              <a:rPr lang="en-US">
                <a:latin typeface="Arial"/>
                <a:cs typeface="Arial"/>
              </a:rPr>
              <a:t>Bayesian </a:t>
            </a:r>
            <a:r>
              <a:rPr lang="en-US" err="1">
                <a:latin typeface="Arial"/>
                <a:cs typeface="Arial"/>
              </a:rPr>
              <a:t>Optimisation</a:t>
            </a:r>
            <a:endParaRPr lang="en-US" err="1"/>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D87245B5-4217-7F4E-A511-3655F8CC5B23}"/>
              </a:ext>
            </a:extLst>
          </p:cNvPr>
          <p:cNvSpPr>
            <a:spLocks noGrp="1"/>
          </p:cNvSpPr>
          <p:nvPr>
            <p:ph type="sldNum" sz="quarter" idx="12"/>
          </p:nvPr>
        </p:nvSpPr>
        <p:spPr/>
        <p:txBody>
          <a:bodyPr/>
          <a:lstStyle/>
          <a:p>
            <a:fld id="{BBAAB195-B577-5546-8349-9DDA93B6129E}" type="slidenum">
              <a:rPr lang="en-US" smtClean="0"/>
              <a:t>9</a:t>
            </a:fld>
            <a:endParaRPr lang="en-US"/>
          </a:p>
        </p:txBody>
      </p:sp>
      <p:pic>
        <p:nvPicPr>
          <p:cNvPr id="5" name="Picture 4" descr="A graph of a function&#10;&#10;Description automatically generated">
            <a:extLst>
              <a:ext uri="{FF2B5EF4-FFF2-40B4-BE49-F238E27FC236}">
                <a16:creationId xmlns:a16="http://schemas.microsoft.com/office/drawing/2014/main" id="{AFEFA519-892C-067A-8668-DC4801ED394B}"/>
              </a:ext>
            </a:extLst>
          </p:cNvPr>
          <p:cNvPicPr>
            <a:picLocks noChangeAspect="1"/>
          </p:cNvPicPr>
          <p:nvPr/>
        </p:nvPicPr>
        <p:blipFill>
          <a:blip r:embed="rId3"/>
          <a:stretch>
            <a:fillRect/>
          </a:stretch>
        </p:blipFill>
        <p:spPr>
          <a:xfrm>
            <a:off x="2538905" y="2274340"/>
            <a:ext cx="6667500" cy="3609975"/>
          </a:xfrm>
          <a:prstGeom prst="rect">
            <a:avLst/>
          </a:prstGeom>
        </p:spPr>
      </p:pic>
    </p:spTree>
    <p:extLst>
      <p:ext uri="{BB962C8B-B14F-4D97-AF65-F5344CB8AC3E}">
        <p14:creationId xmlns:p14="http://schemas.microsoft.com/office/powerpoint/2010/main" val="3139170531"/>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41</Slides>
  <Notes>41</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Font and logo master</vt:lpstr>
      <vt:lpstr>PowerPoint Presentation</vt:lpstr>
      <vt:lpstr>PowerPoint Presentation</vt:lpstr>
      <vt:lpstr>PowerPoint Presentation</vt:lpstr>
      <vt:lpstr>PowerPoint Presentation</vt:lpstr>
      <vt:lpstr>PowerPoint Presentation</vt:lpstr>
      <vt:lpstr>What is Machine Learning?</vt:lpstr>
      <vt:lpstr>What is Machine Learning?</vt:lpstr>
      <vt:lpstr>Techniques You Need To Know About</vt:lpstr>
      <vt:lpstr>Techniques You Need To Know About</vt:lpstr>
      <vt:lpstr>Techniques You Need To Know About</vt:lpstr>
      <vt:lpstr>Techniques You Need To Know About</vt:lpstr>
      <vt:lpstr>Techniques You Need To Know About</vt:lpstr>
      <vt:lpstr>Techniques You Need To Know About</vt:lpstr>
      <vt:lpstr>State of the Field</vt:lpstr>
      <vt:lpstr>PowerPoint Presentation</vt:lpstr>
      <vt:lpstr>PowerPoint Presentation</vt:lpstr>
      <vt:lpstr>Virtual Diagnostics</vt:lpstr>
      <vt:lpstr>PowerPoint Presentation</vt:lpstr>
      <vt:lpstr>PowerPoint Presentation</vt:lpstr>
      <vt:lpstr>PowerPoint Presentation</vt:lpstr>
      <vt:lpstr>PowerPoint Presentation</vt:lpstr>
      <vt:lpstr>PowerPoint Presentation</vt:lpstr>
      <vt:lpstr>4D transverse phase space tomography on CLARA</vt:lpstr>
      <vt:lpstr>4D transverse phase space tomography on CLARA</vt:lpstr>
      <vt:lpstr>PowerPoint Presentation</vt:lpstr>
      <vt:lpstr>Anomaly Detection</vt:lpstr>
      <vt:lpstr>PowerPoint Presentation</vt:lpstr>
      <vt:lpstr>PowerPoint Presentation</vt:lpstr>
      <vt:lpstr>PowerPoint Presentation</vt:lpstr>
      <vt:lpstr>Automated Control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18</cp:revision>
  <dcterms:created xsi:type="dcterms:W3CDTF">2021-11-23T12:14:41Z</dcterms:created>
  <dcterms:modified xsi:type="dcterms:W3CDTF">2024-11-06T14:52:59Z</dcterms:modified>
</cp:coreProperties>
</file>