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85" r:id="rId1"/>
  </p:sldMasterIdLst>
  <p:notesMasterIdLst>
    <p:notesMasterId r:id="rId46"/>
  </p:notesMasterIdLst>
  <p:handoutMasterIdLst>
    <p:handoutMasterId r:id="rId47"/>
  </p:handoutMasterIdLst>
  <p:sldIdLst>
    <p:sldId id="490" r:id="rId2"/>
    <p:sldId id="622" r:id="rId3"/>
    <p:sldId id="623" r:id="rId4"/>
    <p:sldId id="624" r:id="rId5"/>
    <p:sldId id="627" r:id="rId6"/>
    <p:sldId id="629" r:id="rId7"/>
    <p:sldId id="631" r:id="rId8"/>
    <p:sldId id="626" r:id="rId9"/>
    <p:sldId id="628" r:id="rId10"/>
    <p:sldId id="638" r:id="rId11"/>
    <p:sldId id="630" r:id="rId12"/>
    <p:sldId id="633" r:id="rId13"/>
    <p:sldId id="632" r:id="rId14"/>
    <p:sldId id="636" r:id="rId15"/>
    <p:sldId id="641" r:id="rId16"/>
    <p:sldId id="634" r:id="rId17"/>
    <p:sldId id="635" r:id="rId18"/>
    <p:sldId id="511" r:id="rId19"/>
    <p:sldId id="618" r:id="rId20"/>
    <p:sldId id="639" r:id="rId21"/>
    <p:sldId id="512" r:id="rId22"/>
    <p:sldId id="620" r:id="rId23"/>
    <p:sldId id="589" r:id="rId24"/>
    <p:sldId id="592" r:id="rId25"/>
    <p:sldId id="647" r:id="rId26"/>
    <p:sldId id="648" r:id="rId27"/>
    <p:sldId id="574" r:id="rId28"/>
    <p:sldId id="594" r:id="rId29"/>
    <p:sldId id="646" r:id="rId30"/>
    <p:sldId id="643" r:id="rId31"/>
    <p:sldId id="644" r:id="rId32"/>
    <p:sldId id="651" r:id="rId33"/>
    <p:sldId id="645" r:id="rId34"/>
    <p:sldId id="654" r:id="rId35"/>
    <p:sldId id="650" r:id="rId36"/>
    <p:sldId id="649" r:id="rId37"/>
    <p:sldId id="652" r:id="rId38"/>
    <p:sldId id="653" r:id="rId39"/>
    <p:sldId id="657" r:id="rId40"/>
    <p:sldId id="656" r:id="rId41"/>
    <p:sldId id="658" r:id="rId42"/>
    <p:sldId id="655" r:id="rId43"/>
    <p:sldId id="642" r:id="rId44"/>
    <p:sldId id="553" r:id="rId45"/>
  </p:sldIdLst>
  <p:sldSz cx="9906000" cy="6858000" type="A4"/>
  <p:notesSz cx="6797675" cy="992822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C8"/>
    <a:srgbClr val="FFFFFF"/>
    <a:srgbClr val="0066FF"/>
    <a:srgbClr val="0000FF"/>
    <a:srgbClr val="FF00FF"/>
    <a:srgbClr val="3399FF"/>
    <a:srgbClr val="FFCCCC"/>
    <a:srgbClr val="CCFFCC"/>
    <a:srgbClr val="FF0000"/>
    <a:srgbClr val="8CD2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961" autoAdjust="0"/>
    <p:restoredTop sz="94609" autoAdjust="0"/>
  </p:normalViewPr>
  <p:slideViewPr>
    <p:cSldViewPr>
      <p:cViewPr varScale="1">
        <p:scale>
          <a:sx n="89" d="100"/>
          <a:sy n="89" d="100"/>
        </p:scale>
        <p:origin x="2040" y="9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-2598" y="-9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917" cy="4959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758" y="0"/>
            <a:ext cx="2945917" cy="4959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238"/>
            <a:ext cx="2945917" cy="4959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758" y="9432238"/>
            <a:ext cx="2945917" cy="4959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B380F6C-DC24-4CD2-B432-32C47F9A2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82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111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0539" y="4715270"/>
            <a:ext cx="5438140" cy="446897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1521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352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71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0539" y="4778118"/>
            <a:ext cx="5438140" cy="390844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460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71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0539" y="4778118"/>
            <a:ext cx="5438140" cy="390844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700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816100" y="2286000"/>
            <a:ext cx="77597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228850" y="38862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fr-FR"/>
              <a:t>31/10/2025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GB"/>
              <a:t>SHiP - Search for Hidden Particles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ED71B-7FFE-461C-98E2-22D467807E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31/10/2025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SHiP - Search for Hidden Particles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02AE8-F96A-413D-9D9A-77C78E495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7550" y="228600"/>
            <a:ext cx="222885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653415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31/10/2025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SHiP - Search for Hidden Particles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DED6B-9FCD-4714-804B-DDE94EC0E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15C0D-AED4-47D7-A3F5-D4DA1831BC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31/10/2025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SHiP - Search for Hidden Particles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B914B-7DD8-4BD0-8720-BAED743CD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3815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066800"/>
            <a:ext cx="43815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31/10/2025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SHiP - Search for Hidden Particles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15189-4367-4962-8A21-F4B7DFCB0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31/10/2025</a:t>
            </a: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SHiP - Search for Hidden Particles</a:t>
            </a: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0DB4A-9AC6-4571-B46E-8718C1844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31/10/2025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SHiP - Search for Hidden Particles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7D1A3-DB33-436F-94DD-996021DCE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31/10/2025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SHiP - Search for Hidden Particles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25827-B8F7-4CF8-9E9F-B851EA729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31/10/2025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SHiP - Search for Hidden Particles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D5360-382F-4876-8E59-25748C374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31/10/2025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SHiP - Search for Hidden Particles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A6BC2-7F72-4B1F-AA8B-F774BF426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2484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fr-FR"/>
              <a:t>31/10/2025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SHiP - Search for Hidden Particles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6248400"/>
            <a:ext cx="53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63313539-E919-4C46-9A05-3245AC5D5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66800"/>
            <a:ext cx="891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6" name="Line 32"/>
          <p:cNvSpPr>
            <a:spLocks noChangeShapeType="1"/>
          </p:cNvSpPr>
          <p:nvPr/>
        </p:nvSpPr>
        <p:spPr bwMode="auto">
          <a:xfrm>
            <a:off x="381000" y="990600"/>
            <a:ext cx="89154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5" y="6248400"/>
            <a:ext cx="435005" cy="5214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86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>
    <p:wipe dir="r"/>
  </p:transition>
  <p:hf hd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571500" indent="-5715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tx1"/>
          </a:solidFill>
          <a:latin typeface="+mn-lt"/>
        </a:defRPr>
      </a:lvl2pPr>
      <a:lvl3pPr marL="15621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tx1"/>
          </a:solidFill>
          <a:latin typeface="+mn-lt"/>
        </a:defRPr>
      </a:lvl3pPr>
      <a:lvl4pPr marL="1924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0000FF"/>
          </a:solidFill>
          <a:latin typeface="+mn-lt"/>
        </a:defRPr>
      </a:lvl4pPr>
      <a:lvl5pPr marL="22860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rgbClr val="0000FF"/>
          </a:solidFill>
          <a:latin typeface="+mn-lt"/>
        </a:defRPr>
      </a:lvl5pPr>
      <a:lvl6pPr marL="27432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rgbClr val="0000FF"/>
          </a:solidFill>
          <a:latin typeface="+mn-lt"/>
        </a:defRPr>
      </a:lvl6pPr>
      <a:lvl7pPr marL="32004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rgbClr val="0000FF"/>
          </a:solidFill>
          <a:latin typeface="+mn-lt"/>
        </a:defRPr>
      </a:lvl7pPr>
      <a:lvl8pPr marL="36576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rgbClr val="0000FF"/>
          </a:solidFill>
          <a:latin typeface="+mn-lt"/>
        </a:defRPr>
      </a:lvl8pPr>
      <a:lvl9pPr marL="41148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rgbClr val="0000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8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5.png"/><Relationship Id="rId7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6.pn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5.png"/><Relationship Id="rId7" Type="http://schemas.openxmlformats.org/officeDocument/2006/relationships/image" Target="cid:image001.png@01DBA949.0AAB0B10" TargetMode="Externa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cid:image002.png@01DBA949.0AAB0B10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13" Type="http://schemas.openxmlformats.org/officeDocument/2006/relationships/image" Target="../media/image31.png"/><Relationship Id="rId3" Type="http://schemas.openxmlformats.org/officeDocument/2006/relationships/image" Target="../media/image20.jpeg"/><Relationship Id="rId7" Type="http://schemas.openxmlformats.org/officeDocument/2006/relationships/image" Target="../media/image250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jp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2.gif"/><Relationship Id="rId7" Type="http://schemas.openxmlformats.org/officeDocument/2006/relationships/image" Target="../media/image38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60.png"/><Relationship Id="rId4" Type="http://schemas.openxmlformats.org/officeDocument/2006/relationships/image" Target="../media/image33.png"/><Relationship Id="rId9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981200"/>
            <a:ext cx="7759700" cy="1143000"/>
          </a:xfrm>
        </p:spPr>
        <p:txBody>
          <a:bodyPr anchor="t"/>
          <a:lstStyle/>
          <a:p>
            <a:r>
              <a:rPr lang="en-US" dirty="0">
                <a:cs typeface="Times New Roman" pitchFamily="18" charset="0"/>
              </a:rPr>
              <a:t>SHiP</a:t>
            </a:r>
            <a:br>
              <a:rPr lang="en-US" dirty="0">
                <a:cs typeface="Times New Roman" pitchFamily="18" charset="0"/>
              </a:rPr>
            </a:br>
            <a:r>
              <a:rPr lang="en-US" dirty="0">
                <a:cs typeface="Times New Roman" pitchFamily="18" charset="0"/>
              </a:rPr>
              <a:t> Search for Hidden Particles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8150" y="4114800"/>
            <a:ext cx="6934200" cy="914400"/>
          </a:xfrm>
        </p:spPr>
        <p:txBody>
          <a:bodyPr anchor="t"/>
          <a:lstStyle/>
          <a:p>
            <a:r>
              <a:rPr lang="en-US" dirty="0">
                <a:cs typeface="Times New Roman" pitchFamily="18" charset="0"/>
              </a:rPr>
              <a:t>Eric van Herwijnen (Imperial College London)</a:t>
            </a:r>
          </a:p>
          <a:p>
            <a:r>
              <a:rPr lang="en-US" dirty="0">
                <a:cs typeface="Times New Roman" pitchFamily="18" charset="0"/>
              </a:rPr>
              <a:t>October 2025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9954"/>
            <a:ext cx="1350267" cy="161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97118"/>
      </p:ext>
    </p:extLst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A46DBE8-BCF5-4826-0014-C0BFE702B8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Three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flavours</a:t>
                </a:r>
                <a:endParaRPr lang="fr-FR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A46DBE8-BCF5-4826-0014-C0BFE702B8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6071" b="-321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62E87-9DC4-A19E-8256-55A7615D5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1990. LEP and SLC</a:t>
            </a:r>
          </a:p>
          <a:p>
            <a:r>
              <a:rPr lang="en-US" dirty="0"/>
              <a:t>Z linewidth shape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CB24B-FF10-6234-852C-BB29017E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6042E-021F-E82A-D879-0411DA4F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D8A44-D30C-5758-A154-F2C415EA3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14DD1E-42CE-2853-3701-CA9ADA3C6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0613" y="2116601"/>
            <a:ext cx="4116174" cy="420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10E9B7-C37D-68F0-B880-B3800F571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950" y="2360500"/>
            <a:ext cx="3430374" cy="35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68902"/>
      </p:ext>
    </p:extLst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FEC21-F330-23D9-3FEA-5B9F018B8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oscillations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59D08A-5B79-2745-DF61-2FD00EC489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Hydrogen burning in sun (pp cycle) </a:t>
                </a:r>
              </a:p>
              <a:p>
                <a:pPr lvl="1"/>
                <a:r>
                  <a:rPr lang="en-US" dirty="0"/>
                  <a:t>high flux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(mainly from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sPre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Pre>
                          <m:sPre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sPr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+ </m:t>
                        </m:r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  <a:endParaRPr lang="en-US" b="0" dirty="0"/>
              </a:p>
              <a:p>
                <a:r>
                  <a:rPr lang="fr-FR" dirty="0" err="1"/>
                  <a:t>Homestake</a:t>
                </a:r>
                <a:r>
                  <a:rPr lang="fr-FR" dirty="0"/>
                  <a:t>, </a:t>
                </a:r>
                <a:r>
                  <a:rPr lang="fr-FR" dirty="0" err="1"/>
                  <a:t>Kamiokande</a:t>
                </a:r>
                <a:r>
                  <a:rPr lang="fr-FR" dirty="0"/>
                  <a:t> (1968) </a:t>
                </a:r>
              </a:p>
              <a:p>
                <a:pPr lvl="1"/>
                <a:r>
                  <a:rPr lang="fr-FR" dirty="0" err="1"/>
                  <a:t>deficit</a:t>
                </a:r>
                <a:r>
                  <a:rPr lang="fr-FR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‘s (‘solar’ neutrino problem)</a:t>
                </a:r>
              </a:p>
              <a:p>
                <a:r>
                  <a:rPr lang="fr-FR" dirty="0"/>
                  <a:t>SNO (2001):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vs total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fr-FR" dirty="0"/>
                  <a:t> flux</a:t>
                </a:r>
              </a:p>
              <a:p>
                <a:pPr lvl="1"/>
                <a:r>
                  <a:rPr lang="fr-FR" dirty="0"/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sub>
                    </m:sSub>
                  </m:oMath>
                </a14:m>
                <a:r>
                  <a:rPr lang="fr-FR" dirty="0"/>
                  <a:t> component</a:t>
                </a:r>
              </a:p>
              <a:p>
                <a:r>
                  <a:rPr lang="fr-FR" dirty="0" err="1"/>
                  <a:t>Atmospheric</a:t>
                </a:r>
                <a:r>
                  <a:rPr lang="fr-FR" dirty="0"/>
                  <a:t> neutrinos (Super </a:t>
                </a:r>
                <a:r>
                  <a:rPr lang="fr-FR" dirty="0" err="1"/>
                  <a:t>Kamiokande</a:t>
                </a:r>
                <a:r>
                  <a:rPr lang="fr-FR" dirty="0"/>
                  <a:t>, 1998)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from</a:t>
                </a:r>
                <a:r>
                  <a:rPr lang="fr-FR" dirty="0"/>
                  <a:t> </a:t>
                </a:r>
                <a:r>
                  <a:rPr lang="fr-FR" dirty="0" err="1"/>
                  <a:t>cosmic</a:t>
                </a:r>
                <a:r>
                  <a:rPr lang="fr-FR" dirty="0"/>
                  <a:t> rays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fr-FR" dirty="0"/>
                  <a:t> and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/>
                  <a:t>decay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59D08A-5B79-2745-DF61-2FD00EC489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10" t="-16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4D050-75C8-EE69-B54F-BA4FBB02F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598C4-0594-9C9D-55C8-DC89B4B5E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08C1E-26C5-0C4A-3E8C-8781F1545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E7F20F-1851-784F-433D-C98D37BF9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860" y="4264534"/>
            <a:ext cx="2166627" cy="2073600"/>
          </a:xfrm>
          <a:prstGeom prst="rect">
            <a:avLst/>
          </a:prstGeom>
        </p:spPr>
      </p:pic>
      <p:pic>
        <p:nvPicPr>
          <p:cNvPr id="14" name="Picture 13" descr="A graph of solar energy&#10;&#10;AI-generated content may be incorrect.">
            <a:extLst>
              <a:ext uri="{FF2B5EF4-FFF2-40B4-BE49-F238E27FC236}">
                <a16:creationId xmlns:a16="http://schemas.microsoft.com/office/drawing/2014/main" id="{7A0DB7EE-26A4-73AD-B9E5-3C2D63297D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500" y="1831268"/>
            <a:ext cx="2527611" cy="1653149"/>
          </a:xfrm>
          <a:prstGeom prst="rect">
            <a:avLst/>
          </a:prstGeom>
        </p:spPr>
      </p:pic>
      <p:pic>
        <p:nvPicPr>
          <p:cNvPr id="20" name="Picture 19" descr="A collage of men wearing suits&#10;&#10;AI-generated content may be incorrect.">
            <a:extLst>
              <a:ext uri="{FF2B5EF4-FFF2-40B4-BE49-F238E27FC236}">
                <a16:creationId xmlns:a16="http://schemas.microsoft.com/office/drawing/2014/main" id="{1CBD0AFC-09A5-0D8E-E390-23AFF40F4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054" y="4402021"/>
            <a:ext cx="2781300" cy="1647825"/>
          </a:xfrm>
          <a:prstGeom prst="rect">
            <a:avLst/>
          </a:prstGeom>
        </p:spPr>
      </p:pic>
      <p:pic>
        <p:nvPicPr>
          <p:cNvPr id="22" name="Picture 21" descr="A graph of a graph&#10;&#10;AI-generated content may be incorrect.">
            <a:extLst>
              <a:ext uri="{FF2B5EF4-FFF2-40B4-BE49-F238E27FC236}">
                <a16:creationId xmlns:a16="http://schemas.microsoft.com/office/drawing/2014/main" id="{6E1A9144-5CCB-5568-EE59-8BCE741CD6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94" y="4183491"/>
            <a:ext cx="2570579" cy="22356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468B53-06DB-DAEE-B898-4D03358C1A82}"/>
              </a:ext>
            </a:extLst>
          </p:cNvPr>
          <p:cNvSpPr txBox="1"/>
          <p:nvPr/>
        </p:nvSpPr>
        <p:spPr>
          <a:xfrm>
            <a:off x="1701694" y="5955268"/>
            <a:ext cx="1295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 </a:t>
            </a:r>
            <a:r>
              <a:rPr lang="fr-FR" sz="1200" dirty="0"/>
              <a:t>T. </a:t>
            </a:r>
            <a:r>
              <a:rPr lang="fr-FR" sz="1200" dirty="0" err="1"/>
              <a:t>Kajita</a:t>
            </a:r>
            <a:endParaRPr lang="fr-FR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7BBD27-2770-7F92-7FBD-B466C53FB92F}"/>
              </a:ext>
            </a:extLst>
          </p:cNvPr>
          <p:cNvSpPr txBox="1"/>
          <p:nvPr/>
        </p:nvSpPr>
        <p:spPr>
          <a:xfrm>
            <a:off x="2906203" y="6019800"/>
            <a:ext cx="17933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/>
              <a:t>A. McDonald</a:t>
            </a:r>
            <a:endParaRPr lang="fr-FR" sz="1200" dirty="0"/>
          </a:p>
        </p:txBody>
      </p:sp>
      <p:pic>
        <p:nvPicPr>
          <p:cNvPr id="10" name="Picture 9" descr="A person in a suit standing in front of a desk&#10;&#10;AI-generated content may be incorrect.">
            <a:extLst>
              <a:ext uri="{FF2B5EF4-FFF2-40B4-BE49-F238E27FC236}">
                <a16:creationId xmlns:a16="http://schemas.microsoft.com/office/drawing/2014/main" id="{53EFB1C8-B021-D5AF-138F-60E3182990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964" y="68282"/>
            <a:ext cx="1239961" cy="1532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08DAB2-5599-8B25-37F5-ACD4D5C3B904}"/>
              </a:ext>
            </a:extLst>
          </p:cNvPr>
          <p:cNvSpPr txBox="1"/>
          <p:nvPr/>
        </p:nvSpPr>
        <p:spPr>
          <a:xfrm>
            <a:off x="8229600" y="1575405"/>
            <a:ext cx="17933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/>
              <a:t>1957. B. Pontecorvo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624947631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FB0F3-588C-E5B6-5426-323280AA2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masses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11772-A04F-D942-C42A-775515667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Flavour</a:t>
            </a:r>
            <a:r>
              <a:rPr lang="en-US" dirty="0"/>
              <a:t> states superposition of mass states </a:t>
            </a:r>
          </a:p>
          <a:p>
            <a:pPr lvl="1"/>
            <a:r>
              <a:rPr lang="en-US" dirty="0"/>
              <a:t> </a:t>
            </a:r>
          </a:p>
          <a:p>
            <a:r>
              <a:rPr lang="en-US" dirty="0"/>
              <a:t>Propagation phases are different -&gt;state evolves over time</a:t>
            </a:r>
          </a:p>
          <a:p>
            <a:pPr lvl="1"/>
            <a:r>
              <a:rPr lang="fr-FR" dirty="0"/>
              <a:t>                       ,                         , </a:t>
            </a:r>
          </a:p>
          <a:p>
            <a:r>
              <a:rPr lang="fr-FR" dirty="0"/>
              <a:t>Projection over </a:t>
            </a:r>
          </a:p>
          <a:p>
            <a:r>
              <a:rPr lang="fr-FR" dirty="0"/>
              <a:t>Oscillation </a:t>
            </a:r>
            <a:r>
              <a:rPr lang="fr-FR" dirty="0" err="1"/>
              <a:t>probability</a:t>
            </a:r>
            <a:r>
              <a:rPr lang="fr-FR" dirty="0"/>
              <a:t> </a:t>
            </a:r>
            <a:r>
              <a:rPr lang="fr-FR" dirty="0" err="1"/>
              <a:t>proportional</a:t>
            </a:r>
            <a:r>
              <a:rPr lang="fr-FR" dirty="0"/>
              <a:t> to mass</a:t>
            </a:r>
            <a:r>
              <a:rPr lang="fr-FR" baseline="30000" dirty="0"/>
              <a:t>2 </a:t>
            </a:r>
            <a:r>
              <a:rPr lang="fr-FR" dirty="0" err="1"/>
              <a:t>differences</a:t>
            </a:r>
            <a:endParaRPr lang="fr-FR" dirty="0"/>
          </a:p>
          <a:p>
            <a:r>
              <a:rPr lang="fr-FR" dirty="0" err="1"/>
              <a:t>From</a:t>
            </a:r>
            <a:r>
              <a:rPr lang="fr-FR" dirty="0"/>
              <a:t> measurements: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PPG (2024):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736A6-E95D-5782-EDE6-32408F9AE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08ED7-6094-712A-2458-B34764A46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057AA-22C7-9CA9-CC1A-DA6B75774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F096A9-69F7-DFB2-FD9E-BD855F22E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205" y="1447800"/>
            <a:ext cx="3505795" cy="4069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89B628-F6B1-F647-4F6C-62CDFD3E7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522001"/>
            <a:ext cx="1447800" cy="336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9245D0-8C39-D40D-0DA7-27C1B44A0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518531"/>
            <a:ext cx="1362180" cy="2974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D26811-DDFB-FBED-C19A-0E61FAC0B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072" y="2428143"/>
            <a:ext cx="1671849" cy="387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78F8E9-60AC-8BD5-87D9-3886382F4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195" y="2968370"/>
            <a:ext cx="329205" cy="2974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01F4CA-37F7-527B-BB87-70C9A93EE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7200" y="3733800"/>
            <a:ext cx="4229786" cy="1016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571122-0F8F-C27C-B97E-FE8693896A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5029200"/>
            <a:ext cx="5140562" cy="48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86633"/>
      </p:ext>
    </p:extLst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33B79-2BAD-1120-4DF3-942B20BB6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Seesaw mechanism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CB32B-22EF-8A6F-AE29-24B849AC2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1977. P. Minkowski, 1981. T. Yanagida</a:t>
            </a:r>
          </a:p>
          <a:p>
            <a:r>
              <a:rPr lang="en-US" dirty="0"/>
              <a:t>Neutrinos can acquire (‘Dirac’) mass via Higgs mechanism in SM: </a:t>
            </a:r>
          </a:p>
          <a:p>
            <a:r>
              <a:rPr lang="fr-FR" dirty="0"/>
              <a:t>Right </a:t>
            </a:r>
            <a:r>
              <a:rPr lang="fr-FR" dirty="0" err="1"/>
              <a:t>handed</a:t>
            </a:r>
            <a:r>
              <a:rPr lang="fr-FR" dirty="0"/>
              <a:t> neutrinos must </a:t>
            </a:r>
            <a:r>
              <a:rPr lang="fr-FR" dirty="0" err="1"/>
              <a:t>exist</a:t>
            </a:r>
            <a:endParaRPr lang="fr-FR" dirty="0"/>
          </a:p>
          <a:p>
            <a:pPr lvl="1"/>
            <a:r>
              <a:rPr lang="fr-FR" dirty="0"/>
              <a:t>But, </a:t>
            </a:r>
            <a:r>
              <a:rPr lang="fr-FR" dirty="0" err="1"/>
              <a:t>left</a:t>
            </a:r>
            <a:r>
              <a:rPr lang="fr-FR" dirty="0"/>
              <a:t> </a:t>
            </a:r>
            <a:r>
              <a:rPr lang="fr-FR" dirty="0" err="1"/>
              <a:t>handed</a:t>
            </a:r>
            <a:r>
              <a:rPr lang="fr-FR" dirty="0"/>
              <a:t> neutrino masses are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small</a:t>
            </a:r>
            <a:r>
              <a:rPr lang="fr-FR" dirty="0"/>
              <a:t> (~O(eV))</a:t>
            </a:r>
          </a:p>
          <a:p>
            <a:pPr lvl="1"/>
            <a:r>
              <a:rPr lang="fr-FR" dirty="0" err="1"/>
              <a:t>Hence</a:t>
            </a:r>
            <a:r>
              <a:rPr lang="fr-FR" dirty="0"/>
              <a:t>, </a:t>
            </a:r>
            <a:r>
              <a:rPr lang="fr-FR" dirty="0" err="1"/>
              <a:t>another</a:t>
            </a:r>
            <a:r>
              <a:rPr lang="fr-FR" dirty="0"/>
              <a:t> </a:t>
            </a:r>
            <a:r>
              <a:rPr lang="fr-FR" dirty="0" err="1"/>
              <a:t>mechanism</a:t>
            </a:r>
            <a:r>
              <a:rPr lang="fr-FR" dirty="0"/>
              <a:t> </a:t>
            </a:r>
            <a:r>
              <a:rPr lang="fr-FR" dirty="0" err="1"/>
              <a:t>required</a:t>
            </a:r>
            <a:endParaRPr lang="fr-FR" dirty="0"/>
          </a:p>
          <a:p>
            <a:pPr lvl="1"/>
            <a:r>
              <a:rPr lang="fr-FR" dirty="0" err="1"/>
              <a:t>Each</a:t>
            </a:r>
            <a:r>
              <a:rPr lang="fr-FR" dirty="0"/>
              <a:t> neutrino </a:t>
            </a:r>
            <a:r>
              <a:rPr lang="fr-FR" dirty="0" err="1"/>
              <a:t>flavour</a:t>
            </a:r>
            <a:r>
              <a:rPr lang="fr-FR" dirty="0"/>
              <a:t> has a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heavy</a:t>
            </a:r>
            <a:r>
              <a:rPr lang="fr-FR" dirty="0"/>
              <a:t> right </a:t>
            </a:r>
            <a:r>
              <a:rPr lang="fr-FR" dirty="0" err="1"/>
              <a:t>handed</a:t>
            </a:r>
            <a:r>
              <a:rPr lang="fr-FR" dirty="0"/>
              <a:t> ‘</a:t>
            </a:r>
            <a:r>
              <a:rPr lang="fr-FR" dirty="0" err="1"/>
              <a:t>Majorana</a:t>
            </a:r>
            <a:r>
              <a:rPr lang="fr-FR" dirty="0"/>
              <a:t>’ </a:t>
            </a:r>
            <a:r>
              <a:rPr lang="fr-FR" dirty="0" err="1"/>
              <a:t>partner</a:t>
            </a:r>
            <a:endParaRPr lang="fr-FR" dirty="0"/>
          </a:p>
          <a:p>
            <a:pPr lvl="1"/>
            <a:r>
              <a:rPr lang="fr-FR" dirty="0"/>
              <a:t>Right </a:t>
            </a:r>
            <a:r>
              <a:rPr lang="fr-FR" dirty="0" err="1"/>
              <a:t>handed</a:t>
            </a:r>
            <a:r>
              <a:rPr lang="fr-FR" dirty="0"/>
              <a:t> fermions: </a:t>
            </a:r>
            <a:r>
              <a:rPr lang="fr-FR" dirty="0" err="1"/>
              <a:t>Y</a:t>
            </a:r>
            <a:r>
              <a:rPr lang="fr-FR" baseline="-25000" dirty="0" err="1"/>
              <a:t>w</a:t>
            </a:r>
            <a:r>
              <a:rPr lang="fr-FR" baseline="-25000" dirty="0"/>
              <a:t> </a:t>
            </a:r>
            <a:r>
              <a:rPr lang="fr-FR" dirty="0"/>
              <a:t>= 0, </a:t>
            </a:r>
            <a:r>
              <a:rPr lang="fr-FR" dirty="0" err="1"/>
              <a:t>I</a:t>
            </a:r>
            <a:r>
              <a:rPr lang="fr-FR" baseline="-25000" dirty="0" err="1"/>
              <a:t>w</a:t>
            </a:r>
            <a:r>
              <a:rPr lang="fr-FR" baseline="-25000" dirty="0"/>
              <a:t> </a:t>
            </a:r>
            <a:r>
              <a:rPr lang="fr-FR" dirty="0"/>
              <a:t>= 0 → no SM interactions (‘</a:t>
            </a:r>
            <a:r>
              <a:rPr lang="fr-FR" dirty="0" err="1"/>
              <a:t>sterile</a:t>
            </a:r>
            <a:r>
              <a:rPr lang="fr-FR" dirty="0"/>
              <a:t>’)</a:t>
            </a:r>
          </a:p>
          <a:p>
            <a:pPr lvl="1"/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called</a:t>
            </a:r>
            <a:r>
              <a:rPr lang="fr-FR" dirty="0"/>
              <a:t> Heavy Neutral </a:t>
            </a:r>
            <a:r>
              <a:rPr lang="fr-FR" dirty="0" err="1"/>
              <a:t>Leptions</a:t>
            </a:r>
            <a:r>
              <a:rPr lang="fr-FR" dirty="0"/>
              <a:t> (</a:t>
            </a:r>
            <a:r>
              <a:rPr lang="fr-FR" dirty="0" err="1"/>
              <a:t>HNLs</a:t>
            </a:r>
            <a:r>
              <a:rPr lang="fr-FR" dirty="0"/>
              <a:t>) </a:t>
            </a:r>
          </a:p>
          <a:p>
            <a:r>
              <a:rPr lang="fr-FR" dirty="0" err="1"/>
              <a:t>Eigenvalues</a:t>
            </a:r>
            <a:r>
              <a:rPr lang="fr-FR" dirty="0"/>
              <a:t> of                     </a:t>
            </a:r>
            <a:r>
              <a:rPr lang="fr-FR" dirty="0" err="1"/>
              <a:t>when</a:t>
            </a:r>
            <a:r>
              <a:rPr lang="fr-FR" dirty="0"/>
              <a:t> B&gt;&gt;M:             ,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FCBBD-E3AF-8B95-CA76-F9BFC82C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54271-28C5-139E-8306-73C4E4AF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E0943-4B74-180A-6B32-6F7CFC4D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AE676A-0182-39AB-77F9-9FE8F8090B7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200" y="1752600"/>
            <a:ext cx="2689061" cy="457200"/>
          </a:xfrm>
          <a:prstGeom prst="rect">
            <a:avLst/>
          </a:prstGeom>
        </p:spPr>
      </p:pic>
      <p:pic>
        <p:nvPicPr>
          <p:cNvPr id="8" name="Picture 7" descr="A person in a blue shirt&#10;&#10;AI-generated content may be incorrect.">
            <a:extLst>
              <a:ext uri="{FF2B5EF4-FFF2-40B4-BE49-F238E27FC236}">
                <a16:creationId xmlns:a16="http://schemas.microsoft.com/office/drawing/2014/main" id="{BC7B5FBA-C3D7-0D50-D66F-DF29B2219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93" t="15334" r="3393" b="20286"/>
          <a:stretch>
            <a:fillRect/>
          </a:stretch>
        </p:blipFill>
        <p:spPr>
          <a:xfrm>
            <a:off x="8749693" y="1090501"/>
            <a:ext cx="1003907" cy="8763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134530D-CA1E-F425-CDDC-B26E93955EA1}"/>
              </a:ext>
            </a:extLst>
          </p:cNvPr>
          <p:cNvGrpSpPr/>
          <p:nvPr/>
        </p:nvGrpSpPr>
        <p:grpSpPr>
          <a:xfrm>
            <a:off x="3252088" y="4495800"/>
            <a:ext cx="6227203" cy="685800"/>
            <a:chOff x="3265395" y="4191000"/>
            <a:chExt cx="6227203" cy="6858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41E868-2943-78FC-8812-B8CBBC986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65395" y="4191000"/>
              <a:ext cx="1573305" cy="6858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553721-8277-7D2D-FABD-F4CC3EEEF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2231" y="4369912"/>
              <a:ext cx="194972" cy="33060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43D45A4-3EE1-0891-BAF7-FE2B2A7FC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3401" y="4192314"/>
              <a:ext cx="1459197" cy="65952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58C2ED9-5EE1-C058-F768-FC2563D92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31648" y="4343701"/>
              <a:ext cx="570784" cy="38302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B0AE4B0-5F14-B828-2877-3D0CE814B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09088" y="4376226"/>
              <a:ext cx="306762" cy="324291"/>
            </a:xfrm>
            <a:prstGeom prst="rect">
              <a:avLst/>
            </a:prstGeom>
          </p:spPr>
        </p:pic>
      </p:grpSp>
      <p:pic>
        <p:nvPicPr>
          <p:cNvPr id="9" name="Picture 8" descr="A person in a red sweater&#10;&#10;AI-generated content may be incorrect.">
            <a:extLst>
              <a:ext uri="{FF2B5EF4-FFF2-40B4-BE49-F238E27FC236}">
                <a16:creationId xmlns:a16="http://schemas.microsoft.com/office/drawing/2014/main" id="{5864E672-8987-6808-4A6B-258BE219C1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896" y="1090501"/>
            <a:ext cx="8763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40101"/>
      </p:ext>
    </p:extLst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AFA1328-FD3C-1C56-02C5-BDBC70D27A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4985" t="-156463" r="14985" b="156463"/>
          <a:stretch>
            <a:fillRect/>
          </a:stretch>
        </p:blipFill>
        <p:spPr>
          <a:xfrm>
            <a:off x="4301469" y="4341265"/>
            <a:ext cx="3357218" cy="6124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181620-1421-1691-9E1D-40B9E8514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Seesaw and neutrino masses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AF0AED-6168-291D-023E-3645E4AF56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fr-FR" dirty="0" err="1"/>
                  <a:t>Majorana</a:t>
                </a:r>
                <a:r>
                  <a:rPr lang="fr-FR" dirty="0"/>
                  <a:t> mass </a:t>
                </a:r>
                <a:r>
                  <a:rPr lang="fr-FR" dirty="0" err="1"/>
                  <a:t>term</a:t>
                </a:r>
                <a:endParaRPr lang="fr-FR" dirty="0"/>
              </a:p>
              <a:p>
                <a:pPr lvl="1"/>
                <a:r>
                  <a:rPr lang="en-US" dirty="0"/>
                  <a:t>B-L symmetry → right handed neutrinos.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1" i="1" dirty="0" smtClean="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b="1" i="1" smtClean="0"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</m:oMath>
                </a14:m>
                <a:r>
                  <a:rPr lang="fr-FR" dirty="0" err="1"/>
                  <a:t>transform</a:t>
                </a:r>
                <a:r>
                  <a:rPr lang="fr-FR" dirty="0"/>
                  <a:t> as singlets  in SM </a:t>
                </a:r>
              </a:p>
              <a:p>
                <a:pPr lvl="1"/>
                <a:r>
                  <a:rPr lang="fr-FR" dirty="0"/>
                  <a:t>Gauge invariant </a:t>
                </a:r>
                <a:r>
                  <a:rPr lang="fr-FR" dirty="0" err="1"/>
                  <a:t>term</a:t>
                </a:r>
                <a:r>
                  <a:rPr lang="fr-FR" dirty="0"/>
                  <a:t> can </a:t>
                </a:r>
                <a:r>
                  <a:rPr lang="fr-FR" dirty="0" err="1"/>
                  <a:t>be</a:t>
                </a:r>
                <a:r>
                  <a:rPr lang="fr-FR" dirty="0"/>
                  <a:t> </a:t>
                </a:r>
                <a:r>
                  <a:rPr lang="fr-FR" dirty="0" err="1"/>
                  <a:t>added</a:t>
                </a:r>
                <a:r>
                  <a:rPr lang="fr-FR" dirty="0"/>
                  <a:t> to L:</a:t>
                </a:r>
              </a:p>
              <a:p>
                <a:r>
                  <a:rPr lang="fr-FR" dirty="0" err="1"/>
                  <a:t>Hence</a:t>
                </a:r>
                <a:endParaRPr lang="fr-FR" dirty="0"/>
              </a:p>
              <a:p>
                <a:r>
                  <a:rPr lang="fr-FR" dirty="0"/>
                  <a:t>And </a:t>
                </a:r>
              </a:p>
              <a:p>
                <a:r>
                  <a:rPr lang="fr-FR" dirty="0"/>
                  <a:t>    can </a:t>
                </a:r>
                <a:r>
                  <a:rPr lang="fr-FR" dirty="0" err="1"/>
                  <a:t>be</a:t>
                </a:r>
                <a:r>
                  <a:rPr lang="fr-FR" dirty="0"/>
                  <a:t> </a:t>
                </a:r>
                <a:r>
                  <a:rPr lang="fr-FR" dirty="0" err="1"/>
                  <a:t>generated</a:t>
                </a:r>
                <a:r>
                  <a:rPr lang="fr-FR" dirty="0"/>
                  <a:t> </a:t>
                </a:r>
                <a:r>
                  <a:rPr lang="fr-FR" dirty="0" err="1"/>
                  <a:t>from</a:t>
                </a:r>
                <a:r>
                  <a:rPr lang="fr-FR" dirty="0"/>
                  <a:t> </a:t>
                </a:r>
                <a:r>
                  <a:rPr lang="fr-FR" dirty="0" err="1"/>
                  <a:t>Yukawa</a:t>
                </a:r>
                <a:r>
                  <a:rPr lang="fr-FR" dirty="0"/>
                  <a:t> interactions </a:t>
                </a:r>
                <a:r>
                  <a:rPr lang="fr-FR" dirty="0" err="1"/>
                  <a:t>with</a:t>
                </a:r>
                <a:r>
                  <a:rPr lang="fr-FR" dirty="0"/>
                  <a:t> the Higgs </a:t>
                </a:r>
                <a:r>
                  <a:rPr lang="fr-FR" dirty="0" err="1"/>
                  <a:t>field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𝓞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rad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r>
                  <a:rPr lang="fr-FR" dirty="0"/>
                  <a:t>For </a:t>
                </a:r>
                <a:r>
                  <a:rPr lang="fr-FR" i="1" dirty="0" err="1"/>
                  <a:t>Y</a:t>
                </a:r>
                <a:r>
                  <a:rPr lang="fr-FR" i="1" baseline="-25000" dirty="0" err="1"/>
                  <a:t>c</a:t>
                </a:r>
                <a:r>
                  <a:rPr lang="fr-FR" dirty="0"/>
                  <a:t>≈ 1,                                        and      ≈ 10</a:t>
                </a:r>
                <a:r>
                  <a:rPr lang="fr-FR" baseline="30000" dirty="0"/>
                  <a:t>7 </a:t>
                </a:r>
                <a:r>
                  <a:rPr lang="fr-FR" dirty="0" err="1"/>
                  <a:t>GeV</a:t>
                </a:r>
                <a:endParaRPr lang="fr-FR" dirty="0"/>
              </a:p>
              <a:p>
                <a:r>
                  <a:rPr lang="fr-FR" i="1" dirty="0" err="1"/>
                  <a:t>Y</a:t>
                </a:r>
                <a:r>
                  <a:rPr lang="fr-FR" i="1" baseline="-25000" dirty="0" err="1"/>
                  <a:t>c</a:t>
                </a:r>
                <a:r>
                  <a:rPr lang="fr-FR" baseline="-25000" dirty="0"/>
                  <a:t> </a:t>
                </a:r>
                <a:r>
                  <a:rPr lang="fr-FR" dirty="0" err="1"/>
                  <a:t>increases</a:t>
                </a:r>
                <a:r>
                  <a:rPr lang="fr-FR" dirty="0"/>
                  <a:t> by x</a:t>
                </a:r>
                <a:r>
                  <a:rPr lang="fr-FR" baseline="30000" dirty="0"/>
                  <a:t>2</a:t>
                </a:r>
                <a:r>
                  <a:rPr lang="fr-FR" dirty="0"/>
                  <a:t>,     </a:t>
                </a:r>
                <a:r>
                  <a:rPr lang="fr-FR" dirty="0" err="1"/>
                  <a:t>increases</a:t>
                </a:r>
                <a:r>
                  <a:rPr lang="fr-FR" dirty="0"/>
                  <a:t> by x: </a:t>
                </a:r>
              </a:p>
              <a:p>
                <a:pPr lvl="1"/>
                <a:r>
                  <a:rPr lang="fr-FR" i="1" dirty="0"/>
                  <a:t>m</a:t>
                </a:r>
                <a:r>
                  <a:rPr lang="el-GR" i="1" baseline="-25000" dirty="0"/>
                  <a:t>ν</a:t>
                </a:r>
                <a:r>
                  <a:rPr lang="en-US" i="1" dirty="0"/>
                  <a:t> </a:t>
                </a:r>
                <a:r>
                  <a:rPr lang="en-US" dirty="0"/>
                  <a:t>stays the same</a:t>
                </a:r>
                <a:r>
                  <a:rPr lang="fr-FR" dirty="0"/>
                  <a:t> </a:t>
                </a:r>
              </a:p>
              <a:p>
                <a:r>
                  <a:rPr lang="fr-FR" dirty="0"/>
                  <a:t>      </a:t>
                </a:r>
                <a:r>
                  <a:rPr lang="fr-FR" dirty="0" err="1"/>
                  <a:t>is</a:t>
                </a:r>
                <a:r>
                  <a:rPr lang="fr-FR" dirty="0"/>
                  <a:t> not </a:t>
                </a:r>
                <a:r>
                  <a:rPr lang="fr-FR" dirty="0" err="1"/>
                  <a:t>constrained</a:t>
                </a:r>
                <a:r>
                  <a:rPr lang="fr-FR" dirty="0"/>
                  <a:t>!</a:t>
                </a:r>
              </a:p>
              <a:p>
                <a:endParaRPr lang="fr-FR" dirty="0"/>
              </a:p>
              <a:p>
                <a:pPr marL="0" indent="0">
                  <a:buNone/>
                </a:pPr>
                <a:endParaRPr lang="fr-FR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AF0AED-6168-291D-023E-3645E4AF56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10" t="-16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90D08-6D67-250E-33E5-B48D2F07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EF493-39D9-E2B4-D04C-503B3FC99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84DC2-8C2D-9D54-EC4A-607544742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9871B1-4EA8-2F65-BF5F-BAB9375BD78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8699" y="1905000"/>
            <a:ext cx="2734301" cy="522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0E1714-29F4-FC79-8B30-9FE965B89C0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0" y="2158275"/>
            <a:ext cx="4752589" cy="9213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0BDAE0-6B32-0494-04E8-D11E8192B29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712328"/>
            <a:ext cx="3357218" cy="6124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079AAE-A3CB-06BD-1C50-4FC7290FB9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083" y="4256414"/>
            <a:ext cx="3095748" cy="3155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EBFD3E-7747-E148-B6FD-5DCB26C1832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600" y="3381813"/>
            <a:ext cx="388942" cy="2376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7A1704-8C9D-0AC4-BAC1-9D022EF506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2917" y="4327857"/>
            <a:ext cx="399507" cy="2441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11EA7C-489B-C072-B311-601B3928AF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497"/>
          <a:stretch>
            <a:fillRect/>
          </a:stretch>
        </p:blipFill>
        <p:spPr>
          <a:xfrm>
            <a:off x="1042347" y="5291631"/>
            <a:ext cx="285447" cy="6124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38367-F91B-2C5C-85CA-6B6A368546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497"/>
          <a:stretch>
            <a:fillRect/>
          </a:stretch>
        </p:blipFill>
        <p:spPr>
          <a:xfrm>
            <a:off x="6477000" y="4093293"/>
            <a:ext cx="285447" cy="6124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14EA59-B48F-A112-2CD6-1D9871EC53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497"/>
          <a:stretch>
            <a:fillRect/>
          </a:stretch>
        </p:blipFill>
        <p:spPr>
          <a:xfrm>
            <a:off x="3742100" y="4532476"/>
            <a:ext cx="285447" cy="612447"/>
          </a:xfrm>
          <a:prstGeom prst="rect">
            <a:avLst/>
          </a:prstGeom>
        </p:spPr>
      </p:pic>
      <p:pic>
        <p:nvPicPr>
          <p:cNvPr id="16" name="Picture 15" descr="A diagram of a mass diagram&#10;&#10;AI-generated content may be incorrect.">
            <a:extLst>
              <a:ext uri="{FF2B5EF4-FFF2-40B4-BE49-F238E27FC236}">
                <a16:creationId xmlns:a16="http://schemas.microsoft.com/office/drawing/2014/main" id="{0E93453B-EAAF-4A59-5CFD-3AAEA3CCA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639337"/>
            <a:ext cx="2723129" cy="20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36957"/>
      </p:ext>
    </p:extLst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2C4AA-9E8F-9560-0D8F-EE122891A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for neutrino decay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07C1DC-E820-50C7-3E54-5C77FA2E06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1982. M. Gronau. Fermilab-Pub-82/52-thy</a:t>
                </a:r>
              </a:p>
              <a:p>
                <a:pPr lvl="1"/>
                <a:r>
                  <a:rPr lang="en-US" dirty="0"/>
                  <a:t>Searching for Heavy Unstable Neutrinos</a:t>
                </a:r>
              </a:p>
              <a:p>
                <a:r>
                  <a:rPr lang="en-US" dirty="0"/>
                  <a:t>1984. F. </a:t>
                </a:r>
                <a:r>
                  <a:rPr lang="en-US" dirty="0" err="1"/>
                  <a:t>Vanucci</a:t>
                </a:r>
                <a:r>
                  <a:rPr lang="en-US" dirty="0"/>
                  <a:t> et al. CERN PS 191</a:t>
                </a:r>
              </a:p>
              <a:p>
                <a:pPr lvl="1"/>
                <a:r>
                  <a:rPr lang="en-US" dirty="0"/>
                  <a:t>0.56 x 10</a:t>
                </a:r>
                <a:r>
                  <a:rPr lang="en-US" baseline="30000" dirty="0"/>
                  <a:t>19 </a:t>
                </a:r>
                <a:r>
                  <a:rPr lang="en-US" dirty="0"/>
                  <a:t>POT</a:t>
                </a:r>
              </a:p>
              <a:p>
                <a:pPr lvl="1"/>
                <a:r>
                  <a:rPr lang="en-US" i="1" dirty="0"/>
                  <a:t>p</a:t>
                </a:r>
                <a:r>
                  <a:rPr lang="en-US" dirty="0"/>
                  <a:t> + (Be) target →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:r>
                  <a:rPr lang="en-US" i="1" dirty="0"/>
                  <a:t>K</a:t>
                </a:r>
                <a:r>
                  <a:rPr lang="en-US" dirty="0"/>
                  <a:t> 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1" i="1" dirty="0" smtClean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b="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1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/>
                  <a:t> + …</a:t>
                </a:r>
              </a:p>
              <a:p>
                <a:pPr lvl="1"/>
                <a:r>
                  <a:rPr lang="en-US" dirty="0"/>
                  <a:t>0 events below </a:t>
                </a:r>
                <a:r>
                  <a:rPr lang="en-US" i="1" dirty="0"/>
                  <a:t>K</a:t>
                </a:r>
                <a:r>
                  <a:rPr lang="en-US" dirty="0"/>
                  <a:t>. First exclusion plots!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fr-FR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07C1DC-E820-50C7-3E54-5C77FA2E06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10" t="-16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EF89D-1B13-442C-CF66-BFB278696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85082-ED0A-D698-1FAE-23269EE2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6C65A-D674-7470-9AA8-69EE644E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734BF7-25EB-0E03-286E-38F1AA305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84044" y="3029680"/>
            <a:ext cx="2805110" cy="3352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93DB50-26A5-931C-5CD2-8D14DA089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808692" y="2853594"/>
            <a:ext cx="2805214" cy="367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10456"/>
      </p:ext>
    </p:extLst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BB420-4B4C-CE01-5CEB-4C21142A9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Baryon Asymmetry of the Universe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0BDAF-26CB-205E-D777-8252ABBD4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Sakharov conditions for baryon asymmetry satisfied by seesaw:</a:t>
            </a:r>
          </a:p>
          <a:p>
            <a:pPr lvl="1"/>
            <a:r>
              <a:rPr lang="en-GB" dirty="0"/>
              <a:t>HNLs created in the early universe.  </a:t>
            </a:r>
            <a:r>
              <a:rPr lang="en-US" dirty="0"/>
              <a:t>Extra complex phases in Yukawa couplings → CP violation → L violation</a:t>
            </a:r>
          </a:p>
          <a:p>
            <a:pPr lvl="1"/>
            <a:r>
              <a:rPr lang="en-US" dirty="0"/>
              <a:t>Complex vacuum structure in SM → L violation transferred to baryons </a:t>
            </a:r>
            <a:r>
              <a:rPr lang="en-GB" dirty="0"/>
              <a:t>due to equilibrium </a:t>
            </a:r>
            <a:r>
              <a:rPr lang="en-GB" dirty="0" err="1"/>
              <a:t>sphaleron</a:t>
            </a:r>
            <a:r>
              <a:rPr lang="en-GB" dirty="0"/>
              <a:t> processes </a:t>
            </a:r>
            <a:r>
              <a:rPr lang="en-US" dirty="0"/>
              <a:t>→ B violation</a:t>
            </a:r>
          </a:p>
          <a:p>
            <a:pPr lvl="1"/>
            <a:r>
              <a:rPr lang="fr-FR" dirty="0" err="1"/>
              <a:t>HNLs</a:t>
            </a:r>
            <a:r>
              <a:rPr lang="fr-FR" dirty="0"/>
              <a:t> out of thermal </a:t>
            </a:r>
            <a:r>
              <a:rPr lang="fr-FR" dirty="0" err="1"/>
              <a:t>equilibrium</a:t>
            </a:r>
            <a:r>
              <a:rPr lang="fr-FR" dirty="0"/>
              <a:t> for T&gt;O(100) </a:t>
            </a:r>
            <a:r>
              <a:rPr lang="fr-FR" dirty="0" err="1"/>
              <a:t>GeV</a:t>
            </a:r>
            <a:r>
              <a:rPr lang="fr-FR" dirty="0"/>
              <a:t> (</a:t>
            </a:r>
            <a:r>
              <a:rPr lang="fr-FR" dirty="0" err="1"/>
              <a:t>decay</a:t>
            </a:r>
            <a:r>
              <a:rPr lang="fr-FR" dirty="0"/>
              <a:t> rate not as quick as the Hubble expansion)</a:t>
            </a:r>
          </a:p>
          <a:p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F05DF-BBFD-5091-B030-9726F35DB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B364D-6036-4AB9-31D3-D02C2E913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1DFFB-8C73-D04C-176A-448302E7C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96777"/>
      </p:ext>
    </p:extLst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5D754-465F-0CAF-9388-864311B80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Non-baryonic Dark Matter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725B8-6108-61C1-BB93-A6FE13EDB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‘Weak’ gravitational lensing </a:t>
            </a:r>
          </a:p>
          <a:p>
            <a:pPr lvl="1"/>
            <a:r>
              <a:rPr lang="en-US" dirty="0"/>
              <a:t>Strongest evidence for dark matter. Look at many clusters of galaxies.</a:t>
            </a:r>
          </a:p>
          <a:p>
            <a:r>
              <a:rPr lang="en-US" dirty="0"/>
              <a:t>Vera Rubin: </a:t>
            </a:r>
          </a:p>
          <a:p>
            <a:pPr lvl="1"/>
            <a:r>
              <a:rPr lang="en-US" dirty="0"/>
              <a:t>5 times more dark matter than baryonic matter</a:t>
            </a:r>
          </a:p>
          <a:p>
            <a:r>
              <a:rPr lang="en-US" dirty="0"/>
              <a:t>Warm Dark Matter candidates:</a:t>
            </a:r>
          </a:p>
          <a:p>
            <a:pPr lvl="1"/>
            <a:r>
              <a:rPr lang="en-US" dirty="0"/>
              <a:t>Stable sterile neutrinos with m ~ O(1keV)</a:t>
            </a:r>
          </a:p>
          <a:p>
            <a:r>
              <a:rPr lang="en-US" dirty="0"/>
              <a:t>From cosmology: 2.6 keV &lt; m &lt; 5 keV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73F2C-7456-7F67-E323-850685408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D0915-1B96-3CFE-83D1-49B0F63A6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4EC08-BAE3-373C-4041-EE4BD4726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6" descr="A diagram of a galaxy&#10;&#10;AI-generated content may be incorrect.">
            <a:extLst>
              <a:ext uri="{FF2B5EF4-FFF2-40B4-BE49-F238E27FC236}">
                <a16:creationId xmlns:a16="http://schemas.microsoft.com/office/drawing/2014/main" id="{CF4D2BDA-E590-1001-41E0-34075D440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066800"/>
            <a:ext cx="3677716" cy="197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79521"/>
      </p:ext>
    </p:extLst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87350" y="228600"/>
                <a:ext cx="8915400" cy="6858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en-GB" dirty="0"/>
                  <a:t>MSM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7350" y="228600"/>
                <a:ext cx="8915400" cy="685800"/>
              </a:xfrm>
              <a:blipFill>
                <a:blip r:embed="rId3"/>
                <a:stretch>
                  <a:fillRect t="-16071" b="-321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1143000"/>
                <a:ext cx="9144000" cy="5105400"/>
              </a:xfrm>
            </p:spPr>
            <p:txBody>
              <a:bodyPr/>
              <a:lstStyle/>
              <a:p>
                <a:r>
                  <a:rPr lang="en-GB" dirty="0"/>
                  <a:t>2005. M. Shaposhnikov et al.</a:t>
                </a:r>
              </a:p>
              <a:p>
                <a:r>
                  <a:rPr lang="en-GB" dirty="0"/>
                  <a:t>SM with right-handed Majorana HNLs: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pPr marL="762000" lvl="1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143000"/>
                <a:ext cx="9144000" cy="5105400"/>
              </a:xfrm>
              <a:blipFill>
                <a:blip r:embed="rId4"/>
                <a:stretch>
                  <a:fillRect l="-400" t="-16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FCF640-418B-3EFC-32A2-542A16278B8D}"/>
              </a:ext>
            </a:extLst>
          </p:cNvPr>
          <p:cNvGrpSpPr/>
          <p:nvPr/>
        </p:nvGrpSpPr>
        <p:grpSpPr>
          <a:xfrm>
            <a:off x="471221" y="2057400"/>
            <a:ext cx="8561654" cy="2844000"/>
            <a:chOff x="471221" y="2438400"/>
            <a:chExt cx="8561654" cy="2844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221" y="2438400"/>
              <a:ext cx="4065854" cy="2844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021" y="2438400"/>
              <a:ext cx="4065854" cy="2844000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 bwMode="auto">
            <a:xfrm>
              <a:off x="4205021" y="3860400"/>
              <a:ext cx="762000" cy="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hlink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  <p:grpSp>
          <p:nvGrpSpPr>
            <p:cNvPr id="18" name="Group 17"/>
            <p:cNvGrpSpPr/>
            <p:nvPr/>
          </p:nvGrpSpPr>
          <p:grpSpPr>
            <a:xfrm>
              <a:off x="2604821" y="4114800"/>
              <a:ext cx="396000" cy="540000"/>
              <a:chOff x="8773177" y="2323864"/>
              <a:chExt cx="436177" cy="504000"/>
            </a:xfrm>
            <a:solidFill>
              <a:srgbClr val="CCFFCC"/>
            </a:solidFill>
          </p:grpSpPr>
          <p:sp>
            <p:nvSpPr>
              <p:cNvPr id="16" name="Rectangle 15"/>
              <p:cNvSpPr/>
              <p:nvPr/>
            </p:nvSpPr>
            <p:spPr bwMode="auto">
              <a:xfrm flipV="1">
                <a:off x="8980754" y="2323864"/>
                <a:ext cx="228600" cy="504000"/>
              </a:xfrm>
              <a:prstGeom prst="rect">
                <a:avLst/>
              </a:prstGeom>
              <a:grpFill/>
              <a:ln w="762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" name="Isosceles Triangle 16"/>
              <p:cNvSpPr/>
              <p:nvPr/>
            </p:nvSpPr>
            <p:spPr bwMode="auto">
              <a:xfrm>
                <a:off x="8773177" y="2323864"/>
                <a:ext cx="396000" cy="504000"/>
              </a:xfrm>
              <a:prstGeom prst="triangle">
                <a:avLst/>
              </a:prstGeom>
              <a:grpFill/>
              <a:ln w="762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842821" y="4088104"/>
              <a:ext cx="396000" cy="540000"/>
              <a:chOff x="8773177" y="2323864"/>
              <a:chExt cx="436177" cy="504000"/>
            </a:xfrm>
            <a:solidFill>
              <a:srgbClr val="CCFFCC"/>
            </a:solidFill>
          </p:grpSpPr>
          <p:sp>
            <p:nvSpPr>
              <p:cNvPr id="20" name="Rectangle 19"/>
              <p:cNvSpPr/>
              <p:nvPr/>
            </p:nvSpPr>
            <p:spPr bwMode="auto">
              <a:xfrm flipV="1">
                <a:off x="8980754" y="2323864"/>
                <a:ext cx="228600" cy="504000"/>
              </a:xfrm>
              <a:prstGeom prst="rect">
                <a:avLst/>
              </a:prstGeom>
              <a:grpFill/>
              <a:ln w="762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Isosceles Triangle 20"/>
              <p:cNvSpPr/>
              <p:nvPr/>
            </p:nvSpPr>
            <p:spPr bwMode="auto">
              <a:xfrm>
                <a:off x="8773177" y="2323864"/>
                <a:ext cx="396000" cy="504000"/>
              </a:xfrm>
              <a:prstGeom prst="triangle">
                <a:avLst/>
              </a:prstGeom>
              <a:grpFill/>
              <a:ln w="762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1125821" y="4087730"/>
              <a:ext cx="396000" cy="540000"/>
              <a:chOff x="8773177" y="2323864"/>
              <a:chExt cx="436177" cy="504000"/>
            </a:xfrm>
            <a:solidFill>
              <a:srgbClr val="CCFFCC"/>
            </a:solidFill>
          </p:grpSpPr>
          <p:sp>
            <p:nvSpPr>
              <p:cNvPr id="23" name="Rectangle 22"/>
              <p:cNvSpPr/>
              <p:nvPr/>
            </p:nvSpPr>
            <p:spPr bwMode="auto">
              <a:xfrm flipV="1">
                <a:off x="8980754" y="2323864"/>
                <a:ext cx="228600" cy="504000"/>
              </a:xfrm>
              <a:prstGeom prst="rect">
                <a:avLst/>
              </a:prstGeom>
              <a:grpFill/>
              <a:ln w="762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Isosceles Triangle 23"/>
              <p:cNvSpPr/>
              <p:nvPr/>
            </p:nvSpPr>
            <p:spPr bwMode="auto">
              <a:xfrm>
                <a:off x="8773177" y="2323864"/>
                <a:ext cx="396000" cy="504000"/>
              </a:xfrm>
              <a:prstGeom prst="triangle">
                <a:avLst/>
              </a:prstGeom>
              <a:grpFill/>
              <a:ln w="762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pic>
        <p:nvPicPr>
          <p:cNvPr id="9" name="Picture 8" descr="A person wearing glasses and a sweater&#10;&#10;AI-generated content may be incorrect.">
            <a:extLst>
              <a:ext uri="{FF2B5EF4-FFF2-40B4-BE49-F238E27FC236}">
                <a16:creationId xmlns:a16="http://schemas.microsoft.com/office/drawing/2014/main" id="{409A59E9-09BE-FB4D-6446-2409E29EF3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70802"/>
            <a:ext cx="810665" cy="12338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3477B6-1AE1-7BB9-69BB-466BFA101D9B}"/>
              </a:ext>
            </a:extLst>
          </p:cNvPr>
          <p:cNvSpPr txBox="1"/>
          <p:nvPr/>
        </p:nvSpPr>
        <p:spPr>
          <a:xfrm>
            <a:off x="5334000" y="1210790"/>
            <a:ext cx="1383713" cy="261610"/>
          </a:xfrm>
          <a:prstGeom prst="rect">
            <a:avLst/>
          </a:prstGeom>
          <a:solidFill>
            <a:srgbClr val="FFCCCC">
              <a:alpha val="49020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1100" dirty="0"/>
              <a:t>PL B620 (2005) 17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BBBD32-EA5B-52D7-6205-75F2BE2534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2015" y="5306006"/>
            <a:ext cx="6001969" cy="50979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E0CAE8F-8313-F20B-D63D-1437654129BC}"/>
              </a:ext>
            </a:extLst>
          </p:cNvPr>
          <p:cNvSpPr/>
          <p:nvPr/>
        </p:nvSpPr>
        <p:spPr bwMode="auto">
          <a:xfrm>
            <a:off x="7848600" y="5560903"/>
            <a:ext cx="76200" cy="154097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467740"/>
      </p:ext>
    </p:extLst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9C46A85-C4BC-8B58-8A3C-FDB924526BB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Predictions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>
                        <a:latin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en-GB" dirty="0"/>
                  <a:t>MSM</a:t>
                </a:r>
                <a:endParaRPr lang="fr-FR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9C46A85-C4BC-8B58-8A3C-FDB924526B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6071" b="-321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DA8FA7-D6B8-42BA-60DC-E6DAE76414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3744" y="1028700"/>
                <a:ext cx="8915400" cy="5105400"/>
              </a:xfrm>
            </p:spPr>
            <p:txBody>
              <a:bodyPr/>
              <a:lstStyle/>
              <a:p>
                <a:r>
                  <a:rPr lang="en-US" dirty="0"/>
                  <a:t>Dark matter→3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Only 2 N incompatible with oscillation data</a:t>
                </a:r>
              </a:p>
              <a:p>
                <a:r>
                  <a:rPr lang="en-US" dirty="0"/>
                  <a:t>Lightest active neutrino mass</a:t>
                </a:r>
              </a:p>
              <a:p>
                <a:pPr lvl="1"/>
                <a:r>
                  <a:rPr lang="en-US" dirty="0"/>
                  <a:t>                                            and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GB" dirty="0"/>
                  <a:t> light,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𝒌𝒆𝑽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: dark matter candidate</a:t>
                </a:r>
              </a:p>
              <a:p>
                <a:pPr lvl="1"/>
                <a:r>
                  <a:rPr lang="en-GB" dirty="0"/>
                  <a:t>Could be found by X-ray observatories</a:t>
                </a:r>
              </a:p>
              <a:p>
                <a:pPr lvl="1"/>
                <a:r>
                  <a:rPr lang="en-GB" dirty="0"/>
                  <a:t>3.5 keV emission line</a:t>
                </a:r>
              </a:p>
              <a:p>
                <a:pPr lvl="1"/>
                <a:endParaRPr lang="en-GB" dirty="0"/>
              </a:p>
              <a:p>
                <a:pPr marL="762000" lvl="1" indent="0">
                  <a:buNone/>
                </a:pPr>
                <a:endParaRPr lang="en-GB" dirty="0"/>
              </a:p>
              <a:p>
                <a:pPr marL="762000" lvl="1" indent="0">
                  <a:buNone/>
                </a:pPr>
                <a:endParaRPr lang="en-GB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GB" dirty="0"/>
                  <a:t> degenerate,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𝟏𝟎𝟎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𝑴𝒆𝑽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𝒇𝒆𝒘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𝑮𝒆𝑽</m:t>
                        </m:r>
                      </m:e>
                    </m:d>
                  </m:oMath>
                </a14:m>
                <a:r>
                  <a:rPr lang="en-GB" dirty="0"/>
                  <a:t>: </a:t>
                </a:r>
              </a:p>
              <a:p>
                <a:pPr lvl="1"/>
                <a:r>
                  <a:rPr lang="en-GB" dirty="0"/>
                  <a:t>Give active neutrino masses via see-saw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GB" dirty="0"/>
                  <a:t> increased CP violation: </a:t>
                </a:r>
              </a:p>
              <a:p>
                <a:pPr lvl="1"/>
                <a:r>
                  <a:rPr lang="en-GB" dirty="0" err="1"/>
                  <a:t>leptogenesis</a:t>
                </a:r>
                <a:r>
                  <a:rPr lang="en-GB" dirty="0"/>
                  <a:t> →baryogenesis</a:t>
                </a:r>
                <a:endParaRPr lang="fr-FR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DA8FA7-D6B8-42BA-60DC-E6DAE76414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3744" y="1028700"/>
                <a:ext cx="8915400" cy="5105400"/>
              </a:xfrm>
              <a:blipFill>
                <a:blip r:embed="rId3"/>
                <a:stretch>
                  <a:fillRect l="-410" t="-1673" b="-34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D4DE8-BBB8-A9C2-584A-AC9B99222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5364F-34DD-59C6-A45F-893FC6E8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0075F-766D-69C0-8C90-3A7B7E90F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5832BB-4DA9-F8D9-BCBC-41529F5D0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882400"/>
            <a:ext cx="2743599" cy="311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EC0127-C18F-2471-E948-0D8B82740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00" y="2252610"/>
            <a:ext cx="2667000" cy="3123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2086DF-E6CB-C613-7C03-8C773F92A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2262141"/>
            <a:ext cx="1847686" cy="2953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2EA026-4CAB-6EB9-06A3-5764697E7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7651" y="2294516"/>
            <a:ext cx="579816" cy="2285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A5D697-EADE-1DC2-B14F-F0BB22A2206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2800" y="2635053"/>
            <a:ext cx="1971402" cy="10384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29936D-7F33-F8FD-FC8C-4F049898CBF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0000" y="3300982"/>
            <a:ext cx="4006497" cy="14693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94F2DF1-AA8D-9603-4645-D7F40F684678}"/>
              </a:ext>
            </a:extLst>
          </p:cNvPr>
          <p:cNvSpPr txBox="1"/>
          <p:nvPr/>
        </p:nvSpPr>
        <p:spPr>
          <a:xfrm>
            <a:off x="1760616" y="3880465"/>
            <a:ext cx="1657826" cy="261610"/>
          </a:xfrm>
          <a:prstGeom prst="rect">
            <a:avLst/>
          </a:prstGeom>
          <a:solidFill>
            <a:srgbClr val="FFCCCC">
              <a:alpha val="49020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1100" b="0" dirty="0"/>
              <a:t>arXiv:1402.4119 (2015)</a:t>
            </a:r>
          </a:p>
        </p:txBody>
      </p:sp>
    </p:spTree>
    <p:extLst>
      <p:ext uri="{BB962C8B-B14F-4D97-AF65-F5344CB8AC3E}">
        <p14:creationId xmlns:p14="http://schemas.microsoft.com/office/powerpoint/2010/main" val="2740876033"/>
      </p:ext>
    </p:extLst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A59DB-31CE-1888-8A2A-AB877D38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Beginning of SHiP: 2012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27E2D-45C3-0131-BA24-3B7F026D5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Higgs discovered! </a:t>
            </a:r>
          </a:p>
          <a:p>
            <a:pPr lvl="1"/>
            <a:r>
              <a:rPr lang="en-US" dirty="0"/>
              <a:t>Triumph of SM</a:t>
            </a:r>
          </a:p>
          <a:p>
            <a:r>
              <a:rPr lang="en-US" dirty="0"/>
              <a:t>But three major problems:</a:t>
            </a:r>
          </a:p>
          <a:p>
            <a:pPr lvl="1"/>
            <a:r>
              <a:rPr lang="en-US" dirty="0"/>
              <a:t>SM -&gt; ‘God is a weak left-hander’. However: neutrinos have mass!</a:t>
            </a:r>
          </a:p>
          <a:p>
            <a:pPr lvl="1"/>
            <a:r>
              <a:rPr lang="en-US" dirty="0"/>
              <a:t>Baryon asymmetry. Where are all the anti baryons?</a:t>
            </a:r>
          </a:p>
          <a:p>
            <a:pPr lvl="1"/>
            <a:r>
              <a:rPr lang="en-US" dirty="0"/>
              <a:t>Dark Matter. What is it?</a:t>
            </a:r>
          </a:p>
          <a:p>
            <a:pPr lvl="1"/>
            <a:endParaRPr lang="en-US" dirty="0"/>
          </a:p>
          <a:p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DB10C-46FF-3111-A39B-19D15B0D4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CDCBC-D3B4-D4C8-DBDC-C090015C4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88FA8-8ACF-493F-450F-5AF0BCC4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77655"/>
      </p:ext>
    </p:extLst>
  </p:cSld>
  <p:clrMapOvr>
    <a:masterClrMapping/>
  </p:clrMapOvr>
  <p:transition spd="med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E045-CAAF-8AE1-6B80-BC80200EE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constraints on </a:t>
            </a:r>
            <a:r>
              <a:rPr lang="fr-FR" dirty="0"/>
              <a:t>N</a:t>
            </a:r>
            <a:r>
              <a:rPr lang="fr-FR" baseline="-25000" dirty="0"/>
              <a:t>2,3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C3DB3-3389-BCAF-3259-6583850AF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BAU </a:t>
            </a:r>
            <a:r>
              <a:rPr lang="fr-FR" dirty="0" err="1"/>
              <a:t>generation</a:t>
            </a:r>
            <a:r>
              <a:rPr lang="fr-FR" dirty="0"/>
              <a:t>: </a:t>
            </a:r>
            <a:r>
              <a:rPr lang="fr-FR" dirty="0" err="1"/>
              <a:t>mixing</a:t>
            </a:r>
            <a:r>
              <a:rPr lang="fr-FR" dirty="0"/>
              <a:t> angle of N</a:t>
            </a:r>
            <a:r>
              <a:rPr lang="fr-FR" baseline="-25000" dirty="0"/>
              <a:t>2,3</a:t>
            </a:r>
            <a:r>
              <a:rPr lang="fr-FR" dirty="0"/>
              <a:t> to active neutrinos not </a:t>
            </a:r>
            <a:r>
              <a:rPr lang="fr-FR" dirty="0" err="1"/>
              <a:t>too</a:t>
            </a:r>
            <a:r>
              <a:rPr lang="fr-FR" dirty="0"/>
              <a:t> large</a:t>
            </a:r>
          </a:p>
          <a:p>
            <a:r>
              <a:rPr lang="fr-FR" dirty="0"/>
              <a:t>Neutrino masses: </a:t>
            </a:r>
            <a:r>
              <a:rPr lang="fr-FR" dirty="0" err="1"/>
              <a:t>mixing</a:t>
            </a:r>
            <a:r>
              <a:rPr lang="fr-FR" dirty="0"/>
              <a:t> angle of N</a:t>
            </a:r>
            <a:r>
              <a:rPr lang="fr-FR" baseline="-25000" dirty="0"/>
              <a:t>2,3</a:t>
            </a:r>
            <a:r>
              <a:rPr lang="fr-FR" dirty="0"/>
              <a:t> to active neutrinos not </a:t>
            </a:r>
            <a:r>
              <a:rPr lang="fr-FR" dirty="0" err="1"/>
              <a:t>too</a:t>
            </a:r>
            <a:r>
              <a:rPr lang="fr-FR" dirty="0"/>
              <a:t> </a:t>
            </a:r>
            <a:r>
              <a:rPr lang="fr-FR" dirty="0" err="1"/>
              <a:t>small</a:t>
            </a:r>
            <a:endParaRPr lang="fr-FR" dirty="0"/>
          </a:p>
          <a:p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1AAF4-F69B-FF4D-EAD5-4778E996D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0C79E-7B3F-2B25-9894-DC21F8ACA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5ED12-8E19-049E-5D8D-E09384886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F91446-0DC9-556B-D159-0E6465012F2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0334" y="2954488"/>
            <a:ext cx="8369981" cy="2895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AB4C9B-EC9F-F3FD-501A-37B5015DDC8B}"/>
              </a:ext>
            </a:extLst>
          </p:cNvPr>
          <p:cNvSpPr txBox="1"/>
          <p:nvPr/>
        </p:nvSpPr>
        <p:spPr>
          <a:xfrm>
            <a:off x="2057400" y="4958366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dirty="0"/>
              <a:t>Excluded by neutrino oscillations</a:t>
            </a:r>
            <a:endParaRPr lang="fr-FR" sz="800" b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E3B2D7-361A-4107-786F-3CBE3D37EEA7}"/>
              </a:ext>
            </a:extLst>
          </p:cNvPr>
          <p:cNvSpPr txBox="1"/>
          <p:nvPr/>
        </p:nvSpPr>
        <p:spPr>
          <a:xfrm>
            <a:off x="6172200" y="4953000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dirty="0"/>
              <a:t>Excluded by neutrino oscillations</a:t>
            </a:r>
            <a:endParaRPr lang="fr-FR" sz="800" b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A2935C-63FB-5D93-2A70-0801F2148453}"/>
              </a:ext>
            </a:extLst>
          </p:cNvPr>
          <p:cNvSpPr txBox="1"/>
          <p:nvPr/>
        </p:nvSpPr>
        <p:spPr>
          <a:xfrm>
            <a:off x="4648200" y="5749534"/>
            <a:ext cx="1673855" cy="261610"/>
          </a:xfrm>
          <a:prstGeom prst="rect">
            <a:avLst/>
          </a:prstGeom>
          <a:solidFill>
            <a:srgbClr val="FFCCCC">
              <a:alpha val="49020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1100" dirty="0"/>
              <a:t>PRD 87 093006 (2013)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D94A8F-7832-F850-BCCE-2909ECBE7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86" y="3048452"/>
            <a:ext cx="1124139" cy="2414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565D37-9FFD-0A90-8B19-B41D85752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86" y="3374890"/>
            <a:ext cx="871701" cy="3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52580"/>
      </p:ext>
    </p:extLst>
  </p:cSld>
  <p:clrMapOvr>
    <a:masterClrMapping/>
  </p:clrMapOvr>
  <p:transition spd="med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𝐇𝐍𝐋</m:t>
                    </m:r>
                  </m:oMath>
                </a14:m>
                <a:r>
                  <a:rPr lang="en-GB" dirty="0"/>
                  <a:t> production and decay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6071" b="-32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1066800"/>
                <a:ext cx="8712708" cy="1513332"/>
              </a:xfrm>
            </p:spPr>
            <p:txBody>
              <a:bodyPr/>
              <a:lstStyle/>
              <a:p>
                <a:r>
                  <a:rPr lang="en-US" dirty="0"/>
                  <a:t>Production:</a:t>
                </a:r>
              </a:p>
              <a:p>
                <a:pPr lvl="1"/>
                <a:r>
                  <a:rPr lang="en-US" dirty="0"/>
                  <a:t>Via kinematically allowed weak decays of mesons and baryons</a:t>
                </a:r>
              </a:p>
              <a:p>
                <a:pPr marL="990600" lvl="2" indent="0">
                  <a:buNone/>
                </a:pPr>
                <a:r>
                  <a:rPr lang="en-US" i="1" dirty="0"/>
                  <a:t>p</a:t>
                </a:r>
                <a:r>
                  <a:rPr lang="en-US" dirty="0"/>
                  <a:t> + target (dump) →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:r>
                  <a:rPr lang="en-US" i="1" dirty="0"/>
                  <a:t>K</a:t>
                </a:r>
                <a:r>
                  <a:rPr lang="en-US" dirty="0"/>
                  <a:t>, charm for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𝑯𝑵𝑳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𝑮𝒆𝑽</m:t>
                    </m:r>
                  </m:oMath>
                </a14:m>
                <a:r>
                  <a:rPr lang="en-US" dirty="0"/>
                  <a:t>, beauty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𝑯𝑵𝑳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𝑮𝒆𝑽</m:t>
                    </m:r>
                  </m:oMath>
                </a14:m>
                <a:r>
                  <a:rPr lang="en-US" dirty="0"/>
                  <a:t>) + …, and then hadron → </a:t>
                </a:r>
                <a:r>
                  <a:rPr lang="en-US" i="1" dirty="0"/>
                  <a:t>N</a:t>
                </a:r>
                <a:r>
                  <a:rPr lang="en-US" dirty="0"/>
                  <a:t> + …</a:t>
                </a:r>
              </a:p>
              <a:p>
                <a:r>
                  <a:rPr lang="en-GB" dirty="0">
                    <a:ea typeface="Cambria Math" panose="02040503050406030204" pitchFamily="18" charset="0"/>
                  </a:rPr>
                  <a:t>Signal: spontaneous appearance of SM particles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066800"/>
                <a:ext cx="8712708" cy="1513332"/>
              </a:xfrm>
              <a:blipFill>
                <a:blip r:embed="rId4"/>
                <a:stretch>
                  <a:fillRect l="-420" t="-5645" b="-241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181710"/>
            <a:ext cx="2756916" cy="28849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92" y="3297936"/>
            <a:ext cx="2921508" cy="2569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 bwMode="auto">
              <a:xfrm>
                <a:off x="2615204" y="3181710"/>
                <a:ext cx="4244300" cy="35238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571500" indent="-57150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u"/>
                  <a:defRPr sz="2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1047750" indent="-2857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b="1">
                    <a:solidFill>
                      <a:schemeClr val="tx1"/>
                    </a:solidFill>
                    <a:latin typeface="+mn-lt"/>
                  </a:defRPr>
                </a:lvl2pPr>
                <a:lvl3pPr marL="1562100" indent="-22860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Font typeface="Wingdings" pitchFamily="2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</a:defRPr>
                </a:lvl3pPr>
                <a:lvl4pPr marL="192405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hlink"/>
                  </a:buClr>
                  <a:buSzPct val="100000"/>
                  <a:buFont typeface="Wingdings" pitchFamily="2" charset="2"/>
                  <a:buChar char="u"/>
                  <a:defRPr sz="1400" b="1">
                    <a:solidFill>
                      <a:srgbClr val="0000FF"/>
                    </a:solidFill>
                    <a:latin typeface="+mn-lt"/>
                  </a:defRPr>
                </a:lvl4pPr>
                <a:lvl5pPr marL="22860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+mn-lt"/>
                  </a:defRPr>
                </a:lvl5pPr>
                <a:lvl6pPr marL="27432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+mn-lt"/>
                  </a:defRPr>
                </a:lvl6pPr>
                <a:lvl7pPr marL="32004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+mn-lt"/>
                  </a:defRPr>
                </a:lvl7pPr>
                <a:lvl8pPr marL="36576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+mn-lt"/>
                  </a:defRPr>
                </a:lvl8pPr>
                <a:lvl9pPr marL="41148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+mn-lt"/>
                  </a:defRPr>
                </a:lvl9pPr>
              </a:lstStyle>
              <a:p>
                <a:pPr marL="476250" lvl="1" indent="0">
                  <a:buNone/>
                </a:pPr>
                <a:r>
                  <a:rPr lang="en-GB" b="1" kern="0" dirty="0">
                    <a:latin typeface="Cambria Math" panose="02040503050406030204" pitchFamily="18" charset="0"/>
                  </a:rPr>
                  <a:t>Production:</a:t>
                </a:r>
              </a:p>
              <a:p>
                <a:pPr marL="4762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kern="0" smtClean="0">
                          <a:latin typeface="Cambria Math" panose="02040503050406030204" pitchFamily="18" charset="0"/>
                        </a:rPr>
                        <m:t>𝑩𝒓</m:t>
                      </m:r>
                      <m:d>
                        <m:dPr>
                          <m:ctrlPr>
                            <a:rPr lang="en-GB" b="1" i="1" kern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 kern="0" smtClean="0">
                              <a:latin typeface="Cambria Math" panose="02040503050406030204" pitchFamily="18" charset="0"/>
                            </a:rPr>
                            <m:t>𝑫</m:t>
                          </m:r>
                          <m:r>
                            <a:rPr lang="en-GB" b="1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GB" b="1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𝑯𝑵𝑳</m:t>
                          </m:r>
                          <m:r>
                            <a:rPr lang="en-GB" b="1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1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𝑿</m:t>
                          </m:r>
                          <m:r>
                            <a:rPr lang="en-GB" b="1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)~</m:t>
                          </m:r>
                          <m:sSup>
                            <m:sSupPr>
                              <m:ctrlPr>
                                <a:rPr lang="en-GB" i="1" ker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 kern="0"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GB" i="1" ker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i="1" ker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GB" kern="0" dirty="0"/>
                            <m:t>−</m:t>
                          </m:r>
                          <m:sSup>
                            <m:sSupPr>
                              <m:ctrlPr>
                                <a:rPr lang="en-GB" i="1" ker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 kern="0"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GB" i="1" ker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i="1" kern="0">
                                  <a:latin typeface="Cambria Math" panose="02040503050406030204" pitchFamily="18" charset="0"/>
                                </a:rPr>
                                <m:t>𝟏𝟐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b="1" kern="0" dirty="0">
                  <a:ea typeface="Cambria Math" panose="02040503050406030204" pitchFamily="18" charset="0"/>
                </a:endParaRPr>
              </a:p>
              <a:p>
                <a:pPr marL="4762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kern="0">
                          <a:latin typeface="Cambria Math" panose="02040503050406030204" pitchFamily="18" charset="0"/>
                        </a:rPr>
                        <m:t>𝑩𝒓</m:t>
                      </m:r>
                      <m:d>
                        <m:dPr>
                          <m:ctrlPr>
                            <a:rPr lang="en-GB" i="1" ker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 kern="0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GB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GB" b="1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𝑯𝑵𝑳</m:t>
                          </m:r>
                          <m:r>
                            <a:rPr lang="en-GB" b="1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𝑿</m:t>
                          </m:r>
                          <m:r>
                            <a:rPr lang="en-GB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)~</m:t>
                          </m:r>
                          <m:sSup>
                            <m:sSupPr>
                              <m:ctrlPr>
                                <a:rPr lang="en-GB" i="1" ker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 kern="0"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GB" i="1" ker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1" i="1" kern="0" smtClean="0">
                                  <a:latin typeface="Cambria Math" panose="02040503050406030204" pitchFamily="18" charset="0"/>
                                </a:rPr>
                                <m:t>𝟏𝟐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GB" kern="0" dirty="0"/>
                            <m:t>−</m:t>
                          </m:r>
                          <m:sSup>
                            <m:sSupPr>
                              <m:ctrlPr>
                                <a:rPr lang="en-GB" i="1" ker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 kern="0"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GB" i="1" ker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i="1" ker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GB" b="1" i="1" kern="0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kern="0" dirty="0">
                  <a:ea typeface="Cambria Math" panose="02040503050406030204" pitchFamily="18" charset="0"/>
                </a:endParaRPr>
              </a:p>
              <a:p>
                <a:pPr marL="476250" lvl="1" indent="0">
                  <a:buNone/>
                </a:pPr>
                <a:endParaRPr lang="en-GB" b="1" kern="0" dirty="0">
                  <a:ea typeface="Cambria Math" panose="02040503050406030204" pitchFamily="18" charset="0"/>
                </a:endParaRPr>
              </a:p>
              <a:p>
                <a:pPr marL="476250" lvl="1" indent="0">
                  <a:buNone/>
                </a:pPr>
                <a:endParaRPr lang="en-GB" i="1" kern="0" dirty="0">
                  <a:latin typeface="Cambria Math" panose="02040503050406030204" pitchFamily="18" charset="0"/>
                </a:endParaRPr>
              </a:p>
              <a:p>
                <a:pPr marL="476250" lvl="1" indent="0">
                  <a:buNone/>
                </a:pPr>
                <a:r>
                  <a:rPr lang="en-GB" kern="0" dirty="0">
                    <a:latin typeface="Cambria Math" panose="02040503050406030204" pitchFamily="18" charset="0"/>
                  </a:rPr>
                  <a:t>Decay:</a:t>
                </a:r>
              </a:p>
              <a:p>
                <a:pPr marL="4762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kern="0" smtClean="0">
                          <a:latin typeface="Cambria Math" panose="02040503050406030204" pitchFamily="18" charset="0"/>
                        </a:rPr>
                        <m:t>𝑩𝒓</m:t>
                      </m:r>
                      <m:r>
                        <a:rPr lang="en-GB" i="1" kern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1" i="1" kern="0" smtClean="0">
                          <a:latin typeface="Cambria Math" panose="02040503050406030204" pitchFamily="18" charset="0"/>
                        </a:rPr>
                        <m:t>𝑯𝑵𝑳</m:t>
                      </m:r>
                      <m:r>
                        <a:rPr lang="en-GB" i="1" ker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GB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d>
                        <m:dPr>
                          <m:ctrlPr>
                            <a:rPr lang="en-GB" b="1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e>
                      </m:d>
                      <m:r>
                        <a:rPr lang="en-GB" b="1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en-GB" b="1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GB" i="1" ker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GB" b="1" i="1" kern="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b="1" i="1" kern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b="1" i="1" kern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b="1" i="1" kern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b="1" i="1" kern="0" smtClean="0">
                          <a:latin typeface="Cambria Math" panose="02040503050406030204" pitchFamily="18" charset="0"/>
                        </a:rPr>
                        <m:t>𝟓𝟎</m:t>
                      </m:r>
                      <m:r>
                        <a:rPr lang="en-GB" b="1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  <m:r>
                        <a:rPr lang="en-GB" i="1" ker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kern="0" dirty="0"/>
              </a:p>
              <a:p>
                <a:pPr marL="4762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kern="0">
                          <a:latin typeface="Cambria Math" panose="02040503050406030204" pitchFamily="18" charset="0"/>
                        </a:rPr>
                        <m:t>𝑩𝒓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1" i="1" kern="0" smtClean="0">
                          <a:latin typeface="Cambria Math" panose="02040503050406030204" pitchFamily="18" charset="0"/>
                        </a:rPr>
                        <m:t>𝑯𝑵𝑳</m:t>
                      </m:r>
                      <m:r>
                        <a:rPr lang="en-GB" i="1" ker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GB" i="1" ker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d>
                        <m:dPr>
                          <m:ctrlPr>
                            <a:rPr lang="en-GB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e>
                      </m:d>
                      <m:r>
                        <a:rPr lang="en-GB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en-GB" b="1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GB" i="1" ker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b="1" i="1" kern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b="1" i="1" kern="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i="1" ker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%)</m:t>
                      </m:r>
                    </m:oMath>
                  </m:oMathPara>
                </a14:m>
                <a:endParaRPr lang="en-GB" kern="0" dirty="0"/>
              </a:p>
              <a:p>
                <a:pPr marL="4762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kern="0">
                          <a:latin typeface="Cambria Math" panose="02040503050406030204" pitchFamily="18" charset="0"/>
                        </a:rPr>
                        <m:t>𝑩𝒓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1" i="1" kern="0" smtClean="0">
                          <a:latin typeface="Cambria Math" panose="02040503050406030204" pitchFamily="18" charset="0"/>
                        </a:rPr>
                        <m:t>𝑯𝑵𝑳</m:t>
                      </m:r>
                      <m:r>
                        <a:rPr lang="en-GB" i="1" ker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GB" i="1" ker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GB" i="1" ker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</m:t>
                      </m:r>
                      <m:sSub>
                        <m:sSubPr>
                          <m:ctrlPr>
                            <a:rPr lang="en-GB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lang="en-GB" b="1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GB" b="1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GB" i="1" ker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GB" b="1" i="1" kern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b="1" i="1" kern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i="1" ker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i="1" ker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%)</m:t>
                      </m:r>
                    </m:oMath>
                  </m:oMathPara>
                </a14:m>
                <a:endParaRPr lang="en-GB" kern="0" dirty="0"/>
              </a:p>
              <a:p>
                <a:pPr marL="0" indent="0">
                  <a:buNone/>
                </a:pPr>
                <a:endParaRPr lang="en-GB" sz="1800" kern="0" dirty="0"/>
              </a:p>
              <a:p>
                <a:endParaRPr lang="en-GB" sz="1800" kern="0" dirty="0"/>
              </a:p>
              <a:p>
                <a:endParaRPr lang="en-GB" sz="1800" kern="0" dirty="0"/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15204" y="3181710"/>
                <a:ext cx="4244300" cy="3523890"/>
              </a:xfrm>
              <a:prstGeom prst="rect">
                <a:avLst/>
              </a:prstGeom>
              <a:blipFill>
                <a:blip r:embed="rId7"/>
                <a:stretch>
                  <a:fillRect t="-190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527292" y="4863746"/>
            <a:ext cx="684803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HNL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17102" y="3410788"/>
            <a:ext cx="684803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HNL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53113" y="5715000"/>
            <a:ext cx="684803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HNL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38400" y="4126468"/>
            <a:ext cx="699516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HNL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4C073C-6309-B068-F453-22AD218FE10C}"/>
              </a:ext>
            </a:extLst>
          </p:cNvPr>
          <p:cNvSpPr txBox="1"/>
          <p:nvPr/>
        </p:nvSpPr>
        <p:spPr>
          <a:xfrm>
            <a:off x="990600" y="4554447"/>
            <a:ext cx="18854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/>
              <a:t>Yukawa coupling to Higgs </a:t>
            </a:r>
            <a:r>
              <a:rPr lang="en-US" sz="1000" b="0" dirty="0" err="1"/>
              <a:t>vev</a:t>
            </a:r>
            <a:endParaRPr lang="fr-FR" sz="1000" b="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B0A786-ABAA-B8C2-8F1A-38BDF4FAD36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895226" y="4323606"/>
            <a:ext cx="76200" cy="30928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hlink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52894197"/>
      </p:ext>
    </p:extLst>
  </p:cSld>
  <p:clrMapOvr>
    <a:masterClrMapping/>
  </p:clrMapOvr>
  <p:transition spd="med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7B5D8-1323-AE8E-32E3-5E52333A4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Back to 2012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933A62-8C77-A542-346E-60F6142A5F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D. Gorbunov, M. Shaposhnikov: 2012 ESPPU proposal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Daniel Treille (CMS)</a:t>
                </a:r>
              </a:p>
              <a:p>
                <a:pPr lvl="1"/>
                <a:r>
                  <a:rPr lang="en-US" dirty="0"/>
                  <a:t>Remembers paper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>
                        <a:latin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en-GB" dirty="0"/>
                  <a:t>MSM</a:t>
                </a:r>
                <a:endParaRPr lang="en-US" dirty="0"/>
              </a:p>
              <a:p>
                <a:pPr lvl="2"/>
                <a:r>
                  <a:rPr lang="en-US" dirty="0"/>
                  <a:t>Very large decay length of HNLs</a:t>
                </a:r>
              </a:p>
              <a:p>
                <a:pPr lvl="2"/>
                <a:r>
                  <a:rPr lang="en-US" dirty="0"/>
                  <a:t>Produced in Charm and Beauty</a:t>
                </a:r>
              </a:p>
              <a:p>
                <a:pPr lvl="1"/>
                <a:r>
                  <a:rPr lang="en-US" dirty="0"/>
                  <a:t>Discusses with Hans Dijkstra (LHCb) the possibility of an experiment in one of the side tunnels at LHCb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fr-FR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933A62-8C77-A542-346E-60F6142A5F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10" t="-16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1A9B8-FD21-CD8D-0A6C-1FCC42DFE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F764-3139-C6FD-7957-985EE803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663B6-A6BD-DD84-74A7-A19F3E405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8" name="Picture 7" descr="A building with lights on the side of the water&#10;&#10;AI-generated content may be incorrect.">
            <a:extLst>
              <a:ext uri="{FF2B5EF4-FFF2-40B4-BE49-F238E27FC236}">
                <a16:creationId xmlns:a16="http://schemas.microsoft.com/office/drawing/2014/main" id="{97358C36-D95C-8F4E-96E5-644D1D7B8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75" y="39720"/>
            <a:ext cx="4848225" cy="874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5FA9FB-4993-5C1C-012A-10F8433EA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32" y="1560299"/>
            <a:ext cx="7213955" cy="215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01140"/>
      </p:ext>
    </p:extLst>
  </p:cSld>
  <p:clrMapOvr>
    <a:masterClrMapping/>
  </p:clrMapOvr>
  <p:transition spd="med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7661D-B2E9-539A-95A1-95EA148D4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SHiP: Search for Hidden Particles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03D9C-D5B2-9B13-153E-501C30B7C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2013. Expression of Interest to SPSC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Many years of optimizing, designing, </a:t>
            </a:r>
            <a:r>
              <a:rPr lang="en-US" dirty="0" err="1"/>
              <a:t>testbeams</a:t>
            </a:r>
            <a:r>
              <a:rPr lang="en-US" dirty="0"/>
              <a:t>, writing and persuading (one document per year in CDS)</a:t>
            </a:r>
          </a:p>
          <a:p>
            <a:pPr lvl="1"/>
            <a:r>
              <a:rPr lang="en-US" dirty="0"/>
              <a:t>Start of search for Feebly Interacting Particles (FIPS)</a:t>
            </a:r>
          </a:p>
          <a:p>
            <a:pPr lvl="1"/>
            <a:r>
              <a:rPr lang="en-US" dirty="0"/>
              <a:t>FASER, Facet, </a:t>
            </a:r>
            <a:r>
              <a:rPr lang="en-US" dirty="0" err="1"/>
              <a:t>Mathusla</a:t>
            </a:r>
            <a:r>
              <a:rPr lang="en-US" dirty="0"/>
              <a:t>, Codex-b, Anubis, Shadows, Hike, Klever …</a:t>
            </a:r>
          </a:p>
          <a:p>
            <a:r>
              <a:rPr lang="en-US" dirty="0"/>
              <a:t>2024. SHiP approved as NA67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737AE-C732-1C39-3DCD-D5AC52B1D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1E69F-41F1-4F7A-4129-17ECA785F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96D96-CCC5-5FB5-6387-0A70ECEED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A7AB9E-B1C1-B673-658F-73BDBC6B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3567"/>
          <a:stretch>
            <a:fillRect/>
          </a:stretch>
        </p:blipFill>
        <p:spPr>
          <a:xfrm>
            <a:off x="2057400" y="1600200"/>
            <a:ext cx="4806424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03967"/>
      </p:ext>
    </p:extLst>
  </p:cSld>
  <p:clrMapOvr>
    <a:masterClrMapping/>
  </p:clrMapOvr>
  <p:transition spd="med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D6BD2-48FE-2127-3192-9B79176F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Where?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73DF5-4067-D67F-1D3F-3AC99A0D8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9A286-E61F-BAD4-4F74-8B1588DE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D8320-BFD2-DE1B-C12E-220BA1A58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A2BD7009-793A-A3AD-F0D4-E8E509B694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80" r="35302"/>
          <a:stretch/>
        </p:blipFill>
        <p:spPr bwMode="auto">
          <a:xfrm>
            <a:off x="1166637" y="791907"/>
            <a:ext cx="7572726" cy="542601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D7EEE0-2CB3-232B-2AD9-2738A083455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367448" y="1466538"/>
            <a:ext cx="713788" cy="4614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19CCC43-2A23-7C27-A931-2D95A9B1C5E4}"/>
              </a:ext>
            </a:extLst>
          </p:cNvPr>
          <p:cNvSpPr txBox="1"/>
          <p:nvPr/>
        </p:nvSpPr>
        <p:spPr>
          <a:xfrm>
            <a:off x="5044282" y="341347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SPS</a:t>
            </a:r>
            <a:endParaRPr lang="fr-FR" dirty="0">
              <a:solidFill>
                <a:srgbClr val="0066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3CF01A-305F-38A1-B392-F5650DA3633F}"/>
              </a:ext>
            </a:extLst>
          </p:cNvPr>
          <p:cNvSpPr txBox="1"/>
          <p:nvPr/>
        </p:nvSpPr>
        <p:spPr>
          <a:xfrm>
            <a:off x="7162800" y="603325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LHC</a:t>
            </a:r>
            <a:endParaRPr lang="fr-FR" dirty="0">
              <a:solidFill>
                <a:srgbClr val="0066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E1ED1D-10CC-B9F5-93C0-01AAE40C4781}"/>
              </a:ext>
            </a:extLst>
          </p:cNvPr>
          <p:cNvSpPr txBox="1"/>
          <p:nvPr/>
        </p:nvSpPr>
        <p:spPr>
          <a:xfrm>
            <a:off x="6702934" y="3742487"/>
            <a:ext cx="1146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FRANCE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A86FB8-9126-089F-D289-C0CDB5C5077A}"/>
              </a:ext>
            </a:extLst>
          </p:cNvPr>
          <p:cNvSpPr txBox="1"/>
          <p:nvPr/>
        </p:nvSpPr>
        <p:spPr>
          <a:xfrm>
            <a:off x="6687694" y="5105400"/>
            <a:ext cx="1864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SWITZERLAND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A98B98-ABA5-7BB9-CA17-9EB80744BCB9}"/>
              </a:ext>
            </a:extLst>
          </p:cNvPr>
          <p:cNvSpPr txBox="1"/>
          <p:nvPr/>
        </p:nvSpPr>
        <p:spPr>
          <a:xfrm>
            <a:off x="4478677" y="110837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ECN3</a:t>
            </a:r>
            <a:endParaRPr lang="fr-FR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1C9C23-FCCF-6654-827C-A7CF7B4CE70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7296" y="1600200"/>
            <a:ext cx="4462511" cy="7589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7B02FD-0128-12F3-8F82-AABD99148132}"/>
              </a:ext>
            </a:extLst>
          </p:cNvPr>
          <p:cNvSpPr txBox="1"/>
          <p:nvPr/>
        </p:nvSpPr>
        <p:spPr>
          <a:xfrm>
            <a:off x="685800" y="1108375"/>
            <a:ext cx="4417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/>
              <a:t>High Intensity upgrade of the SPS beam line</a:t>
            </a:r>
          </a:p>
        </p:txBody>
      </p:sp>
    </p:spTree>
    <p:extLst>
      <p:ext uri="{BB962C8B-B14F-4D97-AF65-F5344CB8AC3E}">
        <p14:creationId xmlns:p14="http://schemas.microsoft.com/office/powerpoint/2010/main" val="2414314585"/>
      </p:ext>
    </p:extLst>
  </p:cSld>
  <p:clrMapOvr>
    <a:masterClrMapping/>
  </p:clrMapOvr>
  <p:transition spd="med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F4ECA-5943-49AA-A1BC-799A78EEB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 SHiP techniques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622CC-9F8F-77DE-1E45-522C8FA4A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  <a:buFont typeface="+mj-lt"/>
              <a:buAutoNum type="arabicPeriod"/>
            </a:pPr>
            <a:r>
              <a:rPr lang="en-US" dirty="0"/>
              <a:t>Visible decay to SM particles </a:t>
            </a:r>
          </a:p>
          <a:p>
            <a:pPr lvl="1">
              <a:buSzPct val="100000"/>
            </a:pPr>
            <a:r>
              <a:rPr lang="en-US" dirty="0"/>
              <a:t>Hidden Sector Decay Detector (HSDD)</a:t>
            </a:r>
          </a:p>
          <a:p>
            <a:pPr>
              <a:buSzPct val="100000"/>
              <a:buFont typeface="+mj-lt"/>
              <a:buAutoNum type="arabicPeriod"/>
            </a:pPr>
            <a:r>
              <a:rPr lang="en-US" dirty="0"/>
              <a:t>Scattering off atomic electrons and nuclei </a:t>
            </a:r>
          </a:p>
          <a:p>
            <a:pPr lvl="1">
              <a:buSzPct val="100000"/>
            </a:pPr>
            <a:r>
              <a:rPr lang="en-US" dirty="0"/>
              <a:t>Scattering and Neutrino Detector (SND)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C6806-9396-3B74-6BB1-7DBDD5B31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4BDEE-E222-C3F2-E8F9-776115F9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59871-2013-D7FC-2F0F-F970B3DEA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78D1740-02B3-6853-6B02-8060553385E7}"/>
              </a:ext>
            </a:extLst>
          </p:cNvPr>
          <p:cNvGrpSpPr/>
          <p:nvPr/>
        </p:nvGrpSpPr>
        <p:grpSpPr>
          <a:xfrm>
            <a:off x="609600" y="2514600"/>
            <a:ext cx="8915400" cy="3657600"/>
            <a:chOff x="684951" y="1335110"/>
            <a:chExt cx="8840049" cy="292440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6F2B6FF-DEFE-0B94-9429-ED22A7461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4951" y="1371600"/>
              <a:ext cx="8108100" cy="288791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657ABA6-F390-AA65-5B85-21377661BD7A}"/>
                </a:ext>
              </a:extLst>
            </p:cNvPr>
            <p:cNvSpPr/>
            <p:nvPr/>
          </p:nvSpPr>
          <p:spPr bwMode="auto">
            <a:xfrm>
              <a:off x="5715000" y="1335110"/>
              <a:ext cx="3810000" cy="609600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3207027"/>
      </p:ext>
    </p:extLst>
  </p:cSld>
  <p:clrMapOvr>
    <a:masterClrMapping/>
  </p:clrMapOvr>
  <p:transition spd="med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7E935-47C0-9FE4-313C-A8E5CF92F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HSDD Sensitivity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3311C0-14C3-18CC-E04C-8E68029515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SzPct val="100000"/>
                  <a:buNone/>
                </a:pPr>
                <a:r>
                  <a:rPr lang="en-US" dirty="0"/>
                  <a:t>Sensitivity depends on:</a:t>
                </a:r>
              </a:p>
              <a:p>
                <a:pPr marL="933450" lvl="1" indent="-457200">
                  <a:buSzPct val="100000"/>
                  <a:buFont typeface="+mj-lt"/>
                  <a:buAutoNum type="arabicPeriod"/>
                </a:pPr>
                <a:r>
                  <a:rPr lang="en-US" dirty="0"/>
                  <a:t>Yields (protons on target)</a:t>
                </a:r>
              </a:p>
              <a:p>
                <a:pPr marL="1447800" lvl="2" indent="-457200">
                  <a:buSzPct val="10000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𝟐𝟎</m:t>
                        </m:r>
                      </m:sup>
                    </m:sSup>
                  </m:oMath>
                </a14:m>
                <a:r>
                  <a:rPr lang="en-GB" dirty="0"/>
                  <a:t> p.o.t in 5 years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GB" dirty="0"/>
                  <a:t>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𝟏𝟒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𝒃</m:t>
                    </m:r>
                    <m:acc>
                      <m:accPr>
                        <m:chr m:val="̅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dirty="0"/>
                  <a:t>  (50x more than HL-LHC)</a:t>
                </a:r>
              </a:p>
              <a:p>
                <a:pPr marL="1447800" lvl="2" indent="-457200">
                  <a:buSzPct val="100000"/>
                </a:pPr>
                <a:r>
                  <a:rPr lang="en-US" dirty="0"/>
                  <a:t>Thick target (15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n-US" dirty="0"/>
                  <a:t>): stop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dirty="0"/>
                  <a:t>’s and K’s before decay</a:t>
                </a:r>
              </a:p>
              <a:p>
                <a:pPr marL="1447800" lvl="2" indent="-457200">
                  <a:buSzPct val="100000"/>
                </a:pPr>
                <a:r>
                  <a:rPr lang="en-US" dirty="0"/>
                  <a:t>High A&amp;Z (W): maximize production cross sections </a:t>
                </a:r>
              </a:p>
              <a:p>
                <a:pPr marL="933450" lvl="1" indent="-457200">
                  <a:buSzPct val="100000"/>
                  <a:buFont typeface="+mj-lt"/>
                  <a:buAutoNum type="arabicPeriod"/>
                </a:pPr>
                <a:r>
                  <a:rPr lang="en-US" dirty="0"/>
                  <a:t>Acceptance (lifetime &amp; angular coverage)</a:t>
                </a:r>
              </a:p>
              <a:p>
                <a:pPr marL="933450" lvl="1" indent="-457200">
                  <a:buSzPct val="100000"/>
                  <a:buFont typeface="+mj-lt"/>
                  <a:buAutoNum type="arabicPeriod"/>
                </a:pPr>
                <a:r>
                  <a:rPr lang="en-US" dirty="0"/>
                  <a:t>Background level</a:t>
                </a:r>
              </a:p>
              <a:p>
                <a:endParaRPr lang="fr-FR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3311C0-14C3-18CC-E04C-8E68029515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63" t="-16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3A6FF-A02A-28CD-AE17-9EBD764EE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D1E8A-3931-FA34-B714-B0205ED4B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589FA-4907-9E35-ABAA-52976B8D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A6D36A-EDDB-DDE6-6643-6206D4E54F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800" y="3619500"/>
            <a:ext cx="4134278" cy="5071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ACBA16CB-AAE6-2746-6F2F-5C3E8056E1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907866"/>
                  </p:ext>
                </p:extLst>
              </p:nvPr>
            </p:nvGraphicFramePr>
            <p:xfrm>
              <a:off x="1338733" y="4379239"/>
              <a:ext cx="6999933" cy="148456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33331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33331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33331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90184">
                    <a:tc gridSpan="3"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GB" sz="1600" b="1" i="1" kern="0" smtClean="0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  <m:r>
                                <a:rPr lang="en-GB" sz="1600" b="1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GB" sz="1600" b="1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a:rPr lang="en-GB" sz="1600" b="1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600" b="1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𝑯𝑵𝑳</m:t>
                              </m:r>
                              <m:r>
                                <a:rPr lang="en-GB" sz="1600" b="1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600" b="1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𝑿</m:t>
                              </m:r>
                              <m:r>
                                <a:rPr lang="en-GB" sz="1600" b="1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GB" sz="1600" b="1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𝑯𝑵𝑳</m:t>
                              </m:r>
                              <m:r>
                                <a:rPr lang="en-GB" sz="1600" b="1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GB" sz="1600" b="1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𝝁𝝅</m:t>
                              </m:r>
                            </m:oMath>
                          </a14:m>
                          <a:r>
                            <a:rPr lang="en-GB" sz="1600" dirty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GB" sz="1600" b="1" i="1" kern="0" smtClean="0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  <m:d>
                                <m:dPr>
                                  <m:ctrlPr>
                                    <a:rPr lang="en-GB" sz="1600" b="1" i="1" kern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600" b="1" i="1" kern="0" smtClean="0">
                                      <a:latin typeface="Cambria Math" panose="02040503050406030204" pitchFamily="18" charset="0"/>
                                    </a:rPr>
                                    <m:t>𝒑𝒐𝒕</m:t>
                                  </m:r>
                                </m:e>
                              </m:d>
                              <m:r>
                                <a:rPr lang="en-GB" sz="1600" b="1" i="1" kern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GB" sz="1600" b="1" i="1" kern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GB" sz="1600" b="1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 </m:t>
                              </m:r>
                              <m:sSup>
                                <m:sSupPr>
                                  <m:ctrlPr>
                                    <a:rPr lang="en-GB" sz="1600" b="1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600" b="1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GB" sz="1600" b="1" i="1" kern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𝟐𝟎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600" dirty="0"/>
                            <a:t> </a:t>
                          </a:r>
                          <a:r>
                            <a:rPr lang="en-GB" sz="1600" b="1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(5 years running)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8343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𝑼</m:t>
                                    </m:r>
                                  </m:e>
                                  <m:sub>
                                    <m:r>
                                      <a:rPr lang="en-GB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𝝁</m:t>
                                    </m:r>
                                  </m:sub>
                                  <m:sup>
                                    <m:r>
                                      <a:rPr lang="en-GB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1" i="1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GB" sz="1600" b="1" i="1" smtClean="0">
                                        <a:latin typeface="Cambria Math" panose="02040503050406030204" pitchFamily="18" charset="0"/>
                                      </a:rPr>
                                      <m:t>𝑯𝑵𝑳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 b="1" i="1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a:rPr lang="en-GB" sz="16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GB" sz="1600" b="1" i="1" smtClean="0">
                                    <a:latin typeface="Cambria Math" panose="02040503050406030204" pitchFamily="18" charset="0"/>
                                  </a:rPr>
                                  <m:t>𝑯𝑵𝑳</m:t>
                                </m:r>
                                <m:r>
                                  <a:rPr lang="en-GB" sz="16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6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56081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sz="1600" i="1" kern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6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GB" sz="16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GB" sz="1600" b="1" i="1" kern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6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GeV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6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54865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sz="1600" i="1" kern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6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GB" sz="16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GB" sz="1600" b="1" i="1" kern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𝟕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600" b="1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GeV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6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ACBA16CB-AAE6-2746-6F2F-5C3E8056E1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907866"/>
                  </p:ext>
                </p:extLst>
              </p:nvPr>
            </p:nvGraphicFramePr>
            <p:xfrm>
              <a:off x="1338733" y="4379239"/>
              <a:ext cx="6999933" cy="148456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33331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33331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33331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90184">
                    <a:tc gridSpan="3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7" t="-3125" r="-174" b="-29687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83439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61" t="-104762" r="-200522" b="-201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261" t="-104762" r="-100522" b="-201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261" t="-104762" r="-522" b="-2015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56081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61" t="-218644" r="-200522" b="-1152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6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GeV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6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54865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61" t="-324138" r="-200522" b="-172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GeV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600" b="1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9CABF2E-EA80-E1F7-B405-40C18B991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596" y="3450465"/>
            <a:ext cx="1124139" cy="241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7CD872-8D0B-51C0-0A66-C40B419F7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6596" y="3776903"/>
            <a:ext cx="871701" cy="3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68085"/>
      </p:ext>
    </p:extLst>
  </p:cSld>
  <p:clrMapOvr>
    <a:masterClrMapping/>
  </p:clrMapOvr>
  <p:transition spd="med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HSDD Backgrounds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34" name="Rectangle 33"/>
          <p:cNvSpPr/>
          <p:nvPr/>
        </p:nvSpPr>
        <p:spPr bwMode="auto">
          <a:xfrm>
            <a:off x="4842776" y="3486548"/>
            <a:ext cx="3975224" cy="1735237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0878DF-C876-89E2-2C2A-73AAE7325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5343"/>
            <a:ext cx="9906000" cy="492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10130"/>
      </p:ext>
    </p:extLst>
  </p:cSld>
  <p:clrMapOvr>
    <a:masterClrMapping/>
  </p:clrMapOvr>
  <p:transition spd="med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39F5A-E64B-727C-E02B-E012C8D4B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HSDD Sensitivities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A58A5-155A-9B3E-66D4-CA1F3ACB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A6E97-1812-4B8D-7F43-2BF54D4B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1F393-5D8F-A4E6-9DDA-116D4408A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26B7F1A-894D-D097-9A47-3058A1659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81000" y="1124584"/>
            <a:ext cx="8915400" cy="498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43864343"/>
      </p:ext>
    </p:extLst>
  </p:cSld>
  <p:clrMapOvr>
    <a:masterClrMapping/>
  </p:clrMapOvr>
  <p:transition spd="med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24FBB-1BB8-F7D0-A789-D0C08FC39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SND Neutrino physics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332496-2673-AB05-22DC-628E1B9D7B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6 </m:t>
                        </m:r>
                      </m:sup>
                    </m:sSup>
                  </m:oMath>
                </a14:m>
                <a:r>
                  <a:rPr lang="fr-FR" b="0" dirty="0"/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fr-FR" b="0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fr-FR" b="0" i="1" dirty="0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fr-FR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fr-FR" b="0" dirty="0"/>
                  <a:t>]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fr-FR" b="0" dirty="0"/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fr-FR" b="0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fr-FR" b="0" i="1" dirty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fr-FR" b="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fr-FR" b="0" dirty="0"/>
                  <a:t>] +</a:t>
                </a:r>
                <a:r>
                  <a:rPr lang="fr-FR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fr-FR" b="0" dirty="0"/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fr-FR" b="0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fr-FR" b="0" i="1" dirty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fr-FR" b="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fr-FR" b="0" dirty="0"/>
                  <a:t>] </a:t>
                </a:r>
                <a:r>
                  <a:rPr lang="fr-FR" dirty="0"/>
                  <a:t>interactions</a:t>
                </a:r>
              </a:p>
              <a:p>
                <a:r>
                  <a:rPr lang="fr-FR" dirty="0"/>
                  <a:t>LDM </a:t>
                </a:r>
                <a:r>
                  <a:rPr lang="fr-FR" dirty="0" err="1"/>
                  <a:t>scattering</a:t>
                </a:r>
                <a:r>
                  <a:rPr lang="fr-FR" dirty="0"/>
                  <a:t> off </a:t>
                </a:r>
                <a:r>
                  <a:rPr lang="fr-FR" dirty="0" err="1"/>
                  <a:t>atomic</a:t>
                </a:r>
                <a:r>
                  <a:rPr lang="fr-FR" dirty="0"/>
                  <a:t> </a:t>
                </a:r>
                <a:r>
                  <a:rPr lang="fr-FR" dirty="0" err="1"/>
                  <a:t>electrons</a:t>
                </a:r>
                <a:r>
                  <a:rPr lang="fr-FR" dirty="0"/>
                  <a:t> and </a:t>
                </a:r>
                <a:r>
                  <a:rPr lang="fr-FR" dirty="0" err="1"/>
                  <a:t>nuclei</a:t>
                </a:r>
                <a:endParaRPr lang="fr-FR" dirty="0"/>
              </a:p>
              <a:p>
                <a:pPr lvl="1"/>
                <a:r>
                  <a:rPr lang="fr-FR" dirty="0"/>
                  <a:t>Electron </a:t>
                </a:r>
                <a:r>
                  <a:rPr lang="fr-FR" dirty="0" err="1"/>
                  <a:t>shower</a:t>
                </a:r>
                <a:r>
                  <a:rPr lang="fr-FR" dirty="0"/>
                  <a:t> and </a:t>
                </a:r>
                <a:r>
                  <a:rPr lang="fr-FR" dirty="0" err="1"/>
                  <a:t>nothing</a:t>
                </a:r>
                <a:r>
                  <a:rPr lang="fr-FR" dirty="0"/>
                  <a:t> </a:t>
                </a:r>
                <a:r>
                  <a:rPr lang="fr-FR" dirty="0" err="1"/>
                  <a:t>else</a:t>
                </a:r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  <a:p>
                <a:r>
                  <a:rPr lang="fr-FR" dirty="0"/>
                  <a:t>SND@LHC Run 4 upgrade: a SHiP prototype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332496-2673-AB05-22DC-628E1B9D7B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10" b="-52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49986-961B-16A0-7019-31D4A49C8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D798B-4776-DA0D-A10B-E25FD1E63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AA3CB-8950-823E-5207-CE2DA3AB6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62F4EF-EF94-D764-F849-9B65DC73E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40" y="1113805"/>
            <a:ext cx="3260501" cy="11737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638809-6B6F-6B8D-C37A-DB66A4D88E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1799" y="3508369"/>
            <a:ext cx="3466652" cy="228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58936"/>
      </p:ext>
    </p:extLst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55CB-23D7-C8D0-38A2-35ABF507D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Neutrinos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3EAECB-2B45-7C66-283B-28498CBF31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0" y="1066800"/>
                <a:ext cx="5638800" cy="5105400"/>
              </a:xfrm>
            </p:spPr>
            <p:txBody>
              <a:bodyPr/>
              <a:lstStyle/>
              <a:p>
                <a:r>
                  <a:rPr lang="el-GR" dirty="0"/>
                  <a:t>β</a:t>
                </a:r>
                <a:r>
                  <a:rPr lang="en-US" dirty="0"/>
                  <a:t>  decay (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  <m:bar>
                      <m:barPr>
                        <m:pos m:val="top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e>
                    </m:bar>
                  </m:oMath>
                </a14:m>
                <a:r>
                  <a:rPr lang="en-US" dirty="0"/>
                  <a:t>) spectrum mystery(1907-1930) </a:t>
                </a:r>
              </a:p>
              <a:p>
                <a:pPr lvl="1"/>
                <a:r>
                  <a:rPr lang="fr-FR" dirty="0" err="1"/>
                  <a:t>Expected</a:t>
                </a:r>
                <a:r>
                  <a:rPr lang="fr-FR" dirty="0"/>
                  <a:t> </a:t>
                </a:r>
                <a:r>
                  <a:rPr lang="fr-FR" dirty="0" err="1"/>
                  <a:t>discrete</a:t>
                </a:r>
                <a:r>
                  <a:rPr lang="fr-FR" dirty="0"/>
                  <a:t> line (</a:t>
                </a:r>
                <a:r>
                  <a:rPr lang="fr-FR" dirty="0" err="1"/>
                  <a:t>energy</a:t>
                </a:r>
                <a:r>
                  <a:rPr lang="fr-FR" dirty="0"/>
                  <a:t> transition) but </a:t>
                </a:r>
                <a:r>
                  <a:rPr lang="fr-FR" dirty="0" err="1"/>
                  <a:t>spectrum</a:t>
                </a:r>
                <a:r>
                  <a:rPr lang="fr-FR" dirty="0"/>
                  <a:t> </a:t>
                </a:r>
                <a:r>
                  <a:rPr lang="fr-FR" dirty="0" err="1"/>
                  <a:t>is</a:t>
                </a:r>
                <a:r>
                  <a:rPr lang="fr-FR" dirty="0"/>
                  <a:t> </a:t>
                </a:r>
                <a:r>
                  <a:rPr lang="fr-FR" dirty="0" err="1"/>
                  <a:t>continuous</a:t>
                </a:r>
                <a:endParaRPr lang="fr-FR" dirty="0"/>
              </a:p>
              <a:p>
                <a:pPr lvl="1"/>
                <a:r>
                  <a:rPr lang="fr-FR" dirty="0"/>
                  <a:t>Bohr: </a:t>
                </a:r>
                <a:r>
                  <a:rPr lang="fr-FR" dirty="0" err="1"/>
                  <a:t>energy</a:t>
                </a:r>
                <a:r>
                  <a:rPr lang="fr-FR" dirty="0"/>
                  <a:t> non conservation </a:t>
                </a:r>
              </a:p>
              <a:p>
                <a:pPr lvl="2"/>
                <a:r>
                  <a:rPr lang="fr-FR" dirty="0" err="1"/>
                  <a:t>Cutoff</a:t>
                </a:r>
                <a:r>
                  <a:rPr lang="fr-FR" dirty="0"/>
                  <a:t> + </a:t>
                </a:r>
                <a:r>
                  <a:rPr lang="fr-FR" dirty="0" err="1"/>
                  <a:t>disapperance</a:t>
                </a:r>
                <a:r>
                  <a:rPr lang="fr-FR" dirty="0"/>
                  <a:t> of </a:t>
                </a:r>
                <a:r>
                  <a:rPr lang="fr-FR" dirty="0" err="1"/>
                  <a:t>energy</a:t>
                </a:r>
                <a:r>
                  <a:rPr lang="fr-FR" dirty="0"/>
                  <a:t> -&gt; </a:t>
                </a:r>
                <a:r>
                  <a:rPr lang="fr-FR" dirty="0" err="1"/>
                  <a:t>energy</a:t>
                </a:r>
                <a:r>
                  <a:rPr lang="fr-FR" dirty="0"/>
                  <a:t> </a:t>
                </a:r>
                <a:r>
                  <a:rPr lang="fr-FR" dirty="0" err="1"/>
                  <a:t>is</a:t>
                </a:r>
                <a:r>
                  <a:rPr lang="fr-FR" dirty="0"/>
                  <a:t> </a:t>
                </a:r>
                <a:r>
                  <a:rPr lang="fr-FR" dirty="0" err="1"/>
                  <a:t>even</a:t>
                </a:r>
                <a:r>
                  <a:rPr lang="fr-FR" dirty="0"/>
                  <a:t> </a:t>
                </a:r>
                <a:r>
                  <a:rPr lang="fr-FR" dirty="0" err="1"/>
                  <a:t>statistically</a:t>
                </a:r>
                <a:r>
                  <a:rPr lang="fr-FR" dirty="0"/>
                  <a:t> not </a:t>
                </a:r>
                <a:r>
                  <a:rPr lang="fr-FR" dirty="0" err="1"/>
                  <a:t>conserved</a:t>
                </a:r>
                <a:endParaRPr lang="fr-FR" dirty="0"/>
              </a:p>
              <a:p>
                <a:pPr lvl="1"/>
                <a:r>
                  <a:rPr lang="fr-FR" dirty="0"/>
                  <a:t>Non conservation of </a:t>
                </a:r>
                <a:r>
                  <a:rPr lang="fr-FR" dirty="0" err="1"/>
                  <a:t>angular</a:t>
                </a:r>
                <a:r>
                  <a:rPr lang="fr-FR" dirty="0"/>
                  <a:t> </a:t>
                </a:r>
                <a:r>
                  <a:rPr lang="fr-FR" dirty="0" err="1"/>
                  <a:t>momentum</a:t>
                </a:r>
                <a:r>
                  <a:rPr lang="fr-FR" dirty="0"/>
                  <a:t>:</a:t>
                </a:r>
              </a:p>
              <a:p>
                <a:pPr lvl="2"/>
                <a:r>
                  <a:rPr lang="fr-FR" dirty="0"/>
                  <a:t>Even mass </a:t>
                </a:r>
                <a:r>
                  <a:rPr lang="fr-FR" dirty="0" err="1"/>
                  <a:t>number</a:t>
                </a:r>
                <a:r>
                  <a:rPr lang="fr-FR" dirty="0"/>
                  <a:t> </a:t>
                </a:r>
                <a:r>
                  <a:rPr lang="fr-FR" dirty="0" err="1"/>
                  <a:t>integral</a:t>
                </a:r>
                <a:r>
                  <a:rPr lang="fr-FR" dirty="0"/>
                  <a:t> spin; </a:t>
                </a:r>
                <a:r>
                  <a:rPr lang="fr-FR" dirty="0" err="1"/>
                  <a:t>odd</a:t>
                </a:r>
                <a:r>
                  <a:rPr lang="fr-FR" dirty="0"/>
                  <a:t> mass </a:t>
                </a:r>
                <a:r>
                  <a:rPr lang="fr-FR" dirty="0" err="1"/>
                  <a:t>number</a:t>
                </a:r>
                <a:r>
                  <a:rPr lang="fr-FR" dirty="0"/>
                  <a:t> </a:t>
                </a:r>
                <a:r>
                  <a:rPr lang="fr-FR" dirty="0" err="1"/>
                  <a:t>half</a:t>
                </a:r>
                <a:r>
                  <a:rPr lang="fr-FR" dirty="0"/>
                  <a:t> </a:t>
                </a:r>
                <a:r>
                  <a:rPr lang="fr-FR" dirty="0" err="1"/>
                  <a:t>integral</a:t>
                </a:r>
                <a:r>
                  <a:rPr lang="fr-FR" dirty="0"/>
                  <a:t> spin</a:t>
                </a:r>
              </a:p>
              <a:p>
                <a:pPr lvl="2"/>
                <a:r>
                  <a:rPr lang="fr-FR" dirty="0"/>
                  <a:t>Beta </a:t>
                </a:r>
                <a:r>
                  <a:rPr lang="fr-FR" dirty="0" err="1"/>
                  <a:t>decay</a:t>
                </a:r>
                <a:r>
                  <a:rPr lang="fr-FR" dirty="0"/>
                  <a:t> </a:t>
                </a:r>
                <a:r>
                  <a:rPr lang="fr-FR" dirty="0" err="1"/>
                  <a:t>does</a:t>
                </a:r>
                <a:r>
                  <a:rPr lang="fr-FR" dirty="0"/>
                  <a:t> not change mass </a:t>
                </a:r>
                <a:r>
                  <a:rPr lang="fr-FR" dirty="0" err="1"/>
                  <a:t>number</a:t>
                </a:r>
                <a:r>
                  <a:rPr lang="fr-FR" dirty="0"/>
                  <a:t> </a:t>
                </a:r>
              </a:p>
              <a:p>
                <a:pPr lvl="2"/>
                <a:r>
                  <a:rPr lang="fr-FR" dirty="0" err="1"/>
                  <a:t>electron</a:t>
                </a:r>
                <a:r>
                  <a:rPr lang="fr-FR" dirty="0"/>
                  <a:t> has spin ½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3EAECB-2B45-7C66-283B-28498CBF31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066800"/>
                <a:ext cx="5638800" cy="5105400"/>
              </a:xfrm>
              <a:blipFill>
                <a:blip r:embed="rId2"/>
                <a:stretch>
                  <a:fillRect l="-649" t="-16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A18BE-3A4B-AE51-4275-B6E55F812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F5AB8-3F78-A89F-2613-4AD6E173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7456D-F5C1-CAC4-4F32-54F159617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Picture 7" descr="A graph of energy and energy&#10;&#10;AI-generated content may be incorrect.">
            <a:extLst>
              <a:ext uri="{FF2B5EF4-FFF2-40B4-BE49-F238E27FC236}">
                <a16:creationId xmlns:a16="http://schemas.microsoft.com/office/drawing/2014/main" id="{3060E0E9-8FC9-68A5-23A5-145CAABF4D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638" y="2419285"/>
            <a:ext cx="3268071" cy="2405296"/>
          </a:xfrm>
          <a:prstGeom prst="rect">
            <a:avLst/>
          </a:prstGeom>
        </p:spPr>
      </p:pic>
      <p:pic>
        <p:nvPicPr>
          <p:cNvPr id="9" name="Picture 8" descr="A person in a hat&#10;&#10;AI-generated content may be incorrect.">
            <a:extLst>
              <a:ext uri="{FF2B5EF4-FFF2-40B4-BE49-F238E27FC236}">
                <a16:creationId xmlns:a16="http://schemas.microsoft.com/office/drawing/2014/main" id="{54916BF0-426B-AAE4-27D2-5CE609A3F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214204"/>
            <a:ext cx="780982" cy="1219200"/>
          </a:xfrm>
          <a:prstGeom prst="rect">
            <a:avLst/>
          </a:prstGeom>
        </p:spPr>
      </p:pic>
      <p:pic>
        <p:nvPicPr>
          <p:cNvPr id="11" name="Picture 10" descr="A person with short hair wearing a suit&#10;&#10;AI-generated content may be incorrect.">
            <a:extLst>
              <a:ext uri="{FF2B5EF4-FFF2-40B4-BE49-F238E27FC236}">
                <a16:creationId xmlns:a16="http://schemas.microsoft.com/office/drawing/2014/main" id="{31988AEA-8CFD-7922-BA2C-250EED7811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479" y="1214204"/>
            <a:ext cx="801927" cy="1205081"/>
          </a:xfrm>
          <a:prstGeom prst="rect">
            <a:avLst/>
          </a:prstGeom>
        </p:spPr>
      </p:pic>
      <p:pic>
        <p:nvPicPr>
          <p:cNvPr id="13" name="Picture 12" descr="A person with a mustache&#10;&#10;AI-generated content may be incorrect.">
            <a:extLst>
              <a:ext uri="{FF2B5EF4-FFF2-40B4-BE49-F238E27FC236}">
                <a16:creationId xmlns:a16="http://schemas.microsoft.com/office/drawing/2014/main" id="{8F24064A-5A47-106F-EAEA-4215F224BB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3" r="15533"/>
          <a:stretch>
            <a:fillRect/>
          </a:stretch>
        </p:blipFill>
        <p:spPr>
          <a:xfrm>
            <a:off x="7644103" y="1200085"/>
            <a:ext cx="801927" cy="1219200"/>
          </a:xfrm>
          <a:prstGeom prst="rect">
            <a:avLst/>
          </a:prstGeom>
        </p:spPr>
      </p:pic>
      <p:pic>
        <p:nvPicPr>
          <p:cNvPr id="15" name="Picture 14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E4F49D3C-AA61-5A0C-6FB3-90D5F4E626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27" y="1200085"/>
            <a:ext cx="850846" cy="1219200"/>
          </a:xfrm>
          <a:prstGeom prst="rect">
            <a:avLst/>
          </a:prstGeom>
        </p:spPr>
      </p:pic>
      <p:pic>
        <p:nvPicPr>
          <p:cNvPr id="17" name="Picture 16" descr="A person in a suit and tie&#10;&#10;AI-generated content may be incorrect.">
            <a:extLst>
              <a:ext uri="{FF2B5EF4-FFF2-40B4-BE49-F238E27FC236}">
                <a16:creationId xmlns:a16="http://schemas.microsoft.com/office/drawing/2014/main" id="{48921219-0DBE-EA52-04F5-4466D4B79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500" y="4861368"/>
            <a:ext cx="1326598" cy="13265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6A1CE8-07F9-7B38-4AF6-440D2F0224E4}"/>
              </a:ext>
            </a:extLst>
          </p:cNvPr>
          <p:cNvSpPr txBox="1"/>
          <p:nvPr/>
        </p:nvSpPr>
        <p:spPr>
          <a:xfrm>
            <a:off x="7543800" y="5120451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third particle:</a:t>
            </a:r>
          </a:p>
          <a:p>
            <a:pPr algn="l"/>
            <a:r>
              <a:rPr lang="en-US" dirty="0"/>
              <a:t>the neutrino </a:t>
            </a:r>
          </a:p>
          <a:p>
            <a:pPr algn="l"/>
            <a:r>
              <a:rPr lang="en-US" dirty="0"/>
              <a:t>(with spin ½)!</a:t>
            </a:r>
            <a:endParaRPr lang="fr-FR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5126325-015D-03BA-CDCA-70D0F7AB8434}"/>
              </a:ext>
            </a:extLst>
          </p:cNvPr>
          <p:cNvSpPr/>
          <p:nvPr/>
        </p:nvSpPr>
        <p:spPr bwMode="auto">
          <a:xfrm flipV="1">
            <a:off x="7694673" y="5288281"/>
            <a:ext cx="152400" cy="45719"/>
          </a:xfrm>
          <a:prstGeom prst="rightArrow">
            <a:avLst/>
          </a:prstGeom>
          <a:solidFill>
            <a:schemeClr val="tx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419946"/>
      </p:ext>
    </p:extLst>
  </p:cSld>
  <p:clrMapOvr>
    <a:masterClrMapping/>
  </p:clrMapOvr>
  <p:transition spd="med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70763-8748-7509-1223-A7417DDCA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C9F63C-66BD-389B-BD94-CE913C44F7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Tungsten 150 cm long (15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n-US" dirty="0"/>
                  <a:t>), 25-35 cm diam</a:t>
                </a:r>
              </a:p>
              <a:p>
                <a:pPr lvl="1"/>
                <a:r>
                  <a:rPr lang="en-US" dirty="0" err="1"/>
                  <a:t>Maximise</a:t>
                </a:r>
                <a:r>
                  <a:rPr lang="en-US" dirty="0"/>
                  <a:t> heavy </a:t>
                </a:r>
                <a:r>
                  <a:rPr lang="en-US" dirty="0" err="1"/>
                  <a:t>flavour</a:t>
                </a:r>
                <a:r>
                  <a:rPr lang="en-US" dirty="0"/>
                  <a:t> production cross section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𝓞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cascade enhancement</a:t>
                </a:r>
              </a:p>
              <a:p>
                <a:pPr lvl="1"/>
                <a:r>
                  <a:rPr lang="en-US" dirty="0"/>
                  <a:t>Stop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dirty="0"/>
                  <a:t>’s and K’s before decay</a:t>
                </a:r>
              </a:p>
              <a:p>
                <a:r>
                  <a:rPr lang="en-US" dirty="0"/>
                  <a:t>Beam power: 750 kW</a:t>
                </a:r>
              </a:p>
              <a:p>
                <a:pPr lvl="1"/>
                <a:r>
                  <a:rPr lang="en-US" dirty="0"/>
                  <a:t>He cooled</a:t>
                </a:r>
              </a:p>
              <a:p>
                <a:pPr lvl="1"/>
                <a:r>
                  <a:rPr lang="en-US" dirty="0"/>
                  <a:t>5cm sweep radius</a:t>
                </a:r>
              </a:p>
              <a:p>
                <a:pPr marL="762000" lvl="1" indent="0">
                  <a:buNone/>
                </a:pPr>
                <a:endParaRPr lang="en-US" dirty="0"/>
              </a:p>
              <a:p>
                <a:endParaRPr lang="fr-FR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C9F63C-66BD-389B-BD94-CE913C44F7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10" t="-16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07FDF-5FF7-2BA2-B13E-72A356557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C1A96-1C33-170B-4DB8-052DAAA3B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3DEEA-F41F-01A6-AE43-3262B5C0E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74C6FB-7DF6-0B49-B160-0D92694234A7}"/>
              </a:ext>
            </a:extLst>
          </p:cNvPr>
          <p:cNvGrpSpPr/>
          <p:nvPr/>
        </p:nvGrpSpPr>
        <p:grpSpPr>
          <a:xfrm>
            <a:off x="2918233" y="3804099"/>
            <a:ext cx="4069534" cy="2368101"/>
            <a:chOff x="7715623" y="320937"/>
            <a:chExt cx="3591671" cy="20880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E6FD47-884B-52A6-3495-48EF4D4F59A5}"/>
                </a:ext>
              </a:extLst>
            </p:cNvPr>
            <p:cNvSpPr/>
            <p:nvPr/>
          </p:nvSpPr>
          <p:spPr>
            <a:xfrm>
              <a:off x="7715623" y="320937"/>
              <a:ext cx="3591671" cy="208805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19E9B3-AC57-0ADA-C688-024F78D82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124" t="4153" r="15524" b="18946"/>
            <a:stretch/>
          </p:blipFill>
          <p:spPr>
            <a:xfrm>
              <a:off x="7740126" y="345200"/>
              <a:ext cx="3546999" cy="2039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204741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6A0B-EF9A-B6C5-9ACB-8B15C136E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shield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A56C47-06B1-C3C7-12DF-EB63EF47EB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10</a:t>
                </a:r>
                <a:r>
                  <a:rPr lang="en-US" baseline="30000" dirty="0"/>
                  <a:t>11</a:t>
                </a:r>
                <a:r>
                  <a:rPr lang="en-US" dirty="0"/>
                  <a:t>/s muons expected after target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GB" dirty="0"/>
                  <a:t>, K,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en-GB" dirty="0"/>
                  <a:t> and charmed meson decays</a:t>
                </a:r>
                <a:endParaRPr lang="en-US" dirty="0"/>
              </a:p>
              <a:p>
                <a:r>
                  <a:rPr lang="en-US" dirty="0"/>
                  <a:t>Avoid combinatorial background</a:t>
                </a:r>
              </a:p>
              <a:p>
                <a:pPr lvl="1"/>
                <a:r>
                  <a:rPr lang="en-US" dirty="0"/>
                  <a:t>Fully warm: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𝓞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𝐤𝐇𝐳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in tracking stations</a:t>
                </a:r>
              </a:p>
              <a:p>
                <a:r>
                  <a:rPr lang="en-US" dirty="0"/>
                  <a:t>Opposite polarity magnets</a:t>
                </a:r>
              </a:p>
              <a:p>
                <a:pPr lvl="1"/>
                <a:r>
                  <a:rPr lang="en-US" dirty="0"/>
                  <a:t>Avoids muons bending back</a:t>
                </a:r>
              </a:p>
              <a:p>
                <a:r>
                  <a:rPr lang="en-US" dirty="0"/>
                  <a:t>Various options under study</a:t>
                </a:r>
              </a:p>
              <a:p>
                <a:pPr lvl="1"/>
                <a:r>
                  <a:rPr lang="en-US" dirty="0"/>
                  <a:t>Super conducting first section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A56C47-06B1-C3C7-12DF-EB63EF47EB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10" t="-16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20DA4-8C8F-B157-ECC5-ED222DF70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B5554-8755-CA98-CBAD-1127B2502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85E7D-C5F8-22D3-D6C4-6C7F15FD2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C2BB2B-40CB-D8B9-B677-C4457E15BE9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9800" y="1143000"/>
            <a:ext cx="3713913" cy="20555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744657-BD2F-13D0-D340-141119DDB6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4166312"/>
            <a:ext cx="4781441" cy="21753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87CECE-F7BB-2BB3-9CF7-F1B2FD5D0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3518779"/>
            <a:ext cx="3657600" cy="26915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03BD88E-43DC-9F6C-F5AB-77E8EFBF98A4}"/>
              </a:ext>
            </a:extLst>
          </p:cNvPr>
          <p:cNvSpPr txBox="1"/>
          <p:nvPr/>
        </p:nvSpPr>
        <p:spPr>
          <a:xfrm>
            <a:off x="5257800" y="3254044"/>
            <a:ext cx="4953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Fully warm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991186"/>
      </p:ext>
    </p:extLst>
  </p:cSld>
  <p:clrMapOvr>
    <a:masterClrMapping/>
  </p:clrMapOvr>
  <p:transition spd="med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D9BB7-907E-4757-F673-196CBA255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SND inside the muon shield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DBEF9-C522-E037-A53B-D37A79D7C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downstream magnet of the muon shield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BD685-8B72-4815-E72E-825D6012D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5C786-FE8D-D659-45EB-9448EEFB1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2664-CDB6-5E3A-4637-8BCDEC868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B8E74C-BAFF-985B-C79C-C2ED93DBC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015958"/>
            <a:ext cx="5010700" cy="282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03402"/>
      </p:ext>
    </p:extLst>
  </p:cSld>
  <p:clrMapOvr>
    <a:masterClrMapping/>
  </p:clrMapOvr>
  <p:transition spd="med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51322-4147-9BE6-0895-C9A3E7FD2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SC muon shield (upgrade?)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A7534F-0353-3E7F-FB2F-E434FA1659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0" y="1066800"/>
                <a:ext cx="5943600" cy="5105400"/>
              </a:xfrm>
            </p:spPr>
            <p:txBody>
              <a:bodyPr/>
              <a:lstStyle/>
              <a:p>
                <a:r>
                  <a:rPr lang="en-US" dirty="0"/>
                  <a:t>No hadron absorber</a:t>
                </a:r>
              </a:p>
              <a:p>
                <a:r>
                  <a:rPr lang="en-US" dirty="0"/>
                  <a:t>Magnet directly following the target</a:t>
                </a:r>
              </a:p>
              <a:p>
                <a:r>
                  <a:rPr lang="en-US" dirty="0"/>
                  <a:t>Cylindrical/Oval yokeless design</a:t>
                </a:r>
              </a:p>
              <a:p>
                <a:r>
                  <a:rPr lang="en-US" dirty="0"/>
                  <a:t>Superconducting HTS cable</a:t>
                </a:r>
              </a:p>
              <a:p>
                <a:r>
                  <a:rPr lang="en-US" dirty="0"/>
                  <a:t>Two designs (~10m long, 2-3m diam):</a:t>
                </a:r>
              </a:p>
              <a:p>
                <a:pPr lvl="1">
                  <a:buSzPct val="100000"/>
                  <a:buFont typeface="+mj-lt"/>
                  <a:buAutoNum type="arabicPeriod"/>
                </a:pPr>
                <a:r>
                  <a:rPr lang="en-US" dirty="0"/>
                  <a:t>Oval with solenoid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𝓞</m:t>
                    </m:r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𝟓𝟎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𝐤𝐇𝐳</m:t>
                    </m:r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in tracking stations</a:t>
                </a:r>
              </a:p>
              <a:p>
                <a:pPr lvl="2"/>
                <a:r>
                  <a:rPr lang="en-US" dirty="0"/>
                  <a:t>Good performance but field everywhere</a:t>
                </a:r>
              </a:p>
              <a:p>
                <a:pPr lvl="2"/>
                <a:r>
                  <a:rPr lang="en-US" dirty="0"/>
                  <a:t>0,28 GJ stored energy</a:t>
                </a:r>
              </a:p>
              <a:p>
                <a:pPr lvl="1">
                  <a:buSzPct val="100000"/>
                  <a:buFont typeface="+mj-lt"/>
                  <a:buAutoNum type="arabicPeriod"/>
                </a:pPr>
                <a:r>
                  <a:rPr lang="en-US" dirty="0"/>
                  <a:t>Round CCT with large diameter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𝓞</m:t>
                    </m:r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𝟐𝟎</m:t>
                    </m:r>
                    <m:r>
                      <a:rPr lang="en-US" b="1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𝐇𝐳</m:t>
                    </m:r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in tracking stations</a:t>
                </a:r>
              </a:p>
              <a:p>
                <a:pPr lvl="2"/>
                <a:r>
                  <a:rPr lang="en-US" dirty="0"/>
                  <a:t>Best performance but high stored energy (1.26 GJ)</a:t>
                </a:r>
                <a:endParaRPr lang="fr-FR" dirty="0"/>
              </a:p>
              <a:p>
                <a:pPr marL="0" indent="0">
                  <a:buNone/>
                </a:pPr>
                <a:endParaRPr lang="fr-FR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A7534F-0353-3E7F-FB2F-E434FA1659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066800"/>
                <a:ext cx="5943600" cy="5105400"/>
              </a:xfrm>
              <a:blipFill>
                <a:blip r:embed="rId2"/>
                <a:stretch>
                  <a:fillRect l="-615" t="-1671" r="-11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C951B-FB2F-782C-1050-8778DE91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F327D-2472-44FF-5AD5-D3A7C68A3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FD371-71CB-6A71-18D3-11D125F3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8D651435-8BB0-CCCB-D498-DBD0E022F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534151" y="2043390"/>
            <a:ext cx="2990849" cy="178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E92F5D-5429-4FCB-A8AB-CCCCCFA88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499" y="4038600"/>
            <a:ext cx="2990850" cy="176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15631"/>
      </p:ext>
    </p:extLst>
  </p:cSld>
  <p:clrMapOvr>
    <a:masterClrMapping/>
  </p:clrMapOvr>
  <p:transition spd="med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C0B5C-F4B3-9D37-7FDE-C00C523D0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Upstream Background Tagger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F8879-BF8D-C0EE-961F-EEE3AA90A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Position and timing of </a:t>
            </a:r>
            <a:r>
              <a:rPr lang="fr-FR" dirty="0" err="1"/>
              <a:t>particles</a:t>
            </a:r>
            <a:r>
              <a:rPr lang="fr-FR" dirty="0"/>
              <a:t> </a:t>
            </a:r>
            <a:r>
              <a:rPr lang="fr-FR" dirty="0" err="1"/>
              <a:t>entering</a:t>
            </a:r>
            <a:r>
              <a:rPr lang="fr-FR" dirty="0"/>
              <a:t> </a:t>
            </a:r>
            <a:r>
              <a:rPr lang="fr-FR" dirty="0" err="1"/>
              <a:t>decay</a:t>
            </a:r>
            <a:r>
              <a:rPr lang="fr-FR" dirty="0"/>
              <a:t> volume</a:t>
            </a:r>
          </a:p>
          <a:p>
            <a:pPr lvl="1"/>
            <a:r>
              <a:rPr lang="fr-FR" dirty="0"/>
              <a:t>MRPC 1.5x1.2 m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 err="1"/>
              <a:t>Straw</a:t>
            </a:r>
            <a:r>
              <a:rPr lang="fr-FR" dirty="0"/>
              <a:t> Tubes</a:t>
            </a:r>
          </a:p>
          <a:p>
            <a:pPr lvl="2"/>
            <a:r>
              <a:rPr lang="fr-FR" dirty="0"/>
              <a:t>5mm </a:t>
            </a:r>
            <a:r>
              <a:rPr lang="fr-FR" dirty="0" err="1"/>
              <a:t>straw</a:t>
            </a:r>
            <a:endParaRPr lang="fr-FR" dirty="0"/>
          </a:p>
          <a:p>
            <a:pPr lvl="2"/>
            <a:r>
              <a:rPr lang="fr-FR" dirty="0"/>
              <a:t>6 planes </a:t>
            </a:r>
            <a:r>
              <a:rPr lang="fr-FR" dirty="0" err="1"/>
              <a:t>vuw</a:t>
            </a:r>
            <a:endParaRPr lang="fr-FR" dirty="0"/>
          </a:p>
          <a:p>
            <a:pPr lvl="2"/>
            <a:endParaRPr lang="fr-FR" dirty="0"/>
          </a:p>
          <a:p>
            <a:pPr lvl="1"/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0E9FE-A3D8-CC11-F03E-542CD7E66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3CC7D-6E83-1728-5B9C-1C704C9A9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2988A-D2D2-8A88-A053-D78A44EC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DCAFB6-1500-91E8-0586-2C651E2391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4976" y="1515276"/>
            <a:ext cx="3115296" cy="25085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3ECFF0-41EA-AE69-E122-4F0AFE435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806793"/>
            <a:ext cx="3886156" cy="221708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F32C6B1-E5CC-64AB-D656-392B9C938D07}"/>
              </a:ext>
            </a:extLst>
          </p:cNvPr>
          <p:cNvSpPr/>
          <p:nvPr/>
        </p:nvSpPr>
        <p:spPr bwMode="auto">
          <a:xfrm>
            <a:off x="4495800" y="2646371"/>
            <a:ext cx="685756" cy="173029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8FA891-66A8-3B59-0F6B-5CE738ECD74C}"/>
              </a:ext>
            </a:extLst>
          </p:cNvPr>
          <p:cNvSpPr/>
          <p:nvPr/>
        </p:nvSpPr>
        <p:spPr bwMode="auto">
          <a:xfrm>
            <a:off x="4038600" y="2895600"/>
            <a:ext cx="685800" cy="173029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737E22D-4F6D-196D-4DA8-7712EE854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279" y="4194845"/>
            <a:ext cx="1686277" cy="16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81887"/>
      </p:ext>
    </p:extLst>
  </p:cSld>
  <p:clrMapOvr>
    <a:masterClrMapping/>
  </p:clrMapOvr>
  <p:transition spd="med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455E-42B0-D9BB-DCEF-40216EE73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Decay Volume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8798AB-2C02-30BD-C91D-46E2993829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Maximize signal yield without producing background</a:t>
                </a:r>
              </a:p>
              <a:p>
                <a:r>
                  <a:rPr lang="en-US" dirty="0"/>
                  <a:t>Tagging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induced background</a:t>
                </a:r>
              </a:p>
              <a:p>
                <a:r>
                  <a:rPr lang="en-US" dirty="0"/>
                  <a:t>He filled balloon</a:t>
                </a:r>
              </a:p>
              <a:p>
                <a:r>
                  <a:rPr lang="en-US" dirty="0"/>
                  <a:t>Supported by </a:t>
                </a:r>
                <a:r>
                  <a:rPr lang="en-US" dirty="0" err="1"/>
                  <a:t>aluminium</a:t>
                </a:r>
                <a:r>
                  <a:rPr lang="en-US" dirty="0"/>
                  <a:t> boxes</a:t>
                </a:r>
              </a:p>
              <a:p>
                <a:r>
                  <a:rPr lang="en-US" dirty="0"/>
                  <a:t>Support for liquid scintillator for the Surround Background Tagger</a:t>
                </a:r>
                <a:endParaRPr lang="fr-FR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8798AB-2C02-30BD-C91D-46E2993829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10" t="-16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3AF98-B882-3453-BE06-3204CD38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A82D6-EC2F-47DD-353C-C16D47042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F8419-F3CA-8289-CFCD-A4863F2C4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FB50BF-7B8B-DC46-78FF-E1F5F44FC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886200"/>
            <a:ext cx="3243651" cy="199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4802"/>
      </p:ext>
    </p:extLst>
  </p:cSld>
  <p:clrMapOvr>
    <a:masterClrMapping/>
  </p:clrMapOvr>
  <p:transition spd="med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AB897-0CC4-4BF0-13C6-5A387E58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Helium balloon</a:t>
            </a:r>
            <a:endParaRPr lang="fr-FR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8A5D53-095A-391E-7683-B2C8729C2B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81000" y="1465380"/>
            <a:ext cx="8915400" cy="430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EA15D-B6CC-7CE4-E046-13ECACAF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8EACA-ED30-954B-0C8B-37168CCC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5FC8A-6947-4378-FE51-BCD24188F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28CC2B-5990-7F1E-4FAE-86B2029DA4F4}"/>
              </a:ext>
            </a:extLst>
          </p:cNvPr>
          <p:cNvSpPr/>
          <p:nvPr/>
        </p:nvSpPr>
        <p:spPr bwMode="auto">
          <a:xfrm>
            <a:off x="228600" y="5257800"/>
            <a:ext cx="762000" cy="685800"/>
          </a:xfrm>
          <a:prstGeom prst="rect">
            <a:avLst/>
          </a:prstGeom>
          <a:solidFill>
            <a:schemeClr val="bg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80A427-293B-7B93-96B5-95EF2A0A3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243" y="3172110"/>
            <a:ext cx="4191157" cy="28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15679"/>
      </p:ext>
    </p:extLst>
  </p:cSld>
  <p:clrMapOvr>
    <a:masterClrMapping/>
  </p:clrMapOvr>
  <p:transition spd="med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0DDD-493B-B2F5-3C76-861BC2BF8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Spectrometer Straw Tracker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7EB32A-1058-B3D0-550B-E6A38D71ED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Good spatial resolution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𝓞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𝟏𝟐𝟎</m:t>
                    </m:r>
                    <m:r>
                      <a:rPr lang="el-G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Minimize multiple scattering</a:t>
                </a:r>
                <a:endParaRPr lang="fr-FR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7EB32A-1058-B3D0-550B-E6A38D71ED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10" t="-16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C180A-D3A5-E346-8E25-E28D0135F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D02D6-A1FB-720D-FD9F-44EE5266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6D776-02A0-A585-FEDE-10FE1582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BB1BF3-8E79-B4E7-5419-82F4241B3E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825988"/>
            <a:ext cx="9906000" cy="443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96223"/>
      </p:ext>
    </p:extLst>
  </p:cSld>
  <p:clrMapOvr>
    <a:masterClrMapping/>
  </p:clrMapOvr>
  <p:transition spd="med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2320-C0FC-F32F-7A70-3198F187A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Spectrometer magnet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796E84-C5CD-4F31-A07B-0751007DF5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Energy Efficient Super Ferric Dipole</a:t>
                </a:r>
              </a:p>
              <a:p>
                <a:r>
                  <a:rPr lang="en-US" dirty="0"/>
                  <a:t>MgB</a:t>
                </a:r>
                <a:r>
                  <a:rPr lang="en-US" baseline="-25000" dirty="0"/>
                  <a:t>2 </a:t>
                </a:r>
                <a:r>
                  <a:rPr lang="en-US" dirty="0"/>
                  <a:t>wires He cooled (20K)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𝑩𝒅𝑳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𝐓𝐦</m:t>
                        </m:r>
                      </m:e>
                    </m:nary>
                  </m:oMath>
                </a14:m>
                <a:r>
                  <a:rPr lang="fr-FR" i="1" dirty="0"/>
                  <a:t>  </a:t>
                </a:r>
                <a:r>
                  <a:rPr lang="fr-FR" dirty="0"/>
                  <a:t>over 5m</a:t>
                </a:r>
                <a:endParaRPr lang="fr-FR" i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796E84-C5CD-4F31-A07B-0751007DF5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10" t="-16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19343-C07E-4EF4-7704-19E1293FE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4D8C3-37C1-2BFF-9144-BBC8BFFBF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2FE69-D343-4C3E-E493-5F6B0E298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8F25D1-C4D8-0B26-E964-2945142A9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476" y="2114324"/>
            <a:ext cx="3545758" cy="26293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94DC534-739F-AC8E-0C78-E753EE9ABFAD}"/>
              </a:ext>
            </a:extLst>
          </p:cNvPr>
          <p:cNvGrpSpPr>
            <a:grpSpLocks noChangeAspect="1"/>
          </p:cNvGrpSpPr>
          <p:nvPr/>
        </p:nvGrpSpPr>
        <p:grpSpPr>
          <a:xfrm>
            <a:off x="1287954" y="2426877"/>
            <a:ext cx="4731600" cy="3804411"/>
            <a:chOff x="1136800" y="733021"/>
            <a:chExt cx="6842057" cy="55013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3C1681-E14A-4A14-857B-9AFF8D51A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7069" y="3495907"/>
              <a:ext cx="2783941" cy="2286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CC2A69-7922-D12D-8917-DA208857389A}"/>
                </a:ext>
              </a:extLst>
            </p:cNvPr>
            <p:cNvSpPr txBox="1"/>
            <p:nvPr/>
          </p:nvSpPr>
          <p:spPr>
            <a:xfrm>
              <a:off x="1136800" y="5856033"/>
              <a:ext cx="6842057" cy="378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i="1" kern="0" dirty="0">
                  <a:solidFill>
                    <a:schemeClr val="bg1">
                      <a:lumMod val="50000"/>
                    </a:schemeClr>
                  </a:solidFill>
                </a:rPr>
                <a:t>Histogram of the i</a:t>
              </a:r>
              <a:r>
                <a:rPr kumimoji="0" lang="en-GB" sz="1100" b="0" i="1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</a:rPr>
                <a:t>ntegrated</a:t>
              </a:r>
              <a:r>
                <a:rPr kumimoji="0" lang="en-GB" sz="1100" b="0" i="1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</a:rPr>
                <a:t> field on the longitudinal direction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DA566DB-8C59-B465-4763-CF6CEEC32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44" t="1103" r="1256" b="2766"/>
            <a:stretch/>
          </p:blipFill>
          <p:spPr>
            <a:xfrm>
              <a:off x="1145352" y="733021"/>
              <a:ext cx="2815658" cy="2485910"/>
            </a:xfrm>
            <a:prstGeom prst="rect">
              <a:avLst/>
            </a:prstGeom>
          </p:spPr>
        </p:pic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8EE315CE-3ECF-A12A-AD93-E5DACB44AF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r:link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4" t="5293" r="11154" b="10502"/>
            <a:stretch>
              <a:fillRect/>
            </a:stretch>
          </p:blipFill>
          <p:spPr bwMode="auto">
            <a:xfrm>
              <a:off x="4557828" y="733021"/>
              <a:ext cx="2708149" cy="25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3A1E9D22-7980-3B65-BBA5-92619C7B2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r:link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1731" y="3495907"/>
              <a:ext cx="2840342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DE28D3-4E06-988A-2721-89EE3BC9D110}"/>
                </a:ext>
              </a:extLst>
            </p:cNvPr>
            <p:cNvSpPr txBox="1"/>
            <p:nvPr/>
          </p:nvSpPr>
          <p:spPr>
            <a:xfrm rot="10800000" flipV="1">
              <a:off x="1688114" y="3208638"/>
              <a:ext cx="1761851" cy="2225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317500" indent="-317500"/>
              <a:r>
                <a:rPr lang="en-US" sz="1000" dirty="0">
                  <a:solidFill>
                    <a:srgbClr val="000000"/>
                  </a:solidFill>
                </a:rPr>
                <a:t>Yoke weight 652 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41BF77-E872-258D-F7AC-AE0F97F809A8}"/>
                </a:ext>
              </a:extLst>
            </p:cNvPr>
            <p:cNvSpPr txBox="1"/>
            <p:nvPr/>
          </p:nvSpPr>
          <p:spPr>
            <a:xfrm rot="10800000" flipV="1">
              <a:off x="5030977" y="3226710"/>
              <a:ext cx="1761851" cy="2225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317500" indent="-317500"/>
              <a:r>
                <a:rPr lang="en-US" sz="1000" dirty="0">
                  <a:solidFill>
                    <a:srgbClr val="000000"/>
                  </a:solidFill>
                </a:rPr>
                <a:t>Yoke weight 514 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886068"/>
      </p:ext>
    </p:extLst>
  </p:cSld>
  <p:clrMapOvr>
    <a:masterClrMapping/>
  </p:clrMapOvr>
  <p:transition spd="med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F1B73-94EC-AA47-1D4D-5B9F06005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Detector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BEE81-E587-2FB0-DAA5-1AA69F54B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&lt; 100 (50) </a:t>
            </a:r>
            <a:r>
              <a:rPr lang="en-US" dirty="0" err="1"/>
              <a:t>ps</a:t>
            </a:r>
            <a:r>
              <a:rPr lang="en-US" dirty="0"/>
              <a:t> to reduce combinatorial dimuon background</a:t>
            </a:r>
          </a:p>
          <a:p>
            <a:r>
              <a:rPr lang="en-US" dirty="0"/>
              <a:t>Active area 4m x 6m</a:t>
            </a:r>
          </a:p>
          <a:p>
            <a:r>
              <a:rPr lang="en-US" dirty="0"/>
              <a:t>Scintillating bars r/o by </a:t>
            </a:r>
            <a:r>
              <a:rPr lang="en-US" dirty="0" err="1"/>
              <a:t>SiPM</a:t>
            </a:r>
            <a:r>
              <a:rPr lang="en-US" dirty="0"/>
              <a:t> arrays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F920C-0F48-A2DE-8632-A32A1262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5808D-5681-05E0-40DF-CA632B93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814A8-F1E7-E3DC-D602-A89584A9A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C0A5CA-49B2-1A64-9A9A-024D65F80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590800"/>
            <a:ext cx="2989477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23892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02E44-5C29-0DAE-23CF-13817B80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They exist and have mass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D684F9-2344-AB65-4D43-5CA5224A21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0" y="1066800"/>
                <a:ext cx="9048328" cy="5105400"/>
              </a:xfrm>
            </p:spPr>
            <p:txBody>
              <a:bodyPr/>
              <a:lstStyle/>
              <a:p>
                <a:r>
                  <a:rPr lang="en-US" dirty="0"/>
                  <a:t>Pauli: &lt; 0.01 </a:t>
                </a:r>
                <a:r>
                  <a:rPr lang="en-US" dirty="0" err="1"/>
                  <a:t>m</a:t>
                </a:r>
                <a:r>
                  <a:rPr lang="en-US" baseline="-25000" dirty="0" err="1"/>
                  <a:t>p</a:t>
                </a:r>
                <a:endParaRPr lang="en-US" dirty="0"/>
              </a:p>
              <a:p>
                <a:pPr lvl="1"/>
                <a:r>
                  <a:rPr lang="en-GB" dirty="0"/>
                  <a:t>Everything comes to him who knows how to wait</a:t>
                </a:r>
              </a:p>
              <a:p>
                <a:pPr lvl="1"/>
                <a:r>
                  <a:rPr lang="en-GB" dirty="0"/>
                  <a:t>More on m</a:t>
                </a:r>
                <a:r>
                  <a:rPr lang="el-GR" baseline="-25000" dirty="0"/>
                  <a:t>ν</a:t>
                </a:r>
                <a:r>
                  <a:rPr lang="en-US" baseline="-25000" dirty="0"/>
                  <a:t> </a:t>
                </a:r>
                <a:r>
                  <a:rPr lang="en-US" dirty="0"/>
                  <a:t>later</a:t>
                </a:r>
                <a:endParaRPr lang="en-GB" dirty="0"/>
              </a:p>
              <a:p>
                <a:r>
                  <a:rPr lang="en-GB" dirty="0"/>
                  <a:t>1956 (F. Reines and C.L. Cowan)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i="1" dirty="0">
                    <a:latin typeface="Cambria Math" panose="02040503050406030204" pitchFamily="18" charset="0"/>
                  </a:rPr>
                  <a:t>                                                 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e>
                    </m:ba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b="0" i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GB" dirty="0"/>
              </a:p>
              <a:p>
                <a:pPr marL="0" indent="0">
                  <a:buNone/>
                </a:pPr>
                <a:r>
                  <a:rPr lang="en-US" b="1" dirty="0"/>
                  <a:t>                                     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𝟏𝟎𝟖</m:t>
                        </m:r>
                      </m:sup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𝑪𝒅</m:t>
                        </m:r>
                      </m:e>
                    </m:sPre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𝑪𝒅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</m:sPre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𝑪𝒅</m:t>
                        </m:r>
                      </m:e>
                    </m:sPre>
                    <m:r>
                      <a:rPr lang="en-US" b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D684F9-2344-AB65-4D43-5CA5224A21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066800"/>
                <a:ext cx="9048328" cy="5105400"/>
              </a:xfrm>
              <a:blipFill>
                <a:blip r:embed="rId2"/>
                <a:stretch>
                  <a:fillRect l="-404" t="-16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D6A0-B343-441B-DAB8-9372689EA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C71ED-69F2-E1BB-E4E1-815F29DC8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63F56-F4A7-5DE5-457D-ADFA2626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8" name="Picture 7" descr="A diagram of a graph&#10;&#10;AI-generated content may be incorrect.">
            <a:extLst>
              <a:ext uri="{FF2B5EF4-FFF2-40B4-BE49-F238E27FC236}">
                <a16:creationId xmlns:a16="http://schemas.microsoft.com/office/drawing/2014/main" id="{8E60267B-D028-1FB5-3465-41B9FC09F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014248"/>
            <a:ext cx="2342728" cy="1971675"/>
          </a:xfrm>
          <a:prstGeom prst="rect">
            <a:avLst/>
          </a:prstGeom>
        </p:spPr>
      </p:pic>
      <p:pic>
        <p:nvPicPr>
          <p:cNvPr id="10" name="Picture 9" descr="A couple of men standing next to a machine&#10;&#10;AI-generated content may be incorrect.">
            <a:extLst>
              <a:ext uri="{FF2B5EF4-FFF2-40B4-BE49-F238E27FC236}">
                <a16:creationId xmlns:a16="http://schemas.microsoft.com/office/drawing/2014/main" id="{534CC3EF-4819-9C1B-B68A-800B32195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6" y="2819400"/>
            <a:ext cx="3124966" cy="3194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1918D1-9E05-FD49-B876-CD15A9814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7884" y="3673428"/>
            <a:ext cx="5492750" cy="258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12711"/>
      </p:ext>
    </p:extLst>
  </p:cSld>
  <p:clrMapOvr>
    <a:masterClrMapping/>
  </p:clrMapOvr>
  <p:transition spd="med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96AB1-3DF8-72CB-A721-21FD5DC36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Identification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5353B5-8AD8-F57A-4AD1-F2EFAA0A76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Sampling ECAL and HCAL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dirty="0"/>
                  <a:t> separation</a:t>
                </a:r>
              </a:p>
              <a:p>
                <a:pPr lvl="1"/>
                <a:r>
                  <a:rPr lang="en-US" dirty="0"/>
                  <a:t>Scintillators read out by </a:t>
                </a:r>
                <a:r>
                  <a:rPr lang="en-US" dirty="0" err="1"/>
                  <a:t>SiPMs</a:t>
                </a:r>
                <a:endParaRPr lang="en-US" dirty="0"/>
              </a:p>
              <a:p>
                <a:r>
                  <a:rPr lang="en-US" dirty="0"/>
                  <a:t>ECAL with High Precision Layers</a:t>
                </a:r>
              </a:p>
              <a:p>
                <a:pPr lvl="1"/>
                <a:r>
                  <a:rPr lang="fr-FR" dirty="0"/>
                  <a:t>1-3 </a:t>
                </a:r>
                <a:r>
                  <a:rPr lang="fr-FR" dirty="0" err="1"/>
                  <a:t>MicroMeGas</a:t>
                </a:r>
                <a:r>
                  <a:rPr lang="fr-FR" dirty="0"/>
                  <a:t> </a:t>
                </a:r>
                <a:r>
                  <a:rPr lang="fr-FR" dirty="0" err="1"/>
                  <a:t>HPLs</a:t>
                </a:r>
                <a:endParaRPr lang="fr-FR" dirty="0"/>
              </a:p>
              <a:p>
                <a:pPr lvl="1"/>
                <a:r>
                  <a:rPr lang="fr-FR" dirty="0"/>
                  <a:t>Good </a:t>
                </a:r>
                <a:r>
                  <a:rPr lang="fr-FR" dirty="0" err="1"/>
                  <a:t>angular</a:t>
                </a:r>
                <a:r>
                  <a:rPr lang="fr-FR" dirty="0"/>
                  <a:t> </a:t>
                </a:r>
                <a:r>
                  <a:rPr lang="fr-FR" dirty="0" err="1"/>
                  <a:t>resolution</a:t>
                </a:r>
                <a:r>
                  <a:rPr lang="fr-FR" dirty="0"/>
                  <a:t> &lt; 5mrad</a:t>
                </a:r>
                <a:endParaRPr lang="en-US" dirty="0"/>
              </a:p>
              <a:p>
                <a:pPr lvl="1"/>
                <a:r>
                  <a:rPr lang="en-US" dirty="0"/>
                  <a:t>To reconstruct neutral final states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fr-FR" dirty="0"/>
                  <a:t>)</a:t>
                </a:r>
              </a:p>
              <a:p>
                <a:endParaRPr lang="fr-FR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5353B5-8AD8-F57A-4AD1-F2EFAA0A76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10" t="-16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8A9CF-3A1F-AF3B-4928-6B52C18C6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5DBA0-5570-B4DD-BE70-18E45A642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69CE4-2A76-BF77-AFC4-5A83DA3F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BD44E3-CF5A-90AC-4731-20E2C313B5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5000" y="1097280"/>
            <a:ext cx="407706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52391"/>
      </p:ext>
    </p:extLst>
  </p:cSld>
  <p:clrMapOvr>
    <a:masterClrMapping/>
  </p:clrMapOvr>
  <p:transition spd="med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C9612-86DA-F692-C58E-6B53943D5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&amp; Cost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27BEFD-BDC0-54B7-B1A5-2D04416484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Start of </a:t>
                </a:r>
                <a:r>
                  <a:rPr lang="en-US" dirty="0" err="1"/>
                  <a:t>datataking</a:t>
                </a:r>
                <a:r>
                  <a:rPr lang="en-US" dirty="0"/>
                  <a:t> in Run 4: 2032</a:t>
                </a:r>
              </a:p>
              <a:p>
                <a:r>
                  <a:rPr lang="en-US" dirty="0"/>
                  <a:t>Construction cost estimate (to the Collaboration): </a:t>
                </a:r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𝟑𝟎𝐌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𝐂𝐡𝐅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/>
                  <a:t> (</a:t>
                </a:r>
                <a:r>
                  <a:rPr lang="fr-FR" dirty="0" err="1"/>
                  <a:t>initially</a:t>
                </a:r>
                <a:r>
                  <a:rPr lang="fr-FR" dirty="0"/>
                  <a:t>), </a:t>
                </a:r>
                <a14:m>
                  <m:oMath xmlns:m="http://schemas.openxmlformats.org/officeDocument/2006/math">
                    <m:r>
                      <a:rPr lang="en-GB" b="1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1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US" b="1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𝟎𝐌</m:t>
                    </m:r>
                    <m:r>
                      <a:rPr lang="en-US" b="1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𝐂𝐡𝐅</m:t>
                    </m:r>
                    <m:r>
                      <a:rPr lang="en-US" b="1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/>
                  <a:t>(</a:t>
                </a:r>
                <a:r>
                  <a:rPr lang="fr-FR" dirty="0" err="1"/>
                  <a:t>complete</a:t>
                </a:r>
                <a:r>
                  <a:rPr lang="fr-FR" dirty="0"/>
                  <a:t> installation)</a:t>
                </a:r>
              </a:p>
              <a:p>
                <a:pPr marL="0" indent="0">
                  <a:buNone/>
                </a:pPr>
                <a:endParaRPr lang="fr-FR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27BEFD-BDC0-54B7-B1A5-2D04416484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10" t="-16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5C38F-1597-583B-19E0-5314EAC17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1DB1F-AD93-6127-8530-90B7C638E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48A41-1744-0F12-A47C-86C2ED547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4552"/>
      </p:ext>
    </p:extLst>
  </p:cSld>
  <p:clrMapOvr>
    <a:masterClrMapping/>
  </p:clrMapOvr>
  <p:transition spd="med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F3F33-D093-5C47-38D8-E8029226C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74F58-01B3-2021-6C9E-02BC587B2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does the SM not explain massive neutrinos?</a:t>
            </a:r>
          </a:p>
          <a:p>
            <a:pPr lvl="1"/>
            <a:r>
              <a:rPr lang="en-US" dirty="0"/>
              <a:t>Most obvious place to search for new physics!</a:t>
            </a:r>
          </a:p>
          <a:p>
            <a:r>
              <a:rPr lang="fr-FR" dirty="0" err="1"/>
              <a:t>Including</a:t>
            </a:r>
            <a:r>
              <a:rPr lang="fr-FR" dirty="0"/>
              <a:t> right </a:t>
            </a:r>
            <a:r>
              <a:rPr lang="fr-FR" dirty="0" err="1"/>
              <a:t>handed</a:t>
            </a:r>
            <a:r>
              <a:rPr lang="fr-FR" dirty="0"/>
              <a:t> </a:t>
            </a:r>
            <a:r>
              <a:rPr lang="fr-FR" dirty="0" err="1"/>
              <a:t>sterile</a:t>
            </a:r>
            <a:r>
              <a:rPr lang="fr-FR" dirty="0"/>
              <a:t> neutrinos in the SM:</a:t>
            </a:r>
          </a:p>
          <a:p>
            <a:pPr lvl="1"/>
            <a:r>
              <a:rPr lang="fr-FR" dirty="0"/>
              <a:t>Can </a:t>
            </a:r>
            <a:r>
              <a:rPr lang="fr-FR" dirty="0" err="1"/>
              <a:t>give</a:t>
            </a:r>
            <a:r>
              <a:rPr lang="fr-FR" dirty="0"/>
              <a:t> mass to active neutrinos via </a:t>
            </a:r>
            <a:r>
              <a:rPr lang="fr-FR" dirty="0" err="1"/>
              <a:t>seesaw</a:t>
            </a:r>
            <a:endParaRPr lang="fr-FR" dirty="0"/>
          </a:p>
          <a:p>
            <a:pPr lvl="1"/>
            <a:r>
              <a:rPr lang="fr-FR" dirty="0" err="1"/>
              <a:t>Explain</a:t>
            </a:r>
            <a:r>
              <a:rPr lang="fr-FR" dirty="0"/>
              <a:t> the BAU</a:t>
            </a:r>
          </a:p>
          <a:p>
            <a:pPr lvl="1"/>
            <a:r>
              <a:rPr lang="fr-FR" dirty="0" err="1"/>
              <a:t>Provide</a:t>
            </a:r>
            <a:r>
              <a:rPr lang="fr-FR" dirty="0"/>
              <a:t> a candidate for </a:t>
            </a:r>
            <a:r>
              <a:rPr lang="fr-FR" dirty="0" err="1"/>
              <a:t>Dark</a:t>
            </a:r>
            <a:r>
              <a:rPr lang="fr-FR" dirty="0"/>
              <a:t> </a:t>
            </a:r>
            <a:r>
              <a:rPr lang="fr-FR" dirty="0" err="1"/>
              <a:t>Matter</a:t>
            </a:r>
            <a:endParaRPr lang="fr-FR" dirty="0"/>
          </a:p>
          <a:p>
            <a:r>
              <a:rPr lang="fr-FR" dirty="0"/>
              <a:t>SHiP </a:t>
            </a:r>
            <a:r>
              <a:rPr lang="fr-FR" dirty="0" err="1"/>
              <a:t>designed</a:t>
            </a:r>
            <a:r>
              <a:rPr lang="fr-FR" dirty="0"/>
              <a:t> to </a:t>
            </a:r>
            <a:r>
              <a:rPr lang="fr-FR" dirty="0" err="1"/>
              <a:t>search</a:t>
            </a:r>
            <a:r>
              <a:rPr lang="fr-FR" dirty="0"/>
              <a:t> for </a:t>
            </a:r>
            <a:r>
              <a:rPr lang="fr-FR" dirty="0" err="1"/>
              <a:t>these</a:t>
            </a:r>
            <a:r>
              <a:rPr lang="fr-FR" dirty="0"/>
              <a:t> (and </a:t>
            </a:r>
            <a:r>
              <a:rPr lang="fr-FR" dirty="0" err="1"/>
              <a:t>other</a:t>
            </a:r>
            <a:r>
              <a:rPr lang="fr-FR" dirty="0"/>
              <a:t>) </a:t>
            </a:r>
            <a:r>
              <a:rPr lang="fr-FR" dirty="0" err="1"/>
              <a:t>particles</a:t>
            </a:r>
            <a:r>
              <a:rPr lang="fr-FR" dirty="0"/>
              <a:t>:</a:t>
            </a:r>
          </a:p>
          <a:p>
            <a:pPr lvl="1"/>
            <a:r>
              <a:rPr lang="fr-FR" dirty="0" err="1"/>
              <a:t>Fully</a:t>
            </a:r>
            <a:r>
              <a:rPr lang="fr-FR" dirty="0"/>
              <a:t> exploits the </a:t>
            </a:r>
            <a:r>
              <a:rPr lang="fr-FR" dirty="0" err="1"/>
              <a:t>current</a:t>
            </a:r>
            <a:r>
              <a:rPr lang="fr-FR" dirty="0"/>
              <a:t> CERN </a:t>
            </a:r>
            <a:r>
              <a:rPr lang="fr-FR" dirty="0" err="1"/>
              <a:t>accellerator</a:t>
            </a:r>
            <a:r>
              <a:rPr lang="fr-FR" dirty="0"/>
              <a:t> </a:t>
            </a:r>
            <a:r>
              <a:rPr lang="fr-FR" dirty="0" err="1"/>
              <a:t>complex</a:t>
            </a:r>
            <a:endParaRPr lang="fr-FR" dirty="0"/>
          </a:p>
          <a:p>
            <a:pPr lvl="1"/>
            <a:r>
              <a:rPr lang="fr-FR" dirty="0" err="1"/>
              <a:t>Within</a:t>
            </a:r>
            <a:r>
              <a:rPr lang="fr-FR" dirty="0"/>
              <a:t> a </a:t>
            </a:r>
            <a:r>
              <a:rPr lang="fr-FR" dirty="0" err="1"/>
              <a:t>realistic</a:t>
            </a:r>
            <a:r>
              <a:rPr lang="fr-FR" dirty="0"/>
              <a:t> budget</a:t>
            </a:r>
          </a:p>
          <a:p>
            <a:pPr lvl="1"/>
            <a:r>
              <a:rPr lang="fr-FR" dirty="0"/>
              <a:t>On a </a:t>
            </a:r>
            <a:r>
              <a:rPr lang="fr-FR" dirty="0" err="1"/>
              <a:t>reasonable</a:t>
            </a:r>
            <a:r>
              <a:rPr lang="fr-FR" dirty="0"/>
              <a:t> </a:t>
            </a:r>
            <a:r>
              <a:rPr lang="fr-FR" dirty="0" err="1"/>
              <a:t>timescale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D09A4-BBF7-7435-2BCC-F9EA08AF6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85AD6-0C85-6490-AD5C-01487C49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D59B4-BC7C-BF5C-FE92-CD163AD6A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76672"/>
      </p:ext>
    </p:extLst>
  </p:cSld>
  <p:clrMapOvr>
    <a:masterClrMapping/>
  </p:clrMapOvr>
  <p:transition spd="med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426B9-6DCB-EC62-2791-A238F97C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A139A-A54F-2CB0-AD06-FE270E023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EE4F4-920A-59B8-D382-9011E35F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0C491-0312-EB1B-7D5B-5BA1446AB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F56CA-849B-8D56-6FDB-1CADE0B48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77129"/>
      </p:ext>
    </p:extLst>
  </p:cSld>
  <p:clrMapOvr>
    <a:masterClrMapping/>
  </p:clrMapOvr>
  <p:transition spd="med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Physics signals and background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" y="1219200"/>
            <a:ext cx="8915400" cy="374852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5600" y="5183957"/>
            <a:ext cx="894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000" dirty="0"/>
              <a:t>Signals: HNL=Heavy Neutral Lepton, NEU=</a:t>
            </a:r>
            <a:r>
              <a:rPr lang="en-GB" sz="1000" dirty="0" err="1"/>
              <a:t>neutralino</a:t>
            </a:r>
            <a:r>
              <a:rPr lang="en-GB" sz="1000" dirty="0"/>
              <a:t>, DP=Dark Photon, PNGB=Pseudo-</a:t>
            </a:r>
            <a:r>
              <a:rPr lang="en-GB" sz="1000" dirty="0" err="1"/>
              <a:t>Nambu</a:t>
            </a:r>
            <a:r>
              <a:rPr lang="en-GB" sz="1000" dirty="0"/>
              <a:t> Goldstone Boson, HP=Higgs Portal, CS=</a:t>
            </a:r>
            <a:r>
              <a:rPr lang="en-GB" sz="1000" dirty="0" err="1"/>
              <a:t>Chern</a:t>
            </a:r>
            <a:r>
              <a:rPr lang="en-GB" sz="1000" dirty="0"/>
              <a:t>-Simons, HSU=Hidden SUSY, LDM=Light </a:t>
            </a:r>
            <a:r>
              <a:rPr lang="en-GB" sz="1000" dirty="0" err="1"/>
              <a:t>Fark</a:t>
            </a:r>
            <a:r>
              <a:rPr lang="en-GB" sz="1000" dirty="0"/>
              <a:t> Matter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000" dirty="0"/>
              <a:t>Background: RDM=random di-muons from the target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000" dirty="0"/>
              <a:t>Cuts: IP=impact parameter at the target, CPV=charged particle veto, NT=neutrino interaction tagger, VP=photon veto, TI=timing cuts, P=total momentum cuts of the daughters, POA=1 particle outside acceptance, PID(µ</a:t>
            </a:r>
            <a:r>
              <a:rPr lang="el-GR" sz="1000" dirty="0"/>
              <a:t>π</a:t>
            </a:r>
            <a:r>
              <a:rPr lang="en-GB" sz="1000" dirty="0"/>
              <a:t>)= probability that a µ is misidentified as </a:t>
            </a:r>
            <a:r>
              <a:rPr lang="el-GR" sz="1000" dirty="0"/>
              <a:t>π</a:t>
            </a:r>
            <a:r>
              <a:rPr lang="en-GB" sz="1000" dirty="0"/>
              <a:t> or kaon.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320237929"/>
      </p:ext>
    </p:extLst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5F53985-DA67-9955-CE1E-FE1F52A04E2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𝝂</m:t>
                      </m:r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bar>
                        <m:barPr>
                          <m:pos m:val="top"/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</m:ba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5F53985-DA67-9955-CE1E-FE1F52A04E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A6D129-EE79-5529-2DF8-2F17A02A0B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0" y="1066800"/>
                <a:ext cx="5943600" cy="51054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𝒁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 → (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𝒁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+ 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(0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𝝊𝜷𝜷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neutrinoless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double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beta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decay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/>
                  <a:t> </a:t>
                </a:r>
              </a:p>
              <a:p>
                <a:r>
                  <a:rPr lang="fr-FR" dirty="0" err="1"/>
                  <a:t>Would</a:t>
                </a:r>
                <a:r>
                  <a:rPr lang="fr-FR" dirty="0"/>
                  <a:t> </a:t>
                </a:r>
                <a:r>
                  <a:rPr lang="fr-FR" dirty="0" err="1"/>
                  <a:t>imply</a:t>
                </a:r>
                <a:r>
                  <a:rPr lang="fr-FR" dirty="0"/>
                  <a:t> neutrinos are </a:t>
                </a:r>
                <a:r>
                  <a:rPr lang="fr-FR" dirty="0" err="1"/>
                  <a:t>their</a:t>
                </a:r>
                <a:r>
                  <a:rPr lang="fr-FR" dirty="0"/>
                  <a:t> </a:t>
                </a:r>
                <a:r>
                  <a:rPr lang="fr-FR" dirty="0" err="1"/>
                  <a:t>own</a:t>
                </a:r>
                <a:r>
                  <a:rPr lang="fr-FR" dirty="0"/>
                  <a:t> </a:t>
                </a:r>
                <a:r>
                  <a:rPr lang="fr-FR" dirty="0" err="1"/>
                  <a:t>antiparticles</a:t>
                </a:r>
                <a:r>
                  <a:rPr lang="fr-FR" dirty="0"/>
                  <a:t> (</a:t>
                </a:r>
                <a:r>
                  <a:rPr lang="fr-FR" dirty="0" err="1"/>
                  <a:t>Majorana</a:t>
                </a:r>
                <a:r>
                  <a:rPr lang="fr-FR" dirty="0"/>
                  <a:t>, 1938)</a:t>
                </a:r>
              </a:p>
              <a:p>
                <a:r>
                  <a:rPr lang="fr-FR" dirty="0"/>
                  <a:t>Not </a:t>
                </a:r>
                <a:r>
                  <a:rPr lang="fr-FR" dirty="0" err="1"/>
                  <a:t>observed</a:t>
                </a:r>
                <a:r>
                  <a:rPr lang="fr-FR" dirty="0"/>
                  <a:t> (</a:t>
                </a:r>
                <a:r>
                  <a:rPr lang="fr-FR" dirty="0" err="1"/>
                  <a:t>yet</a:t>
                </a:r>
                <a:r>
                  <a:rPr lang="fr-FR" dirty="0"/>
                  <a:t>)</a:t>
                </a:r>
              </a:p>
              <a:p>
                <a:r>
                  <a:rPr lang="en-GB" dirty="0"/>
                  <a:t>Attempt to detect the Antineutrino from a Nuclear Reactor by the </a:t>
                </a:r>
                <a:r>
                  <a:rPr lang="en-GB" baseline="30000" dirty="0"/>
                  <a:t>37</a:t>
                </a:r>
                <a:r>
                  <a:rPr lang="en-GB" dirty="0"/>
                  <a:t>Cl(</a:t>
                </a:r>
                <a:r>
                  <a:rPr lang="el-GR" dirty="0"/>
                  <a:t>ν</a:t>
                </a:r>
                <a:r>
                  <a:rPr lang="en-GB" dirty="0"/>
                  <a:t>,e</a:t>
                </a:r>
                <a:r>
                  <a:rPr lang="en-GB" baseline="30000" dirty="0"/>
                  <a:t>-</a:t>
                </a:r>
                <a:r>
                  <a:rPr lang="en-GB" dirty="0"/>
                  <a:t>)</a:t>
                </a:r>
                <a:r>
                  <a:rPr lang="en-GB" baseline="30000" dirty="0"/>
                  <a:t>37</a:t>
                </a:r>
                <a:r>
                  <a:rPr lang="en-GB" dirty="0"/>
                  <a:t>Ar reaction (Davis, 1955)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</m:ba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bar>
                              <m:barPr>
                                <m:pos m:val="top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𝝂</m:t>
                                </m:r>
                              </m:e>
                            </m:ba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  <m:sPre>
                          <m:sPre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37</m:t>
                            </m:r>
                          </m:sup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𝑪𝒍</m:t>
                            </m:r>
                          </m:e>
                        </m:sPr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  <m:sPre>
                          <m:sPre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𝟑𝟕</m:t>
                            </m:r>
                          </m:sup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sPr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𝟒𝟐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𝐜𝐦</m:t>
                    </m:r>
                    <m:r>
                      <a:rPr lang="en-US" baseline="30000" dirty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𝐩𝐞𝐫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𝐚𝐭𝐨𝐦</m:t>
                    </m:r>
                  </m:oMath>
                </a14:m>
                <a:endParaRPr lang="en-US" dirty="0"/>
              </a:p>
              <a:p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A6D129-EE79-5529-2DF8-2F17A02A0B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066800"/>
                <a:ext cx="5943600" cy="5105400"/>
              </a:xfrm>
              <a:blipFill>
                <a:blip r:embed="rId3"/>
                <a:stretch>
                  <a:fillRect l="-615" r="-11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731C4-9A6D-6664-843F-2F62346A6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2DDC0-39DF-9799-5163-BFCD0099F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E8E88-6BE9-97BE-89B1-8FDB1305A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Picture 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3155E937-8D48-2237-6DBA-C129DC7190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166" y="1066800"/>
            <a:ext cx="2243328" cy="2868168"/>
          </a:xfrm>
          <a:prstGeom prst="rect">
            <a:avLst/>
          </a:prstGeom>
        </p:spPr>
      </p:pic>
      <p:pic>
        <p:nvPicPr>
          <p:cNvPr id="11" name="Picture 10" descr="A person wearing glasses smiling&#10;&#10;AI-generated content may be incorrect.">
            <a:extLst>
              <a:ext uri="{FF2B5EF4-FFF2-40B4-BE49-F238E27FC236}">
                <a16:creationId xmlns:a16="http://schemas.microsoft.com/office/drawing/2014/main" id="{073A621D-86CD-E4D9-E196-7CE796A8AD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357" y="4013796"/>
            <a:ext cx="186166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63306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30F8C854-BC5B-1DBB-2B54-FE851571DA8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81000" y="1066800"/>
                <a:ext cx="7058025" cy="5105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571500" indent="-57150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u"/>
                  <a:defRPr sz="2400" b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1047750" indent="-2857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hlink"/>
                  </a:buClr>
                  <a:buSzPct val="70000"/>
                  <a:buFont typeface="Wingdings" pitchFamily="2" charset="2"/>
                  <a:buChar char="n"/>
                  <a:defRPr b="1">
                    <a:solidFill>
                      <a:schemeClr val="tx1"/>
                    </a:solidFill>
                    <a:latin typeface="+mn-lt"/>
                  </a:defRPr>
                </a:lvl2pPr>
                <a:lvl3pPr marL="1562100" indent="-22860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Font typeface="Wingdings" pitchFamily="2" charset="2"/>
                  <a:buChar char="l"/>
                  <a:defRPr sz="1600" b="1">
                    <a:solidFill>
                      <a:schemeClr val="tx1"/>
                    </a:solidFill>
                    <a:latin typeface="+mn-lt"/>
                  </a:defRPr>
                </a:lvl3pPr>
                <a:lvl4pPr marL="192405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hlink"/>
                  </a:buClr>
                  <a:buSzPct val="100000"/>
                  <a:buFont typeface="Wingdings" pitchFamily="2" charset="2"/>
                  <a:buChar char="u"/>
                  <a:defRPr sz="1400" b="1">
                    <a:solidFill>
                      <a:srgbClr val="0000FF"/>
                    </a:solidFill>
                    <a:latin typeface="+mn-lt"/>
                  </a:defRPr>
                </a:lvl4pPr>
                <a:lvl5pPr marL="22860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+mn-lt"/>
                  </a:defRPr>
                </a:lvl5pPr>
                <a:lvl6pPr marL="27432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+mn-lt"/>
                  </a:defRPr>
                </a:lvl6pPr>
                <a:lvl7pPr marL="32004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+mn-lt"/>
                  </a:defRPr>
                </a:lvl7pPr>
                <a:lvl8pPr marL="36576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+mn-lt"/>
                  </a:defRPr>
                </a:lvl8pPr>
                <a:lvl9pPr marL="4114800" indent="-171450" algn="l" rtl="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defRPr sz="1400" b="1">
                    <a:solidFill>
                      <a:srgbClr val="0000FF"/>
                    </a:solidFill>
                    <a:latin typeface="+mn-lt"/>
                  </a:defRPr>
                </a:lvl9pPr>
              </a:lstStyle>
              <a:p>
                <a:r>
                  <a:rPr lang="en-US" kern="0" dirty="0"/>
                  <a:t>1957, C.S. Wu.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kern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b="1" i="0" kern="0" dirty="0" smtClean="0">
                            <a:latin typeface="Cambria Math" panose="02040503050406030204" pitchFamily="18" charset="0"/>
                          </a:rPr>
                          <m:t>𝟔𝟎</m:t>
                        </m:r>
                      </m:sup>
                    </m:sSup>
                    <m:r>
                      <a:rPr lang="en-US" b="1" i="0" kern="0" dirty="0" smtClean="0">
                        <a:latin typeface="Cambria Math" panose="02040503050406030204" pitchFamily="18" charset="0"/>
                      </a:rPr>
                      <m:t>𝑪𝒐</m:t>
                    </m:r>
                    <m:sSup>
                      <m:sSupPr>
                        <m:ctrlPr>
                          <a:rPr lang="en-US" b="1" i="1" kern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kern="0" dirty="0" smtClean="0">
                            <a:latin typeface="Cambria Math" panose="02040503050406030204" pitchFamily="18" charset="0"/>
                          </a:rPr>
                          <m:t>→</m:t>
                        </m:r>
                      </m:e>
                      <m:sup>
                        <m:r>
                          <a:rPr lang="en-US" b="1" i="1" kern="0" dirty="0" smtClean="0">
                            <a:latin typeface="Cambria Math" panose="02040503050406030204" pitchFamily="18" charset="0"/>
                          </a:rPr>
                          <m:t>𝟔𝟎</m:t>
                        </m:r>
                      </m:sup>
                    </m:sSup>
                    <m:r>
                      <a:rPr lang="en-US" b="1" i="1" kern="0" dirty="0" smtClean="0">
                        <a:latin typeface="Cambria Math" panose="02040503050406030204" pitchFamily="18" charset="0"/>
                      </a:rPr>
                      <m:t>𝑵𝒊</m:t>
                    </m:r>
                    <m:r>
                      <a:rPr lang="en-US" b="1" i="1" kern="0" dirty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1" i="1" kern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kern="0" dirty="0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b="1" i="1" kern="0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1" i="1" kern="0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 kern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b="1" i="1" kern="0" dirty="0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1" i="1" kern="0" dirty="0" smtClean="0"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</m:bar>
                      </m:e>
                      <m:sub>
                        <m:r>
                          <a:rPr lang="en-US" b="1" i="1" kern="0" dirty="0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endParaRPr lang="en-US" kern="0" dirty="0"/>
              </a:p>
              <a:p>
                <a:r>
                  <a:rPr lang="en-US" kern="0" dirty="0"/>
                  <a:t>Electrons always emitted opposite to direction of nuclear spin</a:t>
                </a:r>
              </a:p>
              <a:p>
                <a:r>
                  <a:rPr lang="en-US" kern="0" dirty="0"/>
                  <a:t>No right-handed neutrinos!</a:t>
                </a:r>
              </a:p>
              <a:p>
                <a:endParaRPr lang="en-US" kern="0" dirty="0"/>
              </a:p>
              <a:p>
                <a:endParaRPr lang="en-US" kern="0" dirty="0"/>
              </a:p>
              <a:p>
                <a:endParaRPr lang="en-US" kern="0" dirty="0"/>
              </a:p>
              <a:p>
                <a:endParaRPr lang="en-US" kern="0" dirty="0"/>
              </a:p>
              <a:p>
                <a:endParaRPr lang="en-US" kern="0" dirty="0"/>
              </a:p>
              <a:p>
                <a:endParaRPr lang="fr-FR" kern="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30F8C854-BC5B-1DBB-2B54-FE851571D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1066800"/>
                <a:ext cx="7058025" cy="5105400"/>
              </a:xfrm>
              <a:prstGeom prst="rect">
                <a:avLst/>
              </a:prstGeom>
              <a:blipFill>
                <a:blip r:embed="rId2"/>
                <a:stretch>
                  <a:fillRect l="-519" t="-597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AC8D092-5450-8A47-B1E8-3BBD16DA1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Parity not conserved</a:t>
            </a:r>
            <a:endParaRPr lang="fr-FR" dirty="0"/>
          </a:p>
        </p:txBody>
      </p:sp>
      <p:pic>
        <p:nvPicPr>
          <p:cNvPr id="8" name="Content Placeholder 7" descr="A drawing of hands and a pen&#10;&#10;AI-generated content may be incorrect.">
            <a:extLst>
              <a:ext uri="{FF2B5EF4-FFF2-40B4-BE49-F238E27FC236}">
                <a16:creationId xmlns:a16="http://schemas.microsoft.com/office/drawing/2014/main" id="{B65253D4-E181-D71E-7288-07E45ED3B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50" y="1193042"/>
            <a:ext cx="2343150" cy="19526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300E-AC90-68FA-2FEA-40CF626C4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A8577-A3E7-F26A-487E-75671ECED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A3154-67BE-7876-65B4-F01CB0115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2D4F2F-C278-7F08-AC74-A53AB003216F}"/>
              </a:ext>
            </a:extLst>
          </p:cNvPr>
          <p:cNvSpPr/>
          <p:nvPr/>
        </p:nvSpPr>
        <p:spPr bwMode="auto">
          <a:xfrm>
            <a:off x="1055152" y="5064617"/>
            <a:ext cx="259298" cy="193183"/>
          </a:xfrm>
          <a:prstGeom prst="rect">
            <a:avLst/>
          </a:prstGeom>
          <a:solidFill>
            <a:srgbClr val="FFE4C8"/>
          </a:solidFill>
          <a:ln w="762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EAC43C-3678-64DC-8AA2-CE073B98C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275" y="3271909"/>
            <a:ext cx="1895475" cy="2419350"/>
          </a:xfrm>
          <a:prstGeom prst="rect">
            <a:avLst/>
          </a:prstGeom>
        </p:spPr>
      </p:pic>
      <p:pic>
        <p:nvPicPr>
          <p:cNvPr id="20" name="Picture 19" descr="A diagram of a mirror image&#10;&#10;AI-generated content may be incorrect.">
            <a:extLst>
              <a:ext uri="{FF2B5EF4-FFF2-40B4-BE49-F238E27FC236}">
                <a16:creationId xmlns:a16="http://schemas.microsoft.com/office/drawing/2014/main" id="{C8F2CD51-776F-1EEF-12FE-A647D0E03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46484"/>
            <a:ext cx="5550862" cy="26574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86974B1-A225-2C8C-1097-B4E12B410EB9}"/>
              </a:ext>
            </a:extLst>
          </p:cNvPr>
          <p:cNvSpPr txBox="1"/>
          <p:nvPr/>
        </p:nvSpPr>
        <p:spPr>
          <a:xfrm>
            <a:off x="2895600" y="3213556"/>
            <a:ext cx="11689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(if parity conserved)</a:t>
            </a:r>
            <a:endParaRPr lang="fr-FR" sz="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6EBABB-4C9D-C591-E27F-6F0D9D73B950}"/>
              </a:ext>
            </a:extLst>
          </p:cNvPr>
          <p:cNvSpPr txBox="1"/>
          <p:nvPr/>
        </p:nvSpPr>
        <p:spPr>
          <a:xfrm>
            <a:off x="5314950" y="5452646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Observed: parity NOT conserved</a:t>
            </a:r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2501482749"/>
      </p:ext>
    </p:extLst>
  </p:cSld>
  <p:clrMapOvr>
    <a:masterClrMapping/>
  </p:clrMapOvr>
  <p:transition spd="med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51DFA6F-4866-5F0D-2F64-74A97F50499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Two component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fr-FR" dirty="0"/>
                  <a:t> theory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51DFA6F-4866-5F0D-2F64-74A97F5049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6071" b="-321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477D32-1F6D-2E76-6D50-AD700BE91F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1957, T.D. Lee and C.N. Yang. Dirac equation for massless spin ½ particles.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simplified from 4 to 2 components: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𝝍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 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𝝊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L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𝝊</m:t>
                                    </m:r>
                                  </m:e>
                                </m:ba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fr-FR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Hence: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bar>
                      <m:barPr>
                        <m:pos m:val="top"/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</m:bar>
                  </m:oMath>
                </a14:m>
                <a:endParaRPr lang="fr-FR" dirty="0"/>
              </a:p>
              <a:p>
                <a:pPr lvl="1"/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fr-FR" dirty="0"/>
                  <a:t> and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</m:bar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massless</a:t>
                </a:r>
                <a:r>
                  <a:rPr lang="fr-FR" dirty="0"/>
                  <a:t> (by design)</a:t>
                </a:r>
              </a:p>
              <a:p>
                <a:pPr lvl="1"/>
                <a:r>
                  <a:rPr lang="fr-FR" dirty="0" err="1"/>
                  <a:t>Parity</a:t>
                </a:r>
                <a:r>
                  <a:rPr lang="fr-FR" dirty="0"/>
                  <a:t> not </a:t>
                </a:r>
                <a:r>
                  <a:rPr lang="fr-FR" dirty="0" err="1"/>
                  <a:t>conserved</a:t>
                </a:r>
                <a:r>
                  <a:rPr lang="fr-FR" dirty="0"/>
                  <a:t>: neutrino spin </a:t>
                </a:r>
                <a:r>
                  <a:rPr lang="fr-FR" dirty="0" err="1"/>
                  <a:t>always</a:t>
                </a:r>
                <a:r>
                  <a:rPr lang="fr-FR" dirty="0"/>
                  <a:t> opposite to direction of motion</a:t>
                </a:r>
              </a:p>
              <a:p>
                <a:r>
                  <a:rPr lang="fr-FR" dirty="0" err="1"/>
                  <a:t>From</a:t>
                </a:r>
                <a:r>
                  <a:rPr lang="fr-FR" dirty="0"/>
                  <a:t> </a:t>
                </a:r>
                <a:r>
                  <a:rPr lang="fr-FR" dirty="0" err="1"/>
                  <a:t>this</a:t>
                </a:r>
                <a:r>
                  <a:rPr lang="fr-FR" dirty="0"/>
                  <a:t> </a:t>
                </a:r>
                <a:r>
                  <a:rPr lang="fr-FR" dirty="0" err="1"/>
                  <a:t>followed</a:t>
                </a:r>
                <a:r>
                  <a:rPr lang="fr-FR" dirty="0"/>
                  <a:t> the V-A </a:t>
                </a:r>
                <a:r>
                  <a:rPr lang="fr-FR" dirty="0" err="1"/>
                  <a:t>theory</a:t>
                </a:r>
                <a:r>
                  <a:rPr lang="fr-FR" dirty="0"/>
                  <a:t> for </a:t>
                </a:r>
                <a:r>
                  <a:rPr lang="fr-FR" dirty="0" err="1"/>
                  <a:t>weak</a:t>
                </a:r>
                <a:r>
                  <a:rPr lang="fr-FR" dirty="0"/>
                  <a:t> interactions and the Standard Model</a:t>
                </a:r>
              </a:p>
              <a:p>
                <a:pPr lvl="1"/>
                <a:r>
                  <a:rPr lang="fr-FR" dirty="0"/>
                  <a:t>‘</a:t>
                </a:r>
                <a:r>
                  <a:rPr lang="fr-FR" dirty="0" err="1"/>
                  <a:t>God</a:t>
                </a:r>
                <a:r>
                  <a:rPr lang="fr-FR" dirty="0"/>
                  <a:t> </a:t>
                </a:r>
                <a:r>
                  <a:rPr lang="fr-FR" dirty="0" err="1"/>
                  <a:t>is</a:t>
                </a:r>
                <a:r>
                  <a:rPr lang="fr-FR" dirty="0"/>
                  <a:t> a </a:t>
                </a:r>
                <a:r>
                  <a:rPr lang="fr-FR" dirty="0" err="1"/>
                  <a:t>weak</a:t>
                </a:r>
                <a:r>
                  <a:rPr lang="fr-FR" dirty="0"/>
                  <a:t> </a:t>
                </a:r>
                <a:r>
                  <a:rPr lang="fr-FR" dirty="0" err="1"/>
                  <a:t>left-hander</a:t>
                </a:r>
                <a:r>
                  <a:rPr lang="fr-FR" dirty="0"/>
                  <a:t>’</a:t>
                </a:r>
              </a:p>
              <a:p>
                <a:pPr lvl="1"/>
                <a:r>
                  <a:rPr lang="en-GB" dirty="0"/>
                  <a:t>Neutrinos have standard weak interactions mediated by W</a:t>
                </a:r>
                <a:r>
                  <a:rPr lang="en-GB" baseline="30000" dirty="0"/>
                  <a:t>±</a:t>
                </a:r>
                <a:r>
                  <a:rPr lang="en-GB" dirty="0"/>
                  <a:t> and Z</a:t>
                </a:r>
                <a:r>
                  <a:rPr lang="en-GB" baseline="30000" dirty="0"/>
                  <a:t>0 </a:t>
                </a:r>
                <a:r>
                  <a:rPr lang="en-GB" dirty="0"/>
                  <a:t>bosons in which only left-handed neutrinos participate</a:t>
                </a:r>
                <a:endParaRPr lang="fr-FR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477D32-1F6D-2E76-6D50-AD700BE91F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10" t="-1671" r="-6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6D97B-3814-2133-4BB9-5E9F15CA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8DF77-CFF4-5738-45AB-5AA6531A8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7FE7D-22CA-E626-7733-8B56B5E70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8" name="Picture 7" descr="A couple of men in front of a chalkboard&#10;&#10;AI-generated content may be incorrect.">
            <a:extLst>
              <a:ext uri="{FF2B5EF4-FFF2-40B4-BE49-F238E27FC236}">
                <a16:creationId xmlns:a16="http://schemas.microsoft.com/office/drawing/2014/main" id="{C9B20416-5362-1DA0-0668-AD24F6AB6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981200"/>
            <a:ext cx="29051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64675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83EBF19-E20B-F0E1-D7CD-2CAE67F158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fr-FR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83EBF19-E20B-F0E1-D7CD-2CAE67F158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9643" b="-2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A06EA-2147-132D-27BC-F3AEFEC2D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1962. J. Steinberger, M. Schwartz, L. Lederman</a:t>
            </a:r>
          </a:p>
          <a:p>
            <a:pPr lvl="1"/>
            <a:r>
              <a:rPr lang="en-US" dirty="0"/>
              <a:t>The first high energy neutrino beam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2025. SND@LHC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3BEC9-81D6-388F-1E94-BCAC1BA69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65865-1551-9C7B-CE1D-624A9701C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1BDA8-0C65-921F-84C8-B023A371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8" name="Picture 7" descr="A group of men in suits&#10;&#10;AI-generated content may be incorrect.">
            <a:extLst>
              <a:ext uri="{FF2B5EF4-FFF2-40B4-BE49-F238E27FC236}">
                <a16:creationId xmlns:a16="http://schemas.microsoft.com/office/drawing/2014/main" id="{068A9FA4-DA71-7FD3-DA96-7ADDC7BC52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20" y="1978574"/>
            <a:ext cx="1742280" cy="12946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411583-75B7-BFFD-84C2-CB5BBD2D76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906" y="1987185"/>
            <a:ext cx="2563281" cy="1594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52B2C8-0FE7-B262-3553-045FCC2C1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313" y="1972327"/>
            <a:ext cx="2487087" cy="13138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CBCEA2-BA9A-C8F8-DFE0-511EB718D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1396" y="1953878"/>
            <a:ext cx="2348404" cy="13279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132C14D-43C6-D0BD-4892-0B540655282A}"/>
                  </a:ext>
                </a:extLst>
              </p:cNvPr>
              <p:cNvSpPr txBox="1"/>
              <p:nvPr/>
            </p:nvSpPr>
            <p:spPr>
              <a:xfrm>
                <a:off x="4873942" y="3741775"/>
                <a:ext cx="2397708" cy="258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Single track events </a:t>
                </a:r>
                <a14:m>
                  <m:oMath xmlns:m="http://schemas.openxmlformats.org/officeDocument/2006/math">
                    <m:r>
                      <a:rPr lang="en-US" sz="1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sz="1000" dirty="0"/>
                  <a:t> 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sz="1000" dirty="0"/>
                  <a:t> ints</a:t>
                </a:r>
                <a:endParaRPr lang="fr-FR" sz="1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132C14D-43C6-D0BD-4892-0B5406552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942" y="3741775"/>
                <a:ext cx="2397708" cy="258725"/>
              </a:xfrm>
              <a:prstGeom prst="rect">
                <a:avLst/>
              </a:prstGeom>
              <a:blipFill>
                <a:blip r:embed="rId7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A15CAA-735B-387B-C4AF-91CBD79DA4C1}"/>
                  </a:ext>
                </a:extLst>
              </p:cNvPr>
              <p:cNvSpPr txBox="1"/>
              <p:nvPr/>
            </p:nvSpPr>
            <p:spPr>
              <a:xfrm>
                <a:off x="7354915" y="3740440"/>
                <a:ext cx="16779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Shower </a:t>
                </a:r>
                <a14:m>
                  <m:oMath xmlns:m="http://schemas.openxmlformats.org/officeDocument/2006/math">
                    <m:r>
                      <a:rPr lang="en-US" sz="1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US" sz="1000" dirty="0"/>
                  <a:t> 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10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1000" dirty="0"/>
                  <a:t> ints</a:t>
                </a:r>
                <a:endParaRPr lang="fr-FR" sz="1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A15CAA-735B-387B-C4AF-91CBD79DA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4915" y="3740440"/>
                <a:ext cx="1677960" cy="246221"/>
              </a:xfrm>
              <a:prstGeom prst="rect">
                <a:avLst/>
              </a:prstGeom>
              <a:blipFill>
                <a:blip r:embed="rId8"/>
                <a:stretch>
                  <a:fillRect t="-2500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7B59DA69-D573-4340-8173-85DA6D657050}"/>
              </a:ext>
            </a:extLst>
          </p:cNvPr>
          <p:cNvSpPr txBox="1"/>
          <p:nvPr/>
        </p:nvSpPr>
        <p:spPr>
          <a:xfrm>
            <a:off x="-42658" y="2358800"/>
            <a:ext cx="839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dirty="0"/>
              <a:t>15 GeV proton beam</a:t>
            </a:r>
            <a:endParaRPr lang="fr-FR" sz="800" b="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48B471-964B-8EAC-5B28-9D197485DE19}"/>
              </a:ext>
            </a:extLst>
          </p:cNvPr>
          <p:cNvSpPr txBox="1"/>
          <p:nvPr/>
        </p:nvSpPr>
        <p:spPr>
          <a:xfrm>
            <a:off x="1233020" y="2130200"/>
            <a:ext cx="6719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dirty="0"/>
              <a:t>(Be target)</a:t>
            </a:r>
            <a:endParaRPr lang="fr-FR" sz="800" b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16E34D-FCB1-5DC1-3C53-B5F0D49A3A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2421" y="1095618"/>
            <a:ext cx="1586229" cy="8513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48DD44-F788-D6BE-4C4B-EE7A8C0410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399" y="4648200"/>
            <a:ext cx="2785401" cy="787322"/>
          </a:xfrm>
          <a:prstGeom prst="rect">
            <a:avLst/>
          </a:prstGeom>
        </p:spPr>
      </p:pic>
      <p:pic>
        <p:nvPicPr>
          <p:cNvPr id="25" name="Picture 24" descr="A long tunnel with machines and pipes&#10;&#10;AI-generated content may be incorrect.">
            <a:extLst>
              <a:ext uri="{FF2B5EF4-FFF2-40B4-BE49-F238E27FC236}">
                <a16:creationId xmlns:a16="http://schemas.microsoft.com/office/drawing/2014/main" id="{9D9AFC73-868B-73BF-F29C-C6CDB16A59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87" y="4419600"/>
            <a:ext cx="1770331" cy="1417675"/>
          </a:xfrm>
          <a:prstGeom prst="rect">
            <a:avLst/>
          </a:prstGeom>
        </p:spPr>
      </p:pic>
      <p:pic>
        <p:nvPicPr>
          <p:cNvPr id="27" name="Picture 26" descr="A diagram of a graph&#10;&#10;AI-generated content may be incorrect.">
            <a:extLst>
              <a:ext uri="{FF2B5EF4-FFF2-40B4-BE49-F238E27FC236}">
                <a16:creationId xmlns:a16="http://schemas.microsoft.com/office/drawing/2014/main" id="{6456FF21-E46A-6BA8-72AB-F5993CE843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311131"/>
            <a:ext cx="2324100" cy="16082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45D20C1-053F-D58D-1348-1E09055275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71650" y="4311131"/>
            <a:ext cx="2087037" cy="1681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423717D-0985-E5F2-0EBF-89B23BEEDA5B}"/>
                  </a:ext>
                </a:extLst>
              </p:cNvPr>
              <p:cNvSpPr txBox="1"/>
              <p:nvPr/>
            </p:nvSpPr>
            <p:spPr>
              <a:xfrm>
                <a:off x="259684" y="5435522"/>
                <a:ext cx="116730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sz="1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  <m:r>
                        <a:rPr lang="en-US" sz="10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𝐬</m:t>
                      </m:r>
                      <m:r>
                        <a:rPr lang="en-US" sz="1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0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𝐟𝐫𝐨𝐦</m:t>
                      </m:r>
                      <m:r>
                        <a:rPr lang="en-US" sz="1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  <m:r>
                        <a:rPr lang="en-US" sz="1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0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𝐚𝐧𝐝</m:t>
                      </m:r>
                      <m:r>
                        <a:rPr lang="en-US" sz="1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fr-FR" sz="1000" i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423717D-0985-E5F2-0EBF-89B23BEED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84" y="5435522"/>
                <a:ext cx="1167306" cy="24622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9759869"/>
      </p:ext>
    </p:extLst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3AB6283-19DA-1AD9-473C-F8CCEA53BFE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b="1" i="0" smtClean="0">
                        <a:latin typeface="Cambria Math" panose="02040503050406030204" pitchFamily="18" charset="0"/>
                      </a:rPr>
                      <m:t> ,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fr-FR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3AB6283-19DA-1AD9-473C-F8CCEA53BF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9643" b="-2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3B1FC-6560-4614-5432-298099A1E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2000. Donut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2010. Opera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245EF-91DA-E0A4-6C93-89B633DB3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31/10/2025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BCA60-587A-4639-65F4-5A0C380D6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SHiP - Search for Hidden Particles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AC690-DD4C-66B3-F897-E1F81420D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15C0D-AED4-47D7-A3F5-D4DA1831BC6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Picture 7" descr="A diagram of a magnet&#10;&#10;AI-generated content may be incorrect.">
            <a:extLst>
              <a:ext uri="{FF2B5EF4-FFF2-40B4-BE49-F238E27FC236}">
                <a16:creationId xmlns:a16="http://schemas.microsoft.com/office/drawing/2014/main" id="{B50F89C8-2F40-7B39-5349-A11A0D901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21" y="1525222"/>
            <a:ext cx="4495800" cy="1740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321517-DC14-AF76-DC06-E8C0084025FC}"/>
              </a:ext>
            </a:extLst>
          </p:cNvPr>
          <p:cNvSpPr txBox="1"/>
          <p:nvPr/>
        </p:nvSpPr>
        <p:spPr>
          <a:xfrm>
            <a:off x="4211247" y="2029160"/>
            <a:ext cx="966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dirty="0"/>
              <a:t>800 GeV protons</a:t>
            </a:r>
          </a:p>
          <a:p>
            <a:r>
              <a:rPr lang="en-US" sz="800" b="0" dirty="0"/>
              <a:t>→</a:t>
            </a:r>
            <a:endParaRPr lang="fr-FR" sz="800" b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971F21-1FDB-4EC6-7402-82A3651CC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536701"/>
            <a:ext cx="2819400" cy="208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F84796B-A656-9706-1902-1C7F48CA4799}"/>
                  </a:ext>
                </a:extLst>
              </p:cNvPr>
              <p:cNvSpPr txBox="1"/>
              <p:nvPr/>
            </p:nvSpPr>
            <p:spPr>
              <a:xfrm>
                <a:off x="3112178" y="1118801"/>
                <a:ext cx="21798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</m:t>
                      </m:r>
                      <m:bar>
                        <m:barPr>
                          <m:pos m:val="top"/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sub>
                          </m:sSub>
                        </m:e>
                      </m:ba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;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F84796B-A656-9706-1902-1C7F48CA4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2178" y="1118801"/>
                <a:ext cx="2179892" cy="276999"/>
              </a:xfrm>
              <a:prstGeom prst="rect">
                <a:avLst/>
              </a:prstGeom>
              <a:blipFill>
                <a:blip r:embed="rId5"/>
                <a:stretch>
                  <a:fillRect l="-3361" b="-155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BA35982-9CDD-0406-F8CF-C937DCFCD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4166587"/>
            <a:ext cx="2873517" cy="21770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66D13ED-1673-A537-34B0-C9668223E298}"/>
                  </a:ext>
                </a:extLst>
              </p:cNvPr>
              <p:cNvSpPr txBox="1"/>
              <p:nvPr/>
            </p:nvSpPr>
            <p:spPr>
              <a:xfrm>
                <a:off x="3302000" y="3670278"/>
                <a:ext cx="4953000" cy="3918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𝝁</m:t>
                            </m:r>
                          </m:sub>
                        </m:s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sub>
                    </m:sSub>
                    <m:r>
                      <m:rPr>
                        <m:sty m:val="p"/>
                      </m:rP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CC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int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sub>
                    </m:sSub>
                  </m:oMath>
                </a14:m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 h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66D13ED-1673-A537-34B0-C9668223E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0" y="3670278"/>
                <a:ext cx="4953000" cy="391839"/>
              </a:xfrm>
              <a:prstGeom prst="rect">
                <a:avLst/>
              </a:prstGeom>
              <a:blipFill>
                <a:blip r:embed="rId7"/>
                <a:stretch>
                  <a:fillRect t="-9375" b="-1718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A map of a large group of people&#10;&#10;AI-generated content may be incorrect.">
            <a:extLst>
              <a:ext uri="{FF2B5EF4-FFF2-40B4-BE49-F238E27FC236}">
                <a16:creationId xmlns:a16="http://schemas.microsoft.com/office/drawing/2014/main" id="{F045D106-E753-9932-5AD6-C057F6766E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717" y="4192686"/>
            <a:ext cx="2720975" cy="1840369"/>
          </a:xfrm>
          <a:prstGeom prst="rect">
            <a:avLst/>
          </a:prstGeom>
        </p:spPr>
      </p:pic>
      <p:pic>
        <p:nvPicPr>
          <p:cNvPr id="20" name="Picture 19" descr="A diagram of a building with text&#10;&#10;AI-generated content may be incorrect.">
            <a:extLst>
              <a:ext uri="{FF2B5EF4-FFF2-40B4-BE49-F238E27FC236}">
                <a16:creationId xmlns:a16="http://schemas.microsoft.com/office/drawing/2014/main" id="{C741D0BD-0268-4339-155E-719CA72675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360" y="4166586"/>
            <a:ext cx="2597240" cy="195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28492"/>
      </p:ext>
    </p:extLst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chemeClr val="hlink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chemeClr val="hlink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182514</TotalTime>
  <Words>2494</Words>
  <Application>Microsoft Office PowerPoint</Application>
  <PresentationFormat>A4 Paper (210x297 mm)</PresentationFormat>
  <Paragraphs>501</Paragraphs>
  <Slides>44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Cambria Math</vt:lpstr>
      <vt:lpstr>Times New Roman</vt:lpstr>
      <vt:lpstr>Wingdings</vt:lpstr>
      <vt:lpstr>Paper Presentation 1</vt:lpstr>
      <vt:lpstr>SHiP  Search for Hidden Particles</vt:lpstr>
      <vt:lpstr>Beginning of SHiP: 2012</vt:lpstr>
      <vt:lpstr>Neutrinos</vt:lpstr>
      <vt:lpstr>They exist and have mass</vt:lpstr>
      <vt:lpstr>ν≠¯ν</vt:lpstr>
      <vt:lpstr>Parity not conserved</vt:lpstr>
      <vt:lpstr>Two component ν theory</vt:lpstr>
      <vt:lpstr>ν_e and ν_μ </vt:lpstr>
      <vt:lpstr>ν_e  ,  ν_μ and ν_τ</vt:lpstr>
      <vt:lpstr>Three ν flavours</vt:lpstr>
      <vt:lpstr>Neutrino oscillations</vt:lpstr>
      <vt:lpstr>Neutrino masses</vt:lpstr>
      <vt:lpstr>Seesaw mechanism</vt:lpstr>
      <vt:lpstr>Seesaw and neutrino masses</vt:lpstr>
      <vt:lpstr>Search for neutrino decay</vt:lpstr>
      <vt:lpstr>Baryon Asymmetry of the Universe</vt:lpstr>
      <vt:lpstr>Non-baryonic Dark Matter</vt:lpstr>
      <vt:lpstr>νMSM</vt:lpstr>
      <vt:lpstr>Predictions from νMSM</vt:lpstr>
      <vt:lpstr>Further constraints on N2,3</vt:lpstr>
      <vt:lpstr>HNL production and decay</vt:lpstr>
      <vt:lpstr>Back to 2012</vt:lpstr>
      <vt:lpstr>SHiP: Search for Hidden Particles</vt:lpstr>
      <vt:lpstr>Where?</vt:lpstr>
      <vt:lpstr>How? SHiP techniques</vt:lpstr>
      <vt:lpstr>HSDD Sensitivity</vt:lpstr>
      <vt:lpstr>HSDD Backgrounds</vt:lpstr>
      <vt:lpstr>HSDD Sensitivities</vt:lpstr>
      <vt:lpstr>SND Neutrino physics</vt:lpstr>
      <vt:lpstr>Target</vt:lpstr>
      <vt:lpstr>Muon shield</vt:lpstr>
      <vt:lpstr>SND inside the muon shield</vt:lpstr>
      <vt:lpstr>Fully SC muon shield (upgrade?)</vt:lpstr>
      <vt:lpstr>Upstream Background Tagger</vt:lpstr>
      <vt:lpstr>Decay Volume</vt:lpstr>
      <vt:lpstr>Helium balloon</vt:lpstr>
      <vt:lpstr>Spectrometer Straw Tracker</vt:lpstr>
      <vt:lpstr>Spectrometer magnet</vt:lpstr>
      <vt:lpstr>Timing Detector</vt:lpstr>
      <vt:lpstr>Particle Identification</vt:lpstr>
      <vt:lpstr>Timeline &amp; Cost</vt:lpstr>
      <vt:lpstr>Conclusions</vt:lpstr>
      <vt:lpstr>Backup</vt:lpstr>
      <vt:lpstr>Physics signals and background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Eric van Herwijnen</dc:creator>
  <cp:lastModifiedBy>Eric Van Herwijnen</cp:lastModifiedBy>
  <cp:revision>1481</cp:revision>
  <cp:lastPrinted>2016-08-02T11:26:41Z</cp:lastPrinted>
  <dcterms:created xsi:type="dcterms:W3CDTF">1999-02-09T13:06:48Z</dcterms:created>
  <dcterms:modified xsi:type="dcterms:W3CDTF">2025-10-30T11:42:42Z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>eric.van.herwijnen@cern.ch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D:\lhcb</vt:lpwstr>
  </property>
</Properties>
</file>