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Layouts/slideLayout149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6.xml" ContentType="application/vnd.openxmlformats-officedocument.theme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Default Extension="jpeg" ContentType="image/jpeg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Masters/slideMaster3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11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6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55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Masters/slideMaster12.xml" ContentType="application/vnd.openxmlformats-officedocument.presentationml.slideMaster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1.xml" ContentType="application/vnd.openxmlformats-officedocument.presentationml.slideLayout+xml"/>
  <Default Extension="pdf" ContentType="application/pdf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3.xml" ContentType="application/vnd.openxmlformats-officedocument.presentationml.slideLayout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5.xml" ContentType="application/vnd.openxmlformats-officedocument.them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Masters/slideMaster6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2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154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50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Default Extension="wmf" ContentType="image/x-wmf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Default Extension="emf" ContentType="image/x-emf"/>
  <Default Extension="rels" ContentType="application/vnd.openxmlformats-package.relationships+xml"/>
  <Override PartName="/ppt/slideLayouts/slideLayout1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s/slide32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5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81" r:id="rId12"/>
    <p:sldMasterId id="2147483793" r:id="rId13"/>
    <p:sldMasterId id="2147483805" r:id="rId14"/>
  </p:sldMasterIdLst>
  <p:notesMasterIdLst>
    <p:notesMasterId r:id="rId56"/>
  </p:notesMasterIdLst>
  <p:handoutMasterIdLst>
    <p:handoutMasterId r:id="rId57"/>
  </p:handoutMasterIdLst>
  <p:sldIdLst>
    <p:sldId id="395" r:id="rId15"/>
    <p:sldId id="396" r:id="rId16"/>
    <p:sldId id="444" r:id="rId17"/>
    <p:sldId id="445" r:id="rId18"/>
    <p:sldId id="447" r:id="rId19"/>
    <p:sldId id="453" r:id="rId20"/>
    <p:sldId id="454" r:id="rId21"/>
    <p:sldId id="402" r:id="rId22"/>
    <p:sldId id="456" r:id="rId23"/>
    <p:sldId id="457" r:id="rId24"/>
    <p:sldId id="459" r:id="rId25"/>
    <p:sldId id="460" r:id="rId26"/>
    <p:sldId id="482" r:id="rId27"/>
    <p:sldId id="412" r:id="rId28"/>
    <p:sldId id="487" r:id="rId29"/>
    <p:sldId id="488" r:id="rId30"/>
    <p:sldId id="489" r:id="rId31"/>
    <p:sldId id="485" r:id="rId32"/>
    <p:sldId id="486" r:id="rId33"/>
    <p:sldId id="490" r:id="rId34"/>
    <p:sldId id="491" r:id="rId35"/>
    <p:sldId id="422" r:id="rId36"/>
    <p:sldId id="465" r:id="rId37"/>
    <p:sldId id="495" r:id="rId38"/>
    <p:sldId id="498" r:id="rId39"/>
    <p:sldId id="493" r:id="rId40"/>
    <p:sldId id="477" r:id="rId41"/>
    <p:sldId id="479" r:id="rId42"/>
    <p:sldId id="494" r:id="rId43"/>
    <p:sldId id="484" r:id="rId44"/>
    <p:sldId id="472" r:id="rId45"/>
    <p:sldId id="473" r:id="rId46"/>
    <p:sldId id="476" r:id="rId47"/>
    <p:sldId id="475" r:id="rId48"/>
    <p:sldId id="425" r:id="rId49"/>
    <p:sldId id="480" r:id="rId50"/>
    <p:sldId id="492" r:id="rId51"/>
    <p:sldId id="436" r:id="rId52"/>
    <p:sldId id="500" r:id="rId53"/>
    <p:sldId id="499" r:id="rId54"/>
    <p:sldId id="458" r:id="rId5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AC"/>
    <a:srgbClr val="DAF5FF"/>
    <a:srgbClr val="FFFBB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85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2584" y="-10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3/1/11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3/1/11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428AED-5D5C-DE46-AB0F-66AE35B062DF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7D5477-C2B8-9944-A32B-BA093A3F4272}" type="slidenum">
              <a:rPr lang="en-GB"/>
              <a:pPr/>
              <a:t>28</a:t>
            </a:fld>
            <a:endParaRPr lang="en-GB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AA7CE-6C63-364D-B2D5-9FFE508133D4}" type="slidenum">
              <a:rPr lang="en-GB"/>
              <a:pPr/>
              <a:t>29</a:t>
            </a:fld>
            <a:endParaRPr lang="en-GB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ACC5E6-81CC-1F45-ACF2-1698D80144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385" y="178594"/>
            <a:ext cx="2064990" cy="618827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5" y="178594"/>
            <a:ext cx="6087814" cy="618827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B87E909-0A2F-A94E-891D-E788AD0DC4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60957B5-34AF-7148-92F1-5D3777FD9F0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F0BAE75-9DB9-1D4E-A8F1-4DEB414BFB8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6FB71F3-4676-CC4E-9112-1984C18A73E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4B7D42-E67D-C64D-AF80-67874EEAB13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3BCF292-9B8F-BA49-A42B-553F7BC6D85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A26F96-914D-1A41-A121-2F43CF7856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F2C568-5428-F541-B714-2D3BC3FA5B6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14DF19-90E2-C946-9BF7-FB477D6C03E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ED1E78-E9B5-3245-B0A5-80E1A64604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31FF96B-AB23-1540-AF03-04E132200F2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943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943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3313D5-AF04-E146-9558-32DD6EEC5E2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19F97-BB65-484D-9812-F466C3A0F1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4CC80-A8BC-FF4C-A824-EFE0ECCF80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041A4-9F87-224F-926D-1665DFA9A0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CCBE7-F17F-C349-A6F5-3336568D5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0485E-BE4E-3443-BBE2-120D4B5CC0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400800"/>
            <a:ext cx="457200" cy="381000"/>
          </a:xfrm>
        </p:spPr>
        <p:txBody>
          <a:bodyPr/>
          <a:lstStyle>
            <a:lvl1pPr>
              <a:defRPr sz="1400"/>
            </a:lvl1pPr>
          </a:lstStyle>
          <a:p>
            <a:fld id="{A9B99F05-ACAF-C04C-B082-B8F62F3637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6369E-2D81-124A-BC5F-085A1F9F48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1EA4AD-4365-C047-9FE0-7FAA45C1A0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448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800100"/>
            <a:ext cx="3810000" cy="264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00450"/>
            <a:ext cx="3810000" cy="264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14400" y="6477000"/>
            <a:ext cx="73152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0F61BAC7-127B-1147-A4E5-7A48E6B4F2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448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448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14400" y="6477000"/>
            <a:ext cx="73152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35064D51-43E4-7647-B280-F4F10CA156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81D72B-AFB1-3944-8668-5127C4CCFA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48F87B-0F7D-6841-90A9-DE75D61972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8C64041-98FA-6F4C-91A6-D4ECB8D397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973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707020-3206-944E-9D81-24AFCF00B6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77643D-1D2B-6947-8590-4BFB7219E5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1E5D935-158D-AD42-9FBD-C93F92D426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B02606-0D66-B745-9FB8-3BD30EB445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C7404B7-8B4A-F248-A59B-B161A39619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2D9844-C619-E74A-9BD9-D2D9744E8F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221971-34E9-0541-BD3A-EF7C0B808E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385" y="178594"/>
            <a:ext cx="2064990" cy="618827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5" y="178594"/>
            <a:ext cx="6087814" cy="618827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319DA73-7123-9A49-A690-258F5D4A7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96504B-8122-5644-9093-8444AF42D73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085B32-000B-8F42-ACFD-BC9A1DF963B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6F1D79F-13A6-FE41-9482-DB7AC284645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62AAF5-AD26-1340-B229-748088C0CBF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1C7331-758D-574A-8B9C-0156E8AF5CD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39E27E-DB72-0C42-B336-B9F0E9D374B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E4FC5B-4810-1D46-9791-4493051AA05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3E02517-59C1-F54B-9B95-2D3DF67D84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0E6A5F-61D9-1B4F-88CA-6426F20B08B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416050-2C8F-2E4B-805C-757E9E85C3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943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943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000B53-51B8-6542-B852-7007BDA6CF1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CC9C7-2644-CD4A-844B-E634BF46F1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ABCD9-F027-0245-BE6A-85A1515D1B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6F682-6E1F-DE4E-8BD0-D788AF1D14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BBEF6-94C9-2249-8915-A72C477309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A3990-4464-3E40-B2CC-D0A76E3F3C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F59A7-951E-0D40-AFEA-498B9587EA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E9C6-57E1-874B-BFBD-7D0D71D89A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272ED-2C66-CA46-BD3D-B77EEFA339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C404D-16AC-4F4B-BE39-00B31DB800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7D091-05F6-E747-B8BE-22D3CA7A70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11150-9E5B-3840-9575-1C4BD4F735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9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10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9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10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9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9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6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0" y="609600"/>
            <a:ext cx="568862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rgbClr val="002060"/>
                </a:solidFill>
                <a:effectLst/>
              </a:defRPr>
            </a:lvl1pPr>
            <a:lvl2pPr>
              <a:defRPr b="0">
                <a:solidFill>
                  <a:srgbClr val="002060"/>
                </a:solidFill>
                <a:effectLst/>
              </a:defRPr>
            </a:lvl2pPr>
            <a:lvl3pPr>
              <a:defRPr b="0">
                <a:solidFill>
                  <a:srgbClr val="002060"/>
                </a:solidFill>
                <a:effectLst/>
              </a:defRPr>
            </a:lvl3pPr>
            <a:lvl4pPr>
              <a:defRPr b="0">
                <a:solidFill>
                  <a:srgbClr val="002060"/>
                </a:solidFill>
                <a:effectLst/>
              </a:defRPr>
            </a:lvl4pPr>
            <a:lvl5pPr>
              <a:defRPr b="0">
                <a:solidFill>
                  <a:srgbClr val="002060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95600" y="6245225"/>
            <a:ext cx="3429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2"/>
                </a:solidFill>
                <a:effectLst/>
              </a:defRPr>
            </a:lvl1pPr>
          </a:lstStyle>
          <a:p>
            <a:pPr>
              <a:defRPr/>
            </a:pPr>
            <a:fld id="{681F44D1-0D9B-B44C-B0FB-D13EF4D09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CD214-91D1-4D46-BE0F-116E381C3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5326-D1BB-454E-8F99-77D604096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97D5C-888A-F74E-B768-31B19545E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>
              <a:defRPr/>
            </a:pPr>
            <a:fld id="{53853A36-37F3-0A44-A588-51992B915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69A7-2540-D741-B817-40957A526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1D4C-41C4-0941-9574-24E51756D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78D05-D942-FF4B-A122-119B0E73A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1F8CF-7338-1D4F-8023-131ADCEFC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0456B-27A2-6942-9462-7367D5F45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04E2-2726-E040-9BF5-40A4451C8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A97FC-506D-3545-A7C2-37C9ADD57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4C63EE-E748-9945-BF82-B9F6536A454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1BC8E-36A4-5347-80A0-8A4D1BB7E13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4903AE-BCFA-9446-8DD1-BB7F768FB26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AFFA4D-2E18-4C42-8987-2B567AF886C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DF79AD-640D-024D-A9C2-839697ED25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8CB44-10CD-5C4D-B6D9-02591D1A9CF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5C9CFA-5E80-4748-8A9B-DB0C08378CD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CEAFF9-40AC-2D4D-9B6B-04AF2C64460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95ACC62-72B8-AF44-A3F0-D3EF99AC43F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94265B-68AD-FD47-BF7A-74FEC3B45A7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B53F1F-A73D-4040-ACCC-C37AF5DA83A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F5D-C070-3945-A6A1-4382F5C7F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C2255-6FCB-2442-8CC3-DEEA14A05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22A6-D83E-194C-A26A-475788819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C85DB-560B-ED4E-899D-19F0E5491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5043C-9380-A24E-A563-BEFFBCEDA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038-F145-EC4C-9BC1-92CD343A6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17B6F-F043-8347-982C-7E3E516C1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AC3AC-4357-2940-966E-E13DABF47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F46F4-FF55-5F43-B490-03182C49C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CC32-D4D3-7F4B-8787-5468A70DF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D3523-D1DB-F94D-A0FC-976362070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E566F5A-69EA-584E-83C5-239EB4B1D3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113D73-354E-CE4C-8A1E-1CAB3F480F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D0A757-A98A-1B45-9D46-22A8830772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973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4BEDFF-D225-FD4F-A561-7F99C23C5F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B4971D-9A00-CE46-ABDD-BF7EF4B9B5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475E43-C042-FA4D-80F6-DF2AC88640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430EE0-87F8-5740-8763-BE990E028C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A7521C-EDC1-4847-A862-C5B367081D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8B94EA-F00D-1A44-96A0-0ECC78E7C8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1.xml"/><Relationship Id="rId12" Type="http://schemas.openxmlformats.org/officeDocument/2006/relationships/image" Target="../media/image10.jpe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theme" Target="../theme/theme6.xml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94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94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94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5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900" indent="-2794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84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453188"/>
            <a:ext cx="2879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453188"/>
            <a:ext cx="19891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457CAD-E4CE-844D-8128-802FC8F9BE60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2" cstate="print">
            <a:alphaModFix amt="17000"/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457950"/>
            <a:ext cx="571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Chamonix'11 – Shiltsev - January 27, 2011</a:t>
            </a: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24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600">
                <a:solidFill>
                  <a:schemeClr val="bg2"/>
                </a:solidFill>
              </a:defRPr>
            </a:lvl1pPr>
          </a:lstStyle>
          <a:p>
            <a:fld id="{4437E6C0-5C37-5440-A893-54983D587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2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61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ja</a:t>
            </a:r>
          </a:p>
        </p:txBody>
      </p:sp>
      <p:pic>
        <p:nvPicPr>
          <p:cNvPr id="2054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8575" y="6477000"/>
            <a:ext cx="166846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Bookman Old Style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Bookman Old Styl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Bookman Old Styl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Bookman Old Styl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Wingdings" charset="2"/>
        <a:buChar char="§"/>
        <a:defRPr sz="3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Font typeface="Wingdings" charset="2"/>
        <a:buChar char="Ø"/>
        <a:defRPr sz="2800">
          <a:solidFill>
            <a:schemeClr val="bg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charset="2"/>
        <a:buChar char="§"/>
        <a:defRPr sz="2000">
          <a:solidFill>
            <a:schemeClr val="bg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2"/>
        <a:buChar char="§"/>
        <a:defRPr sz="2000">
          <a:solidFill>
            <a:schemeClr val="bg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178594"/>
            <a:ext cx="8259961" cy="607219"/>
          </a:xfrm>
          <a:prstGeom prst="rect">
            <a:avLst/>
          </a:prstGeom>
          <a:gradFill rotWithShape="0">
            <a:gsLst>
              <a:gs pos="0">
                <a:srgbClr val="48B5E6"/>
              </a:gs>
              <a:gs pos="100000">
                <a:srgbClr val="B3D5E6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875109"/>
            <a:ext cx="8259961" cy="5491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Palatino" charset="0"/>
              </a:rPr>
              <a:t>Click to edit Master text styles</a:t>
            </a:r>
          </a:p>
          <a:p>
            <a:pPr lvl="1"/>
            <a:r>
              <a:rPr lang="en-US" dirty="0">
                <a:sym typeface="Palatino" charset="0"/>
              </a:rPr>
              <a:t>Second level</a:t>
            </a:r>
          </a:p>
          <a:p>
            <a:pPr lvl="2"/>
            <a:r>
              <a:rPr lang="en-US" dirty="0">
                <a:sym typeface="Palatino" charset="0"/>
              </a:rPr>
              <a:t>Third level</a:t>
            </a:r>
          </a:p>
          <a:p>
            <a:pPr lvl="3"/>
            <a:r>
              <a:rPr 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dirty="0">
                <a:sym typeface="Helvetica Neue" charset="0"/>
              </a:rPr>
              <a:t>Fifth level</a:t>
            </a:r>
          </a:p>
        </p:txBody>
      </p:sp>
      <p:sp>
        <p:nvSpPr>
          <p:cNvPr id="1027" name="Rectangle 3"/>
          <p:cNvSpPr>
            <a:spLocks/>
          </p:cNvSpPr>
          <p:nvPr/>
        </p:nvSpPr>
        <p:spPr bwMode="auto">
          <a:xfrm>
            <a:off x="452066" y="6456164"/>
            <a:ext cx="7402711" cy="223242"/>
          </a:xfrm>
          <a:prstGeom prst="rect">
            <a:avLst/>
          </a:prstGeom>
          <a:gradFill rotWithShape="0">
            <a:gsLst>
              <a:gs pos="0">
                <a:srgbClr val="B3D5E6"/>
              </a:gs>
              <a:gs pos="100000">
                <a:srgbClr val="48B5E6"/>
              </a:gs>
            </a:gsLst>
            <a:lin ang="0" scaled="1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97107">
              <a:tabLst>
                <a:tab pos="4089651" algn="ctr"/>
                <a:tab pos="7289715" algn="r"/>
                <a:tab pos="8105636" algn="r"/>
              </a:tabLst>
            </a:pPr>
            <a:r>
              <a:rPr lang="en-US" sz="1000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	</a:t>
            </a:r>
            <a:r>
              <a:rPr lang="en-US" sz="1000" i="1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CMS Upgrade Oversight Committee – March 2011</a:t>
            </a:r>
            <a:r>
              <a:rPr lang="en-US" sz="1000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	Dave.Newbold@cern.ch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91133" y="6456164"/>
            <a:ext cx="223242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1pPr>
          </a:lstStyle>
          <a:p>
            <a:fld id="{D6D30B48-4C34-6647-84D0-F720A90E755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45190" y="6456164"/>
            <a:ext cx="770186" cy="2232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14305" indent="-196446" algn="l" rtl="0" fontAlgn="base">
        <a:spcBef>
          <a:spcPts val="1055"/>
        </a:spcBef>
        <a:spcAft>
          <a:spcPct val="0"/>
        </a:spcAft>
        <a:buClr>
          <a:srgbClr val="003DCC"/>
        </a:buClr>
        <a:buSzPct val="75000"/>
        <a:buFont typeface="Palatino" charset="0"/>
        <a:buChar char="‣"/>
        <a:defRPr sz="2200">
          <a:solidFill>
            <a:srgbClr val="003DCC"/>
          </a:solidFill>
          <a:latin typeface="+mn-lt"/>
          <a:ea typeface="+mn-ea"/>
          <a:cs typeface="+mn-cs"/>
          <a:sym typeface="Palatino" charset="0"/>
        </a:defRPr>
      </a:lvl1pPr>
      <a:lvl2pPr marL="419680" indent="-187517" algn="l" rtl="0" fontAlgn="base">
        <a:spcBef>
          <a:spcPts val="281"/>
        </a:spcBef>
        <a:spcAft>
          <a:spcPct val="0"/>
        </a:spcAft>
        <a:buClr>
          <a:srgbClr val="FF0000"/>
        </a:buClr>
        <a:buSzPct val="80000"/>
        <a:buFont typeface="Palatino" charset="0"/>
        <a:buChar char="‣"/>
        <a:defRPr sz="1800">
          <a:solidFill>
            <a:srgbClr val="051C49"/>
          </a:solidFill>
          <a:latin typeface="+mn-lt"/>
          <a:ea typeface="+mn-ea"/>
          <a:cs typeface="+mn-cs"/>
          <a:sym typeface="Palatino" charset="0"/>
        </a:defRPr>
      </a:lvl2pPr>
      <a:lvl3pPr marL="651844" indent="-169658" algn="l" rtl="0" fontAlgn="base">
        <a:spcBef>
          <a:spcPts val="281"/>
        </a:spcBef>
        <a:spcAft>
          <a:spcPct val="0"/>
        </a:spcAft>
        <a:buClr>
          <a:srgbClr val="003DCC"/>
        </a:buClr>
        <a:buSzPct val="100000"/>
        <a:buFont typeface="Palatino" charset="0"/>
        <a:buChar char="‣"/>
        <a:defRPr sz="1600">
          <a:solidFill>
            <a:srgbClr val="017E37"/>
          </a:solidFill>
          <a:latin typeface="+mn-lt"/>
          <a:ea typeface="+mn-ea"/>
          <a:cs typeface="+mn-cs"/>
          <a:sym typeface="Palatino" charset="0"/>
        </a:defRPr>
      </a:lvl3pPr>
      <a:lvl4pPr marL="544692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4pPr>
      <a:lvl5pPr marL="544692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5pPr>
      <a:lvl6pPr marL="866149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6pPr>
      <a:lvl7pPr marL="1187606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7pPr>
      <a:lvl8pPr marL="1509064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8pPr>
      <a:lvl9pPr marL="1830521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453188"/>
            <a:ext cx="2879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GB"/>
              <a:t>Mark Pesaresi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453188"/>
            <a:ext cx="19891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09D15B-FD8A-E242-A0F7-D134554F4ABB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237EC7F-94BC-B741-9364-5C19688912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69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2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69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2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69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2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CMS UK OSC Mar 2011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69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0" y="76202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94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94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94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5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900" indent="-2794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84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61975" y="6324600"/>
            <a:ext cx="787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Helvetica" pitchFamily="-107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492125" y="6400800"/>
            <a:ext cx="83645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200" i="1"/>
              <a:t>G. TONELLI, CERN/INFN/UNIPISA                                  CERN_CMS_WEEK                                     6 December  2010           </a:t>
            </a:r>
          </a:p>
        </p:txBody>
      </p:sp>
      <p:pic>
        <p:nvPicPr>
          <p:cNvPr id="62470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1925" y="119063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748713" y="64008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896B24DC-0693-B442-96C9-F88CF6A9FD7B}" type="slidenum">
              <a:rPr lang="en-US" sz="1200" i="1">
                <a:ea typeface="Arial" charset="0"/>
                <a:cs typeface="Arial" charset="0"/>
              </a:rPr>
              <a:pPr>
                <a:defRPr/>
              </a:pPr>
              <a:t>‹#›</a:t>
            </a:fld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185E"/>
            </a:gs>
            <a:gs pos="50000">
              <a:srgbClr val="0033CC"/>
            </a:gs>
            <a:gs pos="100000">
              <a:srgbClr val="00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9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B4E498A-A797-5446-BD1A-D188CE67F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7045" name="Picture 7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313738" y="0"/>
            <a:ext cx="830262" cy="83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7046" name="Picture 9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16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CMS UK OSC Mar 2011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FFFBB78-BB59-2448-A2DD-F6A94FE44A04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50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ABF1CB-8A8A-FF47-955F-5A8C8016C2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5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900" indent="-2794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84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178594"/>
            <a:ext cx="8259961" cy="607219"/>
          </a:xfrm>
          <a:prstGeom prst="rect">
            <a:avLst/>
          </a:prstGeom>
          <a:gradFill rotWithShape="0">
            <a:gsLst>
              <a:gs pos="0">
                <a:srgbClr val="48B5E6"/>
              </a:gs>
              <a:gs pos="100000">
                <a:srgbClr val="B3D5E6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875109"/>
            <a:ext cx="8259961" cy="5491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7" name="Rectangle 3"/>
          <p:cNvSpPr>
            <a:spLocks/>
          </p:cNvSpPr>
          <p:nvPr/>
        </p:nvSpPr>
        <p:spPr bwMode="auto">
          <a:xfrm>
            <a:off x="452066" y="6456164"/>
            <a:ext cx="7402711" cy="223242"/>
          </a:xfrm>
          <a:prstGeom prst="rect">
            <a:avLst/>
          </a:prstGeom>
          <a:gradFill rotWithShape="0">
            <a:gsLst>
              <a:gs pos="0">
                <a:srgbClr val="B3D5E6"/>
              </a:gs>
              <a:gs pos="100000">
                <a:srgbClr val="48B5E6"/>
              </a:gs>
            </a:gsLst>
            <a:lin ang="0" scaled="1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97107">
              <a:tabLst>
                <a:tab pos="4089651" algn="ctr"/>
                <a:tab pos="7289715" algn="r"/>
                <a:tab pos="8105636" algn="r"/>
              </a:tabLst>
            </a:pPr>
            <a:r>
              <a:rPr lang="en-US" sz="1000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	</a:t>
            </a:r>
            <a:r>
              <a:rPr lang="en-US" sz="1000" i="1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CMSUK Collaboration Meeting, 1st February 2011</a:t>
            </a:r>
            <a:r>
              <a:rPr lang="en-US" sz="1000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	Dave.Newbold@cern.ch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91133" y="6456164"/>
            <a:ext cx="223242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1pPr>
          </a:lstStyle>
          <a:p>
            <a:fld id="{4F117FB3-74A3-5347-B334-BE0851C736C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45190" y="6456164"/>
            <a:ext cx="770186" cy="2232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14305" indent="-196446" algn="l" rtl="0" fontAlgn="base">
        <a:spcBef>
          <a:spcPts val="1055"/>
        </a:spcBef>
        <a:spcAft>
          <a:spcPct val="0"/>
        </a:spcAft>
        <a:buClr>
          <a:srgbClr val="003DCC"/>
        </a:buClr>
        <a:buSzPct val="75000"/>
        <a:buFont typeface="Palatino" charset="0"/>
        <a:buChar char="‣"/>
        <a:defRPr sz="2200">
          <a:solidFill>
            <a:srgbClr val="003DCC"/>
          </a:solidFill>
          <a:latin typeface="+mn-lt"/>
          <a:ea typeface="+mn-ea"/>
          <a:cs typeface="+mn-cs"/>
          <a:sym typeface="Palatino" charset="0"/>
        </a:defRPr>
      </a:lvl1pPr>
      <a:lvl2pPr marL="419680" indent="-187517" algn="l" rtl="0" fontAlgn="base">
        <a:spcBef>
          <a:spcPts val="281"/>
        </a:spcBef>
        <a:spcAft>
          <a:spcPct val="0"/>
        </a:spcAft>
        <a:buClr>
          <a:srgbClr val="FF0000"/>
        </a:buClr>
        <a:buSzPct val="80000"/>
        <a:buFont typeface="Palatino" charset="0"/>
        <a:buChar char="‣"/>
        <a:defRPr sz="1800">
          <a:solidFill>
            <a:srgbClr val="051C49"/>
          </a:solidFill>
          <a:latin typeface="+mn-lt"/>
          <a:ea typeface="+mn-ea"/>
          <a:cs typeface="+mn-cs"/>
          <a:sym typeface="Palatino" charset="0"/>
        </a:defRPr>
      </a:lvl2pPr>
      <a:lvl3pPr marL="651844" indent="-169658" algn="l" rtl="0" fontAlgn="base">
        <a:spcBef>
          <a:spcPts val="281"/>
        </a:spcBef>
        <a:spcAft>
          <a:spcPct val="0"/>
        </a:spcAft>
        <a:buClr>
          <a:srgbClr val="003DCC"/>
        </a:buClr>
        <a:buSzPct val="100000"/>
        <a:buFont typeface="Palatino" charset="0"/>
        <a:buChar char="‣"/>
        <a:defRPr sz="1400">
          <a:solidFill>
            <a:srgbClr val="017E37"/>
          </a:solidFill>
          <a:latin typeface="+mn-lt"/>
          <a:ea typeface="+mn-ea"/>
          <a:cs typeface="+mn-cs"/>
          <a:sym typeface="Palatino" charset="0"/>
        </a:defRPr>
      </a:lvl3pPr>
      <a:lvl4pPr marL="544692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4pPr>
      <a:lvl5pPr marL="544692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5pPr>
      <a:lvl6pPr marL="866149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6pPr>
      <a:lvl7pPr marL="1187606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7pPr>
      <a:lvl8pPr marL="1509064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8pPr>
      <a:lvl9pPr marL="1830521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5" Type="http://schemas.openxmlformats.org/officeDocument/2006/relationships/image" Target="../media/image44.wmf"/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8153400" cy="1470025"/>
          </a:xfrm>
        </p:spPr>
        <p:txBody>
          <a:bodyPr/>
          <a:lstStyle/>
          <a:p>
            <a:pPr defTabSz="444500"/>
            <a:r>
              <a:rPr lang="en-US" dirty="0" smtClean="0"/>
              <a:t>UK CMS Upgrade Oversight Committee</a:t>
            </a: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endParaRPr lang="en-US" sz="2000" dirty="0" smtClean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sz="2000" dirty="0" smtClean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sz="2000" dirty="0" smtClean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>Geoff Hall</a:t>
            </a:r>
            <a:br>
              <a:rPr lang="en-US" sz="2000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2000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/>
            </a:r>
            <a:br>
              <a:rPr lang="en-US" sz="2000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endParaRPr lang="en-US" sz="2000" dirty="0" smtClean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8" y="3354388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457200" y="4521244"/>
            <a:ext cx="570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University of Bristol</a:t>
            </a:r>
          </a:p>
          <a:p>
            <a:r>
              <a:rPr lang="en-US" dirty="0" smtClean="0"/>
              <a:t>Brunel University</a:t>
            </a:r>
          </a:p>
          <a:p>
            <a:r>
              <a:rPr lang="en-US" dirty="0" smtClean="0"/>
              <a:t>Imperial College London</a:t>
            </a:r>
          </a:p>
          <a:p>
            <a:r>
              <a:rPr lang="en-US" dirty="0" smtClean="0"/>
              <a:t>Rutherford Appleton Laboratory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4282" y="3688834"/>
            <a:ext cx="159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 March 2011</a:t>
            </a:r>
            <a:endParaRPr lang="en-US" dirty="0"/>
          </a:p>
        </p:txBody>
      </p:sp>
      <p:pic>
        <p:nvPicPr>
          <p:cNvPr id="11" name="Picture 10" descr="HI-150431-630470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91160"/>
            <a:ext cx="2672080" cy="1930400"/>
          </a:xfrm>
          <a:prstGeom prst="rect">
            <a:avLst/>
          </a:prstGeom>
        </p:spPr>
      </p:pic>
      <p:pic>
        <p:nvPicPr>
          <p:cNvPr id="12" name="Picture 11" descr="CMS3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33" y="441325"/>
            <a:ext cx="2844800" cy="18802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211015" y="1028700"/>
            <a:ext cx="8932985" cy="54102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4) Goals</a:t>
            </a:r>
            <a:endParaRPr lang="en-US" sz="2000" dirty="0" smtClean="0">
              <a:solidFill>
                <a:srgbClr val="184B8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a) the official goal for 2011 will stay at 1fb</a:t>
            </a:r>
            <a:r>
              <a:rPr lang="en-US" sz="2000" b="1" baseline="30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-1</a:t>
            </a:r>
          </a:p>
          <a:p>
            <a:r>
              <a:rPr lang="en-US" sz="2000" b="1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) internal un-official goal – try to gain factors on this</a:t>
            </a:r>
          </a:p>
          <a:p>
            <a:r>
              <a:rPr lang="en-US" sz="18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To be explored:</a:t>
            </a:r>
          </a:p>
          <a:p>
            <a:r>
              <a:rPr lang="en-US" sz="18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a) increase the number of days for physics (135/264)</a:t>
            </a:r>
          </a:p>
          <a:p>
            <a:r>
              <a:rPr lang="en-US" sz="1800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8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) increase of the bunch population 1.4-1.5 E11</a:t>
            </a:r>
          </a:p>
          <a:p>
            <a:r>
              <a:rPr lang="en-US" sz="1800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) reduce beta* to 1.2m</a:t>
            </a:r>
          </a:p>
          <a:p>
            <a:r>
              <a:rPr lang="en-US" sz="1800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18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) reduce </a:t>
            </a:r>
            <a:r>
              <a:rPr lang="en-US" sz="1800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emittance</a:t>
            </a:r>
            <a:r>
              <a:rPr lang="en-US" sz="18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 to below 2microns.</a:t>
            </a:r>
          </a:p>
          <a:p>
            <a:r>
              <a:rPr lang="en-US" sz="1800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8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) increase number of bunches to 1404 if 50ns is feasible.</a:t>
            </a:r>
          </a:p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5) 2012 will be a year of physics</a:t>
            </a:r>
            <a:endParaRPr lang="en-US" sz="2400" dirty="0" smtClean="0">
              <a:solidFill>
                <a:srgbClr val="184B8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Goals for 2012 depend strongly on 2011 performance but target of &gt;10fb</a:t>
            </a:r>
            <a:r>
              <a:rPr lang="en-US" sz="2000" b="1" baseline="30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2000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 is considered realistic.</a:t>
            </a:r>
          </a:p>
        </p:txBody>
      </p:sp>
      <p:sp>
        <p:nvSpPr>
          <p:cNvPr id="20483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7543800" cy="876300"/>
          </a:xfrm>
        </p:spPr>
        <p:txBody>
          <a:bodyPr/>
          <a:lstStyle/>
          <a:p>
            <a:r>
              <a:rPr lang="en-GB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Decisions from Chamonix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6209268"/>
            <a:ext cx="2667000" cy="369332"/>
          </a:xfrm>
          <a:prstGeom prst="rect">
            <a:avLst/>
          </a:prstGeom>
          <a:solidFill>
            <a:srgbClr val="FFFBB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Summary from G </a:t>
            </a:r>
            <a:r>
              <a:rPr lang="en-US" dirty="0" err="1" smtClean="0">
                <a:solidFill>
                  <a:srgbClr val="000090"/>
                </a:solidFill>
              </a:rPr>
              <a:t>Tonelli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idx="1"/>
          </p:nvPr>
        </p:nvSpPr>
        <p:spPr>
          <a:xfrm>
            <a:off x="70338" y="914400"/>
            <a:ext cx="9073662" cy="49530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6) There will be a serious impact on our plans for the Upgrade both for LS1 and LS2.</a:t>
            </a:r>
            <a:endParaRPr lang="en-US" sz="2000" dirty="0" smtClean="0">
              <a:solidFill>
                <a:srgbClr val="184B8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 the first long shutdown (LS1) will be postponed to 2013. The length of the 2013 shutdown will be very likely more than a year. A very complex series of activities must be accommodated.</a:t>
            </a:r>
          </a:p>
          <a:p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There are different scenarios leading to an interval that could exceed 2 years (physics to physics). A review of planning to be made before June.</a:t>
            </a:r>
          </a:p>
          <a:p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There will be an impact also on the subsequent long shutdown (LS2) that will likely slip.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Proposal: keep the Technical Proposal for the Upgrade as it is.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Evaluate a few urgent actions: procurement of a new beam-pipe for LS1.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Re-discuss the timing of pixel project, </a:t>
            </a:r>
            <a:r>
              <a:rPr lang="en-US" sz="18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HBSiPMs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trigger.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Prepare a new plan compatible with a new schedule for LS1/LS2.</a:t>
            </a:r>
          </a:p>
          <a:p>
            <a:endParaRPr lang="en-US" sz="1800" dirty="0" smtClean="0">
              <a:solidFill>
                <a:srgbClr val="184B8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531" name="Title 3"/>
          <p:cNvSpPr>
            <a:spLocks noGrp="1"/>
          </p:cNvSpPr>
          <p:nvPr>
            <p:ph type="title"/>
          </p:nvPr>
        </p:nvSpPr>
        <p:spPr>
          <a:xfrm>
            <a:off x="939800" y="0"/>
            <a:ext cx="7518400" cy="914400"/>
          </a:xfrm>
        </p:spPr>
        <p:txBody>
          <a:bodyPr/>
          <a:lstStyle/>
          <a:p>
            <a:r>
              <a:rPr lang="en-GB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Decisions from Chamonix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3300" y="6393934"/>
            <a:ext cx="2667000" cy="369332"/>
          </a:xfrm>
          <a:prstGeom prst="rect">
            <a:avLst/>
          </a:prstGeom>
          <a:solidFill>
            <a:srgbClr val="FFFBB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Summary from G </a:t>
            </a:r>
            <a:r>
              <a:rPr lang="en-US" dirty="0" err="1" smtClean="0">
                <a:solidFill>
                  <a:srgbClr val="000090"/>
                </a:solidFill>
              </a:rPr>
              <a:t>Tonelli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idx="1"/>
          </p:nvPr>
        </p:nvSpPr>
        <p:spPr>
          <a:xfrm>
            <a:off x="351692" y="1181100"/>
            <a:ext cx="8512908" cy="52959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7)HI-LHC ≥2020+</a:t>
            </a:r>
          </a:p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with the new operational/measured parameters of LHC the perspectives of delivering more than 300fb</a:t>
            </a:r>
            <a:r>
              <a:rPr lang="en-US" sz="2000" baseline="30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/year sometime after 2020 seem to be more realistic: there was quite some optimism in the performance of HI-LHC.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		</a:t>
            </a:r>
          </a:p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8) Heavy- Ion runs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2011 a factor 3-5 more integrated luminosity (but could be higher)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2012 feasibility study for </a:t>
            </a:r>
            <a:r>
              <a:rPr lang="en-US" sz="2000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-PB collisions (very challenging)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		</a:t>
            </a:r>
          </a:p>
        </p:txBody>
      </p:sp>
      <p:sp>
        <p:nvSpPr>
          <p:cNvPr id="23555" name="Title 3"/>
          <p:cNvSpPr>
            <a:spLocks noGrp="1"/>
          </p:cNvSpPr>
          <p:nvPr>
            <p:ph type="title"/>
          </p:nvPr>
        </p:nvSpPr>
        <p:spPr>
          <a:xfrm>
            <a:off x="939800" y="0"/>
            <a:ext cx="7518400" cy="990600"/>
          </a:xfrm>
        </p:spPr>
        <p:txBody>
          <a:bodyPr/>
          <a:lstStyle/>
          <a:p>
            <a:r>
              <a:rPr lang="en-GB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Decisions from Chamonix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0" y="6209268"/>
            <a:ext cx="2667000" cy="369332"/>
          </a:xfrm>
          <a:prstGeom prst="rect">
            <a:avLst/>
          </a:prstGeom>
          <a:solidFill>
            <a:srgbClr val="FFFBB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Summary from G </a:t>
            </a:r>
            <a:r>
              <a:rPr lang="en-US" dirty="0" err="1" smtClean="0">
                <a:solidFill>
                  <a:srgbClr val="000090"/>
                </a:solidFill>
              </a:rPr>
              <a:t>Tonelli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Chamonix'11 – Shiltsev - January 27, 2011</a:t>
            </a:r>
          </a:p>
        </p:txBody>
      </p:sp>
      <p:sp>
        <p:nvSpPr>
          <p:cNvPr id="1229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B787162-49C3-8149-B921-DF02EC292502}" type="slidenum">
              <a:rPr lang="en-US"/>
              <a:pPr/>
              <a:t>13</a:t>
            </a:fld>
            <a:endParaRPr lang="en-US"/>
          </a:p>
        </p:txBody>
      </p:sp>
      <p:pic>
        <p:nvPicPr>
          <p:cNvPr id="12292" name="Picture 8" descr="RunIIcpt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8991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943600" y="2286000"/>
            <a:ext cx="2133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81000" indent="-381000" algn="ctr" eaLnBrk="0" hangingPunct="0">
              <a:lnSpc>
                <a:spcPct val="120000"/>
              </a:lnSpc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“Just Operations”</a:t>
            </a:r>
          </a:p>
          <a:p>
            <a:pPr marL="381000" indent="-381000" algn="ctr" eaLnBrk="0" hangingPunct="0">
              <a:lnSpc>
                <a:spcPct val="120000"/>
              </a:lnSpc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743200" y="3505200"/>
            <a:ext cx="396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81000" indent="-381000" algn="ctr" eaLnBrk="0" hangingPunct="0">
              <a:lnSpc>
                <a:spcPct val="120000"/>
              </a:lnSpc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Progress, Developments </a:t>
            </a:r>
          </a:p>
          <a:p>
            <a:pPr marL="381000" indent="-381000" algn="ctr" eaLnBrk="0" hangingPunct="0">
              <a:lnSpc>
                <a:spcPct val="120000"/>
              </a:lnSpc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and Upgrades phase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219200" y="2933700"/>
            <a:ext cx="1219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81000" indent="-381000" algn="ctr" eaLnBrk="0" hangingPunct="0">
              <a:lnSpc>
                <a:spcPct val="120000"/>
              </a:lnSpc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Startup</a:t>
            </a:r>
          </a:p>
          <a:p>
            <a:pPr marL="381000" indent="-381000" algn="ctr" eaLnBrk="0" hangingPunct="0">
              <a:lnSpc>
                <a:spcPct val="120000"/>
              </a:lnSpc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229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762000"/>
          </a:xfrm>
        </p:spPr>
        <p:txBody>
          <a:bodyPr/>
          <a:lstStyle/>
          <a:p>
            <a:r>
              <a:rPr lang="en-US" dirty="0">
                <a:latin typeface="Bookman Old Style" charset="0"/>
              </a:rPr>
              <a:t>Tevatron Run </a:t>
            </a:r>
            <a:r>
              <a:rPr lang="en-US" dirty="0" smtClean="0">
                <a:latin typeface="Bookman Old Style" charset="0"/>
              </a:rPr>
              <a:t>II</a:t>
            </a:r>
            <a:endParaRPr lang="en-US" dirty="0">
              <a:latin typeface="Bookman Old Style" charset="0"/>
            </a:endParaRPr>
          </a:p>
        </p:txBody>
      </p:sp>
      <p:cxnSp>
        <p:nvCxnSpPr>
          <p:cNvPr id="12297" name="Straight Connector 10"/>
          <p:cNvCxnSpPr>
            <a:cxnSpLocks noChangeShapeType="1"/>
          </p:cNvCxnSpPr>
          <p:nvPr/>
        </p:nvCxnSpPr>
        <p:spPr bwMode="auto">
          <a:xfrm>
            <a:off x="1219200" y="1905000"/>
            <a:ext cx="5334000" cy="0"/>
          </a:xfrm>
          <a:prstGeom prst="line">
            <a:avLst/>
          </a:prstGeom>
          <a:noFill/>
          <a:ln w="31750">
            <a:solidFill>
              <a:srgbClr val="C00000"/>
            </a:solidFill>
            <a:prstDash val="dash"/>
            <a:round/>
            <a:headEnd/>
            <a:tailEnd/>
          </a:ln>
        </p:spPr>
      </p:cxnSp>
      <p:sp>
        <p:nvSpPr>
          <p:cNvPr id="10" name="TextBox 9"/>
          <p:cNvSpPr txBox="1"/>
          <p:nvPr/>
        </p:nvSpPr>
        <p:spPr>
          <a:xfrm>
            <a:off x="6553200" y="3384967"/>
            <a:ext cx="1805202" cy="646331"/>
          </a:xfrm>
          <a:prstGeom prst="rect">
            <a:avLst/>
          </a:prstGeom>
          <a:solidFill>
            <a:srgbClr val="FFFBB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 </a:t>
            </a:r>
            <a:r>
              <a:rPr lang="en-US" dirty="0" err="1" smtClean="0">
                <a:solidFill>
                  <a:srgbClr val="FF0000"/>
                </a:solidFill>
              </a:rPr>
              <a:t>Stiltsev</a:t>
            </a:r>
            <a:r>
              <a:rPr lang="en-US" dirty="0" smtClean="0">
                <a:solidFill>
                  <a:srgbClr val="FF0000"/>
                </a:solidFill>
              </a:rPr>
              <a:t> FNAL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Chamonix 2011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4384" y="5117068"/>
            <a:ext cx="6201976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likely LHC schedule will be subject to further changes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- added explicit risk to register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3500" y="33635"/>
            <a:ext cx="1435100" cy="923330"/>
          </a:xfrm>
          <a:prstGeom prst="rect">
            <a:avLst/>
          </a:prstGeom>
          <a:solidFill>
            <a:srgbClr val="FFFBB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comparison with experience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&amp; CMS upgrade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WP1</a:t>
            </a:r>
          </a:p>
          <a:p>
            <a:pPr lvl="1"/>
            <a:r>
              <a:rPr lang="en-US" dirty="0" smtClean="0"/>
              <a:t>much progress with WP3 on online software for trigger</a:t>
            </a:r>
            <a:endParaRPr lang="en-US" i="1" dirty="0" smtClean="0"/>
          </a:p>
          <a:p>
            <a:pPr lvl="1"/>
            <a:r>
              <a:rPr lang="en-US" dirty="0" smtClean="0"/>
              <a:t>simulations for Phase I pixel and physics studies underway</a:t>
            </a:r>
          </a:p>
          <a:p>
            <a:r>
              <a:rPr lang="en-US" dirty="0" smtClean="0"/>
              <a:t>WP2</a:t>
            </a:r>
          </a:p>
          <a:p>
            <a:pPr lvl="1"/>
            <a:r>
              <a:rPr lang="en-US" dirty="0" smtClean="0"/>
              <a:t>3-4 months delay in CBC delivery to Imperial – but now under test</a:t>
            </a:r>
          </a:p>
          <a:p>
            <a:pPr lvl="1"/>
            <a:r>
              <a:rPr lang="en-US" dirty="0" smtClean="0"/>
              <a:t>successful beam tests, which prepared telescope for future measurements</a:t>
            </a:r>
          </a:p>
          <a:p>
            <a:r>
              <a:rPr lang="en-US" dirty="0" smtClean="0"/>
              <a:t>WP3</a:t>
            </a:r>
          </a:p>
          <a:p>
            <a:pPr lvl="1"/>
            <a:r>
              <a:rPr lang="en-US" dirty="0" smtClean="0"/>
              <a:t>minor revisions of Mini-T5 prior to larger scale tests</a:t>
            </a:r>
          </a:p>
          <a:p>
            <a:pPr lvl="1"/>
            <a:r>
              <a:rPr lang="en-US" dirty="0" smtClean="0"/>
              <a:t>good progress with algorithms and software infrastructure</a:t>
            </a:r>
          </a:p>
          <a:p>
            <a:pPr lvl="1"/>
            <a:endParaRPr lang="en-US" i="1" dirty="0" smtClean="0"/>
          </a:p>
          <a:p>
            <a:r>
              <a:rPr lang="en-US" dirty="0" smtClean="0"/>
              <a:t>CMS Technical Proposal submitted to LHCC</a:t>
            </a:r>
          </a:p>
          <a:p>
            <a:pPr lvl="1"/>
            <a:r>
              <a:rPr lang="en-US" dirty="0" smtClean="0"/>
              <a:t>physics case needs more simulation support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4435B-0119-EE46-A468-1CD19D303BBA}" type="slidenum">
              <a:rPr lang="en-US"/>
              <a:pPr/>
              <a:t>15</a:t>
            </a:fld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WP1 Status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ClrTx/>
            </a:pPr>
            <a:r>
              <a:rPr lang="en-US" dirty="0"/>
              <a:t>Project goals</a:t>
            </a:r>
          </a:p>
          <a:p>
            <a:pPr marL="455375" lvl="1"/>
            <a:r>
              <a:rPr lang="en-US" dirty="0"/>
              <a:t>Simulation / </a:t>
            </a:r>
            <a:r>
              <a:rPr lang="en-US" dirty="0" err="1"/>
              <a:t>optimisation</a:t>
            </a:r>
            <a:r>
              <a:rPr lang="en-US" dirty="0"/>
              <a:t> of upgraded tracker &amp; trigger</a:t>
            </a:r>
          </a:p>
          <a:p>
            <a:pPr marL="455375" lvl="1"/>
            <a:r>
              <a:rPr lang="en-US" dirty="0"/>
              <a:t>Physics simulations of upgraded detector</a:t>
            </a:r>
          </a:p>
          <a:p>
            <a:pPr marL="455375" lvl="1"/>
            <a:r>
              <a:rPr lang="en-US" dirty="0"/>
              <a:t>Online &amp; offline software / firmware for upgraded Phase-I electronics</a:t>
            </a:r>
          </a:p>
          <a:p>
            <a:pPr>
              <a:buClrTx/>
            </a:pPr>
            <a:r>
              <a:rPr lang="en-US" dirty="0"/>
              <a:t>Highlights in the last months:</a:t>
            </a:r>
          </a:p>
          <a:p>
            <a:pPr marL="455375" lvl="1"/>
            <a:r>
              <a:rPr lang="en-US" dirty="0"/>
              <a:t>Upgrade Technical Proposal simulations</a:t>
            </a:r>
          </a:p>
          <a:p>
            <a:pPr marL="455375" lvl="1"/>
            <a:r>
              <a:rPr lang="en-US" dirty="0"/>
              <a:t>Release of online software &amp; firmware framework</a:t>
            </a:r>
          </a:p>
          <a:p>
            <a:pPr marL="455375" lvl="1"/>
            <a:r>
              <a:rPr lang="en-US" dirty="0"/>
              <a:t>Plan for upgrade software convergence</a:t>
            </a:r>
            <a:endParaRPr lang="en-US" dirty="0" smtClean="0"/>
          </a:p>
          <a:p>
            <a:pPr marL="455375" lvl="1"/>
            <a:r>
              <a:rPr lang="en-US" smtClean="0"/>
              <a:t>Layout study contributions</a:t>
            </a:r>
            <a:endParaRPr lang="en-US" dirty="0" smtClean="0"/>
          </a:p>
          <a:p>
            <a:pPr marL="455375" lvl="1"/>
            <a:r>
              <a:rPr lang="en-US" dirty="0" smtClean="0"/>
              <a:t>Recent start of </a:t>
            </a:r>
            <a:r>
              <a:rPr lang="en-US" dirty="0"/>
              <a:t>pixel </a:t>
            </a:r>
            <a:r>
              <a:rPr lang="en-US" dirty="0" smtClean="0"/>
              <a:t>readout</a:t>
            </a:r>
          </a:p>
          <a:p>
            <a:pPr>
              <a:buClrTx/>
            </a:pPr>
            <a:r>
              <a:rPr lang="en-US" dirty="0"/>
              <a:t>Upcoming activities</a:t>
            </a:r>
          </a:p>
          <a:p>
            <a:pPr marL="455375" lvl="1"/>
            <a:r>
              <a:rPr lang="en-US" dirty="0"/>
              <a:t>Support / evolution of online framework</a:t>
            </a:r>
          </a:p>
          <a:p>
            <a:pPr marL="455375" lvl="1"/>
            <a:r>
              <a:rPr lang="en-US" dirty="0"/>
              <a:t>Detailed physics studies beyond TP</a:t>
            </a:r>
          </a:p>
          <a:p>
            <a:pPr marL="455375" lvl="1"/>
            <a:r>
              <a:rPr lang="en-US" dirty="0"/>
              <a:t>Detailed physics case for Phase-I trigger upgrade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95E48-2EDA-3748-9FFC-5C6C84E133C4}" type="slidenum">
              <a:rPr lang="en-US"/>
              <a:pPr/>
              <a:t>16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Highlight: Upgrade TP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ClrTx/>
            </a:pPr>
            <a:r>
              <a:rPr lang="en-US" dirty="0"/>
              <a:t>Phase-I Upgrade Technical Proposal</a:t>
            </a:r>
          </a:p>
          <a:p>
            <a:pPr marL="455375" lvl="1"/>
            <a:r>
              <a:rPr lang="en-US" dirty="0"/>
              <a:t>Submitted to LHCC November 2010; incisive + helpful feedback received</a:t>
            </a:r>
          </a:p>
          <a:p>
            <a:pPr marL="455375" lvl="1"/>
            <a:r>
              <a:rPr lang="en-US" dirty="0"/>
              <a:t>Physics performance studied in progress (addendum due March 2011)</a:t>
            </a:r>
          </a:p>
          <a:p>
            <a:pPr>
              <a:buClrTx/>
            </a:pPr>
            <a:r>
              <a:rPr lang="en-US" dirty="0"/>
              <a:t>UK WP1 contributions (summary of two years’ work)</a:t>
            </a:r>
          </a:p>
          <a:p>
            <a:pPr marL="455375" lvl="1"/>
            <a:r>
              <a:rPr lang="en-US" dirty="0"/>
              <a:t>Development of flexible tracker software framework [Reid, Grimes]</a:t>
            </a:r>
          </a:p>
          <a:p>
            <a:pPr marL="455375" lvl="1"/>
            <a:r>
              <a:rPr lang="en-US" dirty="0"/>
              <a:t>Performance studies of four-layer tracking [Grimes, Goldstein]</a:t>
            </a:r>
          </a:p>
          <a:p>
            <a:pPr marL="455375" lvl="1"/>
            <a:r>
              <a:rPr lang="en-US" dirty="0"/>
              <a:t>Definition of physics case and exemplar channels [</a:t>
            </a:r>
            <a:r>
              <a:rPr lang="en-US" dirty="0" err="1"/>
              <a:t>Newbold</a:t>
            </a:r>
            <a:r>
              <a:rPr lang="en-US" dirty="0"/>
              <a:t>]</a:t>
            </a:r>
          </a:p>
          <a:p>
            <a:pPr marL="455375" lvl="1"/>
            <a:r>
              <a:rPr lang="en-US" dirty="0"/>
              <a:t>Proposal for trigger online software [Rose, Frazier, </a:t>
            </a:r>
            <a:r>
              <a:rPr lang="en-US" dirty="0" err="1"/>
              <a:t>Newbold</a:t>
            </a:r>
            <a:r>
              <a:rPr lang="en-US" dirty="0"/>
              <a:t>]</a:t>
            </a:r>
          </a:p>
          <a:p>
            <a:pPr marL="455375" lvl="1"/>
            <a:r>
              <a:rPr lang="en-US" dirty="0"/>
              <a:t>Integration of upgrade software releases [</a:t>
            </a:r>
            <a:r>
              <a:rPr lang="en-US" dirty="0" err="1"/>
              <a:t>Newbold</a:t>
            </a:r>
            <a:r>
              <a:rPr lang="en-US" dirty="0"/>
              <a:t>]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123" y="4220395"/>
            <a:ext cx="3099718" cy="220563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2534" y="4321970"/>
            <a:ext cx="2197819" cy="20984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389" name="Rectangle 5"/>
          <p:cNvSpPr>
            <a:spLocks/>
          </p:cNvSpPr>
          <p:nvPr/>
        </p:nvSpPr>
        <p:spPr bwMode="auto">
          <a:xfrm>
            <a:off x="5982892" y="4402336"/>
            <a:ext cx="3018234" cy="1839516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700" dirty="0">
                <a:ea typeface="Palatino" charset="0"/>
                <a:cs typeface="Palatino" charset="0"/>
              </a:rPr>
              <a:t>Pixel upgrade performance:</a:t>
            </a:r>
          </a:p>
          <a:p>
            <a:r>
              <a:rPr lang="en-US" sz="1700" dirty="0">
                <a:ea typeface="Palatino" charset="0"/>
                <a:cs typeface="Palatino" charset="0"/>
              </a:rPr>
              <a:t>a) Material budget (old </a:t>
            </a:r>
            <a:r>
              <a:rPr lang="en-US" sz="1700" dirty="0" err="1">
                <a:ea typeface="Palatino" charset="0"/>
                <a:cs typeface="Palatino" charset="0"/>
              </a:rPr>
              <a:t>vs</a:t>
            </a:r>
            <a:r>
              <a:rPr lang="en-US" sz="1700" dirty="0">
                <a:ea typeface="Palatino" charset="0"/>
                <a:cs typeface="Palatino" charset="0"/>
              </a:rPr>
              <a:t> new)</a:t>
            </a:r>
          </a:p>
          <a:p>
            <a:r>
              <a:rPr lang="en-US" sz="1700" dirty="0" err="1">
                <a:ea typeface="Palatino" charset="0"/>
                <a:cs typeface="Palatino" charset="0"/>
              </a:rPr>
              <a:t>b</a:t>
            </a:r>
            <a:r>
              <a:rPr lang="en-US" sz="1700" dirty="0">
                <a:ea typeface="Palatino" charset="0"/>
                <a:cs typeface="Palatino" charset="0"/>
              </a:rPr>
              <a:t>) </a:t>
            </a:r>
            <a:r>
              <a:rPr lang="en-US" sz="1700" dirty="0" err="1">
                <a:ea typeface="Palatino" charset="0"/>
                <a:cs typeface="Palatino" charset="0"/>
              </a:rPr>
              <a:t>b</a:t>
            </a:r>
            <a:r>
              <a:rPr lang="en-US" sz="1700" dirty="0">
                <a:ea typeface="Palatino" charset="0"/>
                <a:cs typeface="Palatino" charset="0"/>
              </a:rPr>
              <a:t>-tag performance (old </a:t>
            </a:r>
            <a:r>
              <a:rPr lang="en-US" sz="1700" dirty="0" err="1">
                <a:ea typeface="Palatino" charset="0"/>
                <a:cs typeface="Palatino" charset="0"/>
              </a:rPr>
              <a:t>vs</a:t>
            </a:r>
            <a:r>
              <a:rPr lang="en-US" sz="1700" dirty="0">
                <a:ea typeface="Palatino" charset="0"/>
                <a:cs typeface="Palatino" charset="0"/>
              </a:rPr>
              <a:t> new)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04DDE-749A-1749-9ACA-4A09768BA3A9}" type="slidenum">
              <a:rPr lang="en-US"/>
              <a:pPr/>
              <a:t>17</a:t>
            </a:fld>
            <a:endParaRPr lang="en-US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Highlight: Trigger Software / Firmware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2540" y="3393281"/>
            <a:ext cx="5009555" cy="2973586"/>
          </a:xfrm>
          <a:ln/>
        </p:spPr>
        <p:txBody>
          <a:bodyPr/>
          <a:lstStyle/>
          <a:p>
            <a:pPr>
              <a:buClrTx/>
            </a:pPr>
            <a:r>
              <a:rPr lang="en-US" dirty="0"/>
              <a:t>Coherent online software / firmware</a:t>
            </a:r>
          </a:p>
          <a:p>
            <a:pPr marL="455375" lvl="1"/>
            <a:r>
              <a:rPr lang="en-US" dirty="0"/>
              <a:t>[Rose, Frazier, </a:t>
            </a:r>
            <a:r>
              <a:rPr lang="en-US" dirty="0" err="1"/>
              <a:t>Newbold</a:t>
            </a:r>
            <a:r>
              <a:rPr lang="en-US" dirty="0"/>
              <a:t>, Brooke]</a:t>
            </a:r>
          </a:p>
          <a:p>
            <a:pPr marL="455375" lvl="1"/>
            <a:r>
              <a:rPr lang="en-US" dirty="0"/>
              <a:t>Covers Phase-I trigger, but potentially all </a:t>
            </a:r>
            <a:r>
              <a:rPr lang="en-US" dirty="0" err="1"/>
              <a:t>uTCA</a:t>
            </a:r>
            <a:r>
              <a:rPr lang="en-US" dirty="0"/>
              <a:t> developments</a:t>
            </a:r>
          </a:p>
          <a:p>
            <a:pPr marL="455375" lvl="1"/>
            <a:r>
              <a:rPr lang="en-US" dirty="0"/>
              <a:t>Reduces effort for online components substantially </a:t>
            </a:r>
            <a:r>
              <a:rPr lang="en-US" dirty="0" err="1"/>
              <a:t>w.r.t</a:t>
            </a:r>
            <a:r>
              <a:rPr lang="en-US" dirty="0"/>
              <a:t>. existing CMS system</a:t>
            </a:r>
          </a:p>
          <a:p>
            <a:pPr marL="455375" lvl="1"/>
            <a:r>
              <a:rPr lang="en-US" dirty="0"/>
              <a:t>First formal release made Feb 2011</a:t>
            </a:r>
          </a:p>
          <a:p>
            <a:pPr marL="687526" lvl="2"/>
            <a:r>
              <a:rPr lang="en-US" dirty="0"/>
              <a:t>Being evaluated by external CMS groups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7109" y="1268016"/>
            <a:ext cx="3143250" cy="453628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414" y="973337"/>
            <a:ext cx="4724921" cy="247352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WP1 related - Tracker layout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066800"/>
            <a:ext cx="8779933" cy="5213350"/>
          </a:xfrm>
        </p:spPr>
        <p:txBody>
          <a:bodyPr/>
          <a:lstStyle/>
          <a:p>
            <a:r>
              <a:rPr lang="en-US" dirty="0" smtClean="0"/>
              <a:t>Tool developed over last 1-2 years (S </a:t>
            </a:r>
            <a:r>
              <a:rPr lang="en-US" dirty="0" err="1" smtClean="0"/>
              <a:t>Mersi</a:t>
            </a:r>
            <a:r>
              <a:rPr lang="en-US" dirty="0" smtClean="0"/>
              <a:t> et al, CERN) to compare layouts</a:t>
            </a:r>
          </a:p>
          <a:p>
            <a:pPr lvl="1"/>
            <a:r>
              <a:rPr lang="en-US" dirty="0" smtClean="0"/>
              <a:t>super-fast, but realistic, </a:t>
            </a:r>
            <a:r>
              <a:rPr lang="en-US" dirty="0" err="1" smtClean="0"/>
              <a:t>modelling</a:t>
            </a:r>
            <a:r>
              <a:rPr lang="en-US" dirty="0" smtClean="0"/>
              <a:t> of different layout alternatives</a:t>
            </a:r>
          </a:p>
          <a:p>
            <a:pPr lvl="1"/>
            <a:r>
              <a:rPr lang="en-US" dirty="0" smtClean="0"/>
              <a:t>supplemented by calculations predicting detector resolution (G Hall)</a:t>
            </a:r>
          </a:p>
          <a:p>
            <a:pPr lvl="1"/>
            <a:r>
              <a:rPr lang="en-US" dirty="0" smtClean="0"/>
              <a:t>full physics studies are only feasible for </a:t>
            </a:r>
            <a:r>
              <a:rPr lang="en-US" dirty="0" err="1" smtClean="0"/>
              <a:t>optimising</a:t>
            </a:r>
            <a:r>
              <a:rPr lang="en-US" dirty="0" smtClean="0"/>
              <a:t> one chosen design</a:t>
            </a:r>
          </a:p>
          <a:p>
            <a:pPr lvl="2"/>
            <a:r>
              <a:rPr lang="en-US" sz="1600" dirty="0" smtClean="0"/>
              <a:t>so comparative layout evaluations are vital for selecting practical optimum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Screen shot 2011-02-21 at 13.08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" y="2916021"/>
            <a:ext cx="4328922" cy="3067050"/>
          </a:xfrm>
          <a:prstGeom prst="rect">
            <a:avLst/>
          </a:prstGeom>
        </p:spPr>
      </p:pic>
      <p:pic>
        <p:nvPicPr>
          <p:cNvPr id="8" name="Picture 7" descr="Screen shot 2011-02-21 at 13.08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993" y="3468243"/>
            <a:ext cx="4369816" cy="3274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2932" y="2772845"/>
            <a:ext cx="3635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Example results for present Tracker – 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    demonstrating  level of accuracy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layout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 of comparisons of possible future layouts (S </a:t>
            </a:r>
            <a:r>
              <a:rPr lang="en-US" dirty="0" err="1" smtClean="0"/>
              <a:t>Mersi</a:t>
            </a:r>
            <a:r>
              <a:rPr lang="en-US" dirty="0" smtClean="0"/>
              <a:t>, CERN)</a:t>
            </a:r>
          </a:p>
          <a:p>
            <a:pPr lvl="1"/>
            <a:r>
              <a:rPr lang="en-US" dirty="0" smtClean="0"/>
              <a:t>key point was to model multiple scattering correctly (and future material budget!)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 descr="Screen shot 2011-02-21 at 13.51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" y="3298234"/>
            <a:ext cx="4503420" cy="3261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8187" y="3945467"/>
            <a:ext cx="1713630" cy="338554"/>
          </a:xfrm>
          <a:prstGeom prst="rect">
            <a:avLst/>
          </a:prstGeom>
          <a:solidFill>
            <a:srgbClr val="FFFBB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+mn-lt"/>
              </a:rPr>
              <a:t>A= Present tracker</a:t>
            </a:r>
            <a:endParaRPr lang="en-US" sz="1600" dirty="0">
              <a:solidFill>
                <a:srgbClr val="660066"/>
              </a:solidFill>
              <a:latin typeface="+mn-lt"/>
            </a:endParaRPr>
          </a:p>
        </p:txBody>
      </p:sp>
      <p:pic>
        <p:nvPicPr>
          <p:cNvPr id="7" name="Picture 6" descr="Screen shot 2011-02-21 at 13.12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75" y="1955375"/>
            <a:ext cx="4746625" cy="350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1187" y="1853775"/>
            <a:ext cx="3937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allow to understand layout impact on power (in detail), channel count, no. layers, material, angular, impact parameter and momentum resolution, impact of trigger layers,… 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7159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CMS status</a:t>
            </a:r>
          </a:p>
          <a:p>
            <a:r>
              <a:rPr lang="en-US" sz="2400" dirty="0" smtClean="0"/>
              <a:t>LHC status and future plans</a:t>
            </a:r>
          </a:p>
          <a:p>
            <a:r>
              <a:rPr lang="en-US" sz="2400" dirty="0" smtClean="0"/>
              <a:t>UK R&amp;D progress report</a:t>
            </a:r>
          </a:p>
          <a:p>
            <a:r>
              <a:rPr lang="en-US" sz="2400" dirty="0" smtClean="0"/>
              <a:t>Finances</a:t>
            </a:r>
          </a:p>
          <a:p>
            <a:r>
              <a:rPr lang="en-US" sz="2400" dirty="0" smtClean="0"/>
              <a:t>Future</a:t>
            </a:r>
          </a:p>
          <a:p>
            <a:pPr lvl="1"/>
            <a:r>
              <a:rPr lang="en-US" sz="2000" dirty="0" smtClean="0"/>
              <a:t>CMS plans</a:t>
            </a:r>
          </a:p>
          <a:p>
            <a:pPr lvl="1"/>
            <a:r>
              <a:rPr lang="en-US" sz="2000" dirty="0" smtClean="0"/>
              <a:t>UK CMS plans</a:t>
            </a:r>
          </a:p>
          <a:p>
            <a:r>
              <a:rPr lang="en-US" sz="2400" dirty="0" smtClean="0"/>
              <a:t>Issues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GUIDO_p1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14750" y="2392117"/>
            <a:ext cx="5346700" cy="377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2DF63-DC25-9447-A99C-A11B32C566C7}" type="slidenum">
              <a:rPr lang="en-US"/>
              <a:pPr/>
              <a:t>20</a:t>
            </a:fld>
            <a:endParaRPr lang="en-US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801" y="705445"/>
            <a:ext cx="5096619" cy="35004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New activity: </a:t>
            </a:r>
            <a:r>
              <a:rPr lang="en-US" dirty="0"/>
              <a:t>Pixel Readout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614" y="875110"/>
            <a:ext cx="4332486" cy="2122089"/>
          </a:xfrm>
          <a:ln/>
        </p:spPr>
        <p:txBody>
          <a:bodyPr/>
          <a:lstStyle/>
          <a:p>
            <a:pPr>
              <a:buClrTx/>
            </a:pPr>
            <a:r>
              <a:rPr lang="en-US" dirty="0"/>
              <a:t>Work</a:t>
            </a:r>
            <a:r>
              <a:rPr lang="en-US" dirty="0" smtClean="0"/>
              <a:t> recently begun</a:t>
            </a:r>
          </a:p>
          <a:p>
            <a:pPr marL="455375" lvl="1"/>
            <a:r>
              <a:rPr lang="en-US" dirty="0"/>
              <a:t>[Harder, Durkin, Worm]</a:t>
            </a:r>
            <a:endParaRPr lang="en-US" dirty="0" smtClean="0"/>
          </a:p>
          <a:p>
            <a:pPr marL="455375" lvl="1"/>
            <a:r>
              <a:rPr lang="en-US" dirty="0" smtClean="0"/>
              <a:t>Possible route to </a:t>
            </a:r>
            <a:r>
              <a:rPr lang="en-US" dirty="0"/>
              <a:t>role in pixel </a:t>
            </a:r>
            <a:r>
              <a:rPr lang="en-US" dirty="0" smtClean="0"/>
              <a:t>readout</a:t>
            </a:r>
          </a:p>
          <a:p>
            <a:pPr marL="455375" lvl="1"/>
            <a:r>
              <a:rPr lang="en-US" dirty="0" smtClean="0"/>
              <a:t>Not envisaged in WP1 proposal</a:t>
            </a:r>
          </a:p>
          <a:p>
            <a:pPr marL="687539" lvl="2"/>
            <a:r>
              <a:rPr lang="en-US" dirty="0" smtClean="0"/>
              <a:t>doesn’t yet have plan or deliverables</a:t>
            </a:r>
          </a:p>
          <a:p>
            <a:pPr marL="687539" lvl="2"/>
            <a:r>
              <a:rPr lang="en-US" dirty="0" smtClean="0"/>
              <a:t>funding: staff only at present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977" y="3176738"/>
            <a:ext cx="4884539" cy="319013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23C5-A5B9-2B4E-A61D-D50C251B2382}" type="slidenum">
              <a:rPr lang="en-US"/>
              <a:pPr/>
              <a:t>21</a:t>
            </a:fld>
            <a:endParaRPr lang="en-US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Whither WP1?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ClrTx/>
            </a:pPr>
            <a:r>
              <a:rPr lang="en-US" dirty="0"/>
              <a:t>Current situation</a:t>
            </a:r>
          </a:p>
          <a:p>
            <a:pPr marL="455375" lvl="1"/>
            <a:r>
              <a:rPr lang="en-US" dirty="0"/>
              <a:t>Project has </a:t>
            </a:r>
            <a:r>
              <a:rPr lang="en-US" i="1" dirty="0"/>
              <a:t>coherently</a:t>
            </a:r>
            <a:r>
              <a:rPr lang="en-US" dirty="0"/>
              <a:t> shifted / grown in scope</a:t>
            </a:r>
          </a:p>
          <a:p>
            <a:pPr marL="687526" lvl="2"/>
            <a:r>
              <a:rPr lang="en-US" dirty="0"/>
              <a:t>A reflection of evolving goals of the overall CMS project</a:t>
            </a:r>
          </a:p>
          <a:p>
            <a:pPr marL="687526" lvl="2"/>
            <a:r>
              <a:rPr lang="en-US" dirty="0"/>
              <a:t>Close links developed to WP2</a:t>
            </a:r>
            <a:r>
              <a:rPr lang="en-US" dirty="0" smtClean="0"/>
              <a:t> &amp; WP3 </a:t>
            </a:r>
            <a:r>
              <a:rPr lang="en-US" dirty="0"/>
              <a:t>work</a:t>
            </a:r>
          </a:p>
          <a:p>
            <a:pPr marL="455375" lvl="1"/>
            <a:r>
              <a:rPr lang="en-US" dirty="0"/>
              <a:t>Current manpower funding formally ends in Q4 2011</a:t>
            </a:r>
          </a:p>
          <a:p>
            <a:pPr marL="455375" lvl="1"/>
            <a:r>
              <a:rPr lang="en-US" dirty="0"/>
              <a:t>We have taken responsibility for deliverables to CMS</a:t>
            </a:r>
          </a:p>
          <a:p>
            <a:pPr marL="687526" lvl="2"/>
            <a:r>
              <a:rPr lang="en-US" dirty="0"/>
              <a:t>Online software / firmware; upgrade offline software</a:t>
            </a:r>
          </a:p>
          <a:p>
            <a:pPr>
              <a:buClrTx/>
            </a:pPr>
            <a:r>
              <a:rPr lang="en-US" dirty="0"/>
              <a:t>Forward look</a:t>
            </a:r>
          </a:p>
          <a:p>
            <a:pPr marL="455375" lvl="1"/>
            <a:r>
              <a:rPr lang="en-US" dirty="0"/>
              <a:t>We believe WP1 activities are timely, relevant, highly visible in CMS</a:t>
            </a:r>
          </a:p>
          <a:p>
            <a:pPr marL="455375" lvl="1"/>
            <a:r>
              <a:rPr lang="en-US" dirty="0"/>
              <a:t>Current funding can be stretched until Q1 2012</a:t>
            </a:r>
          </a:p>
          <a:p>
            <a:pPr marL="687526" lvl="2"/>
            <a:r>
              <a:rPr lang="en-US" dirty="0"/>
              <a:t>If sufficient flexibility is allowed by STFC</a:t>
            </a:r>
            <a:endParaRPr lang="en-US" dirty="0" smtClean="0"/>
          </a:p>
          <a:p>
            <a:pPr marL="455375" lvl="1"/>
            <a:r>
              <a:rPr lang="en-US" dirty="0" smtClean="0"/>
              <a:t>Need </a:t>
            </a:r>
            <a:r>
              <a:rPr lang="en-US" dirty="0"/>
              <a:t>to</a:t>
            </a:r>
            <a:r>
              <a:rPr lang="en-US" dirty="0" smtClean="0"/>
              <a:t> re-</a:t>
            </a:r>
            <a:r>
              <a:rPr lang="en-US" dirty="0" err="1" smtClean="0"/>
              <a:t>synchronise</a:t>
            </a:r>
            <a:r>
              <a:rPr lang="en-US" dirty="0" smtClean="0"/>
              <a:t> </a:t>
            </a:r>
            <a:r>
              <a:rPr lang="en-US" dirty="0"/>
              <a:t>WP1 with </a:t>
            </a:r>
            <a:r>
              <a:rPr lang="en-US" dirty="0" smtClean="0"/>
              <a:t>project</a:t>
            </a:r>
          </a:p>
          <a:p>
            <a:pPr marL="687539" lvl="2"/>
            <a:r>
              <a:rPr lang="en-US" dirty="0" smtClean="0"/>
              <a:t>ends early but work is needed</a:t>
            </a:r>
          </a:p>
          <a:p>
            <a:pPr marL="455375" lvl="1"/>
            <a:r>
              <a:rPr lang="en-US" dirty="0" smtClean="0"/>
              <a:t>Review </a:t>
            </a:r>
            <a:r>
              <a:rPr lang="en-US" dirty="0"/>
              <a:t>project structure –</a:t>
            </a:r>
            <a:r>
              <a:rPr lang="en-US" dirty="0" smtClean="0"/>
              <a:t> WP1 has added a new activity</a:t>
            </a:r>
          </a:p>
          <a:p>
            <a:pPr marL="687539" lvl="2"/>
            <a:r>
              <a:rPr lang="en-US" dirty="0" smtClean="0"/>
              <a:t>not a natural place, and not yet funded</a:t>
            </a:r>
          </a:p>
          <a:p>
            <a:pPr marL="687539" lvl="2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ASIC (CBC) development  (M Raymond, L Jones)</a:t>
            </a:r>
          </a:p>
          <a:p>
            <a:pPr lvl="1"/>
            <a:r>
              <a:rPr lang="en-US" dirty="0" smtClean="0"/>
              <a:t>CBC submitted on MPW early July</a:t>
            </a:r>
          </a:p>
          <a:p>
            <a:pPr lvl="2"/>
            <a:r>
              <a:rPr lang="en-US" dirty="0" smtClean="0"/>
              <a:t>Expected back end October</a:t>
            </a:r>
          </a:p>
          <a:p>
            <a:pPr lvl="1"/>
            <a:r>
              <a:rPr lang="en-US" dirty="0" smtClean="0"/>
              <a:t>Unexpected high volume of business at foundry, which delayed this run</a:t>
            </a:r>
          </a:p>
          <a:p>
            <a:pPr lvl="1"/>
            <a:r>
              <a:rPr lang="en-US" dirty="0" smtClean="0"/>
              <a:t>Cutting of wafers in January, die arrived 12 February, tests began 15 Feb </a:t>
            </a:r>
          </a:p>
          <a:p>
            <a:r>
              <a:rPr lang="en-US" dirty="0" smtClean="0"/>
              <a:t>Beam telescope for module tests (M Raymond, M Pesaresi, J Fulcher, W Ferguson, G Hall, O Zorba)</a:t>
            </a:r>
          </a:p>
          <a:p>
            <a:pPr lvl="1"/>
            <a:r>
              <a:rPr lang="en-US" dirty="0" smtClean="0"/>
              <a:t>commissioned in UA9 crystal channeling studies for LHC collimation</a:t>
            </a:r>
          </a:p>
          <a:p>
            <a:r>
              <a:rPr lang="en-US" dirty="0" smtClean="0"/>
              <a:t>Future FED development  (J </a:t>
            </a:r>
            <a:r>
              <a:rPr lang="en-US" dirty="0" err="1" smtClean="0"/>
              <a:t>Coughlan</a:t>
            </a:r>
            <a:r>
              <a:rPr lang="en-US" dirty="0" smtClean="0"/>
              <a:t>, M </a:t>
            </a:r>
            <a:r>
              <a:rPr lang="en-US" dirty="0" err="1" smtClean="0"/>
              <a:t>Siyad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initial evaluation of GBT firmware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Module and system development</a:t>
            </a:r>
          </a:p>
          <a:p>
            <a:pPr lvl="1"/>
            <a:r>
              <a:rPr lang="en-US" dirty="0" smtClean="0"/>
              <a:t>Collaboration with other CMS institutes, especially CERN, ongoing</a:t>
            </a:r>
          </a:p>
          <a:p>
            <a:pPr lvl="1"/>
            <a:r>
              <a:rPr lang="en-US" dirty="0" smtClean="0"/>
              <a:t>Decisions following CBC tests on priorities for next steps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23025"/>
            <a:ext cx="2133600" cy="476250"/>
          </a:xfrm>
        </p:spPr>
        <p:txBody>
          <a:bodyPr/>
          <a:lstStyle/>
          <a:p>
            <a:fld id="{BEE338F7-6651-F442-8F28-D01FB125233F}" type="slidenum">
              <a:rPr lang="en-GB" sz="1200">
                <a:latin typeface="Calibri"/>
                <a:cs typeface="Calibri"/>
              </a:rPr>
              <a:pPr/>
              <a:t>23</a:t>
            </a:fld>
            <a:endParaRPr lang="en-GB" sz="1200">
              <a:latin typeface="Calibri"/>
              <a:cs typeface="Calibri"/>
            </a:endParaRPr>
          </a:p>
        </p:txBody>
      </p:sp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36513" y="80963"/>
            <a:ext cx="835183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2800">
                <a:latin typeface="Calibri"/>
                <a:cs typeface="Calibri"/>
              </a:rPr>
              <a:t>CBC layout</a:t>
            </a:r>
            <a:endParaRPr lang="en-US" sz="2800">
              <a:latin typeface="Calibri"/>
              <a:cs typeface="Calibri"/>
            </a:endParaRP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3" y="1074738"/>
            <a:ext cx="2852737" cy="4984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65893" name="AutoShape 5"/>
          <p:cNvSpPr>
            <a:spLocks/>
          </p:cNvSpPr>
          <p:nvPr/>
        </p:nvSpPr>
        <p:spPr bwMode="auto">
          <a:xfrm>
            <a:off x="3559175" y="3081338"/>
            <a:ext cx="107950" cy="372904"/>
          </a:xfrm>
          <a:prstGeom prst="rightBrace">
            <a:avLst>
              <a:gd name="adj1" fmla="val 11152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894" name="AutoShape 6"/>
          <p:cNvSpPr>
            <a:spLocks/>
          </p:cNvSpPr>
          <p:nvPr/>
        </p:nvSpPr>
        <p:spPr bwMode="auto">
          <a:xfrm>
            <a:off x="3559175" y="3287713"/>
            <a:ext cx="107950" cy="372904"/>
          </a:xfrm>
          <a:prstGeom prst="rightBrace">
            <a:avLst>
              <a:gd name="adj1" fmla="val 11152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895" name="AutoShape 7"/>
          <p:cNvSpPr>
            <a:spLocks/>
          </p:cNvSpPr>
          <p:nvPr/>
        </p:nvSpPr>
        <p:spPr bwMode="auto">
          <a:xfrm>
            <a:off x="3559175" y="3498850"/>
            <a:ext cx="107950" cy="372904"/>
          </a:xfrm>
          <a:prstGeom prst="rightBrace">
            <a:avLst>
              <a:gd name="adj1" fmla="val 11152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896" name="AutoShape 8"/>
          <p:cNvSpPr>
            <a:spLocks/>
          </p:cNvSpPr>
          <p:nvPr/>
        </p:nvSpPr>
        <p:spPr bwMode="auto">
          <a:xfrm>
            <a:off x="3559175" y="3714750"/>
            <a:ext cx="107950" cy="383619"/>
          </a:xfrm>
          <a:prstGeom prst="rightBrace">
            <a:avLst>
              <a:gd name="adj1" fmla="val 26838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3667125" y="3001963"/>
            <a:ext cx="59944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>
                <a:latin typeface="Calibri"/>
                <a:cs typeface="Calibri"/>
              </a:rPr>
              <a:t>data</a:t>
            </a: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3667125" y="3198813"/>
            <a:ext cx="659518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>
                <a:latin typeface="Calibri"/>
                <a:cs typeface="Calibri"/>
              </a:rPr>
              <a:t>clock</a:t>
            </a:r>
          </a:p>
        </p:txBody>
      </p:sp>
      <p:sp>
        <p:nvSpPr>
          <p:cNvPr id="165899" name="Text Box 11"/>
          <p:cNvSpPr txBox="1">
            <a:spLocks noChangeArrowheads="1"/>
          </p:cNvSpPr>
          <p:nvPr/>
        </p:nvSpPr>
        <p:spPr bwMode="auto">
          <a:xfrm>
            <a:off x="3667125" y="3414713"/>
            <a:ext cx="80829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>
                <a:latin typeface="Calibri"/>
                <a:cs typeface="Calibri"/>
              </a:rPr>
              <a:t>trigger</a:t>
            </a:r>
          </a:p>
        </p:txBody>
      </p:sp>
      <p:sp>
        <p:nvSpPr>
          <p:cNvPr id="165900" name="Text Box 12"/>
          <p:cNvSpPr txBox="1">
            <a:spLocks noChangeArrowheads="1"/>
          </p:cNvSpPr>
          <p:nvPr/>
        </p:nvSpPr>
        <p:spPr bwMode="auto">
          <a:xfrm>
            <a:off x="3630613" y="3722688"/>
            <a:ext cx="1031051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>
                <a:latin typeface="Calibri"/>
                <a:cs typeface="Calibri"/>
              </a:rPr>
              <a:t>I</a:t>
            </a:r>
            <a:r>
              <a:rPr lang="en-GB" baseline="30000">
                <a:latin typeface="Calibri"/>
                <a:cs typeface="Calibri"/>
              </a:rPr>
              <a:t>2</a:t>
            </a:r>
            <a:r>
              <a:rPr lang="en-GB">
                <a:latin typeface="Calibri"/>
                <a:cs typeface="Calibri"/>
              </a:rPr>
              <a:t>C, reset</a:t>
            </a:r>
          </a:p>
        </p:txBody>
      </p:sp>
      <p:sp>
        <p:nvSpPr>
          <p:cNvPr id="165901" name="Line 13"/>
          <p:cNvSpPr>
            <a:spLocks noChangeShapeType="1"/>
          </p:cNvSpPr>
          <p:nvPr/>
        </p:nvSpPr>
        <p:spPr bwMode="auto">
          <a:xfrm>
            <a:off x="4292600" y="3213100"/>
            <a:ext cx="538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02" name="Line 14"/>
          <p:cNvSpPr>
            <a:spLocks noChangeShapeType="1"/>
          </p:cNvSpPr>
          <p:nvPr/>
        </p:nvSpPr>
        <p:spPr bwMode="auto">
          <a:xfrm flipH="1">
            <a:off x="4338638" y="3403600"/>
            <a:ext cx="2111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03" name="Line 15"/>
          <p:cNvSpPr>
            <a:spLocks noChangeShapeType="1"/>
          </p:cNvSpPr>
          <p:nvPr/>
        </p:nvSpPr>
        <p:spPr bwMode="auto">
          <a:xfrm flipH="1">
            <a:off x="4513263" y="3622675"/>
            <a:ext cx="246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005387" y="2986090"/>
            <a:ext cx="2470149" cy="1470026"/>
            <a:chOff x="3243" y="2523"/>
            <a:chExt cx="1556" cy="926"/>
          </a:xfrm>
        </p:grpSpPr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3243" y="2523"/>
              <a:ext cx="116" cy="233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3312" y="2569"/>
              <a:ext cx="1487" cy="880"/>
              <a:chOff x="5151" y="277"/>
              <a:chExt cx="1487" cy="880"/>
            </a:xfrm>
          </p:grpSpPr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5300" y="481"/>
                <a:ext cx="1225" cy="227"/>
                <a:chOff x="113" y="1253"/>
                <a:chExt cx="5761" cy="2812"/>
              </a:xfrm>
            </p:grpSpPr>
            <p:sp>
              <p:nvSpPr>
                <p:cNvPr id="165908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703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0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748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0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839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930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975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882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018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2834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6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79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3016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3152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1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5194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5239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1" name="Line 33"/>
                <p:cNvSpPr>
                  <a:spLocks noChangeShapeType="1"/>
                </p:cNvSpPr>
                <p:nvPr/>
              </p:nvSpPr>
              <p:spPr bwMode="auto">
                <a:xfrm>
                  <a:off x="113" y="4065"/>
                  <a:ext cx="590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2" name="Line 34"/>
                <p:cNvSpPr>
                  <a:spLocks noChangeShapeType="1"/>
                </p:cNvSpPr>
                <p:nvPr/>
              </p:nvSpPr>
              <p:spPr bwMode="auto">
                <a:xfrm>
                  <a:off x="1020" y="4065"/>
                  <a:ext cx="86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3" name="Line 35"/>
                <p:cNvSpPr>
                  <a:spLocks noChangeShapeType="1"/>
                </p:cNvSpPr>
                <p:nvPr/>
              </p:nvSpPr>
              <p:spPr bwMode="auto">
                <a:xfrm>
                  <a:off x="703" y="1253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4" name="Line 36"/>
                <p:cNvSpPr>
                  <a:spLocks noChangeShapeType="1"/>
                </p:cNvSpPr>
                <p:nvPr/>
              </p:nvSpPr>
              <p:spPr bwMode="auto">
                <a:xfrm>
                  <a:off x="930" y="406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5" name="Line 37"/>
                <p:cNvSpPr>
                  <a:spLocks noChangeShapeType="1"/>
                </p:cNvSpPr>
                <p:nvPr/>
              </p:nvSpPr>
              <p:spPr bwMode="auto">
                <a:xfrm>
                  <a:off x="748" y="4065"/>
                  <a:ext cx="91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6" name="Line 38"/>
                <p:cNvSpPr>
                  <a:spLocks noChangeShapeType="1"/>
                </p:cNvSpPr>
                <p:nvPr/>
              </p:nvSpPr>
              <p:spPr bwMode="auto">
                <a:xfrm>
                  <a:off x="839" y="1253"/>
                  <a:ext cx="91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7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020" y="1253"/>
                  <a:ext cx="0" cy="2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8" name="Line 40"/>
                <p:cNvSpPr>
                  <a:spLocks noChangeShapeType="1"/>
                </p:cNvSpPr>
                <p:nvPr/>
              </p:nvSpPr>
              <p:spPr bwMode="auto">
                <a:xfrm>
                  <a:off x="975" y="1253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29" name="Line 41"/>
                <p:cNvSpPr>
                  <a:spLocks noChangeShapeType="1"/>
                </p:cNvSpPr>
                <p:nvPr/>
              </p:nvSpPr>
              <p:spPr bwMode="auto">
                <a:xfrm>
                  <a:off x="1882" y="1253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30" name="Line 42"/>
                <p:cNvSpPr>
                  <a:spLocks noChangeShapeType="1"/>
                </p:cNvSpPr>
                <p:nvPr/>
              </p:nvSpPr>
              <p:spPr bwMode="auto">
                <a:xfrm>
                  <a:off x="2835" y="1253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31" name="Line 43"/>
                <p:cNvSpPr>
                  <a:spLocks noChangeShapeType="1"/>
                </p:cNvSpPr>
                <p:nvPr/>
              </p:nvSpPr>
              <p:spPr bwMode="auto">
                <a:xfrm>
                  <a:off x="3016" y="1253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32" name="Line 44"/>
                <p:cNvSpPr>
                  <a:spLocks noChangeShapeType="1"/>
                </p:cNvSpPr>
                <p:nvPr/>
              </p:nvSpPr>
              <p:spPr bwMode="auto">
                <a:xfrm>
                  <a:off x="2018" y="4065"/>
                  <a:ext cx="817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33" name="Line 45"/>
                <p:cNvSpPr>
                  <a:spLocks noChangeShapeType="1"/>
                </p:cNvSpPr>
                <p:nvPr/>
              </p:nvSpPr>
              <p:spPr bwMode="auto">
                <a:xfrm>
                  <a:off x="2880" y="4065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34" name="Line 46"/>
                <p:cNvSpPr>
                  <a:spLocks noChangeShapeType="1"/>
                </p:cNvSpPr>
                <p:nvPr/>
              </p:nvSpPr>
              <p:spPr bwMode="auto">
                <a:xfrm>
                  <a:off x="3152" y="4065"/>
                  <a:ext cx="2041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35" name="Line 47"/>
                <p:cNvSpPr>
                  <a:spLocks noChangeShapeType="1"/>
                </p:cNvSpPr>
                <p:nvPr/>
              </p:nvSpPr>
              <p:spPr bwMode="auto">
                <a:xfrm>
                  <a:off x="5193" y="1253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936" name="Line 48"/>
                <p:cNvSpPr>
                  <a:spLocks noChangeShapeType="1"/>
                </p:cNvSpPr>
                <p:nvPr/>
              </p:nvSpPr>
              <p:spPr bwMode="auto">
                <a:xfrm>
                  <a:off x="5239" y="4065"/>
                  <a:ext cx="635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65937" name="Text Box 49"/>
              <p:cNvSpPr txBox="1">
                <a:spLocks noChangeArrowheads="1"/>
              </p:cNvSpPr>
              <p:nvPr/>
            </p:nvSpPr>
            <p:spPr bwMode="auto">
              <a:xfrm>
                <a:off x="5286" y="277"/>
                <a:ext cx="135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b="1">
                    <a:solidFill>
                      <a:srgbClr val="008000"/>
                    </a:solidFill>
                    <a:latin typeface="Calibri"/>
                    <a:cs typeface="Calibri"/>
                  </a:rPr>
                  <a:t>CBC O/P Data Frame</a:t>
                </a:r>
                <a:endParaRPr lang="en-US" b="1">
                  <a:solidFill>
                    <a:srgbClr val="008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5938" name="Text Box 50"/>
              <p:cNvSpPr txBox="1">
                <a:spLocks noChangeArrowheads="1"/>
              </p:cNvSpPr>
              <p:nvPr/>
            </p:nvSpPr>
            <p:spPr bwMode="auto">
              <a:xfrm>
                <a:off x="5151" y="762"/>
                <a:ext cx="56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200" dirty="0">
                    <a:solidFill>
                      <a:schemeClr val="tx1"/>
                    </a:solidFill>
                    <a:latin typeface="Calibri"/>
                    <a:cs typeface="Calibri"/>
                  </a:rPr>
                  <a:t>dig. header</a:t>
                </a:r>
                <a:endParaRPr lang="en-US" sz="12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5939" name="Line 51"/>
              <p:cNvSpPr>
                <a:spLocks noChangeShapeType="1"/>
              </p:cNvSpPr>
              <p:nvPr/>
            </p:nvSpPr>
            <p:spPr bwMode="auto">
              <a:xfrm flipV="1">
                <a:off x="5458" y="718"/>
                <a:ext cx="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65940" name="Text Box 52"/>
              <p:cNvSpPr txBox="1">
                <a:spLocks noChangeArrowheads="1"/>
              </p:cNvSpPr>
              <p:nvPr/>
            </p:nvSpPr>
            <p:spPr bwMode="auto">
              <a:xfrm>
                <a:off x="5653" y="716"/>
                <a:ext cx="69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200">
                    <a:solidFill>
                      <a:schemeClr val="tx1"/>
                    </a:solidFill>
                    <a:latin typeface="Calibri"/>
                    <a:cs typeface="Calibri"/>
                  </a:rPr>
                  <a:t>128 digital bits</a:t>
                </a:r>
                <a:endParaRPr lang="en-US" sz="120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5941" name="Rectangle 53"/>
              <p:cNvSpPr>
                <a:spLocks noChangeArrowheads="1"/>
              </p:cNvSpPr>
              <p:nvPr/>
            </p:nvSpPr>
            <p:spPr bwMode="auto">
              <a:xfrm>
                <a:off x="5155" y="300"/>
                <a:ext cx="1452" cy="6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65942" name="Line 54"/>
              <p:cNvSpPr>
                <a:spLocks noChangeShapeType="1"/>
              </p:cNvSpPr>
              <p:nvPr/>
            </p:nvSpPr>
            <p:spPr bwMode="auto">
              <a:xfrm flipV="1">
                <a:off x="6193" y="1016"/>
                <a:ext cx="18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65943" name="Text Box 55"/>
              <p:cNvSpPr txBox="1">
                <a:spLocks noChangeArrowheads="1"/>
              </p:cNvSpPr>
              <p:nvPr/>
            </p:nvSpPr>
            <p:spPr bwMode="auto">
              <a:xfrm>
                <a:off x="5700" y="924"/>
                <a:ext cx="57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Calibri"/>
                    <a:cs typeface="Calibri"/>
                  </a:rPr>
                  <a:t>~ 3.5</a:t>
                </a:r>
                <a:r>
                  <a:rPr lang="en-GB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 µ</a:t>
                </a:r>
                <a:r>
                  <a:rPr lang="en-GB" dirty="0" err="1" smtClean="0">
                    <a:solidFill>
                      <a:schemeClr val="tx1"/>
                    </a:solidFill>
                    <a:latin typeface="Calibri"/>
                    <a:cs typeface="Calibri"/>
                  </a:rPr>
                  <a:t>s</a:t>
                </a:r>
                <a:endParaRPr lang="en-GB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5944" name="Line 56"/>
              <p:cNvSpPr>
                <a:spLocks noChangeShapeType="1"/>
              </p:cNvSpPr>
              <p:nvPr/>
            </p:nvSpPr>
            <p:spPr bwMode="auto">
              <a:xfrm flipH="1">
                <a:off x="5422" y="1018"/>
                <a:ext cx="295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65945" name="Text Box 57"/>
          <p:cNvSpPr txBox="1">
            <a:spLocks noChangeArrowheads="1"/>
          </p:cNvSpPr>
          <p:nvPr/>
        </p:nvSpPr>
        <p:spPr bwMode="auto">
          <a:xfrm>
            <a:off x="60325" y="3019425"/>
            <a:ext cx="72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alibri"/>
                <a:cs typeface="Calibri"/>
              </a:rPr>
              <a:t>7 mm</a:t>
            </a:r>
          </a:p>
        </p:txBody>
      </p:sp>
      <p:sp>
        <p:nvSpPr>
          <p:cNvPr id="165946" name="Line 58"/>
          <p:cNvSpPr>
            <a:spLocks noChangeShapeType="1"/>
          </p:cNvSpPr>
          <p:nvPr/>
        </p:nvSpPr>
        <p:spPr bwMode="auto">
          <a:xfrm flipV="1">
            <a:off x="528638" y="110966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47" name="Line 59"/>
          <p:cNvSpPr>
            <a:spLocks noChangeShapeType="1"/>
          </p:cNvSpPr>
          <p:nvPr/>
        </p:nvSpPr>
        <p:spPr bwMode="auto">
          <a:xfrm flipH="1">
            <a:off x="528638" y="3451225"/>
            <a:ext cx="0" cy="259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48" name="Text Box 60"/>
          <p:cNvSpPr txBox="1">
            <a:spLocks noChangeArrowheads="1"/>
          </p:cNvSpPr>
          <p:nvPr/>
        </p:nvSpPr>
        <p:spPr bwMode="auto">
          <a:xfrm>
            <a:off x="1752600" y="6021388"/>
            <a:ext cx="662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Calibri"/>
                <a:cs typeface="Calibri"/>
              </a:rPr>
              <a:t>4 mm</a:t>
            </a:r>
          </a:p>
        </p:txBody>
      </p:sp>
      <p:sp>
        <p:nvSpPr>
          <p:cNvPr id="165949" name="Line 61"/>
          <p:cNvSpPr>
            <a:spLocks noChangeShapeType="1"/>
          </p:cNvSpPr>
          <p:nvPr/>
        </p:nvSpPr>
        <p:spPr bwMode="auto">
          <a:xfrm flipV="1">
            <a:off x="2365375" y="6183313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200">
              <a:latin typeface="Calibri"/>
              <a:cs typeface="Calibri"/>
            </a:endParaRPr>
          </a:p>
        </p:txBody>
      </p:sp>
      <p:sp>
        <p:nvSpPr>
          <p:cNvPr id="165950" name="Line 62"/>
          <p:cNvSpPr>
            <a:spLocks noChangeShapeType="1"/>
          </p:cNvSpPr>
          <p:nvPr/>
        </p:nvSpPr>
        <p:spPr bwMode="auto">
          <a:xfrm flipH="1">
            <a:off x="709613" y="6183313"/>
            <a:ext cx="971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200">
              <a:latin typeface="Calibri"/>
              <a:cs typeface="Calibri"/>
            </a:endParaRPr>
          </a:p>
        </p:txBody>
      </p:sp>
      <p:sp>
        <p:nvSpPr>
          <p:cNvPr id="165952" name="Text Box 64"/>
          <p:cNvSpPr txBox="1">
            <a:spLocks noChangeArrowheads="1"/>
          </p:cNvSpPr>
          <p:nvPr/>
        </p:nvSpPr>
        <p:spPr bwMode="auto">
          <a:xfrm rot="-5400000">
            <a:off x="-43770" y="3368159"/>
            <a:ext cx="2613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800" b="1">
                <a:solidFill>
                  <a:srgbClr val="FFFF00"/>
                </a:solidFill>
                <a:latin typeface="Calibri"/>
                <a:cs typeface="Calibri"/>
              </a:rPr>
              <a:t>amplifiers &amp; comparators</a:t>
            </a:r>
          </a:p>
        </p:txBody>
      </p:sp>
      <p:sp>
        <p:nvSpPr>
          <p:cNvPr id="165953" name="Text Box 65"/>
          <p:cNvSpPr txBox="1">
            <a:spLocks noChangeArrowheads="1"/>
          </p:cNvSpPr>
          <p:nvPr/>
        </p:nvSpPr>
        <p:spPr bwMode="auto">
          <a:xfrm>
            <a:off x="1763713" y="3162300"/>
            <a:ext cx="8771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1279525"/>
            <a:r>
              <a:rPr lang="en-GB" sz="1600" b="1">
                <a:solidFill>
                  <a:schemeClr val="tx2"/>
                </a:solidFill>
                <a:latin typeface="Calibri"/>
                <a:cs typeface="Calibri"/>
              </a:rPr>
              <a:t>pipeline</a:t>
            </a:r>
          </a:p>
          <a:p>
            <a:pPr algn="ctr" defTabSz="1279525"/>
            <a:r>
              <a:rPr lang="en-GB" sz="1600" b="1">
                <a:solidFill>
                  <a:schemeClr val="tx2"/>
                </a:solidFill>
                <a:latin typeface="Calibri"/>
                <a:cs typeface="Calibri"/>
              </a:rPr>
              <a:t>&amp;</a:t>
            </a:r>
          </a:p>
          <a:p>
            <a:pPr algn="ctr" defTabSz="1279525"/>
            <a:r>
              <a:rPr lang="en-GB" sz="1600" b="1">
                <a:solidFill>
                  <a:schemeClr val="tx2"/>
                </a:solidFill>
                <a:latin typeface="Calibri"/>
                <a:cs typeface="Calibri"/>
              </a:rPr>
              <a:t>buffers</a:t>
            </a:r>
          </a:p>
        </p:txBody>
      </p:sp>
      <p:sp>
        <p:nvSpPr>
          <p:cNvPr id="165954" name="Oval 66"/>
          <p:cNvSpPr>
            <a:spLocks noChangeArrowheads="1"/>
          </p:cNvSpPr>
          <p:nvPr/>
        </p:nvSpPr>
        <p:spPr bwMode="auto">
          <a:xfrm>
            <a:off x="1547813" y="5143500"/>
            <a:ext cx="1150937" cy="519351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55" name="Line 67"/>
          <p:cNvSpPr>
            <a:spLocks noChangeShapeType="1"/>
          </p:cNvSpPr>
          <p:nvPr/>
        </p:nvSpPr>
        <p:spPr bwMode="auto">
          <a:xfrm flipH="1" flipV="1">
            <a:off x="2555875" y="5741987"/>
            <a:ext cx="960438" cy="2143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56" name="Text Box 68"/>
          <p:cNvSpPr txBox="1">
            <a:spLocks noChangeArrowheads="1"/>
          </p:cNvSpPr>
          <p:nvPr/>
        </p:nvSpPr>
        <p:spPr bwMode="auto">
          <a:xfrm>
            <a:off x="4424363" y="5858947"/>
            <a:ext cx="229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b="1" dirty="0" smtClean="0">
                <a:solidFill>
                  <a:schemeClr val="tx2"/>
                </a:solidFill>
                <a:latin typeface="Calibri"/>
                <a:cs typeface="Calibri"/>
              </a:rPr>
              <a:t>bias generator</a:t>
            </a:r>
            <a:endParaRPr lang="en-GB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65957" name="Line 69"/>
          <p:cNvSpPr>
            <a:spLocks noChangeShapeType="1"/>
          </p:cNvSpPr>
          <p:nvPr/>
        </p:nvSpPr>
        <p:spPr bwMode="auto">
          <a:xfrm>
            <a:off x="3530600" y="5956300"/>
            <a:ext cx="893763" cy="10318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58" name="Oval 70"/>
          <p:cNvSpPr>
            <a:spLocks noChangeArrowheads="1"/>
          </p:cNvSpPr>
          <p:nvPr/>
        </p:nvSpPr>
        <p:spPr bwMode="auto">
          <a:xfrm>
            <a:off x="2338388" y="1290638"/>
            <a:ext cx="973137" cy="519351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59" name="Line 71"/>
          <p:cNvSpPr>
            <a:spLocks noChangeShapeType="1"/>
          </p:cNvSpPr>
          <p:nvPr/>
        </p:nvSpPr>
        <p:spPr bwMode="auto">
          <a:xfrm flipV="1">
            <a:off x="2879725" y="858838"/>
            <a:ext cx="323850" cy="3952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60" name="Line 72"/>
          <p:cNvSpPr>
            <a:spLocks noChangeShapeType="1"/>
          </p:cNvSpPr>
          <p:nvPr/>
        </p:nvSpPr>
        <p:spPr bwMode="auto">
          <a:xfrm flipV="1">
            <a:off x="3022600" y="858838"/>
            <a:ext cx="180975" cy="2159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61" name="Text Box 73"/>
          <p:cNvSpPr txBox="1">
            <a:spLocks noChangeArrowheads="1"/>
          </p:cNvSpPr>
          <p:nvPr/>
        </p:nvSpPr>
        <p:spPr bwMode="auto">
          <a:xfrm>
            <a:off x="2159000" y="390525"/>
            <a:ext cx="1841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b="1" dirty="0">
                <a:solidFill>
                  <a:schemeClr val="tx2"/>
                </a:solidFill>
                <a:latin typeface="Calibri"/>
                <a:cs typeface="Calibri"/>
              </a:rPr>
              <a:t>2.5 -&gt; 1.25 DC-</a:t>
            </a:r>
            <a:r>
              <a:rPr lang="en-GB" b="1" dirty="0" smtClean="0">
                <a:solidFill>
                  <a:schemeClr val="tx2"/>
                </a:solidFill>
                <a:latin typeface="Calibri"/>
                <a:cs typeface="Calibri"/>
              </a:rPr>
              <a:t>DC</a:t>
            </a:r>
            <a:endParaRPr lang="en-GB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65962" name="Oval 74"/>
          <p:cNvSpPr>
            <a:spLocks noChangeArrowheads="1"/>
          </p:cNvSpPr>
          <p:nvPr/>
        </p:nvSpPr>
        <p:spPr bwMode="auto">
          <a:xfrm>
            <a:off x="2879725" y="4927600"/>
            <a:ext cx="259675" cy="519351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63" name="Line 75"/>
          <p:cNvSpPr>
            <a:spLocks noChangeShapeType="1"/>
          </p:cNvSpPr>
          <p:nvPr/>
        </p:nvSpPr>
        <p:spPr bwMode="auto">
          <a:xfrm flipH="1">
            <a:off x="3346450" y="5035550"/>
            <a:ext cx="180975" cy="349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64" name="Line 76"/>
          <p:cNvSpPr>
            <a:spLocks noChangeShapeType="1"/>
          </p:cNvSpPr>
          <p:nvPr/>
        </p:nvSpPr>
        <p:spPr bwMode="auto">
          <a:xfrm flipV="1">
            <a:off x="3527425" y="4999038"/>
            <a:ext cx="252413" cy="36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65" name="Text Box 77"/>
          <p:cNvSpPr txBox="1">
            <a:spLocks noChangeArrowheads="1"/>
          </p:cNvSpPr>
          <p:nvPr/>
        </p:nvSpPr>
        <p:spPr bwMode="auto">
          <a:xfrm>
            <a:off x="3759200" y="4818063"/>
            <a:ext cx="2942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b="1" dirty="0">
                <a:solidFill>
                  <a:schemeClr val="tx2"/>
                </a:solidFill>
                <a:latin typeface="Calibri"/>
                <a:cs typeface="Calibri"/>
              </a:rPr>
              <a:t>linear regulator for front </a:t>
            </a:r>
            <a:r>
              <a:rPr lang="en-GB" b="1" dirty="0" smtClean="0">
                <a:solidFill>
                  <a:schemeClr val="tx2"/>
                </a:solidFill>
                <a:latin typeface="Calibri"/>
                <a:cs typeface="Calibri"/>
              </a:rPr>
              <a:t>end</a:t>
            </a:r>
            <a:endParaRPr lang="en-GB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65966" name="Line 78"/>
          <p:cNvSpPr>
            <a:spLocks noChangeShapeType="1"/>
          </p:cNvSpPr>
          <p:nvPr/>
        </p:nvSpPr>
        <p:spPr bwMode="auto">
          <a:xfrm flipH="1" flipV="1">
            <a:off x="2914650" y="5430838"/>
            <a:ext cx="612775" cy="1793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67" name="Line 79"/>
          <p:cNvSpPr>
            <a:spLocks noChangeShapeType="1"/>
          </p:cNvSpPr>
          <p:nvPr/>
        </p:nvSpPr>
        <p:spPr bwMode="auto">
          <a:xfrm>
            <a:off x="3527425" y="5610225"/>
            <a:ext cx="360363" cy="1079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5968" name="Text Box 80"/>
          <p:cNvSpPr txBox="1">
            <a:spLocks noChangeArrowheads="1"/>
          </p:cNvSpPr>
          <p:nvPr/>
        </p:nvSpPr>
        <p:spPr bwMode="auto">
          <a:xfrm>
            <a:off x="3887787" y="5481637"/>
            <a:ext cx="17698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b="1" dirty="0" err="1">
                <a:solidFill>
                  <a:schemeClr val="tx2"/>
                </a:solidFill>
                <a:latin typeface="Calibri"/>
                <a:cs typeface="Calibri"/>
              </a:rPr>
              <a:t>bandgap</a:t>
            </a:r>
            <a:endParaRPr lang="en-GB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65969" name="Text Box 81"/>
          <p:cNvSpPr txBox="1">
            <a:spLocks noChangeArrowheads="1"/>
          </p:cNvSpPr>
          <p:nvPr/>
        </p:nvSpPr>
        <p:spPr bwMode="auto">
          <a:xfrm>
            <a:off x="4485686" y="260350"/>
            <a:ext cx="421780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128 inputs, 50 mm pitch</a:t>
            </a:r>
          </a:p>
          <a:p>
            <a:pPr defTabSz="1279525"/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back edge pads mostly power</a:t>
            </a:r>
          </a:p>
          <a:p>
            <a:pPr defTabSz="1279525"/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SLVS data out, clock and trigger in</a:t>
            </a:r>
          </a:p>
          <a:p>
            <a:pPr defTabSz="1279525"/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I2C slow control</a:t>
            </a:r>
          </a:p>
          <a:p>
            <a:pPr defTabSz="1279525"/>
            <a:endParaRPr lang="en-GB" dirty="0">
              <a:solidFill>
                <a:schemeClr val="tx1"/>
              </a:solidFill>
              <a:latin typeface="Calibri"/>
              <a:cs typeface="Calibri"/>
            </a:endParaRPr>
          </a:p>
          <a:p>
            <a:pPr defTabSz="1279525"/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power features </a:t>
            </a:r>
            <a:r>
              <a:rPr lang="en-GB" dirty="0" smtClean="0">
                <a:solidFill>
                  <a:schemeClr val="tx1"/>
                </a:solidFill>
                <a:latin typeface="Calibri"/>
                <a:cs typeface="Calibri"/>
              </a:rPr>
              <a:t>included</a:t>
            </a:r>
          </a:p>
          <a:p>
            <a:pPr lvl="1" defTabSz="1279525"/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DC-DC switched capacitor (CERN)</a:t>
            </a:r>
          </a:p>
          <a:p>
            <a:pPr lvl="1" defTabSz="1279525"/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low dropout linear regulator</a:t>
            </a:r>
          </a:p>
          <a:p>
            <a:pPr lvl="2" defTabSz="1279525"/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uses CERN </a:t>
            </a:r>
            <a:r>
              <a:rPr lang="en-GB" dirty="0" err="1">
                <a:solidFill>
                  <a:schemeClr val="tx1"/>
                </a:solidFill>
                <a:latin typeface="Calibri"/>
                <a:cs typeface="Calibri"/>
              </a:rPr>
              <a:t>bandgap</a:t>
            </a:r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 for reference</a:t>
            </a:r>
          </a:p>
        </p:txBody>
      </p: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457200" y="6423025"/>
            <a:ext cx="2133600" cy="476250"/>
          </a:xfrm>
        </p:spPr>
        <p:txBody>
          <a:bodyPr/>
          <a:lstStyle/>
          <a:p>
            <a:r>
              <a:rPr lang="en-GB" sz="1200" smtClean="0">
                <a:latin typeface="Calibri"/>
                <a:cs typeface="Calibri"/>
              </a:rPr>
              <a:t>Geoff Hall</a:t>
            </a:r>
            <a:endParaRPr lang="en-GB" sz="1200">
              <a:latin typeface="Calibri"/>
              <a:cs typeface="Calibri"/>
            </a:endParaRPr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3124200" y="6423025"/>
            <a:ext cx="2895600" cy="476250"/>
          </a:xfrm>
        </p:spPr>
        <p:txBody>
          <a:bodyPr/>
          <a:lstStyle/>
          <a:p>
            <a:r>
              <a:rPr lang="en-GB" sz="1200" dirty="0" smtClean="0">
                <a:latin typeface="Calibri"/>
                <a:cs typeface="Calibri"/>
              </a:rPr>
              <a:t>CMS UK OSC Mar 2011</a:t>
            </a:r>
            <a:endParaRPr lang="en-GB" sz="1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C66C28-17BA-3B4C-9E71-1084D2B48843}" type="slidenum">
              <a:rPr lang="en-GB" smtClean="0"/>
              <a:pPr/>
              <a:t>24</a:t>
            </a:fld>
            <a:endParaRPr lang="en-GB" smtClean="0"/>
          </a:p>
        </p:txBody>
      </p:sp>
      <p:pic>
        <p:nvPicPr>
          <p:cNvPr id="14339" name="Picture 26" descr="SDC113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01675"/>
            <a:ext cx="8064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28"/>
          <p:cNvSpPr>
            <a:spLocks noChangeArrowheads="1"/>
          </p:cNvSpPr>
          <p:nvPr/>
        </p:nvSpPr>
        <p:spPr bwMode="auto">
          <a:xfrm>
            <a:off x="358775" y="441325"/>
            <a:ext cx="2160588" cy="270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419475" y="728663"/>
            <a:ext cx="1836738" cy="612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911975" y="2133600"/>
            <a:ext cx="2089150" cy="612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50825" y="3248025"/>
            <a:ext cx="1046163" cy="7921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763713" y="4832350"/>
            <a:ext cx="1728787" cy="5762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6408738" y="115888"/>
            <a:ext cx="24479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r>
              <a:rPr lang="en-GB" sz="2800"/>
              <a:t>test setup</a:t>
            </a:r>
            <a:endParaRPr lang="en-US" sz="280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1403350" y="3176588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1403350" y="3355975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1403350" y="3535363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1403350" y="3714750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403350" y="3894138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1403350" y="4073525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403350" y="4252913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1403350" y="4432300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250825" y="3211513"/>
            <a:ext cx="10207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1279525"/>
            <a:r>
              <a:rPr lang="en-GB" sz="1600" b="1">
                <a:solidFill>
                  <a:schemeClr val="tx1"/>
                </a:solidFill>
              </a:rPr>
              <a:t>test</a:t>
            </a:r>
          </a:p>
          <a:p>
            <a:pPr algn="r" defTabSz="1279525"/>
            <a:r>
              <a:rPr lang="en-GB" sz="1600" b="1">
                <a:solidFill>
                  <a:schemeClr val="tx1"/>
                </a:solidFill>
              </a:rPr>
              <a:t>charge</a:t>
            </a:r>
          </a:p>
          <a:p>
            <a:pPr algn="r" defTabSz="1279525"/>
            <a:r>
              <a:rPr lang="en-GB" sz="1600" b="1">
                <a:solidFill>
                  <a:schemeClr val="tx1"/>
                </a:solidFill>
              </a:rPr>
              <a:t>injection</a:t>
            </a: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V="1">
            <a:off x="3276600" y="4041775"/>
            <a:ext cx="790575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455988" y="728663"/>
            <a:ext cx="1730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1279525"/>
            <a:r>
              <a:rPr lang="en-GB" sz="1600" b="1">
                <a:solidFill>
                  <a:schemeClr val="tx1"/>
                </a:solidFill>
              </a:rPr>
              <a:t>dummy channel</a:t>
            </a:r>
          </a:p>
          <a:p>
            <a:pPr algn="ctr" defTabSz="1279525"/>
            <a:r>
              <a:rPr lang="en-GB" sz="1600" b="1">
                <a:solidFill>
                  <a:schemeClr val="tx1"/>
                </a:solidFill>
              </a:rPr>
              <a:t>interface board</a:t>
            </a: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3419475" y="5948363"/>
            <a:ext cx="1836738" cy="612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3563938" y="5980113"/>
            <a:ext cx="1584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1279525"/>
            <a:r>
              <a:rPr lang="en-GB" sz="1600" b="1">
                <a:solidFill>
                  <a:schemeClr val="tx1"/>
                </a:solidFill>
              </a:rPr>
              <a:t>bias generator</a:t>
            </a:r>
          </a:p>
          <a:p>
            <a:pPr algn="ctr" defTabSz="1279525"/>
            <a:r>
              <a:rPr lang="en-GB" sz="1600" b="1">
                <a:solidFill>
                  <a:schemeClr val="tx1"/>
                </a:solidFill>
              </a:rPr>
              <a:t>test board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6948488" y="2133600"/>
            <a:ext cx="2082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1279525"/>
            <a:r>
              <a:rPr lang="en-GB" sz="1600" b="1">
                <a:solidFill>
                  <a:schemeClr val="tx1"/>
                </a:solidFill>
              </a:rPr>
              <a:t>fast &amp; slow control</a:t>
            </a:r>
          </a:p>
          <a:p>
            <a:pPr algn="ctr" defTabSz="1279525"/>
            <a:r>
              <a:rPr lang="en-GB" sz="1600" b="1">
                <a:solidFill>
                  <a:schemeClr val="tx1"/>
                </a:solidFill>
              </a:rPr>
              <a:t>&amp; data out interface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1800225" y="4827588"/>
            <a:ext cx="16621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600" b="1">
                <a:solidFill>
                  <a:schemeClr val="tx1"/>
                </a:solidFill>
              </a:rPr>
              <a:t>CBC test board</a:t>
            </a:r>
          </a:p>
          <a:p>
            <a:pPr defTabSz="1279525"/>
            <a:r>
              <a:rPr lang="en-GB" sz="1600" b="1">
                <a:solidFill>
                  <a:schemeClr val="tx1"/>
                </a:solidFill>
              </a:rPr>
              <a:t>~ 22 x 22 mm</a:t>
            </a:r>
            <a:r>
              <a:rPr lang="en-GB" sz="1600" b="1" baseline="30000">
                <a:solidFill>
                  <a:schemeClr val="tx1"/>
                </a:solidFill>
              </a:rPr>
              <a:t>2</a:t>
            </a: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14361" name="Picture 29" descr="CBCboard 29 BP1 021cp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80963"/>
            <a:ext cx="23241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9" descr="CBCboard 29 BP1 021cpd"/>
          <p:cNvPicPr>
            <a:picLocks noChangeAspect="1" noChangeArrowheads="1"/>
          </p:cNvPicPr>
          <p:nvPr/>
        </p:nvPicPr>
        <p:blipFill>
          <a:blip r:embed="rId3"/>
          <a:srcRect t="9205" b="9669"/>
          <a:stretch>
            <a:fillRect/>
          </a:stretch>
        </p:blipFill>
        <p:spPr bwMode="auto">
          <a:xfrm>
            <a:off x="1365250" y="-122"/>
            <a:ext cx="6482715" cy="676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CBC testing status (M Raymond)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143000"/>
            <a:ext cx="8432800" cy="5213350"/>
          </a:xfrm>
        </p:spPr>
        <p:txBody>
          <a:bodyPr/>
          <a:lstStyle/>
          <a:p>
            <a:r>
              <a:rPr lang="en-GB" dirty="0" smtClean="0"/>
              <a:t>early results promising</a:t>
            </a:r>
          </a:p>
          <a:p>
            <a:pPr lvl="1"/>
            <a:r>
              <a:rPr lang="en-GB" dirty="0" smtClean="0"/>
              <a:t>~ 7 days testing so far</a:t>
            </a:r>
          </a:p>
          <a:p>
            <a:pPr algn="r" defTabSz="1279525">
              <a:buNone/>
            </a:pPr>
            <a:r>
              <a:rPr lang="en-GB" dirty="0" smtClean="0">
                <a:cs typeface="Calibri"/>
              </a:rPr>
              <a:t>signal size ~ 1.5 </a:t>
            </a:r>
            <a:r>
              <a:rPr lang="en-GB" dirty="0" err="1" smtClean="0">
                <a:cs typeface="Calibri"/>
              </a:rPr>
              <a:t>fC</a:t>
            </a:r>
            <a:endParaRPr lang="en-GB" dirty="0" smtClean="0">
              <a:cs typeface="Calibri"/>
            </a:endParaRPr>
          </a:p>
          <a:p>
            <a:r>
              <a:rPr lang="en-GB" dirty="0" smtClean="0"/>
              <a:t>fast &amp; slow interfaces </a:t>
            </a:r>
          </a:p>
          <a:p>
            <a:pPr lvl="1"/>
            <a:r>
              <a:rPr lang="en-GB" dirty="0" smtClean="0"/>
              <a:t>fully functional</a:t>
            </a:r>
          </a:p>
          <a:p>
            <a:r>
              <a:rPr lang="en-GB" dirty="0" smtClean="0"/>
              <a:t>power consumption low </a:t>
            </a:r>
          </a:p>
          <a:p>
            <a:pPr lvl="1"/>
            <a:r>
              <a:rPr lang="en-GB" dirty="0" smtClean="0"/>
              <a:t>&lt; 500 </a:t>
            </a:r>
            <a:r>
              <a:rPr lang="en-GB" dirty="0" err="1" smtClean="0"/>
              <a:t>mW</a:t>
            </a:r>
            <a:r>
              <a:rPr lang="en-GB" dirty="0" smtClean="0"/>
              <a:t> / channel target</a:t>
            </a:r>
          </a:p>
          <a:p>
            <a:r>
              <a:rPr lang="en-GB" dirty="0" smtClean="0"/>
              <a:t>can inject signals and see output data</a:t>
            </a:r>
          </a:p>
          <a:p>
            <a:pPr lvl="1"/>
            <a:r>
              <a:rPr lang="en-GB" dirty="0" smtClean="0"/>
              <a:t>detailed study not yet begun but results seem close to expectations  </a:t>
            </a:r>
          </a:p>
          <a:p>
            <a:pPr lvl="2"/>
            <a:r>
              <a:rPr lang="en-GB" dirty="0" smtClean="0"/>
              <a:t>signal amplitude, noise</a:t>
            </a:r>
          </a:p>
          <a:p>
            <a:r>
              <a:rPr lang="en-GB" dirty="0" smtClean="0"/>
              <a:t>some issues with bias generator can be fixed with simple workarounds</a:t>
            </a:r>
          </a:p>
          <a:p>
            <a:pPr lvl="1"/>
            <a:r>
              <a:rPr lang="en-GB" dirty="0" smtClean="0"/>
              <a:t>will not affect test programme</a:t>
            </a:r>
          </a:p>
          <a:p>
            <a:r>
              <a:rPr lang="en-GB" dirty="0" smtClean="0"/>
              <a:t>yield probably high </a:t>
            </a:r>
          </a:p>
          <a:p>
            <a:pPr lvl="1"/>
            <a:r>
              <a:rPr lang="en-GB" dirty="0" smtClean="0"/>
              <a:t>no failures from 6 plugged in so far</a:t>
            </a:r>
            <a:endParaRPr lang="en-US" dirty="0" smtClean="0"/>
          </a:p>
          <a:p>
            <a:r>
              <a:rPr lang="en-US" dirty="0" smtClean="0"/>
              <a:t>many months testing expected…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3" name="Picture 13" descr="scopetr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990600"/>
            <a:ext cx="5580062" cy="2674937"/>
          </a:xfrm>
          <a:prstGeom prst="rect">
            <a:avLst/>
          </a:prstGeom>
          <a:noFill/>
          <a:ln w="127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4" name="TextBox 13"/>
          <p:cNvSpPr txBox="1"/>
          <p:nvPr/>
        </p:nvSpPr>
        <p:spPr>
          <a:xfrm>
            <a:off x="5829300" y="5156021"/>
            <a:ext cx="3124200" cy="1200329"/>
          </a:xfrm>
          <a:prstGeom prst="rect">
            <a:avLst/>
          </a:prstGeom>
          <a:solidFill>
            <a:srgbClr val="FFFBB0"/>
          </a:solidFill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dirty="0" smtClean="0">
                <a:solidFill>
                  <a:srgbClr val="FF0000"/>
                </a:solidFill>
                <a:latin typeface="+mn-lt"/>
                <a:cs typeface="Calibri"/>
              </a:rPr>
              <a:t>scope picture of digital header followed by “hits” produced by test pulse input feeding every 8</a:t>
            </a:r>
            <a:r>
              <a:rPr lang="en-GB" baseline="30000" dirty="0" smtClean="0">
                <a:solidFill>
                  <a:srgbClr val="FF0000"/>
                </a:solidFill>
                <a:latin typeface="+mn-lt"/>
                <a:cs typeface="Calibri"/>
              </a:rPr>
              <a:t>th</a:t>
            </a:r>
            <a:r>
              <a:rPr lang="en-GB" dirty="0" smtClean="0">
                <a:solidFill>
                  <a:srgbClr val="FF0000"/>
                </a:solidFill>
                <a:latin typeface="+mn-lt"/>
                <a:cs typeface="Calibri"/>
              </a:rPr>
              <a:t> channel </a:t>
            </a:r>
          </a:p>
          <a:p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16200000" flipV="1">
            <a:off x="7535158" y="4296479"/>
            <a:ext cx="1490484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CBC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studies - ~1 year</a:t>
            </a:r>
          </a:p>
          <a:p>
            <a:pPr lvl="1"/>
            <a:r>
              <a:rPr lang="en-US" dirty="0" smtClean="0"/>
              <a:t>laboratory tests</a:t>
            </a:r>
          </a:p>
          <a:p>
            <a:pPr lvl="1"/>
            <a:r>
              <a:rPr lang="en-US" dirty="0" smtClean="0"/>
              <a:t>module development – CERN + CMS collaboration</a:t>
            </a:r>
          </a:p>
          <a:p>
            <a:pPr lvl="1"/>
            <a:r>
              <a:rPr lang="en-US" dirty="0" smtClean="0"/>
              <a:t>beam tests – requires module and new DAQ (</a:t>
            </a:r>
            <a:r>
              <a:rPr lang="en-US" dirty="0" err="1" smtClean="0"/>
              <a:t>APVe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SEU studies</a:t>
            </a:r>
          </a:p>
          <a:p>
            <a:endParaRPr lang="en-US" dirty="0" smtClean="0"/>
          </a:p>
          <a:p>
            <a:r>
              <a:rPr lang="en-US" dirty="0" smtClean="0"/>
              <a:t>CBC design options – two major lines</a:t>
            </a:r>
          </a:p>
          <a:p>
            <a:pPr lvl="1"/>
            <a:r>
              <a:rPr lang="en-US" dirty="0" smtClean="0"/>
              <a:t>C4 (coarse pitch, low cost) bump bonded variant</a:t>
            </a:r>
          </a:p>
          <a:p>
            <a:pPr lvl="2"/>
            <a:r>
              <a:rPr lang="en-US" dirty="0" smtClean="0"/>
              <a:t>collaboration with CERN and others</a:t>
            </a:r>
          </a:p>
          <a:p>
            <a:pPr lvl="1"/>
            <a:r>
              <a:rPr lang="en-US" dirty="0" smtClean="0"/>
              <a:t>CBC + cluster finding, trigger logic</a:t>
            </a:r>
          </a:p>
          <a:p>
            <a:pPr lvl="2"/>
            <a:r>
              <a:rPr lang="en-US" dirty="0" smtClean="0"/>
              <a:t>double-layer, </a:t>
            </a:r>
            <a:r>
              <a:rPr lang="en-US" dirty="0" err="1" smtClean="0"/>
              <a:t>pT</a:t>
            </a:r>
            <a:r>
              <a:rPr lang="en-US" dirty="0" smtClean="0"/>
              <a:t> selection module</a:t>
            </a:r>
          </a:p>
          <a:p>
            <a:pPr lvl="2"/>
            <a:r>
              <a:rPr lang="en-US" dirty="0" smtClean="0"/>
              <a:t>collaboration with Lyon, CERN</a:t>
            </a:r>
          </a:p>
          <a:p>
            <a:pPr lvl="1"/>
            <a:r>
              <a:rPr lang="en-US" dirty="0" smtClean="0"/>
              <a:t>aim for submissions at end 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Constructed in preparation for future module tests</a:t>
            </a:r>
          </a:p>
          <a:p>
            <a:pPr lvl="1"/>
            <a:r>
              <a:rPr lang="en-US" dirty="0" smtClean="0"/>
              <a:t>benefits from CMS Tracker DAQ hardware, software – and expertise</a:t>
            </a:r>
          </a:p>
          <a:p>
            <a:pPr lvl="2"/>
            <a:r>
              <a:rPr lang="en-US" dirty="0" smtClean="0"/>
              <a:t>FED, APV25s, 100m </a:t>
            </a:r>
            <a:r>
              <a:rPr lang="en-US" dirty="0" err="1" smtClean="0"/>
              <a:t>fibres</a:t>
            </a:r>
            <a:r>
              <a:rPr lang="en-US" dirty="0" smtClean="0"/>
              <a:t>, custom control system, multi-core PCs</a:t>
            </a:r>
          </a:p>
          <a:p>
            <a:pPr lvl="2"/>
            <a:r>
              <a:rPr lang="en-US" dirty="0" smtClean="0"/>
              <a:t>fully commissioned DAQ, with high rate compared to other systems</a:t>
            </a:r>
          </a:p>
          <a:p>
            <a:pPr lvl="1"/>
            <a:r>
              <a:rPr lang="en-US" dirty="0" smtClean="0"/>
              <a:t>ready for CBC module tests, later this year</a:t>
            </a:r>
          </a:p>
          <a:p>
            <a:pPr lvl="2"/>
            <a:r>
              <a:rPr lang="en-US" dirty="0" smtClean="0"/>
              <a:t>to be adopted for other CMS Tracker tests in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7162" y="3257550"/>
            <a:ext cx="8785225" cy="3070225"/>
            <a:chOff x="101600" y="965200"/>
            <a:chExt cx="8785225" cy="3070225"/>
          </a:xfrm>
        </p:grpSpPr>
        <p:sp>
          <p:nvSpPr>
            <p:cNvPr id="8" name="Text Box 74"/>
            <p:cNvSpPr txBox="1">
              <a:spLocks noChangeArrowheads="1"/>
            </p:cNvSpPr>
            <p:nvPr/>
          </p:nvSpPr>
          <p:spPr bwMode="auto">
            <a:xfrm rot="5400000">
              <a:off x="3463132" y="1945481"/>
              <a:ext cx="9779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Goniometer</a:t>
              </a:r>
            </a:p>
          </p:txBody>
        </p:sp>
        <p:sp>
          <p:nvSpPr>
            <p:cNvPr id="9" name="Rectangle 60"/>
            <p:cNvSpPr>
              <a:spLocks noChangeArrowheads="1"/>
            </p:cNvSpPr>
            <p:nvPr/>
          </p:nvSpPr>
          <p:spPr bwMode="auto">
            <a:xfrm>
              <a:off x="3295650" y="3006725"/>
              <a:ext cx="2103438" cy="99536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317500" y="2646363"/>
              <a:ext cx="8569325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977900" y="2324100"/>
              <a:ext cx="107950" cy="647700"/>
            </a:xfrm>
            <a:prstGeom prst="rect">
              <a:avLst/>
            </a:prstGeom>
            <a:solidFill>
              <a:srgbClr val="FF9900">
                <a:alpha val="75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563938" y="2324100"/>
              <a:ext cx="107950" cy="647700"/>
            </a:xfrm>
            <a:prstGeom prst="rect">
              <a:avLst/>
            </a:prstGeom>
            <a:solidFill>
              <a:srgbClr val="FF9900">
                <a:alpha val="7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4606925" y="2324100"/>
              <a:ext cx="107950" cy="647700"/>
            </a:xfrm>
            <a:prstGeom prst="rect">
              <a:avLst/>
            </a:prstGeom>
            <a:solidFill>
              <a:srgbClr val="FF9900">
                <a:alpha val="75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7378700" y="2324100"/>
              <a:ext cx="107950" cy="647700"/>
            </a:xfrm>
            <a:prstGeom prst="rect">
              <a:avLst/>
            </a:prstGeom>
            <a:solidFill>
              <a:srgbClr val="FF9900">
                <a:alpha val="75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flipV="1">
              <a:off x="5141913" y="2428875"/>
              <a:ext cx="2225675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1084263" y="2432050"/>
              <a:ext cx="24717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4035425" y="2476500"/>
              <a:ext cx="144463" cy="287338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5033963" y="2324100"/>
              <a:ext cx="107950" cy="647700"/>
            </a:xfrm>
            <a:prstGeom prst="rect">
              <a:avLst/>
            </a:prstGeom>
            <a:solidFill>
              <a:srgbClr val="FF6600">
                <a:alpha val="7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30"/>
            <p:cNvSpPr>
              <a:spLocks noChangeArrowheads="1"/>
            </p:cNvSpPr>
            <p:nvPr/>
          </p:nvSpPr>
          <p:spPr bwMode="auto">
            <a:xfrm>
              <a:off x="496888" y="3006725"/>
              <a:ext cx="1042987" cy="730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31"/>
            <p:cNvSpPr>
              <a:spLocks noChangeArrowheads="1"/>
            </p:cNvSpPr>
            <p:nvPr/>
          </p:nvSpPr>
          <p:spPr bwMode="auto">
            <a:xfrm>
              <a:off x="604838" y="3079750"/>
              <a:ext cx="34925" cy="9350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32"/>
            <p:cNvSpPr>
              <a:spLocks noChangeArrowheads="1"/>
            </p:cNvSpPr>
            <p:nvPr/>
          </p:nvSpPr>
          <p:spPr bwMode="auto">
            <a:xfrm>
              <a:off x="1397000" y="3079750"/>
              <a:ext cx="34925" cy="9350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6902450" y="3006725"/>
              <a:ext cx="1042988" cy="730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7010400" y="3079750"/>
              <a:ext cx="34925" cy="9350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7802563" y="3079750"/>
              <a:ext cx="34925" cy="9350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44"/>
            <p:cNvSpPr>
              <a:spLocks noChangeShapeType="1"/>
            </p:cNvSpPr>
            <p:nvPr/>
          </p:nvSpPr>
          <p:spPr bwMode="auto">
            <a:xfrm>
              <a:off x="280988" y="4035425"/>
              <a:ext cx="8532812" cy="0"/>
            </a:xfrm>
            <a:prstGeom prst="line">
              <a:avLst/>
            </a:prstGeom>
            <a:noFill/>
            <a:ln w="762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45"/>
            <p:cNvSpPr>
              <a:spLocks noChangeShapeType="1"/>
            </p:cNvSpPr>
            <p:nvPr/>
          </p:nvSpPr>
          <p:spPr bwMode="auto">
            <a:xfrm>
              <a:off x="4122738" y="3090863"/>
              <a:ext cx="504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4710113" y="3090863"/>
              <a:ext cx="323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Text Box 49"/>
            <p:cNvSpPr txBox="1">
              <a:spLocks noChangeArrowheads="1"/>
            </p:cNvSpPr>
            <p:nvPr/>
          </p:nvSpPr>
          <p:spPr bwMode="auto">
            <a:xfrm>
              <a:off x="101600" y="2374900"/>
              <a:ext cx="7350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>
                  <a:solidFill>
                    <a:srgbClr val="FF0000"/>
                  </a:solidFill>
                </a:rPr>
                <a:t>p</a:t>
              </a:r>
              <a:r>
                <a:rPr lang="en-GB" sz="1200" baseline="30000">
                  <a:solidFill>
                    <a:srgbClr val="FF0000"/>
                  </a:solidFill>
                </a:rPr>
                <a:t>+ </a:t>
              </a:r>
              <a:r>
                <a:rPr lang="en-GB" sz="1200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29" name="Rectangle 50"/>
            <p:cNvSpPr>
              <a:spLocks noChangeArrowheads="1"/>
            </p:cNvSpPr>
            <p:nvPr/>
          </p:nvSpPr>
          <p:spPr bwMode="auto">
            <a:xfrm>
              <a:off x="8142288" y="2441575"/>
              <a:ext cx="100012" cy="4238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58"/>
            <p:cNvSpPr txBox="1">
              <a:spLocks noChangeArrowheads="1"/>
            </p:cNvSpPr>
            <p:nvPr/>
          </p:nvSpPr>
          <p:spPr bwMode="auto">
            <a:xfrm>
              <a:off x="1828800" y="1323975"/>
              <a:ext cx="9223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400" dirty="0">
                  <a:solidFill>
                    <a:schemeClr val="accent2"/>
                  </a:solidFill>
                </a:rPr>
                <a:t>upstream</a:t>
              </a:r>
            </a:p>
          </p:txBody>
        </p:sp>
        <p:sp>
          <p:nvSpPr>
            <p:cNvPr id="31" name="Text Box 59"/>
            <p:cNvSpPr txBox="1">
              <a:spLocks noChangeArrowheads="1"/>
            </p:cNvSpPr>
            <p:nvPr/>
          </p:nvSpPr>
          <p:spPr bwMode="auto">
            <a:xfrm>
              <a:off x="5387975" y="1328738"/>
              <a:ext cx="1149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400" dirty="0">
                  <a:solidFill>
                    <a:schemeClr val="accent2"/>
                  </a:solidFill>
                </a:rPr>
                <a:t>downstream</a:t>
              </a:r>
            </a:p>
          </p:txBody>
        </p:sp>
        <p:sp>
          <p:nvSpPr>
            <p:cNvPr id="32" name="Rectangle 61"/>
            <p:cNvSpPr>
              <a:spLocks noChangeArrowheads="1"/>
            </p:cNvSpPr>
            <p:nvPr/>
          </p:nvSpPr>
          <p:spPr bwMode="auto">
            <a:xfrm>
              <a:off x="3824288" y="2876550"/>
              <a:ext cx="593725" cy="825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62"/>
            <p:cNvSpPr>
              <a:spLocks noChangeArrowheads="1"/>
            </p:cNvSpPr>
            <p:nvPr/>
          </p:nvSpPr>
          <p:spPr bwMode="auto">
            <a:xfrm>
              <a:off x="4002088" y="2792413"/>
              <a:ext cx="280987" cy="571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63"/>
            <p:cNvSpPr>
              <a:spLocks noChangeShapeType="1"/>
            </p:cNvSpPr>
            <p:nvPr/>
          </p:nvSpPr>
          <p:spPr bwMode="auto">
            <a:xfrm>
              <a:off x="3652838" y="3090863"/>
              <a:ext cx="441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65"/>
            <p:cNvSpPr>
              <a:spLocks noChangeShapeType="1"/>
            </p:cNvSpPr>
            <p:nvPr/>
          </p:nvSpPr>
          <p:spPr bwMode="auto">
            <a:xfrm>
              <a:off x="4102100" y="2260600"/>
              <a:ext cx="0" cy="1104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 Box 67"/>
            <p:cNvSpPr txBox="1">
              <a:spLocks noChangeArrowheads="1"/>
            </p:cNvSpPr>
            <p:nvPr/>
          </p:nvSpPr>
          <p:spPr bwMode="auto">
            <a:xfrm rot="5400000">
              <a:off x="571500" y="1633538"/>
              <a:ext cx="9445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XY Plane 1</a:t>
              </a:r>
            </a:p>
          </p:txBody>
        </p:sp>
        <p:sp>
          <p:nvSpPr>
            <p:cNvPr id="37" name="Text Box 69"/>
            <p:cNvSpPr txBox="1">
              <a:spLocks noChangeArrowheads="1"/>
            </p:cNvSpPr>
            <p:nvPr/>
          </p:nvSpPr>
          <p:spPr bwMode="auto">
            <a:xfrm rot="5400000">
              <a:off x="3149600" y="1633538"/>
              <a:ext cx="9445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XY Plane 2</a:t>
              </a:r>
            </a:p>
          </p:txBody>
        </p:sp>
        <p:sp>
          <p:nvSpPr>
            <p:cNvPr id="38" name="Text Box 70"/>
            <p:cNvSpPr txBox="1">
              <a:spLocks noChangeArrowheads="1"/>
            </p:cNvSpPr>
            <p:nvPr/>
          </p:nvSpPr>
          <p:spPr bwMode="auto">
            <a:xfrm rot="5400000">
              <a:off x="4191000" y="1658938"/>
              <a:ext cx="9445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XY Plane 3</a:t>
              </a:r>
            </a:p>
          </p:txBody>
        </p:sp>
        <p:sp>
          <p:nvSpPr>
            <p:cNvPr id="39" name="Text Box 71"/>
            <p:cNvSpPr txBox="1">
              <a:spLocks noChangeArrowheads="1"/>
            </p:cNvSpPr>
            <p:nvPr/>
          </p:nvSpPr>
          <p:spPr bwMode="auto">
            <a:xfrm rot="5400000">
              <a:off x="4631532" y="1634331"/>
              <a:ext cx="9525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UV Plane 4</a:t>
              </a:r>
            </a:p>
          </p:txBody>
        </p:sp>
        <p:sp>
          <p:nvSpPr>
            <p:cNvPr id="40" name="Text Box 72"/>
            <p:cNvSpPr txBox="1">
              <a:spLocks noChangeArrowheads="1"/>
            </p:cNvSpPr>
            <p:nvPr/>
          </p:nvSpPr>
          <p:spPr bwMode="auto">
            <a:xfrm rot="5400000">
              <a:off x="6959600" y="1684338"/>
              <a:ext cx="9445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XY Plane 5</a:t>
              </a:r>
            </a:p>
          </p:txBody>
        </p:sp>
        <p:sp>
          <p:nvSpPr>
            <p:cNvPr id="41" name="Text Box 73"/>
            <p:cNvSpPr txBox="1">
              <a:spLocks noChangeArrowheads="1"/>
            </p:cNvSpPr>
            <p:nvPr/>
          </p:nvSpPr>
          <p:spPr bwMode="auto">
            <a:xfrm rot="5400000">
              <a:off x="3788569" y="1777207"/>
              <a:ext cx="65722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>
                  <a:solidFill>
                    <a:schemeClr val="accent2"/>
                  </a:solidFill>
                </a:rPr>
                <a:t>Crystal</a:t>
              </a:r>
            </a:p>
          </p:txBody>
        </p:sp>
        <p:sp>
          <p:nvSpPr>
            <p:cNvPr id="42" name="Rectangle 75"/>
            <p:cNvSpPr>
              <a:spLocks noChangeArrowheads="1"/>
            </p:cNvSpPr>
            <p:nvPr/>
          </p:nvSpPr>
          <p:spPr bwMode="auto">
            <a:xfrm>
              <a:off x="2681288" y="3286125"/>
              <a:ext cx="560387" cy="857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76"/>
            <p:cNvSpPr>
              <a:spLocks noChangeArrowheads="1"/>
            </p:cNvSpPr>
            <p:nvPr/>
          </p:nvSpPr>
          <p:spPr bwMode="auto">
            <a:xfrm>
              <a:off x="2751138" y="3371850"/>
              <a:ext cx="42862" cy="6175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78"/>
            <p:cNvSpPr>
              <a:spLocks noChangeArrowheads="1"/>
            </p:cNvSpPr>
            <p:nvPr/>
          </p:nvSpPr>
          <p:spPr bwMode="auto">
            <a:xfrm>
              <a:off x="3144838" y="3371850"/>
              <a:ext cx="42862" cy="6175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79"/>
            <p:cNvSpPr>
              <a:spLocks noChangeArrowheads="1"/>
            </p:cNvSpPr>
            <p:nvPr/>
          </p:nvSpPr>
          <p:spPr bwMode="auto">
            <a:xfrm>
              <a:off x="5449888" y="3248025"/>
              <a:ext cx="560387" cy="857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80"/>
            <p:cNvSpPr>
              <a:spLocks noChangeArrowheads="1"/>
            </p:cNvSpPr>
            <p:nvPr/>
          </p:nvSpPr>
          <p:spPr bwMode="auto">
            <a:xfrm>
              <a:off x="5519738" y="3333750"/>
              <a:ext cx="42862" cy="6556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81"/>
            <p:cNvSpPr>
              <a:spLocks noChangeArrowheads="1"/>
            </p:cNvSpPr>
            <p:nvPr/>
          </p:nvSpPr>
          <p:spPr bwMode="auto">
            <a:xfrm>
              <a:off x="5913438" y="3333750"/>
              <a:ext cx="42862" cy="6556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Text Box 83"/>
            <p:cNvSpPr txBox="1">
              <a:spLocks noChangeArrowheads="1"/>
            </p:cNvSpPr>
            <p:nvPr/>
          </p:nvSpPr>
          <p:spPr bwMode="auto">
            <a:xfrm>
              <a:off x="3768725" y="3617913"/>
              <a:ext cx="12001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 b="1">
                  <a:solidFill>
                    <a:schemeClr val="bg1"/>
                  </a:solidFill>
                </a:rPr>
                <a:t>Granite Table</a:t>
              </a:r>
            </a:p>
          </p:txBody>
        </p:sp>
        <p:sp>
          <p:nvSpPr>
            <p:cNvPr id="49" name="Text Box 84"/>
            <p:cNvSpPr txBox="1">
              <a:spLocks noChangeArrowheads="1"/>
            </p:cNvSpPr>
            <p:nvPr/>
          </p:nvSpPr>
          <p:spPr bwMode="auto">
            <a:xfrm>
              <a:off x="1812925" y="2116138"/>
              <a:ext cx="901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/>
                <a:t>10,289mm</a:t>
              </a:r>
            </a:p>
          </p:txBody>
        </p:sp>
        <p:sp>
          <p:nvSpPr>
            <p:cNvPr id="50" name="Text Box 85"/>
            <p:cNvSpPr txBox="1">
              <a:spLocks noChangeArrowheads="1"/>
            </p:cNvSpPr>
            <p:nvPr/>
          </p:nvSpPr>
          <p:spPr bwMode="auto">
            <a:xfrm>
              <a:off x="3629025" y="3132138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/>
                <a:t>295</a:t>
              </a:r>
            </a:p>
            <a:p>
              <a:pPr algn="l"/>
              <a:r>
                <a:rPr lang="en-GB" sz="1200"/>
                <a:t>mm</a:t>
              </a:r>
            </a:p>
          </p:txBody>
        </p:sp>
        <p:sp>
          <p:nvSpPr>
            <p:cNvPr id="51" name="Text Box 86"/>
            <p:cNvSpPr txBox="1">
              <a:spLocks noChangeArrowheads="1"/>
            </p:cNvSpPr>
            <p:nvPr/>
          </p:nvSpPr>
          <p:spPr bwMode="auto">
            <a:xfrm>
              <a:off x="4111625" y="3132138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/>
                <a:t>416</a:t>
              </a:r>
            </a:p>
            <a:p>
              <a:pPr algn="l"/>
              <a:r>
                <a:rPr lang="en-GB" sz="1200"/>
                <a:t>mm</a:t>
              </a:r>
            </a:p>
          </p:txBody>
        </p:sp>
        <p:sp>
          <p:nvSpPr>
            <p:cNvPr id="52" name="Text Box 88"/>
            <p:cNvSpPr txBox="1">
              <a:spLocks noChangeArrowheads="1"/>
            </p:cNvSpPr>
            <p:nvPr/>
          </p:nvSpPr>
          <p:spPr bwMode="auto">
            <a:xfrm>
              <a:off x="4632325" y="3132138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/>
                <a:t>214</a:t>
              </a:r>
            </a:p>
            <a:p>
              <a:pPr algn="l"/>
              <a:r>
                <a:rPr lang="en-GB" sz="1200"/>
                <a:t>mm</a:t>
              </a:r>
            </a:p>
          </p:txBody>
        </p:sp>
        <p:sp>
          <p:nvSpPr>
            <p:cNvPr id="53" name="Text Box 89"/>
            <p:cNvSpPr txBox="1">
              <a:spLocks noChangeArrowheads="1"/>
            </p:cNvSpPr>
            <p:nvPr/>
          </p:nvSpPr>
          <p:spPr bwMode="auto">
            <a:xfrm>
              <a:off x="5737225" y="2116138"/>
              <a:ext cx="8175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/>
                <a:t>9,960mm</a:t>
              </a:r>
            </a:p>
          </p:txBody>
        </p:sp>
        <p:sp>
          <p:nvSpPr>
            <p:cNvPr id="54" name="Text Box 90"/>
            <p:cNvSpPr txBox="1">
              <a:spLocks noChangeArrowheads="1"/>
            </p:cNvSpPr>
            <p:nvPr/>
          </p:nvSpPr>
          <p:spPr bwMode="auto">
            <a:xfrm rot="5400000">
              <a:off x="7464425" y="1570038"/>
              <a:ext cx="14843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Trigger Scintillators</a:t>
              </a:r>
            </a:p>
          </p:txBody>
        </p:sp>
        <p:sp>
          <p:nvSpPr>
            <p:cNvPr id="55" name="Rectangle 92"/>
            <p:cNvSpPr>
              <a:spLocks noChangeArrowheads="1"/>
            </p:cNvSpPr>
            <p:nvPr/>
          </p:nvSpPr>
          <p:spPr bwMode="auto">
            <a:xfrm>
              <a:off x="8183563" y="2863850"/>
              <a:ext cx="60325" cy="11255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 Pesaresi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147D9-FBD1-C544-9843-740E5BEA1613}" type="slidenum">
              <a:rPr lang="en-GB"/>
              <a:pPr/>
              <a:t>28</a:t>
            </a:fld>
            <a:endParaRPr lang="en-GB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8913"/>
            <a:ext cx="8229600" cy="561975"/>
          </a:xfrm>
        </p:spPr>
        <p:txBody>
          <a:bodyPr/>
          <a:lstStyle/>
          <a:p>
            <a:pPr algn="r"/>
            <a:r>
              <a:rPr lang="en-GB" sz="2400" dirty="0">
                <a:solidFill>
                  <a:srgbClr val="000066"/>
                </a:solidFill>
              </a:rPr>
              <a:t>Telescope Performance</a:t>
            </a:r>
          </a:p>
        </p:txBody>
      </p:sp>
      <p:sp>
        <p:nvSpPr>
          <p:cNvPr id="68611" name="Line 3"/>
          <p:cNvSpPr>
            <a:spLocks noChangeShapeType="1"/>
          </p:cNvSpPr>
          <p:nvPr/>
        </p:nvSpPr>
        <p:spPr bwMode="auto">
          <a:xfrm>
            <a:off x="539750" y="765175"/>
            <a:ext cx="860425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8" y="6423025"/>
            <a:ext cx="121761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311150" y="6327775"/>
            <a:ext cx="860425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58750" y="1016000"/>
            <a:ext cx="35274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="1" dirty="0" smtClean="0">
                <a:solidFill>
                  <a:srgbClr val="000066"/>
                </a:solidFill>
              </a:rPr>
              <a:t>System </a:t>
            </a:r>
            <a:r>
              <a:rPr lang="en-GB" sz="1400" b="1" dirty="0">
                <a:solidFill>
                  <a:srgbClr val="000066"/>
                </a:solidFill>
              </a:rPr>
              <a:t>performed </a:t>
            </a:r>
            <a:r>
              <a:rPr lang="en-GB" sz="1400" b="1" dirty="0" smtClean="0">
                <a:solidFill>
                  <a:srgbClr val="000066"/>
                </a:solidFill>
              </a:rPr>
              <a:t>well</a:t>
            </a:r>
          </a:p>
          <a:p>
            <a:pPr algn="l"/>
            <a:endParaRPr lang="en-GB" sz="1400" b="1" dirty="0" smtClean="0">
              <a:solidFill>
                <a:srgbClr val="000066"/>
              </a:solidFill>
            </a:endParaRPr>
          </a:p>
          <a:p>
            <a:pPr algn="l"/>
            <a:r>
              <a:rPr lang="en-GB" sz="1400" b="1" dirty="0" smtClean="0">
                <a:solidFill>
                  <a:srgbClr val="000066"/>
                </a:solidFill>
              </a:rPr>
              <a:t>excellent angular &amp; spatial resolution</a:t>
            </a:r>
          </a:p>
          <a:p>
            <a:pPr algn="l"/>
            <a:r>
              <a:rPr lang="en-GB" sz="1400" b="1" dirty="0" smtClean="0">
                <a:solidFill>
                  <a:srgbClr val="000066"/>
                </a:solidFill>
              </a:rPr>
              <a:t>	~7µm, 5.2µrad</a:t>
            </a:r>
            <a:r>
              <a:rPr lang="en-GB" sz="1400" b="1" dirty="0" smtClean="0">
                <a:solidFill>
                  <a:srgbClr val="000066"/>
                </a:solidFill>
              </a:rPr>
              <a:t> (two arms)</a:t>
            </a:r>
          </a:p>
          <a:p>
            <a:pPr algn="l"/>
            <a:endParaRPr lang="en-GB" sz="1400" b="1" dirty="0" smtClean="0">
              <a:solidFill>
                <a:srgbClr val="000066"/>
              </a:solidFill>
            </a:endParaRPr>
          </a:p>
          <a:p>
            <a:pPr algn="l"/>
            <a:r>
              <a:rPr lang="en-GB" sz="1400" b="1" dirty="0" smtClean="0">
                <a:solidFill>
                  <a:srgbClr val="000066"/>
                </a:solidFill>
              </a:rPr>
              <a:t>full CMS-based DAQ and monitoring</a:t>
            </a:r>
          </a:p>
          <a:p>
            <a:pPr algn="l"/>
            <a:endParaRPr lang="en-GB" sz="1400" b="1" dirty="0" smtClean="0">
              <a:solidFill>
                <a:srgbClr val="000066"/>
              </a:solidFill>
            </a:endParaRPr>
          </a:p>
          <a:p>
            <a:pPr algn="l"/>
            <a:r>
              <a:rPr lang="en-GB" sz="1400" b="1" dirty="0" smtClean="0">
                <a:solidFill>
                  <a:srgbClr val="000066"/>
                </a:solidFill>
              </a:rPr>
              <a:t>high rate ~7kHz, to be increased further</a:t>
            </a:r>
          </a:p>
          <a:p>
            <a:pPr algn="l"/>
            <a:endParaRPr lang="en-GB" sz="1400" b="1" dirty="0" smtClean="0">
              <a:solidFill>
                <a:srgbClr val="000066"/>
              </a:solidFill>
            </a:endParaRPr>
          </a:p>
          <a:p>
            <a:pPr algn="l"/>
            <a:r>
              <a:rPr lang="en-GB" sz="1400" b="1" dirty="0" smtClean="0">
                <a:solidFill>
                  <a:srgbClr val="FF0000"/>
                </a:solidFill>
              </a:rPr>
              <a:t>JINST paper ready to submit</a:t>
            </a:r>
          </a:p>
          <a:p>
            <a:pPr lvl="1" algn="l"/>
            <a:endParaRPr lang="en-GB" sz="1400" b="1" dirty="0" smtClean="0">
              <a:solidFill>
                <a:srgbClr val="336699"/>
              </a:solidFill>
            </a:endParaRPr>
          </a:p>
          <a:p>
            <a:pPr lvl="1" algn="l"/>
            <a:endParaRPr lang="en-GB" sz="1400" b="1" dirty="0">
              <a:solidFill>
                <a:srgbClr val="336699"/>
              </a:solidFill>
            </a:endParaRPr>
          </a:p>
        </p:txBody>
      </p:sp>
      <p:pic>
        <p:nvPicPr>
          <p:cNvPr id="6862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0" y="3513138"/>
            <a:ext cx="367982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23" name="Picture 15" descr="DSC_4126"/>
          <p:cNvPicPr>
            <a:picLocks noChangeAspect="1" noChangeArrowheads="1"/>
          </p:cNvPicPr>
          <p:nvPr/>
        </p:nvPicPr>
        <p:blipFill>
          <a:blip r:embed="rId5"/>
          <a:srcRect t="15649"/>
          <a:stretch>
            <a:fillRect/>
          </a:stretch>
        </p:blipFill>
        <p:spPr bwMode="auto">
          <a:xfrm>
            <a:off x="6661150" y="3729038"/>
            <a:ext cx="2254250" cy="2840037"/>
          </a:xfrm>
          <a:prstGeom prst="rect">
            <a:avLst/>
          </a:prstGeom>
          <a:noFill/>
        </p:spPr>
      </p:pic>
      <p:pic>
        <p:nvPicPr>
          <p:cNvPr id="12" name="Picture 11" descr="Screen shot 2011-02-15 at 15.24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575" y="750888"/>
            <a:ext cx="5262880" cy="342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 Pesaresi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91A4-E7B8-964F-9E8A-AA7A7D58183F}" type="slidenum">
              <a:rPr lang="en-GB"/>
              <a:pPr/>
              <a:t>29</a:t>
            </a:fld>
            <a:endParaRPr lang="en-GB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8913"/>
            <a:ext cx="8229600" cy="561975"/>
          </a:xfrm>
        </p:spPr>
        <p:txBody>
          <a:bodyPr/>
          <a:lstStyle/>
          <a:p>
            <a:pPr algn="r"/>
            <a:r>
              <a:rPr lang="en-GB" sz="2400">
                <a:solidFill>
                  <a:srgbClr val="000066"/>
                </a:solidFill>
              </a:rPr>
              <a:t>Beam Measurements</a:t>
            </a:r>
          </a:p>
        </p:txBody>
      </p:sp>
      <p:sp>
        <p:nvSpPr>
          <p:cNvPr id="115715" name="Line 3"/>
          <p:cNvSpPr>
            <a:spLocks noChangeShapeType="1"/>
          </p:cNvSpPr>
          <p:nvPr/>
        </p:nvSpPr>
        <p:spPr bwMode="auto">
          <a:xfrm>
            <a:off x="539750" y="765175"/>
            <a:ext cx="860425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8" y="6423025"/>
            <a:ext cx="121761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717" name="Line 5"/>
          <p:cNvSpPr>
            <a:spLocks noChangeShapeType="1"/>
          </p:cNvSpPr>
          <p:nvPr/>
        </p:nvSpPr>
        <p:spPr bwMode="auto">
          <a:xfrm>
            <a:off x="311150" y="6327775"/>
            <a:ext cx="860425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572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9650" y="2268538"/>
            <a:ext cx="3225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2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1375" y="2273300"/>
            <a:ext cx="32702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450850" y="989013"/>
            <a:ext cx="8007350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="1" dirty="0">
                <a:solidFill>
                  <a:srgbClr val="000066"/>
                </a:solidFill>
              </a:rPr>
              <a:t>Periodic beam deflection discovered</a:t>
            </a:r>
          </a:p>
          <a:p>
            <a:pPr algn="l"/>
            <a:endParaRPr lang="en-GB" sz="1400" b="1" dirty="0">
              <a:solidFill>
                <a:srgbClr val="000066"/>
              </a:solidFill>
            </a:endParaRPr>
          </a:p>
          <a:p>
            <a:pPr lvl="1" algn="l">
              <a:buFontTx/>
              <a:buChar char="•"/>
            </a:pPr>
            <a:r>
              <a:rPr lang="en-GB" sz="1200" b="1" dirty="0">
                <a:solidFill>
                  <a:srgbClr val="336699"/>
                </a:solidFill>
              </a:rPr>
              <a:t> During data analysis, a shift in the beam direction was discovered over the course of a run</a:t>
            </a: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r>
              <a:rPr lang="en-GB" sz="1200" b="1" dirty="0">
                <a:solidFill>
                  <a:srgbClr val="336699"/>
                </a:solidFill>
              </a:rPr>
              <a:t> Beam deflection is periodic with period equal to that of spill (~10s)</a:t>
            </a: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/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336699"/>
              </a:solidFill>
            </a:endParaRPr>
          </a:p>
          <a:p>
            <a:pPr lvl="1" algn="l">
              <a:buFontTx/>
              <a:buChar char="•"/>
            </a:pPr>
            <a:r>
              <a:rPr lang="en-GB" sz="1200" b="1" dirty="0">
                <a:solidFill>
                  <a:srgbClr val="990000"/>
                </a:solidFill>
              </a:rPr>
              <a:t> Total deflection measured at 6.5</a:t>
            </a:r>
            <a:r>
              <a:rPr lang="en-GB" sz="1200" b="1" dirty="0">
                <a:solidFill>
                  <a:srgbClr val="990000"/>
                </a:solidFill>
                <a:latin typeface="Symbol" charset="2"/>
              </a:rPr>
              <a:t>m</a:t>
            </a:r>
            <a:r>
              <a:rPr lang="en-GB" sz="1200" b="1" dirty="0">
                <a:solidFill>
                  <a:srgbClr val="990000"/>
                </a:solidFill>
              </a:rPr>
              <a:t>rad in </a:t>
            </a:r>
            <a:r>
              <a:rPr lang="en-GB" sz="1200" b="1" dirty="0" err="1">
                <a:solidFill>
                  <a:srgbClr val="990000"/>
                </a:solidFill>
              </a:rPr>
              <a:t>x</a:t>
            </a:r>
            <a:r>
              <a:rPr lang="en-GB" sz="1200" b="1" dirty="0">
                <a:solidFill>
                  <a:srgbClr val="990000"/>
                </a:solidFill>
              </a:rPr>
              <a:t> and 2.5</a:t>
            </a:r>
            <a:r>
              <a:rPr lang="en-GB" sz="1200" b="1" dirty="0">
                <a:solidFill>
                  <a:srgbClr val="990000"/>
                </a:solidFill>
                <a:latin typeface="Symbol" charset="2"/>
              </a:rPr>
              <a:t>m</a:t>
            </a:r>
            <a:r>
              <a:rPr lang="en-GB" sz="1200" b="1" dirty="0">
                <a:solidFill>
                  <a:srgbClr val="990000"/>
                </a:solidFill>
              </a:rPr>
              <a:t>rad in </a:t>
            </a:r>
            <a:r>
              <a:rPr lang="en-GB" sz="1200" b="1" dirty="0" err="1">
                <a:solidFill>
                  <a:srgbClr val="990000"/>
                </a:solidFill>
              </a:rPr>
              <a:t>y</a:t>
            </a:r>
            <a:r>
              <a:rPr lang="en-GB" sz="1200" b="1" dirty="0">
                <a:solidFill>
                  <a:srgbClr val="990000"/>
                </a:solidFill>
              </a:rPr>
              <a:t> over a spill</a:t>
            </a:r>
          </a:p>
          <a:p>
            <a:pPr lvl="1" algn="l">
              <a:buFontTx/>
              <a:buChar char="•"/>
            </a:pPr>
            <a:endParaRPr lang="en-GB" sz="1200" b="1" dirty="0">
              <a:solidFill>
                <a:srgbClr val="990000"/>
              </a:solidFill>
            </a:endParaRPr>
          </a:p>
          <a:p>
            <a:pPr lvl="1" algn="l">
              <a:buFontTx/>
              <a:buChar char="•"/>
            </a:pPr>
            <a:r>
              <a:rPr lang="en-GB" sz="1200" b="1" dirty="0">
                <a:solidFill>
                  <a:srgbClr val="990000"/>
                </a:solidFill>
              </a:rPr>
              <a:t> Will clearly increase divergence – and possibly other channeling measurements to date, or in future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CMS status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54000" y="1168400"/>
            <a:ext cx="8712200" cy="5213350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2010 was 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very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successful year for CMS and LHC:  </a:t>
            </a:r>
            <a:r>
              <a:rPr 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43pb</a:t>
            </a:r>
            <a:r>
              <a:rPr lang="en-US" baseline="300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-1 </a:t>
            </a:r>
            <a:r>
              <a:rPr 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pp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  </a:t>
            </a:r>
          </a:p>
          <a:p>
            <a:pPr lvl="1">
              <a:buClr>
                <a:srgbClr val="000090"/>
              </a:buClr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+ </a:t>
            </a:r>
            <a:r>
              <a:rPr 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8.3 µb</a:t>
            </a:r>
            <a:r>
              <a:rPr lang="en-US" baseline="300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-1</a:t>
            </a:r>
            <a:r>
              <a:rPr lang="en-US" baseline="30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Pb-Pb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lvl="1"/>
            <a:r>
              <a:rPr lang="en-US" dirty="0" smtClean="0"/>
              <a:t>extremely promising couple of years (and more) ahead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LHC in Technical Stop to 18 February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now preparing for beams – cosmic tests and mid-week global runs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stable beams now expected by 4-5 March</a:t>
            </a:r>
          </a:p>
          <a:p>
            <a:pPr lvl="1"/>
            <a:r>
              <a:rPr lang="en-US" dirty="0" smtClean="0"/>
              <a:t>expect gradual start followed by rapid increase in bunches &amp; luminosity 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CMS undertook maintenance interventions</a:t>
            </a:r>
          </a:p>
          <a:p>
            <a:pPr lvl="1"/>
            <a:r>
              <a:rPr lang="en-US" dirty="0" smtClean="0"/>
              <a:t>went almost completely according to plan</a:t>
            </a:r>
          </a:p>
          <a:p>
            <a:pPr lvl="1"/>
            <a:r>
              <a:rPr lang="en-US" dirty="0" smtClean="0"/>
              <a:t>interventions increased fluid leak rate in Tracker in one line</a:t>
            </a:r>
          </a:p>
          <a:p>
            <a:pPr lvl="2"/>
            <a:r>
              <a:rPr lang="en-US" sz="1600" dirty="0" smtClean="0"/>
              <a:t>believed to be related to pressure changes, to be controlled better in future</a:t>
            </a:r>
          </a:p>
          <a:p>
            <a:pPr lvl="2">
              <a:buNone/>
            </a:pPr>
            <a:r>
              <a:rPr lang="en-US" sz="1600" dirty="0" smtClean="0"/>
              <a:t> 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 2012 LHC will be operational</a:t>
            </a:r>
          </a:p>
          <a:p>
            <a:pPr lvl="1"/>
            <a:r>
              <a:rPr lang="en-US" dirty="0" smtClean="0"/>
              <a:t>Two ~continuous years of </a:t>
            </a:r>
            <a:r>
              <a:rPr lang="en-US" b="1" dirty="0" smtClean="0"/>
              <a:t>all </a:t>
            </a:r>
            <a:r>
              <a:rPr lang="en-US" dirty="0" smtClean="0"/>
              <a:t>systems working efficiently</a:t>
            </a:r>
          </a:p>
          <a:p>
            <a:pPr lvl="1"/>
            <a:r>
              <a:rPr lang="en-US" dirty="0" smtClean="0"/>
              <a:t>Slip of later schedule (</a:t>
            </a:r>
            <a:r>
              <a:rPr lang="en-US" dirty="0" err="1" smtClean="0"/>
              <a:t>tbc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3210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Geoff Hall</a:t>
            </a:r>
            <a:endParaRPr lang="en-US" smtClean="0"/>
          </a:p>
        </p:txBody>
      </p:sp>
      <p:sp>
        <p:nvSpPr>
          <p:cNvPr id="13210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CMS UK OSC Mar 2011</a:t>
            </a:r>
          </a:p>
        </p:txBody>
      </p:sp>
      <p:sp>
        <p:nvSpPr>
          <p:cNvPr id="1321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02A4F7-A390-1448-BB5C-1AD9EB8791F7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sFED</a:t>
            </a:r>
            <a:r>
              <a:rPr lang="en-US" dirty="0" smtClean="0"/>
              <a:t>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7325" indent="-187325"/>
            <a:r>
              <a:rPr lang="en-US" dirty="0" smtClean="0"/>
              <a:t>Develop firmware VHDL modules and test on commercial FPGA  development boards (M </a:t>
            </a:r>
            <a:r>
              <a:rPr lang="en-US" dirty="0" err="1" smtClean="0"/>
              <a:t>Siyad</a:t>
            </a:r>
            <a:r>
              <a:rPr lang="en-US" dirty="0" smtClean="0"/>
              <a:t>, J </a:t>
            </a:r>
            <a:r>
              <a:rPr lang="en-US" dirty="0" err="1" smtClean="0"/>
              <a:t>Coughlan</a:t>
            </a:r>
            <a:r>
              <a:rPr lang="en-US" dirty="0" smtClean="0"/>
              <a:t>: RAL TD)</a:t>
            </a:r>
          </a:p>
          <a:p>
            <a:pPr marL="573088" lvl="1" indent="-195263"/>
            <a:r>
              <a:rPr lang="en-US" dirty="0" smtClean="0"/>
              <a:t>Full time engineer on project since September</a:t>
            </a:r>
          </a:p>
          <a:p>
            <a:pPr marL="187325" indent="-187325"/>
            <a:r>
              <a:rPr lang="en-US" dirty="0" smtClean="0"/>
              <a:t>Ported CERN Giga-Bit Transceiver (GBT) FPGA Kit to Xilinx </a:t>
            </a:r>
            <a:r>
              <a:rPr lang="en-US" dirty="0" err="1" smtClean="0"/>
              <a:t>Virtex</a:t>
            </a:r>
            <a:r>
              <a:rPr lang="en-US" dirty="0" smtClean="0"/>
              <a:t> 6</a:t>
            </a:r>
          </a:p>
          <a:p>
            <a:pPr marL="573088" lvl="1" indent="-195263"/>
            <a:r>
              <a:rPr lang="en-US" dirty="0" smtClean="0"/>
              <a:t>CERN FPGA implementation of GBT ASIC logic</a:t>
            </a:r>
          </a:p>
          <a:p>
            <a:pPr marL="573088" lvl="1" indent="-195263"/>
            <a:r>
              <a:rPr lang="en-US" dirty="0" smtClean="0"/>
              <a:t>Adapted design from electrical to optical </a:t>
            </a:r>
            <a:r>
              <a:rPr lang="en-US" dirty="0" err="1" smtClean="0"/>
              <a:t>fibre</a:t>
            </a:r>
            <a:r>
              <a:rPr lang="en-US" dirty="0" smtClean="0"/>
              <a:t> SFP+ transceiver links</a:t>
            </a:r>
          </a:p>
          <a:p>
            <a:pPr marL="573088" lvl="1" indent="-195263"/>
            <a:r>
              <a:rPr lang="en-US" dirty="0" smtClean="0"/>
              <a:t>Report written and adapted design submitted to CERN GBT group</a:t>
            </a:r>
          </a:p>
          <a:p>
            <a:pPr marL="187325" indent="-187325"/>
            <a:r>
              <a:rPr lang="en-US" dirty="0" smtClean="0"/>
              <a:t>Currently developing FPGA VHDL design</a:t>
            </a:r>
          </a:p>
          <a:p>
            <a:pPr marL="288925" lvl="1" indent="-187325"/>
            <a:r>
              <a:rPr lang="en-US" dirty="0" smtClean="0"/>
              <a:t>interface GBT data links to ultra-fast external memory interfaces</a:t>
            </a:r>
          </a:p>
          <a:p>
            <a:pPr marL="288925" lvl="1" indent="-187325"/>
            <a:endParaRPr lang="en-US" dirty="0" smtClean="0"/>
          </a:p>
          <a:p>
            <a:pPr marL="187325" indent="-187325"/>
            <a:r>
              <a:rPr lang="en-US" dirty="0" smtClean="0"/>
              <a:t>Next steps: </a:t>
            </a:r>
          </a:p>
          <a:p>
            <a:pPr marL="288925" lvl="1" indent="-187325"/>
            <a:r>
              <a:rPr lang="en-US" dirty="0" smtClean="0"/>
              <a:t>integrate with CMS Ethernet controls software</a:t>
            </a:r>
          </a:p>
          <a:p>
            <a:pPr marL="288925" lvl="1" indent="-187325"/>
            <a:r>
              <a:rPr lang="en-US" dirty="0" smtClean="0"/>
              <a:t>port design to Mini-T card at RAL</a:t>
            </a:r>
          </a:p>
          <a:p>
            <a:pPr marL="568325" lvl="2" indent="-187325"/>
            <a:r>
              <a:rPr lang="en-US" dirty="0" smtClean="0"/>
              <a:t>when available</a:t>
            </a:r>
          </a:p>
          <a:p>
            <a:pPr marL="573088" lvl="1" indent="-195263"/>
            <a:endParaRPr lang="en-US" dirty="0" smtClean="0"/>
          </a:p>
          <a:p>
            <a:pPr marL="187325" indent="-187325"/>
            <a:endParaRPr lang="en-US" dirty="0" smtClean="0">
              <a:solidFill>
                <a:srgbClr val="00009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Object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45396" y="4471288"/>
            <a:ext cx="38884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Sept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Greg Iles, 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6B1-0AFC-394A-8EE5-16A24E25AD2B}" type="slidenum">
              <a:rPr lang="en-US"/>
              <a:pPr/>
              <a:t>31</a:t>
            </a:fld>
            <a:endParaRPr lang="en-US"/>
          </a:p>
        </p:txBody>
      </p:sp>
      <p:sp>
        <p:nvSpPr>
          <p:cNvPr id="405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WP3: Trigger Development</a:t>
            </a:r>
          </a:p>
        </p:txBody>
      </p:sp>
      <p:sp>
        <p:nvSpPr>
          <p:cNvPr id="405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-128"/>
                <a:cs typeface="ＭＳ Ｐゴシック" charset="-128"/>
              </a:rPr>
              <a:t>Demonstrator system</a:t>
            </a:r>
          </a:p>
          <a:p>
            <a:pPr lvl="1"/>
            <a:r>
              <a:rPr lang="en-GB" dirty="0" smtClean="0">
                <a:ea typeface="ＭＳ Ｐゴシック" charset="-128"/>
              </a:rPr>
              <a:t>MINI-T5: </a:t>
            </a:r>
            <a:r>
              <a:rPr lang="en-GB" dirty="0" err="1" smtClean="0">
                <a:ea typeface="ＭＳ Ｐゴシック" charset="-128"/>
              </a:rPr>
              <a:t>Virtex</a:t>
            </a:r>
            <a:r>
              <a:rPr lang="en-GB" dirty="0" smtClean="0">
                <a:ea typeface="ＭＳ Ｐゴシック" charset="-128"/>
              </a:rPr>
              <a:t> 5 based </a:t>
            </a:r>
            <a:r>
              <a:rPr lang="en-GB" dirty="0" err="1" smtClean="0">
                <a:ea typeface="ＭＳ Ｐゴシック" charset="-128"/>
              </a:rPr>
              <a:t>MicroTCA</a:t>
            </a:r>
            <a:r>
              <a:rPr lang="en-GB" dirty="0" smtClean="0">
                <a:ea typeface="ＭＳ Ｐゴシック" charset="-128"/>
              </a:rPr>
              <a:t> card (160Gb/s and 100Gb/s optics)</a:t>
            </a:r>
          </a:p>
          <a:p>
            <a:pPr lvl="1"/>
            <a:endParaRPr lang="en-GB" dirty="0" smtClean="0">
              <a:ea typeface="ＭＳ Ｐゴシック" charset="-128"/>
            </a:endParaRPr>
          </a:p>
          <a:p>
            <a:r>
              <a:rPr lang="en-GB" dirty="0" smtClean="0">
                <a:ea typeface="ＭＳ Ｐゴシック" charset="-128"/>
                <a:cs typeface="ＭＳ Ｐゴシック" charset="-128"/>
              </a:rPr>
              <a:t>Proposed </a:t>
            </a:r>
            <a:r>
              <a:rPr lang="en-GB" dirty="0">
                <a:ea typeface="ＭＳ Ｐゴシック" charset="-128"/>
                <a:cs typeface="ＭＳ Ｐゴシック" charset="-128"/>
              </a:rPr>
              <a:t>novel trigger architecture to CMS</a:t>
            </a:r>
          </a:p>
          <a:p>
            <a:pPr lvl="1"/>
            <a:r>
              <a:rPr lang="en-GB" dirty="0">
                <a:ea typeface="ＭＳ Ｐゴシック" charset="-128"/>
              </a:rPr>
              <a:t>CMS Note submitted</a:t>
            </a:r>
          </a:p>
          <a:p>
            <a:pPr lvl="1"/>
            <a:r>
              <a:rPr lang="en-GB" dirty="0">
                <a:ea typeface="ＭＳ Ｐゴシック" charset="-128"/>
              </a:rPr>
              <a:t>Discussion on</a:t>
            </a:r>
            <a:r>
              <a:rPr lang="en-GB" dirty="0" smtClean="0">
                <a:ea typeface="ＭＳ Ｐゴシック" charset="-128"/>
              </a:rPr>
              <a:t> upgrade trigger architecture is under way</a:t>
            </a:r>
          </a:p>
          <a:p>
            <a:pPr lvl="1"/>
            <a:endParaRPr lang="en-GB" dirty="0" smtClean="0">
              <a:ea typeface="ＭＳ Ｐゴシック" charset="-128"/>
            </a:endParaRPr>
          </a:p>
          <a:p>
            <a:r>
              <a:rPr lang="en-GB" dirty="0" smtClean="0">
                <a:ea typeface="ＭＳ Ｐゴシック" charset="-128"/>
                <a:cs typeface="ＭＳ Ｐゴシック" charset="-128"/>
              </a:rPr>
              <a:t>Playing a substantial </a:t>
            </a:r>
            <a:r>
              <a:rPr lang="en-GB" dirty="0">
                <a:ea typeface="ＭＳ Ｐゴシック" charset="-128"/>
                <a:cs typeface="ＭＳ Ｐゴシック" charset="-128"/>
              </a:rPr>
              <a:t>role in system </a:t>
            </a:r>
            <a:r>
              <a:rPr lang="en-GB" dirty="0" smtClean="0">
                <a:ea typeface="ＭＳ Ｐゴシック" charset="-128"/>
                <a:cs typeface="ＭＳ Ｐゴシック" charset="-128"/>
              </a:rPr>
              <a:t>design (G Iles)</a:t>
            </a:r>
          </a:p>
          <a:p>
            <a:pPr lvl="1"/>
            <a:r>
              <a:rPr lang="en-GB" dirty="0">
                <a:ea typeface="ＭＳ Ｐゴシック" charset="-128"/>
              </a:rPr>
              <a:t>Proposed</a:t>
            </a:r>
            <a:r>
              <a:rPr lang="en-GB" dirty="0" smtClean="0">
                <a:ea typeface="ＭＳ Ｐゴシック" charset="-128"/>
              </a:rPr>
              <a:t> </a:t>
            </a:r>
            <a:r>
              <a:rPr lang="en-GB" dirty="0" err="1" smtClean="0">
                <a:ea typeface="ＭＳ Ｐゴシック" charset="-128"/>
              </a:rPr>
              <a:t>MicroTCA</a:t>
            </a:r>
            <a:r>
              <a:rPr lang="en-GB" dirty="0" smtClean="0">
                <a:ea typeface="ＭＳ Ｐゴシック" charset="-128"/>
              </a:rPr>
              <a:t> </a:t>
            </a:r>
            <a:r>
              <a:rPr lang="en-GB" dirty="0">
                <a:ea typeface="ＭＳ Ｐゴシック" charset="-128"/>
              </a:rPr>
              <a:t>card for Clock, Control, </a:t>
            </a:r>
            <a:r>
              <a:rPr lang="en-GB" dirty="0" smtClean="0">
                <a:ea typeface="ＭＳ Ｐゴシック" charset="-128"/>
              </a:rPr>
              <a:t>DAQ</a:t>
            </a:r>
          </a:p>
          <a:p>
            <a:pPr lvl="2"/>
            <a:r>
              <a:rPr lang="en-GB" dirty="0">
                <a:ea typeface="ＭＳ Ｐゴシック" charset="-128"/>
              </a:rPr>
              <a:t>Implemented by </a:t>
            </a:r>
            <a:r>
              <a:rPr lang="en-GB" dirty="0" smtClean="0">
                <a:ea typeface="ＭＳ Ｐゴシック" charset="-128"/>
              </a:rPr>
              <a:t>E </a:t>
            </a:r>
            <a:r>
              <a:rPr lang="en-GB" dirty="0">
                <a:ea typeface="ＭＳ Ｐゴシック" charset="-128"/>
              </a:rPr>
              <a:t>Hazen (Boston, US)</a:t>
            </a:r>
          </a:p>
          <a:p>
            <a:pPr lvl="1"/>
            <a:r>
              <a:rPr lang="en-GB" dirty="0">
                <a:ea typeface="ＭＳ Ｐゴシック" charset="-128"/>
              </a:rPr>
              <a:t>Organising common aspects (e.g. crate purchase</a:t>
            </a:r>
            <a:r>
              <a:rPr lang="en-GB" dirty="0" smtClean="0">
                <a:ea typeface="ＭＳ Ｐゴシック" charset="-128"/>
              </a:rPr>
              <a:t>)</a:t>
            </a:r>
          </a:p>
          <a:p>
            <a:r>
              <a:rPr lang="en-GB" dirty="0">
                <a:ea typeface="ＭＳ Ｐゴシック" charset="-128"/>
                <a:cs typeface="ＭＳ Ｐゴシック" charset="-128"/>
              </a:rPr>
              <a:t>Supplying advanced</a:t>
            </a:r>
            <a:r>
              <a:rPr lang="en-GB" dirty="0" smtClean="0">
                <a:ea typeface="ＭＳ Ｐゴシック" charset="-128"/>
                <a:cs typeface="ＭＳ Ｐゴシック" charset="-128"/>
              </a:rPr>
              <a:t> Hardware </a:t>
            </a:r>
            <a:r>
              <a:rPr lang="en-GB" dirty="0">
                <a:ea typeface="ＭＳ Ｐゴシック" charset="-128"/>
                <a:cs typeface="ＭＳ Ｐゴシック" charset="-128"/>
              </a:rPr>
              <a:t>Access </a:t>
            </a:r>
            <a:r>
              <a:rPr lang="en-GB" dirty="0" smtClean="0">
                <a:ea typeface="ＭＳ Ｐゴシック" charset="-128"/>
                <a:cs typeface="ＭＳ Ｐゴシック" charset="-128"/>
              </a:rPr>
              <a:t>Library  (A Rose, R Frazier)</a:t>
            </a:r>
          </a:p>
          <a:p>
            <a:pPr lvl="1"/>
            <a:r>
              <a:rPr lang="en-GB" dirty="0" smtClean="0">
                <a:ea typeface="ＭＳ Ｐゴシック" charset="-128"/>
              </a:rPr>
              <a:t>Software collaboration between WP1 and WP3</a:t>
            </a:r>
          </a:p>
          <a:p>
            <a:pPr lvl="2"/>
            <a:r>
              <a:rPr lang="en-GB" dirty="0" smtClean="0">
                <a:ea typeface="ＭＳ Ｐゴシック" charset="-128"/>
              </a:rPr>
              <a:t>Based </a:t>
            </a:r>
            <a:r>
              <a:rPr lang="en-GB" dirty="0">
                <a:ea typeface="ＭＳ Ｐゴシック" charset="-128"/>
              </a:rPr>
              <a:t>on protocol from </a:t>
            </a:r>
            <a:r>
              <a:rPr lang="en-GB" dirty="0" smtClean="0">
                <a:ea typeface="ＭＳ Ｐゴシック" charset="-128"/>
              </a:rPr>
              <a:t>J </a:t>
            </a:r>
            <a:r>
              <a:rPr lang="en-GB" dirty="0">
                <a:ea typeface="ＭＳ Ｐゴシック" charset="-128"/>
              </a:rPr>
              <a:t>Mans (Minnesota, US)</a:t>
            </a:r>
            <a:endParaRPr lang="en-GB" dirty="0" smtClean="0">
              <a:ea typeface="ＭＳ Ｐゴシック" charset="-128"/>
            </a:endParaRPr>
          </a:p>
          <a:p>
            <a:pPr lvl="1"/>
            <a:endParaRPr lang="en-GB" dirty="0">
              <a:ea typeface="ＭＳ Ｐゴシック" charset="-128"/>
            </a:endParaRPr>
          </a:p>
        </p:txBody>
      </p:sp>
      <p:pic>
        <p:nvPicPr>
          <p:cNvPr id="405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188913"/>
            <a:ext cx="20891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Sept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Greg Iles, 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F14C-B935-894B-AE5C-C67127A3185B}" type="slidenum">
              <a:rPr lang="en-US"/>
              <a:pPr/>
              <a:t>32</a:t>
            </a:fld>
            <a:endParaRPr lang="en-US"/>
          </a:p>
        </p:txBody>
      </p:sp>
      <p:sp>
        <p:nvSpPr>
          <p:cNvPr id="329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WP3: Demonstrator System</a:t>
            </a:r>
          </a:p>
        </p:txBody>
      </p:sp>
      <p:sp>
        <p:nvSpPr>
          <p:cNvPr id="329731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6059488" cy="5165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>
                <a:ea typeface="ＭＳ Ｐゴシック" charset="-128"/>
                <a:cs typeface="ＭＳ Ｐゴシック" charset="-128"/>
              </a:rPr>
              <a:t>Two cards produced: </a:t>
            </a:r>
          </a:p>
          <a:p>
            <a:pPr lvl="1">
              <a:lnSpc>
                <a:spcPct val="90000"/>
              </a:lnSpc>
            </a:pPr>
            <a:r>
              <a:rPr lang="en-GB" dirty="0">
                <a:ea typeface="ＭＳ Ｐゴシック" charset="-128"/>
              </a:rPr>
              <a:t>Rev 0: Original</a:t>
            </a:r>
          </a:p>
          <a:p>
            <a:pPr lvl="1">
              <a:lnSpc>
                <a:spcPct val="90000"/>
              </a:lnSpc>
            </a:pPr>
            <a:r>
              <a:rPr lang="en-GB" dirty="0">
                <a:ea typeface="ＭＳ Ｐゴシック" charset="-128"/>
              </a:rPr>
              <a:t>Rev 1: Alternate optics (supply issue)</a:t>
            </a:r>
          </a:p>
          <a:p>
            <a:pPr lvl="1">
              <a:lnSpc>
                <a:spcPct val="90000"/>
              </a:lnSpc>
            </a:pPr>
            <a:endParaRPr lang="en-GB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>
                <a:ea typeface="ＭＳ Ｐゴシック" charset="-128"/>
                <a:cs typeface="ＭＳ Ｐゴシック" charset="-128"/>
              </a:rPr>
              <a:t>New manufacturing run in</a:t>
            </a:r>
            <a:r>
              <a:rPr lang="en-GB" dirty="0" smtClean="0">
                <a:ea typeface="ＭＳ Ｐゴシック" charset="-128"/>
                <a:cs typeface="ＭＳ Ｐゴシック" charset="-128"/>
              </a:rPr>
              <a:t> a few </a:t>
            </a:r>
            <a:r>
              <a:rPr lang="en-GB" dirty="0">
                <a:ea typeface="ＭＳ Ｐゴシック" charset="-128"/>
                <a:cs typeface="ＭＳ Ｐゴシック" charset="-128"/>
              </a:rPr>
              <a:t>weeks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ea typeface="ＭＳ Ｐゴシック" charset="-128"/>
              </a:rPr>
              <a:t>Rev 2: QDR II ram added (request)</a:t>
            </a:r>
          </a:p>
          <a:p>
            <a:pPr lvl="1">
              <a:lnSpc>
                <a:spcPct val="90000"/>
              </a:lnSpc>
            </a:pPr>
            <a:r>
              <a:rPr lang="en-GB" dirty="0">
                <a:ea typeface="ＭＳ Ｐゴシック" charset="-128"/>
              </a:rPr>
              <a:t>Will make approx 12 cards if all OK</a:t>
            </a:r>
          </a:p>
          <a:p>
            <a:pPr lvl="1">
              <a:lnSpc>
                <a:spcPct val="90000"/>
              </a:lnSpc>
            </a:pPr>
            <a:r>
              <a:rPr lang="en-GB" dirty="0">
                <a:ea typeface="ＭＳ Ｐゴシック" charset="-128"/>
              </a:rPr>
              <a:t>Enables large scale system test</a:t>
            </a:r>
          </a:p>
          <a:p>
            <a:pPr lvl="1">
              <a:lnSpc>
                <a:spcPct val="90000"/>
              </a:lnSpc>
            </a:pPr>
            <a:endParaRPr lang="en-GB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>
                <a:ea typeface="ＭＳ Ｐゴシック" charset="-128"/>
                <a:cs typeface="ＭＳ Ｐゴシック" charset="-128"/>
              </a:rPr>
              <a:t>Firmware infrastructure</a:t>
            </a:r>
          </a:p>
          <a:p>
            <a:pPr lvl="1">
              <a:lnSpc>
                <a:spcPct val="90000"/>
              </a:lnSpc>
            </a:pPr>
            <a:r>
              <a:rPr lang="en-GB" dirty="0">
                <a:ea typeface="ＭＳ Ｐゴシック" charset="-128"/>
              </a:rPr>
              <a:t>Complete (link setup,</a:t>
            </a:r>
            <a:r>
              <a:rPr lang="en-GB" dirty="0" smtClean="0">
                <a:ea typeface="ＭＳ Ｐゴシック" charset="-128"/>
              </a:rPr>
              <a:t> DAQ, </a:t>
            </a:r>
            <a:r>
              <a:rPr lang="en-GB" dirty="0">
                <a:ea typeface="ＭＳ Ｐゴシック" charset="-128"/>
              </a:rPr>
              <a:t>control)</a:t>
            </a:r>
          </a:p>
          <a:p>
            <a:pPr lvl="1">
              <a:lnSpc>
                <a:spcPct val="90000"/>
              </a:lnSpc>
            </a:pPr>
            <a:endParaRPr lang="en-GB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>
                <a:ea typeface="ＭＳ Ｐゴシック" charset="-128"/>
                <a:cs typeface="ＭＳ Ｐゴシック" charset="-128"/>
              </a:rPr>
              <a:t>Firmware algorithms</a:t>
            </a:r>
          </a:p>
          <a:p>
            <a:pPr lvl="1">
              <a:lnSpc>
                <a:spcPct val="90000"/>
              </a:lnSpc>
            </a:pPr>
            <a:r>
              <a:rPr lang="en-GB" dirty="0" err="1">
                <a:ea typeface="ＭＳ Ｐゴシック" charset="-128"/>
              </a:rPr>
              <a:t>Elec/Tau</a:t>
            </a:r>
            <a:r>
              <a:rPr lang="en-GB" dirty="0">
                <a:ea typeface="ＭＳ Ｐゴシック" charset="-128"/>
              </a:rPr>
              <a:t> complete (based on Wisconsin 2x2 cluster </a:t>
            </a:r>
            <a:r>
              <a:rPr lang="en-GB" dirty="0" err="1">
                <a:ea typeface="ＭＳ Ｐゴシック" charset="-128"/>
              </a:rPr>
              <a:t>algo</a:t>
            </a:r>
            <a:r>
              <a:rPr lang="en-GB" dirty="0">
                <a:ea typeface="ＭＳ Ｐゴシック" charset="-128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GB" dirty="0" err="1">
                <a:ea typeface="ＭＳ Ｐゴシック" charset="-128"/>
              </a:rPr>
              <a:t>Algo</a:t>
            </a:r>
            <a:r>
              <a:rPr lang="en-GB" dirty="0">
                <a:ea typeface="ＭＳ Ｐゴシック" charset="-128"/>
              </a:rPr>
              <a:t> size and speed not an </a:t>
            </a:r>
            <a:r>
              <a:rPr lang="en-GB" dirty="0" smtClean="0">
                <a:ea typeface="ＭＳ Ｐゴシック" charset="-128"/>
              </a:rPr>
              <a:t>issue</a:t>
            </a:r>
            <a:endParaRPr lang="en-GB" dirty="0">
              <a:ea typeface="ＭＳ Ｐゴシック" charset="-128"/>
            </a:endParaRPr>
          </a:p>
        </p:txBody>
      </p:sp>
      <p:pic>
        <p:nvPicPr>
          <p:cNvPr id="329735" name="Picture 7" descr="IMG_4013"/>
          <p:cNvPicPr>
            <a:picLocks noChangeAspect="1" noChangeArrowheads="1"/>
          </p:cNvPicPr>
          <p:nvPr/>
        </p:nvPicPr>
        <p:blipFill>
          <a:blip r:embed="rId3"/>
          <a:srcRect l="19325" b="5658"/>
          <a:stretch>
            <a:fillRect/>
          </a:stretch>
        </p:blipFill>
        <p:spPr bwMode="auto">
          <a:xfrm>
            <a:off x="5219700" y="476250"/>
            <a:ext cx="3527425" cy="301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15A18-98CB-E747-A904-ABD03E323AAB}" type="slidenum">
              <a:rPr lang="en-US"/>
              <a:pPr/>
              <a:t>33</a:t>
            </a:fld>
            <a:endParaRPr lang="en-US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Time-Multiplexed Trigger: Concept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415" y="4857751"/>
            <a:ext cx="8259961" cy="1509117"/>
          </a:xfrm>
          <a:ln/>
        </p:spPr>
        <p:txBody>
          <a:bodyPr/>
          <a:lstStyle/>
          <a:p>
            <a:pPr>
              <a:buClrTx/>
            </a:pPr>
            <a:r>
              <a:rPr lang="en-US" dirty="0"/>
              <a:t>The key problems of triggering remain the same as in 1995</a:t>
            </a:r>
          </a:p>
          <a:p>
            <a:pPr marL="455375" lvl="1"/>
            <a:r>
              <a:rPr lang="en-US" dirty="0"/>
              <a:t>Concentration of dataflow into a single processor</a:t>
            </a:r>
          </a:p>
          <a:p>
            <a:pPr marL="455375" lvl="1"/>
            <a:r>
              <a:rPr lang="en-US" dirty="0"/>
              <a:t>Limitations on algorithms due to internal bandwidth limits</a:t>
            </a:r>
          </a:p>
          <a:p>
            <a:pPr marL="455375" lvl="1"/>
            <a:r>
              <a:rPr lang="en-US" dirty="0"/>
              <a:t>Understanding and </a:t>
            </a:r>
            <a:r>
              <a:rPr lang="en-US" dirty="0" err="1"/>
              <a:t>optimising</a:t>
            </a:r>
            <a:r>
              <a:rPr lang="en-US" dirty="0"/>
              <a:t> what is going on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87" y="875110"/>
            <a:ext cx="3464719" cy="389780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9860" y="892969"/>
            <a:ext cx="3333006" cy="37504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54D1-7583-C64A-96EE-FA48569EB147}" type="slidenum">
              <a:rPr lang="en-US"/>
              <a:pPr/>
              <a:t>34</a:t>
            </a:fld>
            <a:endParaRPr lang="en-US"/>
          </a:p>
        </p:txBody>
      </p:sp>
      <p:sp>
        <p:nvSpPr>
          <p:cNvPr id="409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WP3: 2011 Plans</a:t>
            </a:r>
          </a:p>
        </p:txBody>
      </p:sp>
      <p:sp>
        <p:nvSpPr>
          <p:cNvPr id="409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Two parallel developments</a:t>
            </a:r>
          </a:p>
          <a:p>
            <a:endParaRPr lang="en-GB" dirty="0">
              <a:ea typeface="ＭＳ Ｐゴシック" charset="-128"/>
              <a:cs typeface="ＭＳ Ｐゴシック" charset="-128"/>
            </a:endParaRPr>
          </a:p>
          <a:p>
            <a:r>
              <a:rPr lang="en-GB" dirty="0">
                <a:ea typeface="ＭＳ Ｐゴシック" charset="-128"/>
                <a:cs typeface="ＭＳ Ｐゴシック" charset="-128"/>
              </a:rPr>
              <a:t>(a) System Tests</a:t>
            </a:r>
          </a:p>
          <a:p>
            <a:pPr lvl="1"/>
            <a:r>
              <a:rPr lang="en-GB" dirty="0">
                <a:ea typeface="ＭＳ Ｐゴシック" charset="-128"/>
              </a:rPr>
              <a:t>Most infrastructure in place or soon to be (e.g. crate, hub, etc)</a:t>
            </a:r>
          </a:p>
          <a:p>
            <a:pPr lvl="1"/>
            <a:r>
              <a:rPr lang="en-GB" dirty="0">
                <a:ea typeface="ＭＳ Ｐゴシック" charset="-128"/>
              </a:rPr>
              <a:t>Start in earnest in April (MINI-T5:Rev2 cards back</a:t>
            </a:r>
            <a:r>
              <a:rPr lang="en-GB" dirty="0" smtClean="0">
                <a:ea typeface="ＭＳ Ｐゴシック" charset="-128"/>
              </a:rPr>
              <a:t>)</a:t>
            </a:r>
          </a:p>
          <a:p>
            <a:pPr lvl="1"/>
            <a:r>
              <a:rPr lang="en-GB" dirty="0" smtClean="0">
                <a:ea typeface="ＭＳ Ｐゴシック" charset="-128"/>
              </a:rPr>
              <a:t>Initial 6-12 months, moving towards final system</a:t>
            </a:r>
          </a:p>
          <a:p>
            <a:pPr lvl="1"/>
            <a:endParaRPr lang="en-GB" dirty="0">
              <a:ea typeface="ＭＳ Ｐゴシック" charset="-128"/>
            </a:endParaRPr>
          </a:p>
          <a:p>
            <a:r>
              <a:rPr lang="en-GB" dirty="0">
                <a:ea typeface="ＭＳ Ｐゴシック" charset="-128"/>
                <a:cs typeface="ＭＳ Ｐゴシック" charset="-128"/>
              </a:rPr>
              <a:t>(</a:t>
            </a:r>
            <a:r>
              <a:rPr lang="en-GB" dirty="0" err="1">
                <a:ea typeface="ＭＳ Ｐゴシック" charset="-128"/>
                <a:cs typeface="ＭＳ Ｐゴシック" charset="-128"/>
              </a:rPr>
              <a:t>b</a:t>
            </a:r>
            <a:r>
              <a:rPr lang="en-GB" dirty="0">
                <a:ea typeface="ＭＳ Ｐゴシック" charset="-128"/>
                <a:cs typeface="ＭＳ Ｐゴシック" charset="-128"/>
              </a:rPr>
              <a:t>) Final Hardware design</a:t>
            </a:r>
          </a:p>
          <a:p>
            <a:pPr lvl="1"/>
            <a:r>
              <a:rPr lang="en-GB" dirty="0">
                <a:ea typeface="ＭＳ Ｐゴシック" charset="-128"/>
              </a:rPr>
              <a:t>Based on </a:t>
            </a:r>
            <a:r>
              <a:rPr lang="en-GB" dirty="0" err="1">
                <a:ea typeface="ＭＳ Ｐゴシック" charset="-128"/>
              </a:rPr>
              <a:t>Virtex</a:t>
            </a:r>
            <a:r>
              <a:rPr lang="en-GB" dirty="0">
                <a:ea typeface="ＭＳ Ｐゴシック" charset="-128"/>
              </a:rPr>
              <a:t> 7</a:t>
            </a:r>
          </a:p>
          <a:p>
            <a:pPr lvl="1"/>
            <a:r>
              <a:rPr lang="en-GB" dirty="0">
                <a:ea typeface="ＭＳ Ｐゴシック" charset="-128"/>
              </a:rPr>
              <a:t>Some dependence on architecture choice</a:t>
            </a:r>
          </a:p>
          <a:p>
            <a:pPr lvl="2"/>
            <a:r>
              <a:rPr lang="en-GB" dirty="0">
                <a:ea typeface="ＭＳ Ｐゴシック" charset="-128"/>
              </a:rPr>
              <a:t>Primarily number of 10G links (x36 or x48)</a:t>
            </a:r>
            <a:endParaRPr lang="en-GB" dirty="0" smtClean="0">
              <a:ea typeface="ＭＳ Ｐゴシック" charset="-128"/>
            </a:endParaRPr>
          </a:p>
          <a:p>
            <a:pPr lvl="2"/>
            <a:r>
              <a:rPr lang="en-GB" dirty="0" smtClean="0">
                <a:ea typeface="ＭＳ Ｐゴシック" charset="-128"/>
              </a:rPr>
              <a:t>Choice</a:t>
            </a:r>
            <a:r>
              <a:rPr lang="en-GB" dirty="0">
                <a:ea typeface="ＭＳ Ｐゴシック" charset="-128"/>
              </a:rPr>
              <a:t>: Balance - Cost, BRAM, Logic and </a:t>
            </a:r>
            <a:r>
              <a:rPr lang="en-GB" dirty="0" smtClean="0">
                <a:ea typeface="ＭＳ Ｐゴシック" charset="-128"/>
              </a:rPr>
              <a:t>Links</a:t>
            </a:r>
          </a:p>
          <a:p>
            <a:pPr lvl="1"/>
            <a:r>
              <a:rPr lang="en-GB" dirty="0" smtClean="0">
                <a:ea typeface="ＭＳ Ｐゴシック" charset="-128"/>
              </a:rPr>
              <a:t>CMS collaboration: Wisconsin, (Vienna) + UK</a:t>
            </a:r>
            <a:endParaRPr lang="en-GB" dirty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  <a:r>
              <a:rPr lang="en-US" dirty="0" smtClean="0"/>
              <a:t> pixel </a:t>
            </a:r>
            <a:r>
              <a:rPr lang="en-US" dirty="0" smtClean="0"/>
              <a:t>detector project well </a:t>
            </a:r>
            <a:r>
              <a:rPr lang="en-US" dirty="0" smtClean="0"/>
              <a:t>defined</a:t>
            </a:r>
          </a:p>
          <a:p>
            <a:pPr lvl="1"/>
            <a:r>
              <a:rPr lang="en-US" dirty="0" smtClean="0"/>
              <a:t>4 barrel layers + 2 </a:t>
            </a:r>
            <a:r>
              <a:rPr lang="en-US" dirty="0" err="1" smtClean="0"/>
              <a:t>x</a:t>
            </a:r>
            <a:r>
              <a:rPr lang="en-US" dirty="0" smtClean="0"/>
              <a:t> 3 </a:t>
            </a:r>
            <a:r>
              <a:rPr lang="en-US" dirty="0" err="1" smtClean="0"/>
              <a:t>endcap</a:t>
            </a:r>
            <a:r>
              <a:rPr lang="en-US" dirty="0" smtClean="0"/>
              <a:t> disks</a:t>
            </a:r>
            <a:endParaRPr lang="en-US" dirty="0" smtClean="0"/>
          </a:p>
          <a:p>
            <a:pPr lvl="1"/>
            <a:r>
              <a:rPr lang="en-US" dirty="0" smtClean="0"/>
              <a:t>Significant contributions “guaranteed” from existing collaborators, plus some new partners (DESY, Aachen, CERN, Taiwan, Italy) with clear roles</a:t>
            </a:r>
          </a:p>
          <a:p>
            <a:pPr lvl="1"/>
            <a:r>
              <a:rPr lang="en-US" dirty="0" smtClean="0"/>
              <a:t>stronger physics case needed to demonstrate cost/benefit</a:t>
            </a:r>
          </a:p>
          <a:p>
            <a:r>
              <a:rPr lang="en-US" dirty="0" smtClean="0"/>
              <a:t>Upgraded Calorimeter trigger</a:t>
            </a:r>
          </a:p>
          <a:p>
            <a:pPr lvl="1"/>
            <a:r>
              <a:rPr lang="en-US" dirty="0" smtClean="0"/>
              <a:t>architecture under discussion</a:t>
            </a:r>
          </a:p>
          <a:p>
            <a:pPr lvl="1"/>
            <a:r>
              <a:rPr lang="en-US" dirty="0" smtClean="0"/>
              <a:t>physics studies to justify</a:t>
            </a:r>
          </a:p>
          <a:p>
            <a:r>
              <a:rPr lang="en-US" dirty="0" smtClean="0"/>
              <a:t>More detailed long term plan to be defined</a:t>
            </a:r>
          </a:p>
          <a:p>
            <a:pPr lvl="1"/>
            <a:r>
              <a:rPr lang="en-US" dirty="0" smtClean="0"/>
              <a:t>be ready for worse case conditions 2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34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&amp; 50ns bunch spacing</a:t>
            </a:r>
          </a:p>
          <a:p>
            <a:pPr lvl="1"/>
            <a:r>
              <a:rPr lang="en-US" dirty="0" smtClean="0"/>
              <a:t>LHC planning must precede CMS</a:t>
            </a:r>
          </a:p>
          <a:p>
            <a:r>
              <a:rPr lang="en-US" dirty="0" smtClean="0"/>
              <a:t>Long term R&amp;D (full Tracker and trigger) remains very high priority</a:t>
            </a:r>
          </a:p>
          <a:p>
            <a:pPr lvl="1"/>
            <a:r>
              <a:rPr lang="en-US" dirty="0" smtClean="0"/>
              <a:t>potential Tracker risk if cooling is problematic</a:t>
            </a:r>
          </a:p>
          <a:p>
            <a:pPr lvl="1"/>
            <a:r>
              <a:rPr lang="en-US" dirty="0" smtClean="0"/>
              <a:t>must also plan cautiously, despite excellent performance to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UK contributions to future 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3350"/>
          </a:xfrm>
        </p:spPr>
        <p:txBody>
          <a:bodyPr/>
          <a:lstStyle/>
          <a:p>
            <a:r>
              <a:rPr lang="en-US" dirty="0" smtClean="0"/>
              <a:t>Trigger effort has strong UK support, based on more advanced progress than elsewhere in hardware/firmware/software</a:t>
            </a:r>
            <a:endParaRPr lang="en-US" sz="2400" dirty="0" smtClean="0"/>
          </a:p>
          <a:p>
            <a:pPr lvl="1"/>
            <a:r>
              <a:rPr lang="en-US" dirty="0" smtClean="0"/>
              <a:t>good existing collaboration to build on (Wisconsin, Vienna,…)</a:t>
            </a:r>
          </a:p>
          <a:p>
            <a:r>
              <a:rPr lang="en-US" dirty="0" smtClean="0"/>
              <a:t>Tracker: development of eventual detector is long term – but cannot be deferred</a:t>
            </a:r>
          </a:p>
          <a:p>
            <a:pPr lvl="1"/>
            <a:r>
              <a:rPr lang="en-US" dirty="0" smtClean="0"/>
              <a:t>CBC, module, FED and DAQ: contributions and strong collaboration (esp. CERN)</a:t>
            </a:r>
          </a:p>
          <a:p>
            <a:pPr lvl="2"/>
            <a:r>
              <a:rPr lang="en-US" sz="1600" dirty="0" smtClean="0"/>
              <a:t>must not forget DAQ upgrade and its likely impact</a:t>
            </a:r>
          </a:p>
          <a:p>
            <a:r>
              <a:rPr lang="en-US" dirty="0" smtClean="0"/>
              <a:t>Is there scope for UK contribution to Phase I pixel system?</a:t>
            </a:r>
          </a:p>
          <a:p>
            <a:pPr lvl="1"/>
            <a:r>
              <a:rPr lang="en-US" dirty="0" smtClean="0"/>
              <a:t>interest from RAL </a:t>
            </a:r>
            <a:r>
              <a:rPr lang="en-US" dirty="0" smtClean="0"/>
              <a:t>PPD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Continuity of funding required to match timing of </a:t>
            </a:r>
            <a:r>
              <a:rPr lang="en-US" dirty="0" smtClean="0"/>
              <a:t>proposal for construction &amp; long term R&amp;D</a:t>
            </a:r>
          </a:p>
          <a:p>
            <a:pPr lvl="1"/>
            <a:r>
              <a:rPr lang="en-US" dirty="0" smtClean="0"/>
              <a:t>proposed bridging the gap for next tranche to start ~ April 2013</a:t>
            </a:r>
          </a:p>
          <a:p>
            <a:pPr lvl="1"/>
            <a:r>
              <a:rPr lang="en-US" dirty="0" smtClean="0"/>
              <a:t>proposal </a:t>
            </a:r>
            <a:r>
              <a:rPr lang="en-US" smtClean="0"/>
              <a:t>~ early 2012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been flexible in use of WP1 staff at RAL PPD to cope with a difficult funding period </a:t>
            </a:r>
          </a:p>
          <a:p>
            <a:pPr lvl="1"/>
            <a:r>
              <a:rPr lang="en-US" dirty="0" smtClean="0"/>
              <a:t>but need to cleanly distinguish new staff entering project and ensure WP1 deliverables are met </a:t>
            </a:r>
          </a:p>
          <a:p>
            <a:pPr lvl="1"/>
            <a:r>
              <a:rPr lang="en-US" dirty="0" smtClean="0"/>
              <a:t>propose a separate WP for evaluation of pixel contribution</a:t>
            </a:r>
          </a:p>
          <a:p>
            <a:pPr lvl="2"/>
            <a:r>
              <a:rPr lang="en-US" dirty="0" smtClean="0"/>
              <a:t>new milestone added for provisional project outline: </a:t>
            </a:r>
          </a:p>
          <a:p>
            <a:pPr lvl="3"/>
            <a:r>
              <a:rPr lang="en-US" dirty="0" smtClean="0"/>
              <a:t>should evaluate feasibility &amp; cost in first instance</a:t>
            </a:r>
          </a:p>
          <a:p>
            <a:r>
              <a:rPr lang="en-US" dirty="0" err="1" smtClean="0"/>
              <a:t>WPs</a:t>
            </a:r>
            <a:r>
              <a:rPr lang="en-US" dirty="0" smtClean="0"/>
              <a:t> also have different end dates</a:t>
            </a:r>
          </a:p>
          <a:p>
            <a:pPr lvl="1"/>
            <a:r>
              <a:rPr lang="en-US" dirty="0" smtClean="0"/>
              <a:t>logical at approval but no longer fits needs</a:t>
            </a:r>
          </a:p>
          <a:p>
            <a:pPr lvl="1"/>
            <a:r>
              <a:rPr lang="en-US" dirty="0" smtClean="0"/>
              <a:t>WP1, WP2, WP3 already adapted to long term CMS requirements</a:t>
            </a:r>
          </a:p>
          <a:p>
            <a:pPr lvl="1"/>
            <a:r>
              <a:rPr lang="en-US" dirty="0" smtClean="0"/>
              <a:t>Pixel WP needs similar coherence</a:t>
            </a:r>
          </a:p>
          <a:p>
            <a:pPr lvl="2"/>
            <a:r>
              <a:rPr lang="en-US" dirty="0" smtClean="0"/>
              <a:t>plan, deliverables and funding – if demonstrated to be feasible</a:t>
            </a:r>
          </a:p>
          <a:p>
            <a:r>
              <a:rPr lang="en-US" dirty="0" smtClean="0"/>
              <a:t>Possible next steps</a:t>
            </a:r>
          </a:p>
          <a:p>
            <a:pPr lvl="1"/>
            <a:r>
              <a:rPr lang="en-US" dirty="0" smtClean="0"/>
              <a:t>bridging funds to, say, Mar 2013 to match proposal for long term R&amp;D and construction funding</a:t>
            </a:r>
          </a:p>
          <a:p>
            <a:pPr lvl="2"/>
            <a:r>
              <a:rPr lang="en-US" dirty="0" smtClean="0"/>
              <a:t>submission early 2012, giving time for CMS decisions on overall LHC schedule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Continued good progress </a:t>
            </a:r>
          </a:p>
          <a:p>
            <a:pPr lvl="1"/>
            <a:r>
              <a:rPr lang="en-US" dirty="0" smtClean="0"/>
              <a:t>CBC delayed but good progress in early testing - next steps reasonably clear</a:t>
            </a:r>
          </a:p>
          <a:p>
            <a:pPr lvl="1"/>
            <a:r>
              <a:rPr lang="en-US" dirty="0" smtClean="0"/>
              <a:t>Trigger progress very good, and sound basis for contribution to CMS upgrade</a:t>
            </a:r>
          </a:p>
          <a:p>
            <a:r>
              <a:rPr lang="en-US" dirty="0" smtClean="0"/>
              <a:t>CMS and LHC upgrade planning</a:t>
            </a:r>
          </a:p>
          <a:p>
            <a:pPr lvl="1"/>
            <a:r>
              <a:rPr lang="en-US" dirty="0" smtClean="0"/>
              <a:t>schedule uncertain again, for a few months</a:t>
            </a:r>
          </a:p>
          <a:p>
            <a:r>
              <a:rPr lang="en-US" dirty="0" smtClean="0"/>
              <a:t>Finances</a:t>
            </a:r>
          </a:p>
          <a:p>
            <a:pPr lvl="1"/>
            <a:r>
              <a:rPr lang="en-US" dirty="0" smtClean="0"/>
              <a:t>spending gradually increasing, with larger commitments expected in 2011/12</a:t>
            </a:r>
          </a:p>
          <a:p>
            <a:pPr lvl="2"/>
            <a:r>
              <a:rPr lang="en-US" dirty="0" smtClean="0"/>
              <a:t>Working Margin (£230k) not yet touched</a:t>
            </a:r>
          </a:p>
          <a:p>
            <a:pPr lvl="1"/>
            <a:r>
              <a:rPr lang="en-US" dirty="0" smtClean="0"/>
              <a:t>Use of RAL PPD staff</a:t>
            </a:r>
          </a:p>
          <a:p>
            <a:pPr lvl="2"/>
            <a:r>
              <a:rPr lang="en-US" dirty="0" smtClean="0"/>
              <a:t>distinguish staff entering project in new WP (&amp; milestones)</a:t>
            </a:r>
          </a:p>
          <a:p>
            <a:pPr lvl="2"/>
            <a:r>
              <a:rPr lang="en-US" dirty="0" smtClean="0"/>
              <a:t>understand effort available for WP1</a:t>
            </a:r>
          </a:p>
          <a:p>
            <a:pPr lvl="1"/>
            <a:r>
              <a:rPr lang="en-US" dirty="0" smtClean="0"/>
              <a:t>Bridging to next period for construction and long term</a:t>
            </a:r>
          </a:p>
          <a:p>
            <a:pPr lvl="1"/>
            <a:r>
              <a:rPr lang="en-US" dirty="0" smtClean="0"/>
              <a:t>SSC &amp; budget reporting – well known problem</a:t>
            </a:r>
          </a:p>
          <a:p>
            <a:r>
              <a:rPr lang="en-US" dirty="0" smtClean="0"/>
              <a:t>Staff changes</a:t>
            </a:r>
          </a:p>
          <a:p>
            <a:pPr lvl="1"/>
            <a:r>
              <a:rPr lang="en-US" dirty="0" smtClean="0"/>
              <a:t>O Zorba left, interviews for replacement imminent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524000"/>
            <a:ext cx="8686800" cy="411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2010 peak luminosity  (protons)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9530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lvl="3"/>
            <a:endParaRPr lang="en-US" b="1" dirty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133125" name="Picture 2" descr="\\cern.ch\dfs\Users\l\lpc\Documents\My Pictures\plu_fil_log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76400"/>
            <a:ext cx="37814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7" descr="\\cern.ch\dfs\Users\l\lpc\Documents\My Pictures\plu_days_log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76400"/>
            <a:ext cx="37814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1066800" y="2438400"/>
            <a:ext cx="73914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98875" y="2362200"/>
            <a:ext cx="1179513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b="1"/>
              <a:t>1e32Hz/cm</a:t>
            </a:r>
            <a:r>
              <a:rPr lang="en-US" sz="1400" b="1" baseline="30000"/>
              <a:t>2</a:t>
            </a:r>
          </a:p>
        </p:txBody>
      </p:sp>
      <p:sp>
        <p:nvSpPr>
          <p:cNvPr id="133129" name="TextBox 8"/>
          <p:cNvSpPr txBox="1">
            <a:spLocks noChangeArrowheads="1"/>
          </p:cNvSpPr>
          <p:nvPr/>
        </p:nvSpPr>
        <p:spPr bwMode="auto">
          <a:xfrm>
            <a:off x="5664200" y="762000"/>
            <a:ext cx="334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 F-L Chamonix report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CBC testing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 smtClean="0"/>
              <a:t>baseline performance (conventional (clean) powering scheme)</a:t>
            </a:r>
          </a:p>
          <a:p>
            <a:pPr lvl="1"/>
            <a:r>
              <a:rPr lang="en-GB" sz="1600" dirty="0" smtClean="0"/>
              <a:t>digital functionality</a:t>
            </a:r>
          </a:p>
          <a:p>
            <a:pPr lvl="2"/>
            <a:r>
              <a:rPr lang="en-GB" sz="1600" dirty="0" smtClean="0"/>
              <a:t>fast (Ck/T1 - SLVS) &amp; slow control (I2C) interfaces setup and operation</a:t>
            </a:r>
          </a:p>
          <a:p>
            <a:pPr lvl="1"/>
            <a:r>
              <a:rPr lang="en-GB" sz="1600" dirty="0" smtClean="0"/>
              <a:t>analogue functionality</a:t>
            </a:r>
          </a:p>
          <a:p>
            <a:pPr lvl="2"/>
            <a:r>
              <a:rPr lang="en-GB" sz="1600" dirty="0" smtClean="0"/>
              <a:t>amplifier pulse shape, noise, linearity,..</a:t>
            </a:r>
          </a:p>
          <a:p>
            <a:pPr lvl="2"/>
            <a:r>
              <a:rPr lang="en-GB" sz="1600" dirty="0" smtClean="0"/>
              <a:t>CIN dependence, signal polarity dependence, across chip &amp; chip-to-chip uniformity</a:t>
            </a:r>
          </a:p>
          <a:p>
            <a:pPr lvl="2"/>
            <a:r>
              <a:rPr lang="en-GB" sz="1600" dirty="0" smtClean="0"/>
              <a:t>leakage current tolerance</a:t>
            </a:r>
          </a:p>
          <a:p>
            <a:pPr lvl="1"/>
            <a:r>
              <a:rPr lang="en-GB" sz="1600" dirty="0" smtClean="0"/>
              <a:t>comparator</a:t>
            </a:r>
          </a:p>
          <a:p>
            <a:pPr lvl="2"/>
            <a:r>
              <a:rPr lang="en-GB" sz="1600" dirty="0" err="1" smtClean="0"/>
              <a:t>timewalk</a:t>
            </a:r>
            <a:r>
              <a:rPr lang="en-GB" sz="1600" dirty="0" smtClean="0"/>
              <a:t>, threshold tuning and uniformity, hysteresis</a:t>
            </a:r>
          </a:p>
          <a:p>
            <a:pPr lvl="1"/>
            <a:r>
              <a:rPr lang="en-GB" sz="1600" dirty="0" smtClean="0"/>
              <a:t>all above will depend on bias generator settings</a:t>
            </a:r>
          </a:p>
          <a:p>
            <a:pPr lvl="2"/>
            <a:r>
              <a:rPr lang="en-GB" sz="1600" dirty="0" smtClean="0"/>
              <a:t>=&gt; large parameter space to cover</a:t>
            </a:r>
          </a:p>
          <a:p>
            <a:pPr lvl="1"/>
            <a:r>
              <a:rPr lang="en-GB" sz="1600" dirty="0" smtClean="0"/>
              <a:t>power consumption</a:t>
            </a:r>
          </a:p>
          <a:p>
            <a:r>
              <a:rPr lang="en-GB" sz="1800" dirty="0" smtClean="0"/>
              <a:t>powering options studies</a:t>
            </a:r>
          </a:p>
          <a:p>
            <a:pPr lvl="1"/>
            <a:r>
              <a:rPr lang="en-GB" sz="1600" dirty="0" smtClean="0"/>
              <a:t>supply sensitivity with/without various on-chip options</a:t>
            </a:r>
          </a:p>
          <a:p>
            <a:r>
              <a:rPr lang="en-GB" sz="1800" dirty="0" smtClean="0"/>
              <a:t>longer term</a:t>
            </a:r>
          </a:p>
          <a:p>
            <a:pPr lvl="1"/>
            <a:r>
              <a:rPr lang="en-GB" sz="1600" dirty="0" smtClean="0"/>
              <a:t>temperature effects (~ all of above vs. T), tests with sensors, radiation: ionizing &amp; SEU sensitivity, test beam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077" y="0"/>
            <a:ext cx="6998677" cy="9525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Sensitivity:  1,2,5,10 fb</a:t>
            </a:r>
            <a:r>
              <a:rPr lang="en-US" altLang="zh-CN" b="1" baseline="30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altLang="zh-CN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 @7 </a:t>
            </a:r>
            <a:r>
              <a:rPr lang="en-US" altLang="zh-CN" b="1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TeV</a:t>
            </a:r>
            <a:endParaRPr lang="en-US" altLang="zh-CN" b="1" dirty="0" smtClean="0">
              <a:solidFill>
                <a:srgbClr val="184B8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507" name="Picture 4" descr="significance_7TeV_1fb_2fb_5fb_10fb_combin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5077" y="723900"/>
            <a:ext cx="6998677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1600200"/>
            <a:ext cx="4913312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6"/>
          <p:cNvSpPr txBox="1">
            <a:spLocks noChangeArrowheads="1"/>
          </p:cNvSpPr>
          <p:nvPr/>
        </p:nvSpPr>
        <p:spPr bwMode="auto">
          <a:xfrm>
            <a:off x="1066800" y="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900" b="1">
                <a:solidFill>
                  <a:srgbClr val="184B81"/>
                </a:solidFill>
              </a:rPr>
              <a:t>LHC and CMS operations in pp.</a:t>
            </a:r>
          </a:p>
        </p:txBody>
      </p:sp>
      <p:sp>
        <p:nvSpPr>
          <p:cNvPr id="135172" name="Rectangle 5"/>
          <p:cNvSpPr>
            <a:spLocks noChangeArrowheads="1"/>
          </p:cNvSpPr>
          <p:nvPr/>
        </p:nvSpPr>
        <p:spPr bwMode="auto">
          <a:xfrm>
            <a:off x="69850" y="76200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184B81"/>
                </a:solidFill>
                <a:ea typeface="Arial" charset="0"/>
                <a:cs typeface="Arial" charset="0"/>
              </a:rPr>
              <a:t>About </a:t>
            </a:r>
            <a:r>
              <a:rPr lang="en-US" sz="1800" b="1">
                <a:solidFill>
                  <a:srgbClr val="FF0000"/>
                </a:solidFill>
                <a:ea typeface="Symbol" charset="2"/>
                <a:cs typeface="Symbol" charset="2"/>
              </a:rPr>
              <a:t>47p</a:t>
            </a:r>
            <a:r>
              <a:rPr lang="en-US" sz="1800" b="1">
                <a:solidFill>
                  <a:srgbClr val="FF0000"/>
                </a:solidFill>
                <a:ea typeface="Arial" charset="0"/>
                <a:cs typeface="Arial" charset="0"/>
              </a:rPr>
              <a:t>b</a:t>
            </a:r>
            <a:r>
              <a:rPr lang="en-US" sz="1800" b="1" baseline="30000">
                <a:solidFill>
                  <a:srgbClr val="FF0000"/>
                </a:solidFill>
                <a:ea typeface="Arial" charset="0"/>
                <a:cs typeface="Arial" charset="0"/>
              </a:rPr>
              <a:t>-1 </a:t>
            </a:r>
            <a:r>
              <a:rPr lang="en-US" sz="1800">
                <a:solidFill>
                  <a:srgbClr val="184B81"/>
                </a:solidFill>
                <a:ea typeface="Arial" charset="0"/>
                <a:cs typeface="Arial" charset="0"/>
              </a:rPr>
              <a:t>delivered by LHC and </a:t>
            </a:r>
            <a:r>
              <a:rPr lang="en-US" sz="1800" b="1">
                <a:solidFill>
                  <a:srgbClr val="FF0000"/>
                </a:solidFill>
                <a:ea typeface="Arial" charset="0"/>
                <a:cs typeface="Arial" charset="0"/>
              </a:rPr>
              <a:t>~43pb</a:t>
            </a:r>
            <a:r>
              <a:rPr lang="en-US" sz="1800" b="1" baseline="30000">
                <a:solidFill>
                  <a:srgbClr val="FF0000"/>
                </a:solidFill>
                <a:ea typeface="Arial" charset="0"/>
                <a:cs typeface="Arial" charset="0"/>
              </a:rPr>
              <a:t>-1</a:t>
            </a:r>
            <a:r>
              <a:rPr lang="en-US" sz="1800" b="1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sz="1800">
                <a:solidFill>
                  <a:srgbClr val="184B81"/>
                </a:solidFill>
                <a:ea typeface="Arial" charset="0"/>
                <a:cs typeface="Arial" charset="0"/>
              </a:rPr>
              <a:t>of data collected by CMS. Overall data taking efficiency </a:t>
            </a:r>
            <a:r>
              <a:rPr lang="en-US" sz="1800" b="1">
                <a:solidFill>
                  <a:srgbClr val="FF0000"/>
                </a:solidFill>
                <a:ea typeface="Arial" charset="0"/>
                <a:cs typeface="Arial" charset="0"/>
              </a:rPr>
              <a:t>~92%</a:t>
            </a:r>
            <a:r>
              <a:rPr lang="en-US" sz="1800" b="1">
                <a:solidFill>
                  <a:srgbClr val="184B81"/>
                </a:solidFill>
                <a:ea typeface="Arial" charset="0"/>
                <a:cs typeface="Arial" charset="0"/>
              </a:rPr>
              <a:t>. </a:t>
            </a:r>
            <a:r>
              <a:rPr lang="en-US" sz="1800" b="1">
                <a:solidFill>
                  <a:srgbClr val="FF0000"/>
                </a:solidFill>
                <a:ea typeface="Arial" charset="0"/>
                <a:cs typeface="Arial" charset="0"/>
              </a:rPr>
              <a:t>6pb</a:t>
            </a:r>
            <a:r>
              <a:rPr lang="en-US" sz="1800" b="1" baseline="30000">
                <a:solidFill>
                  <a:srgbClr val="FF0000"/>
                </a:solidFill>
                <a:ea typeface="Arial" charset="0"/>
                <a:cs typeface="Arial" charset="0"/>
              </a:rPr>
              <a:t>-1</a:t>
            </a:r>
            <a:r>
              <a:rPr lang="en-US" sz="1800" b="1">
                <a:solidFill>
                  <a:srgbClr val="184B81"/>
                </a:solidFill>
                <a:ea typeface="Arial" charset="0"/>
                <a:cs typeface="Arial" charset="0"/>
              </a:rPr>
              <a:t> </a:t>
            </a:r>
            <a:r>
              <a:rPr lang="en-US" sz="1800">
                <a:solidFill>
                  <a:srgbClr val="184B81"/>
                </a:solidFill>
                <a:ea typeface="Arial" charset="0"/>
                <a:cs typeface="Arial" charset="0"/>
              </a:rPr>
              <a:t>of data integrated in a good fill</a:t>
            </a:r>
            <a:r>
              <a:rPr lang="en-US" sz="1800" b="1">
                <a:solidFill>
                  <a:srgbClr val="184B81"/>
                </a:solidFill>
                <a:ea typeface="Arial" charset="0"/>
                <a:cs typeface="Arial" charset="0"/>
              </a:rPr>
              <a:t>. </a:t>
            </a:r>
            <a:r>
              <a:rPr lang="en-US" sz="1800">
                <a:solidFill>
                  <a:srgbClr val="184B81"/>
                </a:solidFill>
                <a:ea typeface="Arial" charset="0"/>
                <a:cs typeface="Arial" charset="0"/>
              </a:rPr>
              <a:t>Excellent performance in coping with more than 5 order of magnitude increase in instantaneous luminosity.</a:t>
            </a:r>
          </a:p>
          <a:p>
            <a:endParaRPr lang="en-US" sz="1800" b="1">
              <a:solidFill>
                <a:srgbClr val="0000FF"/>
              </a:solidFill>
              <a:ea typeface="Arial" charset="0"/>
              <a:cs typeface="Arial" charset="0"/>
            </a:endParaRPr>
          </a:p>
          <a:p>
            <a:endParaRPr lang="en-US" sz="1800">
              <a:solidFill>
                <a:srgbClr val="0000FF"/>
              </a:solidFill>
              <a:ea typeface="Arial" charset="0"/>
              <a:cs typeface="Arial" charset="0"/>
            </a:endParaRPr>
          </a:p>
          <a:p>
            <a:endParaRPr lang="en-US" sz="180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  <p:sp>
        <p:nvSpPr>
          <p:cNvPr id="135173" name="TextBox 10"/>
          <p:cNvSpPr txBox="1">
            <a:spLocks noChangeArrowheads="1"/>
          </p:cNvSpPr>
          <p:nvPr/>
        </p:nvSpPr>
        <p:spPr bwMode="auto">
          <a:xfrm>
            <a:off x="0" y="5305425"/>
            <a:ext cx="91614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184B81"/>
                </a:solidFill>
              </a:rPr>
              <a:t>Average fraction of operational channels per CMS sub-system still </a:t>
            </a:r>
            <a:r>
              <a:rPr lang="en-US" sz="1800" b="1">
                <a:solidFill>
                  <a:srgbClr val="FF0000"/>
                </a:solidFill>
              </a:rPr>
              <a:t>~99%.  </a:t>
            </a:r>
            <a:r>
              <a:rPr lang="en-US" sz="1800" b="1">
                <a:solidFill>
                  <a:srgbClr val="184B81"/>
                </a:solidFill>
              </a:rPr>
              <a:t>A few problems here and there. </a:t>
            </a:r>
            <a:r>
              <a:rPr lang="en-US" sz="1800">
                <a:solidFill>
                  <a:srgbClr val="184B81"/>
                </a:solidFill>
              </a:rPr>
              <a:t>Last few days of pp running tested </a:t>
            </a:r>
            <a:r>
              <a:rPr lang="en-US" sz="1800" b="1">
                <a:solidFill>
                  <a:srgbClr val="FF0000"/>
                </a:solidFill>
              </a:rPr>
              <a:t>50ns</a:t>
            </a:r>
            <a:r>
              <a:rPr lang="en-US" sz="1800">
                <a:solidFill>
                  <a:srgbClr val="184B81"/>
                </a:solidFill>
              </a:rPr>
              <a:t> filling scheme. Vacuum (e-cloud) worse than at 150ns. </a:t>
            </a:r>
            <a:r>
              <a:rPr lang="en-US" sz="1800" b="1">
                <a:solidFill>
                  <a:srgbClr val="FF0000"/>
                </a:solidFill>
              </a:rPr>
              <a:t>75ns </a:t>
            </a:r>
            <a:r>
              <a:rPr lang="en-US" sz="1800">
                <a:solidFill>
                  <a:srgbClr val="184B81"/>
                </a:solidFill>
              </a:rPr>
              <a:t>vacuum much better. </a:t>
            </a:r>
            <a:r>
              <a:rPr lang="en-US" sz="1800" b="1">
                <a:solidFill>
                  <a:srgbClr val="FF0000"/>
                </a:solidFill>
              </a:rPr>
              <a:t>800 bunches OK.</a:t>
            </a:r>
          </a:p>
          <a:p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35174" name="ZoneTexte 10"/>
          <p:cNvSpPr txBox="1">
            <a:spLocks noChangeArrowheads="1"/>
          </p:cNvSpPr>
          <p:nvPr/>
        </p:nvSpPr>
        <p:spPr bwMode="auto">
          <a:xfrm>
            <a:off x="2532063" y="2252663"/>
            <a:ext cx="19700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L</a:t>
            </a:r>
            <a:r>
              <a:rPr lang="fr-FR" sz="1600" b="1">
                <a:solidFill>
                  <a:srgbClr val="0000FF"/>
                </a:solidFill>
              </a:rPr>
              <a:t>≈ 2x10</a:t>
            </a:r>
            <a:r>
              <a:rPr lang="fr-FR" sz="1600" b="1" baseline="30000">
                <a:solidFill>
                  <a:srgbClr val="0000FF"/>
                </a:solidFill>
              </a:rPr>
              <a:t>32</a:t>
            </a:r>
            <a:r>
              <a:rPr lang="fr-FR" sz="1600" b="1">
                <a:solidFill>
                  <a:srgbClr val="0000FF"/>
                </a:solidFill>
              </a:rPr>
              <a:t>cm</a:t>
            </a:r>
            <a:r>
              <a:rPr lang="fr-FR" sz="1600" b="1" baseline="30000">
                <a:solidFill>
                  <a:srgbClr val="0000FF"/>
                </a:solidFill>
              </a:rPr>
              <a:t>-2</a:t>
            </a:r>
            <a:r>
              <a:rPr lang="fr-FR" sz="1600" b="1">
                <a:solidFill>
                  <a:srgbClr val="0000FF"/>
                </a:solidFill>
              </a:rPr>
              <a:t>s</a:t>
            </a:r>
            <a:r>
              <a:rPr lang="fr-FR" sz="1600" b="1" baseline="30000">
                <a:solidFill>
                  <a:srgbClr val="0000FF"/>
                </a:solidFill>
              </a:rPr>
              <a:t>-1</a:t>
            </a:r>
            <a:r>
              <a:rPr lang="fr-FR" sz="16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5175" name="ZoneTexte 10"/>
          <p:cNvSpPr txBox="1">
            <a:spLocks noChangeArrowheads="1"/>
          </p:cNvSpPr>
          <p:nvPr/>
        </p:nvSpPr>
        <p:spPr bwMode="auto">
          <a:xfrm>
            <a:off x="561975" y="4475163"/>
            <a:ext cx="14398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L</a:t>
            </a:r>
            <a:r>
              <a:rPr lang="fr-FR" sz="1600" b="1">
                <a:solidFill>
                  <a:srgbClr val="0000FF"/>
                </a:solidFill>
              </a:rPr>
              <a:t>≈ 10</a:t>
            </a:r>
            <a:r>
              <a:rPr lang="fr-FR" sz="1600" b="1" baseline="30000">
                <a:solidFill>
                  <a:srgbClr val="0000FF"/>
                </a:solidFill>
              </a:rPr>
              <a:t>27</a:t>
            </a:r>
            <a:r>
              <a:rPr lang="fr-FR" sz="1600" b="1">
                <a:solidFill>
                  <a:srgbClr val="0000FF"/>
                </a:solidFill>
              </a:rPr>
              <a:t>cm</a:t>
            </a:r>
            <a:r>
              <a:rPr lang="fr-FR" sz="1600" b="1" baseline="30000">
                <a:solidFill>
                  <a:srgbClr val="0000FF"/>
                </a:solidFill>
              </a:rPr>
              <a:t>-2</a:t>
            </a:r>
            <a:r>
              <a:rPr lang="fr-FR" sz="1600" b="1">
                <a:solidFill>
                  <a:srgbClr val="0000FF"/>
                </a:solidFill>
              </a:rPr>
              <a:t>s</a:t>
            </a:r>
            <a:r>
              <a:rPr lang="fr-FR" sz="1600" b="1" baseline="30000">
                <a:solidFill>
                  <a:srgbClr val="0000FF"/>
                </a:solidFill>
              </a:rPr>
              <a:t>-1</a:t>
            </a:r>
            <a:r>
              <a:rPr lang="fr-FR" sz="1600" b="1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3517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5325" y="1905000"/>
            <a:ext cx="4568825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 txBox="1">
            <a:spLocks noChangeArrowheads="1"/>
          </p:cNvSpPr>
          <p:nvPr/>
        </p:nvSpPr>
        <p:spPr bwMode="auto">
          <a:xfrm>
            <a:off x="1066800" y="0"/>
            <a:ext cx="807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900" b="1">
                <a:solidFill>
                  <a:srgbClr val="184B81"/>
                </a:solidFill>
              </a:rPr>
              <a:t>First CMS results in HI: Z and di-muons.</a:t>
            </a:r>
          </a:p>
        </p:txBody>
      </p:sp>
      <p:sp>
        <p:nvSpPr>
          <p:cNvPr id="137219" name="TextBox 18"/>
          <p:cNvSpPr txBox="1">
            <a:spLocks noChangeArrowheads="1"/>
          </p:cNvSpPr>
          <p:nvPr/>
        </p:nvSpPr>
        <p:spPr bwMode="auto">
          <a:xfrm>
            <a:off x="0" y="56388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First observation of Z bosons produced in HI collisions and very good chance to study in detail suppression mechanisms of quarkonia in HI collisions.</a:t>
            </a:r>
          </a:p>
        </p:txBody>
      </p:sp>
      <p:pic>
        <p:nvPicPr>
          <p:cNvPr id="137220" name="Picture 19" descr="HI-ZMM-150590-183-7764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4563" y="685800"/>
            <a:ext cx="375602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20" descr="jpsiApprov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5" y="609600"/>
            <a:ext cx="35369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21" descr="upsApprov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125" y="3124200"/>
            <a:ext cx="35877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1"/>
          <p:cNvPicPr>
            <a:picLocks noChangeAspect="1" noChangeArrowheads="1"/>
          </p:cNvPicPr>
          <p:nvPr/>
        </p:nvPicPr>
        <p:blipFill>
          <a:blip r:embed="rId5"/>
          <a:srcRect b="2513"/>
          <a:stretch>
            <a:fillRect/>
          </a:stretch>
        </p:blipFill>
        <p:spPr bwMode="auto">
          <a:xfrm>
            <a:off x="4502150" y="3124200"/>
            <a:ext cx="36576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4" name="TextBox 8"/>
          <p:cNvSpPr txBox="1">
            <a:spLocks noChangeArrowheads="1"/>
          </p:cNvSpPr>
          <p:nvPr/>
        </p:nvSpPr>
        <p:spPr bwMode="auto">
          <a:xfrm>
            <a:off x="6540500" y="3962400"/>
            <a:ext cx="373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37225" name="TextBox 9"/>
          <p:cNvSpPr txBox="1">
            <a:spLocks noChangeArrowheads="1"/>
          </p:cNvSpPr>
          <p:nvPr/>
        </p:nvSpPr>
        <p:spPr bwMode="auto">
          <a:xfrm>
            <a:off x="1533525" y="4038600"/>
            <a:ext cx="396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U</a:t>
            </a:r>
          </a:p>
        </p:txBody>
      </p:sp>
      <p:sp>
        <p:nvSpPr>
          <p:cNvPr id="137226" name="TextBox 10"/>
          <p:cNvSpPr txBox="1">
            <a:spLocks noChangeArrowheads="1"/>
          </p:cNvSpPr>
          <p:nvPr/>
        </p:nvSpPr>
        <p:spPr bwMode="auto">
          <a:xfrm>
            <a:off x="1439863" y="1752600"/>
            <a:ext cx="652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J/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CF0153-1025-8149-BCB1-DCDD282EE6B8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1536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8791575" cy="5715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3604" name="Title 1"/>
          <p:cNvSpPr>
            <a:spLocks noGrp="1"/>
          </p:cNvSpPr>
          <p:nvPr>
            <p:ph type="title"/>
          </p:nvPr>
        </p:nvSpPr>
        <p:spPr>
          <a:xfrm>
            <a:off x="1143000" y="190500"/>
            <a:ext cx="6858000" cy="609600"/>
          </a:xfrm>
        </p:spPr>
        <p:txBody>
          <a:bodyPr/>
          <a:lstStyle/>
          <a:p>
            <a:pPr algn="ctr"/>
            <a:r>
              <a:rPr lang="en-GB"/>
              <a:t>The 10 year technical Plan</a:t>
            </a:r>
          </a:p>
        </p:txBody>
      </p:sp>
      <p:sp>
        <p:nvSpPr>
          <p:cNvPr id="153605" name="TextBox 4"/>
          <p:cNvSpPr txBox="1">
            <a:spLocks noChangeArrowheads="1"/>
          </p:cNvSpPr>
          <p:nvPr/>
        </p:nvSpPr>
        <p:spPr bwMode="auto">
          <a:xfrm>
            <a:off x="5689600" y="5473700"/>
            <a:ext cx="3330575" cy="461963"/>
          </a:xfrm>
          <a:prstGeom prst="rect">
            <a:avLst/>
          </a:prstGeom>
          <a:solidFill>
            <a:srgbClr val="FFFBB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 Myers ICHEP 2010</a:t>
            </a:r>
          </a:p>
        </p:txBody>
      </p:sp>
      <p:sp>
        <p:nvSpPr>
          <p:cNvPr id="153606" name="TextBox 5"/>
          <p:cNvSpPr txBox="1">
            <a:spLocks noChangeArrowheads="1"/>
          </p:cNvSpPr>
          <p:nvPr/>
        </p:nvSpPr>
        <p:spPr bwMode="auto">
          <a:xfrm>
            <a:off x="2135710" y="0"/>
            <a:ext cx="12498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July 2010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3607" name="Straight Connector 7"/>
          <p:cNvCxnSpPr>
            <a:cxnSpLocks noChangeShapeType="1"/>
          </p:cNvCxnSpPr>
          <p:nvPr/>
        </p:nvCxnSpPr>
        <p:spPr bwMode="auto">
          <a:xfrm>
            <a:off x="1384300" y="800100"/>
            <a:ext cx="914400" cy="914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cxnSp>
        <p:nvCxnSpPr>
          <p:cNvPr id="153608" name="Straight Connector 9"/>
          <p:cNvCxnSpPr>
            <a:cxnSpLocks noChangeShapeType="1"/>
          </p:cNvCxnSpPr>
          <p:nvPr/>
        </p:nvCxnSpPr>
        <p:spPr bwMode="auto">
          <a:xfrm rot="16200000" flipH="1">
            <a:off x="2424096" y="637633"/>
            <a:ext cx="545069" cy="846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53609" name="Straight Connector 13"/>
          <p:cNvCxnSpPr>
            <a:cxnSpLocks noChangeShapeType="1"/>
          </p:cNvCxnSpPr>
          <p:nvPr/>
        </p:nvCxnSpPr>
        <p:spPr bwMode="auto">
          <a:xfrm rot="5400000">
            <a:off x="2532059" y="762529"/>
            <a:ext cx="190500" cy="1301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status and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143000"/>
            <a:ext cx="8750300" cy="5213350"/>
          </a:xfrm>
        </p:spPr>
        <p:txBody>
          <a:bodyPr/>
          <a:lstStyle/>
          <a:p>
            <a:r>
              <a:rPr lang="en-US" sz="2400" dirty="0" smtClean="0"/>
              <a:t>Reached L = 2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32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at end 2010</a:t>
            </a:r>
          </a:p>
          <a:p>
            <a:pPr lvl="1"/>
            <a:endParaRPr lang="en-US" sz="2200" dirty="0" smtClean="0"/>
          </a:p>
          <a:p>
            <a:r>
              <a:rPr lang="en-US" sz="2400" dirty="0" smtClean="0"/>
              <a:t>Increase to ~10</a:t>
            </a:r>
            <a:r>
              <a:rPr lang="en-US" sz="2400" baseline="30000" dirty="0" smtClean="0"/>
              <a:t>33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during 2011 remaining at 3.5 + 3.5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000" dirty="0" smtClean="0"/>
              <a:t>1 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by end 2011 (expectation management)</a:t>
            </a:r>
          </a:p>
          <a:p>
            <a:pPr lvl="1"/>
            <a:r>
              <a:rPr lang="en-US" sz="2000" dirty="0" smtClean="0"/>
              <a:t>conditions for 2012 not yet defined</a:t>
            </a:r>
          </a:p>
          <a:p>
            <a:pPr lvl="1"/>
            <a:r>
              <a:rPr lang="en-US" sz="2000" dirty="0" smtClean="0"/>
              <a:t>after 2012, dates uncertain until new 10-year plan defined</a:t>
            </a:r>
          </a:p>
          <a:p>
            <a:pPr lvl="2"/>
            <a:endParaRPr lang="en-US" sz="2000" dirty="0" smtClean="0"/>
          </a:p>
          <a:p>
            <a:r>
              <a:rPr lang="en-US" sz="2400" dirty="0" smtClean="0"/>
              <a:t>2013-14: Shutdown for at least 19 months for splices and maintenance</a:t>
            </a:r>
          </a:p>
          <a:p>
            <a:pPr lvl="1"/>
            <a:endParaRPr lang="en-US" sz="2200" dirty="0" smtClean="0"/>
          </a:p>
          <a:p>
            <a:r>
              <a:rPr lang="en-US" sz="2400" dirty="0" smtClean="0"/>
              <a:t>Beyond this point, ~ one year delay on previous dates seems likely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Mar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140677" y="1244600"/>
            <a:ext cx="9003323" cy="51562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1) LHC will run at 3.5 </a:t>
            </a:r>
            <a:r>
              <a:rPr lang="en-US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per beam in 2011</a:t>
            </a:r>
          </a:p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2) </a:t>
            </a:r>
            <a:r>
              <a:rPr lang="en-US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Interbunch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-spacing in 2011 will be ≤ 75ns</a:t>
            </a:r>
            <a:endParaRPr lang="en-US" sz="2000" dirty="0" smtClean="0">
              <a:solidFill>
                <a:srgbClr val="184B8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We'll run very likely at 75ns with scrubbing done at 50ns.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If the scrubbing will work very well we will try to run at 50ns.</a:t>
            </a:r>
            <a:endParaRPr lang="en-US" sz="2000" dirty="0" smtClean="0">
              <a:solidFill>
                <a:srgbClr val="184B8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3) The baseline beam parameters in 2011 </a:t>
            </a:r>
          </a:p>
          <a:p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1.2x10exp11 </a:t>
            </a:r>
            <a:r>
              <a:rPr lang="en-US" sz="2000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/bunch; beta* 1.5m; </a:t>
            </a:r>
            <a:r>
              <a:rPr lang="en-US" sz="2000" dirty="0" err="1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emittance</a:t>
            </a: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 2.5microns </a:t>
            </a:r>
          </a:p>
          <a:p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With 900 bunches,  this will allow us to exceed 10E33.</a:t>
            </a:r>
          </a:p>
          <a:p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The plan is to reach this peak luminosity sometime in May. We might have 0.5-1fb</a:t>
            </a:r>
            <a:r>
              <a:rPr lang="en-US" sz="2000" baseline="30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2000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 of data before the summer conferences.</a:t>
            </a:r>
          </a:p>
        </p:txBody>
      </p:sp>
      <p:sp>
        <p:nvSpPr>
          <p:cNvPr id="19459" name="Title 3"/>
          <p:cNvSpPr>
            <a:spLocks noGrp="1"/>
          </p:cNvSpPr>
          <p:nvPr>
            <p:ph type="title"/>
          </p:nvPr>
        </p:nvSpPr>
        <p:spPr>
          <a:xfrm>
            <a:off x="1016000" y="228600"/>
            <a:ext cx="7442200" cy="762000"/>
          </a:xfrm>
        </p:spPr>
        <p:txBody>
          <a:bodyPr/>
          <a:lstStyle/>
          <a:p>
            <a:r>
              <a:rPr lang="en-GB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Decisions from Chamonix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0" y="6209268"/>
            <a:ext cx="2667000" cy="369332"/>
          </a:xfrm>
          <a:prstGeom prst="rect">
            <a:avLst/>
          </a:prstGeom>
          <a:solidFill>
            <a:srgbClr val="FFFBB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Summary from G </a:t>
            </a:r>
            <a:r>
              <a:rPr lang="en-US" dirty="0" err="1" smtClean="0">
                <a:solidFill>
                  <a:srgbClr val="000090"/>
                </a:solidFill>
              </a:rPr>
              <a:t>Tonelli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Title &amp; Bullets">
  <a:themeElements>
    <a:clrScheme name="">
      <a:dk1>
        <a:srgbClr val="004080"/>
      </a:dk1>
      <a:lt1>
        <a:srgbClr val="FFBF7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DCC0"/>
      </a:accent3>
      <a:accent4>
        <a:srgbClr val="0035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charset="0"/>
            <a:ea typeface="ヒラギノ明朝 ProN W3" charset="-128"/>
            <a:cs typeface="ヒラギノ明朝 ProN W3" charset="-128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charset="0"/>
            <a:ea typeface="ヒラギノ明朝 ProN W3" charset="-128"/>
            <a:cs typeface="ヒラギノ明朝 ProN W3" charset="-128"/>
            <a:sym typeface="Palatino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8BF3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8BF3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itle &amp; Bullets">
  <a:themeElements>
    <a:clrScheme name="">
      <a:dk1>
        <a:srgbClr val="004080"/>
      </a:dk1>
      <a:lt1>
        <a:srgbClr val="FFBF7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DCC0"/>
      </a:accent3>
      <a:accent4>
        <a:srgbClr val="0035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charset="0"/>
            <a:ea typeface="ヒラギノ明朝 ProN W3" charset="-128"/>
            <a:cs typeface="ヒラギノ明朝 ProN W3" charset="-128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charset="0"/>
            <a:ea typeface="ヒラギノ明朝 ProN W3" charset="-128"/>
            <a:cs typeface="ヒラギノ明朝 ProN W3" charset="-128"/>
            <a:sym typeface="Palatino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46549</TotalTime>
  <Words>3592</Words>
  <Application>Microsoft Macintosh PowerPoint</Application>
  <PresentationFormat>On-screen Show (4:3)</PresentationFormat>
  <Paragraphs>590</Paragraphs>
  <Slides>41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14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Office Theme</vt:lpstr>
      <vt:lpstr>1_EvF_fortemplate</vt:lpstr>
      <vt:lpstr>2_EvF_fortemplate</vt:lpstr>
      <vt:lpstr>1_Office Theme</vt:lpstr>
      <vt:lpstr>6_Blank Presentation</vt:lpstr>
      <vt:lpstr>1_Textured</vt:lpstr>
      <vt:lpstr>1_Default Design</vt:lpstr>
      <vt:lpstr>2_Office Theme</vt:lpstr>
      <vt:lpstr>Title &amp; Bullets</vt:lpstr>
      <vt:lpstr>Default Design</vt:lpstr>
      <vt:lpstr>Factory</vt:lpstr>
      <vt:lpstr>1_Title &amp; Bullets</vt:lpstr>
      <vt:lpstr>2_Default Design</vt:lpstr>
      <vt:lpstr>3_Default Design</vt:lpstr>
      <vt:lpstr>UK CMS Upgrade Oversight Committee</vt:lpstr>
      <vt:lpstr>Overview</vt:lpstr>
      <vt:lpstr>CMS status</vt:lpstr>
      <vt:lpstr>2010 peak luminosity  (protons)</vt:lpstr>
      <vt:lpstr>Slide 5</vt:lpstr>
      <vt:lpstr>Slide 6</vt:lpstr>
      <vt:lpstr>The 10 year technical Plan</vt:lpstr>
      <vt:lpstr>LHC status and future plans</vt:lpstr>
      <vt:lpstr>Decisions from Chamonix</vt:lpstr>
      <vt:lpstr>Decisions from Chamonix</vt:lpstr>
      <vt:lpstr>Decisions from Chamonix</vt:lpstr>
      <vt:lpstr>Decisions from Chamonix</vt:lpstr>
      <vt:lpstr>Tevatron Run II</vt:lpstr>
      <vt:lpstr>UK &amp; CMS upgrade progress</vt:lpstr>
      <vt:lpstr>WP1 Status</vt:lpstr>
      <vt:lpstr>Highlight: Upgrade TP</vt:lpstr>
      <vt:lpstr>Highlight: Trigger Software / Firmware</vt:lpstr>
      <vt:lpstr>WP1 related - Tracker layout studies</vt:lpstr>
      <vt:lpstr>Tracker layout comparisons</vt:lpstr>
      <vt:lpstr>New activity: Pixel Readout</vt:lpstr>
      <vt:lpstr>Whither WP1?</vt:lpstr>
      <vt:lpstr>WP2</vt:lpstr>
      <vt:lpstr>Slide 23</vt:lpstr>
      <vt:lpstr>Slide 24</vt:lpstr>
      <vt:lpstr>CBC testing status (M Raymond) </vt:lpstr>
      <vt:lpstr>CBC plans</vt:lpstr>
      <vt:lpstr>Beam telescope</vt:lpstr>
      <vt:lpstr>Telescope Performance</vt:lpstr>
      <vt:lpstr>Beam Measurements</vt:lpstr>
      <vt:lpstr>sFED developments</vt:lpstr>
      <vt:lpstr>WP3: Trigger Development</vt:lpstr>
      <vt:lpstr>WP3: Demonstrator System</vt:lpstr>
      <vt:lpstr>Time-Multiplexed Trigger: Concept</vt:lpstr>
      <vt:lpstr>WP3: 2011 Plans</vt:lpstr>
      <vt:lpstr>CMS planning</vt:lpstr>
      <vt:lpstr>Possible UK contributions to future CMS</vt:lpstr>
      <vt:lpstr>WP evolution</vt:lpstr>
      <vt:lpstr>Summary</vt:lpstr>
      <vt:lpstr>Further information</vt:lpstr>
      <vt:lpstr>CBC testing programme</vt:lpstr>
      <vt:lpstr>Sensitivity:  1,2,5,10 fb-1 @7 TeV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Geoff Hall</cp:lastModifiedBy>
  <cp:revision>1226</cp:revision>
  <cp:lastPrinted>2011-02-16T08:17:38Z</cp:lastPrinted>
  <dcterms:created xsi:type="dcterms:W3CDTF">2011-03-01T11:00:34Z</dcterms:created>
  <dcterms:modified xsi:type="dcterms:W3CDTF">2011-03-01T11:51:16Z</dcterms:modified>
</cp:coreProperties>
</file>