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895" r:id="rId8"/>
    <p:sldMasterId id="2147484098" r:id="rId9"/>
    <p:sldMasterId id="2147484996" r:id="rId10"/>
    <p:sldMasterId id="2147485008" r:id="rId11"/>
  </p:sldMasterIdLst>
  <p:notesMasterIdLst>
    <p:notesMasterId r:id="rId41"/>
  </p:notesMasterIdLst>
  <p:handoutMasterIdLst>
    <p:handoutMasterId r:id="rId42"/>
  </p:handoutMasterIdLst>
  <p:sldIdLst>
    <p:sldId id="395" r:id="rId12"/>
    <p:sldId id="396" r:id="rId13"/>
    <p:sldId id="818" r:id="rId14"/>
    <p:sldId id="864" r:id="rId15"/>
    <p:sldId id="865" r:id="rId16"/>
    <p:sldId id="866" r:id="rId17"/>
    <p:sldId id="867" r:id="rId18"/>
    <p:sldId id="874" r:id="rId19"/>
    <p:sldId id="636" r:id="rId20"/>
    <p:sldId id="724" r:id="rId21"/>
    <p:sldId id="879" r:id="rId22"/>
    <p:sldId id="880" r:id="rId23"/>
    <p:sldId id="881" r:id="rId24"/>
    <p:sldId id="873" r:id="rId25"/>
    <p:sldId id="869" r:id="rId26"/>
    <p:sldId id="870" r:id="rId27"/>
    <p:sldId id="871" r:id="rId28"/>
    <p:sldId id="565" r:id="rId29"/>
    <p:sldId id="841" r:id="rId30"/>
    <p:sldId id="885" r:id="rId31"/>
    <p:sldId id="878" r:id="rId32"/>
    <p:sldId id="877" r:id="rId33"/>
    <p:sldId id="886" r:id="rId34"/>
    <p:sldId id="887" r:id="rId35"/>
    <p:sldId id="888" r:id="rId36"/>
    <p:sldId id="705" r:id="rId37"/>
    <p:sldId id="706" r:id="rId38"/>
    <p:sldId id="500" r:id="rId39"/>
    <p:sldId id="770" r:id="rId40"/>
  </p:sldIdLst>
  <p:sldSz cx="9144000" cy="6858000" type="screen4x3"/>
  <p:notesSz cx="6858000" cy="9144000"/>
  <p:defaultTextStyle>
    <a:defPPr>
      <a:defRPr lang="en-US"/>
    </a:defPPr>
    <a:lvl1pPr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6886"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3771"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0659"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7543" algn="l" defTabSz="45688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4430" algn="l" defTabSz="45688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1317" algn="l" defTabSz="45688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198202" algn="l" defTabSz="45688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5088" algn="l" defTabSz="456886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E3B"/>
    <a:srgbClr val="195FFF"/>
    <a:srgbClr val="FFFB22"/>
    <a:srgbClr val="000000"/>
    <a:srgbClr val="FFFFAC"/>
    <a:srgbClr val="DAF5FF"/>
    <a:srgbClr val="FFF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4" autoAdjust="0"/>
    <p:restoredTop sz="97138" autoAdjust="0"/>
  </p:normalViewPr>
  <p:slideViewPr>
    <p:cSldViewPr snapToGrid="0" snapToObjects="1">
      <p:cViewPr>
        <p:scale>
          <a:sx n="100" d="100"/>
          <a:sy n="100" d="100"/>
        </p:scale>
        <p:origin x="-1464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6DAF93-AF03-E14C-B409-76DCAC45DE30}" type="datetime1">
              <a:rPr lang="en-US"/>
              <a:pPr/>
              <a:t>22/05/15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B3327-A8BA-7749-8A03-AAF039CC6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24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5F36E7-BE55-9940-B1AD-B669FAA1EB7F}" type="datetime1">
              <a:rPr lang="en-US"/>
              <a:pPr/>
              <a:t>22/05/15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4DC6F4-CA5D-CA45-A6E5-2ED6EEAD9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12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6886"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3771"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0659"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7543" algn="l" defTabSz="45688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4430" algn="l" defTabSz="456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317" algn="l" defTabSz="456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202" algn="l" defTabSz="456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88" algn="l" defTabSz="456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94EDB-C9FD-2B48-8DC6-59A55FA21AB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7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7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213048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8" y="4406958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8" y="290672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60022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60022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50" indent="0">
              <a:buNone/>
              <a:defRPr sz="1800" b="1"/>
            </a:lvl3pPr>
            <a:lvl4pPr marL="1370325" indent="0">
              <a:buNone/>
              <a:defRPr sz="1600" b="1"/>
            </a:lvl4pPr>
            <a:lvl5pPr marL="1827097" indent="0">
              <a:buNone/>
              <a:defRPr sz="1600" b="1"/>
            </a:lvl5pPr>
            <a:lvl6pPr marL="2283875" indent="0">
              <a:buNone/>
              <a:defRPr sz="1600" b="1"/>
            </a:lvl6pPr>
            <a:lvl7pPr marL="2740648" indent="0">
              <a:buNone/>
              <a:defRPr sz="1600" b="1"/>
            </a:lvl7pPr>
            <a:lvl8pPr marL="3197423" indent="0">
              <a:buNone/>
              <a:defRPr sz="1600" b="1"/>
            </a:lvl8pPr>
            <a:lvl9pPr marL="365419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6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76" indent="0">
              <a:buNone/>
              <a:defRPr sz="2800"/>
            </a:lvl2pPr>
            <a:lvl3pPr marL="913550" indent="0">
              <a:buNone/>
              <a:defRPr sz="2400"/>
            </a:lvl3pPr>
            <a:lvl4pPr marL="1370325" indent="0">
              <a:buNone/>
              <a:defRPr sz="2000"/>
            </a:lvl4pPr>
            <a:lvl5pPr marL="1827097" indent="0">
              <a:buNone/>
              <a:defRPr sz="2000"/>
            </a:lvl5pPr>
            <a:lvl6pPr marL="2283875" indent="0">
              <a:buNone/>
              <a:defRPr sz="2000"/>
            </a:lvl6pPr>
            <a:lvl7pPr marL="2740648" indent="0">
              <a:buNone/>
              <a:defRPr sz="2000"/>
            </a:lvl7pPr>
            <a:lvl8pPr marL="3197423" indent="0">
              <a:buNone/>
              <a:defRPr sz="2000"/>
            </a:lvl8pPr>
            <a:lvl9pPr marL="365419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50" indent="0">
              <a:buNone/>
              <a:defRPr sz="1000"/>
            </a:lvl3pPr>
            <a:lvl4pPr marL="1370325" indent="0">
              <a:buNone/>
              <a:defRPr sz="1000"/>
            </a:lvl4pPr>
            <a:lvl5pPr marL="1827097" indent="0">
              <a:buNone/>
              <a:defRPr sz="1000"/>
            </a:lvl5pPr>
            <a:lvl6pPr marL="2283875" indent="0">
              <a:buNone/>
              <a:defRPr sz="1000"/>
            </a:lvl6pPr>
            <a:lvl7pPr marL="2740648" indent="0">
              <a:buNone/>
              <a:defRPr sz="1000"/>
            </a:lvl7pPr>
            <a:lvl8pPr marL="3197423" indent="0">
              <a:buNone/>
              <a:defRPr sz="1000"/>
            </a:lvl8pPr>
            <a:lvl9pPr marL="3654197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86" indent="0" algn="ctr">
              <a:buNone/>
              <a:defRPr/>
            </a:lvl2pPr>
            <a:lvl3pPr marL="913771" indent="0" algn="ctr">
              <a:buNone/>
              <a:defRPr/>
            </a:lvl3pPr>
            <a:lvl4pPr marL="1370659" indent="0" algn="ctr">
              <a:buNone/>
              <a:defRPr/>
            </a:lvl4pPr>
            <a:lvl5pPr marL="1827543" indent="0" algn="ctr">
              <a:buNone/>
              <a:defRPr/>
            </a:lvl5pPr>
            <a:lvl6pPr marL="2284430" indent="0" algn="ctr">
              <a:buNone/>
              <a:defRPr/>
            </a:lvl6pPr>
            <a:lvl7pPr marL="2741317" indent="0" algn="ctr">
              <a:buNone/>
              <a:defRPr/>
            </a:lvl7pPr>
            <a:lvl8pPr marL="3198202" indent="0" algn="ctr">
              <a:buNone/>
              <a:defRPr/>
            </a:lvl8pPr>
            <a:lvl9pPr marL="3655088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C1AD2-B57E-7C49-8286-8DD959900B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9" y="274707"/>
            <a:ext cx="2057401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3" y="274707"/>
            <a:ext cx="6019801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E25F8-CFE5-7D44-8EED-C0251F5D93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6" indent="0">
              <a:buNone/>
              <a:defRPr sz="1800"/>
            </a:lvl2pPr>
            <a:lvl3pPr marL="913771" indent="0">
              <a:buNone/>
              <a:defRPr sz="1600"/>
            </a:lvl3pPr>
            <a:lvl4pPr marL="1370659" indent="0">
              <a:buNone/>
              <a:defRPr sz="1400"/>
            </a:lvl4pPr>
            <a:lvl5pPr marL="1827543" indent="0">
              <a:buNone/>
              <a:defRPr sz="1400"/>
            </a:lvl5pPr>
            <a:lvl6pPr marL="2284430" indent="0">
              <a:buNone/>
              <a:defRPr sz="1400"/>
            </a:lvl6pPr>
            <a:lvl7pPr marL="2741317" indent="0">
              <a:buNone/>
              <a:defRPr sz="1400"/>
            </a:lvl7pPr>
            <a:lvl8pPr marL="3198202" indent="0">
              <a:buNone/>
              <a:defRPr sz="1400"/>
            </a:lvl8pPr>
            <a:lvl9pPr marL="3655088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B154-E657-DF4C-9603-069F87D02A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FCF61-A780-364D-9540-3409DB4AB7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52EDC-DD08-E842-A0E8-9654B70115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434FF-DC44-4541-827B-7265543905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E718-BE38-EC4F-8B84-34A1EF8CD0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2DF1C-A003-4F42-8017-5CAA1687C6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BE82C-6935-174E-B8DF-D5FA473CE4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E4FCA-B6CC-9F4B-88F8-89BECCB40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83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52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FE04-AA44-924F-9619-434146063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86" indent="0" algn="ctr">
              <a:buNone/>
              <a:defRPr/>
            </a:lvl2pPr>
            <a:lvl3pPr marL="913771" indent="0" algn="ctr">
              <a:buNone/>
              <a:defRPr/>
            </a:lvl3pPr>
            <a:lvl4pPr marL="1370659" indent="0" algn="ctr">
              <a:buNone/>
              <a:defRPr/>
            </a:lvl4pPr>
            <a:lvl5pPr marL="1827543" indent="0" algn="ctr">
              <a:buNone/>
              <a:defRPr/>
            </a:lvl5pPr>
            <a:lvl6pPr marL="2284430" indent="0" algn="ctr">
              <a:buNone/>
              <a:defRPr/>
            </a:lvl6pPr>
            <a:lvl7pPr marL="2741317" indent="0" algn="ctr">
              <a:buNone/>
              <a:defRPr/>
            </a:lvl7pPr>
            <a:lvl8pPr marL="3198202" indent="0" algn="ctr">
              <a:buNone/>
              <a:defRPr/>
            </a:lvl8pPr>
            <a:lvl9pPr marL="3655088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65741-6AC2-0C49-A106-8119B9834A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60585-9CDE-B54B-A66A-728C651652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6" indent="0">
              <a:buNone/>
              <a:defRPr sz="1800"/>
            </a:lvl2pPr>
            <a:lvl3pPr marL="913771" indent="0">
              <a:buNone/>
              <a:defRPr sz="1600"/>
            </a:lvl3pPr>
            <a:lvl4pPr marL="1370659" indent="0">
              <a:buNone/>
              <a:defRPr sz="1400"/>
            </a:lvl4pPr>
            <a:lvl5pPr marL="1827543" indent="0">
              <a:buNone/>
              <a:defRPr sz="1400"/>
            </a:lvl5pPr>
            <a:lvl6pPr marL="2284430" indent="0">
              <a:buNone/>
              <a:defRPr sz="1400"/>
            </a:lvl6pPr>
            <a:lvl7pPr marL="2741317" indent="0">
              <a:buNone/>
              <a:defRPr sz="1400"/>
            </a:lvl7pPr>
            <a:lvl8pPr marL="3198202" indent="0">
              <a:buNone/>
              <a:defRPr sz="1400"/>
            </a:lvl8pPr>
            <a:lvl9pPr marL="3655088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B37-21F4-ED43-B81A-DF90311A51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9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D4A4-90C5-984E-91C7-ED3F64C3D1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AB604-25A1-FD44-9345-6B5231E27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03614-2F9A-064E-B38E-2BA538F37E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11EB-330F-4741-B0AB-52C0A964E1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4AD15-024F-CF41-8B3F-CFC4D2F964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EDD-3906-D34D-8E0F-F3515E7FE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582E-6E92-524B-B36D-619466EA23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83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52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0622E-5F78-394F-B9B4-6C42CF2560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7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7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DFF5D-C070-3945-A6A1-4382F5C7F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C2255-6FCB-2442-8CC3-DEEA14A05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22A6-D83E-194C-A26A-475788819D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C85DB-560B-ED4E-899D-19F0E5491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5043C-9380-A24E-A563-BEFFBCEDAE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D0038-F145-EC4C-9BC1-92CD343A6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17B6F-F043-8347-982C-7E3E516C1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AC3AC-4357-2940-966E-E13DABF47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F46F4-FF55-5F43-B490-03182C49C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CC32-D4D3-7F4B-8787-5468A70DF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2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2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D3523-D1DB-F94D-A0FC-976362070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 algn="ctr">
              <a:buNone/>
              <a:defRPr/>
            </a:lvl1pPr>
            <a:lvl2pPr marL="456886" indent="0" algn="ctr">
              <a:buNone/>
              <a:defRPr/>
            </a:lvl2pPr>
            <a:lvl3pPr marL="913771" indent="0" algn="ctr">
              <a:buNone/>
              <a:defRPr/>
            </a:lvl3pPr>
            <a:lvl4pPr marL="1370659" indent="0" algn="ctr">
              <a:buNone/>
              <a:defRPr/>
            </a:lvl4pPr>
            <a:lvl5pPr marL="1827543" indent="0" algn="ctr">
              <a:buNone/>
              <a:defRPr/>
            </a:lvl5pPr>
            <a:lvl6pPr marL="2284430" indent="0" algn="ctr">
              <a:buNone/>
              <a:defRPr/>
            </a:lvl6pPr>
            <a:lvl7pPr marL="2741317" indent="0" algn="ctr">
              <a:buNone/>
              <a:defRPr/>
            </a:lvl7pPr>
            <a:lvl8pPr marL="3198202" indent="0" algn="ctr">
              <a:buNone/>
              <a:defRPr/>
            </a:lvl8pPr>
            <a:lvl9pPr marL="365508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lIns="91376" tIns="45690" rIns="91376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000"/>
            </a:lvl1pPr>
            <a:lvl2pPr marL="456886" indent="0">
              <a:buNone/>
              <a:defRPr sz="1800"/>
            </a:lvl2pPr>
            <a:lvl3pPr marL="913771" indent="0">
              <a:buNone/>
              <a:defRPr sz="1600"/>
            </a:lvl3pPr>
            <a:lvl4pPr marL="1370659" indent="0">
              <a:buNone/>
              <a:defRPr sz="1400"/>
            </a:lvl4pPr>
            <a:lvl5pPr marL="1827543" indent="0">
              <a:buNone/>
              <a:defRPr sz="1400"/>
            </a:lvl5pPr>
            <a:lvl6pPr marL="2284430" indent="0">
              <a:buNone/>
              <a:defRPr sz="1400"/>
            </a:lvl6pPr>
            <a:lvl7pPr marL="2741317" indent="0">
              <a:buNone/>
              <a:defRPr sz="1400"/>
            </a:lvl7pPr>
            <a:lvl8pPr marL="3198202" indent="0">
              <a:buNone/>
              <a:defRPr sz="1400"/>
            </a:lvl8pPr>
            <a:lvl9pPr marL="365508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45"/>
            <a:ext cx="5111750" cy="585311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eaVert" lIns="91376" tIns="45690" rIns="91376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99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99"/>
            <a:ext cx="6019800" cy="5516563"/>
          </a:xfrm>
          <a:prstGeom prst="rect">
            <a:avLst/>
          </a:prstGeom>
        </p:spPr>
        <p:txBody>
          <a:bodyPr vert="eaVert" lIns="91376" tIns="45690" rIns="91376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 algn="ctr">
              <a:buNone/>
              <a:defRPr/>
            </a:lvl1pPr>
            <a:lvl2pPr marL="456886" indent="0" algn="ctr">
              <a:buNone/>
              <a:defRPr/>
            </a:lvl2pPr>
            <a:lvl3pPr marL="913771" indent="0" algn="ctr">
              <a:buNone/>
              <a:defRPr/>
            </a:lvl3pPr>
            <a:lvl4pPr marL="1370659" indent="0" algn="ctr">
              <a:buNone/>
              <a:defRPr/>
            </a:lvl4pPr>
            <a:lvl5pPr marL="1827543" indent="0" algn="ctr">
              <a:buNone/>
              <a:defRPr/>
            </a:lvl5pPr>
            <a:lvl6pPr marL="2284430" indent="0" algn="ctr">
              <a:buNone/>
              <a:defRPr/>
            </a:lvl6pPr>
            <a:lvl7pPr marL="2741317" indent="0" algn="ctr">
              <a:buNone/>
              <a:defRPr/>
            </a:lvl7pPr>
            <a:lvl8pPr marL="3198202" indent="0" algn="ctr">
              <a:buNone/>
              <a:defRPr/>
            </a:lvl8pPr>
            <a:lvl9pPr marL="365508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lIns="91376" tIns="45690" rIns="91376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000"/>
            </a:lvl1pPr>
            <a:lvl2pPr marL="456886" indent="0">
              <a:buNone/>
              <a:defRPr sz="1800"/>
            </a:lvl2pPr>
            <a:lvl3pPr marL="913771" indent="0">
              <a:buNone/>
              <a:defRPr sz="1600"/>
            </a:lvl3pPr>
            <a:lvl4pPr marL="1370659" indent="0">
              <a:buNone/>
              <a:defRPr sz="1400"/>
            </a:lvl4pPr>
            <a:lvl5pPr marL="1827543" indent="0">
              <a:buNone/>
              <a:defRPr sz="1400"/>
            </a:lvl5pPr>
            <a:lvl6pPr marL="2284430" indent="0">
              <a:buNone/>
              <a:defRPr sz="1400"/>
            </a:lvl6pPr>
            <a:lvl7pPr marL="2741317" indent="0">
              <a:buNone/>
              <a:defRPr sz="1400"/>
            </a:lvl7pPr>
            <a:lvl8pPr marL="3198202" indent="0">
              <a:buNone/>
              <a:defRPr sz="1400"/>
            </a:lvl8pPr>
            <a:lvl9pPr marL="365508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  <a:prstGeom prst="rect">
            <a:avLst/>
          </a:prstGeom>
        </p:spPr>
        <p:txBody>
          <a:bodyPr lIns="91376" tIns="45690" rIns="91376" bIns="45690"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45"/>
            <a:ext cx="5111750" cy="5853113"/>
          </a:xfrm>
          <a:prstGeom prst="rect">
            <a:avLst/>
          </a:prstGeom>
        </p:spPr>
        <p:txBody>
          <a:bodyPr lIns="91376" tIns="45690" rIns="91376" bIns="456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376" tIns="45690" rIns="91376" bIns="45690"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eaVert" lIns="91376" tIns="45690" rIns="91376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96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96"/>
            <a:ext cx="6019800" cy="5516563"/>
          </a:xfrm>
          <a:prstGeom prst="rect">
            <a:avLst/>
          </a:prstGeom>
        </p:spPr>
        <p:txBody>
          <a:bodyPr vert="eaVert" lIns="91376" tIns="45690" rIns="91376" bIns="456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4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4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0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6" indent="0">
              <a:buNone/>
              <a:defRPr sz="2000" b="1"/>
            </a:lvl2pPr>
            <a:lvl3pPr marL="913771" indent="0">
              <a:buNone/>
              <a:defRPr sz="1800" b="1"/>
            </a:lvl3pPr>
            <a:lvl4pPr marL="1370659" indent="0">
              <a:buNone/>
              <a:defRPr sz="1600" b="1"/>
            </a:lvl4pPr>
            <a:lvl5pPr marL="1827543" indent="0">
              <a:buNone/>
              <a:defRPr sz="1600" b="1"/>
            </a:lvl5pPr>
            <a:lvl6pPr marL="2284430" indent="0">
              <a:buNone/>
              <a:defRPr sz="1600" b="1"/>
            </a:lvl6pPr>
            <a:lvl7pPr marL="2741317" indent="0">
              <a:buNone/>
              <a:defRPr sz="1600" b="1"/>
            </a:lvl7pPr>
            <a:lvl8pPr marL="3198202" indent="0">
              <a:buNone/>
              <a:defRPr sz="1600" b="1"/>
            </a:lvl8pPr>
            <a:lvl9pPr marL="365508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6" indent="0">
              <a:buNone/>
              <a:defRPr sz="2800"/>
            </a:lvl2pPr>
            <a:lvl3pPr marL="913771" indent="0">
              <a:buNone/>
              <a:defRPr sz="2400"/>
            </a:lvl3pPr>
            <a:lvl4pPr marL="1370659" indent="0">
              <a:buNone/>
              <a:defRPr sz="2000"/>
            </a:lvl4pPr>
            <a:lvl5pPr marL="1827543" indent="0">
              <a:buNone/>
              <a:defRPr sz="2000"/>
            </a:lvl5pPr>
            <a:lvl6pPr marL="2284430" indent="0">
              <a:buNone/>
              <a:defRPr sz="2000"/>
            </a:lvl6pPr>
            <a:lvl7pPr marL="2741317" indent="0">
              <a:buNone/>
              <a:defRPr sz="2000"/>
            </a:lvl7pPr>
            <a:lvl8pPr marL="3198202" indent="0">
              <a:buNone/>
              <a:defRPr sz="2000"/>
            </a:lvl8pPr>
            <a:lvl9pPr marL="36550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6" indent="0">
              <a:buNone/>
              <a:defRPr sz="1200"/>
            </a:lvl2pPr>
            <a:lvl3pPr marL="913771" indent="0">
              <a:buNone/>
              <a:defRPr sz="1000"/>
            </a:lvl3pPr>
            <a:lvl4pPr marL="1370659" indent="0">
              <a:buNone/>
              <a:defRPr sz="900"/>
            </a:lvl4pPr>
            <a:lvl5pPr marL="1827543" indent="0">
              <a:buNone/>
              <a:defRPr sz="900"/>
            </a:lvl5pPr>
            <a:lvl6pPr marL="2284430" indent="0">
              <a:buNone/>
              <a:defRPr sz="900"/>
            </a:lvl6pPr>
            <a:lvl7pPr marL="2741317" indent="0">
              <a:buNone/>
              <a:defRPr sz="900"/>
            </a:lvl7pPr>
            <a:lvl8pPr marL="3198202" indent="0">
              <a:buNone/>
              <a:defRPr sz="900"/>
            </a:lvl8pPr>
            <a:lvl9pPr marL="365508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5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5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5.wmf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5.wmf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71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r" defTabSz="45688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02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602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7200"/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02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7200"/>
            <a:fld id="{B5131186-A37D-DD4F-94BA-70F6FD9173BD}" type="slidenum">
              <a:rPr lang="en-US"/>
              <a:pPr defTabSz="45720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7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05" r:id="rId9"/>
    <p:sldLayoutId id="2147485006" r:id="rId10"/>
    <p:sldLayoutId id="2147485007" r:id="rId1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47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6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559614"/>
            <a:ext cx="2133600" cy="161925"/>
          </a:xfrm>
          <a:prstGeom prst="rect">
            <a:avLst/>
          </a:prstGeom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776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9" y="6559614"/>
            <a:ext cx="2895600" cy="161925"/>
          </a:xfrm>
          <a:prstGeom prst="rect">
            <a:avLst/>
          </a:prstGeom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776"/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14"/>
            <a:ext cx="2133600" cy="161925"/>
          </a:xfrm>
          <a:prstGeom prst="rect">
            <a:avLst/>
          </a:prstGeom>
        </p:spPr>
        <p:txBody>
          <a:bodyPr vert="horz" wrap="square" lIns="91355" tIns="45679" rIns="91355" bIns="4567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pPr defTabSz="456776"/>
            <a:fld id="{B5131186-A37D-DD4F-94BA-70F6FD9173BD}" type="slidenum">
              <a:rPr lang="en-US"/>
              <a:pPr defTabSz="456776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9" r:id="rId1"/>
    <p:sldLayoutId id="2147485010" r:id="rId2"/>
    <p:sldLayoutId id="2147485011" r:id="rId3"/>
    <p:sldLayoutId id="2147485012" r:id="rId4"/>
    <p:sldLayoutId id="2147485013" r:id="rId5"/>
    <p:sldLayoutId id="2147485014" r:id="rId6"/>
    <p:sldLayoutId id="2147485015" r:id="rId7"/>
    <p:sldLayoutId id="2147485016" r:id="rId8"/>
    <p:sldLayoutId id="2147485017" r:id="rId9"/>
    <p:sldLayoutId id="2147485018" r:id="rId10"/>
    <p:sldLayoutId id="2147485019" r:id="rId11"/>
  </p:sldLayoutIdLst>
  <p:hf hdr="0"/>
  <p:txStyles>
    <p:titleStyle>
      <a:lvl1pPr algn="r" defTabSz="45677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77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77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77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77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776" algn="ctr" defTabSz="4567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550" algn="ctr" defTabSz="4567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325" algn="ctr" defTabSz="4567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097" algn="ctr" defTabSz="45677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581" indent="-342581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261" indent="-285487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1141936" indent="-228387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598711" indent="-228387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488" indent="-228387" algn="l" defTabSz="45677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261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36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8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82" indent="-228387" algn="l" defTabSz="4567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6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0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75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8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23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97" algn="l" defTabSz="4567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746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76" tIns="45690" rIns="91376" bIns="4569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3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76" tIns="45690" rIns="91376" bIns="4569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90" y="6524746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A35F98A2-9BBE-0044-9B81-285671F17A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76" tIns="45690" rIns="91376" bIns="4569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1" name="Picture 9" descr="CMS-Color-Labe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76" tIns="45690" rIns="91376" bIns="4569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3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WordArt 18"/>
          <p:cNvSpPr>
            <a:spLocks noChangeArrowheads="1" noChangeShapeType="1"/>
          </p:cNvSpPr>
          <p:nvPr userDrawn="1"/>
        </p:nvSpPr>
        <p:spPr bwMode="auto">
          <a:xfrm>
            <a:off x="7086600" y="76208"/>
            <a:ext cx="990600" cy="758825"/>
          </a:xfrm>
          <a:prstGeom prst="rect">
            <a:avLst/>
          </a:prstGeom>
        </p:spPr>
        <p:txBody>
          <a:bodyPr wrap="none" lIns="91376" tIns="45690" rIns="91376" bIns="45690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88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771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65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543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64" indent="-342664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40" indent="-285554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15" indent="-228446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00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5987" indent="-228446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2872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758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646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527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746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76" tIns="45690" rIns="91376" bIns="4569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3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76" tIns="45690" rIns="91376" bIns="4569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1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OSC May 2015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90" y="6524746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124BBF74-DEB9-0542-A744-A2C41102FC0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76" tIns="45690" rIns="91376" bIns="4569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09" name="Picture 9" descr="CMS-Color-Labe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lIns="91376" tIns="45690" rIns="91376" bIns="4569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11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WordArt 18"/>
          <p:cNvSpPr>
            <a:spLocks noChangeArrowheads="1" noChangeShapeType="1"/>
          </p:cNvSpPr>
          <p:nvPr userDrawn="1"/>
        </p:nvSpPr>
        <p:spPr bwMode="auto">
          <a:xfrm>
            <a:off x="7086600" y="76208"/>
            <a:ext cx="990600" cy="758825"/>
          </a:xfrm>
          <a:prstGeom prst="rect">
            <a:avLst/>
          </a:prstGeom>
        </p:spPr>
        <p:txBody>
          <a:bodyPr wrap="none" lIns="91376" tIns="45690" rIns="91376" bIns="45690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6886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3771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065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7543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664" indent="-342664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440" indent="-285554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2215" indent="-228446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599100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5987" indent="-228446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2872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69758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6646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3527" indent="-228446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71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7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r" defTabSz="45688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27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27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27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ABF1CB-8A8A-FF47-955F-5A8C8016C2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45688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l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l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l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126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76" tIns="45690" rIns="91376" bIns="45690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95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26" tIns="44420" rIns="90426" bIns="44420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74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26" tIns="44420" rIns="90426" bIns="444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63"/>
            <a:ext cx="773723" cy="5142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76" tIns="45690" rIns="91376" bIns="45690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88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771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65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543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64" indent="-34266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40" indent="-28555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15" indent="-2284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00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5987" indent="-228446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2872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758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646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527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799" y="63501"/>
            <a:ext cx="92465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>
            <a:off x="208120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376" tIns="45690" rIns="91376" bIns="45690" anchor="ctr"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541486" y="152400"/>
            <a:ext cx="196947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26" tIns="44420" rIns="90426" bIns="44420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latin typeface="Times" pitchFamily="1" charset="0"/>
              </a:rPr>
              <a:t>MB 23 Feb 2012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74" y="609601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26" tIns="44420" rIns="90426" bIns="444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4810" y="914461"/>
            <a:ext cx="773723" cy="5142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376" tIns="45690" rIns="91376" bIns="45690">
            <a:spAutoFit/>
          </a:bodyPr>
          <a:lstStyle/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   Technical </a:t>
            </a:r>
          </a:p>
          <a:p>
            <a:pPr eaLnBrk="0" hangingPunct="0">
              <a:defRPr/>
            </a:pPr>
            <a:r>
              <a:rPr lang="en-US" sz="900">
                <a:latin typeface="Times New Roman" pitchFamily="18" charset="0"/>
              </a:rPr>
              <a:t>Coordination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xmlns:p14="http://schemas.microsoft.com/office/powerpoint/2010/main"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5pPr>
      <a:lvl6pPr marL="456886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3771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0659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7543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664" indent="-34266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40" indent="-28555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2215" indent="-2284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599100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5987" indent="-228446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2872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9758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6646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3527" indent="-228446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913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6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61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61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r" defTabSz="45688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669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559669"/>
            <a:ext cx="2895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669"/>
            <a:ext cx="2133600" cy="161925"/>
          </a:xfrm>
          <a:prstGeom prst="rect">
            <a:avLst/>
          </a:prstGeom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hf hdr="0"/>
  <p:txStyles>
    <p:titleStyle>
      <a:lvl1pPr algn="r" defTabSz="456886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6886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6886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3771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0659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7543" algn="ctr" defTabSz="45688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664" indent="-342664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194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402" indent="-279208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7597" indent="-266517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5987" indent="-228446" algn="l" defTabSz="456886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2872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58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46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27" indent="-228446" algn="l" defTabSz="4568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6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1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9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3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30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7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2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8" algn="l" defTabSz="4568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9"/>
          <p:cNvSpPr>
            <a:spLocks noGrp="1"/>
          </p:cNvSpPr>
          <p:nvPr>
            <p:ph type="ctrTitle"/>
          </p:nvPr>
        </p:nvSpPr>
        <p:spPr>
          <a:xfrm>
            <a:off x="685800" y="2130542"/>
            <a:ext cx="8153400" cy="1470025"/>
          </a:xfrm>
        </p:spPr>
        <p:txBody>
          <a:bodyPr/>
          <a:lstStyle/>
          <a:p>
            <a:pPr defTabSz="444194"/>
            <a:r>
              <a:rPr lang="en-US" dirty="0" smtClean="0"/>
              <a:t>UK CMS Upgrade Oversight Committee</a:t>
            </a:r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939" name="Subtitle 10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/>
          <a:lstStyle/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dirty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10800000" flipV="1">
            <a:off x="1017589" y="3354388"/>
            <a:ext cx="7821612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457200" y="4521257"/>
            <a:ext cx="5702300" cy="1200268"/>
          </a:xfrm>
          <a:prstGeom prst="rect">
            <a:avLst/>
          </a:prstGeom>
          <a:noFill/>
        </p:spPr>
        <p:txBody>
          <a:bodyPr wrap="square" lIns="91376" tIns="45690" rIns="91376" bIns="45690" rtlCol="0">
            <a:spAutoFit/>
          </a:bodyPr>
          <a:lstStyle/>
          <a:p>
            <a:r>
              <a:rPr lang="en-US" dirty="0" smtClean="0"/>
              <a:t>University of Bristol</a:t>
            </a:r>
          </a:p>
          <a:p>
            <a:r>
              <a:rPr lang="en-US" dirty="0" smtClean="0"/>
              <a:t>Brunel University London</a:t>
            </a:r>
          </a:p>
          <a:p>
            <a:r>
              <a:rPr lang="en-US" dirty="0" smtClean="0"/>
              <a:t>Imperial College London</a:t>
            </a:r>
          </a:p>
          <a:p>
            <a:r>
              <a:rPr lang="en-US" dirty="0" smtClean="0"/>
              <a:t>Rutherford Appleton Laboratory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1297" y="3688842"/>
            <a:ext cx="1519149" cy="369271"/>
          </a:xfrm>
          <a:prstGeom prst="rect">
            <a:avLst/>
          </a:prstGeom>
          <a:noFill/>
        </p:spPr>
        <p:txBody>
          <a:bodyPr wrap="none" lIns="91376" tIns="45690" rIns="91376" bIns="45690" rtlCol="0">
            <a:spAutoFit/>
          </a:bodyPr>
          <a:lstStyle/>
          <a:p>
            <a:pPr algn="r"/>
            <a:r>
              <a:rPr lang="en-US" dirty="0" smtClean="0"/>
              <a:t>27 May 2015</a:t>
            </a:r>
            <a:endParaRPr lang="en-US" dirty="0"/>
          </a:p>
        </p:txBody>
      </p:sp>
      <p:pic>
        <p:nvPicPr>
          <p:cNvPr id="10" name="Picture 5" descr="gammagamma_run194108_evt564224000_ispy_3d-annotated-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424" y="441324"/>
            <a:ext cx="2848776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MS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441324"/>
            <a:ext cx="2801950" cy="198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6 months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75267"/>
            <a:ext cx="8449733" cy="5281083"/>
          </a:xfrm>
        </p:spPr>
        <p:txBody>
          <a:bodyPr/>
          <a:lstStyle/>
          <a:p>
            <a:r>
              <a:rPr lang="en-US" dirty="0" smtClean="0"/>
              <a:t>WP2:</a:t>
            </a:r>
          </a:p>
          <a:p>
            <a:pPr lvl="1"/>
            <a:r>
              <a:rPr lang="en-US" dirty="0" smtClean="0"/>
              <a:t>continued steady progress with CBC3 design</a:t>
            </a:r>
          </a:p>
          <a:p>
            <a:pPr lvl="2"/>
            <a:r>
              <a:rPr lang="en-US" dirty="0"/>
              <a:t>expected CBC3 </a:t>
            </a:r>
            <a:r>
              <a:rPr lang="en-US" dirty="0" smtClean="0"/>
              <a:t>submission Feb 2016 in MOSIS run </a:t>
            </a:r>
          </a:p>
          <a:p>
            <a:pPr lvl="1"/>
            <a:r>
              <a:rPr lang="en-US" dirty="0" smtClean="0"/>
              <a:t>First series of FC7 production complete but unexpected problems</a:t>
            </a:r>
          </a:p>
          <a:p>
            <a:r>
              <a:rPr lang="en-US" dirty="0" smtClean="0"/>
              <a:t>WP3: progress towards installation of TDR trigger</a:t>
            </a:r>
          </a:p>
          <a:p>
            <a:pPr lvl="1"/>
            <a:r>
              <a:rPr lang="en-US" dirty="0" smtClean="0"/>
              <a:t>UK Stage-1 commitments essentially complete</a:t>
            </a:r>
          </a:p>
          <a:p>
            <a:pPr lvl="1"/>
            <a:r>
              <a:rPr lang="en-US" dirty="0" smtClean="0"/>
              <a:t>UK Layer-2 for 2016 </a:t>
            </a:r>
            <a:r>
              <a:rPr lang="en-US" dirty="0" err="1" smtClean="0"/>
              <a:t>trigiger</a:t>
            </a:r>
            <a:r>
              <a:rPr lang="en-US" dirty="0" smtClean="0"/>
              <a:t> in place and being commissioned</a:t>
            </a:r>
          </a:p>
          <a:p>
            <a:pPr lvl="2"/>
            <a:r>
              <a:rPr lang="en-US" dirty="0" smtClean="0"/>
              <a:t>details to follow</a:t>
            </a:r>
          </a:p>
          <a:p>
            <a:r>
              <a:rPr lang="en-US" dirty="0" smtClean="0"/>
              <a:t>WP2 &amp; WP3: progress on TMTT studies</a:t>
            </a:r>
          </a:p>
          <a:p>
            <a:pPr lvl="2"/>
            <a:endParaRPr lang="en-US" sz="800" dirty="0" smtClean="0"/>
          </a:p>
          <a:p>
            <a:r>
              <a:rPr lang="en-US" dirty="0" smtClean="0">
                <a:solidFill>
                  <a:srgbClr val="FF2E3B"/>
                </a:solidFill>
              </a:rPr>
              <a:t>CMS TP delayed to LHCC to June 2015</a:t>
            </a:r>
          </a:p>
          <a:p>
            <a:pPr lvl="2"/>
            <a:r>
              <a:rPr lang="en-US" dirty="0" smtClean="0"/>
              <a:t>decision on forward calorimetry made April 2015, endorsed CB 8 May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8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CBC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CBC2 characterization complete (reported last time)</a:t>
            </a:r>
          </a:p>
          <a:p>
            <a:pPr lvl="1"/>
            <a:r>
              <a:rPr lang="en-US" smtClean="0"/>
              <a:t>including ionizing irradiation (to 180 Mrads!) and SEU testing</a:t>
            </a:r>
          </a:p>
          <a:p>
            <a:pPr lvl="1"/>
            <a:r>
              <a:rPr lang="en-US" smtClean="0"/>
              <a:t>results informing CBC3 design</a:t>
            </a:r>
          </a:p>
          <a:p>
            <a:r>
              <a:rPr lang="en-US" smtClean="0"/>
              <a:t>CBC2 based module tests continue</a:t>
            </a:r>
          </a:p>
          <a:p>
            <a:pPr lvl="1"/>
            <a:r>
              <a:rPr lang="en-US" smtClean="0"/>
              <a:t>mini-module with irradiated sensors in test beam in June</a:t>
            </a:r>
          </a:p>
          <a:p>
            <a:pPr lvl="1"/>
            <a:r>
              <a:rPr lang="en-US" smtClean="0"/>
              <a:t>full-size module test beam in November</a:t>
            </a:r>
          </a:p>
          <a:p>
            <a:r>
              <a:rPr lang="en-US" smtClean="0"/>
              <a:t>CBC3 design now in full flow</a:t>
            </a:r>
          </a:p>
          <a:p>
            <a:pPr lvl="1"/>
            <a:r>
              <a:rPr lang="en-US" smtClean="0"/>
              <a:t>all modifications and additional features agreed with CMS systems team collaborators </a:t>
            </a:r>
            <a:endParaRPr lang="en-US"/>
          </a:p>
          <a:p>
            <a:pPr lvl="1"/>
            <a:r>
              <a:rPr lang="en-US" smtClean="0"/>
              <a:t>specification document complete and circulated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8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9498" y="6308050"/>
            <a:ext cx="4628003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36" y="145455"/>
            <a:ext cx="5688711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dirty="0">
                <a:solidFill>
                  <a:srgbClr val="0070C0"/>
                </a:solidFill>
              </a:rPr>
              <a:t>CBC</a:t>
            </a:r>
            <a:r>
              <a:rPr lang="en-GB" altLang="en-US" sz="3200" dirty="0">
                <a:solidFill>
                  <a:srgbClr val="7030A0"/>
                </a:solidFill>
              </a:rPr>
              <a:t>3</a:t>
            </a:r>
            <a:r>
              <a:rPr lang="en-GB" altLang="en-US" sz="3200" dirty="0">
                <a:solidFill>
                  <a:srgbClr val="0070C0"/>
                </a:solidFill>
              </a:rPr>
              <a:t> </a:t>
            </a:r>
            <a:r>
              <a:rPr lang="en-GB" altLang="en-US" sz="3200" dirty="0" smtClean="0">
                <a:solidFill>
                  <a:srgbClr val="0070C0"/>
                </a:solidFill>
              </a:rPr>
              <a:t>status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sp>
        <p:nvSpPr>
          <p:cNvPr id="7" name="Line 92"/>
          <p:cNvSpPr>
            <a:spLocks noChangeShapeType="1"/>
          </p:cNvSpPr>
          <p:nvPr/>
        </p:nvSpPr>
        <p:spPr bwMode="auto">
          <a:xfrm>
            <a:off x="5229021" y="5766730"/>
            <a:ext cx="306494" cy="0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3179503" y="1715028"/>
            <a:ext cx="2202698" cy="3602736"/>
          </a:xfrm>
          <a:custGeom>
            <a:avLst/>
            <a:gdLst>
              <a:gd name="connsiteX0" fmla="*/ 1095375 w 1100137"/>
              <a:gd name="connsiteY0" fmla="*/ 0 h 4071937"/>
              <a:gd name="connsiteX1" fmla="*/ 723900 w 1100137"/>
              <a:gd name="connsiteY1" fmla="*/ 0 h 4071937"/>
              <a:gd name="connsiteX2" fmla="*/ 723900 w 1100137"/>
              <a:gd name="connsiteY2" fmla="*/ 2771775 h 4071937"/>
              <a:gd name="connsiteX3" fmla="*/ 4762 w 1100137"/>
              <a:gd name="connsiteY3" fmla="*/ 2767012 h 4071937"/>
              <a:gd name="connsiteX4" fmla="*/ 0 w 1100137"/>
              <a:gd name="connsiteY4" fmla="*/ 4071937 h 4071937"/>
              <a:gd name="connsiteX5" fmla="*/ 1100137 w 1100137"/>
              <a:gd name="connsiteY5" fmla="*/ 4071937 h 4071937"/>
              <a:gd name="connsiteX6" fmla="*/ 1095375 w 1100137"/>
              <a:gd name="connsiteY6" fmla="*/ 0 h 4071937"/>
              <a:gd name="connsiteX0" fmla="*/ 1095375 w 1100137"/>
              <a:gd name="connsiteY0" fmla="*/ 0 h 4071937"/>
              <a:gd name="connsiteX1" fmla="*/ 723900 w 1100137"/>
              <a:gd name="connsiteY1" fmla="*/ 62777 h 4071937"/>
              <a:gd name="connsiteX2" fmla="*/ 723900 w 1100137"/>
              <a:gd name="connsiteY2" fmla="*/ 2771775 h 4071937"/>
              <a:gd name="connsiteX3" fmla="*/ 4762 w 1100137"/>
              <a:gd name="connsiteY3" fmla="*/ 2767012 h 4071937"/>
              <a:gd name="connsiteX4" fmla="*/ 0 w 1100137"/>
              <a:gd name="connsiteY4" fmla="*/ 4071937 h 4071937"/>
              <a:gd name="connsiteX5" fmla="*/ 1100137 w 1100137"/>
              <a:gd name="connsiteY5" fmla="*/ 4071937 h 4071937"/>
              <a:gd name="connsiteX6" fmla="*/ 1095375 w 1100137"/>
              <a:gd name="connsiteY6" fmla="*/ 0 h 4071937"/>
              <a:gd name="connsiteX0" fmla="*/ 1097756 w 1100137"/>
              <a:gd name="connsiteY0" fmla="*/ 2325 h 4009160"/>
              <a:gd name="connsiteX1" fmla="*/ 723900 w 1100137"/>
              <a:gd name="connsiteY1" fmla="*/ 0 h 4009160"/>
              <a:gd name="connsiteX2" fmla="*/ 723900 w 1100137"/>
              <a:gd name="connsiteY2" fmla="*/ 2708998 h 4009160"/>
              <a:gd name="connsiteX3" fmla="*/ 4762 w 1100137"/>
              <a:gd name="connsiteY3" fmla="*/ 2704235 h 4009160"/>
              <a:gd name="connsiteX4" fmla="*/ 0 w 1100137"/>
              <a:gd name="connsiteY4" fmla="*/ 4009160 h 4009160"/>
              <a:gd name="connsiteX5" fmla="*/ 1100137 w 1100137"/>
              <a:gd name="connsiteY5" fmla="*/ 4009160 h 4009160"/>
              <a:gd name="connsiteX6" fmla="*/ 1097756 w 1100137"/>
              <a:gd name="connsiteY6" fmla="*/ 2325 h 4009160"/>
              <a:gd name="connsiteX0" fmla="*/ 1097756 w 1100137"/>
              <a:gd name="connsiteY0" fmla="*/ 2325 h 4009160"/>
              <a:gd name="connsiteX1" fmla="*/ 723900 w 1100137"/>
              <a:gd name="connsiteY1" fmla="*/ 0 h 4009160"/>
              <a:gd name="connsiteX2" fmla="*/ 721519 w 1100137"/>
              <a:gd name="connsiteY2" fmla="*/ 2963244 h 4009160"/>
              <a:gd name="connsiteX3" fmla="*/ 4762 w 1100137"/>
              <a:gd name="connsiteY3" fmla="*/ 2704235 h 4009160"/>
              <a:gd name="connsiteX4" fmla="*/ 0 w 1100137"/>
              <a:gd name="connsiteY4" fmla="*/ 4009160 h 4009160"/>
              <a:gd name="connsiteX5" fmla="*/ 1100137 w 1100137"/>
              <a:gd name="connsiteY5" fmla="*/ 4009160 h 4009160"/>
              <a:gd name="connsiteX6" fmla="*/ 1097756 w 1100137"/>
              <a:gd name="connsiteY6" fmla="*/ 2325 h 4009160"/>
              <a:gd name="connsiteX0" fmla="*/ 1097756 w 1100137"/>
              <a:gd name="connsiteY0" fmla="*/ 2325 h 4009160"/>
              <a:gd name="connsiteX1" fmla="*/ 723900 w 1100137"/>
              <a:gd name="connsiteY1" fmla="*/ 0 h 4009160"/>
              <a:gd name="connsiteX2" fmla="*/ 721519 w 1100137"/>
              <a:gd name="connsiteY2" fmla="*/ 2963244 h 4009160"/>
              <a:gd name="connsiteX3" fmla="*/ 2381 w 1100137"/>
              <a:gd name="connsiteY3" fmla="*/ 2963565 h 4009160"/>
              <a:gd name="connsiteX4" fmla="*/ 0 w 1100137"/>
              <a:gd name="connsiteY4" fmla="*/ 4009160 h 4009160"/>
              <a:gd name="connsiteX5" fmla="*/ 1100137 w 1100137"/>
              <a:gd name="connsiteY5" fmla="*/ 4009160 h 4009160"/>
              <a:gd name="connsiteX6" fmla="*/ 1097756 w 1100137"/>
              <a:gd name="connsiteY6" fmla="*/ 2325 h 4009160"/>
              <a:gd name="connsiteX0" fmla="*/ 1097756 w 1100137"/>
              <a:gd name="connsiteY0" fmla="*/ 2325 h 4009160"/>
              <a:gd name="connsiteX1" fmla="*/ 723900 w 1100137"/>
              <a:gd name="connsiteY1" fmla="*/ 0 h 4009160"/>
              <a:gd name="connsiteX2" fmla="*/ 864182 w 1100137"/>
              <a:gd name="connsiteY2" fmla="*/ 2963244 h 4009160"/>
              <a:gd name="connsiteX3" fmla="*/ 2381 w 1100137"/>
              <a:gd name="connsiteY3" fmla="*/ 2963565 h 4009160"/>
              <a:gd name="connsiteX4" fmla="*/ 0 w 1100137"/>
              <a:gd name="connsiteY4" fmla="*/ 4009160 h 4009160"/>
              <a:gd name="connsiteX5" fmla="*/ 1100137 w 1100137"/>
              <a:gd name="connsiteY5" fmla="*/ 4009160 h 4009160"/>
              <a:gd name="connsiteX6" fmla="*/ 1097756 w 1100137"/>
              <a:gd name="connsiteY6" fmla="*/ 2325 h 4009160"/>
              <a:gd name="connsiteX0" fmla="*/ 1097756 w 1100137"/>
              <a:gd name="connsiteY0" fmla="*/ 0 h 4006835"/>
              <a:gd name="connsiteX1" fmla="*/ 871165 w 1100137"/>
              <a:gd name="connsiteY1" fmla="*/ 5612 h 4006835"/>
              <a:gd name="connsiteX2" fmla="*/ 864182 w 1100137"/>
              <a:gd name="connsiteY2" fmla="*/ 2960919 h 4006835"/>
              <a:gd name="connsiteX3" fmla="*/ 2381 w 1100137"/>
              <a:gd name="connsiteY3" fmla="*/ 2961240 h 4006835"/>
              <a:gd name="connsiteX4" fmla="*/ 0 w 1100137"/>
              <a:gd name="connsiteY4" fmla="*/ 4006835 h 4006835"/>
              <a:gd name="connsiteX5" fmla="*/ 1100137 w 1100137"/>
              <a:gd name="connsiteY5" fmla="*/ 4006835 h 4006835"/>
              <a:gd name="connsiteX6" fmla="*/ 1097756 w 1100137"/>
              <a:gd name="connsiteY6" fmla="*/ 0 h 4006835"/>
              <a:gd name="connsiteX0" fmla="*/ 1097756 w 1100137"/>
              <a:gd name="connsiteY0" fmla="*/ 0 h 4006835"/>
              <a:gd name="connsiteX1" fmla="*/ 865269 w 1100137"/>
              <a:gd name="connsiteY1" fmla="*/ 526 h 4006835"/>
              <a:gd name="connsiteX2" fmla="*/ 864182 w 1100137"/>
              <a:gd name="connsiteY2" fmla="*/ 2960919 h 4006835"/>
              <a:gd name="connsiteX3" fmla="*/ 2381 w 1100137"/>
              <a:gd name="connsiteY3" fmla="*/ 2961240 h 4006835"/>
              <a:gd name="connsiteX4" fmla="*/ 0 w 1100137"/>
              <a:gd name="connsiteY4" fmla="*/ 4006835 h 4006835"/>
              <a:gd name="connsiteX5" fmla="*/ 1100137 w 1100137"/>
              <a:gd name="connsiteY5" fmla="*/ 4006835 h 4006835"/>
              <a:gd name="connsiteX6" fmla="*/ 1097756 w 1100137"/>
              <a:gd name="connsiteY6" fmla="*/ 0 h 400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0137" h="4006835">
                <a:moveTo>
                  <a:pt x="1097756" y="0"/>
                </a:moveTo>
                <a:lnTo>
                  <a:pt x="865269" y="526"/>
                </a:lnTo>
                <a:cubicBezTo>
                  <a:pt x="864475" y="988274"/>
                  <a:pt x="864976" y="1973171"/>
                  <a:pt x="864182" y="2960919"/>
                </a:cubicBezTo>
                <a:lnTo>
                  <a:pt x="2381" y="2961240"/>
                </a:lnTo>
                <a:cubicBezTo>
                  <a:pt x="794" y="3396215"/>
                  <a:pt x="1587" y="3571860"/>
                  <a:pt x="0" y="4006835"/>
                </a:cubicBezTo>
                <a:lnTo>
                  <a:pt x="1100137" y="4006835"/>
                </a:lnTo>
                <a:cubicBezTo>
                  <a:pt x="1098550" y="2649523"/>
                  <a:pt x="1099343" y="1357312"/>
                  <a:pt x="1097756" y="0"/>
                </a:cubicBezTo>
                <a:close/>
              </a:path>
            </a:pathLst>
          </a:custGeom>
          <a:solidFill>
            <a:srgbClr val="CCFF99">
              <a:alpha val="50000"/>
            </a:srgbClr>
          </a:solidFill>
          <a:ln w="12700">
            <a:solidFill>
              <a:srgbClr val="CCFF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7520" y="765577"/>
            <a:ext cx="4873483" cy="4589835"/>
          </a:xfrm>
          <a:custGeom>
            <a:avLst/>
            <a:gdLst>
              <a:gd name="connsiteX0" fmla="*/ 4847897 w 4847897"/>
              <a:gd name="connsiteY0" fmla="*/ 0 h 4162097"/>
              <a:gd name="connsiteX1" fmla="*/ 0 w 4847897"/>
              <a:gd name="connsiteY1" fmla="*/ 7883 h 4162097"/>
              <a:gd name="connsiteX2" fmla="*/ 0 w 4847897"/>
              <a:gd name="connsiteY2" fmla="*/ 4162097 h 4162097"/>
              <a:gd name="connsiteX3" fmla="*/ 3405352 w 4847897"/>
              <a:gd name="connsiteY3" fmla="*/ 4154214 h 4162097"/>
              <a:gd name="connsiteX4" fmla="*/ 3405352 w 4847897"/>
              <a:gd name="connsiteY4" fmla="*/ 3239814 h 4162097"/>
              <a:gd name="connsiteX5" fmla="*/ 4847897 w 4847897"/>
              <a:gd name="connsiteY5" fmla="*/ 3239814 h 4162097"/>
              <a:gd name="connsiteX6" fmla="*/ 4847897 w 4847897"/>
              <a:gd name="connsiteY6" fmla="*/ 0 h 4162097"/>
              <a:gd name="connsiteX0" fmla="*/ 4847897 w 4847897"/>
              <a:gd name="connsiteY0" fmla="*/ 0 h 4162097"/>
              <a:gd name="connsiteX1" fmla="*/ 0 w 4847897"/>
              <a:gd name="connsiteY1" fmla="*/ 7883 h 4162097"/>
              <a:gd name="connsiteX2" fmla="*/ 0 w 4847897"/>
              <a:gd name="connsiteY2" fmla="*/ 4162097 h 4162097"/>
              <a:gd name="connsiteX3" fmla="*/ 3405352 w 4847897"/>
              <a:gd name="connsiteY3" fmla="*/ 4154214 h 4162097"/>
              <a:gd name="connsiteX4" fmla="*/ 989255 w 4847897"/>
              <a:gd name="connsiteY4" fmla="*/ 3179434 h 4162097"/>
              <a:gd name="connsiteX5" fmla="*/ 4847897 w 4847897"/>
              <a:gd name="connsiteY5" fmla="*/ 3239814 h 4162097"/>
              <a:gd name="connsiteX6" fmla="*/ 4847897 w 4847897"/>
              <a:gd name="connsiteY6" fmla="*/ 0 h 4162097"/>
              <a:gd name="connsiteX0" fmla="*/ 4847897 w 4847897"/>
              <a:gd name="connsiteY0" fmla="*/ 0 h 4162097"/>
              <a:gd name="connsiteX1" fmla="*/ 0 w 4847897"/>
              <a:gd name="connsiteY1" fmla="*/ 7883 h 4162097"/>
              <a:gd name="connsiteX2" fmla="*/ 0 w 4847897"/>
              <a:gd name="connsiteY2" fmla="*/ 4162097 h 4162097"/>
              <a:gd name="connsiteX3" fmla="*/ 3405352 w 4847897"/>
              <a:gd name="connsiteY3" fmla="*/ 4154214 h 4162097"/>
              <a:gd name="connsiteX4" fmla="*/ 989255 w 4847897"/>
              <a:gd name="connsiteY4" fmla="*/ 3179434 h 4162097"/>
              <a:gd name="connsiteX5" fmla="*/ 4840462 w 4847897"/>
              <a:gd name="connsiteY5" fmla="*/ 3179434 h 4162097"/>
              <a:gd name="connsiteX6" fmla="*/ 4847897 w 4847897"/>
              <a:gd name="connsiteY6" fmla="*/ 0 h 4162097"/>
              <a:gd name="connsiteX0" fmla="*/ 4847897 w 4847897"/>
              <a:gd name="connsiteY0" fmla="*/ 0 h 4162097"/>
              <a:gd name="connsiteX1" fmla="*/ 0 w 4847897"/>
              <a:gd name="connsiteY1" fmla="*/ 7883 h 4162097"/>
              <a:gd name="connsiteX2" fmla="*/ 0 w 4847897"/>
              <a:gd name="connsiteY2" fmla="*/ 4162097 h 4162097"/>
              <a:gd name="connsiteX3" fmla="*/ 981821 w 4847897"/>
              <a:gd name="connsiteY3" fmla="*/ 4161762 h 4162097"/>
              <a:gd name="connsiteX4" fmla="*/ 989255 w 4847897"/>
              <a:gd name="connsiteY4" fmla="*/ 3179434 h 4162097"/>
              <a:gd name="connsiteX5" fmla="*/ 4840462 w 4847897"/>
              <a:gd name="connsiteY5" fmla="*/ 3179434 h 4162097"/>
              <a:gd name="connsiteX6" fmla="*/ 4847897 w 4847897"/>
              <a:gd name="connsiteY6" fmla="*/ 0 h 416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7897" h="4162097">
                <a:moveTo>
                  <a:pt x="4847897" y="0"/>
                </a:moveTo>
                <a:lnTo>
                  <a:pt x="0" y="7883"/>
                </a:lnTo>
                <a:lnTo>
                  <a:pt x="0" y="4162097"/>
                </a:lnTo>
                <a:lnTo>
                  <a:pt x="981821" y="4161762"/>
                </a:lnTo>
                <a:lnTo>
                  <a:pt x="989255" y="3179434"/>
                </a:lnTo>
                <a:lnTo>
                  <a:pt x="4840462" y="3179434"/>
                </a:lnTo>
                <a:cubicBezTo>
                  <a:pt x="4842940" y="2119623"/>
                  <a:pt x="4845419" y="1059811"/>
                  <a:pt x="4847897" y="0"/>
                </a:cubicBez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400765" y="2470932"/>
            <a:ext cx="1688323" cy="171533"/>
          </a:xfrm>
          <a:prstGeom prst="rightArrow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089087" y="1777513"/>
            <a:ext cx="768096" cy="1921763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462478" y="1933763"/>
            <a:ext cx="27735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837484" y="1933763"/>
            <a:ext cx="2758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4" name="Line 57"/>
          <p:cNvSpPr>
            <a:spLocks noChangeShapeType="1"/>
          </p:cNvSpPr>
          <p:nvPr/>
        </p:nvSpPr>
        <p:spPr bwMode="auto">
          <a:xfrm>
            <a:off x="757229" y="2904839"/>
            <a:ext cx="0" cy="27585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5" name="Text Box 64"/>
          <p:cNvSpPr txBox="1">
            <a:spLocks noChangeArrowheads="1"/>
          </p:cNvSpPr>
          <p:nvPr/>
        </p:nvSpPr>
        <p:spPr bwMode="auto">
          <a:xfrm>
            <a:off x="4088487" y="3869374"/>
            <a:ext cx="769106" cy="413667"/>
          </a:xfrm>
          <a:prstGeom prst="rect">
            <a:avLst/>
          </a:prstGeom>
          <a:pattFill prst="wdUpDiag">
            <a:fgClr>
              <a:srgbClr val="00B050"/>
            </a:fgClr>
            <a:bgClr>
              <a:srgbClr val="FFC000"/>
            </a:bgClr>
          </a:patt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Pipeline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6" name="Text Box 78"/>
          <p:cNvSpPr txBox="1">
            <a:spLocks noChangeArrowheads="1"/>
          </p:cNvSpPr>
          <p:nvPr/>
        </p:nvSpPr>
        <p:spPr bwMode="auto">
          <a:xfrm>
            <a:off x="342489" y="1415250"/>
            <a:ext cx="729064" cy="41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Front End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Amplifiers</a:t>
            </a:r>
          </a:p>
        </p:txBody>
      </p:sp>
      <p:sp>
        <p:nvSpPr>
          <p:cNvPr id="17" name="AutoShape 83"/>
          <p:cNvSpPr>
            <a:spLocks noChangeArrowheads="1"/>
          </p:cNvSpPr>
          <p:nvPr/>
        </p:nvSpPr>
        <p:spPr bwMode="auto">
          <a:xfrm rot="5400000">
            <a:off x="1076721" y="1915485"/>
            <a:ext cx="277379" cy="20725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" name="Line 84"/>
          <p:cNvSpPr>
            <a:spLocks noChangeShapeType="1"/>
          </p:cNvSpPr>
          <p:nvPr/>
        </p:nvSpPr>
        <p:spPr bwMode="auto">
          <a:xfrm>
            <a:off x="1043211" y="2087693"/>
            <a:ext cx="68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9" name="Text Box 85"/>
          <p:cNvSpPr txBox="1">
            <a:spLocks noChangeArrowheads="1"/>
          </p:cNvSpPr>
          <p:nvPr/>
        </p:nvSpPr>
        <p:spPr bwMode="auto">
          <a:xfrm>
            <a:off x="768360" y="1933763"/>
            <a:ext cx="317298" cy="2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GB" altLang="en-US" sz="1100" baseline="-25000">
                <a:solidFill>
                  <a:srgbClr val="000000"/>
                </a:solidFill>
                <a:latin typeface="Calibri" pitchFamily="34" charset="0"/>
              </a:rPr>
              <a:t>th</a:t>
            </a:r>
            <a:endParaRPr lang="en-GB" altLang="en-US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Line 88"/>
          <p:cNvSpPr>
            <a:spLocks noChangeShapeType="1"/>
          </p:cNvSpPr>
          <p:nvPr/>
        </p:nvSpPr>
        <p:spPr bwMode="auto">
          <a:xfrm flipH="1">
            <a:off x="462478" y="2289387"/>
            <a:ext cx="27735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1" name="Line 89"/>
          <p:cNvSpPr>
            <a:spLocks noChangeShapeType="1"/>
          </p:cNvSpPr>
          <p:nvPr/>
        </p:nvSpPr>
        <p:spPr bwMode="auto">
          <a:xfrm>
            <a:off x="837484" y="2289387"/>
            <a:ext cx="2758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2" name="AutoShape 90"/>
          <p:cNvSpPr>
            <a:spLocks noChangeArrowheads="1"/>
          </p:cNvSpPr>
          <p:nvPr/>
        </p:nvSpPr>
        <p:spPr bwMode="auto">
          <a:xfrm rot="5400000">
            <a:off x="1076721" y="2271109"/>
            <a:ext cx="277379" cy="20725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" name="Line 91"/>
          <p:cNvSpPr>
            <a:spLocks noChangeShapeType="1"/>
          </p:cNvSpPr>
          <p:nvPr/>
        </p:nvSpPr>
        <p:spPr bwMode="auto">
          <a:xfrm>
            <a:off x="1043211" y="2443317"/>
            <a:ext cx="68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4" name="Text Box 92"/>
          <p:cNvSpPr txBox="1">
            <a:spLocks noChangeArrowheads="1"/>
          </p:cNvSpPr>
          <p:nvPr/>
        </p:nvSpPr>
        <p:spPr bwMode="auto">
          <a:xfrm>
            <a:off x="768360" y="2289387"/>
            <a:ext cx="317298" cy="2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GB" altLang="en-US" sz="1100" baseline="-25000">
                <a:solidFill>
                  <a:srgbClr val="000000"/>
                </a:solidFill>
                <a:latin typeface="Calibri" pitchFamily="34" charset="0"/>
              </a:rPr>
              <a:t>th</a:t>
            </a:r>
            <a:endParaRPr lang="en-GB" altLang="en-US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Line 95"/>
          <p:cNvSpPr>
            <a:spLocks noChangeShapeType="1"/>
          </p:cNvSpPr>
          <p:nvPr/>
        </p:nvSpPr>
        <p:spPr bwMode="auto">
          <a:xfrm flipH="1">
            <a:off x="462478" y="2641178"/>
            <a:ext cx="27735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6" name="Line 96"/>
          <p:cNvSpPr>
            <a:spLocks noChangeShapeType="1"/>
          </p:cNvSpPr>
          <p:nvPr/>
        </p:nvSpPr>
        <p:spPr bwMode="auto">
          <a:xfrm>
            <a:off x="837484" y="2641178"/>
            <a:ext cx="2758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7" name="AutoShape 97"/>
          <p:cNvSpPr>
            <a:spLocks noChangeArrowheads="1"/>
          </p:cNvSpPr>
          <p:nvPr/>
        </p:nvSpPr>
        <p:spPr bwMode="auto">
          <a:xfrm rot="5400000">
            <a:off x="1076721" y="2622899"/>
            <a:ext cx="277379" cy="20725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" name="Line 98"/>
          <p:cNvSpPr>
            <a:spLocks noChangeShapeType="1"/>
          </p:cNvSpPr>
          <p:nvPr/>
        </p:nvSpPr>
        <p:spPr bwMode="auto">
          <a:xfrm>
            <a:off x="1043211" y="2795107"/>
            <a:ext cx="68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9" name="Text Box 99"/>
          <p:cNvSpPr txBox="1">
            <a:spLocks noChangeArrowheads="1"/>
          </p:cNvSpPr>
          <p:nvPr/>
        </p:nvSpPr>
        <p:spPr bwMode="auto">
          <a:xfrm>
            <a:off x="768360" y="2641178"/>
            <a:ext cx="317298" cy="2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GB" altLang="en-US" sz="1100" baseline="-25000">
                <a:solidFill>
                  <a:srgbClr val="000000"/>
                </a:solidFill>
                <a:latin typeface="Calibri" pitchFamily="34" charset="0"/>
              </a:rPr>
              <a:t>th</a:t>
            </a:r>
            <a:endParaRPr lang="en-GB" altLang="en-US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Line 102"/>
          <p:cNvSpPr>
            <a:spLocks noChangeShapeType="1"/>
          </p:cNvSpPr>
          <p:nvPr/>
        </p:nvSpPr>
        <p:spPr bwMode="auto">
          <a:xfrm flipH="1">
            <a:off x="462478" y="3341698"/>
            <a:ext cx="27735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31" name="Line 103"/>
          <p:cNvSpPr>
            <a:spLocks noChangeShapeType="1"/>
          </p:cNvSpPr>
          <p:nvPr/>
        </p:nvSpPr>
        <p:spPr bwMode="auto">
          <a:xfrm>
            <a:off x="837484" y="3341698"/>
            <a:ext cx="2758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32" name="AutoShape 104"/>
          <p:cNvSpPr>
            <a:spLocks noChangeArrowheads="1"/>
          </p:cNvSpPr>
          <p:nvPr/>
        </p:nvSpPr>
        <p:spPr bwMode="auto">
          <a:xfrm rot="5400000">
            <a:off x="1076721" y="3323421"/>
            <a:ext cx="277379" cy="20725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" name="Line 105"/>
          <p:cNvSpPr>
            <a:spLocks noChangeShapeType="1"/>
          </p:cNvSpPr>
          <p:nvPr/>
        </p:nvSpPr>
        <p:spPr bwMode="auto">
          <a:xfrm>
            <a:off x="1043211" y="3495629"/>
            <a:ext cx="68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34" name="Text Box 106"/>
          <p:cNvSpPr txBox="1">
            <a:spLocks noChangeArrowheads="1"/>
          </p:cNvSpPr>
          <p:nvPr/>
        </p:nvSpPr>
        <p:spPr bwMode="auto">
          <a:xfrm>
            <a:off x="768360" y="3341698"/>
            <a:ext cx="317298" cy="2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GB" altLang="en-US" sz="1100" baseline="-25000">
                <a:solidFill>
                  <a:srgbClr val="000000"/>
                </a:solidFill>
                <a:latin typeface="Calibri" pitchFamily="34" charset="0"/>
              </a:rPr>
              <a:t>th</a:t>
            </a:r>
            <a:endParaRPr lang="en-GB" altLang="en-US" sz="110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5" name="Group 45"/>
          <p:cNvGrpSpPr>
            <a:grpSpLocks/>
          </p:cNvGrpSpPr>
          <p:nvPr/>
        </p:nvGrpSpPr>
        <p:grpSpPr bwMode="auto">
          <a:xfrm>
            <a:off x="474669" y="1932239"/>
            <a:ext cx="170677" cy="173743"/>
            <a:chOff x="2269" y="1661"/>
            <a:chExt cx="112" cy="114"/>
          </a:xfrm>
        </p:grpSpPr>
        <p:sp>
          <p:nvSpPr>
            <p:cNvPr id="36" name="Line 46"/>
            <p:cNvSpPr>
              <a:spLocks noChangeShapeType="1"/>
            </p:cNvSpPr>
            <p:nvPr/>
          </p:nvSpPr>
          <p:spPr bwMode="auto">
            <a:xfrm>
              <a:off x="2311" y="1686"/>
              <a:ext cx="4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 flipV="1">
              <a:off x="2335" y="1661"/>
              <a:ext cx="46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2290" y="1706"/>
              <a:ext cx="4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39" name="Line 49"/>
            <p:cNvSpPr>
              <a:spLocks noChangeShapeType="1"/>
            </p:cNvSpPr>
            <p:nvPr/>
          </p:nvSpPr>
          <p:spPr bwMode="auto">
            <a:xfrm flipV="1">
              <a:off x="2269" y="1730"/>
              <a:ext cx="4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50"/>
          <p:cNvGrpSpPr>
            <a:grpSpLocks/>
          </p:cNvGrpSpPr>
          <p:nvPr/>
        </p:nvGrpSpPr>
        <p:grpSpPr bwMode="auto">
          <a:xfrm>
            <a:off x="474669" y="2286339"/>
            <a:ext cx="170677" cy="173743"/>
            <a:chOff x="2269" y="1661"/>
            <a:chExt cx="112" cy="114"/>
          </a:xfrm>
        </p:grpSpPr>
        <p:sp>
          <p:nvSpPr>
            <p:cNvPr id="41" name="Line 51"/>
            <p:cNvSpPr>
              <a:spLocks noChangeShapeType="1"/>
            </p:cNvSpPr>
            <p:nvPr/>
          </p:nvSpPr>
          <p:spPr bwMode="auto">
            <a:xfrm>
              <a:off x="2311" y="1686"/>
              <a:ext cx="4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 flipV="1">
              <a:off x="2335" y="1661"/>
              <a:ext cx="46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43" name="Line 53"/>
            <p:cNvSpPr>
              <a:spLocks noChangeShapeType="1"/>
            </p:cNvSpPr>
            <p:nvPr/>
          </p:nvSpPr>
          <p:spPr bwMode="auto">
            <a:xfrm>
              <a:off x="2290" y="1706"/>
              <a:ext cx="4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44" name="Line 54"/>
            <p:cNvSpPr>
              <a:spLocks noChangeShapeType="1"/>
            </p:cNvSpPr>
            <p:nvPr/>
          </p:nvSpPr>
          <p:spPr bwMode="auto">
            <a:xfrm flipV="1">
              <a:off x="2269" y="1730"/>
              <a:ext cx="4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45" name="Group 55"/>
          <p:cNvGrpSpPr>
            <a:grpSpLocks/>
          </p:cNvGrpSpPr>
          <p:nvPr/>
        </p:nvGrpSpPr>
        <p:grpSpPr bwMode="auto">
          <a:xfrm>
            <a:off x="474669" y="2639652"/>
            <a:ext cx="170677" cy="173743"/>
            <a:chOff x="2269" y="1661"/>
            <a:chExt cx="112" cy="114"/>
          </a:xfrm>
        </p:grpSpPr>
        <p:sp>
          <p:nvSpPr>
            <p:cNvPr id="46" name="Line 56"/>
            <p:cNvSpPr>
              <a:spLocks noChangeShapeType="1"/>
            </p:cNvSpPr>
            <p:nvPr/>
          </p:nvSpPr>
          <p:spPr bwMode="auto">
            <a:xfrm>
              <a:off x="2311" y="1686"/>
              <a:ext cx="4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 flipV="1">
              <a:off x="2335" y="1661"/>
              <a:ext cx="46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2290" y="1706"/>
              <a:ext cx="4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 flipV="1">
              <a:off x="2269" y="1730"/>
              <a:ext cx="4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474669" y="3338650"/>
            <a:ext cx="170677" cy="173743"/>
            <a:chOff x="2269" y="1661"/>
            <a:chExt cx="112" cy="114"/>
          </a:xfrm>
        </p:grpSpPr>
        <p:sp>
          <p:nvSpPr>
            <p:cNvPr id="51" name="Line 61"/>
            <p:cNvSpPr>
              <a:spLocks noChangeShapeType="1"/>
            </p:cNvSpPr>
            <p:nvPr/>
          </p:nvSpPr>
          <p:spPr bwMode="auto">
            <a:xfrm>
              <a:off x="2311" y="1686"/>
              <a:ext cx="4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52" name="Line 62"/>
            <p:cNvSpPr>
              <a:spLocks noChangeShapeType="1"/>
            </p:cNvSpPr>
            <p:nvPr/>
          </p:nvSpPr>
          <p:spPr bwMode="auto">
            <a:xfrm flipV="1">
              <a:off x="2335" y="1661"/>
              <a:ext cx="46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53" name="Line 63"/>
            <p:cNvSpPr>
              <a:spLocks noChangeShapeType="1"/>
            </p:cNvSpPr>
            <p:nvPr/>
          </p:nvSpPr>
          <p:spPr bwMode="auto">
            <a:xfrm>
              <a:off x="2290" y="1706"/>
              <a:ext cx="4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54" name="Line 64"/>
            <p:cNvSpPr>
              <a:spLocks noChangeShapeType="1"/>
            </p:cNvSpPr>
            <p:nvPr/>
          </p:nvSpPr>
          <p:spPr bwMode="auto">
            <a:xfrm flipV="1">
              <a:off x="2269" y="1730"/>
              <a:ext cx="45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000000"/>
                </a:solidFill>
              </a:endParaRPr>
            </a:p>
          </p:txBody>
        </p:sp>
      </p:grpSp>
      <p:sp>
        <p:nvSpPr>
          <p:cNvPr id="55" name="Text Box 67"/>
          <p:cNvSpPr txBox="1">
            <a:spLocks noChangeArrowheads="1"/>
          </p:cNvSpPr>
          <p:nvPr/>
        </p:nvSpPr>
        <p:spPr bwMode="auto">
          <a:xfrm>
            <a:off x="4106127" y="2210248"/>
            <a:ext cx="751467" cy="106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512 Deep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Pipeline (12.8µs)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+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32 Deep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Buffer</a:t>
            </a:r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>
            <a:off x="1194077" y="2938368"/>
            <a:ext cx="0" cy="2423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57" name="Text Box 76"/>
          <p:cNvSpPr txBox="1">
            <a:spLocks noChangeArrowheads="1"/>
          </p:cNvSpPr>
          <p:nvPr/>
        </p:nvSpPr>
        <p:spPr bwMode="auto">
          <a:xfrm>
            <a:off x="204243" y="4114589"/>
            <a:ext cx="786161" cy="57617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Test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Pulse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Generator</a:t>
            </a:r>
          </a:p>
        </p:txBody>
      </p:sp>
      <p:sp>
        <p:nvSpPr>
          <p:cNvPr id="58" name="Text Box 79"/>
          <p:cNvSpPr txBox="1">
            <a:spLocks noChangeArrowheads="1"/>
          </p:cNvSpPr>
          <p:nvPr/>
        </p:nvSpPr>
        <p:spPr bwMode="auto">
          <a:xfrm>
            <a:off x="1097623" y="4358306"/>
            <a:ext cx="745189" cy="413020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Bias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Generator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406092" y="1891089"/>
            <a:ext cx="68576" cy="70107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0" name="Rectangle 82"/>
          <p:cNvSpPr>
            <a:spLocks noChangeArrowheads="1"/>
          </p:cNvSpPr>
          <p:nvPr/>
        </p:nvSpPr>
        <p:spPr bwMode="auto">
          <a:xfrm>
            <a:off x="406092" y="2245189"/>
            <a:ext cx="68576" cy="70107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" name="Rectangle 83"/>
          <p:cNvSpPr>
            <a:spLocks noChangeArrowheads="1"/>
          </p:cNvSpPr>
          <p:nvPr/>
        </p:nvSpPr>
        <p:spPr bwMode="auto">
          <a:xfrm>
            <a:off x="406092" y="2596979"/>
            <a:ext cx="68576" cy="70107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" name="Rectangle 84"/>
          <p:cNvSpPr>
            <a:spLocks noChangeArrowheads="1"/>
          </p:cNvSpPr>
          <p:nvPr/>
        </p:nvSpPr>
        <p:spPr bwMode="auto">
          <a:xfrm>
            <a:off x="406092" y="3299025"/>
            <a:ext cx="68576" cy="70107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" name="Text Box 87"/>
          <p:cNvSpPr txBox="1">
            <a:spLocks noChangeArrowheads="1"/>
          </p:cNvSpPr>
          <p:nvPr/>
        </p:nvSpPr>
        <p:spPr bwMode="auto">
          <a:xfrm>
            <a:off x="4330419" y="5653836"/>
            <a:ext cx="894341" cy="251155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000" dirty="0">
                <a:solidFill>
                  <a:srgbClr val="000000"/>
                </a:solidFill>
                <a:latin typeface="Calibri" pitchFamily="34" charset="0"/>
              </a:rPr>
              <a:t>Slow Control</a:t>
            </a:r>
          </a:p>
        </p:txBody>
      </p:sp>
      <p:sp>
        <p:nvSpPr>
          <p:cNvPr id="64" name="Line 92"/>
          <p:cNvSpPr>
            <a:spLocks noChangeShapeType="1"/>
          </p:cNvSpPr>
          <p:nvPr/>
        </p:nvSpPr>
        <p:spPr bwMode="auto">
          <a:xfrm>
            <a:off x="5229048" y="5766730"/>
            <a:ext cx="238390" cy="0"/>
          </a:xfrm>
          <a:prstGeom prst="line">
            <a:avLst/>
          </a:prstGeom>
          <a:noFill/>
          <a:ln w="19050">
            <a:solidFill>
              <a:srgbClr val="CC0066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65" name="Line 93"/>
          <p:cNvSpPr>
            <a:spLocks noChangeShapeType="1"/>
          </p:cNvSpPr>
          <p:nvPr/>
        </p:nvSpPr>
        <p:spPr bwMode="auto">
          <a:xfrm>
            <a:off x="5080084" y="1882493"/>
            <a:ext cx="0" cy="138231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66" name="Text Box 105"/>
          <p:cNvSpPr txBox="1">
            <a:spLocks noChangeArrowheads="1"/>
          </p:cNvSpPr>
          <p:nvPr/>
        </p:nvSpPr>
        <p:spPr bwMode="auto">
          <a:xfrm rot="16200000">
            <a:off x="2168383" y="2612684"/>
            <a:ext cx="1921835" cy="251129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000" dirty="0">
                <a:solidFill>
                  <a:srgbClr val="000000"/>
                </a:solidFill>
                <a:latin typeface="Calibri" pitchFamily="34" charset="0"/>
              </a:rPr>
              <a:t>Offset Correction &amp; Correlation</a:t>
            </a:r>
          </a:p>
        </p:txBody>
      </p:sp>
      <p:sp>
        <p:nvSpPr>
          <p:cNvPr id="67" name="Text Box 142"/>
          <p:cNvSpPr txBox="1">
            <a:spLocks noChangeArrowheads="1"/>
          </p:cNvSpPr>
          <p:nvPr/>
        </p:nvSpPr>
        <p:spPr bwMode="auto">
          <a:xfrm>
            <a:off x="204938" y="3181673"/>
            <a:ext cx="246515" cy="2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1</a:t>
            </a:r>
            <a:endParaRPr lang="en-US" altLang="en-US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8" name="Text Box 143"/>
          <p:cNvSpPr txBox="1">
            <a:spLocks noChangeArrowheads="1"/>
          </p:cNvSpPr>
          <p:nvPr/>
        </p:nvSpPr>
        <p:spPr bwMode="auto">
          <a:xfrm>
            <a:off x="65996" y="1795467"/>
            <a:ext cx="385004" cy="2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254</a:t>
            </a:r>
            <a:endParaRPr lang="en-US" altLang="en-US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9" name="Text Box 158"/>
          <p:cNvSpPr txBox="1">
            <a:spLocks noChangeArrowheads="1"/>
          </p:cNvSpPr>
          <p:nvPr/>
        </p:nvSpPr>
        <p:spPr bwMode="auto">
          <a:xfrm>
            <a:off x="5458544" y="5623100"/>
            <a:ext cx="331146" cy="2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GB" altLang="en-US" sz="1100" baseline="30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C</a:t>
            </a:r>
            <a:endParaRPr lang="en-US" altLang="en-US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0" name="Text Box 194"/>
          <p:cNvSpPr txBox="1">
            <a:spLocks noChangeArrowheads="1"/>
          </p:cNvSpPr>
          <p:nvPr/>
        </p:nvSpPr>
        <p:spPr bwMode="auto">
          <a:xfrm rot="16200000">
            <a:off x="878877" y="2614209"/>
            <a:ext cx="1924886" cy="251129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Channel    Mask</a:t>
            </a:r>
          </a:p>
        </p:txBody>
      </p:sp>
      <p:sp>
        <p:nvSpPr>
          <p:cNvPr id="71" name="Up Arrow 70"/>
          <p:cNvSpPr/>
          <p:nvPr/>
        </p:nvSpPr>
        <p:spPr bwMode="auto">
          <a:xfrm>
            <a:off x="2086820" y="1506241"/>
            <a:ext cx="240792" cy="289560"/>
          </a:xfrm>
          <a:prstGeom prst="upArrow">
            <a:avLst/>
          </a:prstGeom>
          <a:solidFill>
            <a:srgbClr val="0070C0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72" name="Text Box 153"/>
          <p:cNvSpPr txBox="1">
            <a:spLocks noChangeArrowheads="1"/>
          </p:cNvSpPr>
          <p:nvPr/>
        </p:nvSpPr>
        <p:spPr bwMode="auto">
          <a:xfrm>
            <a:off x="5470952" y="4945837"/>
            <a:ext cx="4876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 smtClean="0">
                <a:solidFill>
                  <a:srgbClr val="000000"/>
                </a:solidFill>
                <a:latin typeface="Calibri" pitchFamily="34" charset="0"/>
              </a:rPr>
              <a:t>SLVS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 smtClean="0">
                <a:solidFill>
                  <a:srgbClr val="000000"/>
                </a:solidFill>
                <a:latin typeface="Calibri" pitchFamily="34" charset="0"/>
              </a:rPr>
              <a:t>Input</a:t>
            </a:r>
            <a:endParaRPr lang="en-US" altLang="en-US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3" name="TextBox 2"/>
          <p:cNvSpPr txBox="1">
            <a:spLocks noChangeArrowheads="1"/>
          </p:cNvSpPr>
          <p:nvPr/>
        </p:nvSpPr>
        <p:spPr bwMode="auto">
          <a:xfrm>
            <a:off x="4330419" y="4402678"/>
            <a:ext cx="894341" cy="576179"/>
          </a:xfrm>
          <a:prstGeom prst="rect">
            <a:avLst/>
          </a:prstGeom>
          <a:pattFill prst="wdUpDiag">
            <a:fgClr>
              <a:srgbClr val="00B050"/>
            </a:fgClr>
            <a:bgClr>
              <a:srgbClr val="FFC000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Data Packet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Assembly &amp;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Transmission</a:t>
            </a:r>
          </a:p>
        </p:txBody>
      </p:sp>
      <p:sp>
        <p:nvSpPr>
          <p:cNvPr id="74" name="TextBox 18"/>
          <p:cNvSpPr txBox="1">
            <a:spLocks noChangeArrowheads="1"/>
          </p:cNvSpPr>
          <p:nvPr/>
        </p:nvSpPr>
        <p:spPr bwMode="auto">
          <a:xfrm>
            <a:off x="5474005" y="4391680"/>
            <a:ext cx="7884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Stub &amp;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 smtClean="0">
                <a:solidFill>
                  <a:srgbClr val="000000"/>
                </a:solidFill>
                <a:latin typeface="Calibri" pitchFamily="34" charset="0"/>
              </a:rPr>
              <a:t>L1 Data</a:t>
            </a:r>
            <a:endParaRPr lang="en-GB" altLang="en-US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5" name="TextBox 30"/>
          <p:cNvSpPr txBox="1">
            <a:spLocks noChangeArrowheads="1"/>
          </p:cNvSpPr>
          <p:nvPr/>
        </p:nvSpPr>
        <p:spPr bwMode="auto">
          <a:xfrm>
            <a:off x="2767725" y="5418313"/>
            <a:ext cx="823557" cy="41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VDDD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1.2V+/-10%</a:t>
            </a:r>
          </a:p>
        </p:txBody>
      </p:sp>
      <p:sp>
        <p:nvSpPr>
          <p:cNvPr id="76" name="TextBox 273"/>
          <p:cNvSpPr txBox="1">
            <a:spLocks noChangeArrowheads="1"/>
          </p:cNvSpPr>
          <p:nvPr/>
        </p:nvSpPr>
        <p:spPr bwMode="auto">
          <a:xfrm>
            <a:off x="1097623" y="5000824"/>
            <a:ext cx="745189" cy="251155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Band-gap</a:t>
            </a:r>
          </a:p>
        </p:txBody>
      </p:sp>
      <p:sp>
        <p:nvSpPr>
          <p:cNvPr id="77" name="TextBox 275"/>
          <p:cNvSpPr txBox="1">
            <a:spLocks noChangeArrowheads="1"/>
          </p:cNvSpPr>
          <p:nvPr/>
        </p:nvSpPr>
        <p:spPr bwMode="auto">
          <a:xfrm>
            <a:off x="2232161" y="5517259"/>
            <a:ext cx="419202" cy="251155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000" dirty="0">
                <a:solidFill>
                  <a:srgbClr val="000000"/>
                </a:solidFill>
                <a:latin typeface="Calibri" pitchFamily="34" charset="0"/>
              </a:rPr>
              <a:t>LDO</a:t>
            </a:r>
          </a:p>
        </p:txBody>
      </p:sp>
      <p:sp>
        <p:nvSpPr>
          <p:cNvPr id="78" name="TextBox 309"/>
          <p:cNvSpPr txBox="1">
            <a:spLocks noChangeArrowheads="1"/>
          </p:cNvSpPr>
          <p:nvPr/>
        </p:nvSpPr>
        <p:spPr bwMode="auto">
          <a:xfrm>
            <a:off x="1629602" y="5452878"/>
            <a:ext cx="498875" cy="41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VDDA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1.0 V</a:t>
            </a:r>
          </a:p>
        </p:txBody>
      </p:sp>
      <p:cxnSp>
        <p:nvCxnSpPr>
          <p:cNvPr id="79" name="Straight Arrow Connector 78"/>
          <p:cNvCxnSpPr/>
          <p:nvPr/>
        </p:nvCxnSpPr>
        <p:spPr bwMode="auto">
          <a:xfrm flipH="1">
            <a:off x="2647652" y="5642516"/>
            <a:ext cx="195072" cy="0"/>
          </a:xfrm>
          <a:prstGeom prst="straightConnector1">
            <a:avLst/>
          </a:prstGeom>
          <a:ln w="12700">
            <a:solidFill>
              <a:srgbClr val="CC0066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 Box 107"/>
          <p:cNvSpPr txBox="1">
            <a:spLocks noChangeArrowheads="1"/>
          </p:cNvSpPr>
          <p:nvPr/>
        </p:nvSpPr>
        <p:spPr bwMode="auto">
          <a:xfrm rot="16200000">
            <a:off x="1726755" y="2614209"/>
            <a:ext cx="1924886" cy="251129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Cluster Width Discrimination</a:t>
            </a:r>
          </a:p>
        </p:txBody>
      </p:sp>
      <p:sp>
        <p:nvSpPr>
          <p:cNvPr id="81" name="AutoShape 83"/>
          <p:cNvSpPr>
            <a:spLocks noChangeArrowheads="1"/>
          </p:cNvSpPr>
          <p:nvPr/>
        </p:nvSpPr>
        <p:spPr bwMode="auto">
          <a:xfrm rot="5400000">
            <a:off x="658826" y="1834132"/>
            <a:ext cx="277379" cy="20725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2" name="AutoShape 83"/>
          <p:cNvSpPr>
            <a:spLocks noChangeArrowheads="1"/>
          </p:cNvSpPr>
          <p:nvPr/>
        </p:nvSpPr>
        <p:spPr bwMode="auto">
          <a:xfrm rot="5400000">
            <a:off x="655934" y="2176616"/>
            <a:ext cx="277379" cy="20725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" name="AutoShape 83"/>
          <p:cNvSpPr>
            <a:spLocks noChangeArrowheads="1"/>
          </p:cNvSpPr>
          <p:nvPr/>
        </p:nvSpPr>
        <p:spPr bwMode="auto">
          <a:xfrm rot="5400000">
            <a:off x="653042" y="2538840"/>
            <a:ext cx="277379" cy="20725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4" name="AutoShape 83"/>
          <p:cNvSpPr>
            <a:spLocks noChangeArrowheads="1"/>
          </p:cNvSpPr>
          <p:nvPr/>
        </p:nvSpPr>
        <p:spPr bwMode="auto">
          <a:xfrm rot="5400000">
            <a:off x="658825" y="3248303"/>
            <a:ext cx="277379" cy="20725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5" name="Right Arrow 84"/>
          <p:cNvSpPr/>
          <p:nvPr/>
        </p:nvSpPr>
        <p:spPr bwMode="auto">
          <a:xfrm rot="16200000">
            <a:off x="435565" y="3863107"/>
            <a:ext cx="315468" cy="188976"/>
          </a:xfrm>
          <a:prstGeom prst="rightArrow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86" name="Right Arrow 85"/>
          <p:cNvSpPr/>
          <p:nvPr/>
        </p:nvSpPr>
        <p:spPr bwMode="auto">
          <a:xfrm rot="16200000">
            <a:off x="1183816" y="3981979"/>
            <a:ext cx="553212" cy="188976"/>
          </a:xfrm>
          <a:prstGeom prst="rightArrow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87" name="Right Arrow 86"/>
          <p:cNvSpPr/>
          <p:nvPr/>
        </p:nvSpPr>
        <p:spPr bwMode="auto">
          <a:xfrm rot="16200000">
            <a:off x="1337742" y="4791223"/>
            <a:ext cx="230124" cy="188976"/>
          </a:xfrm>
          <a:prstGeom prst="rightArrow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88" name="Text Box 194"/>
          <p:cNvSpPr txBox="1">
            <a:spLocks noChangeArrowheads="1"/>
          </p:cNvSpPr>
          <p:nvPr/>
        </p:nvSpPr>
        <p:spPr bwMode="auto">
          <a:xfrm rot="16200000">
            <a:off x="1312016" y="2614209"/>
            <a:ext cx="1924887" cy="251129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Hit Detect</a:t>
            </a:r>
          </a:p>
        </p:txBody>
      </p:sp>
      <p:sp>
        <p:nvSpPr>
          <p:cNvPr id="89" name="Up Arrow 88"/>
          <p:cNvSpPr/>
          <p:nvPr/>
        </p:nvSpPr>
        <p:spPr bwMode="auto">
          <a:xfrm flipV="1">
            <a:off x="2105108" y="3702324"/>
            <a:ext cx="222504" cy="316504"/>
          </a:xfrm>
          <a:prstGeom prst="upArrow">
            <a:avLst/>
          </a:prstGeom>
          <a:solidFill>
            <a:srgbClr val="0070C0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90" name="Right Brace 89"/>
          <p:cNvSpPr/>
          <p:nvPr/>
        </p:nvSpPr>
        <p:spPr bwMode="auto">
          <a:xfrm>
            <a:off x="1402543" y="1926865"/>
            <a:ext cx="219456" cy="1562099"/>
          </a:xfrm>
          <a:prstGeom prst="rightBrace">
            <a:avLst>
              <a:gd name="adj1" fmla="val 56819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1529036" y="2624857"/>
            <a:ext cx="167640" cy="188976"/>
          </a:xfrm>
          <a:prstGeom prst="rightArrow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1966423" y="2632476"/>
            <a:ext cx="167640" cy="188976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2390095" y="2816881"/>
            <a:ext cx="167640" cy="188976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cxnSp>
        <p:nvCxnSpPr>
          <p:cNvPr id="94" name="Straight Arrow Connector 93"/>
          <p:cNvCxnSpPr>
            <a:stCxn id="17" idx="0"/>
          </p:cNvCxnSpPr>
          <p:nvPr/>
        </p:nvCxnSpPr>
        <p:spPr bwMode="auto">
          <a:xfrm flipV="1">
            <a:off x="1318724" y="2019828"/>
            <a:ext cx="1463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 bwMode="auto">
          <a:xfrm flipV="1">
            <a:off x="1321772" y="2374921"/>
            <a:ext cx="1447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 bwMode="auto">
          <a:xfrm flipV="1">
            <a:off x="1309580" y="2728489"/>
            <a:ext cx="1463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 bwMode="auto">
          <a:xfrm flipV="1">
            <a:off x="1309580" y="3420385"/>
            <a:ext cx="1463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ight Arrow 97"/>
          <p:cNvSpPr/>
          <p:nvPr/>
        </p:nvSpPr>
        <p:spPr bwMode="auto">
          <a:xfrm>
            <a:off x="2815292" y="2810785"/>
            <a:ext cx="166116" cy="188976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99" name="Text Box 105"/>
          <p:cNvSpPr txBox="1">
            <a:spLocks noChangeArrowheads="1"/>
          </p:cNvSpPr>
          <p:nvPr/>
        </p:nvSpPr>
        <p:spPr bwMode="auto">
          <a:xfrm rot="16200000">
            <a:off x="4194741" y="2614208"/>
            <a:ext cx="1924888" cy="251129"/>
          </a:xfrm>
          <a:prstGeom prst="rect">
            <a:avLst/>
          </a:prstGeom>
          <a:pattFill prst="wdUpDiag">
            <a:fgClr>
              <a:srgbClr val="00B050"/>
            </a:fgClr>
            <a:bgClr>
              <a:srgbClr val="FFC000"/>
            </a:bgClr>
          </a:patt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PISO Shift Register</a:t>
            </a:r>
          </a:p>
        </p:txBody>
      </p:sp>
      <p:sp>
        <p:nvSpPr>
          <p:cNvPr id="100" name="Right Arrow 99"/>
          <p:cNvSpPr/>
          <p:nvPr/>
        </p:nvSpPr>
        <p:spPr bwMode="auto">
          <a:xfrm rot="16200000">
            <a:off x="4381695" y="3694705"/>
            <a:ext cx="161544" cy="18897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01" name="Text Box 78"/>
          <p:cNvSpPr txBox="1">
            <a:spLocks noChangeArrowheads="1"/>
          </p:cNvSpPr>
          <p:nvPr/>
        </p:nvSpPr>
        <p:spPr bwMode="auto">
          <a:xfrm>
            <a:off x="760609" y="3523723"/>
            <a:ext cx="895222" cy="2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Comparators</a:t>
            </a:r>
          </a:p>
        </p:txBody>
      </p:sp>
      <p:sp>
        <p:nvSpPr>
          <p:cNvPr id="102" name="Text Box 105"/>
          <p:cNvSpPr txBox="1">
            <a:spLocks noChangeArrowheads="1"/>
          </p:cNvSpPr>
          <p:nvPr/>
        </p:nvSpPr>
        <p:spPr bwMode="auto">
          <a:xfrm rot="16200000">
            <a:off x="2608484" y="2610066"/>
            <a:ext cx="1921835" cy="251129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Stub Gathering Logic</a:t>
            </a:r>
          </a:p>
        </p:txBody>
      </p:sp>
      <p:sp>
        <p:nvSpPr>
          <p:cNvPr id="103" name="Right Arrow 102"/>
          <p:cNvSpPr/>
          <p:nvPr/>
        </p:nvSpPr>
        <p:spPr bwMode="auto">
          <a:xfrm>
            <a:off x="3251156" y="2813833"/>
            <a:ext cx="167640" cy="188976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cxnSp>
        <p:nvCxnSpPr>
          <p:cNvPr id="104" name="Straight Arrow Connector 103"/>
          <p:cNvCxnSpPr>
            <a:stCxn id="99" idx="1"/>
          </p:cNvCxnSpPr>
          <p:nvPr/>
        </p:nvCxnSpPr>
        <p:spPr bwMode="auto">
          <a:xfrm flipH="1">
            <a:off x="5157412" y="3702324"/>
            <a:ext cx="0" cy="7010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ight Arrow 104"/>
          <p:cNvSpPr/>
          <p:nvPr/>
        </p:nvSpPr>
        <p:spPr bwMode="auto">
          <a:xfrm>
            <a:off x="5224468" y="4526809"/>
            <a:ext cx="311047" cy="327659"/>
          </a:xfrm>
          <a:prstGeom prst="rightArrow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06" name="Text Box 85"/>
          <p:cNvSpPr txBox="1">
            <a:spLocks noChangeArrowheads="1"/>
          </p:cNvSpPr>
          <p:nvPr/>
        </p:nvSpPr>
        <p:spPr bwMode="auto">
          <a:xfrm>
            <a:off x="4330419" y="5035389"/>
            <a:ext cx="894342" cy="25115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Fast Control</a:t>
            </a:r>
          </a:p>
        </p:txBody>
      </p:sp>
      <p:sp>
        <p:nvSpPr>
          <p:cNvPr id="107" name="Right Arrow 106"/>
          <p:cNvSpPr/>
          <p:nvPr/>
        </p:nvSpPr>
        <p:spPr bwMode="auto">
          <a:xfrm flipH="1">
            <a:off x="5229039" y="5118121"/>
            <a:ext cx="306324" cy="99060"/>
          </a:xfrm>
          <a:prstGeom prst="rightArrow">
            <a:avLst/>
          </a:prstGeom>
          <a:solidFill>
            <a:srgbClr val="CC00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08" name="Text Box 194"/>
          <p:cNvSpPr txBox="1">
            <a:spLocks noChangeArrowheads="1"/>
          </p:cNvSpPr>
          <p:nvPr/>
        </p:nvSpPr>
        <p:spPr bwMode="auto">
          <a:xfrm rot="16200000">
            <a:off x="-736320" y="2608541"/>
            <a:ext cx="1924886" cy="25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FF"/>
                </a:solidFill>
                <a:latin typeface="Calibri" pitchFamily="34" charset="0"/>
                <a:sym typeface="Wingdings" pitchFamily="2" charset="2"/>
              </a:rPr>
              <a:t></a:t>
            </a:r>
            <a:r>
              <a:rPr lang="en-GB" altLang="en-US" sz="110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254 Channels</a:t>
            </a:r>
            <a:r>
              <a:rPr lang="en-GB" altLang="en-US" sz="110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GB" altLang="en-US" sz="1100">
                <a:solidFill>
                  <a:srgbClr val="0000FF"/>
                </a:solidFill>
                <a:latin typeface="Calibri" pitchFamily="34" charset="0"/>
                <a:sym typeface="Wingdings" pitchFamily="2" charset="2"/>
              </a:rPr>
              <a:t></a:t>
            </a:r>
            <a:endParaRPr lang="en-GB" altLang="en-US" sz="110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109" name="Straight Arrow Connector 108"/>
          <p:cNvCxnSpPr/>
          <p:nvPr/>
        </p:nvCxnSpPr>
        <p:spPr bwMode="auto">
          <a:xfrm flipH="1">
            <a:off x="2035004" y="5642516"/>
            <a:ext cx="19659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 Box 153"/>
          <p:cNvSpPr txBox="1">
            <a:spLocks noChangeArrowheads="1"/>
          </p:cNvSpPr>
          <p:nvPr/>
        </p:nvSpPr>
        <p:spPr bwMode="auto">
          <a:xfrm>
            <a:off x="5426793" y="3681250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 smtClean="0">
                <a:solidFill>
                  <a:srgbClr val="000000"/>
                </a:solidFill>
                <a:latin typeface="Calibri" pitchFamily="34" charset="0"/>
              </a:rPr>
              <a:t>320 MHz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 smtClean="0">
                <a:solidFill>
                  <a:srgbClr val="000000"/>
                </a:solidFill>
                <a:latin typeface="Calibri" pitchFamily="34" charset="0"/>
              </a:rPr>
              <a:t>SLVS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 smtClean="0">
                <a:solidFill>
                  <a:srgbClr val="000000"/>
                </a:solidFill>
                <a:latin typeface="Calibri" pitchFamily="34" charset="0"/>
              </a:rPr>
              <a:t>Clock</a:t>
            </a:r>
            <a:endParaRPr lang="en-US" altLang="en-US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1" name="Right Arrow 110"/>
          <p:cNvSpPr/>
          <p:nvPr/>
        </p:nvSpPr>
        <p:spPr bwMode="auto">
          <a:xfrm flipH="1">
            <a:off x="5292663" y="3935636"/>
            <a:ext cx="196596" cy="99060"/>
          </a:xfrm>
          <a:prstGeom prst="rightArrow">
            <a:avLst/>
          </a:prstGeom>
          <a:solidFill>
            <a:srgbClr val="CC00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12" name="Text Box 153"/>
          <p:cNvSpPr txBox="1">
            <a:spLocks noChangeArrowheads="1"/>
          </p:cNvSpPr>
          <p:nvPr/>
        </p:nvSpPr>
        <p:spPr bwMode="auto">
          <a:xfrm>
            <a:off x="5208332" y="1184676"/>
            <a:ext cx="798937" cy="5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40 MHz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Differential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Clock</a:t>
            </a:r>
            <a:endParaRPr lang="en-US" altLang="en-US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3" name="Text Box 64"/>
          <p:cNvSpPr txBox="1">
            <a:spLocks noChangeArrowheads="1"/>
          </p:cNvSpPr>
          <p:nvPr/>
        </p:nvSpPr>
        <p:spPr bwMode="auto">
          <a:xfrm>
            <a:off x="382768" y="4931694"/>
            <a:ext cx="431664" cy="26161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DLL</a:t>
            </a:r>
          </a:p>
        </p:txBody>
      </p:sp>
      <p:sp>
        <p:nvSpPr>
          <p:cNvPr id="114" name="Text Box 64"/>
          <p:cNvSpPr txBox="1">
            <a:spLocks noChangeArrowheads="1"/>
          </p:cNvSpPr>
          <p:nvPr/>
        </p:nvSpPr>
        <p:spPr bwMode="auto">
          <a:xfrm>
            <a:off x="3250980" y="1457386"/>
            <a:ext cx="443987" cy="251155"/>
          </a:xfrm>
          <a:prstGeom prst="rect">
            <a:avLst/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alibri" pitchFamily="34" charset="0"/>
              </a:rPr>
              <a:t>DLL</a:t>
            </a:r>
          </a:p>
        </p:txBody>
      </p:sp>
      <p:sp>
        <p:nvSpPr>
          <p:cNvPr id="115" name="Freeform 114"/>
          <p:cNvSpPr/>
          <p:nvPr/>
        </p:nvSpPr>
        <p:spPr bwMode="auto">
          <a:xfrm>
            <a:off x="2371807" y="1585489"/>
            <a:ext cx="882396" cy="196596"/>
          </a:xfrm>
          <a:custGeom>
            <a:avLst/>
            <a:gdLst>
              <a:gd name="connsiteX0" fmla="*/ 904875 w 904875"/>
              <a:gd name="connsiteY0" fmla="*/ 0 h 204788"/>
              <a:gd name="connsiteX1" fmla="*/ 0 w 904875"/>
              <a:gd name="connsiteY1" fmla="*/ 0 h 204788"/>
              <a:gd name="connsiteX2" fmla="*/ 0 w 904875"/>
              <a:gd name="connsiteY2" fmla="*/ 204788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875" h="204788">
                <a:moveTo>
                  <a:pt x="904875" y="0"/>
                </a:moveTo>
                <a:lnTo>
                  <a:pt x="0" y="0"/>
                </a:lnTo>
                <a:lnTo>
                  <a:pt x="0" y="204788"/>
                </a:lnTo>
              </a:path>
            </a:pathLst>
          </a:custGeom>
          <a:noFill/>
          <a:ln w="12700">
            <a:solidFill>
              <a:schemeClr val="tx1"/>
            </a:solidFill>
            <a:tailEnd type="triangle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16" name="Text Box 153"/>
          <p:cNvSpPr txBox="1">
            <a:spLocks noChangeArrowheads="1"/>
          </p:cNvSpPr>
          <p:nvPr/>
        </p:nvSpPr>
        <p:spPr bwMode="auto">
          <a:xfrm>
            <a:off x="3916643" y="792985"/>
            <a:ext cx="946660" cy="23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000" b="1" i="1" dirty="0">
                <a:solidFill>
                  <a:srgbClr val="C00000"/>
                </a:solidFill>
                <a:latin typeface="Calibri" pitchFamily="34" charset="0"/>
              </a:rPr>
              <a:t>40 MHz Region</a:t>
            </a:r>
            <a:endParaRPr lang="en-US" altLang="en-US" sz="1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7" name="Text Box 153"/>
          <p:cNvSpPr txBox="1">
            <a:spLocks noChangeArrowheads="1"/>
          </p:cNvSpPr>
          <p:nvPr/>
        </p:nvSpPr>
        <p:spPr bwMode="auto">
          <a:xfrm>
            <a:off x="3366622" y="4958200"/>
            <a:ext cx="628132" cy="38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000" b="1" i="1">
                <a:solidFill>
                  <a:srgbClr val="C00000"/>
                </a:solidFill>
                <a:latin typeface="Calibri" pitchFamily="34" charset="0"/>
              </a:rPr>
              <a:t>320 MHz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000" b="1" i="1">
                <a:solidFill>
                  <a:srgbClr val="C00000"/>
                </a:solidFill>
                <a:latin typeface="Calibri" pitchFamily="34" charset="0"/>
              </a:rPr>
              <a:t>Region</a:t>
            </a:r>
            <a:endParaRPr lang="en-US" altLang="en-US" sz="1000" b="1" i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8" name="Right Arrow 117"/>
          <p:cNvSpPr/>
          <p:nvPr/>
        </p:nvSpPr>
        <p:spPr bwMode="auto">
          <a:xfrm>
            <a:off x="4857183" y="2635524"/>
            <a:ext cx="167640" cy="188976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19" name="Right Arrow 118"/>
          <p:cNvSpPr/>
          <p:nvPr/>
        </p:nvSpPr>
        <p:spPr bwMode="auto">
          <a:xfrm flipH="1">
            <a:off x="4950148" y="1437660"/>
            <a:ext cx="306324" cy="97536"/>
          </a:xfrm>
          <a:prstGeom prst="rightArrow">
            <a:avLst/>
          </a:prstGeom>
          <a:solidFill>
            <a:srgbClr val="CC00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cxnSp>
        <p:nvCxnSpPr>
          <p:cNvPr id="120" name="Straight Arrow Connector 119"/>
          <p:cNvCxnSpPr>
            <a:stCxn id="113" idx="0"/>
            <a:endCxn id="57" idx="2"/>
          </p:cNvCxnSpPr>
          <p:nvPr/>
        </p:nvCxnSpPr>
        <p:spPr bwMode="auto">
          <a:xfrm flipH="1" flipV="1">
            <a:off x="597324" y="4690768"/>
            <a:ext cx="1276" cy="24092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Box 220"/>
          <p:cNvSpPr txBox="1">
            <a:spLocks noChangeArrowheads="1"/>
          </p:cNvSpPr>
          <p:nvPr/>
        </p:nvSpPr>
        <p:spPr bwMode="auto">
          <a:xfrm>
            <a:off x="1866167" y="908083"/>
            <a:ext cx="757390" cy="57617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Nearest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Neighbour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Signals</a:t>
            </a:r>
            <a:endParaRPr lang="en-US" altLang="en-US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2" name="Text Box 87"/>
          <p:cNvSpPr txBox="1">
            <a:spLocks noChangeArrowheads="1"/>
          </p:cNvSpPr>
          <p:nvPr/>
        </p:nvSpPr>
        <p:spPr bwMode="auto">
          <a:xfrm>
            <a:off x="4330419" y="5365286"/>
            <a:ext cx="894341" cy="251155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000" dirty="0" smtClean="0">
                <a:solidFill>
                  <a:srgbClr val="000000"/>
                </a:solidFill>
                <a:latin typeface="Calibri" pitchFamily="34" charset="0"/>
              </a:rPr>
              <a:t>I2C Registers</a:t>
            </a:r>
            <a:endParaRPr lang="en-GB" altLang="en-US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" name="TextBox 2"/>
          <p:cNvSpPr txBox="1">
            <a:spLocks noChangeArrowheads="1"/>
          </p:cNvSpPr>
          <p:nvPr/>
        </p:nvSpPr>
        <p:spPr bwMode="auto">
          <a:xfrm>
            <a:off x="3225366" y="4402678"/>
            <a:ext cx="778614" cy="553998"/>
          </a:xfrm>
          <a:prstGeom prst="rect">
            <a:avLst/>
          </a:prstGeom>
          <a:pattFill prst="wdUpDiag">
            <a:fgClr>
              <a:srgbClr val="00B050"/>
            </a:fgClr>
            <a:bgClr>
              <a:srgbClr val="FFC000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000" dirty="0" smtClean="0">
                <a:solidFill>
                  <a:srgbClr val="000000"/>
                </a:solidFill>
                <a:latin typeface="Calibri" pitchFamily="34" charset="0"/>
              </a:rPr>
              <a:t>Bend lookup formatting</a:t>
            </a:r>
            <a:endParaRPr lang="en-GB" altLang="en-US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4" name="Up Arrow 123"/>
          <p:cNvSpPr/>
          <p:nvPr/>
        </p:nvSpPr>
        <p:spPr bwMode="auto">
          <a:xfrm flipV="1">
            <a:off x="3486757" y="3696347"/>
            <a:ext cx="193931" cy="707017"/>
          </a:xfrm>
          <a:prstGeom prst="upArrow">
            <a:avLst/>
          </a:prstGeom>
          <a:solidFill>
            <a:srgbClr val="FF0000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25" name="Right Arrow 124"/>
          <p:cNvSpPr/>
          <p:nvPr/>
        </p:nvSpPr>
        <p:spPr bwMode="auto">
          <a:xfrm>
            <a:off x="4003980" y="4613414"/>
            <a:ext cx="326437" cy="188976"/>
          </a:xfrm>
          <a:prstGeom prst="right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46258" y="6380058"/>
            <a:ext cx="989900" cy="3077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</a:t>
            </a:r>
            <a:r>
              <a:rPr lang="en-GB" sz="1400" dirty="0" smtClean="0"/>
              <a:t>omplete</a:t>
            </a:r>
            <a:endParaRPr lang="en-GB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2866986" y="6380059"/>
            <a:ext cx="1089565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</a:t>
            </a:r>
            <a:r>
              <a:rPr lang="en-GB" sz="1400" dirty="0" smtClean="0"/>
              <a:t>n progress</a:t>
            </a:r>
            <a:endParaRPr lang="en-GB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990942" y="6380060"/>
            <a:ext cx="666907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</a:t>
            </a:r>
            <a:r>
              <a:rPr lang="en-GB" sz="1400" dirty="0" smtClean="0"/>
              <a:t>o do</a:t>
            </a:r>
            <a:endParaRPr lang="en-GB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6046172" y="830978"/>
            <a:ext cx="3062319" cy="46166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smtClean="0"/>
              <a:t>design work progressing</a:t>
            </a:r>
          </a:p>
          <a:p>
            <a:endParaRPr lang="en-GB" sz="1400"/>
          </a:p>
          <a:p>
            <a:r>
              <a:rPr lang="en-GB" sz="1400" smtClean="0"/>
              <a:t>main new features are:</a:t>
            </a:r>
          </a:p>
          <a:p>
            <a:endParaRPr lang="en-GB" sz="1400"/>
          </a:p>
          <a:p>
            <a:pPr marL="285750" indent="-285750">
              <a:buFont typeface="Arial" pitchFamily="34" charset="0"/>
              <a:buChar char="•"/>
            </a:pPr>
            <a:r>
              <a:rPr lang="en-GB" sz="1400" smtClean="0"/>
              <a:t>stub address generation &amp; transmission off-chip @ 320 Mbps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smtClean="0"/>
              <a:t>longer L1 pipeline (12.8 usec)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smtClean="0"/>
              <a:t>higher L1 trigger rate capability (up to 1 MHz)</a:t>
            </a:r>
          </a:p>
          <a:p>
            <a:endParaRPr lang="en-GB" sz="1400"/>
          </a:p>
          <a:p>
            <a:r>
              <a:rPr lang="en-GB" sz="1400" smtClean="0"/>
              <a:t>major new blocks are:</a:t>
            </a:r>
          </a:p>
          <a:p>
            <a:endParaRPr lang="en-GB" sz="1400"/>
          </a:p>
          <a:p>
            <a:pPr marL="285750" indent="-285750">
              <a:buFont typeface="Arial" pitchFamily="34" charset="0"/>
              <a:buChar char="•"/>
            </a:pPr>
            <a:r>
              <a:rPr lang="en-GB" sz="1400" smtClean="0"/>
              <a:t>stub gathering logic</a:t>
            </a:r>
          </a:p>
          <a:p>
            <a:pPr marL="742636" lvl="1" indent="-285750">
              <a:buFont typeface="Wingdings" pitchFamily="2" charset="2"/>
              <a:buChar char="Ø"/>
            </a:pPr>
            <a:r>
              <a:rPr lang="en-GB" sz="1400" smtClean="0"/>
              <a:t>complete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smtClean="0"/>
              <a:t>data packet assembly &amp; transmission</a:t>
            </a:r>
          </a:p>
          <a:p>
            <a:pPr marL="742636" lvl="1" indent="-285750">
              <a:buFont typeface="Wingdings" pitchFamily="2" charset="2"/>
              <a:buChar char="Ø"/>
            </a:pPr>
            <a:r>
              <a:rPr lang="en-GB" sz="1400" smtClean="0"/>
              <a:t>at advanced stage</a:t>
            </a:r>
          </a:p>
          <a:p>
            <a:endParaRPr lang="en-GB" sz="1400"/>
          </a:p>
          <a:p>
            <a:r>
              <a:rPr lang="en-GB" sz="1400" smtClean="0"/>
              <a:t>review meetings held at key stages to monitor progress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166943" y="6378569"/>
            <a:ext cx="1667970" cy="307777"/>
          </a:xfrm>
          <a:prstGeom prst="rect">
            <a:avLst/>
          </a:prstGeom>
          <a:pattFill prst="wdUpDiag">
            <a:fgClr>
              <a:srgbClr val="00B050"/>
            </a:fgClr>
            <a:bgClr>
              <a:srgbClr val="FFC000"/>
            </a:bgClr>
          </a:patt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Preliminary Layout</a:t>
            </a:r>
            <a:endParaRPr lang="en-GB" sz="1400" dirty="0"/>
          </a:p>
        </p:txBody>
      </p:sp>
      <p:sp>
        <p:nvSpPr>
          <p:cNvPr id="131" name="Text Box 220"/>
          <p:cNvSpPr txBox="1">
            <a:spLocks noChangeArrowheads="1"/>
          </p:cNvSpPr>
          <p:nvPr/>
        </p:nvSpPr>
        <p:spPr bwMode="auto">
          <a:xfrm>
            <a:off x="1877991" y="4034696"/>
            <a:ext cx="757390" cy="57617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Nearest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Neighbour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latin typeface="Calibri" pitchFamily="34" charset="0"/>
              </a:rPr>
              <a:t>Signals</a:t>
            </a:r>
            <a:endParaRPr lang="en-US" altLang="en-US" sz="11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8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173619" y="901263"/>
            <a:ext cx="7200900" cy="3622675"/>
            <a:chOff x="542925" y="1619251"/>
            <a:chExt cx="7200900" cy="3622675"/>
          </a:xfrm>
        </p:grpSpPr>
        <p:grpSp>
          <p:nvGrpSpPr>
            <p:cNvPr id="72" name="Group 71"/>
            <p:cNvGrpSpPr/>
            <p:nvPr/>
          </p:nvGrpSpPr>
          <p:grpSpPr>
            <a:xfrm>
              <a:off x="542925" y="1619251"/>
              <a:ext cx="7200900" cy="3622675"/>
              <a:chOff x="542925" y="1619251"/>
              <a:chExt cx="7200900" cy="3622675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542925" y="1662113"/>
                <a:ext cx="0" cy="356552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6303963" y="1644651"/>
                <a:ext cx="0" cy="356552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978025" y="1662113"/>
                <a:ext cx="0" cy="356552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4864100" y="1619251"/>
                <a:ext cx="0" cy="356552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424238" y="1644651"/>
                <a:ext cx="0" cy="356552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743825" y="1676401"/>
                <a:ext cx="0" cy="356552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1266825" y="1619251"/>
              <a:ext cx="5761038" cy="3608387"/>
              <a:chOff x="542925" y="1619251"/>
              <a:chExt cx="5761038" cy="3608387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542925" y="1662113"/>
                <a:ext cx="0" cy="3565525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303963" y="1644651"/>
                <a:ext cx="0" cy="3565525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978025" y="1662113"/>
                <a:ext cx="0" cy="3565525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4864100" y="1619251"/>
                <a:ext cx="0" cy="3565525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424238" y="1644651"/>
                <a:ext cx="0" cy="3565525"/>
              </a:xfrm>
              <a:prstGeom prst="line">
                <a:avLst/>
              </a:prstGeom>
              <a:ln w="31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04" y="120250"/>
            <a:ext cx="8229600" cy="715962"/>
          </a:xfrm>
        </p:spPr>
        <p:txBody>
          <a:bodyPr/>
          <a:lstStyle/>
          <a:p>
            <a:r>
              <a:rPr lang="en-US" dirty="0" smtClean="0"/>
              <a:t>CBC3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0" name="TextBox 21513"/>
          <p:cNvSpPr txBox="1">
            <a:spLocks noChangeArrowheads="1"/>
          </p:cNvSpPr>
          <p:nvPr/>
        </p:nvSpPr>
        <p:spPr bwMode="auto">
          <a:xfrm>
            <a:off x="7430946" y="4318536"/>
            <a:ext cx="1334946" cy="707886"/>
          </a:xfrm>
          <a:prstGeom prst="rect">
            <a:avLst/>
          </a:prstGeom>
          <a:solidFill>
            <a:srgbClr val="FFFB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FF0000"/>
                </a:solidFill>
                <a:latin typeface="+mn-lt"/>
              </a:rPr>
              <a:t>ready for</a:t>
            </a:r>
          </a:p>
          <a:p>
            <a:pPr eaLnBrk="1" hangingPunct="1"/>
            <a:r>
              <a:rPr lang="en-GB" sz="2000" dirty="0">
                <a:solidFill>
                  <a:srgbClr val="FF0000"/>
                </a:solidFill>
                <a:latin typeface="+mn-lt"/>
              </a:rPr>
              <a:t>production</a:t>
            </a: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73619" y="691712"/>
            <a:ext cx="720725" cy="252413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894344" y="691712"/>
            <a:ext cx="720725" cy="252413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1615069" y="691712"/>
            <a:ext cx="719138" cy="252413"/>
          </a:xfrm>
          <a:prstGeom prst="rect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2334207" y="691712"/>
            <a:ext cx="720725" cy="252413"/>
          </a:xfrm>
          <a:prstGeom prst="rect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3054932" y="691712"/>
            <a:ext cx="719137" cy="252413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37" name="Rectangle 26"/>
          <p:cNvSpPr>
            <a:spLocks noChangeArrowheads="1"/>
          </p:cNvSpPr>
          <p:nvPr/>
        </p:nvSpPr>
        <p:spPr bwMode="auto">
          <a:xfrm>
            <a:off x="3774069" y="691712"/>
            <a:ext cx="720725" cy="252413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4494794" y="691712"/>
            <a:ext cx="720725" cy="252413"/>
          </a:xfrm>
          <a:prstGeom prst="rect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39" name="Rectangle 28"/>
          <p:cNvSpPr>
            <a:spLocks noChangeArrowheads="1"/>
          </p:cNvSpPr>
          <p:nvPr/>
        </p:nvSpPr>
        <p:spPr bwMode="auto">
          <a:xfrm>
            <a:off x="5215519" y="691712"/>
            <a:ext cx="719138" cy="252413"/>
          </a:xfrm>
          <a:prstGeom prst="rect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5934657" y="691712"/>
            <a:ext cx="720725" cy="252413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41" name="Rectangle 30"/>
          <p:cNvSpPr>
            <a:spLocks noChangeArrowheads="1"/>
          </p:cNvSpPr>
          <p:nvPr/>
        </p:nvSpPr>
        <p:spPr bwMode="auto">
          <a:xfrm>
            <a:off x="6655382" y="691712"/>
            <a:ext cx="719137" cy="252413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1279525"/>
            <a:endParaRPr lang="en-US"/>
          </a:p>
        </p:txBody>
      </p:sp>
      <p:sp>
        <p:nvSpPr>
          <p:cNvPr id="42" name="TextBox 16"/>
          <p:cNvSpPr txBox="1">
            <a:spLocks noChangeArrowheads="1"/>
          </p:cNvSpPr>
          <p:nvPr/>
        </p:nvSpPr>
        <p:spPr bwMode="auto">
          <a:xfrm>
            <a:off x="497469" y="278962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b="1" dirty="0">
                <a:latin typeface="+mn-lt"/>
              </a:rPr>
              <a:t>2014</a:t>
            </a:r>
          </a:p>
        </p:txBody>
      </p:sp>
      <p:sp>
        <p:nvSpPr>
          <p:cNvPr id="43" name="TextBox 32"/>
          <p:cNvSpPr txBox="1">
            <a:spLocks noChangeArrowheads="1"/>
          </p:cNvSpPr>
          <p:nvPr/>
        </p:nvSpPr>
        <p:spPr bwMode="auto">
          <a:xfrm>
            <a:off x="1973844" y="269437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b="1">
                <a:latin typeface="+mn-lt"/>
              </a:rPr>
              <a:t>2015</a:t>
            </a:r>
          </a:p>
        </p:txBody>
      </p:sp>
      <p:sp>
        <p:nvSpPr>
          <p:cNvPr id="44" name="TextBox 33"/>
          <p:cNvSpPr txBox="1">
            <a:spLocks noChangeArrowheads="1"/>
          </p:cNvSpPr>
          <p:nvPr/>
        </p:nvSpPr>
        <p:spPr bwMode="auto">
          <a:xfrm>
            <a:off x="3450219" y="261500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b="1">
                <a:latin typeface="+mn-lt"/>
              </a:rPr>
              <a:t>2016</a:t>
            </a:r>
          </a:p>
        </p:txBody>
      </p:sp>
      <p:sp>
        <p:nvSpPr>
          <p:cNvPr id="45" name="TextBox 34"/>
          <p:cNvSpPr txBox="1">
            <a:spLocks noChangeArrowheads="1"/>
          </p:cNvSpPr>
          <p:nvPr/>
        </p:nvSpPr>
        <p:spPr bwMode="auto">
          <a:xfrm>
            <a:off x="4890082" y="251975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b="1">
                <a:latin typeface="+mn-lt"/>
              </a:rPr>
              <a:t>2017</a:t>
            </a:r>
          </a:p>
        </p:txBody>
      </p:sp>
      <p:sp>
        <p:nvSpPr>
          <p:cNvPr id="46" name="TextBox 35"/>
          <p:cNvSpPr txBox="1">
            <a:spLocks noChangeArrowheads="1"/>
          </p:cNvSpPr>
          <p:nvPr/>
        </p:nvSpPr>
        <p:spPr bwMode="auto">
          <a:xfrm>
            <a:off x="6331532" y="242450"/>
            <a:ext cx="808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b="1">
                <a:latin typeface="+mn-lt"/>
              </a:rPr>
              <a:t>2018</a:t>
            </a:r>
          </a:p>
        </p:txBody>
      </p:sp>
      <p:sp>
        <p:nvSpPr>
          <p:cNvPr id="48" name="TextBox 21508"/>
          <p:cNvSpPr txBox="1">
            <a:spLocks noChangeArrowheads="1"/>
          </p:cNvSpPr>
          <p:nvPr/>
        </p:nvSpPr>
        <p:spPr bwMode="auto">
          <a:xfrm>
            <a:off x="864182" y="1067950"/>
            <a:ext cx="236004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chemeClr val="accent2"/>
                </a:solidFill>
                <a:latin typeface="+mn-lt"/>
              </a:rPr>
              <a:t>CBC3 design &amp; production</a:t>
            </a:r>
          </a:p>
        </p:txBody>
      </p:sp>
      <p:cxnSp>
        <p:nvCxnSpPr>
          <p:cNvPr id="47" name="Straight Connector 21503"/>
          <p:cNvCxnSpPr>
            <a:cxnSpLocks noChangeShapeType="1"/>
          </p:cNvCxnSpPr>
          <p:nvPr/>
        </p:nvCxnSpPr>
        <p:spPr bwMode="auto">
          <a:xfrm flipV="1">
            <a:off x="535569" y="1483875"/>
            <a:ext cx="2879725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TextBox 21508"/>
          <p:cNvSpPr txBox="1">
            <a:spLocks noChangeArrowheads="1"/>
          </p:cNvSpPr>
          <p:nvPr/>
        </p:nvSpPr>
        <p:spPr bwMode="auto">
          <a:xfrm>
            <a:off x="3617325" y="1488638"/>
            <a:ext cx="1564376" cy="400110"/>
          </a:xfrm>
          <a:prstGeom prst="rect">
            <a:avLst/>
          </a:prstGeom>
          <a:solidFill>
            <a:srgbClr val="FFFB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FF0000"/>
                </a:solidFill>
                <a:latin typeface="+mn-lt"/>
              </a:rPr>
              <a:t>CBC3 in hand</a:t>
            </a:r>
          </a:p>
        </p:txBody>
      </p:sp>
      <p:sp>
        <p:nvSpPr>
          <p:cNvPr id="53" name="TextBox 21508"/>
          <p:cNvSpPr txBox="1">
            <a:spLocks noChangeArrowheads="1"/>
          </p:cNvSpPr>
          <p:nvPr/>
        </p:nvSpPr>
        <p:spPr bwMode="auto">
          <a:xfrm>
            <a:off x="4175169" y="2531625"/>
            <a:ext cx="1759616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chemeClr val="accent2"/>
                </a:solidFill>
                <a:latin typeface="+mn-lt"/>
              </a:rPr>
              <a:t>CBC4 design &amp; test</a:t>
            </a:r>
          </a:p>
        </p:txBody>
      </p:sp>
      <p:sp>
        <p:nvSpPr>
          <p:cNvPr id="55" name="TextBox 36"/>
          <p:cNvSpPr txBox="1">
            <a:spLocks noChangeArrowheads="1"/>
          </p:cNvSpPr>
          <p:nvPr/>
        </p:nvSpPr>
        <p:spPr bwMode="auto">
          <a:xfrm>
            <a:off x="5971693" y="2520512"/>
            <a:ext cx="1506743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chemeClr val="accent2"/>
                </a:solidFill>
                <a:latin typeface="+mn-lt"/>
              </a:rPr>
              <a:t>engineering run</a:t>
            </a:r>
          </a:p>
        </p:txBody>
      </p:sp>
      <p:cxnSp>
        <p:nvCxnSpPr>
          <p:cNvPr id="52" name="Straight Connector 21503"/>
          <p:cNvCxnSpPr>
            <a:cxnSpLocks noChangeShapeType="1"/>
          </p:cNvCxnSpPr>
          <p:nvPr/>
        </p:nvCxnSpPr>
        <p:spPr bwMode="auto">
          <a:xfrm flipV="1">
            <a:off x="4099507" y="2942787"/>
            <a:ext cx="1835150" cy="4763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TextBox 21508"/>
          <p:cNvSpPr txBox="1">
            <a:spLocks noChangeArrowheads="1"/>
          </p:cNvSpPr>
          <p:nvPr/>
        </p:nvSpPr>
        <p:spPr bwMode="auto">
          <a:xfrm>
            <a:off x="3362907" y="1995050"/>
            <a:ext cx="3345387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chemeClr val="accent2"/>
                </a:solidFill>
                <a:latin typeface="+mn-lt"/>
              </a:rPr>
              <a:t>CBC3 test (&amp; modules based on CBC3)</a:t>
            </a:r>
          </a:p>
        </p:txBody>
      </p:sp>
      <p:cxnSp>
        <p:nvCxnSpPr>
          <p:cNvPr id="51" name="Straight Connector 21503"/>
          <p:cNvCxnSpPr>
            <a:cxnSpLocks noChangeShapeType="1"/>
          </p:cNvCxnSpPr>
          <p:nvPr/>
        </p:nvCxnSpPr>
        <p:spPr bwMode="auto">
          <a:xfrm>
            <a:off x="3378782" y="2407800"/>
            <a:ext cx="2952750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Connector 21503"/>
          <p:cNvCxnSpPr>
            <a:cxnSpLocks noChangeShapeType="1"/>
          </p:cNvCxnSpPr>
          <p:nvPr/>
        </p:nvCxnSpPr>
        <p:spPr bwMode="auto">
          <a:xfrm>
            <a:off x="5934657" y="2947550"/>
            <a:ext cx="1441450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21504"/>
          <p:cNvSpPr txBox="1">
            <a:spLocks noChangeArrowheads="1"/>
          </p:cNvSpPr>
          <p:nvPr/>
        </p:nvSpPr>
        <p:spPr bwMode="auto">
          <a:xfrm>
            <a:off x="568907" y="2911037"/>
            <a:ext cx="2852063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chemeClr val="accent2"/>
                </a:solidFill>
                <a:latin typeface="+mn-lt"/>
              </a:rPr>
              <a:t>modules based on </a:t>
            </a:r>
            <a:r>
              <a:rPr lang="en-GB" sz="1600" dirty="0" smtClean="0">
                <a:solidFill>
                  <a:schemeClr val="accent2"/>
                </a:solidFill>
                <a:latin typeface="+mn-lt"/>
              </a:rPr>
              <a:t>CBC2 </a:t>
            </a:r>
          </a:p>
          <a:p>
            <a:pPr eaLnBrk="1" hangingPunct="1"/>
            <a:endParaRPr lang="en-GB" sz="1600" dirty="0">
              <a:solidFill>
                <a:schemeClr val="accent2"/>
              </a:solidFill>
              <a:latin typeface="+mn-lt"/>
            </a:endParaRPr>
          </a:p>
          <a:p>
            <a:pPr eaLnBrk="1" hangingPunct="1"/>
            <a:r>
              <a:rPr lang="en-GB" sz="1600" dirty="0" smtClean="0">
                <a:solidFill>
                  <a:schemeClr val="accent2"/>
                </a:solidFill>
                <a:latin typeface="+mn-lt"/>
              </a:rPr>
              <a:t>concentrator </a:t>
            </a:r>
            <a:r>
              <a:rPr lang="en-GB" sz="1600" dirty="0">
                <a:solidFill>
                  <a:schemeClr val="accent2"/>
                </a:solidFill>
                <a:latin typeface="+mn-lt"/>
              </a:rPr>
              <a:t>prototype in FPGA</a:t>
            </a:r>
          </a:p>
        </p:txBody>
      </p:sp>
      <p:sp>
        <p:nvSpPr>
          <p:cNvPr id="61" name="TextBox 102"/>
          <p:cNvSpPr txBox="1">
            <a:spLocks noChangeArrowheads="1"/>
          </p:cNvSpPr>
          <p:nvPr/>
        </p:nvSpPr>
        <p:spPr bwMode="auto">
          <a:xfrm>
            <a:off x="3421644" y="3412687"/>
            <a:ext cx="4298950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chemeClr val="accent2"/>
                </a:solidFill>
                <a:latin typeface="+mn-lt"/>
              </a:rPr>
              <a:t>modules based on CBC3 and concentrator </a:t>
            </a:r>
            <a:r>
              <a:rPr lang="en-GB" sz="1600" dirty="0" smtClean="0">
                <a:solidFill>
                  <a:schemeClr val="accent2"/>
                </a:solidFill>
                <a:latin typeface="+mn-lt"/>
              </a:rPr>
              <a:t>ASIC</a:t>
            </a:r>
          </a:p>
          <a:p>
            <a:pPr eaLnBrk="1" hangingPunct="1"/>
            <a:endParaRPr lang="en-GB" sz="1600" dirty="0">
              <a:solidFill>
                <a:schemeClr val="accent2"/>
              </a:solidFill>
              <a:latin typeface="+mn-lt"/>
            </a:endParaRPr>
          </a:p>
          <a:p>
            <a:pPr eaLnBrk="1" hangingPunct="1"/>
            <a:r>
              <a:rPr lang="en-GB" sz="1600" dirty="0">
                <a:solidFill>
                  <a:schemeClr val="accent2"/>
                </a:solidFill>
                <a:latin typeface="+mn-lt"/>
              </a:rPr>
              <a:t>(need to integrate DC-DC and link components)</a:t>
            </a:r>
          </a:p>
        </p:txBody>
      </p:sp>
      <p:cxnSp>
        <p:nvCxnSpPr>
          <p:cNvPr id="58" name="Straight Connector 21503"/>
          <p:cNvCxnSpPr>
            <a:cxnSpLocks noChangeShapeType="1"/>
          </p:cNvCxnSpPr>
          <p:nvPr/>
        </p:nvCxnSpPr>
        <p:spPr bwMode="auto">
          <a:xfrm>
            <a:off x="535569" y="3342837"/>
            <a:ext cx="3240088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21503"/>
          <p:cNvCxnSpPr>
            <a:cxnSpLocks noChangeShapeType="1"/>
          </p:cNvCxnSpPr>
          <p:nvPr/>
        </p:nvCxnSpPr>
        <p:spPr bwMode="auto">
          <a:xfrm>
            <a:off x="3775657" y="3834962"/>
            <a:ext cx="3600450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TextBox 59"/>
          <p:cNvSpPr txBox="1">
            <a:spLocks noChangeArrowheads="1"/>
          </p:cNvSpPr>
          <p:nvPr/>
        </p:nvSpPr>
        <p:spPr bwMode="auto">
          <a:xfrm>
            <a:off x="328138" y="4719454"/>
            <a:ext cx="87030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 smtClean="0">
                <a:latin typeface="+mn-lt"/>
              </a:rPr>
              <a:t>plan to submit CBC3 through MOSIS in February</a:t>
            </a:r>
            <a:endParaRPr lang="en-GB" sz="2000" dirty="0">
              <a:latin typeface="+mn-lt"/>
            </a:endParaRPr>
          </a:p>
          <a:p>
            <a:pPr lvl="1" eaLnBrk="1" hangingPunct="1"/>
            <a:r>
              <a:rPr lang="en-GB" sz="2000" i="1" dirty="0" smtClean="0">
                <a:latin typeface="+mn-lt"/>
              </a:rPr>
              <a:t>limited number of chips but ~ half the cost of full wafer run</a:t>
            </a:r>
          </a:p>
          <a:p>
            <a:pPr lvl="1" eaLnBrk="1" hangingPunct="1"/>
            <a:r>
              <a:rPr lang="en-GB" sz="2000" i="1" dirty="0" smtClean="0">
                <a:latin typeface="+mn-lt"/>
              </a:rPr>
              <a:t>can expect chips in hand ~ May </a:t>
            </a:r>
          </a:p>
          <a:p>
            <a:pPr lvl="2" eaLnBrk="1" hangingPunct="1"/>
            <a:r>
              <a:rPr lang="en-GB" sz="2000" i="1" dirty="0" smtClean="0">
                <a:latin typeface="+mn-lt"/>
              </a:rPr>
              <a:t>(small schedule slippage but have to comply with fixed submission dates)</a:t>
            </a:r>
            <a:endParaRPr lang="en-GB" sz="2000" i="1" dirty="0">
              <a:latin typeface="+mn-lt"/>
            </a:endParaRPr>
          </a:p>
        </p:txBody>
      </p:sp>
      <p:sp>
        <p:nvSpPr>
          <p:cNvPr id="81" name="5-Point Star 80"/>
          <p:cNvSpPr>
            <a:spLocks noChangeAspect="1"/>
          </p:cNvSpPr>
          <p:nvPr/>
        </p:nvSpPr>
        <p:spPr>
          <a:xfrm>
            <a:off x="3239447" y="1515011"/>
            <a:ext cx="351693" cy="360000"/>
          </a:xfrm>
          <a:prstGeom prst="star5">
            <a:avLst/>
          </a:prstGeom>
          <a:solidFill>
            <a:srgbClr val="FF0000"/>
          </a:solidFill>
          <a:ln>
            <a:solidFill>
              <a:srgbClr val="FF2E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>
            <a:off x="7189147" y="4321711"/>
            <a:ext cx="351693" cy="360000"/>
          </a:xfrm>
          <a:prstGeom prst="star5">
            <a:avLst/>
          </a:prstGeom>
          <a:solidFill>
            <a:srgbClr val="FF0000"/>
          </a:solidFill>
          <a:ln>
            <a:solidFill>
              <a:srgbClr val="FF2E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8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FC7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9400" y="1143000"/>
            <a:ext cx="8407400" cy="5213350"/>
          </a:xfrm>
        </p:spPr>
        <p:txBody>
          <a:bodyPr/>
          <a:lstStyle/>
          <a:p>
            <a:r>
              <a:rPr lang="en-US" dirty="0" smtClean="0"/>
              <a:t>Problems discovered in boards built for TCDS project</a:t>
            </a:r>
          </a:p>
          <a:p>
            <a:pPr lvl="1"/>
            <a:r>
              <a:rPr lang="en-US" dirty="0" smtClean="0"/>
              <a:t>upgraded CMS TTC system, on tight schedule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TCDS_status_24apr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5" y="2014364"/>
            <a:ext cx="5831990" cy="4373990"/>
          </a:xfrm>
          <a:prstGeom prst="rect">
            <a:avLst/>
          </a:prstGeom>
        </p:spPr>
      </p:pic>
      <p:pic>
        <p:nvPicPr>
          <p:cNvPr id="8" name="Picture 3" descr="C:\Users\Mark\Desktop\FC7-R0b testing\IMAG004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740" y="3688027"/>
            <a:ext cx="3131997" cy="2548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744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TCDS_status_24apr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TCDS_status_24apr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400" y="975267"/>
            <a:ext cx="3840990" cy="369332"/>
          </a:xfrm>
          <a:prstGeom prst="rect">
            <a:avLst/>
          </a:prstGeom>
          <a:solidFill>
            <a:srgbClr val="FFFBB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with help from Xilinx failure analysis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791" y="3916980"/>
            <a:ext cx="2880000" cy="256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1972733" y="1344599"/>
            <a:ext cx="4207058" cy="29480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75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FC7 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5" y="1143000"/>
            <a:ext cx="8754524" cy="5213350"/>
          </a:xfrm>
        </p:spPr>
        <p:txBody>
          <a:bodyPr/>
          <a:lstStyle/>
          <a:p>
            <a:r>
              <a:rPr lang="en-US" dirty="0" smtClean="0"/>
              <a:t>Problem is now believed to be understood but proceeding with caution</a:t>
            </a:r>
          </a:p>
          <a:p>
            <a:pPr lvl="1"/>
            <a:r>
              <a:rPr lang="en-US" dirty="0" smtClean="0"/>
              <a:t>simple repair to existing boards</a:t>
            </a:r>
          </a:p>
          <a:p>
            <a:pPr lvl="2"/>
            <a:r>
              <a:rPr lang="en-US" dirty="0" smtClean="0"/>
              <a:t>however stressed boards likely to have been damaged</a:t>
            </a:r>
          </a:p>
          <a:p>
            <a:pPr lvl="1"/>
            <a:r>
              <a:rPr lang="en-US" dirty="0" smtClean="0"/>
              <a:t>error corrected in layout for R2</a:t>
            </a:r>
          </a:p>
          <a:p>
            <a:pPr lvl="1"/>
            <a:r>
              <a:rPr lang="en-US" dirty="0" smtClean="0"/>
              <a:t>design </a:t>
            </a:r>
            <a:r>
              <a:rPr lang="en-US" dirty="0"/>
              <a:t>modified to be conservative in all </a:t>
            </a:r>
            <a:r>
              <a:rPr lang="en-US" dirty="0" smtClean="0"/>
              <a:t>respects</a:t>
            </a:r>
          </a:p>
          <a:p>
            <a:pPr lvl="1"/>
            <a:r>
              <a:rPr lang="en-US" dirty="0" smtClean="0"/>
              <a:t>internal design review with CERN, and some outside experts, April</a:t>
            </a:r>
          </a:p>
          <a:p>
            <a:pPr lvl="1"/>
            <a:r>
              <a:rPr lang="en-US" dirty="0" smtClean="0"/>
              <a:t>replacements underway</a:t>
            </a:r>
          </a:p>
          <a:p>
            <a:pPr lvl="2"/>
            <a:r>
              <a:rPr lang="en-US" dirty="0" smtClean="0"/>
              <a:t>existing design, with correction for urgent</a:t>
            </a:r>
          </a:p>
          <a:p>
            <a:pPr marL="444194" lvl="2" indent="0">
              <a:buNone/>
            </a:pPr>
            <a:r>
              <a:rPr lang="en-US" dirty="0" smtClean="0"/>
              <a:t>needs (TCDS and pixel prototyping) reordered</a:t>
            </a:r>
          </a:p>
          <a:p>
            <a:pPr lvl="2"/>
            <a:r>
              <a:rPr lang="en-US" dirty="0" smtClean="0"/>
              <a:t>R2 ready for submission very soon</a:t>
            </a:r>
          </a:p>
          <a:p>
            <a:pPr lvl="2"/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Some important lessons everywhere</a:t>
            </a:r>
          </a:p>
          <a:p>
            <a:pPr lvl="1"/>
            <a:r>
              <a:rPr lang="en-US" dirty="0" smtClean="0"/>
              <a:t>listed in report</a:t>
            </a:r>
            <a:endParaRPr lang="en-US" dirty="0"/>
          </a:p>
          <a:p>
            <a:pPr marL="444194" lvl="2" indent="0">
              <a:buNone/>
            </a:pPr>
            <a:endParaRPr lang="en-US" dirty="0" smtClean="0"/>
          </a:p>
          <a:p>
            <a:pPr marL="444194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C:\Users\Mark\AppData\Local\Microsoft\Windows\Temporary Internet Files\Content.Outlook\Q8K95FBK\DSC_0400 (3).JPG"/>
          <p:cNvPicPr>
            <a:picLocks noChangeAspect="1"/>
          </p:cNvPicPr>
          <p:nvPr/>
        </p:nvPicPr>
        <p:blipFill>
          <a:blip r:embed="rId2" cstate="print"/>
          <a:srcRect l="27385" t="-3049" r="-1901" b="-1147"/>
          <a:stretch>
            <a:fillRect/>
          </a:stretch>
        </p:blipFill>
        <p:spPr bwMode="auto">
          <a:xfrm>
            <a:off x="5353577" y="3611429"/>
            <a:ext cx="3600000" cy="283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575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105"/>
            <a:ext cx="8229600" cy="715962"/>
          </a:xfrm>
        </p:spPr>
        <p:txBody>
          <a:bodyPr/>
          <a:lstStyle/>
          <a:p>
            <a:r>
              <a:rPr lang="en-US" dirty="0" smtClean="0"/>
              <a:t>WP3 objectives and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Calorimeter </a:t>
            </a:r>
            <a:r>
              <a:rPr lang="en-US" sz="2400" dirty="0" smtClean="0"/>
              <a:t>trigger status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 be updated orally at </a:t>
            </a:r>
            <a:r>
              <a:rPr lang="en-US" dirty="0" smtClean="0">
                <a:solidFill>
                  <a:srgbClr val="FF0000"/>
                </a:solidFill>
              </a:rPr>
              <a:t>meeting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review hel</a:t>
            </a:r>
            <a:r>
              <a:rPr lang="en-US" dirty="0" smtClean="0">
                <a:solidFill>
                  <a:srgbClr val="FF0000"/>
                </a:solidFill>
              </a:rPr>
              <a:t>d April</a:t>
            </a:r>
            <a:r>
              <a:rPr lang="en-US" dirty="0" smtClean="0">
                <a:solidFill>
                  <a:srgbClr val="FF0000"/>
                </a:solidFill>
              </a:rPr>
              <a:t>  – report not yet issued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commissioning status </a:t>
            </a:r>
            <a:r>
              <a:rPr lang="en-US" dirty="0" smtClean="0">
                <a:solidFill>
                  <a:srgbClr val="FF0000"/>
                </a:solidFill>
              </a:rPr>
              <a:t>(Stage-1 &amp; TDR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Plan </a:t>
            </a:r>
            <a:r>
              <a:rPr lang="en-US" dirty="0" smtClean="0">
                <a:solidFill>
                  <a:srgbClr val="FF0000"/>
                </a:solidFill>
              </a:rPr>
              <a:t>B readiness</a:t>
            </a:r>
            <a:endParaRPr lang="en-US" dirty="0" smtClean="0">
              <a:solidFill>
                <a:srgbClr val="FF0000"/>
              </a:solidFill>
            </a:endParaRPr>
          </a:p>
          <a:p>
            <a:pPr marL="444194" lvl="2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r>
              <a:rPr lang="en-US" dirty="0" smtClean="0"/>
              <a:t>all MP7s required for UK commitments delivered</a:t>
            </a:r>
          </a:p>
          <a:p>
            <a:pPr lvl="2"/>
            <a:r>
              <a:rPr lang="en-US" dirty="0" smtClean="0"/>
              <a:t>but some manufacturing issues and PCB material is under consideration for the future, as with the FC7</a:t>
            </a:r>
          </a:p>
          <a:p>
            <a:pPr marL="444194" lvl="2" indent="0">
              <a:buNone/>
            </a:pPr>
            <a:endParaRPr lang="en-US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3923" y="59270"/>
            <a:ext cx="7772400" cy="62068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2016 Calorimeter Trigger Milestones </a:t>
            </a:r>
            <a:endParaRPr lang="el-GR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6" y="745067"/>
            <a:ext cx="8881533" cy="5808133"/>
          </a:xfrm>
          <a:prstGeom prst="rect">
            <a:avLst/>
          </a:prstGeom>
          <a:solidFill>
            <a:srgbClr val="F4F48C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55600" marR="0" lvl="0" indent="-355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Milestones related to CTP7 </a:t>
            </a: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  <a:tab pos="2420938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25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.10.2014  	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	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CTP7s at CERN</a:t>
            </a:r>
          </a:p>
          <a:p>
            <a:pPr marL="541338" lvl="1" indent="-269875">
              <a:spcBef>
                <a:spcPct val="20000"/>
              </a:spcBef>
              <a:buFont typeface="Arial" pitchFamily="34" charset="0"/>
              <a:buChar char="•"/>
              <a:tabLst>
                <a:tab pos="1973263" algn="l"/>
                <a:tab pos="2420938" algn="l"/>
              </a:tabLst>
              <a:defRPr/>
            </a:pP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 15.11.2014	4	CTP7s at CERN (includes the previous)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  <a:tab pos="2420938" algn="l"/>
              </a:tabLst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20.01.2015	8	CTP7s at CERN (includes the previous)</a:t>
            </a: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  <a:tab pos="2420938" algn="l"/>
              </a:tabLst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28.01.2015	12	CTP7s at CERN (includes the previous)</a:t>
            </a: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  <a:tab pos="2420938" algn="l"/>
              </a:tabLst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25.03.2015	28	CTP7s at CERN (includes the previous)</a:t>
            </a: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  <a:tab pos="2420938" algn="l"/>
              </a:tabLst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08.04.2015	36	CTP7s at CERN (includes the previous)</a:t>
            </a:r>
          </a:p>
          <a:p>
            <a:pPr marL="271463" marR="0" lvl="0" indent="-271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Milestones related to commissioning of the trigger</a:t>
            </a: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22.12.2014	Layer-2 – Patch Panel – Layer-1 Commissioned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</a:tabLst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16.01.2015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	</a:t>
            </a:r>
            <a:r>
              <a:rPr kumimoji="0" lang="en-US" sz="20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oSLB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HF </a:t>
            </a:r>
            <a:r>
              <a:rPr kumimoji="0" lang="en-US" sz="20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uHTR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 commissioned</a:t>
            </a:r>
          </a:p>
          <a:p>
            <a:pPr marL="541338" lvl="1" indent="-269875">
              <a:spcBef>
                <a:spcPct val="20000"/>
              </a:spcBef>
              <a:buFont typeface="Arial" pitchFamily="34" charset="0"/>
              <a:buChar char="•"/>
              <a:tabLst>
                <a:tab pos="1973263" algn="l"/>
              </a:tabLst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19.01.2015	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Layer-2 – Patch Panel – Layer-1  Connected to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uGT</a:t>
            </a:r>
            <a:endParaRPr lang="en-US" sz="2000" dirty="0" smtClean="0">
              <a:solidFill>
                <a:srgbClr val="FF0000"/>
              </a:solidFill>
              <a:latin typeface="+mn-lt"/>
            </a:endParaRPr>
          </a:p>
          <a:p>
            <a:pPr marL="541338" lvl="1" indent="-269875">
              <a:spcBef>
                <a:spcPct val="20000"/>
              </a:spcBef>
              <a:buFont typeface="Arial" pitchFamily="34" charset="0"/>
              <a:buChar char="•"/>
              <a:tabLst>
                <a:tab pos="1973263" algn="l"/>
              </a:tabLst>
              <a:defRPr/>
            </a:pPr>
            <a:r>
              <a:rPr kumimoji="0" lang="en-US" sz="200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25.11.2014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First Version of CTP7 firmware (incl. input playback)</a:t>
            </a:r>
          </a:p>
          <a:p>
            <a:pPr marL="541338" lvl="1" indent="-269875">
              <a:spcBef>
                <a:spcPct val="20000"/>
              </a:spcBef>
              <a:buFont typeface="Arial" pitchFamily="34" charset="0"/>
              <a:buChar char="•"/>
              <a:tabLst>
                <a:tab pos="1973263" algn="l"/>
              </a:tabLst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09.03.2015	Final Version of CTP7 firmware (except DAQ link)</a:t>
            </a:r>
            <a:endParaRPr kumimoji="0" lang="en-US" sz="200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</a:tabLst>
              <a:defRPr/>
            </a:pPr>
            <a:r>
              <a:rPr lang="en-US" sz="2000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17.02.2015	Final design of Algorithms and data format defined</a:t>
            </a:r>
          </a:p>
          <a:p>
            <a:pPr marL="541338" lvl="2" indent="-269875">
              <a:spcBef>
                <a:spcPct val="20000"/>
              </a:spcBef>
              <a:buFont typeface="Arial" pitchFamily="34" charset="0"/>
              <a:buChar char="•"/>
              <a:tabLst>
                <a:tab pos="1973263" algn="l"/>
              </a:tabLst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 	Decision to upgrade 2016 trigger inputs from ECAL and HCAL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</a:tabLst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17.06.2015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	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B/E </a:t>
            </a:r>
            <a:r>
              <a:rPr kumimoji="0" lang="en-US" sz="20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uHTR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 connected to the trigger - Commissioned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1338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973263" algn="l"/>
              </a:tabLst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02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.09.2015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 ready for parallel data taking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9"/>
            <a:ext cx="8229600" cy="7159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003306"/>
            <a:ext cx="8771466" cy="5353049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2400" dirty="0"/>
              <a:t>Snapshots of LHC &amp; CMS status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CMS and LHC are well into recommissioning phase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Summary of UK upgrade project  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Recent WP progress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Finances</a:t>
            </a:r>
          </a:p>
          <a:p>
            <a:pPr>
              <a:lnSpc>
                <a:spcPct val="140000"/>
              </a:lnSpc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MP7 order status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41400"/>
            <a:ext cx="8229600" cy="5213350"/>
          </a:xfrm>
        </p:spPr>
        <p:txBody>
          <a:bodyPr/>
          <a:lstStyle/>
          <a:p>
            <a:r>
              <a:rPr lang="en-US" dirty="0" smtClean="0"/>
              <a:t>Following prototyping/pre-production, two orders of 16 boards</a:t>
            </a:r>
          </a:p>
          <a:p>
            <a:pPr lvl="1"/>
            <a:r>
              <a:rPr lang="en-US" dirty="0" smtClean="0"/>
              <a:t>Prod-1: 16 delivered (Hapro) + 16 from Exception, essentially complete</a:t>
            </a:r>
          </a:p>
          <a:p>
            <a:pPr lvl="2"/>
            <a:r>
              <a:rPr lang="en-US" dirty="0" smtClean="0"/>
              <a:t>a bit of a struggle with UK company</a:t>
            </a:r>
          </a:p>
          <a:p>
            <a:pPr lvl="1"/>
            <a:r>
              <a:rPr lang="en-US" dirty="0" smtClean="0"/>
              <a:t>Hapro orders of 8 + 32 launched in 2014 (Prod-2 and </a:t>
            </a:r>
            <a:r>
              <a:rPr lang="en-US" dirty="0" err="1" smtClean="0"/>
              <a:t>Supp</a:t>
            </a:r>
            <a:r>
              <a:rPr lang="en-US" dirty="0" smtClean="0"/>
              <a:t> Prod-1)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ssembly error with first 8, so delay</a:t>
            </a:r>
          </a:p>
          <a:p>
            <a:pPr lvl="3"/>
            <a:r>
              <a:rPr lang="en-US" dirty="0" smtClean="0"/>
              <a:t>now complete</a:t>
            </a:r>
          </a:p>
          <a:p>
            <a:pPr lvl="2"/>
            <a:r>
              <a:rPr lang="en-US" dirty="0" smtClean="0"/>
              <a:t>manufacturing error with pre-series cards of 32 order.  </a:t>
            </a:r>
          </a:p>
          <a:p>
            <a:pPr lvl="3"/>
            <a:r>
              <a:rPr lang="en-US" dirty="0"/>
              <a:t>d</a:t>
            </a:r>
            <a:r>
              <a:rPr lang="en-US" dirty="0" smtClean="0"/>
              <a:t>elay while new PCBs procured, delivery in August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9EF9-9019-4144-B830-312431BF698E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647369"/>
              </p:ext>
            </p:extLst>
          </p:nvPr>
        </p:nvGraphicFramePr>
        <p:xfrm>
          <a:off x="1461376" y="3966266"/>
          <a:ext cx="6438024" cy="2781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3" imgW="5880100" imgH="2540000" progId="Word.Document.12">
                  <p:embed/>
                </p:oleObj>
              </mc:Choice>
              <mc:Fallback>
                <p:oleObj name="Document" r:id="rId3" imgW="5880100" imgH="254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1376" y="3966266"/>
                        <a:ext cx="6438024" cy="2781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27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MP-Ultra: Successor to the MP7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9739" y="1910559"/>
            <a:ext cx="3908911" cy="4683025"/>
          </a:xfrm>
        </p:spPr>
        <p:txBody>
          <a:bodyPr>
            <a:noAutofit/>
          </a:bodyPr>
          <a:lstStyle/>
          <a:p>
            <a:pPr marL="273050" indent="-2730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2000" dirty="0" smtClean="0"/>
              <a:t>8Gb of RLDRAM3 in four independent banks</a:t>
            </a:r>
          </a:p>
          <a:p>
            <a:pPr marL="273050" indent="-2730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2000" dirty="0" err="1" smtClean="0"/>
              <a:t>PCIe</a:t>
            </a:r>
            <a:r>
              <a:rPr lang="en-GB" sz="2000" dirty="0" smtClean="0"/>
              <a:t> form-factor – easier to manufacture than µTCA</a:t>
            </a:r>
          </a:p>
          <a:p>
            <a:pPr marL="273050" indent="-2730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2000" dirty="0" smtClean="0"/>
              <a:t>Two variants planned spanning 3-generations/families of FPGA: </a:t>
            </a:r>
          </a:p>
          <a:p>
            <a:pPr marL="450850" lvl="1" indent="-1778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1600" dirty="0" smtClean="0"/>
              <a:t>48-link variant – very low-cost with maximal logic/bandwidth ratio</a:t>
            </a:r>
          </a:p>
          <a:p>
            <a:pPr marL="450850" lvl="1" indent="-1778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1600" dirty="0" smtClean="0"/>
              <a:t>96-link variant (</a:t>
            </a:r>
            <a:r>
              <a:rPr lang="en-GB" sz="1600" dirty="0" err="1" smtClean="0"/>
              <a:t>Ultrascale</a:t>
            </a:r>
            <a:r>
              <a:rPr lang="en-GB" sz="1600" dirty="0" smtClean="0"/>
              <a:t> FPGA) – maximum bandwidth </a:t>
            </a:r>
          </a:p>
          <a:p>
            <a:pPr marL="450850" lvl="1" indent="-1778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1600" dirty="0" smtClean="0"/>
              <a:t>96-link variant (</a:t>
            </a:r>
            <a:r>
              <a:rPr lang="en-GB" sz="1600" dirty="0" err="1" smtClean="0"/>
              <a:t>Ultrascale</a:t>
            </a:r>
            <a:r>
              <a:rPr lang="en-GB" sz="1600" dirty="0" smtClean="0"/>
              <a:t>+ FPGA) – maximum bandwidth &amp; logic</a:t>
            </a:r>
          </a:p>
          <a:p>
            <a:pPr>
              <a:spcBef>
                <a:spcPts val="1200"/>
              </a:spcBef>
              <a:buFont typeface="Courier New" panose="02070309020205020404" pitchFamily="49" charset="0"/>
              <a:buChar char="o"/>
            </a:pPr>
            <a:endParaRPr lang="en-GB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39952" y="1954730"/>
            <a:ext cx="4965305" cy="4498606"/>
            <a:chOff x="3892778" y="1370748"/>
            <a:chExt cx="5212479" cy="4722548"/>
          </a:xfrm>
        </p:grpSpPr>
        <p:pic>
          <p:nvPicPr>
            <p:cNvPr id="1028" name="Picture 4" descr="C:\Users\Bekka\Desktop\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2778" y="1370748"/>
              <a:ext cx="5212478" cy="2178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Bekka\Desktop\Botto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2779" y="3914658"/>
              <a:ext cx="5212478" cy="2178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664957" y="3236670"/>
              <a:ext cx="440300" cy="312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 smtClean="0"/>
                <a:t>Top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55009" y="5780012"/>
              <a:ext cx="750247" cy="312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 smtClean="0"/>
                <a:t>Bottom</a:t>
              </a:r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2072" y="945594"/>
            <a:ext cx="875111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2000" dirty="0" smtClean="0"/>
              <a:t>Successor to the MP7 based on Xilinx </a:t>
            </a:r>
            <a:r>
              <a:rPr lang="en-GB" sz="2000" dirty="0" err="1" smtClean="0"/>
              <a:t>Ultrascale</a:t>
            </a:r>
            <a:r>
              <a:rPr lang="en-GB" sz="2000" dirty="0" smtClean="0"/>
              <a:t> and </a:t>
            </a:r>
            <a:r>
              <a:rPr lang="en-GB" sz="2000" dirty="0" err="1" smtClean="0"/>
              <a:t>Ultrascale</a:t>
            </a:r>
            <a:r>
              <a:rPr lang="en-GB" sz="2000" dirty="0" smtClean="0"/>
              <a:t>+ FPGAs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sz="2000" dirty="0" smtClean="0"/>
              <a:t>Up to 96+96 (</a:t>
            </a:r>
            <a:r>
              <a:rPr lang="en-GB" sz="2000" dirty="0" err="1" smtClean="0"/>
              <a:t>Tx+Rx</a:t>
            </a:r>
            <a:r>
              <a:rPr lang="en-GB" sz="2000" dirty="0" smtClean="0"/>
              <a:t>) links at up to 16Gbps:  bandwidth &gt; </a:t>
            </a:r>
            <a:r>
              <a:rPr lang="en-GB" sz="2000" b="1" u="sng" dirty="0" smtClean="0">
                <a:solidFill>
                  <a:srgbClr val="FF0000"/>
                </a:solidFill>
              </a:rPr>
              <a:t>1.5+1.5 </a:t>
            </a:r>
            <a:r>
              <a:rPr lang="en-GB" sz="2000" b="1" u="sng" dirty="0" err="1" smtClean="0">
                <a:solidFill>
                  <a:srgbClr val="FF0000"/>
                </a:solidFill>
              </a:rPr>
              <a:t>Tbps</a:t>
            </a:r>
            <a:endParaRPr lang="en-GB" sz="2000" b="1" u="sng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en-GB" sz="2000" dirty="0" smtClean="0"/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endParaRPr lang="en-GB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Track-trigger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quite substantial UK-wide activity focusing on</a:t>
            </a:r>
          </a:p>
          <a:p>
            <a:pPr lvl="1"/>
            <a:r>
              <a:rPr lang="en-US" dirty="0" smtClean="0"/>
              <a:t>simulations</a:t>
            </a:r>
            <a:endParaRPr lang="en-US" dirty="0"/>
          </a:p>
          <a:p>
            <a:pPr lvl="1"/>
            <a:r>
              <a:rPr lang="en-US" dirty="0" smtClean="0"/>
              <a:t>algorithms for track finding in FPGA</a:t>
            </a:r>
          </a:p>
          <a:p>
            <a:pPr lvl="1"/>
            <a:r>
              <a:rPr lang="en-US" dirty="0" smtClean="0"/>
              <a:t>firmware design</a:t>
            </a:r>
          </a:p>
          <a:p>
            <a:pPr lvl="1"/>
            <a:r>
              <a:rPr lang="en-US" dirty="0" smtClean="0"/>
              <a:t>implementation in MP7 demonstrator system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Target: working demonstrator by August</a:t>
            </a:r>
          </a:p>
          <a:p>
            <a:pPr lvl="1"/>
            <a:r>
              <a:rPr lang="en-US" dirty="0" smtClean="0"/>
              <a:t>of course with limited objectives compared to final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8563" y="4223048"/>
            <a:ext cx="3854699" cy="216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92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none" dirty="0" smtClean="0"/>
              <a:t>Layout of fully Time-Multiplexed Track-Trigger</a:t>
            </a:r>
            <a:endParaRPr lang="en-US" b="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6"/>
            <a:ext cx="8534400" cy="1460494"/>
          </a:xfrm>
        </p:spPr>
        <p:txBody>
          <a:bodyPr/>
          <a:lstStyle/>
          <a:p>
            <a:r>
              <a:rPr lang="en-US" dirty="0" smtClean="0"/>
              <a:t>Focusing on demonstration of the concept</a:t>
            </a:r>
          </a:p>
          <a:p>
            <a:pPr lvl="1"/>
            <a:r>
              <a:rPr lang="en-GB" dirty="0" smtClean="0"/>
              <a:t>entire </a:t>
            </a:r>
            <a:r>
              <a:rPr lang="en-GB" dirty="0"/>
              <a:t>tracker could be read out by MP7-like processing </a:t>
            </a:r>
            <a:r>
              <a:rPr lang="en-GB" dirty="0" smtClean="0"/>
              <a:t>cards</a:t>
            </a:r>
          </a:p>
          <a:p>
            <a:pPr lvl="1"/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requires ~200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cards, segmented into 5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h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regions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AA68-04C3-9140-A2A7-2EE196B661B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9899" y="2358374"/>
            <a:ext cx="7488655" cy="194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4358" y="4237076"/>
            <a:ext cx="4895134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Brace 10"/>
          <p:cNvSpPr/>
          <p:nvPr/>
        </p:nvSpPr>
        <p:spPr>
          <a:xfrm rot="16200000">
            <a:off x="5603664" y="1870865"/>
            <a:ext cx="864096" cy="4824536"/>
          </a:xfrm>
          <a:prstGeom prst="rightBrace">
            <a:avLst>
              <a:gd name="adj1" fmla="val 25130"/>
              <a:gd name="adj2" fmla="val 28918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6776"/>
            <a:endParaRPr lang="en-GB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12" name="Right Triangle 11"/>
          <p:cNvSpPr>
            <a:spLocks noChangeAspect="1"/>
          </p:cNvSpPr>
          <p:nvPr/>
        </p:nvSpPr>
        <p:spPr>
          <a:xfrm>
            <a:off x="2443617" y="2258647"/>
            <a:ext cx="2893054" cy="1620108"/>
          </a:xfrm>
          <a:prstGeom prst="rtTriangle">
            <a:avLst/>
          </a:pr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76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4929953"/>
            <a:ext cx="3314700" cy="135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marL="342581" indent="-342581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261" indent="-2854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20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1936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598711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5488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261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36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08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582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/>
            <a:r>
              <a:rPr lang="en-GB" sz="1800" dirty="0" smtClean="0">
                <a:solidFill>
                  <a:srgbClr val="1F497D"/>
                </a:solidFill>
                <a:latin typeface="Calibri"/>
              </a:rPr>
              <a:t>feed time</a:t>
            </a:r>
            <a:r>
              <a:rPr lang="en-GB" sz="1800" dirty="0">
                <a:solidFill>
                  <a:srgbClr val="1F497D"/>
                </a:solidFill>
                <a:latin typeface="Calibri"/>
              </a:rPr>
              <a:t>-</a:t>
            </a:r>
            <a:r>
              <a:rPr lang="en-GB" sz="1800" dirty="0" smtClean="0">
                <a:solidFill>
                  <a:srgbClr val="1F497D"/>
                </a:solidFill>
                <a:latin typeface="Calibri"/>
              </a:rPr>
              <a:t>multiplexed data to regional processors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marL="177800" indent="-177800">
              <a:buFontTx/>
              <a:buChar char="-"/>
            </a:pPr>
            <a:r>
              <a:rPr lang="en-GB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</a:t>
            </a: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TM </a:t>
            </a:r>
            <a:r>
              <a:rPr lang="en-GB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period of 24-</a:t>
            </a: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36 BX possible using MP7s</a:t>
            </a:r>
            <a:endParaRPr lang="en-GB" sz="18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marL="0" indent="0">
              <a:buFont typeface="Arial" pitchFamily="-106" charset="0"/>
              <a:buNone/>
            </a:pPr>
            <a:endParaRPr lang="en-GB" sz="16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-34925" y="2583687"/>
            <a:ext cx="2330450" cy="16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marL="342581" indent="-342581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261" indent="-2854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20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1936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598711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5488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261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36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08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582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/>
            <a:r>
              <a:rPr lang="en-GB" sz="1800" dirty="0" smtClean="0">
                <a:solidFill>
                  <a:srgbClr val="1F497D"/>
                </a:solidFill>
                <a:latin typeface="Calibri"/>
              </a:rPr>
              <a:t>module sharing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marL="177800" indent="-177800">
              <a:buFontTx/>
              <a:buChar char="-"/>
            </a:pP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≤ 2 regions</a:t>
            </a:r>
          </a:p>
          <a:p>
            <a:pPr marL="177800" indent="-177800">
              <a:buFontTx/>
              <a:buChar char="-"/>
            </a:pP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simpler architecture</a:t>
            </a:r>
          </a:p>
          <a:p>
            <a:pPr marL="177800" indent="-177800">
              <a:buFontTx/>
              <a:buChar char="-"/>
            </a:pPr>
            <a:r>
              <a:rPr lang="en-GB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no </a:t>
            </a:r>
            <a:r>
              <a:rPr lang="en-GB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deghosting</a:t>
            </a:r>
            <a:endParaRPr lang="en-GB" sz="18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marL="0" indent="0">
              <a:buFont typeface="Arial" pitchFamily="-106" charset="0"/>
              <a:buNone/>
            </a:pPr>
            <a:endParaRPr lang="en-GB" sz="16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3500" y="4162216"/>
            <a:ext cx="3314700" cy="64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marL="342581" indent="-342581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261" indent="-2854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20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1936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598711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5488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261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36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08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582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/>
            <a:r>
              <a:rPr lang="en-GB" sz="1800" dirty="0" smtClean="0">
                <a:solidFill>
                  <a:srgbClr val="1F497D"/>
                </a:solidFill>
                <a:latin typeface="Calibri"/>
              </a:rPr>
              <a:t>sharing defined by large luminous region in z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42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2358" t="8071" r="6815" b="3147"/>
          <a:stretch>
            <a:fillRect/>
          </a:stretch>
        </p:blipFill>
        <p:spPr bwMode="auto">
          <a:xfrm>
            <a:off x="2868695" y="2711020"/>
            <a:ext cx="3152158" cy="27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 l="2544" t="6765" r="5921" b="2116"/>
          <a:stretch>
            <a:fillRect/>
          </a:stretch>
        </p:blipFill>
        <p:spPr bwMode="auto">
          <a:xfrm>
            <a:off x="6058260" y="4077072"/>
            <a:ext cx="283422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5698220" y="4077072"/>
            <a:ext cx="36004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8468" y="5040782"/>
            <a:ext cx="2482752" cy="89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7101868" y="5616624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76"/>
            <a:endParaRPr lang="en-GB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cxnSp>
        <p:nvCxnSpPr>
          <p:cNvPr id="25" name="Straight Arrow Connector 24"/>
          <p:cNvCxnSpPr>
            <a:stCxn id="26" idx="3"/>
          </p:cNvCxnSpPr>
          <p:nvPr/>
        </p:nvCxnSpPr>
        <p:spPr>
          <a:xfrm flipV="1">
            <a:off x="6055203" y="5877273"/>
            <a:ext cx="867153" cy="36439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60600" y="5949280"/>
            <a:ext cx="37946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76"/>
            <a:r>
              <a:rPr lang="en-GB" sz="1600" dirty="0" smtClean="0">
                <a:solidFill>
                  <a:srgbClr val="C00000"/>
                </a:solidFill>
              </a:rPr>
              <a:t>valid track where lines intersect</a:t>
            </a:r>
          </a:p>
          <a:p>
            <a:pPr defTabSz="456776"/>
            <a:r>
              <a:rPr lang="en-GB" sz="1600" dirty="0" smtClean="0">
                <a:solidFill>
                  <a:srgbClr val="C00000"/>
                </a:solidFill>
              </a:rPr>
              <a:t>i.e. stubs which share the same (</a:t>
            </a:r>
            <a:r>
              <a:rPr lang="en-GB" sz="1600" dirty="0" err="1" smtClean="0">
                <a:solidFill>
                  <a:srgbClr val="C00000"/>
                </a:solidFill>
              </a:rPr>
              <a:t>m,c</a:t>
            </a:r>
            <a:r>
              <a:rPr lang="en-GB" sz="1600" dirty="0" smtClean="0">
                <a:solidFill>
                  <a:srgbClr val="C00000"/>
                </a:solidFill>
              </a:rPr>
              <a:t>)</a:t>
            </a:r>
            <a:endParaRPr lang="en-GB" sz="1600" dirty="0">
              <a:solidFill>
                <a:srgbClr val="C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706332" y="2492896"/>
            <a:ext cx="1872208" cy="3054093"/>
            <a:chOff x="5433460" y="1769806"/>
            <a:chExt cx="2712355" cy="4424608"/>
          </a:xfrm>
        </p:grpSpPr>
        <p:pic>
          <p:nvPicPr>
            <p:cNvPr id="36" name="Picture 2" descr="http://mp801.web.cern.ch/mp801/layouts/TechnicalProposal2014/moduleConnectionPhiMap000.png"/>
            <p:cNvPicPr>
              <a:picLocks noChangeAspect="1" noChangeArrowheads="1"/>
            </p:cNvPicPr>
            <p:nvPr/>
          </p:nvPicPr>
          <p:blipFill>
            <a:blip r:embed="rId5" cstate="print"/>
            <a:srcRect l="12246" t="11871" r="49819" b="50194"/>
            <a:stretch>
              <a:fillRect/>
            </a:stretch>
          </p:blipFill>
          <p:spPr bwMode="auto">
            <a:xfrm>
              <a:off x="5751871" y="1917290"/>
              <a:ext cx="2168013" cy="2168013"/>
            </a:xfrm>
            <a:prstGeom prst="rect">
              <a:avLst/>
            </a:prstGeom>
            <a:noFill/>
          </p:spPr>
        </p:pic>
        <p:sp>
          <p:nvSpPr>
            <p:cNvPr id="37" name="Arc 36"/>
            <p:cNvSpPr/>
            <p:nvPr/>
          </p:nvSpPr>
          <p:spPr>
            <a:xfrm rot="18638745">
              <a:off x="5467454" y="3516053"/>
              <a:ext cx="2644367" cy="2712355"/>
            </a:xfrm>
            <a:prstGeom prst="arc">
              <a:avLst>
                <a:gd name="adj1" fmla="val 16200000"/>
                <a:gd name="adj2" fmla="val 650632"/>
              </a:avLst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Explosion 2 37"/>
            <p:cNvSpPr/>
            <p:nvPr/>
          </p:nvSpPr>
          <p:spPr>
            <a:xfrm>
              <a:off x="5810864" y="3642852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Explosion 2 38"/>
            <p:cNvSpPr/>
            <p:nvPr/>
          </p:nvSpPr>
          <p:spPr>
            <a:xfrm>
              <a:off x="6243483" y="3485532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Explosion 2 39"/>
            <p:cNvSpPr/>
            <p:nvPr/>
          </p:nvSpPr>
          <p:spPr>
            <a:xfrm>
              <a:off x="6671178" y="3456028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Explosion 2 40"/>
            <p:cNvSpPr/>
            <p:nvPr/>
          </p:nvSpPr>
          <p:spPr>
            <a:xfrm>
              <a:off x="7025130" y="3500269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Explosion 2 41"/>
            <p:cNvSpPr/>
            <p:nvPr/>
          </p:nvSpPr>
          <p:spPr>
            <a:xfrm>
              <a:off x="7305343" y="3574007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 flipV="1">
              <a:off x="7034982" y="1769806"/>
              <a:ext cx="707921" cy="2300749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Explosion 2 43"/>
            <p:cNvSpPr/>
            <p:nvPr/>
          </p:nvSpPr>
          <p:spPr>
            <a:xfrm>
              <a:off x="7339753" y="3121720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Explosion 2 44"/>
            <p:cNvSpPr/>
            <p:nvPr/>
          </p:nvSpPr>
          <p:spPr>
            <a:xfrm>
              <a:off x="7442991" y="3106972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Explosion 2 45"/>
            <p:cNvSpPr/>
            <p:nvPr/>
          </p:nvSpPr>
          <p:spPr>
            <a:xfrm>
              <a:off x="7148022" y="2059836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Explosion 2 46"/>
            <p:cNvSpPr/>
            <p:nvPr/>
          </p:nvSpPr>
          <p:spPr>
            <a:xfrm>
              <a:off x="7546229" y="3077475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Explosion 2 47"/>
            <p:cNvSpPr/>
            <p:nvPr/>
          </p:nvSpPr>
          <p:spPr>
            <a:xfrm>
              <a:off x="7556060" y="3662494"/>
              <a:ext cx="147484" cy="22122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76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Track-finding in FPGA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6"/>
            <a:ext cx="8892480" cy="1349890"/>
          </a:xfrm>
        </p:spPr>
        <p:txBody>
          <a:bodyPr/>
          <a:lstStyle/>
          <a:p>
            <a:r>
              <a:rPr lang="en-US" dirty="0" smtClean="0"/>
              <a:t>Hardware requirements already feasible, but processing in FPGA very challenging</a:t>
            </a:r>
          </a:p>
          <a:p>
            <a:pPr lvl="1"/>
            <a:r>
              <a:rPr lang="en-US" dirty="0" smtClean="0"/>
              <a:t>exploring Hough transform approach: </a:t>
            </a:r>
          </a:p>
          <a:p>
            <a:pPr lvl="1"/>
            <a:r>
              <a:rPr lang="en-US" dirty="0" smtClean="0"/>
              <a:t>line in real space -&gt; point in inverse space</a:t>
            </a:r>
            <a:endParaRPr lang="en-US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152400" y="3023592"/>
            <a:ext cx="2882900" cy="310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9" rIns="91355" bIns="45679" numCol="1" anchor="t" anchorCtr="0" compatLnSpc="1">
            <a:prstTxWarp prst="textNoShape">
              <a:avLst/>
            </a:prstTxWarp>
          </a:bodyPr>
          <a:lstStyle>
            <a:lvl1pPr marL="342581" indent="-342581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261" indent="-2854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20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1141936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598711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5488" indent="-228387" algn="l" defTabSz="45677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261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36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08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582" indent="-228387" algn="l" defTabSz="4567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pipelined dataflow</a:t>
            </a:r>
          </a:p>
          <a:p>
            <a:pPr marL="266700" lvl="1" indent="-177800"/>
            <a:r>
              <a:rPr lang="en-US" dirty="0" smtClean="0">
                <a:latin typeface="Calibri"/>
              </a:rPr>
              <a:t>natural with TM</a:t>
            </a:r>
          </a:p>
          <a:p>
            <a:pPr marL="266700" lvl="1" indent="-177800"/>
            <a:r>
              <a:rPr lang="en-US" dirty="0" smtClean="0">
                <a:latin typeface="Calibri"/>
              </a:rPr>
              <a:t>matches FPGA needs</a:t>
            </a:r>
          </a:p>
          <a:p>
            <a:pPr marL="177800" indent="-1778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find stubs in 2D</a:t>
            </a:r>
          </a:p>
          <a:p>
            <a:pPr marL="266700" lvl="1" indent="-177800"/>
            <a:r>
              <a:rPr lang="en-US" dirty="0" smtClean="0">
                <a:latin typeface="Calibri"/>
              </a:rPr>
              <a:t>2D histogram</a:t>
            </a:r>
            <a:endParaRPr lang="en-US" dirty="0">
              <a:latin typeface="Calibri"/>
            </a:endParaRPr>
          </a:p>
          <a:p>
            <a:pPr marL="177800" indent="-1778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selection to reduce number of candidates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demonstrator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41406"/>
            <a:ext cx="8877300" cy="5213350"/>
          </a:xfrm>
        </p:spPr>
        <p:txBody>
          <a:bodyPr/>
          <a:lstStyle/>
          <a:p>
            <a:r>
              <a:rPr lang="en-US" dirty="0" smtClean="0"/>
              <a:t>Hardware exists in working form (from </a:t>
            </a:r>
            <a:r>
              <a:rPr lang="en-US" dirty="0" err="1" smtClean="0"/>
              <a:t>calo</a:t>
            </a:r>
            <a:r>
              <a:rPr lang="en-US" dirty="0" smtClean="0"/>
              <a:t> trigger)</a:t>
            </a:r>
          </a:p>
          <a:p>
            <a:pPr lvl="1"/>
            <a:r>
              <a:rPr lang="en-GB" dirty="0" smtClean="0"/>
              <a:t>adapt for track-trigger </a:t>
            </a:r>
            <a:r>
              <a:rPr lang="en-GB" dirty="0"/>
              <a:t>time </a:t>
            </a:r>
            <a:r>
              <a:rPr lang="en-GB" dirty="0" smtClean="0"/>
              <a:t>slice</a:t>
            </a:r>
          </a:p>
          <a:p>
            <a:pPr lvl="1"/>
            <a:endParaRPr lang="en-GB" dirty="0" smtClean="0"/>
          </a:p>
          <a:p>
            <a:pPr lvl="1"/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GB" dirty="0" smtClean="0"/>
              <a:t>software validation under way</a:t>
            </a:r>
            <a:endParaRPr lang="en-GB" sz="1800" dirty="0"/>
          </a:p>
          <a:p>
            <a:r>
              <a:rPr lang="en-US" dirty="0" smtClean="0"/>
              <a:t>Firmware implementation of Hough array ready</a:t>
            </a:r>
          </a:p>
          <a:p>
            <a:pPr lvl="1"/>
            <a:r>
              <a:rPr lang="en-US" dirty="0" smtClean="0"/>
              <a:t>self-filling systolic array</a:t>
            </a:r>
          </a:p>
          <a:p>
            <a:pPr lvl="1"/>
            <a:r>
              <a:rPr lang="en-US" dirty="0" smtClean="0"/>
              <a:t>integrating with infrastructure firmware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348574"/>
            <a:ext cx="2439616" cy="161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37" y="1874912"/>
            <a:ext cx="5197623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8" b="5983"/>
          <a:stretch/>
        </p:blipFill>
        <p:spPr>
          <a:xfrm>
            <a:off x="5694532" y="3895556"/>
            <a:ext cx="3479848" cy="28798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93" y="2452535"/>
            <a:ext cx="1574711" cy="144243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807200" y="3568700"/>
            <a:ext cx="293464" cy="1525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11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62" y="1143000"/>
            <a:ext cx="8686771" cy="5213350"/>
          </a:xfrm>
        </p:spPr>
        <p:txBody>
          <a:bodyPr/>
          <a:lstStyle/>
          <a:p>
            <a:r>
              <a:rPr lang="en-US" dirty="0" smtClean="0"/>
              <a:t>Expenditure – no special issues</a:t>
            </a:r>
          </a:p>
          <a:p>
            <a:pPr lvl="1"/>
            <a:r>
              <a:rPr lang="en-US" dirty="0" smtClean="0"/>
              <a:t>Staff expenditure essentially as foreseen</a:t>
            </a:r>
          </a:p>
          <a:p>
            <a:pPr lvl="2"/>
            <a:r>
              <a:rPr lang="en-US" dirty="0" smtClean="0"/>
              <a:t>including slight ramp-up in RAL TD, matching our delivery plan</a:t>
            </a:r>
          </a:p>
          <a:p>
            <a:pPr lvl="1"/>
            <a:r>
              <a:rPr lang="en-US" dirty="0" smtClean="0"/>
              <a:t>Travel also as foreseen – further LTA commitments under way</a:t>
            </a:r>
          </a:p>
          <a:p>
            <a:r>
              <a:rPr lang="en-US" dirty="0" smtClean="0"/>
              <a:t>Materials &amp; equipment</a:t>
            </a:r>
            <a:endParaRPr lang="en-US" dirty="0"/>
          </a:p>
          <a:p>
            <a:pPr lvl="1"/>
            <a:r>
              <a:rPr lang="en-US" dirty="0" smtClean="0"/>
              <a:t>WP2:</a:t>
            </a:r>
          </a:p>
          <a:p>
            <a:pPr lvl="2"/>
            <a:r>
              <a:rPr lang="en-US" dirty="0" smtClean="0"/>
              <a:t>CBC3 manufacture early 2016</a:t>
            </a:r>
            <a:endParaRPr lang="en-US" dirty="0"/>
          </a:p>
          <a:p>
            <a:pPr lvl="1"/>
            <a:r>
              <a:rPr lang="en-US" dirty="0" smtClean="0"/>
              <a:t>WP3: </a:t>
            </a:r>
          </a:p>
          <a:p>
            <a:pPr lvl="2"/>
            <a:r>
              <a:rPr lang="en-US" dirty="0" smtClean="0"/>
              <a:t>For purchases via CERN (FC7 &amp; MP7)</a:t>
            </a:r>
            <a:r>
              <a:rPr lang="en-US" dirty="0"/>
              <a:t> </a:t>
            </a:r>
            <a:r>
              <a:rPr lang="en-US" dirty="0" smtClean="0"/>
              <a:t>direct invoicing to Imperial now working well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65750"/>
          </a:xfrm>
        </p:spPr>
        <p:txBody>
          <a:bodyPr/>
          <a:lstStyle/>
          <a:p>
            <a:r>
              <a:rPr lang="en-US" dirty="0" smtClean="0"/>
              <a:t>Milestones</a:t>
            </a:r>
          </a:p>
          <a:p>
            <a:pPr lvl="1"/>
            <a:r>
              <a:rPr lang="en-US" dirty="0" smtClean="0"/>
              <a:t>reported </a:t>
            </a:r>
            <a:r>
              <a:rPr lang="en-US" dirty="0"/>
              <a:t>in </a:t>
            </a:r>
            <a:r>
              <a:rPr lang="en-US" dirty="0" smtClean="0"/>
              <a:t>document</a:t>
            </a:r>
          </a:p>
          <a:p>
            <a:r>
              <a:rPr lang="en-US" dirty="0"/>
              <a:t>Risks</a:t>
            </a:r>
          </a:p>
          <a:p>
            <a:pPr lvl="1"/>
            <a:r>
              <a:rPr lang="en-US" dirty="0"/>
              <a:t>register revised</a:t>
            </a:r>
          </a:p>
          <a:p>
            <a:pPr lvl="1"/>
            <a:r>
              <a:rPr lang="en-US" dirty="0" smtClean="0"/>
              <a:t>no new risks, but MP7 and FC7 issues have </a:t>
            </a:r>
            <a:r>
              <a:rPr lang="en-US" dirty="0" err="1" smtClean="0"/>
              <a:t>materialised</a:t>
            </a:r>
            <a:endParaRPr lang="en-US" dirty="0" smtClean="0"/>
          </a:p>
          <a:p>
            <a:r>
              <a:rPr lang="en-US" dirty="0" smtClean="0"/>
              <a:t>Trigger project in crucial commissioning phase</a:t>
            </a:r>
          </a:p>
          <a:p>
            <a:pPr lvl="1"/>
            <a:r>
              <a:rPr lang="en-US" dirty="0" smtClean="0"/>
              <a:t>SP team has been playing significant role</a:t>
            </a:r>
          </a:p>
          <a:p>
            <a:pPr marL="177677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Further information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CaloStage1-4-11-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1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51815"/>
            <a:ext cx="7770813" cy="624804"/>
          </a:xfrm>
        </p:spPr>
        <p:txBody>
          <a:bodyPr>
            <a:normAutofit/>
          </a:bodyPr>
          <a:lstStyle/>
          <a:p>
            <a:r>
              <a:rPr lang="en-US" dirty="0" smtClean="0"/>
              <a:t>2015 LHC schedule</a:t>
            </a:r>
            <a:endParaRPr lang="en-US" dirty="0"/>
          </a:p>
        </p:txBody>
      </p:sp>
      <p:pic>
        <p:nvPicPr>
          <p:cNvPr id="2" name="Picture 1" descr="LHCschedule_0405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14321" r="17685"/>
          <a:stretch/>
        </p:blipFill>
        <p:spPr>
          <a:xfrm>
            <a:off x="2692460" y="982132"/>
            <a:ext cx="6392335" cy="5875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5801" y="861623"/>
            <a:ext cx="1377826" cy="369332"/>
          </a:xfrm>
          <a:prstGeom prst="rect">
            <a:avLst/>
          </a:prstGeom>
          <a:solidFill>
            <a:srgbClr val="FFFBB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 of 4 May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3855" y="1155706"/>
            <a:ext cx="2590812" cy="535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>
            <a:lvl1pPr marL="342664" indent="-342664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444194" indent="-266517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2000"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723402" indent="-279208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167597" indent="-266517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5987" indent="-228446" algn="l" defTabSz="456886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2872" indent="-228446" algn="l" defTabSz="45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758" indent="-228446" algn="l" defTabSz="45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646" indent="-228446" algn="l" defTabSz="45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527" indent="-228446" algn="l" defTabSz="45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800" dirty="0" smtClean="0"/>
              <a:t>Generally good progress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few week slippage compared to Nov 2014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physics foreseen from 1 June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but.. </a:t>
            </a:r>
          </a:p>
          <a:p>
            <a:pPr>
              <a:lnSpc>
                <a:spcPct val="140000"/>
              </a:lnSpc>
            </a:pPr>
            <a:endParaRPr lang="en-US" sz="1800" dirty="0" smtClean="0"/>
          </a:p>
          <a:p>
            <a:pPr marL="0" indent="0">
              <a:buFont typeface="Arial" pitchFamily="-106" charset="0"/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4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CMSweek_plenary_may15_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1115" y="609600"/>
            <a:ext cx="2044174" cy="369332"/>
          </a:xfrm>
          <a:prstGeom prst="rect">
            <a:avLst/>
          </a:prstGeom>
          <a:solidFill>
            <a:srgbClr val="FFFBB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 WGM 4 May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918200"/>
            <a:ext cx="779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CERN Bulletin 22 May:  no beam losses at obstacle in latest intensity tests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9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CMSweek_plenary_may15_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3515" y="550325"/>
            <a:ext cx="2044174" cy="369332"/>
          </a:xfrm>
          <a:prstGeom prst="rect">
            <a:avLst/>
          </a:prstGeom>
          <a:solidFill>
            <a:srgbClr val="FFFBB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 WGM 4 May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2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CMSweek_plenary_may15_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1448" y="25400"/>
            <a:ext cx="2044174" cy="369332"/>
          </a:xfrm>
          <a:prstGeom prst="rect">
            <a:avLst/>
          </a:prstGeom>
          <a:solidFill>
            <a:srgbClr val="FFFBB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 WGM 4 May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3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CMSweek_plenary_may15_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1448" y="16933"/>
            <a:ext cx="2044174" cy="369332"/>
          </a:xfrm>
          <a:prstGeom prst="rect">
            <a:avLst/>
          </a:prstGeom>
          <a:solidFill>
            <a:srgbClr val="FFFBB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 WGM 4 May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calorimeter 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43000"/>
            <a:ext cx="8559800" cy="5213350"/>
          </a:xfrm>
        </p:spPr>
        <p:txBody>
          <a:bodyPr/>
          <a:lstStyle/>
          <a:p>
            <a:r>
              <a:rPr lang="en-US" dirty="0" smtClean="0"/>
              <a:t>High Granularity option chosen mainly for risk reasons</a:t>
            </a:r>
          </a:p>
          <a:p>
            <a:pPr lvl="2"/>
            <a:r>
              <a:rPr lang="en-US" dirty="0" smtClean="0"/>
              <a:t>employs similar technology to Tracker (silicon, CO</a:t>
            </a:r>
            <a:r>
              <a:rPr lang="en-US" baseline="-25000" dirty="0" smtClean="0"/>
              <a:t>2</a:t>
            </a:r>
            <a:r>
              <a:rPr lang="en-US" dirty="0" smtClean="0"/>
              <a:t>, ASICs)</a:t>
            </a:r>
          </a:p>
          <a:p>
            <a:pPr lvl="1"/>
            <a:r>
              <a:rPr lang="en-US" dirty="0" smtClean="0"/>
              <a:t>T. Virdee interim PM</a:t>
            </a:r>
          </a:p>
          <a:p>
            <a:pPr lvl="1"/>
            <a:r>
              <a:rPr lang="en-US" dirty="0" smtClean="0"/>
              <a:t>possible UK role under consideration </a:t>
            </a:r>
          </a:p>
          <a:p>
            <a:pPr lvl="2"/>
            <a:r>
              <a:rPr lang="en-US" dirty="0" smtClean="0"/>
              <a:t>significant supplementary funding via ERC, plus PRD post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HGCconcep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2850600" y="3121528"/>
            <a:ext cx="5760000" cy="35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1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R&amp;D </a:t>
            </a:r>
            <a:r>
              <a:rPr lang="en-US" cap="none" dirty="0" smtClean="0"/>
              <a:t>status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OSC May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3522-8517-984A-9912-D4C9580D7E0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2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64114</TotalTime>
  <Words>1380</Words>
  <Application>Microsoft Macintosh PowerPoint</Application>
  <PresentationFormat>On-screen Show (4:3)</PresentationFormat>
  <Paragraphs>359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Office Theme</vt:lpstr>
      <vt:lpstr>1_EvF_fortemplate</vt:lpstr>
      <vt:lpstr>2_EvF_fortemplate</vt:lpstr>
      <vt:lpstr>1_Office Theme</vt:lpstr>
      <vt:lpstr>2_Office Theme</vt:lpstr>
      <vt:lpstr>Upgrade_week_May2011_904</vt:lpstr>
      <vt:lpstr>1_Upgrade_week_May2011_904</vt:lpstr>
      <vt:lpstr>5_Office Theme</vt:lpstr>
      <vt:lpstr>4_Office Theme</vt:lpstr>
      <vt:lpstr>7_Office Theme</vt:lpstr>
      <vt:lpstr>6_Office Theme</vt:lpstr>
      <vt:lpstr>Document</vt:lpstr>
      <vt:lpstr>UK CMS Upgrade Oversight Committee</vt:lpstr>
      <vt:lpstr>Overview</vt:lpstr>
      <vt:lpstr>2015 LHC schedule</vt:lpstr>
      <vt:lpstr>PowerPoint Presentation</vt:lpstr>
      <vt:lpstr>PowerPoint Presentation</vt:lpstr>
      <vt:lpstr>PowerPoint Presentation</vt:lpstr>
      <vt:lpstr>PowerPoint Presentation</vt:lpstr>
      <vt:lpstr>Forward calorimeter decision</vt:lpstr>
      <vt:lpstr>UK R&amp;D status</vt:lpstr>
      <vt:lpstr>Last 6 months</vt:lpstr>
      <vt:lpstr>Overview of CBC activities</vt:lpstr>
      <vt:lpstr>PowerPoint Presentation</vt:lpstr>
      <vt:lpstr>CBC3 plan</vt:lpstr>
      <vt:lpstr>FC7</vt:lpstr>
      <vt:lpstr>PowerPoint Presentation</vt:lpstr>
      <vt:lpstr>PowerPoint Presentation</vt:lpstr>
      <vt:lpstr>FC7 current status</vt:lpstr>
      <vt:lpstr>WP3 objectives and status</vt:lpstr>
      <vt:lpstr>2016 Calorimeter Trigger Milestones </vt:lpstr>
      <vt:lpstr>MP7 order status</vt:lpstr>
      <vt:lpstr>MP-Ultra: Successor to the MP7</vt:lpstr>
      <vt:lpstr>Track-trigger progress</vt:lpstr>
      <vt:lpstr>Layout of fully Time-Multiplexed Track-Trigger</vt:lpstr>
      <vt:lpstr>Track-finding in FPGA</vt:lpstr>
      <vt:lpstr>Status of demonstrator</vt:lpstr>
      <vt:lpstr>Finances</vt:lpstr>
      <vt:lpstr>Conclusions</vt:lpstr>
      <vt:lpstr>Further information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Geoff Hall</cp:lastModifiedBy>
  <cp:revision>2110</cp:revision>
  <cp:lastPrinted>2012-09-14T15:54:56Z</cp:lastPrinted>
  <dcterms:created xsi:type="dcterms:W3CDTF">2012-03-23T09:42:34Z</dcterms:created>
  <dcterms:modified xsi:type="dcterms:W3CDTF">2015-05-22T20:18:01Z</dcterms:modified>
</cp:coreProperties>
</file>