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0.xml" ContentType="application/vnd.openxmlformats-officedocument.them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2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22.xml" ContentType="application/vnd.openxmlformats-officedocument.themeOverr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56" r:id="rId9"/>
    <p:sldMasterId id="2147483820" r:id="rId10"/>
    <p:sldMasterId id="2147483852" r:id="rId11"/>
    <p:sldMasterId id="2147483867" r:id="rId12"/>
    <p:sldMasterId id="2147483871" r:id="rId13"/>
    <p:sldMasterId id="2147483879" r:id="rId14"/>
    <p:sldMasterId id="2147483883" r:id="rId15"/>
    <p:sldMasterId id="2147483891" r:id="rId16"/>
    <p:sldMasterId id="2147483895" r:id="rId17"/>
    <p:sldMasterId id="2147483907" r:id="rId18"/>
    <p:sldMasterId id="2147483919" r:id="rId19"/>
    <p:sldMasterId id="2147483932" r:id="rId20"/>
    <p:sldMasterId id="2147483944" r:id="rId21"/>
    <p:sldMasterId id="2147483956" r:id="rId22"/>
  </p:sldMasterIdLst>
  <p:notesMasterIdLst>
    <p:notesMasterId r:id="rId76"/>
  </p:notesMasterIdLst>
  <p:handoutMasterIdLst>
    <p:handoutMasterId r:id="rId77"/>
  </p:handoutMasterIdLst>
  <p:sldIdLst>
    <p:sldId id="395" r:id="rId23"/>
    <p:sldId id="396" r:id="rId24"/>
    <p:sldId id="593" r:id="rId25"/>
    <p:sldId id="588" r:id="rId26"/>
    <p:sldId id="590" r:id="rId27"/>
    <p:sldId id="606" r:id="rId28"/>
    <p:sldId id="594" r:id="rId29"/>
    <p:sldId id="595" r:id="rId30"/>
    <p:sldId id="602" r:id="rId31"/>
    <p:sldId id="592" r:id="rId32"/>
    <p:sldId id="603" r:id="rId33"/>
    <p:sldId id="601" r:id="rId34"/>
    <p:sldId id="596" r:id="rId35"/>
    <p:sldId id="623" r:id="rId36"/>
    <p:sldId id="609" r:id="rId37"/>
    <p:sldId id="586" r:id="rId38"/>
    <p:sldId id="610" r:id="rId39"/>
    <p:sldId id="611" r:id="rId40"/>
    <p:sldId id="613" r:id="rId41"/>
    <p:sldId id="614" r:id="rId42"/>
    <p:sldId id="636" r:id="rId43"/>
    <p:sldId id="412" r:id="rId44"/>
    <p:sldId id="578" r:id="rId45"/>
    <p:sldId id="641" r:id="rId46"/>
    <p:sldId id="422" r:id="rId47"/>
    <p:sldId id="631" r:id="rId48"/>
    <p:sldId id="555" r:id="rId49"/>
    <p:sldId id="565" r:id="rId50"/>
    <p:sldId id="564" r:id="rId51"/>
    <p:sldId id="615" r:id="rId52"/>
    <p:sldId id="616" r:id="rId53"/>
    <p:sldId id="618" r:id="rId54"/>
    <p:sldId id="619" r:id="rId55"/>
    <p:sldId id="542" r:id="rId56"/>
    <p:sldId id="645" r:id="rId57"/>
    <p:sldId id="646" r:id="rId58"/>
    <p:sldId id="647" r:id="rId59"/>
    <p:sldId id="648" r:id="rId60"/>
    <p:sldId id="642" r:id="rId61"/>
    <p:sldId id="649" r:id="rId62"/>
    <p:sldId id="626" r:id="rId63"/>
    <p:sldId id="633" r:id="rId64"/>
    <p:sldId id="639" r:id="rId65"/>
    <p:sldId id="640" r:id="rId66"/>
    <p:sldId id="650" r:id="rId67"/>
    <p:sldId id="500" r:id="rId68"/>
    <p:sldId id="546" r:id="rId69"/>
    <p:sldId id="598" r:id="rId70"/>
    <p:sldId id="599" r:id="rId71"/>
    <p:sldId id="620" r:id="rId72"/>
    <p:sldId id="608" r:id="rId73"/>
    <p:sldId id="625" r:id="rId74"/>
    <p:sldId id="634" r:id="rId75"/>
  </p:sldIdLst>
  <p:sldSz cx="9144000" cy="6858000" type="screen4x3"/>
  <p:notesSz cx="6858000" cy="9144000"/>
  <p:defaultTextStyle>
    <a:defPPr>
      <a:defRPr lang="en-US"/>
    </a:defPPr>
    <a:lvl1pPr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6910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3818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0729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7636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4547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1457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198366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5275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FFFAC"/>
    <a:srgbClr val="DAF5FF"/>
    <a:srgbClr val="FFF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4" autoAdjust="0"/>
    <p:restoredTop sz="97138" autoAdjust="0"/>
  </p:normalViewPr>
  <p:slideViewPr>
    <p:cSldViewPr snapToGrid="0" snapToObjects="1">
      <p:cViewPr>
        <p:scale>
          <a:sx n="100" d="100"/>
          <a:sy n="100" d="100"/>
        </p:scale>
        <p:origin x="-2600" y="-1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41.xml"/><Relationship Id="rId64" Type="http://schemas.openxmlformats.org/officeDocument/2006/relationships/slide" Target="slides/slide42.xml"/><Relationship Id="rId65" Type="http://schemas.openxmlformats.org/officeDocument/2006/relationships/slide" Target="slides/slide43.xml"/><Relationship Id="rId66" Type="http://schemas.openxmlformats.org/officeDocument/2006/relationships/slide" Target="slides/slide44.xml"/><Relationship Id="rId67" Type="http://schemas.openxmlformats.org/officeDocument/2006/relationships/slide" Target="slides/slide45.xml"/><Relationship Id="rId68" Type="http://schemas.openxmlformats.org/officeDocument/2006/relationships/slide" Target="slides/slide46.xml"/><Relationship Id="rId69" Type="http://schemas.openxmlformats.org/officeDocument/2006/relationships/slide" Target="slides/slide47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slide" Target="slides/slide34.xml"/><Relationship Id="rId57" Type="http://schemas.openxmlformats.org/officeDocument/2006/relationships/slide" Target="slides/slide35.xml"/><Relationship Id="rId58" Type="http://schemas.openxmlformats.org/officeDocument/2006/relationships/slide" Target="slides/slide36.xml"/><Relationship Id="rId59" Type="http://schemas.openxmlformats.org/officeDocument/2006/relationships/slide" Target="slides/slide37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48.xml"/><Relationship Id="rId71" Type="http://schemas.openxmlformats.org/officeDocument/2006/relationships/slide" Target="slides/slide49.xml"/><Relationship Id="rId72" Type="http://schemas.openxmlformats.org/officeDocument/2006/relationships/slide" Target="slides/slide50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73" Type="http://schemas.openxmlformats.org/officeDocument/2006/relationships/slide" Target="slides/slide51.xml"/><Relationship Id="rId74" Type="http://schemas.openxmlformats.org/officeDocument/2006/relationships/slide" Target="slides/slide52.xml"/><Relationship Id="rId7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38.xml"/><Relationship Id="rId61" Type="http://schemas.openxmlformats.org/officeDocument/2006/relationships/slide" Target="slides/slide39.xml"/><Relationship Id="rId62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oleObject" Target="Macintosh%20HD:Users:joseph%20Incandela:Documents:CMS:TALKS:Management%20TALKS:RRB:OperationalFrac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%Operational</c:v>
                </c:pt>
              </c:strCache>
            </c:strRef>
          </c:tx>
          <c:invertIfNegative val="0"/>
          <c:cat>
            <c:strRef>
              <c:f>Sheet1!$B$1:$M$1</c:f>
              <c:strCache>
                <c:ptCount val="12"/>
                <c:pt idx="0">
                  <c:v>muon CSC</c:v>
                </c:pt>
                <c:pt idx="1">
                  <c:v>muon DT</c:v>
                </c:pt>
                <c:pt idx="2">
                  <c:v>muon RPC</c:v>
                </c:pt>
                <c:pt idx="3">
                  <c:v>HCAL Barrel</c:v>
                </c:pt>
                <c:pt idx="4">
                  <c:v>HCAL Endcap</c:v>
                </c:pt>
                <c:pt idx="5">
                  <c:v>HCAL Forward</c:v>
                </c:pt>
                <c:pt idx="6">
                  <c:v>HCAL Outer</c:v>
                </c:pt>
                <c:pt idx="7">
                  <c:v>ECAL Barrel</c:v>
                </c:pt>
                <c:pt idx="8">
                  <c:v>ECAL Endcap</c:v>
                </c:pt>
                <c:pt idx="9">
                  <c:v>Preshower</c:v>
                </c:pt>
                <c:pt idx="10">
                  <c:v>Strips</c:v>
                </c:pt>
                <c:pt idx="11">
                  <c:v>Pixels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97.66999999999998</c:v>
                </c:pt>
                <c:pt idx="1">
                  <c:v>99.1</c:v>
                </c:pt>
                <c:pt idx="2">
                  <c:v>98.2</c:v>
                </c:pt>
                <c:pt idx="3">
                  <c:v>99.92</c:v>
                </c:pt>
                <c:pt idx="4">
                  <c:v>99.96</c:v>
                </c:pt>
                <c:pt idx="5">
                  <c:v>99.88</c:v>
                </c:pt>
                <c:pt idx="6">
                  <c:v>96.88</c:v>
                </c:pt>
                <c:pt idx="7">
                  <c:v>99.16</c:v>
                </c:pt>
                <c:pt idx="8">
                  <c:v>98.54</c:v>
                </c:pt>
                <c:pt idx="9">
                  <c:v>97.1</c:v>
                </c:pt>
                <c:pt idx="10">
                  <c:v>97.75</c:v>
                </c:pt>
                <c:pt idx="11">
                  <c:v>97.1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1016824"/>
        <c:axId val="2081018712"/>
      </c:barChart>
      <c:catAx>
        <c:axId val="20810168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en-US"/>
          </a:p>
        </c:txPr>
        <c:crossAx val="2081018712"/>
        <c:crosses val="autoZero"/>
        <c:auto val="1"/>
        <c:lblAlgn val="ctr"/>
        <c:lblOffset val="100"/>
        <c:noMultiLvlLbl val="0"/>
      </c:catAx>
      <c:valAx>
        <c:axId val="2081018712"/>
        <c:scaling>
          <c:orientation val="minMax"/>
          <c:max val="100.0"/>
          <c:min val="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FFFF"/>
                </a:solidFill>
              </a:defRPr>
            </a:pPr>
            <a:endParaRPr lang="en-US"/>
          </a:p>
        </c:txPr>
        <c:crossAx val="208101682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wmf"/><Relationship Id="rId3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21/09/2012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24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21/09/2012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2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6910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3818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0729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7636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4547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57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66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75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Could use </a:t>
            </a:r>
            <a:r>
              <a:rPr lang="en-GB" dirty="0" err="1" smtClean="0"/>
              <a:t>fastOR</a:t>
            </a:r>
            <a:r>
              <a:rPr lang="en-GB" baseline="0" dirty="0" smtClean="0"/>
              <a:t> and an external Read for readout of coincidence data:</a:t>
            </a:r>
          </a:p>
          <a:p>
            <a:endParaRPr lang="en-GB" baseline="0" dirty="0" smtClean="0"/>
          </a:p>
          <a:p>
            <a:r>
              <a:rPr lang="en-GB" dirty="0" smtClean="0"/>
              <a:t>Always @(</a:t>
            </a:r>
            <a:r>
              <a:rPr lang="en-GB" dirty="0" err="1" smtClean="0"/>
              <a:t>fastOR</a:t>
            </a:r>
            <a:r>
              <a:rPr lang="en-GB" dirty="0" smtClean="0"/>
              <a:t> </a:t>
            </a:r>
            <a:r>
              <a:rPr lang="en-GB" dirty="0" err="1" smtClean="0"/>
              <a:t>posedge</a:t>
            </a:r>
            <a:r>
              <a:rPr lang="en-GB" dirty="0" smtClean="0"/>
              <a:t>)</a:t>
            </a:r>
          </a:p>
          <a:p>
            <a:r>
              <a:rPr lang="en-GB" dirty="0" smtClean="0"/>
              <a:t>	if (Read==0)	write data;</a:t>
            </a:r>
          </a:p>
          <a:p>
            <a:r>
              <a:rPr lang="en-GB" dirty="0" smtClean="0"/>
              <a:t>	else;</a:t>
            </a:r>
          </a:p>
          <a:p>
            <a:r>
              <a:rPr lang="en-GB" dirty="0" smtClean="0"/>
              <a:t>Always @(read </a:t>
            </a:r>
            <a:r>
              <a:rPr lang="en-GB" dirty="0" err="1" smtClean="0"/>
              <a:t>posedge</a:t>
            </a:r>
            <a:r>
              <a:rPr lang="en-GB" dirty="0" smtClean="0"/>
              <a:t>) readout data;</a:t>
            </a:r>
          </a:p>
          <a:p>
            <a:r>
              <a:rPr lang="en-GB" dirty="0" smtClean="0"/>
              <a:t>Always @(read </a:t>
            </a:r>
            <a:r>
              <a:rPr lang="en-GB" dirty="0" err="1" smtClean="0"/>
              <a:t>negedge</a:t>
            </a:r>
            <a:r>
              <a:rPr lang="en-GB" dirty="0" smtClean="0"/>
              <a:t>)</a:t>
            </a:r>
            <a:r>
              <a:rPr lang="en-GB" baseline="0" dirty="0" smtClean="0"/>
              <a:t> reset data;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99F54E-DF26-4306-877B-C61CFF939E61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381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3"/>
            <a:ext cx="4343400" cy="4248472"/>
          </a:xfrm>
        </p:spPr>
        <p:txBody>
          <a:bodyPr>
            <a:normAutofit/>
          </a:bodyPr>
          <a:lstStyle>
            <a:lvl1pPr marL="91381" indent="-182764">
              <a:defRPr sz="24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20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8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6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3"/>
            <a:ext cx="4343400" cy="4248472"/>
          </a:xfrm>
        </p:spPr>
        <p:txBody>
          <a:bodyPr>
            <a:normAutofit/>
          </a:bodyPr>
          <a:lstStyle>
            <a:lvl1pPr marL="91381" indent="-182764">
              <a:defRPr sz="24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20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8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6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1918"/>
            <a:ext cx="8840367" cy="1117455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189" y="117407"/>
            <a:ext cx="852743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8929"/>
            <a:ext cx="2133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428929"/>
            <a:ext cx="2895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r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838"/>
            <a:ext cx="21336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4189" y="1536104"/>
            <a:ext cx="325391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883034" y="4038600"/>
            <a:ext cx="4958593" cy="2250924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883034" y="1536102"/>
            <a:ext cx="4958593" cy="2273905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90843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7"/>
            <a:ext cx="4343400" cy="5602287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9"/>
            <a:ext cx="4343400" cy="5602287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03385" y="6324601"/>
            <a:ext cx="7385538" cy="215900"/>
          </a:xfrm>
          <a:prstGeom prst="rect">
            <a:avLst/>
          </a:prstGeom>
          <a:ln/>
        </p:spPr>
        <p:txBody>
          <a:bodyPr lIns="91381" tIns="45692" rIns="91381" bIns="45692"/>
          <a:lstStyle>
            <a:lvl1pPr>
              <a:defRPr/>
            </a:lvl1pPr>
          </a:lstStyle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GB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1257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-151216"/>
            <a:ext cx="8226720" cy="11434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4801" y="6607414"/>
            <a:ext cx="2128320" cy="470930"/>
          </a:xfrm>
          <a:prstGeom prst="rect">
            <a:avLst/>
          </a:prstGeom>
        </p:spPr>
        <p:txBody>
          <a:bodyPr lIns="86841" tIns="43421" rIns="86841" bIns="43421"/>
          <a:lstStyle>
            <a:lvl1pPr>
              <a:defRPr/>
            </a:lvl1pPr>
          </a:lstStyle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639099"/>
            <a:ext cx="2897280" cy="470930"/>
          </a:xfrm>
          <a:prstGeom prst="rect">
            <a:avLst/>
          </a:prstGeom>
        </p:spPr>
        <p:txBody>
          <a:bodyPr lIns="86841" tIns="43421" rIns="86841" bIns="43421"/>
          <a:lstStyle>
            <a:lvl1pPr>
              <a:defRPr/>
            </a:lvl1pPr>
          </a:lstStyle>
          <a:p>
            <a:pPr defTabSz="912233"/>
            <a:r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948001" y="6672231"/>
            <a:ext cx="2128320" cy="470929"/>
          </a:xfrm>
        </p:spPr>
        <p:txBody>
          <a:bodyPr/>
          <a:lstStyle>
            <a:lvl1pPr>
              <a:defRPr smtClean="0"/>
            </a:lvl1pPr>
          </a:lstStyle>
          <a:p>
            <a:fld id="{FA6525DD-D63E-2B47-9935-B4EFE8D13B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0240" cy="836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481" y="1604337"/>
            <a:ext cx="3952800" cy="19182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481" y="3660864"/>
            <a:ext cx="3952800" cy="1919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47520" y="1604328"/>
            <a:ext cx="3952800" cy="39762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fld id="{C2979196-F423-7246-BCF8-BC034D21E9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570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8"/>
            <a:ext cx="8229600" cy="572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3123"/>
            <a:ext cx="2133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453123"/>
            <a:ext cx="2895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r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53123"/>
            <a:ext cx="21336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4203" y="1270923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124206" y="1271679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116036" y="1271679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6"/>
          </p:nvPr>
        </p:nvSpPr>
        <p:spPr>
          <a:xfrm>
            <a:off x="94203" y="3875137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/>
          </p:nvPr>
        </p:nvSpPr>
        <p:spPr>
          <a:xfrm>
            <a:off x="3124206" y="3887803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8"/>
          </p:nvPr>
        </p:nvSpPr>
        <p:spPr>
          <a:xfrm>
            <a:off x="6116036" y="3875137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05374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D402-5907-4986-8603-48FFB54B51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2747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78768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8182" y="6520265"/>
            <a:ext cx="6096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71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990601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2" y="990601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273" tIns="45637" rIns="91273" bIns="45637"/>
          <a:lstStyle/>
          <a:p>
            <a:pPr defTabSz="91223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30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381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3"/>
            <a:ext cx="4343400" cy="4248472"/>
          </a:xfrm>
        </p:spPr>
        <p:txBody>
          <a:bodyPr>
            <a:normAutofit/>
          </a:bodyPr>
          <a:lstStyle>
            <a:lvl1pPr marL="91381" indent="-182764">
              <a:defRPr sz="24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20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8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6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3"/>
            <a:ext cx="4343400" cy="4248472"/>
          </a:xfrm>
        </p:spPr>
        <p:txBody>
          <a:bodyPr>
            <a:normAutofit/>
          </a:bodyPr>
          <a:lstStyle>
            <a:lvl1pPr marL="91381" indent="-182764">
              <a:defRPr sz="24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20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8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6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1916"/>
            <a:ext cx="8840367" cy="1117455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188" y="117407"/>
            <a:ext cx="852743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8928"/>
            <a:ext cx="2133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428928"/>
            <a:ext cx="2895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r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832"/>
            <a:ext cx="21336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4189" y="1536104"/>
            <a:ext cx="325391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883034" y="4038600"/>
            <a:ext cx="4958593" cy="2250924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883034" y="1536100"/>
            <a:ext cx="4958593" cy="2273905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90843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7"/>
            <a:ext cx="4343400" cy="5602287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9"/>
            <a:ext cx="4343400" cy="5602287"/>
          </a:xfrm>
        </p:spPr>
        <p:txBody>
          <a:bodyPr/>
          <a:lstStyle>
            <a:lvl1pPr marL="91381" indent="-182764">
              <a:defRPr sz="2000">
                <a:latin typeface="Arial" pitchFamily="34" charset="0"/>
                <a:cs typeface="Arial" pitchFamily="34" charset="0"/>
              </a:defRPr>
            </a:lvl1pPr>
            <a:lvl2pPr marL="548290" indent="-182764">
              <a:defRPr sz="1800">
                <a:latin typeface="Arial" pitchFamily="34" charset="0"/>
                <a:cs typeface="Arial" pitchFamily="34" charset="0"/>
              </a:defRPr>
            </a:lvl2pPr>
            <a:lvl3pPr marL="822437" indent="-182764">
              <a:defRPr sz="1600">
                <a:latin typeface="Arial" pitchFamily="34" charset="0"/>
                <a:cs typeface="Arial" pitchFamily="34" charset="0"/>
              </a:defRPr>
            </a:lvl3pPr>
            <a:lvl4pPr marL="1096582" indent="-182764">
              <a:defRPr sz="1400">
                <a:latin typeface="Arial" pitchFamily="34" charset="0"/>
                <a:cs typeface="Arial" pitchFamily="34" charset="0"/>
              </a:defRPr>
            </a:lvl4pPr>
            <a:lvl5pPr marL="1370729" indent="-182764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03385" y="6324601"/>
            <a:ext cx="7385538" cy="215900"/>
          </a:xfrm>
          <a:prstGeom prst="rect">
            <a:avLst/>
          </a:prstGeom>
          <a:ln/>
        </p:spPr>
        <p:txBody>
          <a:bodyPr lIns="91381" tIns="45692" rIns="91381" bIns="45692"/>
          <a:lstStyle>
            <a:lvl1pPr>
              <a:defRPr/>
            </a:lvl1pPr>
          </a:lstStyle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GB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1257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-151216"/>
            <a:ext cx="8226720" cy="11434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4801" y="6607414"/>
            <a:ext cx="2128320" cy="470930"/>
          </a:xfrm>
          <a:prstGeom prst="rect">
            <a:avLst/>
          </a:prstGeom>
        </p:spPr>
        <p:txBody>
          <a:bodyPr lIns="86841" tIns="43421" rIns="86841" bIns="43421"/>
          <a:lstStyle>
            <a:lvl1pPr>
              <a:defRPr/>
            </a:lvl1pPr>
          </a:lstStyle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639099"/>
            <a:ext cx="2897280" cy="470930"/>
          </a:xfrm>
          <a:prstGeom prst="rect">
            <a:avLst/>
          </a:prstGeom>
        </p:spPr>
        <p:txBody>
          <a:bodyPr lIns="86841" tIns="43421" rIns="86841" bIns="43421"/>
          <a:lstStyle>
            <a:lvl1pPr>
              <a:defRPr/>
            </a:lvl1pPr>
          </a:lstStyle>
          <a:p>
            <a:pPr defTabSz="912233"/>
            <a:r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948001" y="6672231"/>
            <a:ext cx="2128320" cy="470929"/>
          </a:xfrm>
        </p:spPr>
        <p:txBody>
          <a:bodyPr/>
          <a:lstStyle>
            <a:lvl1pPr>
              <a:defRPr smtClean="0"/>
            </a:lvl1pPr>
          </a:lstStyle>
          <a:p>
            <a:fld id="{FA6525DD-D63E-2B47-9935-B4EFE8D13B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0240" cy="836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481" y="1604337"/>
            <a:ext cx="3952800" cy="19182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481" y="3660864"/>
            <a:ext cx="3952800" cy="1919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47520" y="1604328"/>
            <a:ext cx="3952800" cy="39762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fld id="{C2979196-F423-7246-BCF8-BC034D21E9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570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8"/>
            <a:ext cx="8229600" cy="572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3123"/>
            <a:ext cx="2133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453123"/>
            <a:ext cx="2895600" cy="365125"/>
          </a:xfrm>
          <a:prstGeom prst="rect">
            <a:avLst/>
          </a:prstGeom>
        </p:spPr>
        <p:txBody>
          <a:bodyPr lIns="91381" tIns="45692" rIns="91381" bIns="45692"/>
          <a:lstStyle/>
          <a:p>
            <a:pPr defTabSz="912233"/>
            <a:r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53123"/>
            <a:ext cx="21336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4196" y="1270921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124204" y="1271677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116036" y="1271677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6"/>
          </p:nvPr>
        </p:nvSpPr>
        <p:spPr>
          <a:xfrm>
            <a:off x="94196" y="3875135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/>
          </p:nvPr>
        </p:nvSpPr>
        <p:spPr>
          <a:xfrm>
            <a:off x="3124204" y="3887801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8"/>
          </p:nvPr>
        </p:nvSpPr>
        <p:spPr>
          <a:xfrm>
            <a:off x="6116036" y="3875135"/>
            <a:ext cx="2817813" cy="2468563"/>
          </a:xfrm>
        </p:spPr>
        <p:txBody>
          <a:bodyPr/>
          <a:lstStyle>
            <a:lvl4pPr marL="1370729" indent="0">
              <a:buNone/>
              <a:defRPr/>
            </a:lvl4pPr>
            <a:lvl5pPr marL="1827636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05374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D402-5907-4986-8603-48FFB54B51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2747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57EE9-A4D3-8D42-B3F6-15FED3661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449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568-55B2-5B41-9F13-1ABA7A9C0E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776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6D302-EDAC-3C42-89DB-C80FB1DA62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299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69532-663F-114F-8474-A1250C433D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123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E2D5-E824-9B40-A028-1C799C4AC5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047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14F7-20A8-A146-BEDB-620B1D4F76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980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1B74-B26D-2346-A302-FAAF552CE5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229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C560-7929-5C41-9B3E-FE1037BE5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453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19FB6-FAF5-524D-B6D7-C3B3819CE8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9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C96C4-35A8-1740-BE9D-7DE53DD7CA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838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4BB75-E81F-2A4D-94E8-97FB0069C6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881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DC54D-4F8F-AF4C-8D9B-E8CEFFDDF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70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6"/>
          </p:nvPr>
        </p:nvSpPr>
        <p:spPr>
          <a:xfrm>
            <a:off x="4712677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C4CC-CD6F-AF47-A167-EEAA56F91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9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F1F2-B2AD-014F-A352-1D3DC2E7E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1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Geoff Hall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OSC Sep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Geoff Hall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OSC Sep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Geoff Hall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OSC Sep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Geoff Hall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OSC Sep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3818"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3818">
                  <a:defRPr/>
                </a:pP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1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Geoff Hall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OSC Sep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1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>
                <a:solidFill>
                  <a:srgbClr val="0000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5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5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8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68" indent="0" algn="ctr">
              <a:buNone/>
              <a:defRPr/>
            </a:lvl2pPr>
            <a:lvl3pPr marL="642540" indent="0" algn="ctr">
              <a:buNone/>
              <a:defRPr/>
            </a:lvl3pPr>
            <a:lvl4pPr marL="963808" indent="0" algn="ctr">
              <a:buNone/>
              <a:defRPr/>
            </a:lvl4pPr>
            <a:lvl5pPr marL="1285078" indent="0" algn="ctr">
              <a:buNone/>
              <a:defRPr/>
            </a:lvl5pPr>
            <a:lvl6pPr marL="1606347" indent="0" algn="ctr">
              <a:buNone/>
              <a:defRPr/>
            </a:lvl6pPr>
            <a:lvl7pPr marL="1927617" indent="0" algn="ctr">
              <a:buNone/>
              <a:defRPr/>
            </a:lvl7pPr>
            <a:lvl8pPr marL="2248886" indent="0" algn="ctr">
              <a:buNone/>
              <a:defRPr/>
            </a:lvl8pPr>
            <a:lvl9pPr marL="257015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285D16-B76E-FB45-8454-9FF33E17FC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22596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0304CD-39A0-2941-A0D4-4376F81DAC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21856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6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68" indent="0">
              <a:buNone/>
              <a:defRPr sz="1300"/>
            </a:lvl2pPr>
            <a:lvl3pPr marL="642540" indent="0">
              <a:buNone/>
              <a:defRPr sz="1100"/>
            </a:lvl3pPr>
            <a:lvl4pPr marL="963808" indent="0">
              <a:buNone/>
              <a:defRPr sz="1000"/>
            </a:lvl4pPr>
            <a:lvl5pPr marL="1285078" indent="0">
              <a:buNone/>
              <a:defRPr sz="1000"/>
            </a:lvl5pPr>
            <a:lvl6pPr marL="1606347" indent="0">
              <a:buNone/>
              <a:defRPr sz="1000"/>
            </a:lvl6pPr>
            <a:lvl7pPr marL="1927617" indent="0">
              <a:buNone/>
              <a:defRPr sz="1000"/>
            </a:lvl7pPr>
            <a:lvl8pPr marL="2248886" indent="0">
              <a:buNone/>
              <a:defRPr sz="1000"/>
            </a:lvl8pPr>
            <a:lvl9pPr marL="2570155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87E0CE-AA35-4441-8550-37B58C4B5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56397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664" y="919763"/>
            <a:ext cx="4344293" cy="574178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114" y="919763"/>
            <a:ext cx="4344293" cy="574178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21E592-4CE7-724E-AF93-9FBC7D65BC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93204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51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68" indent="0">
              <a:buNone/>
              <a:defRPr sz="1400" b="1"/>
            </a:lvl2pPr>
            <a:lvl3pPr marL="642540" indent="0">
              <a:buNone/>
              <a:defRPr sz="1300" b="1"/>
            </a:lvl3pPr>
            <a:lvl4pPr marL="963808" indent="0">
              <a:buNone/>
              <a:defRPr sz="1100" b="1"/>
            </a:lvl4pPr>
            <a:lvl5pPr marL="1285078" indent="0">
              <a:buNone/>
              <a:defRPr sz="1100" b="1"/>
            </a:lvl5pPr>
            <a:lvl6pPr marL="1606347" indent="0">
              <a:buNone/>
              <a:defRPr sz="1100" b="1"/>
            </a:lvl6pPr>
            <a:lvl7pPr marL="1927617" indent="0">
              <a:buNone/>
              <a:defRPr sz="1100" b="1"/>
            </a:lvl7pPr>
            <a:lvl8pPr marL="2248886" indent="0">
              <a:buNone/>
              <a:defRPr sz="1100" b="1"/>
            </a:lvl8pPr>
            <a:lvl9pPr marL="2570155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51" y="2174384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0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68" indent="0">
              <a:buNone/>
              <a:defRPr sz="1400" b="1"/>
            </a:lvl2pPr>
            <a:lvl3pPr marL="642540" indent="0">
              <a:buNone/>
              <a:defRPr sz="1300" b="1"/>
            </a:lvl3pPr>
            <a:lvl4pPr marL="963808" indent="0">
              <a:buNone/>
              <a:defRPr sz="1100" b="1"/>
            </a:lvl4pPr>
            <a:lvl5pPr marL="1285078" indent="0">
              <a:buNone/>
              <a:defRPr sz="1100" b="1"/>
            </a:lvl5pPr>
            <a:lvl6pPr marL="1606347" indent="0">
              <a:buNone/>
              <a:defRPr sz="1100" b="1"/>
            </a:lvl6pPr>
            <a:lvl7pPr marL="1927617" indent="0">
              <a:buNone/>
              <a:defRPr sz="1100" b="1"/>
            </a:lvl7pPr>
            <a:lvl8pPr marL="2248886" indent="0">
              <a:buNone/>
              <a:defRPr sz="1100" b="1"/>
            </a:lvl8pPr>
            <a:lvl9pPr marL="2570155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0" y="2174384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8CC7B6-3A97-FE4C-9EC7-29C324A2A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93863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6C7D8E-8A69-CA4A-8508-4527C76C6E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11378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05B365-60A7-E549-B4F3-F21FD37D4E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01781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8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68" indent="0">
              <a:buNone/>
              <a:defRPr sz="800"/>
            </a:lvl2pPr>
            <a:lvl3pPr marL="642540" indent="0">
              <a:buNone/>
              <a:defRPr sz="700"/>
            </a:lvl3pPr>
            <a:lvl4pPr marL="963808" indent="0">
              <a:buNone/>
              <a:defRPr sz="600"/>
            </a:lvl4pPr>
            <a:lvl5pPr marL="1285078" indent="0">
              <a:buNone/>
              <a:defRPr sz="600"/>
            </a:lvl5pPr>
            <a:lvl6pPr marL="1606347" indent="0">
              <a:buNone/>
              <a:defRPr sz="600"/>
            </a:lvl6pPr>
            <a:lvl7pPr marL="1927617" indent="0">
              <a:buNone/>
              <a:defRPr sz="600"/>
            </a:lvl7pPr>
            <a:lvl8pPr marL="2248886" indent="0">
              <a:buNone/>
              <a:defRPr sz="600"/>
            </a:lvl8pPr>
            <a:lvl9pPr marL="2570155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3B9317-CA75-304E-A40E-F1B881FE2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01227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68" indent="0">
              <a:buNone/>
              <a:defRPr sz="2000"/>
            </a:lvl2pPr>
            <a:lvl3pPr marL="642540" indent="0">
              <a:buNone/>
              <a:defRPr sz="1700"/>
            </a:lvl3pPr>
            <a:lvl4pPr marL="963808" indent="0">
              <a:buNone/>
              <a:defRPr sz="1400"/>
            </a:lvl4pPr>
            <a:lvl5pPr marL="1285078" indent="0">
              <a:buNone/>
              <a:defRPr sz="1400"/>
            </a:lvl5pPr>
            <a:lvl6pPr marL="1606347" indent="0">
              <a:buNone/>
              <a:defRPr sz="1400"/>
            </a:lvl6pPr>
            <a:lvl7pPr marL="1927617" indent="0">
              <a:buNone/>
              <a:defRPr sz="1400"/>
            </a:lvl7pPr>
            <a:lvl8pPr marL="2248886" indent="0">
              <a:buNone/>
              <a:defRPr sz="1400"/>
            </a:lvl8pPr>
            <a:lvl9pPr marL="2570155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2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68" indent="0">
              <a:buNone/>
              <a:defRPr sz="800"/>
            </a:lvl2pPr>
            <a:lvl3pPr marL="642540" indent="0">
              <a:buNone/>
              <a:defRPr sz="700"/>
            </a:lvl3pPr>
            <a:lvl4pPr marL="963808" indent="0">
              <a:buNone/>
              <a:defRPr sz="600"/>
            </a:lvl4pPr>
            <a:lvl5pPr marL="1285078" indent="0">
              <a:buNone/>
              <a:defRPr sz="600"/>
            </a:lvl5pPr>
            <a:lvl6pPr marL="1606347" indent="0">
              <a:buNone/>
              <a:defRPr sz="600"/>
            </a:lvl6pPr>
            <a:lvl7pPr marL="1927617" indent="0">
              <a:buNone/>
              <a:defRPr sz="600"/>
            </a:lvl7pPr>
            <a:lvl8pPr marL="2248886" indent="0">
              <a:buNone/>
              <a:defRPr sz="600"/>
            </a:lvl8pPr>
            <a:lvl9pPr marL="2570155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46EB86-6169-4048-B129-1993A1A1CA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7671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7602FA-0E3C-3B40-BB52-EAB85FA678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92544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2097" y="160736"/>
            <a:ext cx="2210098" cy="650081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810" y="160736"/>
            <a:ext cx="6523137" cy="650081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E8BFB9-3709-9747-A0ED-2471C1DCBC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61727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630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716C0-76B7-FE44-99BD-D4312132B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9016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96471-B980-DF4C-A8A0-08B77CC81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746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97340-EDB0-3645-A3F5-41F1F1A84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1225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7ACA1-F10F-9349-8647-019AE133F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1749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C25DA-60F6-3445-881F-085E2BBD7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46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D72DC-46AC-5D4F-BAEB-290052384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07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04C13-54B9-F441-A9DE-C298AE88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92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7F98-4E29-4C40-B4C1-AD7115501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6654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87C62-4122-DF42-8DF5-3B3304720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136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3055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309E-62D0-4543-8FC1-6126B30D5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15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89" y="79380"/>
            <a:ext cx="8151812" cy="7715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4675" y="1373193"/>
            <a:ext cx="4024313" cy="5113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389" y="1373193"/>
            <a:ext cx="4024312" cy="5113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466138" y="6635751"/>
            <a:ext cx="469900" cy="222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3422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75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22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>
          <a:xfrm>
            <a:off x="2528128" y="6543676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5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252888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252731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9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1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1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>
          <a:xfrm>
            <a:off x="2528128" y="6543676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4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4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31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1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9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204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350" indent="1588">
              <a:buNone/>
              <a:defRPr>
                <a:solidFill>
                  <a:schemeClr val="bg2"/>
                </a:solidFill>
              </a:defRPr>
            </a:lvl2pPr>
            <a:lvl3pPr marL="344287" indent="6346">
              <a:buNone/>
              <a:defRPr>
                <a:solidFill>
                  <a:schemeClr val="bg2"/>
                </a:solidFill>
              </a:defRPr>
            </a:lvl3pPr>
            <a:lvl4pPr marL="515634" indent="3175">
              <a:buNone/>
              <a:defRPr>
                <a:solidFill>
                  <a:schemeClr val="bg2"/>
                </a:solidFill>
              </a:defRPr>
            </a:lvl4pPr>
            <a:lvl5pPr marL="688572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>
          <a:xfrm>
            <a:off x="2528128" y="6543676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5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252888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2527318" y="6525344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9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1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1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>
          <a:xfrm>
            <a:off x="2528128" y="6543676"/>
            <a:ext cx="4086225" cy="247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4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4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31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1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9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204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350" indent="1588">
              <a:buNone/>
              <a:defRPr>
                <a:solidFill>
                  <a:schemeClr val="bg2"/>
                </a:solidFill>
              </a:defRPr>
            </a:lvl2pPr>
            <a:lvl3pPr marL="344287" indent="6346">
              <a:buNone/>
              <a:defRPr>
                <a:solidFill>
                  <a:schemeClr val="bg2"/>
                </a:solidFill>
              </a:defRPr>
            </a:lvl3pPr>
            <a:lvl4pPr marL="515634" indent="3175">
              <a:buNone/>
              <a:defRPr>
                <a:solidFill>
                  <a:schemeClr val="bg2"/>
                </a:solidFill>
              </a:defRPr>
            </a:lvl4pPr>
            <a:lvl5pPr marL="688572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75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22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F5D-C070-3945-A6A1-4382F5C7F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C2255-6FCB-2442-8CC3-DEEA14A05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22A6-D83E-194C-A26A-475788819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C85DB-560B-ED4E-899D-19F0E5491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5043C-9380-A24E-A563-BEFFBCEDA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038-F145-EC4C-9BC1-92CD343A6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17B6F-F043-8347-982C-7E3E516C1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AC3AC-4357-2940-966E-E13DABF47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F46F4-FF55-5F43-B490-03182C49C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CC32-D4D3-7F4B-8787-5468A70DF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D3523-D1DB-F94D-A0FC-976362070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6"/>
            <a:ext cx="5111750" cy="585311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4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40"/>
            <a:ext cx="6019800" cy="55165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6"/>
            <a:ext cx="5111750" cy="585311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37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37"/>
            <a:ext cx="6019800" cy="55165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63" y="2130855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8" y="388665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52" indent="0" algn="ctr">
              <a:buNone/>
              <a:defRPr/>
            </a:lvl2pPr>
            <a:lvl3pPr marL="642506" indent="0" algn="ctr">
              <a:buNone/>
              <a:defRPr/>
            </a:lvl3pPr>
            <a:lvl4pPr marL="963759" indent="0" algn="ctr">
              <a:buNone/>
              <a:defRPr/>
            </a:lvl4pPr>
            <a:lvl5pPr marL="1285013" indent="0" algn="ctr">
              <a:buNone/>
              <a:defRPr/>
            </a:lvl5pPr>
            <a:lvl6pPr marL="1606265" indent="0" algn="ctr">
              <a:buNone/>
              <a:defRPr/>
            </a:lvl6pPr>
            <a:lvl7pPr marL="1927517" indent="0" algn="ctr">
              <a:buNone/>
              <a:defRPr/>
            </a:lvl7pPr>
            <a:lvl8pPr marL="2248771" indent="0" algn="ctr">
              <a:buNone/>
              <a:defRPr/>
            </a:lvl8pPr>
            <a:lvl9pPr marL="2570023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34EA2E-A0F1-444A-9BF0-521C6C534A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C664EB-A74F-1147-93B0-289D1A3328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3" y="440681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3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52" indent="0">
              <a:buNone/>
              <a:defRPr sz="1300"/>
            </a:lvl2pPr>
            <a:lvl3pPr marL="642506" indent="0">
              <a:buNone/>
              <a:defRPr sz="1100"/>
            </a:lvl3pPr>
            <a:lvl4pPr marL="963759" indent="0">
              <a:buNone/>
              <a:defRPr sz="1000"/>
            </a:lvl4pPr>
            <a:lvl5pPr marL="1285013" indent="0">
              <a:buNone/>
              <a:defRPr sz="1000"/>
            </a:lvl5pPr>
            <a:lvl6pPr marL="1606265" indent="0">
              <a:buNone/>
              <a:defRPr sz="1000"/>
            </a:lvl6pPr>
            <a:lvl7pPr marL="1927517" indent="0">
              <a:buNone/>
              <a:defRPr sz="1000"/>
            </a:lvl7pPr>
            <a:lvl8pPr marL="2248771" indent="0">
              <a:buNone/>
              <a:defRPr sz="1000"/>
            </a:lvl8pPr>
            <a:lvl9pPr marL="2570023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910B57-E245-4744-B33C-8EAAE6F94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973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40432E-5CA2-864B-B49B-524F8EDC60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6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51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52" indent="0">
              <a:buNone/>
              <a:defRPr sz="1400" b="1"/>
            </a:lvl2pPr>
            <a:lvl3pPr marL="642506" indent="0">
              <a:buNone/>
              <a:defRPr sz="1300" b="1"/>
            </a:lvl3pPr>
            <a:lvl4pPr marL="963759" indent="0">
              <a:buNone/>
              <a:defRPr sz="1100" b="1"/>
            </a:lvl4pPr>
            <a:lvl5pPr marL="1285013" indent="0">
              <a:buNone/>
              <a:defRPr sz="1100" b="1"/>
            </a:lvl5pPr>
            <a:lvl6pPr marL="1606265" indent="0">
              <a:buNone/>
              <a:defRPr sz="1100" b="1"/>
            </a:lvl6pPr>
            <a:lvl7pPr marL="1927517" indent="0">
              <a:buNone/>
              <a:defRPr sz="1100" b="1"/>
            </a:lvl7pPr>
            <a:lvl8pPr marL="2248771" indent="0">
              <a:buNone/>
              <a:defRPr sz="1100" b="1"/>
            </a:lvl8pPr>
            <a:lvl9pPr marL="2570023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51" y="2174387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3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52" indent="0">
              <a:buNone/>
              <a:defRPr sz="1400" b="1"/>
            </a:lvl2pPr>
            <a:lvl3pPr marL="642506" indent="0">
              <a:buNone/>
              <a:defRPr sz="1300" b="1"/>
            </a:lvl3pPr>
            <a:lvl4pPr marL="963759" indent="0">
              <a:buNone/>
              <a:defRPr sz="1100" b="1"/>
            </a:lvl4pPr>
            <a:lvl5pPr marL="1285013" indent="0">
              <a:buNone/>
              <a:defRPr sz="1100" b="1"/>
            </a:lvl5pPr>
            <a:lvl6pPr marL="1606265" indent="0">
              <a:buNone/>
              <a:defRPr sz="1100" b="1"/>
            </a:lvl6pPr>
            <a:lvl7pPr marL="1927517" indent="0">
              <a:buNone/>
              <a:defRPr sz="1100" b="1"/>
            </a:lvl7pPr>
            <a:lvl8pPr marL="2248771" indent="0">
              <a:buNone/>
              <a:defRPr sz="1100" b="1"/>
            </a:lvl8pPr>
            <a:lvl9pPr marL="2570023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3" y="2174387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1EDDAF-8706-6349-9525-71B51C3229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4376CC-BB95-E546-925B-740A296133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8EC63B-38F5-0A47-99CE-CB9D8E6137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6" y="27348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6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52" indent="0">
              <a:buNone/>
              <a:defRPr sz="800"/>
            </a:lvl2pPr>
            <a:lvl3pPr marL="642506" indent="0">
              <a:buNone/>
              <a:defRPr sz="700"/>
            </a:lvl3pPr>
            <a:lvl4pPr marL="963759" indent="0">
              <a:buNone/>
              <a:defRPr sz="600"/>
            </a:lvl4pPr>
            <a:lvl5pPr marL="1285013" indent="0">
              <a:buNone/>
              <a:defRPr sz="600"/>
            </a:lvl5pPr>
            <a:lvl6pPr marL="1606265" indent="0">
              <a:buNone/>
              <a:defRPr sz="600"/>
            </a:lvl6pPr>
            <a:lvl7pPr marL="1927517" indent="0">
              <a:buNone/>
              <a:defRPr sz="600"/>
            </a:lvl7pPr>
            <a:lvl8pPr marL="2248771" indent="0">
              <a:buNone/>
              <a:defRPr sz="600"/>
            </a:lvl8pPr>
            <a:lvl9pPr marL="2570023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AF47A5-BABA-B546-9652-A9E75A7DD7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2" y="4800831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2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52" indent="0">
              <a:buNone/>
              <a:defRPr sz="2000"/>
            </a:lvl2pPr>
            <a:lvl3pPr marL="642506" indent="0">
              <a:buNone/>
              <a:defRPr sz="1700"/>
            </a:lvl3pPr>
            <a:lvl4pPr marL="963759" indent="0">
              <a:buNone/>
              <a:defRPr sz="1400"/>
            </a:lvl4pPr>
            <a:lvl5pPr marL="1285013" indent="0">
              <a:buNone/>
              <a:defRPr sz="1400"/>
            </a:lvl5pPr>
            <a:lvl6pPr marL="1606265" indent="0">
              <a:buNone/>
              <a:defRPr sz="1400"/>
            </a:lvl6pPr>
            <a:lvl7pPr marL="1927517" indent="0">
              <a:buNone/>
              <a:defRPr sz="1400"/>
            </a:lvl7pPr>
            <a:lvl8pPr marL="2248771" indent="0">
              <a:buNone/>
              <a:defRPr sz="1400"/>
            </a:lvl8pPr>
            <a:lvl9pPr marL="2570023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2" y="5367862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52" indent="0">
              <a:buNone/>
              <a:defRPr sz="800"/>
            </a:lvl2pPr>
            <a:lvl3pPr marL="642506" indent="0">
              <a:buNone/>
              <a:defRPr sz="700"/>
            </a:lvl3pPr>
            <a:lvl4pPr marL="963759" indent="0">
              <a:buNone/>
              <a:defRPr sz="600"/>
            </a:lvl4pPr>
            <a:lvl5pPr marL="1285013" indent="0">
              <a:buNone/>
              <a:defRPr sz="600"/>
            </a:lvl5pPr>
            <a:lvl6pPr marL="1606265" indent="0">
              <a:buNone/>
              <a:defRPr sz="600"/>
            </a:lvl6pPr>
            <a:lvl7pPr marL="1927517" indent="0">
              <a:buNone/>
              <a:defRPr sz="600"/>
            </a:lvl7pPr>
            <a:lvl8pPr marL="2248771" indent="0">
              <a:buNone/>
              <a:defRPr sz="600"/>
            </a:lvl8pPr>
            <a:lvl9pPr marL="2570023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6F594E-7EDF-7142-956E-B9B59AF1FA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B131BA-AAD3-4B4D-A66A-7E8AAAF5EB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390" y="178601"/>
            <a:ext cx="2064990" cy="618827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8" y="178601"/>
            <a:ext cx="6087814" cy="618827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39AE2D-BFAA-C44E-9756-82FC779BB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78768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8182" y="6520270"/>
            <a:ext cx="6096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71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1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1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273" tIns="45637" rIns="91273" bIns="45637"/>
          <a:lstStyle/>
          <a:p>
            <a:pPr defTabSz="91223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30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65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49.xml"/><Relationship Id="rId31" Type="http://schemas.openxmlformats.org/officeDocument/2006/relationships/slideLayout" Target="../slideLayouts/slideLayout150.xml"/><Relationship Id="rId32" Type="http://schemas.openxmlformats.org/officeDocument/2006/relationships/theme" Target="../theme/theme10.xml"/><Relationship Id="rId9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33" Type="http://schemas.openxmlformats.org/officeDocument/2006/relationships/image" Target="../media/image9.png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4.xml"/><Relationship Id="rId15" Type="http://schemas.openxmlformats.org/officeDocument/2006/relationships/theme" Target="../theme/theme11.xml"/><Relationship Id="rId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4" Type="http://schemas.openxmlformats.org/officeDocument/2006/relationships/theme" Target="../theme/theme12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0.xml"/><Relationship Id="rId4" Type="http://schemas.openxmlformats.org/officeDocument/2006/relationships/theme" Target="../theme/theme13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3.xml"/><Relationship Id="rId4" Type="http://schemas.openxmlformats.org/officeDocument/2006/relationships/theme" Target="../theme/theme14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6.xml"/><Relationship Id="rId4" Type="http://schemas.openxmlformats.org/officeDocument/2006/relationships/theme" Target="../theme/theme15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9.xml"/><Relationship Id="rId4" Type="http://schemas.openxmlformats.org/officeDocument/2006/relationships/theme" Target="../theme/theme16.xml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3.xml"/><Relationship Id="rId13" Type="http://schemas.openxmlformats.org/officeDocument/2006/relationships/theme" Target="../theme/theme19.xml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4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0.xml"/><Relationship Id="rId8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5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1.xml"/><Relationship Id="rId8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6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5.wmf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5.wmf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19.xml"/><Relationship Id="rId32" Type="http://schemas.openxmlformats.org/officeDocument/2006/relationships/theme" Target="../theme/theme9.xml"/><Relationship Id="rId9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33" Type="http://schemas.openxmlformats.org/officeDocument/2006/relationships/image" Target="../media/image9.png"/><Relationship Id="rId10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12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178779"/>
            <a:ext cx="8686800" cy="5562599"/>
          </a:xfrm>
          <a:prstGeom prst="rect">
            <a:avLst/>
          </a:prstGeom>
        </p:spPr>
        <p:txBody>
          <a:bodyPr vert="horz" lIns="91348" tIns="45676" rIns="91348" bIns="45676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8182" y="6520265"/>
            <a:ext cx="609600" cy="365125"/>
          </a:xfrm>
          <a:prstGeom prst="rect">
            <a:avLst/>
          </a:prstGeom>
        </p:spPr>
        <p:txBody>
          <a:bodyPr vert="horz" lIns="91348" tIns="45676" rIns="91348" bIns="45676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2233"/>
            <a:fld id="{72AC53DF-4216-466D-99A7-94400E6C2A25}" type="slidenum">
              <a:rPr lang="en-US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233"/>
              <a:t>‹#›</a:t>
            </a:fld>
            <a:endParaRPr lang="en-US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1" y="0"/>
            <a:ext cx="74676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3" cstate="print"/>
          <a:srcRect l="18205" t="23021" r="17239" b="29629"/>
          <a:stretch>
            <a:fillRect/>
          </a:stretch>
        </p:blipFill>
        <p:spPr bwMode="auto">
          <a:xfrm>
            <a:off x="0" y="7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19838" indent="-338113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429" indent="-28328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1915" indent="-228370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6924" indent="-228370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137" indent="-210101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8228" indent="-21010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64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894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3729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674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349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023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698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372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0477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721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396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6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GB" smtClean="0">
                <a:ea typeface="ＭＳ Ｐゴシック" charset="0"/>
                <a:cs typeface="ＭＳ Ｐゴシック" charset="0"/>
              </a:rPr>
              <a:t>Geoff Hall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556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charset="0"/>
                <a:cs typeface="ＭＳ Ｐゴシック" charset="0"/>
              </a:rPr>
              <a:t>OSC Sep 2012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6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76E5FB-CBEC-E94A-9CD9-EA2C0AC5AFBB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478" indent="-285569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2274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599182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OSC Sep 2012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GB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Geoff Hall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OSC Sep 2012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GB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Geoff Hall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OSC Sep 2012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GB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Geoff Hall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OSC Sep 2012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GB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Geoff Hall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 algn="ctr" defTabSz="913818">
              <a:defRPr/>
            </a:pPr>
            <a:r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OSC Sep 2012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pPr defTabSz="913818">
                <a:defRPr/>
              </a:pPr>
              <a:t>‹#›</a:t>
            </a:fld>
            <a:endParaRPr lang="en-US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71504" y="25406"/>
            <a:ext cx="72730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9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7" y="6616700"/>
            <a:ext cx="244878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 defTabSz="913818">
              <a:defRPr/>
            </a:pPr>
            <a:r>
              <a:rPr lang="en-GB" smtClean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Geoff Hall</a:t>
            </a:r>
            <a:endParaRPr lang="en-US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lIns="91381" tIns="45692" rIns="91381" bIns="45692" anchor="ctr"/>
          <a:lstStyle/>
          <a:p>
            <a:pPr algn="ctr" defTabSz="913818" eaLnBrk="0" hangingPunct="0">
              <a:spcBef>
                <a:spcPct val="50000"/>
              </a:spcBef>
              <a:defRPr/>
            </a:pPr>
            <a:endParaRPr lang="en-US" sz="20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newlhc logo1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692620" cy="69262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0" name="Picture 18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530" y="1"/>
            <a:ext cx="79211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691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0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02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0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1805" y="160738"/>
            <a:ext cx="8840391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5" tIns="35695" rIns="35695" bIns="3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664" y="919763"/>
            <a:ext cx="8795742" cy="574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5" tIns="35695" rIns="35695" bIns="3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77883" y="6509747"/>
            <a:ext cx="241102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51" tIns="32127" rIns="64251" bIns="32127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defTabSz="913865"/>
            <a:fld id="{12E874F8-EE16-664F-B3FE-3E673C743E16}" type="slidenum">
              <a:rPr lang="en-US" smtClean="0">
                <a:solidFill>
                  <a:srgbClr val="000000"/>
                </a:solidFill>
                <a:sym typeface="Gill Sans" charset="0"/>
              </a:rPr>
              <a:pPr defTabSz="913865"/>
              <a:t>‹#›</a:t>
            </a:fld>
            <a:endParaRPr lang="en-US" smtClean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-35713" y="844972"/>
            <a:ext cx="9190881" cy="0"/>
          </a:xfrm>
          <a:prstGeom prst="line">
            <a:avLst/>
          </a:prstGeom>
          <a:noFill/>
          <a:ln w="38100" cap="flat">
            <a:solidFill>
              <a:srgbClr val="C3302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3865"/>
            <a:endParaRPr lang="en-US" sz="3000" smtClean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/>
          </p:cNvSpPr>
          <p:nvPr/>
        </p:nvSpPr>
        <p:spPr bwMode="auto">
          <a:xfrm>
            <a:off x="169664" y="6505280"/>
            <a:ext cx="2687836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913865"/>
            <a:r>
              <a:rPr lang="en-US" sz="1300" smtClean="0">
                <a:solidFill>
                  <a:srgbClr val="333366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Jim Brooke (Univ. of Bristol)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ransition xmlns:p14="http://schemas.microsoft.com/office/powerpoint/2010/main"/>
  <p:hf hdr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321268"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642540"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963808"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285078" algn="l" rtl="0" fontAlgn="base">
        <a:spcBef>
          <a:spcPct val="0"/>
        </a:spcBef>
        <a:spcAft>
          <a:spcPct val="0"/>
        </a:spcAft>
        <a:defRPr sz="3000">
          <a:solidFill>
            <a:srgbClr val="333366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321268" indent="-178482" algn="l" rtl="0" fontAlgn="base">
        <a:spcBef>
          <a:spcPts val="422"/>
        </a:spcBef>
        <a:spcAft>
          <a:spcPct val="0"/>
        </a:spcAft>
        <a:buClr>
          <a:srgbClr val="C33026"/>
        </a:buClr>
        <a:buSzPct val="100000"/>
        <a:buFont typeface="Helvetica Neue" charset="0"/>
        <a:buChar char="‣"/>
        <a:defRPr sz="17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499752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 sz="1400"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2pPr>
      <a:lvl3pPr marL="678237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3pPr>
      <a:lvl4pPr marL="856720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4pPr>
      <a:lvl5pPr marL="1035202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5pPr>
      <a:lvl6pPr marL="1356471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6pPr>
      <a:lvl7pPr marL="1677742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7pPr>
      <a:lvl8pPr marL="1999010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8pPr>
      <a:lvl9pPr marL="2320281" indent="-178482" algn="l" rtl="0" fontAlgn="base">
        <a:spcBef>
          <a:spcPts val="141"/>
        </a:spcBef>
        <a:spcAft>
          <a:spcPct val="0"/>
        </a:spcAft>
        <a:buClr>
          <a:srgbClr val="333366"/>
        </a:buClr>
        <a:buSzPct val="100000"/>
        <a:buFont typeface="Helvetica Neue" charset="0"/>
        <a:buChar char="‣"/>
        <a:defRPr>
          <a:solidFill>
            <a:srgbClr val="333366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68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40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808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78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347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617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886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155" algn="l" defTabSz="3212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3"/>
            <a:ext cx="85915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9038" y="152400"/>
            <a:ext cx="77263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20" tIns="137080" rIns="92020" bIns="460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28701"/>
            <a:ext cx="86106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20" tIns="46011" rIns="92020" bIns="460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596063"/>
            <a:ext cx="1066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20" tIns="46011" rIns="92020" bIns="46011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smtClean="0">
                <a:solidFill>
                  <a:srgbClr val="003399"/>
                </a:solidFill>
                <a:ea typeface="+mn-ea"/>
                <a:cs typeface="+mn-cs"/>
              </a:defRPr>
            </a:lvl1pPr>
          </a:lstStyle>
          <a:p>
            <a:pPr defTabSz="913865">
              <a:defRPr/>
            </a:pPr>
            <a:r>
              <a:rPr kumimoji="1" lang="en-GB" b="1" smtClean="0">
                <a:latin typeface="Arial" charset="0"/>
              </a:rPr>
              <a:t>Geoff Hall</a:t>
            </a:r>
            <a:endParaRPr kumimoji="1" lang="en-US" b="1" dirty="0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586538"/>
            <a:ext cx="3962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20" tIns="46011" rIns="92020" bIns="46011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solidFill>
                  <a:srgbClr val="003399"/>
                </a:solidFill>
                <a:ea typeface="+mn-ea"/>
                <a:cs typeface="+mn-cs"/>
              </a:defRPr>
            </a:lvl1pPr>
          </a:lstStyle>
          <a:p>
            <a:pPr defTabSz="913865">
              <a:defRPr/>
            </a:pPr>
            <a:r>
              <a:rPr kumimoji="1" lang="en-US" b="1" smtClean="0">
                <a:latin typeface="Arial" charset="0"/>
              </a:rPr>
              <a:t>OSC Sep 2012</a:t>
            </a:r>
            <a:endParaRPr kumimoji="1" lang="en-US" b="1" dirty="0"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591300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20" tIns="46011" rIns="92020" bIns="46011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3399"/>
                </a:solidFill>
              </a:defRPr>
            </a:lvl1pPr>
          </a:lstStyle>
          <a:p>
            <a:pPr defTabSz="913865">
              <a:defRPr/>
            </a:pPr>
            <a:fld id="{BC93416B-D6B6-0142-8DEC-222147CF625B}" type="slidenum">
              <a:rPr kumimoji="1" lang="en-US" b="1" smtClean="0">
                <a:latin typeface="Arial" charset="0"/>
                <a:ea typeface="ＭＳ Ｐゴシック" charset="0"/>
                <a:cs typeface="ＭＳ Ｐゴシック" charset="0"/>
              </a:rPr>
              <a:pPr defTabSz="913865">
                <a:defRPr/>
              </a:pPr>
              <a:t>‹#›</a:t>
            </a:fld>
            <a:endParaRPr kumimoji="1"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Line 9"/>
          <p:cNvSpPr>
            <a:spLocks noChangeShapeType="1"/>
          </p:cNvSpPr>
          <p:nvPr/>
        </p:nvSpPr>
        <p:spPr bwMode="auto">
          <a:xfrm>
            <a:off x="304800" y="6553200"/>
            <a:ext cx="8610600" cy="0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87" tIns="45693" rIns="91387" bIns="45693" anchor="ctr"/>
          <a:lstStyle/>
          <a:p>
            <a:pPr defTabSz="913865"/>
            <a:endParaRPr kumimoji="1"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1" name="Picture 14" descr="CMS-Colo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0" y="152405"/>
            <a:ext cx="8048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1" descr="UFsig-CMYK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9" y="6610350"/>
            <a:ext cx="9636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hf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5pPr>
      <a:lvl6pPr marL="456933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</a:defRPr>
      </a:lvl6pPr>
      <a:lvl7pPr marL="913865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</a:defRPr>
      </a:lvl7pPr>
      <a:lvl8pPr marL="1370799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</a:defRPr>
      </a:lvl8pPr>
      <a:lvl9pPr marL="1827731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003399"/>
          </a:solidFill>
          <a:latin typeface="Arial" charset="0"/>
        </a:defRPr>
      </a:lvl9pPr>
    </p:titleStyle>
    <p:bodyStyle>
      <a:lvl1pPr marL="342699" indent="-342699" algn="l" rtl="0" eaLnBrk="0" fontAlgn="base" hangingPunct="0">
        <a:spcBef>
          <a:spcPct val="20000"/>
        </a:spcBef>
        <a:spcAft>
          <a:spcPct val="0"/>
        </a:spcAft>
        <a:buSzPct val="100000"/>
        <a:buFont typeface="Wingdings" charset="0"/>
        <a:buChar char=""/>
        <a:defRPr kumimoji="1" sz="2400">
          <a:solidFill>
            <a:srgbClr val="003399"/>
          </a:solidFill>
          <a:latin typeface="+mn-lt"/>
          <a:ea typeface="ＭＳ Ｐゴシック" charset="-128"/>
          <a:cs typeface="ＭＳ Ｐゴシック" charset="-128"/>
        </a:defRPr>
      </a:lvl1pPr>
      <a:lvl2pPr marL="742515" indent="-285582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80000"/>
        <a:buFont typeface="Wingdings" charset="0"/>
        <a:buChar char="Ø"/>
        <a:defRPr kumimoji="1" sz="2000">
          <a:solidFill>
            <a:srgbClr val="008000"/>
          </a:solidFill>
          <a:latin typeface="+mn-lt"/>
          <a:ea typeface="ＭＳ Ｐゴシック" charset="-128"/>
        </a:defRPr>
      </a:lvl2pPr>
      <a:lvl3pPr marL="1142333" indent="-228465" algn="l" rtl="0" eaLnBrk="0" fontAlgn="base" hangingPunct="0">
        <a:spcBef>
          <a:spcPct val="20000"/>
        </a:spcBef>
        <a:spcAft>
          <a:spcPct val="0"/>
        </a:spcAft>
        <a:buSzPct val="65000"/>
        <a:buFont typeface="Zapf Dingbats" charset="0"/>
        <a:buChar char="l"/>
        <a:defRPr kumimoji="1" sz="2000">
          <a:solidFill>
            <a:schemeClr val="tx1"/>
          </a:solidFill>
          <a:latin typeface="+mn-lt"/>
          <a:ea typeface="ＭＳ Ｐゴシック" charset="-128"/>
        </a:defRPr>
      </a:lvl3pPr>
      <a:lvl4pPr marL="1599264" indent="-228465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SzPct val="75000"/>
        <a:buFont typeface="Zapf Dingbats" charset="0"/>
        <a:buChar char="è"/>
        <a:defRPr kumimoji="1" sz="2000">
          <a:solidFill>
            <a:srgbClr val="FF00FF"/>
          </a:solidFill>
          <a:latin typeface="+mn-lt"/>
          <a:ea typeface="ＭＳ Ｐゴシック" charset="-128"/>
        </a:defRPr>
      </a:lvl4pPr>
      <a:lvl5pPr marL="2056197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0"/>
        <a:defRPr kumimoji="1" sz="2000">
          <a:solidFill>
            <a:schemeClr val="tx1"/>
          </a:solidFill>
          <a:latin typeface="+mn-lt"/>
          <a:ea typeface="ＭＳ Ｐゴシック" charset="-128"/>
        </a:defRPr>
      </a:lvl5pPr>
      <a:lvl6pPr marL="2513130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0064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6996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3927" indent="-2284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87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8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9" y="6524687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5"/>
            <a:ext cx="990600" cy="758825"/>
          </a:xfrm>
          <a:prstGeom prst="rect">
            <a:avLst/>
          </a:prstGeom>
        </p:spPr>
        <p:txBody>
          <a:bodyPr wrap="none" lIns="91381" tIns="45692" rIns="91381" bIns="4569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91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05"/>
            <a:ext cx="2133600" cy="161925"/>
          </a:xfrm>
          <a:prstGeom prst="rect">
            <a:avLst/>
          </a:prstGeom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33"/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605"/>
            <a:ext cx="2895600" cy="161925"/>
          </a:xfrm>
          <a:prstGeom prst="rect">
            <a:avLst/>
          </a:prstGeom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33"/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05"/>
            <a:ext cx="2133600" cy="161925"/>
          </a:xfrm>
          <a:prstGeom prst="rect">
            <a:avLst/>
          </a:prstGeom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933"/>
            <a:fld id="{B5131186-A37D-DD4F-94BA-70F6FD9173BD}" type="slidenum">
              <a:rPr lang="en-US" smtClean="0"/>
              <a:pPr defTabSz="456933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/>
  <p:txStyles>
    <p:titleStyle>
      <a:lvl1pPr algn="r" defTabSz="456933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33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33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33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33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33" algn="ctr" defTabSz="4569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65" algn="ctr" defTabSz="4569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99" algn="ctr" defTabSz="4569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731" algn="ctr" defTabSz="4569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99" indent="-342699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40" indent="-266545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77" indent="-279237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717" indent="-266545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197" indent="-228465" algn="l" defTabSz="456933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130" indent="-228465" algn="l" defTabSz="4569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4" indent="-228465" algn="l" defTabSz="4569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6" indent="-228465" algn="l" defTabSz="4569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7" indent="-228465" algn="l" defTabSz="4569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387" tIns="45693" rIns="91387" bIns="4569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30" y="6543676"/>
            <a:ext cx="1466850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pPr defTabSz="91386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hf hdr="0"/>
  <p:txStyles>
    <p:titleStyle>
      <a:lvl1pPr algn="l" defTabSz="913865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3865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350" indent="-171350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287" indent="-16500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220" indent="-16976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572" indent="-172937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172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223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2858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7352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387" tIns="45693" rIns="91387" bIns="4569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30" y="6543676"/>
            <a:ext cx="1466850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  <a:ea typeface="+mn-ea"/>
                <a:cs typeface="+mn-cs"/>
              </a:rPr>
              <a:pPr defTabSz="91386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hdr="0"/>
  <p:txStyles>
    <p:titleStyle>
      <a:lvl1pPr algn="l" defTabSz="913865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3865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350" indent="-171350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287" indent="-16500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220" indent="-16976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572" indent="-172937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172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223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2858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7352" indent="-173634" algn="l" defTabSz="913865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87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8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OSC Sep 2012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9" y="6524687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0" y="76205"/>
            <a:ext cx="990600" cy="758825"/>
          </a:xfrm>
          <a:prstGeom prst="rect">
            <a:avLst/>
          </a:prstGeom>
        </p:spPr>
        <p:txBody>
          <a:bodyPr wrap="none" lIns="91381" tIns="45692" rIns="91381" bIns="4569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91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12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68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568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68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ABF1CB-8A8A-FF47-955F-5A8C8016C2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096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81" tIns="45692" rIns="91381" bIns="45692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88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31" tIns="44422" rIns="90431" bIns="44422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67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31" tIns="44422" rIns="90431" bIns="44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06"/>
            <a:ext cx="773723" cy="514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81" tIns="45692" rIns="91381" bIns="45692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91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818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72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63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090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81" tIns="45692" rIns="91381" bIns="45692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86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31" tIns="44422" rIns="90431" bIns="44422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67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31" tIns="44422" rIns="90431" bIns="44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04"/>
            <a:ext cx="773723" cy="514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81" tIns="45692" rIns="91381" bIns="45692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91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818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72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63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23" y="178596"/>
            <a:ext cx="8259961" cy="607219"/>
          </a:xfrm>
          <a:prstGeom prst="rect">
            <a:avLst/>
          </a:prstGeom>
          <a:gradFill rotWithShape="0">
            <a:gsLst>
              <a:gs pos="0">
                <a:srgbClr val="48B5E6"/>
              </a:gs>
              <a:gs pos="100000">
                <a:srgbClr val="B3D5E6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35695" tIns="35695" rIns="35695" bIns="3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65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23" y="875109"/>
            <a:ext cx="8259961" cy="5491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5" tIns="35695" rIns="35695" bIns="3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pitchFamily="-65" charset="0"/>
              </a:rPr>
              <a:t>Click to edit Master text styles</a:t>
            </a:r>
          </a:p>
          <a:p>
            <a:pPr lvl="1"/>
            <a:r>
              <a:rPr lang="en-US">
                <a:sym typeface="Palatino" pitchFamily="-65" charset="0"/>
              </a:rPr>
              <a:t>Second level</a:t>
            </a:r>
          </a:p>
          <a:p>
            <a:pPr lvl="2"/>
            <a:r>
              <a:rPr lang="en-US">
                <a:sym typeface="Palatino" pitchFamily="-65" charset="0"/>
              </a:rPr>
              <a:t>Third level</a:t>
            </a:r>
          </a:p>
          <a:p>
            <a:pPr lvl="3"/>
            <a:r>
              <a:rPr lang="en-US">
                <a:sym typeface="Helvetica Neue" pitchFamily="-65" charset="0"/>
              </a:rPr>
              <a:t>Fourth level</a:t>
            </a:r>
          </a:p>
          <a:p>
            <a:pPr lvl="4"/>
            <a:r>
              <a:rPr lang="en-US">
                <a:sym typeface="Helvetica Neue" pitchFamily="-65" charset="0"/>
              </a:rPr>
              <a:t>Fifth level</a:t>
            </a:r>
          </a:p>
        </p:txBody>
      </p:sp>
      <p:sp>
        <p:nvSpPr>
          <p:cNvPr id="1027" name="Rectangle 3"/>
          <p:cNvSpPr>
            <a:spLocks/>
          </p:cNvSpPr>
          <p:nvPr/>
        </p:nvSpPr>
        <p:spPr bwMode="auto">
          <a:xfrm>
            <a:off x="452074" y="6456164"/>
            <a:ext cx="7402711" cy="223242"/>
          </a:xfrm>
          <a:prstGeom prst="rect">
            <a:avLst/>
          </a:prstGeom>
          <a:gradFill rotWithShape="0">
            <a:gsLst>
              <a:gs pos="0">
                <a:srgbClr val="B3D5E6"/>
              </a:gs>
              <a:gs pos="100000">
                <a:srgbClr val="48B5E6"/>
              </a:gs>
            </a:gsLst>
            <a:lin ang="0" scaled="1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97046">
              <a:tabLst>
                <a:tab pos="4087052" algn="ctr"/>
                <a:tab pos="7285082" algn="r"/>
                <a:tab pos="8100483" algn="r"/>
              </a:tabLst>
            </a:pPr>
            <a:r>
              <a:rPr lang="en-US" sz="1000">
                <a:solidFill>
                  <a:srgbClr val="0D328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	</a:t>
            </a:r>
            <a:r>
              <a:rPr lang="en-US" sz="1000" i="1">
                <a:solidFill>
                  <a:srgbClr val="0D328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WP1 Status </a:t>
            </a:r>
            <a:r>
              <a:rPr lang="en-US" sz="900" i="1">
                <a:solidFill>
                  <a:srgbClr val="0D328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– CMS Upgrade Oversight Committee March 2012</a:t>
            </a:r>
            <a:r>
              <a:rPr lang="en-US" sz="1000">
                <a:solidFill>
                  <a:srgbClr val="0D3280"/>
                </a:solidFill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	Dave.Newbold@cern.ch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91133" y="6456164"/>
            <a:ext cx="223242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50" tIns="32124" rIns="64250" bIns="32124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solidFill>
                  <a:schemeClr val="tx1"/>
                </a:solidFill>
                <a:latin typeface="Gill Sans Light" pitchFamily="-65" charset="0"/>
                <a:ea typeface="Gill Sans Light" pitchFamily="-65" charset="0"/>
                <a:cs typeface="Gill Sans Light" pitchFamily="-65" charset="0"/>
                <a:sym typeface="Gill Sans Light" pitchFamily="-65" charset="0"/>
              </a:defRPr>
            </a:lvl1pPr>
          </a:lstStyle>
          <a:p>
            <a:fld id="{B8F86DAD-B02B-6B46-B3AD-39A983A46F1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45192" y="6456164"/>
            <a:ext cx="770186" cy="2232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/>
  <p:hf hdr="0"/>
  <p:txStyles>
    <p:titleStyle>
      <a:lvl1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+mj-lt"/>
          <a:ea typeface="+mj-ea"/>
          <a:cs typeface="+mj-cs"/>
          <a:sym typeface="Gill Sans" pitchFamily="-65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5pPr>
      <a:lvl6pPr marL="321252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6pPr>
      <a:lvl7pPr marL="642506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7pPr>
      <a:lvl8pPr marL="963759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8pPr>
      <a:lvl9pPr marL="1285013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65" charset="0"/>
          <a:ea typeface="ヒラギノ角ゴ ProN W3" pitchFamily="-65" charset="-128"/>
          <a:cs typeface="ヒラギノ角ゴ ProN W3" pitchFamily="-65" charset="-128"/>
          <a:sym typeface="Gill Sans" pitchFamily="-65" charset="0"/>
        </a:defRPr>
      </a:lvl9pPr>
    </p:titleStyle>
    <p:bodyStyle>
      <a:lvl1pPr marL="214169" indent="-196321" algn="l" rtl="0" fontAlgn="base">
        <a:spcBef>
          <a:spcPts val="1054"/>
        </a:spcBef>
        <a:spcAft>
          <a:spcPct val="0"/>
        </a:spcAft>
        <a:buClr>
          <a:srgbClr val="003DCC"/>
        </a:buClr>
        <a:buSzPct val="75000"/>
        <a:buFont typeface="Palatino" pitchFamily="-65" charset="0"/>
        <a:buChar char="‣"/>
        <a:defRPr sz="2200">
          <a:solidFill>
            <a:srgbClr val="003DCC"/>
          </a:solidFill>
          <a:latin typeface="+mn-lt"/>
          <a:ea typeface="+mn-ea"/>
          <a:cs typeface="+mn-cs"/>
          <a:sym typeface="Palatino" pitchFamily="-65" charset="0"/>
        </a:defRPr>
      </a:lvl1pPr>
      <a:lvl2pPr marL="419414" indent="-187398" algn="l" rtl="0" fontAlgn="base">
        <a:spcBef>
          <a:spcPts val="281"/>
        </a:spcBef>
        <a:spcAft>
          <a:spcPct val="0"/>
        </a:spcAft>
        <a:buClr>
          <a:srgbClr val="FF0000"/>
        </a:buClr>
        <a:buSzPct val="80000"/>
        <a:buFont typeface="Palatino" pitchFamily="-65" charset="0"/>
        <a:buChar char="‣"/>
        <a:defRPr sz="1800">
          <a:solidFill>
            <a:srgbClr val="051C49"/>
          </a:solidFill>
          <a:latin typeface="+mn-lt"/>
          <a:ea typeface="+mn-ea"/>
          <a:cs typeface="+mn-cs"/>
          <a:sym typeface="Palatino" pitchFamily="-65" charset="0"/>
        </a:defRPr>
      </a:lvl2pPr>
      <a:lvl3pPr marL="651430" indent="-169550" algn="l" rtl="0" fontAlgn="base">
        <a:spcBef>
          <a:spcPts val="281"/>
        </a:spcBef>
        <a:spcAft>
          <a:spcPct val="0"/>
        </a:spcAft>
        <a:buClr>
          <a:srgbClr val="003DCC"/>
        </a:buClr>
        <a:buSzPct val="100000"/>
        <a:buFont typeface="Palatino" pitchFamily="-65" charset="0"/>
        <a:buChar char="‣"/>
        <a:defRPr sz="1400">
          <a:solidFill>
            <a:srgbClr val="017E37"/>
          </a:solidFill>
          <a:latin typeface="+mn-lt"/>
          <a:ea typeface="+mn-ea"/>
          <a:cs typeface="+mn-cs"/>
          <a:sym typeface="Palatino" pitchFamily="-65" charset="0"/>
        </a:defRPr>
      </a:lvl3pPr>
      <a:lvl4pPr marL="544347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4pPr>
      <a:lvl5pPr marL="544347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5pPr>
      <a:lvl6pPr marL="865600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6pPr>
      <a:lvl7pPr marL="1186850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7pPr>
      <a:lvl8pPr marL="1508105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8pPr>
      <a:lvl9pPr marL="1829357" indent="-39264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65" charset="0"/>
        <a:buChar char="‣"/>
        <a:defRPr sz="1700">
          <a:solidFill>
            <a:srgbClr val="000000"/>
          </a:solidFill>
          <a:latin typeface="Helvetica Neue" pitchFamily="-65" charset="0"/>
          <a:ea typeface="+mj-ea"/>
          <a:cs typeface="+mj-cs"/>
          <a:sym typeface="Helvetica Neue" pitchFamily="-65" charset="0"/>
        </a:defRPr>
      </a:lvl9pPr>
    </p:bodyStyle>
    <p:otherStyle>
      <a:defPPr>
        <a:defRPr lang="en-US"/>
      </a:defPPr>
      <a:lvl1pPr marL="0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52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06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59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13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65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517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771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023" algn="l" defTabSz="3212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178781"/>
            <a:ext cx="8686800" cy="5562599"/>
          </a:xfrm>
          <a:prstGeom prst="rect">
            <a:avLst/>
          </a:prstGeom>
        </p:spPr>
        <p:txBody>
          <a:bodyPr vert="horz" lIns="91348" tIns="45676" rIns="91348" bIns="45676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8182" y="6520270"/>
            <a:ext cx="609600" cy="365125"/>
          </a:xfrm>
          <a:prstGeom prst="rect">
            <a:avLst/>
          </a:prstGeom>
        </p:spPr>
        <p:txBody>
          <a:bodyPr vert="horz" lIns="91348" tIns="45676" rIns="91348" bIns="45676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2233"/>
            <a:fld id="{72AC53DF-4216-466D-99A7-94400E6C2A25}" type="slidenum">
              <a:rPr lang="en-US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233"/>
              <a:t>‹#›</a:t>
            </a:fld>
            <a:endParaRPr lang="en-US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1" y="0"/>
            <a:ext cx="7467600" cy="914400"/>
          </a:xfrm>
          <a:prstGeom prst="rect">
            <a:avLst/>
          </a:prstGeom>
        </p:spPr>
        <p:txBody>
          <a:bodyPr vert="horz" lIns="91348" tIns="45676" rIns="91348" bIns="4567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 lIns="91381" tIns="45692" rIns="91381" bIns="45692"/>
          <a:lstStyle/>
          <a:p>
            <a:pPr algn="just" defTabSz="91339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1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1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1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3" cstate="print"/>
          <a:srcRect l="18205" t="23021" r="17239" b="29629"/>
          <a:stretch>
            <a:fillRect/>
          </a:stretch>
        </p:blipFill>
        <p:spPr bwMode="auto">
          <a:xfrm>
            <a:off x="0" y="7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19838" indent="-338113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429" indent="-28328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1915" indent="-228370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6924" indent="-228370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137" indent="-210101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8228" indent="-21010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64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894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3729" indent="-18269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674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349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023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698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372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0477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721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396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7.emf"/><Relationship Id="rId9" Type="http://schemas.openxmlformats.org/officeDocument/2006/relationships/image" Target="../media/image2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2.emf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2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92.xml"/><Relationship Id="rId2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8153400" cy="1470025"/>
          </a:xfrm>
        </p:spPr>
        <p:txBody>
          <a:bodyPr/>
          <a:lstStyle/>
          <a:p>
            <a:pPr defTabSz="444217"/>
            <a:r>
              <a:rPr lang="en-US" dirty="0" smtClean="0"/>
              <a:t>UK CMS Upgrade Oversight Committee</a:t>
            </a: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>Geoff Hall</a:t>
            </a:r>
            <a:b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/>
            </a:r>
            <a:b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9" y="3354388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457200" y="4521257"/>
            <a:ext cx="5702300" cy="1200272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r>
              <a:rPr lang="en-US" dirty="0" smtClean="0"/>
              <a:t>University of Bristol</a:t>
            </a:r>
          </a:p>
          <a:p>
            <a:r>
              <a:rPr lang="en-US" dirty="0" smtClean="0"/>
              <a:t>Brunel University</a:t>
            </a:r>
          </a:p>
          <a:p>
            <a:r>
              <a:rPr lang="en-US" dirty="0" smtClean="0"/>
              <a:t>Imperial College London</a:t>
            </a:r>
          </a:p>
          <a:p>
            <a:r>
              <a:rPr lang="en-US" dirty="0" smtClean="0"/>
              <a:t>Rutherford Appleton Laboratory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8225" y="3688836"/>
            <a:ext cx="2212220" cy="369275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pPr algn="r"/>
            <a:r>
              <a:rPr lang="en-US" dirty="0" smtClean="0"/>
              <a:t>25 September 2012</a:t>
            </a:r>
            <a:endParaRPr lang="en-US" dirty="0"/>
          </a:p>
        </p:txBody>
      </p:sp>
      <p:pic>
        <p:nvPicPr>
          <p:cNvPr id="10" name="Picture 5" descr="gammagamma_run194108_evt564224000_ispy_3d-annotate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24" y="441324"/>
            <a:ext cx="284877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41324"/>
            <a:ext cx="2801950" cy="198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1501" y="6559556"/>
            <a:ext cx="2895600" cy="161925"/>
          </a:xfrm>
        </p:spPr>
        <p:txBody>
          <a:bodyPr/>
          <a:lstStyle/>
          <a:p>
            <a:pPr>
              <a:defRPr/>
            </a:pPr>
            <a:r>
              <a:rPr lang="en-US" smtClean="0"/>
              <a:t>OSC Sep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6D302-EDAC-3C42-89DB-C80FB1DA629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4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44476"/>
            <a:ext cx="8229600" cy="715962"/>
          </a:xfrm>
        </p:spPr>
        <p:txBody>
          <a:bodyPr/>
          <a:lstStyle/>
          <a:p>
            <a:r>
              <a:rPr lang="en-US" dirty="0" smtClean="0"/>
              <a:t>The need for upgrades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5213350"/>
          </a:xfrm>
        </p:spPr>
        <p:txBody>
          <a:bodyPr/>
          <a:lstStyle/>
          <a:p>
            <a:r>
              <a:rPr lang="en-US" sz="2400" dirty="0"/>
              <a:t>CMS and the LHC are working so well, with outstanding results, so why is an upgrade needed?</a:t>
            </a:r>
          </a:p>
          <a:p>
            <a:pPr lvl="1"/>
            <a:r>
              <a:rPr lang="en-US" sz="2200" dirty="0"/>
              <a:t>maintain physics performance in high pile-up conditions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trigger must maintain low </a:t>
            </a:r>
            <a:r>
              <a:rPr lang="en-US" sz="2200" dirty="0" err="1">
                <a:solidFill>
                  <a:srgbClr val="FF0000"/>
                </a:solidFill>
              </a:rPr>
              <a:t>p</a:t>
            </a:r>
            <a:r>
              <a:rPr lang="en-US" sz="2200" baseline="-25000" dirty="0" err="1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/E thresholds and 100 kHz rate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inner detector will be damaged by radiation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pixel tracker loses data at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high rate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Why is it needed now</a:t>
            </a:r>
            <a:r>
              <a:rPr lang="en-US" sz="2400" dirty="0" smtClean="0"/>
              <a:t>? (+</a:t>
            </a:r>
            <a:r>
              <a:rPr lang="en-US" sz="2000" i="1" dirty="0"/>
              <a:t> </a:t>
            </a:r>
            <a:r>
              <a:rPr lang="en-US" sz="2000" i="1" dirty="0" smtClean="0"/>
              <a:t>time needed to build the systems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200" dirty="0"/>
              <a:t>luminosity much higher than expected, and much sooner</a:t>
            </a:r>
          </a:p>
          <a:p>
            <a:pPr lvl="1"/>
            <a:r>
              <a:rPr lang="en-US" sz="2200" dirty="0"/>
              <a:t>pile-up has dramatic impact on trigger</a:t>
            </a:r>
          </a:p>
          <a:p>
            <a:pPr lvl="1"/>
            <a:r>
              <a:rPr lang="en-US" sz="2200" dirty="0"/>
              <a:t>tracking degrades significantly</a:t>
            </a:r>
          </a:p>
          <a:p>
            <a:pPr lvl="1"/>
            <a:r>
              <a:rPr lang="en-US" sz="2200" dirty="0"/>
              <a:t>original designs were limited by technology of the time</a:t>
            </a:r>
          </a:p>
          <a:p>
            <a:r>
              <a:rPr lang="en-US" sz="2400" dirty="0"/>
              <a:t>Eventually (~2022) a brand new tracker is required</a:t>
            </a:r>
          </a:p>
          <a:p>
            <a:pPr lvl="1"/>
            <a:r>
              <a:rPr lang="en-US" sz="2200" dirty="0"/>
              <a:t>must be ready for large scale production by 2017</a:t>
            </a:r>
          </a:p>
          <a:p>
            <a:pPr lvl="1"/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EEF6-6232-1C4C-A4D5-FC75422FA18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7D"/>
              </a:solidFill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065986"/>
              </p:ext>
            </p:extLst>
          </p:nvPr>
        </p:nvGraphicFramePr>
        <p:xfrm>
          <a:off x="1025525" y="890588"/>
          <a:ext cx="3197225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3" name="Equation" r:id="rId3" imgW="1117600" imgH="444500" progId="Equation.3">
                  <p:embed/>
                </p:oleObj>
              </mc:Choice>
              <mc:Fallback>
                <p:oleObj name="Equation" r:id="rId3" imgW="1117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890588"/>
                        <a:ext cx="3197225" cy="1271587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9775" y="3097836"/>
            <a:ext cx="7281437" cy="3048000"/>
          </a:xfrm>
          <a:prstGeom prst="rect">
            <a:avLst/>
          </a:prstGeom>
        </p:spPr>
        <p:txBody>
          <a:bodyPr vert="horz" lIns="91381" tIns="45692" rIns="91381" bIns="45692" rtlCol="0">
            <a:noAutofit/>
          </a:bodyPr>
          <a:lstStyle/>
          <a:p>
            <a:pPr marL="342682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Nearly all the parameters are variable (and not independent)</a:t>
            </a: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Number of bunches per beam 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	</a:t>
            </a:r>
            <a:r>
              <a:rPr lang="en-US" i="1" kern="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k</a:t>
            </a:r>
            <a:r>
              <a:rPr lang="en-US" i="1" kern="0" baseline="-2500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b</a:t>
            </a:r>
            <a:endParaRPr lang="en-US" i="1" kern="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</a:endParaRP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Number of particles per bunch	</a:t>
            </a:r>
            <a:r>
              <a:rPr lang="en-US" i="1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</a:t>
            </a: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Normalised emittance		</a:t>
            </a:r>
            <a:r>
              <a:rPr lang="en-US" i="1" kern="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</a:t>
            </a:r>
            <a:r>
              <a:rPr lang="en-US" i="1" kern="0" baseline="-2500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n</a:t>
            </a:r>
            <a:endParaRPr lang="en-US" i="1" kern="0" dirty="0" smtClean="0">
              <a:solidFill>
                <a:sysClr val="windowText" lastClr="000000"/>
              </a:solidFill>
              <a:latin typeface="Arial"/>
              <a:ea typeface="+mn-ea"/>
              <a:cs typeface="+mn-cs"/>
              <a:sym typeface="Symbol" pitchFamily="18" charset="2"/>
            </a:endParaRP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Relativistic factor (E/m</a:t>
            </a:r>
            <a:r>
              <a:rPr lang="en-US" baseline="-25000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0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)		</a:t>
            </a:r>
            <a:r>
              <a:rPr lang="en-US" i="1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</a:t>
            </a: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Beta function at the IP		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 </a:t>
            </a:r>
            <a:r>
              <a:rPr lang="en-US" b="1" i="1" baseline="30000" dirty="0" smtClean="0">
                <a:solidFill>
                  <a:srgbClr val="FF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*</a:t>
            </a:r>
            <a:endParaRPr lang="en-US" b="1" i="1" dirty="0" smtClean="0">
              <a:solidFill>
                <a:srgbClr val="FF0000"/>
              </a:solidFill>
              <a:latin typeface="Arial"/>
              <a:ea typeface="+mn-ea"/>
              <a:cs typeface="+mn-cs"/>
              <a:sym typeface="Symbol" pitchFamily="18" charset="2"/>
            </a:endParaRPr>
          </a:p>
          <a:p>
            <a:pPr marL="799591" lvl="1" indent="-342682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Crossing angle factor		</a:t>
            </a:r>
            <a:r>
              <a:rPr lang="en-US" i="1" dirty="0" smtClean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F</a:t>
            </a:r>
          </a:p>
          <a:p>
            <a:pPr marL="1142274" lvl="2" indent="-228457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Full crossing angle		</a:t>
            </a:r>
            <a:r>
              <a:rPr lang="en-US" i="1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lang="en-US" i="1" baseline="-2500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c</a:t>
            </a:r>
            <a:endParaRPr lang="en-US" i="1" dirty="0">
              <a:solidFill>
                <a:sysClr val="windowText" lastClr="000000"/>
              </a:solidFill>
              <a:latin typeface="Arial"/>
              <a:ea typeface="+mn-ea"/>
              <a:cs typeface="+mn-cs"/>
              <a:sym typeface="Symbol" pitchFamily="18" charset="2"/>
            </a:endParaRPr>
          </a:p>
          <a:p>
            <a:pPr marL="1142274" lvl="2" indent="-228457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Bunch length			</a:t>
            </a:r>
            <a:r>
              <a:rPr lang="en-US" i="1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</a:t>
            </a:r>
            <a:r>
              <a:rPr lang="en-US" i="1" baseline="-2500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z</a:t>
            </a:r>
            <a:endParaRPr lang="en-US" i="1" dirty="0">
              <a:solidFill>
                <a:sysClr val="windowText" lastClr="000000"/>
              </a:solidFill>
              <a:latin typeface="Arial"/>
              <a:ea typeface="+mn-ea"/>
              <a:cs typeface="+mn-cs"/>
            </a:endParaRPr>
          </a:p>
          <a:p>
            <a:pPr marL="1142274" lvl="2" indent="-228457" defTabSz="91381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rPr>
              <a:t>Transverse beam size at the IP	</a:t>
            </a:r>
            <a:r>
              <a:rPr lang="en-US" i="1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</a:t>
            </a:r>
            <a:r>
              <a:rPr lang="en-US" i="1" baseline="3000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  <a:sym typeface="Symbol" pitchFamily="18" charset="2"/>
              </a:rPr>
              <a:t>*</a:t>
            </a:r>
            <a:endParaRPr lang="en-US" i="1" dirty="0">
              <a:solidFill>
                <a:sysClr val="windowText" lastClr="000000"/>
              </a:solidFill>
              <a:latin typeface="Arial"/>
              <a:ea typeface="+mn-ea"/>
              <a:cs typeface="+mn-cs"/>
              <a:sym typeface="Symbol" pitchFamily="18" charset="2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1653"/>
              </p:ext>
            </p:extLst>
          </p:nvPr>
        </p:nvGraphicFramePr>
        <p:xfrm>
          <a:off x="5868180" y="5385975"/>
          <a:ext cx="144780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4" name="Equation" r:id="rId5" imgW="1269720" imgH="507960" progId="Equation.3">
                  <p:embed/>
                </p:oleObj>
              </mc:Choice>
              <mc:Fallback>
                <p:oleObj name="Equation" r:id="rId5" imgW="12697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80" y="5385975"/>
                        <a:ext cx="1447800" cy="579437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/>
          <p:cNvSpPr/>
          <p:nvPr/>
        </p:nvSpPr>
        <p:spPr>
          <a:xfrm>
            <a:off x="5486400" y="4762500"/>
            <a:ext cx="152400" cy="457200"/>
          </a:xfrm>
          <a:prstGeom prst="rightBrac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4160" y="4865011"/>
            <a:ext cx="2026667" cy="3165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Interaction Region</a:t>
            </a: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6171" y="4394851"/>
            <a:ext cx="1752600" cy="3295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Energy</a:t>
            </a: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171" y="3526540"/>
            <a:ext cx="1752600" cy="2286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Total Intensity</a:t>
            </a: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5486407" y="4572000"/>
            <a:ext cx="15240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3" name="Right Brace 12"/>
          <p:cNvSpPr/>
          <p:nvPr/>
        </p:nvSpPr>
        <p:spPr>
          <a:xfrm>
            <a:off x="5486400" y="3860800"/>
            <a:ext cx="152400" cy="457200"/>
          </a:xfrm>
          <a:prstGeom prst="rightBrac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8180" y="3950090"/>
            <a:ext cx="1752600" cy="2286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1" tIns="45692" rIns="91381" bIns="45692" rtlCol="0" anchor="ctr"/>
          <a:lstStyle/>
          <a:p>
            <a:pPr algn="ctr" defTabSz="9138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Beam Brightness</a:t>
            </a:r>
            <a:endParaRPr lang="en-US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5486407" y="3632199"/>
            <a:ext cx="15240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876320"/>
              </p:ext>
            </p:extLst>
          </p:nvPr>
        </p:nvGraphicFramePr>
        <p:xfrm>
          <a:off x="411163" y="2306638"/>
          <a:ext cx="207168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" name="Equation" r:id="rId7" imgW="736600" imgH="215900" progId="Equation.3">
                  <p:embed/>
                </p:oleObj>
              </mc:Choice>
              <mc:Fallback>
                <p:oleObj name="Equation" r:id="rId7" imgW="736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3" y="2306638"/>
                        <a:ext cx="2071687" cy="6064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4" descr="beam-collisi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1278" y="1191350"/>
            <a:ext cx="4728297" cy="100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 dirty="0">
              <a:solidFill>
                <a:srgbClr val="00007D"/>
              </a:solidFill>
            </a:endParaRPr>
          </a:p>
        </p:txBody>
      </p:sp>
      <p:grpSp>
        <p:nvGrpSpPr>
          <p:cNvPr id="22" name="Group 26"/>
          <p:cNvGrpSpPr>
            <a:grpSpLocks/>
          </p:cNvGrpSpPr>
          <p:nvPr/>
        </p:nvGrpSpPr>
        <p:grpSpPr bwMode="auto">
          <a:xfrm>
            <a:off x="7381369" y="5368190"/>
            <a:ext cx="1612832" cy="1132611"/>
            <a:chOff x="6438900" y="1600200"/>
            <a:chExt cx="2476500" cy="1485900"/>
          </a:xfrm>
        </p:grpSpPr>
        <p:cxnSp>
          <p:nvCxnSpPr>
            <p:cNvPr id="28" name="Straight Connector 7"/>
            <p:cNvCxnSpPr>
              <a:cxnSpLocks noChangeShapeType="1"/>
            </p:cNvCxnSpPr>
            <p:nvPr/>
          </p:nvCxnSpPr>
          <p:spPr bwMode="auto">
            <a:xfrm>
              <a:off x="6438900" y="1600200"/>
              <a:ext cx="2476500" cy="1447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8"/>
            <p:cNvCxnSpPr>
              <a:cxnSpLocks noChangeShapeType="1"/>
            </p:cNvCxnSpPr>
            <p:nvPr/>
          </p:nvCxnSpPr>
          <p:spPr bwMode="auto">
            <a:xfrm flipV="1">
              <a:off x="6438900" y="1600200"/>
              <a:ext cx="2476500" cy="14859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Oval 29"/>
            <p:cNvSpPr/>
            <p:nvPr/>
          </p:nvSpPr>
          <p:spPr bwMode="auto">
            <a:xfrm rot="1736326">
              <a:off x="6554689" y="1732560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 rot="1736326">
              <a:off x="7500987" y="228899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 rot="1736326">
              <a:off x="8383488" y="2799361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 rot="19816511">
              <a:off x="8388158" y="173602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 rot="19816511">
              <a:off x="7506462" y="2268083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 rot="19816511">
              <a:off x="6581509" y="282320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 bwMode="auto">
            <a:xfrm rot="2655022">
              <a:off x="7508875" y="1944688"/>
              <a:ext cx="765175" cy="796925"/>
            </a:xfrm>
            <a:prstGeom prst="arc">
              <a:avLst/>
            </a:prstGeom>
            <a:noFill/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3818" eaLnBrk="0" hangingPunct="0">
                <a:spcBef>
                  <a:spcPct val="50000"/>
                </a:spcBef>
                <a:defRPr/>
              </a:pPr>
              <a:endParaRPr lang="en-US" sz="2000">
                <a:solidFill>
                  <a:srgbClr val="00007D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TextBox 25"/>
            <p:cNvSpPr txBox="1">
              <a:spLocks noChangeArrowheads="1"/>
            </p:cNvSpPr>
            <p:nvPr/>
          </p:nvSpPr>
          <p:spPr bwMode="auto">
            <a:xfrm>
              <a:off x="8247882" y="2095500"/>
              <a:ext cx="637996" cy="52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defTabSz="913818" eaLnBrk="0" hangingPunct="0">
                <a:spcBef>
                  <a:spcPct val="50000"/>
                </a:spcBef>
              </a:pPr>
              <a:r>
                <a:rPr lang="en-US" sz="2000" b="1" dirty="0">
                  <a:solidFill>
                    <a:srgbClr val="0000FF"/>
                  </a:solidFill>
                  <a:latin typeface="Symbol" pitchFamily="18" charset="2"/>
                  <a:ea typeface="+mn-ea"/>
                  <a:cs typeface="+mn-cs"/>
                  <a:sym typeface="Symbol"/>
                </a:rPr>
                <a:t></a:t>
              </a:r>
              <a:r>
                <a:rPr lang="en-US" sz="2000" b="1" baseline="-25000" dirty="0">
                  <a:solidFill>
                    <a:srgbClr val="0000FF"/>
                  </a:solidFill>
                  <a:latin typeface="Arial" pitchFamily="34" charset="0"/>
                  <a:ea typeface="+mn-ea"/>
                  <a:cs typeface="+mn-cs"/>
                  <a:sym typeface="Symbol"/>
                </a:rPr>
                <a:t>c</a:t>
              </a:r>
              <a:endParaRPr lang="en-US" sz="2000" b="1" baseline="-250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380124" y="6022834"/>
            <a:ext cx="2362576" cy="307777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pPr algn="ctr" defTabSz="913818" eaLnBrk="0" hangingPunct="0">
              <a:spcBef>
                <a:spcPct val="50000"/>
              </a:spcBef>
            </a:pPr>
            <a:r>
              <a:rPr lang="en-US" sz="1400" dirty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Presently F </a:t>
            </a:r>
            <a:r>
              <a:rPr lang="en-US" sz="1400" dirty="0">
                <a:solidFill>
                  <a:srgbClr val="00007D"/>
                </a:solidFill>
                <a:latin typeface="Arial" charset="0"/>
                <a:ea typeface="+mn-ea"/>
                <a:cs typeface="+mn-cs"/>
                <a:sym typeface="Symbol"/>
              </a:rPr>
              <a:t> 0.8</a:t>
            </a:r>
            <a:endParaRPr lang="en-GB" sz="1400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34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034" y="936611"/>
            <a:ext cx="8229600" cy="51117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pile-up</a:t>
            </a:r>
            <a:r>
              <a:rPr lang="en-US" dirty="0" smtClean="0"/>
              <a:t> </a:t>
            </a:r>
            <a:r>
              <a:rPr lang="en-GB" dirty="0" smtClean="0"/>
              <a:t>≈ number of events per bunch crossing</a:t>
            </a:r>
          </a:p>
          <a:p>
            <a:pPr lvl="1"/>
            <a:r>
              <a:rPr lang="en-GB" dirty="0" err="1" smtClean="0"/>
              <a:t>ie</a:t>
            </a:r>
            <a:r>
              <a:rPr lang="en-GB" dirty="0" smtClean="0"/>
              <a:t> µ = N</a:t>
            </a:r>
            <a:r>
              <a:rPr lang="en-GB" dirty="0" smtClean="0">
                <a:latin typeface="Symbol" charset="2"/>
                <a:cs typeface="Symbol" charset="2"/>
              </a:rPr>
              <a:t>s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Tracker also sees particles looping in B field</a:t>
            </a:r>
          </a:p>
          <a:p>
            <a:r>
              <a:rPr lang="en-GB" dirty="0" smtClean="0"/>
              <a:t>For same L, 2x bunch spacing -&gt; 2x pile-up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CMS designed for 14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, L = 10</a:t>
            </a:r>
            <a:r>
              <a:rPr lang="en-GB" baseline="30000" dirty="0" smtClean="0">
                <a:solidFill>
                  <a:srgbClr val="FF0000"/>
                </a:solidFill>
              </a:rPr>
              <a:t>34</a:t>
            </a:r>
            <a:r>
              <a:rPr lang="en-GB" dirty="0" smtClean="0">
                <a:solidFill>
                  <a:srgbClr val="FF0000"/>
                </a:solidFill>
              </a:rPr>
              <a:t> cm</a:t>
            </a:r>
            <a:r>
              <a:rPr lang="en-GB" baseline="30000" dirty="0" smtClean="0">
                <a:solidFill>
                  <a:srgbClr val="FF0000"/>
                </a:solidFill>
              </a:rPr>
              <a:t>-2</a:t>
            </a:r>
            <a:r>
              <a:rPr lang="en-GB" dirty="0" smtClean="0">
                <a:solidFill>
                  <a:srgbClr val="FF0000"/>
                </a:solidFill>
              </a:rPr>
              <a:t>s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 and 25 ns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nominal &amp; pile-up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7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446843"/>
              </p:ext>
            </p:extLst>
          </p:nvPr>
        </p:nvGraphicFramePr>
        <p:xfrm>
          <a:off x="971500" y="3179070"/>
          <a:ext cx="7206662" cy="32591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2700"/>
                <a:gridCol w="1151468"/>
                <a:gridCol w="1274106"/>
                <a:gridCol w="1246289"/>
                <a:gridCol w="1382099"/>
              </a:tblGrid>
              <a:tr h="3700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Nominal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 ( 10</a:t>
                      </a:r>
                      <a:r>
                        <a:rPr lang="en-US" sz="1800" baseline="30000" dirty="0" smtClean="0"/>
                        <a:t>11</a:t>
                      </a:r>
                      <a:r>
                        <a:rPr lang="en-US" sz="1800" dirty="0" smtClean="0"/>
                        <a:t> p/bunch)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1.2</a:t>
                      </a:r>
                      <a:endParaRPr lang="en-US" sz="1800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1.5</a:t>
                      </a:r>
                      <a:endParaRPr lang="en-US" sz="1800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Symbol"/>
                        </a:rPr>
                        <a:t>1.6</a:t>
                      </a:r>
                      <a:endParaRPr lang="en-US" sz="1800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Symbol"/>
                        </a:rPr>
                        <a:t>1.15</a:t>
                      </a:r>
                      <a:endParaRPr lang="en-US" sz="1800" b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05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 (no. bunches)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368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 1380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1380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2808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1743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Bunch spacing (ns)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150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75 / 50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sz="1800" baseline="-25000" dirty="0" smtClean="0"/>
                        <a:t>n</a:t>
                      </a:r>
                      <a:r>
                        <a:rPr lang="en-US" sz="1800" baseline="0" dirty="0" smtClean="0"/>
                        <a:t> (µm rad)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2.4-4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1.9-2.4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2.2-2.5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3.75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ym typeface="Symbol"/>
                        </a:rPr>
                        <a:t></a:t>
                      </a:r>
                      <a:r>
                        <a:rPr lang="en-US" sz="1800" dirty="0" smtClean="0"/>
                        <a:t>* (m)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1.5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>
                          <a:sym typeface="Wingdings" pitchFamily="2" charset="2"/>
                        </a:rPr>
                        <a:t></a:t>
                      </a:r>
                      <a:r>
                        <a:rPr lang="en-US" sz="1800" dirty="0" smtClean="0"/>
                        <a:t> 1 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 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0.55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 (cm</a:t>
                      </a:r>
                      <a:r>
                        <a:rPr lang="en-US" sz="1800" baseline="30000" dirty="0" smtClean="0"/>
                        <a:t>-2</a:t>
                      </a:r>
                      <a:r>
                        <a:rPr lang="en-US" sz="1800" dirty="0" smtClean="0"/>
                        <a:t>s</a:t>
                      </a:r>
                      <a:r>
                        <a:rPr lang="en-US" sz="1800" baseline="30000" dirty="0" smtClean="0"/>
                        <a:t>-1</a:t>
                      </a:r>
                      <a:r>
                        <a:rPr lang="en-US" sz="1800" dirty="0" smtClean="0"/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sym typeface="Symbol"/>
                        </a:rPr>
                        <a:t>210</a:t>
                      </a:r>
                      <a:r>
                        <a:rPr lang="en-US" sz="18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32</a:t>
                      </a:r>
                      <a:endParaRPr lang="en-US" sz="18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sym typeface="Symbol"/>
                        </a:rPr>
                        <a:t>4.010</a:t>
                      </a:r>
                      <a:r>
                        <a:rPr lang="en-US" sz="18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33</a:t>
                      </a:r>
                      <a:endParaRPr lang="en-US" sz="18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sym typeface="Symbol"/>
                        </a:rPr>
                        <a:t>7.610</a:t>
                      </a:r>
                      <a:r>
                        <a:rPr lang="en-US" sz="18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33</a:t>
                      </a:r>
                      <a:endParaRPr lang="en-US" sz="18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sym typeface="Symbol"/>
                        </a:rPr>
                        <a:t>10</a:t>
                      </a:r>
                      <a:r>
                        <a:rPr lang="en-US" sz="1800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34</a:t>
                      </a:r>
                      <a:endParaRPr lang="en-US" sz="1800" b="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ym typeface="Symbol"/>
                        </a:rPr>
                        <a:t>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 bwMode="auto">
          <a:xfrm>
            <a:off x="5803901" y="5938486"/>
            <a:ext cx="723900" cy="562624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1" tIns="45692" rIns="91381" bIns="45692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13818" eaLnBrk="0" hangingPunct="0">
              <a:spcBef>
                <a:spcPct val="50000"/>
              </a:spcBef>
            </a:pPr>
            <a:endParaRPr lang="en-GB" sz="200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765802" y="3924300"/>
            <a:ext cx="850898" cy="8509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6910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  <a:lvl2pPr marL="456910" algn="l" defTabSz="4569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marL="913818" algn="l" defTabSz="4569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marL="1370729" algn="l" defTabSz="4569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marL="1827636" algn="l" defTabSz="45691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2284547" algn="l" defTabSz="456910" rtl="0" eaLnBrk="1" latinLnBrk="0" hangingPunct="1"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2741457" algn="l" defTabSz="456910" rtl="0" eaLnBrk="1" latinLnBrk="0" hangingPunct="1"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3198366" algn="l" defTabSz="456910" rtl="0" eaLnBrk="1" latinLnBrk="0" hangingPunct="1"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3655275" algn="l" defTabSz="456910" rtl="0" eaLnBrk="1" latinLnBrk="0" hangingPunct="1">
              <a:defRPr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 dirty="0">
              <a:solidFill>
                <a:srgbClr val="000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8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0" y="1587500"/>
            <a:ext cx="4787900" cy="229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physics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Tracker degradation gives overall loss of data/quality</a:t>
            </a:r>
            <a:endParaRPr lang="en-US" dirty="0" smtClean="0"/>
          </a:p>
          <a:p>
            <a:pPr lvl="1"/>
            <a:r>
              <a:rPr lang="en-US" sz="2400" dirty="0" smtClean="0"/>
              <a:t>and, e.g., significant losses of b quark jets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2400" dirty="0" smtClean="0"/>
              <a:t>Potential losses at trigger level</a:t>
            </a:r>
          </a:p>
          <a:p>
            <a:pPr lvl="1"/>
            <a:r>
              <a:rPr lang="en-GB" sz="2400" dirty="0" smtClean="0"/>
              <a:t>WH </a:t>
            </a:r>
            <a:r>
              <a:rPr lang="en-GB" sz="2400" dirty="0"/>
              <a:t>associated </a:t>
            </a:r>
            <a:r>
              <a:rPr lang="en-GB" sz="2400" dirty="0" smtClean="0"/>
              <a:t>production</a:t>
            </a:r>
          </a:p>
          <a:p>
            <a:pPr lvl="1"/>
            <a:r>
              <a:rPr lang="en-GB" sz="2400" dirty="0" smtClean="0"/>
              <a:t> </a:t>
            </a:r>
            <a:r>
              <a:rPr lang="en-GB" dirty="0" smtClean="0"/>
              <a:t>trigger </a:t>
            </a:r>
            <a:r>
              <a:rPr lang="en-GB" dirty="0"/>
              <a:t>on </a:t>
            </a:r>
            <a:r>
              <a:rPr lang="en-GB" dirty="0" smtClean="0"/>
              <a:t>W (single e/µ) </a:t>
            </a:r>
            <a:r>
              <a:rPr lang="en-GB" dirty="0"/>
              <a:t>to </a:t>
            </a:r>
            <a:r>
              <a:rPr lang="en-GB" dirty="0" smtClean="0"/>
              <a:t>measure H properties </a:t>
            </a:r>
            <a:r>
              <a:rPr lang="en-GB" dirty="0"/>
              <a:t>without </a:t>
            </a:r>
            <a:r>
              <a:rPr lang="en-GB" dirty="0" smtClean="0"/>
              <a:t>bias</a:t>
            </a:r>
            <a:endParaRPr lang="en-GB" sz="2400" dirty="0" smtClean="0"/>
          </a:p>
          <a:p>
            <a:pPr lvl="2"/>
            <a:r>
              <a:rPr lang="en-GB" sz="2000" dirty="0" err="1">
                <a:solidFill>
                  <a:srgbClr val="FF0000"/>
                </a:solidFill>
              </a:rPr>
              <a:t>p</a:t>
            </a:r>
            <a:r>
              <a:rPr lang="en-GB" sz="2000" baseline="-25000" dirty="0" err="1">
                <a:solidFill>
                  <a:srgbClr val="FF0000"/>
                </a:solidFill>
              </a:rPr>
              <a:t>T</a:t>
            </a:r>
            <a:r>
              <a:rPr lang="en-GB" sz="2000" dirty="0">
                <a:solidFill>
                  <a:srgbClr val="FF0000"/>
                </a:solidFill>
              </a:rPr>
              <a:t> thresholds will rise significantly before LS2 (next slide</a:t>
            </a:r>
            <a:r>
              <a:rPr lang="en-GB" sz="2000" dirty="0" smtClean="0">
                <a:solidFill>
                  <a:srgbClr val="FF0000"/>
                </a:solidFill>
              </a:rPr>
              <a:t>)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endParaRPr lang="en-GB" dirty="0"/>
          </a:p>
          <a:p>
            <a:pPr lvl="1"/>
            <a:r>
              <a:rPr lang="en-GB" sz="2400" dirty="0" smtClean="0"/>
              <a:t>For                                        Higgs couplings measurements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may </a:t>
            </a:r>
            <a:r>
              <a:rPr lang="en-GB" dirty="0"/>
              <a:t>only be possible </a:t>
            </a:r>
            <a:r>
              <a:rPr lang="en-GB" dirty="0" smtClean="0"/>
              <a:t>using VBF </a:t>
            </a:r>
            <a:r>
              <a:rPr lang="en-GB" dirty="0"/>
              <a:t>production </a:t>
            </a:r>
            <a:r>
              <a:rPr lang="en-GB" dirty="0" smtClean="0"/>
              <a:t>topology </a:t>
            </a:r>
          </a:p>
          <a:p>
            <a:pPr lvl="1"/>
            <a:r>
              <a:rPr lang="en-GB" dirty="0" smtClean="0"/>
              <a:t>trigger on correlations between jets, especially forward jets </a:t>
            </a:r>
          </a:p>
          <a:p>
            <a:pPr lvl="1"/>
            <a:r>
              <a:rPr lang="en-GB" dirty="0" smtClean="0"/>
              <a:t>pile-up is </a:t>
            </a:r>
            <a:r>
              <a:rPr lang="en-GB" dirty="0"/>
              <a:t>extreme.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78461"/>
              </p:ext>
            </p:extLst>
          </p:nvPr>
        </p:nvGraphicFramePr>
        <p:xfrm>
          <a:off x="1460505" y="4711700"/>
          <a:ext cx="1253575" cy="495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" name="Equation" r:id="rId4" imgW="546100" imgH="215900" progId="Equation.3">
                  <p:embed/>
                </p:oleObj>
              </mc:Choice>
              <mc:Fallback>
                <p:oleObj name="Equation" r:id="rId4" imgW="54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0505" y="4711700"/>
                        <a:ext cx="1253575" cy="495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542842"/>
              </p:ext>
            </p:extLst>
          </p:nvPr>
        </p:nvGraphicFramePr>
        <p:xfrm>
          <a:off x="2857498" y="4861374"/>
          <a:ext cx="1117601" cy="34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" name="Equation" r:id="rId6" imgW="533400" imgH="165100" progId="Equation.3">
                  <p:embed/>
                </p:oleObj>
              </mc:Choice>
              <mc:Fallback>
                <p:oleObj name="Equation" r:id="rId6" imgW="533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57498" y="4861374"/>
                        <a:ext cx="1117601" cy="34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18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C1EF-8E38-5947-878A-B825F58B7BE2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Sample trigger menu from current L1 trigger</a:t>
            </a:r>
          </a:p>
        </p:txBody>
      </p:sp>
      <p:graphicFrame>
        <p:nvGraphicFramePr>
          <p:cNvPr id="41986" name="Group 2"/>
          <p:cNvGraphicFramePr>
            <a:graphicFrameLocks noGrp="1"/>
          </p:cNvGraphicFramePr>
          <p:nvPr/>
        </p:nvGraphicFramePr>
        <p:xfrm>
          <a:off x="146229" y="955480"/>
          <a:ext cx="5598915" cy="5500691"/>
        </p:xfrm>
        <a:graphic>
          <a:graphicData uri="http://schemas.openxmlformats.org/drawingml/2006/table">
            <a:tbl>
              <a:tblPr/>
              <a:tblGrid>
                <a:gridCol w="1455539"/>
                <a:gridCol w="1035844"/>
                <a:gridCol w="1035844"/>
                <a:gridCol w="1035844"/>
                <a:gridCol w="1035844"/>
              </a:tblGrid>
              <a:tr h="3683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Algorithm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8 TeV 7E33 ~25 PU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14 TeV 2E34 50 PU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5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Thresh (GeV)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Rate (kHz)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Thresh (GeV)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Rate (kHz)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Single EG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22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46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Single IsoEG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18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31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DoubleEG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13, 7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22, 12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Single Muon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Dble Muon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10, open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35, open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EG+Mu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12, 3.5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21, 6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Mu+EG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12, 7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25, 15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SingleJet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128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188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DoubleJet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132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QuadJet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Double Tau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44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MET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36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7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84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7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HTT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150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511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33026"/>
                        </a:buClr>
                        <a:buSzPct val="100000"/>
                        <a:buFont typeface="Helvetica Neue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223" name="Oval 239"/>
          <p:cNvSpPr>
            <a:spLocks/>
          </p:cNvSpPr>
          <p:nvPr/>
        </p:nvSpPr>
        <p:spPr bwMode="auto">
          <a:xfrm>
            <a:off x="1910953" y="1821657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4" name="Oval 240"/>
          <p:cNvSpPr>
            <a:spLocks/>
          </p:cNvSpPr>
          <p:nvPr/>
        </p:nvSpPr>
        <p:spPr bwMode="auto">
          <a:xfrm>
            <a:off x="3991570" y="1812731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5" name="Line 241"/>
          <p:cNvSpPr>
            <a:spLocks noChangeShapeType="1"/>
          </p:cNvSpPr>
          <p:nvPr/>
        </p:nvSpPr>
        <p:spPr bwMode="auto">
          <a:xfrm flipH="1">
            <a:off x="2333998" y="1839518"/>
            <a:ext cx="1567160" cy="200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6" name="Oval 242"/>
          <p:cNvSpPr>
            <a:spLocks/>
          </p:cNvSpPr>
          <p:nvPr/>
        </p:nvSpPr>
        <p:spPr bwMode="auto">
          <a:xfrm>
            <a:off x="1910953" y="2857503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7" name="Oval 243"/>
          <p:cNvSpPr>
            <a:spLocks/>
          </p:cNvSpPr>
          <p:nvPr/>
        </p:nvSpPr>
        <p:spPr bwMode="auto">
          <a:xfrm>
            <a:off x="3991570" y="2848572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8" name="Line 244"/>
          <p:cNvSpPr>
            <a:spLocks noChangeShapeType="1"/>
          </p:cNvSpPr>
          <p:nvPr/>
        </p:nvSpPr>
        <p:spPr bwMode="auto">
          <a:xfrm flipH="1">
            <a:off x="2330649" y="2875360"/>
            <a:ext cx="1567160" cy="200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29" name="Oval 245"/>
          <p:cNvSpPr>
            <a:spLocks/>
          </p:cNvSpPr>
          <p:nvPr/>
        </p:nvSpPr>
        <p:spPr bwMode="auto">
          <a:xfrm>
            <a:off x="1910953" y="6143628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0" name="Oval 246"/>
          <p:cNvSpPr>
            <a:spLocks/>
          </p:cNvSpPr>
          <p:nvPr/>
        </p:nvSpPr>
        <p:spPr bwMode="auto">
          <a:xfrm>
            <a:off x="3991570" y="6134697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1" name="Line 247"/>
          <p:cNvSpPr>
            <a:spLocks noChangeShapeType="1"/>
          </p:cNvSpPr>
          <p:nvPr/>
        </p:nvSpPr>
        <p:spPr bwMode="auto">
          <a:xfrm flipH="1">
            <a:off x="2330649" y="6161485"/>
            <a:ext cx="1567160" cy="200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2" name="Oval 248"/>
          <p:cNvSpPr>
            <a:spLocks/>
          </p:cNvSpPr>
          <p:nvPr/>
        </p:nvSpPr>
        <p:spPr bwMode="auto">
          <a:xfrm>
            <a:off x="1910953" y="5045276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3" name="Oval 249"/>
          <p:cNvSpPr>
            <a:spLocks/>
          </p:cNvSpPr>
          <p:nvPr/>
        </p:nvSpPr>
        <p:spPr bwMode="auto">
          <a:xfrm>
            <a:off x="3991570" y="5036345"/>
            <a:ext cx="401836" cy="30360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4" name="Line 250"/>
          <p:cNvSpPr>
            <a:spLocks noChangeShapeType="1"/>
          </p:cNvSpPr>
          <p:nvPr/>
        </p:nvSpPr>
        <p:spPr bwMode="auto">
          <a:xfrm flipH="1">
            <a:off x="2330649" y="5063133"/>
            <a:ext cx="1567160" cy="200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5" name="Line 251"/>
          <p:cNvSpPr>
            <a:spLocks noChangeShapeType="1"/>
          </p:cNvSpPr>
          <p:nvPr/>
        </p:nvSpPr>
        <p:spPr bwMode="auto">
          <a:xfrm>
            <a:off x="4491638" y="2044898"/>
            <a:ext cx="1737941" cy="33598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6" name="Line 252"/>
          <p:cNvSpPr>
            <a:spLocks noChangeShapeType="1"/>
          </p:cNvSpPr>
          <p:nvPr/>
        </p:nvSpPr>
        <p:spPr bwMode="auto">
          <a:xfrm rot="10800000" flipH="1">
            <a:off x="4507266" y="2393157"/>
            <a:ext cx="1739057" cy="57261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7" name="Line 253"/>
          <p:cNvSpPr>
            <a:spLocks noChangeShapeType="1"/>
          </p:cNvSpPr>
          <p:nvPr/>
        </p:nvSpPr>
        <p:spPr bwMode="auto">
          <a:xfrm>
            <a:off x="4509493" y="5232797"/>
            <a:ext cx="1481212" cy="8806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8" name="Line 254"/>
          <p:cNvSpPr>
            <a:spLocks noChangeShapeType="1"/>
          </p:cNvSpPr>
          <p:nvPr/>
        </p:nvSpPr>
        <p:spPr bwMode="auto">
          <a:xfrm rot="10800000" flipH="1">
            <a:off x="4527357" y="6126887"/>
            <a:ext cx="1477863" cy="2455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239" name="Rectangle 255"/>
          <p:cNvSpPr>
            <a:spLocks/>
          </p:cNvSpPr>
          <p:nvPr/>
        </p:nvSpPr>
        <p:spPr bwMode="auto">
          <a:xfrm>
            <a:off x="6072190" y="5889131"/>
            <a:ext cx="284857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Multi-jet trigger thresholds affected by both </a:t>
            </a:r>
            <a:r>
              <a:rPr lang="en-US" sz="1700">
                <a:solidFill>
                  <a:srgbClr val="000000"/>
                </a:solidFill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√</a:t>
            </a: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 and PU</a:t>
            </a:r>
          </a:p>
        </p:txBody>
      </p:sp>
      <p:sp>
        <p:nvSpPr>
          <p:cNvPr id="42240" name="Rectangle 256"/>
          <p:cNvSpPr>
            <a:spLocks/>
          </p:cNvSpPr>
          <p:nvPr/>
        </p:nvSpPr>
        <p:spPr bwMode="auto">
          <a:xfrm>
            <a:off x="6295430" y="2205633"/>
            <a:ext cx="2393156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Single lepton thresholds are very high</a:t>
            </a:r>
          </a:p>
        </p:txBody>
      </p:sp>
      <p:sp>
        <p:nvSpPr>
          <p:cNvPr id="42241" name="Rectangle 257"/>
          <p:cNvSpPr>
            <a:spLocks/>
          </p:cNvSpPr>
          <p:nvPr/>
        </p:nvSpPr>
        <p:spPr bwMode="auto">
          <a:xfrm>
            <a:off x="5840016" y="1049243"/>
            <a:ext cx="3250406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Example 14 TeV trigger menu </a:t>
            </a:r>
          </a:p>
          <a:p>
            <a:pPr defTabSz="642540">
              <a:spcBef>
                <a:spcPts val="141"/>
              </a:spcBef>
              <a:buClr>
                <a:srgbClr val="333366"/>
              </a:buClr>
              <a:buSzPct val="100000"/>
              <a:buFont typeface="Helvetica Neue" charset="0"/>
              <a:buChar char="‣"/>
            </a:pPr>
            <a:r>
              <a:rPr lang="en-US" sz="1400">
                <a:solidFill>
                  <a:srgbClr val="333366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Using current bandwidth allocation</a:t>
            </a:r>
          </a:p>
          <a:p>
            <a:pPr defTabSz="642540">
              <a:spcBef>
                <a:spcPts val="141"/>
              </a:spcBef>
              <a:buClr>
                <a:srgbClr val="333366"/>
              </a:buClr>
              <a:buSzPct val="100000"/>
              <a:buFont typeface="Helvetica Neue" charset="0"/>
              <a:buChar char="‣"/>
            </a:pPr>
            <a:r>
              <a:rPr lang="en-US" sz="1400">
                <a:solidFill>
                  <a:srgbClr val="333366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Based on MC - still needs to be fully validated &amp; finalised</a:t>
            </a:r>
          </a:p>
        </p:txBody>
      </p:sp>
      <p:sp>
        <p:nvSpPr>
          <p:cNvPr id="42242" name="Rectangle 258"/>
          <p:cNvSpPr>
            <a:spLocks/>
          </p:cNvSpPr>
          <p:nvPr/>
        </p:nvSpPr>
        <p:spPr bwMode="auto">
          <a:xfrm>
            <a:off x="5980659" y="3192365"/>
            <a:ext cx="3089672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Combined rate of current single lepton triggers </a:t>
            </a:r>
            <a:r>
              <a:rPr lang="en-US" sz="1700" i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only</a:t>
            </a: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</a:p>
          <a:p>
            <a:pPr algn="r" defTabSz="642540">
              <a:spcBef>
                <a:spcPts val="422"/>
              </a:spcBef>
            </a:pP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~ 140 kHz at 14 TeV 2E34</a:t>
            </a:r>
          </a:p>
        </p:txBody>
      </p:sp>
      <p:sp>
        <p:nvSpPr>
          <p:cNvPr id="42243" name="Rectangle 259"/>
          <p:cNvSpPr>
            <a:spLocks/>
          </p:cNvSpPr>
          <p:nvPr/>
        </p:nvSpPr>
        <p:spPr bwMode="auto">
          <a:xfrm>
            <a:off x="6098980" y="4455915"/>
            <a:ext cx="284857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Cannot maintain current thresholds with current L1 trigger at 14 TeV 2E34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</a:t>
            </a:r>
            <a:r>
              <a:rPr lang="en-US" dirty="0" err="1" smtClean="0"/>
              <a:t>cms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8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at high pileup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Tracking efficiency is reduced – affects everything</a:t>
            </a:r>
          </a:p>
          <a:p>
            <a:r>
              <a:rPr lang="en-US" sz="2400" dirty="0"/>
              <a:t>Fake track rates are increased</a:t>
            </a:r>
          </a:p>
          <a:p>
            <a:r>
              <a:rPr lang="en-US" sz="2400" dirty="0"/>
              <a:t>Primary vertices merge</a:t>
            </a:r>
          </a:p>
          <a:p>
            <a:r>
              <a:rPr lang="en-US" sz="2400" dirty="0"/>
              <a:t>Resolution worsens, due to wrong hits</a:t>
            </a:r>
          </a:p>
          <a:p>
            <a:r>
              <a:rPr lang="en-US" sz="2400" dirty="0"/>
              <a:t>Increased CPU and memory use</a:t>
            </a:r>
          </a:p>
          <a:p>
            <a:r>
              <a:rPr lang="en-US" sz="2400" dirty="0"/>
              <a:t>Inner pixel layers: dynamic data loss affects track seeding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Picture 1" descr="TrackingFutur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5" b="6674"/>
          <a:stretch/>
        </p:blipFill>
        <p:spPr>
          <a:xfrm>
            <a:off x="590955" y="4032307"/>
            <a:ext cx="745409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598" y="990600"/>
            <a:ext cx="3867402" cy="28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L1Xs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87775"/>
            <a:ext cx="7899400" cy="537652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Total Cross Section vs. Luminosity 	</a:t>
            </a:r>
            <a:r>
              <a:rPr lang="en-US" sz="2400" dirty="0"/>
              <a:t>(Limits of </a:t>
            </a:r>
            <a:r>
              <a:rPr lang="en-US" sz="2400" dirty="0" err="1"/>
              <a:t>Prescale</a:t>
            </a:r>
            <a:r>
              <a:rPr lang="en-US" sz="2400" dirty="0"/>
              <a:t> Columns)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65500" y="1930405"/>
            <a:ext cx="1409700" cy="1015663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>
                <a:solidFill>
                  <a:srgbClr val="000090"/>
                </a:solidFill>
                <a:latin typeface="Comic Sans MS"/>
                <a:ea typeface="ＭＳ Ｐゴシック" charset="0"/>
                <a:cs typeface="ＭＳ Ｐゴシック" charset="0"/>
              </a:rPr>
              <a:t>“6E33” column to</a:t>
            </a:r>
          </a:p>
          <a:p>
            <a:pPr defTabSz="913865"/>
            <a:r>
              <a:rPr kumimoji="1" lang="en-US" sz="2000" dirty="0">
                <a:solidFill>
                  <a:srgbClr val="000090"/>
                </a:solidFill>
                <a:latin typeface="Comic Sans MS"/>
                <a:ea typeface="ＭＳ Ｐゴシック" charset="0"/>
                <a:cs typeface="ＭＳ Ｐゴシック" charset="0"/>
              </a:rPr>
              <a:t>6.7E33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9500" y="2413005"/>
            <a:ext cx="1752600" cy="1015663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>
                <a:solidFill>
                  <a:srgbClr val="008000"/>
                </a:solidFill>
                <a:latin typeface="Comic Sans MS"/>
                <a:ea typeface="ＭＳ Ｐゴシック" charset="0"/>
                <a:cs typeface="ＭＳ Ｐゴシック" charset="0"/>
              </a:rPr>
              <a:t>“7E33” column to 7.7E33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499100" y="3441700"/>
            <a:ext cx="0" cy="368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191000" y="2908304"/>
            <a:ext cx="0" cy="660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854200" y="2641600"/>
            <a:ext cx="1511300" cy="40011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b="1" dirty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100 kHz</a:t>
            </a:r>
            <a:r>
              <a:rPr kumimoji="1" lang="en-US" sz="2000" baseline="30000" dirty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(*)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9900" y="3556000"/>
            <a:ext cx="1181100" cy="40011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b="1" dirty="0">
                <a:solidFill>
                  <a:srgbClr val="FF6600"/>
                </a:solidFill>
                <a:latin typeface="Comic Sans MS"/>
                <a:ea typeface="ＭＳ Ｐゴシック" charset="0"/>
                <a:cs typeface="ＭＳ Ｐゴシック" charset="0"/>
              </a:rPr>
              <a:t>90 kHz</a:t>
            </a:r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88900" y="5816600"/>
            <a:ext cx="1892300" cy="723900"/>
          </a:xfrm>
          <a:prstGeom prst="wedgeRoundRectCallout">
            <a:avLst>
              <a:gd name="adj1" fmla="val -511"/>
              <a:gd name="adj2" fmla="val 46686"/>
              <a:gd name="adj3" fmla="val 16667"/>
            </a:avLst>
          </a:prstGeom>
          <a:solidFill>
            <a:schemeClr val="accent2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7" tIns="45693" rIns="91387" bIns="45693" numCol="1" rtlCol="0" anchor="t" anchorCtr="0" compatLnSpc="1">
            <a:prstTxWarp prst="textNoShape">
              <a:avLst/>
            </a:prstTxWarp>
          </a:bodyPr>
          <a:lstStyle/>
          <a:p>
            <a:pPr defTabSz="913865" eaLnBrk="0" hangingPunct="0"/>
            <a:r>
              <a:rPr kumimoji="1"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(*) </a:t>
            </a:r>
            <a:r>
              <a:rPr kumimoji="1" lang="en-US" i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Deadtime</a:t>
            </a:r>
            <a:r>
              <a:rPr kumimoji="1"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limits to 90 kHz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5372100" y="4114800"/>
            <a:ext cx="965200" cy="127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172200" y="2819405"/>
            <a:ext cx="1752600" cy="1015663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>
                <a:solidFill>
                  <a:srgbClr val="CC00CC"/>
                </a:solidFill>
                <a:latin typeface="Comic Sans MS"/>
                <a:ea typeface="ＭＳ Ｐゴシック" charset="0"/>
                <a:cs typeface="ＭＳ Ｐゴシック" charset="0"/>
              </a:rPr>
              <a:t>“8E33” column to ~8.4E33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6388100" y="3759200"/>
            <a:ext cx="12700" cy="266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BC25DA-60F6-3445-881F-085E2BBD783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2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Pile-up Handling in L1 Jets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jet seed threshold to 5 </a:t>
            </a:r>
            <a:r>
              <a:rPr lang="en-US" dirty="0" err="1" smtClean="0"/>
              <a:t>GeV</a:t>
            </a:r>
            <a:r>
              <a:rPr lang="en-US" dirty="0" smtClean="0"/>
              <a:t> in Global Calorimeter Trigger since June Technical Stop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Significantly reduces</a:t>
            </a:r>
            <a:br>
              <a:rPr lang="en-US" dirty="0" smtClean="0"/>
            </a:br>
            <a:r>
              <a:rPr lang="en-US" dirty="0" smtClean="0"/>
              <a:t>exponential rise in </a:t>
            </a:r>
            <a:r>
              <a:rPr lang="en-US" dirty="0" err="1" smtClean="0"/>
              <a:t>xsec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pic>
        <p:nvPicPr>
          <p:cNvPr id="7" name="Picture 6" descr="HTT1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24201"/>
            <a:ext cx="4930822" cy="3340100"/>
          </a:xfrm>
          <a:prstGeom prst="rect">
            <a:avLst/>
          </a:prstGeom>
        </p:spPr>
      </p:pic>
      <p:pic>
        <p:nvPicPr>
          <p:cNvPr id="10" name="Picture 9" descr="Screen Shot 2012-08-29 at 5.54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" y="1943100"/>
            <a:ext cx="4497123" cy="2705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716C0-76B7-FE44-99BD-D4312132B0A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34300" y="1498601"/>
            <a:ext cx="1270000" cy="369277"/>
          </a:xfrm>
          <a:prstGeom prst="rect">
            <a:avLst/>
          </a:prstGeom>
          <a:solidFill>
            <a:srgbClr val="FFFFCC"/>
          </a:solidFill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dirty="0" smtClean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GCT team</a:t>
            </a:r>
          </a:p>
        </p:txBody>
      </p:sp>
    </p:spTree>
    <p:extLst>
      <p:ext uri="{BB962C8B-B14F-4D97-AF65-F5344CB8AC3E}">
        <p14:creationId xmlns:p14="http://schemas.microsoft.com/office/powerpoint/2010/main" val="396947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9"/>
            <a:ext cx="8229600" cy="7159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sz="2400" dirty="0"/>
              <a:t>CMS status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LHC status and future plans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Revisit motivation for upgrades, in view of PPRP proposal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Review R</a:t>
            </a:r>
            <a:r>
              <a:rPr lang="en-US" sz="2400" dirty="0"/>
              <a:t>&amp;D background and </a:t>
            </a:r>
            <a:r>
              <a:rPr lang="en-US" sz="2400" dirty="0" smtClean="0"/>
              <a:t>current status</a:t>
            </a:r>
            <a:endParaRPr lang="en-US" sz="2400" dirty="0"/>
          </a:p>
          <a:p>
            <a:pPr>
              <a:lnSpc>
                <a:spcPct val="140000"/>
              </a:lnSpc>
            </a:pPr>
            <a:r>
              <a:rPr lang="en-US" sz="2400" dirty="0" smtClean="0"/>
              <a:t>Recent WP progress</a:t>
            </a:r>
            <a:endParaRPr lang="en-US" sz="2400" dirty="0"/>
          </a:p>
          <a:p>
            <a:pPr>
              <a:lnSpc>
                <a:spcPct val="140000"/>
              </a:lnSpc>
            </a:pPr>
            <a:r>
              <a:rPr lang="en-US" sz="2400" dirty="0" smtClean="0"/>
              <a:t>Finances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898901" y="3517912"/>
            <a:ext cx="5241120" cy="2879977"/>
            <a:chOff x="3898901" y="3517912"/>
            <a:chExt cx="5241120" cy="2879977"/>
          </a:xfrm>
        </p:grpSpPr>
        <p:pic>
          <p:nvPicPr>
            <p:cNvPr id="7" name="Picture 6" descr="78pu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901" y="3517912"/>
              <a:ext cx="5241120" cy="28799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54802" y="3861832"/>
              <a:ext cx="1929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78 events pileup!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 Problem is only Postponed…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Blow-up seen to return at higher pile-up   (special fills)</a:t>
            </a:r>
          </a:p>
          <a:p>
            <a:pPr lvl="1"/>
            <a:r>
              <a:rPr lang="en-US" dirty="0" smtClean="0"/>
              <a:t>Can further increase the seed threshold and jet threshold in HT</a:t>
            </a:r>
          </a:p>
          <a:p>
            <a:pPr lvl="1"/>
            <a:r>
              <a:rPr lang="en-US" dirty="0" smtClean="0"/>
              <a:t>But better yet is an </a:t>
            </a:r>
            <a:r>
              <a:rPr lang="en-US" u="sng" dirty="0" smtClean="0"/>
              <a:t>upgraded L1 trigger</a:t>
            </a:r>
            <a:r>
              <a:rPr lang="en-US" u="sng" dirty="0"/>
              <a:t> 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pic>
        <p:nvPicPr>
          <p:cNvPr id="7" name="Picture 6" descr="L1_HTT2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2273300"/>
            <a:ext cx="4406545" cy="4229100"/>
          </a:xfrm>
          <a:prstGeom prst="rect">
            <a:avLst/>
          </a:prstGeom>
        </p:spPr>
      </p:pic>
      <p:pic>
        <p:nvPicPr>
          <p:cNvPr id="8" name="Picture 7" descr="L1_QuadJetC4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9" y="2260602"/>
            <a:ext cx="4433012" cy="4254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100" y="6210300"/>
            <a:ext cx="4559300" cy="40011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 err="1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Lumi</a:t>
            </a:r>
            <a:r>
              <a:rPr kumimoji="1" lang="en-US" sz="2000" dirty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 @ 50ns:      1E34        1.4E34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2362200"/>
            <a:ext cx="2552700" cy="400110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sz="2000" dirty="0">
                <a:solidFill>
                  <a:srgbClr val="FF0000"/>
                </a:solidFill>
                <a:latin typeface="Comic Sans MS"/>
                <a:ea typeface="ＭＳ Ｐゴシック" charset="0"/>
                <a:cs typeface="ＭＳ Ｐゴシック" charset="0"/>
              </a:rPr>
              <a:t>0.5 MHz @ 50 ns !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175000" y="2794000"/>
            <a:ext cx="558800" cy="406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716C0-76B7-FE44-99BD-D4312132B0A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88200" y="2336801"/>
            <a:ext cx="1460500" cy="369277"/>
          </a:xfrm>
          <a:prstGeom prst="rect">
            <a:avLst/>
          </a:prstGeom>
          <a:solidFill>
            <a:srgbClr val="FFFFCC"/>
          </a:solidFill>
        </p:spPr>
        <p:txBody>
          <a:bodyPr wrap="square" lIns="91387" tIns="45693" rIns="91387" bIns="45693" rtlCol="0">
            <a:spAutoFit/>
          </a:bodyPr>
          <a:lstStyle/>
          <a:p>
            <a:pPr defTabSz="913865"/>
            <a:r>
              <a:rPr kumimoji="1" lang="en-US" dirty="0" err="1" smtClean="0">
                <a:solidFill>
                  <a:srgbClr val="000000"/>
                </a:solidFill>
                <a:latin typeface="Comic Sans MS"/>
                <a:ea typeface="ＭＳ Ｐゴシック" charset="0"/>
                <a:cs typeface="ＭＳ Ｐゴシック" charset="0"/>
              </a:rPr>
              <a:t>C.Battilana</a:t>
            </a:r>
            <a:endParaRPr kumimoji="1" lang="en-US" dirty="0" smtClean="0">
              <a:solidFill>
                <a:srgbClr val="000000"/>
              </a:solidFill>
              <a:latin typeface="Comic Sans MS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0400" y="5715000"/>
            <a:ext cx="863600" cy="431800"/>
          </a:xfrm>
          <a:prstGeom prst="ellipse">
            <a:avLst/>
          </a:prstGeom>
          <a:noFill/>
          <a:ln w="190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7" tIns="45693" rIns="91387" bIns="45693" numCol="1" rtlCol="0" anchor="t" anchorCtr="0" compatLnSpc="1">
            <a:prstTxWarp prst="textNoShape">
              <a:avLst/>
            </a:prstTxWarp>
          </a:bodyPr>
          <a:lstStyle/>
          <a:p>
            <a:pPr defTabSz="913865" eaLnBrk="0" hangingPunct="0"/>
            <a:endParaRPr kumimoji="1"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241300" y="5905500"/>
            <a:ext cx="40640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0423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R&amp;D </a:t>
            </a:r>
            <a:r>
              <a:rPr lang="en-US" cap="none" dirty="0" smtClean="0"/>
              <a:t>since 2009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2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CMS upgrade R&amp;D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WP1 – software and simulations</a:t>
            </a:r>
          </a:p>
          <a:p>
            <a:pPr lvl="1"/>
            <a:r>
              <a:rPr lang="en-US" sz="1800" dirty="0" err="1"/>
              <a:t>IPbus</a:t>
            </a:r>
            <a:r>
              <a:rPr lang="en-US" sz="1800" dirty="0"/>
              <a:t> (µTCA control) (</a:t>
            </a:r>
            <a:r>
              <a:rPr lang="en-US" sz="1800" dirty="0">
                <a:solidFill>
                  <a:srgbClr val="FF0000"/>
                </a:solidFill>
              </a:rPr>
              <a:t>10/11</a:t>
            </a:r>
            <a:r>
              <a:rPr lang="en-US" sz="1800" dirty="0"/>
              <a:t>) adopted as common CMS-wide standard </a:t>
            </a:r>
            <a:r>
              <a:rPr lang="en-US" sz="1800" dirty="0">
                <a:solidFill>
                  <a:srgbClr val="FF0000"/>
                </a:solidFill>
              </a:rPr>
              <a:t>(02/12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simulation studies for trigger and tracker upgrades in TDRs (</a:t>
            </a:r>
            <a:r>
              <a:rPr lang="en-US" sz="1800" dirty="0">
                <a:solidFill>
                  <a:srgbClr val="FF0000"/>
                </a:solidFill>
              </a:rPr>
              <a:t>09/12</a:t>
            </a:r>
            <a:r>
              <a:rPr lang="en-US" sz="1800" dirty="0"/>
              <a:t>)</a:t>
            </a:r>
          </a:p>
          <a:p>
            <a:r>
              <a:rPr lang="en-US" sz="2000" dirty="0"/>
              <a:t>WP2 – Outer </a:t>
            </a:r>
            <a:r>
              <a:rPr lang="en-US" sz="2000" dirty="0" err="1"/>
              <a:t>microstrip</a:t>
            </a:r>
            <a:r>
              <a:rPr lang="en-US" sz="2000" dirty="0"/>
              <a:t> tracker readout</a:t>
            </a:r>
          </a:p>
          <a:p>
            <a:pPr lvl="1"/>
            <a:r>
              <a:rPr lang="en-US" sz="1800" dirty="0"/>
              <a:t>CBC 128 channel ASIC (</a:t>
            </a:r>
            <a:r>
              <a:rPr lang="en-US" sz="1800" dirty="0">
                <a:solidFill>
                  <a:srgbClr val="FF0000"/>
                </a:solidFill>
              </a:rPr>
              <a:t>03/11</a:t>
            </a:r>
            <a:r>
              <a:rPr lang="en-US" sz="1800" dirty="0"/>
              <a:t>) developed in single design iteration &amp; evaluated</a:t>
            </a:r>
          </a:p>
          <a:p>
            <a:pPr lvl="1"/>
            <a:r>
              <a:rPr lang="en-US" sz="1800" dirty="0"/>
              <a:t>CBC2 256 channel ASIC submitted (</a:t>
            </a:r>
            <a:r>
              <a:rPr lang="en-US" sz="1800" dirty="0">
                <a:solidFill>
                  <a:srgbClr val="FF0000"/>
                </a:solidFill>
              </a:rPr>
              <a:t>07/12</a:t>
            </a:r>
            <a:r>
              <a:rPr lang="en-US" sz="1800" dirty="0"/>
              <a:t>), with trigger data, due (</a:t>
            </a:r>
            <a:r>
              <a:rPr lang="en-US" sz="1800" dirty="0">
                <a:solidFill>
                  <a:srgbClr val="FF0000"/>
                </a:solidFill>
              </a:rPr>
              <a:t>10/12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DAQ &amp; FED studies, with CBC module beam tests (</a:t>
            </a:r>
            <a:r>
              <a:rPr lang="en-US" sz="1800" dirty="0">
                <a:solidFill>
                  <a:srgbClr val="FF0000"/>
                </a:solidFill>
              </a:rPr>
              <a:t>09/11</a:t>
            </a:r>
            <a:r>
              <a:rPr lang="en-US" sz="1800" dirty="0"/>
              <a:t>)</a:t>
            </a:r>
          </a:p>
          <a:p>
            <a:r>
              <a:rPr lang="en-US" sz="2000" dirty="0"/>
              <a:t>WP3 – L1 calorimeter trigger system</a:t>
            </a:r>
          </a:p>
          <a:p>
            <a:pPr lvl="1"/>
            <a:r>
              <a:rPr lang="en-US" sz="1800" dirty="0"/>
              <a:t>Mini-T5 (</a:t>
            </a:r>
            <a:r>
              <a:rPr lang="en-US" sz="1800" dirty="0">
                <a:solidFill>
                  <a:srgbClr val="FF0000"/>
                </a:solidFill>
              </a:rPr>
              <a:t>02/10</a:t>
            </a:r>
            <a:r>
              <a:rPr lang="en-US" sz="1800" dirty="0"/>
              <a:t>) &amp; MP7 (</a:t>
            </a:r>
            <a:r>
              <a:rPr lang="en-US" sz="1800" dirty="0">
                <a:solidFill>
                  <a:srgbClr val="FF0000"/>
                </a:solidFill>
              </a:rPr>
              <a:t>07/12</a:t>
            </a:r>
            <a:r>
              <a:rPr lang="en-US" sz="1800" dirty="0"/>
              <a:t>) processor boards delivered and working</a:t>
            </a:r>
          </a:p>
          <a:p>
            <a:pPr lvl="1"/>
            <a:r>
              <a:rPr lang="en-US" sz="1800" dirty="0"/>
              <a:t>CMS review recommended UK hardware for future baseline (</a:t>
            </a:r>
            <a:r>
              <a:rPr lang="en-US" sz="1800" dirty="0">
                <a:solidFill>
                  <a:srgbClr val="FF0000"/>
                </a:solidFill>
              </a:rPr>
              <a:t>12/11)</a:t>
            </a:r>
            <a:endParaRPr lang="en-US" sz="1800" dirty="0"/>
          </a:p>
          <a:p>
            <a:pPr lvl="1"/>
            <a:r>
              <a:rPr lang="en-US" sz="1800" dirty="0"/>
              <a:t>original new trigger architecture proposed </a:t>
            </a:r>
            <a:r>
              <a:rPr lang="en-US" sz="1800" dirty="0">
                <a:solidFill>
                  <a:srgbClr val="FF0000"/>
                </a:solidFill>
              </a:rPr>
              <a:t>(02/11</a:t>
            </a:r>
            <a:r>
              <a:rPr lang="en-US" sz="1800" dirty="0"/>
              <a:t>) and demonstrated (</a:t>
            </a:r>
            <a:r>
              <a:rPr lang="en-US" sz="1800" dirty="0">
                <a:solidFill>
                  <a:srgbClr val="FF0000"/>
                </a:solidFill>
              </a:rPr>
              <a:t>03/12</a:t>
            </a:r>
            <a:r>
              <a:rPr lang="en-US" sz="1800" dirty="0"/>
              <a:t>)</a:t>
            </a:r>
          </a:p>
          <a:p>
            <a:r>
              <a:rPr lang="en-US" sz="2000" dirty="0"/>
              <a:t>WP4 – pixel DAQ</a:t>
            </a:r>
          </a:p>
          <a:p>
            <a:pPr lvl="1"/>
            <a:r>
              <a:rPr lang="en-US" sz="1800" dirty="0"/>
              <a:t>Long experience in Tracker DAQ and DQM</a:t>
            </a:r>
          </a:p>
          <a:p>
            <a:pPr lvl="1"/>
            <a:r>
              <a:rPr lang="en-US" sz="1800" dirty="0"/>
              <a:t>UK proposal to design and deliver new pixel FED accepted (</a:t>
            </a:r>
            <a:r>
              <a:rPr lang="en-US" sz="1800" dirty="0">
                <a:solidFill>
                  <a:srgbClr val="FF0000"/>
                </a:solidFill>
              </a:rPr>
              <a:t>11/11</a:t>
            </a:r>
            <a:r>
              <a:rPr lang="en-US" sz="1800" dirty="0"/>
              <a:t>)</a:t>
            </a:r>
          </a:p>
          <a:p>
            <a:pPr lvl="2"/>
            <a:r>
              <a:rPr lang="en-US" dirty="0" smtClean="0"/>
              <a:t>modified trigger hardware, </a:t>
            </a:r>
            <a:r>
              <a:rPr lang="en-US" dirty="0" err="1" smtClean="0"/>
              <a:t>IPbus</a:t>
            </a:r>
            <a:r>
              <a:rPr lang="en-US" dirty="0" smtClean="0"/>
              <a:t> and pixel ROC test beam experience (</a:t>
            </a:r>
            <a:r>
              <a:rPr lang="en-US" dirty="0" smtClean="0">
                <a:solidFill>
                  <a:srgbClr val="FF0000"/>
                </a:solidFill>
              </a:rPr>
              <a:t>7/12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3DF42-CC7D-3C44-AB3A-A290B0A63FA3}" type="slidenum">
              <a:rPr lang="en-US"/>
              <a:pPr/>
              <a:t>23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Online Control System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423" y="5831095"/>
            <a:ext cx="8259961" cy="535781"/>
          </a:xfrm>
          <a:ln/>
        </p:spPr>
        <p:txBody>
          <a:bodyPr/>
          <a:lstStyle/>
          <a:p>
            <a:pPr>
              <a:buClrTx/>
            </a:pPr>
            <a:r>
              <a:rPr lang="en-US" dirty="0" err="1" smtClean="0"/>
              <a:t>IPbus</a:t>
            </a:r>
            <a:r>
              <a:rPr lang="en-US" dirty="0" smtClean="0"/>
              <a:t>: scalable, hierarchical software/firmware system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261" y="1157512"/>
            <a:ext cx="6920508" cy="47003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reconstruction code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143000"/>
            <a:ext cx="8445500" cy="5213350"/>
          </a:xfrm>
        </p:spPr>
        <p:txBody>
          <a:bodyPr/>
          <a:lstStyle/>
          <a:p>
            <a:r>
              <a:rPr lang="en-US" dirty="0" smtClean="0"/>
              <a:t>Example of ongoing efforts to improve high pile-up performance</a:t>
            </a:r>
          </a:p>
          <a:p>
            <a:pPr lvl="1"/>
            <a:r>
              <a:rPr lang="en-US" dirty="0" smtClean="0"/>
              <a:t>also relevant to current operation</a:t>
            </a:r>
          </a:p>
          <a:p>
            <a:r>
              <a:rPr lang="en-US" dirty="0" smtClean="0"/>
              <a:t>New search method to reduce time spent in the two [pixel] triplet seed generators based on k-D trees</a:t>
            </a:r>
          </a:p>
          <a:p>
            <a:pPr lvl="1"/>
            <a:r>
              <a:rPr lang="en-US" dirty="0" smtClean="0"/>
              <a:t>Using k-D tree code in both generators gives significant decrease in CPU time</a:t>
            </a:r>
          </a:p>
          <a:p>
            <a:pPr lvl="1"/>
            <a:r>
              <a:rPr lang="en-US" dirty="0" smtClean="0"/>
              <a:t>negligible reduction in tracking efficiency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28968"/>
              </p:ext>
            </p:extLst>
          </p:nvPr>
        </p:nvGraphicFramePr>
        <p:xfrm>
          <a:off x="457200" y="3987800"/>
          <a:ext cx="7899401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451"/>
                <a:gridCol w="1611649"/>
                <a:gridCol w="1816100"/>
                <a:gridCol w="198120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Standard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Large Tip</a:t>
                      </a:r>
                      <a:r>
                        <a:rPr lang="en-US" baseline="0" dirty="0" smtClean="0"/>
                        <a:t> k-D tree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LargeTip</a:t>
                      </a:r>
                      <a:r>
                        <a:rPr lang="en-US" dirty="0" smtClean="0"/>
                        <a:t> and HLT k-D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LargeTIP</a:t>
                      </a:r>
                      <a:r>
                        <a:rPr lang="en-US" baseline="0" dirty="0" err="1" smtClean="0"/>
                        <a:t>Generator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3.94% (28s)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0.83% (6s)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0.84% (6s)</a:t>
                      </a:r>
                      <a:endParaRPr lang="en-US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HLTGenerator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1.37% (10s)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1.38% (10s)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0.74% (5s)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CombinedHitGenerator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5.31% (38s)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2.20%</a:t>
                      </a:r>
                      <a:r>
                        <a:rPr lang="en-US" baseline="0" dirty="0" smtClean="0"/>
                        <a:t> (16s)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1.58% (11s)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12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064130" y="901705"/>
            <a:ext cx="4105275" cy="3206197"/>
            <a:chOff x="119063" y="3371849"/>
            <a:chExt cx="4105275" cy="3206195"/>
          </a:xfrm>
        </p:grpSpPr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300038" y="4782622"/>
              <a:ext cx="3924300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2" name="Picture 16" descr="APV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9063" y="3616325"/>
              <a:ext cx="3997325" cy="1419225"/>
            </a:xfrm>
            <a:prstGeom prst="rect">
              <a:avLst/>
            </a:prstGeom>
            <a:noFill/>
          </p:spPr>
        </p:pic>
        <p:pic>
          <p:nvPicPr>
            <p:cNvPr id="13" name="Picture 17" descr="CB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063" y="4805362"/>
              <a:ext cx="3997325" cy="1420813"/>
            </a:xfrm>
            <a:prstGeom prst="rect">
              <a:avLst/>
            </a:prstGeom>
            <a:noFill/>
          </p:spPr>
        </p:pic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696913" y="3884612"/>
              <a:ext cx="1288308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APV plane</a:t>
              </a: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696913" y="5181600"/>
              <a:ext cx="1428997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CBC sensor</a:t>
              </a: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2527301" y="6208712"/>
              <a:ext cx="168564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5 mV / division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423863" y="3371849"/>
              <a:ext cx="1557149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/>
                <a:t>beam profile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WP2: Phase II Outer Tracker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43000"/>
            <a:ext cx="8229600" cy="5213350"/>
          </a:xfrm>
        </p:spPr>
        <p:txBody>
          <a:bodyPr/>
          <a:lstStyle/>
          <a:p>
            <a:r>
              <a:rPr lang="en-US" sz="2400" dirty="0"/>
              <a:t>CMS Binary Chip: 130nm CMOS</a:t>
            </a:r>
          </a:p>
          <a:p>
            <a:pPr lvl="1"/>
            <a:r>
              <a:rPr lang="en-US" dirty="0"/>
              <a:t>128 channel binary ASIC, non-zero </a:t>
            </a:r>
            <a:r>
              <a:rPr lang="en-US" dirty="0" smtClean="0"/>
              <a:t>suppressed</a:t>
            </a:r>
          </a:p>
          <a:p>
            <a:pPr lvl="1"/>
            <a:r>
              <a:rPr lang="en-US" dirty="0" smtClean="0"/>
              <a:t>Amplifier, pipeline, memory, logic, control</a:t>
            </a:r>
            <a:endParaRPr lang="en-US" dirty="0"/>
          </a:p>
          <a:p>
            <a:pPr lvl="1"/>
            <a:r>
              <a:rPr lang="en-US" dirty="0"/>
              <a:t>many new features, excellent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tested </a:t>
            </a:r>
            <a:r>
              <a:rPr lang="en-US" dirty="0"/>
              <a:t>in </a:t>
            </a:r>
            <a:r>
              <a:rPr lang="en-US" dirty="0" smtClean="0"/>
              <a:t>beam with 5cm µstrips</a:t>
            </a:r>
            <a:endParaRPr lang="en-US" dirty="0"/>
          </a:p>
          <a:p>
            <a:pPr lvl="1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7100" y="6473886"/>
            <a:ext cx="2133600" cy="161925"/>
          </a:xfrm>
        </p:spPr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29" descr="CBCboard 29 BP1 021cpd"/>
          <p:cNvPicPr>
            <a:picLocks noChangeAspect="1" noChangeArrowheads="1"/>
          </p:cNvPicPr>
          <p:nvPr/>
        </p:nvPicPr>
        <p:blipFill rotWithShape="1">
          <a:blip r:embed="rId4"/>
          <a:srcRect l="13616" t="17279" r="21736" b="20029"/>
          <a:stretch/>
        </p:blipFill>
        <p:spPr bwMode="auto">
          <a:xfrm>
            <a:off x="977901" y="3226327"/>
            <a:ext cx="2886848" cy="359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4648200" y="4087858"/>
            <a:ext cx="4141787" cy="2495550"/>
            <a:chOff x="4737100" y="4214858"/>
            <a:chExt cx="4141787" cy="2495550"/>
          </a:xfrm>
        </p:grpSpPr>
        <p:pic>
          <p:nvPicPr>
            <p:cNvPr id="8" name="Picture 7" descr="SDC11631_crop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37100" y="4252958"/>
              <a:ext cx="4141787" cy="245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 rot="21096203">
              <a:off x="7260251" y="5655794"/>
              <a:ext cx="6591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5</a:t>
              </a:r>
              <a:r>
                <a:rPr lang="en-GB" dirty="0" smtClean="0">
                  <a:solidFill>
                    <a:srgbClr val="FFFF00"/>
                  </a:solidFill>
                </a:rPr>
                <a:t> </a:t>
              </a:r>
              <a:r>
                <a:rPr lang="en-GB" dirty="0" smtClean="0">
                  <a:solidFill>
                    <a:srgbClr val="FFFF00"/>
                  </a:solidFill>
                  <a:latin typeface="+mn-lt"/>
                </a:rPr>
                <a:t>cm</a:t>
              </a:r>
              <a:endParaRPr lang="en-GB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6472237" y="4214858"/>
              <a:ext cx="183356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dirty="0" err="1">
                  <a:solidFill>
                    <a:srgbClr val="FFFF00"/>
                  </a:solidFill>
                  <a:latin typeface="+mn-lt"/>
                </a:rPr>
                <a:t>p-on-n</a:t>
              </a:r>
              <a:endParaRPr lang="en-GB" dirty="0">
                <a:solidFill>
                  <a:srgbClr val="FFFF00"/>
                </a:solidFill>
                <a:latin typeface="+mn-lt"/>
              </a:endParaRPr>
            </a:p>
            <a:p>
              <a:r>
                <a:rPr lang="en-GB" dirty="0">
                  <a:solidFill>
                    <a:srgbClr val="FFFF00"/>
                  </a:solidFill>
                  <a:latin typeface="+mn-lt"/>
                </a:rPr>
                <a:t>150 mm pitch</a:t>
              </a:r>
            </a:p>
            <a:p>
              <a:r>
                <a:rPr lang="en-GB" dirty="0">
                  <a:solidFill>
                    <a:srgbClr val="FFFF00"/>
                  </a:solidFill>
                  <a:latin typeface="+mn-lt"/>
                </a:rPr>
                <a:t>320 </a:t>
              </a:r>
              <a:r>
                <a:rPr lang="en-GB" dirty="0" smtClean="0">
                  <a:solidFill>
                    <a:srgbClr val="FFFF00"/>
                  </a:solidFill>
                  <a:latin typeface="+mn-lt"/>
                </a:rPr>
                <a:t>µm </a:t>
              </a:r>
              <a:r>
                <a:rPr lang="en-GB" dirty="0">
                  <a:solidFill>
                    <a:srgbClr val="FFFF00"/>
                  </a:solidFill>
                  <a:latin typeface="+mn-lt"/>
                </a:rPr>
                <a:t>thick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CBC2 design</a:t>
            </a:r>
          </a:p>
        </p:txBody>
      </p:sp>
      <p:sp>
        <p:nvSpPr>
          <p:cNvPr id="87060" name="Content Placeholder 2"/>
          <p:cNvSpPr>
            <a:spLocks/>
          </p:cNvSpPr>
          <p:nvPr/>
        </p:nvSpPr>
        <p:spPr bwMode="auto">
          <a:xfrm>
            <a:off x="3538538" y="933450"/>
            <a:ext cx="5148262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250 </a:t>
            </a:r>
            <a:r>
              <a:rPr lang="en-US" sz="2400" dirty="0" smtClean="0">
                <a:latin typeface="Calibri" charset="0"/>
              </a:rPr>
              <a:t>µm </a:t>
            </a:r>
            <a:r>
              <a:rPr lang="en-US" sz="2400" dirty="0">
                <a:latin typeface="Calibri" charset="0"/>
              </a:rPr>
              <a:t>pitch C4 layout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000090"/>
                </a:solidFill>
                <a:latin typeface="Calibri" charset="0"/>
              </a:rPr>
              <a:t>back edge wire-bond pads for wafer probe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254 channels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000090"/>
                </a:solidFill>
                <a:latin typeface="Calibri" charset="0"/>
              </a:rPr>
              <a:t>allows correlation between 127 top &amp; 127 bottom strips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architecture based on CBC prototype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000090"/>
                </a:solidFill>
                <a:latin typeface="Calibri" charset="0"/>
              </a:rPr>
              <a:t>front end, pipeline, readout architecture, powering features, …..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submitted July 2012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000090"/>
                </a:solidFill>
                <a:latin typeface="Calibri" charset="0"/>
              </a:rPr>
              <a:t>wafers expected ~ </a:t>
            </a: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October</a:t>
            </a:r>
          </a:p>
          <a:p>
            <a:pPr marL="634708" lvl="2" eaLnBrk="0" hangingPunct="0">
              <a:spcBef>
                <a:spcPct val="20000"/>
              </a:spcBef>
            </a:pPr>
            <a:endParaRPr lang="en-US" sz="2000" dirty="0">
              <a:solidFill>
                <a:srgbClr val="000090"/>
              </a:solidFill>
              <a:latin typeface="Calibri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tested, functional CBC2 is final deliverable of current Upgrade programme</a:t>
            </a:r>
          </a:p>
        </p:txBody>
      </p:sp>
      <p:pic>
        <p:nvPicPr>
          <p:cNvPr id="87062" name="Picture 22" descr="TopLevel_7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100"/>
            <a:ext cx="29337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3" name="Line 23"/>
          <p:cNvSpPr>
            <a:spLocks noChangeShapeType="1"/>
          </p:cNvSpPr>
          <p:nvPr/>
        </p:nvSpPr>
        <p:spPr bwMode="auto">
          <a:xfrm>
            <a:off x="463550" y="276225"/>
            <a:ext cx="0" cy="608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4" name="Text Box 24"/>
          <p:cNvSpPr txBox="1">
            <a:spLocks noChangeArrowheads="1"/>
          </p:cNvSpPr>
          <p:nvPr/>
        </p:nvSpPr>
        <p:spPr bwMode="auto">
          <a:xfrm rot="-5400000">
            <a:off x="-188118" y="2999581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/>
              <a:t>11 mm</a:t>
            </a:r>
          </a:p>
        </p:txBody>
      </p:sp>
      <p:sp>
        <p:nvSpPr>
          <p:cNvPr id="87065" name="Line 25"/>
          <p:cNvSpPr>
            <a:spLocks noChangeShapeType="1"/>
          </p:cNvSpPr>
          <p:nvPr/>
        </p:nvSpPr>
        <p:spPr bwMode="auto">
          <a:xfrm>
            <a:off x="647700" y="6486525"/>
            <a:ext cx="260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1498600" y="6464300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/>
              <a:t>5 mm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2S PT-module with CBC2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028701"/>
            <a:ext cx="8470900" cy="5568950"/>
          </a:xfrm>
        </p:spPr>
        <p:txBody>
          <a:bodyPr/>
          <a:lstStyle/>
          <a:p>
            <a:r>
              <a:rPr lang="en-US" sz="2400" b="1" u="sng" dirty="0" smtClean="0"/>
              <a:t>Track &amp; trigger</a:t>
            </a:r>
            <a:r>
              <a:rPr lang="en-US" sz="2400" dirty="0" smtClean="0"/>
              <a:t> module </a:t>
            </a:r>
            <a:r>
              <a:rPr lang="en-US" sz="2400" dirty="0"/>
              <a:t>under development with CERN, </a:t>
            </a:r>
            <a:r>
              <a:rPr lang="en-US" sz="2400" dirty="0" smtClean="0"/>
              <a:t>Lyon, ..</a:t>
            </a:r>
            <a:endParaRPr lang="en-US" sz="2400" dirty="0"/>
          </a:p>
          <a:p>
            <a:pPr lvl="1"/>
            <a:r>
              <a:rPr lang="en-GB" dirty="0"/>
              <a:t>CBC2 logic correlates hits on two </a:t>
            </a:r>
            <a:r>
              <a:rPr lang="en-GB" dirty="0" smtClean="0"/>
              <a:t>sensors to reject those from low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tracks</a:t>
            </a:r>
            <a:endParaRPr lang="en-GB" baseline="-25000" dirty="0"/>
          </a:p>
          <a:p>
            <a:pPr lvl="2"/>
            <a:r>
              <a:rPr lang="en-GB" sz="2000" dirty="0"/>
              <a:t>many issues to construct such a module</a:t>
            </a:r>
          </a:p>
          <a:p>
            <a:pPr lvl="1"/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559612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C557146A-D47D-9E49-900A-08660E07B792}" type="slidenum">
              <a:rPr lang="en-GB" sz="1200">
                <a:solidFill>
                  <a:srgbClr val="898989"/>
                </a:solidFill>
                <a:latin typeface="Calibri" pitchFamily="-106" charset="0"/>
              </a:rPr>
              <a:pPr algn="r">
                <a:defRPr/>
              </a:pPr>
              <a:t>27</a:t>
            </a:fld>
            <a:endParaRPr lang="en-GB" sz="1200">
              <a:solidFill>
                <a:srgbClr val="898989"/>
              </a:solidFill>
              <a:latin typeface="Calibri" pitchFamily="-106" charset="0"/>
            </a:endParaRPr>
          </a:p>
        </p:txBody>
      </p:sp>
      <p:pic>
        <p:nvPicPr>
          <p:cNvPr id="8" name="Content Placeholder 3" descr="4mm TOP VIEW.bmp"/>
          <p:cNvPicPr>
            <a:picLocks noChangeAspect="1"/>
          </p:cNvPicPr>
          <p:nvPr/>
        </p:nvPicPr>
        <p:blipFill>
          <a:blip r:embed="rId2"/>
          <a:srcRect l="-3320" r="-3320"/>
          <a:stretch>
            <a:fillRect/>
          </a:stretch>
        </p:blipFill>
        <p:spPr bwMode="auto">
          <a:xfrm>
            <a:off x="2652717" y="2954339"/>
            <a:ext cx="6084887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3794129" y="3673480"/>
            <a:ext cx="479425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06721" y="3097223"/>
            <a:ext cx="2430316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8 </a:t>
            </a:r>
            <a:r>
              <a:rPr lang="en-GB" dirty="0" err="1">
                <a:solidFill>
                  <a:srgbClr val="660066"/>
                </a:solidFill>
                <a:latin typeface="+mn-lt"/>
              </a:rPr>
              <a:t>x</a:t>
            </a:r>
            <a:r>
              <a:rPr lang="en-GB" dirty="0">
                <a:solidFill>
                  <a:srgbClr val="660066"/>
                </a:solidFill>
                <a:latin typeface="+mn-lt"/>
              </a:rPr>
              <a:t> 254 channel chips</a:t>
            </a:r>
          </a:p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bump-bonded to hybrid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556458" y="5711834"/>
            <a:ext cx="2430316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8 x 254 channel chips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bump-bonded to hybrid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6865940" y="5434013"/>
            <a:ext cx="43815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384431" y="2881317"/>
            <a:ext cx="2579095" cy="92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chips on top surface only</a:t>
            </a:r>
          </a:p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signals from lower sensor</a:t>
            </a:r>
          </a:p>
          <a:p>
            <a:pPr algn="ctr"/>
            <a:r>
              <a:rPr lang="en-GB" dirty="0" err="1">
                <a:solidFill>
                  <a:srgbClr val="660066"/>
                </a:solidFill>
                <a:latin typeface="+mn-lt"/>
              </a:rPr>
              <a:t>via’d</a:t>
            </a:r>
            <a:r>
              <a:rPr lang="en-GB" dirty="0">
                <a:solidFill>
                  <a:srgbClr val="660066"/>
                </a:solidFill>
                <a:latin typeface="+mn-lt"/>
              </a:rPr>
              <a:t> through substrate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5605463" y="4568832"/>
            <a:ext cx="1079500" cy="652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769441" y="3959226"/>
            <a:ext cx="819561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~5 cm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4525971" y="4013209"/>
            <a:ext cx="935037" cy="595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515702" y="5276851"/>
            <a:ext cx="1869466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+mn-lt"/>
              </a:rPr>
              <a:t>90 </a:t>
            </a:r>
            <a:r>
              <a:rPr lang="en-GB" dirty="0" smtClean="0">
                <a:solidFill>
                  <a:srgbClr val="660066"/>
                </a:solidFill>
                <a:latin typeface="+mn-lt"/>
              </a:rPr>
              <a:t>µm </a:t>
            </a:r>
            <a:r>
              <a:rPr lang="en-GB" dirty="0">
                <a:solidFill>
                  <a:srgbClr val="660066"/>
                </a:solidFill>
                <a:latin typeface="+mn-lt"/>
              </a:rPr>
              <a:t>pitch strips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V="1">
            <a:off x="4741863" y="3960822"/>
            <a:ext cx="1871662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27"/>
          <p:cNvGrpSpPr>
            <a:grpSpLocks/>
          </p:cNvGrpSpPr>
          <p:nvPr/>
        </p:nvGrpSpPr>
        <p:grpSpPr bwMode="auto">
          <a:xfrm rot="181506">
            <a:off x="3589340" y="3316288"/>
            <a:ext cx="2012950" cy="1255712"/>
            <a:chOff x="3266" y="212"/>
            <a:chExt cx="1268" cy="791"/>
          </a:xfrm>
        </p:grpSpPr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3266" y="9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>
              <a:off x="3291" y="9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3316" y="9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" name="Line 31"/>
            <p:cNvSpPr>
              <a:spLocks noChangeShapeType="1"/>
            </p:cNvSpPr>
            <p:nvPr/>
          </p:nvSpPr>
          <p:spPr bwMode="auto">
            <a:xfrm>
              <a:off x="3334" y="935"/>
              <a:ext cx="75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3366" y="9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5" name="Line 33"/>
            <p:cNvSpPr>
              <a:spLocks noChangeShapeType="1"/>
            </p:cNvSpPr>
            <p:nvPr/>
          </p:nvSpPr>
          <p:spPr bwMode="auto">
            <a:xfrm>
              <a:off x="3391" y="9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6" name="Line 34"/>
            <p:cNvSpPr>
              <a:spLocks noChangeShapeType="1"/>
            </p:cNvSpPr>
            <p:nvPr/>
          </p:nvSpPr>
          <p:spPr bwMode="auto">
            <a:xfrm>
              <a:off x="3416" y="8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7" name="Line 35"/>
            <p:cNvSpPr>
              <a:spLocks noChangeShapeType="1"/>
            </p:cNvSpPr>
            <p:nvPr/>
          </p:nvSpPr>
          <p:spPr bwMode="auto">
            <a:xfrm>
              <a:off x="3441" y="8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8" name="Line 36"/>
            <p:cNvSpPr>
              <a:spLocks noChangeShapeType="1"/>
            </p:cNvSpPr>
            <p:nvPr/>
          </p:nvSpPr>
          <p:spPr bwMode="auto">
            <a:xfrm>
              <a:off x="3466" y="8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3491" y="8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3516" y="8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3541" y="8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3566" y="7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3591" y="7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3616" y="7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>
              <a:off x="3641" y="7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" name="Line 44"/>
            <p:cNvSpPr>
              <a:spLocks noChangeShapeType="1"/>
            </p:cNvSpPr>
            <p:nvPr/>
          </p:nvSpPr>
          <p:spPr bwMode="auto">
            <a:xfrm>
              <a:off x="3666" y="7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45"/>
            <p:cNvSpPr>
              <a:spLocks noChangeShapeType="1"/>
            </p:cNvSpPr>
            <p:nvPr/>
          </p:nvSpPr>
          <p:spPr bwMode="auto">
            <a:xfrm>
              <a:off x="3691" y="7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>
              <a:off x="3716" y="6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>
              <a:off x="3741" y="6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3766" y="6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>
              <a:off x="3791" y="6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>
              <a:off x="3816" y="6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3841" y="6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3866" y="59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3891" y="5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916" y="5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3941" y="5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3966" y="53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" name="Line 57"/>
            <p:cNvSpPr>
              <a:spLocks noChangeShapeType="1"/>
            </p:cNvSpPr>
            <p:nvPr/>
          </p:nvSpPr>
          <p:spPr bwMode="auto">
            <a:xfrm>
              <a:off x="3991" y="5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0" name="Line 58"/>
            <p:cNvSpPr>
              <a:spLocks noChangeShapeType="1"/>
            </p:cNvSpPr>
            <p:nvPr/>
          </p:nvSpPr>
          <p:spPr bwMode="auto">
            <a:xfrm>
              <a:off x="4016" y="5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1" name="Line 59"/>
            <p:cNvSpPr>
              <a:spLocks noChangeShapeType="1"/>
            </p:cNvSpPr>
            <p:nvPr/>
          </p:nvSpPr>
          <p:spPr bwMode="auto">
            <a:xfrm>
              <a:off x="4041" y="4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2" name="Line 60"/>
            <p:cNvSpPr>
              <a:spLocks noChangeShapeType="1"/>
            </p:cNvSpPr>
            <p:nvPr/>
          </p:nvSpPr>
          <p:spPr bwMode="auto">
            <a:xfrm>
              <a:off x="4066" y="4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3" name="Line 61"/>
            <p:cNvSpPr>
              <a:spLocks noChangeShapeType="1"/>
            </p:cNvSpPr>
            <p:nvPr/>
          </p:nvSpPr>
          <p:spPr bwMode="auto">
            <a:xfrm>
              <a:off x="4091" y="4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4" name="Line 62"/>
            <p:cNvSpPr>
              <a:spLocks noChangeShapeType="1"/>
            </p:cNvSpPr>
            <p:nvPr/>
          </p:nvSpPr>
          <p:spPr bwMode="auto">
            <a:xfrm>
              <a:off x="4116" y="4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5" name="Line 63"/>
            <p:cNvSpPr>
              <a:spLocks noChangeShapeType="1"/>
            </p:cNvSpPr>
            <p:nvPr/>
          </p:nvSpPr>
          <p:spPr bwMode="auto">
            <a:xfrm>
              <a:off x="4141" y="4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6" name="Line 64"/>
            <p:cNvSpPr>
              <a:spLocks noChangeShapeType="1"/>
            </p:cNvSpPr>
            <p:nvPr/>
          </p:nvSpPr>
          <p:spPr bwMode="auto">
            <a:xfrm>
              <a:off x="4166" y="4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" name="Line 65"/>
            <p:cNvSpPr>
              <a:spLocks noChangeShapeType="1"/>
            </p:cNvSpPr>
            <p:nvPr/>
          </p:nvSpPr>
          <p:spPr bwMode="auto">
            <a:xfrm>
              <a:off x="4191" y="3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8" name="Line 66"/>
            <p:cNvSpPr>
              <a:spLocks noChangeShapeType="1"/>
            </p:cNvSpPr>
            <p:nvPr/>
          </p:nvSpPr>
          <p:spPr bwMode="auto">
            <a:xfrm>
              <a:off x="4216" y="3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9" name="Line 67"/>
            <p:cNvSpPr>
              <a:spLocks noChangeShapeType="1"/>
            </p:cNvSpPr>
            <p:nvPr/>
          </p:nvSpPr>
          <p:spPr bwMode="auto">
            <a:xfrm>
              <a:off x="4241" y="3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0" name="Line 68"/>
            <p:cNvSpPr>
              <a:spLocks noChangeShapeType="1"/>
            </p:cNvSpPr>
            <p:nvPr/>
          </p:nvSpPr>
          <p:spPr bwMode="auto">
            <a:xfrm>
              <a:off x="4266" y="3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1" name="Line 69"/>
            <p:cNvSpPr>
              <a:spLocks noChangeShapeType="1"/>
            </p:cNvSpPr>
            <p:nvPr/>
          </p:nvSpPr>
          <p:spPr bwMode="auto">
            <a:xfrm>
              <a:off x="4291" y="3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2" name="Line 70"/>
            <p:cNvSpPr>
              <a:spLocks noChangeShapeType="1"/>
            </p:cNvSpPr>
            <p:nvPr/>
          </p:nvSpPr>
          <p:spPr bwMode="auto">
            <a:xfrm>
              <a:off x="4316" y="3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" name="Line 71"/>
            <p:cNvSpPr>
              <a:spLocks noChangeShapeType="1"/>
            </p:cNvSpPr>
            <p:nvPr/>
          </p:nvSpPr>
          <p:spPr bwMode="auto">
            <a:xfrm>
              <a:off x="4341" y="2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4" name="Line 72"/>
            <p:cNvSpPr>
              <a:spLocks noChangeShapeType="1"/>
            </p:cNvSpPr>
            <p:nvPr/>
          </p:nvSpPr>
          <p:spPr bwMode="auto">
            <a:xfrm>
              <a:off x="4366" y="2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5" name="Line 73"/>
            <p:cNvSpPr>
              <a:spLocks noChangeShapeType="1"/>
            </p:cNvSpPr>
            <p:nvPr/>
          </p:nvSpPr>
          <p:spPr bwMode="auto">
            <a:xfrm>
              <a:off x="4391" y="2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6" name="Line 74"/>
            <p:cNvSpPr>
              <a:spLocks noChangeShapeType="1"/>
            </p:cNvSpPr>
            <p:nvPr/>
          </p:nvSpPr>
          <p:spPr bwMode="auto">
            <a:xfrm>
              <a:off x="4416" y="2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7" name="Line 75"/>
            <p:cNvSpPr>
              <a:spLocks noChangeShapeType="1"/>
            </p:cNvSpPr>
            <p:nvPr/>
          </p:nvSpPr>
          <p:spPr bwMode="auto">
            <a:xfrm>
              <a:off x="4441" y="2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8" name="Line 76"/>
            <p:cNvSpPr>
              <a:spLocks noChangeShapeType="1"/>
            </p:cNvSpPr>
            <p:nvPr/>
          </p:nvSpPr>
          <p:spPr bwMode="auto">
            <a:xfrm>
              <a:off x="4466" y="2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69" name="Group 77"/>
          <p:cNvGrpSpPr>
            <a:grpSpLocks/>
          </p:cNvGrpSpPr>
          <p:nvPr/>
        </p:nvGrpSpPr>
        <p:grpSpPr bwMode="auto">
          <a:xfrm rot="181506">
            <a:off x="5764213" y="4594237"/>
            <a:ext cx="2012950" cy="1255713"/>
            <a:chOff x="3266" y="212"/>
            <a:chExt cx="1268" cy="791"/>
          </a:xfrm>
        </p:grpSpPr>
        <p:sp>
          <p:nvSpPr>
            <p:cNvPr id="70" name="Line 78"/>
            <p:cNvSpPr>
              <a:spLocks noChangeShapeType="1"/>
            </p:cNvSpPr>
            <p:nvPr/>
          </p:nvSpPr>
          <p:spPr bwMode="auto">
            <a:xfrm>
              <a:off x="3266" y="9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1" name="Line 79"/>
            <p:cNvSpPr>
              <a:spLocks noChangeShapeType="1"/>
            </p:cNvSpPr>
            <p:nvPr/>
          </p:nvSpPr>
          <p:spPr bwMode="auto">
            <a:xfrm>
              <a:off x="3291" y="9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2" name="Line 80"/>
            <p:cNvSpPr>
              <a:spLocks noChangeShapeType="1"/>
            </p:cNvSpPr>
            <p:nvPr/>
          </p:nvSpPr>
          <p:spPr bwMode="auto">
            <a:xfrm>
              <a:off x="3316" y="9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>
              <a:off x="3334" y="935"/>
              <a:ext cx="75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4" name="Line 82"/>
            <p:cNvSpPr>
              <a:spLocks noChangeShapeType="1"/>
            </p:cNvSpPr>
            <p:nvPr/>
          </p:nvSpPr>
          <p:spPr bwMode="auto">
            <a:xfrm>
              <a:off x="3366" y="9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" name="Line 83"/>
            <p:cNvSpPr>
              <a:spLocks noChangeShapeType="1"/>
            </p:cNvSpPr>
            <p:nvPr/>
          </p:nvSpPr>
          <p:spPr bwMode="auto">
            <a:xfrm>
              <a:off x="3391" y="9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6" name="Line 84"/>
            <p:cNvSpPr>
              <a:spLocks noChangeShapeType="1"/>
            </p:cNvSpPr>
            <p:nvPr/>
          </p:nvSpPr>
          <p:spPr bwMode="auto">
            <a:xfrm>
              <a:off x="3416" y="8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7" name="Line 85"/>
            <p:cNvSpPr>
              <a:spLocks noChangeShapeType="1"/>
            </p:cNvSpPr>
            <p:nvPr/>
          </p:nvSpPr>
          <p:spPr bwMode="auto">
            <a:xfrm>
              <a:off x="3441" y="8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8" name="Line 86"/>
            <p:cNvSpPr>
              <a:spLocks noChangeShapeType="1"/>
            </p:cNvSpPr>
            <p:nvPr/>
          </p:nvSpPr>
          <p:spPr bwMode="auto">
            <a:xfrm>
              <a:off x="3466" y="8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9" name="Line 87"/>
            <p:cNvSpPr>
              <a:spLocks noChangeShapeType="1"/>
            </p:cNvSpPr>
            <p:nvPr/>
          </p:nvSpPr>
          <p:spPr bwMode="auto">
            <a:xfrm>
              <a:off x="3491" y="8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0" name="Line 88"/>
            <p:cNvSpPr>
              <a:spLocks noChangeShapeType="1"/>
            </p:cNvSpPr>
            <p:nvPr/>
          </p:nvSpPr>
          <p:spPr bwMode="auto">
            <a:xfrm>
              <a:off x="3516" y="8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1" name="Line 89"/>
            <p:cNvSpPr>
              <a:spLocks noChangeShapeType="1"/>
            </p:cNvSpPr>
            <p:nvPr/>
          </p:nvSpPr>
          <p:spPr bwMode="auto">
            <a:xfrm>
              <a:off x="3541" y="8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2" name="Line 90"/>
            <p:cNvSpPr>
              <a:spLocks noChangeShapeType="1"/>
            </p:cNvSpPr>
            <p:nvPr/>
          </p:nvSpPr>
          <p:spPr bwMode="auto">
            <a:xfrm>
              <a:off x="3566" y="7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" name="Line 91"/>
            <p:cNvSpPr>
              <a:spLocks noChangeShapeType="1"/>
            </p:cNvSpPr>
            <p:nvPr/>
          </p:nvSpPr>
          <p:spPr bwMode="auto">
            <a:xfrm>
              <a:off x="3591" y="7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4" name="Line 92"/>
            <p:cNvSpPr>
              <a:spLocks noChangeShapeType="1"/>
            </p:cNvSpPr>
            <p:nvPr/>
          </p:nvSpPr>
          <p:spPr bwMode="auto">
            <a:xfrm>
              <a:off x="3616" y="7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5" name="Line 93"/>
            <p:cNvSpPr>
              <a:spLocks noChangeShapeType="1"/>
            </p:cNvSpPr>
            <p:nvPr/>
          </p:nvSpPr>
          <p:spPr bwMode="auto">
            <a:xfrm>
              <a:off x="3641" y="7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6" name="Line 94"/>
            <p:cNvSpPr>
              <a:spLocks noChangeShapeType="1"/>
            </p:cNvSpPr>
            <p:nvPr/>
          </p:nvSpPr>
          <p:spPr bwMode="auto">
            <a:xfrm>
              <a:off x="3666" y="7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7" name="Line 95"/>
            <p:cNvSpPr>
              <a:spLocks noChangeShapeType="1"/>
            </p:cNvSpPr>
            <p:nvPr/>
          </p:nvSpPr>
          <p:spPr bwMode="auto">
            <a:xfrm>
              <a:off x="3691" y="7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8" name="Line 96"/>
            <p:cNvSpPr>
              <a:spLocks noChangeShapeType="1"/>
            </p:cNvSpPr>
            <p:nvPr/>
          </p:nvSpPr>
          <p:spPr bwMode="auto">
            <a:xfrm>
              <a:off x="3716" y="6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" name="Line 97"/>
            <p:cNvSpPr>
              <a:spLocks noChangeShapeType="1"/>
            </p:cNvSpPr>
            <p:nvPr/>
          </p:nvSpPr>
          <p:spPr bwMode="auto">
            <a:xfrm>
              <a:off x="3741" y="6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0" name="Line 98"/>
            <p:cNvSpPr>
              <a:spLocks noChangeShapeType="1"/>
            </p:cNvSpPr>
            <p:nvPr/>
          </p:nvSpPr>
          <p:spPr bwMode="auto">
            <a:xfrm>
              <a:off x="3766" y="6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1" name="Line 99"/>
            <p:cNvSpPr>
              <a:spLocks noChangeShapeType="1"/>
            </p:cNvSpPr>
            <p:nvPr/>
          </p:nvSpPr>
          <p:spPr bwMode="auto">
            <a:xfrm>
              <a:off x="3791" y="6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2" name="Line 100"/>
            <p:cNvSpPr>
              <a:spLocks noChangeShapeType="1"/>
            </p:cNvSpPr>
            <p:nvPr/>
          </p:nvSpPr>
          <p:spPr bwMode="auto">
            <a:xfrm>
              <a:off x="3816" y="6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" name="Line 101"/>
            <p:cNvSpPr>
              <a:spLocks noChangeShapeType="1"/>
            </p:cNvSpPr>
            <p:nvPr/>
          </p:nvSpPr>
          <p:spPr bwMode="auto">
            <a:xfrm>
              <a:off x="3841" y="6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4" name="Line 102"/>
            <p:cNvSpPr>
              <a:spLocks noChangeShapeType="1"/>
            </p:cNvSpPr>
            <p:nvPr/>
          </p:nvSpPr>
          <p:spPr bwMode="auto">
            <a:xfrm>
              <a:off x="3866" y="59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5" name="Line 103"/>
            <p:cNvSpPr>
              <a:spLocks noChangeShapeType="1"/>
            </p:cNvSpPr>
            <p:nvPr/>
          </p:nvSpPr>
          <p:spPr bwMode="auto">
            <a:xfrm>
              <a:off x="3891" y="5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6" name="Line 104"/>
            <p:cNvSpPr>
              <a:spLocks noChangeShapeType="1"/>
            </p:cNvSpPr>
            <p:nvPr/>
          </p:nvSpPr>
          <p:spPr bwMode="auto">
            <a:xfrm>
              <a:off x="3916" y="5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7" name="Line 105"/>
            <p:cNvSpPr>
              <a:spLocks noChangeShapeType="1"/>
            </p:cNvSpPr>
            <p:nvPr/>
          </p:nvSpPr>
          <p:spPr bwMode="auto">
            <a:xfrm>
              <a:off x="3941" y="5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8" name="Line 106"/>
            <p:cNvSpPr>
              <a:spLocks noChangeShapeType="1"/>
            </p:cNvSpPr>
            <p:nvPr/>
          </p:nvSpPr>
          <p:spPr bwMode="auto">
            <a:xfrm>
              <a:off x="3966" y="53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9" name="Line 107"/>
            <p:cNvSpPr>
              <a:spLocks noChangeShapeType="1"/>
            </p:cNvSpPr>
            <p:nvPr/>
          </p:nvSpPr>
          <p:spPr bwMode="auto">
            <a:xfrm>
              <a:off x="3991" y="5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0" name="Line 108"/>
            <p:cNvSpPr>
              <a:spLocks noChangeShapeType="1"/>
            </p:cNvSpPr>
            <p:nvPr/>
          </p:nvSpPr>
          <p:spPr bwMode="auto">
            <a:xfrm>
              <a:off x="4016" y="5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1" name="Line 109"/>
            <p:cNvSpPr>
              <a:spLocks noChangeShapeType="1"/>
            </p:cNvSpPr>
            <p:nvPr/>
          </p:nvSpPr>
          <p:spPr bwMode="auto">
            <a:xfrm>
              <a:off x="4041" y="4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2" name="Line 110"/>
            <p:cNvSpPr>
              <a:spLocks noChangeShapeType="1"/>
            </p:cNvSpPr>
            <p:nvPr/>
          </p:nvSpPr>
          <p:spPr bwMode="auto">
            <a:xfrm>
              <a:off x="4066" y="4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3" name="Line 111"/>
            <p:cNvSpPr>
              <a:spLocks noChangeShapeType="1"/>
            </p:cNvSpPr>
            <p:nvPr/>
          </p:nvSpPr>
          <p:spPr bwMode="auto">
            <a:xfrm>
              <a:off x="4091" y="4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4" name="Line 112"/>
            <p:cNvSpPr>
              <a:spLocks noChangeShapeType="1"/>
            </p:cNvSpPr>
            <p:nvPr/>
          </p:nvSpPr>
          <p:spPr bwMode="auto">
            <a:xfrm>
              <a:off x="4116" y="4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5" name="Line 113"/>
            <p:cNvSpPr>
              <a:spLocks noChangeShapeType="1"/>
            </p:cNvSpPr>
            <p:nvPr/>
          </p:nvSpPr>
          <p:spPr bwMode="auto">
            <a:xfrm>
              <a:off x="4141" y="4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6" name="Line 114"/>
            <p:cNvSpPr>
              <a:spLocks noChangeShapeType="1"/>
            </p:cNvSpPr>
            <p:nvPr/>
          </p:nvSpPr>
          <p:spPr bwMode="auto">
            <a:xfrm>
              <a:off x="4166" y="4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7" name="Line 115"/>
            <p:cNvSpPr>
              <a:spLocks noChangeShapeType="1"/>
            </p:cNvSpPr>
            <p:nvPr/>
          </p:nvSpPr>
          <p:spPr bwMode="auto">
            <a:xfrm>
              <a:off x="4191" y="3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8" name="Line 116"/>
            <p:cNvSpPr>
              <a:spLocks noChangeShapeType="1"/>
            </p:cNvSpPr>
            <p:nvPr/>
          </p:nvSpPr>
          <p:spPr bwMode="auto">
            <a:xfrm>
              <a:off x="4216" y="3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9" name="Line 117"/>
            <p:cNvSpPr>
              <a:spLocks noChangeShapeType="1"/>
            </p:cNvSpPr>
            <p:nvPr/>
          </p:nvSpPr>
          <p:spPr bwMode="auto">
            <a:xfrm>
              <a:off x="4241" y="3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0" name="Line 118"/>
            <p:cNvSpPr>
              <a:spLocks noChangeShapeType="1"/>
            </p:cNvSpPr>
            <p:nvPr/>
          </p:nvSpPr>
          <p:spPr bwMode="auto">
            <a:xfrm>
              <a:off x="4266" y="3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1" name="Line 119"/>
            <p:cNvSpPr>
              <a:spLocks noChangeShapeType="1"/>
            </p:cNvSpPr>
            <p:nvPr/>
          </p:nvSpPr>
          <p:spPr bwMode="auto">
            <a:xfrm>
              <a:off x="4291" y="3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2" name="Line 120"/>
            <p:cNvSpPr>
              <a:spLocks noChangeShapeType="1"/>
            </p:cNvSpPr>
            <p:nvPr/>
          </p:nvSpPr>
          <p:spPr bwMode="auto">
            <a:xfrm>
              <a:off x="4316" y="3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" name="Line 121"/>
            <p:cNvSpPr>
              <a:spLocks noChangeShapeType="1"/>
            </p:cNvSpPr>
            <p:nvPr/>
          </p:nvSpPr>
          <p:spPr bwMode="auto">
            <a:xfrm>
              <a:off x="4341" y="2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4" name="Line 122"/>
            <p:cNvSpPr>
              <a:spLocks noChangeShapeType="1"/>
            </p:cNvSpPr>
            <p:nvPr/>
          </p:nvSpPr>
          <p:spPr bwMode="auto">
            <a:xfrm>
              <a:off x="4366" y="2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>
              <a:off x="4391" y="2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6" name="Line 124"/>
            <p:cNvSpPr>
              <a:spLocks noChangeShapeType="1"/>
            </p:cNvSpPr>
            <p:nvPr/>
          </p:nvSpPr>
          <p:spPr bwMode="auto">
            <a:xfrm>
              <a:off x="4416" y="2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7" name="Line 125"/>
            <p:cNvSpPr>
              <a:spLocks noChangeShapeType="1"/>
            </p:cNvSpPr>
            <p:nvPr/>
          </p:nvSpPr>
          <p:spPr bwMode="auto">
            <a:xfrm>
              <a:off x="4441" y="2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8" name="Line 126"/>
            <p:cNvSpPr>
              <a:spLocks noChangeShapeType="1"/>
            </p:cNvSpPr>
            <p:nvPr/>
          </p:nvSpPr>
          <p:spPr bwMode="auto">
            <a:xfrm>
              <a:off x="4466" y="2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19" name="Text Box 127"/>
          <p:cNvSpPr txBox="1">
            <a:spLocks noChangeArrowheads="1"/>
          </p:cNvSpPr>
          <p:nvPr/>
        </p:nvSpPr>
        <p:spPr bwMode="auto">
          <a:xfrm>
            <a:off x="2743741" y="5689609"/>
            <a:ext cx="2151582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sensors wire-bonded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above and below</a:t>
            </a:r>
          </a:p>
        </p:txBody>
      </p:sp>
      <p:sp>
        <p:nvSpPr>
          <p:cNvPr id="120" name="Text Box 130"/>
          <p:cNvSpPr txBox="1">
            <a:spLocks noChangeArrowheads="1"/>
          </p:cNvSpPr>
          <p:nvPr/>
        </p:nvSpPr>
        <p:spPr bwMode="auto">
          <a:xfrm>
            <a:off x="5904502" y="4556127"/>
            <a:ext cx="819561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~5 cm</a:t>
            </a:r>
          </a:p>
        </p:txBody>
      </p:sp>
      <p:sp>
        <p:nvSpPr>
          <p:cNvPr id="121" name="Line 131"/>
          <p:cNvSpPr>
            <a:spLocks noChangeShapeType="1"/>
          </p:cNvSpPr>
          <p:nvPr/>
        </p:nvSpPr>
        <p:spPr bwMode="auto">
          <a:xfrm>
            <a:off x="2735268" y="4356112"/>
            <a:ext cx="5048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Text Box 132"/>
          <p:cNvSpPr txBox="1">
            <a:spLocks noChangeArrowheads="1"/>
          </p:cNvSpPr>
          <p:nvPr/>
        </p:nvSpPr>
        <p:spPr bwMode="auto">
          <a:xfrm>
            <a:off x="1752475" y="3924304"/>
            <a:ext cx="1406786" cy="92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concentrator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&amp;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+mn-lt"/>
              </a:rPr>
              <a:t>controller</a:t>
            </a:r>
          </a:p>
        </p:txBody>
      </p:sp>
      <p:sp>
        <p:nvSpPr>
          <p:cNvPr id="123" name="Text Box 17"/>
          <p:cNvSpPr txBox="1">
            <a:spLocks noChangeArrowheads="1"/>
          </p:cNvSpPr>
          <p:nvPr/>
        </p:nvSpPr>
        <p:spPr bwMode="auto">
          <a:xfrm>
            <a:off x="5658272" y="2347917"/>
            <a:ext cx="2160148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rgbClr val="660066"/>
                </a:solidFill>
                <a:latin typeface="+mn-lt"/>
              </a:rPr>
              <a:t>two</a:t>
            </a:r>
            <a:r>
              <a:rPr lang="en-GB" dirty="0" smtClean="0">
                <a:solidFill>
                  <a:srgbClr val="660066"/>
                </a:solidFill>
                <a:latin typeface="+mn-lt"/>
              </a:rPr>
              <a:t> layers of sensors</a:t>
            </a:r>
            <a:endParaRPr lang="en-GB" dirty="0">
              <a:solidFill>
                <a:srgbClr val="660066"/>
              </a:solidFill>
              <a:latin typeface="+mn-lt"/>
            </a:endParaRPr>
          </a:p>
        </p:txBody>
      </p:sp>
      <p:cxnSp>
        <p:nvCxnSpPr>
          <p:cNvPr id="125" name="Straight Arrow Connector 124"/>
          <p:cNvCxnSpPr/>
          <p:nvPr/>
        </p:nvCxnSpPr>
        <p:spPr>
          <a:xfrm flipH="1">
            <a:off x="5883181" y="2717192"/>
            <a:ext cx="491672" cy="922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WP3: calorimeter trigger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Brand new architecture </a:t>
            </a:r>
            <a:r>
              <a:rPr lang="en-US" sz="2400" dirty="0" smtClean="0"/>
              <a:t>proposed (</a:t>
            </a:r>
            <a:r>
              <a:rPr lang="en-US" sz="2000" i="1" dirty="0" smtClean="0"/>
              <a:t>but hardware is agnostic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200" dirty="0"/>
              <a:t>possible because of technology progress (FPGAs &amp; links)</a:t>
            </a:r>
          </a:p>
          <a:p>
            <a:pPr lvl="1"/>
            <a:r>
              <a:rPr lang="en-US" sz="2200" dirty="0"/>
              <a:t>TMT =  boundary-less calorimeter processing</a:t>
            </a:r>
          </a:p>
          <a:p>
            <a:pPr lvl="1"/>
            <a:r>
              <a:rPr lang="en-US" sz="2200" dirty="0" smtClean="0"/>
              <a:t>decision postponed but concern about trigger after LS1 growing  </a:t>
            </a:r>
          </a:p>
          <a:p>
            <a:pPr lvl="2"/>
            <a:r>
              <a:rPr lang="en-US" dirty="0" smtClean="0"/>
              <a:t>actions to install complete new optics advancing</a:t>
            </a:r>
          </a:p>
          <a:p>
            <a:pPr lvl="2"/>
            <a:endParaRPr lang="en-US" dirty="0"/>
          </a:p>
          <a:p>
            <a:r>
              <a:rPr lang="en-US" sz="2400" dirty="0"/>
              <a:t>Demonstrator using mini-</a:t>
            </a:r>
            <a:r>
              <a:rPr lang="en-US" sz="2400" dirty="0" smtClean="0"/>
              <a:t>T5 (</a:t>
            </a:r>
            <a:r>
              <a:rPr lang="en-US" sz="2400" i="1" dirty="0" smtClean="0"/>
              <a:t>Virtex-5 FPGA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200" dirty="0"/>
              <a:t>emulates ¼ of present CMS calorimeter trigger</a:t>
            </a:r>
          </a:p>
          <a:p>
            <a:pPr lvl="1"/>
            <a:r>
              <a:rPr lang="en-US" sz="2200" dirty="0"/>
              <a:t>TMT versions of present algorithms (much faster)</a:t>
            </a:r>
          </a:p>
          <a:p>
            <a:pPr lvl="1"/>
            <a:r>
              <a:rPr lang="en-US" sz="2200" dirty="0"/>
              <a:t>HL-LHC algorithms already in firmware</a:t>
            </a:r>
          </a:p>
          <a:p>
            <a:pPr lvl="1"/>
            <a:r>
              <a:rPr lang="en-US" sz="2200" dirty="0"/>
              <a:t>latency (potential concern) </a:t>
            </a:r>
            <a:r>
              <a:rPr lang="en-US" sz="2200" dirty="0" smtClean="0"/>
              <a:t>measured</a:t>
            </a:r>
            <a:endParaRPr lang="en-US" sz="2400" dirty="0"/>
          </a:p>
          <a:p>
            <a:r>
              <a:rPr lang="en-US" sz="2400" dirty="0"/>
              <a:t>MP7: final board delivered August </a:t>
            </a:r>
            <a:r>
              <a:rPr lang="en-US" sz="2400" dirty="0" smtClean="0"/>
              <a:t>2012 (</a:t>
            </a:r>
            <a:r>
              <a:rPr lang="en-US" sz="2400" i="1" dirty="0" err="1" smtClean="0"/>
              <a:t>Virtex</a:t>
            </a:r>
            <a:r>
              <a:rPr lang="en-US" sz="2400" i="1" dirty="0" smtClean="0"/>
              <a:t> 7 FPGA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200" dirty="0"/>
              <a:t>already producing impressive results in </a:t>
            </a:r>
            <a:r>
              <a:rPr lang="en-US" sz="2200" dirty="0" smtClean="0"/>
              <a:t>very early </a:t>
            </a:r>
            <a:r>
              <a:rPr lang="en-US" sz="2200" dirty="0"/>
              <a:t>tests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Trigger Architecture</a:t>
            </a:r>
            <a:endParaRPr lang="en-US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190500" y="1143000"/>
            <a:ext cx="8686800" cy="5213350"/>
          </a:xfrm>
          <a:ln/>
        </p:spPr>
        <p:txBody>
          <a:bodyPr/>
          <a:lstStyle/>
          <a:p>
            <a:pPr>
              <a:buClrTx/>
            </a:pPr>
            <a:r>
              <a:rPr lang="en-US" dirty="0" smtClean="0"/>
              <a:t>Options: Conventional Trigger </a:t>
            </a:r>
            <a:r>
              <a:rPr lang="en-US" dirty="0" err="1" smtClean="0"/>
              <a:t>vs</a:t>
            </a:r>
            <a:r>
              <a:rPr lang="en-US" dirty="0" smtClean="0"/>
              <a:t> Time Multiplexed Trigger</a:t>
            </a:r>
          </a:p>
          <a:p>
            <a:pPr marL="455110" lvl="1"/>
            <a:r>
              <a:rPr lang="en-US" dirty="0" smtClean="0"/>
              <a:t>TMT: all calorimeter data to single processor</a:t>
            </a:r>
          </a:p>
          <a:p>
            <a:pPr marL="455110" lvl="1"/>
            <a:r>
              <a:rPr lang="en-US" dirty="0" smtClean="0"/>
              <a:t>Allows more flexibility in trigger design &amp; avoids boundaries and data sharing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1D5E-F1F9-AA45-830A-0510DCA28D46}" type="slidenum">
              <a:rPr lang="en-US"/>
              <a:pPr/>
              <a:t>29</a:t>
            </a:fld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92" y="2373721"/>
            <a:ext cx="3464719" cy="389780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9862" y="2391576"/>
            <a:ext cx="3333006" cy="37504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65507" y="2391580"/>
            <a:ext cx="50526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381" tIns="45692" rIns="91381" bIns="45692" rtlCol="0">
            <a:spAutoFit/>
          </a:bodyPr>
          <a:lstStyle/>
          <a:p>
            <a:r>
              <a:rPr lang="en-US" sz="2400" dirty="0"/>
              <a:t>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17608" y="2391578"/>
            <a:ext cx="762943" cy="4573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381" tIns="45692" rIns="91381" bIns="45692" rtlCol="0">
            <a:spAutoFit/>
          </a:bodyPr>
          <a:lstStyle/>
          <a:p>
            <a:r>
              <a:rPr lang="en-US" sz="2400" dirty="0"/>
              <a:t>TMT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AA68-04C3-9140-A2A7-2EE196B661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5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5" y="274641"/>
            <a:ext cx="2847975" cy="1009039"/>
          </a:xfrm>
        </p:spPr>
        <p:txBody>
          <a:bodyPr/>
          <a:lstStyle/>
          <a:p>
            <a:r>
              <a:rPr lang="en-US" dirty="0" smtClean="0"/>
              <a:t>MP7 Prototype</a:t>
            </a:r>
            <a:br>
              <a:rPr lang="en-US" dirty="0" smtClean="0"/>
            </a:br>
            <a:r>
              <a:rPr lang="en-US" sz="2000" b="1" dirty="0">
                <a:solidFill>
                  <a:schemeClr val="tx1"/>
                </a:solidFill>
              </a:rPr>
              <a:t>Preliminary Results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6700" y="3479526"/>
            <a:ext cx="8261838" cy="2938863"/>
          </a:xfrm>
        </p:spPr>
        <p:txBody>
          <a:bodyPr/>
          <a:lstStyle/>
          <a:p>
            <a:r>
              <a:rPr lang="en-GB" dirty="0" smtClean="0"/>
              <a:t>1Tb/s - All 96 optical links operating at 10Gb/s simultaneously </a:t>
            </a:r>
          </a:p>
          <a:p>
            <a:pPr lvl="1"/>
            <a:r>
              <a:rPr lang="en-GB" dirty="0" smtClean="0"/>
              <a:t>x4 bandwidth of any previous card in CMS</a:t>
            </a:r>
          </a:p>
          <a:p>
            <a:pPr lvl="1"/>
            <a:r>
              <a:rPr lang="en-GB" dirty="0"/>
              <a:t>1.0 - 1.4 Tb/s of optical I/O  (</a:t>
            </a:r>
            <a:r>
              <a:rPr lang="en-GB" i="1" dirty="0"/>
              <a:t>Tracker FED ~ 25 </a:t>
            </a:r>
            <a:r>
              <a:rPr lang="en-GB" i="1" dirty="0" err="1"/>
              <a:t>Gbps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(</a:t>
            </a:r>
            <a:r>
              <a:rPr lang="en-GB" i="1" dirty="0" smtClean="0">
                <a:solidFill>
                  <a:srgbClr val="FF0000"/>
                </a:solidFill>
              </a:rPr>
              <a:t>TWEPP 2012 suggests this board is well in advance of </a:t>
            </a:r>
            <a:r>
              <a:rPr lang="en-GB" i="1" u="sng" dirty="0" smtClean="0">
                <a:solidFill>
                  <a:srgbClr val="FF0000"/>
                </a:solidFill>
              </a:rPr>
              <a:t>anything</a:t>
            </a:r>
            <a:r>
              <a:rPr lang="en-GB" i="1" dirty="0" smtClean="0">
                <a:solidFill>
                  <a:srgbClr val="FF0000"/>
                </a:solidFill>
              </a:rPr>
              <a:t> else…)</a:t>
            </a:r>
          </a:p>
          <a:p>
            <a:r>
              <a:rPr lang="en-GB" dirty="0" smtClean="0"/>
              <a:t>All peripherals operating (RAM, CPLD, MMC,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Cooling will be improved</a:t>
            </a:r>
          </a:p>
          <a:p>
            <a:pPr lvl="1"/>
            <a:r>
              <a:rPr lang="en-GB" dirty="0"/>
              <a:t>verify contributions </a:t>
            </a:r>
            <a:r>
              <a:rPr lang="en-GB" dirty="0" smtClean="0"/>
              <a:t>to power consumption when diagnostics available</a:t>
            </a:r>
          </a:p>
          <a:p>
            <a:pPr marL="177696" lvl="1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 descr="C:\Users\giles\Desktop\MP7 Pics\IMG_1876_FOR_GE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0" y="446092"/>
            <a:ext cx="5887183" cy="26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MP7 - Preliminary results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4485866"/>
            <a:ext cx="8229600" cy="1638576"/>
          </a:xfrm>
        </p:spPr>
        <p:txBody>
          <a:bodyPr/>
          <a:lstStyle/>
          <a:p>
            <a:r>
              <a:rPr lang="en-GB" dirty="0" smtClean="0"/>
              <a:t>Clean optical eye (left) and electrical received eye (right).</a:t>
            </a:r>
          </a:p>
          <a:p>
            <a:pPr lvl="1"/>
            <a:r>
              <a:rPr lang="en-GB" dirty="0" smtClean="0"/>
              <a:t>pre-emphasis in the optical receiver, should improve the eye even more.</a:t>
            </a:r>
          </a:p>
          <a:p>
            <a:r>
              <a:rPr lang="en-GB" dirty="0" smtClean="0"/>
              <a:t>PCB manufacturing improvements are possible should we need them.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99" y="1389755"/>
            <a:ext cx="3629145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9" y="990600"/>
            <a:ext cx="4202627" cy="31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3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6512" y="-459432"/>
            <a:ext cx="7680960" cy="1066800"/>
          </a:xfrm>
        </p:spPr>
        <p:txBody>
          <a:bodyPr/>
          <a:lstStyle/>
          <a:p>
            <a:r>
              <a:rPr lang="en-GB" dirty="0" smtClean="0"/>
              <a:t>Demonstrator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95539" y="548683"/>
            <a:ext cx="4968552" cy="15841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endParaRPr lang="en-GB" b="1" dirty="0"/>
          </a:p>
        </p:txBody>
      </p:sp>
      <p:cxnSp>
        <p:nvCxnSpPr>
          <p:cNvPr id="7" name="Straight Arrow Connector 6"/>
          <p:cNvCxnSpPr>
            <a:stCxn id="24" idx="2"/>
            <a:endCxn id="19" idx="0"/>
          </p:cNvCxnSpPr>
          <p:nvPr/>
        </p:nvCxnSpPr>
        <p:spPr>
          <a:xfrm>
            <a:off x="1655676" y="1988840"/>
            <a:ext cx="540060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39" idx="0"/>
          </p:cNvCxnSpPr>
          <p:nvPr/>
        </p:nvCxnSpPr>
        <p:spPr>
          <a:xfrm>
            <a:off x="2431162" y="1988840"/>
            <a:ext cx="2572886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6" idx="2"/>
            <a:endCxn id="39" idx="0"/>
          </p:cNvCxnSpPr>
          <p:nvPr/>
        </p:nvCxnSpPr>
        <p:spPr>
          <a:xfrm>
            <a:off x="3239852" y="1988840"/>
            <a:ext cx="1764196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7" idx="2"/>
            <a:endCxn id="39" idx="0"/>
          </p:cNvCxnSpPr>
          <p:nvPr/>
        </p:nvCxnSpPr>
        <p:spPr>
          <a:xfrm>
            <a:off x="4031941" y="1988840"/>
            <a:ext cx="972108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5" idx="2"/>
            <a:endCxn id="19" idx="0"/>
          </p:cNvCxnSpPr>
          <p:nvPr/>
        </p:nvCxnSpPr>
        <p:spPr>
          <a:xfrm flipH="1">
            <a:off x="2195741" y="1988840"/>
            <a:ext cx="252028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6" idx="2"/>
            <a:endCxn id="19" idx="0"/>
          </p:cNvCxnSpPr>
          <p:nvPr/>
        </p:nvCxnSpPr>
        <p:spPr>
          <a:xfrm flipH="1">
            <a:off x="2195736" y="1988840"/>
            <a:ext cx="1044116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7" idx="2"/>
            <a:endCxn id="19" idx="0"/>
          </p:cNvCxnSpPr>
          <p:nvPr/>
        </p:nvCxnSpPr>
        <p:spPr>
          <a:xfrm flipH="1">
            <a:off x="2195736" y="1988840"/>
            <a:ext cx="1836204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4" idx="2"/>
            <a:endCxn id="39" idx="0"/>
          </p:cNvCxnSpPr>
          <p:nvPr/>
        </p:nvCxnSpPr>
        <p:spPr>
          <a:xfrm>
            <a:off x="1655679" y="1988840"/>
            <a:ext cx="3348372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39552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b="1" dirty="0" smtClean="0"/>
              <a:t>PP0</a:t>
            </a:r>
            <a:endParaRPr lang="en-GB" b="1" dirty="0"/>
          </a:p>
        </p:txBody>
      </p:sp>
      <p:cxnSp>
        <p:nvCxnSpPr>
          <p:cNvPr id="16" name="Straight Arrow Connector 15"/>
          <p:cNvCxnSpPr>
            <a:endCxn id="19" idx="0"/>
          </p:cNvCxnSpPr>
          <p:nvPr/>
        </p:nvCxnSpPr>
        <p:spPr>
          <a:xfrm>
            <a:off x="827589" y="1988840"/>
            <a:ext cx="1368152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39" idx="0"/>
          </p:cNvCxnSpPr>
          <p:nvPr/>
        </p:nvCxnSpPr>
        <p:spPr>
          <a:xfrm>
            <a:off x="863588" y="1988840"/>
            <a:ext cx="4140460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8" idx="2"/>
            <a:endCxn id="19" idx="0"/>
          </p:cNvCxnSpPr>
          <p:nvPr/>
        </p:nvCxnSpPr>
        <p:spPr>
          <a:xfrm flipH="1">
            <a:off x="2195739" y="1988840"/>
            <a:ext cx="2628292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15616" y="3501008"/>
            <a:ext cx="216024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MINI-T5</a:t>
            </a:r>
          </a:p>
          <a:p>
            <a:pPr algn="ctr"/>
            <a:r>
              <a:rPr lang="en-GB" sz="2000" b="1" dirty="0"/>
              <a:t>(Main Processor)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8184" y="3604954"/>
            <a:ext cx="2294218" cy="400110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GB" sz="2000" dirty="0">
                <a:latin typeface="+mn-lt"/>
              </a:rPr>
              <a:t>x 2 Main-Processors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52998" y="2564908"/>
            <a:ext cx="1440121" cy="4000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91387" tIns="45693" rIns="91387" bIns="45693" rtlCol="0">
            <a:spAutoFit/>
          </a:bodyPr>
          <a:lstStyle/>
          <a:p>
            <a:r>
              <a:rPr lang="en-GB" sz="2000" dirty="0">
                <a:latin typeface="+mn-lt"/>
              </a:rPr>
              <a:t>Patch Panel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62029" y="44626"/>
            <a:ext cx="4723172" cy="646276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r>
              <a:rPr lang="en-GB" dirty="0">
                <a:latin typeface="+mn-lt"/>
              </a:rPr>
              <a:t>ECAL &amp; HCAL Trigger Primitive Data would enter here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92280" y="6237312"/>
            <a:ext cx="1728192" cy="57606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AMC13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1640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b="1" dirty="0" smtClean="0"/>
              <a:t>PP1</a:t>
            </a:r>
            <a:endParaRPr lang="en-GB" b="1" dirty="0"/>
          </a:p>
        </p:txBody>
      </p:sp>
      <p:sp>
        <p:nvSpPr>
          <p:cNvPr id="25" name="Rectangle 24"/>
          <p:cNvSpPr/>
          <p:nvPr/>
        </p:nvSpPr>
        <p:spPr>
          <a:xfrm>
            <a:off x="2123729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b="1" dirty="0" smtClean="0"/>
              <a:t>PP2</a:t>
            </a:r>
            <a:endParaRPr lang="en-GB" b="1" dirty="0"/>
          </a:p>
        </p:txBody>
      </p:sp>
      <p:sp>
        <p:nvSpPr>
          <p:cNvPr id="26" name="Rectangle 25"/>
          <p:cNvSpPr/>
          <p:nvPr/>
        </p:nvSpPr>
        <p:spPr>
          <a:xfrm>
            <a:off x="2915819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07909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9992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08104" y="548683"/>
            <a:ext cx="1800200" cy="15841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5652120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44209" y="1124746"/>
            <a:ext cx="648072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PP0</a:t>
            </a:r>
          </a:p>
        </p:txBody>
      </p:sp>
      <p:sp>
        <p:nvSpPr>
          <p:cNvPr id="32" name="Freeform 31"/>
          <p:cNvSpPr/>
          <p:nvPr/>
        </p:nvSpPr>
        <p:spPr>
          <a:xfrm>
            <a:off x="6522542" y="440085"/>
            <a:ext cx="952500" cy="1843088"/>
          </a:xfrm>
          <a:custGeom>
            <a:avLst/>
            <a:gdLst>
              <a:gd name="connsiteX0" fmla="*/ 147637 w 952500"/>
              <a:gd name="connsiteY0" fmla="*/ 0 h 1843088"/>
              <a:gd name="connsiteX1" fmla="*/ 0 w 952500"/>
              <a:gd name="connsiteY1" fmla="*/ 738188 h 1843088"/>
              <a:gd name="connsiteX2" fmla="*/ 161925 w 952500"/>
              <a:gd name="connsiteY2" fmla="*/ 919163 h 1843088"/>
              <a:gd name="connsiteX3" fmla="*/ 0 w 952500"/>
              <a:gd name="connsiteY3" fmla="*/ 1443038 h 1843088"/>
              <a:gd name="connsiteX4" fmla="*/ 242887 w 952500"/>
              <a:gd name="connsiteY4" fmla="*/ 1647825 h 1843088"/>
              <a:gd name="connsiteX5" fmla="*/ 100012 w 952500"/>
              <a:gd name="connsiteY5" fmla="*/ 1843088 h 1843088"/>
              <a:gd name="connsiteX6" fmla="*/ 952500 w 952500"/>
              <a:gd name="connsiteY6" fmla="*/ 1828800 h 1843088"/>
              <a:gd name="connsiteX7" fmla="*/ 919162 w 952500"/>
              <a:gd name="connsiteY7" fmla="*/ 9525 h 1843088"/>
              <a:gd name="connsiteX8" fmla="*/ 147637 w 952500"/>
              <a:gd name="connsiteY8" fmla="*/ 0 h 184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500" h="1843088">
                <a:moveTo>
                  <a:pt x="147637" y="0"/>
                </a:moveTo>
                <a:lnTo>
                  <a:pt x="0" y="738188"/>
                </a:lnTo>
                <a:lnTo>
                  <a:pt x="161925" y="919163"/>
                </a:lnTo>
                <a:lnTo>
                  <a:pt x="0" y="1443038"/>
                </a:lnTo>
                <a:lnTo>
                  <a:pt x="242887" y="1647825"/>
                </a:lnTo>
                <a:lnTo>
                  <a:pt x="100012" y="1843088"/>
                </a:lnTo>
                <a:lnTo>
                  <a:pt x="952500" y="1828800"/>
                </a:lnTo>
                <a:lnTo>
                  <a:pt x="919162" y="9525"/>
                </a:lnTo>
                <a:lnTo>
                  <a:pt x="1476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endParaRPr lang="en-GB" sz="2000"/>
          </a:p>
        </p:txBody>
      </p:sp>
      <p:sp>
        <p:nvSpPr>
          <p:cNvPr id="33" name="TextBox 32"/>
          <p:cNvSpPr txBox="1"/>
          <p:nvPr/>
        </p:nvSpPr>
        <p:spPr>
          <a:xfrm>
            <a:off x="6732241" y="1156682"/>
            <a:ext cx="2310248" cy="400110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GB" sz="2000" dirty="0">
                <a:latin typeface="+mn-lt"/>
              </a:rPr>
              <a:t>x 24 Pre-Processors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7544" y="579745"/>
            <a:ext cx="4464496" cy="43204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b="1" dirty="0" smtClean="0"/>
              <a:t>MINI-T5 (6x </a:t>
            </a:r>
            <a:r>
              <a:rPr lang="en-GB" b="1" dirty="0" err="1" smtClean="0"/>
              <a:t>PreProcessors</a:t>
            </a:r>
            <a:r>
              <a:rPr lang="en-GB" b="1" dirty="0" smtClean="0"/>
              <a:t>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788024" y="332656"/>
            <a:ext cx="0" cy="6947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0" idx="1"/>
          </p:cNvCxnSpPr>
          <p:nvPr/>
        </p:nvCxnSpPr>
        <p:spPr>
          <a:xfrm>
            <a:off x="827584" y="5805269"/>
            <a:ext cx="6264696" cy="1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457196" y="5373217"/>
            <a:ext cx="0" cy="115212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923928" y="3501008"/>
            <a:ext cx="216024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MINI-T5</a:t>
            </a:r>
          </a:p>
          <a:p>
            <a:pPr algn="ctr"/>
            <a:r>
              <a:rPr lang="en-GB" sz="2000" b="1" dirty="0"/>
              <a:t>(Main Processor)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92280" y="5517232"/>
            <a:ext cx="1728192" cy="5760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MCH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745228" y="5373216"/>
            <a:ext cx="0" cy="43204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0" idx="2"/>
            <a:endCxn id="19" idx="0"/>
          </p:cNvCxnSpPr>
          <p:nvPr/>
        </p:nvCxnSpPr>
        <p:spPr>
          <a:xfrm flipH="1">
            <a:off x="2195736" y="1988840"/>
            <a:ext cx="3780420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8" idx="2"/>
            <a:endCxn id="39" idx="0"/>
          </p:cNvCxnSpPr>
          <p:nvPr/>
        </p:nvCxnSpPr>
        <p:spPr>
          <a:xfrm>
            <a:off x="4824028" y="1988840"/>
            <a:ext cx="180020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0" idx="2"/>
            <a:endCxn id="39" idx="0"/>
          </p:cNvCxnSpPr>
          <p:nvPr/>
        </p:nvCxnSpPr>
        <p:spPr>
          <a:xfrm flipH="1">
            <a:off x="5004051" y="1988840"/>
            <a:ext cx="972108" cy="151216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768278" y="5776597"/>
            <a:ext cx="1814825" cy="308028"/>
          </a:xfrm>
          <a:prstGeom prst="rect">
            <a:avLst/>
          </a:prstGeom>
          <a:noFill/>
        </p:spPr>
        <p:txBody>
          <a:bodyPr wrap="none" lIns="91387" tIns="45693" rIns="91387" bIns="45693">
            <a:spAutoFit/>
          </a:bodyPr>
          <a:lstStyle/>
          <a:p>
            <a:pPr algn="ctr"/>
            <a:r>
              <a:rPr lang="en-GB" sz="1400" b="1" dirty="0"/>
              <a:t>Standard Services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825340" y="6505600"/>
            <a:ext cx="1700703" cy="308028"/>
          </a:xfrm>
          <a:prstGeom prst="rect">
            <a:avLst/>
          </a:prstGeom>
          <a:noFill/>
        </p:spPr>
        <p:txBody>
          <a:bodyPr wrap="none" lIns="91387" tIns="45693" rIns="91387" bIns="45693">
            <a:spAutoFit/>
          </a:bodyPr>
          <a:lstStyle/>
          <a:p>
            <a:pPr algn="ctr"/>
            <a:r>
              <a:rPr lang="en-GB" sz="1400" b="1" dirty="0"/>
              <a:t>Custom Services</a:t>
            </a:r>
          </a:p>
        </p:txBody>
      </p:sp>
      <p:cxnSp>
        <p:nvCxnSpPr>
          <p:cNvPr id="50" name="Straight Arrow Connector 49"/>
          <p:cNvCxnSpPr>
            <a:endCxn id="23" idx="1"/>
          </p:cNvCxnSpPr>
          <p:nvPr/>
        </p:nvCxnSpPr>
        <p:spPr>
          <a:xfrm>
            <a:off x="539552" y="6525344"/>
            <a:ext cx="6552728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827584" y="2132856"/>
            <a:ext cx="0" cy="367240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9552" y="2132857"/>
            <a:ext cx="0" cy="439248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2530423" y="4725144"/>
            <a:ext cx="216024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r>
              <a:rPr lang="en-GB" sz="2000" b="1" dirty="0"/>
              <a:t>MINI-T5</a:t>
            </a:r>
          </a:p>
          <a:p>
            <a:pPr algn="ctr"/>
            <a:r>
              <a:rPr lang="en-GB" sz="2000" b="1" dirty="0"/>
              <a:t>(Global Trigger)</a:t>
            </a:r>
          </a:p>
        </p:txBody>
      </p:sp>
      <p:cxnSp>
        <p:nvCxnSpPr>
          <p:cNvPr id="36" name="Straight Arrow Connector 35"/>
          <p:cNvCxnSpPr>
            <a:stCxn id="19" idx="2"/>
            <a:endCxn id="82" idx="0"/>
          </p:cNvCxnSpPr>
          <p:nvPr/>
        </p:nvCxnSpPr>
        <p:spPr>
          <a:xfrm>
            <a:off x="2195737" y="4149080"/>
            <a:ext cx="1414807" cy="576064"/>
          </a:xfrm>
          <a:prstGeom prst="straightConnector1">
            <a:avLst/>
          </a:prstGeom>
          <a:ln w="38100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9" idx="2"/>
            <a:endCxn id="82" idx="0"/>
          </p:cNvCxnSpPr>
          <p:nvPr/>
        </p:nvCxnSpPr>
        <p:spPr>
          <a:xfrm flipH="1">
            <a:off x="3610548" y="4149080"/>
            <a:ext cx="1393505" cy="576064"/>
          </a:xfrm>
          <a:prstGeom prst="straightConnector1">
            <a:avLst/>
          </a:prstGeom>
          <a:ln w="38100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1403648" y="4149082"/>
            <a:ext cx="0" cy="237626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1691680" y="4149080"/>
            <a:ext cx="0" cy="1656184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5508104" y="4149082"/>
            <a:ext cx="0" cy="237626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5796136" y="4149080"/>
            <a:ext cx="0" cy="1656184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092279" y="1712398"/>
            <a:ext cx="1950209" cy="156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7" tIns="45693" rIns="91387" bIns="45693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0000"/>
                </a:solidFill>
              </a:rPr>
              <a:t>1/4 CMS at 24 bit/tower resolution for every 6</a:t>
            </a:r>
            <a:r>
              <a:rPr lang="en-GB" sz="2400" baseline="30000" dirty="0">
                <a:solidFill>
                  <a:srgbClr val="FF0000"/>
                </a:solidFill>
              </a:rPr>
              <a:t>th</a:t>
            </a:r>
            <a:r>
              <a:rPr lang="en-GB" sz="2400" dirty="0">
                <a:solidFill>
                  <a:srgbClr val="FF0000"/>
                </a:solidFill>
              </a:rPr>
              <a:t> BX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32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1823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616" y="-446112"/>
            <a:ext cx="7680960" cy="1066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Latency – Time-Multiplexed CMS GCT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04" y="2924944"/>
            <a:ext cx="5112568" cy="383442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08872" y="1249532"/>
            <a:ext cx="8126256" cy="576064"/>
            <a:chOff x="118152" y="1988840"/>
            <a:chExt cx="8126256" cy="576064"/>
          </a:xfrm>
        </p:grpSpPr>
        <p:sp>
          <p:nvSpPr>
            <p:cNvPr id="5" name="Rectangle 4"/>
            <p:cNvSpPr/>
            <p:nvPr/>
          </p:nvSpPr>
          <p:spPr>
            <a:xfrm>
              <a:off x="118152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PP </a:t>
              </a:r>
              <a:r>
                <a:rPr lang="en-GB" dirty="0" err="1" smtClean="0">
                  <a:solidFill>
                    <a:prstClr val="white"/>
                  </a:solidFill>
                  <a:latin typeface="Corbel"/>
                </a:rPr>
                <a:t>algo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15616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PP GTX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7744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MP GTX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75856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MP Align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83968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MP </a:t>
              </a:r>
              <a:r>
                <a:rPr lang="en-GB" dirty="0" err="1" smtClean="0">
                  <a:solidFill>
                    <a:prstClr val="white"/>
                  </a:solidFill>
                  <a:latin typeface="Corbel"/>
                </a:rPr>
                <a:t>Algo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92080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MP GTX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44208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GT GTX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52320" y="1988840"/>
              <a:ext cx="792088" cy="57606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Corbel"/>
                </a:rPr>
                <a:t>GT Align</a:t>
              </a:r>
              <a:endParaRPr lang="en-GB" dirty="0">
                <a:solidFill>
                  <a:prstClr val="white"/>
                </a:solidFill>
                <a:latin typeface="Corbel"/>
              </a:endParaRPr>
            </a:p>
          </p:txBody>
        </p:sp>
        <p:cxnSp>
          <p:nvCxnSpPr>
            <p:cNvPr id="15" name="Straight Arrow Connector 14"/>
            <p:cNvCxnSpPr>
              <a:stCxn id="5" idx="3"/>
              <a:endCxn id="7" idx="1"/>
            </p:cNvCxnSpPr>
            <p:nvPr/>
          </p:nvCxnSpPr>
          <p:spPr>
            <a:xfrm>
              <a:off x="910240" y="2276872"/>
              <a:ext cx="2053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3"/>
              <a:endCxn id="8" idx="1"/>
            </p:cNvCxnSpPr>
            <p:nvPr/>
          </p:nvCxnSpPr>
          <p:spPr>
            <a:xfrm>
              <a:off x="1907704" y="227687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8" idx="3"/>
              <a:endCxn id="9" idx="1"/>
            </p:cNvCxnSpPr>
            <p:nvPr/>
          </p:nvCxnSpPr>
          <p:spPr>
            <a:xfrm>
              <a:off x="3059832" y="2276872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9" idx="3"/>
              <a:endCxn id="10" idx="1"/>
            </p:cNvCxnSpPr>
            <p:nvPr/>
          </p:nvCxnSpPr>
          <p:spPr>
            <a:xfrm>
              <a:off x="4067944" y="2276872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0" idx="3"/>
              <a:endCxn id="11" idx="1"/>
            </p:cNvCxnSpPr>
            <p:nvPr/>
          </p:nvCxnSpPr>
          <p:spPr>
            <a:xfrm>
              <a:off x="5076056" y="2276872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1" idx="3"/>
              <a:endCxn id="12" idx="1"/>
            </p:cNvCxnSpPr>
            <p:nvPr/>
          </p:nvCxnSpPr>
          <p:spPr>
            <a:xfrm>
              <a:off x="6084168" y="227687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2" idx="3"/>
              <a:endCxn id="13" idx="1"/>
            </p:cNvCxnSpPr>
            <p:nvPr/>
          </p:nvCxnSpPr>
          <p:spPr>
            <a:xfrm>
              <a:off x="7236296" y="2276872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834928" y="4537656"/>
            <a:ext cx="1265464" cy="646276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MP output valid flag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34928" y="5535898"/>
            <a:ext cx="1265464" cy="646276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GT input valid flag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4928" y="3425758"/>
            <a:ext cx="1265464" cy="646276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PP output valid flag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2204867"/>
            <a:ext cx="3379052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Total latency is: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886281"/>
              </p:ext>
            </p:extLst>
          </p:nvPr>
        </p:nvGraphicFramePr>
        <p:xfrm>
          <a:off x="140846" y="2582715"/>
          <a:ext cx="3600400" cy="2687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63689"/>
                <a:gridCol w="1152128"/>
                <a:gridCol w="1084583"/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 Link latency</a:t>
                      </a:r>
                    </a:p>
                    <a:p>
                      <a:pPr algn="ctr"/>
                      <a:r>
                        <a:rPr lang="en-GB" sz="1600" dirty="0" smtClean="0"/>
                        <a:t>(PP to MP)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6.5 BX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161.6ns</a:t>
                      </a:r>
                      <a:endParaRPr lang="en-GB" sz="1600" dirty="0"/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 Algorithm latency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3.7 BX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92.8ns</a:t>
                      </a:r>
                      <a:endParaRPr lang="en-GB" sz="1600" dirty="0"/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 Link latency (MP to GT )†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 7.5 BX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182.4ns</a:t>
                      </a:r>
                      <a:endParaRPr lang="en-GB" sz="1600" dirty="0"/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 Time</a:t>
                      </a:r>
                      <a:r>
                        <a:rPr lang="en-GB" sz="1600" baseline="0" dirty="0" smtClean="0"/>
                        <a:t>-Mux 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 BX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250 ns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Total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27.7 BX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686.8 ns</a:t>
                      </a:r>
                      <a:endParaRPr lang="en-GB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36511" y="5351230"/>
            <a:ext cx="4099132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92D050"/>
                </a:solidFill>
                <a:latin typeface="Corbel"/>
                <a:ea typeface="+mn-ea"/>
                <a:cs typeface="+mn-cs"/>
                <a:sym typeface="Wingdings"/>
              </a:rPr>
              <a:t>Look at that – the maths works, phew! </a:t>
            </a:r>
            <a:endParaRPr lang="en-GB" dirty="0">
              <a:solidFill>
                <a:srgbClr val="92D050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07" y="5851301"/>
            <a:ext cx="3955116" cy="276999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†Making allowances here for the firmware bug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33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0640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WP4: pixel DAQ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43000"/>
            <a:ext cx="9017000" cy="5213350"/>
          </a:xfrm>
        </p:spPr>
        <p:txBody>
          <a:bodyPr/>
          <a:lstStyle/>
          <a:p>
            <a:r>
              <a:rPr lang="en-US" sz="2400" dirty="0"/>
              <a:t>Pixel detector will be replaced at end of 2016</a:t>
            </a:r>
          </a:p>
          <a:p>
            <a:pPr lvl="1"/>
            <a:r>
              <a:rPr lang="en-US" sz="2200" dirty="0" smtClean="0"/>
              <a:t>improved </a:t>
            </a:r>
            <a:r>
              <a:rPr lang="en-US" sz="2200" dirty="0"/>
              <a:t>performance for high pile-up </a:t>
            </a:r>
            <a:r>
              <a:rPr lang="en-US" sz="2200" dirty="0" smtClean="0"/>
              <a:t>environment</a:t>
            </a:r>
          </a:p>
          <a:p>
            <a:pPr lvl="2"/>
            <a:endParaRPr lang="en-US" dirty="0"/>
          </a:p>
          <a:p>
            <a:r>
              <a:rPr lang="en-US" sz="2400" dirty="0" smtClean="0"/>
              <a:t>TDR released with UK proposal for </a:t>
            </a:r>
            <a:r>
              <a:rPr lang="en-US" sz="2400" dirty="0"/>
              <a:t>pixel FED &amp; </a:t>
            </a:r>
            <a:r>
              <a:rPr lang="en-US" sz="2400" dirty="0" smtClean="0"/>
              <a:t>DAQ responsibility</a:t>
            </a:r>
          </a:p>
          <a:p>
            <a:pPr lvl="1"/>
            <a:r>
              <a:rPr lang="en-US" dirty="0" smtClean="0"/>
              <a:t>subject to PPRP approval</a:t>
            </a:r>
            <a:endParaRPr lang="en-US" dirty="0"/>
          </a:p>
          <a:p>
            <a:pPr lvl="1"/>
            <a:r>
              <a:rPr lang="en-US" dirty="0"/>
              <a:t>builds on UK expertise in Tracker DAQ </a:t>
            </a:r>
            <a:r>
              <a:rPr lang="en-US" sz="22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and  </a:t>
            </a:r>
            <a:r>
              <a:rPr lang="en-US" dirty="0">
                <a:solidFill>
                  <a:srgbClr val="FF0000"/>
                </a:solidFill>
              </a:rPr>
              <a:t>R&amp;D to date from all existing WPs, with sharing by all UK groups</a:t>
            </a:r>
          </a:p>
          <a:p>
            <a:pPr lvl="1"/>
            <a:r>
              <a:rPr lang="en-US" dirty="0"/>
              <a:t>WP1: </a:t>
            </a:r>
            <a:r>
              <a:rPr lang="en-US" dirty="0" err="1"/>
              <a:t>IPbus</a:t>
            </a:r>
            <a:r>
              <a:rPr lang="en-US" dirty="0"/>
              <a:t> &amp; simulations</a:t>
            </a:r>
          </a:p>
          <a:p>
            <a:pPr lvl="1"/>
            <a:r>
              <a:rPr lang="en-US" dirty="0"/>
              <a:t>WP2: SFED development</a:t>
            </a:r>
          </a:p>
          <a:p>
            <a:pPr lvl="1"/>
            <a:r>
              <a:rPr lang="en-US" dirty="0"/>
              <a:t>WP3: mini-T5/MP7 hardware &amp; firmware</a:t>
            </a:r>
          </a:p>
          <a:p>
            <a:r>
              <a:rPr lang="en-US" sz="2400" dirty="0"/>
              <a:t>Very positive response </a:t>
            </a:r>
            <a:r>
              <a:rPr lang="en-US" sz="2400" dirty="0" smtClean="0"/>
              <a:t>from </a:t>
            </a:r>
            <a:r>
              <a:rPr lang="en-US" sz="2400" dirty="0"/>
              <a:t>CMS</a:t>
            </a:r>
          </a:p>
          <a:p>
            <a:pPr lvl="1"/>
            <a:r>
              <a:rPr lang="en-US" dirty="0"/>
              <a:t>UK is highly regarded, and we gain expertise in strategic area</a:t>
            </a:r>
          </a:p>
          <a:p>
            <a:pPr lvl="1"/>
            <a:r>
              <a:rPr lang="en-US" dirty="0"/>
              <a:t>strengthens pixel project &amp; matches long term µTCA </a:t>
            </a:r>
            <a:r>
              <a:rPr lang="en-US" dirty="0" smtClean="0"/>
              <a:t>adoption (we are “experts”)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440" y="4488430"/>
            <a:ext cx="3988797" cy="215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0725" y="1682076"/>
            <a:ext cx="3870719" cy="287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pixel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2088106"/>
            <a:ext cx="5233724" cy="3865728"/>
          </a:xfrm>
        </p:spPr>
        <p:txBody>
          <a:bodyPr/>
          <a:lstStyle/>
          <a:p>
            <a:pPr lvl="1">
              <a:lnSpc>
                <a:spcPct val="120000"/>
              </a:lnSpc>
            </a:pPr>
            <a:r>
              <a:rPr lang="en-US" dirty="0" smtClean="0"/>
              <a:t>less material &amp; better layout means less conversions &amp; interactions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better IP resolution and b-tagging efficiency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improved seeding efficiency &amp; lower fake rates from extra tracking layer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layer provides better track projection to the strip tracker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higher readout efficiency and less </a:t>
            </a:r>
            <a:r>
              <a:rPr lang="en-US" dirty="0" err="1" smtClean="0"/>
              <a:t>deadtime</a:t>
            </a:r>
            <a:r>
              <a:rPr lang="en-US" dirty="0" smtClean="0"/>
              <a:t> with new ROC and digital readout chain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1300" y="1145272"/>
            <a:ext cx="8610600" cy="17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marL="342682" marR="0" lvl="0" indent="-342682" algn="l" defTabSz="4569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6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Replacement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is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a lower mass detector with 4 barrel layers and 3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endcap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disks per side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ＭＳ Ｐゴシック" pitchFamily="-11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pixel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76" y="4694874"/>
            <a:ext cx="8254624" cy="1705972"/>
          </a:xfrm>
        </p:spPr>
        <p:txBody>
          <a:bodyPr/>
          <a:lstStyle/>
          <a:p>
            <a:pPr lvl="1"/>
            <a:r>
              <a:rPr lang="en-US" dirty="0" smtClean="0"/>
              <a:t>substantially reduced detector mass, despite twice number of channels</a:t>
            </a:r>
          </a:p>
          <a:p>
            <a:pPr lvl="2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cooling, improved mechanics, </a:t>
            </a:r>
            <a:r>
              <a:rPr lang="en-US" dirty="0" err="1" smtClean="0"/>
              <a:t>optimised</a:t>
            </a:r>
            <a:r>
              <a:rPr lang="en-US" dirty="0" smtClean="0"/>
              <a:t> layout of services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b-jet efficiency improvement of 30%, for a 1% fake rate at 100 PU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5624" r="8888" b="1875"/>
          <a:stretch>
            <a:fillRect/>
          </a:stretch>
        </p:blipFill>
        <p:spPr bwMode="auto">
          <a:xfrm>
            <a:off x="85771" y="1188935"/>
            <a:ext cx="4349750" cy="298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1062561" y="4034935"/>
            <a:ext cx="2701636" cy="35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algn="ctr" defTabSz="820295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  <a:sym typeface="Gill Sans" charset="0"/>
              </a:rPr>
              <a:t>Radiation </a:t>
            </a:r>
            <a:r>
              <a:rPr lang="en-US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  <a:sym typeface="Gill Sans" charset="0"/>
              </a:rPr>
              <a:t>length vs. Eta</a:t>
            </a:r>
            <a:endParaRPr lang="en-US" dirty="0">
              <a:solidFill>
                <a:srgbClr val="000000"/>
              </a:solidFill>
              <a:latin typeface="+mn-lt"/>
              <a:ea typeface="ＭＳ Ｐゴシック" charset="-128"/>
              <a:cs typeface="ＭＳ Ｐゴシック" charset="-128"/>
              <a:sym typeface="Gill Sans" charset="0"/>
            </a:endParaRP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1427862" y="1425421"/>
            <a:ext cx="2080211" cy="638735"/>
          </a:xfrm>
          <a:prstGeom prst="rect">
            <a:avLst/>
          </a:prstGeom>
          <a:solidFill>
            <a:srgbClr val="E1E1B7"/>
          </a:solidFill>
          <a:ln>
            <a:noFill/>
          </a:ln>
          <a:effectLst/>
          <a:extLst/>
        </p:spPr>
        <p:txBody>
          <a:bodyPr wrap="square" lIns="82021" tIns="41010" rIns="82021" bIns="4101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820295" eaLnBrk="1" hangingPunct="1">
              <a:spcBef>
                <a:spcPts val="538"/>
              </a:spcBef>
            </a:pPr>
            <a:r>
              <a:rPr lang="en-US" sz="1600" b="1">
                <a:latin typeface="Arial" charset="0"/>
              </a:rPr>
              <a:t>Dots – Upgrade</a:t>
            </a:r>
          </a:p>
          <a:p>
            <a:pPr algn="ctr" defTabSz="820295" eaLnBrk="1" hangingPunct="1">
              <a:spcBef>
                <a:spcPts val="538"/>
              </a:spcBef>
            </a:pPr>
            <a:r>
              <a:rPr lang="en-US" sz="1600" b="1">
                <a:solidFill>
                  <a:srgbClr val="408000"/>
                </a:solidFill>
                <a:latin typeface="Arial" charset="0"/>
              </a:rPr>
              <a:t>Green – Current</a:t>
            </a:r>
            <a:endParaRPr lang="en-US" sz="1600" b="1">
              <a:latin typeface="Arial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57" y="1079751"/>
            <a:ext cx="4531056" cy="344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5868538" y="2661311"/>
            <a:ext cx="1214651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7178725" y="2729551"/>
            <a:ext cx="982638" cy="329042"/>
          </a:xfrm>
          <a:prstGeom prst="rect">
            <a:avLst/>
          </a:prstGeom>
          <a:solidFill>
            <a:srgbClr val="E1E1B7"/>
          </a:solidFill>
          <a:ln>
            <a:noFill/>
          </a:ln>
          <a:effectLst/>
          <a:extLst/>
        </p:spPr>
        <p:txBody>
          <a:bodyPr wrap="square" lIns="82021" tIns="41010" rIns="82021" bIns="4101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820295" eaLnBrk="1" hangingPunct="1">
              <a:spcBef>
                <a:spcPts val="538"/>
              </a:spcBef>
            </a:pPr>
            <a:r>
              <a:rPr lang="en-US" sz="1600" b="1" dirty="0" smtClean="0">
                <a:latin typeface="Arial" charset="0"/>
              </a:rPr>
              <a:t>100 PU</a:t>
            </a:r>
            <a:endParaRPr lang="en-US" sz="16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Straight Connector 132"/>
          <p:cNvCxnSpPr/>
          <p:nvPr/>
        </p:nvCxnSpPr>
        <p:spPr>
          <a:xfrm>
            <a:off x="4821385" y="3184341"/>
            <a:ext cx="0" cy="32562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ROC and readout chain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9472" y="1145272"/>
            <a:ext cx="8227328" cy="17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marL="342682" lvl="0" indent="-342682" eaLnBrk="0" hangingPunct="0">
              <a:spcBef>
                <a:spcPct val="20000"/>
              </a:spcBef>
              <a:buFont typeface="Arial" pitchFamily="-106" charset="0"/>
              <a:buChar char="•"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New ROC and readout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scheme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required for efficient operation up to 100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PU</a:t>
            </a:r>
            <a:endParaRPr lang="en-GB" sz="2000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pPr marL="444217" lvl="1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estimated ~50% data loss at 100 PU (50 ns bunch spacing, 2x10</a:t>
            </a:r>
            <a:r>
              <a:rPr lang="en-US" sz="2000" baseline="30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34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 cm</a:t>
            </a:r>
            <a:r>
              <a:rPr lang="en-US" sz="2000" baseline="30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-2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s</a:t>
            </a:r>
            <a:r>
              <a:rPr lang="en-US" sz="2000" baseline="30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-1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 at r = 3.9cm)</a:t>
            </a:r>
          </a:p>
          <a:p>
            <a:pPr marL="444217" lvl="1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r>
              <a:rPr lang="en-GB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requirement is for &lt; 3% data loss at new 2.9cm reduced radius</a:t>
            </a:r>
            <a:endParaRPr lang="en-US" sz="200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+mn-cs"/>
            </a:endParaRPr>
          </a:p>
          <a:p>
            <a:pPr marL="342682" lvl="0" indent="-342682" eaLnBrk="0" hangingPunct="0">
              <a:spcBef>
                <a:spcPct val="20000"/>
              </a:spcBef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ＭＳ Ｐゴシック" pitchFamily="-110" charset="-128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1527" y="4129558"/>
            <a:ext cx="782466" cy="5186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243927" y="4281958"/>
            <a:ext cx="782466" cy="5186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396327" y="4434358"/>
            <a:ext cx="782466" cy="5186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548727" y="4586758"/>
            <a:ext cx="782466" cy="5186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ROC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16611" y="4281958"/>
            <a:ext cx="782466" cy="51861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</a:rPr>
              <a:t>TBM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7" name="Straight Connector 26"/>
          <p:cNvCxnSpPr>
            <a:stCxn id="24" idx="0"/>
            <a:endCxn id="24" idx="0"/>
          </p:cNvCxnSpPr>
          <p:nvPr/>
        </p:nvCxnSpPr>
        <p:spPr>
          <a:xfrm>
            <a:off x="4307844" y="4281958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0"/>
          </p:cNvCxnSpPr>
          <p:nvPr/>
        </p:nvCxnSpPr>
        <p:spPr>
          <a:xfrm flipV="1">
            <a:off x="4307844" y="3949862"/>
            <a:ext cx="0" cy="33209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482760" y="3949862"/>
            <a:ext cx="28250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8" idx="0"/>
          </p:cNvCxnSpPr>
          <p:nvPr/>
        </p:nvCxnSpPr>
        <p:spPr>
          <a:xfrm flipV="1">
            <a:off x="1482760" y="3949862"/>
            <a:ext cx="0" cy="179696"/>
          </a:xfrm>
          <a:prstGeom prst="line">
            <a:avLst/>
          </a:prstGeom>
          <a:ln>
            <a:solidFill>
              <a:schemeClr val="accent2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4" idx="2"/>
          </p:cNvCxnSpPr>
          <p:nvPr/>
        </p:nvCxnSpPr>
        <p:spPr>
          <a:xfrm>
            <a:off x="4307844" y="4800573"/>
            <a:ext cx="1" cy="405418"/>
          </a:xfrm>
          <a:prstGeom prst="line">
            <a:avLst/>
          </a:prstGeom>
          <a:ln>
            <a:solidFill>
              <a:schemeClr val="accent2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939960" y="5205991"/>
            <a:ext cx="236788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2" idx="2"/>
          </p:cNvCxnSpPr>
          <p:nvPr/>
        </p:nvCxnSpPr>
        <p:spPr>
          <a:xfrm flipV="1">
            <a:off x="1939960" y="5105373"/>
            <a:ext cx="0" cy="100618"/>
          </a:xfrm>
          <a:prstGeom prst="straightConnector1">
            <a:avLst/>
          </a:prstGeom>
          <a:ln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119321" y="4226203"/>
            <a:ext cx="457200" cy="457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880488" y="4226203"/>
            <a:ext cx="23883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032888" y="4378603"/>
            <a:ext cx="23883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185288" y="4531003"/>
            <a:ext cx="23883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337688" y="4683403"/>
            <a:ext cx="23883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331193" y="4434358"/>
            <a:ext cx="15854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278576" y="4588798"/>
            <a:ext cx="644530" cy="0"/>
          </a:xfrm>
          <a:prstGeom prst="straightConnector1">
            <a:avLst/>
          </a:prstGeom>
          <a:ln>
            <a:solidFill>
              <a:schemeClr val="accent4">
                <a:alpha val="52000"/>
              </a:schemeClr>
            </a:solidFill>
            <a:prstDash val="soli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3012008" y="4586758"/>
            <a:ext cx="242818" cy="0"/>
          </a:xfrm>
          <a:prstGeom prst="straightConnector1">
            <a:avLst/>
          </a:prstGeom>
          <a:ln>
            <a:solidFill>
              <a:schemeClr val="accent4">
                <a:alpha val="52000"/>
              </a:schemeClr>
            </a:solidFill>
            <a:prstDash val="sysDot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2576521" y="3747987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accent2">
                    <a:lumMod val="50000"/>
                  </a:schemeClr>
                </a:solidFill>
              </a:rPr>
              <a:t>token in</a:t>
            </a:r>
            <a:endParaRPr lang="en-GB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97675" y="4991881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accent2">
                    <a:lumMod val="50000"/>
                  </a:schemeClr>
                </a:solidFill>
              </a:rPr>
              <a:t>token out</a:t>
            </a:r>
            <a:endParaRPr lang="en-GB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645796" y="4209137"/>
            <a:ext cx="1154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accent4">
                    <a:lumMod val="50000"/>
                  </a:schemeClr>
                </a:solidFill>
              </a:rPr>
              <a:t>160 Mbps data</a:t>
            </a:r>
            <a:endParaRPr lang="en-GB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1" name="Right Arrow 120"/>
          <p:cNvSpPr/>
          <p:nvPr/>
        </p:nvSpPr>
        <p:spPr>
          <a:xfrm>
            <a:off x="4710952" y="4470746"/>
            <a:ext cx="1273224" cy="14338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3" name="Straight Connector 122"/>
          <p:cNvCxnSpPr/>
          <p:nvPr/>
        </p:nvCxnSpPr>
        <p:spPr>
          <a:xfrm>
            <a:off x="6850075" y="4531003"/>
            <a:ext cx="1260764" cy="0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ectangle 123"/>
          <p:cNvSpPr/>
          <p:nvPr/>
        </p:nvSpPr>
        <p:spPr>
          <a:xfrm>
            <a:off x="6020443" y="4295445"/>
            <a:ext cx="782466" cy="51861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OH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830335" y="4644504"/>
            <a:ext cx="1225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accent4">
                    <a:lumMod val="50000"/>
                  </a:schemeClr>
                </a:solidFill>
              </a:rPr>
              <a:t>400 Mbps 4b/5b encoded data</a:t>
            </a:r>
            <a:endParaRPr lang="en-GB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072119" y="4226203"/>
            <a:ext cx="1400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accent6"/>
                </a:solidFill>
              </a:rPr>
              <a:t>optical link to FED</a:t>
            </a:r>
            <a:endParaRPr lang="en-GB" sz="1100" dirty="0">
              <a:solidFill>
                <a:schemeClr val="accent6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339590" y="5285049"/>
            <a:ext cx="3533239" cy="11254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 smtClean="0"/>
              <a:t>- increased buffer sizes and improved hit buffering architecture in ROC</a:t>
            </a:r>
          </a:p>
          <a:p>
            <a:r>
              <a:rPr lang="en-GB" sz="1600" dirty="0" smtClean="0"/>
              <a:t>- 8 bit ADC to digitise pulse height information within ROC</a:t>
            </a:r>
            <a:endParaRPr lang="en-GB" sz="1600" dirty="0"/>
          </a:p>
        </p:txBody>
      </p:sp>
      <p:sp>
        <p:nvSpPr>
          <p:cNvPr id="128" name="Rectangle 127"/>
          <p:cNvSpPr/>
          <p:nvPr/>
        </p:nvSpPr>
        <p:spPr>
          <a:xfrm>
            <a:off x="4495274" y="3099650"/>
            <a:ext cx="3692134" cy="9730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GB" sz="1600" dirty="0" smtClean="0"/>
              <a:t> 160 Mbps digital readout at ROC</a:t>
            </a:r>
          </a:p>
          <a:p>
            <a:pPr>
              <a:buFontTx/>
              <a:buChar char="-"/>
            </a:pPr>
            <a:r>
              <a:rPr lang="en-GB" sz="1600" dirty="0" smtClean="0"/>
              <a:t> data on a module multiplexed and encoded onto twisted fibre with new TBM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282474" y="4952973"/>
            <a:ext cx="2683393" cy="8151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GB" sz="1600" dirty="0" smtClean="0"/>
              <a:t> new optical hybrids for high speed digital transmission at 400 Mbps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052867" y="5981624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module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901585" y="5991344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75000"/>
                  </a:schemeClr>
                </a:solidFill>
              </a:rPr>
              <a:t>service cylinder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pixel FED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New DAQ required</a:t>
            </a:r>
          </a:p>
          <a:p>
            <a:pPr lvl="1"/>
            <a:r>
              <a:rPr lang="en-US" sz="2400" dirty="0" smtClean="0"/>
              <a:t>new digital optical links</a:t>
            </a:r>
          </a:p>
          <a:p>
            <a:pPr lvl="1"/>
            <a:r>
              <a:rPr lang="en-US" sz="2400" dirty="0" smtClean="0"/>
              <a:t>more channels so higher data throughput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1219" y="2910683"/>
            <a:ext cx="4274541" cy="327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459477" y="2787851"/>
            <a:ext cx="4235354" cy="345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marL="342682" lvl="0" indent="-342682" eaLnBrk="0" hangingPunct="0">
              <a:spcBef>
                <a:spcPct val="20000"/>
              </a:spcBef>
              <a:buFont typeface="Arial" pitchFamily="-106" charset="0"/>
              <a:buChar char="•"/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ＭＳ Ｐゴシック" pitchFamily="-110" charset="-128"/>
                <a:cs typeface="ＭＳ Ｐゴシック" pitchFamily="-110" charset="-128"/>
              </a:rPr>
              <a:t>FED prototype based on MP7</a:t>
            </a:r>
            <a:endParaRPr lang="en-GB" sz="2000" dirty="0" smtClean="0">
              <a:solidFill>
                <a:prstClr val="black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marL="444217" lvl="1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r>
              <a:rPr lang="en-GB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mezzanine cards for prototyping and maximum flexibility</a:t>
            </a:r>
          </a:p>
          <a:p>
            <a:pPr marL="901125" lvl="2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endParaRPr lang="en-GB" sz="200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+mn-cs"/>
            </a:endParaRPr>
          </a:p>
          <a:p>
            <a:pPr marL="444217" lvl="1" indent="-266531" eaLnBrk="0" hangingPunct="0">
              <a:spcBef>
                <a:spcPct val="20000"/>
              </a:spcBef>
              <a:buFont typeface="Arial" pitchFamily="-106" charset="0"/>
              <a:buChar char="–"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+mn-cs"/>
              </a:rPr>
              <a:t>reusing MP7 design mitigates risk and benefits from firmware &amp; software investment</a:t>
            </a:r>
            <a:endParaRPr lang="en-GB" sz="200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+mn-cs"/>
            </a:endParaRPr>
          </a:p>
          <a:p>
            <a:pPr marL="444217" lvl="1" indent="-266531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+mn-cs"/>
            </a:endParaRPr>
          </a:p>
          <a:p>
            <a:pPr marL="342682" lvl="0" indent="-342682" eaLnBrk="0" hangingPunct="0">
              <a:spcBef>
                <a:spcPct val="20000"/>
              </a:spcBef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ＭＳ Ｐゴシック" pitchFamily="-110" charset="-128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919414" y="4449169"/>
            <a:ext cx="1856096" cy="1565782"/>
          </a:xfrm>
          <a:prstGeom prst="rect">
            <a:avLst/>
          </a:prstGeom>
          <a:noFill/>
          <a:ln w="38100">
            <a:solidFill>
              <a:schemeClr val="accent3">
                <a:alpha val="5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/>
          <p:cNvSpPr txBox="1"/>
          <p:nvPr/>
        </p:nvSpPr>
        <p:spPr>
          <a:xfrm>
            <a:off x="7480883" y="291068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FMC1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80883" y="444916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FMC2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19414" y="2910683"/>
            <a:ext cx="1856096" cy="1565782"/>
          </a:xfrm>
          <a:prstGeom prst="rect">
            <a:avLst/>
          </a:prstGeom>
          <a:noFill/>
          <a:ln w="38100">
            <a:solidFill>
              <a:schemeClr val="accent3">
                <a:alpha val="5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4" y="1143000"/>
            <a:ext cx="5308600" cy="398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beam telescope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65764" y="1143000"/>
            <a:ext cx="3592510" cy="5213350"/>
          </a:xfrm>
        </p:spPr>
        <p:txBody>
          <a:bodyPr/>
          <a:lstStyle/>
          <a:p>
            <a:r>
              <a:rPr lang="en-US" sz="2400" dirty="0" smtClean="0"/>
              <a:t>Modular system</a:t>
            </a:r>
          </a:p>
          <a:p>
            <a:pPr lvl="1"/>
            <a:r>
              <a:rPr lang="en-US" dirty="0" smtClean="0"/>
              <a:t>Variable number of ROCs</a:t>
            </a:r>
          </a:p>
          <a:p>
            <a:pPr lvl="1"/>
            <a:r>
              <a:rPr lang="en-US" dirty="0" smtClean="0"/>
              <a:t>Variable readout system</a:t>
            </a:r>
            <a:endParaRPr lang="en-US" sz="2400" dirty="0"/>
          </a:p>
          <a:p>
            <a:pPr lvl="1"/>
            <a:r>
              <a:rPr lang="en-US" dirty="0" smtClean="0"/>
              <a:t>Standard ROC carriers</a:t>
            </a:r>
          </a:p>
          <a:p>
            <a:pPr lvl="1"/>
            <a:r>
              <a:rPr lang="en-US" dirty="0" smtClean="0"/>
              <a:t>Easy to replace ROCs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Successfully used in beam test in July 2012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808892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1" tIns="45692" rIns="91381" bIns="45692" anchor="ctr"/>
          <a:lstStyle/>
          <a:p>
            <a:pPr defTabSz="912233">
              <a:defRPr/>
            </a:pPr>
            <a:endParaRPr lang="en-US" sz="3600" b="1" kern="0" dirty="0">
              <a:solidFill>
                <a:srgbClr val="184B8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Operational Status*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034478879"/>
              </p:ext>
            </p:extLst>
          </p:nvPr>
        </p:nvGraphicFramePr>
        <p:xfrm>
          <a:off x="849740" y="836712"/>
          <a:ext cx="817474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767698"/>
              </p:ext>
            </p:extLst>
          </p:nvPr>
        </p:nvGraphicFramePr>
        <p:xfrm>
          <a:off x="384462" y="5517242"/>
          <a:ext cx="8201066" cy="1067631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656490"/>
                <a:gridCol w="667368"/>
                <a:gridCol w="942540"/>
                <a:gridCol w="661032"/>
                <a:gridCol w="714260"/>
                <a:gridCol w="661775"/>
                <a:gridCol w="714260"/>
                <a:gridCol w="711186"/>
                <a:gridCol w="671077"/>
                <a:gridCol w="577167"/>
                <a:gridCol w="645330"/>
                <a:gridCol w="578581"/>
              </a:tblGrid>
              <a:tr h="62135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Pixel 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Tracker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Strip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Tracker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ea typeface="WenQuanYi Zen Hei" charset="0"/>
                          <a:cs typeface="Calibri"/>
                        </a:rPr>
                        <a:t>Preshower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ECAL 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Barrel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ECAL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Endcaps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HCAL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Barrel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HCAL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Endcaps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HCAL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Forward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HCAL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Outer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Muon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DT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Muon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CSC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Muon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88FF"/>
                          </a:solidFill>
                          <a:effectLst/>
                          <a:latin typeface="Calibri"/>
                          <a:cs typeface="Calibri"/>
                        </a:rPr>
                        <a:t>RPC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88FF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  <a:tr h="446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97.1%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97.75%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  <a:ea typeface="WenQuanYi Zen Hei" charset="0"/>
                          <a:cs typeface="Calibri"/>
                        </a:rPr>
                        <a:t>97.1%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99.16%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98.54%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99.92%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99.96%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99.88%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96.88%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99.1%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97.67%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98.2%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WenQuanYi Zen Hei" charset="0"/>
                        <a:cs typeface="Calibri"/>
                      </a:endParaRPr>
                    </a:p>
                  </a:txBody>
                  <a:tcPr marL="81638" marR="81638" marT="53658" marB="42456" horzOverflow="overflow">
                    <a:cell3D prstMaterial="dkEdge">
                      <a:bevel w="165100"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909" y="6488669"/>
            <a:ext cx="2326412" cy="369275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pPr defTabSz="912233"/>
            <a:r>
              <a:rPr lang="en-US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*As of June 15 2012</a:t>
            </a:r>
            <a:endParaRPr lang="en-US" dirty="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5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26" y="2933700"/>
            <a:ext cx="6230611" cy="3511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DAQ board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7164" y="1231900"/>
            <a:ext cx="8901110" cy="5213350"/>
          </a:xfrm>
        </p:spPr>
        <p:txBody>
          <a:bodyPr/>
          <a:lstStyle/>
          <a:p>
            <a:r>
              <a:rPr lang="en-US" sz="2400" dirty="0" smtClean="0"/>
              <a:t>First FED firmware test bed</a:t>
            </a:r>
          </a:p>
          <a:p>
            <a:pPr lvl="1"/>
            <a:r>
              <a:rPr lang="en-US" dirty="0" smtClean="0"/>
              <a:t>Xilinx </a:t>
            </a:r>
            <a:r>
              <a:rPr lang="en-US" dirty="0"/>
              <a:t>evaluation board with custom </a:t>
            </a:r>
            <a:r>
              <a:rPr lang="en-US" dirty="0" smtClean="0"/>
              <a:t>adapter</a:t>
            </a:r>
            <a:endParaRPr lang="en-US" sz="2400" dirty="0"/>
          </a:p>
          <a:p>
            <a:r>
              <a:rPr lang="en-US" sz="2400" dirty="0" smtClean="0"/>
              <a:t>First application</a:t>
            </a:r>
          </a:p>
          <a:p>
            <a:pPr lvl="1"/>
            <a:r>
              <a:rPr lang="en-US" dirty="0" smtClean="0"/>
              <a:t>high rate test beam in October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5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PPRP proposal: Work Programme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Builds and continues R&amp;D progress to date</a:t>
            </a:r>
          </a:p>
          <a:p>
            <a:pPr lvl="1"/>
            <a:r>
              <a:rPr lang="en-US" dirty="0" smtClean="0"/>
              <a:t>detailed plans based on (best knowledge of) CMS schedule</a:t>
            </a:r>
          </a:p>
          <a:p>
            <a:endParaRPr lang="en-US" sz="2400" dirty="0"/>
          </a:p>
          <a:p>
            <a:r>
              <a:rPr lang="en-US" sz="2400" dirty="0" smtClean="0"/>
              <a:t>WP2: prepare for construction of Phase II tracker</a:t>
            </a:r>
          </a:p>
          <a:p>
            <a:endParaRPr lang="en-US" sz="2400" dirty="0"/>
          </a:p>
          <a:p>
            <a:r>
              <a:rPr lang="en-US" sz="2400" dirty="0" smtClean="0"/>
              <a:t>WP3: construct new calorimeter trigger</a:t>
            </a:r>
          </a:p>
          <a:p>
            <a:endParaRPr lang="en-US" sz="2400" dirty="0"/>
          </a:p>
          <a:p>
            <a:r>
              <a:rPr lang="en-US" sz="2400" dirty="0" smtClean="0"/>
              <a:t>WP4: deliver pixel FEDs and implement new DAQ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WP2 objectives: next ~ 6 years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4294967295"/>
          </p:nvPr>
        </p:nvSpPr>
        <p:spPr>
          <a:xfrm>
            <a:off x="330200" y="1143000"/>
            <a:ext cx="8356600" cy="5213350"/>
          </a:xfrm>
        </p:spPr>
        <p:txBody>
          <a:bodyPr/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complete CBC development for SS-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pT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module</a:t>
            </a:r>
          </a:p>
          <a:p>
            <a:pPr lvl="1"/>
            <a:r>
              <a:rPr lang="en-US" sz="2200" dirty="0">
                <a:latin typeface="Calibri" charset="0"/>
                <a:ea typeface="ＭＳ Ｐゴシック" charset="0"/>
              </a:rPr>
              <a:t>bring chip to final state ready for mass production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develop hardware &amp; software for mass production test</a:t>
            </a:r>
          </a:p>
          <a:p>
            <a:pPr lvl="1"/>
            <a:r>
              <a:rPr lang="en-US" sz="2200" dirty="0">
                <a:latin typeface="Calibri" charset="0"/>
                <a:ea typeface="ＭＳ Ｐゴシック" charset="0"/>
              </a:rPr>
              <a:t>extensive experience </a:t>
            </a:r>
            <a:r>
              <a:rPr lang="en-US" sz="2200" dirty="0" smtClean="0">
                <a:latin typeface="Calibri" charset="0"/>
                <a:ea typeface="ＭＳ Ｐゴシック" charset="0"/>
              </a:rPr>
              <a:t>from </a:t>
            </a:r>
            <a:r>
              <a:rPr lang="en-US" sz="2200" dirty="0">
                <a:latin typeface="Calibri" charset="0"/>
                <a:ea typeface="ＭＳ Ｐゴシック" charset="0"/>
              </a:rPr>
              <a:t>LHC production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major role in definition, construction and evaluation of prototype modules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in collaboration with 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groups responsible for </a:t>
            </a:r>
            <a:r>
              <a:rPr lang="en-US" sz="2000" dirty="0">
                <a:latin typeface="Calibri" charset="0"/>
                <a:ea typeface="ＭＳ Ｐゴシック" charset="0"/>
              </a:rPr>
              <a:t>other module components</a:t>
            </a:r>
          </a:p>
          <a:p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contribute 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to ancillary chips development and PS-</a:t>
            </a:r>
            <a:r>
              <a:rPr lang="en-US" sz="2600" dirty="0" err="1">
                <a:latin typeface="Calibri" charset="0"/>
                <a:ea typeface="ＭＳ Ｐゴシック" charset="0"/>
                <a:cs typeface="ＭＳ Ｐゴシック" charset="0"/>
              </a:rPr>
              <a:t>pT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600" dirty="0" err="1" smtClean="0">
                <a:latin typeface="Calibri" charset="0"/>
                <a:ea typeface="ＭＳ Ｐゴシック" charset="0"/>
                <a:cs typeface="ＭＳ Ｐゴシック" charset="0"/>
              </a:rPr>
              <a:t>strixel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 layer) module</a:t>
            </a: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contribute to tracker construction</a:t>
            </a:r>
          </a:p>
          <a:p>
            <a:pPr lvl="1"/>
            <a:r>
              <a:rPr lang="en-US" sz="2200" dirty="0" smtClean="0">
                <a:latin typeface="Calibri" charset="0"/>
                <a:ea typeface="ＭＳ Ｐゴシック" charset="0"/>
              </a:rPr>
              <a:t>procurements, integration </a:t>
            </a:r>
            <a:r>
              <a:rPr lang="en-US" sz="2200" dirty="0">
                <a:latin typeface="Calibri" charset="0"/>
                <a:ea typeface="ＭＳ Ｐゴシック" charset="0"/>
              </a:rPr>
              <a:t>and </a:t>
            </a:r>
            <a:r>
              <a:rPr lang="en-US" sz="2200" dirty="0" smtClean="0">
                <a:latin typeface="Calibri" charset="0"/>
                <a:ea typeface="ＭＳ Ｐゴシック" charset="0"/>
              </a:rPr>
              <a:t>commissioning</a:t>
            </a:r>
            <a:endParaRPr lang="en-US" sz="2200" dirty="0">
              <a:latin typeface="Calibri" charset="0"/>
              <a:ea typeface="ＭＳ Ｐゴシック" charset="0"/>
            </a:endParaRP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7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79878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32076F4-A061-694A-A729-8287F67A5C91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42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WP3 deliverables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7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79878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32076F4-A061-694A-A729-8287F67A5C91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43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581279"/>
              </p:ext>
            </p:extLst>
          </p:nvPr>
        </p:nvGraphicFramePr>
        <p:xfrm>
          <a:off x="457200" y="1219200"/>
          <a:ext cx="8128000" cy="478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393"/>
                <a:gridCol w="854601"/>
                <a:gridCol w="65970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/>
                </a:tc>
              </a:tr>
              <a:tr h="49276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 algorithms and software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L1 </a:t>
                      </a:r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calo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trigger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 L1 Calo trigger ready for post-LS1 running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studies for &gt; 2x 10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trigger ready; </a:t>
                      </a:r>
                      <a:endParaRPr lang="en-GB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architectural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choices made by CMS; </a:t>
                      </a:r>
                      <a:endParaRPr lang="en-GB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-off point on &gt; 2x 10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hardware production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Hardware systems ready for &gt; 2x 10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trigger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2x 10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GB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trigger in operation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Technical design of post-LS3 trigger complete; </a:t>
                      </a:r>
                      <a:endParaRPr lang="en-GB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-off point on LS3 prototype production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M3.7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Delivery of track trigger prototype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EF9-9019-4144-B830-312431BF698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7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WP4 deliverables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7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79878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32076F4-A061-694A-A729-8287F67A5C91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44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001915"/>
              </p:ext>
            </p:extLst>
          </p:nvPr>
        </p:nvGraphicFramePr>
        <p:xfrm>
          <a:off x="330200" y="1219200"/>
          <a:ext cx="8572500" cy="3886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691"/>
                <a:gridCol w="948194"/>
                <a:gridCol w="67976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/>
                </a:tc>
              </a:tr>
              <a:tr h="42926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prototype FMC-FED hardware available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standalone prototype FED, multi ROC readout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standalone prototype FEC, multi-module control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demonstrator FED &amp; FEC with readout &amp; control of pilot blades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demonstrator fast link integrated with central DAQ hardware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FED hardware ready for production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firmware &amp; software for full system ready for deployment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M4.8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40000"/>
                        </a:lnSpc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delivery of full Pixel DAQ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EF9-9019-4144-B830-312431BF698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2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213350"/>
          </a:xfrm>
        </p:spPr>
        <p:txBody>
          <a:bodyPr/>
          <a:lstStyle/>
          <a:p>
            <a:r>
              <a:rPr lang="en-US" sz="2400" dirty="0" smtClean="0"/>
              <a:t>Very good progress continues in all </a:t>
            </a:r>
            <a:r>
              <a:rPr lang="en-US" sz="2400" dirty="0" err="1" smtClean="0"/>
              <a:t>WPs</a:t>
            </a:r>
            <a:endParaRPr lang="en-US" sz="2400" dirty="0" smtClean="0"/>
          </a:p>
          <a:p>
            <a:pPr lvl="1"/>
            <a:r>
              <a:rPr lang="en-US" sz="2200" dirty="0" smtClean="0"/>
              <a:t>6 year plan now incorporated in PPRP bid, which is under review </a:t>
            </a:r>
          </a:p>
          <a:p>
            <a:r>
              <a:rPr lang="en-US" sz="2400" dirty="0" smtClean="0"/>
              <a:t>CMS and LHC upgrade planning</a:t>
            </a:r>
          </a:p>
          <a:p>
            <a:pPr lvl="1"/>
            <a:r>
              <a:rPr lang="en-US" sz="2000" dirty="0" smtClean="0"/>
              <a:t>pixel TDR released, Trigger TDR ~March 2013 </a:t>
            </a:r>
          </a:p>
          <a:p>
            <a:r>
              <a:rPr lang="en-US" sz="2400" dirty="0" smtClean="0"/>
              <a:t>Finances</a:t>
            </a:r>
          </a:p>
          <a:p>
            <a:pPr lvl="1"/>
            <a:r>
              <a:rPr lang="en-US" sz="2000" dirty="0" smtClean="0"/>
              <a:t>spending increased</a:t>
            </a:r>
            <a:r>
              <a:rPr lang="en-US" dirty="0" smtClean="0"/>
              <a:t>: </a:t>
            </a:r>
            <a:r>
              <a:rPr lang="en-US" sz="2000" dirty="0" smtClean="0"/>
              <a:t>commitments on MP7 &amp; CBC2</a:t>
            </a:r>
          </a:p>
          <a:p>
            <a:pPr lvl="2"/>
            <a:r>
              <a:rPr lang="en-US" sz="2000" dirty="0" smtClean="0"/>
              <a:t>Working Margin now £</a:t>
            </a:r>
            <a:r>
              <a:rPr lang="en-US" sz="2000" dirty="0"/>
              <a:t>1</a:t>
            </a:r>
            <a:r>
              <a:rPr lang="en-US" sz="2000" dirty="0" smtClean="0"/>
              <a:t>20k and will reduce in remaining 6 months</a:t>
            </a:r>
          </a:p>
          <a:p>
            <a:pPr lvl="2"/>
            <a:r>
              <a:rPr lang="en-US" sz="2000" dirty="0" smtClean="0"/>
              <a:t>Need more MP7s for new demonstrator</a:t>
            </a:r>
          </a:p>
          <a:p>
            <a:pPr lvl="2"/>
            <a:r>
              <a:rPr lang="en-US" sz="2000" dirty="0" smtClean="0"/>
              <a:t>Reserve in case of CBC2 problems</a:t>
            </a:r>
          </a:p>
          <a:p>
            <a:pPr lvl="1"/>
            <a:r>
              <a:rPr lang="en-US" dirty="0" smtClean="0"/>
              <a:t>SSC reporting changed again: no PPD staff costs visible</a:t>
            </a:r>
          </a:p>
          <a:p>
            <a:pPr lvl="1"/>
            <a:r>
              <a:rPr lang="en-US" dirty="0" smtClean="0"/>
              <a:t>Travel now handled by universities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yet finished the R&amp;D but the UK investment has been timely, immensely helpful and put us in a strong position for  the future.</a:t>
            </a:r>
          </a:p>
          <a:p>
            <a:pPr lvl="1"/>
            <a:r>
              <a:rPr lang="en-US" dirty="0" smtClean="0"/>
              <a:t>Thanks!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 descr="LS1_draft_schedule_2012021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034" y="614754"/>
            <a:ext cx="8536016" cy="5111750"/>
          </a:xfrm>
        </p:spPr>
        <p:txBody>
          <a:bodyPr/>
          <a:lstStyle/>
          <a:p>
            <a:r>
              <a:rPr lang="en-US" dirty="0" smtClean="0"/>
              <a:t>End March 2013 – November 2014</a:t>
            </a:r>
          </a:p>
          <a:p>
            <a:r>
              <a:rPr lang="en-US" dirty="0" smtClean="0"/>
              <a:t>Consolidation for 6.5 – 7.0 </a:t>
            </a:r>
            <a:r>
              <a:rPr lang="en-US" dirty="0" err="1" smtClean="0"/>
              <a:t>TeV</a:t>
            </a:r>
            <a:r>
              <a:rPr lang="en-US" dirty="0" smtClean="0"/>
              <a:t> operation</a:t>
            </a:r>
          </a:p>
          <a:p>
            <a:pPr lvl="1"/>
            <a:r>
              <a:rPr lang="en-US" dirty="0" smtClean="0"/>
              <a:t>Measure all splices and repair defective ones</a:t>
            </a:r>
          </a:p>
          <a:p>
            <a:pPr lvl="1"/>
            <a:r>
              <a:rPr lang="en-US" dirty="0" smtClean="0"/>
              <a:t>Repair of magnet interconnects after 2008 event with new design (clamp, shunt)</a:t>
            </a:r>
          </a:p>
          <a:p>
            <a:pPr lvl="1"/>
            <a:r>
              <a:rPr lang="en-US" dirty="0" smtClean="0"/>
              <a:t>Finish installation of pressure release valves</a:t>
            </a:r>
          </a:p>
          <a:p>
            <a:pPr lvl="1"/>
            <a:r>
              <a:rPr lang="en-US" dirty="0" smtClean="0"/>
              <a:t>Exchange of weak </a:t>
            </a:r>
            <a:r>
              <a:rPr lang="en-US" dirty="0" err="1" smtClean="0"/>
              <a:t>cryo</a:t>
            </a:r>
            <a:r>
              <a:rPr lang="en-US" dirty="0" smtClean="0"/>
              <a:t>-magnets and DFBAs</a:t>
            </a:r>
          </a:p>
          <a:p>
            <a:pPr lvl="1"/>
            <a:r>
              <a:rPr lang="en-US" dirty="0" smtClean="0"/>
              <a:t>Relocation of equipment to reduce radiation effects on electronics</a:t>
            </a:r>
          </a:p>
          <a:p>
            <a:pPr lvl="1"/>
            <a:r>
              <a:rPr lang="en-US" dirty="0" smtClean="0"/>
              <a:t>Installation of collimators with integration beam position measurement, injection absorbers refurbishment</a:t>
            </a:r>
          </a:p>
          <a:p>
            <a:pPr lvl="1"/>
            <a:r>
              <a:rPr lang="en-US" dirty="0" smtClean="0"/>
              <a:t>Injection kickers reduction of heating</a:t>
            </a:r>
          </a:p>
          <a:p>
            <a:pPr lvl="1"/>
            <a:r>
              <a:rPr lang="en-US" dirty="0" smtClean="0"/>
              <a:t>Experiments consolidation and upgrades</a:t>
            </a:r>
          </a:p>
          <a:p>
            <a:r>
              <a:rPr lang="en-US" dirty="0" smtClean="0"/>
              <a:t>Plus a lot of other work ongoing</a:t>
            </a:r>
          </a:p>
          <a:p>
            <a:pPr lvl="1"/>
            <a:r>
              <a:rPr lang="en-US" dirty="0" smtClean="0"/>
              <a:t>Cryogenics, Quench Protection, electrical infrastructure, cooling &amp; ventilation, Radio Frequency, beam dump absorber &amp; magnet, change of dump switches (radiation), electron cloud mitigations …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Shutdown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48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6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3537" y="641759"/>
            <a:ext cx="8229600" cy="1545384"/>
          </a:xfrm>
        </p:spPr>
        <p:txBody>
          <a:bodyPr/>
          <a:lstStyle/>
          <a:p>
            <a:r>
              <a:rPr lang="en-US" dirty="0" smtClean="0"/>
              <a:t>Determined by the performance of the injector chain</a:t>
            </a:r>
          </a:p>
          <a:p>
            <a:r>
              <a:rPr lang="en-US" dirty="0" smtClean="0"/>
              <a:t>Different collimator scenarios, not detailed here</a:t>
            </a:r>
          </a:p>
          <a:p>
            <a:r>
              <a:rPr lang="en-US" dirty="0" smtClean="0"/>
              <a:t>LHC Injector Upgrade (LIU) fruits after LS2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Performance after LS1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632576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30" y="6616700"/>
            <a:ext cx="306070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78190"/>
              </p:ext>
            </p:extLst>
          </p:nvPr>
        </p:nvGraphicFramePr>
        <p:xfrm>
          <a:off x="247135" y="2003851"/>
          <a:ext cx="8625016" cy="422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716"/>
                <a:gridCol w="1028149"/>
                <a:gridCol w="856485"/>
                <a:gridCol w="799320"/>
                <a:gridCol w="1085314"/>
                <a:gridCol w="864674"/>
                <a:gridCol w="1125913"/>
                <a:gridCol w="1051256"/>
                <a:gridCol w="803189"/>
              </a:tblGrid>
              <a:tr h="107727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ym typeface="Symbol"/>
                        </a:rPr>
                        <a:t>*</a:t>
                      </a:r>
                      <a:br>
                        <a:rPr lang="en-US" sz="2400" dirty="0" smtClean="0">
                          <a:sym typeface="Symbol"/>
                        </a:rPr>
                      </a:br>
                      <a:r>
                        <a:rPr lang="en-US" sz="1800" dirty="0" smtClean="0"/>
                        <a:t>[m]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Half</a:t>
                      </a:r>
                      <a:r>
                        <a:rPr lang="en-US" sz="1600" baseline="0" dirty="0" smtClean="0"/>
                        <a:t> </a:t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X-angle</a:t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[</a:t>
                      </a:r>
                      <a:r>
                        <a:rPr lang="en-US" sz="1600" baseline="0" dirty="0" smtClean="0">
                          <a:sym typeface="Symbol"/>
                        </a:rPr>
                        <a:t>rad]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Ib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SPS</a:t>
                      </a:r>
                    </a:p>
                    <a:p>
                      <a:pPr algn="ctr"/>
                      <a:r>
                        <a:rPr lang="en-US" sz="1600" dirty="0" smtClean="0"/>
                        <a:t>[um]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</a:tr>
              <a:tr h="40072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1.1e34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23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~30</a:t>
                      </a:r>
                      <a:endParaRPr lang="en-US" sz="2000" dirty="0"/>
                    </a:p>
                  </a:txBody>
                  <a:tcPr anchor="ctr"/>
                </a:tc>
              </a:tr>
              <a:tr h="7100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1.8e34</a:t>
                      </a:r>
                    </a:p>
                    <a:p>
                      <a:pPr algn="ctr"/>
                      <a:r>
                        <a:rPr lang="en-US" sz="2000" dirty="0" smtClean="0">
                          <a:sym typeface="Symbol"/>
                        </a:rPr>
                        <a:t>* level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</a:t>
                      </a:r>
                      <a:br>
                        <a:rPr lang="en-US" sz="2000" dirty="0" smtClean="0"/>
                      </a:br>
                      <a:r>
                        <a:rPr lang="en-US" sz="2000" dirty="0" smtClean="0">
                          <a:sym typeface="Symbol"/>
                        </a:rPr>
                        <a:t>* level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 anchor="ctr"/>
                </a:tc>
              </a:tr>
              <a:tr h="10192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2.0e34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48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 </a:t>
                      </a:r>
                      <a:endParaRPr lang="en-US" sz="2000" dirty="0"/>
                    </a:p>
                  </a:txBody>
                  <a:tcPr anchor="ctr"/>
                </a:tc>
              </a:tr>
              <a:tr h="10192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</a:t>
                      </a:r>
                    </a:p>
                    <a:p>
                      <a:pPr algn="ctr"/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1.71e11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2.2e34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113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73643" y="6215449"/>
            <a:ext cx="6586152" cy="400110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pPr algn="ctr" defTabSz="913818" eaLnBrk="0" hangingPunct="0">
              <a:spcBef>
                <a:spcPct val="50000"/>
              </a:spcBef>
            </a:pPr>
            <a:r>
              <a:rPr lang="en-US" sz="2000" i="1" dirty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Presently at 4 </a:t>
            </a:r>
            <a:r>
              <a:rPr lang="en-US" sz="2000" i="1" dirty="0" err="1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TeV</a:t>
            </a:r>
            <a:r>
              <a:rPr lang="en-US" sz="2000" i="1" dirty="0">
                <a:solidFill>
                  <a:srgbClr val="00007D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2000" i="1" dirty="0">
                <a:solidFill>
                  <a:srgbClr val="00007D"/>
                </a:solidFill>
                <a:latin typeface="Arial" charset="0"/>
                <a:ea typeface="+mn-ea"/>
                <a:cs typeface="+mn-cs"/>
                <a:sym typeface="Symbol"/>
              </a:rPr>
              <a:t>* = 0.6 m, half X-angle 145 rad</a:t>
            </a:r>
            <a:endParaRPr lang="en-GB" sz="2000" i="1" dirty="0">
              <a:solidFill>
                <a:srgbClr val="0000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4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049148" y="117407"/>
            <a:ext cx="7792471" cy="753454"/>
          </a:xfrm>
        </p:spPr>
        <p:txBody>
          <a:bodyPr>
            <a:noAutofit/>
          </a:bodyPr>
          <a:lstStyle/>
          <a:p>
            <a:r>
              <a:rPr lang="en-US" sz="6000" dirty="0"/>
              <a:t>4 July 2012</a:t>
            </a: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3540" r="5051" b="967"/>
          <a:stretch/>
        </p:blipFill>
        <p:spPr bwMode="auto">
          <a:xfrm>
            <a:off x="1049151" y="116633"/>
            <a:ext cx="3123565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bweighted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19" y="1196764"/>
            <a:ext cx="3722260" cy="375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sbweightedma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7" t="45902" r="39838" b="37346"/>
          <a:stretch/>
        </p:blipFill>
        <p:spPr>
          <a:xfrm>
            <a:off x="7961923" y="2200238"/>
            <a:ext cx="1063503" cy="1012738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>
            <a:off x="7164291" y="2706620"/>
            <a:ext cx="797628" cy="36235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gammagamma_run194108_evt564224000_ispy_3d-annotated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71900"/>
            <a:ext cx="3581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78821" y="5245438"/>
            <a:ext cx="45466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81" tIns="45692" rIns="91381" bIns="45692">
            <a:spAutoFit/>
          </a:bodyPr>
          <a:lstStyle/>
          <a:p>
            <a:pPr algn="ctr" defTabSz="913818">
              <a:defRPr/>
            </a:pPr>
            <a:r>
              <a:rPr lang="en-US" sz="2000" dirty="0">
                <a:solidFill>
                  <a:srgbClr val="3333CC"/>
                </a:solidFill>
                <a:latin typeface="Helvetica"/>
                <a:ea typeface="ＭＳ Ｐゴシック" pitchFamily="-1" charset="-128"/>
                <a:cs typeface="ＭＳ Ｐゴシック" pitchFamily="-1" charset="-128"/>
              </a:rPr>
              <a:t>half design energy, </a:t>
            </a:r>
          </a:p>
          <a:p>
            <a:pPr algn="ctr" defTabSz="913818">
              <a:defRPr/>
            </a:pPr>
            <a:r>
              <a:rPr lang="en-US" sz="2000" dirty="0">
                <a:solidFill>
                  <a:srgbClr val="3333CC"/>
                </a:solidFill>
                <a:latin typeface="Helvetica"/>
                <a:ea typeface="ＭＳ Ｐゴシック" pitchFamily="-1" charset="-128"/>
                <a:cs typeface="ＭＳ Ｐゴシック" pitchFamily="-1" charset="-128"/>
              </a:rPr>
              <a:t>one third of integrated luminosity </a:t>
            </a:r>
          </a:p>
          <a:p>
            <a:pPr algn="ctr" defTabSz="913818">
              <a:defRPr/>
            </a:pPr>
            <a:r>
              <a:rPr lang="en-US" sz="2000" dirty="0">
                <a:solidFill>
                  <a:srgbClr val="3333CC"/>
                </a:solidFill>
                <a:latin typeface="Helvetica"/>
                <a:ea typeface="ＭＳ Ｐゴシック" pitchFamily="-1" charset="-128"/>
                <a:cs typeface="ＭＳ Ｐゴシック" pitchFamily="-1" charset="-128"/>
              </a:rPr>
              <a:t>five times higher pileup</a:t>
            </a:r>
          </a:p>
          <a:p>
            <a:pPr algn="ctr" defTabSz="913818">
              <a:defRPr/>
            </a:pPr>
            <a:r>
              <a:rPr lang="en-US" sz="2000" dirty="0">
                <a:solidFill>
                  <a:srgbClr val="3333CC"/>
                </a:solidFill>
                <a:latin typeface="Helvetica"/>
                <a:ea typeface="ＭＳ Ｐゴシック" pitchFamily="-1" charset="-128"/>
                <a:cs typeface="ＭＳ Ｐゴシック" pitchFamily="-1" charset="-128"/>
              </a:rPr>
              <a:t>than originally expected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3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33"/>
            <a:r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Sep 2012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-12616" y="-446112"/>
            <a:ext cx="7680960" cy="1066800"/>
          </a:xfrm>
          <a:prstGeom prst="rect">
            <a:avLst/>
          </a:prstGeom>
        </p:spPr>
        <p:txBody>
          <a:bodyPr vert="horz" lIns="91387" tIns="45693" rIns="91387" bIns="45693" rtlCol="0" anchor="b" anchorCtr="0">
            <a:normAutofit fontScale="9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mtClean="0">
                <a:solidFill>
                  <a:prstClr val="white"/>
                </a:solidFill>
                <a:latin typeface="Corbel"/>
              </a:rPr>
              <a:t>Latency – Time-Multiplexed CMS GCT</a:t>
            </a:r>
            <a:endParaRPr lang="en-GB" dirty="0">
              <a:solidFill>
                <a:prstClr val="white"/>
              </a:solidFill>
              <a:latin typeface="Corbe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818088"/>
              </p:ext>
            </p:extLst>
          </p:nvPr>
        </p:nvGraphicFramePr>
        <p:xfrm>
          <a:off x="251520" y="1090549"/>
          <a:ext cx="864094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BX 0</a:t>
                      </a:r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BX 10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BX 20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BX 30</a:t>
                      </a:r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Source</a:t>
                      </a:r>
                      <a:r>
                        <a:rPr lang="en-GB" sz="800" baseline="0" dirty="0" smtClean="0"/>
                        <a:t> card</a:t>
                      </a:r>
                      <a:endParaRPr lang="en-GB" sz="800" dirty="0"/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Source to Leaf</a:t>
                      </a:r>
                      <a:r>
                        <a:rPr lang="en-GB" sz="800" baseline="0" dirty="0" smtClean="0"/>
                        <a:t> card  link</a:t>
                      </a:r>
                      <a:endParaRPr lang="en-GB" sz="800" dirty="0"/>
                    </a:p>
                  </a:txBody>
                  <a:tcPr marL="36000" marR="36000" marT="36000" marB="3600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Leaf card</a:t>
                      </a:r>
                      <a:r>
                        <a:rPr lang="en-GB" sz="800" i="0" baseline="0" dirty="0" smtClean="0"/>
                        <a:t> deserialization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Finder</a:t>
                      </a:r>
                      <a:r>
                        <a:rPr lang="en-GB" sz="800" i="0" baseline="0" dirty="0" smtClean="0"/>
                        <a:t> Algorithm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Wheel card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Concentrator card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i="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Concentrator</a:t>
                      </a:r>
                      <a:r>
                        <a:rPr lang="en-GB" sz="800" baseline="0" dirty="0" smtClean="0"/>
                        <a:t> to GT link</a:t>
                      </a:r>
                      <a:endParaRPr lang="en-GB" sz="800" dirty="0"/>
                    </a:p>
                  </a:txBody>
                  <a:tcPr marL="36000" marR="36000" marT="36000" marB="3600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GT deserialization</a:t>
                      </a:r>
                      <a:endParaRPr lang="en-GB" sz="800" dirty="0"/>
                    </a:p>
                  </a:txBody>
                  <a:tcPr marL="36000" marR="36000" marT="36000" marB="3600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1" y="620689"/>
            <a:ext cx="3672408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Original GCT timing specification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937389"/>
              </p:ext>
            </p:extLst>
          </p:nvPr>
        </p:nvGraphicFramePr>
        <p:xfrm>
          <a:off x="251520" y="2399288"/>
          <a:ext cx="864094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  <a:gridCol w="2468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BX 0</a:t>
                      </a:r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BX 10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BX 20</a:t>
                      </a:r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BX 30</a:t>
                      </a:r>
                      <a:endParaRPr lang="en-GB" sz="800" dirty="0"/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36000" marR="36000" marT="36000" marB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(1-3)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(4-6)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(7-9)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in other direction</a:t>
                      </a:r>
                      <a:r>
                        <a:rPr lang="en-GB" sz="800" i="0" baseline="0" dirty="0" smtClean="0"/>
                        <a:t> (if necessary)</a:t>
                      </a:r>
                      <a:endParaRPr lang="en-GB" sz="800" i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i="0" dirty="0" smtClean="0"/>
                        <a:t>Time </a:t>
                      </a:r>
                      <a:r>
                        <a:rPr lang="en-GB" sz="800" i="0" dirty="0" err="1" smtClean="0"/>
                        <a:t>Muliplexing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(10-12)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(13-15)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i="0" dirty="0" smtClean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PP to MP link,</a:t>
                      </a:r>
                      <a:r>
                        <a:rPr lang="en-GB" sz="800" baseline="0" dirty="0" smtClean="0"/>
                        <a:t> deserialization and alignment</a:t>
                      </a:r>
                      <a:endParaRPr lang="en-GB" sz="800" i="0" dirty="0" smtClean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Jet Finding (16-18)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Sort 1D</a:t>
                      </a:r>
                      <a:endParaRPr lang="en-GB" sz="800" i="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i="0" dirty="0" smtClean="0"/>
                        <a:t>MP to GT link, deserialization</a:t>
                      </a:r>
                      <a:r>
                        <a:rPr lang="en-GB" sz="800" i="0" baseline="0" dirty="0" smtClean="0"/>
                        <a:t> and alignment</a:t>
                      </a:r>
                      <a:endParaRPr lang="en-GB" sz="800" i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80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1" y="1916834"/>
            <a:ext cx="3672408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TMT GCT timing using Mini-Ts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2488" y="5061392"/>
            <a:ext cx="2451517" cy="2585269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marL="285582" indent="-285582" defTabSz="91386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Using the 6 data frames needed instead of the 10 used in the demonstrator system</a:t>
            </a:r>
          </a:p>
          <a:p>
            <a:pPr marL="285582" indent="-285582" defTabSz="91386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Fixing the GT deserialization bug</a:t>
            </a:r>
          </a:p>
          <a:p>
            <a:pPr marL="285582" indent="-285582" defTabSz="91386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Adding the 1D sort</a:t>
            </a:r>
          </a:p>
        </p:txBody>
      </p:sp>
      <p:sp>
        <p:nvSpPr>
          <p:cNvPr id="10" name="Down Arrow 9"/>
          <p:cNvSpPr/>
          <p:nvPr/>
        </p:nvSpPr>
        <p:spPr>
          <a:xfrm rot="10800000">
            <a:off x="558214" y="5038186"/>
            <a:ext cx="354716" cy="864096"/>
          </a:xfrm>
          <a:prstGeom prst="downArrow">
            <a:avLst>
              <a:gd name="adj1" fmla="val 50000"/>
              <a:gd name="adj2" fmla="val 160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6246846" y="5038186"/>
            <a:ext cx="354716" cy="864096"/>
          </a:xfrm>
          <a:prstGeom prst="downArrow">
            <a:avLst>
              <a:gd name="adj1" fmla="val 50000"/>
              <a:gd name="adj2" fmla="val 160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2" name="Straight Arrow Connector 41"/>
          <p:cNvCxnSpPr>
            <a:stCxn id="10" idx="0"/>
            <a:endCxn id="11" idx="0"/>
          </p:cNvCxnSpPr>
          <p:nvPr/>
        </p:nvCxnSpPr>
        <p:spPr>
          <a:xfrm rot="16200000" flipH="1">
            <a:off x="3579888" y="3057964"/>
            <a:ext cx="12700" cy="5688632"/>
          </a:xfrm>
          <a:prstGeom prst="bentConnector3">
            <a:avLst>
              <a:gd name="adj1" fmla="val 1800000"/>
            </a:avLst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23709" y="5717614"/>
            <a:ext cx="2808312" cy="369277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TMT latency, 23 BX</a:t>
            </a:r>
            <a:endParaRPr lang="en-GB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42789" y="3284987"/>
            <a:ext cx="1728192" cy="923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387" tIns="45693" rIns="91387" bIns="45693" rtlCol="0">
            <a:spAutoFit/>
          </a:bodyPr>
          <a:lstStyle/>
          <a:p>
            <a:pPr algn="ctr" defTabSz="913865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orbel"/>
              </a:rPr>
              <a:t>Data flow through one Main Processor</a:t>
            </a:r>
            <a:endParaRPr lang="en-GB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Geoff Hall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t>OSC Sep 2012</a:t>
            </a:r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980741-2F88-4A61-9FA4-233F2FEA2272}" type="slidenum">
              <a:rPr lang="en-GB" smtClean="0">
                <a:solidFill>
                  <a:prstClr val="white">
                    <a:alpha val="65000"/>
                  </a:prstClr>
                </a:solidFill>
                <a:latin typeface="Corbel"/>
              </a:rPr>
              <a:pPr/>
              <a:t>50</a:t>
            </a:fld>
            <a:endParaRPr lang="en-GB">
              <a:solidFill>
                <a:prstClr val="white">
                  <a:alpha val="6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6589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005F1-9860-834E-8677-6BD90BABE5D3}" type="slidenum">
              <a:rPr lang="en-US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Sample trigger rates from current L1 trigger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1" y="3946926"/>
            <a:ext cx="4384477" cy="295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30" y="945432"/>
            <a:ext cx="4384477" cy="29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/>
          </p:cNvSpPr>
          <p:nvPr/>
        </p:nvSpPr>
        <p:spPr bwMode="auto">
          <a:xfrm>
            <a:off x="5688212" y="946550"/>
            <a:ext cx="2696766" cy="839391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Single e/γ trigger</a:t>
            </a:r>
          </a:p>
          <a:p>
            <a:pPr marL="0" lvl="3" defTabSz="642540">
              <a:spcBef>
                <a:spcPts val="422"/>
              </a:spcBef>
            </a:pPr>
            <a:r>
              <a:rPr lang="en-US" sz="14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Black - 14 TeV MC (50 PU)</a:t>
            </a:r>
          </a:p>
          <a:p>
            <a:pPr marL="0" lvl="4" defTabSz="642540">
              <a:spcBef>
                <a:spcPts val="422"/>
              </a:spcBef>
            </a:pPr>
            <a:r>
              <a:rPr lang="en-US" sz="1400">
                <a:solidFill>
                  <a:srgbClr val="FF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Red - 8 TeV data (66 PU)</a:t>
            </a:r>
          </a:p>
        </p:txBody>
      </p:sp>
      <p:sp>
        <p:nvSpPr>
          <p:cNvPr id="40965" name="Rectangle 5"/>
          <p:cNvSpPr>
            <a:spLocks/>
          </p:cNvSpPr>
          <p:nvPr/>
        </p:nvSpPr>
        <p:spPr bwMode="auto">
          <a:xfrm>
            <a:off x="955477" y="5795367"/>
            <a:ext cx="3598664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/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Poor control of lepton rates at high thresholds due to poor p</a:t>
            </a:r>
            <a:r>
              <a:rPr lang="en-US" sz="1700" baseline="-6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</a:t>
            </a:r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resolution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2" y="1675438"/>
            <a:ext cx="4384477" cy="295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/>
          <p:cNvSpPr>
            <a:spLocks/>
          </p:cNvSpPr>
          <p:nvPr/>
        </p:nvSpPr>
        <p:spPr bwMode="auto">
          <a:xfrm>
            <a:off x="1053704" y="1526977"/>
            <a:ext cx="2696766" cy="839391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H</a:t>
            </a:r>
            <a:r>
              <a:rPr lang="en-US" sz="1400" b="1" baseline="-6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</a:t>
            </a: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(E</a:t>
            </a:r>
            <a:r>
              <a:rPr lang="en-US" sz="1400" b="1" baseline="-6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</a:t>
            </a: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sum of jets)</a:t>
            </a:r>
            <a:endParaRPr lang="en-US" sz="1400" b="1" baseline="-600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defTabSz="642540">
              <a:spcBef>
                <a:spcPts val="422"/>
              </a:spcBef>
            </a:pPr>
            <a:r>
              <a:rPr lang="en-US" sz="14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Black - </a:t>
            </a:r>
            <a:r>
              <a:rPr lang="en-US" sz="1400" i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8 TeV data (66 PU)</a:t>
            </a:r>
            <a:endParaRPr lang="en-US" sz="140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marL="0" lvl="4" defTabSz="642540">
              <a:spcBef>
                <a:spcPts val="422"/>
              </a:spcBef>
            </a:pPr>
            <a:r>
              <a:rPr lang="en-US" sz="1400">
                <a:solidFill>
                  <a:srgbClr val="FF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Red - 8 TeV data (45 PU)</a:t>
            </a:r>
          </a:p>
        </p:txBody>
      </p:sp>
      <p:sp>
        <p:nvSpPr>
          <p:cNvPr id="40968" name="Rectangle 8"/>
          <p:cNvSpPr>
            <a:spLocks/>
          </p:cNvSpPr>
          <p:nvPr/>
        </p:nvSpPr>
        <p:spPr bwMode="auto">
          <a:xfrm>
            <a:off x="357187" y="1016660"/>
            <a:ext cx="35356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540"/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Rates shown for </a:t>
            </a: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</a:t>
            </a:r>
            <a:r>
              <a:rPr lang="en-US" sz="1700" b="1" baseline="-6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inst</a:t>
            </a: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=2×10</a:t>
            </a:r>
            <a:r>
              <a:rPr lang="en-US" sz="1700" b="1" baseline="32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34</a:t>
            </a: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cm</a:t>
            </a:r>
            <a:r>
              <a:rPr lang="en-US" sz="1700" b="1" baseline="32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-2</a:t>
            </a:r>
            <a:r>
              <a:rPr lang="en-US" sz="17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</a:t>
            </a:r>
            <a:r>
              <a:rPr lang="en-US" sz="1700" b="1" baseline="320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-1 </a:t>
            </a:r>
          </a:p>
        </p:txBody>
      </p:sp>
      <p:sp>
        <p:nvSpPr>
          <p:cNvPr id="40969" name="Rectangle 9"/>
          <p:cNvSpPr>
            <a:spLocks/>
          </p:cNvSpPr>
          <p:nvPr/>
        </p:nvSpPr>
        <p:spPr bwMode="auto">
          <a:xfrm>
            <a:off x="5643568" y="3853161"/>
            <a:ext cx="2786063" cy="839391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642540">
              <a:spcBef>
                <a:spcPts val="422"/>
              </a:spcBef>
            </a:pPr>
            <a:r>
              <a:rPr lang="en-US" sz="14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Single muon trigger</a:t>
            </a:r>
            <a:endParaRPr lang="en-US" sz="1400" b="1" baseline="-600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defTabSz="642540">
              <a:spcBef>
                <a:spcPts val="422"/>
              </a:spcBef>
            </a:pPr>
            <a:r>
              <a:rPr lang="en-US" sz="14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Black - 14 TeV MC (50 PU)</a:t>
            </a:r>
          </a:p>
          <a:p>
            <a:pPr marL="0" lvl="4" defTabSz="642540">
              <a:spcBef>
                <a:spcPts val="422"/>
              </a:spcBef>
            </a:pPr>
            <a:r>
              <a:rPr lang="en-US" sz="1400">
                <a:solidFill>
                  <a:srgbClr val="FF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Red - 8 TeV data (66 PU)</a:t>
            </a:r>
          </a:p>
        </p:txBody>
      </p:sp>
      <p:sp>
        <p:nvSpPr>
          <p:cNvPr id="40970" name="Rectangle 10"/>
          <p:cNvSpPr>
            <a:spLocks/>
          </p:cNvSpPr>
          <p:nvPr/>
        </p:nvSpPr>
        <p:spPr bwMode="auto">
          <a:xfrm>
            <a:off x="232172" y="4728271"/>
            <a:ext cx="250924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540"/>
            <a:r>
              <a:rPr lang="en-US" sz="170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Jet trigger rates strongly dependent on PU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H="1">
            <a:off x="718840" y="2669983"/>
            <a:ext cx="986730" cy="207838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H="1">
            <a:off x="4429131" y="5376790"/>
            <a:ext cx="1666503" cy="64851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flipH="1">
            <a:off x="4185796" y="2378646"/>
            <a:ext cx="2407667" cy="341002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540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1" y="548680"/>
            <a:ext cx="8964488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CBC Architecture</a:t>
            </a:r>
            <a:endParaRPr lang="en-US" dirty="0"/>
          </a:p>
        </p:txBody>
      </p:sp>
      <p:sp>
        <p:nvSpPr>
          <p:cNvPr id="27" name="Slide Number Placeholder 3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fld id="{81E855C1-C7E4-4620-AA07-0028535F7FAD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simplified WP2 Gannt</a:t>
            </a:r>
          </a:p>
        </p:txBody>
      </p:sp>
      <p:sp>
        <p:nvSpPr>
          <p:cNvPr id="91140" name="Date Placeholder 3"/>
          <p:cNvSpPr txBox="1">
            <a:spLocks noGrp="1"/>
          </p:cNvSpPr>
          <p:nvPr/>
        </p:nvSpPr>
        <p:spPr bwMode="auto">
          <a:xfrm>
            <a:off x="457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898989"/>
                </a:solidFill>
                <a:latin typeface="Calibri" charset="0"/>
              </a:rPr>
              <a:t>Geoff Hall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1141" name="Footer Placeholder 4"/>
          <p:cNvSpPr txBox="1">
            <a:spLocks noGrp="1"/>
          </p:cNvSpPr>
          <p:nvPr/>
        </p:nvSpPr>
        <p:spPr bwMode="auto">
          <a:xfrm>
            <a:off x="3124200" y="6559550"/>
            <a:ext cx="2895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CMS UK OSC Mar 2012</a:t>
            </a:r>
          </a:p>
        </p:txBody>
      </p:sp>
      <p:sp>
        <p:nvSpPr>
          <p:cNvPr id="91142" name="Slide Number Placeholder 5"/>
          <p:cNvSpPr txBox="1">
            <a:spLocks noGrp="1"/>
          </p:cNvSpPr>
          <p:nvPr/>
        </p:nvSpPr>
        <p:spPr bwMode="auto">
          <a:xfrm>
            <a:off x="6553200" y="6559550"/>
            <a:ext cx="2133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77585E3-80F4-F24A-A8F5-79661D9F1EA7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53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1143" name="Line 9"/>
          <p:cNvSpPr>
            <a:spLocks noChangeShapeType="1"/>
          </p:cNvSpPr>
          <p:nvPr/>
        </p:nvSpPr>
        <p:spPr bwMode="auto">
          <a:xfrm flipH="1">
            <a:off x="8932863" y="949325"/>
            <a:ext cx="0" cy="33940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Line 9"/>
          <p:cNvSpPr>
            <a:spLocks noChangeShapeType="1"/>
          </p:cNvSpPr>
          <p:nvPr/>
        </p:nvSpPr>
        <p:spPr bwMode="auto">
          <a:xfrm flipH="1">
            <a:off x="7632700" y="958850"/>
            <a:ext cx="4763" cy="3384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 flipH="1">
            <a:off x="6335713" y="963613"/>
            <a:ext cx="4762" cy="33797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Line 9"/>
          <p:cNvSpPr>
            <a:spLocks noChangeShapeType="1"/>
          </p:cNvSpPr>
          <p:nvPr/>
        </p:nvSpPr>
        <p:spPr bwMode="auto">
          <a:xfrm flipH="1">
            <a:off x="5045075" y="973138"/>
            <a:ext cx="0" cy="33702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7" name="Line 9"/>
          <p:cNvSpPr>
            <a:spLocks noChangeShapeType="1"/>
          </p:cNvSpPr>
          <p:nvPr/>
        </p:nvSpPr>
        <p:spPr bwMode="auto">
          <a:xfrm flipH="1">
            <a:off x="3748088" y="981075"/>
            <a:ext cx="0" cy="33623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8" name="Line 9"/>
          <p:cNvSpPr>
            <a:spLocks noChangeShapeType="1"/>
          </p:cNvSpPr>
          <p:nvPr/>
        </p:nvSpPr>
        <p:spPr bwMode="auto">
          <a:xfrm flipH="1">
            <a:off x="2452688" y="989013"/>
            <a:ext cx="0" cy="33543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9" name="Line 10"/>
          <p:cNvSpPr>
            <a:spLocks noChangeShapeType="1"/>
          </p:cNvSpPr>
          <p:nvPr/>
        </p:nvSpPr>
        <p:spPr bwMode="auto">
          <a:xfrm>
            <a:off x="142875" y="132397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Line 11"/>
          <p:cNvSpPr>
            <a:spLocks noChangeShapeType="1"/>
          </p:cNvSpPr>
          <p:nvPr/>
        </p:nvSpPr>
        <p:spPr bwMode="auto">
          <a:xfrm>
            <a:off x="142875" y="1611313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1" name="Line 12"/>
          <p:cNvSpPr>
            <a:spLocks noChangeShapeType="1"/>
          </p:cNvSpPr>
          <p:nvPr/>
        </p:nvSpPr>
        <p:spPr bwMode="auto">
          <a:xfrm>
            <a:off x="142875" y="1898650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2" name="Line 13"/>
          <p:cNvSpPr>
            <a:spLocks noChangeShapeType="1"/>
          </p:cNvSpPr>
          <p:nvPr/>
        </p:nvSpPr>
        <p:spPr bwMode="auto">
          <a:xfrm>
            <a:off x="142875" y="2185988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3" name="Line 14"/>
          <p:cNvSpPr>
            <a:spLocks noChangeShapeType="1"/>
          </p:cNvSpPr>
          <p:nvPr/>
        </p:nvSpPr>
        <p:spPr bwMode="auto">
          <a:xfrm>
            <a:off x="142875" y="247332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4" name="Line 15"/>
          <p:cNvSpPr>
            <a:spLocks noChangeShapeType="1"/>
          </p:cNvSpPr>
          <p:nvPr/>
        </p:nvSpPr>
        <p:spPr bwMode="auto">
          <a:xfrm>
            <a:off x="142875" y="2760663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5" name="Line 16"/>
          <p:cNvSpPr>
            <a:spLocks noChangeShapeType="1"/>
          </p:cNvSpPr>
          <p:nvPr/>
        </p:nvSpPr>
        <p:spPr bwMode="auto">
          <a:xfrm>
            <a:off x="142875" y="3048000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6" name="Line 17"/>
          <p:cNvSpPr>
            <a:spLocks noChangeShapeType="1"/>
          </p:cNvSpPr>
          <p:nvPr/>
        </p:nvSpPr>
        <p:spPr bwMode="auto">
          <a:xfrm>
            <a:off x="142875" y="3335338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7" name="Line 18"/>
          <p:cNvSpPr>
            <a:spLocks noChangeShapeType="1"/>
          </p:cNvSpPr>
          <p:nvPr/>
        </p:nvSpPr>
        <p:spPr bwMode="auto">
          <a:xfrm>
            <a:off x="142875" y="362267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142875" y="2481263"/>
            <a:ext cx="877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CBC2 test</a:t>
            </a:r>
            <a:endParaRPr lang="en-US" sz="1200">
              <a:cs typeface="Arial" charset="0"/>
            </a:endParaRPr>
          </a:p>
        </p:txBody>
      </p:sp>
      <p:sp>
        <p:nvSpPr>
          <p:cNvPr id="91159" name="Text Box 24"/>
          <p:cNvSpPr txBox="1">
            <a:spLocks noChangeArrowheads="1"/>
          </p:cNvSpPr>
          <p:nvPr/>
        </p:nvSpPr>
        <p:spPr bwMode="auto">
          <a:xfrm>
            <a:off x="165100" y="1343025"/>
            <a:ext cx="19732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CBC3 design &amp; production</a:t>
            </a:r>
            <a:endParaRPr lang="en-US" sz="1200">
              <a:cs typeface="Arial" charset="0"/>
            </a:endParaRPr>
          </a:p>
        </p:txBody>
      </p:sp>
      <p:sp>
        <p:nvSpPr>
          <p:cNvPr id="91160" name="Text Box 25"/>
          <p:cNvSpPr txBox="1">
            <a:spLocks noChangeArrowheads="1"/>
          </p:cNvSpPr>
          <p:nvPr/>
        </p:nvSpPr>
        <p:spPr bwMode="auto">
          <a:xfrm>
            <a:off x="165100" y="2768600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CBC3 test</a:t>
            </a:r>
            <a:endParaRPr lang="en-US" sz="1200">
              <a:cs typeface="Arial" charset="0"/>
            </a:endParaRPr>
          </a:p>
        </p:txBody>
      </p:sp>
      <p:sp>
        <p:nvSpPr>
          <p:cNvPr id="91161" name="Text Box 31"/>
          <p:cNvSpPr txBox="1">
            <a:spLocks noChangeArrowheads="1"/>
          </p:cNvSpPr>
          <p:nvPr/>
        </p:nvSpPr>
        <p:spPr bwMode="auto">
          <a:xfrm>
            <a:off x="2735263" y="8953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2013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2" name="Text Box 32"/>
          <p:cNvSpPr txBox="1">
            <a:spLocks noChangeArrowheads="1"/>
          </p:cNvSpPr>
          <p:nvPr/>
        </p:nvSpPr>
        <p:spPr bwMode="auto">
          <a:xfrm>
            <a:off x="4059238" y="8937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2014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3" name="Text Box 33"/>
          <p:cNvSpPr txBox="1">
            <a:spLocks noChangeArrowheads="1"/>
          </p:cNvSpPr>
          <p:nvPr/>
        </p:nvSpPr>
        <p:spPr bwMode="auto">
          <a:xfrm>
            <a:off x="5356225" y="885825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2015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4" name="Text Box 34"/>
          <p:cNvSpPr txBox="1">
            <a:spLocks noChangeArrowheads="1"/>
          </p:cNvSpPr>
          <p:nvPr/>
        </p:nvSpPr>
        <p:spPr bwMode="auto">
          <a:xfrm>
            <a:off x="6653213" y="8778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2016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5" name="Text Box 35"/>
          <p:cNvSpPr txBox="1">
            <a:spLocks noChangeArrowheads="1"/>
          </p:cNvSpPr>
          <p:nvPr/>
        </p:nvSpPr>
        <p:spPr bwMode="auto">
          <a:xfrm>
            <a:off x="7950200" y="8699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b="1">
                <a:solidFill>
                  <a:srgbClr val="0000FF"/>
                </a:solidFill>
                <a:cs typeface="Arial" charset="0"/>
              </a:rPr>
              <a:t>2017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1166" name="Line 36"/>
          <p:cNvSpPr>
            <a:spLocks noChangeShapeType="1"/>
          </p:cNvSpPr>
          <p:nvPr/>
        </p:nvSpPr>
        <p:spPr bwMode="auto">
          <a:xfrm>
            <a:off x="2268538" y="2625725"/>
            <a:ext cx="244792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7" name="Line 37"/>
          <p:cNvSpPr>
            <a:spLocks noChangeShapeType="1"/>
          </p:cNvSpPr>
          <p:nvPr/>
        </p:nvSpPr>
        <p:spPr bwMode="auto">
          <a:xfrm>
            <a:off x="2735263" y="1466850"/>
            <a:ext cx="1981200" cy="1111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8" name="Line 40"/>
          <p:cNvSpPr>
            <a:spLocks noChangeShapeType="1"/>
          </p:cNvSpPr>
          <p:nvPr/>
        </p:nvSpPr>
        <p:spPr bwMode="auto">
          <a:xfrm flipV="1">
            <a:off x="5364163" y="1760538"/>
            <a:ext cx="1296987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9" name="Text Box 41"/>
          <p:cNvSpPr txBox="1">
            <a:spLocks noChangeArrowheads="1"/>
          </p:cNvSpPr>
          <p:nvPr/>
        </p:nvSpPr>
        <p:spPr bwMode="auto">
          <a:xfrm>
            <a:off x="142875" y="1617663"/>
            <a:ext cx="1973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CBC4 design &amp; production</a:t>
            </a:r>
            <a:endParaRPr lang="en-US" sz="1200">
              <a:cs typeface="Arial" charset="0"/>
            </a:endParaRPr>
          </a:p>
        </p:txBody>
      </p:sp>
      <p:sp>
        <p:nvSpPr>
          <p:cNvPr id="91170" name="AutoShape 91"/>
          <p:cNvSpPr>
            <a:spLocks noChangeArrowheads="1"/>
          </p:cNvSpPr>
          <p:nvPr/>
        </p:nvSpPr>
        <p:spPr bwMode="auto">
          <a:xfrm>
            <a:off x="2268538" y="1160463"/>
            <a:ext cx="73025" cy="179387"/>
          </a:xfrm>
          <a:prstGeom prst="flowChartDecision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n-US" sz="1400">
              <a:cs typeface="Arial" charset="0"/>
            </a:endParaRPr>
          </a:p>
        </p:txBody>
      </p:sp>
      <p:sp>
        <p:nvSpPr>
          <p:cNvPr id="91171" name="Text Box 92"/>
          <p:cNvSpPr txBox="1">
            <a:spLocks noChangeArrowheads="1"/>
          </p:cNvSpPr>
          <p:nvPr/>
        </p:nvSpPr>
        <p:spPr bwMode="auto">
          <a:xfrm>
            <a:off x="1835150" y="557213"/>
            <a:ext cx="7810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GB" sz="1200">
                <a:cs typeface="Arial" charset="0"/>
              </a:rPr>
              <a:t>CBC2</a:t>
            </a:r>
          </a:p>
          <a:p>
            <a:pPr algn="ctr" defTabSz="914400"/>
            <a:r>
              <a:rPr lang="en-GB" sz="1200">
                <a:cs typeface="Arial" charset="0"/>
              </a:rPr>
              <a:t>available</a:t>
            </a:r>
          </a:p>
          <a:p>
            <a:pPr algn="ctr" defTabSz="914400"/>
            <a:r>
              <a:rPr lang="en-GB" sz="1200">
                <a:cs typeface="Arial" charset="0"/>
              </a:rPr>
              <a:t>here</a:t>
            </a:r>
            <a:endParaRPr lang="en-US" sz="1200">
              <a:cs typeface="Arial" charset="0"/>
            </a:endParaRPr>
          </a:p>
        </p:txBody>
      </p:sp>
      <p:sp>
        <p:nvSpPr>
          <p:cNvPr id="91173" name="Line 40"/>
          <p:cNvSpPr>
            <a:spLocks noChangeShapeType="1"/>
          </p:cNvSpPr>
          <p:nvPr/>
        </p:nvSpPr>
        <p:spPr bwMode="auto">
          <a:xfrm flipV="1">
            <a:off x="7307263" y="2038350"/>
            <a:ext cx="1296987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4" name="Line 39"/>
          <p:cNvSpPr>
            <a:spLocks noChangeShapeType="1"/>
          </p:cNvSpPr>
          <p:nvPr/>
        </p:nvSpPr>
        <p:spPr bwMode="auto">
          <a:xfrm>
            <a:off x="4716463" y="2876550"/>
            <a:ext cx="190817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5" name="Text Box 25"/>
          <p:cNvSpPr txBox="1">
            <a:spLocks noChangeArrowheads="1"/>
          </p:cNvSpPr>
          <p:nvPr/>
        </p:nvSpPr>
        <p:spPr bwMode="auto">
          <a:xfrm>
            <a:off x="165100" y="3057525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CBC4 test</a:t>
            </a:r>
            <a:endParaRPr lang="en-US" sz="1200">
              <a:cs typeface="Arial" charset="0"/>
            </a:endParaRPr>
          </a:p>
        </p:txBody>
      </p:sp>
      <p:sp>
        <p:nvSpPr>
          <p:cNvPr id="91176" name="Line 39"/>
          <p:cNvSpPr>
            <a:spLocks noChangeShapeType="1"/>
          </p:cNvSpPr>
          <p:nvPr/>
        </p:nvSpPr>
        <p:spPr bwMode="auto">
          <a:xfrm>
            <a:off x="6659563" y="3201988"/>
            <a:ext cx="13335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7" name="Line 64"/>
          <p:cNvSpPr>
            <a:spLocks noChangeShapeType="1"/>
          </p:cNvSpPr>
          <p:nvPr/>
        </p:nvSpPr>
        <p:spPr bwMode="auto">
          <a:xfrm>
            <a:off x="3095625" y="1236663"/>
            <a:ext cx="0" cy="29829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8" name="Line 90"/>
          <p:cNvSpPr>
            <a:spLocks noChangeShapeType="1"/>
          </p:cNvSpPr>
          <p:nvPr/>
        </p:nvSpPr>
        <p:spPr bwMode="auto">
          <a:xfrm flipH="1">
            <a:off x="2116138" y="1323975"/>
            <a:ext cx="0" cy="28956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9" name="Line 90"/>
          <p:cNvSpPr>
            <a:spLocks noChangeShapeType="1"/>
          </p:cNvSpPr>
          <p:nvPr/>
        </p:nvSpPr>
        <p:spPr bwMode="auto">
          <a:xfrm flipH="1">
            <a:off x="2771775" y="1323975"/>
            <a:ext cx="0" cy="28860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0" name="Line 90"/>
          <p:cNvSpPr>
            <a:spLocks noChangeShapeType="1"/>
          </p:cNvSpPr>
          <p:nvPr/>
        </p:nvSpPr>
        <p:spPr bwMode="auto">
          <a:xfrm flipH="1">
            <a:off x="3419475" y="1323975"/>
            <a:ext cx="0" cy="28956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1" name="Line 90"/>
          <p:cNvSpPr>
            <a:spLocks noChangeShapeType="1"/>
          </p:cNvSpPr>
          <p:nvPr/>
        </p:nvSpPr>
        <p:spPr bwMode="auto">
          <a:xfrm flipH="1">
            <a:off x="4059238" y="1343025"/>
            <a:ext cx="7937" cy="286702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2" name="Line 90"/>
          <p:cNvSpPr>
            <a:spLocks noChangeShapeType="1"/>
          </p:cNvSpPr>
          <p:nvPr/>
        </p:nvSpPr>
        <p:spPr bwMode="auto">
          <a:xfrm flipH="1">
            <a:off x="4714875" y="1343025"/>
            <a:ext cx="0" cy="287655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3" name="Line 90"/>
          <p:cNvSpPr>
            <a:spLocks noChangeShapeType="1"/>
          </p:cNvSpPr>
          <p:nvPr/>
        </p:nvSpPr>
        <p:spPr bwMode="auto">
          <a:xfrm flipH="1">
            <a:off x="5362575" y="1323975"/>
            <a:ext cx="1588" cy="28860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4" name="Line 90"/>
          <p:cNvSpPr>
            <a:spLocks noChangeShapeType="1"/>
          </p:cNvSpPr>
          <p:nvPr/>
        </p:nvSpPr>
        <p:spPr bwMode="auto">
          <a:xfrm flipH="1">
            <a:off x="6010275" y="1323975"/>
            <a:ext cx="0" cy="28860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5" name="Line 90"/>
          <p:cNvSpPr>
            <a:spLocks noChangeShapeType="1"/>
          </p:cNvSpPr>
          <p:nvPr/>
        </p:nvSpPr>
        <p:spPr bwMode="auto">
          <a:xfrm flipH="1">
            <a:off x="6653213" y="1343025"/>
            <a:ext cx="4762" cy="286702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6" name="Line 90"/>
          <p:cNvSpPr>
            <a:spLocks noChangeShapeType="1"/>
          </p:cNvSpPr>
          <p:nvPr/>
        </p:nvSpPr>
        <p:spPr bwMode="auto">
          <a:xfrm flipH="1">
            <a:off x="7305675" y="1323975"/>
            <a:ext cx="0" cy="28860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7" name="Line 90"/>
          <p:cNvSpPr>
            <a:spLocks noChangeShapeType="1"/>
          </p:cNvSpPr>
          <p:nvPr/>
        </p:nvSpPr>
        <p:spPr bwMode="auto">
          <a:xfrm flipH="1">
            <a:off x="7956550" y="1262063"/>
            <a:ext cx="0" cy="2957512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8" name="Line 90"/>
          <p:cNvSpPr>
            <a:spLocks noChangeShapeType="1"/>
          </p:cNvSpPr>
          <p:nvPr/>
        </p:nvSpPr>
        <p:spPr bwMode="auto">
          <a:xfrm flipH="1">
            <a:off x="8604250" y="1323975"/>
            <a:ext cx="0" cy="28956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9" name="Line 64"/>
          <p:cNvSpPr>
            <a:spLocks noChangeShapeType="1"/>
          </p:cNvSpPr>
          <p:nvPr/>
        </p:nvSpPr>
        <p:spPr bwMode="auto">
          <a:xfrm>
            <a:off x="4391025" y="1236663"/>
            <a:ext cx="1588" cy="29829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0" name="Line 64"/>
          <p:cNvSpPr>
            <a:spLocks noChangeShapeType="1"/>
          </p:cNvSpPr>
          <p:nvPr/>
        </p:nvSpPr>
        <p:spPr bwMode="auto">
          <a:xfrm>
            <a:off x="5688013" y="1236663"/>
            <a:ext cx="0" cy="297338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1" name="Line 64"/>
          <p:cNvSpPr>
            <a:spLocks noChangeShapeType="1"/>
          </p:cNvSpPr>
          <p:nvPr/>
        </p:nvSpPr>
        <p:spPr bwMode="auto">
          <a:xfrm>
            <a:off x="6983413" y="1236663"/>
            <a:ext cx="1587" cy="29829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2" name="Line 64"/>
          <p:cNvSpPr>
            <a:spLocks noChangeShapeType="1"/>
          </p:cNvSpPr>
          <p:nvPr/>
        </p:nvSpPr>
        <p:spPr bwMode="auto">
          <a:xfrm>
            <a:off x="8280400" y="1196975"/>
            <a:ext cx="0" cy="3022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4" name="Text Box 26"/>
          <p:cNvSpPr txBox="1">
            <a:spLocks noChangeArrowheads="1"/>
          </p:cNvSpPr>
          <p:nvPr/>
        </p:nvSpPr>
        <p:spPr bwMode="auto">
          <a:xfrm>
            <a:off x="142875" y="1905000"/>
            <a:ext cx="3113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CBC4 full wafer masks and engineering run</a:t>
            </a:r>
            <a:endParaRPr lang="en-US" sz="1200">
              <a:cs typeface="Arial" charset="0"/>
            </a:endParaRPr>
          </a:p>
        </p:txBody>
      </p:sp>
      <p:sp>
        <p:nvSpPr>
          <p:cNvPr id="91195" name="Line 18"/>
          <p:cNvSpPr>
            <a:spLocks noChangeShapeType="1"/>
          </p:cNvSpPr>
          <p:nvPr/>
        </p:nvSpPr>
        <p:spPr bwMode="auto">
          <a:xfrm>
            <a:off x="142875" y="392112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6" name="Line 18"/>
          <p:cNvSpPr>
            <a:spLocks noChangeShapeType="1"/>
          </p:cNvSpPr>
          <p:nvPr/>
        </p:nvSpPr>
        <p:spPr bwMode="auto">
          <a:xfrm>
            <a:off x="142875" y="4219575"/>
            <a:ext cx="892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8" name="Line 37"/>
          <p:cNvSpPr>
            <a:spLocks noChangeShapeType="1"/>
          </p:cNvSpPr>
          <p:nvPr/>
        </p:nvSpPr>
        <p:spPr bwMode="auto">
          <a:xfrm>
            <a:off x="2771775" y="3776663"/>
            <a:ext cx="2592388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9" name="Line 37"/>
          <p:cNvSpPr>
            <a:spLocks noChangeShapeType="1"/>
          </p:cNvSpPr>
          <p:nvPr/>
        </p:nvSpPr>
        <p:spPr bwMode="auto">
          <a:xfrm>
            <a:off x="5364163" y="4065588"/>
            <a:ext cx="2592387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200" name="Text Box 22"/>
          <p:cNvSpPr txBox="1">
            <a:spLocks noChangeArrowheads="1"/>
          </p:cNvSpPr>
          <p:nvPr/>
        </p:nvSpPr>
        <p:spPr bwMode="auto">
          <a:xfrm>
            <a:off x="142875" y="3633788"/>
            <a:ext cx="2116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CBC2-based module studies</a:t>
            </a:r>
            <a:endParaRPr lang="en-US" sz="1200">
              <a:cs typeface="Arial" charset="0"/>
            </a:endParaRPr>
          </a:p>
        </p:txBody>
      </p:sp>
      <p:sp>
        <p:nvSpPr>
          <p:cNvPr id="91201" name="Text Box 22"/>
          <p:cNvSpPr txBox="1">
            <a:spLocks noChangeArrowheads="1"/>
          </p:cNvSpPr>
          <p:nvPr/>
        </p:nvSpPr>
        <p:spPr bwMode="auto">
          <a:xfrm>
            <a:off x="142875" y="3935413"/>
            <a:ext cx="2116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>
                <a:cs typeface="Arial" charset="0"/>
              </a:rPr>
              <a:t>CBC3-based module studies</a:t>
            </a:r>
            <a:endParaRPr lang="en-US" sz="1200">
              <a:cs typeface="Arial" charset="0"/>
            </a:endParaRPr>
          </a:p>
        </p:txBody>
      </p:sp>
      <p:sp>
        <p:nvSpPr>
          <p:cNvPr id="91202" name="Content Placeholder 2"/>
          <p:cNvSpPr>
            <a:spLocks/>
          </p:cNvSpPr>
          <p:nvPr/>
        </p:nvSpPr>
        <p:spPr bwMode="auto">
          <a:xfrm>
            <a:off x="333375" y="4438650"/>
            <a:ext cx="82296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charset="0"/>
              </a:rPr>
              <a:t>CBC3 should be very close to final chip - available late 2014</a:t>
            </a:r>
          </a:p>
          <a:p>
            <a:pPr marL="444500" lvl="1" indent="-2667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sz="2000">
                <a:solidFill>
                  <a:srgbClr val="000090"/>
                </a:solidFill>
                <a:latin typeface="Calibri" charset="0"/>
              </a:rPr>
              <a:t>includes architecture for formation and high speed transmission of stub information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charset="0"/>
              </a:rPr>
              <a:t>CBC4 pre-production iteration (2015/16) allows final bug fixes before full-wafer engineering run in 2017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CMS has already made one major discovery</a:t>
            </a:r>
          </a:p>
          <a:p>
            <a:pPr lvl="1"/>
            <a:r>
              <a:rPr lang="en-US" dirty="0" smtClean="0"/>
              <a:t>still to prove it is a Higgs boson by measuring all its properties and couplings</a:t>
            </a:r>
          </a:p>
          <a:p>
            <a:pPr lvl="1"/>
            <a:r>
              <a:rPr lang="en-US" dirty="0" smtClean="0"/>
              <a:t>it was expected to require much more data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CMS has excluded large areas of phase space for the simplest SUSY models and new heavy vector bosons</a:t>
            </a:r>
          </a:p>
          <a:p>
            <a:pPr lvl="1"/>
            <a:r>
              <a:rPr lang="en-US" dirty="0" smtClean="0"/>
              <a:t>moving on to more complex models where mass of putative Higgs may give hints (“natural” SUSY)</a:t>
            </a:r>
          </a:p>
          <a:p>
            <a:pPr lvl="1"/>
            <a:r>
              <a:rPr lang="en-US" dirty="0" smtClean="0"/>
              <a:t>many other physics papers published…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Further investigations require much more data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 2012 data insufficient to prove if 125 </a:t>
            </a:r>
            <a:r>
              <a:rPr lang="en-US" dirty="0" err="1" smtClean="0"/>
              <a:t>GeV</a:t>
            </a:r>
            <a:r>
              <a:rPr lang="en-US" dirty="0" smtClean="0"/>
              <a:t> boson spin 0 or 2</a:t>
            </a:r>
          </a:p>
          <a:p>
            <a:pPr lvl="1"/>
            <a:r>
              <a:rPr lang="en-US" dirty="0" smtClean="0"/>
              <a:t>searching for rare phenomena: ~2B events will be  stored in 2012</a:t>
            </a:r>
          </a:p>
          <a:p>
            <a:pPr marL="45691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7D568-55B2-5B41-9F13-1ABA7A9C0EA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</a:t>
            </a:r>
            <a:r>
              <a:rPr lang="en-US" dirty="0" smtClean="0"/>
              <a:t> status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OSC Sep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6D302-EDAC-3C42-89DB-C80FB1DA629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0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62600" y="1000111"/>
            <a:ext cx="3473450" cy="5111750"/>
          </a:xfrm>
        </p:spPr>
        <p:txBody>
          <a:bodyPr/>
          <a:lstStyle/>
          <a:p>
            <a:r>
              <a:rPr lang="en-US" sz="2000" dirty="0"/>
              <a:t>2010: 0.04 fb</a:t>
            </a:r>
            <a:r>
              <a:rPr lang="en-US" sz="2000" baseline="30000" dirty="0"/>
              <a:t>-1</a:t>
            </a:r>
          </a:p>
          <a:p>
            <a:pPr lvl="1"/>
            <a:r>
              <a:rPr lang="en-US" sz="1800" dirty="0"/>
              <a:t>Machine commissioning</a:t>
            </a:r>
            <a:endParaRPr lang="en-US" sz="1800" baseline="30000" dirty="0"/>
          </a:p>
          <a:p>
            <a:r>
              <a:rPr lang="en-US" sz="2000" dirty="0"/>
              <a:t>2011:  6.1  fb</a:t>
            </a:r>
            <a:r>
              <a:rPr lang="en-US" sz="2000" baseline="30000" dirty="0"/>
              <a:t>-1</a:t>
            </a:r>
          </a:p>
          <a:p>
            <a:pPr lvl="1"/>
            <a:r>
              <a:rPr lang="en-US" sz="1800" dirty="0"/>
              <a:t>Production</a:t>
            </a:r>
          </a:p>
          <a:p>
            <a:r>
              <a:rPr lang="en-US" sz="2000" dirty="0"/>
              <a:t>2012:  13  fb</a:t>
            </a:r>
            <a:r>
              <a:rPr lang="en-US" sz="2000" baseline="30000" dirty="0"/>
              <a:t>-1 </a:t>
            </a:r>
            <a:r>
              <a:rPr lang="en-US" sz="2000" dirty="0"/>
              <a:t>so far</a:t>
            </a:r>
          </a:p>
          <a:p>
            <a:pPr lvl="1"/>
            <a:r>
              <a:rPr lang="en-US" sz="1800" dirty="0"/>
              <a:t>Higher energy</a:t>
            </a:r>
          </a:p>
          <a:p>
            <a:pPr lvl="1"/>
            <a:r>
              <a:rPr lang="en-US" sz="1800" dirty="0"/>
              <a:t>Smaller beta*</a:t>
            </a:r>
          </a:p>
          <a:p>
            <a:pPr lvl="1"/>
            <a:r>
              <a:rPr lang="en-US" sz="1800" dirty="0"/>
              <a:t>Increased bunch current</a:t>
            </a:r>
          </a:p>
          <a:p>
            <a:endParaRPr lang="en-US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2010 – 2011 - 2012</a:t>
            </a:r>
            <a:endParaRPr lang="en-GB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>
                <a:solidFill>
                  <a:srgbClr val="00007D"/>
                </a:solidFill>
              </a:rPr>
              <a:t>OSC Sep 2012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GB" smtClean="0">
                <a:solidFill>
                  <a:srgbClr val="00007D"/>
                </a:solidFill>
              </a:rPr>
              <a:t>Geoff Hall</a:t>
            </a:r>
            <a:endParaRPr lang="en-US">
              <a:solidFill>
                <a:srgbClr val="00007D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2450" y="6632576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3818">
              <a:defRPr/>
            </a:pPr>
            <a:fld id="{69CF8F24-2345-4359-A23A-40838D5E6DC1}" type="slidenum">
              <a:rPr lang="en-US" smtClean="0">
                <a:solidFill>
                  <a:srgbClr val="00007D"/>
                </a:solidFill>
              </a:rPr>
              <a:pPr defTabSz="913818">
                <a:defRPr/>
              </a:pPr>
              <a:t>8</a:t>
            </a:fld>
            <a:endParaRPr lang="en-US" dirty="0">
              <a:solidFill>
                <a:srgbClr val="00007D"/>
              </a:solidFill>
            </a:endParaRP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7" y="819151"/>
            <a:ext cx="4281487" cy="339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55997" y="4360550"/>
            <a:ext cx="5804726" cy="1831022"/>
            <a:chOff x="2455997" y="4360550"/>
            <a:chExt cx="5804726" cy="18310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rcRect t="5475" b="58664"/>
            <a:stretch>
              <a:fillRect/>
            </a:stretch>
          </p:blipFill>
          <p:spPr>
            <a:xfrm>
              <a:off x="2455997" y="4360550"/>
              <a:ext cx="5804726" cy="1831022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272510" y="4808225"/>
              <a:ext cx="762000" cy="228600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18" eaLnBrk="0" hangingPunct="0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310860" y="4808225"/>
              <a:ext cx="762000" cy="228600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18" eaLnBrk="0" hangingPunct="0">
                <a:spcBef>
                  <a:spcPct val="50000"/>
                </a:spcBef>
              </a:pPr>
              <a:endParaRPr lang="en-US" sz="200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00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LHC operational conditions in 2012</a:t>
            </a:r>
          </a:p>
          <a:p>
            <a:pPr lvl="1"/>
            <a:r>
              <a:rPr lang="en-US" sz="2400" dirty="0"/>
              <a:t>8 </a:t>
            </a:r>
            <a:r>
              <a:rPr lang="en-US" sz="2400" dirty="0" err="1"/>
              <a:t>TeV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50ns </a:t>
            </a:r>
            <a:r>
              <a:rPr lang="en-US" sz="2400" dirty="0"/>
              <a:t>bunch spacing, L</a:t>
            </a:r>
            <a:r>
              <a:rPr lang="en-US" sz="2400" baseline="-25000" dirty="0"/>
              <a:t>inst</a:t>
            </a:r>
            <a:r>
              <a:rPr lang="en-US" sz="2400" dirty="0"/>
              <a:t>~8 x 10</a:t>
            </a:r>
            <a:r>
              <a:rPr lang="en-US" sz="2400" baseline="30000" dirty="0"/>
              <a:t>33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</a:p>
          <a:p>
            <a:pPr lvl="2"/>
            <a:r>
              <a:rPr lang="en-US" sz="2000" dirty="0"/>
              <a:t>target ~25 fb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with LS1 delayed 6 months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2400" dirty="0"/>
              <a:t>Long term plan: Long Shutdowns </a:t>
            </a:r>
            <a:r>
              <a:rPr lang="en-US" dirty="0" smtClean="0"/>
              <a:t> (</a:t>
            </a:r>
            <a:r>
              <a:rPr lang="en-US" i="1" dirty="0" smtClean="0"/>
              <a:t>later dates may change</a:t>
            </a:r>
            <a:r>
              <a:rPr lang="en-US" dirty="0" smtClean="0"/>
              <a:t>)</a:t>
            </a:r>
            <a:endParaRPr lang="en-US" sz="2400" dirty="0"/>
          </a:p>
          <a:p>
            <a:pPr lvl="1">
              <a:tabLst>
                <a:tab pos="2779533" algn="l"/>
              </a:tabLst>
            </a:pPr>
            <a:r>
              <a:rPr lang="en-US" sz="2200" dirty="0" smtClean="0"/>
              <a:t>LS1</a:t>
            </a:r>
            <a:r>
              <a:rPr lang="en-US" sz="2200" dirty="0"/>
              <a:t>:  March 2013-2015   - </a:t>
            </a:r>
            <a:r>
              <a:rPr lang="en-US" sz="2200" dirty="0">
                <a:solidFill>
                  <a:srgbClr val="660066"/>
                </a:solidFill>
              </a:rPr>
              <a:t>upgrade to full </a:t>
            </a:r>
            <a:r>
              <a:rPr lang="en-US" sz="2200" dirty="0" smtClean="0">
                <a:solidFill>
                  <a:srgbClr val="660066"/>
                </a:solidFill>
              </a:rPr>
              <a:t>energy</a:t>
            </a:r>
            <a:endParaRPr lang="en-US" sz="2200" dirty="0">
              <a:solidFill>
                <a:srgbClr val="660066"/>
              </a:solidFill>
            </a:endParaRPr>
          </a:p>
          <a:p>
            <a:pPr lvl="2">
              <a:tabLst>
                <a:tab pos="2779533" algn="l"/>
              </a:tabLst>
            </a:pPr>
            <a:r>
              <a:rPr lang="en-US" sz="2000" dirty="0"/>
              <a:t>14 </a:t>
            </a:r>
            <a:r>
              <a:rPr lang="en-US" sz="2000" dirty="0" err="1"/>
              <a:t>TeV</a:t>
            </a:r>
            <a:r>
              <a:rPr lang="en-US" sz="2000" dirty="0"/>
              <a:t>, 25 (50?) ns bunch spacing, </a:t>
            </a:r>
            <a:r>
              <a:rPr lang="en-US" sz="2000" dirty="0" err="1">
                <a:solidFill>
                  <a:srgbClr val="FF0000"/>
                </a:solidFill>
              </a:rPr>
              <a:t>L</a:t>
            </a:r>
            <a:r>
              <a:rPr lang="en-US" sz="2000" baseline="-25000" dirty="0" err="1">
                <a:solidFill>
                  <a:srgbClr val="FF0000"/>
                </a:solidFill>
              </a:rPr>
              <a:t>inst</a:t>
            </a:r>
            <a:r>
              <a:rPr lang="en-US" sz="2000" dirty="0">
                <a:solidFill>
                  <a:srgbClr val="FF0000"/>
                </a:solidFill>
              </a:rPr>
              <a:t>&lt; 2.5 x </a:t>
            </a:r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34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</a:rPr>
              <a:t>-2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</a:p>
          <a:p>
            <a:pPr marL="444217" lvl="2" indent="0">
              <a:lnSpc>
                <a:spcPts val="960"/>
              </a:lnSpc>
              <a:spcBef>
                <a:spcPts val="0"/>
              </a:spcBef>
              <a:buNone/>
              <a:tabLst>
                <a:tab pos="2779533" algn="l"/>
              </a:tabLst>
            </a:pPr>
            <a:r>
              <a:rPr lang="en-US" sz="2400" dirty="0" smtClean="0"/>
              <a:t>	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>
              <a:tabLst>
                <a:tab pos="2779533" algn="l"/>
              </a:tabLst>
            </a:pPr>
            <a:r>
              <a:rPr lang="en-US" sz="2200" dirty="0" smtClean="0"/>
              <a:t>LS2</a:t>
            </a:r>
            <a:r>
              <a:rPr lang="en-US" sz="2200" dirty="0"/>
              <a:t>:  2018 -  </a:t>
            </a:r>
            <a:r>
              <a:rPr lang="en-US" sz="2200" dirty="0">
                <a:solidFill>
                  <a:srgbClr val="660066"/>
                </a:solidFill>
              </a:rPr>
              <a:t>improve collimation and other machine elements</a:t>
            </a:r>
          </a:p>
          <a:p>
            <a:pPr lvl="2">
              <a:tabLst>
                <a:tab pos="2779533" algn="l"/>
              </a:tabLst>
            </a:pPr>
            <a:r>
              <a:rPr lang="en-US" sz="2000" dirty="0"/>
              <a:t>14 </a:t>
            </a:r>
            <a:r>
              <a:rPr lang="en-US" sz="2000" dirty="0" err="1"/>
              <a:t>TeV</a:t>
            </a:r>
            <a:r>
              <a:rPr lang="en-US" sz="2000" dirty="0"/>
              <a:t>,  </a:t>
            </a:r>
            <a:r>
              <a:rPr lang="en-US" sz="2000" dirty="0" err="1">
                <a:solidFill>
                  <a:srgbClr val="FF0000"/>
                </a:solidFill>
              </a:rPr>
              <a:t>L</a:t>
            </a:r>
            <a:r>
              <a:rPr lang="en-US" sz="2000" baseline="-25000" dirty="0" err="1">
                <a:solidFill>
                  <a:srgbClr val="FF0000"/>
                </a:solidFill>
              </a:rPr>
              <a:t>inst</a:t>
            </a:r>
            <a:r>
              <a:rPr lang="en-US" sz="2000" dirty="0">
                <a:solidFill>
                  <a:srgbClr val="FF0000"/>
                </a:solidFill>
              </a:rPr>
              <a:t>&lt; 4(?) </a:t>
            </a:r>
            <a:r>
              <a:rPr lang="en-US" sz="2000">
                <a:solidFill>
                  <a:srgbClr val="FF0000"/>
                </a:solidFill>
              </a:rPr>
              <a:t>x </a:t>
            </a:r>
            <a:r>
              <a:rPr lang="en-US" sz="2000" smtClean="0">
                <a:solidFill>
                  <a:srgbClr val="FF0000"/>
                </a:solidFill>
              </a:rPr>
              <a:t>10</a:t>
            </a:r>
            <a:r>
              <a:rPr lang="en-US" sz="2000" baseline="30000" smtClean="0">
                <a:solidFill>
                  <a:srgbClr val="FF0000"/>
                </a:solidFill>
              </a:rPr>
              <a:t>34</a:t>
            </a:r>
            <a:r>
              <a:rPr lang="en-US" sz="200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</a:rPr>
              <a:t>-2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baseline="30000" dirty="0">
                <a:solidFill>
                  <a:srgbClr val="FF0000"/>
                </a:solidFill>
              </a:rPr>
              <a:t>-</a:t>
            </a:r>
            <a:r>
              <a:rPr lang="en-US" sz="2000" baseline="30000" dirty="0" smtClean="0">
                <a:solidFill>
                  <a:srgbClr val="FF0000"/>
                </a:solidFill>
              </a:rPr>
              <a:t>1</a:t>
            </a:r>
          </a:p>
          <a:p>
            <a:pPr marL="444217" lvl="2" indent="0">
              <a:lnSpc>
                <a:spcPts val="800"/>
              </a:lnSpc>
              <a:spcBef>
                <a:spcPts val="0"/>
              </a:spcBef>
              <a:buNone/>
              <a:tabLst>
                <a:tab pos="2779533" algn="l"/>
              </a:tabLst>
            </a:pPr>
            <a:endParaRPr lang="en-US" sz="800" dirty="0" smtClean="0"/>
          </a:p>
          <a:p>
            <a:pPr lvl="1">
              <a:tabLst>
                <a:tab pos="2779533" algn="l"/>
              </a:tabLst>
            </a:pPr>
            <a:r>
              <a:rPr lang="en-US" sz="2200" dirty="0" smtClean="0"/>
              <a:t>LS3:  </a:t>
            </a:r>
            <a:r>
              <a:rPr lang="en-US" sz="2200" dirty="0"/>
              <a:t>2022 - </a:t>
            </a:r>
            <a:r>
              <a:rPr lang="en-US" sz="2200" dirty="0">
                <a:solidFill>
                  <a:srgbClr val="660066"/>
                </a:solidFill>
              </a:rPr>
              <a:t>upgrade for very high luminosity</a:t>
            </a:r>
          </a:p>
          <a:p>
            <a:pPr lvl="2">
              <a:tabLst>
                <a:tab pos="2779533" algn="l"/>
              </a:tabLst>
            </a:pPr>
            <a:r>
              <a:rPr lang="en-US" sz="2000" dirty="0"/>
              <a:t>14 </a:t>
            </a:r>
            <a:r>
              <a:rPr lang="en-US" sz="2000" dirty="0" err="1"/>
              <a:t>TeV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0090"/>
                </a:solidFill>
              </a:rPr>
              <a:t>L</a:t>
            </a:r>
            <a:r>
              <a:rPr lang="en-US" sz="2000" baseline="-25000" dirty="0">
                <a:solidFill>
                  <a:srgbClr val="000090"/>
                </a:solidFill>
              </a:rPr>
              <a:t>inst</a:t>
            </a:r>
            <a:r>
              <a:rPr lang="en-US" sz="2000" dirty="0">
                <a:solidFill>
                  <a:srgbClr val="000090"/>
                </a:solidFill>
              </a:rPr>
              <a:t>~5 x 10</a:t>
            </a:r>
            <a:r>
              <a:rPr lang="en-US" sz="2000" baseline="30000" dirty="0">
                <a:solidFill>
                  <a:srgbClr val="000090"/>
                </a:solidFill>
              </a:rPr>
              <a:t>34</a:t>
            </a:r>
            <a:r>
              <a:rPr lang="en-US" sz="2000" dirty="0">
                <a:solidFill>
                  <a:srgbClr val="000090"/>
                </a:solidFill>
              </a:rPr>
              <a:t> cm</a:t>
            </a:r>
            <a:r>
              <a:rPr lang="en-US" sz="2000" baseline="30000" dirty="0">
                <a:solidFill>
                  <a:srgbClr val="000090"/>
                </a:solidFill>
              </a:rPr>
              <a:t>-2</a:t>
            </a:r>
            <a:r>
              <a:rPr lang="en-US" sz="2000" dirty="0">
                <a:solidFill>
                  <a:srgbClr val="000090"/>
                </a:solidFill>
              </a:rPr>
              <a:t>s</a:t>
            </a:r>
            <a:r>
              <a:rPr lang="en-US" sz="2000" baseline="30000" dirty="0">
                <a:solidFill>
                  <a:srgbClr val="000090"/>
                </a:solidFill>
              </a:rPr>
              <a:t>-1 </a:t>
            </a:r>
            <a:r>
              <a:rPr lang="en-US" sz="2000" dirty="0">
                <a:solidFill>
                  <a:srgbClr val="000090"/>
                </a:solidFill>
              </a:rPr>
              <a:t>(</a:t>
            </a:r>
            <a:r>
              <a:rPr lang="en-US" sz="2000" dirty="0" err="1">
                <a:solidFill>
                  <a:srgbClr val="000090"/>
                </a:solidFill>
              </a:rPr>
              <a:t>levelled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</a:p>
          <a:p>
            <a:pPr marL="444217" lvl="2" indent="0">
              <a:spcBef>
                <a:spcPts val="0"/>
              </a:spcBef>
              <a:buNone/>
              <a:tabLst>
                <a:tab pos="2779533" algn="l"/>
              </a:tabLst>
            </a:pPr>
            <a:endParaRPr lang="en-US" sz="800" dirty="0">
              <a:solidFill>
                <a:srgbClr val="000090"/>
              </a:solidFill>
            </a:endParaRPr>
          </a:p>
          <a:p>
            <a:pPr>
              <a:tabLst>
                <a:tab pos="2779533" algn="l"/>
              </a:tabLst>
            </a:pPr>
            <a:r>
              <a:rPr lang="en-US" sz="2200" dirty="0">
                <a:solidFill>
                  <a:srgbClr val="FF0000"/>
                </a:solidFill>
              </a:rPr>
              <a:t>LHC machine consistently outperforming expectations</a:t>
            </a:r>
          </a:p>
          <a:p>
            <a:pPr lvl="1">
              <a:tabLst>
                <a:tab pos="2779533" algn="l"/>
              </a:tabLst>
            </a:pPr>
            <a:r>
              <a:rPr lang="en-US" sz="2200" dirty="0"/>
              <a:t>no scope for relaxation if physics reach to be </a:t>
            </a:r>
            <a:r>
              <a:rPr lang="en-US" sz="2200" dirty="0" err="1"/>
              <a:t>maximised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Sep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Overr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Generic (Standard)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 smtClean="0">
            <a:latin typeface="Comic Sans MS"/>
          </a:defRPr>
        </a:defPPr>
      </a:lstStyle>
    </a:tx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Clean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Clean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">
  <a:themeElements>
    <a:clrScheme name="">
      <a:dk1>
        <a:srgbClr val="004080"/>
      </a:dk1>
      <a:lt1>
        <a:srgbClr val="FFBF7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DCC0"/>
      </a:accent3>
      <a:accent4>
        <a:srgbClr val="0035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pitchFamily="-65" charset="0"/>
            <a:ea typeface="ヒラギノ明朝 ProN W3" pitchFamily="-65" charset="-128"/>
            <a:cs typeface="ヒラギノ明朝 ProN W3" pitchFamily="-65" charset="-128"/>
            <a:sym typeface="Palatino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pitchFamily="-65" charset="0"/>
            <a:ea typeface="ヒラギノ明朝 ProN W3" pitchFamily="-65" charset="-128"/>
            <a:cs typeface="ヒラギノ明朝 ProN W3" pitchFamily="-65" charset="-128"/>
            <a:sym typeface="Palatino" pitchFamily="-65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Apex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bg1">
              <a:shade val="100000"/>
              <a:satMod val="150000"/>
            </a:schemeClr>
          </a:gs>
          <a:gs pos="65000">
            <a:schemeClr val="bg1">
              <a:shade val="90000"/>
              <a:satMod val="375000"/>
            </a:schemeClr>
          </a:gs>
          <a:gs pos="100000">
            <a:schemeClr val="phClr">
              <a:tint val="88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53000"/>
              <a:satMod val="200000"/>
            </a:schemeClr>
            <a:schemeClr val="phClr">
              <a:tint val="78000"/>
              <a:satMod val="230000"/>
            </a:schemeClr>
          </a:duotone>
        </a:blip>
        <a:tile tx="0" ty="0" sx="90000" sy="90000" flip="none" algn="t"/>
      </a:blip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54449</TotalTime>
  <Words>4078</Words>
  <Application>Microsoft Macintosh PowerPoint</Application>
  <PresentationFormat>On-screen Show (4:3)</PresentationFormat>
  <Paragraphs>968</Paragraphs>
  <Slides>53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6" baseType="lpstr">
      <vt:lpstr>Office Theme</vt:lpstr>
      <vt:lpstr>1_EvF_fortemplate</vt:lpstr>
      <vt:lpstr>2_EvF_fortemplate</vt:lpstr>
      <vt:lpstr>1_Office Theme</vt:lpstr>
      <vt:lpstr>2_Office Theme</vt:lpstr>
      <vt:lpstr>Upgrade_week_May2011_904</vt:lpstr>
      <vt:lpstr>1_Upgrade_week_May2011_904</vt:lpstr>
      <vt:lpstr>Title &amp; Bullets</vt:lpstr>
      <vt:lpstr>3_IntroducingPowerPoint2007</vt:lpstr>
      <vt:lpstr>5_IntroducingPowerPoint2007</vt:lpstr>
      <vt:lpstr>4_Office Theme</vt:lpstr>
      <vt:lpstr>Pixel</vt:lpstr>
      <vt:lpstr>1_Pixel</vt:lpstr>
      <vt:lpstr>3_Pixel</vt:lpstr>
      <vt:lpstr>4_Pixel</vt:lpstr>
      <vt:lpstr>5_Pixel</vt:lpstr>
      <vt:lpstr>5_Office Theme</vt:lpstr>
      <vt:lpstr>1_Title &amp; Bullets</vt:lpstr>
      <vt:lpstr>Generic (Standard)</vt:lpstr>
      <vt:lpstr>6_Office Theme</vt:lpstr>
      <vt:lpstr>CleanBlack</vt:lpstr>
      <vt:lpstr>1_CleanBlack</vt:lpstr>
      <vt:lpstr>Equation</vt:lpstr>
      <vt:lpstr>UK CMS Upgrade Oversight Committee</vt:lpstr>
      <vt:lpstr>Overview</vt:lpstr>
      <vt:lpstr>CMS status</vt:lpstr>
      <vt:lpstr>Current Operational Status*</vt:lpstr>
      <vt:lpstr>4 July 2012</vt:lpstr>
      <vt:lpstr>New physics</vt:lpstr>
      <vt:lpstr>lhc status</vt:lpstr>
      <vt:lpstr>Comparison 2010 – 2011 - 2012</vt:lpstr>
      <vt:lpstr>LHC future plans</vt:lpstr>
      <vt:lpstr>Motivation for Upgrade</vt:lpstr>
      <vt:lpstr>The need for upgrades</vt:lpstr>
      <vt:lpstr>Luminosity</vt:lpstr>
      <vt:lpstr>Comparison with nominal &amp; pile-up</vt:lpstr>
      <vt:lpstr>Examples of physics impact</vt:lpstr>
      <vt:lpstr>Sample trigger menu from current L1 trigger</vt:lpstr>
      <vt:lpstr>IMPACT on cms</vt:lpstr>
      <vt:lpstr>Tracking at high pileup</vt:lpstr>
      <vt:lpstr>L1 Total Cross Section vs. Luminosity  (Limits of Prescale Columns)</vt:lpstr>
      <vt:lpstr>Improved Pile-up Handling in L1 Jets</vt:lpstr>
      <vt:lpstr>But… Problem is only Postponed…</vt:lpstr>
      <vt:lpstr>UK R&amp;D since 2009</vt:lpstr>
      <vt:lpstr>UK CMS upgrade R&amp;D achievements</vt:lpstr>
      <vt:lpstr>Online Control System</vt:lpstr>
      <vt:lpstr>Track reconstruction code optimisation</vt:lpstr>
      <vt:lpstr>WP2: Phase II Outer Tracker readout</vt:lpstr>
      <vt:lpstr>CBC2 design</vt:lpstr>
      <vt:lpstr> 2S PT-module with CBC2 </vt:lpstr>
      <vt:lpstr>WP3: calorimeter trigger </vt:lpstr>
      <vt:lpstr>Trigger Architecture</vt:lpstr>
      <vt:lpstr>MP7 Prototype Preliminary Results</vt:lpstr>
      <vt:lpstr>MP7 - Preliminary results</vt:lpstr>
      <vt:lpstr>Demonstrator</vt:lpstr>
      <vt:lpstr>Latency – Time-Multiplexed CMS GCT</vt:lpstr>
      <vt:lpstr>WP4: pixel DAQ</vt:lpstr>
      <vt:lpstr>Phase I pixel upgrade</vt:lpstr>
      <vt:lpstr>Phase I pixel upgrade</vt:lpstr>
      <vt:lpstr>New ROC and readout chain</vt:lpstr>
      <vt:lpstr>Phase I pixel FED</vt:lpstr>
      <vt:lpstr>Pixel beam telescope</vt:lpstr>
      <vt:lpstr>Pixel DAQ board </vt:lpstr>
      <vt:lpstr>PPRP proposal: Work Programme</vt:lpstr>
      <vt:lpstr>WP2 objectives: next ~ 6 years</vt:lpstr>
      <vt:lpstr>WP3 deliverables</vt:lpstr>
      <vt:lpstr>WP4 deliverables</vt:lpstr>
      <vt:lpstr>Summary</vt:lpstr>
      <vt:lpstr>Further information</vt:lpstr>
      <vt:lpstr>PowerPoint Presentation</vt:lpstr>
      <vt:lpstr>Long Shutdown 1</vt:lpstr>
      <vt:lpstr>Potential Performance after LS1</vt:lpstr>
      <vt:lpstr>PowerPoint Presentation</vt:lpstr>
      <vt:lpstr>Sample trigger rates from current L1 trigger</vt:lpstr>
      <vt:lpstr>CBC Architecture</vt:lpstr>
      <vt:lpstr>simplified WP2 Gannt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Geoff Hall</cp:lastModifiedBy>
  <cp:revision>1764</cp:revision>
  <cp:lastPrinted>2012-09-14T15:54:56Z</cp:lastPrinted>
  <dcterms:created xsi:type="dcterms:W3CDTF">2012-03-23T09:42:34Z</dcterms:created>
  <dcterms:modified xsi:type="dcterms:W3CDTF">2012-09-21T14:45:31Z</dcterms:modified>
</cp:coreProperties>
</file>