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6.xml" ContentType="application/vnd.openxmlformats-officedocument.theme+xml"/>
  <Override PartName="/ppt/slideLayouts/slideLayout16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17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59.xml" ContentType="application/vnd.openxmlformats-officedocument.presentationml.slideLayout+xml"/>
  <Default Extension="jpeg" ContentType="image/jpeg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11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6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15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Masters/slideMaster12.xml" ContentType="application/vnd.openxmlformats-officedocument.presentationml.slideMaster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Default Extension="pdf" ContentType="application/pdf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153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8.xml" ContentType="application/vnd.openxmlformats-officedocument.presentationml.notesSlide+xml"/>
  <Override PartName="/ppt/theme/theme5.xml" ContentType="application/vnd.openxmlformats-officedocument.them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1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16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Masters/slideMaster6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1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158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4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6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Default Extension="emf" ContentType="image/x-emf"/>
  <Default Extension="rels" ContentType="application/vnd.openxmlformats-package.relationships+xml"/>
  <Override PartName="/ppt/slideLayouts/slideLayout1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s/slide32.xml" ContentType="application/vnd.openxmlformats-officedocument.presentationml.slide+xml"/>
  <Override PartName="/ppt/slideLayouts/slideLayout16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5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r:id="rId1"/>
    <p:sldMasterId r:id="rId2"/>
    <p:sldMasterId r:id="rId3"/>
    <p:sldMasterId r:id="rId4"/>
    <p:sldMasterId r:id="rId5"/>
    <p:sldMasterId r:id="rId6"/>
    <p:sldMasterId r:id="rId7"/>
    <p:sldMasterId r:id="rId8"/>
    <p:sldMasterId r:id="rId9"/>
    <p:sldMasterId r:id="rId10"/>
    <p:sldMasterId r:id="rId11"/>
    <p:sldMasterId r:id="rId12"/>
    <p:sldMasterId r:id="rId13"/>
    <p:sldMasterId r:id="rId14"/>
    <p:sldMasterId r:id="rId15"/>
  </p:sldMasterIdLst>
  <p:notesMasterIdLst>
    <p:notesMasterId r:id="rId61"/>
  </p:notesMasterIdLst>
  <p:handoutMasterIdLst>
    <p:handoutMasterId r:id="rId62"/>
  </p:handoutMasterIdLst>
  <p:sldIdLst>
    <p:sldId id="395" r:id="rId16"/>
    <p:sldId id="396" r:id="rId17"/>
    <p:sldId id="444" r:id="rId18"/>
    <p:sldId id="508" r:id="rId19"/>
    <p:sldId id="511" r:id="rId20"/>
    <p:sldId id="402" r:id="rId21"/>
    <p:sldId id="506" r:id="rId22"/>
    <p:sldId id="412" r:id="rId23"/>
    <p:sldId id="534" r:id="rId24"/>
    <p:sldId id="546" r:id="rId25"/>
    <p:sldId id="535" r:id="rId26"/>
    <p:sldId id="422" r:id="rId27"/>
    <p:sldId id="540" r:id="rId28"/>
    <p:sldId id="532" r:id="rId29"/>
    <p:sldId id="529" r:id="rId30"/>
    <p:sldId id="493" r:id="rId31"/>
    <p:sldId id="538" r:id="rId32"/>
    <p:sldId id="539" r:id="rId33"/>
    <p:sldId id="472" r:id="rId34"/>
    <p:sldId id="519" r:id="rId35"/>
    <p:sldId id="517" r:id="rId36"/>
    <p:sldId id="518" r:id="rId37"/>
    <p:sldId id="520" r:id="rId38"/>
    <p:sldId id="521" r:id="rId39"/>
    <p:sldId id="542" r:id="rId40"/>
    <p:sldId id="545" r:id="rId41"/>
    <p:sldId id="425" r:id="rId42"/>
    <p:sldId id="514" r:id="rId43"/>
    <p:sldId id="516" r:id="rId44"/>
    <p:sldId id="480" r:id="rId45"/>
    <p:sldId id="537" r:id="rId46"/>
    <p:sldId id="541" r:id="rId47"/>
    <p:sldId id="436" r:id="rId48"/>
    <p:sldId id="500" r:id="rId49"/>
    <p:sldId id="509" r:id="rId50"/>
    <p:sldId id="510" r:id="rId51"/>
    <p:sldId id="454" r:id="rId52"/>
    <p:sldId id="533" r:id="rId53"/>
    <p:sldId id="525" r:id="rId54"/>
    <p:sldId id="526" r:id="rId55"/>
    <p:sldId id="522" r:id="rId56"/>
    <p:sldId id="523" r:id="rId57"/>
    <p:sldId id="543" r:id="rId58"/>
    <p:sldId id="544" r:id="rId59"/>
    <p:sldId id="513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AC"/>
    <a:srgbClr val="DAF5FF"/>
    <a:srgbClr val="FFFBB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85" autoAdjust="0"/>
    <p:restoredTop sz="97138" autoAdjust="0"/>
  </p:normalViewPr>
  <p:slideViewPr>
    <p:cSldViewPr snapToGrid="0" snapToObjects="1">
      <p:cViewPr>
        <p:scale>
          <a:sx n="100" d="100"/>
          <a:sy n="100" d="100"/>
        </p:scale>
        <p:origin x="-880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60" Type="http://schemas.openxmlformats.org/officeDocument/2006/relationships/slide" Target="slides/slide45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6DAF93-AF03-E14C-B409-76DCAC45DE30}" type="datetime1">
              <a:rPr lang="en-US"/>
              <a:pPr/>
              <a:t>10/4/11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9B3327-A8BA-7749-8A03-AAF039CC63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5F36E7-BE55-9940-B1AD-B669FAA1EB7F}" type="datetime1">
              <a:rPr lang="en-US"/>
              <a:pPr/>
              <a:t>10/4/11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4DC6F4-CA5D-CA45-A6E5-2ED6EEAD96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94EDB-C9FD-2B48-8DC6-59A55FA21AB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DD188A8-D91F-4A45-A808-499DD44D4058}" type="slidenum">
              <a:rPr lang="en-GB"/>
              <a:pPr/>
              <a:t>44</a:t>
            </a:fld>
            <a:endParaRPr lang="en-GB"/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6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428AED-5D5C-DE46-AB0F-66AE35B062DF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B7385D5-B0EC-3545-9BD3-C7A0E79D9A9B}" type="slidenum">
              <a:rPr lang="en-GB"/>
              <a:pPr/>
              <a:t>43</a:t>
            </a:fld>
            <a:endParaRPr lang="en-GB"/>
          </a:p>
        </p:txBody>
      </p:sp>
      <p:sp>
        <p:nvSpPr>
          <p:cNvPr id="51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85397-936A-4440-86C9-67734A4EF8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050"/>
            <a:ext cx="2057400" cy="5218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19800" cy="5218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F50D9-37CE-45DD-8D92-5E4AD37D3F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E81EF3A9-7B3F-6A4B-8E21-69D87C6859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6886-CEC7-3440-817B-F7F0320B06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7BA3AD6C-77D5-7542-A715-92E65D2631E0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17CAA-D733-9A46-A8D9-A0CC6B6D7A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85794-C5C6-9640-A4F2-E820BBAFC9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FCF66-D2A5-1941-9723-4BEB4EB17E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66D54-96AE-0344-ABF4-AA6EB04771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EE56E-A249-4A4A-B8B1-9FB9A99B2A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98711-667C-C441-B311-119FC9F1BE8B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261DF-F921-8A4B-895C-A72CDBA7B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traight Connector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902FC-C1F3-2943-B06F-225F259F2E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ACD59A-9424-3245-BF07-F7356B85D65F}" type="datetime1">
              <a:rPr lang="en-US"/>
              <a:pPr/>
              <a:t>10/4/11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245225"/>
            <a:ext cx="3657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22EA9F-27C9-8149-8DA6-7FF29DB79B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67531-1AE7-8141-AE87-4AAB541BBE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BF653-D508-7245-8B26-C7D79CF709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19862-F7DE-6D47-ACD1-A1B79B68E0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AD4BF-40C9-1B4A-9274-3FB2B3E03A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B2E59-9D48-D349-B71C-BD243A3AA1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325AD-56E4-D84C-A30C-FF1A6B487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C1AD2-B57E-7C49-8286-8DD959900B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4A539-A332-484E-BFE5-B9FAC8D6E7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AAD97-656F-F944-AD6B-B96B2A8045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4441B1-6E18-AF4E-91F4-130D3246EC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411DB-C6A2-7242-8D16-7C2C1F0A9B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E329F-4F69-594C-896A-B77CBEC542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77112A-2AE0-024B-B921-7E080A2C4C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C5A60D9-0A5A-E740-98FB-34F63F297C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EEE461-4208-6040-AABA-765776E427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973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562BDF-1397-9D44-AFBC-F62C5386BA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25B2CF-FC2F-5D4C-856E-63721B3822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E25F8-CFE5-7D44-8EED-C0251F5D93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D21A44-BB9E-5C43-8E8D-6A45D24809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36BB80-7FA2-8441-90A1-B041D6EE93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3A196C-D660-0A4C-9906-4D675ECA16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6C9F25-4466-2247-A11A-364FA9FEB5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3A25E4-9003-944F-9D85-F161DA84BD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385" y="178594"/>
            <a:ext cx="2064990" cy="618827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5" y="178594"/>
            <a:ext cx="6087814" cy="618827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941600-6EBD-9741-BD9B-D4B05B48E6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B154-E657-DF4C-9603-069F87D02A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 Sept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Greg Iles, Imperial College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FCF61-A780-364D-9540-3409DB4AB7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A96DA99-A25E-3B4B-8EB7-941C5D8B82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52EDC-DD08-E842-A0E8-9654B70115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3F08FF-6018-D045-B99B-7F7879E12F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50B407-7277-664F-A2D5-33CABDA7F1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973" y="875109"/>
            <a:ext cx="4076402" cy="549175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C20970-EE33-8C4D-8C55-0F970C5C9A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9F0A02-AA55-824E-86A1-820C0A028E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D177CC-A0DE-2046-9275-5C060B6A2A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C5B230-1C35-0B48-8A67-73BB4C96C3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01342B2-04AF-6848-A302-F7911E3626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7D2288-4A40-A046-8E27-9B9AD19C9E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1A1D1B-5F86-4149-A53F-04D4EC13ED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385" y="178594"/>
            <a:ext cx="2064990" cy="618827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5" y="178594"/>
            <a:ext cx="6087814" cy="618827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841128-389F-E14B-8541-486B833FBC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434FF-DC44-4541-827B-7265543905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E718-BE38-EC4F-8B84-34A1EF8CD01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2DF1C-A003-4F42-8017-5CAA1687C6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BE82C-6935-174E-B8DF-D5FA473CE4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E4FCA-B6CC-9F4B-88F8-89BECCB409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9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11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FE04-AA44-924F-9619-434146063E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65741-6AC2-0C49-A106-8119B9834A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60585-9CDE-B54B-A66A-728C651652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87B37-21F4-ED43-B81A-DF90311A51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AD4A4-90C5-984E-91C7-ED3F64C3D1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AB604-25A1-FD44-9345-6B5231E27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03614-2F9A-064E-B38E-2BA538F37E0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D11EB-330F-4741-B0AB-52C0A964E1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4AD15-024F-CF41-8B3F-CFC4D2F964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5EDD-3906-D34D-8E0F-F3515E7FE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D582E-6E92-524B-B36D-619466EA23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9" y="152400"/>
            <a:ext cx="2128837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11" y="152400"/>
            <a:ext cx="6238875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0622E-5F78-394F-B9B4-6C42CF2560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0D0FF-FF5E-B64C-BBBF-040D28EAA5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5D5C-C438-0A42-B89B-0571B2B1B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3AA68-04C3-9140-A2A7-2EE196B66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16B60-6611-004B-B893-C1678AAAD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AEEF6-6232-1C4C-A4D5-FC75422F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D27CE-3E8A-E84B-AF07-BF18AAB255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rgbClr val="002060"/>
                </a:solidFill>
                <a:effectLst/>
              </a:defRPr>
            </a:lvl1pPr>
            <a:lvl2pPr>
              <a:defRPr b="0">
                <a:solidFill>
                  <a:srgbClr val="002060"/>
                </a:solidFill>
                <a:effectLst/>
              </a:defRPr>
            </a:lvl2pPr>
            <a:lvl3pPr>
              <a:defRPr b="0">
                <a:solidFill>
                  <a:srgbClr val="002060"/>
                </a:solidFill>
                <a:effectLst/>
              </a:defRPr>
            </a:lvl3pPr>
            <a:lvl4pPr>
              <a:defRPr b="0">
                <a:solidFill>
                  <a:srgbClr val="002060"/>
                </a:solidFill>
                <a:effectLst/>
              </a:defRPr>
            </a:lvl4pPr>
            <a:lvl5pPr>
              <a:defRPr b="0">
                <a:solidFill>
                  <a:srgbClr val="002060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95600" y="6245225"/>
            <a:ext cx="3429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2"/>
                </a:solidFill>
                <a:effectLst/>
              </a:defRPr>
            </a:lvl1pPr>
          </a:lstStyle>
          <a:p>
            <a:pPr>
              <a:defRPr/>
            </a:pPr>
            <a:fld id="{681F44D1-0D9B-B44C-B0FB-D13EF4D09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CD214-91D1-4D46-BE0F-116E381C3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5326-D1BB-454E-8F99-77D604096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97D5C-888A-F74E-B768-31B19545E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>
              <a:defRPr/>
            </a:pPr>
            <a:fld id="{53853A36-37F3-0A44-A588-51992B915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95AB-CCAB-CA4C-8B68-EAF15E111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69A7-2540-D741-B817-40957A526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1D4C-41C4-0941-9574-24E51756D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8D05-D942-FF4B-A122-119B0E73A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1F8CF-7338-1D4F-8023-131ADCEFC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456B-27A2-6942-9462-7367D5F45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04E2-2726-E040-9BF5-40A4451C8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A97FC-506D-3545-A7C2-37C9ADD57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DFF5D-C070-3945-A6A1-4382F5C7F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C2255-6FCB-2442-8CC3-DEEA14A05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9EF9-9019-4144-B830-312431BF69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22A6-D83E-194C-A26A-475788819D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C85DB-560B-ED4E-899D-19F0E5491C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5043C-9380-A24E-A563-BEFFBCEDA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D0038-F145-EC4C-9BC1-92CD343A6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17B6F-F043-8347-982C-7E3E516C1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AC3AC-4357-2940-966E-E13DABF47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F46F4-FF55-5F43-B490-03182C49C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CC32-D4D3-7F4B-8787-5468A70DF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D3523-D1DB-F94D-A0FC-9763620707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03522-8517-984A-9912-D4C9580D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8862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2A8D6-1493-3849-8CAC-011D67BD5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6B1D-C450-7940-BD59-C4A0E175FA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8862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556792"/>
            <a:ext cx="8064896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8" name="Picture 2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32848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6512" y="6525344"/>
            <a:ext cx="2133600" cy="33211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September 21st 2011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36" y="6525344"/>
            <a:ext cx="4000528" cy="332656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/>
              <a:t>LHCC, Paul Collier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25344"/>
            <a:ext cx="2133600" cy="332656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12E2A-531B-4AF5-B928-1EF58FC2E0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46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1736" y="6524650"/>
            <a:ext cx="4000528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246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4D95E7-86FF-4045-BEC9-06D6942F00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DB90C-B52C-4EDB-A1F0-9DBF477CD5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2CF2F-3562-461A-A3FD-F2B876F9C7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B8C09-5918-41DD-9C80-8FE2C04AD7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385E7-1499-446D-AFAB-310E90649F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21st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LHCC, Paul Collier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6B5F0-F3D6-4170-B2A8-884B89755A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58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theme" Target="../theme/theme5.xml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96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96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96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20 September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J. Nash - CMS Upgrades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9B467D-BA52-C442-9517-F391C6815C7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2"/>
        <a:buChar char=""/>
        <a:defRPr sz="26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2"/>
        <a:buChar char=""/>
        <a:defRPr sz="2300" kern="1200">
          <a:solidFill>
            <a:schemeClr val="tx2"/>
          </a:solidFill>
          <a:latin typeface="+mn-lt"/>
          <a:ea typeface="ＭＳ Ｐゴシック" pitchFamily="-65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2"/>
        <a:buChar char="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2"/>
        <a:buChar char=""/>
        <a:defRPr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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i="1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i="1">
                <a:latin typeface="Times New Roman" charset="0"/>
              </a:defRPr>
            </a:lvl1pPr>
          </a:lstStyle>
          <a:p>
            <a:fld id="{8441C23C-12B1-6846-8FAC-CF7AB2F0167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178594"/>
            <a:ext cx="8259961" cy="607219"/>
          </a:xfrm>
          <a:prstGeom prst="rect">
            <a:avLst/>
          </a:prstGeom>
          <a:gradFill rotWithShape="0">
            <a:gsLst>
              <a:gs pos="0">
                <a:srgbClr val="48B5E6"/>
              </a:gs>
              <a:gs pos="100000">
                <a:srgbClr val="B3D5E6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875109"/>
            <a:ext cx="8259961" cy="5491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452066" y="6456164"/>
            <a:ext cx="7402711" cy="223242"/>
          </a:xfrm>
          <a:prstGeom prst="rect">
            <a:avLst/>
          </a:prstGeom>
          <a:gradFill rotWithShape="0">
            <a:gsLst>
              <a:gs pos="0">
                <a:srgbClr val="B3D5E6"/>
              </a:gs>
              <a:gs pos="100000">
                <a:srgbClr val="48B5E6"/>
              </a:gs>
            </a:gsLst>
            <a:lin ang="0" scaled="1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7107">
              <a:tabLst>
                <a:tab pos="4089651" algn="ctr"/>
                <a:tab pos="7289715" algn="r"/>
                <a:tab pos="8105636" algn="r"/>
              </a:tabLst>
            </a:pPr>
            <a:r>
              <a:rPr lang="en-US" sz="1000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	</a:t>
            </a:r>
            <a:r>
              <a:rPr lang="en-US" sz="1000" i="1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CMS Upgrade Oversight Committee – 5th October 2011</a:t>
            </a:r>
            <a:r>
              <a:rPr lang="en-US" sz="1000">
                <a:solidFill>
                  <a:srgbClr val="0D328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	Dave.Newbold@cern.ch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3" y="6456164"/>
            <a:ext cx="223242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  <a:sym typeface="Gill Sans Light" charset="0"/>
              </a:defRPr>
            </a:lvl1pPr>
          </a:lstStyle>
          <a:p>
            <a:fld id="{A0F20716-297A-9447-8427-71903CDAADA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5190" y="6456164"/>
            <a:ext cx="770186" cy="2232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14305" indent="-196446" algn="l" rtl="0" fontAlgn="base">
        <a:spcBef>
          <a:spcPts val="1055"/>
        </a:spcBef>
        <a:spcAft>
          <a:spcPct val="0"/>
        </a:spcAft>
        <a:buClr>
          <a:srgbClr val="003DCC"/>
        </a:buClr>
        <a:buSzPct val="75000"/>
        <a:buFont typeface="Palatino" charset="0"/>
        <a:buChar char="‣"/>
        <a:defRPr sz="2200">
          <a:solidFill>
            <a:srgbClr val="003DCC"/>
          </a:solidFill>
          <a:latin typeface="+mn-lt"/>
          <a:ea typeface="+mn-ea"/>
          <a:cs typeface="+mn-cs"/>
          <a:sym typeface="Palatino" charset="0"/>
        </a:defRPr>
      </a:lvl1pPr>
      <a:lvl2pPr marL="419680" indent="-187517" algn="l" rtl="0" fontAlgn="base">
        <a:spcBef>
          <a:spcPts val="281"/>
        </a:spcBef>
        <a:spcAft>
          <a:spcPct val="0"/>
        </a:spcAft>
        <a:buClr>
          <a:srgbClr val="FF0000"/>
        </a:buClr>
        <a:buSzPct val="80000"/>
        <a:buFont typeface="Palatino" charset="0"/>
        <a:buChar char="‣"/>
        <a:defRPr sz="1800">
          <a:solidFill>
            <a:srgbClr val="051C49"/>
          </a:solidFill>
          <a:latin typeface="+mn-lt"/>
          <a:ea typeface="+mn-ea"/>
          <a:cs typeface="+mn-cs"/>
          <a:sym typeface="Palatino" charset="0"/>
        </a:defRPr>
      </a:lvl2pPr>
      <a:lvl3pPr marL="651844" indent="-169658" algn="l" rtl="0" fontAlgn="base">
        <a:spcBef>
          <a:spcPts val="281"/>
        </a:spcBef>
        <a:spcAft>
          <a:spcPct val="0"/>
        </a:spcAft>
        <a:buClr>
          <a:srgbClr val="003DCC"/>
        </a:buClr>
        <a:buSzPct val="100000"/>
        <a:buFont typeface="Palatino" charset="0"/>
        <a:buChar char="‣"/>
        <a:defRPr sz="1400">
          <a:solidFill>
            <a:srgbClr val="017E37"/>
          </a:solidFill>
          <a:latin typeface="+mn-lt"/>
          <a:ea typeface="+mn-ea"/>
          <a:cs typeface="+mn-cs"/>
          <a:sym typeface="Palatino" charset="0"/>
        </a:defRPr>
      </a:lvl3pPr>
      <a:lvl4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4pPr>
      <a:lvl5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5pPr>
      <a:lvl6pPr marL="866149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6pPr>
      <a:lvl7pPr marL="1187606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7pPr>
      <a:lvl8pPr marL="1509064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8pPr>
      <a:lvl9pPr marL="1830521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charset="0"/>
        <a:buChar char="‣"/>
        <a:defRPr sz="1700">
          <a:solidFill>
            <a:srgbClr val="000000"/>
          </a:solidFill>
          <a:latin typeface="Helvetica Neue" charset="0"/>
          <a:ea typeface="+mj-ea"/>
          <a:cs typeface="+mj-cs"/>
          <a:sym typeface="Helvetica Neue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50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0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178594"/>
            <a:ext cx="8259961" cy="607219"/>
          </a:xfrm>
          <a:prstGeom prst="rect">
            <a:avLst/>
          </a:prstGeom>
          <a:gradFill rotWithShape="0">
            <a:gsLst>
              <a:gs pos="0">
                <a:srgbClr val="48B5E6"/>
              </a:gs>
              <a:gs pos="100000">
                <a:srgbClr val="B3D5E6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875109"/>
            <a:ext cx="8259961" cy="5491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pitchFamily="-1" charset="0"/>
              </a:rPr>
              <a:t>Click to edit Master text styles</a:t>
            </a:r>
          </a:p>
          <a:p>
            <a:pPr lvl="1"/>
            <a:r>
              <a:rPr lang="en-US">
                <a:sym typeface="Palatino" pitchFamily="-1" charset="0"/>
              </a:rPr>
              <a:t>Second level</a:t>
            </a:r>
          </a:p>
          <a:p>
            <a:pPr lvl="2"/>
            <a:r>
              <a:rPr lang="en-US">
                <a:sym typeface="Palatino" pitchFamily="-1" charset="0"/>
              </a:rPr>
              <a:t>Third level</a:t>
            </a:r>
          </a:p>
          <a:p>
            <a:pPr lvl="3"/>
            <a:r>
              <a:rPr lang="en-US">
                <a:sym typeface="Helvetica Neue" pitchFamily="-1" charset="0"/>
              </a:rPr>
              <a:t>Fourth level</a:t>
            </a:r>
          </a:p>
          <a:p>
            <a:pPr lvl="4"/>
            <a:r>
              <a:rPr lang="en-US">
                <a:sym typeface="Helvetica Neue" pitchFamily="-1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452066" y="6456164"/>
            <a:ext cx="7402711" cy="223242"/>
          </a:xfrm>
          <a:prstGeom prst="rect">
            <a:avLst/>
          </a:prstGeom>
          <a:gradFill rotWithShape="0">
            <a:gsLst>
              <a:gs pos="0">
                <a:srgbClr val="B3D5E6"/>
              </a:gs>
              <a:gs pos="100000">
                <a:srgbClr val="48B5E6"/>
              </a:gs>
            </a:gsLst>
            <a:lin ang="0" scaled="1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97107">
              <a:tabLst>
                <a:tab pos="4089651" algn="ctr"/>
                <a:tab pos="7289715" algn="r"/>
                <a:tab pos="8105636" algn="r"/>
              </a:tabLst>
            </a:pPr>
            <a:r>
              <a:rPr lang="en-US" sz="1000">
                <a:solidFill>
                  <a:srgbClr val="0D3280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	</a:t>
            </a:r>
            <a:r>
              <a:rPr lang="en-US" sz="1000" i="1">
                <a:solidFill>
                  <a:srgbClr val="0D3280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CMS Upgrade Oversight Committee – 5th October 2011</a:t>
            </a:r>
            <a:r>
              <a:rPr lang="en-US" sz="1000">
                <a:solidFill>
                  <a:srgbClr val="0D3280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	Dave.Newbold@cern.ch</a:t>
            </a: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3" y="6456164"/>
            <a:ext cx="223242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solidFill>
                  <a:schemeClr val="tx1"/>
                </a:solidFill>
                <a:latin typeface="Gill Sans Light" pitchFamily="-1" charset="0"/>
                <a:ea typeface="Gill Sans Light" pitchFamily="-1" charset="0"/>
                <a:cs typeface="Gill Sans Light" pitchFamily="-1" charset="0"/>
                <a:sym typeface="Gill Sans Light" pitchFamily="-1" charset="0"/>
              </a:defRPr>
            </a:lvl1pPr>
          </a:lstStyle>
          <a:p>
            <a:fld id="{B4747BC1-8A1D-5B4B-A23C-DD1049BB367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5190" y="6456164"/>
            <a:ext cx="770186" cy="2232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+mj-lt"/>
          <a:ea typeface="+mj-ea"/>
          <a:cs typeface="+mj-cs"/>
          <a:sym typeface="Gill Sans" pitchFamily="-1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400">
          <a:solidFill>
            <a:srgbClr val="0D3280"/>
          </a:solidFill>
          <a:latin typeface="Gill Sans" pitchFamily="-1" charset="0"/>
          <a:ea typeface="ヒラギノ角ゴ ProN W3" pitchFamily="-1" charset="-128"/>
          <a:cs typeface="ヒラギノ角ゴ ProN W3" pitchFamily="-1" charset="-128"/>
          <a:sym typeface="Gill Sans" pitchFamily="-1" charset="0"/>
        </a:defRPr>
      </a:lvl9pPr>
    </p:titleStyle>
    <p:bodyStyle>
      <a:lvl1pPr marL="214305" indent="-196446" algn="l" rtl="0" fontAlgn="base">
        <a:spcBef>
          <a:spcPts val="1055"/>
        </a:spcBef>
        <a:spcAft>
          <a:spcPct val="0"/>
        </a:spcAft>
        <a:buClr>
          <a:srgbClr val="003DCC"/>
        </a:buClr>
        <a:buSzPct val="75000"/>
        <a:buFont typeface="Palatino" pitchFamily="-1" charset="0"/>
        <a:buChar char="‣"/>
        <a:defRPr sz="2200">
          <a:solidFill>
            <a:srgbClr val="003DCC"/>
          </a:solidFill>
          <a:latin typeface="+mn-lt"/>
          <a:ea typeface="+mn-ea"/>
          <a:cs typeface="+mn-cs"/>
          <a:sym typeface="Palatino" pitchFamily="-1" charset="0"/>
        </a:defRPr>
      </a:lvl1pPr>
      <a:lvl2pPr marL="419680" indent="-187517" algn="l" rtl="0" fontAlgn="base">
        <a:spcBef>
          <a:spcPts val="281"/>
        </a:spcBef>
        <a:spcAft>
          <a:spcPct val="0"/>
        </a:spcAft>
        <a:buClr>
          <a:srgbClr val="FF0000"/>
        </a:buClr>
        <a:buSzPct val="80000"/>
        <a:buFont typeface="Palatino" pitchFamily="-1" charset="0"/>
        <a:buChar char="‣"/>
        <a:defRPr sz="1800">
          <a:solidFill>
            <a:srgbClr val="051C49"/>
          </a:solidFill>
          <a:latin typeface="+mn-lt"/>
          <a:ea typeface="+mn-ea"/>
          <a:cs typeface="+mn-cs"/>
          <a:sym typeface="Palatino" pitchFamily="-1" charset="0"/>
        </a:defRPr>
      </a:lvl2pPr>
      <a:lvl3pPr marL="651844" indent="-169658" algn="l" rtl="0" fontAlgn="base">
        <a:spcBef>
          <a:spcPts val="281"/>
        </a:spcBef>
        <a:spcAft>
          <a:spcPct val="0"/>
        </a:spcAft>
        <a:buClr>
          <a:srgbClr val="003DCC"/>
        </a:buClr>
        <a:buSzPct val="100000"/>
        <a:buFont typeface="Palatino" pitchFamily="-1" charset="0"/>
        <a:buChar char="‣"/>
        <a:defRPr sz="1400">
          <a:solidFill>
            <a:srgbClr val="017E37"/>
          </a:solidFill>
          <a:latin typeface="+mn-lt"/>
          <a:ea typeface="+mn-ea"/>
          <a:cs typeface="+mn-cs"/>
          <a:sym typeface="Palatino" pitchFamily="-1" charset="0"/>
        </a:defRPr>
      </a:lvl3pPr>
      <a:lvl4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1" charset="0"/>
        <a:buChar char="‣"/>
        <a:defRPr sz="1700">
          <a:solidFill>
            <a:srgbClr val="000000"/>
          </a:solidFill>
          <a:latin typeface="Helvetica Neue" pitchFamily="-1" charset="0"/>
          <a:ea typeface="+mj-ea"/>
          <a:cs typeface="+mj-cs"/>
          <a:sym typeface="Helvetica Neue" pitchFamily="-1" charset="0"/>
        </a:defRPr>
      </a:lvl4pPr>
      <a:lvl5pPr marL="544692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1" charset="0"/>
        <a:buChar char="‣"/>
        <a:defRPr sz="1700">
          <a:solidFill>
            <a:srgbClr val="000000"/>
          </a:solidFill>
          <a:latin typeface="Helvetica Neue" pitchFamily="-1" charset="0"/>
          <a:ea typeface="+mj-ea"/>
          <a:cs typeface="+mj-cs"/>
          <a:sym typeface="Helvetica Neue" pitchFamily="-1" charset="0"/>
        </a:defRPr>
      </a:lvl5pPr>
      <a:lvl6pPr marL="866149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1" charset="0"/>
        <a:buChar char="‣"/>
        <a:defRPr sz="1700">
          <a:solidFill>
            <a:srgbClr val="000000"/>
          </a:solidFill>
          <a:latin typeface="Helvetica Neue" pitchFamily="-1" charset="0"/>
          <a:ea typeface="+mj-ea"/>
          <a:cs typeface="+mj-cs"/>
          <a:sym typeface="Helvetica Neue" pitchFamily="-1" charset="0"/>
        </a:defRPr>
      </a:lvl6pPr>
      <a:lvl7pPr marL="1187606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1" charset="0"/>
        <a:buChar char="‣"/>
        <a:defRPr sz="1700">
          <a:solidFill>
            <a:srgbClr val="000000"/>
          </a:solidFill>
          <a:latin typeface="Helvetica Neue" pitchFamily="-1" charset="0"/>
          <a:ea typeface="+mj-ea"/>
          <a:cs typeface="+mj-cs"/>
          <a:sym typeface="Helvetica Neue" pitchFamily="-1" charset="0"/>
        </a:defRPr>
      </a:lvl7pPr>
      <a:lvl8pPr marL="1509064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1" charset="0"/>
        <a:buChar char="‣"/>
        <a:defRPr sz="1700">
          <a:solidFill>
            <a:srgbClr val="000000"/>
          </a:solidFill>
          <a:latin typeface="Helvetica Neue" pitchFamily="-1" charset="0"/>
          <a:ea typeface="+mj-ea"/>
          <a:cs typeface="+mj-cs"/>
          <a:sym typeface="Helvetica Neue" pitchFamily="-1" charset="0"/>
        </a:defRPr>
      </a:lvl8pPr>
      <a:lvl9pPr marL="1830521" indent="-392892" algn="l" rtl="0" fontAlgn="base">
        <a:spcBef>
          <a:spcPts val="1687"/>
        </a:spcBef>
        <a:spcAft>
          <a:spcPct val="0"/>
        </a:spcAft>
        <a:buClr>
          <a:srgbClr val="000000"/>
        </a:buClr>
        <a:buSzPct val="171000"/>
        <a:buFont typeface="Helvetica Neue" pitchFamily="-1" charset="0"/>
        <a:buChar char="‣"/>
        <a:defRPr sz="1700">
          <a:solidFill>
            <a:srgbClr val="000000"/>
          </a:solidFill>
          <a:latin typeface="Helvetica Neue" pitchFamily="-1" charset="0"/>
          <a:ea typeface="+mj-ea"/>
          <a:cs typeface="+mj-cs"/>
          <a:sym typeface="Helvetica Neue" pitchFamily="-1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71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71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A35F98A2-9BBE-0044-9B81-285671F17A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1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3323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WordArt 18"/>
          <p:cNvSpPr>
            <a:spLocks noChangeArrowheads="1" noChangeShapeType="1"/>
          </p:cNvSpPr>
          <p:nvPr userDrawn="1"/>
        </p:nvSpPr>
        <p:spPr bwMode="auto">
          <a:xfrm>
            <a:off x="7086600" y="76202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24671"/>
            <a:ext cx="9144000" cy="333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"/>
            <a:ext cx="9144000" cy="9810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3BDF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848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13" y="6557963"/>
            <a:ext cx="83169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r>
              <a:rPr lang="en-US" smtClean="0"/>
              <a:t>CMS UK OSC Oct 2011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9288" y="6524671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>
                  <a:outerShdw blurRad="38100" dist="38100" dir="2700000" algn="tl">
                    <a:srgbClr val="DDDDDD"/>
                  </a:outerShdw>
                </a:effectLst>
                <a:latin typeface="Bradley Hand ITC" pitchFamily="66" charset="0"/>
              </a:defRPr>
            </a:lvl1pPr>
          </a:lstStyle>
          <a:p>
            <a:fld id="{124BBF74-DEB9-0542-A744-A2C41102FC0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09" name="Picture 9" descr="CMS-Color-Lab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" y="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1113" y="973138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5611" name="Picture 17" descr="lhcdipo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38100"/>
            <a:ext cx="958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WordArt 18"/>
          <p:cNvSpPr>
            <a:spLocks noChangeArrowheads="1" noChangeShapeType="1"/>
          </p:cNvSpPr>
          <p:nvPr userDrawn="1"/>
        </p:nvSpPr>
        <p:spPr bwMode="auto">
          <a:xfrm>
            <a:off x="7086600" y="76202"/>
            <a:ext cx="990600" cy="758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Super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Bradley Hand IT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6"/>
        </a:buBlip>
        <a:defRPr sz="2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96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96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96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B5131186-A37D-DD4F-94BA-70F6FD917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1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185E"/>
            </a:gs>
            <a:gs pos="5000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9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B4E498A-A797-5446-BD1A-D188CE67F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7045" name="Picture 7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313738" y="0"/>
            <a:ext cx="830262" cy="83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7046" name="Picture 9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16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9552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9552"/>
            <a:ext cx="2895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9552"/>
            <a:ext cx="2133600" cy="161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EABF1CB-8A8A-FF47-955F-5A8C8016C2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4445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90"/>
          </a:solidFill>
          <a:latin typeface="+mn-lt"/>
          <a:ea typeface="ＭＳ Ｐゴシック" pitchFamily="-110" charset="-128"/>
          <a:cs typeface="+mn-cs"/>
        </a:defRPr>
      </a:lvl2pPr>
      <a:lvl3pPr marL="723900" indent="-2794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1684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62708" y="6324600"/>
            <a:ext cx="78779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Helvetica" pitchFamily="-107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61194" y="6400803"/>
            <a:ext cx="8695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i="1" dirty="0"/>
              <a:t>G.TONELLI CERN/INFN/UNIPI                                            </a:t>
            </a:r>
            <a:r>
              <a:rPr lang="en-GB" sz="1200" i="1" dirty="0" smtClean="0"/>
              <a:t> WGM80                                                         </a:t>
            </a:r>
            <a:r>
              <a:rPr lang="en-GB" sz="1200" i="1" dirty="0"/>
              <a:t>September 21  2011           </a:t>
            </a:r>
          </a:p>
        </p:txBody>
      </p:sp>
      <p:pic>
        <p:nvPicPr>
          <p:cNvPr id="1030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1192" y="119063"/>
            <a:ext cx="868826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748347" y="6400803"/>
            <a:ext cx="380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fld id="{E189F7DF-E1BD-8D46-B795-816AC2FD01C7}" type="slidenum">
              <a:rPr lang="en-US" sz="1200" i="1"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62708" y="6324600"/>
            <a:ext cx="78779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Helvetica" pitchFamily="-107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61193" y="6400801"/>
            <a:ext cx="8968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i="1" dirty="0"/>
              <a:t>G.TONELLI CERN/INFN/UNIPI                                                 WGM80                                                         September 21  2011           </a:t>
            </a:r>
          </a:p>
        </p:txBody>
      </p:sp>
      <p:pic>
        <p:nvPicPr>
          <p:cNvPr id="1030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1192" y="119063"/>
            <a:ext cx="868826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748347" y="6400801"/>
            <a:ext cx="380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fld id="{1C190CE2-94B9-6F41-B678-AB73B1130A71}" type="slidenum">
              <a:rPr lang="en-US" sz="1200" i="1"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nner-ble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73137" y="116632"/>
            <a:ext cx="7847335" cy="64928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4744"/>
            <a:ext cx="836327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335"/>
            <a:ext cx="2133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September 21st 2011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335"/>
            <a:ext cx="2895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LHCC, Paul Collier 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872" y="6453335"/>
            <a:ext cx="2133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fld id="{6C48DD96-721A-47B5-A0FB-97F65392730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6600"/>
          </a:solidFill>
          <a:effectLst>
            <a:outerShdw blurRad="114300" dist="38100" dir="18900000" algn="bl" rotWithShape="0">
              <a:prstClr val="black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df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9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8153400" cy="1470025"/>
          </a:xfrm>
        </p:spPr>
        <p:txBody>
          <a:bodyPr/>
          <a:lstStyle/>
          <a:p>
            <a:pPr defTabSz="444500"/>
            <a:r>
              <a:rPr lang="en-US" dirty="0" smtClean="0"/>
              <a:t>UK CMS Upgrade Oversight Committee</a:t>
            </a:r>
            <a:endParaRPr lang="en-US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939" name="Subtitle 10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/>
          <a:lstStyle/>
          <a:p>
            <a:pPr algn="r">
              <a:buFont typeface="Wingdings" pitchFamily="-106" charset="2"/>
              <a:buNone/>
            </a:pP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buFont typeface="Wingdings" pitchFamily="-106" charset="2"/>
              <a:buNone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>Geoff Hall</a:t>
            </a:r>
            <a:b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sz="2000" dirty="0" smtClean="0">
                <a:solidFill>
                  <a:srgbClr val="898989"/>
                </a:solidFill>
                <a:ea typeface="ＭＳ Ｐゴシック" pitchFamily="-106" charset="-128"/>
                <a:cs typeface="ＭＳ Ｐゴシック" pitchFamily="-106" charset="-128"/>
              </a:rPr>
            </a:br>
            <a:endParaRPr lang="en-US" sz="2000" dirty="0" smtClean="0">
              <a:solidFill>
                <a:srgbClr val="898989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10800000" flipV="1">
            <a:off x="1017588" y="3354388"/>
            <a:ext cx="7821612" cy="36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457200" y="4521246"/>
            <a:ext cx="570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University of Bristol</a:t>
            </a:r>
          </a:p>
          <a:p>
            <a:r>
              <a:rPr lang="en-US" dirty="0" smtClean="0"/>
              <a:t>Brunel University</a:t>
            </a:r>
          </a:p>
          <a:p>
            <a:r>
              <a:rPr lang="en-US" dirty="0" smtClean="0"/>
              <a:t>Imperial College London</a:t>
            </a:r>
          </a:p>
          <a:p>
            <a:r>
              <a:rPr lang="en-US" dirty="0" smtClean="0"/>
              <a:t>Rutherford Appleton Laboratory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1647" y="3688834"/>
            <a:ext cx="175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5 October 2011</a:t>
            </a:r>
            <a:endParaRPr lang="en-US" dirty="0"/>
          </a:p>
        </p:txBody>
      </p:sp>
      <p:pic>
        <p:nvPicPr>
          <p:cNvPr id="12" name="Picture 11" descr="CMS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34" y="441324"/>
            <a:ext cx="2995745" cy="19800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/>
          <a:srcRect l="1591" b="-974"/>
          <a:stretch>
            <a:fillRect/>
          </a:stretch>
        </p:blipFill>
        <p:spPr bwMode="auto">
          <a:xfrm>
            <a:off x="5141424" y="441325"/>
            <a:ext cx="354132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761D-4622-7245-B9DC-F4E2C8F74553}" type="slidenum">
              <a:rPr lang="en-US"/>
              <a:pPr/>
              <a:t>10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WP1: Tracking Progress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415" y="5500687"/>
            <a:ext cx="8259961" cy="866180"/>
          </a:xfrm>
          <a:ln/>
        </p:spPr>
        <p:txBody>
          <a:bodyPr/>
          <a:lstStyle/>
          <a:p>
            <a:pPr>
              <a:buClrTx/>
            </a:pPr>
            <a:r>
              <a:rPr lang="en-US" dirty="0"/>
              <a:t>Significant progress on performance tuning / resource usage</a:t>
            </a:r>
          </a:p>
          <a:p>
            <a:pPr marL="455375" lvl="1"/>
            <a:r>
              <a:rPr lang="en-US" dirty="0"/>
              <a:t>CPU under control, but memory consumption a serious issue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5196" y="973337"/>
            <a:ext cx="3214688" cy="246012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969" y="975568"/>
            <a:ext cx="3214688" cy="246012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621" y="3460254"/>
            <a:ext cx="3473648" cy="208508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3548436"/>
            <a:ext cx="3143250" cy="191988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/>
          </p:cNvSpPr>
          <p:nvPr/>
        </p:nvSpPr>
        <p:spPr bwMode="auto">
          <a:xfrm rot="16200000">
            <a:off x="-635651" y="2025239"/>
            <a:ext cx="2336170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 err="1">
                <a:ea typeface="Palatino" pitchFamily="-1" charset="0"/>
                <a:cs typeface="Palatino" pitchFamily="-1" charset="0"/>
              </a:rPr>
              <a:t>b</a:t>
            </a:r>
            <a:r>
              <a:rPr lang="en-US" sz="1300" dirty="0">
                <a:ea typeface="Palatino" pitchFamily="-1" charset="0"/>
                <a:cs typeface="Palatino" pitchFamily="-1" charset="0"/>
              </a:rPr>
              <a:t>-tag performance at &lt;</a:t>
            </a:r>
            <a:r>
              <a:rPr lang="en-US" sz="1300" dirty="0" err="1">
                <a:ea typeface="Palatino" pitchFamily="-1" charset="0"/>
                <a:cs typeface="Palatino" pitchFamily="-1" charset="0"/>
              </a:rPr>
              <a:t>n</a:t>
            </a:r>
            <a:r>
              <a:rPr lang="en-US" sz="1300" dirty="0">
                <a:ea typeface="Palatino" pitchFamily="-1" charset="0"/>
                <a:cs typeface="Palatino" pitchFamily="-1" charset="0"/>
              </a:rPr>
              <a:t>&gt;=0 PU</a:t>
            </a:r>
          </a:p>
        </p:txBody>
      </p:sp>
      <p:sp>
        <p:nvSpPr>
          <p:cNvPr id="16392" name="Rectangle 8"/>
          <p:cNvSpPr>
            <a:spLocks/>
          </p:cNvSpPr>
          <p:nvPr/>
        </p:nvSpPr>
        <p:spPr bwMode="auto">
          <a:xfrm rot="16200000">
            <a:off x="7288077" y="1980033"/>
            <a:ext cx="2423740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 err="1">
                <a:ea typeface="Palatino" pitchFamily="-1" charset="0"/>
                <a:cs typeface="Palatino" pitchFamily="-1" charset="0"/>
              </a:rPr>
              <a:t>b</a:t>
            </a:r>
            <a:r>
              <a:rPr lang="en-US" sz="1300" dirty="0">
                <a:ea typeface="Palatino" pitchFamily="-1" charset="0"/>
                <a:cs typeface="Palatino" pitchFamily="-1" charset="0"/>
              </a:rPr>
              <a:t>-tag performance at &lt;</a:t>
            </a:r>
            <a:r>
              <a:rPr lang="en-US" sz="1300" dirty="0" err="1">
                <a:ea typeface="Palatino" pitchFamily="-1" charset="0"/>
                <a:cs typeface="Palatino" pitchFamily="-1" charset="0"/>
              </a:rPr>
              <a:t>n</a:t>
            </a:r>
            <a:r>
              <a:rPr lang="en-US" sz="1300" dirty="0">
                <a:ea typeface="Palatino" pitchFamily="-1" charset="0"/>
                <a:cs typeface="Palatino" pitchFamily="-1" charset="0"/>
              </a:rPr>
              <a:t>&gt;=50 PU</a:t>
            </a:r>
          </a:p>
        </p:txBody>
      </p:sp>
      <p:sp>
        <p:nvSpPr>
          <p:cNvPr id="16393" name="Rectangle 9"/>
          <p:cNvSpPr>
            <a:spLocks/>
          </p:cNvSpPr>
          <p:nvPr/>
        </p:nvSpPr>
        <p:spPr bwMode="auto">
          <a:xfrm rot="16200000">
            <a:off x="-584183" y="4298961"/>
            <a:ext cx="1936321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ea typeface="Palatino" pitchFamily="-1" charset="0"/>
                <a:cs typeface="Palatino" pitchFamily="-1" charset="0"/>
              </a:rPr>
              <a:t>CPU time evolution (</a:t>
            </a:r>
            <a:r>
              <a:rPr lang="en-US" sz="1300" dirty="0" err="1">
                <a:ea typeface="Palatino" pitchFamily="-1" charset="0"/>
                <a:cs typeface="Palatino" pitchFamily="-1" charset="0"/>
              </a:rPr>
              <a:t>s/evt</a:t>
            </a:r>
            <a:r>
              <a:rPr lang="en-US" sz="1300" dirty="0">
                <a:ea typeface="Palatino" pitchFamily="-1" charset="0"/>
                <a:cs typeface="Palatino" pitchFamily="-1" charset="0"/>
              </a:rPr>
              <a:t>)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 rot="16200000">
            <a:off x="7639794" y="4407791"/>
            <a:ext cx="2077492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ea typeface="Palatino" pitchFamily="-1" charset="0"/>
                <a:cs typeface="Palatino" pitchFamily="-1" charset="0"/>
              </a:rPr>
              <a:t>Retained memory evolution</a:t>
            </a:r>
          </a:p>
        </p:txBody>
      </p:sp>
      <p:pic>
        <p:nvPicPr>
          <p:cNvPr id="13" name="Picture 12" descr="WP1 Slides.002.png"/>
          <p:cNvPicPr>
            <a:picLocks noChangeAspect="1"/>
          </p:cNvPicPr>
          <p:nvPr/>
        </p:nvPicPr>
        <p:blipFill>
          <a:blip r:embed="rId6"/>
          <a:srcRect b="7161"/>
          <a:stretch>
            <a:fillRect/>
          </a:stretch>
        </p:blipFill>
        <p:spPr>
          <a:xfrm>
            <a:off x="2944" y="0"/>
            <a:ext cx="9144000" cy="63668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DFA3C-2D13-3D47-AEDF-FD4638EE01E2}" type="slidenum">
              <a:rPr lang="en-US"/>
              <a:pPr/>
              <a:t>11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WP1: Tracking Progress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415" y="5500687"/>
            <a:ext cx="8259961" cy="866180"/>
          </a:xfrm>
          <a:ln/>
        </p:spPr>
        <p:txBody>
          <a:bodyPr/>
          <a:lstStyle/>
          <a:p>
            <a:pPr>
              <a:buClrTx/>
            </a:pPr>
            <a:r>
              <a:rPr lang="en-US" dirty="0"/>
              <a:t>Significant progress on performance tuning / resource usage</a:t>
            </a:r>
          </a:p>
          <a:p>
            <a:pPr marL="455375" lvl="1"/>
            <a:r>
              <a:rPr lang="en-US" dirty="0"/>
              <a:t>CPU under control, but memory consumption a serious issue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5196" y="973337"/>
            <a:ext cx="3214688" cy="246012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969" y="975568"/>
            <a:ext cx="3214688" cy="246012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621" y="3460254"/>
            <a:ext cx="3473648" cy="208508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3548436"/>
            <a:ext cx="3143250" cy="191988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/>
          </p:cNvSpPr>
          <p:nvPr/>
        </p:nvSpPr>
        <p:spPr bwMode="auto">
          <a:xfrm rot="16200000">
            <a:off x="-635651" y="2025239"/>
            <a:ext cx="2336170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 err="1">
                <a:ea typeface="Palatino" charset="0"/>
                <a:cs typeface="Palatino" charset="0"/>
              </a:rPr>
              <a:t>b</a:t>
            </a:r>
            <a:r>
              <a:rPr lang="en-US" sz="1300" dirty="0">
                <a:ea typeface="Palatino" charset="0"/>
                <a:cs typeface="Palatino" charset="0"/>
              </a:rPr>
              <a:t>-tag performance at &lt;</a:t>
            </a:r>
            <a:r>
              <a:rPr lang="en-US" sz="1300" dirty="0" err="1">
                <a:ea typeface="Palatino" charset="0"/>
                <a:cs typeface="Palatino" charset="0"/>
              </a:rPr>
              <a:t>n</a:t>
            </a:r>
            <a:r>
              <a:rPr lang="en-US" sz="1300" dirty="0">
                <a:ea typeface="Palatino" charset="0"/>
                <a:cs typeface="Palatino" charset="0"/>
              </a:rPr>
              <a:t>&gt;=0 PU</a:t>
            </a:r>
          </a:p>
        </p:txBody>
      </p:sp>
      <p:sp>
        <p:nvSpPr>
          <p:cNvPr id="16392" name="Rectangle 8"/>
          <p:cNvSpPr>
            <a:spLocks/>
          </p:cNvSpPr>
          <p:nvPr/>
        </p:nvSpPr>
        <p:spPr bwMode="auto">
          <a:xfrm rot="16200000">
            <a:off x="7288077" y="1980033"/>
            <a:ext cx="2423740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 err="1">
                <a:ea typeface="Palatino" charset="0"/>
                <a:cs typeface="Palatino" charset="0"/>
              </a:rPr>
              <a:t>b</a:t>
            </a:r>
            <a:r>
              <a:rPr lang="en-US" sz="1300" dirty="0">
                <a:ea typeface="Palatino" charset="0"/>
                <a:cs typeface="Palatino" charset="0"/>
              </a:rPr>
              <a:t>-tag performance at &lt;</a:t>
            </a:r>
            <a:r>
              <a:rPr lang="en-US" sz="1300" dirty="0" err="1">
                <a:ea typeface="Palatino" charset="0"/>
                <a:cs typeface="Palatino" charset="0"/>
              </a:rPr>
              <a:t>n</a:t>
            </a:r>
            <a:r>
              <a:rPr lang="en-US" sz="1300" dirty="0">
                <a:ea typeface="Palatino" charset="0"/>
                <a:cs typeface="Palatino" charset="0"/>
              </a:rPr>
              <a:t>&gt;=50 PU</a:t>
            </a:r>
          </a:p>
        </p:txBody>
      </p:sp>
      <p:sp>
        <p:nvSpPr>
          <p:cNvPr id="16393" name="Rectangle 9"/>
          <p:cNvSpPr>
            <a:spLocks/>
          </p:cNvSpPr>
          <p:nvPr/>
        </p:nvSpPr>
        <p:spPr bwMode="auto">
          <a:xfrm rot="16200000">
            <a:off x="-584183" y="4298961"/>
            <a:ext cx="1936321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ea typeface="Palatino" charset="0"/>
                <a:cs typeface="Palatino" charset="0"/>
              </a:rPr>
              <a:t>CPU time evolution (</a:t>
            </a:r>
            <a:r>
              <a:rPr lang="en-US" sz="1300" dirty="0" err="1">
                <a:ea typeface="Palatino" charset="0"/>
                <a:cs typeface="Palatino" charset="0"/>
              </a:rPr>
              <a:t>s/evt</a:t>
            </a:r>
            <a:r>
              <a:rPr lang="en-US" sz="1300" dirty="0">
                <a:ea typeface="Palatino" charset="0"/>
                <a:cs typeface="Palatino" charset="0"/>
              </a:rPr>
              <a:t>)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 rot="16200000">
            <a:off x="7639794" y="4407791"/>
            <a:ext cx="2077492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ea typeface="Palatino" charset="0"/>
                <a:cs typeface="Palatino" charset="0"/>
              </a:rPr>
              <a:t>Retained memory evolution</a:t>
            </a:r>
          </a:p>
        </p:txBody>
      </p:sp>
      <p:pic>
        <p:nvPicPr>
          <p:cNvPr id="14" name="Picture 13" descr="WP1 Slides.003.png"/>
          <p:cNvPicPr>
            <a:picLocks noChangeAspect="1"/>
          </p:cNvPicPr>
          <p:nvPr/>
        </p:nvPicPr>
        <p:blipFill>
          <a:blip r:embed="rId6"/>
          <a:srcRect b="5859"/>
          <a:stretch>
            <a:fillRect/>
          </a:stretch>
        </p:blipFill>
        <p:spPr>
          <a:xfrm>
            <a:off x="0" y="0"/>
            <a:ext cx="9144000" cy="64561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Detailed testing of CBC</a:t>
            </a:r>
          </a:p>
          <a:p>
            <a:pPr lvl="1"/>
            <a:r>
              <a:rPr lang="en-US" sz="2000" dirty="0" smtClean="0"/>
              <a:t>select a few example results </a:t>
            </a:r>
          </a:p>
          <a:p>
            <a:pPr lvl="2"/>
            <a:r>
              <a:rPr lang="en-US" dirty="0" smtClean="0"/>
              <a:t>last report showed results from first week only</a:t>
            </a:r>
            <a:endParaRPr lang="en-US" sz="2000" dirty="0" smtClean="0"/>
          </a:p>
          <a:p>
            <a:pPr lvl="1"/>
            <a:r>
              <a:rPr lang="en-US" sz="2000" dirty="0" smtClean="0"/>
              <a:t>radiation tests – total dose and SEU – for 2012</a:t>
            </a:r>
          </a:p>
          <a:p>
            <a:pPr lvl="2"/>
            <a:r>
              <a:rPr lang="en-US" sz="2000" dirty="0" smtClean="0"/>
              <a:t>temperature studies ongoing – (Bristol: looks good)</a:t>
            </a:r>
          </a:p>
          <a:p>
            <a:pPr lvl="1">
              <a:buNone/>
            </a:pPr>
            <a:r>
              <a:rPr lang="en-US" sz="2000" dirty="0" smtClean="0"/>
              <a:t> </a:t>
            </a:r>
          </a:p>
          <a:p>
            <a:pPr lvl="2"/>
            <a:endParaRPr lang="en-US" sz="2000" dirty="0" smtClean="0"/>
          </a:p>
          <a:p>
            <a:r>
              <a:rPr lang="en-US" sz="2400" dirty="0" smtClean="0"/>
              <a:t>Module and system development</a:t>
            </a:r>
          </a:p>
          <a:p>
            <a:pPr lvl="1"/>
            <a:r>
              <a:rPr lang="en-US" sz="2000" dirty="0" smtClean="0"/>
              <a:t>continues with other CMS institutes, especially CERN</a:t>
            </a:r>
          </a:p>
          <a:p>
            <a:pPr lvl="1"/>
            <a:r>
              <a:rPr lang="en-US" sz="2000" dirty="0" smtClean="0"/>
              <a:t>aiming for short-strip PT modules for triggering </a:t>
            </a:r>
            <a:r>
              <a:rPr lang="en-US" sz="2000" b="1" dirty="0" smtClean="0"/>
              <a:t>and </a:t>
            </a:r>
            <a:r>
              <a:rPr lang="en-US" sz="2000" dirty="0" smtClean="0"/>
              <a:t>tracking</a:t>
            </a:r>
          </a:p>
          <a:p>
            <a:pPr lvl="2"/>
            <a:r>
              <a:rPr lang="en-US" sz="2000" dirty="0" smtClean="0"/>
              <a:t>expect to use C4-type bump bonding</a:t>
            </a:r>
          </a:p>
          <a:p>
            <a:pPr lvl="1"/>
            <a:r>
              <a:rPr lang="en-US" sz="2000" dirty="0" smtClean="0"/>
              <a:t>discussions on how to adapt also for a </a:t>
            </a:r>
            <a:r>
              <a:rPr lang="en-US" sz="2000" dirty="0" err="1" smtClean="0"/>
              <a:t>strixellated</a:t>
            </a:r>
            <a:r>
              <a:rPr lang="en-US" sz="2000" dirty="0" smtClean="0"/>
              <a:t> trigger module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CBC principal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Fast low power (SLVS) and slow (I2C) interfaces</a:t>
            </a:r>
          </a:p>
          <a:p>
            <a:pPr lvl="1"/>
            <a:r>
              <a:rPr lang="en-US" sz="2000" dirty="0" smtClean="0"/>
              <a:t>data/clock/trigger and control</a:t>
            </a:r>
          </a:p>
          <a:p>
            <a:r>
              <a:rPr lang="en-US" sz="2400" dirty="0" smtClean="0"/>
              <a:t>Binary, so scan thresholds for gain and linearity (“S-curves”)</a:t>
            </a:r>
          </a:p>
          <a:p>
            <a:pPr lvl="1"/>
            <a:r>
              <a:rPr lang="en-US" sz="2000" dirty="0" smtClean="0"/>
              <a:t>individual channel thresholds tuned for uniformity</a:t>
            </a:r>
          </a:p>
          <a:p>
            <a:r>
              <a:rPr lang="en-US" sz="2400" dirty="0" smtClean="0"/>
              <a:t>Powering</a:t>
            </a:r>
          </a:p>
          <a:p>
            <a:pPr lvl="1"/>
            <a:r>
              <a:rPr lang="en-US" sz="2000" dirty="0" smtClean="0"/>
              <a:t>chip includes LDO regulation (excellent performance) and DC-DC conversion (very promising but details of impact under investigation)</a:t>
            </a:r>
          </a:p>
          <a:p>
            <a:r>
              <a:rPr lang="en-US" sz="2400" dirty="0" smtClean="0"/>
              <a:t>Power consumption</a:t>
            </a:r>
          </a:p>
          <a:p>
            <a:pPr lvl="1"/>
            <a:r>
              <a:rPr lang="en-US" sz="2000" dirty="0" smtClean="0"/>
              <a:t>analogue in good agreement with simulations</a:t>
            </a:r>
          </a:p>
          <a:p>
            <a:pPr lvl="1"/>
            <a:r>
              <a:rPr lang="en-US" sz="2000" dirty="0" smtClean="0"/>
              <a:t>digital much less than (pessimistic) estimates:  &lt;50µW/channel</a:t>
            </a:r>
          </a:p>
          <a:p>
            <a:pPr lvl="1"/>
            <a:r>
              <a:rPr lang="en-US" sz="2000" dirty="0" err="1" smtClean="0"/>
              <a:t>P</a:t>
            </a:r>
            <a:r>
              <a:rPr lang="en-US" sz="2000" baseline="-25000" dirty="0" err="1" smtClean="0"/>
              <a:t>total</a:t>
            </a:r>
            <a:r>
              <a:rPr lang="en-US" sz="2000" dirty="0" smtClean="0"/>
              <a:t> &lt; 180 + 21 </a:t>
            </a:r>
            <a:r>
              <a:rPr lang="en-US" sz="2000" dirty="0" err="1" smtClean="0"/>
              <a:t>x</a:t>
            </a:r>
            <a:r>
              <a:rPr lang="en-US" sz="2000" dirty="0" smtClean="0"/>
              <a:t>  </a:t>
            </a:r>
            <a:r>
              <a:rPr lang="en-US" sz="2000" dirty="0" err="1" smtClean="0"/>
              <a:t>C[pF</a:t>
            </a:r>
            <a:r>
              <a:rPr lang="en-US" sz="2000" dirty="0" smtClean="0"/>
              <a:t>] µW/channel  - </a:t>
            </a:r>
            <a:r>
              <a:rPr lang="en-US" sz="2000" dirty="0" err="1" smtClean="0"/>
              <a:t>ie</a:t>
            </a:r>
            <a:r>
              <a:rPr lang="en-US" sz="2000" dirty="0" smtClean="0"/>
              <a:t>. &lt; 300µW for C = 5 pF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5847" y="274638"/>
            <a:ext cx="421609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More details and plots in backup slides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CBC-sensor module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330700" cy="5213350"/>
          </a:xfrm>
        </p:spPr>
        <p:txBody>
          <a:bodyPr/>
          <a:lstStyle/>
          <a:p>
            <a:r>
              <a:rPr lang="en-US" dirty="0" smtClean="0"/>
              <a:t>Lab measurements with </a:t>
            </a:r>
            <a:r>
              <a:rPr lang="en-US" dirty="0" err="1" smtClean="0"/>
              <a:t>Sr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source and time-stamped </a:t>
            </a:r>
            <a:r>
              <a:rPr lang="en-US" dirty="0" err="1" smtClean="0"/>
              <a:t>scintillator</a:t>
            </a:r>
            <a:r>
              <a:rPr lang="en-US" dirty="0" smtClean="0"/>
              <a:t> trigger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noise</a:t>
            </a:r>
            <a:r>
              <a:rPr lang="en-US" dirty="0" smtClean="0"/>
              <a:t> = 836 </a:t>
            </a:r>
            <a:r>
              <a:rPr lang="en-US" dirty="0" err="1" smtClean="0"/>
              <a:t>e</a:t>
            </a:r>
            <a:endParaRPr lang="en-US" dirty="0" smtClean="0"/>
          </a:p>
          <a:p>
            <a:r>
              <a:rPr lang="en-US" dirty="0" smtClean="0"/>
              <a:t>sweep comparator threshold for pulse height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9596"/>
            <a:ext cx="2133600" cy="161925"/>
          </a:xfrm>
        </p:spPr>
        <p:txBody>
          <a:bodyPr/>
          <a:lstStyle/>
          <a:p>
            <a:r>
              <a:rPr lang="en-GB" dirty="0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5" descr="beta_long_sens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6650" y="1060450"/>
            <a:ext cx="42037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SDC11631_crop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271884"/>
            <a:ext cx="414178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flipV="1">
            <a:off x="2100262" y="5060997"/>
            <a:ext cx="2373313" cy="3286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1" name="TextBox 16"/>
          <p:cNvSpPr txBox="1">
            <a:spLocks noChangeArrowheads="1"/>
          </p:cNvSpPr>
          <p:nvPr/>
        </p:nvSpPr>
        <p:spPr bwMode="auto">
          <a:xfrm rot="21096203">
            <a:off x="2979164" y="4852519"/>
            <a:ext cx="661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5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+mn-lt"/>
              </a:rPr>
              <a:t>cm</a:t>
            </a:r>
            <a:endParaRPr lang="en-GB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2192337" y="3186158"/>
            <a:ext cx="18335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  <a:latin typeface="+mn-lt"/>
              </a:rPr>
              <a:t>p-on-n</a:t>
            </a:r>
            <a:endParaRPr lang="en-GB" dirty="0">
              <a:solidFill>
                <a:srgbClr val="FFFF00"/>
              </a:solidFill>
              <a:latin typeface="+mn-lt"/>
            </a:endParaRPr>
          </a:p>
          <a:p>
            <a:r>
              <a:rPr lang="en-GB" dirty="0">
                <a:solidFill>
                  <a:srgbClr val="FFFF00"/>
                </a:solidFill>
                <a:latin typeface="+mn-lt"/>
              </a:rPr>
              <a:t>150 mm pitch</a:t>
            </a:r>
          </a:p>
          <a:p>
            <a:r>
              <a:rPr lang="en-GB" dirty="0">
                <a:solidFill>
                  <a:srgbClr val="FFFF00"/>
                </a:solidFill>
                <a:latin typeface="+mn-lt"/>
              </a:rPr>
              <a:t>320 mm thick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fld id="{500DC8FE-4717-B444-9BD9-13F74408D810}" type="slidenum">
              <a:rPr lang="en-US"/>
              <a:pPr/>
              <a:t>15</a:t>
            </a:fld>
            <a:endParaRPr lang="en-US"/>
          </a:p>
        </p:txBody>
      </p:sp>
      <p:pic>
        <p:nvPicPr>
          <p:cNvPr id="18434" name="Picture 4" descr="SDC11608_crop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763"/>
            <a:ext cx="9318625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5400675" y="-134938"/>
            <a:ext cx="3924300" cy="3203576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107950" y="3176588"/>
            <a:ext cx="2879725" cy="352901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142875" y="0"/>
            <a:ext cx="4392613" cy="584200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lide Number Placeholder 2"/>
          <p:cNvSpPr txBox="1">
            <a:spLocks noGrp="1"/>
          </p:cNvSpPr>
          <p:nvPr/>
        </p:nvSpPr>
        <p:spPr bwMode="auto">
          <a:xfrm>
            <a:off x="6934200" y="6248400"/>
            <a:ext cx="1524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18C1019-A510-DA4A-B6DE-80DBF2A4C634}" type="slidenum">
              <a:rPr lang="en-US" i="1">
                <a:latin typeface="Times New Roman" charset="0"/>
              </a:rPr>
              <a:pPr algn="r"/>
              <a:t>15</a:t>
            </a:fld>
            <a:endParaRPr lang="en-US" i="1">
              <a:latin typeface="Times New Roman" charset="0"/>
            </a:endParaRPr>
          </a:p>
        </p:txBody>
      </p:sp>
      <p:sp>
        <p:nvSpPr>
          <p:cNvPr id="587778" name="Rectangle 2"/>
          <p:cNvSpPr>
            <a:spLocks noChangeArrowheads="1"/>
          </p:cNvSpPr>
          <p:nvPr/>
        </p:nvSpPr>
        <p:spPr bwMode="auto">
          <a:xfrm>
            <a:off x="179388" y="44450"/>
            <a:ext cx="6985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3200" dirty="0">
                <a:solidFill>
                  <a:srgbClr val="2D2DB9"/>
                </a:solidFill>
                <a:latin typeface="Calibri (Headings)"/>
                <a:cs typeface="Calibri (Headings)"/>
              </a:rPr>
              <a:t>test beam - first results</a:t>
            </a:r>
            <a:endParaRPr lang="en-US" sz="3200" dirty="0">
              <a:solidFill>
                <a:srgbClr val="2D2DB9"/>
              </a:solidFill>
              <a:latin typeface="Calibri (Headings)"/>
              <a:cs typeface="Calibri (Headings)"/>
            </a:endParaRPr>
          </a:p>
        </p:txBody>
      </p:sp>
      <p:pic>
        <p:nvPicPr>
          <p:cNvPr id="18445" name="Picture 13" descr="beamsp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3249613"/>
            <a:ext cx="2846388" cy="3419475"/>
          </a:xfrm>
          <a:prstGeom prst="rect">
            <a:avLst/>
          </a:prstGeom>
          <a:noFill/>
        </p:spPr>
      </p:pic>
      <p:pic>
        <p:nvPicPr>
          <p:cNvPr id="18448" name="Picture 16" descr="AP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15888"/>
            <a:ext cx="3997325" cy="1419225"/>
          </a:xfrm>
          <a:prstGeom prst="rect">
            <a:avLst/>
          </a:prstGeom>
          <a:noFill/>
        </p:spPr>
      </p:pic>
      <p:pic>
        <p:nvPicPr>
          <p:cNvPr id="18449" name="Picture 17" descr="CB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1304925"/>
            <a:ext cx="3997325" cy="1420813"/>
          </a:xfrm>
          <a:prstGeom prst="rect">
            <a:avLst/>
          </a:prstGeom>
          <a:noFill/>
        </p:spPr>
      </p:pic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797550" y="384175"/>
            <a:ext cx="1023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APV plane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797550" y="1681163"/>
            <a:ext cx="11414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CBC sensor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627938" y="2708275"/>
            <a:ext cx="13382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5 mV / division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5524500" y="-128588"/>
            <a:ext cx="1393825" cy="336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beam profile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CBC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829300" cy="5213350"/>
          </a:xfrm>
        </p:spPr>
        <p:txBody>
          <a:bodyPr/>
          <a:lstStyle/>
          <a:p>
            <a:r>
              <a:rPr lang="en-US" sz="2400" dirty="0" smtClean="0"/>
              <a:t>C4 (coarse pitch, low cost) bump bonded</a:t>
            </a:r>
          </a:p>
          <a:p>
            <a:pPr lvl="1"/>
            <a:r>
              <a:rPr lang="en-US" sz="2000" dirty="0" smtClean="0"/>
              <a:t>double-layer, short-trip </a:t>
            </a:r>
            <a:r>
              <a:rPr lang="en-US" sz="2000" dirty="0" err="1" smtClean="0"/>
              <a:t>pT</a:t>
            </a:r>
            <a:r>
              <a:rPr lang="en-US" sz="2000" dirty="0" smtClean="0"/>
              <a:t> module</a:t>
            </a:r>
          </a:p>
          <a:p>
            <a:pPr lvl="1"/>
            <a:r>
              <a:rPr lang="en-US" sz="2000" dirty="0" smtClean="0"/>
              <a:t>submission Q1 2012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4" descr="new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221"/>
            <a:ext cx="28575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43299" y="5791200"/>
            <a:ext cx="247650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GB" b="1" i="1" dirty="0">
                <a:solidFill>
                  <a:schemeClr val="accent2"/>
                </a:solidFill>
                <a:latin typeface="+mn-lt"/>
              </a:rPr>
              <a:t>layout by</a:t>
            </a:r>
          </a:p>
          <a:p>
            <a:pPr algn="r"/>
            <a:r>
              <a:rPr lang="en-GB" b="1" i="1" dirty="0" err="1">
                <a:solidFill>
                  <a:schemeClr val="accent2"/>
                </a:solidFill>
                <a:latin typeface="+mn-lt"/>
              </a:rPr>
              <a:t>Davide</a:t>
            </a:r>
            <a:r>
              <a:rPr lang="en-GB" b="1" i="1" dirty="0">
                <a:solidFill>
                  <a:schemeClr val="accent2"/>
                </a:solidFill>
                <a:latin typeface="+mn-lt"/>
              </a:rPr>
              <a:t> Braga (RAL)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543299" y="4627265"/>
            <a:ext cx="27432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+mn-lt"/>
              </a:rPr>
              <a:t>V2</a:t>
            </a:r>
          </a:p>
          <a:p>
            <a:r>
              <a:rPr lang="en-GB" dirty="0" smtClean="0">
                <a:latin typeface="+mn-lt"/>
              </a:rPr>
              <a:t>256 channels bump</a:t>
            </a:r>
            <a:r>
              <a:rPr lang="en-GB" dirty="0">
                <a:latin typeface="+mn-lt"/>
              </a:rPr>
              <a:t>-bond:</a:t>
            </a:r>
            <a:r>
              <a:rPr lang="en-GB" dirty="0" smtClean="0">
                <a:latin typeface="+mn-lt"/>
              </a:rPr>
              <a:t> </a:t>
            </a:r>
          </a:p>
          <a:p>
            <a:r>
              <a:rPr lang="en-GB" dirty="0" smtClean="0">
                <a:latin typeface="+mn-lt"/>
              </a:rPr>
              <a:t>250 µ</a:t>
            </a:r>
            <a:r>
              <a:rPr lang="en-GB" dirty="0" err="1" smtClean="0">
                <a:latin typeface="+mn-lt"/>
              </a:rPr>
              <a:t>m</a:t>
            </a:r>
            <a:r>
              <a:rPr lang="en-GB" dirty="0" smtClean="0">
                <a:latin typeface="+mn-lt"/>
              </a:rPr>
              <a:t> </a:t>
            </a:r>
            <a:r>
              <a:rPr lang="en-GB" dirty="0">
                <a:latin typeface="+mn-lt"/>
              </a:rPr>
              <a:t>pitch</a:t>
            </a:r>
          </a:p>
          <a:p>
            <a:r>
              <a:rPr lang="en-GB" dirty="0">
                <a:latin typeface="+mn-lt"/>
              </a:rPr>
              <a:t>11.4mm </a:t>
            </a:r>
            <a:r>
              <a:rPr lang="en-GB" dirty="0" err="1">
                <a:latin typeface="+mn-lt"/>
              </a:rPr>
              <a:t>x</a:t>
            </a:r>
            <a:r>
              <a:rPr lang="en-GB" dirty="0">
                <a:latin typeface="+mn-lt"/>
              </a:rPr>
              <a:t> 4.75mm</a:t>
            </a:r>
            <a:endParaRPr lang="en-US" dirty="0">
              <a:latin typeface="+mn-lt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2617834"/>
            <a:ext cx="2347912" cy="41036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590800" y="3193871"/>
            <a:ext cx="25654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V1</a:t>
            </a:r>
          </a:p>
          <a:p>
            <a:r>
              <a:rPr lang="en-GB" dirty="0" smtClean="0">
                <a:latin typeface="Calibri"/>
                <a:cs typeface="Calibri"/>
              </a:rPr>
              <a:t>128 channels </a:t>
            </a:r>
            <a:r>
              <a:rPr lang="en-GB" dirty="0" err="1" smtClean="0">
                <a:latin typeface="Calibri"/>
                <a:cs typeface="Calibri"/>
              </a:rPr>
              <a:t>wirebond</a:t>
            </a:r>
            <a:r>
              <a:rPr lang="en-GB" dirty="0">
                <a:latin typeface="Calibri"/>
                <a:cs typeface="Calibri"/>
              </a:rPr>
              <a:t>:</a:t>
            </a:r>
            <a:r>
              <a:rPr lang="en-GB" dirty="0" smtClean="0">
                <a:latin typeface="Calibri"/>
                <a:cs typeface="Calibri"/>
              </a:rPr>
              <a:t> </a:t>
            </a:r>
          </a:p>
          <a:p>
            <a:r>
              <a:rPr lang="en-GB" dirty="0" smtClean="0">
                <a:latin typeface="Calibri"/>
                <a:cs typeface="Calibri"/>
              </a:rPr>
              <a:t>50 µ</a:t>
            </a:r>
            <a:r>
              <a:rPr lang="en-GB" dirty="0" err="1" smtClean="0">
                <a:latin typeface="Calibri"/>
                <a:cs typeface="Calibri"/>
              </a:rPr>
              <a:t>m</a:t>
            </a:r>
            <a:r>
              <a:rPr lang="en-GB" dirty="0" smtClean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pitch</a:t>
            </a:r>
          </a:p>
          <a:p>
            <a:r>
              <a:rPr lang="en-GB" dirty="0">
                <a:latin typeface="Calibri"/>
                <a:cs typeface="Calibri"/>
              </a:rPr>
              <a:t>7mm </a:t>
            </a:r>
            <a:r>
              <a:rPr lang="en-GB" dirty="0" err="1">
                <a:latin typeface="Calibri"/>
                <a:cs typeface="Calibri"/>
              </a:rPr>
              <a:t>x</a:t>
            </a:r>
            <a:r>
              <a:rPr lang="en-GB" dirty="0">
                <a:latin typeface="Calibri"/>
                <a:cs typeface="Calibri"/>
              </a:rPr>
              <a:t> 4mm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14C-B935-894B-AE5C-C67127A3185B}" type="slidenum">
              <a:rPr lang="en-US"/>
              <a:pPr/>
              <a:t>17</a:t>
            </a:fld>
            <a:endParaRPr lang="en-US"/>
          </a:p>
        </p:txBody>
      </p:sp>
      <p:sp>
        <p:nvSpPr>
          <p:cNvPr id="329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-128"/>
                <a:cs typeface="ＭＳ Ｐゴシック" charset="-128"/>
              </a:rPr>
              <a:t>WP2: SFED Progress</a:t>
            </a:r>
            <a:endParaRPr lang="en-GB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9731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402758" cy="5165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GBT FPGA Interface: </a:t>
            </a:r>
            <a:endParaRPr lang="en-GB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CERN GBT module design ported to Xilinx </a:t>
            </a:r>
            <a:r>
              <a:rPr lang="en-GB" dirty="0" err="1" smtClean="0">
                <a:ea typeface="ＭＳ Ｐゴシック" charset="-128"/>
              </a:rPr>
              <a:t>Virtex</a:t>
            </a:r>
            <a:r>
              <a:rPr lang="en-GB" dirty="0" smtClean="0">
                <a:ea typeface="ＭＳ Ｐゴシック" charset="-128"/>
              </a:rPr>
              <a:t> 6 development board</a:t>
            </a:r>
            <a:endParaRPr lang="en-GB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en-GB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 Memory Interface FPGA Firmware</a:t>
            </a:r>
            <a:endParaRPr lang="en-GB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Implemented DDR3 Memory Interface.</a:t>
            </a:r>
            <a:endParaRPr lang="en-GB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Based on Xilinx Virtual FIFO core.</a:t>
            </a:r>
            <a:endParaRPr lang="en-GB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Made benchmark measurements.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Adapting for multiple GBT streams.</a:t>
            </a:r>
            <a:endParaRPr lang="en-GB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en-GB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PC Controls</a:t>
            </a:r>
            <a:endParaRPr lang="en-GB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Integrated the CMS </a:t>
            </a:r>
            <a:r>
              <a:rPr lang="en-GB" dirty="0" err="1" smtClean="0">
                <a:ea typeface="ＭＳ Ｐゴシック" charset="-128"/>
              </a:rPr>
              <a:t>IPbus</a:t>
            </a:r>
            <a:r>
              <a:rPr lang="en-GB" dirty="0" smtClean="0">
                <a:ea typeface="ＭＳ Ｐゴシック" charset="-128"/>
              </a:rPr>
              <a:t> control firmware.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Adapted Python scripts.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Allows control and monitoring via </a:t>
            </a:r>
            <a:r>
              <a:rPr lang="en-GB" dirty="0" err="1" smtClean="0">
                <a:ea typeface="ＭＳ Ｐゴシック" charset="-128"/>
              </a:rPr>
              <a:t>GbEthernet</a:t>
            </a:r>
            <a:r>
              <a:rPr lang="en-GB" dirty="0" smtClean="0">
                <a:ea typeface="ＭＳ Ｐゴシック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Makes design compatible with Mini-T card.</a:t>
            </a:r>
            <a:endParaRPr lang="en-GB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en-GB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Carried out short feasibility study for Pixel Readout card</a:t>
            </a:r>
            <a:endParaRPr lang="en-GB" dirty="0">
              <a:ea typeface="ＭＳ Ｐゴシック" charset="-128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5016301" y="2024142"/>
            <a:ext cx="3670499" cy="2232509"/>
            <a:chOff x="5016301" y="2132430"/>
            <a:chExt cx="3670499" cy="2232509"/>
          </a:xfrm>
        </p:grpSpPr>
        <p:pic>
          <p:nvPicPr>
            <p:cNvPr id="1026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16301" y="2132430"/>
              <a:ext cx="3670499" cy="187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01382" y="4026385"/>
              <a:ext cx="27585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Virtual FIFO DDR3 Interface</a:t>
              </a:r>
              <a:endParaRPr lang="en-GB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14C-B935-894B-AE5C-C67127A3185B}" type="slidenum">
              <a:rPr lang="en-US"/>
              <a:pPr/>
              <a:t>18</a:t>
            </a:fld>
            <a:endParaRPr lang="en-US"/>
          </a:p>
        </p:txBody>
      </p:sp>
      <p:sp>
        <p:nvSpPr>
          <p:cNvPr id="329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-128"/>
                <a:cs typeface="ＭＳ Ｐゴシック" charset="-128"/>
              </a:rPr>
              <a:t>WP2: SFED Plans 2012</a:t>
            </a:r>
            <a:endParaRPr lang="en-GB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9731" name="Rectangle 3"/>
          <p:cNvSpPr>
            <a:spLocks noGrp="1"/>
          </p:cNvSpPr>
          <p:nvPr>
            <p:ph type="body" idx="1"/>
          </p:nvPr>
        </p:nvSpPr>
        <p:spPr>
          <a:xfrm>
            <a:off x="457199" y="1143000"/>
            <a:ext cx="7667625" cy="5165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Port GBT and Memory Interface to Mini-T5 µTCA card: 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establish µTCA crate with Mini-T hardware and firmware.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Adapt existing design for QDRII memory added to Mini-T5.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Test data transfer over Mini-T5 optical links.</a:t>
            </a:r>
            <a:endParaRPr lang="en-GB" dirty="0">
              <a:ea typeface="ＭＳ Ｐゴシック" charset="-128"/>
            </a:endParaRPr>
          </a:p>
          <a:p>
            <a:pPr lvl="1">
              <a:lnSpc>
                <a:spcPct val="90000"/>
              </a:lnSpc>
              <a:buNone/>
            </a:pPr>
            <a:endParaRPr lang="en-GB" dirty="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Integrate SFED firmware with CBC module control and readout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Work towards system test.</a:t>
            </a:r>
          </a:p>
          <a:p>
            <a:pPr lvl="1">
              <a:lnSpc>
                <a:spcPct val="90000"/>
              </a:lnSpc>
              <a:buNone/>
            </a:pPr>
            <a:endParaRPr lang="en-GB" dirty="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Possible test with CERN GLIB µTCA card</a:t>
            </a:r>
            <a:endParaRPr lang="en-GB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GB" dirty="0" err="1" smtClean="0">
                <a:ea typeface="ＭＳ Ｐゴシック" charset="-128"/>
              </a:rPr>
              <a:t>Virtex</a:t>
            </a:r>
            <a:r>
              <a:rPr lang="en-GB" dirty="0" smtClean="0">
                <a:ea typeface="ＭＳ Ｐゴシック" charset="-128"/>
              </a:rPr>
              <a:t> 6 with DDR3.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Develop FPGA Mezzanine Card for CBC link interface</a:t>
            </a:r>
          </a:p>
          <a:p>
            <a:pPr lvl="1">
              <a:lnSpc>
                <a:spcPct val="90000"/>
              </a:lnSpc>
            </a:pPr>
            <a:endParaRPr lang="en-GB" dirty="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Now ready to integrate activity more into mainstream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ea typeface="ＭＳ Ｐゴシック" charset="-128"/>
              </a:rPr>
              <a:t>profit from WP1 &amp; WP3 progress</a:t>
            </a:r>
          </a:p>
          <a:p>
            <a:pPr lvl="1">
              <a:lnSpc>
                <a:spcPct val="90000"/>
              </a:lnSpc>
            </a:pPr>
            <a:endParaRPr lang="en-GB" dirty="0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6B1-0AFC-394A-8EE5-16A24E25AD2B}" type="slidenum">
              <a:rPr lang="en-US"/>
              <a:pPr/>
              <a:t>19</a:t>
            </a:fld>
            <a:endParaRPr lang="en-US"/>
          </a:p>
        </p:txBody>
      </p:sp>
      <p:sp>
        <p:nvSpPr>
          <p:cNvPr id="405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WP3: Trigger Development</a:t>
            </a:r>
          </a:p>
        </p:txBody>
      </p:sp>
      <p:sp>
        <p:nvSpPr>
          <p:cNvPr id="405507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572817" cy="5213350"/>
          </a:xfrm>
        </p:spPr>
        <p:txBody>
          <a:bodyPr/>
          <a:lstStyle/>
          <a:p>
            <a:r>
              <a:rPr lang="en-GB" sz="2400" dirty="0" smtClean="0">
                <a:ea typeface="ＭＳ Ｐゴシック" charset="-128"/>
                <a:cs typeface="ＭＳ Ｐゴシック" charset="-128"/>
              </a:rPr>
              <a:t>Demonstrator system</a:t>
            </a:r>
          </a:p>
          <a:p>
            <a:pPr lvl="1"/>
            <a:r>
              <a:rPr lang="en-GB" sz="2000" dirty="0" smtClean="0">
                <a:ea typeface="ＭＳ Ｐゴシック" charset="-128"/>
              </a:rPr>
              <a:t>Operating in lab, with firmware, and well supported software framework from WP1 collaboration</a:t>
            </a:r>
          </a:p>
          <a:p>
            <a:pPr lvl="1"/>
            <a:endParaRPr lang="en-GB" sz="2000" dirty="0" smtClean="0">
              <a:ea typeface="ＭＳ Ｐゴシック" charset="-128"/>
            </a:endParaRPr>
          </a:p>
          <a:p>
            <a:r>
              <a:rPr lang="en-GB" sz="2400" dirty="0" smtClean="0">
                <a:ea typeface="ＭＳ Ｐゴシック" charset="-128"/>
                <a:cs typeface="ＭＳ Ｐゴシック" charset="-128"/>
              </a:rPr>
              <a:t>Architecture decision imminent</a:t>
            </a:r>
          </a:p>
          <a:p>
            <a:pPr lvl="1"/>
            <a:r>
              <a:rPr lang="en-GB" sz="2200" dirty="0" smtClean="0">
                <a:ea typeface="ＭＳ Ｐゴシック" charset="-128"/>
                <a:cs typeface="ＭＳ Ｐゴシック" charset="-128"/>
              </a:rPr>
              <a:t>(by Christmas?)</a:t>
            </a:r>
          </a:p>
          <a:p>
            <a:pPr lvl="1"/>
            <a:endParaRPr lang="en-GB" sz="2200" dirty="0" smtClean="0"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GB" sz="2000" dirty="0" smtClean="0">
                <a:ea typeface="ＭＳ Ｐゴシック" charset="-128"/>
              </a:rPr>
              <a:t>CMS review committee formed with mandate from Trigger PM</a:t>
            </a:r>
          </a:p>
          <a:p>
            <a:pPr lvl="1"/>
            <a:r>
              <a:rPr lang="en-GB" sz="2000" dirty="0" smtClean="0">
                <a:ea typeface="ＭＳ Ｐゴシック" charset="-128"/>
              </a:rPr>
              <a:t>First meeting 14 October, with presentations</a:t>
            </a:r>
          </a:p>
          <a:p>
            <a:pPr lvl="1"/>
            <a:endParaRPr lang="en-GB" sz="2000" dirty="0" smtClean="0">
              <a:ea typeface="ＭＳ Ｐゴシック" charset="-128"/>
            </a:endParaRPr>
          </a:p>
          <a:p>
            <a:pPr lvl="1"/>
            <a:endParaRPr lang="en-GB" dirty="0"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6517" y="1340293"/>
            <a:ext cx="3986983" cy="448635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159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CMS status</a:t>
            </a:r>
          </a:p>
          <a:p>
            <a:r>
              <a:rPr lang="en-US" sz="2400" dirty="0" smtClean="0"/>
              <a:t>LHC status and future plans</a:t>
            </a:r>
          </a:p>
          <a:p>
            <a:r>
              <a:rPr lang="en-US" sz="2400" dirty="0" smtClean="0"/>
              <a:t>UK R&amp;D progress report</a:t>
            </a:r>
          </a:p>
          <a:p>
            <a:r>
              <a:rPr lang="en-US" sz="2400" dirty="0" smtClean="0"/>
              <a:t>Finances</a:t>
            </a:r>
          </a:p>
          <a:p>
            <a:r>
              <a:rPr lang="en-US" sz="2400" dirty="0" smtClean="0"/>
              <a:t>Future</a:t>
            </a:r>
          </a:p>
          <a:p>
            <a:pPr lvl="1"/>
            <a:r>
              <a:rPr lang="en-US" sz="2000" dirty="0" smtClean="0"/>
              <a:t>CMS plans</a:t>
            </a:r>
          </a:p>
          <a:p>
            <a:pPr lvl="1"/>
            <a:r>
              <a:rPr lang="en-US" sz="2000" dirty="0" smtClean="0"/>
              <a:t>UK CMS plans</a:t>
            </a:r>
          </a:p>
          <a:p>
            <a:r>
              <a:rPr lang="en-US" sz="2400" dirty="0" smtClean="0"/>
              <a:t>Issues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 descr="LHCC_CMS_DA_Sep2011_p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355" t="6481" r="5497" b="4351"/>
              <a:stretch>
                <a:fillRect/>
              </a:stretch>
            </p:blipFill>
          </mc:Choice>
          <mc:Fallback>
            <p:blipFill>
              <a:blip r:embed="rId3"/>
              <a:srcRect l="6355" t="6481" r="5497" b="4351"/>
              <a:stretch>
                <a:fillRect/>
              </a:stretch>
            </p:blipFill>
          </mc:Fallback>
        </mc:AlternateContent>
        <p:spPr>
          <a:xfrm>
            <a:off x="3662344" y="2474325"/>
            <a:ext cx="5319767" cy="4158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F14C-B935-894B-AE5C-C67127A3185B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329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WP3: 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MINI-T5 Development</a:t>
            </a:r>
            <a:endParaRPr lang="en-GB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9731" name="Rectangle 3"/>
          <p:cNvSpPr>
            <a:spLocks noGrp="1"/>
          </p:cNvSpPr>
          <p:nvPr>
            <p:ph type="body" idx="1"/>
          </p:nvPr>
        </p:nvSpPr>
        <p:spPr>
          <a:xfrm>
            <a:off x="457199" y="1143000"/>
            <a:ext cx="8318665" cy="5165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 smtClean="0">
                <a:ea typeface="ＭＳ Ｐゴシック" charset="-128"/>
                <a:cs typeface="ＭＳ Ｐゴシック" charset="-128"/>
              </a:rPr>
              <a:t>Three card types produced: </a:t>
            </a:r>
            <a:endParaRPr lang="en-GB" sz="2400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GB" sz="2000" dirty="0">
                <a:ea typeface="ＭＳ Ｐゴシック" charset="-128"/>
              </a:rPr>
              <a:t>Rev 0: Original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ea typeface="ＭＳ Ｐゴシック" charset="-128"/>
              </a:rPr>
              <a:t>Rev 1: Alternate optics (supply issue</a:t>
            </a:r>
            <a:r>
              <a:rPr lang="en-GB" sz="2000" dirty="0" smtClean="0">
                <a:ea typeface="ＭＳ Ｐゴシック" charset="-128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>
                <a:ea typeface="ＭＳ Ｐゴシック" charset="-128"/>
              </a:rPr>
              <a:t>Rev 2: QDR II RAMs added </a:t>
            </a:r>
            <a:r>
              <a:rPr lang="en-GB" sz="2000" dirty="0">
                <a:ea typeface="ＭＳ Ｐゴシック" charset="-128"/>
              </a:rPr>
              <a:t>(request</a:t>
            </a:r>
            <a:r>
              <a:rPr lang="en-GB" sz="2000" dirty="0" smtClean="0">
                <a:ea typeface="ＭＳ Ｐゴシック" charset="-128"/>
              </a:rPr>
              <a:t>)</a:t>
            </a:r>
            <a:endParaRPr lang="en-GB" sz="2000" dirty="0">
              <a:ea typeface="ＭＳ Ｐゴシック" charset="-128"/>
            </a:endParaRPr>
          </a:p>
          <a:p>
            <a:pPr marL="177800" lvl="1" indent="0">
              <a:lnSpc>
                <a:spcPct val="90000"/>
              </a:lnSpc>
              <a:buNone/>
            </a:pPr>
            <a:endParaRPr lang="en-GB" sz="2000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sz="2400" dirty="0" smtClean="0">
                <a:ea typeface="ＭＳ Ｐゴシック" charset="-128"/>
                <a:cs typeface="ＭＳ Ｐゴシック" charset="-128"/>
              </a:rPr>
              <a:t>12 Rev-2 cards manufactured with the target FPGA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>
                <a:ea typeface="ＭＳ Ｐゴシック" charset="-128"/>
                <a:cs typeface="ＭＳ Ｐゴシック" charset="-128"/>
              </a:rPr>
              <a:t>3 batches of R2 cards (2+5+5) to mitigate risk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>
                <a:ea typeface="ＭＳ Ｐゴシック" charset="-128"/>
              </a:rPr>
              <a:t>10 pass all basic tests (</a:t>
            </a:r>
            <a:r>
              <a:rPr lang="en-GB" sz="2000" dirty="0" err="1" smtClean="0">
                <a:ea typeface="ＭＳ Ｐゴシック" charset="-128"/>
              </a:rPr>
              <a:t>i.e</a:t>
            </a:r>
            <a:r>
              <a:rPr lang="en-GB" sz="2000" dirty="0" smtClean="0">
                <a:ea typeface="ＭＳ Ｐゴシック" charset="-128"/>
              </a:rPr>
              <a:t> Optical links, QDR II, PROM, </a:t>
            </a:r>
            <a:r>
              <a:rPr lang="en-GB" sz="2000" dirty="0" err="1" smtClean="0">
                <a:ea typeface="ＭＳ Ｐゴシック" charset="-128"/>
              </a:rPr>
              <a:t>uC</a:t>
            </a:r>
            <a:r>
              <a:rPr lang="en-GB" sz="2000" dirty="0" smtClean="0">
                <a:ea typeface="ＭＳ Ｐゴシック" charset="-128"/>
              </a:rPr>
              <a:t>, CPLD, Ethernet)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>
                <a:ea typeface="ＭＳ Ｐゴシック" charset="-128"/>
              </a:rPr>
              <a:t>2 will require rework because of faulty power modules</a:t>
            </a:r>
          </a:p>
          <a:p>
            <a:pPr lvl="1">
              <a:lnSpc>
                <a:spcPct val="90000"/>
              </a:lnSpc>
            </a:pPr>
            <a:endParaRPr lang="en-GB" sz="2000" dirty="0" smtClean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sz="2400" dirty="0" smtClean="0">
                <a:ea typeface="ＭＳ Ｐゴシック" charset="-128"/>
              </a:rPr>
              <a:t>Core development system at Imperial will require 6-8 cards.</a:t>
            </a:r>
          </a:p>
          <a:p>
            <a:pPr lvl="1">
              <a:lnSpc>
                <a:spcPct val="90000"/>
              </a:lnSpc>
            </a:pPr>
            <a:r>
              <a:rPr lang="en-GB" sz="2200" dirty="0" smtClean="0">
                <a:ea typeface="ＭＳ Ｐゴシック" charset="-128"/>
              </a:rPr>
              <a:t>Additional cards distributed to Bristol, RAL, and CERN (</a:t>
            </a:r>
            <a:r>
              <a:rPr lang="en-GB" sz="2200" dirty="0" err="1" smtClean="0">
                <a:ea typeface="ＭＳ Ｐゴシック" charset="-128"/>
              </a:rPr>
              <a:t>Meyrin</a:t>
            </a:r>
            <a:r>
              <a:rPr lang="en-GB" sz="2200" dirty="0" smtClean="0">
                <a:ea typeface="ＭＳ Ｐゴシック" charset="-128"/>
              </a:rPr>
              <a:t> and Integration Hall)</a:t>
            </a:r>
          </a:p>
          <a:p>
            <a:pPr lvl="1">
              <a:lnSpc>
                <a:spcPct val="90000"/>
              </a:lnSpc>
            </a:pPr>
            <a:endParaRPr lang="en-GB" sz="2000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en-GB" sz="2000" dirty="0" smtClean="0">
              <a:ea typeface="ＭＳ Ｐゴシック" charset="-128"/>
            </a:endParaRPr>
          </a:p>
        </p:txBody>
      </p:sp>
      <p:pic>
        <p:nvPicPr>
          <p:cNvPr id="8" name="Content Placeholder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5700156" y="432749"/>
            <a:ext cx="3185536" cy="194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6B1-0AFC-394A-8EE5-16A24E25AD2B}" type="slidenum">
              <a:rPr lang="en-US"/>
              <a:pPr/>
              <a:t>21</a:t>
            </a:fld>
            <a:endParaRPr lang="en-US"/>
          </a:p>
        </p:txBody>
      </p:sp>
      <p:sp>
        <p:nvSpPr>
          <p:cNvPr id="405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WP3: Demonstrator System</a:t>
            </a:r>
          </a:p>
        </p:txBody>
      </p:sp>
      <p:sp>
        <p:nvSpPr>
          <p:cNvPr id="405507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3548" cy="5257800"/>
          </a:xfrm>
        </p:spPr>
        <p:txBody>
          <a:bodyPr/>
          <a:lstStyle/>
          <a:p>
            <a:r>
              <a:rPr lang="en-GB" dirty="0" smtClean="0">
                <a:ea typeface="ＭＳ Ｐゴシック" charset="-128"/>
                <a:cs typeface="ＭＳ Ｐゴシック" charset="-128"/>
              </a:rPr>
              <a:t>All parts installed except US card (AMC13)</a:t>
            </a:r>
          </a:p>
          <a:p>
            <a:pPr lvl="1"/>
            <a:r>
              <a:rPr lang="en-GB" dirty="0" smtClean="0">
                <a:ea typeface="ＭＳ Ｐゴシック" charset="-128"/>
                <a:cs typeface="ＭＳ Ｐゴシック" charset="-128"/>
              </a:rPr>
              <a:t>should arrive within a few months (prototypes exist)</a:t>
            </a:r>
          </a:p>
          <a:p>
            <a:pPr lvl="1"/>
            <a:endParaRPr lang="en-GB" dirty="0" smtClean="0"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GB" dirty="0" smtClean="0">
                <a:ea typeface="ＭＳ Ｐゴシック" charset="-128"/>
                <a:cs typeface="ＭＳ Ｐゴシック" charset="-128"/>
              </a:rPr>
              <a:t>Parts include hardware such as MINI-T5, but also less visible parts, such as MicroHAL (communication &amp; control system) and the firmware</a:t>
            </a:r>
          </a:p>
          <a:p>
            <a:pPr lvl="1"/>
            <a:endParaRPr lang="en-GB" dirty="0">
              <a:ea typeface="ＭＳ Ｐゴシック" charset="-128"/>
              <a:cs typeface="ＭＳ Ｐゴシック" charset="-128"/>
            </a:endParaRPr>
          </a:p>
          <a:p>
            <a:r>
              <a:rPr lang="en-GB" dirty="0" smtClean="0">
                <a:ea typeface="ＭＳ Ｐゴシック" charset="-128"/>
              </a:rPr>
              <a:t>Gain experience </a:t>
            </a:r>
            <a:r>
              <a:rPr lang="en-GB" dirty="0">
                <a:ea typeface="ＭＳ Ｐゴシック" charset="-128"/>
              </a:rPr>
              <a:t>of all aspects of complete system</a:t>
            </a:r>
          </a:p>
          <a:p>
            <a:pPr lvl="1"/>
            <a:r>
              <a:rPr lang="en-GB" dirty="0">
                <a:ea typeface="ＭＳ Ｐゴシック" charset="-128"/>
              </a:rPr>
              <a:t>Communication, Fast Control &amp; Feedback, Clock, System </a:t>
            </a:r>
            <a:r>
              <a:rPr lang="en-GB" dirty="0" smtClean="0">
                <a:ea typeface="ＭＳ Ｐゴシック" charset="-128"/>
              </a:rPr>
              <a:t>Updaters…</a:t>
            </a:r>
            <a:endParaRPr lang="en-GB" dirty="0" smtClean="0">
              <a:ea typeface="ＭＳ Ｐゴシック" charset="-128"/>
              <a:cs typeface="ＭＳ Ｐゴシック" charset="-128"/>
            </a:endParaRPr>
          </a:p>
          <a:p>
            <a:pPr lvl="1"/>
            <a:endParaRPr lang="en-GB" dirty="0" smtClean="0">
              <a:ea typeface="ＭＳ Ｐゴシック" charset="-128"/>
              <a:cs typeface="ＭＳ Ｐゴシック" charset="-128"/>
            </a:endParaRPr>
          </a:p>
          <a:p>
            <a:pPr lvl="1"/>
            <a:endParaRPr lang="en-GB" dirty="0" smtClean="0">
              <a:ea typeface="ＭＳ Ｐゴシック" charset="-128"/>
            </a:endParaRPr>
          </a:p>
          <a:p>
            <a:pPr lvl="1"/>
            <a:endParaRPr lang="en-GB" dirty="0" smtClean="0">
              <a:ea typeface="ＭＳ Ｐゴシック" charset="-128"/>
            </a:endParaRPr>
          </a:p>
          <a:p>
            <a:pPr marL="177800" lvl="1" indent="0">
              <a:buNone/>
            </a:pPr>
            <a:endParaRPr lang="en-GB" dirty="0">
              <a:ea typeface="ＭＳ Ｐゴシック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0027" y="1239982"/>
            <a:ext cx="3776773" cy="418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WP3: Demonstrator 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System (continued)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255-6FCB-2442-8CC3-DEEA14A056B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4" name="Rectangle 3"/>
          <p:cNvSpPr txBox="1">
            <a:spLocks/>
          </p:cNvSpPr>
          <p:nvPr/>
        </p:nvSpPr>
        <p:spPr bwMode="auto">
          <a:xfrm>
            <a:off x="66675" y="1143000"/>
            <a:ext cx="477059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444500" indent="-266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90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723900" indent="-279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168400" indent="-266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GB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…includes all the key hardware of a full time-multiplexed system:</a:t>
            </a:r>
          </a:p>
          <a:p>
            <a:pPr marL="177800" lvl="1" indent="-177800">
              <a:buFont typeface="Calibri" pitchFamily="34" charset="0"/>
              <a:buChar char="–"/>
            </a:pPr>
            <a:r>
              <a:rPr lang="en-GB" dirty="0">
                <a:latin typeface="+mj-lt"/>
                <a:ea typeface="ＭＳ Ｐゴシック" charset="-128"/>
                <a:cs typeface="ＭＳ Ｐゴシック" charset="-128"/>
              </a:rPr>
              <a:t>24 independent pre-processor </a:t>
            </a:r>
            <a:r>
              <a:rPr lang="en-GB" dirty="0" err="1">
                <a:latin typeface="+mj-lt"/>
                <a:ea typeface="ＭＳ Ｐゴシック" charset="-128"/>
                <a:cs typeface="ＭＳ Ｐゴシック" charset="-128"/>
              </a:rPr>
              <a:t>firmwares</a:t>
            </a:r>
            <a:r>
              <a:rPr lang="en-GB" dirty="0">
                <a:latin typeface="+mj-lt"/>
                <a:ea typeface="ＭＳ Ｐゴシック" charset="-128"/>
                <a:cs typeface="ＭＳ Ｐゴシック" charset="-128"/>
              </a:rPr>
              <a:t> spread across 4 Mini-T5 boards</a:t>
            </a:r>
          </a:p>
          <a:p>
            <a:pPr marL="177800" lvl="1" indent="-177800">
              <a:buFont typeface="Calibri" pitchFamily="34" charset="0"/>
              <a:buChar char="–"/>
            </a:pPr>
            <a:r>
              <a:rPr lang="en-GB" dirty="0">
                <a:latin typeface="+mj-lt"/>
                <a:ea typeface="ＭＳ Ｐゴシック" charset="-128"/>
                <a:cs typeface="ＭＳ Ｐゴシック" charset="-128"/>
              </a:rPr>
              <a:t>2 of the 12 outputs from each pre-processor firmware connected to optical fibre</a:t>
            </a:r>
          </a:p>
          <a:p>
            <a:pPr marL="177800" lvl="1" indent="-177800">
              <a:buFont typeface="Calibri" pitchFamily="34" charset="0"/>
              <a:buChar char="–"/>
            </a:pPr>
            <a:r>
              <a:rPr lang="en-GB" dirty="0">
                <a:latin typeface="+mj-lt"/>
                <a:ea typeface="ＭＳ Ｐゴシック" charset="-128"/>
                <a:cs typeface="ＭＳ Ｐゴシック" charset="-128"/>
              </a:rPr>
              <a:t>“Cross-over” of links in optical patch-panel</a:t>
            </a:r>
          </a:p>
          <a:p>
            <a:pPr marL="177800" lvl="1" indent="-177800">
              <a:buFont typeface="Calibri" pitchFamily="34" charset="0"/>
              <a:buChar char="–"/>
            </a:pPr>
            <a:r>
              <a:rPr lang="en-GB" dirty="0">
                <a:latin typeface="+mj-lt"/>
                <a:ea typeface="ＭＳ Ｐゴシック" charset="-128"/>
                <a:cs typeface="ＭＳ Ｐゴシック" charset="-128"/>
              </a:rPr>
              <a:t>2 main processor boards each receive 24 fibres, one from each pre-processor firmware</a:t>
            </a:r>
            <a:endParaRPr lang="en-GB" dirty="0" smtClean="0">
              <a:latin typeface="+mj-lt"/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Send </a:t>
            </a:r>
            <a:r>
              <a:rPr lang="en-GB" dirty="0">
                <a:ea typeface="ＭＳ Ｐゴシック" charset="-128"/>
                <a:cs typeface="ＭＳ Ｐゴシック" charset="-128"/>
              </a:rPr>
              <a:t>test patterns to demonstrate correct interconnection and synchronization</a:t>
            </a:r>
            <a:endParaRPr lang="en-GB" dirty="0" smtClean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r>
              <a:rPr lang="en-GB" dirty="0" smtClean="0">
                <a:ea typeface="ＭＳ Ｐゴシック" charset="-128"/>
                <a:cs typeface="ＭＳ Ｐゴシック" charset="-128"/>
              </a:rPr>
              <a:t>Send </a:t>
            </a:r>
            <a:r>
              <a:rPr lang="en-GB" dirty="0">
                <a:ea typeface="ＭＳ Ｐゴシック" charset="-128"/>
                <a:cs typeface="ＭＳ Ｐゴシック" charset="-128"/>
              </a:rPr>
              <a:t>Monte-Carlo data to demonstrate receipt of an entire event and to test algorithms</a:t>
            </a:r>
          </a:p>
          <a:p>
            <a:pPr marL="177800" lvl="1" indent="-177800">
              <a:buFont typeface="Arial" pitchFamily="34" charset="0"/>
              <a:buChar char="•"/>
            </a:pPr>
            <a:endParaRPr lang="en-GB" dirty="0">
              <a:solidFill>
                <a:srgbClr val="002060"/>
              </a:solidFill>
              <a:ea typeface="ＭＳ Ｐゴシック" charset="-128"/>
              <a:cs typeface="ＭＳ Ｐゴシック" charset="-128"/>
            </a:endParaRPr>
          </a:p>
          <a:p>
            <a:pPr marL="0" lvl="1" indent="0">
              <a:buNone/>
            </a:pPr>
            <a:endParaRPr lang="en-GB" dirty="0">
              <a:ea typeface="ＭＳ Ｐゴシック" charset="-128"/>
              <a:cs typeface="ＭＳ Ｐゴシック" charset="-128"/>
            </a:endParaRPr>
          </a:p>
          <a:p>
            <a:pPr marL="177800" lvl="1" indent="0">
              <a:buNone/>
            </a:pPr>
            <a:endParaRPr lang="en-GB" dirty="0" smtClean="0">
              <a:ea typeface="ＭＳ Ｐゴシック" charset="-128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138339" y="5644490"/>
            <a:ext cx="6858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2400" b="1" dirty="0">
                <a:latin typeface="+mn-lt"/>
                <a:ea typeface="ＭＳ Ｐゴシック" charset="-128"/>
                <a:cs typeface="ＭＳ Ｐゴシック" charset="-128"/>
              </a:rPr>
              <a:t>Has successfully demonstrated transmission, capture and synchronization of time-multiplexed </a:t>
            </a:r>
            <a:r>
              <a:rPr lang="en-GB" sz="2400" b="1" dirty="0" smtClean="0">
                <a:latin typeface="+mn-lt"/>
                <a:ea typeface="ＭＳ Ｐゴシック" charset="-128"/>
                <a:cs typeface="ＭＳ Ｐゴシック" charset="-128"/>
              </a:rPr>
              <a:t>data</a:t>
            </a:r>
            <a:endParaRPr lang="en-GB" sz="2400" b="1" dirty="0">
              <a:latin typeface="+mn-lt"/>
            </a:endParaRPr>
          </a:p>
        </p:txBody>
      </p:sp>
      <p:grpSp>
        <p:nvGrpSpPr>
          <p:cNvPr id="3" name="Group 167"/>
          <p:cNvGrpSpPr/>
          <p:nvPr/>
        </p:nvGrpSpPr>
        <p:grpSpPr>
          <a:xfrm>
            <a:off x="4806432" y="887970"/>
            <a:ext cx="4262502" cy="4695952"/>
            <a:chOff x="4806432" y="831984"/>
            <a:chExt cx="4262502" cy="4695952"/>
          </a:xfrm>
        </p:grpSpPr>
        <p:cxnSp>
          <p:nvCxnSpPr>
            <p:cNvPr id="144" name="Curved Connector 143"/>
            <p:cNvCxnSpPr>
              <a:stCxn id="142" idx="3"/>
              <a:endCxn id="108" idx="2"/>
            </p:cNvCxnSpPr>
            <p:nvPr/>
          </p:nvCxnSpPr>
          <p:spPr>
            <a:xfrm flipV="1">
              <a:off x="7514208" y="2674595"/>
              <a:ext cx="819487" cy="2564092"/>
            </a:xfrm>
            <a:prstGeom prst="curvedConnector2">
              <a:avLst/>
            </a:prstGeom>
            <a:ln>
              <a:tailEnd type="triangle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5" name="Curved Connector 144"/>
            <p:cNvCxnSpPr>
              <a:stCxn id="142" idx="3"/>
              <a:endCxn id="120" idx="2"/>
            </p:cNvCxnSpPr>
            <p:nvPr/>
          </p:nvCxnSpPr>
          <p:spPr>
            <a:xfrm flipV="1">
              <a:off x="7514208" y="4494788"/>
              <a:ext cx="819487" cy="743899"/>
            </a:xfrm>
            <a:prstGeom prst="curvedConnector2">
              <a:avLst/>
            </a:prstGeom>
            <a:ln>
              <a:tailEnd type="triangle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8" name="Curved Connector 147"/>
            <p:cNvCxnSpPr>
              <a:stCxn id="142" idx="1"/>
              <a:endCxn id="100" idx="2"/>
            </p:cNvCxnSpPr>
            <p:nvPr/>
          </p:nvCxnSpPr>
          <p:spPr>
            <a:xfrm rot="10800000">
              <a:off x="5541673" y="4953871"/>
              <a:ext cx="852861" cy="284817"/>
            </a:xfrm>
            <a:prstGeom prst="curvedConnector2">
              <a:avLst/>
            </a:prstGeom>
            <a:ln>
              <a:tailEnd type="triangle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1" name="Curved Connector 150"/>
            <p:cNvCxnSpPr>
              <a:stCxn id="142" idx="1"/>
              <a:endCxn id="92" idx="2"/>
            </p:cNvCxnSpPr>
            <p:nvPr/>
          </p:nvCxnSpPr>
          <p:spPr>
            <a:xfrm rot="10800000">
              <a:off x="5541673" y="4041795"/>
              <a:ext cx="852860" cy="1196893"/>
            </a:xfrm>
            <a:prstGeom prst="curvedConnector2">
              <a:avLst/>
            </a:prstGeom>
            <a:ln>
              <a:tailEnd type="triangle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4" name="Curved Connector 153"/>
            <p:cNvCxnSpPr>
              <a:stCxn id="142" idx="1"/>
              <a:endCxn id="84" idx="2"/>
            </p:cNvCxnSpPr>
            <p:nvPr/>
          </p:nvCxnSpPr>
          <p:spPr>
            <a:xfrm rot="10800000">
              <a:off x="5541675" y="3129719"/>
              <a:ext cx="852859" cy="2108969"/>
            </a:xfrm>
            <a:prstGeom prst="curvedConnector2">
              <a:avLst/>
            </a:prstGeom>
            <a:ln>
              <a:tailEnd type="triangle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7" name="Curved Connector 156"/>
            <p:cNvCxnSpPr>
              <a:stCxn id="142" idx="1"/>
              <a:endCxn id="26" idx="2"/>
            </p:cNvCxnSpPr>
            <p:nvPr/>
          </p:nvCxnSpPr>
          <p:spPr>
            <a:xfrm rot="10800000">
              <a:off x="5541675" y="2217643"/>
              <a:ext cx="852858" cy="3021045"/>
            </a:xfrm>
            <a:prstGeom prst="curvedConnector2">
              <a:avLst/>
            </a:prstGeom>
            <a:ln>
              <a:tailEnd type="triangle" w="med" len="lg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8" name="Group 33"/>
            <p:cNvGrpSpPr/>
            <p:nvPr/>
          </p:nvGrpSpPr>
          <p:grpSpPr>
            <a:xfrm>
              <a:off x="4806435" y="1408988"/>
              <a:ext cx="1470479" cy="808654"/>
              <a:chOff x="415206" y="1194310"/>
              <a:chExt cx="2253350" cy="114767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15206" y="1194310"/>
                <a:ext cx="2253350" cy="114767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47862" y="1240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00262" y="13933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52662" y="15457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05062" y="16981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057462" y="18505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209862" y="2002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</p:grpSp>
        <p:grpSp>
          <p:nvGrpSpPr>
            <p:cNvPr id="9" name="Group 82"/>
            <p:cNvGrpSpPr/>
            <p:nvPr/>
          </p:nvGrpSpPr>
          <p:grpSpPr>
            <a:xfrm>
              <a:off x="4806434" y="2321064"/>
              <a:ext cx="1470479" cy="808654"/>
              <a:chOff x="415206" y="1194310"/>
              <a:chExt cx="2253350" cy="1147674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415206" y="1194310"/>
                <a:ext cx="2253350" cy="114767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447862" y="1240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00262" y="13933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52662" y="15457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905062" y="16981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057462" y="18505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209862" y="2002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</p:grpSp>
        <p:grpSp>
          <p:nvGrpSpPr>
            <p:cNvPr id="10" name="Group 90"/>
            <p:cNvGrpSpPr/>
            <p:nvPr/>
          </p:nvGrpSpPr>
          <p:grpSpPr>
            <a:xfrm>
              <a:off x="4806433" y="3233140"/>
              <a:ext cx="1470479" cy="808654"/>
              <a:chOff x="415206" y="1194310"/>
              <a:chExt cx="2253350" cy="1147674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415206" y="1194310"/>
                <a:ext cx="2253350" cy="114767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447862" y="1240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00262" y="13933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52662" y="15457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905062" y="16981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057462" y="18505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209862" y="2002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</p:grpSp>
        <p:grpSp>
          <p:nvGrpSpPr>
            <p:cNvPr id="11" name="Group 98"/>
            <p:cNvGrpSpPr/>
            <p:nvPr/>
          </p:nvGrpSpPr>
          <p:grpSpPr>
            <a:xfrm>
              <a:off x="4806432" y="4145216"/>
              <a:ext cx="1470479" cy="808654"/>
              <a:chOff x="415206" y="1194310"/>
              <a:chExt cx="2253350" cy="1147674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415206" y="1194310"/>
                <a:ext cx="2253350" cy="114767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47862" y="1240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00262" y="13933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52662" y="15457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905062" y="16981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057462" y="18505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209862" y="2002964"/>
                <a:ext cx="1352940" cy="2705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Pre-processor</a:t>
                </a:r>
                <a:endParaRPr lang="en-GB" sz="1100" dirty="0"/>
              </a:p>
            </p:txBody>
          </p:sp>
        </p:grpSp>
        <p:grpSp>
          <p:nvGrpSpPr>
            <p:cNvPr id="12" name="Group 114"/>
            <p:cNvGrpSpPr/>
            <p:nvPr/>
          </p:nvGrpSpPr>
          <p:grpSpPr>
            <a:xfrm>
              <a:off x="7598455" y="1865941"/>
              <a:ext cx="1470479" cy="808654"/>
              <a:chOff x="2579886" y="1916218"/>
              <a:chExt cx="1470479" cy="808654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2579886" y="1916218"/>
                <a:ext cx="1470479" cy="80865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824245" y="2225217"/>
                <a:ext cx="981759" cy="190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Main processor</a:t>
                </a:r>
                <a:endParaRPr lang="en-GB" sz="1100" dirty="0"/>
              </a:p>
            </p:txBody>
          </p:sp>
        </p:grpSp>
        <p:grpSp>
          <p:nvGrpSpPr>
            <p:cNvPr id="13" name="Group 118"/>
            <p:cNvGrpSpPr/>
            <p:nvPr/>
          </p:nvGrpSpPr>
          <p:grpSpPr>
            <a:xfrm>
              <a:off x="7598455" y="3686134"/>
              <a:ext cx="1470479" cy="808654"/>
              <a:chOff x="2579886" y="1916218"/>
              <a:chExt cx="1470479" cy="808654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2579886" y="1916218"/>
                <a:ext cx="1470479" cy="80865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824245" y="2225217"/>
                <a:ext cx="981759" cy="190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100" dirty="0" smtClean="0"/>
                  <a:t>Main processor</a:t>
                </a:r>
                <a:endParaRPr lang="en-GB" sz="1100" dirty="0"/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6794196" y="1871386"/>
              <a:ext cx="320351" cy="262340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100" dirty="0" smtClean="0"/>
                <a:t>Optical Patch-Panel</a:t>
              </a:r>
              <a:endParaRPr lang="en-GB" sz="1100" dirty="0"/>
            </a:p>
          </p:txBody>
        </p:sp>
        <p:cxnSp>
          <p:nvCxnSpPr>
            <p:cNvPr id="124" name="Curved Connector 123"/>
            <p:cNvCxnSpPr>
              <a:stCxn id="26" idx="3"/>
              <a:endCxn id="122" idx="1"/>
            </p:cNvCxnSpPr>
            <p:nvPr/>
          </p:nvCxnSpPr>
          <p:spPr>
            <a:xfrm>
              <a:off x="6276914" y="1813315"/>
              <a:ext cx="517282" cy="1369772"/>
            </a:xfrm>
            <a:prstGeom prst="curvedConnector3">
              <a:avLst>
                <a:gd name="adj1" fmla="val 50000"/>
              </a:avLst>
            </a:prstGeom>
            <a:ln>
              <a:tailEnd type="triangle" w="med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84" idx="3"/>
              <a:endCxn id="122" idx="1"/>
            </p:cNvCxnSpPr>
            <p:nvPr/>
          </p:nvCxnSpPr>
          <p:spPr>
            <a:xfrm>
              <a:off x="6276913" y="2725391"/>
              <a:ext cx="517283" cy="457696"/>
            </a:xfrm>
            <a:prstGeom prst="curvedConnector3">
              <a:avLst/>
            </a:prstGeom>
            <a:ln>
              <a:tailEnd type="triangle" w="med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92" idx="3"/>
              <a:endCxn id="122" idx="1"/>
            </p:cNvCxnSpPr>
            <p:nvPr/>
          </p:nvCxnSpPr>
          <p:spPr>
            <a:xfrm flipV="1">
              <a:off x="6276912" y="3183087"/>
              <a:ext cx="517284" cy="454380"/>
            </a:xfrm>
            <a:prstGeom prst="curvedConnector3">
              <a:avLst/>
            </a:prstGeom>
            <a:ln>
              <a:tailEnd type="triangle" w="med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>
              <a:stCxn id="100" idx="3"/>
              <a:endCxn id="122" idx="1"/>
            </p:cNvCxnSpPr>
            <p:nvPr/>
          </p:nvCxnSpPr>
          <p:spPr>
            <a:xfrm flipV="1">
              <a:off x="6276911" y="3183087"/>
              <a:ext cx="517285" cy="1366456"/>
            </a:xfrm>
            <a:prstGeom prst="curvedConnector3">
              <a:avLst>
                <a:gd name="adj1" fmla="val 50000"/>
              </a:avLst>
            </a:prstGeom>
            <a:ln>
              <a:tailEnd type="triangle" w="med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4" name="Curved Connector 133"/>
            <p:cNvCxnSpPr>
              <a:stCxn id="122" idx="3"/>
              <a:endCxn id="108" idx="1"/>
            </p:cNvCxnSpPr>
            <p:nvPr/>
          </p:nvCxnSpPr>
          <p:spPr>
            <a:xfrm flipV="1">
              <a:off x="7114547" y="2270268"/>
              <a:ext cx="483908" cy="912819"/>
            </a:xfrm>
            <a:prstGeom prst="curvedConnector3">
              <a:avLst>
                <a:gd name="adj1" fmla="val 50000"/>
              </a:avLst>
            </a:prstGeom>
            <a:ln>
              <a:tailEnd type="triangle" w="med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7" name="Curved Connector 136"/>
            <p:cNvCxnSpPr>
              <a:stCxn id="122" idx="3"/>
              <a:endCxn id="120" idx="1"/>
            </p:cNvCxnSpPr>
            <p:nvPr/>
          </p:nvCxnSpPr>
          <p:spPr>
            <a:xfrm>
              <a:off x="7114547" y="3183087"/>
              <a:ext cx="483908" cy="907374"/>
            </a:xfrm>
            <a:prstGeom prst="curvedConnector3">
              <a:avLst>
                <a:gd name="adj1" fmla="val 50000"/>
              </a:avLst>
            </a:prstGeom>
            <a:ln>
              <a:tailEnd type="triangle" w="med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42" name="Rectangle 141"/>
            <p:cNvSpPr/>
            <p:nvPr/>
          </p:nvSpPr>
          <p:spPr>
            <a:xfrm>
              <a:off x="6394533" y="4949437"/>
              <a:ext cx="1119675" cy="57849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smtClean="0"/>
                <a:t>LHC clock + synchronization system</a:t>
              </a:r>
              <a:endParaRPr lang="en-GB" sz="1100" dirty="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94532" y="831984"/>
              <a:ext cx="1119675" cy="57849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smtClean="0"/>
                <a:t>Control infrastructure (PC + software)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14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180" y="104070"/>
            <a:ext cx="2858074" cy="293893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WP3: Triggering strategy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1" y="1143000"/>
            <a:ext cx="5851849" cy="521335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Beyond the Phase I upgrade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Comprehensive study looks at underlying assumptions for triggering and limitations of the current system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CMS muon trigger may be built with the same hardware as the CMS calorimeter trigger</a:t>
            </a:r>
          </a:p>
          <a:p>
            <a:pPr lvl="1"/>
            <a:r>
              <a:rPr lang="en-GB" dirty="0" smtClean="0"/>
              <a:t>Fewer card types = lower technological risk, lower production cost, better validation, easier </a:t>
            </a:r>
            <a:r>
              <a:rPr lang="en-GB" dirty="0"/>
              <a:t>to </a:t>
            </a:r>
            <a:r>
              <a:rPr lang="en-GB" dirty="0" smtClean="0"/>
              <a:t>maintain </a:t>
            </a:r>
          </a:p>
          <a:p>
            <a:r>
              <a:rPr lang="en-GB" dirty="0" smtClean="0"/>
              <a:t>requires approx. ¼ as many new boards </a:t>
            </a:r>
            <a:r>
              <a:rPr lang="en-GB" dirty="0"/>
              <a:t>for</a:t>
            </a:r>
            <a:r>
              <a:rPr lang="en-GB" dirty="0" smtClean="0"/>
              <a:t> trigger upgrades as a conventional trigger architecture</a:t>
            </a:r>
          </a:p>
          <a:p>
            <a:r>
              <a:rPr lang="en-GB" dirty="0" smtClean="0"/>
              <a:t>shows potential to adapt generic tracking trigger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255-6FCB-2442-8CC3-DEEA14A056B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10783" y="5019865"/>
            <a:ext cx="2520868" cy="18396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10783" y="3105564"/>
            <a:ext cx="2520868" cy="1839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6242180" y="274638"/>
            <a:ext cx="94172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Rose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85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WP3: </a:t>
            </a:r>
            <a:r>
              <a:rPr lang="en-GB" dirty="0" smtClean="0">
                <a:ea typeface="ＭＳ Ｐゴシック" charset="-128"/>
                <a:cs typeface="ＭＳ Ｐゴシック" charset="-128"/>
              </a:rPr>
              <a:t>2012 </a:t>
            </a:r>
            <a:r>
              <a:rPr lang="en-GB" dirty="0">
                <a:ea typeface="ＭＳ Ｐゴシック" charset="-128"/>
                <a:cs typeface="ＭＳ Ｐゴシック" charset="-128"/>
              </a:rPr>
              <a:t>Plans</a:t>
            </a:r>
          </a:p>
        </p:txBody>
      </p:sp>
      <p:sp>
        <p:nvSpPr>
          <p:cNvPr id="40960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>
                <a:ea typeface="ＭＳ Ｐゴシック" charset="-128"/>
              </a:rPr>
              <a:t>Demo/Dev system will continue to play an important part</a:t>
            </a:r>
          </a:p>
          <a:p>
            <a:pPr lvl="1"/>
            <a:r>
              <a:rPr lang="en-GB" sz="2000" dirty="0" smtClean="0">
                <a:ea typeface="ＭＳ Ｐゴシック" charset="-128"/>
              </a:rPr>
              <a:t>Limited number of Main-Processors in test system allows us to create many virtual PPs in a single card.</a:t>
            </a:r>
          </a:p>
          <a:p>
            <a:pPr lvl="1"/>
            <a:r>
              <a:rPr lang="en-GB" sz="2000" dirty="0" smtClean="0">
                <a:ea typeface="ＭＳ Ｐゴシック" charset="-128"/>
              </a:rPr>
              <a:t>Can simulate the detector with RAMs and play data through time multiplexer and test algorithms.</a:t>
            </a:r>
          </a:p>
          <a:p>
            <a:pPr marL="0" indent="0">
              <a:buNone/>
            </a:pPr>
            <a:endParaRPr lang="en-GB" sz="2400" dirty="0" smtClean="0">
              <a:ea typeface="ＭＳ Ｐゴシック" charset="-128"/>
              <a:cs typeface="ＭＳ Ｐゴシック" charset="-128"/>
            </a:endParaRPr>
          </a:p>
          <a:p>
            <a:r>
              <a:rPr lang="en-GB" sz="2400" dirty="0" smtClean="0">
                <a:ea typeface="ＭＳ Ｐゴシック" charset="-128"/>
                <a:cs typeface="ＭＳ Ｐゴシック" charset="-128"/>
              </a:rPr>
              <a:t>Focus has now shifted to final system and hardware requirements</a:t>
            </a:r>
          </a:p>
          <a:p>
            <a:pPr lvl="1"/>
            <a:r>
              <a:rPr lang="en-GB" sz="2000" dirty="0" smtClean="0">
                <a:ea typeface="ＭＳ Ｐゴシック" charset="-128"/>
              </a:rPr>
              <a:t>Despite preference for TMT, developments remain flexible </a:t>
            </a:r>
            <a:r>
              <a:rPr lang="en-GB" sz="2000" dirty="0" err="1" smtClean="0">
                <a:ea typeface="ＭＳ Ｐゴシック" charset="-128"/>
              </a:rPr>
              <a:t>wrt</a:t>
            </a:r>
            <a:r>
              <a:rPr lang="en-GB" sz="2000" dirty="0" smtClean="0">
                <a:ea typeface="ＭＳ Ｐゴシック" charset="-128"/>
              </a:rPr>
              <a:t> choice of architecture (i.e. Conventional </a:t>
            </a:r>
            <a:r>
              <a:rPr lang="en-GB" sz="2000" dirty="0">
                <a:ea typeface="ＭＳ Ｐゴシック" charset="-128"/>
              </a:rPr>
              <a:t>o</a:t>
            </a:r>
            <a:r>
              <a:rPr lang="en-GB" sz="2000" dirty="0" smtClean="0">
                <a:ea typeface="ＭＳ Ｐゴシック" charset="-128"/>
              </a:rPr>
              <a:t>r Time-Multiplexed Trigger)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54D1-7583-C64A-96EE-FA48569EB147}" type="slidenum">
              <a:rPr lang="en-US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WP4 : pixel detector DAQ and test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RAL PPD has been exploring opportunities to contribute to pixel testing</a:t>
            </a:r>
          </a:p>
          <a:p>
            <a:pPr lvl="1"/>
            <a:r>
              <a:rPr lang="en-US" dirty="0" smtClean="0"/>
              <a:t>with objective of eventual role in pixel DAQ (requested by pixel management)</a:t>
            </a:r>
          </a:p>
          <a:p>
            <a:pPr lvl="2"/>
            <a:r>
              <a:rPr lang="en-US" dirty="0" smtClean="0"/>
              <a:t>K Harder, T Durkin, G </a:t>
            </a:r>
            <a:r>
              <a:rPr lang="en-US" dirty="0" smtClean="0"/>
              <a:t>Zhang, D </a:t>
            </a:r>
            <a:r>
              <a:rPr lang="en-US" dirty="0" err="1" smtClean="0"/>
              <a:t>Sankey</a:t>
            </a:r>
            <a:endParaRPr lang="en-US" dirty="0" smtClean="0"/>
          </a:p>
          <a:p>
            <a:r>
              <a:rPr lang="en-US" dirty="0" smtClean="0"/>
              <a:t>Upgrade of existing USB test board</a:t>
            </a:r>
          </a:p>
          <a:p>
            <a:pPr lvl="1"/>
            <a:r>
              <a:rPr lang="en-US" dirty="0" smtClean="0"/>
              <a:t>developing new version to match digital ROC – first versions in hand</a:t>
            </a:r>
          </a:p>
          <a:p>
            <a:pPr lvl="1"/>
            <a:r>
              <a:rPr lang="en-US" dirty="0" smtClean="0"/>
              <a:t>firmware under development</a:t>
            </a:r>
          </a:p>
          <a:p>
            <a:r>
              <a:rPr lang="en-US" dirty="0" smtClean="0"/>
              <a:t>Expect working system within weeks</a:t>
            </a:r>
          </a:p>
          <a:p>
            <a:pPr lvl="1"/>
            <a:r>
              <a:rPr lang="en-US" dirty="0" smtClean="0"/>
              <a:t>allows months of testing before next ROC available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7497" y="3984036"/>
            <a:ext cx="5291455" cy="2575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WP4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 term</a:t>
            </a:r>
          </a:p>
          <a:p>
            <a:pPr lvl="1"/>
            <a:r>
              <a:rPr lang="en-US" dirty="0" smtClean="0"/>
              <a:t>firmware &amp; software for digital DAQ test boards</a:t>
            </a:r>
          </a:p>
          <a:p>
            <a:pPr lvl="1"/>
            <a:r>
              <a:rPr lang="en-US" dirty="0" smtClean="0"/>
              <a:t>contribute DAQ  hardware &amp; firmware in beam tests of new ROC in 2012</a:t>
            </a:r>
          </a:p>
          <a:p>
            <a:r>
              <a:rPr lang="en-US" dirty="0" smtClean="0"/>
              <a:t>Longer term - depending on resources - under discussion</a:t>
            </a:r>
          </a:p>
          <a:p>
            <a:pPr lvl="1"/>
            <a:r>
              <a:rPr lang="en-US" dirty="0" smtClean="0"/>
              <a:t>DAQ for pilot blade test</a:t>
            </a:r>
          </a:p>
          <a:p>
            <a:pPr lvl="1"/>
            <a:r>
              <a:rPr lang="en-US" dirty="0" smtClean="0"/>
              <a:t>contribute to modified </a:t>
            </a:r>
            <a:r>
              <a:rPr lang="en-US" dirty="0" err="1" smtClean="0"/>
              <a:t>FEDs</a:t>
            </a:r>
            <a:r>
              <a:rPr lang="en-US" dirty="0" smtClean="0"/>
              <a:t> with digital readout</a:t>
            </a:r>
          </a:p>
          <a:p>
            <a:r>
              <a:rPr lang="en-US" dirty="0" smtClean="0"/>
              <a:t>Proposal to strengthen overall DAQ activities with working group covering both SST and pixels</a:t>
            </a:r>
          </a:p>
          <a:p>
            <a:pPr lvl="1"/>
            <a:r>
              <a:rPr lang="en-US" dirty="0" smtClean="0"/>
              <a:t>builds on existing strengths (Tracker </a:t>
            </a:r>
            <a:r>
              <a:rPr lang="en-US" dirty="0" err="1" smtClean="0"/>
              <a:t>FEDs</a:t>
            </a:r>
            <a:r>
              <a:rPr lang="en-US" dirty="0" smtClean="0"/>
              <a:t>, </a:t>
            </a:r>
            <a:r>
              <a:rPr lang="en-US" dirty="0" err="1" smtClean="0"/>
              <a:t>APVe</a:t>
            </a:r>
            <a:r>
              <a:rPr lang="en-US" dirty="0" smtClean="0"/>
              <a:t>, </a:t>
            </a:r>
            <a:r>
              <a:rPr lang="en-US" dirty="0" err="1" smtClean="0"/>
              <a:t>ReTri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and staff with relevant expertise:</a:t>
            </a:r>
          </a:p>
          <a:p>
            <a:pPr lvl="2"/>
            <a:r>
              <a:rPr lang="en-US" dirty="0" smtClean="0"/>
              <a:t>J Fulcher, M </a:t>
            </a:r>
            <a:r>
              <a:rPr lang="en-US" dirty="0" err="1" smtClean="0"/>
              <a:t>Pesaresi</a:t>
            </a:r>
            <a:r>
              <a:rPr lang="en-US" dirty="0" smtClean="0"/>
              <a:t>,… (Imperial - Tracker)</a:t>
            </a:r>
          </a:p>
          <a:p>
            <a:pPr lvl="2"/>
            <a:r>
              <a:rPr lang="en-US" dirty="0" smtClean="0"/>
              <a:t>K Harder et al (RAL PPD)</a:t>
            </a:r>
          </a:p>
          <a:p>
            <a:pPr lvl="2"/>
            <a:r>
              <a:rPr lang="en-US" dirty="0" smtClean="0"/>
              <a:t>with other potential interested parties (Bristol, RAL TD WP2)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96300" cy="5213350"/>
          </a:xfrm>
        </p:spPr>
        <p:txBody>
          <a:bodyPr/>
          <a:lstStyle/>
          <a:p>
            <a:r>
              <a:rPr lang="en-US" sz="2400" dirty="0" smtClean="0"/>
              <a:t>FNAL Upgrade workshop Nov 2011</a:t>
            </a:r>
          </a:p>
          <a:p>
            <a:pPr lvl="1"/>
            <a:r>
              <a:rPr lang="en-US" sz="2000" dirty="0" smtClean="0"/>
              <a:t>Phase I progress and preparation of detailed scheduling</a:t>
            </a:r>
          </a:p>
          <a:p>
            <a:pPr lvl="1"/>
            <a:r>
              <a:rPr lang="en-US" sz="2000" dirty="0" smtClean="0"/>
              <a:t>Phase II R&amp;D, including detailed discussions of track-triggering</a:t>
            </a:r>
          </a:p>
          <a:p>
            <a:r>
              <a:rPr lang="en-US" sz="2400" dirty="0" smtClean="0"/>
              <a:t>Funding</a:t>
            </a:r>
          </a:p>
          <a:p>
            <a:pPr lvl="1"/>
            <a:r>
              <a:rPr lang="en-US" sz="2000" dirty="0" smtClean="0"/>
              <a:t>provisional (</a:t>
            </a:r>
            <a:r>
              <a:rPr lang="en-US" sz="2000" dirty="0" err="1" smtClean="0"/>
              <a:t>ie</a:t>
            </a:r>
            <a:r>
              <a:rPr lang="en-US" sz="2000" dirty="0" smtClean="0"/>
              <a:t> subject to FA approvals) money matrix at next RRB</a:t>
            </a:r>
          </a:p>
          <a:p>
            <a:r>
              <a:rPr lang="en-US" sz="2400" dirty="0" smtClean="0"/>
              <a:t>Upgraded Calorimeter trigger</a:t>
            </a:r>
          </a:p>
          <a:p>
            <a:pPr lvl="1"/>
            <a:r>
              <a:rPr lang="en-US" sz="2000" dirty="0" smtClean="0"/>
              <a:t>architecture decision is crucial to planning the PPRP bid</a:t>
            </a:r>
          </a:p>
          <a:p>
            <a:r>
              <a:rPr lang="en-US" sz="2400" dirty="0" smtClean="0"/>
              <a:t>Tracker planning</a:t>
            </a:r>
          </a:p>
          <a:p>
            <a:pPr lvl="1"/>
            <a:r>
              <a:rPr lang="en-US" sz="2000" dirty="0" smtClean="0"/>
              <a:t>FED back-end upgrade almost certain &amp; UK pixel role  to be confirmed</a:t>
            </a:r>
          </a:p>
          <a:p>
            <a:pPr lvl="2"/>
            <a:r>
              <a:rPr lang="en-US" sz="2000" dirty="0" smtClean="0"/>
              <a:t>best addressed by common DAQ team effort, which is now beginning</a:t>
            </a:r>
          </a:p>
          <a:p>
            <a:r>
              <a:rPr lang="en-US" sz="2400" dirty="0" smtClean="0"/>
              <a:t>Long term R&amp;D remains very high priority</a:t>
            </a:r>
          </a:p>
          <a:p>
            <a:pPr lvl="1"/>
            <a:r>
              <a:rPr lang="en-US" sz="2000" dirty="0" smtClean="0"/>
              <a:t>emphasis on track-trigger matches UK interests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2"/>
          <p:cNvSpPr>
            <a:spLocks noGrp="1"/>
          </p:cNvSpPr>
          <p:nvPr>
            <p:ph type="title"/>
          </p:nvPr>
        </p:nvSpPr>
        <p:spPr>
          <a:xfrm>
            <a:off x="677863" y="0"/>
            <a:ext cx="7777162" cy="6921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Calorimeter Trigger Designs</a:t>
            </a:r>
            <a:endParaRPr lang="el-G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898775" y="6356350"/>
            <a:ext cx="35052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E83F6ED7-93A5-924B-98C8-356443B53BC7}" type="slidenum">
              <a:rPr lang="en-US">
                <a:solidFill>
                  <a:schemeClr val="tx1"/>
                </a:solidFill>
              </a:rPr>
              <a:pPr algn="r"/>
              <a:t>28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46083" name="Picture 2" descr="C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3429000"/>
            <a:ext cx="8316913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0" y="692150"/>
            <a:ext cx="9144000" cy="2736850"/>
          </a:xfrm>
          <a:prstGeom prst="rect">
            <a:avLst/>
          </a:prstGeom>
          <a:solidFill>
            <a:srgbClr val="FFFFA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Gill Sans MT" charset="0"/>
              </a:rPr>
              <a:t>Several prototype </a:t>
            </a:r>
            <a:r>
              <a:rPr lang="en-US" sz="2000" dirty="0" err="1">
                <a:latin typeface="Gill Sans MT" charset="0"/>
              </a:rPr>
              <a:t>uTCA</a:t>
            </a:r>
            <a:r>
              <a:rPr lang="en-US" sz="2000" dirty="0">
                <a:latin typeface="Gill Sans MT" charset="0"/>
              </a:rPr>
              <a:t> trigger cards have been built and have been shown to work.</a:t>
            </a:r>
            <a:r>
              <a:rPr lang="en-US" sz="2000" dirty="0" smtClean="0">
                <a:latin typeface="Gill Sans MT" charset="0"/>
              </a:rPr>
              <a:t>  Working </a:t>
            </a:r>
            <a:r>
              <a:rPr lang="en-US" sz="2000" dirty="0">
                <a:latin typeface="Gill Sans MT" charset="0"/>
              </a:rPr>
              <a:t>demonstrators at the crate level exist also.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Gill Sans MT" charset="0"/>
              </a:rPr>
              <a:t>Two calorimeter trigger architectures are under consideration.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3A3FF8"/>
                </a:solidFill>
                <a:latin typeface="Gill Sans MT" charset="0"/>
              </a:rPr>
              <a:t>We have </a:t>
            </a:r>
            <a:r>
              <a:rPr lang="en-US" sz="2000" dirty="0" err="1">
                <a:solidFill>
                  <a:srgbClr val="3A3FF8"/>
                </a:solidFill>
                <a:latin typeface="Gill Sans MT" charset="0"/>
              </a:rPr>
              <a:t>organised</a:t>
            </a:r>
            <a:r>
              <a:rPr lang="en-US" sz="2000" dirty="0">
                <a:solidFill>
                  <a:srgbClr val="3A3FF8"/>
                </a:solidFill>
                <a:latin typeface="Gill Sans MT" charset="0"/>
              </a:rPr>
              <a:t> a review for the two Calorimeter Trigger architectures. </a:t>
            </a:r>
            <a:r>
              <a:rPr lang="en-US" sz="2000" dirty="0">
                <a:latin typeface="Gill Sans MT" charset="0"/>
              </a:rPr>
              <a:t>The aim of the review is:</a:t>
            </a:r>
          </a:p>
          <a:p>
            <a:pPr marL="857250" lvl="1" indent="-457200" eaLnBrk="0" hangingPunct="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Gill Sans MT" charset="0"/>
              </a:rPr>
              <a:t> to select the architecture which best serves CMS for the next decade.</a:t>
            </a:r>
          </a:p>
          <a:p>
            <a:pPr marL="857250" lvl="1" indent="-457200" eaLnBrk="0" hangingPunct="0"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Gill Sans MT" charset="0"/>
              </a:rPr>
              <a:t>Produce a plan for the two relevant groups (Wisconsin-Imperial) to work together towards the final design.</a:t>
            </a:r>
            <a:endParaRPr lang="en-US" sz="2400" dirty="0">
              <a:latin typeface="Gill Sans MT" charset="0"/>
            </a:endParaRPr>
          </a:p>
          <a:p>
            <a:pPr marL="857250" lvl="1" indent="-457200" eaLnBrk="0" hangingPunct="0">
              <a:spcBef>
                <a:spcPct val="20000"/>
              </a:spcBef>
            </a:pPr>
            <a:endParaRPr lang="el-GR" sz="2000" dirty="0">
              <a:latin typeface="Calibri" charset="0"/>
            </a:endParaRPr>
          </a:p>
        </p:txBody>
      </p:sp>
      <p:pic>
        <p:nvPicPr>
          <p:cNvPr id="46085" name="Content Placeholder 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356618">
            <a:off x="6691313" y="3792538"/>
            <a:ext cx="24114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 descr="CalTriggerUpgrade12May2011v2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5391150"/>
            <a:ext cx="1979612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58425" y="152400"/>
            <a:ext cx="328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Jordan Nash LHCC Sept 2011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" charset="0"/>
                <a:ea typeface="ＭＳ Ｐゴシック" charset="-128"/>
                <a:cs typeface="ＭＳ Ｐゴシック" charset="-128"/>
              </a:rPr>
              <a:t>Trigger Upgrades Schedule </a:t>
            </a: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-128"/>
                <a:cs typeface="ＭＳ Ｐゴシック" charset="-128"/>
              </a:rPr>
              <a:t>2011: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33CC"/>
                </a:solidFill>
                <a:latin typeface="Arial" charset="0"/>
              </a:rPr>
              <a:t>Produce the first Prototypes of OptoSLB (Lisbon)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33CC"/>
                </a:solidFill>
                <a:latin typeface="Arial" charset="0"/>
              </a:rPr>
              <a:t>Design the first SP for the CSC trigger (Florida)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-128"/>
                <a:cs typeface="ＭＳ Ｐゴシック" charset="-128"/>
              </a:rPr>
              <a:t>2012: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33CC"/>
                </a:solidFill>
                <a:latin typeface="Arial" charset="0"/>
              </a:rPr>
              <a:t>Working versions of OptoSLB and SP cards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33CC"/>
                </a:solidFill>
                <a:latin typeface="Arial" charset="0"/>
              </a:rPr>
              <a:t>Start Production and testing for both</a:t>
            </a:r>
            <a:endParaRPr lang="en-US" sz="180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Will need to procure a number of uTCA crates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Test CSC SP board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-128"/>
                <a:cs typeface="ＭＳ Ｐゴシック" charset="-128"/>
              </a:rPr>
              <a:t>2013-2014 LS1.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Install OptoSLBs at P5 – ECAL ONLY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Install Trigger Fibers from both HCAL uTCA and ECAL OptoSLB at P5.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Install the trigger crates at P5.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</a:rPr>
              <a:t>Connect  CSC SP and test using the fibers from the detector electronics</a:t>
            </a:r>
            <a:endParaRPr lang="en-US" sz="18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>
                <a:solidFill>
                  <a:srgbClr val="3A3FF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Meeting this schedule enables us to produce and commission the new trigger electronics in parallel with data taking in the 3-4 year period after the start of the 14 TeV run in 2014.</a:t>
            </a:r>
          </a:p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03BB1B-4A58-4247-8261-9C321F817978}" type="slidenum">
              <a:rPr lang="en-US">
                <a:solidFill>
                  <a:schemeClr val="tx1"/>
                </a:solidFill>
              </a:rPr>
              <a:pPr/>
              <a:t>29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9525" y="6352143"/>
            <a:ext cx="328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Jordan Nash LHCC Sept 2011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status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2011 has progressed very well indeed</a:t>
            </a:r>
          </a:p>
          <a:p>
            <a:pPr lvl="1"/>
            <a:r>
              <a:rPr lang="en-US" sz="2000" dirty="0" smtClean="0"/>
              <a:t>conservative LHC performance assumptions have proved to be so</a:t>
            </a:r>
          </a:p>
          <a:p>
            <a:r>
              <a:rPr lang="en-US" sz="2400" dirty="0" smtClean="0"/>
              <a:t>LHC  </a:t>
            </a:r>
            <a:r>
              <a:rPr lang="en-US" sz="1800" dirty="0" smtClean="0"/>
              <a:t>(recent summaries at EPS and Sept LHCC)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 smtClean="0"/>
              <a:t>instantaneous luminosity records continue to be broken</a:t>
            </a:r>
          </a:p>
          <a:p>
            <a:pPr lvl="2"/>
            <a:r>
              <a:rPr lang="en-US" sz="2000" dirty="0" smtClean="0"/>
              <a:t>takes time to recover from MDs but performance is excellent</a:t>
            </a:r>
          </a:p>
          <a:p>
            <a:pPr lvl="1"/>
            <a:r>
              <a:rPr lang="en-US" sz="2000" dirty="0" smtClean="0"/>
              <a:t>5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very likely by end of </a:t>
            </a:r>
            <a:r>
              <a:rPr lang="en-US" sz="2000" dirty="0" err="1" smtClean="0"/>
              <a:t>p-p</a:t>
            </a:r>
            <a:r>
              <a:rPr lang="en-US" sz="2000" dirty="0" smtClean="0"/>
              <a:t> running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Physics</a:t>
            </a:r>
          </a:p>
          <a:p>
            <a:pPr lvl="1"/>
            <a:r>
              <a:rPr lang="en-US" sz="2000" dirty="0" smtClean="0"/>
              <a:t>steady, high output of publications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Detector</a:t>
            </a:r>
          </a:p>
          <a:p>
            <a:pPr lvl="1"/>
            <a:r>
              <a:rPr lang="en-US" sz="2000" dirty="0" smtClean="0"/>
              <a:t>efficient operation, with no significant problems   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3210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smtClean="0"/>
          </a:p>
        </p:txBody>
      </p:sp>
      <p:sp>
        <p:nvSpPr>
          <p:cNvPr id="1321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</a:p>
        </p:txBody>
      </p:sp>
      <p:sp>
        <p:nvSpPr>
          <p:cNvPr id="1321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A4F7-A390-1448-BB5C-1AD9EB8791F7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upgrade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3350"/>
          </a:xfrm>
        </p:spPr>
        <p:txBody>
          <a:bodyPr/>
          <a:lstStyle/>
          <a:p>
            <a:r>
              <a:rPr lang="en-US" dirty="0" smtClean="0"/>
              <a:t>Activities now clear and coherent</a:t>
            </a:r>
          </a:p>
          <a:p>
            <a:pPr lvl="1"/>
            <a:r>
              <a:rPr lang="en-US" dirty="0" smtClean="0"/>
              <a:t>Trigger Phase I, Tracker Phase II, DAQ for </a:t>
            </a:r>
            <a:r>
              <a:rPr lang="en-US" dirty="0" err="1" smtClean="0"/>
              <a:t>pixel+SST</a:t>
            </a:r>
            <a:endParaRPr lang="en-US" dirty="0" smtClean="0"/>
          </a:p>
          <a:p>
            <a:pPr lvl="1"/>
            <a:r>
              <a:rPr lang="en-US" dirty="0" smtClean="0"/>
              <a:t>with long term vision for track-trigger based on all of above</a:t>
            </a:r>
          </a:p>
          <a:p>
            <a:r>
              <a:rPr lang="en-US" dirty="0" smtClean="0"/>
              <a:t>PPRP proposal</a:t>
            </a:r>
            <a:endParaRPr lang="en-US" sz="2400" dirty="0" smtClean="0"/>
          </a:p>
          <a:p>
            <a:pPr lvl="1"/>
            <a:r>
              <a:rPr lang="en-US" dirty="0" smtClean="0"/>
              <a:t>prepare Q1 2012 (in parallel with Rolling Grant)</a:t>
            </a:r>
          </a:p>
          <a:p>
            <a:pPr lvl="1"/>
            <a:r>
              <a:rPr lang="en-US" dirty="0" smtClean="0"/>
              <a:t>submit end Q1, early Q2 (</a:t>
            </a:r>
            <a:r>
              <a:rPr lang="en-US" dirty="0" err="1" smtClean="0"/>
              <a:t>tbc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should ensure funding </a:t>
            </a:r>
            <a:r>
              <a:rPr lang="en-US" b="1" u="sng" dirty="0" smtClean="0"/>
              <a:t>in institutions</a:t>
            </a:r>
            <a:r>
              <a:rPr lang="en-US" dirty="0" smtClean="0"/>
              <a:t> by end Q1 2013 – (STFC to endorse)</a:t>
            </a:r>
          </a:p>
          <a:p>
            <a:r>
              <a:rPr lang="en-US" dirty="0" smtClean="0"/>
              <a:t>State of UK groups</a:t>
            </a:r>
          </a:p>
          <a:p>
            <a:pPr lvl="1"/>
            <a:r>
              <a:rPr lang="en-US" dirty="0" smtClean="0"/>
              <a:t>Imperial – stretch funds to end of grant [A Rose-&gt; Zorba (RG) appointment]</a:t>
            </a:r>
          </a:p>
          <a:p>
            <a:pPr lvl="1"/>
            <a:r>
              <a:rPr lang="en-US" dirty="0" smtClean="0"/>
              <a:t>Bristol – key posts end soon – Frazier, Grimes </a:t>
            </a:r>
          </a:p>
          <a:p>
            <a:pPr lvl="1"/>
            <a:r>
              <a:rPr lang="en-US" dirty="0" smtClean="0"/>
              <a:t>Brunel – WP1 staff </a:t>
            </a:r>
            <a:r>
              <a:rPr lang="en-US" smtClean="0"/>
              <a:t>funding now </a:t>
            </a:r>
            <a:r>
              <a:rPr lang="en-US" dirty="0" smtClean="0"/>
              <a:t>exhausted</a:t>
            </a:r>
          </a:p>
          <a:p>
            <a:pPr lvl="1"/>
            <a:r>
              <a:rPr lang="en-US" dirty="0" smtClean="0"/>
              <a:t>RAL PPD – anomalous re funding and currently subject to uncertainty </a:t>
            </a:r>
          </a:p>
          <a:p>
            <a:pPr lvl="2"/>
            <a:r>
              <a:rPr lang="en-US" dirty="0" smtClean="0"/>
              <a:t>i.e. RG posts but treated as project-like, so permanent staff funded on “new” funds, requiring PPRP approval</a:t>
            </a:r>
          </a:p>
          <a:p>
            <a:pPr lvl="2"/>
            <a:r>
              <a:rPr lang="en-US" dirty="0" smtClean="0"/>
              <a:t>PPD review reported. Implementation </a:t>
            </a:r>
            <a:r>
              <a:rPr lang="en-US" dirty="0" err="1" smtClean="0"/>
              <a:t>tbd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80B1E-5B9C-A449-A320-9BEDCC39937F}" type="slidenum">
              <a:rPr lang="en-US"/>
              <a:pPr/>
              <a:t>31</a:t>
            </a:fld>
            <a:endParaRPr lang="en-US"/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WP1: Future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ClrTx/>
            </a:pPr>
            <a:r>
              <a:rPr lang="en-US" dirty="0"/>
              <a:t>Current WP1 planning:</a:t>
            </a:r>
          </a:p>
          <a:p>
            <a:pPr marL="455375" lvl="1"/>
            <a:r>
              <a:rPr lang="en-US" dirty="0"/>
              <a:t>One post (I. Reid) has ended; two Bristol posts end in Q1-2012</a:t>
            </a:r>
          </a:p>
          <a:p>
            <a:pPr marL="687526" lvl="2"/>
            <a:r>
              <a:rPr lang="en-US" dirty="0"/>
              <a:t>Work at Brunel continues on best-effort basis using temporary funds</a:t>
            </a:r>
          </a:p>
          <a:p>
            <a:pPr marL="455375" lvl="1"/>
            <a:r>
              <a:rPr lang="en-US" dirty="0"/>
              <a:t>Capital and consumables funds remain</a:t>
            </a:r>
          </a:p>
          <a:p>
            <a:pPr marL="455375" lvl="1"/>
            <a:r>
              <a:rPr lang="en-US" dirty="0"/>
              <a:t>The financial situation with RAL posts is unclear</a:t>
            </a:r>
          </a:p>
          <a:p>
            <a:pPr>
              <a:buClrTx/>
            </a:pPr>
            <a:r>
              <a:rPr lang="en-US" dirty="0"/>
              <a:t>Use of remaining funds</a:t>
            </a:r>
          </a:p>
          <a:p>
            <a:pPr marL="455375" lvl="1"/>
            <a:r>
              <a:rPr lang="en-US" dirty="0"/>
              <a:t>We have requested permission to move remaining funds to posts</a:t>
            </a:r>
          </a:p>
          <a:p>
            <a:pPr marL="455375" lvl="1"/>
            <a:r>
              <a:rPr lang="en-US" dirty="0"/>
              <a:t>This will give us between 3-6 months additional effort</a:t>
            </a:r>
          </a:p>
          <a:p>
            <a:pPr>
              <a:buClrTx/>
            </a:pPr>
            <a:r>
              <a:rPr lang="en-US" dirty="0"/>
              <a:t>2012 and beyond</a:t>
            </a:r>
          </a:p>
          <a:p>
            <a:pPr marL="455375" lvl="1"/>
            <a:r>
              <a:rPr lang="en-US" dirty="0"/>
              <a:t>We have important and highly visible responsibilities in upgrade software</a:t>
            </a:r>
          </a:p>
          <a:p>
            <a:pPr marL="687526" lvl="2"/>
            <a:r>
              <a:rPr lang="en-US" dirty="0"/>
              <a:t>Demonstrated by the take-up of UK deliverables across the CMS upgrade effort</a:t>
            </a:r>
          </a:p>
          <a:p>
            <a:pPr marL="455375" lvl="1"/>
            <a:r>
              <a:rPr lang="en-US" dirty="0"/>
              <a:t>We anticipate a new funding request (across all upgrade activities) in 2012</a:t>
            </a:r>
          </a:p>
          <a:p>
            <a:pPr marL="455375" lvl="1"/>
            <a:r>
              <a:rPr lang="en-US" dirty="0"/>
              <a:t>However, all WP1 posts are likely to end before new funds are in place</a:t>
            </a:r>
          </a:p>
          <a:p>
            <a:pPr marL="455375" lvl="1"/>
            <a:r>
              <a:rPr lang="en-US" dirty="0"/>
              <a:t>We wish to explore how this work can be maintained in the long term</a:t>
            </a:r>
          </a:p>
          <a:p>
            <a:pPr marL="687526" lvl="2"/>
            <a:r>
              <a:rPr lang="en-US" dirty="0"/>
              <a:t>As an essential part of a coherent future UK upgrade construction project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Bridging funding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slides to be presented at the meeting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Very good progress continues in all </a:t>
            </a:r>
            <a:r>
              <a:rPr lang="en-US" sz="2400" dirty="0" err="1" smtClean="0"/>
              <a:t>WPs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CMS and LHC upgrade planning</a:t>
            </a:r>
          </a:p>
          <a:p>
            <a:pPr lvl="1"/>
            <a:r>
              <a:rPr lang="en-US" sz="2000" dirty="0" smtClean="0"/>
              <a:t>schedule changed again, but clear picture beginning to emerge </a:t>
            </a:r>
          </a:p>
          <a:p>
            <a:r>
              <a:rPr lang="en-US" sz="2400" dirty="0" smtClean="0"/>
              <a:t>Finances</a:t>
            </a:r>
          </a:p>
          <a:p>
            <a:pPr lvl="1"/>
            <a:r>
              <a:rPr lang="en-US" sz="2000" dirty="0" smtClean="0"/>
              <a:t>spending increased, larger commitments expected in 2012</a:t>
            </a:r>
          </a:p>
          <a:p>
            <a:pPr lvl="2"/>
            <a:r>
              <a:rPr lang="en-US" sz="2000" dirty="0" smtClean="0"/>
              <a:t>Working Margin (£230k) reduced to £210k</a:t>
            </a:r>
          </a:p>
          <a:p>
            <a:pPr lvl="1"/>
            <a:r>
              <a:rPr lang="en-US" sz="2000" dirty="0" smtClean="0"/>
              <a:t>Bridging to next period for construction and long term</a:t>
            </a:r>
          </a:p>
          <a:p>
            <a:pPr lvl="2"/>
            <a:r>
              <a:rPr lang="en-US" sz="2000" dirty="0" smtClean="0"/>
              <a:t>discussion today</a:t>
            </a:r>
          </a:p>
          <a:p>
            <a:pPr lvl="1"/>
            <a:r>
              <a:rPr lang="en-US" sz="2000" dirty="0" smtClean="0"/>
              <a:t>RAL PPD</a:t>
            </a:r>
          </a:p>
          <a:p>
            <a:pPr lvl="2"/>
            <a:r>
              <a:rPr lang="en-US" sz="2000" dirty="0" smtClean="0"/>
              <a:t>crucial to understand resources available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67289" y="-50800"/>
            <a:ext cx="7132026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137160" rIns="92075" bIns="46038" anchor="ctr">
            <a:prstTxWarp prst="textNoShape">
              <a:avLst/>
            </a:prstTxWarp>
          </a:bodyPr>
          <a:lstStyle/>
          <a:p>
            <a:pPr algn="l">
              <a:lnSpc>
                <a:spcPct val="70000"/>
              </a:lnSpc>
            </a:pPr>
            <a:r>
              <a:rPr kumimoji="1" lang="en-US" sz="3600" b="1" dirty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Pile-Up</a:t>
            </a:r>
            <a:r>
              <a:rPr kumimoji="1" lang="en-US" sz="4400" b="1" dirty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700955" y="914400"/>
            <a:ext cx="427794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normAutofit/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"/>
            </a:pPr>
            <a:r>
              <a:rPr kumimoji="1" lang="en-US" dirty="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rPr>
              <a:t>The number of reconstructed vertices after the August Technical Stop increased by factor 1.5  (</a:t>
            </a:r>
            <a:r>
              <a:rPr kumimoji="1" lang="en-US" dirty="0" err="1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rPr>
              <a:t>β</a:t>
            </a:r>
            <a:r>
              <a:rPr kumimoji="1" lang="en-US" dirty="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rPr>
              <a:t>*=1.5m </a:t>
            </a:r>
            <a:r>
              <a:rPr kumimoji="1" lang="en-US" dirty="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1m )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Ø"/>
            </a:pPr>
            <a:r>
              <a:rPr kumimoji="1" lang="en-US" sz="17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Fills</a:t>
            </a:r>
            <a:r>
              <a:rPr kumimoji="1" lang="en-US" sz="17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 start with ~15 pile-up interactions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Ø"/>
            </a:pPr>
            <a:r>
              <a:rPr kumimoji="1" lang="en-US" sz="17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Vertex reconstruction still quite linear with luminosity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None/>
            </a:pPr>
            <a:endParaRPr kumimoji="1" lang="en-US" dirty="0">
              <a:solidFill>
                <a:srgbClr val="003399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SzPct val="100000"/>
              <a:buFont typeface="Wingdings" charset="2"/>
              <a:buChar char=""/>
            </a:pPr>
            <a:r>
              <a:rPr kumimoji="1" lang="en-US" dirty="0">
                <a:solidFill>
                  <a:srgbClr val="003399"/>
                </a:solidFill>
                <a:latin typeface="Arial" charset="0"/>
                <a:ea typeface="Arial" charset="0"/>
                <a:cs typeface="Arial" charset="0"/>
              </a:rPr>
              <a:t>Total inelastic cross section also has been measured from pile-up 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Ø"/>
            </a:pPr>
            <a:endParaRPr kumimoji="1" lang="en-US" sz="17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Ø"/>
            </a:pPr>
            <a:r>
              <a:rPr kumimoji="1"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kumimoji="1" lang="en-US" sz="1700" b="1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inel</a:t>
            </a:r>
            <a:r>
              <a:rPr kumimoji="1"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(pp</a:t>
            </a:r>
            <a:r>
              <a:rPr kumimoji="1"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)= 68.0 ± 2.0 (</a:t>
            </a:r>
            <a:r>
              <a:rPr kumimoji="1"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Syst</a:t>
            </a:r>
            <a:r>
              <a:rPr kumimoji="1"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br>
              <a:rPr kumimoji="1"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kumimoji="1"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 ± 2.4 (</a:t>
            </a:r>
            <a:r>
              <a:rPr kumimoji="1"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Lum</a:t>
            </a:r>
            <a:r>
              <a:rPr kumimoji="1"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 ± 4 (</a:t>
            </a:r>
            <a:r>
              <a:rPr kumimoji="1"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Extrap</a:t>
            </a:r>
            <a:r>
              <a:rPr kumimoji="1"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.) </a:t>
            </a:r>
            <a:r>
              <a:rPr kumimoji="1" lang="en-US" sz="17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mb</a:t>
            </a:r>
            <a:r>
              <a:rPr kumimoji="1" lang="en-US" sz="1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20484" name="Picture 18" descr="nvtx_Run2011BvsRun2011A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412" y="914400"/>
            <a:ext cx="428625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16"/>
          <p:cNvSpPr txBox="1">
            <a:spLocks noChangeArrowheads="1"/>
          </p:cNvSpPr>
          <p:nvPr/>
        </p:nvSpPr>
        <p:spPr bwMode="auto">
          <a:xfrm>
            <a:off x="422032" y="4572003"/>
            <a:ext cx="295421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latin typeface="Comic Sans MS" charset="0"/>
              </a:rPr>
              <a:t>Averaged over fills.</a:t>
            </a:r>
          </a:p>
          <a:p>
            <a:pPr algn="l"/>
            <a:endParaRPr lang="en-US" sz="1800">
              <a:latin typeface="Comic Sans MS" charset="0"/>
            </a:endParaRPr>
          </a:p>
          <a:p>
            <a:pPr algn="l"/>
            <a:r>
              <a:rPr lang="en-US" sz="1800">
                <a:latin typeface="Comic Sans MS" charset="0"/>
              </a:rPr>
              <a:t>N</a:t>
            </a:r>
            <a:r>
              <a:rPr lang="en-US" sz="1800" baseline="-25000">
                <a:latin typeface="Comic Sans MS" charset="0"/>
              </a:rPr>
              <a:t>rec</a:t>
            </a:r>
            <a:r>
              <a:rPr lang="en-US" sz="1800">
                <a:latin typeface="Comic Sans MS" charset="0"/>
              </a:rPr>
              <a:t>~ 0.7 x N</a:t>
            </a:r>
            <a:r>
              <a:rPr lang="en-US" sz="1800" baseline="-25000">
                <a:latin typeface="Comic Sans MS" charset="0"/>
              </a:rPr>
              <a:t>pu</a:t>
            </a:r>
          </a:p>
        </p:txBody>
      </p:sp>
      <p:sp>
        <p:nvSpPr>
          <p:cNvPr id="20486" name="TextBox 20"/>
          <p:cNvSpPr txBox="1">
            <a:spLocks noChangeArrowheads="1"/>
          </p:cNvSpPr>
          <p:nvPr/>
        </p:nvSpPr>
        <p:spPr bwMode="auto">
          <a:xfrm>
            <a:off x="5524501" y="5248276"/>
            <a:ext cx="2674814" cy="3693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mic Sans MS" charset="0"/>
              </a:rPr>
              <a:t>(PAS FWD-11-001)</a:t>
            </a:r>
          </a:p>
        </p:txBody>
      </p:sp>
      <p:sp>
        <p:nvSpPr>
          <p:cNvPr id="20487" name="TextBox 21"/>
          <p:cNvSpPr txBox="1">
            <a:spLocks noChangeArrowheads="1"/>
          </p:cNvSpPr>
          <p:nvPr/>
        </p:nvSpPr>
        <p:spPr bwMode="auto">
          <a:xfrm>
            <a:off x="984739" y="3048000"/>
            <a:ext cx="96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before</a:t>
            </a:r>
          </a:p>
        </p:txBody>
      </p:sp>
      <p:sp>
        <p:nvSpPr>
          <p:cNvPr id="20488" name="TextBox 22"/>
          <p:cNvSpPr txBox="1">
            <a:spLocks noChangeArrowheads="1"/>
          </p:cNvSpPr>
          <p:nvPr/>
        </p:nvSpPr>
        <p:spPr bwMode="auto">
          <a:xfrm>
            <a:off x="3106616" y="2438400"/>
            <a:ext cx="961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110726_Myers__LHC__Grenoble__AS_PRESENT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819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CF0153-1025-8149-BCB1-DCDD282EE6B8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1536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914400"/>
            <a:ext cx="8791575" cy="5715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3604" name="Title 1"/>
          <p:cNvSpPr>
            <a:spLocks noGrp="1"/>
          </p:cNvSpPr>
          <p:nvPr>
            <p:ph type="title"/>
          </p:nvPr>
        </p:nvSpPr>
        <p:spPr>
          <a:xfrm>
            <a:off x="1143000" y="190500"/>
            <a:ext cx="6858000" cy="609600"/>
          </a:xfrm>
        </p:spPr>
        <p:txBody>
          <a:bodyPr/>
          <a:lstStyle/>
          <a:p>
            <a:pPr algn="ctr"/>
            <a:r>
              <a:rPr lang="en-GB"/>
              <a:t>The 10 year technical Plan</a:t>
            </a:r>
          </a:p>
        </p:txBody>
      </p:sp>
      <p:sp>
        <p:nvSpPr>
          <p:cNvPr id="153605" name="TextBox 4"/>
          <p:cNvSpPr txBox="1">
            <a:spLocks noChangeArrowheads="1"/>
          </p:cNvSpPr>
          <p:nvPr/>
        </p:nvSpPr>
        <p:spPr bwMode="auto">
          <a:xfrm>
            <a:off x="5689601" y="5473701"/>
            <a:ext cx="3330575" cy="369332"/>
          </a:xfrm>
          <a:prstGeom prst="rect">
            <a:avLst/>
          </a:prstGeom>
          <a:solidFill>
            <a:srgbClr val="FFFBB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 Myers ICHEP 2010</a:t>
            </a:r>
          </a:p>
        </p:txBody>
      </p:sp>
      <p:sp>
        <p:nvSpPr>
          <p:cNvPr id="153606" name="TextBox 5"/>
          <p:cNvSpPr txBox="1">
            <a:spLocks noChangeArrowheads="1"/>
          </p:cNvSpPr>
          <p:nvPr/>
        </p:nvSpPr>
        <p:spPr bwMode="auto">
          <a:xfrm>
            <a:off x="2135711" y="0"/>
            <a:ext cx="1224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July 2010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3607" name="Straight Connector 7"/>
          <p:cNvCxnSpPr>
            <a:cxnSpLocks noChangeShapeType="1"/>
          </p:cNvCxnSpPr>
          <p:nvPr/>
        </p:nvCxnSpPr>
        <p:spPr bwMode="auto">
          <a:xfrm>
            <a:off x="1384300" y="800100"/>
            <a:ext cx="914400" cy="914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cxnSp>
        <p:nvCxnSpPr>
          <p:cNvPr id="153608" name="Straight Connector 9"/>
          <p:cNvCxnSpPr>
            <a:cxnSpLocks noChangeShapeType="1"/>
          </p:cNvCxnSpPr>
          <p:nvPr/>
        </p:nvCxnSpPr>
        <p:spPr bwMode="auto">
          <a:xfrm rot="16200000" flipH="1">
            <a:off x="2424097" y="637633"/>
            <a:ext cx="545069" cy="846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53609" name="Straight Connector 13"/>
          <p:cNvCxnSpPr>
            <a:cxnSpLocks noChangeShapeType="1"/>
          </p:cNvCxnSpPr>
          <p:nvPr/>
        </p:nvCxnSpPr>
        <p:spPr bwMode="auto">
          <a:xfrm rot="5400000">
            <a:off x="2532059" y="762531"/>
            <a:ext cx="190500" cy="1301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CBC – basic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SLVS Fast interface: Clock, Trigger, data</a:t>
            </a:r>
          </a:p>
          <a:p>
            <a:r>
              <a:rPr lang="en-US" dirty="0" smtClean="0"/>
              <a:t>I2C slow interface: program settings</a:t>
            </a:r>
          </a:p>
          <a:p>
            <a:endParaRPr lang="en-US" dirty="0" smtClean="0"/>
          </a:p>
          <a:p>
            <a:r>
              <a:rPr lang="en-US" dirty="0" smtClean="0"/>
              <a:t>output data frame</a:t>
            </a:r>
          </a:p>
          <a:p>
            <a:pPr lvl="1"/>
            <a:r>
              <a:rPr lang="en-US" dirty="0" smtClean="0"/>
              <a:t>12 bit header</a:t>
            </a:r>
          </a:p>
          <a:p>
            <a:pPr lvl="1"/>
            <a:r>
              <a:rPr lang="en-US" dirty="0" smtClean="0"/>
              <a:t>2 error bits</a:t>
            </a:r>
          </a:p>
          <a:p>
            <a:pPr lvl="1"/>
            <a:r>
              <a:rPr lang="en-US" dirty="0" smtClean="0"/>
              <a:t>8 bit pipeline address</a:t>
            </a:r>
          </a:p>
          <a:p>
            <a:pPr lvl="1"/>
            <a:r>
              <a:rPr lang="en-US" dirty="0" smtClean="0"/>
              <a:t>128 channel binary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14" descr="SLVS_NO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6145" y="2467768"/>
            <a:ext cx="283845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SLVS_NO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145" y="956468"/>
            <a:ext cx="283845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copetrac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4110038"/>
            <a:ext cx="50403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986088" y="4364038"/>
            <a:ext cx="10096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solidFill>
                  <a:srgbClr val="FFFF00"/>
                </a:solidFill>
                <a:ea typeface="Arial" charset="0"/>
                <a:cs typeface="Arial" charset="0"/>
              </a:rPr>
              <a:t>1 fC signal</a:t>
            </a:r>
          </a:p>
          <a:p>
            <a:pPr defTabSz="1279525"/>
            <a:r>
              <a:rPr lang="en-GB" sz="1200">
                <a:solidFill>
                  <a:srgbClr val="FFFF00"/>
                </a:solidFill>
                <a:ea typeface="Arial" charset="0"/>
                <a:cs typeface="Arial" charset="0"/>
              </a:rPr>
              <a:t>injected on</a:t>
            </a:r>
          </a:p>
          <a:p>
            <a:pPr defTabSz="1279525"/>
            <a:r>
              <a:rPr lang="en-GB" sz="1200">
                <a:solidFill>
                  <a:srgbClr val="FFFF00"/>
                </a:solidFill>
                <a:ea typeface="Arial" charset="0"/>
                <a:cs typeface="Arial" charset="0"/>
              </a:rPr>
              <a:t>one channel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>
            <a:off x="2808288" y="4643438"/>
            <a:ext cx="215900" cy="1444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188" y="434181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solidFill>
                  <a:srgbClr val="FFFF00"/>
                </a:solidFill>
                <a:ea typeface="Arial" charset="0"/>
                <a:cs typeface="Arial" charset="0"/>
              </a:rPr>
              <a:t>1</a:t>
            </a:r>
            <a:r>
              <a:rPr lang="en-GB" sz="1200" baseline="30000">
                <a:solidFill>
                  <a:srgbClr val="FFFF00"/>
                </a:solidFill>
                <a:ea typeface="Arial" charset="0"/>
                <a:cs typeface="Arial" charset="0"/>
              </a:rPr>
              <a:t>st</a:t>
            </a:r>
            <a:r>
              <a:rPr lang="en-GB" sz="1200">
                <a:solidFill>
                  <a:srgbClr val="FFFF00"/>
                </a:solidFill>
                <a:ea typeface="Arial" charset="0"/>
                <a:cs typeface="Arial" charset="0"/>
              </a:rPr>
              <a:t> header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105275" y="4341813"/>
            <a:ext cx="8969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solidFill>
                  <a:srgbClr val="FFFF00"/>
                </a:solidFill>
                <a:ea typeface="Arial" charset="0"/>
                <a:cs typeface="Arial" charset="0"/>
              </a:rPr>
              <a:t>2</a:t>
            </a:r>
            <a:r>
              <a:rPr lang="en-GB" sz="1200" baseline="30000">
                <a:solidFill>
                  <a:srgbClr val="FFFF00"/>
                </a:solidFill>
                <a:ea typeface="Arial" charset="0"/>
                <a:cs typeface="Arial" charset="0"/>
              </a:rPr>
              <a:t>nd</a:t>
            </a:r>
            <a:r>
              <a:rPr lang="en-GB" sz="1200">
                <a:solidFill>
                  <a:srgbClr val="FFFF00"/>
                </a:solidFill>
                <a:ea typeface="Arial" charset="0"/>
                <a:cs typeface="Arial" charset="0"/>
              </a:rPr>
              <a:t> header</a:t>
            </a:r>
          </a:p>
        </p:txBody>
      </p:sp>
      <p:pic>
        <p:nvPicPr>
          <p:cNvPr id="16" name="Picture 6" descr="bias_curren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5926" y="3919538"/>
            <a:ext cx="32861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fld id="{EEFB75F5-B9D2-2B46-9299-54A65ADB1FB0}" type="slidenum">
              <a:rPr lang="en-US"/>
              <a:pPr/>
              <a:t>39</a:t>
            </a:fld>
            <a:endParaRPr lang="en-US"/>
          </a:p>
        </p:txBody>
      </p:sp>
      <p:sp>
        <p:nvSpPr>
          <p:cNvPr id="4" name="Slide Number Placeholder 2"/>
          <p:cNvSpPr txBox="1">
            <a:spLocks noGrp="1"/>
          </p:cNvSpPr>
          <p:nvPr/>
        </p:nvSpPr>
        <p:spPr bwMode="auto">
          <a:xfrm>
            <a:off x="6934200" y="6248400"/>
            <a:ext cx="1524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FED6209-04C3-004C-A293-64EA10A51F79}" type="slidenum">
              <a:rPr lang="en-US" i="1">
                <a:latin typeface="Times New Roman" charset="0"/>
              </a:rPr>
              <a:pPr algn="r"/>
              <a:t>39</a:t>
            </a:fld>
            <a:endParaRPr lang="en-US" i="1">
              <a:latin typeface="Times New Roman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4925" y="44450"/>
            <a:ext cx="59055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3200">
                <a:solidFill>
                  <a:schemeClr val="accent2"/>
                </a:solidFill>
              </a:rPr>
              <a:t>S-curves and gain</a:t>
            </a:r>
            <a:endParaRPr lang="en-US" sz="3200">
              <a:solidFill>
                <a:schemeClr val="accent2"/>
              </a:solidFill>
            </a:endParaRPr>
          </a:p>
        </p:txBody>
      </p:sp>
      <p:pic>
        <p:nvPicPr>
          <p:cNvPr id="10245" name="Picture 5" descr="s_curve_g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" y="688975"/>
            <a:ext cx="3775075" cy="2522538"/>
          </a:xfrm>
          <a:prstGeom prst="rect">
            <a:avLst/>
          </a:prstGeom>
          <a:noFill/>
        </p:spPr>
      </p:pic>
      <p:pic>
        <p:nvPicPr>
          <p:cNvPr id="10246" name="Picture 6" descr="s_curve_mid_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8213" y="688975"/>
            <a:ext cx="3054350" cy="2522538"/>
          </a:xfrm>
          <a:prstGeom prst="rect">
            <a:avLst/>
          </a:prstGeom>
          <a:noFill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789363" y="1452563"/>
            <a:ext cx="23516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600" b="1" dirty="0">
                <a:solidFill>
                  <a:schemeClr val="accent2"/>
                </a:solidFill>
                <a:ea typeface="Arial" charset="0"/>
                <a:cs typeface="Arial" charset="0"/>
              </a:rPr>
              <a:t>electrons mode</a:t>
            </a: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gain ~ 50 mV / </a:t>
            </a:r>
            <a:r>
              <a:rPr lang="en-GB" sz="1600" dirty="0" err="1">
                <a:ea typeface="Arial" charset="0"/>
                <a:cs typeface="Arial" charset="0"/>
              </a:rPr>
              <a:t>fC</a:t>
            </a:r>
            <a:endParaRPr lang="en-GB" sz="1600" dirty="0">
              <a:ea typeface="Arial" charset="0"/>
              <a:cs typeface="Arial" charset="0"/>
            </a:endParaRP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signals in range 1 - 8 </a:t>
            </a:r>
            <a:r>
              <a:rPr lang="en-GB" sz="1600" dirty="0" err="1">
                <a:ea typeface="Arial" charset="0"/>
                <a:cs typeface="Arial" charset="0"/>
              </a:rPr>
              <a:t>fC</a:t>
            </a:r>
            <a:endParaRPr lang="en-GB" sz="1600" dirty="0">
              <a:ea typeface="Arial" charset="0"/>
              <a:cs typeface="Arial" charset="0"/>
            </a:endParaRP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in 1 </a:t>
            </a:r>
            <a:r>
              <a:rPr lang="en-GB" sz="1600" dirty="0" err="1">
                <a:ea typeface="Arial" charset="0"/>
                <a:cs typeface="Arial" charset="0"/>
              </a:rPr>
              <a:t>fC</a:t>
            </a:r>
            <a:r>
              <a:rPr lang="en-GB" sz="1600" dirty="0">
                <a:ea typeface="Arial" charset="0"/>
                <a:cs typeface="Arial" charset="0"/>
              </a:rPr>
              <a:t> steps</a:t>
            </a:r>
            <a:endParaRPr lang="en-US" sz="1600" dirty="0">
              <a:ea typeface="Arial" charset="0"/>
              <a:cs typeface="Arial" charset="0"/>
            </a:endParaRPr>
          </a:p>
        </p:txBody>
      </p:sp>
      <p:pic>
        <p:nvPicPr>
          <p:cNvPr id="10248" name="Picture 8" descr="s_curve_gain_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3570288"/>
            <a:ext cx="3775075" cy="2522537"/>
          </a:xfrm>
          <a:prstGeom prst="rect">
            <a:avLst/>
          </a:prstGeom>
          <a:noFill/>
        </p:spPr>
      </p:pic>
      <p:pic>
        <p:nvPicPr>
          <p:cNvPr id="10249" name="Picture 9" descr="s_curve_mid_point_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8213" y="3570288"/>
            <a:ext cx="3054350" cy="2522537"/>
          </a:xfrm>
          <a:prstGeom prst="rect">
            <a:avLst/>
          </a:prstGeom>
          <a:noFill/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887788" y="3735388"/>
            <a:ext cx="2328682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600" b="1" dirty="0">
                <a:solidFill>
                  <a:srgbClr val="FF0000"/>
                </a:solidFill>
                <a:ea typeface="Arial" charset="0"/>
                <a:cs typeface="Arial" charset="0"/>
              </a:rPr>
              <a:t>holes mode</a:t>
            </a: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gain ~ similar</a:t>
            </a:r>
          </a:p>
          <a:p>
            <a:pPr algn="ctr" defTabSz="1279525"/>
            <a:endParaRPr lang="en-GB" sz="1600" dirty="0">
              <a:ea typeface="Arial" charset="0"/>
              <a:cs typeface="Arial" charset="0"/>
            </a:endParaRP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dynamic range more</a:t>
            </a: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limited - but still linear</a:t>
            </a: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in region where</a:t>
            </a: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normal comp. threshold</a:t>
            </a:r>
          </a:p>
          <a:p>
            <a:pPr algn="ctr" defTabSz="1279525"/>
            <a:r>
              <a:rPr lang="en-GB" sz="1600" dirty="0">
                <a:ea typeface="Arial" charset="0"/>
                <a:cs typeface="Arial" charset="0"/>
              </a:rPr>
              <a:t>will be set</a:t>
            </a:r>
            <a:endParaRPr lang="en-US" sz="1600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844062" y="-228600"/>
            <a:ext cx="817684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500" b="1" dirty="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LHC operation 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11369" y="3657604"/>
            <a:ext cx="9102969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Prompt recovery from the last Technical Stop.</a:t>
            </a:r>
            <a:r>
              <a:rPr lang="en-US" sz="19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 b="1">
                <a:solidFill>
                  <a:srgbClr val="FF0000"/>
                </a:solidFill>
                <a:latin typeface="Symbol" charset="2"/>
                <a:ea typeface="Arial" charset="0"/>
                <a:cs typeface="Arial" charset="0"/>
              </a:rPr>
              <a:t>b</a:t>
            </a:r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*=1m </a:t>
            </a:r>
            <a:r>
              <a:rPr lang="en-US" sz="190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commissioned. </a:t>
            </a:r>
          </a:p>
          <a:p>
            <a:pPr algn="l"/>
            <a:r>
              <a:rPr lang="en-US" sz="1900" b="1">
                <a:solidFill>
                  <a:srgbClr val="FF0000"/>
                </a:solidFill>
              </a:rPr>
              <a:t>New record inst. Luminosity 3.29x10</a:t>
            </a:r>
            <a:r>
              <a:rPr lang="en-US" sz="1900" b="1" baseline="30000">
                <a:solidFill>
                  <a:srgbClr val="FF0000"/>
                </a:solidFill>
              </a:rPr>
              <a:t>33 </a:t>
            </a:r>
            <a:r>
              <a:rPr lang="en-US" sz="1900" b="1">
                <a:solidFill>
                  <a:srgbClr val="FF0000"/>
                </a:solidFill>
              </a:rPr>
              <a:t>[cm</a:t>
            </a:r>
            <a:r>
              <a:rPr lang="en-US" sz="1900" b="1" baseline="30000">
                <a:solidFill>
                  <a:srgbClr val="FF0000"/>
                </a:solidFill>
              </a:rPr>
              <a:t>-2</a:t>
            </a:r>
            <a:r>
              <a:rPr lang="en-US" sz="1900" b="1">
                <a:solidFill>
                  <a:srgbClr val="FF0000"/>
                </a:solidFill>
              </a:rPr>
              <a:t>s</a:t>
            </a:r>
            <a:r>
              <a:rPr lang="en-US" sz="1900" b="1" baseline="30000">
                <a:solidFill>
                  <a:srgbClr val="FF0000"/>
                </a:solidFill>
              </a:rPr>
              <a:t>-1</a:t>
            </a:r>
            <a:r>
              <a:rPr lang="en-US" sz="1900" b="1">
                <a:solidFill>
                  <a:srgbClr val="FF0000"/>
                </a:solidFill>
              </a:rPr>
              <a:t>]. New records in integrated luminosity delivered in a single fill </a:t>
            </a:r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(117.4pb</a:t>
            </a:r>
            <a:r>
              <a:rPr lang="en-US" sz="19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900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 b="1">
                <a:solidFill>
                  <a:srgbClr val="FF0000"/>
                </a:solidFill>
              </a:rPr>
              <a:t>); recorded by CMS </a:t>
            </a:r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(113.4pb</a:t>
            </a:r>
            <a:r>
              <a:rPr lang="en-US" sz="19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900" b="1">
                <a:solidFill>
                  <a:srgbClr val="FF0000"/>
                </a:solidFill>
              </a:rPr>
              <a:t>) 96.5% efficiency. </a:t>
            </a:r>
          </a:p>
          <a:p>
            <a:pPr algn="l"/>
            <a:endParaRPr lang="en-US" sz="1900">
              <a:solidFill>
                <a:srgbClr val="184B81"/>
              </a:solidFill>
            </a:endParaRPr>
          </a:p>
          <a:p>
            <a:pPr algn="l"/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3.41fb</a:t>
            </a:r>
            <a:r>
              <a:rPr lang="en-US" sz="19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900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delivered by LHC and </a:t>
            </a:r>
            <a:r>
              <a:rPr lang="en-US" sz="1900" b="1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3.06fb</a:t>
            </a:r>
            <a:r>
              <a:rPr lang="en-US" sz="19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-1)</a:t>
            </a:r>
            <a:r>
              <a:rPr lang="en-US" sz="1900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0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recorded by CMS (90% eficiency).</a:t>
            </a:r>
          </a:p>
          <a:p>
            <a:pPr algn="l"/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707pb</a:t>
            </a:r>
            <a:r>
              <a:rPr lang="en-US" sz="19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-1 </a:t>
            </a:r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delivered in 13 days (54pb</a:t>
            </a:r>
            <a:r>
              <a:rPr lang="en-US" sz="1900" b="1" baseline="30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r>
              <a:rPr lang="en-US" sz="19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/day and 37 days to go). </a:t>
            </a:r>
          </a:p>
          <a:p>
            <a:pPr algn="l"/>
            <a:r>
              <a:rPr lang="en-US" sz="1900">
                <a:solidFill>
                  <a:srgbClr val="184B81"/>
                </a:solidFill>
                <a:latin typeface="Arial" charset="0"/>
                <a:ea typeface="Arial" charset="0"/>
                <a:cs typeface="Arial" charset="0"/>
              </a:rPr>
              <a:t>By maintaining or increasing this pace </a:t>
            </a:r>
            <a:r>
              <a:rPr lang="en-US" sz="1900">
                <a:solidFill>
                  <a:srgbClr val="184B81"/>
                </a:solidFill>
              </a:rPr>
              <a:t>it seems possible to reach or exceed </a:t>
            </a:r>
            <a:r>
              <a:rPr lang="en-US" sz="1900" b="1">
                <a:solidFill>
                  <a:srgbClr val="FF0000"/>
                </a:solidFill>
              </a:rPr>
              <a:t>5fb</a:t>
            </a:r>
            <a:r>
              <a:rPr lang="en-US" sz="1900" b="1" baseline="30000">
                <a:solidFill>
                  <a:srgbClr val="FF0000"/>
                </a:solidFill>
              </a:rPr>
              <a:t>-1</a:t>
            </a:r>
            <a:r>
              <a:rPr lang="en-US" sz="1900">
                <a:solidFill>
                  <a:srgbClr val="184B81"/>
                </a:solidFill>
              </a:rPr>
              <a:t> by the end of October.</a:t>
            </a:r>
          </a:p>
          <a:p>
            <a:pPr algn="l"/>
            <a:endParaRPr lang="en-US" sz="1900">
              <a:solidFill>
                <a:srgbClr val="184B81"/>
              </a:solidFill>
            </a:endParaRPr>
          </a:p>
        </p:txBody>
      </p:sp>
      <p:pic>
        <p:nvPicPr>
          <p:cNvPr id="18436" name="Picture 5"/>
          <p:cNvPicPr>
            <a:picLocks noChangeAspect="1"/>
          </p:cNvPicPr>
          <p:nvPr/>
        </p:nvPicPr>
        <p:blipFill>
          <a:blip r:embed="rId2"/>
          <a:srcRect l="5907" t="3937" r="7874" b="9186"/>
          <a:stretch>
            <a:fillRect/>
          </a:stretch>
        </p:blipFill>
        <p:spPr bwMode="auto">
          <a:xfrm>
            <a:off x="562708" y="685800"/>
            <a:ext cx="3446585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/>
          </p:cNvPicPr>
          <p:nvPr/>
        </p:nvPicPr>
        <p:blipFill>
          <a:blip r:embed="rId3"/>
          <a:srcRect l="3543" t="4724" r="8269" b="7874"/>
          <a:stretch>
            <a:fillRect/>
          </a:stretch>
        </p:blipFill>
        <p:spPr bwMode="auto">
          <a:xfrm>
            <a:off x="4727333" y="744538"/>
            <a:ext cx="3713285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82254" y="236538"/>
            <a:ext cx="213744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 (Body)"/>
                <a:cs typeface="Calibri (Body)"/>
              </a:rPr>
              <a:t>CMS perspective</a:t>
            </a:r>
            <a:endParaRPr lang="en-US" sz="2000" dirty="0">
              <a:solidFill>
                <a:srgbClr val="FF0000"/>
              </a:solidFill>
              <a:latin typeface="Calibri (Body)"/>
              <a:cs typeface="Calibri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fld id="{2DB39D0B-9A12-4F4A-ABB0-81C54A6AFF21}" type="slidenum">
              <a:rPr lang="en-US"/>
              <a:pPr/>
              <a:t>40</a:t>
            </a:fld>
            <a:endParaRPr lang="en-US"/>
          </a:p>
        </p:txBody>
      </p:sp>
      <p:pic>
        <p:nvPicPr>
          <p:cNvPr id="12295" name="Picture 7" descr="comp_scurve_befo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5488" y="1125538"/>
            <a:ext cx="4125912" cy="2084387"/>
          </a:xfrm>
          <a:prstGeom prst="rect">
            <a:avLst/>
          </a:prstGeom>
          <a:noFill/>
        </p:spPr>
      </p:pic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7488238" y="1484313"/>
            <a:ext cx="792162" cy="323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lide Number Placeholder 2"/>
          <p:cNvSpPr txBox="1">
            <a:spLocks noGrp="1"/>
          </p:cNvSpPr>
          <p:nvPr/>
        </p:nvSpPr>
        <p:spPr bwMode="auto">
          <a:xfrm>
            <a:off x="6934200" y="6248400"/>
            <a:ext cx="1524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6F7B4B2-25D5-9F43-BE25-A595E516BB54}" type="slidenum">
              <a:rPr lang="en-US" i="1">
                <a:latin typeface="Times New Roman" charset="0"/>
              </a:rPr>
              <a:pPr algn="r"/>
              <a:t>40</a:t>
            </a:fld>
            <a:endParaRPr lang="en-US" i="1">
              <a:latin typeface="Times New Roman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34925" y="44450"/>
            <a:ext cx="82089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3200">
                <a:solidFill>
                  <a:schemeClr val="accent2"/>
                </a:solidFill>
              </a:rPr>
              <a:t>comparator - threshold uniformity &amp; tuning</a:t>
            </a:r>
            <a:endParaRPr lang="en-US" sz="3200">
              <a:solidFill>
                <a:schemeClr val="accent2"/>
              </a:solidFill>
            </a:endParaRPr>
          </a:p>
        </p:txBody>
      </p:sp>
      <p:pic>
        <p:nvPicPr>
          <p:cNvPr id="12296" name="Picture 8" descr="comp_scurve_af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2852738"/>
            <a:ext cx="4125912" cy="2084387"/>
          </a:xfrm>
          <a:prstGeom prst="rect">
            <a:avLst/>
          </a:prstGeom>
          <a:noFill/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 rot="-5400000">
            <a:off x="3536950" y="2771776"/>
            <a:ext cx="20161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events above threshold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308600" y="4795838"/>
            <a:ext cx="320692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comparator global threshold [mV]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7448550" y="1441450"/>
            <a:ext cx="882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accent2"/>
                </a:solidFill>
              </a:rPr>
              <a:t>before</a:t>
            </a: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5187950" y="3213100"/>
            <a:ext cx="792163" cy="323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148263" y="3170238"/>
            <a:ext cx="6794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accent2"/>
                </a:solidFill>
              </a:rPr>
              <a:t>after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932363" y="836613"/>
            <a:ext cx="401724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128 comparator channels threshold tuning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58775" y="873125"/>
            <a:ext cx="4301177" cy="289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all channels have same global threshold</a:t>
            </a:r>
          </a:p>
          <a:p>
            <a:endParaRPr lang="en-GB" sz="1600" dirty="0"/>
          </a:p>
          <a:p>
            <a:r>
              <a:rPr lang="en-GB" sz="1600" dirty="0"/>
              <a:t>individual channel tuning achieved by </a:t>
            </a:r>
          </a:p>
          <a:p>
            <a:r>
              <a:rPr lang="en-GB" sz="1600" dirty="0"/>
              <a:t>introducing programmable offset at</a:t>
            </a:r>
          </a:p>
          <a:p>
            <a:r>
              <a:rPr lang="en-GB" sz="1600" dirty="0" err="1"/>
              <a:t>postamp</a:t>
            </a:r>
            <a:r>
              <a:rPr lang="en-GB" sz="1600" dirty="0"/>
              <a:t> output</a:t>
            </a:r>
          </a:p>
          <a:p>
            <a:pPr lvl="1"/>
            <a:r>
              <a:rPr lang="en-GB" sz="1600" dirty="0"/>
              <a:t>128 registers, 8-bit precision</a:t>
            </a:r>
          </a:p>
          <a:p>
            <a:endParaRPr lang="en-GB" sz="1600" dirty="0"/>
          </a:p>
          <a:p>
            <a:r>
              <a:rPr lang="en-GB" sz="1600" dirty="0"/>
              <a:t>before tuning </a:t>
            </a:r>
            <a:r>
              <a:rPr lang="en-GB" sz="1600" dirty="0" err="1"/>
              <a:t>pk-pk</a:t>
            </a:r>
            <a:r>
              <a:rPr lang="en-GB" sz="1600" dirty="0"/>
              <a:t> threshold spread ~30 mV</a:t>
            </a:r>
          </a:p>
          <a:p>
            <a:pPr lvl="1"/>
            <a:r>
              <a:rPr lang="en-GB" sz="1600" dirty="0"/>
              <a:t>(&lt; 1 </a:t>
            </a:r>
            <a:r>
              <a:rPr lang="en-GB" sz="1600" dirty="0" err="1"/>
              <a:t>fC</a:t>
            </a:r>
            <a:r>
              <a:rPr lang="en-GB" sz="1600" dirty="0"/>
              <a:t>)</a:t>
            </a:r>
          </a:p>
          <a:p>
            <a:pPr lvl="1"/>
            <a:endParaRPr lang="en-GB" sz="1600" dirty="0"/>
          </a:p>
          <a:p>
            <a:r>
              <a:rPr lang="en-GB" sz="1600" dirty="0"/>
              <a:t>tuning reduces spread to ~ mV level</a:t>
            </a:r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1177925" y="4302125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7" name="Oval 19"/>
          <p:cNvSpPr>
            <a:spLocks noChangeArrowheads="1"/>
          </p:cNvSpPr>
          <p:nvPr/>
        </p:nvSpPr>
        <p:spPr bwMode="auto">
          <a:xfrm>
            <a:off x="1177925" y="4373563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auto">
          <a:xfrm rot="5400000">
            <a:off x="1177925" y="4772025"/>
            <a:ext cx="142875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 flipV="1">
            <a:off x="1249363" y="4518025"/>
            <a:ext cx="0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 flipV="1">
            <a:off x="1249363" y="4157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989013" y="3921125"/>
            <a:ext cx="538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solidFill>
                  <a:schemeClr val="accent2"/>
                </a:solidFill>
                <a:ea typeface="Arial" charset="0"/>
                <a:cs typeface="Arial" charset="0"/>
              </a:rPr>
              <a:t>Vdda</a:t>
            </a: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>
            <a:off x="1249363" y="4878388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719138" y="5338763"/>
            <a:ext cx="11890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200">
                <a:solidFill>
                  <a:schemeClr val="accent2"/>
                </a:solidFill>
                <a:ea typeface="Arial" charset="0"/>
                <a:cs typeface="Arial" charset="0"/>
              </a:rPr>
              <a:t>postamp O/P</a:t>
            </a:r>
          </a:p>
          <a:p>
            <a:pPr algn="ctr" defTabSz="1279525"/>
            <a:r>
              <a:rPr lang="en-GB" sz="1200">
                <a:solidFill>
                  <a:schemeClr val="accent2"/>
                </a:solidFill>
                <a:ea typeface="Arial" charset="0"/>
                <a:cs typeface="Arial" charset="0"/>
              </a:rPr>
              <a:t>O/S adjust</a:t>
            </a:r>
          </a:p>
          <a:p>
            <a:pPr algn="ctr" defTabSz="1279525"/>
            <a:r>
              <a:rPr lang="en-GB" sz="1200">
                <a:solidFill>
                  <a:schemeClr val="accent2"/>
                </a:solidFill>
                <a:ea typeface="Arial" charset="0"/>
                <a:cs typeface="Arial" charset="0"/>
              </a:rPr>
              <a:t>8-bit value</a:t>
            </a:r>
          </a:p>
          <a:p>
            <a:pPr algn="ctr" defTabSz="1279525"/>
            <a:r>
              <a:rPr lang="en-GB" sz="1200">
                <a:solidFill>
                  <a:schemeClr val="accent2"/>
                </a:solidFill>
                <a:ea typeface="Arial" charset="0"/>
                <a:cs typeface="Arial" charset="0"/>
              </a:rPr>
              <a:t>(per channel)</a:t>
            </a:r>
          </a:p>
        </p:txBody>
      </p:sp>
      <p:sp>
        <p:nvSpPr>
          <p:cNvPr id="12314" name="AutoShape 26"/>
          <p:cNvSpPr>
            <a:spLocks noChangeArrowheads="1"/>
          </p:cNvSpPr>
          <p:nvPr/>
        </p:nvSpPr>
        <p:spPr bwMode="auto">
          <a:xfrm>
            <a:off x="1150938" y="5157788"/>
            <a:ext cx="179387" cy="180975"/>
          </a:xfrm>
          <a:prstGeom prst="upArrow">
            <a:avLst>
              <a:gd name="adj1" fmla="val 50000"/>
              <a:gd name="adj2" fmla="val 25221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1249363" y="4649788"/>
            <a:ext cx="428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ea typeface="Arial" charset="0"/>
                <a:cs typeface="Arial" charset="0"/>
              </a:rPr>
              <a:t>16k</a:t>
            </a:r>
          </a:p>
        </p:txBody>
      </p:sp>
      <p:sp>
        <p:nvSpPr>
          <p:cNvPr id="12316" name="Line 28"/>
          <p:cNvSpPr>
            <a:spLocks noChangeShapeType="1"/>
          </p:cNvSpPr>
          <p:nvPr/>
        </p:nvSpPr>
        <p:spPr bwMode="auto">
          <a:xfrm flipV="1">
            <a:off x="1250950" y="4624388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>
            <a:off x="3125788" y="44815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8" name="Line 30"/>
          <p:cNvSpPr>
            <a:spLocks noChangeShapeType="1"/>
          </p:cNvSpPr>
          <p:nvPr/>
        </p:nvSpPr>
        <p:spPr bwMode="auto">
          <a:xfrm>
            <a:off x="3125788" y="4481513"/>
            <a:ext cx="5032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9" name="Line 31"/>
          <p:cNvSpPr>
            <a:spLocks noChangeShapeType="1"/>
          </p:cNvSpPr>
          <p:nvPr/>
        </p:nvSpPr>
        <p:spPr bwMode="auto">
          <a:xfrm flipV="1">
            <a:off x="3125788" y="4768850"/>
            <a:ext cx="5032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160713" y="4876800"/>
            <a:ext cx="71437" cy="73025"/>
            <a:chOff x="1220" y="2092"/>
            <a:chExt cx="45" cy="46"/>
          </a:xfrm>
        </p:grpSpPr>
        <p:sp>
          <p:nvSpPr>
            <p:cNvPr id="12321" name="Line 33"/>
            <p:cNvSpPr>
              <a:spLocks noChangeShapeType="1"/>
            </p:cNvSpPr>
            <p:nvPr/>
          </p:nvSpPr>
          <p:spPr bwMode="auto">
            <a:xfrm>
              <a:off x="1220" y="2117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2" name="Line 34"/>
            <p:cNvSpPr>
              <a:spLocks noChangeShapeType="1"/>
            </p:cNvSpPr>
            <p:nvPr/>
          </p:nvSpPr>
          <p:spPr bwMode="auto">
            <a:xfrm>
              <a:off x="1244" y="2092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323" name="Line 35"/>
          <p:cNvSpPr>
            <a:spLocks noChangeShapeType="1"/>
          </p:cNvSpPr>
          <p:nvPr/>
        </p:nvSpPr>
        <p:spPr bwMode="auto">
          <a:xfrm>
            <a:off x="3160713" y="4625975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 flipV="1">
            <a:off x="2801938" y="4878388"/>
            <a:ext cx="71437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>
            <a:off x="2873375" y="4914900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auto">
          <a:xfrm>
            <a:off x="2584450" y="4879975"/>
            <a:ext cx="142875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7" name="Line 39"/>
          <p:cNvSpPr>
            <a:spLocks noChangeShapeType="1"/>
          </p:cNvSpPr>
          <p:nvPr/>
        </p:nvSpPr>
        <p:spPr bwMode="auto">
          <a:xfrm flipH="1">
            <a:off x="2728913" y="49149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8" name="Line 40"/>
          <p:cNvSpPr>
            <a:spLocks noChangeShapeType="1"/>
          </p:cNvSpPr>
          <p:nvPr/>
        </p:nvSpPr>
        <p:spPr bwMode="auto">
          <a:xfrm flipH="1">
            <a:off x="2332038" y="4916488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9" name="Line 41"/>
          <p:cNvSpPr>
            <a:spLocks noChangeShapeType="1"/>
          </p:cNvSpPr>
          <p:nvPr/>
        </p:nvSpPr>
        <p:spPr bwMode="auto">
          <a:xfrm flipV="1">
            <a:off x="2801938" y="5145088"/>
            <a:ext cx="71437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0" name="Line 42"/>
          <p:cNvSpPr>
            <a:spLocks noChangeShapeType="1"/>
          </p:cNvSpPr>
          <p:nvPr/>
        </p:nvSpPr>
        <p:spPr bwMode="auto">
          <a:xfrm>
            <a:off x="2873375" y="5181600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1" name="Rectangle 43"/>
          <p:cNvSpPr>
            <a:spLocks noChangeArrowheads="1"/>
          </p:cNvSpPr>
          <p:nvPr/>
        </p:nvSpPr>
        <p:spPr bwMode="auto">
          <a:xfrm>
            <a:off x="2584450" y="5146675"/>
            <a:ext cx="142875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2" name="Line 44"/>
          <p:cNvSpPr>
            <a:spLocks noChangeShapeType="1"/>
          </p:cNvSpPr>
          <p:nvPr/>
        </p:nvSpPr>
        <p:spPr bwMode="auto">
          <a:xfrm flipH="1">
            <a:off x="2728913" y="51816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3" name="Line 45"/>
          <p:cNvSpPr>
            <a:spLocks noChangeShapeType="1"/>
          </p:cNvSpPr>
          <p:nvPr/>
        </p:nvSpPr>
        <p:spPr bwMode="auto">
          <a:xfrm flipH="1">
            <a:off x="2476500" y="518318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4" name="Line 46"/>
          <p:cNvSpPr>
            <a:spLocks noChangeShapeType="1"/>
          </p:cNvSpPr>
          <p:nvPr/>
        </p:nvSpPr>
        <p:spPr bwMode="auto">
          <a:xfrm flipV="1">
            <a:off x="2801938" y="5434013"/>
            <a:ext cx="71437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5" name="Line 47"/>
          <p:cNvSpPr>
            <a:spLocks noChangeShapeType="1"/>
          </p:cNvSpPr>
          <p:nvPr/>
        </p:nvSpPr>
        <p:spPr bwMode="auto">
          <a:xfrm>
            <a:off x="2873375" y="5470525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6" name="Rectangle 48"/>
          <p:cNvSpPr>
            <a:spLocks noChangeArrowheads="1"/>
          </p:cNvSpPr>
          <p:nvPr/>
        </p:nvSpPr>
        <p:spPr bwMode="auto">
          <a:xfrm>
            <a:off x="2584450" y="5435600"/>
            <a:ext cx="142875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7" name="Line 49"/>
          <p:cNvSpPr>
            <a:spLocks noChangeShapeType="1"/>
          </p:cNvSpPr>
          <p:nvPr/>
        </p:nvSpPr>
        <p:spPr bwMode="auto">
          <a:xfrm flipH="1">
            <a:off x="2728913" y="5470525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8" name="Line 50"/>
          <p:cNvSpPr>
            <a:spLocks noChangeShapeType="1"/>
          </p:cNvSpPr>
          <p:nvPr/>
        </p:nvSpPr>
        <p:spPr bwMode="auto">
          <a:xfrm flipH="1">
            <a:off x="2476500" y="547211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9" name="Line 51"/>
          <p:cNvSpPr>
            <a:spLocks noChangeShapeType="1"/>
          </p:cNvSpPr>
          <p:nvPr/>
        </p:nvSpPr>
        <p:spPr bwMode="auto">
          <a:xfrm flipV="1">
            <a:off x="2801938" y="5719763"/>
            <a:ext cx="71437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0" name="Line 52"/>
          <p:cNvSpPr>
            <a:spLocks noChangeShapeType="1"/>
          </p:cNvSpPr>
          <p:nvPr/>
        </p:nvSpPr>
        <p:spPr bwMode="auto">
          <a:xfrm>
            <a:off x="2873375" y="5756275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1" name="Rectangle 53"/>
          <p:cNvSpPr>
            <a:spLocks noChangeArrowheads="1"/>
          </p:cNvSpPr>
          <p:nvPr/>
        </p:nvSpPr>
        <p:spPr bwMode="auto">
          <a:xfrm>
            <a:off x="2584450" y="5721350"/>
            <a:ext cx="142875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2" name="Line 54"/>
          <p:cNvSpPr>
            <a:spLocks noChangeShapeType="1"/>
          </p:cNvSpPr>
          <p:nvPr/>
        </p:nvSpPr>
        <p:spPr bwMode="auto">
          <a:xfrm flipH="1">
            <a:off x="2728913" y="5756275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3" name="Line 55"/>
          <p:cNvSpPr>
            <a:spLocks noChangeShapeType="1"/>
          </p:cNvSpPr>
          <p:nvPr/>
        </p:nvSpPr>
        <p:spPr bwMode="auto">
          <a:xfrm flipH="1">
            <a:off x="2476500" y="575786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4" name="Rectangle 56"/>
          <p:cNvSpPr>
            <a:spLocks noChangeArrowheads="1"/>
          </p:cNvSpPr>
          <p:nvPr/>
        </p:nvSpPr>
        <p:spPr bwMode="auto">
          <a:xfrm>
            <a:off x="2620963" y="6008688"/>
            <a:ext cx="142875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5" name="Line 57"/>
          <p:cNvSpPr>
            <a:spLocks noChangeShapeType="1"/>
          </p:cNvSpPr>
          <p:nvPr/>
        </p:nvSpPr>
        <p:spPr bwMode="auto">
          <a:xfrm flipH="1" flipV="1">
            <a:off x="2763838" y="6045200"/>
            <a:ext cx="1809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6" name="Line 58"/>
          <p:cNvSpPr>
            <a:spLocks noChangeShapeType="1"/>
          </p:cNvSpPr>
          <p:nvPr/>
        </p:nvSpPr>
        <p:spPr bwMode="auto">
          <a:xfrm flipH="1">
            <a:off x="2476500" y="6045200"/>
            <a:ext cx="1444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7" name="Line 59"/>
          <p:cNvSpPr>
            <a:spLocks noChangeShapeType="1"/>
          </p:cNvSpPr>
          <p:nvPr/>
        </p:nvSpPr>
        <p:spPr bwMode="auto">
          <a:xfrm flipH="1">
            <a:off x="2474913" y="4916488"/>
            <a:ext cx="1587" cy="1128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8" name="Line 60"/>
          <p:cNvSpPr>
            <a:spLocks noChangeShapeType="1"/>
          </p:cNvSpPr>
          <p:nvPr/>
        </p:nvSpPr>
        <p:spPr bwMode="auto">
          <a:xfrm flipH="1">
            <a:off x="2943225" y="4916488"/>
            <a:ext cx="1588" cy="1128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9" name="Oval 61"/>
          <p:cNvSpPr>
            <a:spLocks noChangeArrowheads="1"/>
          </p:cNvSpPr>
          <p:nvPr/>
        </p:nvSpPr>
        <p:spPr bwMode="auto">
          <a:xfrm>
            <a:off x="2260600" y="4879975"/>
            <a:ext cx="71438" cy="73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3305175" y="5129213"/>
            <a:ext cx="142875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1" name="Line 63"/>
          <p:cNvSpPr>
            <a:spLocks noChangeShapeType="1"/>
          </p:cNvSpPr>
          <p:nvPr/>
        </p:nvSpPr>
        <p:spPr bwMode="auto">
          <a:xfrm flipH="1" flipV="1">
            <a:off x="3449638" y="5164138"/>
            <a:ext cx="3222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2" name="Line 64"/>
          <p:cNvSpPr>
            <a:spLocks noChangeShapeType="1"/>
          </p:cNvSpPr>
          <p:nvPr/>
        </p:nvSpPr>
        <p:spPr bwMode="auto">
          <a:xfrm flipH="1">
            <a:off x="2944813" y="51657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3" name="Line 65"/>
          <p:cNvSpPr>
            <a:spLocks noChangeShapeType="1"/>
          </p:cNvSpPr>
          <p:nvPr/>
        </p:nvSpPr>
        <p:spPr bwMode="auto">
          <a:xfrm>
            <a:off x="2944813" y="4914900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4" name="Line 66"/>
          <p:cNvSpPr>
            <a:spLocks noChangeShapeType="1"/>
          </p:cNvSpPr>
          <p:nvPr/>
        </p:nvSpPr>
        <p:spPr bwMode="auto">
          <a:xfrm>
            <a:off x="3629025" y="47704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5" name="Line 67"/>
          <p:cNvSpPr>
            <a:spLocks noChangeShapeType="1"/>
          </p:cNvSpPr>
          <p:nvPr/>
        </p:nvSpPr>
        <p:spPr bwMode="auto">
          <a:xfrm flipV="1">
            <a:off x="3771900" y="4770438"/>
            <a:ext cx="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6" name="Text Box 68"/>
          <p:cNvSpPr txBox="1">
            <a:spLocks noChangeArrowheads="1"/>
          </p:cNvSpPr>
          <p:nvPr/>
        </p:nvSpPr>
        <p:spPr bwMode="auto">
          <a:xfrm>
            <a:off x="1800225" y="4654550"/>
            <a:ext cx="493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 b="1">
                <a:solidFill>
                  <a:schemeClr val="accent2"/>
                </a:solidFill>
                <a:ea typeface="Arial" charset="0"/>
                <a:cs typeface="Arial" charset="0"/>
              </a:rPr>
              <a:t>V</a:t>
            </a:r>
            <a:r>
              <a:rPr lang="en-GB" sz="1200" b="1" baseline="-25000">
                <a:solidFill>
                  <a:schemeClr val="accent2"/>
                </a:solidFill>
                <a:ea typeface="Arial" charset="0"/>
                <a:cs typeface="Arial" charset="0"/>
              </a:rPr>
              <a:t>CTH</a:t>
            </a:r>
          </a:p>
        </p:txBody>
      </p:sp>
      <p:sp>
        <p:nvSpPr>
          <p:cNvPr id="12357" name="Text Box 69"/>
          <p:cNvSpPr txBox="1">
            <a:spLocks noChangeArrowheads="1"/>
          </p:cNvSpPr>
          <p:nvPr/>
        </p:nvSpPr>
        <p:spPr bwMode="auto">
          <a:xfrm>
            <a:off x="3280568" y="5667375"/>
            <a:ext cx="110829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1279525"/>
            <a:r>
              <a:rPr lang="en-GB" sz="1600" dirty="0">
                <a:solidFill>
                  <a:schemeClr val="accent2"/>
                </a:solidFill>
                <a:ea typeface="Arial" charset="0"/>
                <a:cs typeface="Arial" charset="0"/>
              </a:rPr>
              <a:t>4-bits</a:t>
            </a:r>
          </a:p>
          <a:p>
            <a:pPr algn="ctr" defTabSz="1279525"/>
            <a:r>
              <a:rPr lang="en-GB" sz="1600" dirty="0">
                <a:solidFill>
                  <a:schemeClr val="accent2"/>
                </a:solidFill>
                <a:ea typeface="Arial" charset="0"/>
                <a:cs typeface="Arial" charset="0"/>
              </a:rPr>
              <a:t>hysteresis</a:t>
            </a:r>
          </a:p>
          <a:p>
            <a:pPr algn="ctr" defTabSz="1279525"/>
            <a:r>
              <a:rPr lang="en-GB" sz="1600" dirty="0">
                <a:solidFill>
                  <a:schemeClr val="accent2"/>
                </a:solidFill>
                <a:ea typeface="Arial" charset="0"/>
                <a:cs typeface="Arial" charset="0"/>
              </a:rPr>
              <a:t>select</a:t>
            </a:r>
          </a:p>
        </p:txBody>
      </p:sp>
      <p:sp>
        <p:nvSpPr>
          <p:cNvPr id="12358" name="Text Box 70"/>
          <p:cNvSpPr txBox="1">
            <a:spLocks noChangeArrowheads="1"/>
          </p:cNvSpPr>
          <p:nvPr/>
        </p:nvSpPr>
        <p:spPr bwMode="auto">
          <a:xfrm>
            <a:off x="2474913" y="4641850"/>
            <a:ext cx="344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ea typeface="Arial" charset="0"/>
                <a:cs typeface="Arial" charset="0"/>
              </a:rPr>
              <a:t>2k</a:t>
            </a:r>
          </a:p>
        </p:txBody>
      </p:sp>
      <p:sp>
        <p:nvSpPr>
          <p:cNvPr id="12359" name="Text Box 71"/>
          <p:cNvSpPr txBox="1">
            <a:spLocks noChangeArrowheads="1"/>
          </p:cNvSpPr>
          <p:nvPr/>
        </p:nvSpPr>
        <p:spPr bwMode="auto">
          <a:xfrm>
            <a:off x="2474913" y="4906963"/>
            <a:ext cx="344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ea typeface="Arial" charset="0"/>
                <a:cs typeface="Arial" charset="0"/>
              </a:rPr>
              <a:t>4k</a:t>
            </a:r>
          </a:p>
        </p:txBody>
      </p:sp>
      <p:sp>
        <p:nvSpPr>
          <p:cNvPr id="12360" name="Text Box 72"/>
          <p:cNvSpPr txBox="1">
            <a:spLocks noChangeArrowheads="1"/>
          </p:cNvSpPr>
          <p:nvPr/>
        </p:nvSpPr>
        <p:spPr bwMode="auto">
          <a:xfrm>
            <a:off x="2474913" y="5181600"/>
            <a:ext cx="344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ea typeface="Arial" charset="0"/>
                <a:cs typeface="Arial" charset="0"/>
              </a:rPr>
              <a:t>8k</a:t>
            </a:r>
          </a:p>
        </p:txBody>
      </p:sp>
      <p:sp>
        <p:nvSpPr>
          <p:cNvPr id="12361" name="Text Box 73"/>
          <p:cNvSpPr txBox="1">
            <a:spLocks noChangeArrowheads="1"/>
          </p:cNvSpPr>
          <p:nvPr/>
        </p:nvSpPr>
        <p:spPr bwMode="auto">
          <a:xfrm>
            <a:off x="2443163" y="5483225"/>
            <a:ext cx="428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ea typeface="Arial" charset="0"/>
                <a:cs typeface="Arial" charset="0"/>
              </a:rPr>
              <a:t>16k</a:t>
            </a:r>
          </a:p>
        </p:txBody>
      </p:sp>
      <p:sp>
        <p:nvSpPr>
          <p:cNvPr id="12362" name="Text Box 74"/>
          <p:cNvSpPr txBox="1">
            <a:spLocks noChangeArrowheads="1"/>
          </p:cNvSpPr>
          <p:nvPr/>
        </p:nvSpPr>
        <p:spPr bwMode="auto">
          <a:xfrm>
            <a:off x="2439988" y="5757863"/>
            <a:ext cx="428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ea typeface="Arial" charset="0"/>
                <a:cs typeface="Arial" charset="0"/>
              </a:rPr>
              <a:t>16k</a:t>
            </a:r>
          </a:p>
        </p:txBody>
      </p:sp>
      <p:sp>
        <p:nvSpPr>
          <p:cNvPr id="12363" name="Text Box 75"/>
          <p:cNvSpPr txBox="1">
            <a:spLocks noChangeArrowheads="1"/>
          </p:cNvSpPr>
          <p:nvPr/>
        </p:nvSpPr>
        <p:spPr bwMode="auto">
          <a:xfrm>
            <a:off x="3151188" y="5181600"/>
            <a:ext cx="512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279525"/>
            <a:r>
              <a:rPr lang="en-GB" sz="1200">
                <a:ea typeface="Arial" charset="0"/>
                <a:cs typeface="Arial" charset="0"/>
              </a:rPr>
              <a:t>500k</a:t>
            </a:r>
          </a:p>
        </p:txBody>
      </p:sp>
      <p:sp>
        <p:nvSpPr>
          <p:cNvPr id="12377" name="Line 89"/>
          <p:cNvSpPr>
            <a:spLocks noChangeShapeType="1"/>
          </p:cNvSpPr>
          <p:nvPr/>
        </p:nvSpPr>
        <p:spPr bwMode="auto">
          <a:xfrm flipH="1" flipV="1">
            <a:off x="3122613" y="5686425"/>
            <a:ext cx="252412" cy="2159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9" name="Line 91"/>
          <p:cNvSpPr>
            <a:spLocks noChangeShapeType="1"/>
          </p:cNvSpPr>
          <p:nvPr/>
        </p:nvSpPr>
        <p:spPr bwMode="auto">
          <a:xfrm>
            <a:off x="881063" y="4973638"/>
            <a:ext cx="3603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80" name="Line 92"/>
          <p:cNvSpPr>
            <a:spLocks noChangeShapeType="1"/>
          </p:cNvSpPr>
          <p:nvPr/>
        </p:nvSpPr>
        <p:spPr bwMode="auto">
          <a:xfrm>
            <a:off x="863600" y="4905375"/>
            <a:ext cx="107950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81" name="Line 93"/>
          <p:cNvSpPr>
            <a:spLocks noChangeShapeType="1"/>
          </p:cNvSpPr>
          <p:nvPr/>
        </p:nvSpPr>
        <p:spPr bwMode="auto">
          <a:xfrm flipV="1">
            <a:off x="863600" y="4976813"/>
            <a:ext cx="10795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71438" y="4748213"/>
            <a:ext cx="8636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from</a:t>
            </a:r>
          </a:p>
          <a:p>
            <a:r>
              <a:rPr lang="en-GB"/>
              <a:t>postamp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GB" dirty="0" smtClean="0"/>
              <a:t>inal system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Sept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Greg Iles, Imperial College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2255-6FCB-2442-8CC3-DEEA14A056B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017" y="984693"/>
            <a:ext cx="3656783" cy="411479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02866" y="4439525"/>
            <a:ext cx="1081087" cy="576262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Spare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02866" y="1415337"/>
            <a:ext cx="1081087" cy="1871663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en-GB" sz="1200"/>
              <a:t>Spare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488778" y="3144125"/>
            <a:ext cx="1081088" cy="1150937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4x Patch Panel</a:t>
            </a:r>
          </a:p>
          <a:p>
            <a:pPr algn="ctr"/>
            <a:r>
              <a:rPr lang="en-GB" sz="1200">
                <a:latin typeface="Calibri" pitchFamily="34" charset="0"/>
              </a:rPr>
              <a:t>4x4U=16U</a:t>
            </a:r>
          </a:p>
          <a:p>
            <a:pPr algn="ctr"/>
            <a:r>
              <a:rPr lang="en-GB" sz="1200">
                <a:latin typeface="Calibri" pitchFamily="34" charset="0"/>
              </a:rPr>
              <a:t>144 fibre ports</a:t>
            </a:r>
          </a:p>
          <a:p>
            <a:pPr algn="ctr"/>
            <a:r>
              <a:rPr lang="en-GB" sz="1200">
                <a:latin typeface="Calibri" pitchFamily="34" charset="0"/>
              </a:rPr>
              <a:t>(12x12)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02866" y="3288587"/>
            <a:ext cx="1081087" cy="5762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MP crate</a:t>
            </a:r>
          </a:p>
          <a:p>
            <a:pPr algn="ctr"/>
            <a:r>
              <a:rPr lang="en-GB" sz="1200">
                <a:latin typeface="Calibri" pitchFamily="34" charset="0"/>
              </a:rPr>
              <a:t>heat exchanger</a:t>
            </a:r>
          </a:p>
          <a:p>
            <a:pPr algn="ctr"/>
            <a:r>
              <a:rPr lang="en-GB" sz="1200">
                <a:latin typeface="Calibri" pitchFamily="34" charset="0"/>
              </a:rPr>
              <a:t>8U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02866" y="3863262"/>
            <a:ext cx="1081087" cy="5762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MP crate</a:t>
            </a:r>
          </a:p>
          <a:p>
            <a:pPr algn="ctr"/>
            <a:r>
              <a:rPr lang="en-GB" sz="1200">
                <a:latin typeface="Calibri" pitchFamily="34" charset="0"/>
              </a:rPr>
              <a:t>heat exchanger</a:t>
            </a:r>
          </a:p>
          <a:p>
            <a:pPr algn="ctr"/>
            <a:r>
              <a:rPr lang="en-GB" sz="1200">
                <a:latin typeface="Calibri" pitchFamily="34" charset="0"/>
              </a:rPr>
              <a:t>8U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488778" y="1991600"/>
            <a:ext cx="1081088" cy="57626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PP crate</a:t>
            </a:r>
          </a:p>
          <a:p>
            <a:pPr algn="ctr"/>
            <a:r>
              <a:rPr lang="en-GB" sz="1200">
                <a:latin typeface="Calibri" pitchFamily="34" charset="0"/>
              </a:rPr>
              <a:t>heat exchanger</a:t>
            </a:r>
          </a:p>
          <a:p>
            <a:pPr algn="ctr"/>
            <a:r>
              <a:rPr lang="en-GB" sz="1200">
                <a:latin typeface="Calibri" pitchFamily="34" charset="0"/>
              </a:rPr>
              <a:t>8U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488778" y="2567862"/>
            <a:ext cx="1081088" cy="5762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PP crate</a:t>
            </a:r>
          </a:p>
          <a:p>
            <a:pPr algn="ctr"/>
            <a:r>
              <a:rPr lang="en-GB" sz="1200">
                <a:latin typeface="Calibri" pitchFamily="34" charset="0"/>
              </a:rPr>
              <a:t>heat exchanger</a:t>
            </a:r>
          </a:p>
          <a:p>
            <a:pPr algn="ctr"/>
            <a:r>
              <a:rPr lang="en-GB" sz="1200">
                <a:latin typeface="Calibri" pitchFamily="34" charset="0"/>
              </a:rPr>
              <a:t>8U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488778" y="1415337"/>
            <a:ext cx="1081088" cy="5762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PP crate</a:t>
            </a:r>
          </a:p>
          <a:p>
            <a:pPr algn="ctr"/>
            <a:r>
              <a:rPr lang="en-GB" sz="1200">
                <a:latin typeface="Calibri" pitchFamily="34" charset="0"/>
              </a:rPr>
              <a:t>heat exchanger</a:t>
            </a:r>
          </a:p>
          <a:p>
            <a:pPr algn="ctr"/>
            <a:r>
              <a:rPr lang="en-GB" sz="1200">
                <a:latin typeface="Calibri" pitchFamily="34" charset="0"/>
              </a:rPr>
              <a:t>8U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659978" y="1429625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H="1">
            <a:off x="3641303" y="22075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Arc 21"/>
          <p:cNvSpPr>
            <a:spLocks/>
          </p:cNvSpPr>
          <p:nvPr/>
        </p:nvSpPr>
        <p:spPr bwMode="auto">
          <a:xfrm>
            <a:off x="3639716" y="2351962"/>
            <a:ext cx="287337" cy="13684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96"/>
              <a:gd name="T2" fmla="*/ 408 w 21600"/>
              <a:gd name="T3" fmla="*/ 43196 h 43196"/>
              <a:gd name="T4" fmla="*/ 0 w 21600"/>
              <a:gd name="T5" fmla="*/ 21600 h 43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9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370"/>
                  <a:pt x="12176" y="42973"/>
                  <a:pt x="408" y="43196"/>
                </a:cubicBezTo>
              </a:path>
              <a:path w="21600" h="4319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370"/>
                  <a:pt x="12176" y="42973"/>
                  <a:pt x="408" y="4319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H="1">
            <a:off x="2055391" y="37918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2055391" y="3936287"/>
            <a:ext cx="360362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3911178" y="1945562"/>
            <a:ext cx="90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From HCAL </a:t>
            </a:r>
          </a:p>
          <a:p>
            <a:r>
              <a:rPr lang="en-GB" sz="1200">
                <a:latin typeface="Calibri" pitchFamily="34" charset="0"/>
              </a:rPr>
              <a:t>and ECAL</a:t>
            </a: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 rot="16200000">
            <a:off x="82922" y="3227469"/>
            <a:ext cx="987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50U 19” rack</a:t>
            </a: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2487191" y="4296650"/>
            <a:ext cx="1081087" cy="7334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200">
                <a:latin typeface="Calibri" pitchFamily="34" charset="0"/>
              </a:rPr>
              <a:t>Spare</a:t>
            </a: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956966" y="5304712"/>
            <a:ext cx="1243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To Global Trigger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3952" y="5709106"/>
            <a:ext cx="797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ea typeface="ＭＳ Ｐゴシック" charset="-128"/>
              </a:rPr>
              <a:t>Assigning 16bits per tower: 36 Pre-Processor cards and 12 Main-Processor cards in 2 racks.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35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WP3 Extra </a:t>
            </a:r>
            <a:r>
              <a:rPr lang="en-GB" dirty="0" err="1" smtClean="0">
                <a:ea typeface="ＭＳ Ｐゴシック" pitchFamily="34" charset="-128"/>
              </a:rPr>
              <a:t>pics</a:t>
            </a:r>
            <a:endParaRPr lang="en-GB" dirty="0" smtClean="0">
              <a:ea typeface="ＭＳ Ｐゴシック" pitchFamily="34" charset="-128"/>
            </a:endParaRPr>
          </a:p>
        </p:txBody>
      </p:sp>
      <p:pic>
        <p:nvPicPr>
          <p:cNvPr id="8195" name="Picture 3" descr="C:\Users\giles\Documents-Greg\Projects\MINI-T5\Pics\904\IMG_5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896" y="3057547"/>
            <a:ext cx="3117082" cy="171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C:\Users\giles\Documents-Greg\Projects\MINI-T5\Pics\904\IMG_5555-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1221" y="548967"/>
            <a:ext cx="20891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C:\Users\giles\Documents-Greg\Projects\MINI-T5\Pics\904\IMG_55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896" y="4868863"/>
            <a:ext cx="58324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giles\Documents-Greg\Projects\TMT\High Density Patch Panel\DSCF00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617" t="36052" r="11288" b="12467"/>
          <a:stretch/>
        </p:blipFill>
        <p:spPr bwMode="auto">
          <a:xfrm>
            <a:off x="338446" y="1085603"/>
            <a:ext cx="2297875" cy="12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28661" y="1085601"/>
            <a:ext cx="2767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Considering practical aspects of final system</a:t>
            </a:r>
          </a:p>
          <a:p>
            <a:r>
              <a:rPr lang="en-GB" sz="2000" dirty="0" smtClean="0">
                <a:latin typeface="+mn-lt"/>
              </a:rPr>
              <a:t>e.g. custom ultra high density patch panels</a:t>
            </a:r>
            <a:endParaRPr lang="en-GB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254" y="3078681"/>
            <a:ext cx="229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Small demo system in CMS test &amp; </a:t>
            </a:r>
            <a:r>
              <a:rPr lang="en-GB" sz="2000" dirty="0" err="1" smtClean="0">
                <a:latin typeface="+mn-lt"/>
              </a:rPr>
              <a:t>dev</a:t>
            </a:r>
            <a:r>
              <a:rPr lang="en-GB" sz="2000" dirty="0" smtClean="0">
                <a:latin typeface="+mn-lt"/>
              </a:rPr>
              <a:t> area  (904, CERN)</a:t>
            </a:r>
          </a:p>
          <a:p>
            <a:r>
              <a:rPr lang="en-GB" sz="2000" dirty="0" smtClean="0">
                <a:latin typeface="+mn-lt"/>
              </a:rPr>
              <a:t>Allows inter-system testing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8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457200" y="6559550"/>
            <a:ext cx="2132013" cy="16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GB" sz="1200">
                <a:solidFill>
                  <a:srgbClr val="898989"/>
                </a:solidFill>
                <a:latin typeface="Calibri" charset="0"/>
              </a:rPr>
              <a:t>05 Oct 2011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3124200" y="6559550"/>
            <a:ext cx="2894013" cy="16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553200" y="6559550"/>
            <a:ext cx="2132013" cy="16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 algn="r">
              <a:lnSpc>
                <a:spcPct val="100000"/>
              </a:lnSpc>
              <a:tabLst>
                <a:tab pos="723900" algn="l"/>
                <a:tab pos="1447800" algn="l"/>
              </a:tabLst>
            </a:pPr>
            <a:fld id="{D53F4059-A193-324D-B334-6AC0914A2D53}" type="slidenum">
              <a:rPr lang="en-GB" sz="1200">
                <a:solidFill>
                  <a:srgbClr val="898989"/>
                </a:solidFill>
                <a:latin typeface="Calibri" charset="0"/>
              </a:rPr>
              <a:pPr algn="r">
                <a:lnSpc>
                  <a:spcPct val="100000"/>
                </a:lnSpc>
                <a:tabLst>
                  <a:tab pos="723900" algn="l"/>
                  <a:tab pos="1447800" algn="l"/>
                </a:tabLst>
              </a:pPr>
              <a:t>43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57200" y="274638"/>
            <a:ext cx="8228013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8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WP4: Pixel detector DAQ and test systems</a:t>
            </a: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57200" y="908050"/>
            <a:ext cx="6057900" cy="539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RAL group is in charge of test DAQ systems for phase 1 pixel upgrade activities and will contribute to full pixel DAQ.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Current project: DAQ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testboard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upgrade for digital chips:</a:t>
            </a:r>
          </a:p>
          <a:p>
            <a:pPr>
              <a:lnSpc>
                <a:spcPct val="9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Faster output (USB2) for DAQ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testboard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: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Built two working prototypes.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Now working on firmware to optimize throughput.</a:t>
            </a:r>
          </a:p>
          <a:p>
            <a:pPr>
              <a:lnSpc>
                <a:spcPct val="9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Deserializing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input adapter for digital chip: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Three assembled PCBs expected at RAL today.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Deserializer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firmware works in simulation.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Adapter also compatible with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analog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chip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(for detailed testing  before availability of digital chip).</a:t>
            </a:r>
          </a:p>
          <a:p>
            <a:pPr>
              <a:lnSpc>
                <a:spcPct val="90000"/>
              </a:lnSpc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Digital chip/module emulator: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Based on FPGA evaluation board.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Several 100 example readouts in memory.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Up to 400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Mbit/s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output stream.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Hardware and firmware ready for testing.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Expect to have a working readout system for digital chips in a few weeks.</a:t>
            </a:r>
          </a:p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Allows several months of testing before arrival of first chips.</a:t>
            </a: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2060575"/>
            <a:ext cx="6103937" cy="297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57200" y="6559550"/>
            <a:ext cx="2132013" cy="16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GB" sz="1200">
                <a:solidFill>
                  <a:srgbClr val="898989"/>
                </a:solidFill>
                <a:latin typeface="Calibri" charset="0"/>
              </a:rPr>
              <a:t>05 Oct 2011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124200" y="6559550"/>
            <a:ext cx="2894013" cy="16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6553200" y="6559550"/>
            <a:ext cx="2132013" cy="16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 algn="r">
              <a:lnSpc>
                <a:spcPct val="100000"/>
              </a:lnSpc>
              <a:tabLst>
                <a:tab pos="723900" algn="l"/>
                <a:tab pos="1447800" algn="l"/>
              </a:tabLst>
            </a:pPr>
            <a:fld id="{24F7DBC7-2F5D-7347-8CB9-C27910BA0264}" type="slidenum">
              <a:rPr lang="en-GB" sz="1200">
                <a:solidFill>
                  <a:srgbClr val="898989"/>
                </a:solidFill>
                <a:latin typeface="Calibri" charset="0"/>
              </a:rPr>
              <a:pPr algn="r">
                <a:lnSpc>
                  <a:spcPct val="100000"/>
                </a:lnSpc>
                <a:tabLst>
                  <a:tab pos="723900" algn="l"/>
                  <a:tab pos="1447800" algn="l"/>
                </a:tabLst>
              </a:pPr>
              <a:t>44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57200" y="274638"/>
            <a:ext cx="8228013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8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WP4: Pixel work plan</a:t>
            </a: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57200" y="1143000"/>
            <a:ext cx="6057900" cy="5164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Near-term programme:</a:t>
            </a:r>
          </a:p>
          <a:p>
            <a:pPr>
              <a:lnSpc>
                <a:spcPct val="90000"/>
              </a:lnSpc>
              <a:buSzPct val="45000"/>
              <a:buFont typeface="Wingdings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Develop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firmware+software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for digital DAQ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testboards</a:t>
            </a:r>
            <a:endParaRPr lang="en-GB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For UK and for PSI hardware</a:t>
            </a:r>
          </a:p>
          <a:p>
            <a:pPr>
              <a:lnSpc>
                <a:spcPct val="90000"/>
              </a:lnSpc>
              <a:buSzPct val="45000"/>
              <a:buFont typeface="Wingdings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Responsibility for DAQ hardware and firmware in </a:t>
            </a:r>
          </a:p>
          <a:p>
            <a:pPr>
              <a:lnSpc>
                <a:spcPct val="9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first beam tests of the new digital readout chip (2012) </a:t>
            </a:r>
          </a:p>
          <a:p>
            <a:pPr>
              <a:lnSpc>
                <a:spcPct val="9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Longer term:</a:t>
            </a:r>
          </a:p>
          <a:p>
            <a:pPr>
              <a:lnSpc>
                <a:spcPct val="90000"/>
              </a:lnSpc>
              <a:buClrTx/>
              <a:buSzTx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providing DAQ for pixel pilot blades</a:t>
            </a:r>
          </a:p>
          <a:p>
            <a:pPr>
              <a:lnSpc>
                <a:spcPct val="90000"/>
              </a:lnSpc>
              <a:buClrTx/>
              <a:buSzTx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(needs prototype of digital FED)</a:t>
            </a:r>
          </a:p>
          <a:p>
            <a:pPr>
              <a:lnSpc>
                <a:spcPct val="90000"/>
              </a:lnSpc>
              <a:buSzPct val="45000"/>
              <a:buFont typeface="Wingdings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modification of pixel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FEDs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for digital readout</a:t>
            </a:r>
          </a:p>
          <a:p>
            <a:pPr>
              <a:lnSpc>
                <a:spcPct val="9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 (potentially a full redesign later on:</a:t>
            </a:r>
          </a:p>
          <a:p>
            <a:pPr lvl="1">
              <a:lnSpc>
                <a:spcPct val="9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Combine FED and FEC?</a:t>
            </a:r>
          </a:p>
          <a:p>
            <a:pPr lvl="1">
              <a:lnSpc>
                <a:spcPct val="9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Common (or similar) design for pixel and strip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FEDs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>
              <a:lnSpc>
                <a:spcPct val="9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CMS is forming a working group looking to combine upgrade efforts for pixel and strip tracker DAQ. Some upgrades required very soon because limitations almost hit even with current beam conditions.</a:t>
            </a:r>
          </a:p>
          <a:p>
            <a:pPr>
              <a:lnSpc>
                <a:spcPct val="9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K. Harder (RAL) represents pixel upgrade community</a:t>
            </a:r>
          </a:p>
          <a:p>
            <a:pPr>
              <a:lnSpc>
                <a:spcPct val="90000"/>
              </a:lnSpc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UK planning to play a role in defining and building new   </a:t>
            </a:r>
          </a:p>
          <a:p>
            <a:pPr>
              <a:lnSpc>
                <a:spcPct val="9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readout system (hardware, firmware, software)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2"/>
          <p:cNvSpPr>
            <a:spLocks noGrp="1"/>
          </p:cNvSpPr>
          <p:nvPr>
            <p:ph type="title"/>
          </p:nvPr>
        </p:nvSpPr>
        <p:spPr>
          <a:xfrm>
            <a:off x="650875" y="0"/>
            <a:ext cx="7848600" cy="69215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-128"/>
                <a:cs typeface="ＭＳ Ｐゴシック" charset="-128"/>
              </a:rPr>
              <a:t>ECAL–Trigger Interface - OptoSLB </a:t>
            </a:r>
            <a:endParaRPr lang="el-GR" sz="2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5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898775" y="6356350"/>
            <a:ext cx="35052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28717968-93CF-C64A-AA57-DA717F015D48}" type="slidenum">
              <a:rPr lang="en-US">
                <a:solidFill>
                  <a:schemeClr val="tx1"/>
                </a:solidFill>
              </a:rPr>
              <a:pPr algn="r"/>
              <a:t>45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5059" name="Content Placeholder 5"/>
          <p:cNvSpPr>
            <a:spLocks noGrp="1"/>
          </p:cNvSpPr>
          <p:nvPr>
            <p:ph idx="1"/>
          </p:nvPr>
        </p:nvSpPr>
        <p:spPr>
          <a:xfrm>
            <a:off x="0" y="4076700"/>
            <a:ext cx="9144000" cy="2160588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ea typeface="ＭＳ Ｐゴシック" charset="-128"/>
                <a:cs typeface="ＭＳ Ｐゴシック" charset="-128"/>
              </a:rPr>
              <a:t>Converts ECAL copper signals to 4.8 GBps optical and allows to keep using the current ECAL Trigger electronics after 2014.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-128"/>
                <a:cs typeface="ＭＳ Ｐゴシック" charset="-128"/>
              </a:rPr>
              <a:t>Bought 4 optical devices for evaluation.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-128"/>
                <a:cs typeface="ＭＳ Ｐゴシック" charset="-128"/>
              </a:rPr>
              <a:t>Design effort for the card has started.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-128"/>
                <a:cs typeface="ＭＳ Ｐゴシック" charset="-128"/>
              </a:rPr>
              <a:t>First prototypes have been promised late in 2011 early 2012.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-128"/>
                <a:cs typeface="ＭＳ Ｐゴシック" charset="-128"/>
              </a:rPr>
              <a:t>Production should start in 2012.</a:t>
            </a:r>
            <a:endParaRPr lang="el-GR" sz="20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5060" name="Picture 7" descr="oSLBTriggerUpgrade_300811-1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418623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oSLBTriggerUpgrade_300811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908050"/>
            <a:ext cx="464343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55987" y="6352143"/>
            <a:ext cx="328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Jordan Nash LHCC Sept 2011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38686"/>
            <a:ext cx="9144000" cy="558665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21st 2011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LHCC, Paul Collier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 rot="16200000">
            <a:off x="1855675" y="4379403"/>
            <a:ext cx="2819400" cy="30899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effectLst/>
                <a:latin typeface="+mj-lt"/>
              </a:rPr>
              <a:t>MD, technical stop</a:t>
            </a:r>
            <a:endParaRPr lang="en-US" sz="1800" b="1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 rot="16200000">
            <a:off x="3992860" y="4279404"/>
            <a:ext cx="2819400" cy="5089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effectLst/>
                <a:latin typeface="+mj-lt"/>
              </a:rPr>
              <a:t>MD, technical stop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  <a:effectLst/>
                <a:latin typeface="+mj-lt"/>
              </a:rPr>
              <a:t>Mini-Chamonix</a:t>
            </a:r>
            <a:endParaRPr lang="en-US" sz="1800" b="1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 rot="16200000">
            <a:off x="500286" y="4226818"/>
            <a:ext cx="2781300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effectLst/>
                <a:latin typeface="+mj-lt"/>
              </a:rPr>
              <a:t>Intermediate energy run, technical stop, </a:t>
            </a:r>
            <a:r>
              <a:rPr lang="en-US" sz="1800" b="1" dirty="0" smtClean="0">
                <a:solidFill>
                  <a:srgbClr val="FF0000"/>
                </a:solidFill>
                <a:effectLst/>
                <a:latin typeface="+mj-lt"/>
              </a:rPr>
              <a:t>scrubbing</a:t>
            </a:r>
            <a:endParaRPr lang="en-US" sz="18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2915652"/>
            <a:ext cx="6899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1800" b="1" dirty="0" smtClean="0">
                <a:effectLst/>
                <a:latin typeface="+mj-lt"/>
              </a:rPr>
              <a:t>75 ns</a:t>
            </a:r>
            <a:endParaRPr lang="en-US" sz="1800" b="1" dirty="0">
              <a:effectLst/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5736" y="2924944"/>
            <a:ext cx="6480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1800" b="1" dirty="0" smtClean="0">
                <a:effectLst/>
                <a:latin typeface="+mj-lt"/>
              </a:rPr>
              <a:t>50 ns</a:t>
            </a:r>
            <a:endParaRPr lang="en-US" sz="1800" b="1" dirty="0">
              <a:effectLst/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2160" y="4725144"/>
            <a:ext cx="108012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1800" b="1" dirty="0" smtClean="0">
                <a:effectLst/>
                <a:latin typeface="+mj-lt"/>
              </a:rPr>
              <a:t>Emittance</a:t>
            </a:r>
          </a:p>
          <a:p>
            <a:pPr algn="ctr"/>
            <a:r>
              <a:rPr lang="en-US" sz="1800" b="1" dirty="0">
                <a:effectLst/>
                <a:latin typeface="+mj-lt"/>
              </a:rPr>
              <a:t>r</a:t>
            </a:r>
            <a:r>
              <a:rPr lang="en-US" sz="1800" b="1" dirty="0" smtClean="0">
                <a:effectLst/>
                <a:latin typeface="+mj-lt"/>
              </a:rPr>
              <a:t>eduction</a:t>
            </a:r>
            <a:endParaRPr lang="en-US" sz="1800" b="1" dirty="0">
              <a:effectLst/>
              <a:latin typeface="+mj-lt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899592" y="116632"/>
            <a:ext cx="7632848" cy="576064"/>
          </a:xfrm>
        </p:spPr>
        <p:txBody>
          <a:bodyPr/>
          <a:lstStyle/>
          <a:p>
            <a:r>
              <a:rPr lang="en-US" dirty="0" smtClean="0"/>
              <a:t>LHC Status : 2011 – so far … 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 rot="16200000">
            <a:off x="6089104" y="4360168"/>
            <a:ext cx="2819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effectLst/>
                <a:latin typeface="+mj-lt"/>
              </a:rPr>
              <a:t>MD, technical stop</a:t>
            </a:r>
            <a:endParaRPr lang="en-US" sz="1800" b="1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4368" y="4869160"/>
            <a:ext cx="7920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r>
              <a:rPr lang="en-US" sz="1800" b="1" dirty="0" smtClean="0">
                <a:effectLst/>
                <a:latin typeface="Symbol" charset="2"/>
                <a:cs typeface="Symbol" charset="2"/>
              </a:rPr>
              <a:t>b</a:t>
            </a:r>
            <a:r>
              <a:rPr lang="en-US" sz="1800" b="1" dirty="0" smtClean="0">
                <a:effectLst/>
                <a:latin typeface="+mj-lt"/>
              </a:rPr>
              <a:t>* = 1m</a:t>
            </a:r>
          </a:p>
        </p:txBody>
      </p:sp>
      <p:sp>
        <p:nvSpPr>
          <p:cNvPr id="2" name="Down Arrow 1"/>
          <p:cNvSpPr/>
          <p:nvPr/>
        </p:nvSpPr>
        <p:spPr bwMode="auto">
          <a:xfrm>
            <a:off x="4572000" y="3284984"/>
            <a:ext cx="144016" cy="1080120"/>
          </a:xfrm>
          <a:prstGeom prst="down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2564904"/>
            <a:ext cx="1080120" cy="70788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+mn-lt"/>
              </a:rPr>
              <a:t>Last LHCC</a:t>
            </a:r>
            <a:endParaRPr lang="en-US" sz="2000" b="1" dirty="0">
              <a:effectLst/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3928" y="4869160"/>
            <a:ext cx="100811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1800" b="1" dirty="0" smtClean="0">
                <a:effectLst/>
                <a:latin typeface="+mj-lt"/>
              </a:rPr>
              <a:t>Intensity Ramp Up</a:t>
            </a:r>
            <a:endParaRPr lang="en-US" sz="1800" b="1" dirty="0">
              <a:effectLst/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78311" y="116632"/>
            <a:ext cx="25369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 (Body)"/>
                <a:cs typeface="Calibri (Body)"/>
              </a:rPr>
              <a:t>Machine perspective</a:t>
            </a:r>
            <a:endParaRPr lang="en-US" sz="2000" dirty="0">
              <a:solidFill>
                <a:srgbClr val="FF0000"/>
              </a:solidFill>
              <a:latin typeface="Calibri (Body)"/>
              <a:cs typeface="Calibri (Body)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67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LHC operational conditions in 2012 still to be defined</a:t>
            </a:r>
          </a:p>
          <a:p>
            <a:pPr lvl="1"/>
            <a:r>
              <a:rPr lang="en-US" sz="2000" dirty="0" smtClean="0"/>
              <a:t>possible increase in energy</a:t>
            </a:r>
          </a:p>
          <a:p>
            <a:pPr lvl="2"/>
            <a:r>
              <a:rPr lang="en-US" sz="2000" dirty="0" smtClean="0"/>
              <a:t>to be evaluated at Chamonix 2012 (Feb)</a:t>
            </a:r>
          </a:p>
          <a:p>
            <a:pPr lvl="1"/>
            <a:r>
              <a:rPr lang="en-US" sz="2000" dirty="0" smtClean="0"/>
              <a:t>operation at 25 or 50 ns?</a:t>
            </a:r>
          </a:p>
          <a:p>
            <a:r>
              <a:rPr lang="en-US" sz="2400" dirty="0" smtClean="0"/>
              <a:t>Latest 10 year plan presented at EPS in July</a:t>
            </a:r>
          </a:p>
          <a:p>
            <a:pPr lvl="1"/>
            <a:endParaRPr lang="en-US" sz="1800" dirty="0" smtClean="0"/>
          </a:p>
          <a:p>
            <a:r>
              <a:rPr lang="en-US" sz="2400" dirty="0" smtClean="0"/>
              <a:t>Long Shutdown dates</a:t>
            </a:r>
          </a:p>
          <a:p>
            <a:pPr lvl="1">
              <a:tabLst>
                <a:tab pos="2781300" algn="l"/>
              </a:tabLst>
            </a:pPr>
            <a:r>
              <a:rPr lang="en-US" sz="2200" dirty="0" smtClean="0"/>
              <a:t>LS1:  2013-2014   	</a:t>
            </a:r>
            <a:r>
              <a:rPr lang="en-US" sz="2200" dirty="0" smtClean="0">
                <a:solidFill>
                  <a:srgbClr val="FF0000"/>
                </a:solidFill>
              </a:rPr>
              <a:t>(2012-2013  in July 2010 planning)</a:t>
            </a:r>
          </a:p>
          <a:p>
            <a:pPr lvl="1">
              <a:tabLst>
                <a:tab pos="2781300" algn="l"/>
              </a:tabLst>
            </a:pPr>
            <a:r>
              <a:rPr lang="en-US" sz="2200" dirty="0" smtClean="0"/>
              <a:t>LS2:  2018	</a:t>
            </a:r>
            <a:r>
              <a:rPr lang="en-US" sz="2200" dirty="0" smtClean="0">
                <a:solidFill>
                  <a:srgbClr val="FF0000"/>
                </a:solidFill>
              </a:rPr>
              <a:t>(2016)</a:t>
            </a:r>
          </a:p>
          <a:p>
            <a:pPr lvl="1">
              <a:tabLst>
                <a:tab pos="2781300" algn="l"/>
              </a:tabLst>
            </a:pPr>
            <a:r>
              <a:rPr lang="en-US" sz="2200" dirty="0" smtClean="0"/>
              <a:t>LS3:  2022-	</a:t>
            </a:r>
            <a:r>
              <a:rPr lang="en-US" sz="2200" dirty="0" smtClean="0">
                <a:solidFill>
                  <a:srgbClr val="FF0000"/>
                </a:solidFill>
              </a:rPr>
              <a:t>(2020-  )</a:t>
            </a:r>
          </a:p>
          <a:p>
            <a:pPr lvl="2">
              <a:tabLst>
                <a:tab pos="2781300" algn="l"/>
              </a:tabLst>
            </a:pPr>
            <a:r>
              <a:rPr lang="en-US" sz="2000" dirty="0" smtClean="0"/>
              <a:t>significant delays compared to previous plans – impact under study</a:t>
            </a:r>
            <a:r>
              <a:rPr lang="en-US" sz="2200" dirty="0" smtClean="0"/>
              <a:t> </a:t>
            </a:r>
          </a:p>
          <a:p>
            <a:pPr lvl="2"/>
            <a:r>
              <a:rPr lang="en-US" sz="2000" dirty="0" smtClean="0"/>
              <a:t>complex mixture of scheduling, budgeting, technical considerations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53A36-37F3-0A44-A588-51992B91516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3" descr="110726_Myers__LHC__Grenoble__AS_PRESENT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833" t="4795" r="5000" b="4008"/>
              <a:stretch>
                <a:fillRect/>
              </a:stretch>
            </p:blipFill>
          </mc:Choice>
          <mc:Fallback>
            <p:blipFill>
              <a:blip r:embed="rId3"/>
              <a:srcRect l="5833" t="4795" r="5000" b="4008"/>
              <a:stretch>
                <a:fillRect/>
              </a:stretch>
            </p:blipFill>
          </mc:Fallback>
        </mc:AlternateContent>
        <p:spPr>
          <a:xfrm>
            <a:off x="25746" y="241475"/>
            <a:ext cx="8965854" cy="64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6" y="5905500"/>
            <a:ext cx="375685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Previous schedule in backup slides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&amp; CMS upgrade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WP1</a:t>
            </a:r>
          </a:p>
          <a:p>
            <a:pPr lvl="1"/>
            <a:r>
              <a:rPr lang="en-US" dirty="0" smtClean="0"/>
              <a:t>contributions to CMS Tracker software </a:t>
            </a:r>
            <a:r>
              <a:rPr lang="en-US" dirty="0" err="1" smtClean="0"/>
              <a:t>optimisation</a:t>
            </a:r>
            <a:r>
              <a:rPr lang="en-US" dirty="0" smtClean="0"/>
              <a:t> and performance studies</a:t>
            </a:r>
          </a:p>
          <a:p>
            <a:pPr lvl="1"/>
            <a:r>
              <a:rPr lang="en-US" dirty="0" smtClean="0"/>
              <a:t>continued excellent collaboration with WP3 firmware and software </a:t>
            </a:r>
          </a:p>
          <a:p>
            <a:r>
              <a:rPr lang="en-US" dirty="0" smtClean="0"/>
              <a:t>WP2</a:t>
            </a:r>
          </a:p>
          <a:p>
            <a:pPr lvl="1"/>
            <a:r>
              <a:rPr lang="en-US" dirty="0" smtClean="0"/>
              <a:t>excellent CBC results from detailed testing</a:t>
            </a:r>
          </a:p>
          <a:p>
            <a:pPr lvl="1"/>
            <a:r>
              <a:rPr lang="en-US" dirty="0" smtClean="0"/>
              <a:t>CBC-sensor module operated in test beam in September</a:t>
            </a:r>
          </a:p>
          <a:p>
            <a:pPr lvl="1"/>
            <a:r>
              <a:rPr lang="en-US" dirty="0" smtClean="0"/>
              <a:t>progress with FED-related firmware</a:t>
            </a:r>
          </a:p>
          <a:p>
            <a:r>
              <a:rPr lang="en-US" dirty="0" smtClean="0"/>
              <a:t>WP3</a:t>
            </a:r>
          </a:p>
          <a:p>
            <a:pPr lvl="1"/>
            <a:r>
              <a:rPr lang="en-US" dirty="0" smtClean="0"/>
              <a:t>further production of Mini-T5</a:t>
            </a:r>
          </a:p>
          <a:p>
            <a:pPr lvl="1"/>
            <a:r>
              <a:rPr lang="en-US" dirty="0" smtClean="0"/>
              <a:t>demonstrator system in operation in lab</a:t>
            </a:r>
          </a:p>
          <a:p>
            <a:pPr lvl="1"/>
            <a:r>
              <a:rPr lang="en-US" dirty="0" smtClean="0"/>
              <a:t>excellent promise for Time Multiplexed Trigger architecture</a:t>
            </a:r>
          </a:p>
          <a:p>
            <a:r>
              <a:rPr lang="en-US" dirty="0" smtClean="0"/>
              <a:t>WP4 - new pixel-related activity</a:t>
            </a:r>
          </a:p>
          <a:p>
            <a:pPr lvl="1"/>
            <a:r>
              <a:rPr lang="en-US" dirty="0" smtClean="0"/>
              <a:t>early foundations laid for DAQ involvement, in common project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word “excellent” may be overused above but genuinely indicates the promise for UK role in CMS upgrade</a:t>
            </a:r>
            <a:r>
              <a:rPr lang="en-US" dirty="0" smtClean="0"/>
              <a:t> </a:t>
            </a:r>
          </a:p>
          <a:p>
            <a:pPr lvl="1"/>
            <a:endParaRPr lang="en-US" i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Geoff Hall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UK OSC Oct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BC737-CABF-8548-A164-8D9BA48D173D}" type="slidenum">
              <a:rPr lang="en-US"/>
              <a:pPr/>
              <a:t>9</a:t>
            </a:fld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WP1: Overview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ClrTx/>
            </a:pPr>
            <a:r>
              <a:rPr lang="en-US" dirty="0"/>
              <a:t>Triggering</a:t>
            </a:r>
          </a:p>
          <a:p>
            <a:pPr marL="455375" lvl="1"/>
            <a:r>
              <a:rPr lang="en-US" dirty="0"/>
              <a:t>Provision of online software &amp; ‘core’ firmware</a:t>
            </a:r>
          </a:p>
          <a:p>
            <a:pPr marL="455375" lvl="1"/>
            <a:r>
              <a:rPr lang="en-US" dirty="0" err="1"/>
              <a:t>MicroHAL</a:t>
            </a:r>
            <a:r>
              <a:rPr lang="en-US" dirty="0"/>
              <a:t> / </a:t>
            </a:r>
            <a:r>
              <a:rPr lang="en-US" dirty="0" err="1"/>
              <a:t>IPbus</a:t>
            </a:r>
            <a:r>
              <a:rPr lang="en-US" dirty="0"/>
              <a:t> system becoming</a:t>
            </a:r>
            <a:br>
              <a:rPr lang="en-US" dirty="0"/>
            </a:br>
            <a:r>
              <a:rPr lang="en-US" dirty="0"/>
              <a:t>widely adopted</a:t>
            </a:r>
          </a:p>
          <a:p>
            <a:pPr marL="455375" lvl="1"/>
            <a:r>
              <a:rPr lang="en-US" dirty="0"/>
              <a:t>Emphasis on support &amp; incremental</a:t>
            </a:r>
            <a:br>
              <a:rPr lang="en-US" dirty="0"/>
            </a:br>
            <a:r>
              <a:rPr lang="en-US" dirty="0"/>
              <a:t>improvements to performance / functionality</a:t>
            </a:r>
          </a:p>
          <a:p>
            <a:pPr marL="455375" lvl="1"/>
            <a:r>
              <a:rPr lang="en-US" dirty="0"/>
              <a:t>Studies of upgrade L1 </a:t>
            </a:r>
            <a:r>
              <a:rPr lang="en-US" dirty="0" err="1"/>
              <a:t>calo</a:t>
            </a:r>
            <a:r>
              <a:rPr lang="en-US" dirty="0"/>
              <a:t> trigger algorithms</a:t>
            </a:r>
          </a:p>
          <a:p>
            <a:pPr marL="455375" lvl="1"/>
            <a:r>
              <a:rPr lang="en-US" dirty="0"/>
              <a:t>Note published on upgrade architectures</a:t>
            </a:r>
          </a:p>
          <a:p>
            <a:pPr marL="687526" lvl="2"/>
            <a:r>
              <a:rPr lang="en-US" dirty="0"/>
              <a:t>Including near- and longer-term upgrades for </a:t>
            </a:r>
            <a:r>
              <a:rPr lang="en-US" dirty="0" err="1"/>
              <a:t>calo</a:t>
            </a:r>
            <a:r>
              <a:rPr lang="en-US" dirty="0"/>
              <a:t>, muons, tracking</a:t>
            </a:r>
          </a:p>
          <a:p>
            <a:pPr>
              <a:buClrTx/>
            </a:pPr>
            <a:r>
              <a:rPr lang="en-US" dirty="0"/>
              <a:t>Tracking (Phase 1)</a:t>
            </a:r>
          </a:p>
          <a:p>
            <a:pPr marL="455375" lvl="1"/>
            <a:r>
              <a:rPr lang="en-US" dirty="0" err="1"/>
              <a:t>Optimisation</a:t>
            </a:r>
            <a:r>
              <a:rPr lang="en-US" dirty="0"/>
              <a:t> / layout studies continue after TP</a:t>
            </a:r>
          </a:p>
          <a:p>
            <a:pPr marL="455375" lvl="1"/>
            <a:r>
              <a:rPr lang="en-US" dirty="0" err="1"/>
              <a:t>Optimisation</a:t>
            </a:r>
            <a:r>
              <a:rPr lang="en-US" dirty="0"/>
              <a:t> of tracking </a:t>
            </a:r>
            <a:r>
              <a:rPr lang="en-US" dirty="0" err="1"/>
              <a:t>algos</a:t>
            </a:r>
            <a:r>
              <a:rPr lang="en-US" dirty="0"/>
              <a:t> &amp; code performance</a:t>
            </a:r>
          </a:p>
          <a:p>
            <a:pPr marL="455375" lvl="1"/>
            <a:r>
              <a:rPr lang="en-US" dirty="0"/>
              <a:t>Integration of upgrade and baseline tracking code</a:t>
            </a:r>
          </a:p>
          <a:p>
            <a:pPr marL="455375" lvl="1"/>
            <a:r>
              <a:rPr lang="en-US" dirty="0"/>
              <a:t>New techniques to validate tracking performance</a:t>
            </a:r>
          </a:p>
          <a:p>
            <a:pPr marL="455375" lvl="1"/>
            <a:r>
              <a:rPr lang="en-US" dirty="0"/>
              <a:t>Significant work for near-term high PU runs</a:t>
            </a:r>
          </a:p>
          <a:p>
            <a:pPr marL="687526" lvl="2"/>
            <a:r>
              <a:rPr lang="en-US" dirty="0"/>
              <a:t>‘Upgrade’ issues now becoming relevant in 2011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8673" y="4214813"/>
            <a:ext cx="2027039" cy="20002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3594" y="1196579"/>
            <a:ext cx="2911078" cy="218777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real_old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">
  <a:themeElements>
    <a:clrScheme name="">
      <a:dk1>
        <a:srgbClr val="004080"/>
      </a:dk1>
      <a:lt1>
        <a:srgbClr val="FFBF7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DCC0"/>
      </a:accent3>
      <a:accent4>
        <a:srgbClr val="0035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charset="0"/>
            <a:ea typeface="ヒラギノ明朝 ProN W3" charset="-128"/>
            <a:cs typeface="ヒラギノ明朝 ProN W3" charset="-128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charset="0"/>
            <a:ea typeface="ヒラギノ明朝 ProN W3" charset="-128"/>
            <a:cs typeface="ヒラギノ明朝 ProN W3" charset="-128"/>
            <a:sym typeface="Palatino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itle &amp; Bullets">
  <a:themeElements>
    <a:clrScheme name="">
      <a:dk1>
        <a:srgbClr val="004080"/>
      </a:dk1>
      <a:lt1>
        <a:srgbClr val="FFBF7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DCC0"/>
      </a:accent3>
      <a:accent4>
        <a:srgbClr val="0035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pitchFamily="-1" charset="0"/>
            <a:ea typeface="ヒラギノ明朝 ProN W3" pitchFamily="-1" charset="-128"/>
            <a:cs typeface="ヒラギノ明朝 ProN W3" pitchFamily="-1" charset="-128"/>
            <a:sym typeface="Palatino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4080"/>
            </a:solidFill>
            <a:effectLst/>
            <a:latin typeface="Palatino" pitchFamily="-1" charset="0"/>
            <a:ea typeface="ヒラギノ明朝 ProN W3" pitchFamily="-1" charset="-128"/>
            <a:cs typeface="ヒラギノ明朝 ProN W3" pitchFamily="-1" charset="-128"/>
            <a:sym typeface="Palatino" pitchFamily="-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vF_fortemplate">
  <a:themeElements>
    <a:clrScheme name="EvF_fo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vF_fortemplate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vF_fo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F_for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F_for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8BF3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8BF3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TP 10 - Lettow FC - 2010.06.16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F497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000" b="1" dirty="0" smtClean="0">
            <a:solidFill>
              <a:schemeClr val="tx1"/>
            </a:solidFill>
            <a:effectLst/>
            <a:latin typeface="+mn-lt"/>
          </a:defRPr>
        </a:defPPr>
      </a:lstStyle>
    </a:txDef>
  </a:objectDefaults>
  <a:extraClrSchemeLst>
    <a:extraClrScheme>
      <a:clrScheme name="cern-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n-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n-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n-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n-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n-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n-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n-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n-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n-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n-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n-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50364</TotalTime>
  <Words>3745</Words>
  <Application>Microsoft Macintosh PowerPoint</Application>
  <PresentationFormat>On-screen Show (4:3)</PresentationFormat>
  <Paragraphs>644</Paragraphs>
  <Slides>45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15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Office Theme</vt:lpstr>
      <vt:lpstr>1_EvF_fortemplate</vt:lpstr>
      <vt:lpstr>2_EvF_fortemplate</vt:lpstr>
      <vt:lpstr>1_Office Theme</vt:lpstr>
      <vt:lpstr>1_Textured</vt:lpstr>
      <vt:lpstr>2_Office Theme</vt:lpstr>
      <vt:lpstr>Blank Presentation</vt:lpstr>
      <vt:lpstr>1_Blank Presentation</vt:lpstr>
      <vt:lpstr>MTP 10 - Lettow FC - 2010.06.16</vt:lpstr>
      <vt:lpstr>real_old_origin</vt:lpstr>
      <vt:lpstr>Default Design</vt:lpstr>
      <vt:lpstr>Title &amp; Bullets</vt:lpstr>
      <vt:lpstr>3_Office Theme</vt:lpstr>
      <vt:lpstr>4_Office Theme</vt:lpstr>
      <vt:lpstr>1_Title &amp; Bullets</vt:lpstr>
      <vt:lpstr>UK CMS Upgrade Oversight Committee</vt:lpstr>
      <vt:lpstr>Overview</vt:lpstr>
      <vt:lpstr>CMS status</vt:lpstr>
      <vt:lpstr>Slide 4</vt:lpstr>
      <vt:lpstr>LHC Status : 2011 – so far … </vt:lpstr>
      <vt:lpstr>LHC future plans</vt:lpstr>
      <vt:lpstr>Slide 7</vt:lpstr>
      <vt:lpstr>UK &amp; CMS upgrade progress</vt:lpstr>
      <vt:lpstr>WP1: Overview</vt:lpstr>
      <vt:lpstr>WP1: Tracking Progress</vt:lpstr>
      <vt:lpstr>WP1: Tracking Progress</vt:lpstr>
      <vt:lpstr>WP2</vt:lpstr>
      <vt:lpstr>CBC principal results</vt:lpstr>
      <vt:lpstr>CBC-sensor module </vt:lpstr>
      <vt:lpstr>Slide 15</vt:lpstr>
      <vt:lpstr>Next CBC design</vt:lpstr>
      <vt:lpstr>WP2: SFED Progress</vt:lpstr>
      <vt:lpstr>WP2: SFED Plans 2012</vt:lpstr>
      <vt:lpstr>WP3: Trigger Development</vt:lpstr>
      <vt:lpstr>WP3: MINI-T5 Development</vt:lpstr>
      <vt:lpstr>WP3: Demonstrator System</vt:lpstr>
      <vt:lpstr>WP3: Demonstrator System (continued)</vt:lpstr>
      <vt:lpstr>WP3: Triggering strategy development</vt:lpstr>
      <vt:lpstr>WP3: 2012 Plans</vt:lpstr>
      <vt:lpstr>WP4 : pixel detector DAQ and test system</vt:lpstr>
      <vt:lpstr>WP4 future plans</vt:lpstr>
      <vt:lpstr>CMS planning</vt:lpstr>
      <vt:lpstr>Calorimeter Trigger Designs</vt:lpstr>
      <vt:lpstr>Trigger Upgrades Schedule </vt:lpstr>
      <vt:lpstr>UK upgrade planning</vt:lpstr>
      <vt:lpstr>WP1: Future</vt:lpstr>
      <vt:lpstr>Bridging funding request</vt:lpstr>
      <vt:lpstr>Summary</vt:lpstr>
      <vt:lpstr>Further information</vt:lpstr>
      <vt:lpstr>Slide 35</vt:lpstr>
      <vt:lpstr>Slide 36</vt:lpstr>
      <vt:lpstr>The 10 year technical Plan</vt:lpstr>
      <vt:lpstr>CBC – basic functionality</vt:lpstr>
      <vt:lpstr>Slide 39</vt:lpstr>
      <vt:lpstr>Slide 40</vt:lpstr>
      <vt:lpstr>Final system</vt:lpstr>
      <vt:lpstr>WP3 Extra pics</vt:lpstr>
      <vt:lpstr>Slide 43</vt:lpstr>
      <vt:lpstr>Slide 44</vt:lpstr>
      <vt:lpstr>ECAL–Trigger Interface - OptoSLB 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 Hall</dc:creator>
  <cp:lastModifiedBy>Geoff Hall</cp:lastModifiedBy>
  <cp:revision>1410</cp:revision>
  <cp:lastPrinted>2011-02-16T08:17:38Z</cp:lastPrinted>
  <dcterms:created xsi:type="dcterms:W3CDTF">2011-10-04T13:22:14Z</dcterms:created>
  <dcterms:modified xsi:type="dcterms:W3CDTF">2011-10-04T17:00:26Z</dcterms:modified>
</cp:coreProperties>
</file>