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7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18.xml" ContentType="application/vnd.openxmlformats-officedocument.them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19.xml" ContentType="application/vnd.openxmlformats-officedocument.them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20.xml" ContentType="application/vnd.openxmlformats-officedocument.them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21.xml" ContentType="application/vnd.openxmlformats-officedocument.them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22.xml" ContentType="application/vnd.openxmlformats-officedocument.them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23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64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895" r:id="rId8"/>
    <p:sldMasterId id="2147484014" r:id="rId9"/>
    <p:sldMasterId id="2147484074" r:id="rId10"/>
    <p:sldMasterId id="2147484086" r:id="rId11"/>
    <p:sldMasterId id="2147484098" r:id="rId12"/>
    <p:sldMasterId id="2147484122" r:id="rId13"/>
    <p:sldMasterId id="2147484134" r:id="rId14"/>
    <p:sldMasterId id="2147484146" r:id="rId15"/>
    <p:sldMasterId id="2147484158" r:id="rId16"/>
    <p:sldMasterId id="2147484228" r:id="rId17"/>
    <p:sldMasterId id="2147484368" r:id="rId18"/>
    <p:sldMasterId id="2147484438" r:id="rId19"/>
    <p:sldMasterId id="2147484508" r:id="rId20"/>
    <p:sldMasterId id="2147484578" r:id="rId21"/>
    <p:sldMasterId id="2147484648" r:id="rId22"/>
    <p:sldMasterId id="2147484718" r:id="rId23"/>
    <p:sldMasterId id="2147484730" r:id="rId24"/>
  </p:sldMasterIdLst>
  <p:notesMasterIdLst>
    <p:notesMasterId r:id="rId82"/>
  </p:notesMasterIdLst>
  <p:handoutMasterIdLst>
    <p:handoutMasterId r:id="rId83"/>
  </p:handoutMasterIdLst>
  <p:sldIdLst>
    <p:sldId id="395" r:id="rId25"/>
    <p:sldId id="396" r:id="rId26"/>
    <p:sldId id="749" r:id="rId27"/>
    <p:sldId id="764" r:id="rId28"/>
    <p:sldId id="762" r:id="rId29"/>
    <p:sldId id="765" r:id="rId30"/>
    <p:sldId id="763" r:id="rId31"/>
    <p:sldId id="769" r:id="rId32"/>
    <p:sldId id="742" r:id="rId33"/>
    <p:sldId id="743" r:id="rId34"/>
    <p:sldId id="750" r:id="rId35"/>
    <p:sldId id="751" r:id="rId36"/>
    <p:sldId id="752" r:id="rId37"/>
    <p:sldId id="757" r:id="rId38"/>
    <p:sldId id="756" r:id="rId39"/>
    <p:sldId id="758" r:id="rId40"/>
    <p:sldId id="759" r:id="rId41"/>
    <p:sldId id="760" r:id="rId42"/>
    <p:sldId id="761" r:id="rId43"/>
    <p:sldId id="636" r:id="rId44"/>
    <p:sldId id="724" r:id="rId45"/>
    <p:sldId id="678" r:id="rId46"/>
    <p:sldId id="727" r:id="rId47"/>
    <p:sldId id="741" r:id="rId48"/>
    <p:sldId id="728" r:id="rId49"/>
    <p:sldId id="731" r:id="rId50"/>
    <p:sldId id="732" r:id="rId51"/>
    <p:sldId id="766" r:id="rId52"/>
    <p:sldId id="734" r:id="rId53"/>
    <p:sldId id="735" r:id="rId54"/>
    <p:sldId id="736" r:id="rId55"/>
    <p:sldId id="737" r:id="rId56"/>
    <p:sldId id="709" r:id="rId57"/>
    <p:sldId id="767" r:id="rId58"/>
    <p:sldId id="740" r:id="rId59"/>
    <p:sldId id="768" r:id="rId60"/>
    <p:sldId id="565" r:id="rId61"/>
    <p:sldId id="679" r:id="rId62"/>
    <p:sldId id="714" r:id="rId63"/>
    <p:sldId id="715" r:id="rId64"/>
    <p:sldId id="716" r:id="rId65"/>
    <p:sldId id="717" r:id="rId66"/>
    <p:sldId id="773" r:id="rId67"/>
    <p:sldId id="771" r:id="rId68"/>
    <p:sldId id="770" r:id="rId69"/>
    <p:sldId id="705" r:id="rId70"/>
    <p:sldId id="706" r:id="rId71"/>
    <p:sldId id="500" r:id="rId72"/>
    <p:sldId id="729" r:id="rId73"/>
    <p:sldId id="772" r:id="rId74"/>
    <p:sldId id="708" r:id="rId75"/>
    <p:sldId id="671" r:id="rId76"/>
    <p:sldId id="721" r:id="rId77"/>
    <p:sldId id="722" r:id="rId78"/>
    <p:sldId id="723" r:id="rId79"/>
    <p:sldId id="711" r:id="rId80"/>
    <p:sldId id="712" r:id="rId81"/>
  </p:sldIdLst>
  <p:sldSz cx="9144000" cy="6858000" type="screen4x3"/>
  <p:notesSz cx="6858000" cy="9144000"/>
  <p:defaultTextStyle>
    <a:defPPr>
      <a:defRPr lang="en-US"/>
    </a:defPPr>
    <a:lvl1pPr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910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818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729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636" algn="l" defTabSz="4569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454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1457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8366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5275" algn="l" defTabSz="45691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E3B"/>
    <a:srgbClr val="195FFF"/>
    <a:srgbClr val="FFFB22"/>
    <a:srgbClr val="000000"/>
    <a:srgbClr val="FFFFAC"/>
    <a:srgbClr val="DAF5FF"/>
    <a:srgbClr val="FFF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4" autoAdjust="0"/>
    <p:restoredTop sz="97138" autoAdjust="0"/>
  </p:normalViewPr>
  <p:slideViewPr>
    <p:cSldViewPr snapToGrid="0" snapToObjects="1">
      <p:cViewPr>
        <p:scale>
          <a:sx n="100" d="100"/>
          <a:sy n="100" d="100"/>
        </p:scale>
        <p:origin x="-2784" y="-1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4.xml"/><Relationship Id="rId2" Type="http://schemas.openxmlformats.org/officeDocument/2006/relationships/oleObject" Target="ShirleyAir:Users:jeff:Dropbox:RRBdoc:RRB_2013:TablesForRRB_DOC_draft_v4_WORKING2_J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LS3:calendar 2022-2023</c:v>
          </c:tx>
          <c:spPr>
            <a:solidFill>
              <a:srgbClr val="0000FF"/>
            </a:solidFill>
          </c:spPr>
          <c:invertIfNegative val="0"/>
          <c:cat>
            <c:numRef>
              <c:f>Summary!$J$267:$S$267</c:f>
              <c:numCache>
                <c:formatCode>General</c:formatCode>
                <c:ptCount val="10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  <c:pt idx="7">
                  <c:v>2023.0</c:v>
                </c:pt>
                <c:pt idx="8">
                  <c:v>2024.0</c:v>
                </c:pt>
                <c:pt idx="9">
                  <c:v>2025.0</c:v>
                </c:pt>
              </c:numCache>
            </c:numRef>
          </c:cat>
          <c:val>
            <c:numRef>
              <c:f>Summary!$H$54:$Q$54</c:f>
              <c:numCache>
                <c:formatCode>0.00</c:formatCode>
                <c:ptCount val="10"/>
                <c:pt idx="0">
                  <c:v>0.0</c:v>
                </c:pt>
                <c:pt idx="1">
                  <c:v>12.84</c:v>
                </c:pt>
                <c:pt idx="2">
                  <c:v>37.705781408</c:v>
                </c:pt>
                <c:pt idx="3">
                  <c:v>59.016422112</c:v>
                </c:pt>
                <c:pt idx="4">
                  <c:v>62.042422112</c:v>
                </c:pt>
                <c:pt idx="5">
                  <c:v>57.825781408</c:v>
                </c:pt>
                <c:pt idx="6">
                  <c:v>27.604</c:v>
                </c:pt>
                <c:pt idx="7">
                  <c:v>11.997</c:v>
                </c:pt>
                <c:pt idx="8">
                  <c:v>0.0</c:v>
                </c:pt>
              </c:numCache>
            </c:numRef>
          </c:val>
        </c:ser>
        <c:ser>
          <c:idx val="1"/>
          <c:order val="1"/>
          <c:tx>
            <c:v>LS3:calendar 2023-2024</c:v>
          </c:tx>
          <c:spPr>
            <a:solidFill>
              <a:srgbClr val="FF6600"/>
            </a:solidFill>
          </c:spPr>
          <c:invertIfNegative val="0"/>
          <c:cat>
            <c:numRef>
              <c:f>Summary!$J$267:$S$267</c:f>
              <c:numCache>
                <c:formatCode>General</c:formatCode>
                <c:ptCount val="10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  <c:pt idx="7">
                  <c:v>2023.0</c:v>
                </c:pt>
                <c:pt idx="8">
                  <c:v>2024.0</c:v>
                </c:pt>
                <c:pt idx="9">
                  <c:v>2025.0</c:v>
                </c:pt>
              </c:numCache>
            </c:numRef>
          </c:cat>
          <c:val>
            <c:numRef>
              <c:f>Summary!$H$159:$Q$159</c:f>
              <c:numCache>
                <c:formatCode>0.00</c:formatCode>
                <c:ptCount val="10"/>
                <c:pt idx="0">
                  <c:v>0.0</c:v>
                </c:pt>
                <c:pt idx="1">
                  <c:v>8.242000000000001</c:v>
                </c:pt>
                <c:pt idx="2">
                  <c:v>31.598281408</c:v>
                </c:pt>
                <c:pt idx="3">
                  <c:v>46.760422112</c:v>
                </c:pt>
                <c:pt idx="4">
                  <c:v>50.59428140799999</c:v>
                </c:pt>
                <c:pt idx="5">
                  <c:v>51.95296105599999</c:v>
                </c:pt>
                <c:pt idx="6">
                  <c:v>45.08146105599968</c:v>
                </c:pt>
                <c:pt idx="7">
                  <c:v>22.805</c:v>
                </c:pt>
                <c:pt idx="8">
                  <c:v>11.997</c:v>
                </c:pt>
              </c:numCache>
            </c:numRef>
          </c:val>
        </c:ser>
        <c:ser>
          <c:idx val="2"/>
          <c:order val="2"/>
          <c:tx>
            <c:v>LS3:mid2023 - end2025</c:v>
          </c:tx>
          <c:spPr>
            <a:solidFill>
              <a:srgbClr val="50009A"/>
            </a:solidFill>
          </c:spPr>
          <c:invertIfNegative val="0"/>
          <c:cat>
            <c:numRef>
              <c:f>Summary!$J$267:$S$267</c:f>
              <c:numCache>
                <c:formatCode>General</c:formatCode>
                <c:ptCount val="10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  <c:pt idx="7">
                  <c:v>2023.0</c:v>
                </c:pt>
                <c:pt idx="8">
                  <c:v>2024.0</c:v>
                </c:pt>
                <c:pt idx="9">
                  <c:v>2025.0</c:v>
                </c:pt>
              </c:numCache>
            </c:numRef>
          </c:cat>
          <c:val>
            <c:numRef>
              <c:f>Summary!$H$213:$Q$213</c:f>
              <c:numCache>
                <c:formatCode>0.00</c:formatCode>
                <c:ptCount val="10"/>
                <c:pt idx="0">
                  <c:v>0.0</c:v>
                </c:pt>
                <c:pt idx="1">
                  <c:v>8.242000000000001</c:v>
                </c:pt>
                <c:pt idx="2">
                  <c:v>31.598281408</c:v>
                </c:pt>
                <c:pt idx="3">
                  <c:v>43.929781408</c:v>
                </c:pt>
                <c:pt idx="4">
                  <c:v>46.385531408</c:v>
                </c:pt>
                <c:pt idx="5">
                  <c:v>46.94128140799967</c:v>
                </c:pt>
                <c:pt idx="6">
                  <c:v>44.388211056</c:v>
                </c:pt>
                <c:pt idx="7">
                  <c:v>28.14582035199999</c:v>
                </c:pt>
                <c:pt idx="8">
                  <c:v>15.4015</c:v>
                </c:pt>
                <c:pt idx="9">
                  <c:v>3.999</c:v>
                </c:pt>
              </c:numCache>
            </c:numRef>
          </c:val>
        </c:ser>
        <c:ser>
          <c:idx val="3"/>
          <c:order val="3"/>
          <c:tx>
            <c:v>Phase 1 </c:v>
          </c:tx>
          <c:spPr>
            <a:solidFill>
              <a:srgbClr val="008000"/>
            </a:solidFill>
          </c:spPr>
          <c:invertIfNegative val="0"/>
          <c:cat>
            <c:numRef>
              <c:f>Summary!$J$267:$S$267</c:f>
              <c:numCache>
                <c:formatCode>General</c:formatCode>
                <c:ptCount val="10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  <c:pt idx="7">
                  <c:v>2023.0</c:v>
                </c:pt>
                <c:pt idx="8">
                  <c:v>2024.0</c:v>
                </c:pt>
                <c:pt idx="9">
                  <c:v>2025.0</c:v>
                </c:pt>
              </c:numCache>
            </c:numRef>
          </c:cat>
          <c:val>
            <c:numRef>
              <c:f>Summary!$J$268:$S$268</c:f>
              <c:numCache>
                <c:formatCode>General</c:formatCode>
                <c:ptCount val="10"/>
                <c:pt idx="0">
                  <c:v>6.188000000000001</c:v>
                </c:pt>
                <c:pt idx="1">
                  <c:v>2.049</c:v>
                </c:pt>
                <c:pt idx="2">
                  <c:v>4.624999999999961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9096088"/>
        <c:axId val="2112415736"/>
      </c:barChart>
      <c:catAx>
        <c:axId val="2109096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2415736"/>
        <c:crosses val="autoZero"/>
        <c:auto val="1"/>
        <c:lblAlgn val="ctr"/>
        <c:lblOffset val="100"/>
        <c:noMultiLvlLbl val="0"/>
      </c:catAx>
      <c:valAx>
        <c:axId val="2112415736"/>
        <c:scaling>
          <c:orientation val="minMax"/>
          <c:max val="7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MCHF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21090960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20000">
          <a:schemeClr val="accent2">
            <a:tint val="9000"/>
          </a:schemeClr>
        </a:gs>
        <a:gs pos="100000">
          <a:schemeClr val="accent2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2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 sz="18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08/11/2013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4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08/11/2013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2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910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818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729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636" algn="l" defTabSz="45691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454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57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66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75" algn="l" defTabSz="4569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Dual fiber read-out: scintillation &amp; Cerenkov (DROC) – following work of DREAM/RD52</a:t>
            </a:r>
          </a:p>
          <a:p>
            <a:pPr lvl="3"/>
            <a:r>
              <a:rPr lang="en-US" dirty="0" smtClean="0"/>
              <a:t>using doped/crystal fibers - allows e/h correction for improved resolution </a:t>
            </a:r>
          </a:p>
          <a:p>
            <a:pPr marL="953262" lvl="2" indent="-514350">
              <a:buFont typeface="+mj-lt"/>
              <a:buAutoNum type="arabicPeriod"/>
            </a:pPr>
            <a:r>
              <a:rPr lang="en-US" dirty="0" smtClean="0"/>
              <a:t>Particle Flow Calorimeter (PFCAL) – following work of CALICE</a:t>
            </a:r>
          </a:p>
          <a:p>
            <a:pPr lvl="3"/>
            <a:r>
              <a:rPr lang="en-US" dirty="0" smtClean="0"/>
              <a:t>using GEM/</a:t>
            </a:r>
            <a:r>
              <a:rPr lang="en-US" dirty="0" err="1" smtClean="0"/>
              <a:t>Micromegas</a:t>
            </a:r>
            <a:r>
              <a:rPr lang="en-US" dirty="0" smtClean="0"/>
              <a:t> – fine transverse &amp; longitudinal segmentation to measure shower topology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91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99F54E-DF26-4306-877B-C61CFF939E61}" type="slidenum">
              <a:rPr lang="en-GB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slideMaster" Target="../slideMasters/slideMaster1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slideMaster" Target="../slideMasters/slideMaster1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slideMaster" Target="../slideMasters/slideMaster1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slideMaster" Target="../slideMasters/slideMaster1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slideMaster" Target="../slideMasters/slideMaster1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slideMaster" Target="../slideMasters/slideMaster1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slideMaster" Target="../slideMasters/slideMaster1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slideMaster" Target="../slideMasters/slideMaster1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5.xml"/><Relationship Id="rId2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6.xml"/><Relationship Id="rId2" Type="http://schemas.openxmlformats.org/officeDocument/2006/relationships/slideMaster" Target="../slideMasters/slideMaster2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7.xml"/><Relationship Id="rId2" Type="http://schemas.openxmlformats.org/officeDocument/2006/relationships/slideMaster" Target="../slideMasters/slideMaster2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slideMaster" Target="../slideMasters/slideMaster2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slideMaster" Target="../slideMasters/slideMaster2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0.xml"/><Relationship Id="rId2" Type="http://schemas.openxmlformats.org/officeDocument/2006/relationships/slideMaster" Target="../slideMasters/slideMaster2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1.xml"/><Relationship Id="rId2" Type="http://schemas.openxmlformats.org/officeDocument/2006/relationships/slideMaster" Target="../slideMasters/slideMaster2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2.xml"/><Relationship Id="rId2" Type="http://schemas.openxmlformats.org/officeDocument/2006/relationships/slideMaster" Target="../slideMasters/slideMaster2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3.xml"/><Relationship Id="rId2" Type="http://schemas.openxmlformats.org/officeDocument/2006/relationships/slideMaster" Target="../slideMasters/slideMaster2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4.xml"/><Relationship Id="rId2" Type="http://schemas.openxmlformats.org/officeDocument/2006/relationships/slideMaster" Target="../slideMasters/slideMaster2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5.xml"/><Relationship Id="rId2" Type="http://schemas.openxmlformats.org/officeDocument/2006/relationships/slideMaster" Target="../slideMasters/slideMaster2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6.xml"/><Relationship Id="rId2" Type="http://schemas.openxmlformats.org/officeDocument/2006/relationships/slideMaster" Target="../slideMasters/slideMaster2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7.xml"/><Relationship Id="rId2" Type="http://schemas.openxmlformats.org/officeDocument/2006/relationships/slideMaster" Target="../slideMasters/slideMaster2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8.xml"/><Relationship Id="rId2" Type="http://schemas.openxmlformats.org/officeDocument/2006/relationships/slideMaster" Target="../slideMasters/slideMaster2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9.xml"/><Relationship Id="rId2" Type="http://schemas.openxmlformats.org/officeDocument/2006/relationships/slideMaster" Target="../slideMasters/slideMaster2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0.xml"/><Relationship Id="rId2" Type="http://schemas.openxmlformats.org/officeDocument/2006/relationships/slideMaster" Target="../slideMasters/slideMaster2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1.xml"/><Relationship Id="rId2" Type="http://schemas.openxmlformats.org/officeDocument/2006/relationships/slideMaster" Target="../slideMasters/slideMaster2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2.xml"/><Relationship Id="rId2" Type="http://schemas.openxmlformats.org/officeDocument/2006/relationships/slideMaster" Target="../slideMasters/slideMaster2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3.xml"/><Relationship Id="rId2" Type="http://schemas.openxmlformats.org/officeDocument/2006/relationships/slideMaster" Target="../slideMasters/slideMaster2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654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894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2020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253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4050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383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1179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269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732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31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6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6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7206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53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53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93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120"/>
            <a:ext cx="762000" cy="365125"/>
          </a:xfrm>
        </p:spPr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120"/>
            <a:ext cx="2133600" cy="365125"/>
          </a:xfrm>
        </p:spPr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855C1-C7E4-4620-AA07-0028535F7FAD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3C81-FBFE-4720-9D23-4BC35C6AF027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85CAC-DF30-4E46-BA2B-269737714A09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03D03-1109-4F42-978E-04A60E475C21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E0B0E-7615-4C1C-8BF4-E262CC1BE131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BCBE-ED58-4589-B078-8162683CDA7E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4AA9C-C4A8-46C0-B5CE-5109927395E8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CD13-5CF5-4CE8-9923-05F3F939EE35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51B23-C872-40AB-8062-D209B432D707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EA6E-B852-43B2-BE4F-7B1FBB43D12D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CE4B-83D9-4A0A-92D0-FE59CEB49F9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02601-DB0C-4C4D-A2F5-B7D4C3066B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7136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C36F8-C6E0-664D-9346-B01D3ABA5C3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1833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ABC4B-985C-F54A-A1C9-D9F99757026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518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0C114-5AB4-A640-BE41-CDB5D212A71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216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464B9-DEA2-C640-9BDB-F4E9D4643E2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305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1E84C-CA56-954A-84B3-FF1D1DB1CE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8709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AAF0C-E964-A445-8D80-51906016064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843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BB876-AE9E-0B43-A589-C904743C34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595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39ED6-B773-E241-BC90-23F65F95430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1831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1E51A-F781-7B4D-BDC2-293D8D24285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4703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56508-5B21-D84E-8E4B-96459BEACFA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448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28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07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4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9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2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1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4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56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59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26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0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1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4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54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58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9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20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2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1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2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74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07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48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55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8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8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14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9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2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7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3001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3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6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6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42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52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7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7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2006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8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6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6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9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2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34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48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6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6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96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00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1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1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0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8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1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24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43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11015" y="5410200"/>
            <a:ext cx="86868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60" y="990600"/>
            <a:ext cx="86868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40060" y="3140968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40060" y="5057800"/>
            <a:ext cx="86868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3" y="990600"/>
            <a:ext cx="4273062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285751" y="2803526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defTabSz="912813" eaLnBrk="0" hangingPunct="0">
              <a:defRPr/>
            </a:pP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19626"/>
            <a:ext cx="7772400" cy="1599775"/>
          </a:xfrm>
        </p:spPr>
        <p:txBody>
          <a:bodyPr anchor="b">
            <a:noAutofit/>
          </a:bodyPr>
          <a:lstStyle>
            <a:lvl1pPr algn="ctr">
              <a:defRPr sz="6000" i="1">
                <a:solidFill>
                  <a:schemeClr val="bg2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196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3737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3096344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980728"/>
            <a:ext cx="4343400" cy="3312368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5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8469" y="4581128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71467" y="4578920"/>
            <a:ext cx="4343400" cy="2088232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9764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1196752"/>
            <a:ext cx="434340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54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5057" y="5551984"/>
            <a:ext cx="8840367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990600"/>
            <a:ext cx="41148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>
            <a:lvl1pPr>
              <a:defRPr sz="3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88632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  <a:lvl2pPr>
              <a:buFont typeface="Wingdings" pitchFamily="2" charset="2"/>
              <a:buChar char="Ø"/>
              <a:defRPr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2pPr>
            <a:lvl3pPr>
              <a:buFont typeface="Courier New" pitchFamily="49" charset="0"/>
              <a:buChar char="o"/>
              <a:defRPr sz="1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3pPr>
            <a:lvl4pPr>
              <a:defRPr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4pPr>
            <a:lvl5pPr>
              <a:buFont typeface="Wingdings" pitchFamily="2" charset="2"/>
              <a:buChar char="§"/>
              <a:defRPr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15818" y="6597352"/>
            <a:ext cx="3816424" cy="2606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2813"/>
            <a:r>
              <a:rPr lang="sk-SK" sz="2400" smtClean="0">
                <a:solidFill>
                  <a:prstClr val="black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fr-FR" sz="2400" dirty="0">
              <a:solidFill>
                <a:prstClr val="black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1115616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0EF71B-7A8A-41E4-8407-C267272BC33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88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3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38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6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4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96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20000">
              <a:schemeClr val="tx1">
                <a:lumMod val="95000"/>
                <a:lumOff val="5000"/>
              </a:schemeClr>
            </a:gs>
            <a:gs pos="5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  <a:gs pos="89999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>
            <a:normAutofit/>
          </a:bodyPr>
          <a:lstStyle>
            <a:lvl1pPr>
              <a:defRPr sz="44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4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4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492971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0" dist="38100" dir="18900000" sx="105000" sy="105000" algn="bl" rotWithShape="0">
                    <a:prstClr val="black">
                      <a:alpha val="30000"/>
                    </a:prstClr>
                  </a:outerShdw>
                </a:effectLst>
                <a:latin typeface="Hypatia Sans Pro" pitchFamily="34" charset="0"/>
              </a:defRPr>
            </a:lvl1pPr>
          </a:lstStyle>
          <a:p>
            <a:pPr algn="l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srgbClr val="FFFFFF">
                    <a:lumMod val="50000"/>
                    <a:lumOff val="50000"/>
                  </a:srgbClr>
                </a:solidFill>
                <a:ea typeface="ＭＳ Ｐゴシック" pitchFamily="84" charset="-128"/>
                <a:cs typeface="ＭＳ Ｐゴシック" pitchFamily="84" charset="-128"/>
              </a:rPr>
              <a:pPr algn="l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  <a:lumOff val="50000"/>
                </a:srgbClr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8839200" cy="304800"/>
          </a:xfrm>
          <a:prstGeom prst="rect">
            <a:avLst/>
          </a:prstGeom>
        </p:spPr>
        <p:txBody>
          <a:bodyPr/>
          <a:lstStyle/>
          <a:p>
            <a:pPr algn="just" defTabSz="913224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FFFFFF"/>
                </a:solidFill>
                <a:latin typeface="Corbel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dirty="0">
              <a:solidFill>
                <a:srgbClr val="FFFFFF"/>
              </a:solidFill>
              <a:latin typeface="Corbel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2743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3810000"/>
            <a:ext cx="4114800" cy="28194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00600" y="990600"/>
            <a:ext cx="41148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4582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84582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34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990600"/>
            <a:ext cx="419100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800600" y="3657600"/>
            <a:ext cx="419100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85344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50055" y="3962400"/>
            <a:ext cx="403860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3886200"/>
            <a:ext cx="82296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1143000"/>
            <a:ext cx="62484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76200" y="1143000"/>
            <a:ext cx="251460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74721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871543"/>
            <a:ext cx="434340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102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3333CC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3333CC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112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5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en-GB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Geoff Hall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37" y="6356617"/>
            <a:ext cx="2895939" cy="364512"/>
          </a:xfrm>
          <a:prstGeom prst="rect">
            <a:avLst/>
          </a:prstGeom>
        </p:spPr>
        <p:txBody>
          <a:bodyPr lIns="83997" tIns="41998" rIns="83997" bIns="41998"/>
          <a:lstStyle/>
          <a:p>
            <a:pPr defTabSz="912813"/>
            <a:r>
              <a:rPr lang="sk-SK" sz="240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OSC Nov 2013</a:t>
            </a:r>
            <a:endParaRPr lang="en-US" sz="240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0966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8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8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BCC7D-12BA-B747-995B-BEB88A6DAD9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48939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D789D-B77C-4E4D-9CB9-76B2B09A6EA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30723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E50A9-29CB-1F46-BCA9-19EB80E3CC2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7500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B635A-D7F4-1344-8362-B4F5B801476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5374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87E57-55CA-7B44-BC75-85F3266EB9E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87738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1E64AD-F621-ED46-911E-54D016490E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2491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A2E72-4447-B14D-B1F5-C5D87BCFD70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51948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86764-DAF5-A943-9758-2E9F58B71C2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9179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9EFFA-AB9A-E547-A99C-B61E3740F93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026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BC55B-A7FF-D54C-96B1-17117A5FD05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00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 algn="ctr">
              <a:buNone/>
              <a:defRPr/>
            </a:lvl1pPr>
            <a:lvl2pPr marL="456910" indent="0" algn="ctr">
              <a:buNone/>
              <a:defRPr/>
            </a:lvl2pPr>
            <a:lvl3pPr marL="913818" indent="0" algn="ctr">
              <a:buNone/>
              <a:defRPr/>
            </a:lvl3pPr>
            <a:lvl4pPr marL="1370729" indent="0" algn="ctr">
              <a:buNone/>
              <a:defRPr/>
            </a:lvl4pPr>
            <a:lvl5pPr marL="1827636" indent="0" algn="ctr">
              <a:buNone/>
              <a:defRPr/>
            </a:lvl5pPr>
            <a:lvl6pPr marL="2284547" indent="0" algn="ctr">
              <a:buNone/>
              <a:defRPr/>
            </a:lvl6pPr>
            <a:lvl7pPr marL="2741457" indent="0" algn="ctr">
              <a:buNone/>
              <a:defRPr/>
            </a:lvl7pPr>
            <a:lvl8pPr marL="3198366" indent="0" algn="ctr">
              <a:buNone/>
              <a:defRPr/>
            </a:lvl8pPr>
            <a:lvl9pPr marL="36552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107A1-1054-B644-B558-7C72293EC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87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18" indent="0">
              <a:buNone/>
              <a:defRPr sz="1600"/>
            </a:lvl3pPr>
            <a:lvl4pPr marL="1370729" indent="0">
              <a:buNone/>
              <a:defRPr sz="1400"/>
            </a:lvl4pPr>
            <a:lvl5pPr marL="1827636" indent="0">
              <a:buNone/>
              <a:defRPr sz="1400"/>
            </a:lvl5pPr>
            <a:lvl6pPr marL="2284547" indent="0">
              <a:buNone/>
              <a:defRPr sz="1400"/>
            </a:lvl6pPr>
            <a:lvl7pPr marL="2741457" indent="0">
              <a:buNone/>
              <a:defRPr sz="1400"/>
            </a:lvl7pPr>
            <a:lvl8pPr marL="3198366" indent="0">
              <a:buNone/>
              <a:defRPr sz="1400"/>
            </a:lvl8pPr>
            <a:lvl9pPr marL="365527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81" tIns="45692" rIns="91381" bIns="45692"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4"/>
            <a:ext cx="5111750" cy="5853113"/>
          </a:xfrm>
          <a:prstGeom prst="rect">
            <a:avLst/>
          </a:prstGeom>
        </p:spPr>
        <p:txBody>
          <a:bodyPr lIns="91381" tIns="45692" rIns="91381" bIns="4569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81" tIns="45692" rIns="91381" bIns="45692"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5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5"/>
            <a:ext cx="6019800" cy="5516563"/>
          </a:xfrm>
          <a:prstGeom prst="rect">
            <a:avLst/>
          </a:prstGeom>
        </p:spPr>
        <p:txBody>
          <a:bodyPr vert="eaVert" lIns="91381" tIns="45692" rIns="91381" bIns="456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18" indent="0">
              <a:buNone/>
              <a:defRPr sz="1800" b="1"/>
            </a:lvl3pPr>
            <a:lvl4pPr marL="1370729" indent="0">
              <a:buNone/>
              <a:defRPr sz="1600" b="1"/>
            </a:lvl4pPr>
            <a:lvl5pPr marL="1827636" indent="0">
              <a:buNone/>
              <a:defRPr sz="1600" b="1"/>
            </a:lvl5pPr>
            <a:lvl6pPr marL="2284547" indent="0">
              <a:buNone/>
              <a:defRPr sz="1600" b="1"/>
            </a:lvl6pPr>
            <a:lvl7pPr marL="2741457" indent="0">
              <a:buNone/>
              <a:defRPr sz="1600" b="1"/>
            </a:lvl7pPr>
            <a:lvl8pPr marL="3198366" indent="0">
              <a:buNone/>
              <a:defRPr sz="1600" b="1"/>
            </a:lvl8pPr>
            <a:lvl9pPr marL="365527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3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82" y="2130904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9" y="388670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A76AF-5F89-854F-BB55-EDBFBF93530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1635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18" indent="0">
              <a:buNone/>
              <a:defRPr sz="2400"/>
            </a:lvl3pPr>
            <a:lvl4pPr marL="1370729" indent="0">
              <a:buNone/>
              <a:defRPr sz="2000"/>
            </a:lvl4pPr>
            <a:lvl5pPr marL="1827636" indent="0">
              <a:buNone/>
              <a:defRPr sz="2000"/>
            </a:lvl5pPr>
            <a:lvl6pPr marL="2284547" indent="0">
              <a:buNone/>
              <a:defRPr sz="2000"/>
            </a:lvl6pPr>
            <a:lvl7pPr marL="2741457" indent="0">
              <a:buNone/>
              <a:defRPr sz="2000"/>
            </a:lvl7pPr>
            <a:lvl8pPr marL="3198366" indent="0">
              <a:buNone/>
              <a:defRPr sz="2000"/>
            </a:lvl8pPr>
            <a:lvl9pPr marL="365527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18" indent="0">
              <a:buNone/>
              <a:defRPr sz="1000"/>
            </a:lvl3pPr>
            <a:lvl4pPr marL="1370729" indent="0">
              <a:buNone/>
              <a:defRPr sz="900"/>
            </a:lvl4pPr>
            <a:lvl5pPr marL="1827636" indent="0">
              <a:buNone/>
              <a:defRPr sz="900"/>
            </a:lvl5pPr>
            <a:lvl6pPr marL="2284547" indent="0">
              <a:buNone/>
              <a:defRPr sz="900"/>
            </a:lvl6pPr>
            <a:lvl7pPr marL="2741457" indent="0">
              <a:buNone/>
              <a:defRPr sz="900"/>
            </a:lvl7pPr>
            <a:lvl8pPr marL="3198366" indent="0">
              <a:buNone/>
              <a:defRPr sz="900"/>
            </a:lvl8pPr>
            <a:lvl9pPr marL="365527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2F09A-F277-1347-9414-4FFAAE71638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53399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4" y="4406857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4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7F28A-47FB-ED4E-AC8A-A4B0F59AA26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615506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808" y="1062633"/>
            <a:ext cx="4366617" cy="5134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062633"/>
            <a:ext cx="4366617" cy="513457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3BA9-1D71-BA4C-819A-72943C0DDF1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15926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5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243C5-BEFC-5041-B2F0-86C401AACDE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002356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938F0-B426-D247-9F25-0ED47949045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43988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49B4E-EB93-EA44-809A-1E827867A6B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094463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5" y="27352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5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0FB27-501D-3540-AA93-42CBDAD1391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130957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80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F0E35-BC51-FF49-B993-D0865D035CB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098484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EB173-C4ED-5347-A25F-D2253BBC413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90029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2101" y="56"/>
            <a:ext cx="2210098" cy="619720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808" y="56"/>
            <a:ext cx="6523137" cy="619720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0E28-D1C6-C24D-A461-6B202F053A9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00475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84.xml"/><Relationship Id="rId63" Type="http://schemas.openxmlformats.org/officeDocument/2006/relationships/slideLayout" Target="../slideLayouts/slideLayout228.xml"/><Relationship Id="rId64" Type="http://schemas.openxmlformats.org/officeDocument/2006/relationships/slideLayout" Target="../slideLayouts/slideLayout229.xml"/><Relationship Id="rId65" Type="http://schemas.openxmlformats.org/officeDocument/2006/relationships/slideLayout" Target="../slideLayouts/slideLayout230.xml"/><Relationship Id="rId66" Type="http://schemas.openxmlformats.org/officeDocument/2006/relationships/slideLayout" Target="../slideLayouts/slideLayout231.xml"/><Relationship Id="rId67" Type="http://schemas.openxmlformats.org/officeDocument/2006/relationships/slideLayout" Target="../slideLayouts/slideLayout232.xml"/><Relationship Id="rId68" Type="http://schemas.openxmlformats.org/officeDocument/2006/relationships/slideLayout" Target="../slideLayouts/slideLayout233.xml"/><Relationship Id="rId69" Type="http://schemas.openxmlformats.org/officeDocument/2006/relationships/slideLayout" Target="../slideLayouts/slideLayout234.xml"/><Relationship Id="rId50" Type="http://schemas.openxmlformats.org/officeDocument/2006/relationships/slideLayout" Target="../slideLayouts/slideLayout215.xml"/><Relationship Id="rId51" Type="http://schemas.openxmlformats.org/officeDocument/2006/relationships/slideLayout" Target="../slideLayouts/slideLayout216.xml"/><Relationship Id="rId52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18.xml"/><Relationship Id="rId54" Type="http://schemas.openxmlformats.org/officeDocument/2006/relationships/slideLayout" Target="../slideLayouts/slideLayout219.xml"/><Relationship Id="rId55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21.xml"/><Relationship Id="rId57" Type="http://schemas.openxmlformats.org/officeDocument/2006/relationships/slideLayout" Target="../slideLayouts/slideLayout222.xml"/><Relationship Id="rId58" Type="http://schemas.openxmlformats.org/officeDocument/2006/relationships/slideLayout" Target="../slideLayouts/slideLayout223.xml"/><Relationship Id="rId59" Type="http://schemas.openxmlformats.org/officeDocument/2006/relationships/slideLayout" Target="../slideLayouts/slideLayout224.xml"/><Relationship Id="rId4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07.xml"/><Relationship Id="rId43" Type="http://schemas.openxmlformats.org/officeDocument/2006/relationships/slideLayout" Target="../slideLayouts/slideLayout208.xml"/><Relationship Id="rId44" Type="http://schemas.openxmlformats.org/officeDocument/2006/relationships/slideLayout" Target="../slideLayouts/slideLayout209.xml"/><Relationship Id="rId45" Type="http://schemas.openxmlformats.org/officeDocument/2006/relationships/slideLayout" Target="../slideLayouts/slideLayout210.xml"/><Relationship Id="rId46" Type="http://schemas.openxmlformats.org/officeDocument/2006/relationships/slideLayout" Target="../slideLayouts/slideLayout211.xml"/><Relationship Id="rId47" Type="http://schemas.openxmlformats.org/officeDocument/2006/relationships/slideLayout" Target="../slideLayouts/slideLayout212.xml"/><Relationship Id="rId48" Type="http://schemas.openxmlformats.org/officeDocument/2006/relationships/slideLayout" Target="../slideLayouts/slideLayout213.xml"/><Relationship Id="rId49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197.xml"/><Relationship Id="rId33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199.xml"/><Relationship Id="rId35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1.xml"/><Relationship Id="rId37" Type="http://schemas.openxmlformats.org/officeDocument/2006/relationships/slideLayout" Target="../slideLayouts/slideLayout202.xml"/><Relationship Id="rId38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04.xml"/><Relationship Id="rId70" Type="http://schemas.openxmlformats.org/officeDocument/2006/relationships/theme" Target="../theme/theme16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1.xml"/><Relationship Id="rId27" Type="http://schemas.openxmlformats.org/officeDocument/2006/relationships/slideLayout" Target="../slideLayouts/slideLayout192.xml"/><Relationship Id="rId28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194.xml"/><Relationship Id="rId60" Type="http://schemas.openxmlformats.org/officeDocument/2006/relationships/slideLayout" Target="../slideLayouts/slideLayout225.xml"/><Relationship Id="rId61" Type="http://schemas.openxmlformats.org/officeDocument/2006/relationships/slideLayout" Target="../slideLayouts/slideLayout226.xml"/><Relationship Id="rId62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53.xml"/><Relationship Id="rId63" Type="http://schemas.openxmlformats.org/officeDocument/2006/relationships/slideLayout" Target="../slideLayouts/slideLayout297.xml"/><Relationship Id="rId64" Type="http://schemas.openxmlformats.org/officeDocument/2006/relationships/slideLayout" Target="../slideLayouts/slideLayout298.xml"/><Relationship Id="rId65" Type="http://schemas.openxmlformats.org/officeDocument/2006/relationships/slideLayout" Target="../slideLayouts/slideLayout299.xml"/><Relationship Id="rId66" Type="http://schemas.openxmlformats.org/officeDocument/2006/relationships/slideLayout" Target="../slideLayouts/slideLayout300.xml"/><Relationship Id="rId67" Type="http://schemas.openxmlformats.org/officeDocument/2006/relationships/slideLayout" Target="../slideLayouts/slideLayout301.xml"/><Relationship Id="rId68" Type="http://schemas.openxmlformats.org/officeDocument/2006/relationships/slideLayout" Target="../slideLayouts/slideLayout302.xml"/><Relationship Id="rId69" Type="http://schemas.openxmlformats.org/officeDocument/2006/relationships/slideLayout" Target="../slideLayouts/slideLayout303.xml"/><Relationship Id="rId50" Type="http://schemas.openxmlformats.org/officeDocument/2006/relationships/slideLayout" Target="../slideLayouts/slideLayout284.xml"/><Relationship Id="rId51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288.xml"/><Relationship Id="rId55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1.xml"/><Relationship Id="rId58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293.xml"/><Relationship Id="rId40" Type="http://schemas.openxmlformats.org/officeDocument/2006/relationships/slideLayout" Target="../slideLayouts/slideLayout274.xml"/><Relationship Id="rId41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78.xml"/><Relationship Id="rId45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0.xml"/><Relationship Id="rId47" Type="http://schemas.openxmlformats.org/officeDocument/2006/relationships/slideLayout" Target="../slideLayouts/slideLayout281.xml"/><Relationship Id="rId48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64.xml"/><Relationship Id="rId31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68.xml"/><Relationship Id="rId35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0.xml"/><Relationship Id="rId37" Type="http://schemas.openxmlformats.org/officeDocument/2006/relationships/slideLayout" Target="../slideLayouts/slideLayout271.xml"/><Relationship Id="rId38" Type="http://schemas.openxmlformats.org/officeDocument/2006/relationships/slideLayout" Target="../slideLayouts/slideLayout272.xml"/><Relationship Id="rId39" Type="http://schemas.openxmlformats.org/officeDocument/2006/relationships/slideLayout" Target="../slideLayouts/slideLayout273.xml"/><Relationship Id="rId70" Type="http://schemas.openxmlformats.org/officeDocument/2006/relationships/theme" Target="../theme/theme17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0.xml"/><Relationship Id="rId27" Type="http://schemas.openxmlformats.org/officeDocument/2006/relationships/slideLayout" Target="../slideLayouts/slideLayout261.xml"/><Relationship Id="rId28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63.xml"/><Relationship Id="rId60" Type="http://schemas.openxmlformats.org/officeDocument/2006/relationships/slideLayout" Target="../slideLayouts/slideLayout294.xml"/><Relationship Id="rId61" Type="http://schemas.openxmlformats.org/officeDocument/2006/relationships/slideLayout" Target="../slideLayouts/slideLayout295.xml"/><Relationship Id="rId62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46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1.xml"/><Relationship Id="rId19" Type="http://schemas.openxmlformats.org/officeDocument/2006/relationships/slideLayout" Target="../slideLayouts/slideLayout322.xml"/><Relationship Id="rId63" Type="http://schemas.openxmlformats.org/officeDocument/2006/relationships/slideLayout" Target="../slideLayouts/slideLayout366.xml"/><Relationship Id="rId64" Type="http://schemas.openxmlformats.org/officeDocument/2006/relationships/slideLayout" Target="../slideLayouts/slideLayout367.xml"/><Relationship Id="rId65" Type="http://schemas.openxmlformats.org/officeDocument/2006/relationships/slideLayout" Target="../slideLayouts/slideLayout368.xml"/><Relationship Id="rId66" Type="http://schemas.openxmlformats.org/officeDocument/2006/relationships/slideLayout" Target="../slideLayouts/slideLayout369.xml"/><Relationship Id="rId67" Type="http://schemas.openxmlformats.org/officeDocument/2006/relationships/slideLayout" Target="../slideLayouts/slideLayout370.xml"/><Relationship Id="rId68" Type="http://schemas.openxmlformats.org/officeDocument/2006/relationships/slideLayout" Target="../slideLayouts/slideLayout371.xml"/><Relationship Id="rId69" Type="http://schemas.openxmlformats.org/officeDocument/2006/relationships/slideLayout" Target="../slideLayouts/slideLayout372.xml"/><Relationship Id="rId50" Type="http://schemas.openxmlformats.org/officeDocument/2006/relationships/slideLayout" Target="../slideLayouts/slideLayout353.xml"/><Relationship Id="rId51" Type="http://schemas.openxmlformats.org/officeDocument/2006/relationships/slideLayout" Target="../slideLayouts/slideLayout354.xml"/><Relationship Id="rId52" Type="http://schemas.openxmlformats.org/officeDocument/2006/relationships/slideLayout" Target="../slideLayouts/slideLayout355.xml"/><Relationship Id="rId53" Type="http://schemas.openxmlformats.org/officeDocument/2006/relationships/slideLayout" Target="../slideLayouts/slideLayout356.xml"/><Relationship Id="rId54" Type="http://schemas.openxmlformats.org/officeDocument/2006/relationships/slideLayout" Target="../slideLayouts/slideLayout357.xml"/><Relationship Id="rId55" Type="http://schemas.openxmlformats.org/officeDocument/2006/relationships/slideLayout" Target="../slideLayouts/slideLayout358.xml"/><Relationship Id="rId56" Type="http://schemas.openxmlformats.org/officeDocument/2006/relationships/slideLayout" Target="../slideLayouts/slideLayout359.xml"/><Relationship Id="rId57" Type="http://schemas.openxmlformats.org/officeDocument/2006/relationships/slideLayout" Target="../slideLayouts/slideLayout360.xml"/><Relationship Id="rId58" Type="http://schemas.openxmlformats.org/officeDocument/2006/relationships/slideLayout" Target="../slideLayouts/slideLayout361.xml"/><Relationship Id="rId59" Type="http://schemas.openxmlformats.org/officeDocument/2006/relationships/slideLayout" Target="../slideLayouts/slideLayout362.xml"/><Relationship Id="rId40" Type="http://schemas.openxmlformats.org/officeDocument/2006/relationships/slideLayout" Target="../slideLayouts/slideLayout343.xml"/><Relationship Id="rId41" Type="http://schemas.openxmlformats.org/officeDocument/2006/relationships/slideLayout" Target="../slideLayouts/slideLayout344.xml"/><Relationship Id="rId42" Type="http://schemas.openxmlformats.org/officeDocument/2006/relationships/slideLayout" Target="../slideLayouts/slideLayout345.xml"/><Relationship Id="rId43" Type="http://schemas.openxmlformats.org/officeDocument/2006/relationships/slideLayout" Target="../slideLayouts/slideLayout346.xml"/><Relationship Id="rId44" Type="http://schemas.openxmlformats.org/officeDocument/2006/relationships/slideLayout" Target="../slideLayouts/slideLayout347.xml"/><Relationship Id="rId45" Type="http://schemas.openxmlformats.org/officeDocument/2006/relationships/slideLayout" Target="../slideLayouts/slideLayout348.xml"/><Relationship Id="rId46" Type="http://schemas.openxmlformats.org/officeDocument/2006/relationships/slideLayout" Target="../slideLayouts/slideLayout349.xml"/><Relationship Id="rId47" Type="http://schemas.openxmlformats.org/officeDocument/2006/relationships/slideLayout" Target="../slideLayouts/slideLayout350.xml"/><Relationship Id="rId48" Type="http://schemas.openxmlformats.org/officeDocument/2006/relationships/slideLayout" Target="../slideLayouts/slideLayout351.xml"/><Relationship Id="rId49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2.xml"/><Relationship Id="rId30" Type="http://schemas.openxmlformats.org/officeDocument/2006/relationships/slideLayout" Target="../slideLayouts/slideLayout333.xml"/><Relationship Id="rId31" Type="http://schemas.openxmlformats.org/officeDocument/2006/relationships/slideLayout" Target="../slideLayouts/slideLayout334.xml"/><Relationship Id="rId32" Type="http://schemas.openxmlformats.org/officeDocument/2006/relationships/slideLayout" Target="../slideLayouts/slideLayout335.xml"/><Relationship Id="rId33" Type="http://schemas.openxmlformats.org/officeDocument/2006/relationships/slideLayout" Target="../slideLayouts/slideLayout336.xml"/><Relationship Id="rId34" Type="http://schemas.openxmlformats.org/officeDocument/2006/relationships/slideLayout" Target="../slideLayouts/slideLayout337.xml"/><Relationship Id="rId35" Type="http://schemas.openxmlformats.org/officeDocument/2006/relationships/slideLayout" Target="../slideLayouts/slideLayout338.xml"/><Relationship Id="rId36" Type="http://schemas.openxmlformats.org/officeDocument/2006/relationships/slideLayout" Target="../slideLayouts/slideLayout339.xml"/><Relationship Id="rId37" Type="http://schemas.openxmlformats.org/officeDocument/2006/relationships/slideLayout" Target="../slideLayouts/slideLayout340.xml"/><Relationship Id="rId38" Type="http://schemas.openxmlformats.org/officeDocument/2006/relationships/slideLayout" Target="../slideLayouts/slideLayout341.xml"/><Relationship Id="rId39" Type="http://schemas.openxmlformats.org/officeDocument/2006/relationships/slideLayout" Target="../slideLayouts/slideLayout342.xml"/><Relationship Id="rId70" Type="http://schemas.openxmlformats.org/officeDocument/2006/relationships/theme" Target="../theme/theme18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323.xml"/><Relationship Id="rId21" Type="http://schemas.openxmlformats.org/officeDocument/2006/relationships/slideLayout" Target="../slideLayouts/slideLayout324.xml"/><Relationship Id="rId22" Type="http://schemas.openxmlformats.org/officeDocument/2006/relationships/slideLayout" Target="../slideLayouts/slideLayout325.xml"/><Relationship Id="rId23" Type="http://schemas.openxmlformats.org/officeDocument/2006/relationships/slideLayout" Target="../slideLayouts/slideLayout326.xml"/><Relationship Id="rId24" Type="http://schemas.openxmlformats.org/officeDocument/2006/relationships/slideLayout" Target="../slideLayouts/slideLayout327.xml"/><Relationship Id="rId25" Type="http://schemas.openxmlformats.org/officeDocument/2006/relationships/slideLayout" Target="../slideLayouts/slideLayout328.xml"/><Relationship Id="rId26" Type="http://schemas.openxmlformats.org/officeDocument/2006/relationships/slideLayout" Target="../slideLayouts/slideLayout329.xml"/><Relationship Id="rId27" Type="http://schemas.openxmlformats.org/officeDocument/2006/relationships/slideLayout" Target="../slideLayouts/slideLayout330.xml"/><Relationship Id="rId28" Type="http://schemas.openxmlformats.org/officeDocument/2006/relationships/slideLayout" Target="../slideLayouts/slideLayout331.xml"/><Relationship Id="rId29" Type="http://schemas.openxmlformats.org/officeDocument/2006/relationships/slideLayout" Target="../slideLayouts/slideLayout332.xml"/><Relationship Id="rId60" Type="http://schemas.openxmlformats.org/officeDocument/2006/relationships/slideLayout" Target="../slideLayouts/slideLayout363.xml"/><Relationship Id="rId61" Type="http://schemas.openxmlformats.org/officeDocument/2006/relationships/slideLayout" Target="../slideLayouts/slideLayout364.xml"/><Relationship Id="rId62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5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86.xml"/><Relationship Id="rId15" Type="http://schemas.openxmlformats.org/officeDocument/2006/relationships/slideLayout" Target="../slideLayouts/slideLayout387.xml"/><Relationship Id="rId16" Type="http://schemas.openxmlformats.org/officeDocument/2006/relationships/slideLayout" Target="../slideLayouts/slideLayout388.xml"/><Relationship Id="rId17" Type="http://schemas.openxmlformats.org/officeDocument/2006/relationships/slideLayout" Target="../slideLayouts/slideLayout389.xml"/><Relationship Id="rId18" Type="http://schemas.openxmlformats.org/officeDocument/2006/relationships/slideLayout" Target="../slideLayouts/slideLayout390.xml"/><Relationship Id="rId19" Type="http://schemas.openxmlformats.org/officeDocument/2006/relationships/slideLayout" Target="../slideLayouts/slideLayout391.xml"/><Relationship Id="rId63" Type="http://schemas.openxmlformats.org/officeDocument/2006/relationships/slideLayout" Target="../slideLayouts/slideLayout435.xml"/><Relationship Id="rId64" Type="http://schemas.openxmlformats.org/officeDocument/2006/relationships/slideLayout" Target="../slideLayouts/slideLayout436.xml"/><Relationship Id="rId65" Type="http://schemas.openxmlformats.org/officeDocument/2006/relationships/slideLayout" Target="../slideLayouts/slideLayout437.xml"/><Relationship Id="rId66" Type="http://schemas.openxmlformats.org/officeDocument/2006/relationships/slideLayout" Target="../slideLayouts/slideLayout438.xml"/><Relationship Id="rId67" Type="http://schemas.openxmlformats.org/officeDocument/2006/relationships/slideLayout" Target="../slideLayouts/slideLayout439.xml"/><Relationship Id="rId68" Type="http://schemas.openxmlformats.org/officeDocument/2006/relationships/slideLayout" Target="../slideLayouts/slideLayout440.xml"/><Relationship Id="rId69" Type="http://schemas.openxmlformats.org/officeDocument/2006/relationships/slideLayout" Target="../slideLayouts/slideLayout441.xml"/><Relationship Id="rId50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23.xml"/><Relationship Id="rId52" Type="http://schemas.openxmlformats.org/officeDocument/2006/relationships/slideLayout" Target="../slideLayouts/slideLayout424.xml"/><Relationship Id="rId53" Type="http://schemas.openxmlformats.org/officeDocument/2006/relationships/slideLayout" Target="../slideLayouts/slideLayout425.xml"/><Relationship Id="rId54" Type="http://schemas.openxmlformats.org/officeDocument/2006/relationships/slideLayout" Target="../slideLayouts/slideLayout426.xml"/><Relationship Id="rId55" Type="http://schemas.openxmlformats.org/officeDocument/2006/relationships/slideLayout" Target="../slideLayouts/slideLayout427.xml"/><Relationship Id="rId56" Type="http://schemas.openxmlformats.org/officeDocument/2006/relationships/slideLayout" Target="../slideLayouts/slideLayout428.xml"/><Relationship Id="rId57" Type="http://schemas.openxmlformats.org/officeDocument/2006/relationships/slideLayout" Target="../slideLayouts/slideLayout429.xml"/><Relationship Id="rId58" Type="http://schemas.openxmlformats.org/officeDocument/2006/relationships/slideLayout" Target="../slideLayouts/slideLayout430.xml"/><Relationship Id="rId59" Type="http://schemas.openxmlformats.org/officeDocument/2006/relationships/slideLayout" Target="../slideLayouts/slideLayout431.xml"/><Relationship Id="rId40" Type="http://schemas.openxmlformats.org/officeDocument/2006/relationships/slideLayout" Target="../slideLayouts/slideLayout412.xml"/><Relationship Id="rId41" Type="http://schemas.openxmlformats.org/officeDocument/2006/relationships/slideLayout" Target="../slideLayouts/slideLayout413.xml"/><Relationship Id="rId42" Type="http://schemas.openxmlformats.org/officeDocument/2006/relationships/slideLayout" Target="../slideLayouts/slideLayout414.xml"/><Relationship Id="rId43" Type="http://schemas.openxmlformats.org/officeDocument/2006/relationships/slideLayout" Target="../slideLayouts/slideLayout415.xml"/><Relationship Id="rId44" Type="http://schemas.openxmlformats.org/officeDocument/2006/relationships/slideLayout" Target="../slideLayouts/slideLayout416.xml"/><Relationship Id="rId45" Type="http://schemas.openxmlformats.org/officeDocument/2006/relationships/slideLayout" Target="../slideLayouts/slideLayout417.xml"/><Relationship Id="rId46" Type="http://schemas.openxmlformats.org/officeDocument/2006/relationships/slideLayout" Target="../slideLayouts/slideLayout418.xml"/><Relationship Id="rId47" Type="http://schemas.openxmlformats.org/officeDocument/2006/relationships/slideLayout" Target="../slideLayouts/slideLayout419.xml"/><Relationship Id="rId48" Type="http://schemas.openxmlformats.org/officeDocument/2006/relationships/slideLayout" Target="../slideLayouts/slideLayout420.xml"/><Relationship Id="rId49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1.xml"/><Relationship Id="rId30" Type="http://schemas.openxmlformats.org/officeDocument/2006/relationships/slideLayout" Target="../slideLayouts/slideLayout402.xml"/><Relationship Id="rId31" Type="http://schemas.openxmlformats.org/officeDocument/2006/relationships/slideLayout" Target="../slideLayouts/slideLayout403.xml"/><Relationship Id="rId32" Type="http://schemas.openxmlformats.org/officeDocument/2006/relationships/slideLayout" Target="../slideLayouts/slideLayout404.xml"/><Relationship Id="rId33" Type="http://schemas.openxmlformats.org/officeDocument/2006/relationships/slideLayout" Target="../slideLayouts/slideLayout405.xml"/><Relationship Id="rId34" Type="http://schemas.openxmlformats.org/officeDocument/2006/relationships/slideLayout" Target="../slideLayouts/slideLayout406.xml"/><Relationship Id="rId35" Type="http://schemas.openxmlformats.org/officeDocument/2006/relationships/slideLayout" Target="../slideLayouts/slideLayout407.xml"/><Relationship Id="rId36" Type="http://schemas.openxmlformats.org/officeDocument/2006/relationships/slideLayout" Target="../slideLayouts/slideLayout408.xml"/><Relationship Id="rId37" Type="http://schemas.openxmlformats.org/officeDocument/2006/relationships/slideLayout" Target="../slideLayouts/slideLayout409.xml"/><Relationship Id="rId38" Type="http://schemas.openxmlformats.org/officeDocument/2006/relationships/slideLayout" Target="../slideLayouts/slideLayout410.xml"/><Relationship Id="rId39" Type="http://schemas.openxmlformats.org/officeDocument/2006/relationships/slideLayout" Target="../slideLayouts/slideLayout411.xml"/><Relationship Id="rId70" Type="http://schemas.openxmlformats.org/officeDocument/2006/relationships/theme" Target="../theme/theme19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393.xml"/><Relationship Id="rId22" Type="http://schemas.openxmlformats.org/officeDocument/2006/relationships/slideLayout" Target="../slideLayouts/slideLayout394.xml"/><Relationship Id="rId23" Type="http://schemas.openxmlformats.org/officeDocument/2006/relationships/slideLayout" Target="../slideLayouts/slideLayout395.xml"/><Relationship Id="rId24" Type="http://schemas.openxmlformats.org/officeDocument/2006/relationships/slideLayout" Target="../slideLayouts/slideLayout396.xml"/><Relationship Id="rId25" Type="http://schemas.openxmlformats.org/officeDocument/2006/relationships/slideLayout" Target="../slideLayouts/slideLayout397.xml"/><Relationship Id="rId26" Type="http://schemas.openxmlformats.org/officeDocument/2006/relationships/slideLayout" Target="../slideLayouts/slideLayout398.xml"/><Relationship Id="rId27" Type="http://schemas.openxmlformats.org/officeDocument/2006/relationships/slideLayout" Target="../slideLayouts/slideLayout399.xml"/><Relationship Id="rId28" Type="http://schemas.openxmlformats.org/officeDocument/2006/relationships/slideLayout" Target="../slideLayouts/slideLayout400.xml"/><Relationship Id="rId29" Type="http://schemas.openxmlformats.org/officeDocument/2006/relationships/slideLayout" Target="../slideLayouts/slideLayout401.xml"/><Relationship Id="rId60" Type="http://schemas.openxmlformats.org/officeDocument/2006/relationships/slideLayout" Target="../slideLayouts/slideLayout432.xml"/><Relationship Id="rId61" Type="http://schemas.openxmlformats.org/officeDocument/2006/relationships/slideLayout" Target="../slideLayouts/slideLayout433.xml"/><Relationship Id="rId62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4.xml"/><Relationship Id="rId14" Type="http://schemas.openxmlformats.org/officeDocument/2006/relationships/slideLayout" Target="../slideLayouts/slideLayout455.xml"/><Relationship Id="rId15" Type="http://schemas.openxmlformats.org/officeDocument/2006/relationships/slideLayout" Target="../slideLayouts/slideLayout456.xml"/><Relationship Id="rId16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58.xml"/><Relationship Id="rId18" Type="http://schemas.openxmlformats.org/officeDocument/2006/relationships/slideLayout" Target="../slideLayouts/slideLayout459.xml"/><Relationship Id="rId19" Type="http://schemas.openxmlformats.org/officeDocument/2006/relationships/slideLayout" Target="../slideLayouts/slideLayout460.xml"/><Relationship Id="rId63" Type="http://schemas.openxmlformats.org/officeDocument/2006/relationships/slideLayout" Target="../slideLayouts/slideLayout504.xml"/><Relationship Id="rId64" Type="http://schemas.openxmlformats.org/officeDocument/2006/relationships/slideLayout" Target="../slideLayouts/slideLayout505.xml"/><Relationship Id="rId65" Type="http://schemas.openxmlformats.org/officeDocument/2006/relationships/slideLayout" Target="../slideLayouts/slideLayout506.xml"/><Relationship Id="rId66" Type="http://schemas.openxmlformats.org/officeDocument/2006/relationships/slideLayout" Target="../slideLayouts/slideLayout507.xml"/><Relationship Id="rId67" Type="http://schemas.openxmlformats.org/officeDocument/2006/relationships/slideLayout" Target="../slideLayouts/slideLayout508.xml"/><Relationship Id="rId68" Type="http://schemas.openxmlformats.org/officeDocument/2006/relationships/slideLayout" Target="../slideLayouts/slideLayout509.xml"/><Relationship Id="rId69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491.xml"/><Relationship Id="rId51" Type="http://schemas.openxmlformats.org/officeDocument/2006/relationships/slideLayout" Target="../slideLayouts/slideLayout492.xml"/><Relationship Id="rId52" Type="http://schemas.openxmlformats.org/officeDocument/2006/relationships/slideLayout" Target="../slideLayouts/slideLayout493.xml"/><Relationship Id="rId53" Type="http://schemas.openxmlformats.org/officeDocument/2006/relationships/slideLayout" Target="../slideLayouts/slideLayout494.xml"/><Relationship Id="rId54" Type="http://schemas.openxmlformats.org/officeDocument/2006/relationships/slideLayout" Target="../slideLayouts/slideLayout495.xml"/><Relationship Id="rId55" Type="http://schemas.openxmlformats.org/officeDocument/2006/relationships/slideLayout" Target="../slideLayouts/slideLayout496.xml"/><Relationship Id="rId56" Type="http://schemas.openxmlformats.org/officeDocument/2006/relationships/slideLayout" Target="../slideLayouts/slideLayout497.xml"/><Relationship Id="rId57" Type="http://schemas.openxmlformats.org/officeDocument/2006/relationships/slideLayout" Target="../slideLayouts/slideLayout498.xml"/><Relationship Id="rId58" Type="http://schemas.openxmlformats.org/officeDocument/2006/relationships/slideLayout" Target="../slideLayouts/slideLayout499.xml"/><Relationship Id="rId59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481.xml"/><Relationship Id="rId41" Type="http://schemas.openxmlformats.org/officeDocument/2006/relationships/slideLayout" Target="../slideLayouts/slideLayout482.xml"/><Relationship Id="rId42" Type="http://schemas.openxmlformats.org/officeDocument/2006/relationships/slideLayout" Target="../slideLayouts/slideLayout483.xml"/><Relationship Id="rId43" Type="http://schemas.openxmlformats.org/officeDocument/2006/relationships/slideLayout" Target="../slideLayouts/slideLayout484.xml"/><Relationship Id="rId44" Type="http://schemas.openxmlformats.org/officeDocument/2006/relationships/slideLayout" Target="../slideLayouts/slideLayout485.xml"/><Relationship Id="rId45" Type="http://schemas.openxmlformats.org/officeDocument/2006/relationships/slideLayout" Target="../slideLayouts/slideLayout486.xml"/><Relationship Id="rId46" Type="http://schemas.openxmlformats.org/officeDocument/2006/relationships/slideLayout" Target="../slideLayouts/slideLayout487.xml"/><Relationship Id="rId47" Type="http://schemas.openxmlformats.org/officeDocument/2006/relationships/slideLayout" Target="../slideLayouts/slideLayout488.xml"/><Relationship Id="rId48" Type="http://schemas.openxmlformats.org/officeDocument/2006/relationships/slideLayout" Target="../slideLayouts/slideLayout489.xml"/><Relationship Id="rId49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48.xml"/><Relationship Id="rId8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0.xml"/><Relationship Id="rId30" Type="http://schemas.openxmlformats.org/officeDocument/2006/relationships/slideLayout" Target="../slideLayouts/slideLayout471.xml"/><Relationship Id="rId31" Type="http://schemas.openxmlformats.org/officeDocument/2006/relationships/slideLayout" Target="../slideLayouts/slideLayout472.xml"/><Relationship Id="rId32" Type="http://schemas.openxmlformats.org/officeDocument/2006/relationships/slideLayout" Target="../slideLayouts/slideLayout473.xml"/><Relationship Id="rId33" Type="http://schemas.openxmlformats.org/officeDocument/2006/relationships/slideLayout" Target="../slideLayouts/slideLayout474.xml"/><Relationship Id="rId34" Type="http://schemas.openxmlformats.org/officeDocument/2006/relationships/slideLayout" Target="../slideLayouts/slideLayout475.xml"/><Relationship Id="rId35" Type="http://schemas.openxmlformats.org/officeDocument/2006/relationships/slideLayout" Target="../slideLayouts/slideLayout476.xml"/><Relationship Id="rId36" Type="http://schemas.openxmlformats.org/officeDocument/2006/relationships/slideLayout" Target="../slideLayouts/slideLayout477.xml"/><Relationship Id="rId37" Type="http://schemas.openxmlformats.org/officeDocument/2006/relationships/slideLayout" Target="../slideLayouts/slideLayout478.xml"/><Relationship Id="rId38" Type="http://schemas.openxmlformats.org/officeDocument/2006/relationships/slideLayout" Target="../slideLayouts/slideLayout479.xml"/><Relationship Id="rId39" Type="http://schemas.openxmlformats.org/officeDocument/2006/relationships/slideLayout" Target="../slideLayouts/slideLayout480.xml"/><Relationship Id="rId70" Type="http://schemas.openxmlformats.org/officeDocument/2006/relationships/theme" Target="../theme/theme20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461.xml"/><Relationship Id="rId21" Type="http://schemas.openxmlformats.org/officeDocument/2006/relationships/slideLayout" Target="../slideLayouts/slideLayout462.xml"/><Relationship Id="rId22" Type="http://schemas.openxmlformats.org/officeDocument/2006/relationships/slideLayout" Target="../slideLayouts/slideLayout463.xml"/><Relationship Id="rId23" Type="http://schemas.openxmlformats.org/officeDocument/2006/relationships/slideLayout" Target="../slideLayouts/slideLayout464.xml"/><Relationship Id="rId24" Type="http://schemas.openxmlformats.org/officeDocument/2006/relationships/slideLayout" Target="../slideLayouts/slideLayout465.xml"/><Relationship Id="rId25" Type="http://schemas.openxmlformats.org/officeDocument/2006/relationships/slideLayout" Target="../slideLayouts/slideLayout466.xml"/><Relationship Id="rId26" Type="http://schemas.openxmlformats.org/officeDocument/2006/relationships/slideLayout" Target="../slideLayouts/slideLayout467.xml"/><Relationship Id="rId27" Type="http://schemas.openxmlformats.org/officeDocument/2006/relationships/slideLayout" Target="../slideLayouts/slideLayout468.xml"/><Relationship Id="rId28" Type="http://schemas.openxmlformats.org/officeDocument/2006/relationships/slideLayout" Target="../slideLayouts/slideLayout469.xml"/><Relationship Id="rId29" Type="http://schemas.openxmlformats.org/officeDocument/2006/relationships/slideLayout" Target="../slideLayouts/slideLayout470.xml"/><Relationship Id="rId60" Type="http://schemas.openxmlformats.org/officeDocument/2006/relationships/slideLayout" Target="../slideLayouts/slideLayout501.xml"/><Relationship Id="rId61" Type="http://schemas.openxmlformats.org/officeDocument/2006/relationships/slideLayout" Target="../slideLayouts/slideLayout502.xml"/><Relationship Id="rId62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3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3.xml"/><Relationship Id="rId14" Type="http://schemas.openxmlformats.org/officeDocument/2006/relationships/slideLayout" Target="../slideLayouts/slideLayout524.xml"/><Relationship Id="rId15" Type="http://schemas.openxmlformats.org/officeDocument/2006/relationships/slideLayout" Target="../slideLayouts/slideLayout525.xml"/><Relationship Id="rId16" Type="http://schemas.openxmlformats.org/officeDocument/2006/relationships/slideLayout" Target="../slideLayouts/slideLayout526.xml"/><Relationship Id="rId17" Type="http://schemas.openxmlformats.org/officeDocument/2006/relationships/slideLayout" Target="../slideLayouts/slideLayout527.xml"/><Relationship Id="rId18" Type="http://schemas.openxmlformats.org/officeDocument/2006/relationships/slideLayout" Target="../slideLayouts/slideLayout528.xml"/><Relationship Id="rId19" Type="http://schemas.openxmlformats.org/officeDocument/2006/relationships/slideLayout" Target="../slideLayouts/slideLayout529.xml"/><Relationship Id="rId63" Type="http://schemas.openxmlformats.org/officeDocument/2006/relationships/slideLayout" Target="../slideLayouts/slideLayout573.xml"/><Relationship Id="rId64" Type="http://schemas.openxmlformats.org/officeDocument/2006/relationships/slideLayout" Target="../slideLayouts/slideLayout574.xml"/><Relationship Id="rId65" Type="http://schemas.openxmlformats.org/officeDocument/2006/relationships/slideLayout" Target="../slideLayouts/slideLayout575.xml"/><Relationship Id="rId66" Type="http://schemas.openxmlformats.org/officeDocument/2006/relationships/slideLayout" Target="../slideLayouts/slideLayout576.xml"/><Relationship Id="rId67" Type="http://schemas.openxmlformats.org/officeDocument/2006/relationships/slideLayout" Target="../slideLayouts/slideLayout577.xml"/><Relationship Id="rId68" Type="http://schemas.openxmlformats.org/officeDocument/2006/relationships/slideLayout" Target="../slideLayouts/slideLayout578.xml"/><Relationship Id="rId69" Type="http://schemas.openxmlformats.org/officeDocument/2006/relationships/slideLayout" Target="../slideLayouts/slideLayout579.xml"/><Relationship Id="rId50" Type="http://schemas.openxmlformats.org/officeDocument/2006/relationships/slideLayout" Target="../slideLayouts/slideLayout560.xml"/><Relationship Id="rId51" Type="http://schemas.openxmlformats.org/officeDocument/2006/relationships/slideLayout" Target="../slideLayouts/slideLayout561.xml"/><Relationship Id="rId52" Type="http://schemas.openxmlformats.org/officeDocument/2006/relationships/slideLayout" Target="../slideLayouts/slideLayout562.xml"/><Relationship Id="rId53" Type="http://schemas.openxmlformats.org/officeDocument/2006/relationships/slideLayout" Target="../slideLayouts/slideLayout563.xml"/><Relationship Id="rId54" Type="http://schemas.openxmlformats.org/officeDocument/2006/relationships/slideLayout" Target="../slideLayouts/slideLayout564.xml"/><Relationship Id="rId55" Type="http://schemas.openxmlformats.org/officeDocument/2006/relationships/slideLayout" Target="../slideLayouts/slideLayout565.xml"/><Relationship Id="rId56" Type="http://schemas.openxmlformats.org/officeDocument/2006/relationships/slideLayout" Target="../slideLayouts/slideLayout566.xml"/><Relationship Id="rId57" Type="http://schemas.openxmlformats.org/officeDocument/2006/relationships/slideLayout" Target="../slideLayouts/slideLayout567.xml"/><Relationship Id="rId58" Type="http://schemas.openxmlformats.org/officeDocument/2006/relationships/slideLayout" Target="../slideLayouts/slideLayout568.xml"/><Relationship Id="rId59" Type="http://schemas.openxmlformats.org/officeDocument/2006/relationships/slideLayout" Target="../slideLayouts/slideLayout569.xml"/><Relationship Id="rId4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51.xml"/><Relationship Id="rId42" Type="http://schemas.openxmlformats.org/officeDocument/2006/relationships/slideLayout" Target="../slideLayouts/slideLayout552.xml"/><Relationship Id="rId43" Type="http://schemas.openxmlformats.org/officeDocument/2006/relationships/slideLayout" Target="../slideLayouts/slideLayout553.xml"/><Relationship Id="rId44" Type="http://schemas.openxmlformats.org/officeDocument/2006/relationships/slideLayout" Target="../slideLayouts/slideLayout554.xml"/><Relationship Id="rId45" Type="http://schemas.openxmlformats.org/officeDocument/2006/relationships/slideLayout" Target="../slideLayouts/slideLayout555.xml"/><Relationship Id="rId46" Type="http://schemas.openxmlformats.org/officeDocument/2006/relationships/slideLayout" Target="../slideLayouts/slideLayout556.xml"/><Relationship Id="rId47" Type="http://schemas.openxmlformats.org/officeDocument/2006/relationships/slideLayout" Target="../slideLayouts/slideLayout557.xml"/><Relationship Id="rId48" Type="http://schemas.openxmlformats.org/officeDocument/2006/relationships/slideLayout" Target="../slideLayouts/slideLayout558.xml"/><Relationship Id="rId49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12.xml"/><Relationship Id="rId3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17.xml"/><Relationship Id="rId8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19.xml"/><Relationship Id="rId3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41.xml"/><Relationship Id="rId32" Type="http://schemas.openxmlformats.org/officeDocument/2006/relationships/slideLayout" Target="../slideLayouts/slideLayout542.xml"/><Relationship Id="rId33" Type="http://schemas.openxmlformats.org/officeDocument/2006/relationships/slideLayout" Target="../slideLayouts/slideLayout543.xml"/><Relationship Id="rId34" Type="http://schemas.openxmlformats.org/officeDocument/2006/relationships/slideLayout" Target="../slideLayouts/slideLayout544.xml"/><Relationship Id="rId35" Type="http://schemas.openxmlformats.org/officeDocument/2006/relationships/slideLayout" Target="../slideLayouts/slideLayout545.xml"/><Relationship Id="rId36" Type="http://schemas.openxmlformats.org/officeDocument/2006/relationships/slideLayout" Target="../slideLayouts/slideLayout546.xml"/><Relationship Id="rId37" Type="http://schemas.openxmlformats.org/officeDocument/2006/relationships/slideLayout" Target="../slideLayouts/slideLayout547.xml"/><Relationship Id="rId38" Type="http://schemas.openxmlformats.org/officeDocument/2006/relationships/slideLayout" Target="../slideLayouts/slideLayout548.xml"/><Relationship Id="rId39" Type="http://schemas.openxmlformats.org/officeDocument/2006/relationships/slideLayout" Target="../slideLayouts/slideLayout549.xml"/><Relationship Id="rId70" Type="http://schemas.openxmlformats.org/officeDocument/2006/relationships/theme" Target="../theme/theme21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530.xml"/><Relationship Id="rId21" Type="http://schemas.openxmlformats.org/officeDocument/2006/relationships/slideLayout" Target="../slideLayouts/slideLayout531.xml"/><Relationship Id="rId22" Type="http://schemas.openxmlformats.org/officeDocument/2006/relationships/slideLayout" Target="../slideLayouts/slideLayout532.xml"/><Relationship Id="rId23" Type="http://schemas.openxmlformats.org/officeDocument/2006/relationships/slideLayout" Target="../slideLayouts/slideLayout533.xml"/><Relationship Id="rId24" Type="http://schemas.openxmlformats.org/officeDocument/2006/relationships/slideLayout" Target="../slideLayouts/slideLayout534.xml"/><Relationship Id="rId25" Type="http://schemas.openxmlformats.org/officeDocument/2006/relationships/slideLayout" Target="../slideLayouts/slideLayout535.xml"/><Relationship Id="rId26" Type="http://schemas.openxmlformats.org/officeDocument/2006/relationships/slideLayout" Target="../slideLayouts/slideLayout536.xml"/><Relationship Id="rId27" Type="http://schemas.openxmlformats.org/officeDocument/2006/relationships/slideLayout" Target="../slideLayouts/slideLayout537.xml"/><Relationship Id="rId28" Type="http://schemas.openxmlformats.org/officeDocument/2006/relationships/slideLayout" Target="../slideLayouts/slideLayout538.xml"/><Relationship Id="rId29" Type="http://schemas.openxmlformats.org/officeDocument/2006/relationships/slideLayout" Target="../slideLayouts/slideLayout539.xml"/><Relationship Id="rId60" Type="http://schemas.openxmlformats.org/officeDocument/2006/relationships/slideLayout" Target="../slideLayouts/slideLayout570.xml"/><Relationship Id="rId61" Type="http://schemas.openxmlformats.org/officeDocument/2006/relationships/slideLayout" Target="../slideLayouts/slideLayout571.xml"/><Relationship Id="rId62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1.xml"/><Relationship Id="rId12" Type="http://schemas.openxmlformats.org/officeDocument/2006/relationships/slideLayout" Target="../slideLayouts/slideLayout522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2.xml"/><Relationship Id="rId14" Type="http://schemas.openxmlformats.org/officeDocument/2006/relationships/slideLayout" Target="../slideLayouts/slideLayout593.xml"/><Relationship Id="rId15" Type="http://schemas.openxmlformats.org/officeDocument/2006/relationships/slideLayout" Target="../slideLayouts/slideLayout594.xml"/><Relationship Id="rId16" Type="http://schemas.openxmlformats.org/officeDocument/2006/relationships/slideLayout" Target="../slideLayouts/slideLayout595.xml"/><Relationship Id="rId17" Type="http://schemas.openxmlformats.org/officeDocument/2006/relationships/slideLayout" Target="../slideLayouts/slideLayout596.xml"/><Relationship Id="rId18" Type="http://schemas.openxmlformats.org/officeDocument/2006/relationships/slideLayout" Target="../slideLayouts/slideLayout597.xml"/><Relationship Id="rId19" Type="http://schemas.openxmlformats.org/officeDocument/2006/relationships/slideLayout" Target="../slideLayouts/slideLayout598.xml"/><Relationship Id="rId63" Type="http://schemas.openxmlformats.org/officeDocument/2006/relationships/slideLayout" Target="../slideLayouts/slideLayout642.xml"/><Relationship Id="rId64" Type="http://schemas.openxmlformats.org/officeDocument/2006/relationships/slideLayout" Target="../slideLayouts/slideLayout643.xml"/><Relationship Id="rId65" Type="http://schemas.openxmlformats.org/officeDocument/2006/relationships/slideLayout" Target="../slideLayouts/slideLayout644.xml"/><Relationship Id="rId66" Type="http://schemas.openxmlformats.org/officeDocument/2006/relationships/slideLayout" Target="../slideLayouts/slideLayout645.xml"/><Relationship Id="rId67" Type="http://schemas.openxmlformats.org/officeDocument/2006/relationships/slideLayout" Target="../slideLayouts/slideLayout646.xml"/><Relationship Id="rId68" Type="http://schemas.openxmlformats.org/officeDocument/2006/relationships/slideLayout" Target="../slideLayouts/slideLayout647.xml"/><Relationship Id="rId69" Type="http://schemas.openxmlformats.org/officeDocument/2006/relationships/slideLayout" Target="../slideLayouts/slideLayout648.xml"/><Relationship Id="rId50" Type="http://schemas.openxmlformats.org/officeDocument/2006/relationships/slideLayout" Target="../slideLayouts/slideLayout629.xml"/><Relationship Id="rId51" Type="http://schemas.openxmlformats.org/officeDocument/2006/relationships/slideLayout" Target="../slideLayouts/slideLayout630.xml"/><Relationship Id="rId52" Type="http://schemas.openxmlformats.org/officeDocument/2006/relationships/slideLayout" Target="../slideLayouts/slideLayout631.xml"/><Relationship Id="rId53" Type="http://schemas.openxmlformats.org/officeDocument/2006/relationships/slideLayout" Target="../slideLayouts/slideLayout632.xml"/><Relationship Id="rId54" Type="http://schemas.openxmlformats.org/officeDocument/2006/relationships/slideLayout" Target="../slideLayouts/slideLayout633.xml"/><Relationship Id="rId55" Type="http://schemas.openxmlformats.org/officeDocument/2006/relationships/slideLayout" Target="../slideLayouts/slideLayout634.xml"/><Relationship Id="rId56" Type="http://schemas.openxmlformats.org/officeDocument/2006/relationships/slideLayout" Target="../slideLayouts/slideLayout635.xml"/><Relationship Id="rId57" Type="http://schemas.openxmlformats.org/officeDocument/2006/relationships/slideLayout" Target="../slideLayouts/slideLayout636.xml"/><Relationship Id="rId58" Type="http://schemas.openxmlformats.org/officeDocument/2006/relationships/slideLayout" Target="../slideLayouts/slideLayout637.xml"/><Relationship Id="rId59" Type="http://schemas.openxmlformats.org/officeDocument/2006/relationships/slideLayout" Target="../slideLayouts/slideLayout638.xml"/><Relationship Id="rId40" Type="http://schemas.openxmlformats.org/officeDocument/2006/relationships/slideLayout" Target="../slideLayouts/slideLayout619.xml"/><Relationship Id="rId41" Type="http://schemas.openxmlformats.org/officeDocument/2006/relationships/slideLayout" Target="../slideLayouts/slideLayout620.xml"/><Relationship Id="rId42" Type="http://schemas.openxmlformats.org/officeDocument/2006/relationships/slideLayout" Target="../slideLayouts/slideLayout621.xml"/><Relationship Id="rId43" Type="http://schemas.openxmlformats.org/officeDocument/2006/relationships/slideLayout" Target="../slideLayouts/slideLayout622.xml"/><Relationship Id="rId44" Type="http://schemas.openxmlformats.org/officeDocument/2006/relationships/slideLayout" Target="../slideLayouts/slideLayout623.xml"/><Relationship Id="rId45" Type="http://schemas.openxmlformats.org/officeDocument/2006/relationships/slideLayout" Target="../slideLayouts/slideLayout624.xml"/><Relationship Id="rId46" Type="http://schemas.openxmlformats.org/officeDocument/2006/relationships/slideLayout" Target="../slideLayouts/slideLayout625.xml"/><Relationship Id="rId47" Type="http://schemas.openxmlformats.org/officeDocument/2006/relationships/slideLayout" Target="../slideLayouts/slideLayout626.xml"/><Relationship Id="rId48" Type="http://schemas.openxmlformats.org/officeDocument/2006/relationships/slideLayout" Target="../slideLayouts/slideLayout627.xml"/><Relationship Id="rId49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580.xml"/><Relationship Id="rId2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88.xml"/><Relationship Id="rId30" Type="http://schemas.openxmlformats.org/officeDocument/2006/relationships/slideLayout" Target="../slideLayouts/slideLayout609.xml"/><Relationship Id="rId31" Type="http://schemas.openxmlformats.org/officeDocument/2006/relationships/slideLayout" Target="../slideLayouts/slideLayout610.xml"/><Relationship Id="rId32" Type="http://schemas.openxmlformats.org/officeDocument/2006/relationships/slideLayout" Target="../slideLayouts/slideLayout611.xml"/><Relationship Id="rId33" Type="http://schemas.openxmlformats.org/officeDocument/2006/relationships/slideLayout" Target="../slideLayouts/slideLayout612.xml"/><Relationship Id="rId34" Type="http://schemas.openxmlformats.org/officeDocument/2006/relationships/slideLayout" Target="../slideLayouts/slideLayout613.xml"/><Relationship Id="rId35" Type="http://schemas.openxmlformats.org/officeDocument/2006/relationships/slideLayout" Target="../slideLayouts/slideLayout614.xml"/><Relationship Id="rId36" Type="http://schemas.openxmlformats.org/officeDocument/2006/relationships/slideLayout" Target="../slideLayouts/slideLayout615.xml"/><Relationship Id="rId37" Type="http://schemas.openxmlformats.org/officeDocument/2006/relationships/slideLayout" Target="../slideLayouts/slideLayout616.xml"/><Relationship Id="rId38" Type="http://schemas.openxmlformats.org/officeDocument/2006/relationships/slideLayout" Target="../slideLayouts/slideLayout617.xml"/><Relationship Id="rId39" Type="http://schemas.openxmlformats.org/officeDocument/2006/relationships/slideLayout" Target="../slideLayouts/slideLayout618.xml"/><Relationship Id="rId70" Type="http://schemas.openxmlformats.org/officeDocument/2006/relationships/theme" Target="../theme/theme22.xml"/><Relationship Id="rId71" Type="http://schemas.openxmlformats.org/officeDocument/2006/relationships/image" Target="../media/image8.png"/><Relationship Id="rId20" Type="http://schemas.openxmlformats.org/officeDocument/2006/relationships/slideLayout" Target="../slideLayouts/slideLayout599.xml"/><Relationship Id="rId21" Type="http://schemas.openxmlformats.org/officeDocument/2006/relationships/slideLayout" Target="../slideLayouts/slideLayout600.xml"/><Relationship Id="rId22" Type="http://schemas.openxmlformats.org/officeDocument/2006/relationships/slideLayout" Target="../slideLayouts/slideLayout601.xml"/><Relationship Id="rId23" Type="http://schemas.openxmlformats.org/officeDocument/2006/relationships/slideLayout" Target="../slideLayouts/slideLayout602.xml"/><Relationship Id="rId24" Type="http://schemas.openxmlformats.org/officeDocument/2006/relationships/slideLayout" Target="../slideLayouts/slideLayout603.xml"/><Relationship Id="rId25" Type="http://schemas.openxmlformats.org/officeDocument/2006/relationships/slideLayout" Target="../slideLayouts/slideLayout604.xml"/><Relationship Id="rId26" Type="http://schemas.openxmlformats.org/officeDocument/2006/relationships/slideLayout" Target="../slideLayouts/slideLayout605.xml"/><Relationship Id="rId27" Type="http://schemas.openxmlformats.org/officeDocument/2006/relationships/slideLayout" Target="../slideLayouts/slideLayout606.xml"/><Relationship Id="rId28" Type="http://schemas.openxmlformats.org/officeDocument/2006/relationships/slideLayout" Target="../slideLayouts/slideLayout607.xml"/><Relationship Id="rId29" Type="http://schemas.openxmlformats.org/officeDocument/2006/relationships/slideLayout" Target="../slideLayouts/slideLayout608.xml"/><Relationship Id="rId60" Type="http://schemas.openxmlformats.org/officeDocument/2006/relationships/slideLayout" Target="../slideLayouts/slideLayout639.xml"/><Relationship Id="rId61" Type="http://schemas.openxmlformats.org/officeDocument/2006/relationships/slideLayout" Target="../slideLayouts/slideLayout640.xml"/><Relationship Id="rId62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0.xml"/><Relationship Id="rId12" Type="http://schemas.openxmlformats.org/officeDocument/2006/relationships/slideLayout" Target="../slideLayouts/slideLayout59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9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649.xml"/><Relationship Id="rId2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53.xml"/><Relationship Id="rId6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5.xml"/><Relationship Id="rId8" Type="http://schemas.openxmlformats.org/officeDocument/2006/relationships/slideLayout" Target="../slideLayouts/slideLayout656.xml"/><Relationship Id="rId9" Type="http://schemas.openxmlformats.org/officeDocument/2006/relationships/slideLayout" Target="../slideLayouts/slideLayout657.xml"/><Relationship Id="rId10" Type="http://schemas.openxmlformats.org/officeDocument/2006/relationships/slideLayout" Target="../slideLayouts/slideLayout658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0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660.xml"/><Relationship Id="rId2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662.xml"/><Relationship Id="rId4" Type="http://schemas.openxmlformats.org/officeDocument/2006/relationships/slideLayout" Target="../slideLayouts/slideLayout663.xml"/><Relationship Id="rId5" Type="http://schemas.openxmlformats.org/officeDocument/2006/relationships/slideLayout" Target="../slideLayouts/slideLayout664.xml"/><Relationship Id="rId6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6.xml"/><Relationship Id="rId8" Type="http://schemas.openxmlformats.org/officeDocument/2006/relationships/slideLayout" Target="../slideLayouts/slideLayout667.xml"/><Relationship Id="rId9" Type="http://schemas.openxmlformats.org/officeDocument/2006/relationships/slideLayout" Target="../slideLayouts/slideLayout668.xml"/><Relationship Id="rId10" Type="http://schemas.openxmlformats.org/officeDocument/2006/relationships/slideLayout" Target="../slideLayouts/slideLayout66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0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7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12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  <a:ea typeface="+mn-ea"/>
                <a:cs typeface="+mn-cs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12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  <a:ea typeface="+mn-ea"/>
                <a:cs typeface="+mn-cs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12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8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CFB9AB77-24AB-4961-851B-37ABB5C157C3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6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fld id="{B5131186-A37D-DD4F-94BA-70F6FD9173BD}" type="slidenum">
              <a:rPr lang="en-US"/>
              <a:pPr defTabSz="4572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/>
            <a:r>
              <a:rPr lang="en-GB" smtClean="0">
                <a:ea typeface="ＭＳ Ｐゴシック" charset="0"/>
                <a:cs typeface="Arial" charset="0"/>
              </a:rPr>
              <a:t>Geoff Hall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/>
            <a:fld id="{E20F4378-6D83-0749-A974-8FC204BD4073}" type="slidenum">
              <a:rPr lang="en-GB" smtClean="0">
                <a:ea typeface="ＭＳ Ｐゴシック" charset="0"/>
                <a:cs typeface="Arial" charset="0"/>
              </a:rPr>
              <a:pPr defTabSz="914400"/>
              <a:t>‹#›</a:t>
            </a:fld>
            <a:endParaRPr lang="en-GB" smtClean="0"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98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76" r:id="rId18"/>
    <p:sldLayoutId id="2147484177" r:id="rId19"/>
    <p:sldLayoutId id="2147484178" r:id="rId20"/>
    <p:sldLayoutId id="2147484179" r:id="rId21"/>
    <p:sldLayoutId id="2147484180" r:id="rId22"/>
    <p:sldLayoutId id="2147484181" r:id="rId23"/>
    <p:sldLayoutId id="2147484182" r:id="rId24"/>
    <p:sldLayoutId id="2147484183" r:id="rId25"/>
    <p:sldLayoutId id="2147484184" r:id="rId26"/>
    <p:sldLayoutId id="2147484185" r:id="rId27"/>
    <p:sldLayoutId id="2147484186" r:id="rId28"/>
    <p:sldLayoutId id="2147484187" r:id="rId29"/>
    <p:sldLayoutId id="2147484188" r:id="rId30"/>
    <p:sldLayoutId id="2147484189" r:id="rId31"/>
    <p:sldLayoutId id="2147484190" r:id="rId32"/>
    <p:sldLayoutId id="2147484191" r:id="rId33"/>
    <p:sldLayoutId id="2147484192" r:id="rId34"/>
    <p:sldLayoutId id="2147484193" r:id="rId35"/>
    <p:sldLayoutId id="2147484194" r:id="rId36"/>
    <p:sldLayoutId id="2147484195" r:id="rId37"/>
    <p:sldLayoutId id="2147484196" r:id="rId38"/>
    <p:sldLayoutId id="2147484197" r:id="rId39"/>
    <p:sldLayoutId id="2147484198" r:id="rId40"/>
    <p:sldLayoutId id="2147484199" r:id="rId41"/>
    <p:sldLayoutId id="2147484200" r:id="rId42"/>
    <p:sldLayoutId id="2147484201" r:id="rId43"/>
    <p:sldLayoutId id="2147484202" r:id="rId44"/>
    <p:sldLayoutId id="2147484203" r:id="rId45"/>
    <p:sldLayoutId id="2147484204" r:id="rId46"/>
    <p:sldLayoutId id="2147484205" r:id="rId47"/>
    <p:sldLayoutId id="2147484206" r:id="rId48"/>
    <p:sldLayoutId id="2147484207" r:id="rId49"/>
    <p:sldLayoutId id="2147484208" r:id="rId50"/>
    <p:sldLayoutId id="2147484209" r:id="rId51"/>
    <p:sldLayoutId id="2147484210" r:id="rId52"/>
    <p:sldLayoutId id="2147484211" r:id="rId53"/>
    <p:sldLayoutId id="2147484212" r:id="rId54"/>
    <p:sldLayoutId id="2147484213" r:id="rId55"/>
    <p:sldLayoutId id="2147484214" r:id="rId56"/>
    <p:sldLayoutId id="2147484215" r:id="rId57"/>
    <p:sldLayoutId id="2147484216" r:id="rId58"/>
    <p:sldLayoutId id="2147484217" r:id="rId59"/>
    <p:sldLayoutId id="2147484218" r:id="rId60"/>
    <p:sldLayoutId id="2147484219" r:id="rId61"/>
    <p:sldLayoutId id="2147484220" r:id="rId62"/>
    <p:sldLayoutId id="2147484221" r:id="rId63"/>
    <p:sldLayoutId id="2147484222" r:id="rId64"/>
    <p:sldLayoutId id="2147484223" r:id="rId65"/>
    <p:sldLayoutId id="2147484224" r:id="rId66"/>
    <p:sldLayoutId id="2147484225" r:id="rId67"/>
    <p:sldLayoutId id="2147484226" r:id="rId68"/>
    <p:sldLayoutId id="214748422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96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  <p:sldLayoutId id="2147484255" r:id="rId27"/>
    <p:sldLayoutId id="2147484256" r:id="rId28"/>
    <p:sldLayoutId id="2147484257" r:id="rId29"/>
    <p:sldLayoutId id="2147484258" r:id="rId30"/>
    <p:sldLayoutId id="2147484259" r:id="rId31"/>
    <p:sldLayoutId id="2147484260" r:id="rId32"/>
    <p:sldLayoutId id="2147484261" r:id="rId33"/>
    <p:sldLayoutId id="2147484262" r:id="rId34"/>
    <p:sldLayoutId id="2147484263" r:id="rId35"/>
    <p:sldLayoutId id="2147484264" r:id="rId36"/>
    <p:sldLayoutId id="2147484265" r:id="rId37"/>
    <p:sldLayoutId id="2147484266" r:id="rId38"/>
    <p:sldLayoutId id="2147484267" r:id="rId39"/>
    <p:sldLayoutId id="2147484268" r:id="rId40"/>
    <p:sldLayoutId id="2147484269" r:id="rId41"/>
    <p:sldLayoutId id="2147484270" r:id="rId42"/>
    <p:sldLayoutId id="2147484271" r:id="rId43"/>
    <p:sldLayoutId id="2147484272" r:id="rId44"/>
    <p:sldLayoutId id="2147484273" r:id="rId45"/>
    <p:sldLayoutId id="2147484274" r:id="rId46"/>
    <p:sldLayoutId id="2147484275" r:id="rId47"/>
    <p:sldLayoutId id="2147484276" r:id="rId48"/>
    <p:sldLayoutId id="2147484277" r:id="rId49"/>
    <p:sldLayoutId id="2147484278" r:id="rId50"/>
    <p:sldLayoutId id="2147484279" r:id="rId51"/>
    <p:sldLayoutId id="2147484280" r:id="rId52"/>
    <p:sldLayoutId id="2147484281" r:id="rId53"/>
    <p:sldLayoutId id="2147484282" r:id="rId54"/>
    <p:sldLayoutId id="2147484283" r:id="rId55"/>
    <p:sldLayoutId id="2147484284" r:id="rId56"/>
    <p:sldLayoutId id="2147484285" r:id="rId57"/>
    <p:sldLayoutId id="2147484286" r:id="rId58"/>
    <p:sldLayoutId id="2147484287" r:id="rId59"/>
    <p:sldLayoutId id="2147484288" r:id="rId60"/>
    <p:sldLayoutId id="2147484289" r:id="rId61"/>
    <p:sldLayoutId id="2147484290" r:id="rId62"/>
    <p:sldLayoutId id="2147484291" r:id="rId63"/>
    <p:sldLayoutId id="2147484292" r:id="rId64"/>
    <p:sldLayoutId id="2147484293" r:id="rId65"/>
    <p:sldLayoutId id="2147484294" r:id="rId66"/>
    <p:sldLayoutId id="2147484295" r:id="rId67"/>
    <p:sldLayoutId id="2147484296" r:id="rId68"/>
    <p:sldLayoutId id="214748429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90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  <p:sldLayoutId id="2147484386" r:id="rId18"/>
    <p:sldLayoutId id="2147484387" r:id="rId19"/>
    <p:sldLayoutId id="2147484388" r:id="rId20"/>
    <p:sldLayoutId id="2147484389" r:id="rId21"/>
    <p:sldLayoutId id="2147484390" r:id="rId22"/>
    <p:sldLayoutId id="2147484391" r:id="rId23"/>
    <p:sldLayoutId id="2147484392" r:id="rId24"/>
    <p:sldLayoutId id="2147484393" r:id="rId25"/>
    <p:sldLayoutId id="2147484394" r:id="rId26"/>
    <p:sldLayoutId id="2147484395" r:id="rId27"/>
    <p:sldLayoutId id="2147484396" r:id="rId28"/>
    <p:sldLayoutId id="2147484397" r:id="rId29"/>
    <p:sldLayoutId id="2147484398" r:id="rId30"/>
    <p:sldLayoutId id="2147484399" r:id="rId31"/>
    <p:sldLayoutId id="2147484400" r:id="rId32"/>
    <p:sldLayoutId id="2147484401" r:id="rId33"/>
    <p:sldLayoutId id="2147484402" r:id="rId34"/>
    <p:sldLayoutId id="2147484403" r:id="rId35"/>
    <p:sldLayoutId id="2147484404" r:id="rId36"/>
    <p:sldLayoutId id="2147484405" r:id="rId37"/>
    <p:sldLayoutId id="2147484406" r:id="rId38"/>
    <p:sldLayoutId id="2147484407" r:id="rId39"/>
    <p:sldLayoutId id="2147484408" r:id="rId40"/>
    <p:sldLayoutId id="2147484409" r:id="rId41"/>
    <p:sldLayoutId id="2147484410" r:id="rId42"/>
    <p:sldLayoutId id="2147484411" r:id="rId43"/>
    <p:sldLayoutId id="2147484412" r:id="rId44"/>
    <p:sldLayoutId id="2147484413" r:id="rId45"/>
    <p:sldLayoutId id="2147484414" r:id="rId46"/>
    <p:sldLayoutId id="2147484415" r:id="rId47"/>
    <p:sldLayoutId id="2147484416" r:id="rId48"/>
    <p:sldLayoutId id="2147484417" r:id="rId49"/>
    <p:sldLayoutId id="2147484418" r:id="rId50"/>
    <p:sldLayoutId id="2147484419" r:id="rId51"/>
    <p:sldLayoutId id="2147484420" r:id="rId52"/>
    <p:sldLayoutId id="2147484421" r:id="rId53"/>
    <p:sldLayoutId id="2147484422" r:id="rId54"/>
    <p:sldLayoutId id="2147484423" r:id="rId55"/>
    <p:sldLayoutId id="2147484424" r:id="rId56"/>
    <p:sldLayoutId id="2147484425" r:id="rId57"/>
    <p:sldLayoutId id="2147484426" r:id="rId58"/>
    <p:sldLayoutId id="2147484427" r:id="rId59"/>
    <p:sldLayoutId id="2147484428" r:id="rId60"/>
    <p:sldLayoutId id="2147484429" r:id="rId61"/>
    <p:sldLayoutId id="2147484430" r:id="rId62"/>
    <p:sldLayoutId id="2147484431" r:id="rId63"/>
    <p:sldLayoutId id="2147484432" r:id="rId64"/>
    <p:sldLayoutId id="2147484433" r:id="rId65"/>
    <p:sldLayoutId id="2147484434" r:id="rId66"/>
    <p:sldLayoutId id="2147484435" r:id="rId67"/>
    <p:sldLayoutId id="2147484436" r:id="rId68"/>
    <p:sldLayoutId id="214748443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84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  <p:sldLayoutId id="2147484506" r:id="rId68"/>
    <p:sldLayoutId id="214748450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74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7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76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26" r:id="rId18"/>
    <p:sldLayoutId id="2147484527" r:id="rId19"/>
    <p:sldLayoutId id="2147484528" r:id="rId20"/>
    <p:sldLayoutId id="2147484529" r:id="rId21"/>
    <p:sldLayoutId id="2147484530" r:id="rId22"/>
    <p:sldLayoutId id="2147484531" r:id="rId23"/>
    <p:sldLayoutId id="2147484532" r:id="rId24"/>
    <p:sldLayoutId id="2147484533" r:id="rId25"/>
    <p:sldLayoutId id="2147484534" r:id="rId26"/>
    <p:sldLayoutId id="2147484535" r:id="rId27"/>
    <p:sldLayoutId id="2147484536" r:id="rId28"/>
    <p:sldLayoutId id="2147484537" r:id="rId29"/>
    <p:sldLayoutId id="2147484538" r:id="rId30"/>
    <p:sldLayoutId id="2147484539" r:id="rId31"/>
    <p:sldLayoutId id="2147484540" r:id="rId32"/>
    <p:sldLayoutId id="2147484541" r:id="rId33"/>
    <p:sldLayoutId id="2147484542" r:id="rId34"/>
    <p:sldLayoutId id="2147484543" r:id="rId35"/>
    <p:sldLayoutId id="2147484544" r:id="rId36"/>
    <p:sldLayoutId id="2147484545" r:id="rId37"/>
    <p:sldLayoutId id="2147484546" r:id="rId38"/>
    <p:sldLayoutId id="2147484547" r:id="rId39"/>
    <p:sldLayoutId id="2147484548" r:id="rId40"/>
    <p:sldLayoutId id="2147484549" r:id="rId41"/>
    <p:sldLayoutId id="2147484550" r:id="rId42"/>
    <p:sldLayoutId id="2147484551" r:id="rId43"/>
    <p:sldLayoutId id="2147484552" r:id="rId44"/>
    <p:sldLayoutId id="2147484553" r:id="rId45"/>
    <p:sldLayoutId id="2147484554" r:id="rId46"/>
    <p:sldLayoutId id="2147484555" r:id="rId47"/>
    <p:sldLayoutId id="2147484556" r:id="rId48"/>
    <p:sldLayoutId id="2147484557" r:id="rId49"/>
    <p:sldLayoutId id="2147484558" r:id="rId50"/>
    <p:sldLayoutId id="2147484559" r:id="rId51"/>
    <p:sldLayoutId id="2147484560" r:id="rId52"/>
    <p:sldLayoutId id="2147484561" r:id="rId53"/>
    <p:sldLayoutId id="2147484562" r:id="rId54"/>
    <p:sldLayoutId id="2147484563" r:id="rId55"/>
    <p:sldLayoutId id="2147484564" r:id="rId56"/>
    <p:sldLayoutId id="2147484565" r:id="rId57"/>
    <p:sldLayoutId id="2147484566" r:id="rId58"/>
    <p:sldLayoutId id="2147484567" r:id="rId59"/>
    <p:sldLayoutId id="2147484568" r:id="rId60"/>
    <p:sldLayoutId id="2147484569" r:id="rId61"/>
    <p:sldLayoutId id="2147484570" r:id="rId62"/>
    <p:sldLayoutId id="2147484571" r:id="rId63"/>
    <p:sldLayoutId id="2147484572" r:id="rId64"/>
    <p:sldLayoutId id="2147484573" r:id="rId65"/>
    <p:sldLayoutId id="2147484574" r:id="rId66"/>
    <p:sldLayoutId id="2147484575" r:id="rId67"/>
    <p:sldLayoutId id="2147484576" r:id="rId68"/>
    <p:sldLayoutId id="214748457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66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  <p:sldLayoutId id="2147484591" r:id="rId13"/>
    <p:sldLayoutId id="2147484592" r:id="rId14"/>
    <p:sldLayoutId id="2147484593" r:id="rId15"/>
    <p:sldLayoutId id="2147484594" r:id="rId16"/>
    <p:sldLayoutId id="2147484595" r:id="rId17"/>
    <p:sldLayoutId id="2147484596" r:id="rId18"/>
    <p:sldLayoutId id="2147484597" r:id="rId19"/>
    <p:sldLayoutId id="2147484598" r:id="rId20"/>
    <p:sldLayoutId id="2147484599" r:id="rId21"/>
    <p:sldLayoutId id="2147484600" r:id="rId22"/>
    <p:sldLayoutId id="2147484601" r:id="rId23"/>
    <p:sldLayoutId id="2147484602" r:id="rId24"/>
    <p:sldLayoutId id="2147484603" r:id="rId25"/>
    <p:sldLayoutId id="2147484604" r:id="rId26"/>
    <p:sldLayoutId id="2147484605" r:id="rId27"/>
    <p:sldLayoutId id="2147484606" r:id="rId28"/>
    <p:sldLayoutId id="2147484607" r:id="rId29"/>
    <p:sldLayoutId id="2147484608" r:id="rId30"/>
    <p:sldLayoutId id="2147484609" r:id="rId31"/>
    <p:sldLayoutId id="2147484610" r:id="rId32"/>
    <p:sldLayoutId id="2147484611" r:id="rId33"/>
    <p:sldLayoutId id="2147484612" r:id="rId34"/>
    <p:sldLayoutId id="2147484613" r:id="rId35"/>
    <p:sldLayoutId id="2147484614" r:id="rId36"/>
    <p:sldLayoutId id="2147484615" r:id="rId37"/>
    <p:sldLayoutId id="2147484616" r:id="rId38"/>
    <p:sldLayoutId id="2147484617" r:id="rId39"/>
    <p:sldLayoutId id="2147484618" r:id="rId40"/>
    <p:sldLayoutId id="2147484619" r:id="rId41"/>
    <p:sldLayoutId id="2147484620" r:id="rId42"/>
    <p:sldLayoutId id="2147484621" r:id="rId43"/>
    <p:sldLayoutId id="2147484622" r:id="rId44"/>
    <p:sldLayoutId id="2147484623" r:id="rId45"/>
    <p:sldLayoutId id="2147484624" r:id="rId46"/>
    <p:sldLayoutId id="2147484625" r:id="rId47"/>
    <p:sldLayoutId id="2147484626" r:id="rId48"/>
    <p:sldLayoutId id="2147484627" r:id="rId49"/>
    <p:sldLayoutId id="2147484628" r:id="rId50"/>
    <p:sldLayoutId id="2147484629" r:id="rId51"/>
    <p:sldLayoutId id="2147484630" r:id="rId52"/>
    <p:sldLayoutId id="2147484631" r:id="rId53"/>
    <p:sldLayoutId id="2147484632" r:id="rId54"/>
    <p:sldLayoutId id="2147484633" r:id="rId55"/>
    <p:sldLayoutId id="2147484634" r:id="rId56"/>
    <p:sldLayoutId id="2147484635" r:id="rId57"/>
    <p:sldLayoutId id="2147484636" r:id="rId58"/>
    <p:sldLayoutId id="2147484637" r:id="rId59"/>
    <p:sldLayoutId id="2147484638" r:id="rId60"/>
    <p:sldLayoutId id="2147484639" r:id="rId61"/>
    <p:sldLayoutId id="2147484640" r:id="rId62"/>
    <p:sldLayoutId id="2147484641" r:id="rId63"/>
    <p:sldLayoutId id="2147484642" r:id="rId64"/>
    <p:sldLayoutId id="2147484643" r:id="rId65"/>
    <p:sldLayoutId id="2147484644" r:id="rId66"/>
    <p:sldLayoutId id="2147484645" r:id="rId67"/>
    <p:sldLayoutId id="2147484646" r:id="rId68"/>
    <p:sldLayoutId id="214748464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990607"/>
            <a:ext cx="8686800" cy="5562599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154"/>
            <a:ext cx="6096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pPr defTabSz="912813"/>
            <a:fld id="{72AC53DF-4216-466D-99A7-94400E6C2A25}" type="slidenum">
              <a:rPr lang="en-US" smtClean="0">
                <a:solidFill>
                  <a:srgbClr val="3333CC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defTabSz="912813"/>
              <a:t>‹#›</a:t>
            </a:fld>
            <a:endParaRPr lang="en-US" dirty="0">
              <a:solidFill>
                <a:srgbClr val="3333CC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J. Incandela     October  2013   CMS Status and Upgrades Financial Plan     37</a:t>
            </a:r>
            <a:r>
              <a:rPr lang="en-US" sz="900" i="1" baseline="30000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900" i="1" dirty="0" smtClean="0">
                <a:solidFill>
                  <a:srgbClr val="FFFFFF">
                    <a:lumMod val="50000"/>
                  </a:srgb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Resource Review Board</a:t>
            </a:r>
            <a:endParaRPr lang="en-US" sz="900" i="1" dirty="0">
              <a:solidFill>
                <a:srgbClr val="FFFFFF">
                  <a:lumMod val="50000"/>
                </a:srgb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5" t="23021" r="17239" b="29629"/>
          <a:stretch>
            <a:fillRect/>
          </a:stretch>
        </p:blipFill>
        <p:spPr bwMode="auto">
          <a:xfrm>
            <a:off x="0" y="1"/>
            <a:ext cx="914400" cy="8686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  <p:sldLayoutId id="2147484661" r:id="rId13"/>
    <p:sldLayoutId id="2147484662" r:id="rId14"/>
    <p:sldLayoutId id="2147484663" r:id="rId15"/>
    <p:sldLayoutId id="2147484664" r:id="rId16"/>
    <p:sldLayoutId id="2147484665" r:id="rId17"/>
    <p:sldLayoutId id="2147484666" r:id="rId18"/>
    <p:sldLayoutId id="2147484667" r:id="rId19"/>
    <p:sldLayoutId id="2147484668" r:id="rId20"/>
    <p:sldLayoutId id="2147484669" r:id="rId21"/>
    <p:sldLayoutId id="2147484670" r:id="rId22"/>
    <p:sldLayoutId id="2147484671" r:id="rId23"/>
    <p:sldLayoutId id="2147484672" r:id="rId24"/>
    <p:sldLayoutId id="2147484673" r:id="rId25"/>
    <p:sldLayoutId id="2147484674" r:id="rId26"/>
    <p:sldLayoutId id="2147484675" r:id="rId27"/>
    <p:sldLayoutId id="2147484676" r:id="rId28"/>
    <p:sldLayoutId id="2147484677" r:id="rId29"/>
    <p:sldLayoutId id="2147484678" r:id="rId30"/>
    <p:sldLayoutId id="2147484679" r:id="rId31"/>
    <p:sldLayoutId id="2147484680" r:id="rId32"/>
    <p:sldLayoutId id="2147484681" r:id="rId33"/>
    <p:sldLayoutId id="2147484682" r:id="rId34"/>
    <p:sldLayoutId id="2147484683" r:id="rId35"/>
    <p:sldLayoutId id="2147484684" r:id="rId36"/>
    <p:sldLayoutId id="2147484685" r:id="rId37"/>
    <p:sldLayoutId id="2147484686" r:id="rId38"/>
    <p:sldLayoutId id="2147484687" r:id="rId39"/>
    <p:sldLayoutId id="2147484688" r:id="rId40"/>
    <p:sldLayoutId id="2147484689" r:id="rId41"/>
    <p:sldLayoutId id="2147484690" r:id="rId42"/>
    <p:sldLayoutId id="2147484691" r:id="rId43"/>
    <p:sldLayoutId id="2147484692" r:id="rId44"/>
    <p:sldLayoutId id="2147484693" r:id="rId45"/>
    <p:sldLayoutId id="2147484694" r:id="rId46"/>
    <p:sldLayoutId id="2147484695" r:id="rId47"/>
    <p:sldLayoutId id="2147484696" r:id="rId48"/>
    <p:sldLayoutId id="2147484697" r:id="rId49"/>
    <p:sldLayoutId id="2147484698" r:id="rId50"/>
    <p:sldLayoutId id="2147484699" r:id="rId51"/>
    <p:sldLayoutId id="2147484700" r:id="rId52"/>
    <p:sldLayoutId id="2147484701" r:id="rId53"/>
    <p:sldLayoutId id="2147484702" r:id="rId54"/>
    <p:sldLayoutId id="2147484703" r:id="rId55"/>
    <p:sldLayoutId id="2147484704" r:id="rId56"/>
    <p:sldLayoutId id="2147484705" r:id="rId57"/>
    <p:sldLayoutId id="2147484706" r:id="rId58"/>
    <p:sldLayoutId id="2147484707" r:id="rId59"/>
    <p:sldLayoutId id="2147484708" r:id="rId60"/>
    <p:sldLayoutId id="2147484709" r:id="rId61"/>
    <p:sldLayoutId id="2147484710" r:id="rId62"/>
    <p:sldLayoutId id="2147484711" r:id="rId63"/>
    <p:sldLayoutId id="2147484712" r:id="rId64"/>
    <p:sldLayoutId id="2147484713" r:id="rId65"/>
    <p:sldLayoutId id="2147484714" r:id="rId66"/>
    <p:sldLayoutId id="2147484715" r:id="rId67"/>
    <p:sldLayoutId id="2147484716" r:id="rId68"/>
    <p:sldLayoutId id="2147484717" r:id="rId69"/>
  </p:sldLayoutIdLst>
  <p:hf hdr="0"/>
  <p:txStyles>
    <p:titleStyle>
      <a:lvl1pPr algn="r" rtl="0" eaLnBrk="1" latinLnBrk="0" hangingPunct="1">
        <a:spcBef>
          <a:spcPct val="0"/>
        </a:spcBef>
        <a:buNone/>
        <a:defRPr sz="4800" kern="1200" spc="-150" baseline="0">
          <a:solidFill>
            <a:srgbClr val="0D0D0D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+mn-lt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+mn-lt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AB48200-5A96-4663-B888-207910F9ABE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08/11/2013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0D9355-D317-447D-A191-1EC3AC7D61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defTabSz="914400">
              <a:defRPr/>
            </a:pPr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defTabSz="914400">
              <a:defRPr/>
            </a:pPr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/>
            <a:fld id="{2F1715D6-6F85-3348-9B3F-B9A6572D2A18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pPr defTabSz="914400"/>
              <a:t>‹#›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5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sk-SK" smtClean="0"/>
              <a:t>OSC Nov 2013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9" y="6524745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7"/>
            <a:ext cx="990600" cy="758825"/>
          </a:xfrm>
          <a:prstGeom prst="rect">
            <a:avLst/>
          </a:prstGeom>
        </p:spPr>
        <p:txBody>
          <a:bodyPr wrap="none" lIns="91381" tIns="45692" rIns="91381" bIns="4569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91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81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72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63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0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2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26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26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25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94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3"/>
            <a:ext cx="773723" cy="507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19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81" tIns="45692" rIns="91381" bIns="45692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6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31" tIns="44422" rIns="90431" bIns="44422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31" tIns="44422" rIns="90431" bIns="44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1"/>
            <a:ext cx="773723" cy="507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81" tIns="45692" rIns="91381" bIns="45692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91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818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72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63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82" indent="-3426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8" indent="-28556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74" indent="-22845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82" indent="-22845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6092" indent="-22845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300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910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821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726" indent="-228457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913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0"/>
            <a:ext cx="2895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0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45691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91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910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818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729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636" algn="ctr" defTabSz="45691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82" indent="-34268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21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39" indent="-279222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657" indent="-266531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6092" indent="-228457" algn="l" defTabSz="45691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300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0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1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26" indent="-228457" algn="l" defTabSz="45691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8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6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5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0"/>
            <a:ext cx="9144000" cy="98673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/>
            <a:endParaRPr lang="en-US" sz="1700" smtClean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7282" y="2"/>
            <a:ext cx="7842498" cy="104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 Bold" charset="0"/>
              </a:rPr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805" y="1062633"/>
            <a:ext cx="8840391" cy="513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2053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2"/>
            <a:ext cx="915293" cy="99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432002" y="6361343"/>
            <a:ext cx="6500813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/>
            <a:r>
              <a:rPr lang="en-US" sz="13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ヒラギノ角ゴ ProN W3" charset="0"/>
                <a:sym typeface="Arial" charset="0"/>
              </a:rPr>
              <a:t>LHCC Meeting, 12</a:t>
            </a:r>
            <a:r>
              <a:rPr lang="en-US" sz="1300" baseline="32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ヒラギノ角ゴ ProN W3" charset="0"/>
                <a:sym typeface="Arial" charset="0"/>
              </a:rPr>
              <a:t>th</a:t>
            </a:r>
            <a:r>
              <a:rPr lang="en-US" sz="13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ヒラギノ角ゴ ProN W3" charset="0"/>
                <a:sym typeface="Arial" charset="0"/>
              </a:rPr>
              <a:t> March 2013.</a:t>
            </a:r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66344" y="6366923"/>
            <a:ext cx="258961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300" smtClean="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defTabSz="914400">
              <a:defRPr/>
            </a:pPr>
            <a:fld id="{013B06FD-0479-8844-9C49-9413E46DEB63}" type="slidenum">
              <a:rPr lang="en-US">
                <a:solidFill>
                  <a:srgbClr val="000000"/>
                </a:solidFill>
                <a:latin typeface="Arial"/>
                <a:sym typeface="Arial" charset="0"/>
              </a:rPr>
              <a:pPr defTabSz="91440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ransition xmlns:p14="http://schemas.microsoft.com/office/powerpoint/2010/main"/>
  <p:hf hdr="0"/>
  <p:txStyles>
    <p:titleStyle>
      <a:lvl1pPr marL="4465" indent="-446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Verdana Bold" charset="0"/>
        </a:defRPr>
      </a:lvl1pPr>
      <a:lvl2pPr marL="4465" indent="-446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2pPr>
      <a:lvl3pPr marL="4465" indent="-446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3pPr>
      <a:lvl4pPr marL="4465" indent="-446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4pPr>
      <a:lvl5pPr marL="4465" indent="-4465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5pPr>
      <a:lvl6pPr marL="325922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6pPr>
      <a:lvl7pPr marL="647379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7pPr>
      <a:lvl8pPr marL="968837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8pPr>
      <a:lvl9pPr marL="1290294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Verdana Bold" charset="0"/>
          <a:ea typeface="ヒラギノ角ゴ ProN W6" charset="0"/>
          <a:cs typeface="ヒラギノ角ゴ ProN W6" charset="0"/>
          <a:sym typeface="Verdana Bold" charset="0"/>
        </a:defRPr>
      </a:lvl9pPr>
    </p:titleStyle>
    <p:bodyStyle>
      <a:lvl1pPr marL="268998" indent="-241093" algn="l" rtl="0" eaLnBrk="0" fontAlgn="base" hangingPunct="0">
        <a:lnSpc>
          <a:spcPct val="110000"/>
        </a:lnSpc>
        <a:spcBef>
          <a:spcPts val="562"/>
        </a:spcBef>
        <a:spcAft>
          <a:spcPct val="0"/>
        </a:spcAft>
        <a:buClr>
          <a:srgbClr val="3333CC"/>
        </a:buClr>
        <a:buSzPct val="80000"/>
        <a:buFont typeface="Wingdings" charset="0"/>
        <a:buChar char="l"/>
        <a:defRPr sz="2400">
          <a:solidFill>
            <a:srgbClr val="3333CC"/>
          </a:solidFill>
          <a:latin typeface="+mn-lt"/>
          <a:ea typeface="+mn-ea"/>
          <a:cs typeface="+mn-cs"/>
          <a:sym typeface="Arial" charset="0"/>
        </a:defRPr>
      </a:lvl1pPr>
      <a:lvl2pPr marL="514555" indent="-200911" algn="l" rtl="0" eaLnBrk="0" fontAlgn="base" hangingPunct="0">
        <a:spcBef>
          <a:spcPts val="492"/>
        </a:spcBef>
        <a:spcAft>
          <a:spcPct val="0"/>
        </a:spcAft>
        <a:buClr>
          <a:srgbClr val="FF0000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95830" indent="-160729" algn="l" rtl="0" eaLnBrk="0" fontAlgn="base" hangingPunct="0">
        <a:spcBef>
          <a:spcPts val="422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117288" indent="-160729" algn="l" rtl="0" eaLnBrk="0" fontAlgn="base" hangingPunct="0">
        <a:spcBef>
          <a:spcPts val="352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38745" indent="-160729" algn="l" rtl="0" eaLnBrk="0" fontAlgn="base" hangingPunct="0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60202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81660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403117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24574" indent="-160729" algn="l" rtl="0" fontAlgn="base">
        <a:spcBef>
          <a:spcPts val="281"/>
        </a:spcBef>
        <a:spcAft>
          <a:spcPct val="0"/>
        </a:spcAft>
        <a:buClr>
          <a:srgbClr val="FF0000"/>
        </a:buClr>
        <a:buSzPct val="100000"/>
        <a:buFont typeface="Arial" charset="0"/>
        <a:buChar char="•"/>
        <a:defRPr sz="1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35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4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51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51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309.xml"/><Relationship Id="rId2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649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emf"/><Relationship Id="rId3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emf"/><Relationship Id="rId3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8153400" cy="1470025"/>
          </a:xfrm>
        </p:spPr>
        <p:txBody>
          <a:bodyPr/>
          <a:lstStyle/>
          <a:p>
            <a:pPr defTabSz="444217"/>
            <a:r>
              <a:rPr lang="en-US" dirty="0" smtClean="0"/>
              <a:t>UK CMS Upgrade Oversight Committee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dirty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57"/>
            <a:ext cx="5702300" cy="1200272"/>
          </a:xfrm>
          <a:prstGeom prst="rect">
            <a:avLst/>
          </a:prstGeom>
          <a:noFill/>
        </p:spPr>
        <p:txBody>
          <a:bodyPr wrap="square" lIns="91381" tIns="45692" rIns="91381" bIns="45692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83" y="3688842"/>
            <a:ext cx="2147862" cy="369275"/>
          </a:xfrm>
          <a:prstGeom prst="rect">
            <a:avLst/>
          </a:prstGeom>
          <a:noFill/>
        </p:spPr>
        <p:txBody>
          <a:bodyPr wrap="none" lIns="91381" tIns="45692" rIns="91381" bIns="45692" rtlCol="0">
            <a:spAutoFit/>
          </a:bodyPr>
          <a:lstStyle/>
          <a:p>
            <a:pPr algn="r"/>
            <a:r>
              <a:rPr lang="en-US" dirty="0" smtClean="0"/>
              <a:t>12 November 2013</a:t>
            </a:r>
            <a:endParaRPr lang="en-US" dirty="0"/>
          </a:p>
        </p:txBody>
      </p:sp>
      <p:pic>
        <p:nvPicPr>
          <p:cNvPr id="10" name="Picture 5" descr="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24" y="441324"/>
            <a:ext cx="284877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41324"/>
            <a:ext cx="2801950" cy="198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52736"/>
            <a:ext cx="8686800" cy="576064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Cost to complete LS1 common project is within original estimates.</a:t>
            </a:r>
          </a:p>
          <a:p>
            <a:r>
              <a:rPr lang="en-GB" dirty="0"/>
              <a:t>Activities at P5</a:t>
            </a:r>
            <a:r>
              <a:rPr lang="en-GB" dirty="0" smtClean="0"/>
              <a:t>: On-going </a:t>
            </a:r>
            <a:r>
              <a:rPr lang="en-GB" dirty="0"/>
              <a:t>with good </a:t>
            </a:r>
            <a:r>
              <a:rPr lang="en-GB" dirty="0" smtClean="0"/>
              <a:t>progress</a:t>
            </a:r>
          </a:p>
          <a:p>
            <a:pPr lvl="1"/>
            <a:r>
              <a:rPr lang="en-GB" i="1" dirty="0" smtClean="0"/>
              <a:t>Tracker colder</a:t>
            </a:r>
          </a:p>
          <a:p>
            <a:pPr lvl="1"/>
            <a:r>
              <a:rPr lang="en-GB" i="1" dirty="0" smtClean="0"/>
              <a:t>ME 1/1 revision</a:t>
            </a:r>
          </a:p>
          <a:p>
            <a:pPr lvl="1"/>
            <a:r>
              <a:rPr lang="en-GB" i="1" dirty="0" smtClean="0"/>
              <a:t>HCAL revision part I</a:t>
            </a:r>
          </a:p>
          <a:p>
            <a:pPr lvl="1"/>
            <a:r>
              <a:rPr lang="en-GB" i="1" dirty="0" smtClean="0"/>
              <a:t>YE4 installation</a:t>
            </a:r>
          </a:p>
          <a:p>
            <a:r>
              <a:rPr lang="en-GB" dirty="0"/>
              <a:t>Other activities progressing well </a:t>
            </a:r>
            <a:r>
              <a:rPr lang="en-GB" dirty="0" smtClean="0"/>
              <a:t>too</a:t>
            </a:r>
          </a:p>
          <a:p>
            <a:pPr lvl="1"/>
            <a:r>
              <a:rPr lang="en-GB" i="1" dirty="0" smtClean="0"/>
              <a:t>CSC assembly, testing, installation</a:t>
            </a:r>
          </a:p>
          <a:p>
            <a:pPr lvl="1"/>
            <a:r>
              <a:rPr lang="en-GB" i="1" dirty="0" smtClean="0"/>
              <a:t>RPC assembly and testing</a:t>
            </a:r>
          </a:p>
          <a:p>
            <a:pPr lvl="1"/>
            <a:r>
              <a:rPr lang="en-GB" i="1" dirty="0" smtClean="0"/>
              <a:t>Pixel cooling system pre-assemblies</a:t>
            </a:r>
          </a:p>
          <a:p>
            <a:pPr lvl="1"/>
            <a:r>
              <a:rPr lang="en-GB" i="1" dirty="0" smtClean="0"/>
              <a:t>Beampipe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All OK, except for delay recovering beampipe incident, again!</a:t>
            </a:r>
          </a:p>
          <a:p>
            <a:pPr lvl="1"/>
            <a:r>
              <a:rPr lang="en-US" dirty="0" smtClean="0"/>
              <a:t>On two occasions, during removal from the EB welding-facility, pipe broke at a weld.  </a:t>
            </a:r>
          </a:p>
          <a:p>
            <a:pPr lvl="2"/>
            <a:r>
              <a:rPr lang="en-US" dirty="0" smtClean="0"/>
              <a:t>Discussing with vendor to make sure to get it right this time.</a:t>
            </a:r>
          </a:p>
          <a:p>
            <a:pPr lvl="1"/>
            <a:r>
              <a:rPr lang="en-US" dirty="0" smtClean="0"/>
              <a:t>Specialized tooling for conical section probably necessary</a:t>
            </a:r>
            <a:endParaRPr lang="en-GB" dirty="0" smtClean="0"/>
          </a:p>
          <a:p>
            <a:pPr lvl="1"/>
            <a:r>
              <a:rPr lang="en-US" dirty="0" smtClean="0"/>
              <a:t>Still can make schedule if it does not happen a third time.</a:t>
            </a:r>
          </a:p>
          <a:p>
            <a:pPr lvl="1"/>
            <a:r>
              <a:rPr lang="en-GB" dirty="0" smtClean="0"/>
              <a:t>All costs being borne by vendor</a:t>
            </a:r>
          </a:p>
          <a:p>
            <a:endParaRPr 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Technical Coordination: LS1 project </a:t>
            </a: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32942" y="4077129"/>
            <a:ext cx="8958949" cy="712787"/>
            <a:chOff x="200473" y="4293096"/>
            <a:chExt cx="9705528" cy="712787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3" y="4293096"/>
              <a:ext cx="9705528" cy="7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7041232" y="4404221"/>
              <a:ext cx="381000" cy="4905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813"/>
              <a:endParaRPr lang="en-GB" sz="2400">
                <a:solidFill>
                  <a:srgbClr val="FFFFFF"/>
                </a:solidFill>
                <a:latin typeface="Times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407" y="2671934"/>
            <a:ext cx="2350610" cy="134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944" y="2643439"/>
            <a:ext cx="1462316" cy="14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7430170" y="2348880"/>
            <a:ext cx="726055" cy="40011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defTabSz="912813" eaLnBrk="1" hangingPunct="1"/>
            <a:r>
              <a:rPr lang="en-GB" dirty="0">
                <a:solidFill>
                  <a:srgbClr val="000000"/>
                </a:solidFill>
              </a:rPr>
              <a:t>Cone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103753" y="2420888"/>
            <a:ext cx="1082348" cy="40011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defTabSz="912813" eaLnBrk="1" hangingPunct="1"/>
            <a:r>
              <a:rPr lang="en-GB" dirty="0">
                <a:solidFill>
                  <a:srgbClr val="000000"/>
                </a:solidFill>
              </a:rPr>
              <a:t>Cylinder</a:t>
            </a: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10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CMS Upgrade program in one slide</a:t>
            </a:r>
            <a:endParaRPr lang="en-US" sz="4000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>
            <a:stCxn id="36" idx="2"/>
            <a:endCxn id="37" idx="0"/>
          </p:cNvCxnSpPr>
          <p:nvPr/>
        </p:nvCxnSpPr>
        <p:spPr>
          <a:xfrm rot="5400000">
            <a:off x="-77200" y="2801337"/>
            <a:ext cx="1471711" cy="4542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50368" y="4293096"/>
            <a:ext cx="6049" cy="1106084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65106" y="1221399"/>
            <a:ext cx="991648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LS1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2013-14            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30616" y="3539430"/>
            <a:ext cx="1051532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LS2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2018              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9932" y="5394964"/>
            <a:ext cx="1051532" cy="84632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LS3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2022-23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191233" y="1612973"/>
            <a:ext cx="274274" cy="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65506" y="1030208"/>
            <a:ext cx="7526094" cy="2092881"/>
          </a:xfrm>
          <a:prstGeom prst="rect">
            <a:avLst/>
          </a:prstGeom>
          <a:solidFill>
            <a:srgbClr val="FCF9E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LS1 consolidation: 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Complete/consolidate for nominal LHC beam conditions:  Prepare for: 13 TeV, 10</a:t>
            </a:r>
            <a:r>
              <a:rPr lang="en-US" sz="2000" baseline="30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Ave. Pileup (&lt;PU&gt;)∼25</a:t>
            </a: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Complete M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uon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system (4</a:t>
            </a:r>
            <a:r>
              <a:rPr lang="en-US" baseline="30000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endcap station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) and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improve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readout electronics</a:t>
            </a:r>
            <a:endParaRPr lang="en-US" dirty="0">
              <a:solidFill>
                <a:prstClr val="black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Replace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HCAL photo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-detectors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and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  <a:sym typeface="Wingdings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  <a:sym typeface="Wingdings"/>
              </a:rPr>
              <a:t>ackend electronics in a couple of regions</a:t>
            </a:r>
            <a:endParaRPr lang="en-US" dirty="0">
              <a:solidFill>
                <a:prstClr val="black"/>
              </a:solidFill>
              <a:latin typeface="Calibri"/>
              <a:ea typeface="ＭＳ Ｐゴシック" pitchFamily="84" charset="-128"/>
              <a:cs typeface="ＭＳ Ｐゴシック" pitchFamily="84" charset="-128"/>
              <a:sym typeface="Wingdings"/>
            </a:endParaRPr>
          </a:p>
          <a:p>
            <a:pPr marL="36000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Make it possible to operate the Tracker at -20∘C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5506" y="3210157"/>
            <a:ext cx="7526094" cy="1538883"/>
          </a:xfrm>
          <a:prstGeom prst="rect">
            <a:avLst/>
          </a:prstGeom>
          <a:solidFill>
            <a:srgbClr val="FCF9EC"/>
          </a:solidFill>
          <a:ln>
            <a:solidFill>
              <a:srgbClr val="263B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263B86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Phase 1 upgrades: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Prepare for 1.6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x 10</a:t>
            </a:r>
            <a:r>
              <a:rPr lang="en-US" sz="2000" baseline="30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&lt;PU&gt; ∼40, </a:t>
            </a:r>
            <a:r>
              <a:rPr lang="en-US" sz="2000" dirty="0">
                <a:solidFill>
                  <a:srgbClr val="CA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  <a:sym typeface="Symbol"/>
              </a:rPr>
              <a:t></a:t>
            </a:r>
            <a:r>
              <a:rPr lang="en-US" sz="2000" dirty="0">
                <a:solidFill>
                  <a:srgbClr val="CA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200 fb</a:t>
            </a:r>
            <a:r>
              <a:rPr lang="en-US" sz="2000" baseline="30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by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LS2 Prepare for 2.5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x 10</a:t>
            </a:r>
            <a:r>
              <a:rPr lang="en-US" sz="2000" baseline="30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cm</a:t>
            </a:r>
            <a:r>
              <a:rPr lang="en-US" sz="2000" baseline="30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&lt;PU&gt; ∼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6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0, </a:t>
            </a:r>
            <a:r>
              <a:rPr lang="en-US" sz="2000" dirty="0">
                <a:solidFill>
                  <a:srgbClr val="CA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  <a:sym typeface="Symbol"/>
              </a:rPr>
              <a:t></a:t>
            </a:r>
            <a:r>
              <a:rPr lang="en-US" sz="2000" dirty="0">
                <a:solidFill>
                  <a:srgbClr val="CA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500 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fb</a:t>
            </a:r>
            <a:r>
              <a:rPr lang="en-US" sz="2000" baseline="30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smtClean="0">
                <a:solidFill>
                  <a:srgbClr val="CA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by LS3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New L1-trigger system ready for 2016 data taking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New Pixels ready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for installation in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2016/17 Year End Technical Stop (YETS)</a:t>
            </a: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pitchFamily="84" charset="-128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Install new HCAL photodetectors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and electronics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pitchFamily="84" charset="-128"/>
              </a:rPr>
              <a:t>in 2015 YETS and LS2</a:t>
            </a: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pitchFamily="8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443" y="4875943"/>
            <a:ext cx="7526094" cy="1815882"/>
          </a:xfrm>
          <a:prstGeom prst="rect">
            <a:avLst/>
          </a:prstGeom>
          <a:solidFill>
            <a:srgbClr val="FCF9EC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263B86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Phase 2 upgrades: 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Prepare for ≳ 5 x 10</a:t>
            </a:r>
            <a:r>
              <a:rPr lang="en-US" sz="2000" baseline="30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34 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Hz/cm</a:t>
            </a:r>
            <a:r>
              <a:rPr lang="en-US" sz="2000" baseline="30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2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, PU 140 to 200  </a:t>
            </a:r>
          </a:p>
          <a:p>
            <a:pPr marL="912813" lvl="2" indent="1588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		  Total of 3000 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fb</a:t>
            </a:r>
            <a:r>
              <a:rPr lang="en-US" sz="2000" baseline="30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r>
              <a:rPr lang="en-US" sz="2000" dirty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smtClean="0">
                <a:solidFill>
                  <a:srgbClr val="A9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in ∼10 yrs operation</a:t>
            </a:r>
          </a:p>
          <a:p>
            <a:pPr marL="355600" lvl="1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Replace subsystems that no longer function due to radiation damage</a:t>
            </a:r>
          </a:p>
          <a:p>
            <a:pPr marL="355600" lvl="2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Tracker including Pixels, Endcap calorimeters</a:t>
            </a:r>
          </a:p>
          <a:p>
            <a:pPr marL="355600" lvl="1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Maintain physics performance at very high PU </a:t>
            </a:r>
          </a:p>
          <a:p>
            <a:pPr marL="355600" lvl="2" indent="-1778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New Electronics and Trigger, enhanced detector coverage</a:t>
            </a:r>
            <a:endParaRPr lang="en-US" dirty="0">
              <a:solidFill>
                <a:srgbClr val="008000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1156787" y="2067795"/>
            <a:ext cx="307847" cy="2324415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197779" y="5834962"/>
            <a:ext cx="274274" cy="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11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11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8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3867" y="1444206"/>
            <a:ext cx="8382107" cy="3032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 defTabSz="4572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4800" dirty="0" smtClean="0">
                <a:solidFill>
                  <a:srgbClr val="BF0000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CMS Phase 2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/>
            </a:r>
            <a:b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</a:b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marL="685800" indent="-685800" defTabSz="4572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The minimal set of upgrades that replace degraded systems and provide requisite physics sensitivity for the highest priority physics goals in the face of 140 pileup events per bunch crossing,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and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to assure the ability to run up to at least 3000 fb</a:t>
            </a:r>
            <a:r>
              <a:rPr lang="en-US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-1</a:t>
            </a: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  <a:p>
            <a:pPr defTabSz="457200" fontAlgn="auto">
              <a:spcAft>
                <a:spcPts val="0"/>
              </a:spcAft>
              <a:defRPr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12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12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5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4" y="3610280"/>
            <a:ext cx="3788729" cy="310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3973780" y="260648"/>
            <a:ext cx="4652825" cy="23042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Projections for Higgs couplings</a:t>
            </a:r>
          </a:p>
          <a:p>
            <a:pPr lvl="1"/>
            <a:r>
              <a:rPr lang="en-US" dirty="0" smtClean="0"/>
              <a:t>2-10% with HL-LHC</a:t>
            </a:r>
          </a:p>
          <a:p>
            <a:r>
              <a:rPr lang="en-US" dirty="0" smtClean="0"/>
              <a:t>Rare Higgs decays studied*</a:t>
            </a:r>
          </a:p>
          <a:p>
            <a:pPr lvl="1"/>
            <a:r>
              <a:rPr lang="en-US" dirty="0" smtClean="0"/>
              <a:t>H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µµ at &gt; 5σ with HL-LHC</a:t>
            </a:r>
          </a:p>
          <a:p>
            <a:r>
              <a:rPr lang="en-US" dirty="0" smtClean="0"/>
              <a:t>Low Mass Stops</a:t>
            </a:r>
          </a:p>
          <a:p>
            <a:pPr lvl="1"/>
            <a:r>
              <a:rPr lang="en-US" dirty="0" smtClean="0"/>
              <a:t>Already with 300 fb</a:t>
            </a:r>
            <a:r>
              <a:rPr lang="en-US" baseline="30000" dirty="0" smtClean="0"/>
              <a:t>-1</a:t>
            </a:r>
            <a:r>
              <a:rPr lang="en-US" dirty="0" smtClean="0"/>
              <a:t>, discovery potential direct production mode up to ~900 GeV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20000" cy="6206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CMS@HL-LHC</a:t>
            </a:r>
            <a:endParaRPr lang="en-US" dirty="0"/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783272" y="1700812"/>
            <a:ext cx="2326412" cy="71467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b"/>
          <a:lstStyle/>
          <a:p>
            <a:pPr algn="ctr" defTabSz="912813"/>
            <a:r>
              <a:rPr lang="en-US" sz="2400" dirty="0">
                <a:solidFill>
                  <a:srgbClr val="800000"/>
                </a:solidFill>
                <a:latin typeface="Corbel"/>
                <a:ea typeface="ＭＳ Ｐゴシック" charset="0"/>
                <a:cs typeface="Corbel"/>
                <a:sym typeface="Helvetica Neue Light" charset="0"/>
              </a:rPr>
              <a:t>2-10% precision on </a:t>
            </a:r>
            <a:r>
              <a:rPr lang="en-US" sz="2400" dirty="0" smtClean="0">
                <a:solidFill>
                  <a:srgbClr val="800000"/>
                </a:solidFill>
                <a:latin typeface="Corbel"/>
                <a:ea typeface="ＭＳ Ｐゴシック" charset="0"/>
                <a:cs typeface="Corbel"/>
                <a:sym typeface="Helvetica Neue Light" charset="0"/>
              </a:rPr>
              <a:t>Higgs couplings</a:t>
            </a:r>
            <a:endParaRPr lang="en-US" sz="2400" dirty="0">
              <a:solidFill>
                <a:srgbClr val="800000"/>
              </a:solidFill>
              <a:latin typeface="Corbel"/>
              <a:ea typeface="ＭＳ Ｐゴシック" charset="0"/>
              <a:cs typeface="Corbel"/>
              <a:sym typeface="Helvetica Neue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56" y="2708957"/>
            <a:ext cx="6912767" cy="96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lide Number Placeholder 4"/>
          <p:cNvSpPr txBox="1">
            <a:spLocks/>
          </p:cNvSpPr>
          <p:nvPr/>
        </p:nvSpPr>
        <p:spPr>
          <a:xfrm>
            <a:off x="8826011" y="6624736"/>
            <a:ext cx="384458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000" smtClean="0">
                <a:solidFill>
                  <a:srgbClr val="000000"/>
                </a:solidFill>
              </a:rPr>
              <a:pPr algn="r"/>
              <a:t>13</a:t>
            </a:fld>
            <a:endParaRPr lang="en-US" sz="1000" dirty="0">
              <a:solidFill>
                <a:srgbClr val="000000"/>
              </a:solidFill>
            </a:endParaRP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5834916" y="3749896"/>
            <a:ext cx="2714940" cy="2703440"/>
            <a:chOff x="171" y="71"/>
            <a:chExt cx="2175" cy="2163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1" y="71"/>
              <a:ext cx="2175" cy="2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3" name="Rectangle 9"/>
            <p:cNvSpPr>
              <a:spLocks/>
            </p:cNvSpPr>
            <p:nvPr/>
          </p:nvSpPr>
          <p:spPr bwMode="auto">
            <a:xfrm>
              <a:off x="1311" y="937"/>
              <a:ext cx="84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12813"/>
              <a:r>
                <a:rPr lang="en-US" sz="1300">
                  <a:solidFill>
                    <a:srgbClr val="FFFFFF"/>
                  </a:solidFill>
                  <a:latin typeface="Arial" pitchFamily="84" charset="0"/>
                  <a:ea typeface="ＭＳ Ｐゴシック" charset="0"/>
                  <a:cs typeface="Gill Sans" charset="0"/>
                </a:rPr>
                <a:t>*to appear in final draft of WP</a:t>
              </a:r>
            </a:p>
          </p:txBody>
        </p:sp>
      </p:grpSp>
      <p:sp>
        <p:nvSpPr>
          <p:cNvPr id="3" name="Curved Left Arrow 2"/>
          <p:cNvSpPr/>
          <p:nvPr/>
        </p:nvSpPr>
        <p:spPr>
          <a:xfrm>
            <a:off x="8302116" y="3573016"/>
            <a:ext cx="265876" cy="64807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sz="240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1"/>
            </a:gs>
            <a:gs pos="100000">
              <a:srgbClr val="8000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s_120918_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997" y="1340768"/>
            <a:ext cx="7518087" cy="55274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Phase 2 Upgrades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506814"/>
            <a:ext cx="6096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927" y="5631631"/>
            <a:ext cx="2326412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2813"/>
            <a:r>
              <a:rPr lang="en-US" sz="20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Replace </a:t>
            </a:r>
            <a:r>
              <a:rPr lang="en-US" sz="2000" dirty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Endcap </a:t>
            </a:r>
            <a:r>
              <a:rPr lang="en-US" sz="20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Calorimeters</a:t>
            </a:r>
            <a:endParaRPr lang="en-US" sz="2000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582" y="940658"/>
            <a:ext cx="1661723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2813"/>
            <a:r>
              <a:rPr lang="en-US" sz="20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Muon system</a:t>
            </a:r>
            <a:endParaRPr lang="en-US" sz="2000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0785" y="764704"/>
            <a:ext cx="1329378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2813"/>
            <a:r>
              <a:rPr lang="en-US" sz="20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Tracker</a:t>
            </a:r>
            <a:endParaRPr lang="en-US" sz="2000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582" y="3068960"/>
            <a:ext cx="1595254" cy="4001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800000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2813"/>
            <a:r>
              <a:rPr lang="en-US" sz="20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Trigger/DAQ</a:t>
            </a:r>
            <a:endParaRPr lang="en-US" sz="2000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2113" y="1612543"/>
            <a:ext cx="2112650" cy="738664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GEM Glass RPCs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Extended </a:t>
            </a:r>
            <a:r>
              <a:rPr lang="en-US" sz="1600" kern="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 coverage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Corbel"/>
              </a:rPr>
              <a:t>New DT minicrates </a:t>
            </a:r>
            <a:endParaRPr lang="en-US" sz="1600" kern="0" dirty="0" smtClean="0">
              <a:solidFill>
                <a:srgbClr val="FFFFFF"/>
              </a:solidFill>
              <a:latin typeface="Corbel"/>
            </a:endParaRPr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1780305" y="1294601"/>
            <a:ext cx="664689" cy="47821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6901402" y="1124744"/>
            <a:ext cx="1977464" cy="1231106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Higher granularity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Less material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Better </a:t>
            </a:r>
            <a:r>
              <a:rPr lang="en-US" sz="1600" kern="0" dirty="0" err="1" smtClean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1600" kern="0" baseline="-25000" dirty="0" err="1" smtClean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 resolution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Corbel"/>
              </a:rPr>
              <a:t>Extended </a:t>
            </a:r>
            <a:r>
              <a:rPr lang="en-US" sz="1600" kern="0" dirty="0">
                <a:solidFill>
                  <a:srgbClr val="FFFFFF"/>
                </a:solidFill>
                <a:latin typeface="Symbol" charset="2"/>
                <a:cs typeface="Symbol" charset="2"/>
              </a:rPr>
              <a:t>h</a:t>
            </a:r>
            <a:r>
              <a:rPr lang="en-US" sz="1600" kern="0" dirty="0">
                <a:solidFill>
                  <a:srgbClr val="FFFFFF"/>
                </a:solidFill>
                <a:latin typeface="Corbel"/>
              </a:rPr>
              <a:t> coverage 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Track trigger at L1</a:t>
            </a:r>
          </a:p>
        </p:txBody>
      </p:sp>
      <p:cxnSp>
        <p:nvCxnSpPr>
          <p:cNvPr id="16" name="Straight Arrow Connector 15"/>
          <p:cNvCxnSpPr>
            <a:stCxn id="10" idx="2"/>
          </p:cNvCxnSpPr>
          <p:nvPr/>
        </p:nvCxnSpPr>
        <p:spPr>
          <a:xfrm flipH="1">
            <a:off x="4572000" y="1164814"/>
            <a:ext cx="2193474" cy="252028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185051" y="3573024"/>
            <a:ext cx="1656864" cy="984885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Corbel"/>
              </a:rPr>
              <a:t>New FE and RO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L1 up to 1 MHz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HLT up to 10 KHz</a:t>
            </a:r>
          </a:p>
          <a:p>
            <a:pPr marL="100584" indent="-100584" defTabSz="912813">
              <a:spcBef>
                <a:spcPts val="0"/>
              </a:spcBef>
              <a:buFont typeface="Arial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Corbel"/>
              </a:rPr>
              <a:t>Tracking at L1</a:t>
            </a:r>
          </a:p>
        </p:txBody>
      </p:sp>
      <p:cxnSp>
        <p:nvCxnSpPr>
          <p:cNvPr id="20" name="Straight Arrow Connector 19"/>
          <p:cNvCxnSpPr>
            <a:stCxn id="8" idx="3"/>
          </p:cNvCxnSpPr>
          <p:nvPr/>
        </p:nvCxnSpPr>
        <p:spPr>
          <a:xfrm flipV="1">
            <a:off x="2777339" y="4149080"/>
            <a:ext cx="2259943" cy="183649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77339" y="4581128"/>
            <a:ext cx="2326412" cy="144016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80305" y="1124771"/>
            <a:ext cx="1395847" cy="48808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>
            <a:outerShdw blurRad="130000" dist="101600" dir="2700000" algn="tl" rotWithShape="0">
              <a:srgbClr val="000000">
                <a:alpha val="6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72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268760"/>
            <a:ext cx="8686800" cy="52844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Systems that do not need to be replaced</a:t>
            </a:r>
          </a:p>
          <a:p>
            <a:pPr lvl="1"/>
            <a:r>
              <a:rPr lang="en-US" dirty="0" smtClean="0"/>
              <a:t>Barrel calorimeters, HF and muon chambers will perform to 3000 fb</a:t>
            </a:r>
            <a:r>
              <a:rPr lang="en-US" baseline="30000" dirty="0" smtClean="0"/>
              <a:t>-1</a:t>
            </a:r>
          </a:p>
          <a:p>
            <a:endParaRPr lang="en-US" dirty="0" smtClean="0"/>
          </a:p>
          <a:p>
            <a:r>
              <a:rPr lang="en-US" dirty="0" smtClean="0"/>
              <a:t>Systems that must be replaced are </a:t>
            </a:r>
          </a:p>
          <a:p>
            <a:pPr lvl="1"/>
            <a:r>
              <a:rPr lang="en-US" dirty="0"/>
              <a:t>Tracking system and </a:t>
            </a:r>
            <a:r>
              <a:rPr lang="en-US" dirty="0" smtClean="0"/>
              <a:t>Endcap </a:t>
            </a:r>
            <a:r>
              <a:rPr lang="en-US" dirty="0"/>
              <a:t>calorimeters must be upgraded in </a:t>
            </a:r>
            <a:r>
              <a:rPr lang="en-US" dirty="0" smtClean="0"/>
              <a:t>LS3</a:t>
            </a:r>
          </a:p>
          <a:p>
            <a:pPr lvl="2"/>
            <a:r>
              <a:rPr lang="en-US" dirty="0" smtClean="0"/>
              <a:t>Neither survives much beyond LS3</a:t>
            </a:r>
          </a:p>
          <a:p>
            <a:pPr lvl="1"/>
            <a:r>
              <a:rPr lang="en-US" dirty="0" smtClean="0"/>
              <a:t>Endcap calorimeters: </a:t>
            </a:r>
          </a:p>
          <a:p>
            <a:pPr lvl="2"/>
            <a:r>
              <a:rPr lang="en-US" dirty="0" smtClean="0"/>
              <a:t>Extensively studied ways to recover EE crystals. </a:t>
            </a:r>
          </a:p>
          <a:p>
            <a:pPr lvl="3"/>
            <a:r>
              <a:rPr lang="en-US" sz="2600" i="1" dirty="0" smtClean="0"/>
              <a:t>No practical solution found.</a:t>
            </a:r>
          </a:p>
          <a:p>
            <a:pPr lvl="2"/>
            <a:r>
              <a:rPr lang="en-US" dirty="0" smtClean="0"/>
              <a:t>With phase 1 upgrades the HE survives until LS3 but not much beyond.</a:t>
            </a:r>
          </a:p>
          <a:p>
            <a:pPr lvl="1"/>
            <a:r>
              <a:rPr lang="en-US" dirty="0" smtClean="0"/>
              <a:t>Electronics for specific subsystems</a:t>
            </a:r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CMS Phase </a:t>
            </a:r>
            <a:r>
              <a:rPr lang="en-US" sz="4000" dirty="0" smtClean="0"/>
              <a:t>2: Conclusions Thus Far</a:t>
            </a:r>
            <a:endParaRPr lang="en-US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0100" y="1444206"/>
            <a:ext cx="8165872" cy="4865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 defTabSz="457200" fontAlgn="auto"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438523" y="3822700"/>
            <a:ext cx="1527449" cy="923330"/>
          </a:xfrm>
          <a:prstGeom prst="rect">
            <a:avLst/>
          </a:prstGeom>
          <a:solidFill>
            <a:srgbClr val="FFFB22"/>
          </a:solidFill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smtClean="0">
                <a:solidFill>
                  <a:srgbClr val="FF0000"/>
                </a:solidFill>
              </a:rPr>
              <a:t>Relatively new requirement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927600" y="3644900"/>
            <a:ext cx="2510923" cy="241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1"/>
          </p:cNvCxnSpPr>
          <p:nvPr/>
        </p:nvCxnSpPr>
        <p:spPr>
          <a:xfrm flipH="1">
            <a:off x="6489701" y="4284365"/>
            <a:ext cx="948822" cy="452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467100" y="3238500"/>
            <a:ext cx="2667000" cy="406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2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193" y="1062608"/>
            <a:ext cx="5074558" cy="36625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granularity, less material </a:t>
            </a:r>
          </a:p>
          <a:p>
            <a:pPr lvl="1"/>
            <a:r>
              <a:rPr lang="en-US" dirty="0" smtClean="0"/>
              <a:t>Track reconstruction at PU 140 and beyond </a:t>
            </a:r>
          </a:p>
          <a:p>
            <a:pPr lvl="1"/>
            <a:r>
              <a:rPr lang="en-US" dirty="0" smtClean="0"/>
              <a:t>2 sensor “</a:t>
            </a:r>
            <a:r>
              <a:rPr lang="en-US" dirty="0" err="1" smtClean="0"/>
              <a:t>Pt</a:t>
            </a:r>
            <a:r>
              <a:rPr lang="en-US" dirty="0" smtClean="0"/>
              <a:t>-modules” to provide L1 trigger  information at 40 MHz for Pt≥2GeV</a:t>
            </a:r>
          </a:p>
          <a:p>
            <a:r>
              <a:rPr lang="en-US" dirty="0" smtClean="0"/>
              <a:t>Pixels: sensors </a:t>
            </a:r>
            <a:r>
              <a:rPr lang="en-US" dirty="0"/>
              <a:t>100 </a:t>
            </a:r>
            <a:r>
              <a:rPr lang="en-US" dirty="0" smtClean="0"/>
              <a:t>µm</a:t>
            </a:r>
            <a:r>
              <a:rPr lang="en-US" dirty="0"/>
              <a:t> </a:t>
            </a:r>
            <a:r>
              <a:rPr lang="en-US" dirty="0" smtClean="0"/>
              <a:t>thick </a:t>
            </a:r>
          </a:p>
          <a:p>
            <a:pPr lvl="1"/>
            <a:r>
              <a:rPr lang="en-US" dirty="0" smtClean="0"/>
              <a:t>Smaller pixels: ~30 </a:t>
            </a:r>
            <a:r>
              <a:rPr lang="en-US" dirty="0"/>
              <a:t>x 100 µm </a:t>
            </a:r>
            <a:endParaRPr lang="en-US" dirty="0" smtClean="0"/>
          </a:p>
          <a:p>
            <a:pPr lvl="1"/>
            <a:r>
              <a:rPr lang="en-US" dirty="0" smtClean="0"/>
              <a:t>4 barrel layers, 10 disks to cover up to ∣</a:t>
            </a:r>
            <a:r>
              <a:rPr lang="en-US" dirty="0" err="1" smtClean="0"/>
              <a:t>η</a:t>
            </a:r>
            <a:r>
              <a:rPr lang="en-US" dirty="0" smtClean="0"/>
              <a:t>∣= 4 </a:t>
            </a:r>
          </a:p>
          <a:p>
            <a:endParaRPr lang="en-US" dirty="0" smtClean="0"/>
          </a:p>
          <a:p>
            <a:r>
              <a:rPr lang="en-US" dirty="0" smtClean="0"/>
              <a:t>R&amp;D activities: All components</a:t>
            </a:r>
          </a:p>
          <a:p>
            <a:pPr lvl="1"/>
            <a:r>
              <a:rPr lang="en-US" dirty="0" smtClean="0"/>
              <a:t>Sensors </a:t>
            </a:r>
            <a:r>
              <a:rPr lang="en-US" dirty="0"/>
              <a:t>and readout electronics </a:t>
            </a:r>
            <a:endParaRPr lang="en-US" dirty="0" smtClean="0"/>
          </a:p>
          <a:p>
            <a:pPr lvl="1"/>
            <a:r>
              <a:rPr lang="en-US" dirty="0" smtClean="0"/>
              <a:t>Prototype of 2S modules ongoing</a:t>
            </a:r>
          </a:p>
          <a:p>
            <a:pPr lvl="1"/>
            <a:r>
              <a:rPr lang="en-US" dirty="0" smtClean="0"/>
              <a:t>BE track-trigger </a:t>
            </a:r>
            <a:r>
              <a:rPr lang="en-US" dirty="0" err="1" smtClean="0"/>
              <a:t>tbd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Tracker: conceptual design</a:t>
            </a:r>
            <a:endParaRPr lang="en-US" dirty="0"/>
          </a:p>
        </p:txBody>
      </p:sp>
      <p:pic>
        <p:nvPicPr>
          <p:cNvPr id="5" name="Picture 4" descr="ou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5" r="3538"/>
          <a:stretch>
            <a:fillRect/>
          </a:stretch>
        </p:blipFill>
        <p:spPr>
          <a:xfrm rot="5400000">
            <a:off x="1694630" y="2774163"/>
            <a:ext cx="2225740" cy="5942041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5785769" y="4652082"/>
            <a:ext cx="3134103" cy="1923112"/>
            <a:chOff x="5935149" y="3289299"/>
            <a:chExt cx="3158051" cy="2109270"/>
          </a:xfrm>
        </p:grpSpPr>
        <p:pic>
          <p:nvPicPr>
            <p:cNvPr id="11" name="Picture 10" descr="pT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751"/>
            <a:stretch>
              <a:fillRect/>
            </a:stretch>
          </p:blipFill>
          <p:spPr>
            <a:xfrm>
              <a:off x="5998649" y="3362087"/>
              <a:ext cx="3094551" cy="1993900"/>
            </a:xfrm>
            <a:prstGeom prst="rect">
              <a:avLst/>
            </a:prstGeom>
            <a:effectLst>
              <a:glow rad="101600">
                <a:schemeClr val="accent6">
                  <a:alpha val="75000"/>
                </a:schemeClr>
              </a:glow>
            </a:effectLst>
          </p:spPr>
        </p:pic>
        <p:grpSp>
          <p:nvGrpSpPr>
            <p:cNvPr id="3" name="Group 26"/>
            <p:cNvGrpSpPr/>
            <p:nvPr/>
          </p:nvGrpSpPr>
          <p:grpSpPr>
            <a:xfrm>
              <a:off x="5935149" y="4726003"/>
              <a:ext cx="601968" cy="672566"/>
              <a:chOff x="7958664" y="4143747"/>
              <a:chExt cx="601968" cy="67256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7971018" y="4413167"/>
                <a:ext cx="360000" cy="1588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145727" y="4585494"/>
                <a:ext cx="360000" cy="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8154195" y="4436533"/>
                <a:ext cx="244738" cy="14896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274540" y="4546258"/>
                <a:ext cx="286092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ＭＳ Ｐゴシック" pitchFamily="84" charset="-128"/>
                    <a:cs typeface="ＭＳ Ｐゴシック" pitchFamily="84" charset="-128"/>
                  </a:rPr>
                  <a:t>x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ＭＳ Ｐゴシック" pitchFamily="84" charset="-128"/>
                  <a:cs typeface="ＭＳ Ｐゴシック" pitchFamily="84" charset="-128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958664" y="4143747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ＭＳ Ｐゴシック" pitchFamily="84" charset="-128"/>
                    <a:cs typeface="ＭＳ Ｐゴシック" pitchFamily="84" charset="-128"/>
                  </a:rPr>
                  <a:t>y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ＭＳ Ｐゴシック" pitchFamily="84" charset="-128"/>
                  <a:cs typeface="ＭＳ Ｐゴシック" pitchFamily="84" charset="-128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70944" y="4233960"/>
                <a:ext cx="278709" cy="2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 err="1" smtClean="0">
                    <a:solidFill>
                      <a:prstClr val="black"/>
                    </a:solidFill>
                    <a:latin typeface="Calibri"/>
                    <a:ea typeface="ＭＳ Ｐゴシック" pitchFamily="84" charset="-128"/>
                    <a:cs typeface="ＭＳ Ｐゴシック" pitchFamily="84" charset="-128"/>
                  </a:rPr>
                  <a:t>z</a:t>
                </a:r>
                <a:endParaRPr lang="en-US" sz="1000" i="1" dirty="0">
                  <a:solidFill>
                    <a:prstClr val="black"/>
                  </a:solidFill>
                  <a:latin typeface="Calibri"/>
                  <a:ea typeface="ＭＳ Ｐゴシック" pitchFamily="84" charset="-128"/>
                  <a:cs typeface="ＭＳ Ｐゴシック" pitchFamily="84" charset="-128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46800" y="3289299"/>
              <a:ext cx="896776" cy="40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ＭＳ Ｐゴシック" pitchFamily="84" charset="-128"/>
                  <a:cs typeface="ＭＳ Ｐゴシック" pitchFamily="84" charset="-128"/>
                </a:rPr>
                <a:t>“stub”</a:t>
              </a:r>
              <a:endParaRPr lang="en-US" b="1" dirty="0">
                <a:solidFill>
                  <a:srgbClr val="F79646">
                    <a:lumMod val="75000"/>
                  </a:srgbClr>
                </a:solidFill>
                <a:latin typeface="Calibri"/>
                <a:ea typeface="ＭＳ Ｐゴシック" pitchFamily="84" charset="-128"/>
                <a:cs typeface="ＭＳ Ｐゴシック" pitchFamily="84" charset="-128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82212" y="3722132"/>
              <a:ext cx="538794" cy="25296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7084483" y="3765550"/>
              <a:ext cx="484717" cy="1354667"/>
            </a:xfrm>
            <a:custGeom>
              <a:avLst/>
              <a:gdLst>
                <a:gd name="connsiteX0" fmla="*/ 205317 w 484717"/>
                <a:gd name="connsiteY0" fmla="*/ 171450 h 1354667"/>
                <a:gd name="connsiteX1" fmla="*/ 357717 w 484717"/>
                <a:gd name="connsiteY1" fmla="*/ 95250 h 1354667"/>
                <a:gd name="connsiteX2" fmla="*/ 459317 w 484717"/>
                <a:gd name="connsiteY2" fmla="*/ 742950 h 1354667"/>
                <a:gd name="connsiteX3" fmla="*/ 281517 w 484717"/>
                <a:gd name="connsiteY3" fmla="*/ 1263650 h 1354667"/>
                <a:gd name="connsiteX4" fmla="*/ 27517 w 484717"/>
                <a:gd name="connsiteY4" fmla="*/ 1187450 h 1354667"/>
                <a:gd name="connsiteX5" fmla="*/ 116417 w 484717"/>
                <a:gd name="connsiteY5" fmla="*/ 260350 h 1354667"/>
                <a:gd name="connsiteX6" fmla="*/ 484717 w 484717"/>
                <a:gd name="connsiteY6" fmla="*/ 107950 h 13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717" h="1354667">
                  <a:moveTo>
                    <a:pt x="205317" y="171450"/>
                  </a:moveTo>
                  <a:cubicBezTo>
                    <a:pt x="260350" y="85725"/>
                    <a:pt x="315384" y="0"/>
                    <a:pt x="357717" y="95250"/>
                  </a:cubicBezTo>
                  <a:cubicBezTo>
                    <a:pt x="400050" y="190500"/>
                    <a:pt x="472017" y="548217"/>
                    <a:pt x="459317" y="742950"/>
                  </a:cubicBezTo>
                  <a:cubicBezTo>
                    <a:pt x="446617" y="937683"/>
                    <a:pt x="353484" y="1189567"/>
                    <a:pt x="281517" y="1263650"/>
                  </a:cubicBezTo>
                  <a:cubicBezTo>
                    <a:pt x="209550" y="1337733"/>
                    <a:pt x="55034" y="1354667"/>
                    <a:pt x="27517" y="1187450"/>
                  </a:cubicBezTo>
                  <a:cubicBezTo>
                    <a:pt x="0" y="1020233"/>
                    <a:pt x="40217" y="440267"/>
                    <a:pt x="116417" y="260350"/>
                  </a:cubicBezTo>
                  <a:cubicBezTo>
                    <a:pt x="192617" y="80433"/>
                    <a:pt x="484717" y="107950"/>
                    <a:pt x="484717" y="107950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3" name="Picture 22" descr="tk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3" t="4276" r="19361" b="11971"/>
          <a:stretch>
            <a:fillRect/>
          </a:stretch>
        </p:blipFill>
        <p:spPr>
          <a:xfrm rot="16200000">
            <a:off x="6519483" y="146785"/>
            <a:ext cx="1324689" cy="3974995"/>
          </a:xfrm>
          <a:prstGeom prst="rect">
            <a:avLst/>
          </a:prstGeom>
        </p:spPr>
      </p:pic>
      <p:pic>
        <p:nvPicPr>
          <p:cNvPr id="22" name="Picture 21" descr="tk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1" t="5131" r="59294" b="11971"/>
          <a:stretch>
            <a:fillRect/>
          </a:stretch>
        </p:blipFill>
        <p:spPr>
          <a:xfrm rot="16200000">
            <a:off x="6615149" y="1367859"/>
            <a:ext cx="1133302" cy="397499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4394200" y="2506814"/>
            <a:ext cx="1231900" cy="256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406900" y="3737736"/>
            <a:ext cx="1028701" cy="2160805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77962" y="4270050"/>
            <a:ext cx="275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84" charset="-128"/>
                <a:cs typeface="ＭＳ Ｐゴシック" pitchFamily="84" charset="-128"/>
              </a:rPr>
              <a:t>Trigger track selection in FE</a:t>
            </a:r>
            <a:endParaRPr lang="en-US" dirty="0">
              <a:solidFill>
                <a:prstClr val="black"/>
              </a:solidFill>
              <a:latin typeface="Calibri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16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562843" y="3996112"/>
            <a:ext cx="3990836" cy="369332"/>
          </a:xfrm>
          <a:prstGeom prst="rect">
            <a:avLst/>
          </a:prstGeom>
          <a:solidFill>
            <a:srgbClr val="FFFB22"/>
          </a:solidFill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Trigger - major </a:t>
            </a:r>
            <a:r>
              <a:rPr lang="en-US" sz="2400" dirty="0">
                <a:solidFill>
                  <a:srgbClr val="FF0000"/>
                </a:solidFill>
              </a:rPr>
              <a:t>new </a:t>
            </a:r>
            <a:r>
              <a:rPr lang="en-US" sz="2400" dirty="0" err="1" smtClean="0">
                <a:solidFill>
                  <a:srgbClr val="FF0000"/>
                </a:solidFill>
              </a:rPr>
              <a:t>endeavour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0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507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approaches</a:t>
            </a:r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Maintain tower geometry - develop rad-tolerant solutions for 3000 fb</a:t>
            </a:r>
            <a:r>
              <a:rPr lang="en-US" baseline="30000" dirty="0" smtClean="0"/>
              <a:t>-1</a:t>
            </a:r>
          </a:p>
          <a:p>
            <a:pPr lvl="2"/>
            <a:r>
              <a:rPr lang="en-US" dirty="0" smtClean="0"/>
              <a:t>EE towers e.g. in </a:t>
            </a:r>
            <a:r>
              <a:rPr lang="en-US" dirty="0" err="1" smtClean="0"/>
              <a:t>Shashlik</a:t>
            </a:r>
            <a:r>
              <a:rPr lang="en-US" dirty="0" smtClean="0"/>
              <a:t> design (crystal scintillator: LYSO, </a:t>
            </a:r>
            <a:r>
              <a:rPr lang="en-US" dirty="0" err="1" smtClean="0"/>
              <a:t>CeF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Te</a:t>
            </a:r>
            <a:r>
              <a:rPr lang="en-US" dirty="0" smtClean="0"/>
              <a:t> build </a:t>
            </a:r>
            <a:r>
              <a:rPr lang="en-US" dirty="0"/>
              <a:t>HE with more fibers, and rad-tolerant scintillator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548640" lvl="1" indent="-329184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/>
              <a:t>Alternative geometry/concepts </a:t>
            </a:r>
          </a:p>
          <a:p>
            <a:pPr lvl="2"/>
            <a:r>
              <a:rPr lang="en-US" dirty="0" smtClean="0"/>
              <a:t>Potentially  improved performance and/or lower cost</a:t>
            </a:r>
          </a:p>
          <a:p>
            <a:pPr marL="1218438" lvl="3" indent="-514350"/>
            <a:r>
              <a:rPr lang="en-US" dirty="0" smtClean="0"/>
              <a:t>Dual fiber read-out: scintillation &amp; Cerenkov (DROC) – </a:t>
            </a:r>
            <a:r>
              <a:rPr lang="en-US" dirty="0" err="1" smtClean="0"/>
              <a:t>alla</a:t>
            </a:r>
            <a:r>
              <a:rPr lang="en-US" dirty="0" smtClean="0"/>
              <a:t> DREAM/RD52</a:t>
            </a:r>
          </a:p>
          <a:p>
            <a:pPr marL="1218438" lvl="3" indent="-514350"/>
            <a:r>
              <a:rPr lang="en-US" dirty="0" smtClean="0"/>
              <a:t>Particle Flow Calorimeter (PFCAL) – following work of CALICE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Endcap Calorimeters</a:t>
            </a:r>
            <a:endParaRPr lang="en-US" dirty="0"/>
          </a:p>
        </p:txBody>
      </p:sp>
      <p:pic>
        <p:nvPicPr>
          <p:cNvPr id="10" name="Picture 9" descr="Screen Shot 2013-07-10 at 11.57.15 P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7"/>
          <a:stretch/>
        </p:blipFill>
        <p:spPr>
          <a:xfrm>
            <a:off x="6519516" y="2996952"/>
            <a:ext cx="1974156" cy="2520280"/>
          </a:xfrm>
          <a:prstGeom prst="rect">
            <a:avLst/>
          </a:prstGeom>
        </p:spPr>
      </p:pic>
      <p:pic>
        <p:nvPicPr>
          <p:cNvPr id="14" name="Picture 13" descr="temp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6" t="64134" r="29074" b="4840"/>
          <a:stretch>
            <a:fillRect/>
          </a:stretch>
        </p:blipFill>
        <p:spPr>
          <a:xfrm>
            <a:off x="517396" y="3147268"/>
            <a:ext cx="3911600" cy="1433860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>
          <a:xfrm>
            <a:off x="71651" y="1916832"/>
            <a:ext cx="465282" cy="12961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sz="2400">
              <a:solidFill>
                <a:srgbClr val="FFFFFF"/>
              </a:solidFill>
              <a:latin typeface="Corbe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03751" y="2636912"/>
            <a:ext cx="1262910" cy="12241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384301" y="228600"/>
            <a:ext cx="1384299" cy="615553"/>
          </a:xfrm>
          <a:prstGeom prst="rect">
            <a:avLst/>
          </a:prstGeom>
          <a:solidFill>
            <a:srgbClr val="FFFB22"/>
          </a:solidFill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smtClean="0">
                <a:solidFill>
                  <a:srgbClr val="FF0000"/>
                </a:solidFill>
              </a:rPr>
              <a:t>Early stage. R&amp;D urgent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6469" y="1196752"/>
            <a:ext cx="45720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/>
              </a:rPr>
              <a:t>Used reasonable assumptions </a:t>
            </a:r>
          </a:p>
          <a:p>
            <a:pPr lvl="1"/>
            <a:r>
              <a:rPr lang="en-US" dirty="0" smtClean="0">
                <a:sym typeface="Wingdings"/>
              </a:rPr>
              <a:t>Materials, channel counts, etc</a:t>
            </a:r>
            <a:r>
              <a:rPr lang="en-US" dirty="0">
                <a:sym typeface="Wingdings"/>
              </a:rPr>
              <a:t>.</a:t>
            </a:r>
            <a:r>
              <a:rPr lang="en-US" dirty="0" smtClean="0">
                <a:sym typeface="Wingdings"/>
              </a:rPr>
              <a:t> </a:t>
            </a:r>
          </a:p>
          <a:p>
            <a:pPr lvl="2"/>
            <a:r>
              <a:rPr lang="en-US" dirty="0" smtClean="0"/>
              <a:t>No contingency included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Breakdown of costs</a:t>
            </a:r>
          </a:p>
          <a:p>
            <a:pPr lvl="1"/>
            <a:r>
              <a:rPr lang="en-US" dirty="0" smtClean="0"/>
              <a:t>Replacement </a:t>
            </a:r>
            <a:r>
              <a:rPr lang="en-US" dirty="0"/>
              <a:t>of radiation damaged detectors </a:t>
            </a:r>
            <a:r>
              <a:rPr lang="en-US" dirty="0" smtClean="0"/>
              <a:t>~ 75%</a:t>
            </a:r>
          </a:p>
          <a:p>
            <a:pPr lvl="1"/>
            <a:r>
              <a:rPr lang="en-US" dirty="0" smtClean="0"/>
              <a:t>Retaining performance in very high pileup environment ~ 15%</a:t>
            </a:r>
          </a:p>
          <a:p>
            <a:pPr lvl="1"/>
            <a:r>
              <a:rPr lang="en-US" dirty="0" smtClean="0"/>
              <a:t>Extending coverage &lt; 10%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Staging under study</a:t>
            </a:r>
          </a:p>
          <a:p>
            <a:pPr lvl="1"/>
            <a:r>
              <a:rPr lang="en-US" dirty="0" smtClean="0"/>
              <a:t>Options are </a:t>
            </a:r>
            <a:r>
              <a:rPr lang="en-US" dirty="0" smtClean="0">
                <a:sym typeface="Wingdings"/>
              </a:rPr>
              <a:t>limited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9087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ym typeface="Wingdings"/>
              </a:rPr>
              <a:t>Phase 2 Cost Exercise</a:t>
            </a:r>
            <a:endParaRPr lang="en-US" dirty="0">
              <a:sym typeface="Wingding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15002" y="3753663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8121" y="908720"/>
            <a:ext cx="4487298" cy="5760640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18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915400" cy="50405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Profile driven to a large extent by the LS3 start and duration</a:t>
            </a:r>
          </a:p>
          <a:p>
            <a:pPr lvl="1"/>
            <a:r>
              <a:rPr lang="en-US" i="1" dirty="0" smtClean="0"/>
              <a:t>Tracker and Endcap calorimeters need to be competed in LS3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3"/>
            <a:endParaRPr lang="en-US" dirty="0" smtClean="0"/>
          </a:p>
          <a:p>
            <a:pPr lvl="4"/>
            <a:endParaRPr lang="en-US" dirty="0" smtClean="0"/>
          </a:p>
          <a:p>
            <a:r>
              <a:rPr lang="en-US" dirty="0" smtClean="0"/>
              <a:t>An extra year flattens the profile. Diminishing impact beyond that.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Phase 1: 66% of spending will be complete by end of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Spending Profile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995" y="6000328"/>
            <a:ext cx="8432003" cy="677108"/>
          </a:xfrm>
          <a:prstGeom prst="rect">
            <a:avLst/>
          </a:prstGeom>
          <a:noFill/>
          <a:ln w="635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</a:rPr>
              <a:t>Blue</a:t>
            </a: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= the current LHC baseline schedule.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Calibri"/>
              </a:rPr>
              <a:t>Orange</a:t>
            </a:r>
            <a:r>
              <a:rPr lang="en-US" sz="2000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404040"/>
                </a:solidFill>
                <a:latin typeface="Calibri"/>
              </a:rPr>
              <a:t>and</a:t>
            </a:r>
            <a:r>
              <a:rPr lang="en-US" dirty="0" smtClean="0">
                <a:solidFill>
                  <a:srgbClr val="404040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Calibri"/>
              </a:rPr>
              <a:t>Purple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404040"/>
                </a:solidFill>
                <a:latin typeface="Calibri"/>
              </a:rPr>
              <a:t>represent alternative LS3 dates.</a:t>
            </a:r>
            <a:endParaRPr lang="en-US" i="1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19</a:t>
            </a:fld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5054" y="1929656"/>
            <a:ext cx="9331640" cy="2988961"/>
            <a:chOff x="272480" y="2564904"/>
            <a:chExt cx="10109272" cy="2988961"/>
          </a:xfrm>
        </p:grpSpPr>
        <p:graphicFrame>
          <p:nvGraphicFramePr>
            <p:cNvPr id="11" name="C 1"/>
            <p:cNvGraphicFramePr/>
            <p:nvPr>
              <p:extLst>
                <p:ext uri="{D42A27DB-BD31-4B8C-83A1-F6EECF244321}">
                  <p14:modId xmlns:p14="http://schemas.microsoft.com/office/powerpoint/2010/main" val="3379902336"/>
                </p:ext>
              </p:extLst>
            </p:nvPr>
          </p:nvGraphicFramePr>
          <p:xfrm>
            <a:off x="272480" y="2601537"/>
            <a:ext cx="9505056" cy="2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590808" y="2564904"/>
              <a:ext cx="879094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Calibri"/>
                </a:rPr>
                <a:t>Representative spending profiles for different schedules for LS3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0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9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003305"/>
            <a:ext cx="8771466" cy="5353049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 smtClean="0"/>
              <a:t>Snapshots of CMS &amp; LHC status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Recent summaries at October RRB &amp; ECFA HL-LHC workshop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LHC: LS1 on schedule and machine very confident to be ready for restart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Plans beyond that are still uncertain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funding &amp; scheduling issues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overview of experiment requests compiled by S </a:t>
            </a:r>
            <a:r>
              <a:rPr lang="en-US" dirty="0" err="1" smtClean="0"/>
              <a:t>Bertolucci</a:t>
            </a:r>
            <a:r>
              <a:rPr lang="en-US" dirty="0" smtClean="0"/>
              <a:t> for RRB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Summary of UK upgrade project  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Recent WP progress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Finances and other issues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R&amp;D </a:t>
            </a:r>
            <a:r>
              <a:rPr lang="en-US" cap="none" dirty="0" smtClean="0"/>
              <a:t>status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goal</a:t>
            </a:r>
          </a:p>
          <a:p>
            <a:pPr lvl="1"/>
            <a:r>
              <a:rPr lang="en-US" dirty="0" smtClean="0"/>
              <a:t>new – improved - tracker with similar angular coverage, constrained by re-using existing services</a:t>
            </a:r>
          </a:p>
          <a:p>
            <a:pPr lvl="1"/>
            <a:r>
              <a:rPr lang="en-US" dirty="0" smtClean="0"/>
              <a:t>provide some part of tracker data to L1 trigger to contain rate to 100 kHz </a:t>
            </a:r>
          </a:p>
          <a:p>
            <a:r>
              <a:rPr lang="en-US" dirty="0" smtClean="0"/>
              <a:t>More recent developments</a:t>
            </a:r>
          </a:p>
          <a:p>
            <a:pPr lvl="1"/>
            <a:r>
              <a:rPr lang="en-US" dirty="0" smtClean="0"/>
              <a:t>Baseline Tracker design now adopted</a:t>
            </a:r>
          </a:p>
          <a:p>
            <a:pPr lvl="2"/>
            <a:r>
              <a:rPr lang="en-US" dirty="0" smtClean="0"/>
              <a:t>“conventional” barrel-endcap layout looks optimal</a:t>
            </a:r>
          </a:p>
          <a:p>
            <a:pPr lvl="1"/>
            <a:r>
              <a:rPr lang="en-US" dirty="0" smtClean="0"/>
              <a:t>but CMS exploring enhancing forward region physics as well as standard physics programme</a:t>
            </a:r>
          </a:p>
          <a:p>
            <a:pPr lvl="1"/>
            <a:r>
              <a:rPr lang="en-US" dirty="0" smtClean="0"/>
              <a:t>uncertainty if L1-track triggering will reduce rate to 100 kHz in 6.4µs</a:t>
            </a:r>
          </a:p>
          <a:p>
            <a:pPr lvl="2"/>
            <a:r>
              <a:rPr lang="en-US" dirty="0" smtClean="0"/>
              <a:t>ideas (and detector requirements) not yet validated by simulations</a:t>
            </a:r>
          </a:p>
          <a:p>
            <a:pPr lvl="2"/>
            <a:r>
              <a:rPr lang="en-US" dirty="0" smtClean="0"/>
              <a:t>possible objective of L1 readout up to 1 MHz/10-20µs</a:t>
            </a:r>
          </a:p>
          <a:p>
            <a:pPr lvl="2"/>
            <a:r>
              <a:rPr lang="en-US" dirty="0" smtClean="0"/>
              <a:t>both approaches require on-detector data reduction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 objectives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851900" cy="5213350"/>
          </a:xfrm>
        </p:spPr>
        <p:txBody>
          <a:bodyPr/>
          <a:lstStyle/>
          <a:p>
            <a:r>
              <a:rPr lang="en-US" sz="2400" dirty="0" smtClean="0"/>
              <a:t>Complete </a:t>
            </a:r>
            <a:r>
              <a:rPr lang="en-US" sz="2400" dirty="0"/>
              <a:t>CBC </a:t>
            </a:r>
            <a:r>
              <a:rPr lang="en-US" sz="2400" dirty="0" smtClean="0"/>
              <a:t>&amp; 2S-module </a:t>
            </a:r>
            <a:r>
              <a:rPr lang="en-US" sz="2400" dirty="0"/>
              <a:t>development for </a:t>
            </a:r>
            <a:r>
              <a:rPr lang="en-US" sz="2400" dirty="0" smtClean="0"/>
              <a:t>construction project</a:t>
            </a:r>
          </a:p>
          <a:p>
            <a:pPr lvl="1"/>
            <a:r>
              <a:rPr lang="en-US" dirty="0"/>
              <a:t>development, with collaborators, of 2S </a:t>
            </a:r>
            <a:r>
              <a:rPr lang="en-US" dirty="0" smtClean="0"/>
              <a:t>module, and evaluation studies</a:t>
            </a:r>
            <a:endParaRPr lang="en-US" dirty="0"/>
          </a:p>
          <a:p>
            <a:pPr lvl="2"/>
            <a:r>
              <a:rPr lang="en-US" dirty="0" smtClean="0"/>
              <a:t>to be ready for mass production with hardware and software for large scale acceptance tests</a:t>
            </a:r>
          </a:p>
          <a:p>
            <a:pPr lvl="1"/>
            <a:r>
              <a:rPr lang="en-US" dirty="0" smtClean="0"/>
              <a:t>contribute to PS-module readout development</a:t>
            </a:r>
            <a:endParaRPr lang="en-US" dirty="0"/>
          </a:p>
          <a:p>
            <a:pPr lvl="1"/>
            <a:r>
              <a:rPr lang="en-US" dirty="0" smtClean="0"/>
              <a:t>FC7 </a:t>
            </a:r>
            <a:r>
              <a:rPr lang="en-US" dirty="0"/>
              <a:t>for CBC module </a:t>
            </a:r>
            <a:r>
              <a:rPr lang="en-US" dirty="0" smtClean="0"/>
              <a:t>readout </a:t>
            </a:r>
          </a:p>
          <a:p>
            <a:pPr lvl="2"/>
            <a:r>
              <a:rPr lang="en-US" dirty="0" smtClean="0"/>
              <a:t>generic-type board, to be </a:t>
            </a:r>
            <a:r>
              <a:rPr lang="en-US" dirty="0" err="1" smtClean="0"/>
              <a:t>utilised</a:t>
            </a:r>
            <a:r>
              <a:rPr lang="en-US" dirty="0" smtClean="0"/>
              <a:t> by multiple projects, in collaboration with CERN</a:t>
            </a:r>
          </a:p>
          <a:p>
            <a:pPr lvl="2"/>
            <a:endParaRPr lang="en-US" dirty="0"/>
          </a:p>
          <a:p>
            <a:r>
              <a:rPr lang="en-US" dirty="0" smtClean="0"/>
              <a:t>Good progress with CBC2 evaluation</a:t>
            </a:r>
          </a:p>
          <a:p>
            <a:pPr lvl="1"/>
            <a:r>
              <a:rPr lang="en-US" dirty="0" smtClean="0"/>
              <a:t>chip is functioning well and suitable for prototypes</a:t>
            </a:r>
          </a:p>
          <a:p>
            <a:pPr lvl="1"/>
            <a:r>
              <a:rPr lang="en-US" dirty="0" smtClean="0"/>
              <a:t>2 wafers so far tested. </a:t>
            </a:r>
            <a:r>
              <a:rPr lang="en-US" dirty="0"/>
              <a:t>P</a:t>
            </a:r>
            <a:r>
              <a:rPr lang="en-US" dirty="0" smtClean="0"/>
              <a:t>lenty of chips in hand</a:t>
            </a:r>
          </a:p>
          <a:p>
            <a:pPr lvl="1"/>
            <a:r>
              <a:rPr lang="en-US" dirty="0" smtClean="0"/>
              <a:t>First (ever!) beam test of PT-module imminent</a:t>
            </a:r>
          </a:p>
          <a:p>
            <a:pPr lvl="2"/>
            <a:r>
              <a:rPr lang="en-US" dirty="0" smtClean="0"/>
              <a:t>DESY 25-30 November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7767" y="6559670"/>
            <a:ext cx="2133600" cy="161925"/>
          </a:xfrm>
        </p:spPr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0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CBC -&gt; CBC2: New features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538538" y="1153160"/>
            <a:ext cx="5275262" cy="5327015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250µm pitch C4 layout</a:t>
            </a:r>
          </a:p>
          <a:p>
            <a:pPr marL="622122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aim for commercially assembled module</a:t>
            </a:r>
          </a:p>
          <a:p>
            <a:pPr marL="622122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some gains in bond inductance</a:t>
            </a:r>
          </a:p>
          <a:p>
            <a:pPr marL="622122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back </a:t>
            </a:r>
            <a:r>
              <a:rPr lang="en-US" dirty="0">
                <a:latin typeface="Calibri" charset="0"/>
              </a:rPr>
              <a:t>edge wire-bond pads for wafer probe</a:t>
            </a:r>
          </a:p>
          <a:p>
            <a:pPr marL="444435" lvl="1" indent="-342900">
              <a:buFont typeface="Arial" charset="0"/>
              <a:buChar char="•"/>
            </a:pPr>
            <a:r>
              <a:rPr lang="en-US" dirty="0">
                <a:latin typeface="Calibri" charset="0"/>
              </a:rPr>
              <a:t>254 </a:t>
            </a:r>
            <a:r>
              <a:rPr lang="en-US" dirty="0" smtClean="0">
                <a:latin typeface="Calibri" charset="0"/>
              </a:rPr>
              <a:t>channels for 127 + 127 strips</a:t>
            </a:r>
          </a:p>
          <a:p>
            <a:pPr marL="444435" lvl="1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correlation logic for stub formation</a:t>
            </a:r>
          </a:p>
          <a:p>
            <a:pPr marL="723657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between top </a:t>
            </a:r>
            <a:r>
              <a:rPr lang="en-US" dirty="0">
                <a:latin typeface="Calibri" charset="0"/>
              </a:rPr>
              <a:t>&amp; </a:t>
            </a:r>
            <a:r>
              <a:rPr lang="en-US" dirty="0" smtClean="0">
                <a:latin typeface="Calibri" charset="0"/>
              </a:rPr>
              <a:t>bottom strips</a:t>
            </a:r>
          </a:p>
          <a:p>
            <a:pPr marL="723657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vetoes wide clusters</a:t>
            </a:r>
          </a:p>
          <a:p>
            <a:pPr marL="444435" lvl="1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Test pulse</a:t>
            </a:r>
          </a:p>
          <a:p>
            <a:pPr marL="723657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no time to implement on CBC</a:t>
            </a:r>
          </a:p>
          <a:p>
            <a:pPr marL="723657" lvl="2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&amp; </a:t>
            </a:r>
            <a:r>
              <a:rPr lang="en-US" dirty="0">
                <a:latin typeface="Calibri" charset="0"/>
              </a:rPr>
              <a:t>other </a:t>
            </a:r>
            <a:r>
              <a:rPr lang="en-US" dirty="0" smtClean="0">
                <a:latin typeface="Calibri" charset="0"/>
              </a:rPr>
              <a:t>minor circuit </a:t>
            </a:r>
            <a:r>
              <a:rPr lang="en-US" dirty="0">
                <a:latin typeface="Calibri" charset="0"/>
              </a:rPr>
              <a:t>improvements</a:t>
            </a:r>
            <a:endParaRPr lang="en-US" dirty="0" smtClean="0">
              <a:latin typeface="Calibri" charset="0"/>
            </a:endParaRPr>
          </a:p>
          <a:p>
            <a:pPr marL="444435" lvl="1" indent="-34290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Improved DC-DC (CERN)</a:t>
            </a:r>
            <a:endParaRPr lang="en-US" dirty="0">
              <a:latin typeface="Calibri" charset="0"/>
            </a:endParaRPr>
          </a:p>
          <a:p>
            <a:pPr marL="444435" lvl="1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received Jan 2013 – fully functional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7060" name="Content Placeholder 2"/>
          <p:cNvSpPr>
            <a:spLocks/>
          </p:cNvSpPr>
          <p:nvPr/>
        </p:nvSpPr>
        <p:spPr bwMode="auto">
          <a:xfrm>
            <a:off x="3538538" y="933450"/>
            <a:ext cx="514826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4708" lvl="2" eaLnBrk="0" hangingPunct="0">
              <a:spcBef>
                <a:spcPct val="20000"/>
              </a:spcBef>
            </a:pPr>
            <a:endParaRPr lang="en-US" sz="2000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40" name="Picture 30" descr="TopLevel_7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1" y="-4236"/>
            <a:ext cx="3043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735263" y="5005444"/>
            <a:ext cx="215900" cy="790575"/>
          </a:xfrm>
          <a:prstGeom prst="rect">
            <a:avLst/>
          </a:prstGeom>
          <a:solidFill>
            <a:srgbClr val="0066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35263" y="6013506"/>
            <a:ext cx="288925" cy="142875"/>
          </a:xfrm>
          <a:prstGeom prst="rect">
            <a:avLst/>
          </a:prstGeom>
          <a:solidFill>
            <a:srgbClr val="0066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43214" y="612831"/>
            <a:ext cx="288925" cy="1008063"/>
          </a:xfrm>
          <a:prstGeom prst="rect">
            <a:avLst/>
          </a:prstGeom>
          <a:solidFill>
            <a:srgbClr val="0066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7"/>
          <p:cNvSpPr txBox="1">
            <a:spLocks noChangeArrowheads="1"/>
          </p:cNvSpPr>
          <p:nvPr/>
        </p:nvSpPr>
        <p:spPr bwMode="auto">
          <a:xfrm rot="16200000">
            <a:off x="2494485" y="885237"/>
            <a:ext cx="992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400" b="1">
                <a:solidFill>
                  <a:srgbClr val="FFFF00"/>
                </a:solidFill>
                <a:latin typeface="Calibri"/>
              </a:rPr>
              <a:t>DC-DC</a:t>
            </a:r>
          </a:p>
        </p:txBody>
      </p:sp>
      <p:sp>
        <p:nvSpPr>
          <p:cNvPr id="45" name="TextBox 8"/>
          <p:cNvSpPr txBox="1">
            <a:spLocks noChangeArrowheads="1"/>
          </p:cNvSpPr>
          <p:nvPr/>
        </p:nvSpPr>
        <p:spPr bwMode="auto">
          <a:xfrm>
            <a:off x="2641601" y="5940425"/>
            <a:ext cx="561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FFFF00"/>
                </a:solidFill>
                <a:latin typeface="Calibri"/>
              </a:rPr>
              <a:t>LDO</a:t>
            </a: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2133724" y="3113088"/>
            <a:ext cx="8649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b="1">
                <a:solidFill>
                  <a:srgbClr val="FFFF00"/>
                </a:solidFill>
                <a:latin typeface="Calibri"/>
              </a:rPr>
              <a:t>pipeline</a:t>
            </a:r>
          </a:p>
          <a:p>
            <a:pPr algn="ctr" eaLnBrk="1" hangingPunct="1"/>
            <a:r>
              <a:rPr lang="en-GB" b="1">
                <a:solidFill>
                  <a:srgbClr val="FFFF00"/>
                </a:solidFill>
                <a:latin typeface="Calibri"/>
              </a:rPr>
              <a:t>+</a:t>
            </a:r>
          </a:p>
          <a:p>
            <a:pPr algn="ctr" eaLnBrk="1" hangingPunct="1"/>
            <a:r>
              <a:rPr lang="en-GB" b="1">
                <a:solidFill>
                  <a:srgbClr val="FFFF00"/>
                </a:solidFill>
                <a:latin typeface="Calibri"/>
              </a:rPr>
              <a:t>buffering</a:t>
            </a: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 rot="16200000">
            <a:off x="231470" y="3604566"/>
            <a:ext cx="2826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FFFF00"/>
                </a:solidFill>
                <a:latin typeface="Calibri"/>
              </a:rPr>
              <a:t>254 amplifier/comparator channels</a:t>
            </a: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 rot="16200000">
            <a:off x="218817" y="3248181"/>
            <a:ext cx="3467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FFFF00"/>
                </a:solidFill>
                <a:latin typeface="Calibri"/>
              </a:rPr>
              <a:t>CWD, offset correction and </a:t>
            </a:r>
            <a:r>
              <a:rPr lang="en-GB" b="1" dirty="0" err="1">
                <a:solidFill>
                  <a:srgbClr val="FFFF00"/>
                </a:solidFill>
                <a:latin typeface="Calibri"/>
              </a:rPr>
              <a:t>colleraltion</a:t>
            </a:r>
            <a:r>
              <a:rPr lang="en-GB" b="1" dirty="0">
                <a:solidFill>
                  <a:srgbClr val="FFFF00"/>
                </a:solidFill>
                <a:latin typeface="Calibri"/>
              </a:rPr>
              <a:t> logic</a:t>
            </a:r>
          </a:p>
        </p:txBody>
      </p:sp>
      <p:sp>
        <p:nvSpPr>
          <p:cNvPr id="49" name="TextBox 19"/>
          <p:cNvSpPr txBox="1">
            <a:spLocks noChangeArrowheads="1"/>
          </p:cNvSpPr>
          <p:nvPr/>
        </p:nvSpPr>
        <p:spPr bwMode="auto">
          <a:xfrm rot="16200000">
            <a:off x="2415919" y="5242081"/>
            <a:ext cx="832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FFFF00"/>
                </a:solidFill>
                <a:latin typeface="Calibri"/>
              </a:rPr>
              <a:t>bandgap</a:t>
            </a:r>
          </a:p>
        </p:txBody>
      </p:sp>
      <p:sp>
        <p:nvSpPr>
          <p:cNvPr id="50" name="TextBox 21"/>
          <p:cNvSpPr txBox="1">
            <a:spLocks noChangeArrowheads="1"/>
          </p:cNvSpPr>
          <p:nvPr/>
        </p:nvSpPr>
        <p:spPr bwMode="auto">
          <a:xfrm rot="16200000">
            <a:off x="1961554" y="4987287"/>
            <a:ext cx="845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FFFF00"/>
                </a:solidFill>
                <a:latin typeface="Calibri"/>
              </a:rPr>
              <a:t>bias gen.</a:t>
            </a:r>
          </a:p>
        </p:txBody>
      </p:sp>
      <p:sp>
        <p:nvSpPr>
          <p:cNvPr id="51" name="TextBox 24"/>
          <p:cNvSpPr txBox="1">
            <a:spLocks noChangeArrowheads="1"/>
          </p:cNvSpPr>
          <p:nvPr/>
        </p:nvSpPr>
        <p:spPr bwMode="auto">
          <a:xfrm>
            <a:off x="577889" y="3113089"/>
            <a:ext cx="7873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prstClr val="black"/>
                </a:solidFill>
                <a:latin typeface="Calibri"/>
              </a:rPr>
              <a:t>254</a:t>
            </a:r>
          </a:p>
          <a:p>
            <a:pPr algn="ctr" eaLnBrk="1" hangingPunct="1"/>
            <a:r>
              <a:rPr lang="en-GB" sz="1800" b="1">
                <a:solidFill>
                  <a:prstClr val="black"/>
                </a:solidFill>
                <a:latin typeface="Calibri"/>
              </a:rPr>
              <a:t>inputs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1497040" y="24394"/>
            <a:ext cx="603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prstClr val="black"/>
                </a:solidFill>
                <a:latin typeface="Calibri"/>
              </a:rPr>
              <a:t>5 mm</a:t>
            </a:r>
          </a:p>
        </p:txBody>
      </p:sp>
      <p:sp>
        <p:nvSpPr>
          <p:cNvPr id="53" name="Line 20"/>
          <p:cNvSpPr>
            <a:spLocks noChangeShapeType="1"/>
          </p:cNvSpPr>
          <p:nvPr/>
        </p:nvSpPr>
        <p:spPr bwMode="auto">
          <a:xfrm flipV="1">
            <a:off x="276225" y="292627"/>
            <a:ext cx="0" cy="284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27811" y="3172352"/>
            <a:ext cx="471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>
                <a:solidFill>
                  <a:prstClr val="black"/>
                </a:solidFill>
                <a:latin typeface="Calibri"/>
              </a:rPr>
              <a:t>11</a:t>
            </a:r>
          </a:p>
          <a:p>
            <a:pPr algn="ctr" eaLnBrk="1" hangingPunct="1"/>
            <a:r>
              <a:rPr lang="en-GB">
                <a:solidFill>
                  <a:prstClr val="black"/>
                </a:solidFill>
                <a:latin typeface="Calibri"/>
              </a:rPr>
              <a:t>mm</a:t>
            </a:r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>
            <a:off x="276225" y="3677177"/>
            <a:ext cx="0" cy="2843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>
            <a:off x="2124075" y="184677"/>
            <a:ext cx="1187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Line 24"/>
          <p:cNvSpPr>
            <a:spLocks noChangeShapeType="1"/>
          </p:cNvSpPr>
          <p:nvPr/>
        </p:nvSpPr>
        <p:spPr bwMode="auto">
          <a:xfrm flipH="1">
            <a:off x="503240" y="184677"/>
            <a:ext cx="973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ectangle 25"/>
          <p:cNvSpPr>
            <a:spLocks noChangeArrowheads="1"/>
          </p:cNvSpPr>
          <p:nvPr/>
        </p:nvSpPr>
        <p:spPr bwMode="auto">
          <a:xfrm>
            <a:off x="2014566" y="431800"/>
            <a:ext cx="720725" cy="757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26"/>
          <p:cNvSpPr>
            <a:spLocks noChangeArrowheads="1"/>
          </p:cNvSpPr>
          <p:nvPr/>
        </p:nvSpPr>
        <p:spPr bwMode="auto">
          <a:xfrm>
            <a:off x="2016153" y="5796019"/>
            <a:ext cx="720725" cy="7572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2030792" y="431800"/>
            <a:ext cx="6723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inter-</a:t>
            </a:r>
          </a:p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chip</a:t>
            </a:r>
          </a:p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signals</a:t>
            </a:r>
          </a:p>
        </p:txBody>
      </p:sp>
      <p:sp>
        <p:nvSpPr>
          <p:cNvPr id="61" name="Text Box 28"/>
          <p:cNvSpPr txBox="1">
            <a:spLocks noChangeArrowheads="1"/>
          </p:cNvSpPr>
          <p:nvPr/>
        </p:nvSpPr>
        <p:spPr bwMode="auto">
          <a:xfrm>
            <a:off x="2048254" y="5786438"/>
            <a:ext cx="6723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inter-</a:t>
            </a:r>
          </a:p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chip</a:t>
            </a:r>
          </a:p>
          <a:p>
            <a:pPr algn="ctr" eaLnBrk="1" hangingPunct="1"/>
            <a:r>
              <a:rPr lang="en-GB">
                <a:solidFill>
                  <a:srgbClr val="FFFF00"/>
                </a:solidFill>
                <a:latin typeface="Calibri"/>
              </a:rPr>
              <a:t>signals</a:t>
            </a:r>
          </a:p>
        </p:txBody>
      </p:sp>
      <p:sp>
        <p:nvSpPr>
          <p:cNvPr id="62" name="Rectangle 29"/>
          <p:cNvSpPr>
            <a:spLocks noChangeArrowheads="1"/>
          </p:cNvSpPr>
          <p:nvPr/>
        </p:nvSpPr>
        <p:spPr bwMode="auto">
          <a:xfrm>
            <a:off x="3168678" y="431805"/>
            <a:ext cx="142875" cy="60483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8538" y="184677"/>
            <a:ext cx="16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Reminder only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2S PT-module with CBC2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1"/>
            <a:ext cx="8470900" cy="5568950"/>
          </a:xfrm>
        </p:spPr>
        <p:txBody>
          <a:bodyPr/>
          <a:lstStyle/>
          <a:p>
            <a:r>
              <a:rPr lang="en-US" sz="2400" b="1" u="sng" dirty="0" smtClean="0"/>
              <a:t>Track &amp; trigger</a:t>
            </a:r>
            <a:r>
              <a:rPr lang="en-US" sz="2400" dirty="0" smtClean="0"/>
              <a:t> µstrip module for outer tracker region</a:t>
            </a:r>
            <a:endParaRPr lang="en-US" sz="2400" dirty="0"/>
          </a:p>
          <a:p>
            <a:pPr lvl="1"/>
            <a:r>
              <a:rPr lang="en-GB" dirty="0"/>
              <a:t>CBC2 logic correlates hits on two </a:t>
            </a:r>
            <a:r>
              <a:rPr lang="en-GB" dirty="0" smtClean="0"/>
              <a:t>sensors to reject those from low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tracks</a:t>
            </a:r>
            <a:endParaRPr lang="en-GB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559668"/>
            <a:ext cx="2133600" cy="161925"/>
          </a:xfrm>
          <a:prstGeom prst="rect">
            <a:avLst/>
          </a:prstGeom>
        </p:spPr>
        <p:txBody>
          <a:bodyPr vert="horz" wrap="square" lIns="91381" tIns="45692" rIns="91381" bIns="45692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C557146A-D47D-9E49-900A-08660E07B792}" type="slidenum">
              <a:rPr lang="en-GB" sz="1200">
                <a:solidFill>
                  <a:srgbClr val="898989"/>
                </a:solidFill>
                <a:latin typeface="Calibri" pitchFamily="-106" charset="0"/>
              </a:rPr>
              <a:pPr algn="r">
                <a:defRPr/>
              </a:pPr>
              <a:t>24</a:t>
            </a:fld>
            <a:endParaRPr lang="en-GB" sz="1200">
              <a:solidFill>
                <a:srgbClr val="898989"/>
              </a:solidFill>
              <a:latin typeface="Calibri" pitchFamily="-106" charset="0"/>
            </a:endParaRPr>
          </a:p>
        </p:txBody>
      </p:sp>
      <p:pic>
        <p:nvPicPr>
          <p:cNvPr id="8" name="Content Placeholder 3" descr="4mm TOP VIEW.bmp"/>
          <p:cNvPicPr>
            <a:picLocks noChangeAspect="1"/>
          </p:cNvPicPr>
          <p:nvPr/>
        </p:nvPicPr>
        <p:blipFill>
          <a:blip r:embed="rId2"/>
          <a:srcRect l="-3320" r="-3320"/>
          <a:stretch>
            <a:fillRect/>
          </a:stretch>
        </p:blipFill>
        <p:spPr bwMode="auto">
          <a:xfrm>
            <a:off x="2652745" y="2954339"/>
            <a:ext cx="608488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794157" y="3673484"/>
            <a:ext cx="479425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06723" y="3097223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Calibri"/>
              </a:rPr>
              <a:t>8 </a:t>
            </a:r>
            <a:r>
              <a:rPr lang="en-GB" dirty="0" err="1">
                <a:solidFill>
                  <a:srgbClr val="660066"/>
                </a:solidFill>
                <a:latin typeface="Calibri"/>
              </a:rPr>
              <a:t>x</a:t>
            </a:r>
            <a:r>
              <a:rPr lang="en-GB" dirty="0">
                <a:solidFill>
                  <a:srgbClr val="660066"/>
                </a:solidFill>
                <a:latin typeface="Calibri"/>
              </a:rPr>
              <a:t> 254 channel chips</a:t>
            </a:r>
          </a:p>
          <a:p>
            <a:pPr algn="ctr"/>
            <a:r>
              <a:rPr lang="en-GB" dirty="0">
                <a:solidFill>
                  <a:srgbClr val="660066"/>
                </a:solidFill>
                <a:latin typeface="Calibri"/>
              </a:rPr>
              <a:t>bump-bonded to hybrid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556463" y="5711834"/>
            <a:ext cx="2430316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8 x 254 channel chips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bump-bonded to hybrid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6865940" y="5434013"/>
            <a:ext cx="43815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359059" y="2805173"/>
            <a:ext cx="2759569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Calibri"/>
              </a:rPr>
              <a:t>chips on top surface </a:t>
            </a:r>
            <a:r>
              <a:rPr lang="en-GB" dirty="0" smtClean="0">
                <a:solidFill>
                  <a:srgbClr val="660066"/>
                </a:solidFill>
                <a:latin typeface="Calibri"/>
              </a:rPr>
              <a:t>only;</a:t>
            </a:r>
            <a:endParaRPr lang="en-GB" dirty="0">
              <a:solidFill>
                <a:srgbClr val="660066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srgbClr val="660066"/>
                </a:solidFill>
                <a:latin typeface="Calibri"/>
              </a:rPr>
              <a:t>signals from lower sensor</a:t>
            </a:r>
          </a:p>
          <a:p>
            <a:pPr algn="ctr"/>
            <a:r>
              <a:rPr lang="en-GB" dirty="0" err="1">
                <a:solidFill>
                  <a:srgbClr val="660066"/>
                </a:solidFill>
                <a:latin typeface="Calibri"/>
              </a:rPr>
              <a:t>via’d</a:t>
            </a:r>
            <a:r>
              <a:rPr lang="en-GB" dirty="0">
                <a:solidFill>
                  <a:srgbClr val="660066"/>
                </a:solidFill>
                <a:latin typeface="Calibri"/>
              </a:rPr>
              <a:t> through substrate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5605463" y="4568888"/>
            <a:ext cx="1079500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769469" y="3959229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prstClr val="black"/>
                </a:solidFill>
              </a:rPr>
              <a:t>~5 cm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525999" y="4013265"/>
            <a:ext cx="935037" cy="59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515702" y="5276907"/>
            <a:ext cx="1869466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660066"/>
                </a:solidFill>
                <a:latin typeface="Calibri"/>
              </a:rPr>
              <a:t>90 </a:t>
            </a:r>
            <a:r>
              <a:rPr lang="en-GB" dirty="0" smtClean="0">
                <a:solidFill>
                  <a:srgbClr val="660066"/>
                </a:solidFill>
                <a:latin typeface="Calibri"/>
              </a:rPr>
              <a:t>µm </a:t>
            </a:r>
            <a:r>
              <a:rPr lang="en-GB" dirty="0">
                <a:solidFill>
                  <a:srgbClr val="660066"/>
                </a:solidFill>
                <a:latin typeface="Calibri"/>
              </a:rPr>
              <a:t>pitch strips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4741863" y="3960878"/>
            <a:ext cx="1871662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9" name="Group 27"/>
          <p:cNvGrpSpPr>
            <a:grpSpLocks/>
          </p:cNvGrpSpPr>
          <p:nvPr/>
        </p:nvGrpSpPr>
        <p:grpSpPr bwMode="auto">
          <a:xfrm rot="181506">
            <a:off x="3589340" y="3316288"/>
            <a:ext cx="2012950" cy="1255712"/>
            <a:chOff x="3266" y="212"/>
            <a:chExt cx="1268" cy="791"/>
          </a:xfrm>
        </p:grpSpPr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3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Line 5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Line 5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Line 5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Line 6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Line 6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Line 6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Line 6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Line 6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Line 6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Line 6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Line 7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7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7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Line 7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Line 7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Line 7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9" name="Group 77"/>
          <p:cNvGrpSpPr>
            <a:grpSpLocks/>
          </p:cNvGrpSpPr>
          <p:nvPr/>
        </p:nvGrpSpPr>
        <p:grpSpPr bwMode="auto">
          <a:xfrm rot="181506">
            <a:off x="5764213" y="4594293"/>
            <a:ext cx="2012950" cy="1255713"/>
            <a:chOff x="3266" y="212"/>
            <a:chExt cx="1268" cy="791"/>
          </a:xfrm>
        </p:grpSpPr>
        <p:sp>
          <p:nvSpPr>
            <p:cNvPr id="70" name="Line 78"/>
            <p:cNvSpPr>
              <a:spLocks noChangeShapeType="1"/>
            </p:cNvSpPr>
            <p:nvPr/>
          </p:nvSpPr>
          <p:spPr bwMode="auto">
            <a:xfrm>
              <a:off x="3266" y="9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Line 79"/>
            <p:cNvSpPr>
              <a:spLocks noChangeShapeType="1"/>
            </p:cNvSpPr>
            <p:nvPr/>
          </p:nvSpPr>
          <p:spPr bwMode="auto">
            <a:xfrm>
              <a:off x="3291" y="9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Line 80"/>
            <p:cNvSpPr>
              <a:spLocks noChangeShapeType="1"/>
            </p:cNvSpPr>
            <p:nvPr/>
          </p:nvSpPr>
          <p:spPr bwMode="auto">
            <a:xfrm>
              <a:off x="3316" y="9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>
              <a:off x="3334" y="935"/>
              <a:ext cx="75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Line 82"/>
            <p:cNvSpPr>
              <a:spLocks noChangeShapeType="1"/>
            </p:cNvSpPr>
            <p:nvPr/>
          </p:nvSpPr>
          <p:spPr bwMode="auto">
            <a:xfrm>
              <a:off x="3366" y="9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Line 83"/>
            <p:cNvSpPr>
              <a:spLocks noChangeShapeType="1"/>
            </p:cNvSpPr>
            <p:nvPr/>
          </p:nvSpPr>
          <p:spPr bwMode="auto">
            <a:xfrm>
              <a:off x="3391" y="9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84"/>
            <p:cNvSpPr>
              <a:spLocks noChangeShapeType="1"/>
            </p:cNvSpPr>
            <p:nvPr/>
          </p:nvSpPr>
          <p:spPr bwMode="auto">
            <a:xfrm>
              <a:off x="3416" y="8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>
              <a:off x="3441" y="8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3466" y="8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3491" y="8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3516" y="8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89"/>
            <p:cNvSpPr>
              <a:spLocks noChangeShapeType="1"/>
            </p:cNvSpPr>
            <p:nvPr/>
          </p:nvSpPr>
          <p:spPr bwMode="auto">
            <a:xfrm>
              <a:off x="3541" y="8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Line 90"/>
            <p:cNvSpPr>
              <a:spLocks noChangeShapeType="1"/>
            </p:cNvSpPr>
            <p:nvPr/>
          </p:nvSpPr>
          <p:spPr bwMode="auto">
            <a:xfrm>
              <a:off x="3566" y="7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>
              <a:off x="3591" y="7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>
              <a:off x="3616" y="7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>
              <a:off x="3641" y="7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94"/>
            <p:cNvSpPr>
              <a:spLocks noChangeShapeType="1"/>
            </p:cNvSpPr>
            <p:nvPr/>
          </p:nvSpPr>
          <p:spPr bwMode="auto">
            <a:xfrm>
              <a:off x="3666" y="7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95"/>
            <p:cNvSpPr>
              <a:spLocks noChangeShapeType="1"/>
            </p:cNvSpPr>
            <p:nvPr/>
          </p:nvSpPr>
          <p:spPr bwMode="auto">
            <a:xfrm>
              <a:off x="3691" y="7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Line 96"/>
            <p:cNvSpPr>
              <a:spLocks noChangeShapeType="1"/>
            </p:cNvSpPr>
            <p:nvPr/>
          </p:nvSpPr>
          <p:spPr bwMode="auto">
            <a:xfrm>
              <a:off x="3716" y="6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Line 97"/>
            <p:cNvSpPr>
              <a:spLocks noChangeShapeType="1"/>
            </p:cNvSpPr>
            <p:nvPr/>
          </p:nvSpPr>
          <p:spPr bwMode="auto">
            <a:xfrm>
              <a:off x="3741" y="6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98"/>
            <p:cNvSpPr>
              <a:spLocks noChangeShapeType="1"/>
            </p:cNvSpPr>
            <p:nvPr/>
          </p:nvSpPr>
          <p:spPr bwMode="auto">
            <a:xfrm>
              <a:off x="3766" y="6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99"/>
            <p:cNvSpPr>
              <a:spLocks noChangeShapeType="1"/>
            </p:cNvSpPr>
            <p:nvPr/>
          </p:nvSpPr>
          <p:spPr bwMode="auto">
            <a:xfrm>
              <a:off x="3791" y="6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Line 100"/>
            <p:cNvSpPr>
              <a:spLocks noChangeShapeType="1"/>
            </p:cNvSpPr>
            <p:nvPr/>
          </p:nvSpPr>
          <p:spPr bwMode="auto">
            <a:xfrm>
              <a:off x="3816" y="6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101"/>
            <p:cNvSpPr>
              <a:spLocks noChangeShapeType="1"/>
            </p:cNvSpPr>
            <p:nvPr/>
          </p:nvSpPr>
          <p:spPr bwMode="auto">
            <a:xfrm>
              <a:off x="3841" y="6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Line 102"/>
            <p:cNvSpPr>
              <a:spLocks noChangeShapeType="1"/>
            </p:cNvSpPr>
            <p:nvPr/>
          </p:nvSpPr>
          <p:spPr bwMode="auto">
            <a:xfrm>
              <a:off x="3866" y="59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Line 103"/>
            <p:cNvSpPr>
              <a:spLocks noChangeShapeType="1"/>
            </p:cNvSpPr>
            <p:nvPr/>
          </p:nvSpPr>
          <p:spPr bwMode="auto">
            <a:xfrm>
              <a:off x="3891" y="58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Line 104"/>
            <p:cNvSpPr>
              <a:spLocks noChangeShapeType="1"/>
            </p:cNvSpPr>
            <p:nvPr/>
          </p:nvSpPr>
          <p:spPr bwMode="auto">
            <a:xfrm>
              <a:off x="3916" y="56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105"/>
            <p:cNvSpPr>
              <a:spLocks noChangeShapeType="1"/>
            </p:cNvSpPr>
            <p:nvPr/>
          </p:nvSpPr>
          <p:spPr bwMode="auto">
            <a:xfrm>
              <a:off x="3941" y="54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106"/>
            <p:cNvSpPr>
              <a:spLocks noChangeShapeType="1"/>
            </p:cNvSpPr>
            <p:nvPr/>
          </p:nvSpPr>
          <p:spPr bwMode="auto">
            <a:xfrm>
              <a:off x="3966" y="53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Line 107"/>
            <p:cNvSpPr>
              <a:spLocks noChangeShapeType="1"/>
            </p:cNvSpPr>
            <p:nvPr/>
          </p:nvSpPr>
          <p:spPr bwMode="auto">
            <a:xfrm>
              <a:off x="3991" y="51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Line 108"/>
            <p:cNvSpPr>
              <a:spLocks noChangeShapeType="1"/>
            </p:cNvSpPr>
            <p:nvPr/>
          </p:nvSpPr>
          <p:spPr bwMode="auto">
            <a:xfrm>
              <a:off x="4016" y="50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Line 109"/>
            <p:cNvSpPr>
              <a:spLocks noChangeShapeType="1"/>
            </p:cNvSpPr>
            <p:nvPr/>
          </p:nvSpPr>
          <p:spPr bwMode="auto">
            <a:xfrm>
              <a:off x="4041" y="48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Line 110"/>
            <p:cNvSpPr>
              <a:spLocks noChangeShapeType="1"/>
            </p:cNvSpPr>
            <p:nvPr/>
          </p:nvSpPr>
          <p:spPr bwMode="auto">
            <a:xfrm>
              <a:off x="4066" y="46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111"/>
            <p:cNvSpPr>
              <a:spLocks noChangeShapeType="1"/>
            </p:cNvSpPr>
            <p:nvPr/>
          </p:nvSpPr>
          <p:spPr bwMode="auto">
            <a:xfrm>
              <a:off x="4091" y="45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Line 112"/>
            <p:cNvSpPr>
              <a:spLocks noChangeShapeType="1"/>
            </p:cNvSpPr>
            <p:nvPr/>
          </p:nvSpPr>
          <p:spPr bwMode="auto">
            <a:xfrm>
              <a:off x="4116" y="43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113"/>
            <p:cNvSpPr>
              <a:spLocks noChangeShapeType="1"/>
            </p:cNvSpPr>
            <p:nvPr/>
          </p:nvSpPr>
          <p:spPr bwMode="auto">
            <a:xfrm>
              <a:off x="4141" y="42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Line 114"/>
            <p:cNvSpPr>
              <a:spLocks noChangeShapeType="1"/>
            </p:cNvSpPr>
            <p:nvPr/>
          </p:nvSpPr>
          <p:spPr bwMode="auto">
            <a:xfrm>
              <a:off x="4166" y="40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Line 115"/>
            <p:cNvSpPr>
              <a:spLocks noChangeShapeType="1"/>
            </p:cNvSpPr>
            <p:nvPr/>
          </p:nvSpPr>
          <p:spPr bwMode="auto">
            <a:xfrm>
              <a:off x="4191" y="38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116"/>
            <p:cNvSpPr>
              <a:spLocks noChangeShapeType="1"/>
            </p:cNvSpPr>
            <p:nvPr/>
          </p:nvSpPr>
          <p:spPr bwMode="auto">
            <a:xfrm>
              <a:off x="4216" y="37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117"/>
            <p:cNvSpPr>
              <a:spLocks noChangeShapeType="1"/>
            </p:cNvSpPr>
            <p:nvPr/>
          </p:nvSpPr>
          <p:spPr bwMode="auto">
            <a:xfrm>
              <a:off x="4241" y="35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Line 118"/>
            <p:cNvSpPr>
              <a:spLocks noChangeShapeType="1"/>
            </p:cNvSpPr>
            <p:nvPr/>
          </p:nvSpPr>
          <p:spPr bwMode="auto">
            <a:xfrm>
              <a:off x="4266" y="34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119"/>
            <p:cNvSpPr>
              <a:spLocks noChangeShapeType="1"/>
            </p:cNvSpPr>
            <p:nvPr/>
          </p:nvSpPr>
          <p:spPr bwMode="auto">
            <a:xfrm>
              <a:off x="4291" y="32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120"/>
            <p:cNvSpPr>
              <a:spLocks noChangeShapeType="1"/>
            </p:cNvSpPr>
            <p:nvPr/>
          </p:nvSpPr>
          <p:spPr bwMode="auto">
            <a:xfrm>
              <a:off x="4316" y="30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121"/>
            <p:cNvSpPr>
              <a:spLocks noChangeShapeType="1"/>
            </p:cNvSpPr>
            <p:nvPr/>
          </p:nvSpPr>
          <p:spPr bwMode="auto">
            <a:xfrm>
              <a:off x="4341" y="29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122"/>
            <p:cNvSpPr>
              <a:spLocks noChangeShapeType="1"/>
            </p:cNvSpPr>
            <p:nvPr/>
          </p:nvSpPr>
          <p:spPr bwMode="auto">
            <a:xfrm>
              <a:off x="4366" y="276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>
              <a:off x="4391" y="260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124"/>
            <p:cNvSpPr>
              <a:spLocks noChangeShapeType="1"/>
            </p:cNvSpPr>
            <p:nvPr/>
          </p:nvSpPr>
          <p:spPr bwMode="auto">
            <a:xfrm>
              <a:off x="4416" y="244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Line 125"/>
            <p:cNvSpPr>
              <a:spLocks noChangeShapeType="1"/>
            </p:cNvSpPr>
            <p:nvPr/>
          </p:nvSpPr>
          <p:spPr bwMode="auto">
            <a:xfrm>
              <a:off x="4441" y="228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126"/>
            <p:cNvSpPr>
              <a:spLocks noChangeShapeType="1"/>
            </p:cNvSpPr>
            <p:nvPr/>
          </p:nvSpPr>
          <p:spPr bwMode="auto">
            <a:xfrm>
              <a:off x="4466" y="212"/>
              <a:ext cx="68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9" name="Text Box 127"/>
          <p:cNvSpPr txBox="1">
            <a:spLocks noChangeArrowheads="1"/>
          </p:cNvSpPr>
          <p:nvPr/>
        </p:nvSpPr>
        <p:spPr bwMode="auto">
          <a:xfrm>
            <a:off x="2743741" y="5689609"/>
            <a:ext cx="2151582" cy="6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sensors wire-bonded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above and below</a:t>
            </a:r>
          </a:p>
        </p:txBody>
      </p:sp>
      <p:sp>
        <p:nvSpPr>
          <p:cNvPr id="120" name="Text Box 130"/>
          <p:cNvSpPr txBox="1">
            <a:spLocks noChangeArrowheads="1"/>
          </p:cNvSpPr>
          <p:nvPr/>
        </p:nvSpPr>
        <p:spPr bwMode="auto">
          <a:xfrm>
            <a:off x="5904530" y="4556183"/>
            <a:ext cx="819561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prstClr val="black"/>
                </a:solidFill>
              </a:rPr>
              <a:t>~5 cm</a:t>
            </a:r>
          </a:p>
        </p:txBody>
      </p:sp>
      <p:sp>
        <p:nvSpPr>
          <p:cNvPr id="121" name="Line 131"/>
          <p:cNvSpPr>
            <a:spLocks noChangeShapeType="1"/>
          </p:cNvSpPr>
          <p:nvPr/>
        </p:nvSpPr>
        <p:spPr bwMode="auto">
          <a:xfrm>
            <a:off x="2735268" y="4356168"/>
            <a:ext cx="5048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1" tIns="45692" rIns="91381" bIns="45692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2" name="Text Box 132"/>
          <p:cNvSpPr txBox="1">
            <a:spLocks noChangeArrowheads="1"/>
          </p:cNvSpPr>
          <p:nvPr/>
        </p:nvSpPr>
        <p:spPr bwMode="auto">
          <a:xfrm>
            <a:off x="1752475" y="3924360"/>
            <a:ext cx="1406786" cy="92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concentrator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&amp;</a:t>
            </a:r>
          </a:p>
          <a:p>
            <a:pPr algn="ctr"/>
            <a:r>
              <a:rPr lang="en-GB">
                <a:solidFill>
                  <a:srgbClr val="660066"/>
                </a:solidFill>
                <a:latin typeface="Calibri"/>
              </a:rPr>
              <a:t>controller</a:t>
            </a:r>
          </a:p>
        </p:txBody>
      </p:sp>
      <p:sp>
        <p:nvSpPr>
          <p:cNvPr id="123" name="Text Box 17"/>
          <p:cNvSpPr txBox="1">
            <a:spLocks noChangeArrowheads="1"/>
          </p:cNvSpPr>
          <p:nvPr/>
        </p:nvSpPr>
        <p:spPr bwMode="auto">
          <a:xfrm>
            <a:off x="5652207" y="2347973"/>
            <a:ext cx="2172270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1" tIns="45692" rIns="91381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660066"/>
                </a:solidFill>
                <a:latin typeface="Calibri"/>
              </a:rPr>
              <a:t>two</a:t>
            </a:r>
            <a:r>
              <a:rPr lang="en-GB" dirty="0" smtClean="0">
                <a:solidFill>
                  <a:srgbClr val="660066"/>
                </a:solidFill>
                <a:latin typeface="Calibri"/>
              </a:rPr>
              <a:t> layers of sensors</a:t>
            </a:r>
            <a:endParaRPr lang="en-GB" dirty="0">
              <a:solidFill>
                <a:srgbClr val="660066"/>
              </a:solidFill>
              <a:latin typeface="Calibri"/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flipH="1">
            <a:off x="5883182" y="2717192"/>
            <a:ext cx="491672" cy="922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01843" y="2342634"/>
            <a:ext cx="439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 mass, high density interconnect layer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4131231" y="2711966"/>
            <a:ext cx="696534" cy="652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3130882" y="281515"/>
            <a:ext cx="16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Reminder only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icBlockDia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262" y="214316"/>
            <a:ext cx="6186282" cy="642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5796136" y="7969"/>
            <a:ext cx="3347864" cy="612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b="1" dirty="0" smtClean="0">
                <a:solidFill>
                  <a:srgbClr val="B5008E"/>
                </a:solidFill>
                <a:latin typeface="Calibri"/>
              </a:rPr>
              <a:t>Stub finding Logic</a:t>
            </a:r>
            <a:endParaRPr lang="en-GB" sz="3000" b="1" dirty="0">
              <a:solidFill>
                <a:srgbClr val="B5008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32240" y="908720"/>
            <a:ext cx="216024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  <a:latin typeface="Calibri"/>
              </a:rPr>
              <a:t>Stubs shift register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732240" y="638132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4201" y="3501008"/>
            <a:ext cx="50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200" dirty="0" smtClean="0">
                <a:solidFill>
                  <a:prstClr val="black"/>
                </a:solidFill>
                <a:latin typeface="Arial" charset="0"/>
              </a:rPr>
              <a:t>latch</a:t>
            </a:r>
            <a:endParaRPr lang="en-GB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14486" y="6381384"/>
            <a:ext cx="8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200" dirty="0" smtClean="0">
                <a:solidFill>
                  <a:prstClr val="black"/>
                </a:solidFill>
                <a:latin typeface="Arial" charset="0"/>
              </a:rPr>
              <a:t>@40MHz</a:t>
            </a:r>
            <a:endParaRPr lang="en-GB" sz="12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516216" y="3212976"/>
            <a:ext cx="0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4"/>
          <p:cNvSpPr txBox="1">
            <a:spLocks noChangeArrowheads="1"/>
          </p:cNvSpPr>
          <p:nvPr/>
        </p:nvSpPr>
        <p:spPr bwMode="auto">
          <a:xfrm>
            <a:off x="6804250" y="908720"/>
            <a:ext cx="233975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Individual mask for noisy channels</a:t>
            </a: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→254b from I2C reg.</a:t>
            </a: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(can be also used to inhibit coincidence logic)</a:t>
            </a: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Need to be able to inhibit stub shift register operation</a:t>
            </a: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→1b EN from I2C reg.</a:t>
            </a: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254-OR of channel outputs to signal any activity on chip</a:t>
            </a: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endParaRPr lang="en-GB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marL="342900" indent="-342900" defTabSz="914400">
              <a:spcAft>
                <a:spcPts val="0"/>
              </a:spcAft>
            </a:pPr>
            <a:r>
              <a:rPr lang="en-GB" sz="1400" b="1" dirty="0" smtClean="0">
                <a:solidFill>
                  <a:srgbClr val="1F497D"/>
                </a:solidFill>
                <a:latin typeface="Calibri" pitchFamily="34" charset="0"/>
              </a:rPr>
              <a:t>	127-OR of stubs to control the stubs SR readout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with test pulse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624568"/>
            <a:ext cx="5949950" cy="731837"/>
          </a:xfrm>
        </p:spPr>
        <p:txBody>
          <a:bodyPr/>
          <a:lstStyle/>
          <a:p>
            <a:pPr lvl="1"/>
            <a:r>
              <a:rPr lang="en-US" dirty="0" smtClean="0"/>
              <a:t>Proves basic functionality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020763"/>
            <a:ext cx="60499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46761" y="584201"/>
            <a:ext cx="2710737" cy="6054070"/>
            <a:chOff x="246759" y="584200"/>
            <a:chExt cx="2710732" cy="6054070"/>
          </a:xfrm>
        </p:grpSpPr>
        <p:sp>
          <p:nvSpPr>
            <p:cNvPr id="9" name="Isosceles Triangle 8"/>
            <p:cNvSpPr>
              <a:spLocks noChangeArrowheads="1"/>
            </p:cNvSpPr>
            <p:nvPr/>
          </p:nvSpPr>
          <p:spPr bwMode="auto">
            <a:xfrm rot="5400000">
              <a:off x="1517650" y="54800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cxnSp>
          <p:nvCxnSpPr>
            <p:cNvPr id="10" name="Straight Connector 18"/>
            <p:cNvCxnSpPr>
              <a:cxnSpLocks noChangeShapeType="1"/>
            </p:cNvCxnSpPr>
            <p:nvPr/>
          </p:nvCxnSpPr>
          <p:spPr bwMode="auto">
            <a:xfrm flipV="1">
              <a:off x="360363" y="584200"/>
              <a:ext cx="3175" cy="53006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69"/>
            <p:cNvCxnSpPr>
              <a:cxnSpLocks noChangeShapeType="1"/>
            </p:cNvCxnSpPr>
            <p:nvPr/>
          </p:nvCxnSpPr>
          <p:spPr bwMode="auto">
            <a:xfrm>
              <a:off x="1158875" y="52641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70"/>
            <p:cNvCxnSpPr>
              <a:cxnSpLocks noChangeShapeType="1"/>
            </p:cNvCxnSpPr>
            <p:nvPr/>
          </p:nvCxnSpPr>
          <p:spPr bwMode="auto">
            <a:xfrm>
              <a:off x="1230313" y="52641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71"/>
            <p:cNvCxnSpPr>
              <a:cxnSpLocks noChangeShapeType="1"/>
            </p:cNvCxnSpPr>
            <p:nvPr/>
          </p:nvCxnSpPr>
          <p:spPr bwMode="auto">
            <a:xfrm flipH="1">
              <a:off x="1230313" y="53355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72"/>
            <p:cNvCxnSpPr>
              <a:cxnSpLocks noChangeShapeType="1"/>
            </p:cNvCxnSpPr>
            <p:nvPr/>
          </p:nvCxnSpPr>
          <p:spPr bwMode="auto">
            <a:xfrm>
              <a:off x="1158875" y="54800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73"/>
            <p:cNvCxnSpPr>
              <a:cxnSpLocks noChangeShapeType="1"/>
            </p:cNvCxnSpPr>
            <p:nvPr/>
          </p:nvCxnSpPr>
          <p:spPr bwMode="auto">
            <a:xfrm>
              <a:off x="1230313" y="54800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74"/>
            <p:cNvCxnSpPr>
              <a:cxnSpLocks noChangeShapeType="1"/>
            </p:cNvCxnSpPr>
            <p:nvPr/>
          </p:nvCxnSpPr>
          <p:spPr bwMode="auto">
            <a:xfrm flipH="1">
              <a:off x="1230313" y="5553075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76"/>
            <p:cNvCxnSpPr>
              <a:cxnSpLocks noChangeShapeType="1"/>
            </p:cNvCxnSpPr>
            <p:nvPr/>
          </p:nvCxnSpPr>
          <p:spPr bwMode="auto">
            <a:xfrm>
              <a:off x="869950" y="555307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77"/>
            <p:cNvCxnSpPr>
              <a:cxnSpLocks noChangeShapeType="1"/>
            </p:cNvCxnSpPr>
            <p:nvPr/>
          </p:nvCxnSpPr>
          <p:spPr bwMode="auto">
            <a:xfrm>
              <a:off x="869950" y="5335588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88"/>
            <p:cNvCxnSpPr>
              <a:cxnSpLocks noChangeShapeType="1"/>
            </p:cNvCxnSpPr>
            <p:nvPr/>
          </p:nvCxnSpPr>
          <p:spPr bwMode="auto">
            <a:xfrm flipV="1">
              <a:off x="431800" y="584200"/>
              <a:ext cx="3175" cy="52927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89"/>
            <p:cNvCxnSpPr>
              <a:cxnSpLocks noChangeShapeType="1"/>
            </p:cNvCxnSpPr>
            <p:nvPr/>
          </p:nvCxnSpPr>
          <p:spPr bwMode="auto">
            <a:xfrm flipV="1">
              <a:off x="504825" y="584200"/>
              <a:ext cx="3175" cy="53006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90"/>
            <p:cNvCxnSpPr>
              <a:cxnSpLocks noChangeShapeType="1"/>
            </p:cNvCxnSpPr>
            <p:nvPr/>
          </p:nvCxnSpPr>
          <p:spPr bwMode="auto">
            <a:xfrm flipV="1">
              <a:off x="577850" y="619125"/>
              <a:ext cx="1588" cy="526573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91"/>
            <p:cNvCxnSpPr>
              <a:cxnSpLocks noChangeShapeType="1"/>
            </p:cNvCxnSpPr>
            <p:nvPr/>
          </p:nvCxnSpPr>
          <p:spPr bwMode="auto">
            <a:xfrm flipV="1">
              <a:off x="647700" y="619125"/>
              <a:ext cx="3175" cy="526573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92"/>
            <p:cNvCxnSpPr>
              <a:cxnSpLocks noChangeShapeType="1"/>
            </p:cNvCxnSpPr>
            <p:nvPr/>
          </p:nvCxnSpPr>
          <p:spPr bwMode="auto">
            <a:xfrm flipV="1">
              <a:off x="720725" y="619125"/>
              <a:ext cx="3175" cy="526573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93"/>
            <p:cNvCxnSpPr>
              <a:cxnSpLocks noChangeShapeType="1"/>
            </p:cNvCxnSpPr>
            <p:nvPr/>
          </p:nvCxnSpPr>
          <p:spPr bwMode="auto">
            <a:xfrm flipV="1">
              <a:off x="793750" y="619125"/>
              <a:ext cx="1588" cy="52657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94"/>
            <p:cNvCxnSpPr>
              <a:cxnSpLocks noChangeShapeType="1"/>
            </p:cNvCxnSpPr>
            <p:nvPr/>
          </p:nvCxnSpPr>
          <p:spPr bwMode="auto">
            <a:xfrm flipV="1">
              <a:off x="868363" y="584200"/>
              <a:ext cx="1587" cy="53006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Isosceles Triangle 25"/>
            <p:cNvSpPr>
              <a:spLocks noChangeArrowheads="1"/>
            </p:cNvSpPr>
            <p:nvPr/>
          </p:nvSpPr>
          <p:spPr bwMode="auto">
            <a:xfrm rot="5400000">
              <a:off x="1517650" y="52641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7" name="Isosceles Triangle 26"/>
            <p:cNvSpPr>
              <a:spLocks noChangeArrowheads="1"/>
            </p:cNvSpPr>
            <p:nvPr/>
          </p:nvSpPr>
          <p:spPr bwMode="auto">
            <a:xfrm rot="5400000">
              <a:off x="1517650" y="50482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8" name="Isosceles Triangle 27"/>
            <p:cNvSpPr>
              <a:spLocks noChangeArrowheads="1"/>
            </p:cNvSpPr>
            <p:nvPr/>
          </p:nvSpPr>
          <p:spPr bwMode="auto">
            <a:xfrm rot="5400000">
              <a:off x="1517650" y="48323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9" name="Isosceles Triangle 28"/>
            <p:cNvSpPr>
              <a:spLocks noChangeArrowheads="1"/>
            </p:cNvSpPr>
            <p:nvPr/>
          </p:nvSpPr>
          <p:spPr bwMode="auto">
            <a:xfrm rot="5400000">
              <a:off x="1517650" y="46164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0" name="Isosceles Triangle 29"/>
            <p:cNvSpPr>
              <a:spLocks noChangeArrowheads="1"/>
            </p:cNvSpPr>
            <p:nvPr/>
          </p:nvSpPr>
          <p:spPr bwMode="auto">
            <a:xfrm rot="5400000">
              <a:off x="1517650" y="4400550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1" name="Isosceles Triangle 30"/>
            <p:cNvSpPr>
              <a:spLocks noChangeArrowheads="1"/>
            </p:cNvSpPr>
            <p:nvPr/>
          </p:nvSpPr>
          <p:spPr bwMode="auto">
            <a:xfrm rot="5400000">
              <a:off x="1518444" y="4183856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2" name="Isosceles Triangle 31"/>
            <p:cNvSpPr>
              <a:spLocks noChangeArrowheads="1"/>
            </p:cNvSpPr>
            <p:nvPr/>
          </p:nvSpPr>
          <p:spPr bwMode="auto">
            <a:xfrm rot="5400000">
              <a:off x="1518444" y="3967956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3" name="Isosceles Triangle 32"/>
            <p:cNvSpPr>
              <a:spLocks noChangeArrowheads="1"/>
            </p:cNvSpPr>
            <p:nvPr/>
          </p:nvSpPr>
          <p:spPr bwMode="auto">
            <a:xfrm rot="5400000">
              <a:off x="1518444" y="3752056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 rot="5400000">
              <a:off x="1517651" y="35353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5" name="Isosceles Triangle 34"/>
            <p:cNvSpPr>
              <a:spLocks noChangeArrowheads="1"/>
            </p:cNvSpPr>
            <p:nvPr/>
          </p:nvSpPr>
          <p:spPr bwMode="auto">
            <a:xfrm rot="5400000">
              <a:off x="1517651" y="33194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6" name="Isosceles Triangle 35"/>
            <p:cNvSpPr>
              <a:spLocks noChangeArrowheads="1"/>
            </p:cNvSpPr>
            <p:nvPr/>
          </p:nvSpPr>
          <p:spPr bwMode="auto">
            <a:xfrm rot="5400000">
              <a:off x="1517651" y="31035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" name="Isosceles Triangle 36"/>
            <p:cNvSpPr>
              <a:spLocks noChangeArrowheads="1"/>
            </p:cNvSpPr>
            <p:nvPr/>
          </p:nvSpPr>
          <p:spPr bwMode="auto">
            <a:xfrm rot="5400000">
              <a:off x="1517651" y="28876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8" name="Isosceles Triangle 37"/>
            <p:cNvSpPr>
              <a:spLocks noChangeArrowheads="1"/>
            </p:cNvSpPr>
            <p:nvPr/>
          </p:nvSpPr>
          <p:spPr bwMode="auto">
            <a:xfrm rot="5400000">
              <a:off x="1517651" y="26717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" name="Isosceles Triangle 38"/>
            <p:cNvSpPr>
              <a:spLocks noChangeArrowheads="1"/>
            </p:cNvSpPr>
            <p:nvPr/>
          </p:nvSpPr>
          <p:spPr bwMode="auto">
            <a:xfrm rot="5400000">
              <a:off x="1517651" y="24558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" name="Isosceles Triangle 39"/>
            <p:cNvSpPr>
              <a:spLocks noChangeArrowheads="1"/>
            </p:cNvSpPr>
            <p:nvPr/>
          </p:nvSpPr>
          <p:spPr bwMode="auto">
            <a:xfrm rot="5400000">
              <a:off x="1517651" y="22399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1" name="Isosceles Triangle 40"/>
            <p:cNvSpPr>
              <a:spLocks noChangeArrowheads="1"/>
            </p:cNvSpPr>
            <p:nvPr/>
          </p:nvSpPr>
          <p:spPr bwMode="auto">
            <a:xfrm rot="5400000">
              <a:off x="1517651" y="20240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2" name="Isosceles Triangle 41"/>
            <p:cNvSpPr>
              <a:spLocks noChangeArrowheads="1"/>
            </p:cNvSpPr>
            <p:nvPr/>
          </p:nvSpPr>
          <p:spPr bwMode="auto">
            <a:xfrm rot="5400000">
              <a:off x="1517651" y="1808162"/>
              <a:ext cx="144462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3" name="Isosceles Triangle 42"/>
            <p:cNvSpPr>
              <a:spLocks noChangeArrowheads="1"/>
            </p:cNvSpPr>
            <p:nvPr/>
          </p:nvSpPr>
          <p:spPr bwMode="auto">
            <a:xfrm rot="5400000">
              <a:off x="1518444" y="1591469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4" name="Isosceles Triangle 43"/>
            <p:cNvSpPr>
              <a:spLocks noChangeArrowheads="1"/>
            </p:cNvSpPr>
            <p:nvPr/>
          </p:nvSpPr>
          <p:spPr bwMode="auto">
            <a:xfrm rot="5400000">
              <a:off x="1518444" y="1375569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 rot="5400000">
              <a:off x="1518444" y="1159669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6" name="Isosceles Triangle 45"/>
            <p:cNvSpPr>
              <a:spLocks noChangeArrowheads="1"/>
            </p:cNvSpPr>
            <p:nvPr/>
          </p:nvSpPr>
          <p:spPr bwMode="auto">
            <a:xfrm rot="5400000">
              <a:off x="1518444" y="943769"/>
              <a:ext cx="142875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7" name="Isosceles Triangle 46"/>
            <p:cNvSpPr>
              <a:spLocks noChangeArrowheads="1"/>
            </p:cNvSpPr>
            <p:nvPr/>
          </p:nvSpPr>
          <p:spPr bwMode="auto">
            <a:xfrm rot="5400000">
              <a:off x="1517650" y="727075"/>
              <a:ext cx="144463" cy="1444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cxnSp>
          <p:nvCxnSpPr>
            <p:cNvPr id="48" name="Straight Connector 121"/>
            <p:cNvCxnSpPr>
              <a:cxnSpLocks noChangeShapeType="1"/>
            </p:cNvCxnSpPr>
            <p:nvPr/>
          </p:nvCxnSpPr>
          <p:spPr bwMode="auto">
            <a:xfrm>
              <a:off x="1158875" y="4832350"/>
              <a:ext cx="0" cy="144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Connector 122"/>
            <p:cNvCxnSpPr>
              <a:cxnSpLocks noChangeShapeType="1"/>
            </p:cNvCxnSpPr>
            <p:nvPr/>
          </p:nvCxnSpPr>
          <p:spPr bwMode="auto">
            <a:xfrm>
              <a:off x="1230313" y="4832350"/>
              <a:ext cx="0" cy="144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123"/>
            <p:cNvCxnSpPr>
              <a:cxnSpLocks noChangeShapeType="1"/>
            </p:cNvCxnSpPr>
            <p:nvPr/>
          </p:nvCxnSpPr>
          <p:spPr bwMode="auto">
            <a:xfrm flipH="1">
              <a:off x="1230313" y="4903788"/>
              <a:ext cx="2873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124"/>
            <p:cNvCxnSpPr>
              <a:cxnSpLocks noChangeShapeType="1"/>
            </p:cNvCxnSpPr>
            <p:nvPr/>
          </p:nvCxnSpPr>
          <p:spPr bwMode="auto">
            <a:xfrm>
              <a:off x="1158875" y="5048250"/>
              <a:ext cx="0" cy="144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125"/>
            <p:cNvCxnSpPr>
              <a:cxnSpLocks noChangeShapeType="1"/>
            </p:cNvCxnSpPr>
            <p:nvPr/>
          </p:nvCxnSpPr>
          <p:spPr bwMode="auto">
            <a:xfrm>
              <a:off x="1230313" y="5048250"/>
              <a:ext cx="0" cy="144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126"/>
            <p:cNvCxnSpPr>
              <a:cxnSpLocks noChangeShapeType="1"/>
            </p:cNvCxnSpPr>
            <p:nvPr/>
          </p:nvCxnSpPr>
          <p:spPr bwMode="auto">
            <a:xfrm flipH="1">
              <a:off x="1230313" y="5119688"/>
              <a:ext cx="2873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127"/>
            <p:cNvCxnSpPr>
              <a:cxnSpLocks noChangeShapeType="1"/>
            </p:cNvCxnSpPr>
            <p:nvPr/>
          </p:nvCxnSpPr>
          <p:spPr bwMode="auto">
            <a:xfrm>
              <a:off x="795338" y="5119688"/>
              <a:ext cx="363537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128"/>
            <p:cNvCxnSpPr>
              <a:cxnSpLocks noChangeShapeType="1"/>
            </p:cNvCxnSpPr>
            <p:nvPr/>
          </p:nvCxnSpPr>
          <p:spPr bwMode="auto">
            <a:xfrm>
              <a:off x="795338" y="4903788"/>
              <a:ext cx="363537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129"/>
            <p:cNvCxnSpPr>
              <a:cxnSpLocks noChangeShapeType="1"/>
            </p:cNvCxnSpPr>
            <p:nvPr/>
          </p:nvCxnSpPr>
          <p:spPr bwMode="auto">
            <a:xfrm>
              <a:off x="1158875" y="44005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Straight Connector 130"/>
            <p:cNvCxnSpPr>
              <a:cxnSpLocks noChangeShapeType="1"/>
            </p:cNvCxnSpPr>
            <p:nvPr/>
          </p:nvCxnSpPr>
          <p:spPr bwMode="auto">
            <a:xfrm>
              <a:off x="1230313" y="44005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131"/>
            <p:cNvCxnSpPr>
              <a:cxnSpLocks noChangeShapeType="1"/>
            </p:cNvCxnSpPr>
            <p:nvPr/>
          </p:nvCxnSpPr>
          <p:spPr bwMode="auto">
            <a:xfrm flipH="1">
              <a:off x="1230313" y="44719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132"/>
            <p:cNvCxnSpPr>
              <a:cxnSpLocks noChangeShapeType="1"/>
            </p:cNvCxnSpPr>
            <p:nvPr/>
          </p:nvCxnSpPr>
          <p:spPr bwMode="auto">
            <a:xfrm>
              <a:off x="1158875" y="46164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Straight Connector 133"/>
            <p:cNvCxnSpPr>
              <a:cxnSpLocks noChangeShapeType="1"/>
            </p:cNvCxnSpPr>
            <p:nvPr/>
          </p:nvCxnSpPr>
          <p:spPr bwMode="auto">
            <a:xfrm>
              <a:off x="1230313" y="4616450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traight Connector 134"/>
            <p:cNvCxnSpPr>
              <a:cxnSpLocks noChangeShapeType="1"/>
            </p:cNvCxnSpPr>
            <p:nvPr/>
          </p:nvCxnSpPr>
          <p:spPr bwMode="auto">
            <a:xfrm flipH="1">
              <a:off x="1230313" y="46878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135"/>
            <p:cNvCxnSpPr>
              <a:cxnSpLocks noChangeShapeType="1"/>
            </p:cNvCxnSpPr>
            <p:nvPr/>
          </p:nvCxnSpPr>
          <p:spPr bwMode="auto">
            <a:xfrm>
              <a:off x="723900" y="4687888"/>
              <a:ext cx="4349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136"/>
            <p:cNvCxnSpPr>
              <a:cxnSpLocks noChangeShapeType="1"/>
            </p:cNvCxnSpPr>
            <p:nvPr/>
          </p:nvCxnSpPr>
          <p:spPr bwMode="auto">
            <a:xfrm>
              <a:off x="723900" y="4471988"/>
              <a:ext cx="4349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137"/>
            <p:cNvCxnSpPr>
              <a:cxnSpLocks noChangeShapeType="1"/>
            </p:cNvCxnSpPr>
            <p:nvPr/>
          </p:nvCxnSpPr>
          <p:spPr bwMode="auto">
            <a:xfrm>
              <a:off x="1158875" y="39687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138"/>
            <p:cNvCxnSpPr>
              <a:cxnSpLocks noChangeShapeType="1"/>
            </p:cNvCxnSpPr>
            <p:nvPr/>
          </p:nvCxnSpPr>
          <p:spPr bwMode="auto">
            <a:xfrm>
              <a:off x="1230313" y="39687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139"/>
            <p:cNvCxnSpPr>
              <a:cxnSpLocks noChangeShapeType="1"/>
            </p:cNvCxnSpPr>
            <p:nvPr/>
          </p:nvCxnSpPr>
          <p:spPr bwMode="auto">
            <a:xfrm flipH="1">
              <a:off x="1230313" y="40401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140"/>
            <p:cNvCxnSpPr>
              <a:cxnSpLocks noChangeShapeType="1"/>
            </p:cNvCxnSpPr>
            <p:nvPr/>
          </p:nvCxnSpPr>
          <p:spPr bwMode="auto">
            <a:xfrm>
              <a:off x="1158875" y="41846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141"/>
            <p:cNvCxnSpPr>
              <a:cxnSpLocks noChangeShapeType="1"/>
            </p:cNvCxnSpPr>
            <p:nvPr/>
          </p:nvCxnSpPr>
          <p:spPr bwMode="auto">
            <a:xfrm>
              <a:off x="1230313" y="41846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Connector 142"/>
            <p:cNvCxnSpPr>
              <a:cxnSpLocks noChangeShapeType="1"/>
            </p:cNvCxnSpPr>
            <p:nvPr/>
          </p:nvCxnSpPr>
          <p:spPr bwMode="auto">
            <a:xfrm flipH="1">
              <a:off x="1230313" y="42560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143"/>
            <p:cNvCxnSpPr>
              <a:cxnSpLocks noChangeShapeType="1"/>
            </p:cNvCxnSpPr>
            <p:nvPr/>
          </p:nvCxnSpPr>
          <p:spPr bwMode="auto">
            <a:xfrm>
              <a:off x="650875" y="4256088"/>
              <a:ext cx="5080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144"/>
            <p:cNvCxnSpPr>
              <a:cxnSpLocks noChangeShapeType="1"/>
            </p:cNvCxnSpPr>
            <p:nvPr/>
          </p:nvCxnSpPr>
          <p:spPr bwMode="auto">
            <a:xfrm>
              <a:off x="650875" y="4040188"/>
              <a:ext cx="5080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145"/>
            <p:cNvCxnSpPr>
              <a:cxnSpLocks noChangeShapeType="1"/>
            </p:cNvCxnSpPr>
            <p:nvPr/>
          </p:nvCxnSpPr>
          <p:spPr bwMode="auto">
            <a:xfrm>
              <a:off x="1158875" y="35353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traight Connector 146"/>
            <p:cNvCxnSpPr>
              <a:cxnSpLocks noChangeShapeType="1"/>
            </p:cNvCxnSpPr>
            <p:nvPr/>
          </p:nvCxnSpPr>
          <p:spPr bwMode="auto">
            <a:xfrm>
              <a:off x="1230313" y="35353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147"/>
            <p:cNvCxnSpPr>
              <a:cxnSpLocks noChangeShapeType="1"/>
            </p:cNvCxnSpPr>
            <p:nvPr/>
          </p:nvCxnSpPr>
          <p:spPr bwMode="auto">
            <a:xfrm flipH="1">
              <a:off x="1230313" y="36083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148"/>
            <p:cNvCxnSpPr>
              <a:cxnSpLocks noChangeShapeType="1"/>
            </p:cNvCxnSpPr>
            <p:nvPr/>
          </p:nvCxnSpPr>
          <p:spPr bwMode="auto">
            <a:xfrm>
              <a:off x="1158875" y="37528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Connector 149"/>
            <p:cNvCxnSpPr>
              <a:cxnSpLocks noChangeShapeType="1"/>
            </p:cNvCxnSpPr>
            <p:nvPr/>
          </p:nvCxnSpPr>
          <p:spPr bwMode="auto">
            <a:xfrm>
              <a:off x="1230313" y="3752850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150"/>
            <p:cNvCxnSpPr>
              <a:cxnSpLocks noChangeShapeType="1"/>
            </p:cNvCxnSpPr>
            <p:nvPr/>
          </p:nvCxnSpPr>
          <p:spPr bwMode="auto">
            <a:xfrm flipH="1">
              <a:off x="1230313" y="38242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151"/>
            <p:cNvCxnSpPr>
              <a:cxnSpLocks noChangeShapeType="1"/>
            </p:cNvCxnSpPr>
            <p:nvPr/>
          </p:nvCxnSpPr>
          <p:spPr bwMode="auto">
            <a:xfrm>
              <a:off x="579438" y="3824288"/>
              <a:ext cx="5794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152"/>
            <p:cNvCxnSpPr>
              <a:cxnSpLocks noChangeShapeType="1"/>
            </p:cNvCxnSpPr>
            <p:nvPr/>
          </p:nvCxnSpPr>
          <p:spPr bwMode="auto">
            <a:xfrm>
              <a:off x="579438" y="3608388"/>
              <a:ext cx="5794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153"/>
            <p:cNvCxnSpPr>
              <a:cxnSpLocks noChangeShapeType="1"/>
            </p:cNvCxnSpPr>
            <p:nvPr/>
          </p:nvCxnSpPr>
          <p:spPr bwMode="auto">
            <a:xfrm>
              <a:off x="1158875" y="31035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Connector 154"/>
            <p:cNvCxnSpPr>
              <a:cxnSpLocks noChangeShapeType="1"/>
            </p:cNvCxnSpPr>
            <p:nvPr/>
          </p:nvCxnSpPr>
          <p:spPr bwMode="auto">
            <a:xfrm>
              <a:off x="1230313" y="31035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155"/>
            <p:cNvCxnSpPr>
              <a:cxnSpLocks noChangeShapeType="1"/>
            </p:cNvCxnSpPr>
            <p:nvPr/>
          </p:nvCxnSpPr>
          <p:spPr bwMode="auto">
            <a:xfrm flipH="1">
              <a:off x="1230313" y="31765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156"/>
            <p:cNvCxnSpPr>
              <a:cxnSpLocks noChangeShapeType="1"/>
            </p:cNvCxnSpPr>
            <p:nvPr/>
          </p:nvCxnSpPr>
          <p:spPr bwMode="auto">
            <a:xfrm>
              <a:off x="1158875" y="33194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Connector 157"/>
            <p:cNvCxnSpPr>
              <a:cxnSpLocks noChangeShapeType="1"/>
            </p:cNvCxnSpPr>
            <p:nvPr/>
          </p:nvCxnSpPr>
          <p:spPr bwMode="auto">
            <a:xfrm>
              <a:off x="1230313" y="33194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158"/>
            <p:cNvCxnSpPr>
              <a:cxnSpLocks noChangeShapeType="1"/>
            </p:cNvCxnSpPr>
            <p:nvPr/>
          </p:nvCxnSpPr>
          <p:spPr bwMode="auto">
            <a:xfrm flipH="1">
              <a:off x="1230313" y="33924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159"/>
            <p:cNvCxnSpPr>
              <a:cxnSpLocks noChangeShapeType="1"/>
            </p:cNvCxnSpPr>
            <p:nvPr/>
          </p:nvCxnSpPr>
          <p:spPr bwMode="auto">
            <a:xfrm>
              <a:off x="508000" y="3392488"/>
              <a:ext cx="650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Connector 160"/>
            <p:cNvCxnSpPr>
              <a:cxnSpLocks noChangeShapeType="1"/>
            </p:cNvCxnSpPr>
            <p:nvPr/>
          </p:nvCxnSpPr>
          <p:spPr bwMode="auto">
            <a:xfrm>
              <a:off x="508000" y="3176588"/>
              <a:ext cx="650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161"/>
            <p:cNvCxnSpPr>
              <a:cxnSpLocks noChangeShapeType="1"/>
            </p:cNvCxnSpPr>
            <p:nvPr/>
          </p:nvCxnSpPr>
          <p:spPr bwMode="auto">
            <a:xfrm>
              <a:off x="1158875" y="26717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162"/>
            <p:cNvCxnSpPr>
              <a:cxnSpLocks noChangeShapeType="1"/>
            </p:cNvCxnSpPr>
            <p:nvPr/>
          </p:nvCxnSpPr>
          <p:spPr bwMode="auto">
            <a:xfrm>
              <a:off x="1230313" y="26717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163"/>
            <p:cNvCxnSpPr>
              <a:cxnSpLocks noChangeShapeType="1"/>
            </p:cNvCxnSpPr>
            <p:nvPr/>
          </p:nvCxnSpPr>
          <p:spPr bwMode="auto">
            <a:xfrm flipH="1">
              <a:off x="1230313" y="27447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Connector 164"/>
            <p:cNvCxnSpPr>
              <a:cxnSpLocks noChangeShapeType="1"/>
            </p:cNvCxnSpPr>
            <p:nvPr/>
          </p:nvCxnSpPr>
          <p:spPr bwMode="auto">
            <a:xfrm>
              <a:off x="1158875" y="28876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165"/>
            <p:cNvCxnSpPr>
              <a:cxnSpLocks noChangeShapeType="1"/>
            </p:cNvCxnSpPr>
            <p:nvPr/>
          </p:nvCxnSpPr>
          <p:spPr bwMode="auto">
            <a:xfrm>
              <a:off x="1230313" y="28876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Connector 166"/>
            <p:cNvCxnSpPr>
              <a:cxnSpLocks noChangeShapeType="1"/>
            </p:cNvCxnSpPr>
            <p:nvPr/>
          </p:nvCxnSpPr>
          <p:spPr bwMode="auto">
            <a:xfrm flipH="1">
              <a:off x="1230313" y="2960688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167"/>
            <p:cNvCxnSpPr>
              <a:cxnSpLocks noChangeShapeType="1"/>
            </p:cNvCxnSpPr>
            <p:nvPr/>
          </p:nvCxnSpPr>
          <p:spPr bwMode="auto">
            <a:xfrm>
              <a:off x="434975" y="2960688"/>
              <a:ext cx="7239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168"/>
            <p:cNvCxnSpPr>
              <a:cxnSpLocks noChangeShapeType="1"/>
            </p:cNvCxnSpPr>
            <p:nvPr/>
          </p:nvCxnSpPr>
          <p:spPr bwMode="auto">
            <a:xfrm>
              <a:off x="434975" y="2744788"/>
              <a:ext cx="7239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169"/>
            <p:cNvCxnSpPr>
              <a:cxnSpLocks noChangeShapeType="1"/>
            </p:cNvCxnSpPr>
            <p:nvPr/>
          </p:nvCxnSpPr>
          <p:spPr bwMode="auto">
            <a:xfrm>
              <a:off x="1158875" y="22399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170"/>
            <p:cNvCxnSpPr>
              <a:cxnSpLocks noChangeShapeType="1"/>
            </p:cNvCxnSpPr>
            <p:nvPr/>
          </p:nvCxnSpPr>
          <p:spPr bwMode="auto">
            <a:xfrm>
              <a:off x="1230313" y="22399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171"/>
            <p:cNvCxnSpPr>
              <a:cxnSpLocks noChangeShapeType="1"/>
            </p:cNvCxnSpPr>
            <p:nvPr/>
          </p:nvCxnSpPr>
          <p:spPr bwMode="auto">
            <a:xfrm flipH="1">
              <a:off x="1230313" y="23114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172"/>
            <p:cNvCxnSpPr>
              <a:cxnSpLocks noChangeShapeType="1"/>
            </p:cNvCxnSpPr>
            <p:nvPr/>
          </p:nvCxnSpPr>
          <p:spPr bwMode="auto">
            <a:xfrm>
              <a:off x="1158875" y="24558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173"/>
            <p:cNvCxnSpPr>
              <a:cxnSpLocks noChangeShapeType="1"/>
            </p:cNvCxnSpPr>
            <p:nvPr/>
          </p:nvCxnSpPr>
          <p:spPr bwMode="auto">
            <a:xfrm>
              <a:off x="1230313" y="24558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174"/>
            <p:cNvCxnSpPr>
              <a:cxnSpLocks noChangeShapeType="1"/>
            </p:cNvCxnSpPr>
            <p:nvPr/>
          </p:nvCxnSpPr>
          <p:spPr bwMode="auto">
            <a:xfrm flipH="1">
              <a:off x="1230313" y="25273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175"/>
            <p:cNvCxnSpPr>
              <a:cxnSpLocks noChangeShapeType="1"/>
            </p:cNvCxnSpPr>
            <p:nvPr/>
          </p:nvCxnSpPr>
          <p:spPr bwMode="auto">
            <a:xfrm>
              <a:off x="363538" y="2527300"/>
              <a:ext cx="795337" cy="15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Straight Connector 176"/>
            <p:cNvCxnSpPr>
              <a:cxnSpLocks noChangeShapeType="1"/>
            </p:cNvCxnSpPr>
            <p:nvPr/>
          </p:nvCxnSpPr>
          <p:spPr bwMode="auto">
            <a:xfrm>
              <a:off x="363538" y="2311400"/>
              <a:ext cx="795337" cy="15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Straight Connector 177"/>
            <p:cNvCxnSpPr>
              <a:cxnSpLocks noChangeShapeType="1"/>
            </p:cNvCxnSpPr>
            <p:nvPr/>
          </p:nvCxnSpPr>
          <p:spPr bwMode="auto">
            <a:xfrm>
              <a:off x="1158875" y="18081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178"/>
            <p:cNvCxnSpPr>
              <a:cxnSpLocks noChangeShapeType="1"/>
            </p:cNvCxnSpPr>
            <p:nvPr/>
          </p:nvCxnSpPr>
          <p:spPr bwMode="auto">
            <a:xfrm>
              <a:off x="1230313" y="18081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179"/>
            <p:cNvCxnSpPr>
              <a:cxnSpLocks noChangeShapeType="1"/>
            </p:cNvCxnSpPr>
            <p:nvPr/>
          </p:nvCxnSpPr>
          <p:spPr bwMode="auto">
            <a:xfrm flipH="1">
              <a:off x="1230313" y="18796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Connector 180"/>
            <p:cNvCxnSpPr>
              <a:cxnSpLocks noChangeShapeType="1"/>
            </p:cNvCxnSpPr>
            <p:nvPr/>
          </p:nvCxnSpPr>
          <p:spPr bwMode="auto">
            <a:xfrm>
              <a:off x="1158875" y="20240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Connector 181"/>
            <p:cNvCxnSpPr>
              <a:cxnSpLocks noChangeShapeType="1"/>
            </p:cNvCxnSpPr>
            <p:nvPr/>
          </p:nvCxnSpPr>
          <p:spPr bwMode="auto">
            <a:xfrm>
              <a:off x="1230313" y="2024063"/>
              <a:ext cx="0" cy="1444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Connector 182"/>
            <p:cNvCxnSpPr>
              <a:cxnSpLocks noChangeShapeType="1"/>
            </p:cNvCxnSpPr>
            <p:nvPr/>
          </p:nvCxnSpPr>
          <p:spPr bwMode="auto">
            <a:xfrm flipH="1">
              <a:off x="1230313" y="20955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Connector 183"/>
            <p:cNvCxnSpPr>
              <a:cxnSpLocks noChangeShapeType="1"/>
            </p:cNvCxnSpPr>
            <p:nvPr/>
          </p:nvCxnSpPr>
          <p:spPr bwMode="auto">
            <a:xfrm>
              <a:off x="869950" y="2095500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184"/>
            <p:cNvCxnSpPr>
              <a:cxnSpLocks noChangeShapeType="1"/>
            </p:cNvCxnSpPr>
            <p:nvPr/>
          </p:nvCxnSpPr>
          <p:spPr bwMode="auto">
            <a:xfrm>
              <a:off x="869950" y="1879600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185"/>
            <p:cNvCxnSpPr>
              <a:cxnSpLocks noChangeShapeType="1"/>
            </p:cNvCxnSpPr>
            <p:nvPr/>
          </p:nvCxnSpPr>
          <p:spPr bwMode="auto">
            <a:xfrm>
              <a:off x="1158875" y="1376363"/>
              <a:ext cx="0" cy="142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86"/>
            <p:cNvCxnSpPr>
              <a:cxnSpLocks noChangeShapeType="1"/>
            </p:cNvCxnSpPr>
            <p:nvPr/>
          </p:nvCxnSpPr>
          <p:spPr bwMode="auto">
            <a:xfrm>
              <a:off x="1230313" y="1376363"/>
              <a:ext cx="0" cy="142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187"/>
            <p:cNvCxnSpPr>
              <a:cxnSpLocks noChangeShapeType="1"/>
            </p:cNvCxnSpPr>
            <p:nvPr/>
          </p:nvCxnSpPr>
          <p:spPr bwMode="auto">
            <a:xfrm flipH="1">
              <a:off x="1230313" y="1447800"/>
              <a:ext cx="2873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188"/>
            <p:cNvCxnSpPr>
              <a:cxnSpLocks noChangeShapeType="1"/>
            </p:cNvCxnSpPr>
            <p:nvPr/>
          </p:nvCxnSpPr>
          <p:spPr bwMode="auto">
            <a:xfrm>
              <a:off x="1158875" y="1592263"/>
              <a:ext cx="0" cy="142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189"/>
            <p:cNvCxnSpPr>
              <a:cxnSpLocks noChangeShapeType="1"/>
            </p:cNvCxnSpPr>
            <p:nvPr/>
          </p:nvCxnSpPr>
          <p:spPr bwMode="auto">
            <a:xfrm>
              <a:off x="1230313" y="1592263"/>
              <a:ext cx="0" cy="1428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190"/>
            <p:cNvCxnSpPr>
              <a:cxnSpLocks noChangeShapeType="1"/>
            </p:cNvCxnSpPr>
            <p:nvPr/>
          </p:nvCxnSpPr>
          <p:spPr bwMode="auto">
            <a:xfrm flipH="1">
              <a:off x="1230313" y="1663700"/>
              <a:ext cx="2873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Straight Connector 191"/>
            <p:cNvCxnSpPr>
              <a:cxnSpLocks noChangeShapeType="1"/>
            </p:cNvCxnSpPr>
            <p:nvPr/>
          </p:nvCxnSpPr>
          <p:spPr bwMode="auto">
            <a:xfrm>
              <a:off x="795338" y="1663700"/>
              <a:ext cx="3635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Straight Connector 192"/>
            <p:cNvCxnSpPr>
              <a:cxnSpLocks noChangeShapeType="1"/>
            </p:cNvCxnSpPr>
            <p:nvPr/>
          </p:nvCxnSpPr>
          <p:spPr bwMode="auto">
            <a:xfrm>
              <a:off x="795338" y="1447800"/>
              <a:ext cx="3635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Straight Connector 193"/>
            <p:cNvCxnSpPr>
              <a:cxnSpLocks noChangeShapeType="1"/>
            </p:cNvCxnSpPr>
            <p:nvPr/>
          </p:nvCxnSpPr>
          <p:spPr bwMode="auto">
            <a:xfrm>
              <a:off x="1158875" y="944563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Connector 194"/>
            <p:cNvCxnSpPr>
              <a:cxnSpLocks noChangeShapeType="1"/>
            </p:cNvCxnSpPr>
            <p:nvPr/>
          </p:nvCxnSpPr>
          <p:spPr bwMode="auto">
            <a:xfrm>
              <a:off x="1230313" y="944563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Straight Connector 195"/>
            <p:cNvCxnSpPr>
              <a:cxnSpLocks noChangeShapeType="1"/>
            </p:cNvCxnSpPr>
            <p:nvPr/>
          </p:nvCxnSpPr>
          <p:spPr bwMode="auto">
            <a:xfrm flipH="1">
              <a:off x="1230313" y="10160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Straight Connector 196"/>
            <p:cNvCxnSpPr>
              <a:cxnSpLocks noChangeShapeType="1"/>
            </p:cNvCxnSpPr>
            <p:nvPr/>
          </p:nvCxnSpPr>
          <p:spPr bwMode="auto">
            <a:xfrm>
              <a:off x="1158875" y="1160463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Connector 197"/>
            <p:cNvCxnSpPr>
              <a:cxnSpLocks noChangeShapeType="1"/>
            </p:cNvCxnSpPr>
            <p:nvPr/>
          </p:nvCxnSpPr>
          <p:spPr bwMode="auto">
            <a:xfrm>
              <a:off x="1230313" y="1160463"/>
              <a:ext cx="0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Connector 198"/>
            <p:cNvCxnSpPr>
              <a:cxnSpLocks noChangeShapeType="1"/>
            </p:cNvCxnSpPr>
            <p:nvPr/>
          </p:nvCxnSpPr>
          <p:spPr bwMode="auto">
            <a:xfrm flipH="1">
              <a:off x="1230313" y="12319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Connector 199"/>
            <p:cNvCxnSpPr>
              <a:cxnSpLocks noChangeShapeType="1"/>
            </p:cNvCxnSpPr>
            <p:nvPr/>
          </p:nvCxnSpPr>
          <p:spPr bwMode="auto">
            <a:xfrm>
              <a:off x="723900" y="1231900"/>
              <a:ext cx="4349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Straight Connector 200"/>
            <p:cNvCxnSpPr>
              <a:cxnSpLocks noChangeShapeType="1"/>
            </p:cNvCxnSpPr>
            <p:nvPr/>
          </p:nvCxnSpPr>
          <p:spPr bwMode="auto">
            <a:xfrm>
              <a:off x="723900" y="1016000"/>
              <a:ext cx="4349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8" name="Straight Connector 204"/>
            <p:cNvCxnSpPr>
              <a:cxnSpLocks noChangeShapeType="1"/>
            </p:cNvCxnSpPr>
            <p:nvPr/>
          </p:nvCxnSpPr>
          <p:spPr bwMode="auto">
            <a:xfrm>
              <a:off x="1158875" y="727075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Straight Connector 205"/>
            <p:cNvCxnSpPr>
              <a:cxnSpLocks noChangeShapeType="1"/>
            </p:cNvCxnSpPr>
            <p:nvPr/>
          </p:nvCxnSpPr>
          <p:spPr bwMode="auto">
            <a:xfrm>
              <a:off x="1230313" y="727075"/>
              <a:ext cx="0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Straight Connector 206"/>
            <p:cNvCxnSpPr>
              <a:cxnSpLocks noChangeShapeType="1"/>
            </p:cNvCxnSpPr>
            <p:nvPr/>
          </p:nvCxnSpPr>
          <p:spPr bwMode="auto">
            <a:xfrm flipH="1">
              <a:off x="1230313" y="800100"/>
              <a:ext cx="28733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" name="Straight Connector 207"/>
            <p:cNvCxnSpPr>
              <a:cxnSpLocks noChangeShapeType="1"/>
            </p:cNvCxnSpPr>
            <p:nvPr/>
          </p:nvCxnSpPr>
          <p:spPr bwMode="auto">
            <a:xfrm>
              <a:off x="650875" y="800100"/>
              <a:ext cx="50800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" name="TextBox 250"/>
            <p:cNvSpPr txBox="1">
              <a:spLocks noChangeArrowheads="1"/>
            </p:cNvSpPr>
            <p:nvPr/>
          </p:nvSpPr>
          <p:spPr bwMode="auto">
            <a:xfrm>
              <a:off x="1662113" y="546417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33" name="TextBox 251"/>
            <p:cNvSpPr txBox="1">
              <a:spLocks noChangeArrowheads="1"/>
            </p:cNvSpPr>
            <p:nvPr/>
          </p:nvSpPr>
          <p:spPr bwMode="auto">
            <a:xfrm>
              <a:off x="1662113" y="5237163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4" name="TextBox 252"/>
            <p:cNvSpPr txBox="1">
              <a:spLocks noChangeArrowheads="1"/>
            </p:cNvSpPr>
            <p:nvPr/>
          </p:nvSpPr>
          <p:spPr bwMode="auto">
            <a:xfrm>
              <a:off x="1662113" y="5010150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35" name="TextBox 253"/>
            <p:cNvSpPr txBox="1">
              <a:spLocks noChangeArrowheads="1"/>
            </p:cNvSpPr>
            <p:nvPr/>
          </p:nvSpPr>
          <p:spPr bwMode="auto">
            <a:xfrm>
              <a:off x="1662113" y="478313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36" name="TextBox 254"/>
            <p:cNvSpPr txBox="1">
              <a:spLocks noChangeArrowheads="1"/>
            </p:cNvSpPr>
            <p:nvPr/>
          </p:nvSpPr>
          <p:spPr bwMode="auto">
            <a:xfrm>
              <a:off x="1662113" y="455612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37" name="TextBox 255"/>
            <p:cNvSpPr txBox="1">
              <a:spLocks noChangeArrowheads="1"/>
            </p:cNvSpPr>
            <p:nvPr/>
          </p:nvSpPr>
          <p:spPr bwMode="auto">
            <a:xfrm>
              <a:off x="1662113" y="4329113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38" name="TextBox 256"/>
            <p:cNvSpPr txBox="1">
              <a:spLocks noChangeArrowheads="1"/>
            </p:cNvSpPr>
            <p:nvPr/>
          </p:nvSpPr>
          <p:spPr bwMode="auto">
            <a:xfrm>
              <a:off x="1662113" y="4102100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139" name="TextBox 257"/>
            <p:cNvSpPr txBox="1">
              <a:spLocks noChangeArrowheads="1"/>
            </p:cNvSpPr>
            <p:nvPr/>
          </p:nvSpPr>
          <p:spPr bwMode="auto">
            <a:xfrm>
              <a:off x="1662113" y="3868738"/>
              <a:ext cx="2698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40" name="TextBox 258"/>
            <p:cNvSpPr txBox="1">
              <a:spLocks noChangeArrowheads="1"/>
            </p:cNvSpPr>
            <p:nvPr/>
          </p:nvSpPr>
          <p:spPr bwMode="auto">
            <a:xfrm>
              <a:off x="1662113" y="366553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141" name="TextBox 259"/>
            <p:cNvSpPr txBox="1">
              <a:spLocks noChangeArrowheads="1"/>
            </p:cNvSpPr>
            <p:nvPr/>
          </p:nvSpPr>
          <p:spPr bwMode="auto">
            <a:xfrm>
              <a:off x="1662113" y="3448050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42" name="TextBox 260"/>
            <p:cNvSpPr txBox="1">
              <a:spLocks noChangeArrowheads="1"/>
            </p:cNvSpPr>
            <p:nvPr/>
          </p:nvSpPr>
          <p:spPr bwMode="auto">
            <a:xfrm>
              <a:off x="1662113" y="3228975"/>
              <a:ext cx="3444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11</a:t>
              </a:r>
            </a:p>
          </p:txBody>
        </p:sp>
        <p:sp>
          <p:nvSpPr>
            <p:cNvPr id="143" name="TextBox 261"/>
            <p:cNvSpPr txBox="1">
              <a:spLocks noChangeArrowheads="1"/>
            </p:cNvSpPr>
            <p:nvPr/>
          </p:nvSpPr>
          <p:spPr bwMode="auto">
            <a:xfrm>
              <a:off x="1662113" y="301148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144" name="TextBox 262"/>
            <p:cNvSpPr txBox="1">
              <a:spLocks noChangeArrowheads="1"/>
            </p:cNvSpPr>
            <p:nvPr/>
          </p:nvSpPr>
          <p:spPr bwMode="auto">
            <a:xfrm>
              <a:off x="1662113" y="280193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13</a:t>
              </a:r>
            </a:p>
          </p:txBody>
        </p:sp>
        <p:sp>
          <p:nvSpPr>
            <p:cNvPr id="145" name="TextBox 263"/>
            <p:cNvSpPr txBox="1">
              <a:spLocks noChangeArrowheads="1"/>
            </p:cNvSpPr>
            <p:nvPr/>
          </p:nvSpPr>
          <p:spPr bwMode="auto">
            <a:xfrm>
              <a:off x="1662113" y="259238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46" name="TextBox 264"/>
            <p:cNvSpPr txBox="1">
              <a:spLocks noChangeArrowheads="1"/>
            </p:cNvSpPr>
            <p:nvPr/>
          </p:nvSpPr>
          <p:spPr bwMode="auto">
            <a:xfrm>
              <a:off x="1662113" y="2384425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15</a:t>
              </a:r>
            </a:p>
          </p:txBody>
        </p:sp>
        <p:sp>
          <p:nvSpPr>
            <p:cNvPr id="147" name="TextBox 265"/>
            <p:cNvSpPr txBox="1">
              <a:spLocks noChangeArrowheads="1"/>
            </p:cNvSpPr>
            <p:nvPr/>
          </p:nvSpPr>
          <p:spPr bwMode="auto">
            <a:xfrm>
              <a:off x="1662113" y="2174875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148" name="TextBox 266"/>
            <p:cNvSpPr txBox="1">
              <a:spLocks noChangeArrowheads="1"/>
            </p:cNvSpPr>
            <p:nvPr/>
          </p:nvSpPr>
          <p:spPr bwMode="auto">
            <a:xfrm>
              <a:off x="1662113" y="1965325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17</a:t>
              </a:r>
            </a:p>
          </p:txBody>
        </p:sp>
        <p:sp>
          <p:nvSpPr>
            <p:cNvPr id="149" name="TextBox 267"/>
            <p:cNvSpPr txBox="1">
              <a:spLocks noChangeArrowheads="1"/>
            </p:cNvSpPr>
            <p:nvPr/>
          </p:nvSpPr>
          <p:spPr bwMode="auto">
            <a:xfrm>
              <a:off x="1662113" y="1755775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150" name="TextBox 268"/>
            <p:cNvSpPr txBox="1">
              <a:spLocks noChangeArrowheads="1"/>
            </p:cNvSpPr>
            <p:nvPr/>
          </p:nvSpPr>
          <p:spPr bwMode="auto">
            <a:xfrm>
              <a:off x="1662113" y="1547813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19</a:t>
              </a:r>
            </a:p>
          </p:txBody>
        </p:sp>
        <p:sp>
          <p:nvSpPr>
            <p:cNvPr id="151" name="TextBox 269"/>
            <p:cNvSpPr txBox="1">
              <a:spLocks noChangeArrowheads="1"/>
            </p:cNvSpPr>
            <p:nvPr/>
          </p:nvSpPr>
          <p:spPr bwMode="auto">
            <a:xfrm>
              <a:off x="1662113" y="132873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52" name="TextBox 270"/>
            <p:cNvSpPr txBox="1">
              <a:spLocks noChangeArrowheads="1"/>
            </p:cNvSpPr>
            <p:nvPr/>
          </p:nvSpPr>
          <p:spPr bwMode="auto">
            <a:xfrm>
              <a:off x="1662113" y="1111250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21</a:t>
              </a:r>
            </a:p>
          </p:txBody>
        </p:sp>
        <p:sp>
          <p:nvSpPr>
            <p:cNvPr id="153" name="TextBox 271"/>
            <p:cNvSpPr txBox="1">
              <a:spLocks noChangeArrowheads="1"/>
            </p:cNvSpPr>
            <p:nvPr/>
          </p:nvSpPr>
          <p:spPr bwMode="auto">
            <a:xfrm>
              <a:off x="1662113" y="893763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22</a:t>
              </a:r>
            </a:p>
          </p:txBody>
        </p:sp>
        <p:sp>
          <p:nvSpPr>
            <p:cNvPr id="154" name="TextBox 272"/>
            <p:cNvSpPr txBox="1">
              <a:spLocks noChangeArrowheads="1"/>
            </p:cNvSpPr>
            <p:nvPr/>
          </p:nvSpPr>
          <p:spPr bwMode="auto">
            <a:xfrm>
              <a:off x="1662113" y="67468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0000"/>
                  </a:solidFill>
                </a:rPr>
                <a:t>23</a:t>
              </a:r>
            </a:p>
          </p:txBody>
        </p:sp>
        <p:sp>
          <p:nvSpPr>
            <p:cNvPr id="155" name="TextBox 276"/>
            <p:cNvSpPr txBox="1">
              <a:spLocks noChangeArrowheads="1"/>
            </p:cNvSpPr>
            <p:nvPr/>
          </p:nvSpPr>
          <p:spPr bwMode="auto">
            <a:xfrm>
              <a:off x="1911350" y="546417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56" name="TextBox 277"/>
            <p:cNvSpPr txBox="1">
              <a:spLocks noChangeArrowheads="1"/>
            </p:cNvSpPr>
            <p:nvPr/>
          </p:nvSpPr>
          <p:spPr bwMode="auto">
            <a:xfrm>
              <a:off x="2163763" y="5237163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57" name="TextBox 278"/>
            <p:cNvSpPr txBox="1">
              <a:spLocks noChangeArrowheads="1"/>
            </p:cNvSpPr>
            <p:nvPr/>
          </p:nvSpPr>
          <p:spPr bwMode="auto">
            <a:xfrm>
              <a:off x="1911350" y="5010150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58" name="TextBox 279"/>
            <p:cNvSpPr txBox="1">
              <a:spLocks noChangeArrowheads="1"/>
            </p:cNvSpPr>
            <p:nvPr/>
          </p:nvSpPr>
          <p:spPr bwMode="auto">
            <a:xfrm>
              <a:off x="2163763" y="478313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59" name="TextBox 280"/>
            <p:cNvSpPr txBox="1">
              <a:spLocks noChangeArrowheads="1"/>
            </p:cNvSpPr>
            <p:nvPr/>
          </p:nvSpPr>
          <p:spPr bwMode="auto">
            <a:xfrm>
              <a:off x="1911350" y="455612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60" name="TextBox 281"/>
            <p:cNvSpPr txBox="1">
              <a:spLocks noChangeArrowheads="1"/>
            </p:cNvSpPr>
            <p:nvPr/>
          </p:nvSpPr>
          <p:spPr bwMode="auto">
            <a:xfrm>
              <a:off x="2163763" y="4329113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1" name="TextBox 282"/>
            <p:cNvSpPr txBox="1">
              <a:spLocks noChangeArrowheads="1"/>
            </p:cNvSpPr>
            <p:nvPr/>
          </p:nvSpPr>
          <p:spPr bwMode="auto">
            <a:xfrm>
              <a:off x="1911350" y="4102100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162" name="TextBox 283"/>
            <p:cNvSpPr txBox="1">
              <a:spLocks noChangeArrowheads="1"/>
            </p:cNvSpPr>
            <p:nvPr/>
          </p:nvSpPr>
          <p:spPr bwMode="auto">
            <a:xfrm>
              <a:off x="2163763" y="3868738"/>
              <a:ext cx="2698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63" name="TextBox 284"/>
            <p:cNvSpPr txBox="1">
              <a:spLocks noChangeArrowheads="1"/>
            </p:cNvSpPr>
            <p:nvPr/>
          </p:nvSpPr>
          <p:spPr bwMode="auto">
            <a:xfrm>
              <a:off x="1911350" y="366553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164" name="TextBox 285"/>
            <p:cNvSpPr txBox="1">
              <a:spLocks noChangeArrowheads="1"/>
            </p:cNvSpPr>
            <p:nvPr/>
          </p:nvSpPr>
          <p:spPr bwMode="auto">
            <a:xfrm>
              <a:off x="2163763" y="3448050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65" name="TextBox 286"/>
            <p:cNvSpPr txBox="1">
              <a:spLocks noChangeArrowheads="1"/>
            </p:cNvSpPr>
            <p:nvPr/>
          </p:nvSpPr>
          <p:spPr bwMode="auto">
            <a:xfrm>
              <a:off x="1911350" y="322897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6</a:t>
              </a:r>
            </a:p>
          </p:txBody>
        </p:sp>
        <p:sp>
          <p:nvSpPr>
            <p:cNvPr id="166" name="TextBox 287"/>
            <p:cNvSpPr txBox="1">
              <a:spLocks noChangeArrowheads="1"/>
            </p:cNvSpPr>
            <p:nvPr/>
          </p:nvSpPr>
          <p:spPr bwMode="auto">
            <a:xfrm>
              <a:off x="2163763" y="301148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167" name="TextBox 288"/>
            <p:cNvSpPr txBox="1">
              <a:spLocks noChangeArrowheads="1"/>
            </p:cNvSpPr>
            <p:nvPr/>
          </p:nvSpPr>
          <p:spPr bwMode="auto">
            <a:xfrm>
              <a:off x="1911350" y="280193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7</a:t>
              </a:r>
            </a:p>
          </p:txBody>
        </p:sp>
        <p:sp>
          <p:nvSpPr>
            <p:cNvPr id="168" name="TextBox 289"/>
            <p:cNvSpPr txBox="1">
              <a:spLocks noChangeArrowheads="1"/>
            </p:cNvSpPr>
            <p:nvPr/>
          </p:nvSpPr>
          <p:spPr bwMode="auto">
            <a:xfrm>
              <a:off x="2163763" y="2592388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69" name="TextBox 290"/>
            <p:cNvSpPr txBox="1">
              <a:spLocks noChangeArrowheads="1"/>
            </p:cNvSpPr>
            <p:nvPr/>
          </p:nvSpPr>
          <p:spPr bwMode="auto">
            <a:xfrm>
              <a:off x="1911350" y="238442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8</a:t>
              </a:r>
            </a:p>
          </p:txBody>
        </p:sp>
        <p:sp>
          <p:nvSpPr>
            <p:cNvPr id="170" name="TextBox 291"/>
            <p:cNvSpPr txBox="1">
              <a:spLocks noChangeArrowheads="1"/>
            </p:cNvSpPr>
            <p:nvPr/>
          </p:nvSpPr>
          <p:spPr bwMode="auto">
            <a:xfrm>
              <a:off x="2163763" y="217487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171" name="TextBox 292"/>
            <p:cNvSpPr txBox="1">
              <a:spLocks noChangeArrowheads="1"/>
            </p:cNvSpPr>
            <p:nvPr/>
          </p:nvSpPr>
          <p:spPr bwMode="auto">
            <a:xfrm>
              <a:off x="1911350" y="196532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9</a:t>
              </a:r>
            </a:p>
          </p:txBody>
        </p:sp>
        <p:sp>
          <p:nvSpPr>
            <p:cNvPr id="172" name="TextBox 293"/>
            <p:cNvSpPr txBox="1">
              <a:spLocks noChangeArrowheads="1"/>
            </p:cNvSpPr>
            <p:nvPr/>
          </p:nvSpPr>
          <p:spPr bwMode="auto">
            <a:xfrm>
              <a:off x="2163763" y="1755775"/>
              <a:ext cx="270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73" name="TextBox 294"/>
            <p:cNvSpPr txBox="1">
              <a:spLocks noChangeArrowheads="1"/>
            </p:cNvSpPr>
            <p:nvPr/>
          </p:nvSpPr>
          <p:spPr bwMode="auto">
            <a:xfrm>
              <a:off x="1911350" y="1547813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10</a:t>
              </a:r>
            </a:p>
          </p:txBody>
        </p:sp>
        <p:sp>
          <p:nvSpPr>
            <p:cNvPr id="174" name="TextBox 295"/>
            <p:cNvSpPr txBox="1">
              <a:spLocks noChangeArrowheads="1"/>
            </p:cNvSpPr>
            <p:nvPr/>
          </p:nvSpPr>
          <p:spPr bwMode="auto">
            <a:xfrm>
              <a:off x="2163763" y="132873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175" name="TextBox 296"/>
            <p:cNvSpPr txBox="1">
              <a:spLocks noChangeArrowheads="1"/>
            </p:cNvSpPr>
            <p:nvPr/>
          </p:nvSpPr>
          <p:spPr bwMode="auto">
            <a:xfrm>
              <a:off x="1911350" y="1111250"/>
              <a:ext cx="3444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11</a:t>
              </a:r>
            </a:p>
          </p:txBody>
        </p:sp>
        <p:sp>
          <p:nvSpPr>
            <p:cNvPr id="176" name="TextBox 297"/>
            <p:cNvSpPr txBox="1">
              <a:spLocks noChangeArrowheads="1"/>
            </p:cNvSpPr>
            <p:nvPr/>
          </p:nvSpPr>
          <p:spPr bwMode="auto">
            <a:xfrm>
              <a:off x="2163763" y="893763"/>
              <a:ext cx="3444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FF0000"/>
                  </a:solidFill>
                </a:rPr>
                <a:t>11</a:t>
              </a:r>
            </a:p>
          </p:txBody>
        </p:sp>
        <p:sp>
          <p:nvSpPr>
            <p:cNvPr id="177" name="TextBox 298"/>
            <p:cNvSpPr txBox="1">
              <a:spLocks noChangeArrowheads="1"/>
            </p:cNvSpPr>
            <p:nvPr/>
          </p:nvSpPr>
          <p:spPr bwMode="auto">
            <a:xfrm>
              <a:off x="1911350" y="674688"/>
              <a:ext cx="3558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200" smtClean="0">
                  <a:solidFill>
                    <a:srgbClr val="0070C0"/>
                  </a:solidFill>
                </a:rPr>
                <a:t>12</a:t>
              </a:r>
            </a:p>
          </p:txBody>
        </p:sp>
        <p:sp>
          <p:nvSpPr>
            <p:cNvPr id="178" name="TextBox 301"/>
            <p:cNvSpPr txBox="1">
              <a:spLocks noChangeArrowheads="1"/>
            </p:cNvSpPr>
            <p:nvPr/>
          </p:nvSpPr>
          <p:spPr bwMode="auto">
            <a:xfrm>
              <a:off x="1263650" y="5646738"/>
              <a:ext cx="8135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mtClean="0">
                  <a:solidFill>
                    <a:srgbClr val="000000"/>
                  </a:solidFill>
                </a:rPr>
                <a:t>channel</a:t>
              </a:r>
            </a:p>
            <a:p>
              <a:pPr defTabSz="914400" eaLnBrk="1" hangingPunct="1"/>
              <a:r>
                <a:rPr lang="en-GB" smtClean="0">
                  <a:solidFill>
                    <a:srgbClr val="000000"/>
                  </a:solidFill>
                </a:rPr>
                <a:t>on chip</a:t>
              </a:r>
            </a:p>
          </p:txBody>
        </p:sp>
        <p:sp>
          <p:nvSpPr>
            <p:cNvPr id="179" name="TextBox 302"/>
            <p:cNvSpPr txBox="1">
              <a:spLocks noChangeArrowheads="1"/>
            </p:cNvSpPr>
            <p:nvPr/>
          </p:nvSpPr>
          <p:spPr bwMode="auto">
            <a:xfrm>
              <a:off x="1597025" y="6115050"/>
              <a:ext cx="9731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mtClean="0">
                  <a:solidFill>
                    <a:srgbClr val="0070C0"/>
                  </a:solidFill>
                </a:rPr>
                <a:t>channel</a:t>
              </a:r>
            </a:p>
            <a:p>
              <a:pPr defTabSz="914400" eaLnBrk="1" hangingPunct="1"/>
              <a:r>
                <a:rPr lang="en-GB" smtClean="0">
                  <a:solidFill>
                    <a:srgbClr val="0070C0"/>
                  </a:solidFill>
                </a:rPr>
                <a:t>on layer 1</a:t>
              </a:r>
            </a:p>
          </p:txBody>
        </p:sp>
        <p:sp>
          <p:nvSpPr>
            <p:cNvPr id="180" name="TextBox 303"/>
            <p:cNvSpPr txBox="1">
              <a:spLocks noChangeArrowheads="1"/>
            </p:cNvSpPr>
            <p:nvPr/>
          </p:nvSpPr>
          <p:spPr bwMode="auto">
            <a:xfrm>
              <a:off x="1984375" y="5624513"/>
              <a:ext cx="9731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mtClean="0">
                  <a:solidFill>
                    <a:srgbClr val="FF0000"/>
                  </a:solidFill>
                </a:rPr>
                <a:t>channel</a:t>
              </a:r>
            </a:p>
            <a:p>
              <a:pPr defTabSz="914400" eaLnBrk="1" hangingPunct="1"/>
              <a:r>
                <a:rPr lang="en-GB" smtClean="0">
                  <a:solidFill>
                    <a:srgbClr val="FF0000"/>
                  </a:solidFill>
                </a:rPr>
                <a:t>on layer 2</a:t>
              </a:r>
            </a:p>
          </p:txBody>
        </p:sp>
        <p:sp>
          <p:nvSpPr>
            <p:cNvPr id="181" name="TextBox 209"/>
            <p:cNvSpPr txBox="1">
              <a:spLocks noChangeArrowheads="1"/>
            </p:cNvSpPr>
            <p:nvPr/>
          </p:nvSpPr>
          <p:spPr bwMode="auto">
            <a:xfrm>
              <a:off x="246759" y="5964238"/>
              <a:ext cx="7336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 eaLnBrk="1" hangingPunct="1"/>
              <a:r>
                <a:rPr lang="en-GB" smtClean="0">
                  <a:solidFill>
                    <a:srgbClr val="000000"/>
                  </a:solidFill>
                </a:rPr>
                <a:t>8 test</a:t>
              </a:r>
            </a:p>
            <a:p>
              <a:pPr algn="ctr" defTabSz="914400" eaLnBrk="1" hangingPunct="1"/>
              <a:r>
                <a:rPr lang="en-GB" smtClean="0">
                  <a:solidFill>
                    <a:srgbClr val="000000"/>
                  </a:solidFill>
                </a:rPr>
                <a:t>groups</a:t>
              </a:r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2484444" y="331272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shown in March OSC</a:t>
            </a:r>
          </a:p>
        </p:txBody>
      </p:sp>
    </p:spTree>
    <p:extLst>
      <p:ext uri="{BB962C8B-B14F-4D97-AF65-F5344CB8AC3E}">
        <p14:creationId xmlns:p14="http://schemas.microsoft.com/office/powerpoint/2010/main" val="286109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2S mini-module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prototypes assembled with two sensors</a:t>
            </a:r>
          </a:p>
          <a:p>
            <a:pPr lvl="1"/>
            <a:r>
              <a:rPr lang="en-US" dirty="0" smtClean="0"/>
              <a:t>Under test in lab since July</a:t>
            </a:r>
          </a:p>
          <a:p>
            <a:pPr lvl="1"/>
            <a:r>
              <a:rPr lang="en-US" dirty="0" smtClean="0"/>
              <a:t>Preparing for DESY beam test in two weeks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4" y="2268538"/>
            <a:ext cx="61214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6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2S mini-module in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6950"/>
            <a:ext cx="75596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27" y="1447800"/>
            <a:ext cx="513832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Some illustrations of logic tests using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source follow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2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195518" y="250826"/>
            <a:ext cx="2682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z="1600" smtClean="0">
                <a:solidFill>
                  <a:srgbClr val="FFFF00"/>
                </a:solidFill>
              </a:rPr>
              <a:t>CBC2 triggered data output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2987675" y="3708400"/>
            <a:ext cx="2224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00B0F0"/>
                </a:solidFill>
              </a:rPr>
              <a:t>CBC2 trigger output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2195515" y="4859340"/>
            <a:ext cx="2288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66FF33"/>
                </a:solidFill>
              </a:rPr>
              <a:t>scintillator/PM signal</a:t>
            </a:r>
          </a:p>
        </p:txBody>
      </p:sp>
      <p:sp>
        <p:nvSpPr>
          <p:cNvPr id="6" name="Oval 5"/>
          <p:cNvSpPr/>
          <p:nvPr/>
        </p:nvSpPr>
        <p:spPr>
          <a:xfrm>
            <a:off x="7019953" y="44506"/>
            <a:ext cx="720725" cy="720725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6516688" y="1722439"/>
            <a:ext cx="22033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z="1600" smtClean="0">
                <a:solidFill>
                  <a:srgbClr val="FFFF00"/>
                </a:solidFill>
              </a:rPr>
              <a:t>hits in the data stream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380294" y="765175"/>
            <a:ext cx="71437" cy="863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7467E2-5EB1-E245-92CA-FF92217AC22D}" type="slidenum">
              <a:rPr lang="en-GB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en-GB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S-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4" y="1340768"/>
            <a:ext cx="2924633" cy="278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83890" y="4221113"/>
            <a:ext cx="242099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813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000" baseline="30000" dirty="0" smtClean="0">
                <a:solidFill>
                  <a:srgbClr val="000000"/>
                </a:solidFill>
                <a:latin typeface="Corbel"/>
              </a:rPr>
              <a:t>-</a:t>
            </a:r>
            <a:r>
              <a:rPr lang="en-US" baseline="30000" dirty="0" smtClean="0">
                <a:solidFill>
                  <a:srgbClr val="FF0000"/>
                </a:solidFill>
                <a:latin typeface="Corbe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rbel"/>
              </a:rPr>
              <a:t>Excluded </a:t>
            </a:r>
            <a:r>
              <a:rPr lang="en-US" b="1" dirty="0">
                <a:solidFill>
                  <a:srgbClr val="000000"/>
                </a:solidFill>
                <a:latin typeface="Corbel"/>
              </a:rPr>
              <a:t>@ 99.8% </a:t>
            </a:r>
            <a:r>
              <a:rPr lang="en-US" b="1" dirty="0" smtClean="0">
                <a:solidFill>
                  <a:srgbClr val="000000"/>
                </a:solidFill>
                <a:latin typeface="Corbel"/>
              </a:rPr>
              <a:t>CL</a:t>
            </a:r>
            <a:endParaRPr lang="en-US" b="1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61468" y="764704"/>
            <a:ext cx="1196441" cy="5486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07" tIns="45704" rIns="91407" bIns="45704" rtlCol="0" anchor="ctr">
            <a:normAutofit fontScale="775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/>
            <a:r>
              <a:rPr lang="en-US" sz="3600" dirty="0" smtClean="0">
                <a:effectLst/>
                <a:latin typeface="Arial"/>
                <a:cs typeface="Arial"/>
              </a:rPr>
              <a:t>0</a:t>
            </a:r>
            <a:r>
              <a:rPr lang="en-US" sz="3600" baseline="30000" dirty="0" smtClean="0">
                <a:effectLst/>
                <a:latin typeface="Corbel"/>
              </a:rPr>
              <a:t>+</a:t>
            </a:r>
            <a:r>
              <a:rPr lang="en-US" sz="3600" dirty="0" smtClean="0">
                <a:effectLst/>
                <a:latin typeface="Corbel"/>
              </a:rPr>
              <a:t> vs. </a:t>
            </a:r>
            <a:r>
              <a:rPr lang="en-US" sz="3600" dirty="0" smtClean="0">
                <a:effectLst/>
                <a:latin typeface="Arial"/>
                <a:cs typeface="Arial"/>
              </a:rPr>
              <a:t>0</a:t>
            </a:r>
            <a:r>
              <a:rPr lang="en-US" sz="4000" baseline="30000" dirty="0" smtClean="0">
                <a:effectLst/>
                <a:latin typeface="Corbel"/>
              </a:rPr>
              <a:t>-</a:t>
            </a:r>
            <a:endParaRPr lang="en-US" sz="3600" baseline="30000" dirty="0">
              <a:solidFill>
                <a:srgbClr val="FF0000"/>
              </a:solidFill>
              <a:effectLst/>
              <a:latin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333" y="4941168"/>
            <a:ext cx="2127006" cy="11541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45720" rtlCol="0">
            <a:spAutoFit/>
          </a:bodyPr>
          <a:lstStyle/>
          <a:p>
            <a:pPr algn="ctr" defTabSz="912813"/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ALL ARE CONSISTENT </a:t>
            </a:r>
          </a:p>
          <a:p>
            <a:pPr algn="ctr" defTabSz="912813"/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WITH J</a:t>
            </a:r>
            <a:r>
              <a:rPr lang="en-US" sz="24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latin typeface="Arial "/>
                <a:cs typeface="Arial "/>
              </a:rPr>
              <a:t>0</a:t>
            </a:r>
            <a:r>
              <a:rPr lang="en-US" sz="3200" b="1" baseline="30000" dirty="0" smtClean="0">
                <a:solidFill>
                  <a:srgbClr val="FF0000"/>
                </a:solidFill>
                <a:latin typeface="Corbel"/>
                <a:cs typeface="Corbel"/>
              </a:rPr>
              <a:t>+</a:t>
            </a:r>
            <a:endParaRPr lang="en-US" sz="2400" b="1" baseline="30000" dirty="0" smtClean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33132" y="764704"/>
            <a:ext cx="1196441" cy="5486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07" tIns="45704" rIns="91407" bIns="45704" rtlCol="0" anchor="ctr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/>
            <a:r>
              <a:rPr lang="en-US" sz="3600" dirty="0" smtClean="0">
                <a:effectLst/>
                <a:latin typeface="Arial"/>
                <a:cs typeface="Arial"/>
              </a:rPr>
              <a:t>0</a:t>
            </a:r>
            <a:r>
              <a:rPr lang="en-US" sz="3600" baseline="30000" dirty="0" smtClean="0">
                <a:effectLst/>
                <a:latin typeface="Corbel"/>
              </a:rPr>
              <a:t>+</a:t>
            </a:r>
            <a:r>
              <a:rPr lang="en-US" sz="3600" dirty="0" smtClean="0">
                <a:effectLst/>
                <a:latin typeface="Corbel"/>
              </a:rPr>
              <a:t> vs. </a:t>
            </a:r>
            <a:r>
              <a:rPr lang="en-US" sz="3600" dirty="0" smtClean="0">
                <a:effectLst/>
                <a:latin typeface="Arial"/>
                <a:cs typeface="Arial"/>
              </a:rPr>
              <a:t>2</a:t>
            </a:r>
            <a:r>
              <a:rPr lang="en-US" sz="4000" baseline="30000" dirty="0" smtClean="0">
                <a:effectLst/>
                <a:latin typeface="Corbel"/>
              </a:rPr>
              <a:t>+</a:t>
            </a:r>
            <a:endParaRPr lang="en-US" sz="3600" baseline="30000" dirty="0">
              <a:solidFill>
                <a:srgbClr val="FF0000"/>
              </a:solidFill>
              <a:effectLst/>
              <a:latin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7183" y="2959785"/>
            <a:ext cx="85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/>
            <a:r>
              <a:rPr lang="en-US" sz="14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2</a:t>
            </a:r>
            <a:r>
              <a:rPr lang="en-US" sz="1400" i="1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q</a:t>
            </a:r>
            <a:r>
              <a:rPr lang="en-US" sz="1400" dirty="0" smtClean="0">
                <a:solidFill>
                  <a:srgbClr val="FFFFFF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=</a:t>
            </a:r>
            <a:endParaRPr lang="en-US" sz="1400" dirty="0">
              <a:solidFill>
                <a:srgbClr val="FFFFFF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pic>
        <p:nvPicPr>
          <p:cNvPr id="9" name="Picture 8" descr="CMShvv_a-posteriori.qvals.root_2pmg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792" y="1340819"/>
            <a:ext cx="2923337" cy="277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566068" y="4499828"/>
            <a:ext cx="24593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813"/>
            <a:r>
              <a:rPr lang="en-US" b="1" dirty="0" smtClean="0">
                <a:solidFill>
                  <a:srgbClr val="000000"/>
                </a:solidFill>
                <a:latin typeface="Corbel"/>
              </a:rPr>
              <a:t>New Spin 2 Exclusions</a:t>
            </a:r>
            <a:endParaRPr lang="en-US" b="1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5990" y="1700810"/>
            <a:ext cx="50750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45720" rtlCol="0">
            <a:spAutoFit/>
          </a:bodyPr>
          <a:lstStyle/>
          <a:p>
            <a:pPr algn="ctr" defTabSz="912813"/>
            <a:r>
              <a:rPr lang="en-US" b="1" i="1" dirty="0" smtClean="0">
                <a:solidFill>
                  <a:srgbClr val="000000"/>
                </a:solidFill>
                <a:latin typeface="Corbel"/>
                <a:cs typeface="Corbel"/>
              </a:rPr>
              <a:t>CMS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013" y="1700810"/>
            <a:ext cx="50750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45720" rtlCol="0">
            <a:spAutoFit/>
          </a:bodyPr>
          <a:lstStyle/>
          <a:p>
            <a:pPr algn="ctr" defTabSz="912813"/>
            <a:r>
              <a:rPr lang="en-US" b="1" i="1" dirty="0" smtClean="0">
                <a:solidFill>
                  <a:srgbClr val="000000"/>
                </a:solidFill>
                <a:latin typeface="Corbel"/>
                <a:cs typeface="Corbel"/>
              </a:rPr>
              <a:t>CMS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3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Arial"/>
                <a:cs typeface="Arial"/>
              </a:rPr>
              <a:t>Spin-Parity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091" y="2420888"/>
            <a:ext cx="2659451" cy="27460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1435" y="5076953"/>
            <a:ext cx="23264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813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New Spin 1</a:t>
            </a:r>
            <a:r>
              <a:rPr lang="en-US" b="1" baseline="30000" dirty="0" smtClean="0">
                <a:solidFill>
                  <a:srgbClr val="000000"/>
                </a:solidFill>
                <a:latin typeface="Corbe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rbel"/>
              </a:rPr>
              <a:t>Exclusions</a:t>
            </a:r>
            <a:endParaRPr lang="en-US" b="1" dirty="0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259" y="4929652"/>
            <a:ext cx="694278" cy="159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12" y="5695976"/>
            <a:ext cx="745266" cy="104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491" y="4929601"/>
            <a:ext cx="190277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327" y="5695925"/>
            <a:ext cx="146231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106717" y="1728192"/>
            <a:ext cx="1196441" cy="5486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07" tIns="45704" rIns="91407" bIns="45704" rtlCol="0" anchor="ctr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sz="4400" kern="1200" spc="-150" baseline="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/>
            <a:r>
              <a:rPr lang="en-US" sz="3600" dirty="0" smtClean="0">
                <a:effectLst/>
                <a:latin typeface="Arial"/>
                <a:cs typeface="Arial"/>
              </a:rPr>
              <a:t>0</a:t>
            </a:r>
            <a:r>
              <a:rPr lang="en-US" sz="3600" baseline="30000" dirty="0" smtClean="0">
                <a:effectLst/>
                <a:latin typeface="Corbel"/>
              </a:rPr>
              <a:t>+</a:t>
            </a:r>
            <a:r>
              <a:rPr lang="en-US" sz="3600" dirty="0" smtClean="0">
                <a:effectLst/>
                <a:latin typeface="Corbel"/>
              </a:rPr>
              <a:t> vs. </a:t>
            </a:r>
            <a:r>
              <a:rPr lang="en-US" sz="3600" dirty="0" smtClean="0">
                <a:effectLst/>
                <a:latin typeface="Arial"/>
                <a:cs typeface="Arial"/>
              </a:rPr>
              <a:t>1</a:t>
            </a:r>
            <a:r>
              <a:rPr lang="en-US" sz="4000" baseline="30000" dirty="0" smtClean="0">
                <a:effectLst/>
                <a:latin typeface="Corbel"/>
              </a:rPr>
              <a:t>+</a:t>
            </a:r>
            <a:endParaRPr lang="en-US" sz="3600" baseline="30000" dirty="0">
              <a:solidFill>
                <a:srgbClr val="FF0000"/>
              </a:solidFill>
              <a:effectLst/>
              <a:latin typeface="Corbe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3333CC"/>
                </a:solidFill>
              </a:rPr>
              <a:pPr/>
              <a:t>3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980296" y="226815"/>
            <a:ext cx="2195861" cy="276999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kern="0" dirty="0">
                <a:solidFill>
                  <a:srgbClr val="FF0000"/>
                </a:solidFill>
              </a:rPr>
              <a:t>N</a:t>
            </a:r>
            <a:r>
              <a:rPr lang="en-US" sz="1800" kern="0" dirty="0" smtClean="0">
                <a:solidFill>
                  <a:srgbClr val="FF0000"/>
                </a:solidFill>
              </a:rPr>
              <a:t>otable recent results</a:t>
            </a:r>
          </a:p>
        </p:txBody>
      </p:sp>
    </p:spTree>
    <p:extLst>
      <p:ext uri="{BB962C8B-B14F-4D97-AF65-F5344CB8AC3E}">
        <p14:creationId xmlns:p14="http://schemas.microsoft.com/office/powerpoint/2010/main" val="291680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195518" y="250826"/>
            <a:ext cx="2682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z="1600" smtClean="0">
                <a:solidFill>
                  <a:srgbClr val="FFFF00"/>
                </a:solidFill>
              </a:rPr>
              <a:t>CBC2 triggered data output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79838" y="2205038"/>
            <a:ext cx="8636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076825" y="2133600"/>
            <a:ext cx="93503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6300790" y="1773293"/>
            <a:ext cx="2674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2 consecutive hits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=&gt; track passed through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strips directly above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each other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6359" y="1844675"/>
            <a:ext cx="749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50 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E0C07C-B495-8149-83F2-E541FDC525AE}" type="slidenum">
              <a:rPr lang="en-GB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en-GB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5148263" y="2205093"/>
            <a:ext cx="2147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single strip clusters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offset by 1 strip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35375" y="3573463"/>
            <a:ext cx="649288" cy="0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419504" y="3573463"/>
            <a:ext cx="993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75 nsec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9BD5B3-A4B3-4646-B491-9D923A400628}" type="slidenum">
              <a:rPr lang="en-GB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en-GB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5148264" y="2133600"/>
            <a:ext cx="31095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2 strip cluster in one plane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correlates with 1 strip cluster</a:t>
            </a:r>
          </a:p>
          <a:p>
            <a:pPr defTabSz="914400" eaLnBrk="1" hangingPunct="1"/>
            <a:r>
              <a:rPr lang="en-GB" smtClean="0">
                <a:solidFill>
                  <a:srgbClr val="FFFF00"/>
                </a:solidFill>
              </a:rPr>
              <a:t>in the 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8D2A7E-FECF-EA45-B0F2-9B4130440D58}" type="slidenum">
              <a:rPr lang="en-GB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en-GB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195736" y="3356992"/>
            <a:ext cx="1224136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583668" y="2564904"/>
            <a:ext cx="2628292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5512" y="3049796"/>
            <a:ext cx="1691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hybrid temperature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sensor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9680" y="4129391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Peltier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07804" y="4725144"/>
            <a:ext cx="684076" cy="4680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700" y="5065495"/>
            <a:ext cx="929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LV power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596336" y="4797152"/>
            <a:ext cx="324036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61426" y="4797208"/>
            <a:ext cx="1043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Control &amp;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Readout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(LVDS)</a:t>
            </a:r>
            <a:endParaRPr lang="en-GB" sz="16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64088" y="1520788"/>
            <a:ext cx="1152128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94895" y="1213067"/>
            <a:ext cx="102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Level Shift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173" y="152637"/>
            <a:ext cx="34692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32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test-beam module</a:t>
            </a:r>
            <a:endParaRPr lang="en-GB" sz="32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Geoff Hall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OSC Nov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384BE-55A4-4E93-8D28-C5F1A613D17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91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978819" y="5019675"/>
            <a:ext cx="7165181" cy="1838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4371975" cy="6960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363" y="122828"/>
            <a:ext cx="64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FC7 </a:t>
            </a:r>
            <a:endParaRPr lang="en-GB" sz="24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5222" y="5249664"/>
            <a:ext cx="46553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for qualifying CBC ASICs &amp; prototype modules in beam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also used for making precise measurements on performance of next generation LHC collimators</a:t>
            </a:r>
            <a:endParaRPr lang="en-GB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7563" y="5018558"/>
            <a:ext cx="1976438" cy="185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 descr="DSC_4126"/>
          <p:cNvPicPr>
            <a:picLocks noChangeAspect="1" noChangeArrowheads="1"/>
          </p:cNvPicPr>
          <p:nvPr/>
        </p:nvPicPr>
        <p:blipFill>
          <a:blip r:embed="rId3" cstate="print"/>
          <a:srcRect t="15649"/>
          <a:stretch>
            <a:fillRect/>
          </a:stretch>
        </p:blipFill>
        <p:spPr bwMode="auto">
          <a:xfrm>
            <a:off x="0" y="4369503"/>
            <a:ext cx="1987550" cy="2503487"/>
          </a:xfrm>
          <a:prstGeom prst="rect">
            <a:avLst/>
          </a:prstGeom>
          <a:noFill/>
        </p:spPr>
      </p:pic>
      <p:pic>
        <p:nvPicPr>
          <p:cNvPr id="1026" name="Picture 2" descr="D:\FC7 WA\R0_top_an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96467"/>
            <a:ext cx="4373880" cy="328041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" t="2344" r="7218" b="9363"/>
          <a:stretch>
            <a:fillRect/>
          </a:stretch>
        </p:blipFill>
        <p:spPr>
          <a:xfrm>
            <a:off x="2407920" y="3033916"/>
            <a:ext cx="1968123" cy="141864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3548459" y="3350258"/>
            <a:ext cx="720080" cy="21602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548459" y="3926322"/>
            <a:ext cx="720080" cy="21602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62451" y="1"/>
            <a:ext cx="4781550" cy="4444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7069" y="119922"/>
            <a:ext cx="4557010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new generic µTCA DAQ board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flexible – support two FMC-compatible mezzanine cards accessible from the front panel, compatible with µTCA and µTCA for CMS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GB" sz="1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ill replace TTC system in 2014, 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pixel FEDs &amp; FECs in 2017; </a:t>
            </a:r>
            <a:endParaRPr lang="en-GB" sz="16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future DAQ for Phase II proto-CBC modules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status: first prototypes passed initial testing, all serial links running well at 10Gbps, all I/O validated</a:t>
            </a:r>
            <a:endParaRPr lang="en-GB" sz="1600" b="1" dirty="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en-GB" sz="1400" dirty="0" smtClean="0">
              <a:solidFill>
                <a:srgbClr val="9BBB59">
                  <a:lumMod val="60000"/>
                  <a:lumOff val="40000"/>
                </a:srgb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0.2 Tb/s bandwidth</a:t>
            </a:r>
            <a:r>
              <a:rPr lang="en-GB" sz="1400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 over 20 front panel serial links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sz="1400" dirty="0" smtClean="0">
              <a:solidFill>
                <a:srgbClr val="9BBB59">
                  <a:lumMod val="60000"/>
                  <a:lumOff val="40000"/>
                </a:srgbClr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128 front panel user I/O, up to 1.2 </a:t>
            </a:r>
            <a:r>
              <a:rPr lang="en-GB" sz="1400" b="1" dirty="0" err="1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Gb</a:t>
            </a:r>
            <a:r>
              <a:rPr lang="en-GB" sz="1400" b="1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/s per pair</a:t>
            </a:r>
            <a:endParaRPr lang="en-GB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90725" y="4443865"/>
            <a:ext cx="7153276" cy="577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0" y="444114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09373" y="4534083"/>
            <a:ext cx="450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+mn-ea"/>
                <a:cs typeface="+mn-cs"/>
              </a:rPr>
              <a:t>CMS upgrades – beam telescope </a:t>
            </a:r>
            <a:endParaRPr lang="en-GB" sz="24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C:\Users\Mark\Downloads\xm104_L8_dp0tx_diff_prbs31_fc7_400mV_3dB10post.png"/>
          <p:cNvPicPr>
            <a:picLocks noChangeAspect="1" noChangeArrowheads="1"/>
          </p:cNvPicPr>
          <p:nvPr/>
        </p:nvPicPr>
        <p:blipFill>
          <a:blip r:embed="rId6" cstate="print"/>
          <a:srcRect l="11189" t="14276" r="7694" b="23108"/>
          <a:stretch>
            <a:fillRect/>
          </a:stretch>
        </p:blipFill>
        <p:spPr bwMode="auto">
          <a:xfrm>
            <a:off x="0" y="3030220"/>
            <a:ext cx="2411488" cy="1397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623279" y="2653258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M. Pesaresi (Imperial)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P. Vichoudis (CERN PH-ESE)</a:t>
            </a:r>
            <a:endParaRPr lang="en-GB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road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43608" y="476672"/>
            <a:ext cx="7344816" cy="6048672"/>
            <a:chOff x="1043608" y="476672"/>
            <a:chExt cx="7344816" cy="6048672"/>
          </a:xfrm>
        </p:grpSpPr>
        <p:sp>
          <p:nvSpPr>
            <p:cNvPr id="8" name="Rounded Rectangle 7"/>
            <p:cNvSpPr/>
            <p:nvPr/>
          </p:nvSpPr>
          <p:spPr>
            <a:xfrm>
              <a:off x="2483768" y="476672"/>
              <a:ext cx="2736304" cy="1656184"/>
            </a:xfrm>
            <a:prstGeom prst="roundRect">
              <a:avLst>
                <a:gd name="adj" fmla="val 10202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CBC1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- analogue front end in 130nm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GB" sz="1400" dirty="0" err="1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wirebonded</a:t>
              </a: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binary logic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- L1 triggered readout only, non-</a:t>
              </a:r>
              <a:r>
                <a:rPr lang="en-GB" sz="1400" dirty="0" err="1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sparsified</a:t>
              </a: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483768" y="2276872"/>
              <a:ext cx="2736304" cy="1512168"/>
            </a:xfrm>
            <a:prstGeom prst="roundRect">
              <a:avLst>
                <a:gd name="adj" fmla="val 10202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CBC2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C4 bump-bonded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full hit correlation logic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L1 triggered non-</a:t>
              </a:r>
              <a:r>
                <a:rPr lang="en-GB" sz="1400" dirty="0" err="1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sparsified</a:t>
              </a: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readout, fast trigger OR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483768" y="3933056"/>
              <a:ext cx="2736304" cy="1080120"/>
            </a:xfrm>
            <a:prstGeom prst="roundRect">
              <a:avLst>
                <a:gd name="adj" fmla="val 10202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CBC3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full readout architecture defined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final data format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additional correlation logic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483768" y="5173960"/>
              <a:ext cx="2736304" cy="1063352"/>
            </a:xfrm>
            <a:prstGeom prst="roundRect">
              <a:avLst>
                <a:gd name="adj" fmla="val 10202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CBC4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optimisation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400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 final version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835696" y="692696"/>
              <a:ext cx="0" cy="561662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43608" y="1043444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2011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3608" y="2492896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2012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3608" y="3933056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2014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3608" y="5291916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2016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652120" y="3429000"/>
              <a:ext cx="2736304" cy="1440160"/>
            </a:xfrm>
            <a:prstGeom prst="roundRect">
              <a:avLst>
                <a:gd name="adj" fmla="val 10202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2S-Pt prototype module studies</a:t>
              </a: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652120" y="4941168"/>
              <a:ext cx="2736304" cy="936104"/>
            </a:xfrm>
            <a:prstGeom prst="roundRect">
              <a:avLst>
                <a:gd name="adj" fmla="val 10202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2S-Pt final module studies</a:t>
              </a:r>
              <a:endParaRPr lang="en-GB" sz="1400" dirty="0" smtClean="0">
                <a:solidFill>
                  <a:srgbClr val="C0504D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652120" y="5949280"/>
              <a:ext cx="2736304" cy="576064"/>
            </a:xfrm>
            <a:prstGeom prst="roundRect">
              <a:avLst>
                <a:gd name="adj" fmla="val 10202"/>
              </a:avLst>
            </a:prstGeom>
            <a:gradFill>
              <a:gsLst>
                <a:gs pos="0">
                  <a:schemeClr val="accent6">
                    <a:tint val="50000"/>
                    <a:satMod val="300000"/>
                    <a:alpha val="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C0504D">
                      <a:lumMod val="50000"/>
                    </a:srgbClr>
                  </a:solidFill>
                  <a:latin typeface="Calibri"/>
                </a:rPr>
                <a:t>start production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3608" y="5939988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2017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3608" y="4643844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2015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3608" y="3203684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 smtClean="0">
                  <a:solidFill>
                    <a:srgbClr val="C00000"/>
                  </a:solidFill>
                  <a:latin typeface="Calibri"/>
                </a:rPr>
                <a:t>2013</a:t>
              </a:r>
              <a:endParaRPr lang="en-GB" b="1" dirty="0">
                <a:solidFill>
                  <a:srgbClr val="C00000"/>
                </a:solidFill>
                <a:latin typeface="Calibri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691680" y="1196752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691680" y="2636912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691680" y="3356992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691680" y="4077072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691680" y="4797152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691680" y="5445224"/>
              <a:ext cx="1440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19801" y="1412776"/>
            <a:ext cx="258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foreseen in proposal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43000"/>
            <a:ext cx="8851900" cy="5213350"/>
          </a:xfrm>
        </p:spPr>
        <p:txBody>
          <a:bodyPr/>
          <a:lstStyle/>
          <a:p>
            <a:r>
              <a:rPr lang="en-US" dirty="0" smtClean="0"/>
              <a:t>CMS goals based on TP [2014] and Tracker TDR [2016], then construction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Excellent CBC progress begs some questions:</a:t>
            </a:r>
          </a:p>
          <a:p>
            <a:pPr lvl="1"/>
            <a:r>
              <a:rPr lang="en-US" dirty="0" smtClean="0"/>
              <a:t>can we rely on </a:t>
            </a:r>
            <a:r>
              <a:rPr lang="en-US" dirty="0" smtClean="0"/>
              <a:t>this schedule, </a:t>
            </a:r>
            <a:r>
              <a:rPr lang="en-US" dirty="0" smtClean="0"/>
              <a:t>given planning &amp; funding situation?</a:t>
            </a:r>
          </a:p>
          <a:p>
            <a:pPr lvl="1"/>
            <a:r>
              <a:rPr lang="en-US" dirty="0" smtClean="0"/>
              <a:t>will be CBC be ready too soon? </a:t>
            </a:r>
            <a:r>
              <a:rPr lang="en-US" dirty="0"/>
              <a:t>could the requirements change?</a:t>
            </a:r>
          </a:p>
          <a:p>
            <a:pPr lvl="1"/>
            <a:r>
              <a:rPr lang="en-US" dirty="0" smtClean="0"/>
              <a:t>will engineering effort be used too soon?</a:t>
            </a:r>
          </a:p>
          <a:p>
            <a:pPr lvl="1"/>
            <a:r>
              <a:rPr lang="en-US" dirty="0" smtClean="0"/>
              <a:t>can the tracker construction (or TDR) start without proven PS module?</a:t>
            </a:r>
          </a:p>
          <a:p>
            <a:r>
              <a:rPr lang="en-US" dirty="0" smtClean="0"/>
              <a:t>no urgency at present for CBC3</a:t>
            </a:r>
          </a:p>
          <a:p>
            <a:pPr lvl="1"/>
            <a:r>
              <a:rPr lang="en-US" dirty="0" smtClean="0"/>
              <a:t>would </a:t>
            </a:r>
            <a:r>
              <a:rPr lang="en-US" dirty="0" err="1" smtClean="0"/>
              <a:t>finalise</a:t>
            </a:r>
            <a:r>
              <a:rPr lang="en-US" dirty="0" smtClean="0"/>
              <a:t> data format and improve a few details </a:t>
            </a:r>
          </a:p>
          <a:p>
            <a:pPr lvl="1"/>
            <a:r>
              <a:rPr lang="en-US" dirty="0" smtClean="0"/>
              <a:t>plenty of CBC chips available for modules</a:t>
            </a:r>
          </a:p>
          <a:p>
            <a:pPr lvl="1"/>
            <a:r>
              <a:rPr lang="en-US" dirty="0" smtClean="0"/>
              <a:t>much to be done in evaluation both module and chip</a:t>
            </a:r>
          </a:p>
          <a:p>
            <a:pPr lvl="2"/>
            <a:r>
              <a:rPr lang="en-US" dirty="0" smtClean="0"/>
              <a:t>2S and logic performance</a:t>
            </a:r>
          </a:p>
          <a:p>
            <a:pPr lvl="2"/>
            <a:r>
              <a:rPr lang="en-US" dirty="0" smtClean="0"/>
              <a:t>SEU and irradiation</a:t>
            </a:r>
          </a:p>
          <a:p>
            <a:r>
              <a:rPr lang="en-US" dirty="0" smtClean="0"/>
              <a:t>review milestones and objectives in coming months before next OSC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7767" y="6559670"/>
            <a:ext cx="2133600" cy="161925"/>
          </a:xfrm>
        </p:spPr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 objectives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Improvement of calorimeter trigger for next running period</a:t>
            </a:r>
          </a:p>
          <a:p>
            <a:pPr lvl="1"/>
            <a:r>
              <a:rPr lang="en-US" dirty="0" smtClean="0"/>
              <a:t>based on</a:t>
            </a:r>
          </a:p>
          <a:p>
            <a:r>
              <a:rPr lang="en-US" dirty="0" smtClean="0"/>
              <a:t>Time Multiplexed Trigger (now adopted)</a:t>
            </a:r>
          </a:p>
          <a:p>
            <a:pPr lvl="1"/>
            <a:r>
              <a:rPr lang="en-US" dirty="0" smtClean="0"/>
              <a:t>commissioning in parallel with operation of existing trigger</a:t>
            </a:r>
          </a:p>
          <a:p>
            <a:r>
              <a:rPr lang="en-US" dirty="0" smtClean="0"/>
              <a:t>Design of track-trigger for HL-LHC</a:t>
            </a:r>
          </a:p>
          <a:p>
            <a:pPr lvl="1"/>
            <a:r>
              <a:rPr lang="en-US" dirty="0" smtClean="0"/>
              <a:t>and technology </a:t>
            </a:r>
            <a:r>
              <a:rPr lang="en-US" dirty="0" smtClean="0"/>
              <a:t>demonstrator</a:t>
            </a:r>
            <a:endParaRPr lang="en-US" dirty="0" smtClean="0"/>
          </a:p>
          <a:p>
            <a:r>
              <a:rPr lang="en-US" dirty="0" smtClean="0"/>
              <a:t>Recent progress</a:t>
            </a:r>
          </a:p>
          <a:p>
            <a:pPr lvl="1"/>
            <a:r>
              <a:rPr lang="en-US" b="1" dirty="0" smtClean="0"/>
              <a:t>Very</a:t>
            </a:r>
            <a:r>
              <a:rPr lang="en-US" dirty="0" smtClean="0"/>
              <a:t> successful TMT slice test at end September</a:t>
            </a:r>
          </a:p>
          <a:p>
            <a:pPr lvl="2"/>
            <a:r>
              <a:rPr lang="en-US" dirty="0" smtClean="0"/>
              <a:t>UK hardware used for both Layer 1 &amp; Layer 2</a:t>
            </a:r>
          </a:p>
          <a:p>
            <a:pPr lvl="2"/>
            <a:r>
              <a:rPr lang="en-US" dirty="0" smtClean="0"/>
              <a:t>A lot learned about firmware &amp; tools</a:t>
            </a:r>
          </a:p>
          <a:p>
            <a:pPr lvl="2"/>
            <a:r>
              <a:rPr lang="en-US" dirty="0" smtClean="0"/>
              <a:t>Algorithms implemented and latency </a:t>
            </a:r>
            <a:r>
              <a:rPr lang="en-US" dirty="0" smtClean="0"/>
              <a:t>measured</a:t>
            </a:r>
          </a:p>
          <a:p>
            <a:pPr lvl="1"/>
            <a:r>
              <a:rPr lang="en-US" dirty="0" smtClean="0"/>
              <a:t>Significant simulation work on future algorithms</a:t>
            </a:r>
            <a:endParaRPr lang="en-US" dirty="0" smtClean="0"/>
          </a:p>
          <a:p>
            <a:pPr lvl="1"/>
            <a:r>
              <a:rPr lang="en-US" dirty="0" smtClean="0"/>
              <a:t>Several iterations of MP7</a:t>
            </a:r>
          </a:p>
          <a:p>
            <a:pPr lvl="2"/>
            <a:r>
              <a:rPr lang="en-US" dirty="0" smtClean="0"/>
              <a:t>some fabrication issues which need care, but not show-stoppers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37030" y="6366923"/>
            <a:ext cx="258961" cy="250031"/>
          </a:xfrm>
        </p:spPr>
        <p:txBody>
          <a:bodyPr/>
          <a:lstStyle/>
          <a:p>
            <a:pPr>
              <a:defRPr/>
            </a:pPr>
            <a:fld id="{AF01C4F8-A0AC-554D-975D-9ACBE055B2C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81255"/>
          <a:lstStyle/>
          <a:p>
            <a:pPr marL="40180" indent="-36832" eaLnBrk="1" hangingPunct="1">
              <a:defRPr/>
            </a:pPr>
            <a:r>
              <a:rPr lang="en-US" sz="3100"/>
              <a:t>Overview: calorimeter trigger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1806" y="4772820"/>
            <a:ext cx="8840391" cy="1589484"/>
          </a:xfrm>
        </p:spPr>
        <p:txBody>
          <a:bodyPr rIns="116988"/>
          <a:lstStyle/>
          <a:p>
            <a:pPr eaLnBrk="1" hangingPunct="1">
              <a:defRPr/>
            </a:pPr>
            <a:r>
              <a:rPr lang="en-US" dirty="0" smtClean="0"/>
              <a:t>Commissioning of calorimeter trigger in parallel in 2015</a:t>
            </a:r>
          </a:p>
          <a:p>
            <a:pPr marL="550245" lvl="1" eaLnBrk="1" hangingPunct="1">
              <a:lnSpc>
                <a:spcPct val="110000"/>
              </a:lnSpc>
              <a:defRPr/>
            </a:pPr>
            <a:r>
              <a:rPr lang="en-US" dirty="0" smtClean="0"/>
              <a:t>Necessary to install </a:t>
            </a:r>
            <a:r>
              <a:rPr lang="en-US" dirty="0" err="1" smtClean="0"/>
              <a:t>oSLB</a:t>
            </a:r>
            <a:r>
              <a:rPr lang="en-US" dirty="0" smtClean="0"/>
              <a:t>/</a:t>
            </a:r>
            <a:r>
              <a:rPr lang="en-US" dirty="0" err="1" smtClean="0"/>
              <a:t>oRM</a:t>
            </a:r>
            <a:r>
              <a:rPr lang="en-US" dirty="0" smtClean="0"/>
              <a:t> during LS1 (complex operation)</a:t>
            </a:r>
          </a:p>
          <a:p>
            <a:pPr marL="550245" lvl="1" eaLnBrk="1" hangingPunct="1">
              <a:defRPr/>
            </a:pPr>
            <a:r>
              <a:rPr lang="en-US" dirty="0" smtClean="0"/>
              <a:t>Necessary to install passive optical splitters for HCAL (LS1 and YETS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1" y="1259143"/>
            <a:ext cx="6270873" cy="333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837" y="1031097"/>
            <a:ext cx="3700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Tapper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LHCC referees meeting May 2013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" t="-2100" r="-1199" b="-2484"/>
          <a:stretch/>
        </p:blipFill>
        <p:spPr>
          <a:xfrm>
            <a:off x="247142" y="830682"/>
            <a:ext cx="4792730" cy="264647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6995" y="-203196"/>
            <a:ext cx="7467600" cy="1143000"/>
          </a:xfrm>
        </p:spPr>
        <p:txBody>
          <a:bodyPr/>
          <a:lstStyle/>
          <a:p>
            <a:r>
              <a:rPr lang="en-GB" dirty="0">
                <a:solidFill>
                  <a:srgbClr val="0BAFFF"/>
                </a:solidFill>
              </a:rPr>
              <a:t>Time-multiplexed trigger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886" y="347499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Conventional Trigger</a:t>
            </a:r>
            <a:endParaRPr lang="en-GB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9750" y="347709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Time-Multiplexed Trigger</a:t>
            </a:r>
            <a:endParaRPr lang="en-GB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0538" y="2920978"/>
            <a:ext cx="864096" cy="169089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DEMUX</a:t>
            </a:r>
            <a:endParaRPr lang="en-GB" sz="1000" b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39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1648" y="3136459"/>
            <a:ext cx="448620" cy="2462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 GT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2538" y="3136459"/>
            <a:ext cx="677334" cy="190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054687" y="3326842"/>
            <a:ext cx="837400" cy="0"/>
          </a:xfrm>
          <a:prstGeom prst="line">
            <a:avLst/>
          </a:prstGeom>
          <a:ln w="38100" cmpd="sng"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54715" y="3107000"/>
            <a:ext cx="956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L1 decision</a:t>
            </a:r>
            <a:endParaRPr lang="en-US" sz="1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233883" y="830626"/>
            <a:ext cx="3842390" cy="31996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CFFCC"/>
                </a:solidFill>
              </a:rPr>
              <a:t>The Time-multiplexed architecture allows all data to arrive in geometric order: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FF7474"/>
                </a:solidFill>
              </a:rPr>
              <a:t>Towers at given </a:t>
            </a:r>
            <a:r>
              <a:rPr lang="el-GR" sz="1200" dirty="0" smtClean="0">
                <a:solidFill>
                  <a:srgbClr val="FF7474"/>
                </a:solidFill>
              </a:rPr>
              <a:t>φ</a:t>
            </a:r>
            <a:r>
              <a:rPr lang="en-GB" sz="1200" dirty="0" smtClean="0">
                <a:solidFill>
                  <a:srgbClr val="FF7474"/>
                </a:solidFill>
              </a:rPr>
              <a:t> are always the same bits on the same optical links</a:t>
            </a:r>
          </a:p>
          <a:p>
            <a:pPr marL="587502" lvl="1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FF7474"/>
                </a:solidFill>
              </a:rPr>
              <a:t>Towers arrive in order of increasing |</a:t>
            </a:r>
            <a:r>
              <a:rPr lang="el-GR" sz="1200" dirty="0" smtClean="0">
                <a:solidFill>
                  <a:srgbClr val="FF7474"/>
                </a:solidFill>
              </a:rPr>
              <a:t>η</a:t>
            </a:r>
            <a:r>
              <a:rPr lang="en-GB" sz="1200" dirty="0" smtClean="0">
                <a:solidFill>
                  <a:srgbClr val="FF7474"/>
                </a:solidFill>
              </a:rPr>
              <a:t>|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CFFCC"/>
                </a:solidFill>
              </a:rPr>
              <a:t>This converts a 2D geometric problem to a 1D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CFFCC"/>
                </a:solidFill>
              </a:rPr>
              <a:t>Also only need to develop 1 FPGA design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2938" y="4349295"/>
            <a:ext cx="6940462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Chosen by CMS as architecture of Phase 1 Trigger upgrade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Project milestone from TDR to demonstrate working concept in September 2013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TMT test took place starting 30</a:t>
            </a:r>
            <a:r>
              <a:rPr lang="en-US" baseline="30000" dirty="0" smtClean="0">
                <a:solidFill>
                  <a:prstClr val="black"/>
                </a:solidFill>
                <a:latin typeface="Arial"/>
              </a:rPr>
              <a:t>th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September in building 904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Bristol, Imperial, RAL, LLR involved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Complete set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of results @ </a:t>
            </a:r>
            <a:endParaRPr lang="en-US" dirty="0" smtClean="0">
              <a:solidFill>
                <a:prstClr val="black"/>
              </a:solidFill>
              <a:latin typeface="Arial"/>
            </a:endParaRPr>
          </a:p>
          <a:p>
            <a:pPr marL="171450" indent="-1714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00" dirty="0" smtClean="0">
                <a:solidFill>
                  <a:prstClr val="black"/>
                </a:solidFill>
                <a:latin typeface="Arial"/>
              </a:rPr>
              <a:t>https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://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indico.cern.ch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/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getFile.py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/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access?contribId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=6&amp;sessionId=1&amp;resId=0&amp;materialId=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slides&amp;confId</a:t>
            </a:r>
            <a:r>
              <a:rPr lang="en-US" sz="1000" dirty="0">
                <a:solidFill>
                  <a:prstClr val="black"/>
                </a:solidFill>
                <a:latin typeface="Arial"/>
              </a:rPr>
              <a:t>=277887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32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Fk_BORDRY_TWEPP_2013_Perugia_as_presen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28" y="56"/>
            <a:ext cx="4639733" cy="1112421"/>
          </a:xfrm>
        </p:spPr>
        <p:txBody>
          <a:bodyPr/>
          <a:lstStyle/>
          <a:p>
            <a:r>
              <a:rPr lang="en-GB" dirty="0" smtClean="0">
                <a:solidFill>
                  <a:srgbClr val="0BAFFF"/>
                </a:solidFill>
              </a:rPr>
              <a:t>TMT layout</a:t>
            </a:r>
            <a:endParaRPr lang="en-GB" dirty="0">
              <a:solidFill>
                <a:srgbClr val="0BAFF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462946" y="2201129"/>
            <a:ext cx="6409858" cy="4545797"/>
            <a:chOff x="2438606" y="2098453"/>
            <a:chExt cx="6409858" cy="4545797"/>
          </a:xfrm>
        </p:grpSpPr>
        <p:pic>
          <p:nvPicPr>
            <p:cNvPr id="33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667" y="2467785"/>
              <a:ext cx="1751308" cy="13184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38606" y="2716266"/>
              <a:ext cx="792088" cy="2880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51177" y="2098453"/>
              <a:ext cx="720080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srgbClr val="FFFF00"/>
                  </a:solidFill>
                  <a:latin typeface="Arial"/>
                  <a:ea typeface="+mn-ea"/>
                  <a:cs typeface="+mn-cs"/>
                </a:rPr>
                <a:t>PP-B</a:t>
              </a:r>
              <a:endParaRPr lang="en-GB" dirty="0">
                <a:solidFill>
                  <a:srgbClr val="FFFF00"/>
                </a:solidFill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606" y="5276097"/>
              <a:ext cx="1817369" cy="136815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38606" y="5532863"/>
              <a:ext cx="792088" cy="288032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51177" y="6208918"/>
              <a:ext cx="720080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srgbClr val="FFFF00"/>
                  </a:solidFill>
                  <a:latin typeface="Arial"/>
                  <a:ea typeface="+mn-ea"/>
                  <a:cs typeface="+mn-cs"/>
                </a:rPr>
                <a:t>PP-T</a:t>
              </a:r>
              <a:endParaRPr lang="en-GB" dirty="0">
                <a:solidFill>
                  <a:srgbClr val="FFFF00"/>
                </a:solidFill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368" y="3776876"/>
              <a:ext cx="1971164" cy="14839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510368" y="3786206"/>
              <a:ext cx="792088" cy="288032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23483" y="4941167"/>
              <a:ext cx="792088" cy="2880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10368" y="4066787"/>
              <a:ext cx="792088" cy="288032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99780" y="4762749"/>
              <a:ext cx="720080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srgbClr val="FFFF00"/>
                  </a:solidFill>
                  <a:latin typeface="Arial"/>
                  <a:ea typeface="+mn-ea"/>
                  <a:cs typeface="+mn-cs"/>
                </a:rPr>
                <a:t>MP</a:t>
              </a:r>
              <a:endParaRPr lang="en-GB" dirty="0">
                <a:solidFill>
                  <a:srgbClr val="FFFF00"/>
                </a:solidFill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199" y="3692492"/>
              <a:ext cx="2041265" cy="153670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42526" y="3778755"/>
              <a:ext cx="792088" cy="288032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21600" y="4762749"/>
              <a:ext cx="1026864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err="1" smtClean="0">
                  <a:solidFill>
                    <a:srgbClr val="FFFF00"/>
                  </a:solidFill>
                  <a:latin typeface="Arial"/>
                  <a:ea typeface="+mn-ea"/>
                  <a:cs typeface="+mn-cs"/>
                </a:rPr>
                <a:t>Demux</a:t>
              </a:r>
              <a:endParaRPr lang="en-GB" dirty="0">
                <a:solidFill>
                  <a:srgbClr val="FFFF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eft Arrow 40"/>
            <p:cNvSpPr/>
            <p:nvPr/>
          </p:nvSpPr>
          <p:spPr>
            <a:xfrm>
              <a:off x="4255975" y="2458454"/>
              <a:ext cx="3171122" cy="10453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Arial"/>
                </a:rPr>
                <a:t>Simulating multiple PP cards with a single MP7</a:t>
              </a:r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Left Arrow 41"/>
            <p:cNvSpPr/>
            <p:nvPr/>
          </p:nvSpPr>
          <p:spPr>
            <a:xfrm>
              <a:off x="4357573" y="5532863"/>
              <a:ext cx="3171123" cy="10453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prstClr val="white"/>
                  </a:solidFill>
                  <a:latin typeface="Arial"/>
                </a:rPr>
                <a:t>Simulating multiple PP cards with a single MP7</a:t>
              </a:r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3" name="Straight Arrow Connector 12"/>
          <p:cNvCxnSpPr>
            <a:stCxn id="9" idx="3"/>
            <a:endCxn id="10" idx="1"/>
          </p:cNvCxnSpPr>
          <p:nvPr/>
        </p:nvCxnSpPr>
        <p:spPr>
          <a:xfrm flipV="1">
            <a:off x="3255034" y="4032898"/>
            <a:ext cx="1279674" cy="1746657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3255062" y="2962904"/>
            <a:ext cx="1292789" cy="2224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3"/>
            <a:endCxn id="17" idx="1"/>
          </p:cNvCxnSpPr>
          <p:nvPr/>
        </p:nvCxnSpPr>
        <p:spPr>
          <a:xfrm flipV="1">
            <a:off x="5326799" y="4025391"/>
            <a:ext cx="1540070" cy="288032"/>
          </a:xfrm>
          <a:prstGeom prst="straightConnector1">
            <a:avLst/>
          </a:prstGeom>
          <a:ln w="38100">
            <a:solidFill>
              <a:srgbClr val="FF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28794" y="305217"/>
            <a:ext cx="3006781" cy="1200328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MP7’s used here as PP’s, CTP7’s to be used in final system</a:t>
            </a:r>
            <a:endParaRPr lang="en-GB" sz="240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6973"/>
            <a:ext cx="1230249" cy="35031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2" y="4741333"/>
            <a:ext cx="1277949" cy="90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9" name="Straight Connector 38"/>
          <p:cNvCxnSpPr/>
          <p:nvPr/>
        </p:nvCxnSpPr>
        <p:spPr>
          <a:xfrm flipH="1">
            <a:off x="2048939" y="3106974"/>
            <a:ext cx="16934" cy="2528565"/>
          </a:xfrm>
          <a:prstGeom prst="line">
            <a:avLst/>
          </a:prstGeom>
          <a:ln w="38100" cmpd="sng">
            <a:solidFill>
              <a:srgbClr val="FF7474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65895" y="3106918"/>
            <a:ext cx="397079" cy="0"/>
          </a:xfrm>
          <a:prstGeom prst="line">
            <a:avLst/>
          </a:prstGeom>
          <a:ln w="38100" cmpd="sng">
            <a:solidFill>
              <a:srgbClr val="FF747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065895" y="5635483"/>
            <a:ext cx="397079" cy="0"/>
          </a:xfrm>
          <a:prstGeom prst="straightConnector1">
            <a:avLst/>
          </a:prstGeom>
          <a:ln w="38100" cmpd="sng">
            <a:solidFill>
              <a:srgbClr val="FF747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8" idx="3"/>
          </p:cNvCxnSpPr>
          <p:nvPr/>
        </p:nvCxnSpPr>
        <p:spPr>
          <a:xfrm>
            <a:off x="1230253" y="3282076"/>
            <a:ext cx="835618" cy="0"/>
          </a:xfrm>
          <a:prstGeom prst="line">
            <a:avLst/>
          </a:prstGeom>
          <a:ln w="38100" cmpd="sng">
            <a:solidFill>
              <a:srgbClr val="FF7474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385453" y="5187803"/>
            <a:ext cx="663480" cy="0"/>
          </a:xfrm>
          <a:prstGeom prst="line">
            <a:avLst/>
          </a:prstGeom>
          <a:ln w="38100" cmpd="sng">
            <a:solidFill>
              <a:srgbClr val="FF7474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8667" y="2634220"/>
            <a:ext cx="740022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err="1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oSLB</a:t>
            </a:r>
            <a:endParaRPr lang="en-GB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3651" y="4272773"/>
            <a:ext cx="82889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err="1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uHTR</a:t>
            </a:r>
            <a:endParaRPr lang="en-GB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36828" y="1591790"/>
            <a:ext cx="6671733" cy="5215467"/>
          </a:xfrm>
          <a:prstGeom prst="rect">
            <a:avLst/>
          </a:prstGeom>
          <a:noFill/>
          <a:ln w="25400">
            <a:solidFill>
              <a:srgbClr val="CCFFCC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" y="2201073"/>
            <a:ext cx="1896533" cy="3979594"/>
          </a:xfrm>
          <a:prstGeom prst="rect">
            <a:avLst/>
          </a:prstGeom>
          <a:noFill/>
          <a:ln w="25400">
            <a:solidFill>
              <a:srgbClr val="FF747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" y="1417642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7474"/>
                </a:solidFill>
                <a:latin typeface="Arial"/>
                <a:ea typeface="+mn-ea"/>
                <a:cs typeface="+mn-cs"/>
              </a:rPr>
              <a:t>TPG input to PP not part of test</a:t>
            </a:r>
            <a:endParaRPr lang="en-US" dirty="0">
              <a:solidFill>
                <a:srgbClr val="FF747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47330" y="1539411"/>
            <a:ext cx="249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Test set-up @ 904</a:t>
            </a:r>
            <a:endParaRPr lang="en-US" sz="20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40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51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49005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solidFill>
                  <a:srgbClr val="0BAFFF"/>
                </a:solidFill>
              </a:rPr>
              <a:t>Results compared to objectives - 1</a:t>
            </a:r>
            <a:endParaRPr lang="en-US" sz="3500" dirty="0">
              <a:solidFill>
                <a:srgbClr val="0BAFFF"/>
              </a:solidFill>
            </a:endParaRPr>
          </a:p>
        </p:txBody>
      </p:sp>
      <p:pic>
        <p:nvPicPr>
          <p:cNvPr id="7" name="Picture 6" descr="CMS-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5981853"/>
            <a:ext cx="880533" cy="880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8" y="723065"/>
            <a:ext cx="6214534" cy="1392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274" y="2140479"/>
            <a:ext cx="8678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The stability of the MP7 links was extensively tested </a:t>
            </a:r>
            <a:r>
              <a:rPr lang="en-US" sz="1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several times overnight </a:t>
            </a:r>
            <a:r>
              <a:rPr lang="en-US" sz="16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for 8 </a:t>
            </a:r>
            <a:r>
              <a:rPr lang="en-US" sz="1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hours at a time, </a:t>
            </a:r>
            <a:r>
              <a:rPr lang="en-US" sz="16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72 links operating, </a:t>
            </a:r>
            <a:r>
              <a:rPr lang="en-US" sz="1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monitoring the CRC counters and the alignment flags.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 smtClean="0">
                <a:solidFill>
                  <a:srgbClr val="FF7474"/>
                </a:solidFill>
                <a:latin typeface="Arial"/>
                <a:ea typeface="+mn-ea"/>
                <a:cs typeface="+mn-cs"/>
              </a:rPr>
              <a:t>0 CRC errors  0 alignment errors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41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67" y="3560961"/>
            <a:ext cx="4292600" cy="322622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2" y="2992947"/>
            <a:ext cx="8686808" cy="4402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94467" y="6422120"/>
            <a:ext cx="4292600" cy="365125"/>
          </a:xfrm>
          <a:prstGeom prst="roundRect">
            <a:avLst/>
          </a:prstGeom>
          <a:noFill/>
          <a:ln w="539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20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1864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solidFill>
                  <a:srgbClr val="0BAFFF"/>
                </a:solidFill>
              </a:rPr>
              <a:t>Algorithms used in TMT test</a:t>
            </a:r>
            <a:endParaRPr lang="en-US" sz="3500" dirty="0">
              <a:solidFill>
                <a:srgbClr val="0BAFFF"/>
              </a:solidFill>
            </a:endParaRPr>
          </a:p>
        </p:txBody>
      </p:sp>
      <p:pic>
        <p:nvPicPr>
          <p:cNvPr id="7" name="Picture 6" descr="CMS-Color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5981853"/>
            <a:ext cx="880533" cy="88053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42</a:t>
            </a:fld>
            <a:endParaRPr lang="en-US" dirty="0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28" y="874742"/>
            <a:ext cx="64769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Clusters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2x2 clusters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Overlap filtering and e/</a:t>
            </a:r>
            <a:r>
              <a:rPr lang="el-GR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γ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/</a:t>
            </a:r>
            <a:r>
              <a:rPr lang="el-GR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τ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identification logic available but not used</a:t>
            </a:r>
            <a:endParaRPr lang="en-US" sz="20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Candidates sorted in </a:t>
            </a:r>
            <a:r>
              <a:rPr lang="el-GR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φ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by E</a:t>
            </a:r>
            <a:r>
              <a:rPr lang="en-US" sz="2000" baseline="-25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T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before output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Sort in </a:t>
            </a:r>
            <a:r>
              <a:rPr lang="el-GR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η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available but not used to increase statistics for validation</a:t>
            </a:r>
            <a:endParaRPr lang="en-US" sz="3200" dirty="0" smtClean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Jets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8x8 circular jets (biggest under consideration)</a:t>
            </a:r>
            <a:endParaRPr lang="en-US" sz="20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Candidates </a:t>
            </a:r>
            <a:r>
              <a:rPr lang="en-US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sorted in </a:t>
            </a:r>
            <a:r>
              <a:rPr lang="el-GR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φ</a:t>
            </a:r>
            <a:r>
              <a:rPr lang="en-GB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by </a:t>
            </a:r>
            <a:r>
              <a:rPr lang="en-US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E</a:t>
            </a:r>
            <a:r>
              <a:rPr lang="en-US" sz="2000" baseline="-25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T</a:t>
            </a:r>
            <a:r>
              <a:rPr lang="en-US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before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output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Sort in </a:t>
            </a:r>
            <a:r>
              <a:rPr lang="el-GR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η</a:t>
            </a:r>
            <a:r>
              <a:rPr lang="en-GB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available but 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not used </a:t>
            </a:r>
            <a:r>
              <a:rPr lang="en-GB" sz="20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to increase statistics for 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validation</a:t>
            </a:r>
            <a:endParaRPr lang="en-US" sz="20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092493"/>
              </p:ext>
            </p:extLst>
          </p:nvPr>
        </p:nvGraphicFramePr>
        <p:xfrm>
          <a:off x="7010400" y="964364"/>
          <a:ext cx="2019300" cy="20162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1930"/>
                <a:gridCol w="201930"/>
                <a:gridCol w="201930"/>
                <a:gridCol w="201930"/>
                <a:gridCol w="201930"/>
                <a:gridCol w="201930"/>
                <a:gridCol w="201930"/>
                <a:gridCol w="201930"/>
                <a:gridCol w="201930"/>
                <a:gridCol w="201930"/>
              </a:tblGrid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551158"/>
              </p:ext>
            </p:extLst>
          </p:nvPr>
        </p:nvGraphicFramePr>
        <p:xfrm>
          <a:off x="7010400" y="3429000"/>
          <a:ext cx="2045220" cy="20162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4522"/>
                <a:gridCol w="204522"/>
                <a:gridCol w="204522"/>
                <a:gridCol w="204522"/>
                <a:gridCol w="204522"/>
                <a:gridCol w="204522"/>
                <a:gridCol w="204522"/>
                <a:gridCol w="204522"/>
                <a:gridCol w="204522"/>
                <a:gridCol w="204522"/>
              </a:tblGrid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</a:tr>
              <a:tr h="201622"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8529" y="5030378"/>
            <a:ext cx="7454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Sums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Scalar and vector sum of energy in each </a:t>
            </a:r>
            <a:r>
              <a:rPr lang="el-GR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φ</a:t>
            </a:r>
            <a:r>
              <a:rPr lang="en-GB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ring of towers</a:t>
            </a:r>
          </a:p>
          <a:p>
            <a:pPr marL="571500" indent="-215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Number of “towers over threshold” in each ring calculated (potential PU estimator) </a:t>
            </a:r>
            <a:endParaRPr lang="en-US" sz="20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87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43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pic>
        <p:nvPicPr>
          <p:cNvPr id="5" name="Picture 4" descr="EDR_13_11_13.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0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Issues for calorimeter trigger</a:t>
            </a:r>
          </a:p>
          <a:p>
            <a:pPr lvl="1"/>
            <a:r>
              <a:rPr lang="en-US" dirty="0" smtClean="0"/>
              <a:t>US readiness &amp; funding</a:t>
            </a:r>
          </a:p>
          <a:p>
            <a:pPr lvl="2"/>
            <a:r>
              <a:rPr lang="en-US" dirty="0" smtClean="0"/>
              <a:t>CTP7 for Layer 1 is only at layout </a:t>
            </a:r>
            <a:r>
              <a:rPr lang="en-US" dirty="0" smtClean="0"/>
              <a:t>stage (just gone to fabrication)</a:t>
            </a:r>
            <a:endParaRPr lang="en-US" dirty="0" smtClean="0"/>
          </a:p>
          <a:p>
            <a:pPr lvl="1"/>
            <a:r>
              <a:rPr lang="en-US" dirty="0" smtClean="0"/>
              <a:t>Planning for 2015</a:t>
            </a:r>
          </a:p>
          <a:p>
            <a:pPr lvl="2"/>
            <a:r>
              <a:rPr lang="en-US" dirty="0" smtClean="0"/>
              <a:t>US proposed short term interim upgrade but all aspects of development (hardware, firmware, software) are late and behind full upgrade planning</a:t>
            </a:r>
          </a:p>
          <a:p>
            <a:pPr lvl="2"/>
            <a:r>
              <a:rPr lang="en-US" dirty="0" err="1" smtClean="0"/>
              <a:t>oSLB</a:t>
            </a:r>
            <a:r>
              <a:rPr lang="en-US" dirty="0" smtClean="0"/>
              <a:t> and </a:t>
            </a:r>
            <a:r>
              <a:rPr lang="en-US" dirty="0" err="1" smtClean="0"/>
              <a:t>oRMs</a:t>
            </a:r>
            <a:r>
              <a:rPr lang="en-US" dirty="0" smtClean="0"/>
              <a:t> installation in LS1 is crucial for full upgrade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EDR 12 &amp; 13 November</a:t>
            </a:r>
            <a:endParaRPr lang="en-US" dirty="0"/>
          </a:p>
          <a:p>
            <a:pPr lvl="1"/>
            <a:r>
              <a:rPr lang="en-US" dirty="0" smtClean="0"/>
              <a:t>propose revision of planning when outcome is known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Discussions started for HL</a:t>
            </a:r>
            <a:r>
              <a:rPr lang="en-US" dirty="0"/>
              <a:t>-</a:t>
            </a:r>
            <a:r>
              <a:rPr lang="en-US" dirty="0" smtClean="0"/>
              <a:t>LHC Track-trigger planning</a:t>
            </a:r>
          </a:p>
          <a:p>
            <a:pPr lvl="1"/>
            <a:r>
              <a:rPr lang="en-US" dirty="0" smtClean="0"/>
              <a:t>in Tracker community. MP7/TMT are promising test-bed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CaloStage1-4-11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61" y="1143000"/>
            <a:ext cx="8466667" cy="5213350"/>
          </a:xfrm>
        </p:spPr>
        <p:txBody>
          <a:bodyPr/>
          <a:lstStyle/>
          <a:p>
            <a:r>
              <a:rPr lang="en-US" dirty="0" smtClean="0"/>
              <a:t>All RA posts now filled</a:t>
            </a:r>
          </a:p>
          <a:p>
            <a:r>
              <a:rPr lang="en-US" dirty="0" smtClean="0"/>
              <a:t>Expenditure as expected</a:t>
            </a:r>
          </a:p>
          <a:p>
            <a:pPr lvl="1"/>
            <a:r>
              <a:rPr lang="en-US" dirty="0" smtClean="0"/>
              <a:t>continuing orders of MP7 and FC7 prototypes</a:t>
            </a:r>
          </a:p>
          <a:p>
            <a:pPr lvl="1"/>
            <a:r>
              <a:rPr lang="en-US" dirty="0" smtClean="0"/>
              <a:t>µTCA hardware </a:t>
            </a:r>
          </a:p>
          <a:p>
            <a:pPr lvl="1"/>
            <a:r>
              <a:rPr lang="en-US" dirty="0" smtClean="0"/>
              <a:t>materials for 2S-modules and beam test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Looking for OSC feedback on</a:t>
            </a:r>
          </a:p>
          <a:p>
            <a:pPr lvl="1"/>
            <a:r>
              <a:rPr lang="en-US" dirty="0" smtClean="0"/>
              <a:t>financial table format</a:t>
            </a:r>
          </a:p>
          <a:p>
            <a:pPr lvl="1"/>
            <a:r>
              <a:rPr lang="en-US" dirty="0" smtClean="0"/>
              <a:t>how to include CG grant spending</a:t>
            </a:r>
          </a:p>
          <a:p>
            <a:pPr lvl="1"/>
            <a:r>
              <a:rPr lang="en-US" dirty="0" smtClean="0"/>
              <a:t>milestone reporting</a:t>
            </a:r>
          </a:p>
          <a:p>
            <a:pPr lvl="1"/>
            <a:r>
              <a:rPr lang="en-US" dirty="0" smtClean="0"/>
              <a:t>risk register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213350"/>
          </a:xfrm>
        </p:spPr>
        <p:txBody>
          <a:bodyPr/>
          <a:lstStyle/>
          <a:p>
            <a:r>
              <a:rPr lang="en-US" dirty="0" smtClean="0"/>
              <a:t>The next phase of the project is well on track</a:t>
            </a:r>
          </a:p>
          <a:p>
            <a:pPr lvl="1"/>
            <a:r>
              <a:rPr lang="en-US" dirty="0" smtClean="0"/>
              <a:t>continued good progress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Main issues concern adaptation to LHC schedule</a:t>
            </a:r>
          </a:p>
          <a:p>
            <a:pPr lvl="1"/>
            <a:r>
              <a:rPr lang="en-US" dirty="0" smtClean="0"/>
              <a:t>it is unlikely that there will be much new information about long term schedule and planning very soon</a:t>
            </a:r>
          </a:p>
          <a:p>
            <a:pPr lvl="1"/>
            <a:r>
              <a:rPr lang="en-US" dirty="0" smtClean="0"/>
              <a:t>perhaps at next RRB?</a:t>
            </a:r>
          </a:p>
          <a:p>
            <a:endParaRPr lang="en-US" dirty="0"/>
          </a:p>
          <a:p>
            <a:r>
              <a:rPr lang="en-US" dirty="0" smtClean="0"/>
              <a:t>Propose revision of milestones within next six months</a:t>
            </a:r>
          </a:p>
          <a:p>
            <a:pPr lvl="1"/>
            <a:r>
              <a:rPr lang="en-US" dirty="0" smtClean="0"/>
              <a:t>expect feedback from trigger EDR and possible strategic decisions</a:t>
            </a:r>
          </a:p>
          <a:p>
            <a:pPr lvl="1"/>
            <a:r>
              <a:rPr lang="en-US" dirty="0" smtClean="0"/>
              <a:t>evaluate options for Phase II tracker developments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logic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 width</a:t>
            </a:r>
          </a:p>
          <a:p>
            <a:pPr lvl="1"/>
            <a:r>
              <a:rPr lang="en-US" dirty="0" smtClean="0"/>
              <a:t>exclude clusters wider than 3 strips</a:t>
            </a:r>
          </a:p>
          <a:p>
            <a:pPr lvl="1"/>
            <a:endParaRPr lang="en-US" dirty="0"/>
          </a:p>
          <a:p>
            <a:r>
              <a:rPr lang="en-US" dirty="0" smtClean="0"/>
              <a:t>Offset correction and correlation</a:t>
            </a:r>
          </a:p>
          <a:p>
            <a:pPr lvl="1"/>
            <a:r>
              <a:rPr lang="en-US" dirty="0" smtClean="0"/>
              <a:t>programmable window, selects </a:t>
            </a:r>
            <a:r>
              <a:rPr lang="en-US" dirty="0" err="1" smtClean="0"/>
              <a:t>pT</a:t>
            </a:r>
            <a:endParaRPr lang="en-US" dirty="0" smtClean="0"/>
          </a:p>
          <a:p>
            <a:pPr lvl="2"/>
            <a:r>
              <a:rPr lang="en-US" dirty="0" smtClean="0"/>
              <a:t>up to +/-8 channels</a:t>
            </a:r>
          </a:p>
          <a:p>
            <a:pPr lvl="1"/>
            <a:r>
              <a:rPr lang="en-US" dirty="0" smtClean="0"/>
              <a:t>programmable offset, adjust lateral displacement</a:t>
            </a:r>
          </a:p>
          <a:p>
            <a:pPr lvl="2"/>
            <a:r>
              <a:rPr lang="en-US" dirty="0" smtClean="0"/>
              <a:t>up to +/-3 channels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233203" y="4605394"/>
            <a:ext cx="5870861" cy="1763117"/>
            <a:chOff x="93477" y="4770438"/>
            <a:chExt cx="5870860" cy="1763117"/>
          </a:xfrm>
        </p:grpSpPr>
        <p:sp>
          <p:nvSpPr>
            <p:cNvPr id="87" name="Rectangle 218"/>
            <p:cNvSpPr>
              <a:spLocks noChangeArrowheads="1"/>
            </p:cNvSpPr>
            <p:nvPr/>
          </p:nvSpPr>
          <p:spPr bwMode="auto">
            <a:xfrm>
              <a:off x="2236788" y="4957763"/>
              <a:ext cx="2587625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279525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grpSp>
          <p:nvGrpSpPr>
            <p:cNvPr id="88" name="Group 32"/>
            <p:cNvGrpSpPr>
              <a:grpSpLocks/>
            </p:cNvGrpSpPr>
            <p:nvPr/>
          </p:nvGrpSpPr>
          <p:grpSpPr bwMode="auto">
            <a:xfrm>
              <a:off x="2488471" y="5065821"/>
              <a:ext cx="288032" cy="360239"/>
              <a:chOff x="3152" y="935"/>
              <a:chExt cx="250" cy="318"/>
            </a:xfrm>
            <a:noFill/>
          </p:grpSpPr>
          <p:sp>
            <p:nvSpPr>
              <p:cNvPr id="171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2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3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89" name="Straight Connector 168"/>
            <p:cNvCxnSpPr>
              <a:cxnSpLocks noChangeShapeType="1"/>
            </p:cNvCxnSpPr>
            <p:nvPr/>
          </p:nvCxnSpPr>
          <p:spPr bwMode="auto">
            <a:xfrm>
              <a:off x="2109788" y="5137150"/>
              <a:ext cx="38893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0" name="Oval 20"/>
            <p:cNvSpPr>
              <a:spLocks noChangeArrowheads="1"/>
            </p:cNvSpPr>
            <p:nvPr/>
          </p:nvSpPr>
          <p:spPr bwMode="auto">
            <a:xfrm>
              <a:off x="2416175" y="5102225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91" name="Straight Connector 174"/>
            <p:cNvCxnSpPr>
              <a:cxnSpLocks noChangeShapeType="1"/>
            </p:cNvCxnSpPr>
            <p:nvPr/>
          </p:nvCxnSpPr>
          <p:spPr bwMode="auto">
            <a:xfrm>
              <a:off x="2098675" y="5210175"/>
              <a:ext cx="3905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175"/>
            <p:cNvCxnSpPr>
              <a:cxnSpLocks noChangeShapeType="1"/>
            </p:cNvCxnSpPr>
            <p:nvPr/>
          </p:nvCxnSpPr>
          <p:spPr bwMode="auto">
            <a:xfrm>
              <a:off x="2098675" y="5281613"/>
              <a:ext cx="3905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Connector 176"/>
            <p:cNvCxnSpPr>
              <a:cxnSpLocks noChangeShapeType="1"/>
            </p:cNvCxnSpPr>
            <p:nvPr/>
          </p:nvCxnSpPr>
          <p:spPr bwMode="auto">
            <a:xfrm>
              <a:off x="2105025" y="5353050"/>
              <a:ext cx="3905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Oval 20"/>
            <p:cNvSpPr>
              <a:spLocks noChangeArrowheads="1"/>
            </p:cNvSpPr>
            <p:nvPr/>
          </p:nvSpPr>
          <p:spPr bwMode="auto">
            <a:xfrm>
              <a:off x="2416175" y="5318125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grpSp>
          <p:nvGrpSpPr>
            <p:cNvPr id="95" name="Group 32"/>
            <p:cNvGrpSpPr>
              <a:grpSpLocks/>
            </p:cNvGrpSpPr>
            <p:nvPr/>
          </p:nvGrpSpPr>
          <p:grpSpPr bwMode="auto">
            <a:xfrm>
              <a:off x="2488470" y="5498069"/>
              <a:ext cx="208892" cy="270180"/>
              <a:chOff x="3152" y="935"/>
              <a:chExt cx="250" cy="318"/>
            </a:xfrm>
            <a:noFill/>
          </p:grpSpPr>
          <p:sp>
            <p:nvSpPr>
              <p:cNvPr id="168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9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70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96" name="Straight Connector 182"/>
            <p:cNvCxnSpPr>
              <a:cxnSpLocks noChangeShapeType="1"/>
            </p:cNvCxnSpPr>
            <p:nvPr/>
          </p:nvCxnSpPr>
          <p:spPr bwMode="auto">
            <a:xfrm>
              <a:off x="2109788" y="5568950"/>
              <a:ext cx="3889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" name="Oval 20"/>
            <p:cNvSpPr>
              <a:spLocks noChangeArrowheads="1"/>
            </p:cNvSpPr>
            <p:nvPr/>
          </p:nvSpPr>
          <p:spPr bwMode="auto">
            <a:xfrm>
              <a:off x="2416175" y="5534025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98" name="Straight Connector 184"/>
            <p:cNvCxnSpPr>
              <a:cxnSpLocks noChangeShapeType="1"/>
            </p:cNvCxnSpPr>
            <p:nvPr/>
          </p:nvCxnSpPr>
          <p:spPr bwMode="auto">
            <a:xfrm>
              <a:off x="1271588" y="5641975"/>
              <a:ext cx="12176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185"/>
            <p:cNvCxnSpPr>
              <a:cxnSpLocks noChangeShapeType="1"/>
            </p:cNvCxnSpPr>
            <p:nvPr/>
          </p:nvCxnSpPr>
          <p:spPr bwMode="auto">
            <a:xfrm>
              <a:off x="2098675" y="5713413"/>
              <a:ext cx="3905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20"/>
            <p:cNvSpPr>
              <a:spLocks noChangeArrowheads="1"/>
            </p:cNvSpPr>
            <p:nvPr/>
          </p:nvSpPr>
          <p:spPr bwMode="auto">
            <a:xfrm>
              <a:off x="2416175" y="5676900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grpSp>
          <p:nvGrpSpPr>
            <p:cNvPr id="101" name="Group 32"/>
            <p:cNvGrpSpPr>
              <a:grpSpLocks/>
            </p:cNvGrpSpPr>
            <p:nvPr/>
          </p:nvGrpSpPr>
          <p:grpSpPr bwMode="auto">
            <a:xfrm>
              <a:off x="2488470" y="5821905"/>
              <a:ext cx="288032" cy="432247"/>
              <a:chOff x="3152" y="935"/>
              <a:chExt cx="250" cy="318"/>
            </a:xfrm>
            <a:noFill/>
          </p:grpSpPr>
          <p:sp>
            <p:nvSpPr>
              <p:cNvPr id="165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6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7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102" name="Straight Connector 192"/>
            <p:cNvCxnSpPr>
              <a:cxnSpLocks noChangeShapeType="1"/>
            </p:cNvCxnSpPr>
            <p:nvPr/>
          </p:nvCxnSpPr>
          <p:spPr bwMode="auto">
            <a:xfrm>
              <a:off x="2109788" y="5892800"/>
              <a:ext cx="38893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" name="Oval 20"/>
            <p:cNvSpPr>
              <a:spLocks noChangeArrowheads="1"/>
            </p:cNvSpPr>
            <p:nvPr/>
          </p:nvSpPr>
          <p:spPr bwMode="auto">
            <a:xfrm>
              <a:off x="2416175" y="5857875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104" name="Straight Connector 194"/>
            <p:cNvCxnSpPr>
              <a:cxnSpLocks noChangeShapeType="1"/>
            </p:cNvCxnSpPr>
            <p:nvPr/>
          </p:nvCxnSpPr>
          <p:spPr bwMode="auto">
            <a:xfrm>
              <a:off x="2098675" y="5965825"/>
              <a:ext cx="3905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195"/>
            <p:cNvCxnSpPr>
              <a:cxnSpLocks noChangeShapeType="1"/>
            </p:cNvCxnSpPr>
            <p:nvPr/>
          </p:nvCxnSpPr>
          <p:spPr bwMode="auto">
            <a:xfrm>
              <a:off x="2098675" y="6037263"/>
              <a:ext cx="3905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196"/>
            <p:cNvCxnSpPr>
              <a:cxnSpLocks noChangeShapeType="1"/>
            </p:cNvCxnSpPr>
            <p:nvPr/>
          </p:nvCxnSpPr>
          <p:spPr bwMode="auto">
            <a:xfrm>
              <a:off x="2105025" y="6181725"/>
              <a:ext cx="3905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Oval 20"/>
            <p:cNvSpPr>
              <a:spLocks noChangeArrowheads="1"/>
            </p:cNvSpPr>
            <p:nvPr/>
          </p:nvSpPr>
          <p:spPr bwMode="auto">
            <a:xfrm>
              <a:off x="2416175" y="6146800"/>
              <a:ext cx="71438" cy="71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108" name="Straight Connector 198"/>
            <p:cNvCxnSpPr>
              <a:cxnSpLocks noChangeShapeType="1"/>
            </p:cNvCxnSpPr>
            <p:nvPr/>
          </p:nvCxnSpPr>
          <p:spPr bwMode="auto">
            <a:xfrm>
              <a:off x="2098675" y="6110288"/>
              <a:ext cx="3905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9" name="Group 344"/>
            <p:cNvGrpSpPr/>
            <p:nvPr/>
          </p:nvGrpSpPr>
          <p:grpSpPr>
            <a:xfrm>
              <a:off x="4355976" y="5210036"/>
              <a:ext cx="360040" cy="539290"/>
              <a:chOff x="3491880" y="3861048"/>
              <a:chExt cx="404813" cy="431800"/>
            </a:xfrm>
            <a:noFill/>
          </p:grpSpPr>
          <p:sp>
            <p:nvSpPr>
              <p:cNvPr id="161" name="Arc 5"/>
              <p:cNvSpPr>
                <a:spLocks/>
              </p:cNvSpPr>
              <p:nvPr/>
            </p:nvSpPr>
            <p:spPr bwMode="auto">
              <a:xfrm>
                <a:off x="3491880" y="3861048"/>
                <a:ext cx="86564" cy="203002"/>
              </a:xfrm>
              <a:custGeom>
                <a:avLst/>
                <a:gdLst>
                  <a:gd name="T0" fmla="*/ 0 w 21600"/>
                  <a:gd name="T1" fmla="*/ 0 h 21600"/>
                  <a:gd name="T2" fmla="*/ 68 w 21600"/>
                  <a:gd name="T3" fmla="*/ 181 h 21600"/>
                  <a:gd name="T4" fmla="*/ 0 w 21600"/>
                  <a:gd name="T5" fmla="*/ 18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2" name="Arc 6"/>
              <p:cNvSpPr>
                <a:spLocks/>
              </p:cNvSpPr>
              <p:nvPr/>
            </p:nvSpPr>
            <p:spPr bwMode="auto">
              <a:xfrm flipV="1">
                <a:off x="3491880" y="4076872"/>
                <a:ext cx="86564" cy="215975"/>
              </a:xfrm>
              <a:custGeom>
                <a:avLst/>
                <a:gdLst>
                  <a:gd name="T0" fmla="*/ 0 w 21600"/>
                  <a:gd name="T1" fmla="*/ 0 h 21600"/>
                  <a:gd name="T2" fmla="*/ 68 w 21600"/>
                  <a:gd name="T3" fmla="*/ 203 h 21600"/>
                  <a:gd name="T4" fmla="*/ 0 w 21600"/>
                  <a:gd name="T5" fmla="*/ 20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3" name="Arc 7"/>
              <p:cNvSpPr>
                <a:spLocks/>
              </p:cNvSpPr>
              <p:nvPr/>
            </p:nvSpPr>
            <p:spPr bwMode="auto">
              <a:xfrm>
                <a:off x="3491880" y="3861048"/>
                <a:ext cx="404813" cy="228798"/>
              </a:xfrm>
              <a:custGeom>
                <a:avLst/>
                <a:gdLst>
                  <a:gd name="T0" fmla="*/ 0 w 21600"/>
                  <a:gd name="T1" fmla="*/ 0 h 21600"/>
                  <a:gd name="T2" fmla="*/ 159 w 21600"/>
                  <a:gd name="T3" fmla="*/ 204 h 21600"/>
                  <a:gd name="T4" fmla="*/ 0 w 21600"/>
                  <a:gd name="T5" fmla="*/ 204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4" name="Arc 8"/>
              <p:cNvSpPr>
                <a:spLocks/>
              </p:cNvSpPr>
              <p:nvPr/>
            </p:nvSpPr>
            <p:spPr bwMode="auto">
              <a:xfrm flipV="1">
                <a:off x="3491880" y="4039376"/>
                <a:ext cx="404813" cy="253472"/>
              </a:xfrm>
              <a:custGeom>
                <a:avLst/>
                <a:gdLst>
                  <a:gd name="T0" fmla="*/ 0 w 21600"/>
                  <a:gd name="T1" fmla="*/ 0 h 21600"/>
                  <a:gd name="T2" fmla="*/ 159 w 21600"/>
                  <a:gd name="T3" fmla="*/ 226 h 21600"/>
                  <a:gd name="T4" fmla="*/ 0 w 21600"/>
                  <a:gd name="T5" fmla="*/ 22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110" name="Straight Connector 209"/>
            <p:cNvCxnSpPr>
              <a:cxnSpLocks noChangeShapeType="1"/>
            </p:cNvCxnSpPr>
            <p:nvPr/>
          </p:nvCxnSpPr>
          <p:spPr bwMode="auto">
            <a:xfrm>
              <a:off x="2705100" y="5632450"/>
              <a:ext cx="8636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210"/>
            <p:cNvCxnSpPr>
              <a:cxnSpLocks noChangeShapeType="1"/>
            </p:cNvCxnSpPr>
            <p:nvPr/>
          </p:nvCxnSpPr>
          <p:spPr bwMode="auto">
            <a:xfrm>
              <a:off x="2776538" y="6002338"/>
              <a:ext cx="38893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213"/>
            <p:cNvCxnSpPr>
              <a:cxnSpLocks noChangeShapeType="1"/>
            </p:cNvCxnSpPr>
            <p:nvPr/>
          </p:nvCxnSpPr>
          <p:spPr bwMode="auto">
            <a:xfrm flipV="1">
              <a:off x="4432300" y="5443538"/>
              <a:ext cx="0" cy="5397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215"/>
            <p:cNvCxnSpPr>
              <a:cxnSpLocks noChangeShapeType="1"/>
            </p:cNvCxnSpPr>
            <p:nvPr/>
          </p:nvCxnSpPr>
          <p:spPr bwMode="auto">
            <a:xfrm>
              <a:off x="2776538" y="5245100"/>
              <a:ext cx="1219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217"/>
            <p:cNvCxnSpPr>
              <a:cxnSpLocks noChangeShapeType="1"/>
            </p:cNvCxnSpPr>
            <p:nvPr/>
          </p:nvCxnSpPr>
          <p:spPr bwMode="auto">
            <a:xfrm>
              <a:off x="4716463" y="5470525"/>
              <a:ext cx="3095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306"/>
            <p:cNvCxnSpPr>
              <a:cxnSpLocks noChangeShapeType="1"/>
            </p:cNvCxnSpPr>
            <p:nvPr/>
          </p:nvCxnSpPr>
          <p:spPr bwMode="auto">
            <a:xfrm flipH="1">
              <a:off x="1379538" y="5281613"/>
              <a:ext cx="719137" cy="3508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308"/>
            <p:cNvCxnSpPr>
              <a:cxnSpLocks noChangeShapeType="1"/>
            </p:cNvCxnSpPr>
            <p:nvPr/>
          </p:nvCxnSpPr>
          <p:spPr bwMode="auto">
            <a:xfrm flipH="1" flipV="1">
              <a:off x="1389063" y="5641975"/>
              <a:ext cx="703262" cy="395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315"/>
            <p:cNvCxnSpPr>
              <a:cxnSpLocks noChangeShapeType="1"/>
            </p:cNvCxnSpPr>
            <p:nvPr/>
          </p:nvCxnSpPr>
          <p:spPr bwMode="auto">
            <a:xfrm flipH="1" flipV="1">
              <a:off x="1389063" y="4954588"/>
              <a:ext cx="709612" cy="255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Straight Connector 321"/>
            <p:cNvCxnSpPr>
              <a:cxnSpLocks noChangeShapeType="1"/>
            </p:cNvCxnSpPr>
            <p:nvPr/>
          </p:nvCxnSpPr>
          <p:spPr bwMode="auto">
            <a:xfrm flipH="1">
              <a:off x="1271588" y="6362700"/>
              <a:ext cx="11747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Straight Connector 333"/>
            <p:cNvCxnSpPr>
              <a:cxnSpLocks noChangeShapeType="1"/>
            </p:cNvCxnSpPr>
            <p:nvPr/>
          </p:nvCxnSpPr>
          <p:spPr bwMode="auto">
            <a:xfrm flipH="1" flipV="1">
              <a:off x="1389063" y="4957763"/>
              <a:ext cx="709612" cy="6111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Straight Connector 335"/>
            <p:cNvCxnSpPr>
              <a:cxnSpLocks noChangeShapeType="1"/>
            </p:cNvCxnSpPr>
            <p:nvPr/>
          </p:nvCxnSpPr>
          <p:spPr bwMode="auto">
            <a:xfrm flipH="1">
              <a:off x="1389063" y="5713413"/>
              <a:ext cx="703262" cy="64611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Connector 337"/>
            <p:cNvCxnSpPr>
              <a:cxnSpLocks noChangeShapeType="1"/>
            </p:cNvCxnSpPr>
            <p:nvPr/>
          </p:nvCxnSpPr>
          <p:spPr bwMode="auto">
            <a:xfrm flipV="1">
              <a:off x="1389063" y="6110288"/>
              <a:ext cx="703262" cy="2492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Straight Connector 339"/>
            <p:cNvCxnSpPr>
              <a:cxnSpLocks noChangeShapeType="1"/>
            </p:cNvCxnSpPr>
            <p:nvPr/>
          </p:nvCxnSpPr>
          <p:spPr bwMode="auto">
            <a:xfrm flipH="1" flipV="1">
              <a:off x="1389063" y="4954588"/>
              <a:ext cx="709612" cy="10112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Straight Connector 486"/>
            <p:cNvCxnSpPr>
              <a:cxnSpLocks noChangeShapeType="1"/>
            </p:cNvCxnSpPr>
            <p:nvPr/>
          </p:nvCxnSpPr>
          <p:spPr bwMode="auto">
            <a:xfrm>
              <a:off x="1271588" y="4957763"/>
              <a:ext cx="1174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Connector 501"/>
            <p:cNvCxnSpPr>
              <a:cxnSpLocks noChangeShapeType="1"/>
            </p:cNvCxnSpPr>
            <p:nvPr/>
          </p:nvCxnSpPr>
          <p:spPr bwMode="auto">
            <a:xfrm flipH="1">
              <a:off x="1389063" y="5353050"/>
              <a:ext cx="709612" cy="100647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Connector 505"/>
            <p:cNvCxnSpPr>
              <a:cxnSpLocks noChangeShapeType="1"/>
            </p:cNvCxnSpPr>
            <p:nvPr/>
          </p:nvCxnSpPr>
          <p:spPr bwMode="auto">
            <a:xfrm flipH="1">
              <a:off x="1743075" y="6181725"/>
              <a:ext cx="366713" cy="2524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6" name="TextBox 524"/>
            <p:cNvSpPr txBox="1">
              <a:spLocks noChangeArrowheads="1"/>
            </p:cNvSpPr>
            <p:nvPr/>
          </p:nvSpPr>
          <p:spPr bwMode="auto">
            <a:xfrm>
              <a:off x="947738" y="5461000"/>
              <a:ext cx="3059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800" smtClean="0">
                  <a:solidFill>
                    <a:srgbClr val="FF0000"/>
                  </a:solidFill>
                  <a:latin typeface="Calibri"/>
                  <a:cs typeface="Calibri"/>
                </a:rPr>
                <a:t>n</a:t>
              </a:r>
            </a:p>
          </p:txBody>
        </p:sp>
        <p:sp>
          <p:nvSpPr>
            <p:cNvPr id="127" name="TextBox 525"/>
            <p:cNvSpPr txBox="1">
              <a:spLocks noChangeArrowheads="1"/>
            </p:cNvSpPr>
            <p:nvPr/>
          </p:nvSpPr>
          <p:spPr bwMode="auto">
            <a:xfrm>
              <a:off x="755650" y="4770438"/>
              <a:ext cx="5379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800" smtClean="0">
                  <a:solidFill>
                    <a:srgbClr val="FF0000"/>
                  </a:solidFill>
                  <a:latin typeface="Calibri"/>
                  <a:cs typeface="Calibri"/>
                </a:rPr>
                <a:t>n+1</a:t>
              </a:r>
            </a:p>
          </p:txBody>
        </p:sp>
        <p:sp>
          <p:nvSpPr>
            <p:cNvPr id="128" name="TextBox 527"/>
            <p:cNvSpPr txBox="1">
              <a:spLocks noChangeArrowheads="1"/>
            </p:cNvSpPr>
            <p:nvPr/>
          </p:nvSpPr>
          <p:spPr bwMode="auto">
            <a:xfrm>
              <a:off x="825500" y="6146800"/>
              <a:ext cx="4936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hangingPunct="1"/>
              <a:r>
                <a:rPr lang="en-GB" sz="1800" smtClean="0">
                  <a:solidFill>
                    <a:srgbClr val="333399"/>
                  </a:solidFill>
                  <a:latin typeface="Calibri"/>
                  <a:cs typeface="Calibri"/>
                </a:rPr>
                <a:t>n-1</a:t>
              </a:r>
            </a:p>
          </p:txBody>
        </p:sp>
        <p:grpSp>
          <p:nvGrpSpPr>
            <p:cNvPr id="129" name="Group 32"/>
            <p:cNvGrpSpPr>
              <a:grpSpLocks/>
            </p:cNvGrpSpPr>
            <p:nvPr/>
          </p:nvGrpSpPr>
          <p:grpSpPr bwMode="auto">
            <a:xfrm>
              <a:off x="3995936" y="5174032"/>
              <a:ext cx="208892" cy="270180"/>
              <a:chOff x="3152" y="935"/>
              <a:chExt cx="250" cy="318"/>
            </a:xfrm>
            <a:noFill/>
          </p:grpSpPr>
          <p:sp>
            <p:nvSpPr>
              <p:cNvPr id="158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9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60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grpSp>
          <p:nvGrpSpPr>
            <p:cNvPr id="130" name="Group 32"/>
            <p:cNvGrpSpPr>
              <a:grpSpLocks/>
            </p:cNvGrpSpPr>
            <p:nvPr/>
          </p:nvGrpSpPr>
          <p:grpSpPr bwMode="auto">
            <a:xfrm>
              <a:off x="3563888" y="5587928"/>
              <a:ext cx="208892" cy="270180"/>
              <a:chOff x="3152" y="935"/>
              <a:chExt cx="250" cy="318"/>
            </a:xfrm>
            <a:noFill/>
          </p:grpSpPr>
          <p:sp>
            <p:nvSpPr>
              <p:cNvPr id="155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6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7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grpSp>
          <p:nvGrpSpPr>
            <p:cNvPr id="131" name="Group 32"/>
            <p:cNvGrpSpPr>
              <a:grpSpLocks/>
            </p:cNvGrpSpPr>
            <p:nvPr/>
          </p:nvGrpSpPr>
          <p:grpSpPr bwMode="auto">
            <a:xfrm>
              <a:off x="3167844" y="5930116"/>
              <a:ext cx="208892" cy="270180"/>
              <a:chOff x="3152" y="935"/>
              <a:chExt cx="250" cy="318"/>
            </a:xfrm>
            <a:noFill/>
          </p:grpSpPr>
          <p:sp>
            <p:nvSpPr>
              <p:cNvPr id="152" name="Arc 33"/>
              <p:cNvSpPr>
                <a:spLocks/>
              </p:cNvSpPr>
              <p:nvPr/>
            </p:nvSpPr>
            <p:spPr bwMode="auto">
              <a:xfrm>
                <a:off x="3152" y="935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3" name="Arc 34"/>
              <p:cNvSpPr>
                <a:spLocks/>
              </p:cNvSpPr>
              <p:nvPr/>
            </p:nvSpPr>
            <p:spPr bwMode="auto">
              <a:xfrm flipV="1">
                <a:off x="3152" y="1094"/>
                <a:ext cx="250" cy="159"/>
              </a:xfrm>
              <a:custGeom>
                <a:avLst/>
                <a:gdLst>
                  <a:gd name="T0" fmla="*/ 0 w 21600"/>
                  <a:gd name="T1" fmla="*/ 0 h 21600"/>
                  <a:gd name="T2" fmla="*/ 250 w 21600"/>
                  <a:gd name="T3" fmla="*/ 159 h 21600"/>
                  <a:gd name="T4" fmla="*/ 0 w 21600"/>
                  <a:gd name="T5" fmla="*/ 15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154" name="Line 35"/>
              <p:cNvSpPr>
                <a:spLocks noChangeShapeType="1"/>
              </p:cNvSpPr>
              <p:nvPr/>
            </p:nvSpPr>
            <p:spPr bwMode="auto">
              <a:xfrm>
                <a:off x="3152" y="935"/>
                <a:ext cx="0" cy="31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GB" sz="1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  <p:cxnSp>
          <p:nvCxnSpPr>
            <p:cNvPr id="132" name="Straight Connector 558"/>
            <p:cNvCxnSpPr>
              <a:cxnSpLocks noChangeShapeType="1"/>
            </p:cNvCxnSpPr>
            <p:nvPr/>
          </p:nvCxnSpPr>
          <p:spPr bwMode="auto">
            <a:xfrm flipV="1">
              <a:off x="3024188" y="4813300"/>
              <a:ext cx="0" cy="15859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Straight Connector 560"/>
            <p:cNvCxnSpPr>
              <a:cxnSpLocks noChangeShapeType="1"/>
            </p:cNvCxnSpPr>
            <p:nvPr/>
          </p:nvCxnSpPr>
          <p:spPr bwMode="auto">
            <a:xfrm>
              <a:off x="3024188" y="6118225"/>
              <a:ext cx="14128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Straight Connector 562"/>
            <p:cNvCxnSpPr>
              <a:cxnSpLocks noChangeShapeType="1"/>
            </p:cNvCxnSpPr>
            <p:nvPr/>
          </p:nvCxnSpPr>
          <p:spPr bwMode="auto">
            <a:xfrm flipV="1">
              <a:off x="3455988" y="4832350"/>
              <a:ext cx="0" cy="15668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Straight Connector 563"/>
            <p:cNvCxnSpPr>
              <a:cxnSpLocks noChangeShapeType="1"/>
            </p:cNvCxnSpPr>
            <p:nvPr/>
          </p:nvCxnSpPr>
          <p:spPr bwMode="auto">
            <a:xfrm flipV="1">
              <a:off x="3887788" y="4832350"/>
              <a:ext cx="0" cy="15668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Straight Connector 568"/>
            <p:cNvCxnSpPr>
              <a:cxnSpLocks noChangeShapeType="1"/>
            </p:cNvCxnSpPr>
            <p:nvPr/>
          </p:nvCxnSpPr>
          <p:spPr bwMode="auto">
            <a:xfrm>
              <a:off x="3455988" y="5794375"/>
              <a:ext cx="10477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" name="Straight Connector 570"/>
            <p:cNvCxnSpPr>
              <a:cxnSpLocks noChangeShapeType="1"/>
            </p:cNvCxnSpPr>
            <p:nvPr/>
          </p:nvCxnSpPr>
          <p:spPr bwMode="auto">
            <a:xfrm flipV="1">
              <a:off x="3887788" y="5384800"/>
              <a:ext cx="107950" cy="476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" name="Straight Connector 572"/>
            <p:cNvCxnSpPr>
              <a:cxnSpLocks noChangeShapeType="1"/>
            </p:cNvCxnSpPr>
            <p:nvPr/>
          </p:nvCxnSpPr>
          <p:spPr bwMode="auto">
            <a:xfrm>
              <a:off x="4205288" y="5318125"/>
              <a:ext cx="188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9" name="Straight Connector 574"/>
            <p:cNvCxnSpPr>
              <a:cxnSpLocks noChangeShapeType="1"/>
            </p:cNvCxnSpPr>
            <p:nvPr/>
          </p:nvCxnSpPr>
          <p:spPr bwMode="auto">
            <a:xfrm>
              <a:off x="3773488" y="5722938"/>
              <a:ext cx="3270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0" name="Straight Connector 576"/>
            <p:cNvCxnSpPr>
              <a:cxnSpLocks noChangeShapeType="1"/>
            </p:cNvCxnSpPr>
            <p:nvPr/>
          </p:nvCxnSpPr>
          <p:spPr bwMode="auto">
            <a:xfrm flipV="1">
              <a:off x="4100513" y="5495925"/>
              <a:ext cx="331787" cy="15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Straight Connector 578"/>
            <p:cNvCxnSpPr>
              <a:cxnSpLocks noChangeShapeType="1"/>
            </p:cNvCxnSpPr>
            <p:nvPr/>
          </p:nvCxnSpPr>
          <p:spPr bwMode="auto">
            <a:xfrm>
              <a:off x="4100513" y="5497513"/>
              <a:ext cx="0" cy="22542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Straight Connector 580"/>
            <p:cNvCxnSpPr>
              <a:cxnSpLocks noChangeShapeType="1"/>
            </p:cNvCxnSpPr>
            <p:nvPr/>
          </p:nvCxnSpPr>
          <p:spPr bwMode="auto">
            <a:xfrm>
              <a:off x="3386138" y="6064250"/>
              <a:ext cx="81915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582"/>
            <p:cNvCxnSpPr>
              <a:cxnSpLocks noChangeShapeType="1"/>
            </p:cNvCxnSpPr>
            <p:nvPr/>
          </p:nvCxnSpPr>
          <p:spPr bwMode="auto">
            <a:xfrm>
              <a:off x="4205288" y="5646738"/>
              <a:ext cx="22701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Straight Connector 584"/>
            <p:cNvCxnSpPr>
              <a:cxnSpLocks noChangeShapeType="1"/>
            </p:cNvCxnSpPr>
            <p:nvPr/>
          </p:nvCxnSpPr>
          <p:spPr bwMode="auto">
            <a:xfrm>
              <a:off x="4205288" y="5649913"/>
              <a:ext cx="0" cy="4143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5" name="Oval 585"/>
            <p:cNvSpPr>
              <a:spLocks noChangeArrowheads="1"/>
            </p:cNvSpPr>
            <p:nvPr/>
          </p:nvSpPr>
          <p:spPr bwMode="auto">
            <a:xfrm>
              <a:off x="3863975" y="5367338"/>
              <a:ext cx="259675" cy="4327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79525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46" name="Oval 586"/>
            <p:cNvSpPr>
              <a:spLocks noChangeArrowheads="1"/>
            </p:cNvSpPr>
            <p:nvPr/>
          </p:nvSpPr>
          <p:spPr bwMode="auto">
            <a:xfrm>
              <a:off x="3433763" y="5770563"/>
              <a:ext cx="259675" cy="4327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79525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47" name="Oval 587"/>
            <p:cNvSpPr>
              <a:spLocks noChangeArrowheads="1"/>
            </p:cNvSpPr>
            <p:nvPr/>
          </p:nvSpPr>
          <p:spPr bwMode="auto">
            <a:xfrm>
              <a:off x="2998788" y="6100763"/>
              <a:ext cx="259675" cy="4327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279525"/>
              <a:endParaRPr lang="en-US" sz="140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48" name="Text Box 59"/>
            <p:cNvSpPr txBox="1">
              <a:spLocks noChangeArrowheads="1"/>
            </p:cNvSpPr>
            <p:nvPr/>
          </p:nvSpPr>
          <p:spPr bwMode="auto">
            <a:xfrm>
              <a:off x="4997406" y="5121275"/>
              <a:ext cx="96693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1/2/3 strip</a:t>
              </a:r>
            </a:p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cluster on</a:t>
              </a:r>
            </a:p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channel n</a:t>
              </a:r>
            </a:p>
          </p:txBody>
        </p:sp>
        <p:sp>
          <p:nvSpPr>
            <p:cNvPr id="149" name="TextBox 699"/>
            <p:cNvSpPr txBox="1">
              <a:spLocks noChangeArrowheads="1"/>
            </p:cNvSpPr>
            <p:nvPr/>
          </p:nvSpPr>
          <p:spPr bwMode="auto">
            <a:xfrm>
              <a:off x="93477" y="5121275"/>
              <a:ext cx="104500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channel</a:t>
              </a:r>
            </a:p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comparator</a:t>
              </a:r>
            </a:p>
            <a:p>
              <a:pPr algn="ctr" defTabSz="914400" eaLnBrk="1" hangingPunct="1"/>
              <a:r>
                <a:rPr lang="en-GB" smtClean="0">
                  <a:solidFill>
                    <a:srgbClr val="333399"/>
                  </a:solidFill>
                  <a:latin typeface="Calibri"/>
                  <a:cs typeface="Calibri"/>
                </a:rPr>
                <a:t>outputs</a:t>
              </a:r>
            </a:p>
          </p:txBody>
        </p:sp>
        <p:cxnSp>
          <p:nvCxnSpPr>
            <p:cNvPr id="150" name="Straight Connector 505"/>
            <p:cNvCxnSpPr>
              <a:cxnSpLocks noChangeShapeType="1"/>
            </p:cNvCxnSpPr>
            <p:nvPr/>
          </p:nvCxnSpPr>
          <p:spPr bwMode="auto">
            <a:xfrm flipH="1" flipV="1">
              <a:off x="1547813" y="4770438"/>
              <a:ext cx="561975" cy="112395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Straight Connector 505"/>
            <p:cNvCxnSpPr>
              <a:cxnSpLocks noChangeShapeType="1"/>
            </p:cNvCxnSpPr>
            <p:nvPr/>
          </p:nvCxnSpPr>
          <p:spPr bwMode="auto">
            <a:xfrm flipH="1" flipV="1">
              <a:off x="1738313" y="4770438"/>
              <a:ext cx="371475" cy="3762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" name="Group 173"/>
          <p:cNvGrpSpPr/>
          <p:nvPr/>
        </p:nvGrpSpPr>
        <p:grpSpPr>
          <a:xfrm>
            <a:off x="6012061" y="1564909"/>
            <a:ext cx="2770298" cy="4104055"/>
            <a:chOff x="157361" y="2099617"/>
            <a:chExt cx="2770298" cy="4104055"/>
          </a:xfrm>
        </p:grpSpPr>
        <p:grpSp>
          <p:nvGrpSpPr>
            <p:cNvPr id="175" name="Group 174"/>
            <p:cNvGrpSpPr/>
            <p:nvPr/>
          </p:nvGrpSpPr>
          <p:grpSpPr>
            <a:xfrm>
              <a:off x="672306" y="2099617"/>
              <a:ext cx="1838900" cy="4104055"/>
              <a:chOff x="672306" y="2036117"/>
              <a:chExt cx="1838900" cy="4104055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1590962" y="2036117"/>
                <a:ext cx="7955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p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=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∞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181"/>
              <p:cNvGrpSpPr/>
              <p:nvPr/>
            </p:nvGrpSpPr>
            <p:grpSpPr>
              <a:xfrm>
                <a:off x="672306" y="2120900"/>
                <a:ext cx="1838900" cy="4019272"/>
                <a:chOff x="673100" y="1639094"/>
                <a:chExt cx="1838900" cy="4019272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673100" y="2120900"/>
                  <a:ext cx="1838900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673100" y="2273300"/>
                  <a:ext cx="1838900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Arrow Connector 184"/>
                <p:cNvCxnSpPr/>
                <p:nvPr/>
              </p:nvCxnSpPr>
              <p:spPr>
                <a:xfrm rot="5400000" flipH="1" flipV="1">
                  <a:off x="-160050" y="3390900"/>
                  <a:ext cx="35052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6" name="TextBox 185"/>
                <p:cNvSpPr txBox="1"/>
                <p:nvPr/>
              </p:nvSpPr>
              <p:spPr>
                <a:xfrm>
                  <a:off x="1394048" y="5289034"/>
                  <a:ext cx="3985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IP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7" name="Group 186"/>
                <p:cNvGrpSpPr/>
                <p:nvPr/>
              </p:nvGrpSpPr>
              <p:grpSpPr>
                <a:xfrm>
                  <a:off x="1507394" y="5061744"/>
                  <a:ext cx="171900" cy="165100"/>
                  <a:chOff x="2588200" y="4775200"/>
                  <a:chExt cx="171900" cy="165100"/>
                </a:xfrm>
              </p:grpSpPr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2588200" y="4775200"/>
                    <a:ext cx="171900" cy="1651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>
                    <a:off x="2588200" y="4775200"/>
                    <a:ext cx="171900" cy="1651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8" name="Straight Arrow Connector 187"/>
                <p:cNvCxnSpPr/>
                <p:nvPr/>
              </p:nvCxnSpPr>
              <p:spPr>
                <a:xfrm rot="16200000" flipV="1">
                  <a:off x="-578897" y="2891091"/>
                  <a:ext cx="3422650" cy="9186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Arrow Connector 188"/>
                <p:cNvCxnSpPr/>
                <p:nvPr/>
              </p:nvCxnSpPr>
              <p:spPr>
                <a:xfrm rot="5400000" flipH="1" flipV="1">
                  <a:off x="341347" y="2973641"/>
                  <a:ext cx="3422650" cy="9186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6" name="TextBox 175"/>
            <p:cNvSpPr txBox="1"/>
            <p:nvPr/>
          </p:nvSpPr>
          <p:spPr>
            <a:xfrm>
              <a:off x="1845311" y="495883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R-</a:t>
              </a:r>
              <a:r>
                <a:rPr lang="en-US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prstClr val="black"/>
                  </a:solidFill>
                </a:rPr>
                <a:t> view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>
            <a:xfrm rot="16200000" flipH="1">
              <a:off x="480604" y="2812255"/>
              <a:ext cx="650101" cy="1270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6200000" flipH="1">
              <a:off x="544104" y="2812255"/>
              <a:ext cx="650101" cy="1270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157361" y="3671332"/>
              <a:ext cx="745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offset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80" name="Straight Arrow Connector 179"/>
            <p:cNvCxnSpPr/>
            <p:nvPr/>
          </p:nvCxnSpPr>
          <p:spPr>
            <a:xfrm rot="5400000" flipH="1" flipV="1">
              <a:off x="497367" y="3343996"/>
              <a:ext cx="527675" cy="12699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8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Fk_BORDRY_TWEPP_2013_Perugia_as_presen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1059934"/>
            <a:ext cx="106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 </a:t>
            </a:r>
            <a:r>
              <a:rPr lang="en-US" dirty="0" err="1" smtClean="0">
                <a:solidFill>
                  <a:srgbClr val="FF0000"/>
                </a:solidFill>
              </a:rPr>
              <a:t>Bordry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5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60475" y="23813"/>
            <a:ext cx="6461712" cy="687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750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analogue front end amplifier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re-examine pulse shape for dead-time issue </a:t>
            </a:r>
          </a:p>
          <a:p>
            <a:pPr marL="914400" lvl="2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maybe 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postamp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feedback resistor tweak necessary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check optimum input transistor dimensions for 5 cm strips </a:t>
            </a:r>
          </a:p>
          <a:p>
            <a:pPr marL="914400" lvl="2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5 pF was original target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try and adjust for 1.0 V operation</a:t>
            </a:r>
          </a:p>
          <a:p>
            <a:pPr marL="914400" lvl="2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can</a:t>
            </a:r>
            <a:r>
              <a:rPr lang="ja-JP" altLang="en-GB" sz="1000" dirty="0" smtClean="0">
                <a:solidFill>
                  <a:srgbClr val="000000"/>
                </a:solidFill>
                <a:ea typeface="ＭＳ Ｐゴシック" charset="0"/>
              </a:rPr>
              <a:t>’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t guarantee success</a:t>
            </a:r>
          </a:p>
          <a:p>
            <a:pPr marL="914400" lvl="2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comparator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2 comparators/channel? 5 sigma and 3 sigma thresholds?</a:t>
            </a:r>
          </a:p>
          <a:p>
            <a:pPr marL="914400" lvl="2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(1 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chan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&gt; 5</a:t>
            </a:r>
            <a:r>
              <a:rPr lang="en-GB" sz="1000" dirty="0" smtClean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s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) OR (2 neighbours &gt; 3</a:t>
            </a:r>
            <a:r>
              <a:rPr lang="en-GB" sz="1000" dirty="0" smtClean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s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)=&gt; hit</a:t>
            </a:r>
          </a:p>
          <a:p>
            <a:pPr marL="1371600" lvl="3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some issues of what to do with comparator outputs</a:t>
            </a:r>
          </a:p>
          <a:p>
            <a:pPr marL="1828800" lvl="4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5/3 sigma pipeline, or 2x pipeline</a:t>
            </a:r>
          </a:p>
          <a:p>
            <a:pPr marL="1828800" lvl="4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what to do with 5 sigma neighbouring 3 sigma (different combinations)</a:t>
            </a:r>
          </a:p>
          <a:p>
            <a:pPr marL="1828800" lvl="4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more signals to cross chip boundaries?</a:t>
            </a:r>
          </a:p>
          <a:p>
            <a:pPr marL="914400" lvl="2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likely extra 50 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uW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/ channel</a:t>
            </a:r>
          </a:p>
          <a:p>
            <a:pPr marL="914400" lvl="2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biases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linear enough? monotonic enough? enough resolution?</a:t>
            </a:r>
          </a:p>
          <a:p>
            <a:pPr marL="457200" lvl="1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hit detect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keep existing circuit but plan to run in variable mode only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then need additional circuit to suppress hips - if comparator output high for longer than 3 BXs (4 BXs?)</a:t>
            </a:r>
          </a:p>
          <a:p>
            <a:pPr marL="457200" lvl="1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mask to pipeline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needed somewhere if moving to 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sparsified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system, not </a:t>
            </a:r>
            <a:r>
              <a:rPr lang="en-GB" sz="1050" dirty="0" smtClean="0">
                <a:solidFill>
                  <a:srgbClr val="000000"/>
                </a:solidFill>
                <a:ea typeface="ＭＳ Ｐゴシック" charset="0"/>
              </a:rPr>
              <a:t>necessarily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on CBC but probably best place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can be separate to mask for correlation logic</a:t>
            </a:r>
          </a:p>
          <a:p>
            <a:pPr marL="457200" lvl="1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pipeline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length increase to 25 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usec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 or thereabouts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issues of SEU and ionizing sensitivity (if minimum size devices)</a:t>
            </a:r>
          </a:p>
          <a:p>
            <a:pPr defTabSz="914400" eaLnBrk="1" hangingPunct="1"/>
            <a:endParaRPr lang="en-GB" sz="1000" dirty="0" smtClean="0">
              <a:solidFill>
                <a:srgbClr val="000000"/>
              </a:solidFill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trigger rate capability to 1 MHz</a:t>
            </a:r>
          </a:p>
          <a:p>
            <a:pPr defTabSz="914400" eaLnBrk="1" hangingPunct="1"/>
            <a:endParaRPr lang="en-GB" sz="1000" dirty="0" smtClean="0">
              <a:solidFill>
                <a:srgbClr val="000000"/>
              </a:solidFill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output data format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how many lines at what rate?, differential/single-ended? - baseline 12 lines @ 160 Mbps</a:t>
            </a:r>
          </a:p>
          <a:p>
            <a:pPr marL="457200" lvl="1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offset correction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4 domains / chip  (only 2 in CBC2)</a:t>
            </a:r>
          </a:p>
          <a:p>
            <a:pPr marL="457200" lvl="1" defTabSz="914400" eaLnBrk="1" hangingPunct="1"/>
            <a:endParaRPr lang="en-GB" sz="10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correlation</a:t>
            </a:r>
            <a:endParaRPr lang="en-GB" sz="1000" dirty="0" smtClean="0">
              <a:solidFill>
                <a:srgbClr val="000000"/>
              </a:solidFill>
            </a:endParaRP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+/- 8 channels, ½ strip resolution =&gt; 8 bit address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5 bit bend information</a:t>
            </a:r>
          </a:p>
          <a:p>
            <a:pPr marL="457200"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priority encoding of highest 3 pT stubs (</a:t>
            </a:r>
            <a:r>
              <a:rPr lang="en-GB" sz="1000" dirty="0" err="1" smtClean="0">
                <a:solidFill>
                  <a:srgbClr val="000000"/>
                </a:solidFill>
                <a:ea typeface="ＭＳ Ｐゴシック" charset="0"/>
              </a:rPr>
              <a:t>Mephisto</a:t>
            </a:r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)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31775" y="136525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b="1" smtClean="0">
                <a:solidFill>
                  <a:srgbClr val="333399"/>
                </a:solidFill>
              </a:rPr>
              <a:t>CBC3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867400" y="479425"/>
            <a:ext cx="313411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r>
              <a:rPr lang="en-GB" sz="1000" b="1" dirty="0" smtClean="0">
                <a:solidFill>
                  <a:srgbClr val="000000"/>
                </a:solidFill>
              </a:rPr>
              <a:t>slow ADC?</a:t>
            </a:r>
          </a:p>
          <a:p>
            <a:pPr defTabSz="914400" eaLnBrk="1" hangingPunct="1"/>
            <a:r>
              <a:rPr lang="en-GB" sz="1000" dirty="0" smtClean="0">
                <a:solidFill>
                  <a:srgbClr val="000000"/>
                </a:solidFill>
              </a:rPr>
              <a:t>with </a:t>
            </a:r>
            <a:r>
              <a:rPr lang="ja-JP" altLang="en-GB" sz="1000" dirty="0" smtClean="0">
                <a:solidFill>
                  <a:srgbClr val="000000"/>
                </a:solidFill>
              </a:rPr>
              <a:t>“</a:t>
            </a:r>
            <a:r>
              <a:rPr lang="en-GB" sz="1000" dirty="0" smtClean="0">
                <a:solidFill>
                  <a:srgbClr val="000000"/>
                </a:solidFill>
              </a:rPr>
              <a:t>band-gap accuracy</a:t>
            </a:r>
            <a:r>
              <a:rPr lang="ja-JP" altLang="en-GB" sz="1000" dirty="0" smtClean="0">
                <a:solidFill>
                  <a:srgbClr val="000000"/>
                </a:solidFill>
              </a:rPr>
              <a:t>”</a:t>
            </a:r>
            <a:r>
              <a:rPr lang="en-GB" sz="1000" dirty="0" smtClean="0">
                <a:solidFill>
                  <a:srgbClr val="000000"/>
                </a:solidFill>
              </a:rPr>
              <a:t> can at least</a:t>
            </a:r>
          </a:p>
          <a:p>
            <a:pPr defTabSz="914400" eaLnBrk="1" hangingPunct="1"/>
            <a:r>
              <a:rPr lang="en-GB" sz="1000" dirty="0" smtClean="0">
                <a:solidFill>
                  <a:srgbClr val="000000"/>
                </a:solidFill>
              </a:rPr>
              <a:t>get an accurate value for the voltage biases</a:t>
            </a:r>
          </a:p>
          <a:p>
            <a:pPr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probably useful but is it worth it?</a:t>
            </a:r>
          </a:p>
          <a:p>
            <a:pPr lvl="1" defTabSz="914400" eaLnBrk="1" hangingPunct="1"/>
            <a:r>
              <a:rPr lang="en-GB" sz="1000" dirty="0" smtClean="0">
                <a:solidFill>
                  <a:srgbClr val="000000"/>
                </a:solidFill>
                <a:ea typeface="ＭＳ Ｐゴシック" charset="0"/>
              </a:rPr>
              <a:t>probably not if have to develop from scratch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8979" y="764704"/>
            <a:ext cx="46805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1247" y="764704"/>
            <a:ext cx="468052" cy="1764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503580" y="2431161"/>
            <a:ext cx="328523" cy="1636295"/>
          </a:xfrm>
          <a:custGeom>
            <a:avLst/>
            <a:gdLst>
              <a:gd name="connsiteX0" fmla="*/ 328523 w 328523"/>
              <a:gd name="connsiteY0" fmla="*/ 0 h 1636295"/>
              <a:gd name="connsiteX1" fmla="*/ 3670 w 328523"/>
              <a:gd name="connsiteY1" fmla="*/ 403058 h 1636295"/>
              <a:gd name="connsiteX2" fmla="*/ 154065 w 328523"/>
              <a:gd name="connsiteY2" fmla="*/ 1227221 h 1636295"/>
              <a:gd name="connsiteX3" fmla="*/ 166097 w 328523"/>
              <a:gd name="connsiteY3" fmla="*/ 1636295 h 163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523" h="1636295">
                <a:moveTo>
                  <a:pt x="328523" y="0"/>
                </a:moveTo>
                <a:cubicBezTo>
                  <a:pt x="180634" y="99260"/>
                  <a:pt x="32746" y="198521"/>
                  <a:pt x="3670" y="403058"/>
                </a:cubicBezTo>
                <a:cubicBezTo>
                  <a:pt x="-25406" y="607595"/>
                  <a:pt x="126994" y="1021682"/>
                  <a:pt x="154065" y="1227221"/>
                </a:cubicBezTo>
                <a:cubicBezTo>
                  <a:pt x="181136" y="1432761"/>
                  <a:pt x="173616" y="1534528"/>
                  <a:pt x="166097" y="163629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98940" y="2348880"/>
            <a:ext cx="396044" cy="1728192"/>
          </a:xfrm>
          <a:custGeom>
            <a:avLst/>
            <a:gdLst>
              <a:gd name="connsiteX0" fmla="*/ 328523 w 328523"/>
              <a:gd name="connsiteY0" fmla="*/ 0 h 1636295"/>
              <a:gd name="connsiteX1" fmla="*/ 3670 w 328523"/>
              <a:gd name="connsiteY1" fmla="*/ 403058 h 1636295"/>
              <a:gd name="connsiteX2" fmla="*/ 154065 w 328523"/>
              <a:gd name="connsiteY2" fmla="*/ 1227221 h 1636295"/>
              <a:gd name="connsiteX3" fmla="*/ 166097 w 328523"/>
              <a:gd name="connsiteY3" fmla="*/ 1636295 h 163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523" h="1636295">
                <a:moveTo>
                  <a:pt x="328523" y="0"/>
                </a:moveTo>
                <a:cubicBezTo>
                  <a:pt x="180634" y="99260"/>
                  <a:pt x="32746" y="198521"/>
                  <a:pt x="3670" y="403058"/>
                </a:cubicBezTo>
                <a:cubicBezTo>
                  <a:pt x="-25406" y="607595"/>
                  <a:pt x="126994" y="1021682"/>
                  <a:pt x="154065" y="1227221"/>
                </a:cubicBezTo>
                <a:cubicBezTo>
                  <a:pt x="181136" y="1432761"/>
                  <a:pt x="173616" y="1534528"/>
                  <a:pt x="166097" y="16362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90928" y="2276872"/>
            <a:ext cx="504057" cy="1800200"/>
          </a:xfrm>
          <a:custGeom>
            <a:avLst/>
            <a:gdLst>
              <a:gd name="connsiteX0" fmla="*/ 328523 w 328523"/>
              <a:gd name="connsiteY0" fmla="*/ 0 h 1636295"/>
              <a:gd name="connsiteX1" fmla="*/ 3670 w 328523"/>
              <a:gd name="connsiteY1" fmla="*/ 403058 h 1636295"/>
              <a:gd name="connsiteX2" fmla="*/ 154065 w 328523"/>
              <a:gd name="connsiteY2" fmla="*/ 1227221 h 1636295"/>
              <a:gd name="connsiteX3" fmla="*/ 166097 w 328523"/>
              <a:gd name="connsiteY3" fmla="*/ 1636295 h 163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523" h="1636295">
                <a:moveTo>
                  <a:pt x="328523" y="0"/>
                </a:moveTo>
                <a:cubicBezTo>
                  <a:pt x="180634" y="99260"/>
                  <a:pt x="32746" y="198521"/>
                  <a:pt x="3670" y="403058"/>
                </a:cubicBezTo>
                <a:cubicBezTo>
                  <a:pt x="-25406" y="607595"/>
                  <a:pt x="126994" y="1021682"/>
                  <a:pt x="154065" y="1227221"/>
                </a:cubicBezTo>
                <a:cubicBezTo>
                  <a:pt x="181136" y="1432761"/>
                  <a:pt x="173616" y="1534528"/>
                  <a:pt x="166097" y="163629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26087" y="2276872"/>
            <a:ext cx="2394284" cy="1778496"/>
          </a:xfrm>
          <a:custGeom>
            <a:avLst/>
            <a:gdLst>
              <a:gd name="connsiteX0" fmla="*/ 2394284 w 2394284"/>
              <a:gd name="connsiteY0" fmla="*/ 0 h 1792705"/>
              <a:gd name="connsiteX1" fmla="*/ 1804737 w 2394284"/>
              <a:gd name="connsiteY1" fmla="*/ 240631 h 1792705"/>
              <a:gd name="connsiteX2" fmla="*/ 1431758 w 2394284"/>
              <a:gd name="connsiteY2" fmla="*/ 938463 h 1792705"/>
              <a:gd name="connsiteX3" fmla="*/ 342900 w 2394284"/>
              <a:gd name="connsiteY3" fmla="*/ 1094873 h 1792705"/>
              <a:gd name="connsiteX4" fmla="*/ 0 w 2394284"/>
              <a:gd name="connsiteY4" fmla="*/ 1792705 h 17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284" h="1792705">
                <a:moveTo>
                  <a:pt x="2394284" y="0"/>
                </a:moveTo>
                <a:cubicBezTo>
                  <a:pt x="2179721" y="42110"/>
                  <a:pt x="1965158" y="84221"/>
                  <a:pt x="1804737" y="240631"/>
                </a:cubicBezTo>
                <a:cubicBezTo>
                  <a:pt x="1644316" y="397042"/>
                  <a:pt x="1675397" y="796089"/>
                  <a:pt x="1431758" y="938463"/>
                </a:cubicBezTo>
                <a:cubicBezTo>
                  <a:pt x="1188119" y="1080837"/>
                  <a:pt x="581526" y="952499"/>
                  <a:pt x="342900" y="1094873"/>
                </a:cubicBezTo>
                <a:cubicBezTo>
                  <a:pt x="104274" y="1237247"/>
                  <a:pt x="52137" y="1514976"/>
                  <a:pt x="0" y="179270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02995" y="2356431"/>
            <a:ext cx="2322276" cy="1684693"/>
          </a:xfrm>
          <a:custGeom>
            <a:avLst/>
            <a:gdLst>
              <a:gd name="connsiteX0" fmla="*/ 2394284 w 2394284"/>
              <a:gd name="connsiteY0" fmla="*/ 0 h 1792705"/>
              <a:gd name="connsiteX1" fmla="*/ 1804737 w 2394284"/>
              <a:gd name="connsiteY1" fmla="*/ 240631 h 1792705"/>
              <a:gd name="connsiteX2" fmla="*/ 1431758 w 2394284"/>
              <a:gd name="connsiteY2" fmla="*/ 938463 h 1792705"/>
              <a:gd name="connsiteX3" fmla="*/ 342900 w 2394284"/>
              <a:gd name="connsiteY3" fmla="*/ 1094873 h 1792705"/>
              <a:gd name="connsiteX4" fmla="*/ 0 w 2394284"/>
              <a:gd name="connsiteY4" fmla="*/ 1792705 h 17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284" h="1792705">
                <a:moveTo>
                  <a:pt x="2394284" y="0"/>
                </a:moveTo>
                <a:cubicBezTo>
                  <a:pt x="2179721" y="42110"/>
                  <a:pt x="1965158" y="84221"/>
                  <a:pt x="1804737" y="240631"/>
                </a:cubicBezTo>
                <a:cubicBezTo>
                  <a:pt x="1644316" y="397042"/>
                  <a:pt x="1675397" y="796089"/>
                  <a:pt x="1431758" y="938463"/>
                </a:cubicBezTo>
                <a:cubicBezTo>
                  <a:pt x="1188119" y="1080837"/>
                  <a:pt x="581526" y="952499"/>
                  <a:pt x="342900" y="1094873"/>
                </a:cubicBezTo>
                <a:cubicBezTo>
                  <a:pt x="104274" y="1237247"/>
                  <a:pt x="52137" y="1514976"/>
                  <a:pt x="0" y="17927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938999" y="2464443"/>
            <a:ext cx="2286272" cy="1576681"/>
          </a:xfrm>
          <a:custGeom>
            <a:avLst/>
            <a:gdLst>
              <a:gd name="connsiteX0" fmla="*/ 2394284 w 2394284"/>
              <a:gd name="connsiteY0" fmla="*/ 0 h 1792705"/>
              <a:gd name="connsiteX1" fmla="*/ 1804737 w 2394284"/>
              <a:gd name="connsiteY1" fmla="*/ 240631 h 1792705"/>
              <a:gd name="connsiteX2" fmla="*/ 1431758 w 2394284"/>
              <a:gd name="connsiteY2" fmla="*/ 938463 h 1792705"/>
              <a:gd name="connsiteX3" fmla="*/ 342900 w 2394284"/>
              <a:gd name="connsiteY3" fmla="*/ 1094873 h 1792705"/>
              <a:gd name="connsiteX4" fmla="*/ 0 w 2394284"/>
              <a:gd name="connsiteY4" fmla="*/ 1792705 h 17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4284" h="1792705">
                <a:moveTo>
                  <a:pt x="2394284" y="0"/>
                </a:moveTo>
                <a:cubicBezTo>
                  <a:pt x="2179721" y="42110"/>
                  <a:pt x="1965158" y="84221"/>
                  <a:pt x="1804737" y="240631"/>
                </a:cubicBezTo>
                <a:cubicBezTo>
                  <a:pt x="1644316" y="397042"/>
                  <a:pt x="1675397" y="796089"/>
                  <a:pt x="1431758" y="938463"/>
                </a:cubicBezTo>
                <a:cubicBezTo>
                  <a:pt x="1188119" y="1080837"/>
                  <a:pt x="581526" y="952499"/>
                  <a:pt x="342900" y="1094873"/>
                </a:cubicBezTo>
                <a:cubicBezTo>
                  <a:pt x="104274" y="1237247"/>
                  <a:pt x="52137" y="1514976"/>
                  <a:pt x="0" y="17927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6911" y="4041068"/>
            <a:ext cx="115212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73833" y="4325599"/>
            <a:ext cx="1173079" cy="313865"/>
          </a:xfrm>
          <a:custGeom>
            <a:avLst/>
            <a:gdLst>
              <a:gd name="connsiteX0" fmla="*/ 1173079 w 1173079"/>
              <a:gd name="connsiteY0" fmla="*/ 102804 h 313865"/>
              <a:gd name="connsiteX1" fmla="*/ 703847 w 1173079"/>
              <a:gd name="connsiteY1" fmla="*/ 6551 h 313865"/>
              <a:gd name="connsiteX2" fmla="*/ 354932 w 1173079"/>
              <a:gd name="connsiteY2" fmla="*/ 265230 h 313865"/>
              <a:gd name="connsiteX3" fmla="*/ 0 w 1173079"/>
              <a:gd name="connsiteY3" fmla="*/ 313357 h 31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3079" h="313865">
                <a:moveTo>
                  <a:pt x="1173079" y="102804"/>
                </a:moveTo>
                <a:cubicBezTo>
                  <a:pt x="1006642" y="41142"/>
                  <a:pt x="840205" y="-20520"/>
                  <a:pt x="703847" y="6551"/>
                </a:cubicBezTo>
                <a:cubicBezTo>
                  <a:pt x="567489" y="33622"/>
                  <a:pt x="472240" y="214096"/>
                  <a:pt x="354932" y="265230"/>
                </a:cubicBezTo>
                <a:cubicBezTo>
                  <a:pt x="237624" y="316364"/>
                  <a:pt x="118812" y="314860"/>
                  <a:pt x="0" y="3133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Arc 13"/>
          <p:cNvSpPr/>
          <p:nvPr/>
        </p:nvSpPr>
        <p:spPr>
          <a:xfrm>
            <a:off x="323528" y="4458816"/>
            <a:ext cx="648072" cy="41034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rc 14"/>
          <p:cNvSpPr/>
          <p:nvPr/>
        </p:nvSpPr>
        <p:spPr>
          <a:xfrm flipV="1">
            <a:off x="323528" y="4437112"/>
            <a:ext cx="648072" cy="41034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Connector 16"/>
          <p:cNvCxnSpPr>
            <a:stCxn id="14" idx="0"/>
            <a:endCxn id="15" idx="0"/>
          </p:cNvCxnSpPr>
          <p:nvPr/>
        </p:nvCxnSpPr>
        <p:spPr>
          <a:xfrm>
            <a:off x="647564" y="4458816"/>
            <a:ext cx="0" cy="3886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7544" y="4545124"/>
            <a:ext cx="180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67544" y="4761148"/>
            <a:ext cx="180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94983" y="1880828"/>
            <a:ext cx="72008" cy="2520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833010" y="2024900"/>
            <a:ext cx="3092116" cy="2355377"/>
          </a:xfrm>
          <a:custGeom>
            <a:avLst/>
            <a:gdLst>
              <a:gd name="connsiteX0" fmla="*/ 0 w 3092116"/>
              <a:gd name="connsiteY0" fmla="*/ 55143 h 2232859"/>
              <a:gd name="connsiteX1" fmla="*/ 685800 w 3092116"/>
              <a:gd name="connsiteY1" fmla="*/ 97253 h 2232859"/>
              <a:gd name="connsiteX2" fmla="*/ 1203158 w 3092116"/>
              <a:gd name="connsiteY2" fmla="*/ 951495 h 2232859"/>
              <a:gd name="connsiteX3" fmla="*/ 1900990 w 3092116"/>
              <a:gd name="connsiteY3" fmla="*/ 1565106 h 2232859"/>
              <a:gd name="connsiteX4" fmla="*/ 2809374 w 3092116"/>
              <a:gd name="connsiteY4" fmla="*/ 1775659 h 2232859"/>
              <a:gd name="connsiteX5" fmla="*/ 3092116 w 3092116"/>
              <a:gd name="connsiteY5" fmla="*/ 2232859 h 223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116" h="2232859">
                <a:moveTo>
                  <a:pt x="0" y="55143"/>
                </a:moveTo>
                <a:cubicBezTo>
                  <a:pt x="242637" y="1502"/>
                  <a:pt x="485274" y="-52139"/>
                  <a:pt x="685800" y="97253"/>
                </a:cubicBezTo>
                <a:cubicBezTo>
                  <a:pt x="886326" y="246645"/>
                  <a:pt x="1000626" y="706853"/>
                  <a:pt x="1203158" y="951495"/>
                </a:cubicBezTo>
                <a:cubicBezTo>
                  <a:pt x="1405690" y="1196137"/>
                  <a:pt x="1633287" y="1427745"/>
                  <a:pt x="1900990" y="1565106"/>
                </a:cubicBezTo>
                <a:cubicBezTo>
                  <a:pt x="2168693" y="1702467"/>
                  <a:pt x="2610853" y="1664367"/>
                  <a:pt x="2809374" y="1775659"/>
                </a:cubicBezTo>
                <a:cubicBezTo>
                  <a:pt x="3007895" y="1886951"/>
                  <a:pt x="3050005" y="2059905"/>
                  <a:pt x="3092116" y="223285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830987" y="1880828"/>
            <a:ext cx="3276364" cy="2484276"/>
          </a:xfrm>
          <a:custGeom>
            <a:avLst/>
            <a:gdLst>
              <a:gd name="connsiteX0" fmla="*/ 0 w 3092116"/>
              <a:gd name="connsiteY0" fmla="*/ 55143 h 2232859"/>
              <a:gd name="connsiteX1" fmla="*/ 685800 w 3092116"/>
              <a:gd name="connsiteY1" fmla="*/ 97253 h 2232859"/>
              <a:gd name="connsiteX2" fmla="*/ 1203158 w 3092116"/>
              <a:gd name="connsiteY2" fmla="*/ 951495 h 2232859"/>
              <a:gd name="connsiteX3" fmla="*/ 1900990 w 3092116"/>
              <a:gd name="connsiteY3" fmla="*/ 1565106 h 2232859"/>
              <a:gd name="connsiteX4" fmla="*/ 2809374 w 3092116"/>
              <a:gd name="connsiteY4" fmla="*/ 1775659 h 2232859"/>
              <a:gd name="connsiteX5" fmla="*/ 3092116 w 3092116"/>
              <a:gd name="connsiteY5" fmla="*/ 2232859 h 223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116" h="2232859">
                <a:moveTo>
                  <a:pt x="0" y="55143"/>
                </a:moveTo>
                <a:cubicBezTo>
                  <a:pt x="242637" y="1502"/>
                  <a:pt x="485274" y="-52139"/>
                  <a:pt x="685800" y="97253"/>
                </a:cubicBezTo>
                <a:cubicBezTo>
                  <a:pt x="886326" y="246645"/>
                  <a:pt x="1000626" y="706853"/>
                  <a:pt x="1203158" y="951495"/>
                </a:cubicBezTo>
                <a:cubicBezTo>
                  <a:pt x="1405690" y="1196137"/>
                  <a:pt x="1633287" y="1427745"/>
                  <a:pt x="1900990" y="1565106"/>
                </a:cubicBezTo>
                <a:cubicBezTo>
                  <a:pt x="2168693" y="1702467"/>
                  <a:pt x="2610853" y="1664367"/>
                  <a:pt x="2809374" y="1775659"/>
                </a:cubicBezTo>
                <a:cubicBezTo>
                  <a:pt x="3007895" y="1886951"/>
                  <a:pt x="3050005" y="2059905"/>
                  <a:pt x="3092116" y="223285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830992" y="1988841"/>
            <a:ext cx="3132348" cy="2358216"/>
          </a:xfrm>
          <a:custGeom>
            <a:avLst/>
            <a:gdLst>
              <a:gd name="connsiteX0" fmla="*/ 0 w 3092116"/>
              <a:gd name="connsiteY0" fmla="*/ 55143 h 2232859"/>
              <a:gd name="connsiteX1" fmla="*/ 685800 w 3092116"/>
              <a:gd name="connsiteY1" fmla="*/ 97253 h 2232859"/>
              <a:gd name="connsiteX2" fmla="*/ 1203158 w 3092116"/>
              <a:gd name="connsiteY2" fmla="*/ 951495 h 2232859"/>
              <a:gd name="connsiteX3" fmla="*/ 1900990 w 3092116"/>
              <a:gd name="connsiteY3" fmla="*/ 1565106 h 2232859"/>
              <a:gd name="connsiteX4" fmla="*/ 2809374 w 3092116"/>
              <a:gd name="connsiteY4" fmla="*/ 1775659 h 2232859"/>
              <a:gd name="connsiteX5" fmla="*/ 3092116 w 3092116"/>
              <a:gd name="connsiteY5" fmla="*/ 2232859 h 223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116" h="2232859">
                <a:moveTo>
                  <a:pt x="0" y="55143"/>
                </a:moveTo>
                <a:cubicBezTo>
                  <a:pt x="242637" y="1502"/>
                  <a:pt x="485274" y="-52139"/>
                  <a:pt x="685800" y="97253"/>
                </a:cubicBezTo>
                <a:cubicBezTo>
                  <a:pt x="886326" y="246645"/>
                  <a:pt x="1000626" y="706853"/>
                  <a:pt x="1203158" y="951495"/>
                </a:cubicBezTo>
                <a:cubicBezTo>
                  <a:pt x="1405690" y="1196137"/>
                  <a:pt x="1633287" y="1427745"/>
                  <a:pt x="1900990" y="1565106"/>
                </a:cubicBezTo>
                <a:cubicBezTo>
                  <a:pt x="2168693" y="1702467"/>
                  <a:pt x="2610853" y="1664367"/>
                  <a:pt x="2809374" y="1775659"/>
                </a:cubicBezTo>
                <a:cubicBezTo>
                  <a:pt x="3007895" y="1886951"/>
                  <a:pt x="3050005" y="2059905"/>
                  <a:pt x="3092116" y="223285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828991" y="1952836"/>
            <a:ext cx="3170375" cy="2412268"/>
          </a:xfrm>
          <a:custGeom>
            <a:avLst/>
            <a:gdLst>
              <a:gd name="connsiteX0" fmla="*/ 0 w 3092116"/>
              <a:gd name="connsiteY0" fmla="*/ 55143 h 2232859"/>
              <a:gd name="connsiteX1" fmla="*/ 685800 w 3092116"/>
              <a:gd name="connsiteY1" fmla="*/ 97253 h 2232859"/>
              <a:gd name="connsiteX2" fmla="*/ 1203158 w 3092116"/>
              <a:gd name="connsiteY2" fmla="*/ 951495 h 2232859"/>
              <a:gd name="connsiteX3" fmla="*/ 1900990 w 3092116"/>
              <a:gd name="connsiteY3" fmla="*/ 1565106 h 2232859"/>
              <a:gd name="connsiteX4" fmla="*/ 2809374 w 3092116"/>
              <a:gd name="connsiteY4" fmla="*/ 1775659 h 2232859"/>
              <a:gd name="connsiteX5" fmla="*/ 3092116 w 3092116"/>
              <a:gd name="connsiteY5" fmla="*/ 2232859 h 223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116" h="2232859">
                <a:moveTo>
                  <a:pt x="0" y="55143"/>
                </a:moveTo>
                <a:cubicBezTo>
                  <a:pt x="242637" y="1502"/>
                  <a:pt x="485274" y="-52139"/>
                  <a:pt x="685800" y="97253"/>
                </a:cubicBezTo>
                <a:cubicBezTo>
                  <a:pt x="886326" y="246645"/>
                  <a:pt x="1000626" y="706853"/>
                  <a:pt x="1203158" y="951495"/>
                </a:cubicBezTo>
                <a:cubicBezTo>
                  <a:pt x="1405690" y="1196137"/>
                  <a:pt x="1633287" y="1427745"/>
                  <a:pt x="1900990" y="1565106"/>
                </a:cubicBezTo>
                <a:cubicBezTo>
                  <a:pt x="2168693" y="1702467"/>
                  <a:pt x="2610853" y="1664367"/>
                  <a:pt x="2809374" y="1775659"/>
                </a:cubicBezTo>
                <a:cubicBezTo>
                  <a:pt x="3007895" y="1886951"/>
                  <a:pt x="3050005" y="2059905"/>
                  <a:pt x="3092116" y="223285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826939" y="1916833"/>
            <a:ext cx="3208404" cy="2412268"/>
          </a:xfrm>
          <a:custGeom>
            <a:avLst/>
            <a:gdLst>
              <a:gd name="connsiteX0" fmla="*/ 0 w 3092116"/>
              <a:gd name="connsiteY0" fmla="*/ 55143 h 2232859"/>
              <a:gd name="connsiteX1" fmla="*/ 685800 w 3092116"/>
              <a:gd name="connsiteY1" fmla="*/ 97253 h 2232859"/>
              <a:gd name="connsiteX2" fmla="*/ 1203158 w 3092116"/>
              <a:gd name="connsiteY2" fmla="*/ 951495 h 2232859"/>
              <a:gd name="connsiteX3" fmla="*/ 1900990 w 3092116"/>
              <a:gd name="connsiteY3" fmla="*/ 1565106 h 2232859"/>
              <a:gd name="connsiteX4" fmla="*/ 2809374 w 3092116"/>
              <a:gd name="connsiteY4" fmla="*/ 1775659 h 2232859"/>
              <a:gd name="connsiteX5" fmla="*/ 3092116 w 3092116"/>
              <a:gd name="connsiteY5" fmla="*/ 2232859 h 223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116" h="2232859">
                <a:moveTo>
                  <a:pt x="0" y="55143"/>
                </a:moveTo>
                <a:cubicBezTo>
                  <a:pt x="242637" y="1502"/>
                  <a:pt x="485274" y="-52139"/>
                  <a:pt x="685800" y="97253"/>
                </a:cubicBezTo>
                <a:cubicBezTo>
                  <a:pt x="886326" y="246645"/>
                  <a:pt x="1000626" y="706853"/>
                  <a:pt x="1203158" y="951495"/>
                </a:cubicBezTo>
                <a:cubicBezTo>
                  <a:pt x="1405690" y="1196137"/>
                  <a:pt x="1633287" y="1427745"/>
                  <a:pt x="1900990" y="1565106"/>
                </a:cubicBezTo>
                <a:cubicBezTo>
                  <a:pt x="2168693" y="1702467"/>
                  <a:pt x="2610853" y="1664367"/>
                  <a:pt x="2809374" y="1775659"/>
                </a:cubicBezTo>
                <a:cubicBezTo>
                  <a:pt x="3007895" y="1886951"/>
                  <a:pt x="3050005" y="2059905"/>
                  <a:pt x="3092116" y="2232859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07251" y="1880828"/>
            <a:ext cx="72008" cy="2520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251358" y="2024845"/>
            <a:ext cx="1082842" cy="2325298"/>
          </a:xfrm>
          <a:custGeom>
            <a:avLst/>
            <a:gdLst>
              <a:gd name="connsiteX0" fmla="*/ 0 w 1082842"/>
              <a:gd name="connsiteY0" fmla="*/ 80620 h 2234273"/>
              <a:gd name="connsiteX1" fmla="*/ 559468 w 1082842"/>
              <a:gd name="connsiteY1" fmla="*/ 116715 h 2234273"/>
              <a:gd name="connsiteX2" fmla="*/ 776037 w 1082842"/>
              <a:gd name="connsiteY2" fmla="*/ 1199557 h 2234273"/>
              <a:gd name="connsiteX3" fmla="*/ 1016668 w 1082842"/>
              <a:gd name="connsiteY3" fmla="*/ 1849262 h 2234273"/>
              <a:gd name="connsiteX4" fmla="*/ 1082842 w 1082842"/>
              <a:gd name="connsiteY4" fmla="*/ 2234273 h 223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842" h="2234273">
                <a:moveTo>
                  <a:pt x="0" y="80620"/>
                </a:moveTo>
                <a:cubicBezTo>
                  <a:pt x="215064" y="5422"/>
                  <a:pt x="430129" y="-69775"/>
                  <a:pt x="559468" y="116715"/>
                </a:cubicBezTo>
                <a:cubicBezTo>
                  <a:pt x="688808" y="303205"/>
                  <a:pt x="699837" y="910799"/>
                  <a:pt x="776037" y="1199557"/>
                </a:cubicBezTo>
                <a:cubicBezTo>
                  <a:pt x="852237" y="1488315"/>
                  <a:pt x="965534" y="1676809"/>
                  <a:pt x="1016668" y="1849262"/>
                </a:cubicBezTo>
                <a:cubicBezTo>
                  <a:pt x="1067802" y="2021715"/>
                  <a:pt x="1075322" y="2127994"/>
                  <a:pt x="1082842" y="223427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240533" y="1988841"/>
            <a:ext cx="1154850" cy="2340260"/>
          </a:xfrm>
          <a:custGeom>
            <a:avLst/>
            <a:gdLst>
              <a:gd name="connsiteX0" fmla="*/ 0 w 1082842"/>
              <a:gd name="connsiteY0" fmla="*/ 80620 h 2234273"/>
              <a:gd name="connsiteX1" fmla="*/ 559468 w 1082842"/>
              <a:gd name="connsiteY1" fmla="*/ 116715 h 2234273"/>
              <a:gd name="connsiteX2" fmla="*/ 776037 w 1082842"/>
              <a:gd name="connsiteY2" fmla="*/ 1199557 h 2234273"/>
              <a:gd name="connsiteX3" fmla="*/ 1016668 w 1082842"/>
              <a:gd name="connsiteY3" fmla="*/ 1849262 h 2234273"/>
              <a:gd name="connsiteX4" fmla="*/ 1082842 w 1082842"/>
              <a:gd name="connsiteY4" fmla="*/ 2234273 h 223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842" h="2234273">
                <a:moveTo>
                  <a:pt x="0" y="80620"/>
                </a:moveTo>
                <a:cubicBezTo>
                  <a:pt x="215064" y="5422"/>
                  <a:pt x="430129" y="-69775"/>
                  <a:pt x="559468" y="116715"/>
                </a:cubicBezTo>
                <a:cubicBezTo>
                  <a:pt x="688808" y="303205"/>
                  <a:pt x="699837" y="910799"/>
                  <a:pt x="776037" y="1199557"/>
                </a:cubicBezTo>
                <a:cubicBezTo>
                  <a:pt x="852237" y="1488315"/>
                  <a:pt x="965534" y="1676809"/>
                  <a:pt x="1016668" y="1849262"/>
                </a:cubicBezTo>
                <a:cubicBezTo>
                  <a:pt x="1067802" y="2021715"/>
                  <a:pt x="1075322" y="2127994"/>
                  <a:pt x="1082842" y="223427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229735" y="1952837"/>
            <a:ext cx="1201679" cy="2412268"/>
          </a:xfrm>
          <a:custGeom>
            <a:avLst/>
            <a:gdLst>
              <a:gd name="connsiteX0" fmla="*/ 0 w 1082842"/>
              <a:gd name="connsiteY0" fmla="*/ 80620 h 2234273"/>
              <a:gd name="connsiteX1" fmla="*/ 559468 w 1082842"/>
              <a:gd name="connsiteY1" fmla="*/ 116715 h 2234273"/>
              <a:gd name="connsiteX2" fmla="*/ 776037 w 1082842"/>
              <a:gd name="connsiteY2" fmla="*/ 1199557 h 2234273"/>
              <a:gd name="connsiteX3" fmla="*/ 1016668 w 1082842"/>
              <a:gd name="connsiteY3" fmla="*/ 1849262 h 2234273"/>
              <a:gd name="connsiteX4" fmla="*/ 1082842 w 1082842"/>
              <a:gd name="connsiteY4" fmla="*/ 2234273 h 223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842" h="2234273">
                <a:moveTo>
                  <a:pt x="0" y="80620"/>
                </a:moveTo>
                <a:cubicBezTo>
                  <a:pt x="215064" y="5422"/>
                  <a:pt x="430129" y="-69775"/>
                  <a:pt x="559468" y="116715"/>
                </a:cubicBezTo>
                <a:cubicBezTo>
                  <a:pt x="688808" y="303205"/>
                  <a:pt x="699837" y="910799"/>
                  <a:pt x="776037" y="1199557"/>
                </a:cubicBezTo>
                <a:cubicBezTo>
                  <a:pt x="852237" y="1488315"/>
                  <a:pt x="965534" y="1676809"/>
                  <a:pt x="1016668" y="1849262"/>
                </a:cubicBezTo>
                <a:cubicBezTo>
                  <a:pt x="1067802" y="2021715"/>
                  <a:pt x="1075322" y="2127994"/>
                  <a:pt x="1082842" y="223427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5218887" y="1916888"/>
            <a:ext cx="1248510" cy="2399331"/>
          </a:xfrm>
          <a:custGeom>
            <a:avLst/>
            <a:gdLst>
              <a:gd name="connsiteX0" fmla="*/ 0 w 1082842"/>
              <a:gd name="connsiteY0" fmla="*/ 80620 h 2234273"/>
              <a:gd name="connsiteX1" fmla="*/ 559468 w 1082842"/>
              <a:gd name="connsiteY1" fmla="*/ 116715 h 2234273"/>
              <a:gd name="connsiteX2" fmla="*/ 776037 w 1082842"/>
              <a:gd name="connsiteY2" fmla="*/ 1199557 h 2234273"/>
              <a:gd name="connsiteX3" fmla="*/ 1016668 w 1082842"/>
              <a:gd name="connsiteY3" fmla="*/ 1849262 h 2234273"/>
              <a:gd name="connsiteX4" fmla="*/ 1082842 w 1082842"/>
              <a:gd name="connsiteY4" fmla="*/ 2234273 h 223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842" h="2234273">
                <a:moveTo>
                  <a:pt x="0" y="80620"/>
                </a:moveTo>
                <a:cubicBezTo>
                  <a:pt x="215064" y="5422"/>
                  <a:pt x="430129" y="-69775"/>
                  <a:pt x="559468" y="116715"/>
                </a:cubicBezTo>
                <a:cubicBezTo>
                  <a:pt x="688808" y="303205"/>
                  <a:pt x="699837" y="910799"/>
                  <a:pt x="776037" y="1199557"/>
                </a:cubicBezTo>
                <a:cubicBezTo>
                  <a:pt x="852237" y="1488315"/>
                  <a:pt x="965534" y="1676809"/>
                  <a:pt x="1016668" y="1849262"/>
                </a:cubicBezTo>
                <a:cubicBezTo>
                  <a:pt x="1067802" y="2021715"/>
                  <a:pt x="1075322" y="2127994"/>
                  <a:pt x="1082842" y="223427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208060" y="1880829"/>
            <a:ext cx="1295340" cy="2448272"/>
          </a:xfrm>
          <a:custGeom>
            <a:avLst/>
            <a:gdLst>
              <a:gd name="connsiteX0" fmla="*/ 0 w 1082842"/>
              <a:gd name="connsiteY0" fmla="*/ 80620 h 2234273"/>
              <a:gd name="connsiteX1" fmla="*/ 559468 w 1082842"/>
              <a:gd name="connsiteY1" fmla="*/ 116715 h 2234273"/>
              <a:gd name="connsiteX2" fmla="*/ 776037 w 1082842"/>
              <a:gd name="connsiteY2" fmla="*/ 1199557 h 2234273"/>
              <a:gd name="connsiteX3" fmla="*/ 1016668 w 1082842"/>
              <a:gd name="connsiteY3" fmla="*/ 1849262 h 2234273"/>
              <a:gd name="connsiteX4" fmla="*/ 1082842 w 1082842"/>
              <a:gd name="connsiteY4" fmla="*/ 2234273 h 223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842" h="2234273">
                <a:moveTo>
                  <a:pt x="0" y="80620"/>
                </a:moveTo>
                <a:cubicBezTo>
                  <a:pt x="215064" y="5422"/>
                  <a:pt x="430129" y="-69775"/>
                  <a:pt x="559468" y="116715"/>
                </a:cubicBezTo>
                <a:cubicBezTo>
                  <a:pt x="688808" y="303205"/>
                  <a:pt x="699837" y="910799"/>
                  <a:pt x="776037" y="1199557"/>
                </a:cubicBezTo>
                <a:cubicBezTo>
                  <a:pt x="852237" y="1488315"/>
                  <a:pt x="965534" y="1676809"/>
                  <a:pt x="1016668" y="1849262"/>
                </a:cubicBezTo>
                <a:cubicBezTo>
                  <a:pt x="1067802" y="2021715"/>
                  <a:pt x="1075322" y="2127994"/>
                  <a:pt x="1082842" y="223427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 flipH="1">
            <a:off x="6876261" y="4401164"/>
            <a:ext cx="1823383" cy="543617"/>
            <a:chOff x="632765" y="4765975"/>
            <a:chExt cx="1823383" cy="543617"/>
          </a:xfrm>
        </p:grpSpPr>
        <p:sp>
          <p:nvSpPr>
            <p:cNvPr id="41" name="Freeform 40"/>
            <p:cNvSpPr/>
            <p:nvPr/>
          </p:nvSpPr>
          <p:spPr>
            <a:xfrm>
              <a:off x="1283069" y="4765975"/>
              <a:ext cx="1173079" cy="313865"/>
            </a:xfrm>
            <a:custGeom>
              <a:avLst/>
              <a:gdLst>
                <a:gd name="connsiteX0" fmla="*/ 1173079 w 1173079"/>
                <a:gd name="connsiteY0" fmla="*/ 102804 h 313865"/>
                <a:gd name="connsiteX1" fmla="*/ 703847 w 1173079"/>
                <a:gd name="connsiteY1" fmla="*/ 6551 h 313865"/>
                <a:gd name="connsiteX2" fmla="*/ 354932 w 1173079"/>
                <a:gd name="connsiteY2" fmla="*/ 265230 h 313865"/>
                <a:gd name="connsiteX3" fmla="*/ 0 w 1173079"/>
                <a:gd name="connsiteY3" fmla="*/ 313357 h 31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79" h="313865">
                  <a:moveTo>
                    <a:pt x="1173079" y="102804"/>
                  </a:moveTo>
                  <a:cubicBezTo>
                    <a:pt x="1006642" y="41142"/>
                    <a:pt x="840205" y="-20520"/>
                    <a:pt x="703847" y="6551"/>
                  </a:cubicBezTo>
                  <a:cubicBezTo>
                    <a:pt x="567489" y="33622"/>
                    <a:pt x="472240" y="214096"/>
                    <a:pt x="354932" y="265230"/>
                  </a:cubicBezTo>
                  <a:cubicBezTo>
                    <a:pt x="237624" y="316364"/>
                    <a:pt x="118812" y="314860"/>
                    <a:pt x="0" y="3133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Arc 41"/>
            <p:cNvSpPr/>
            <p:nvPr/>
          </p:nvSpPr>
          <p:spPr>
            <a:xfrm>
              <a:off x="632765" y="4899248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flipV="1">
              <a:off x="632765" y="4877544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4" name="Straight Connector 43"/>
            <p:cNvCxnSpPr>
              <a:stCxn id="42" idx="0"/>
              <a:endCxn id="43" idx="0"/>
            </p:cNvCxnSpPr>
            <p:nvPr/>
          </p:nvCxnSpPr>
          <p:spPr>
            <a:xfrm>
              <a:off x="956801" y="4899248"/>
              <a:ext cx="0" cy="3886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776781" y="4985556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76781" y="5201580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flipH="1">
            <a:off x="6863435" y="4865659"/>
            <a:ext cx="1823383" cy="543617"/>
            <a:chOff x="632765" y="4765975"/>
            <a:chExt cx="1823383" cy="543617"/>
          </a:xfrm>
        </p:grpSpPr>
        <p:sp>
          <p:nvSpPr>
            <p:cNvPr id="49" name="Freeform 48"/>
            <p:cNvSpPr/>
            <p:nvPr/>
          </p:nvSpPr>
          <p:spPr>
            <a:xfrm>
              <a:off x="1283069" y="4765975"/>
              <a:ext cx="1173079" cy="313865"/>
            </a:xfrm>
            <a:custGeom>
              <a:avLst/>
              <a:gdLst>
                <a:gd name="connsiteX0" fmla="*/ 1173079 w 1173079"/>
                <a:gd name="connsiteY0" fmla="*/ 102804 h 313865"/>
                <a:gd name="connsiteX1" fmla="*/ 703847 w 1173079"/>
                <a:gd name="connsiteY1" fmla="*/ 6551 h 313865"/>
                <a:gd name="connsiteX2" fmla="*/ 354932 w 1173079"/>
                <a:gd name="connsiteY2" fmla="*/ 265230 h 313865"/>
                <a:gd name="connsiteX3" fmla="*/ 0 w 1173079"/>
                <a:gd name="connsiteY3" fmla="*/ 313357 h 31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79" h="313865">
                  <a:moveTo>
                    <a:pt x="1173079" y="102804"/>
                  </a:moveTo>
                  <a:cubicBezTo>
                    <a:pt x="1006642" y="41142"/>
                    <a:pt x="840205" y="-20520"/>
                    <a:pt x="703847" y="6551"/>
                  </a:cubicBezTo>
                  <a:cubicBezTo>
                    <a:pt x="567489" y="33622"/>
                    <a:pt x="472240" y="214096"/>
                    <a:pt x="354932" y="265230"/>
                  </a:cubicBezTo>
                  <a:cubicBezTo>
                    <a:pt x="237624" y="316364"/>
                    <a:pt x="118812" y="314860"/>
                    <a:pt x="0" y="3133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Arc 49"/>
            <p:cNvSpPr/>
            <p:nvPr/>
          </p:nvSpPr>
          <p:spPr>
            <a:xfrm>
              <a:off x="632765" y="4899248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Arc 50"/>
            <p:cNvSpPr/>
            <p:nvPr/>
          </p:nvSpPr>
          <p:spPr>
            <a:xfrm flipV="1">
              <a:off x="632765" y="4877544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2" name="Straight Connector 51"/>
            <p:cNvCxnSpPr>
              <a:stCxn id="50" idx="0"/>
              <a:endCxn id="51" idx="0"/>
            </p:cNvCxnSpPr>
            <p:nvPr/>
          </p:nvCxnSpPr>
          <p:spPr>
            <a:xfrm>
              <a:off x="956801" y="4899248"/>
              <a:ext cx="0" cy="3886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776781" y="4985556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76781" y="5201580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3347870" y="5661248"/>
            <a:ext cx="115212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2805323" y="4769307"/>
            <a:ext cx="1363986" cy="890337"/>
          </a:xfrm>
          <a:custGeom>
            <a:avLst/>
            <a:gdLst>
              <a:gd name="connsiteX0" fmla="*/ 4051 w 1363986"/>
              <a:gd name="connsiteY0" fmla="*/ 0 h 890337"/>
              <a:gd name="connsiteX1" fmla="*/ 4051 w 1363986"/>
              <a:gd name="connsiteY1" fmla="*/ 144379 h 890337"/>
              <a:gd name="connsiteX2" fmla="*/ 46161 w 1363986"/>
              <a:gd name="connsiteY2" fmla="*/ 198521 h 890337"/>
              <a:gd name="connsiteX3" fmla="*/ 196556 w 1363986"/>
              <a:gd name="connsiteY3" fmla="*/ 228600 h 890337"/>
              <a:gd name="connsiteX4" fmla="*/ 768056 w 1363986"/>
              <a:gd name="connsiteY4" fmla="*/ 312821 h 890337"/>
              <a:gd name="connsiteX5" fmla="*/ 1267366 w 1363986"/>
              <a:gd name="connsiteY5" fmla="*/ 607594 h 890337"/>
              <a:gd name="connsiteX6" fmla="*/ 1363619 w 1363986"/>
              <a:gd name="connsiteY6" fmla="*/ 890337 h 89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3986" h="890337">
                <a:moveTo>
                  <a:pt x="4051" y="0"/>
                </a:moveTo>
                <a:cubicBezTo>
                  <a:pt x="542" y="55646"/>
                  <a:pt x="-2967" y="111292"/>
                  <a:pt x="4051" y="144379"/>
                </a:cubicBezTo>
                <a:cubicBezTo>
                  <a:pt x="11069" y="177466"/>
                  <a:pt x="14077" y="184484"/>
                  <a:pt x="46161" y="198521"/>
                </a:cubicBezTo>
                <a:cubicBezTo>
                  <a:pt x="78245" y="212558"/>
                  <a:pt x="76240" y="209550"/>
                  <a:pt x="196556" y="228600"/>
                </a:cubicBezTo>
                <a:cubicBezTo>
                  <a:pt x="316872" y="247650"/>
                  <a:pt x="589588" y="249655"/>
                  <a:pt x="768056" y="312821"/>
                </a:cubicBezTo>
                <a:cubicBezTo>
                  <a:pt x="946524" y="375987"/>
                  <a:pt x="1168106" y="511341"/>
                  <a:pt x="1267366" y="607594"/>
                </a:cubicBezTo>
                <a:cubicBezTo>
                  <a:pt x="1366627" y="703847"/>
                  <a:pt x="1365123" y="797092"/>
                  <a:pt x="1363619" y="890337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323546" y="5064024"/>
            <a:ext cx="1911133" cy="589548"/>
          </a:xfrm>
          <a:custGeom>
            <a:avLst/>
            <a:gdLst>
              <a:gd name="connsiteX0" fmla="*/ 1908818 w 1911133"/>
              <a:gd name="connsiteY0" fmla="*/ 0 h 589548"/>
              <a:gd name="connsiteX1" fmla="*/ 1908818 w 1911133"/>
              <a:gd name="connsiteY1" fmla="*/ 156411 h 589548"/>
              <a:gd name="connsiteX2" fmla="*/ 1884755 w 1911133"/>
              <a:gd name="connsiteY2" fmla="*/ 270711 h 589548"/>
              <a:gd name="connsiteX3" fmla="*/ 1812565 w 1911133"/>
              <a:gd name="connsiteY3" fmla="*/ 415090 h 589548"/>
              <a:gd name="connsiteX4" fmla="*/ 1565918 w 1911133"/>
              <a:gd name="connsiteY4" fmla="*/ 571500 h 589548"/>
              <a:gd name="connsiteX5" fmla="*/ 1042544 w 1911133"/>
              <a:gd name="connsiteY5" fmla="*/ 427121 h 589548"/>
              <a:gd name="connsiteX6" fmla="*/ 537218 w 1911133"/>
              <a:gd name="connsiteY6" fmla="*/ 186490 h 589548"/>
              <a:gd name="connsiteX7" fmla="*/ 182286 w 1911133"/>
              <a:gd name="connsiteY7" fmla="*/ 192506 h 589548"/>
              <a:gd name="connsiteX8" fmla="*/ 25876 w 1911133"/>
              <a:gd name="connsiteY8" fmla="*/ 397043 h 589548"/>
              <a:gd name="connsiteX9" fmla="*/ 1813 w 1911133"/>
              <a:gd name="connsiteY9" fmla="*/ 589548 h 58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1133" h="589548">
                <a:moveTo>
                  <a:pt x="1908818" y="0"/>
                </a:moveTo>
                <a:cubicBezTo>
                  <a:pt x="1910823" y="55646"/>
                  <a:pt x="1912828" y="111293"/>
                  <a:pt x="1908818" y="156411"/>
                </a:cubicBezTo>
                <a:cubicBezTo>
                  <a:pt x="1904808" y="201529"/>
                  <a:pt x="1900797" y="227598"/>
                  <a:pt x="1884755" y="270711"/>
                </a:cubicBezTo>
                <a:cubicBezTo>
                  <a:pt x="1868713" y="313824"/>
                  <a:pt x="1865704" y="364959"/>
                  <a:pt x="1812565" y="415090"/>
                </a:cubicBezTo>
                <a:cubicBezTo>
                  <a:pt x="1759426" y="465221"/>
                  <a:pt x="1694255" y="569495"/>
                  <a:pt x="1565918" y="571500"/>
                </a:cubicBezTo>
                <a:cubicBezTo>
                  <a:pt x="1437581" y="573505"/>
                  <a:pt x="1213994" y="491289"/>
                  <a:pt x="1042544" y="427121"/>
                </a:cubicBezTo>
                <a:cubicBezTo>
                  <a:pt x="871094" y="362953"/>
                  <a:pt x="680594" y="225592"/>
                  <a:pt x="537218" y="186490"/>
                </a:cubicBezTo>
                <a:cubicBezTo>
                  <a:pt x="393842" y="147388"/>
                  <a:pt x="267510" y="157414"/>
                  <a:pt x="182286" y="192506"/>
                </a:cubicBezTo>
                <a:cubicBezTo>
                  <a:pt x="97062" y="227598"/>
                  <a:pt x="55955" y="330869"/>
                  <a:pt x="25876" y="397043"/>
                </a:cubicBezTo>
                <a:cubicBezTo>
                  <a:pt x="-4203" y="463217"/>
                  <a:pt x="-1195" y="526382"/>
                  <a:pt x="1813" y="58954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1612232" y="5967171"/>
            <a:ext cx="1732547" cy="426399"/>
          </a:xfrm>
          <a:custGeom>
            <a:avLst/>
            <a:gdLst>
              <a:gd name="connsiteX0" fmla="*/ 1732547 w 1732547"/>
              <a:gd name="connsiteY0" fmla="*/ 35373 h 426399"/>
              <a:gd name="connsiteX1" fmla="*/ 1185110 w 1732547"/>
              <a:gd name="connsiteY1" fmla="*/ 29357 h 426399"/>
              <a:gd name="connsiteX2" fmla="*/ 776036 w 1732547"/>
              <a:gd name="connsiteY2" fmla="*/ 354209 h 426399"/>
              <a:gd name="connsiteX3" fmla="*/ 0 w 1732547"/>
              <a:gd name="connsiteY3" fmla="*/ 426399 h 4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2547" h="426399">
                <a:moveTo>
                  <a:pt x="1732547" y="35373"/>
                </a:moveTo>
                <a:cubicBezTo>
                  <a:pt x="1538537" y="5795"/>
                  <a:pt x="1344528" y="-23782"/>
                  <a:pt x="1185110" y="29357"/>
                </a:cubicBezTo>
                <a:cubicBezTo>
                  <a:pt x="1025692" y="82496"/>
                  <a:pt x="973554" y="288035"/>
                  <a:pt x="776036" y="354209"/>
                </a:cubicBezTo>
                <a:cubicBezTo>
                  <a:pt x="578518" y="420383"/>
                  <a:pt x="289259" y="423391"/>
                  <a:pt x="0" y="42639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2" name="Group 61"/>
          <p:cNvGrpSpPr/>
          <p:nvPr/>
        </p:nvGrpSpPr>
        <p:grpSpPr>
          <a:xfrm flipH="1">
            <a:off x="4512813" y="5945779"/>
            <a:ext cx="1823383" cy="543617"/>
            <a:chOff x="632765" y="4765975"/>
            <a:chExt cx="1823383" cy="543617"/>
          </a:xfrm>
        </p:grpSpPr>
        <p:sp>
          <p:nvSpPr>
            <p:cNvPr id="63" name="Freeform 62"/>
            <p:cNvSpPr/>
            <p:nvPr/>
          </p:nvSpPr>
          <p:spPr>
            <a:xfrm>
              <a:off x="1283069" y="4765975"/>
              <a:ext cx="1173079" cy="313865"/>
            </a:xfrm>
            <a:custGeom>
              <a:avLst/>
              <a:gdLst>
                <a:gd name="connsiteX0" fmla="*/ 1173079 w 1173079"/>
                <a:gd name="connsiteY0" fmla="*/ 102804 h 313865"/>
                <a:gd name="connsiteX1" fmla="*/ 703847 w 1173079"/>
                <a:gd name="connsiteY1" fmla="*/ 6551 h 313865"/>
                <a:gd name="connsiteX2" fmla="*/ 354932 w 1173079"/>
                <a:gd name="connsiteY2" fmla="*/ 265230 h 313865"/>
                <a:gd name="connsiteX3" fmla="*/ 0 w 1173079"/>
                <a:gd name="connsiteY3" fmla="*/ 313357 h 31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79" h="313865">
                  <a:moveTo>
                    <a:pt x="1173079" y="102804"/>
                  </a:moveTo>
                  <a:cubicBezTo>
                    <a:pt x="1006642" y="41142"/>
                    <a:pt x="840205" y="-20520"/>
                    <a:pt x="703847" y="6551"/>
                  </a:cubicBezTo>
                  <a:cubicBezTo>
                    <a:pt x="567489" y="33622"/>
                    <a:pt x="472240" y="214096"/>
                    <a:pt x="354932" y="265230"/>
                  </a:cubicBezTo>
                  <a:cubicBezTo>
                    <a:pt x="237624" y="316364"/>
                    <a:pt x="118812" y="314860"/>
                    <a:pt x="0" y="3133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Arc 63"/>
            <p:cNvSpPr/>
            <p:nvPr/>
          </p:nvSpPr>
          <p:spPr>
            <a:xfrm>
              <a:off x="632765" y="4899248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Arc 64"/>
            <p:cNvSpPr/>
            <p:nvPr/>
          </p:nvSpPr>
          <p:spPr>
            <a:xfrm flipV="1">
              <a:off x="632765" y="4877544"/>
              <a:ext cx="648072" cy="410344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6" name="Straight Connector 65"/>
            <p:cNvCxnSpPr>
              <a:stCxn id="64" idx="0"/>
              <a:endCxn id="65" idx="0"/>
            </p:cNvCxnSpPr>
            <p:nvPr/>
          </p:nvCxnSpPr>
          <p:spPr>
            <a:xfrm>
              <a:off x="956801" y="4899248"/>
              <a:ext cx="0" cy="3886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776781" y="4985556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776781" y="5201580"/>
              <a:ext cx="1800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2807810" y="22768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807810" y="23848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915822" y="23848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807810" y="216886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220074" y="227687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20074" y="23848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328086" y="238488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220074" y="216886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20" y="2564904"/>
            <a:ext cx="108012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328084" y="2528900"/>
            <a:ext cx="108012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81565" y="2618299"/>
            <a:ext cx="4614111" cy="406429"/>
          </a:xfrm>
          <a:custGeom>
            <a:avLst/>
            <a:gdLst>
              <a:gd name="connsiteX0" fmla="*/ 0 w 4614111"/>
              <a:gd name="connsiteY0" fmla="*/ 21418 h 406429"/>
              <a:gd name="connsiteX1" fmla="*/ 312821 w 4614111"/>
              <a:gd name="connsiteY1" fmla="*/ 21418 h 406429"/>
              <a:gd name="connsiteX2" fmla="*/ 782053 w 4614111"/>
              <a:gd name="connsiteY2" fmla="*/ 244002 h 406429"/>
              <a:gd name="connsiteX3" fmla="*/ 2033337 w 4614111"/>
              <a:gd name="connsiteY3" fmla="*/ 274081 h 406429"/>
              <a:gd name="connsiteX4" fmla="*/ 2869532 w 4614111"/>
              <a:gd name="connsiteY4" fmla="*/ 207908 h 406429"/>
              <a:gd name="connsiteX5" fmla="*/ 4030579 w 4614111"/>
              <a:gd name="connsiteY5" fmla="*/ 370334 h 406429"/>
              <a:gd name="connsiteX6" fmla="*/ 4614111 w 4614111"/>
              <a:gd name="connsiteY6" fmla="*/ 406429 h 40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111" h="406429">
                <a:moveTo>
                  <a:pt x="0" y="21418"/>
                </a:moveTo>
                <a:cubicBezTo>
                  <a:pt x="91239" y="2869"/>
                  <a:pt x="182479" y="-15679"/>
                  <a:pt x="312821" y="21418"/>
                </a:cubicBezTo>
                <a:cubicBezTo>
                  <a:pt x="443163" y="58515"/>
                  <a:pt x="495300" y="201892"/>
                  <a:pt x="782053" y="244002"/>
                </a:cubicBezTo>
                <a:cubicBezTo>
                  <a:pt x="1068806" y="286113"/>
                  <a:pt x="1685424" y="280097"/>
                  <a:pt x="2033337" y="274081"/>
                </a:cubicBezTo>
                <a:cubicBezTo>
                  <a:pt x="2381250" y="268065"/>
                  <a:pt x="2536658" y="191866"/>
                  <a:pt x="2869532" y="207908"/>
                </a:cubicBezTo>
                <a:cubicBezTo>
                  <a:pt x="3202406" y="223950"/>
                  <a:pt x="3739816" y="337247"/>
                  <a:pt x="4030579" y="370334"/>
                </a:cubicBezTo>
                <a:cubicBezTo>
                  <a:pt x="4321342" y="403421"/>
                  <a:pt x="4467726" y="404925"/>
                  <a:pt x="4614111" y="40642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87907" y="2566371"/>
            <a:ext cx="2201779" cy="194437"/>
          </a:xfrm>
          <a:custGeom>
            <a:avLst/>
            <a:gdLst>
              <a:gd name="connsiteX0" fmla="*/ 0 w 2201779"/>
              <a:gd name="connsiteY0" fmla="*/ 25219 h 194437"/>
              <a:gd name="connsiteX1" fmla="*/ 228600 w 2201779"/>
              <a:gd name="connsiteY1" fmla="*/ 25219 h 194437"/>
              <a:gd name="connsiteX2" fmla="*/ 499310 w 2201779"/>
              <a:gd name="connsiteY2" fmla="*/ 1156 h 194437"/>
              <a:gd name="connsiteX3" fmla="*/ 1173079 w 2201779"/>
              <a:gd name="connsiteY3" fmla="*/ 67330 h 194437"/>
              <a:gd name="connsiteX4" fmla="*/ 1816768 w 2201779"/>
              <a:gd name="connsiteY4" fmla="*/ 175614 h 194437"/>
              <a:gd name="connsiteX5" fmla="*/ 2201779 w 2201779"/>
              <a:gd name="connsiteY5" fmla="*/ 193661 h 19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1779" h="194437">
                <a:moveTo>
                  <a:pt x="0" y="25219"/>
                </a:moveTo>
                <a:cubicBezTo>
                  <a:pt x="72691" y="27224"/>
                  <a:pt x="145382" y="29230"/>
                  <a:pt x="228600" y="25219"/>
                </a:cubicBezTo>
                <a:cubicBezTo>
                  <a:pt x="311818" y="21208"/>
                  <a:pt x="341897" y="-5863"/>
                  <a:pt x="499310" y="1156"/>
                </a:cubicBezTo>
                <a:cubicBezTo>
                  <a:pt x="656723" y="8175"/>
                  <a:pt x="953503" y="38254"/>
                  <a:pt x="1173079" y="67330"/>
                </a:cubicBezTo>
                <a:cubicBezTo>
                  <a:pt x="1392655" y="96406"/>
                  <a:pt x="1645318" y="154559"/>
                  <a:pt x="1816768" y="175614"/>
                </a:cubicBezTo>
                <a:cubicBezTo>
                  <a:pt x="1988218" y="196669"/>
                  <a:pt x="2094998" y="195165"/>
                  <a:pt x="2201779" y="19366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44308" y="288894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92411" y="2708976"/>
            <a:ext cx="593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GLIB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67744" y="2204864"/>
            <a:ext cx="4680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80012" y="2204864"/>
            <a:ext cx="4680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9692" y="2041159"/>
            <a:ext cx="51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bias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38738" y="2041159"/>
            <a:ext cx="51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bias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11307" y="4329100"/>
            <a:ext cx="115212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9732" y="4022484"/>
            <a:ext cx="11725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hybrid temp.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stabilisation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(Peltier)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97114" y="4310516"/>
            <a:ext cx="10827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hybrid LV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power (1.2,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3.3, +/-5)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508533" y="5877328"/>
            <a:ext cx="8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I2C hub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75546" y="5481284"/>
            <a:ext cx="843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mains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plug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power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supplies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7668346" y="4977172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7704348" y="5409220"/>
            <a:ext cx="39604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6192180" y="5733256"/>
            <a:ext cx="756084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35597" y="5858108"/>
            <a:ext cx="108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RJ45 cable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(~ 10m )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12172" y="152637"/>
            <a:ext cx="48828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module test-beam system</a:t>
            </a:r>
            <a:endParaRPr lang="en-GB" sz="3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5566" y="5013176"/>
            <a:ext cx="21309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can use I2C to monitor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1.2 and 3.3 currents and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hybrid temperatures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24356" y="4293152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+6V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488324" y="4813467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-5V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40080" y="5785575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5V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47691" y="4077128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+9V</a:t>
            </a:r>
            <a:endParaRPr lang="en-GB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3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F6667A-EE12-344F-A88C-930AFF626937}" type="slidenum">
              <a:rPr lang="en-GB">
                <a:solidFill>
                  <a:schemeClr val="tx1"/>
                </a:solidFill>
              </a:rPr>
              <a:pPr eaLnBrk="1" hangingPunct="1"/>
              <a:t>52</a:t>
            </a:fld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2531" name="Group 1"/>
          <p:cNvGrpSpPr>
            <a:grpSpLocks/>
          </p:cNvGrpSpPr>
          <p:nvPr/>
        </p:nvGrpSpPr>
        <p:grpSpPr bwMode="auto">
          <a:xfrm>
            <a:off x="1871664" y="1881188"/>
            <a:ext cx="7200900" cy="4906962"/>
            <a:chOff x="71438" y="692150"/>
            <a:chExt cx="5113337" cy="2998788"/>
          </a:xfrm>
        </p:grpSpPr>
        <p:pic>
          <p:nvPicPr>
            <p:cNvPr id="22718" name="Picture 10" descr="OPTO.bm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692150"/>
              <a:ext cx="5113337" cy="299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arallelogram 4"/>
            <p:cNvSpPr/>
            <p:nvPr/>
          </p:nvSpPr>
          <p:spPr>
            <a:xfrm rot="1825591">
              <a:off x="2417305" y="2395764"/>
              <a:ext cx="1216334" cy="219258"/>
            </a:xfrm>
            <a:prstGeom prst="parallelogram">
              <a:avLst>
                <a:gd name="adj" fmla="val 58610"/>
              </a:avLst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127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1907775" y="1628362"/>
              <a:ext cx="1728119" cy="10080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2268504" y="2449123"/>
              <a:ext cx="1007787" cy="5850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3151164" y="1917471"/>
              <a:ext cx="1079933" cy="64807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3367601" y="1795230"/>
              <a:ext cx="1081060" cy="64904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2050940" y="2548080"/>
              <a:ext cx="1007787" cy="59374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2914435" y="2038743"/>
              <a:ext cx="1081060" cy="6471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2" name="Rectangle 157"/>
          <p:cNvSpPr>
            <a:spLocks noChangeArrowheads="1"/>
          </p:cNvSpPr>
          <p:nvPr/>
        </p:nvSpPr>
        <p:spPr bwMode="auto">
          <a:xfrm>
            <a:off x="1655763" y="3968750"/>
            <a:ext cx="18466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33" name="Rectangle 156"/>
          <p:cNvSpPr>
            <a:spLocks noChangeArrowheads="1"/>
          </p:cNvSpPr>
          <p:nvPr/>
        </p:nvSpPr>
        <p:spPr bwMode="auto">
          <a:xfrm>
            <a:off x="1368426" y="1665289"/>
            <a:ext cx="18466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34" name="Rectangle 128"/>
          <p:cNvSpPr>
            <a:spLocks noChangeArrowheads="1"/>
          </p:cNvSpPr>
          <p:nvPr/>
        </p:nvSpPr>
        <p:spPr bwMode="auto">
          <a:xfrm>
            <a:off x="6048375" y="2024064"/>
            <a:ext cx="184666" cy="3693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36" name="TextBox 2"/>
          <p:cNvSpPr txBox="1">
            <a:spLocks noChangeArrowheads="1"/>
          </p:cNvSpPr>
          <p:nvPr/>
        </p:nvSpPr>
        <p:spPr bwMode="auto">
          <a:xfrm>
            <a:off x="103189" y="7938"/>
            <a:ext cx="53166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/>
              <a:t>CBC3 - the </a:t>
            </a:r>
            <a:r>
              <a:rPr lang="ja-JP" altLang="en-GB" sz="3200"/>
              <a:t>“</a:t>
            </a:r>
            <a:r>
              <a:rPr lang="en-GB" sz="3200"/>
              <a:t>final prototype</a:t>
            </a:r>
            <a:r>
              <a:rPr lang="ja-JP" altLang="en-GB" sz="3200"/>
              <a:t>”</a:t>
            </a:r>
            <a:endParaRPr lang="en-GB" sz="3200"/>
          </a:p>
        </p:txBody>
      </p:sp>
      <p:sp>
        <p:nvSpPr>
          <p:cNvPr id="22537" name="Rectangle 2"/>
          <p:cNvSpPr>
            <a:spLocks noChangeArrowheads="1"/>
          </p:cNvSpPr>
          <p:nvPr/>
        </p:nvSpPr>
        <p:spPr bwMode="auto">
          <a:xfrm>
            <a:off x="6192839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38" name="Rectangle 6"/>
          <p:cNvSpPr>
            <a:spLocks noChangeArrowheads="1"/>
          </p:cNvSpPr>
          <p:nvPr/>
        </p:nvSpPr>
        <p:spPr bwMode="auto">
          <a:xfrm>
            <a:off x="6265864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39" name="Rectangle 7"/>
          <p:cNvSpPr>
            <a:spLocks noChangeArrowheads="1"/>
          </p:cNvSpPr>
          <p:nvPr/>
        </p:nvSpPr>
        <p:spPr bwMode="auto">
          <a:xfrm>
            <a:off x="6337300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0" name="Rectangle 8"/>
          <p:cNvSpPr>
            <a:spLocks noChangeArrowheads="1"/>
          </p:cNvSpPr>
          <p:nvPr/>
        </p:nvSpPr>
        <p:spPr bwMode="auto">
          <a:xfrm>
            <a:off x="6408738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1" name="Rectangle 9"/>
          <p:cNvSpPr>
            <a:spLocks noChangeArrowheads="1"/>
          </p:cNvSpPr>
          <p:nvPr/>
        </p:nvSpPr>
        <p:spPr bwMode="auto">
          <a:xfrm>
            <a:off x="6481764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2" name="Rectangle 10"/>
          <p:cNvSpPr>
            <a:spLocks noChangeArrowheads="1"/>
          </p:cNvSpPr>
          <p:nvPr/>
        </p:nvSpPr>
        <p:spPr bwMode="auto">
          <a:xfrm>
            <a:off x="6553200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3" name="Rectangle 11"/>
          <p:cNvSpPr>
            <a:spLocks noChangeArrowheads="1"/>
          </p:cNvSpPr>
          <p:nvPr/>
        </p:nvSpPr>
        <p:spPr bwMode="auto">
          <a:xfrm>
            <a:off x="6624639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4" name="Rectangle 12"/>
          <p:cNvSpPr>
            <a:spLocks noChangeArrowheads="1"/>
          </p:cNvSpPr>
          <p:nvPr/>
        </p:nvSpPr>
        <p:spPr bwMode="auto">
          <a:xfrm>
            <a:off x="6697662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5" name="Rectangle 13"/>
          <p:cNvSpPr>
            <a:spLocks noChangeArrowheads="1"/>
          </p:cNvSpPr>
          <p:nvPr/>
        </p:nvSpPr>
        <p:spPr bwMode="auto">
          <a:xfrm>
            <a:off x="6769100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6" name="Rectangle 14"/>
          <p:cNvSpPr>
            <a:spLocks noChangeArrowheads="1"/>
          </p:cNvSpPr>
          <p:nvPr/>
        </p:nvSpPr>
        <p:spPr bwMode="auto">
          <a:xfrm>
            <a:off x="6840539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7" name="Rectangle 15"/>
          <p:cNvSpPr>
            <a:spLocks noChangeArrowheads="1"/>
          </p:cNvSpPr>
          <p:nvPr/>
        </p:nvSpPr>
        <p:spPr bwMode="auto">
          <a:xfrm>
            <a:off x="6913564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8" name="Rectangle 16"/>
          <p:cNvSpPr>
            <a:spLocks noChangeArrowheads="1"/>
          </p:cNvSpPr>
          <p:nvPr/>
        </p:nvSpPr>
        <p:spPr bwMode="auto">
          <a:xfrm>
            <a:off x="6985001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49" name="Rectangle 17"/>
          <p:cNvSpPr>
            <a:spLocks noChangeArrowheads="1"/>
          </p:cNvSpPr>
          <p:nvPr/>
        </p:nvSpPr>
        <p:spPr bwMode="auto">
          <a:xfrm>
            <a:off x="7058025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0" name="Rectangle 18"/>
          <p:cNvSpPr>
            <a:spLocks noChangeArrowheads="1"/>
          </p:cNvSpPr>
          <p:nvPr/>
        </p:nvSpPr>
        <p:spPr bwMode="auto">
          <a:xfrm>
            <a:off x="7129464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1" name="Rectangle 19"/>
          <p:cNvSpPr>
            <a:spLocks noChangeArrowheads="1"/>
          </p:cNvSpPr>
          <p:nvPr/>
        </p:nvSpPr>
        <p:spPr bwMode="auto">
          <a:xfrm>
            <a:off x="7200901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2" name="Rectangle 20"/>
          <p:cNvSpPr>
            <a:spLocks noChangeArrowheads="1"/>
          </p:cNvSpPr>
          <p:nvPr/>
        </p:nvSpPr>
        <p:spPr bwMode="auto">
          <a:xfrm>
            <a:off x="7273926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3" name="Rectangle 21"/>
          <p:cNvSpPr>
            <a:spLocks noChangeArrowheads="1"/>
          </p:cNvSpPr>
          <p:nvPr/>
        </p:nvSpPr>
        <p:spPr bwMode="auto">
          <a:xfrm>
            <a:off x="7345363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4" name="Rectangle 22"/>
          <p:cNvSpPr>
            <a:spLocks noChangeArrowheads="1"/>
          </p:cNvSpPr>
          <p:nvPr/>
        </p:nvSpPr>
        <p:spPr bwMode="auto">
          <a:xfrm>
            <a:off x="7416800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5" name="Rectangle 23"/>
          <p:cNvSpPr>
            <a:spLocks noChangeArrowheads="1"/>
          </p:cNvSpPr>
          <p:nvPr/>
        </p:nvSpPr>
        <p:spPr bwMode="auto">
          <a:xfrm>
            <a:off x="7489825" y="2747964"/>
            <a:ext cx="184666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6" name="Rectangle 24"/>
          <p:cNvSpPr>
            <a:spLocks noChangeArrowheads="1"/>
          </p:cNvSpPr>
          <p:nvPr/>
        </p:nvSpPr>
        <p:spPr bwMode="auto">
          <a:xfrm>
            <a:off x="7561264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7" name="Rectangle 25"/>
          <p:cNvSpPr>
            <a:spLocks noChangeArrowheads="1"/>
          </p:cNvSpPr>
          <p:nvPr/>
        </p:nvSpPr>
        <p:spPr bwMode="auto">
          <a:xfrm>
            <a:off x="7632701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8" name="Rectangle 26"/>
          <p:cNvSpPr>
            <a:spLocks noChangeArrowheads="1"/>
          </p:cNvSpPr>
          <p:nvPr/>
        </p:nvSpPr>
        <p:spPr bwMode="auto">
          <a:xfrm>
            <a:off x="7705725" y="2747964"/>
            <a:ext cx="18466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59" name="Rectangle 27"/>
          <p:cNvSpPr>
            <a:spLocks noChangeArrowheads="1"/>
          </p:cNvSpPr>
          <p:nvPr/>
        </p:nvSpPr>
        <p:spPr bwMode="auto">
          <a:xfrm>
            <a:off x="7777164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0" name="Rectangle 28"/>
          <p:cNvSpPr>
            <a:spLocks noChangeArrowheads="1"/>
          </p:cNvSpPr>
          <p:nvPr/>
        </p:nvSpPr>
        <p:spPr bwMode="auto">
          <a:xfrm>
            <a:off x="7850189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1" name="Rectangle 29"/>
          <p:cNvSpPr>
            <a:spLocks noChangeArrowheads="1"/>
          </p:cNvSpPr>
          <p:nvPr/>
        </p:nvSpPr>
        <p:spPr bwMode="auto">
          <a:xfrm>
            <a:off x="7921626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2" name="Rectangle 30"/>
          <p:cNvSpPr>
            <a:spLocks noChangeArrowheads="1"/>
          </p:cNvSpPr>
          <p:nvPr/>
        </p:nvSpPr>
        <p:spPr bwMode="auto">
          <a:xfrm>
            <a:off x="7993063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3" name="Rectangle 31"/>
          <p:cNvSpPr>
            <a:spLocks noChangeArrowheads="1"/>
          </p:cNvSpPr>
          <p:nvPr/>
        </p:nvSpPr>
        <p:spPr bwMode="auto">
          <a:xfrm>
            <a:off x="8066089" y="2747964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4" name="Rectangle 32"/>
          <p:cNvSpPr>
            <a:spLocks noChangeArrowheads="1"/>
          </p:cNvSpPr>
          <p:nvPr/>
        </p:nvSpPr>
        <p:spPr bwMode="auto">
          <a:xfrm>
            <a:off x="6192839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5" name="Rectangle 33"/>
          <p:cNvSpPr>
            <a:spLocks noChangeArrowheads="1"/>
          </p:cNvSpPr>
          <p:nvPr/>
        </p:nvSpPr>
        <p:spPr bwMode="auto">
          <a:xfrm>
            <a:off x="62658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6" name="Rectangle 34"/>
          <p:cNvSpPr>
            <a:spLocks noChangeArrowheads="1"/>
          </p:cNvSpPr>
          <p:nvPr/>
        </p:nvSpPr>
        <p:spPr bwMode="auto">
          <a:xfrm>
            <a:off x="6337300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7" name="Rectangle 35"/>
          <p:cNvSpPr>
            <a:spLocks noChangeArrowheads="1"/>
          </p:cNvSpPr>
          <p:nvPr/>
        </p:nvSpPr>
        <p:spPr bwMode="auto">
          <a:xfrm>
            <a:off x="6408738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8" name="Rectangle 36"/>
          <p:cNvSpPr>
            <a:spLocks noChangeArrowheads="1"/>
          </p:cNvSpPr>
          <p:nvPr/>
        </p:nvSpPr>
        <p:spPr bwMode="auto">
          <a:xfrm>
            <a:off x="64817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69" name="Rectangle 37"/>
          <p:cNvSpPr>
            <a:spLocks noChangeArrowheads="1"/>
          </p:cNvSpPr>
          <p:nvPr/>
        </p:nvSpPr>
        <p:spPr bwMode="auto">
          <a:xfrm>
            <a:off x="6553200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0" name="Rectangle 38"/>
          <p:cNvSpPr>
            <a:spLocks noChangeArrowheads="1"/>
          </p:cNvSpPr>
          <p:nvPr/>
        </p:nvSpPr>
        <p:spPr bwMode="auto">
          <a:xfrm>
            <a:off x="6624639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1" name="Rectangle 39"/>
          <p:cNvSpPr>
            <a:spLocks noChangeArrowheads="1"/>
          </p:cNvSpPr>
          <p:nvPr/>
        </p:nvSpPr>
        <p:spPr bwMode="auto">
          <a:xfrm>
            <a:off x="6697662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2" name="Rectangle 40"/>
          <p:cNvSpPr>
            <a:spLocks noChangeArrowheads="1"/>
          </p:cNvSpPr>
          <p:nvPr/>
        </p:nvSpPr>
        <p:spPr bwMode="auto">
          <a:xfrm>
            <a:off x="6769100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3" name="Rectangle 41"/>
          <p:cNvSpPr>
            <a:spLocks noChangeArrowheads="1"/>
          </p:cNvSpPr>
          <p:nvPr/>
        </p:nvSpPr>
        <p:spPr bwMode="auto">
          <a:xfrm>
            <a:off x="6840539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4" name="Rectangle 42"/>
          <p:cNvSpPr>
            <a:spLocks noChangeArrowheads="1"/>
          </p:cNvSpPr>
          <p:nvPr/>
        </p:nvSpPr>
        <p:spPr bwMode="auto">
          <a:xfrm>
            <a:off x="69135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5" name="Rectangle 43"/>
          <p:cNvSpPr>
            <a:spLocks noChangeArrowheads="1"/>
          </p:cNvSpPr>
          <p:nvPr/>
        </p:nvSpPr>
        <p:spPr bwMode="auto">
          <a:xfrm>
            <a:off x="6985001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6" name="Rectangle 44"/>
          <p:cNvSpPr>
            <a:spLocks noChangeArrowheads="1"/>
          </p:cNvSpPr>
          <p:nvPr/>
        </p:nvSpPr>
        <p:spPr bwMode="auto">
          <a:xfrm>
            <a:off x="7058025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7" name="Rectangle 45"/>
          <p:cNvSpPr>
            <a:spLocks noChangeArrowheads="1"/>
          </p:cNvSpPr>
          <p:nvPr/>
        </p:nvSpPr>
        <p:spPr bwMode="auto">
          <a:xfrm>
            <a:off x="71294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8" name="Rectangle 46"/>
          <p:cNvSpPr>
            <a:spLocks noChangeArrowheads="1"/>
          </p:cNvSpPr>
          <p:nvPr/>
        </p:nvSpPr>
        <p:spPr bwMode="auto">
          <a:xfrm>
            <a:off x="7200901" y="3197225"/>
            <a:ext cx="184666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79" name="Rectangle 47"/>
          <p:cNvSpPr>
            <a:spLocks noChangeArrowheads="1"/>
          </p:cNvSpPr>
          <p:nvPr/>
        </p:nvSpPr>
        <p:spPr bwMode="auto">
          <a:xfrm>
            <a:off x="7273926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0" name="Rectangle 48"/>
          <p:cNvSpPr>
            <a:spLocks noChangeArrowheads="1"/>
          </p:cNvSpPr>
          <p:nvPr/>
        </p:nvSpPr>
        <p:spPr bwMode="auto">
          <a:xfrm>
            <a:off x="7345363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1" name="Rectangle 49"/>
          <p:cNvSpPr>
            <a:spLocks noChangeArrowheads="1"/>
          </p:cNvSpPr>
          <p:nvPr/>
        </p:nvSpPr>
        <p:spPr bwMode="auto">
          <a:xfrm>
            <a:off x="7416800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2" name="Rectangle 50"/>
          <p:cNvSpPr>
            <a:spLocks noChangeArrowheads="1"/>
          </p:cNvSpPr>
          <p:nvPr/>
        </p:nvSpPr>
        <p:spPr bwMode="auto">
          <a:xfrm>
            <a:off x="7489825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3" name="Rectangle 51"/>
          <p:cNvSpPr>
            <a:spLocks noChangeArrowheads="1"/>
          </p:cNvSpPr>
          <p:nvPr/>
        </p:nvSpPr>
        <p:spPr bwMode="auto">
          <a:xfrm>
            <a:off x="75612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4" name="Rectangle 52"/>
          <p:cNvSpPr>
            <a:spLocks noChangeArrowheads="1"/>
          </p:cNvSpPr>
          <p:nvPr/>
        </p:nvSpPr>
        <p:spPr bwMode="auto">
          <a:xfrm>
            <a:off x="7632701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5" name="Rectangle 53"/>
          <p:cNvSpPr>
            <a:spLocks noChangeArrowheads="1"/>
          </p:cNvSpPr>
          <p:nvPr/>
        </p:nvSpPr>
        <p:spPr bwMode="auto">
          <a:xfrm>
            <a:off x="7705725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6" name="Rectangle 54"/>
          <p:cNvSpPr>
            <a:spLocks noChangeArrowheads="1"/>
          </p:cNvSpPr>
          <p:nvPr/>
        </p:nvSpPr>
        <p:spPr bwMode="auto">
          <a:xfrm>
            <a:off x="7777164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7" name="Rectangle 55"/>
          <p:cNvSpPr>
            <a:spLocks noChangeArrowheads="1"/>
          </p:cNvSpPr>
          <p:nvPr/>
        </p:nvSpPr>
        <p:spPr bwMode="auto">
          <a:xfrm>
            <a:off x="7850189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8" name="Rectangle 56"/>
          <p:cNvSpPr>
            <a:spLocks noChangeArrowheads="1"/>
          </p:cNvSpPr>
          <p:nvPr/>
        </p:nvSpPr>
        <p:spPr bwMode="auto">
          <a:xfrm>
            <a:off x="7921626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89" name="Rectangle 57"/>
          <p:cNvSpPr>
            <a:spLocks noChangeArrowheads="1"/>
          </p:cNvSpPr>
          <p:nvPr/>
        </p:nvSpPr>
        <p:spPr bwMode="auto">
          <a:xfrm>
            <a:off x="7993063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90" name="Rectangle 58"/>
          <p:cNvSpPr>
            <a:spLocks noChangeArrowheads="1"/>
          </p:cNvSpPr>
          <p:nvPr/>
        </p:nvSpPr>
        <p:spPr bwMode="auto">
          <a:xfrm>
            <a:off x="8066089" y="3197225"/>
            <a:ext cx="184666" cy="369332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22591" name="TextBox 3"/>
          <p:cNvSpPr txBox="1">
            <a:spLocks noChangeArrowheads="1"/>
          </p:cNvSpPr>
          <p:nvPr/>
        </p:nvSpPr>
        <p:spPr bwMode="auto">
          <a:xfrm>
            <a:off x="8126414" y="3068694"/>
            <a:ext cx="7335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bottom</a:t>
            </a:r>
          </a:p>
        </p:txBody>
      </p:sp>
      <p:sp>
        <p:nvSpPr>
          <p:cNvPr id="22592" name="TextBox 4"/>
          <p:cNvSpPr txBox="1">
            <a:spLocks noChangeArrowheads="1"/>
          </p:cNvSpPr>
          <p:nvPr/>
        </p:nvSpPr>
        <p:spPr bwMode="auto">
          <a:xfrm>
            <a:off x="8137525" y="2621019"/>
            <a:ext cx="434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top</a:t>
            </a:r>
          </a:p>
        </p:txBody>
      </p:sp>
      <p:cxnSp>
        <p:nvCxnSpPr>
          <p:cNvPr id="22593" name="Straight Arrow Connector 21504"/>
          <p:cNvCxnSpPr>
            <a:cxnSpLocks noChangeShapeType="1"/>
          </p:cNvCxnSpPr>
          <p:nvPr/>
        </p:nvCxnSpPr>
        <p:spPr bwMode="auto">
          <a:xfrm flipH="1" flipV="1">
            <a:off x="7235831" y="3321050"/>
            <a:ext cx="71438" cy="1793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94" name="TextBox 21505"/>
          <p:cNvSpPr txBox="1">
            <a:spLocks noChangeArrowheads="1"/>
          </p:cNvSpPr>
          <p:nvPr/>
        </p:nvSpPr>
        <p:spPr bwMode="auto">
          <a:xfrm>
            <a:off x="6588132" y="3429000"/>
            <a:ext cx="2121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8 bits to describe cluster</a:t>
            </a:r>
          </a:p>
          <a:p>
            <a:pPr eaLnBrk="1" hangingPunct="1"/>
            <a:r>
              <a:rPr lang="en-GB"/>
              <a:t>address in bottom layer</a:t>
            </a:r>
          </a:p>
        </p:txBody>
      </p:sp>
      <p:cxnSp>
        <p:nvCxnSpPr>
          <p:cNvPr id="22595" name="Straight Arrow Connector 21508"/>
          <p:cNvCxnSpPr>
            <a:cxnSpLocks noChangeShapeType="1"/>
          </p:cNvCxnSpPr>
          <p:nvPr/>
        </p:nvCxnSpPr>
        <p:spPr bwMode="auto">
          <a:xfrm flipH="1">
            <a:off x="7561266" y="2494019"/>
            <a:ext cx="71437" cy="19843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96" name="TextBox 67"/>
          <p:cNvSpPr txBox="1">
            <a:spLocks noChangeArrowheads="1"/>
          </p:cNvSpPr>
          <p:nvPr/>
        </p:nvSpPr>
        <p:spPr bwMode="auto">
          <a:xfrm>
            <a:off x="5991578" y="2005014"/>
            <a:ext cx="301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/>
              <a:t>5 bits to describe correlating cluster</a:t>
            </a:r>
          </a:p>
          <a:p>
            <a:pPr algn="ctr" eaLnBrk="1" hangingPunct="1"/>
            <a:r>
              <a:rPr lang="en-GB"/>
              <a:t>address in top layer window</a:t>
            </a:r>
          </a:p>
        </p:txBody>
      </p:sp>
      <p:sp>
        <p:nvSpPr>
          <p:cNvPr id="22597" name="Text Box 59"/>
          <p:cNvSpPr txBox="1">
            <a:spLocks noChangeArrowheads="1"/>
          </p:cNvSpPr>
          <p:nvPr/>
        </p:nvSpPr>
        <p:spPr bwMode="auto">
          <a:xfrm>
            <a:off x="7991476" y="865189"/>
            <a:ext cx="10257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</a:rPr>
              <a:t>1 or 3 strip</a:t>
            </a:r>
          </a:p>
          <a:p>
            <a:pPr eaLnBrk="1" hangingPunct="1"/>
            <a:r>
              <a:rPr lang="en-GB" sz="1000">
                <a:solidFill>
                  <a:schemeClr val="tx1"/>
                </a:solidFill>
              </a:rPr>
              <a:t>cluster centred</a:t>
            </a:r>
          </a:p>
          <a:p>
            <a:pPr eaLnBrk="1" hangingPunct="1"/>
            <a:r>
              <a:rPr lang="en-GB" sz="1000">
                <a:solidFill>
                  <a:schemeClr val="tx1"/>
                </a:solidFill>
              </a:rPr>
              <a:t>on channel n</a:t>
            </a:r>
          </a:p>
        </p:txBody>
      </p:sp>
      <p:sp>
        <p:nvSpPr>
          <p:cNvPr id="22598" name="Text Box 62"/>
          <p:cNvSpPr txBox="1">
            <a:spLocks noChangeArrowheads="1"/>
          </p:cNvSpPr>
          <p:nvPr/>
        </p:nvSpPr>
        <p:spPr bwMode="auto">
          <a:xfrm>
            <a:off x="8004203" y="325439"/>
            <a:ext cx="9472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>
                <a:solidFill>
                  <a:srgbClr val="FF0000"/>
                </a:solidFill>
              </a:rPr>
              <a:t>2 strip cluster</a:t>
            </a:r>
          </a:p>
          <a:p>
            <a:pPr eaLnBrk="1" hangingPunct="1"/>
            <a:r>
              <a:rPr lang="en-GB" sz="1000">
                <a:solidFill>
                  <a:srgbClr val="FF0000"/>
                </a:solidFill>
              </a:rPr>
              <a:t>centred on</a:t>
            </a:r>
          </a:p>
          <a:p>
            <a:pPr eaLnBrk="1" hangingPunct="1"/>
            <a:r>
              <a:rPr lang="en-GB" sz="1000">
                <a:solidFill>
                  <a:srgbClr val="FF0000"/>
                </a:solidFill>
              </a:rPr>
              <a:t>n and n+1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988884" y="432730"/>
            <a:ext cx="288712" cy="360591"/>
            <a:chOff x="3152" y="935"/>
            <a:chExt cx="250" cy="318"/>
          </a:xfrm>
          <a:noFill/>
        </p:grpSpPr>
        <p:sp>
          <p:nvSpPr>
            <p:cNvPr id="80" name="Arc 33"/>
            <p:cNvSpPr>
              <a:spLocks/>
            </p:cNvSpPr>
            <p:nvPr/>
          </p:nvSpPr>
          <p:spPr bwMode="auto">
            <a:xfrm>
              <a:off x="3152" y="935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81" name="Arc 34"/>
            <p:cNvSpPr>
              <a:spLocks/>
            </p:cNvSpPr>
            <p:nvPr/>
          </p:nvSpPr>
          <p:spPr bwMode="auto">
            <a:xfrm flipV="1">
              <a:off x="3152" y="1094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82" name="Line 35"/>
            <p:cNvSpPr>
              <a:spLocks noChangeShapeType="1"/>
            </p:cNvSpPr>
            <p:nvPr/>
          </p:nvSpPr>
          <p:spPr bwMode="auto">
            <a:xfrm>
              <a:off x="3152" y="935"/>
              <a:ext cx="0" cy="31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</p:grpSp>
      <p:cxnSp>
        <p:nvCxnSpPr>
          <p:cNvPr id="22600" name="Straight Connector 168"/>
          <p:cNvCxnSpPr>
            <a:cxnSpLocks noChangeShapeType="1"/>
          </p:cNvCxnSpPr>
          <p:nvPr/>
        </p:nvCxnSpPr>
        <p:spPr bwMode="auto">
          <a:xfrm>
            <a:off x="6610350" y="504825"/>
            <a:ext cx="38893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01" name="Oval 20"/>
          <p:cNvSpPr>
            <a:spLocks noChangeArrowheads="1"/>
          </p:cNvSpPr>
          <p:nvPr/>
        </p:nvSpPr>
        <p:spPr bwMode="auto">
          <a:xfrm>
            <a:off x="6916738" y="469900"/>
            <a:ext cx="71437" cy="71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602" name="Straight Connector 174"/>
          <p:cNvCxnSpPr>
            <a:cxnSpLocks noChangeShapeType="1"/>
          </p:cNvCxnSpPr>
          <p:nvPr/>
        </p:nvCxnSpPr>
        <p:spPr bwMode="auto">
          <a:xfrm>
            <a:off x="6599238" y="577850"/>
            <a:ext cx="3889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03" name="Straight Connector 175"/>
          <p:cNvCxnSpPr>
            <a:cxnSpLocks noChangeShapeType="1"/>
          </p:cNvCxnSpPr>
          <p:nvPr/>
        </p:nvCxnSpPr>
        <p:spPr bwMode="auto">
          <a:xfrm>
            <a:off x="6599238" y="649288"/>
            <a:ext cx="3889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04" name="Straight Connector 176"/>
          <p:cNvCxnSpPr>
            <a:cxnSpLocks noChangeShapeType="1"/>
          </p:cNvCxnSpPr>
          <p:nvPr/>
        </p:nvCxnSpPr>
        <p:spPr bwMode="auto">
          <a:xfrm>
            <a:off x="6605588" y="720725"/>
            <a:ext cx="3889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05" name="Oval 20"/>
          <p:cNvSpPr>
            <a:spLocks noChangeArrowheads="1"/>
          </p:cNvSpPr>
          <p:nvPr/>
        </p:nvSpPr>
        <p:spPr bwMode="auto">
          <a:xfrm>
            <a:off x="6916738" y="685800"/>
            <a:ext cx="71437" cy="71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6988887" y="865476"/>
            <a:ext cx="209436" cy="269950"/>
            <a:chOff x="3152" y="935"/>
            <a:chExt cx="250" cy="318"/>
          </a:xfrm>
          <a:noFill/>
        </p:grpSpPr>
        <p:sp>
          <p:nvSpPr>
            <p:cNvPr id="90" name="Arc 33"/>
            <p:cNvSpPr>
              <a:spLocks/>
            </p:cNvSpPr>
            <p:nvPr/>
          </p:nvSpPr>
          <p:spPr bwMode="auto">
            <a:xfrm>
              <a:off x="3152" y="935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91" name="Arc 34"/>
            <p:cNvSpPr>
              <a:spLocks/>
            </p:cNvSpPr>
            <p:nvPr/>
          </p:nvSpPr>
          <p:spPr bwMode="auto">
            <a:xfrm flipV="1">
              <a:off x="3152" y="1094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92" name="Line 35"/>
            <p:cNvSpPr>
              <a:spLocks noChangeShapeType="1"/>
            </p:cNvSpPr>
            <p:nvPr/>
          </p:nvSpPr>
          <p:spPr bwMode="auto">
            <a:xfrm>
              <a:off x="3152" y="935"/>
              <a:ext cx="0" cy="31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</p:grpSp>
      <p:cxnSp>
        <p:nvCxnSpPr>
          <p:cNvPr id="22607" name="Straight Connector 182"/>
          <p:cNvCxnSpPr>
            <a:cxnSpLocks noChangeShapeType="1"/>
          </p:cNvCxnSpPr>
          <p:nvPr/>
        </p:nvCxnSpPr>
        <p:spPr bwMode="auto">
          <a:xfrm>
            <a:off x="6610350" y="938213"/>
            <a:ext cx="3889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08" name="Oval 20"/>
          <p:cNvSpPr>
            <a:spLocks noChangeArrowheads="1"/>
          </p:cNvSpPr>
          <p:nvPr/>
        </p:nvSpPr>
        <p:spPr bwMode="auto">
          <a:xfrm>
            <a:off x="6916738" y="901700"/>
            <a:ext cx="71437" cy="71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609" name="Straight Connector 184"/>
          <p:cNvCxnSpPr>
            <a:cxnSpLocks noChangeShapeType="1"/>
          </p:cNvCxnSpPr>
          <p:nvPr/>
        </p:nvCxnSpPr>
        <p:spPr bwMode="auto">
          <a:xfrm>
            <a:off x="5772150" y="1009650"/>
            <a:ext cx="12160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10" name="Straight Connector 185"/>
          <p:cNvCxnSpPr>
            <a:cxnSpLocks noChangeShapeType="1"/>
          </p:cNvCxnSpPr>
          <p:nvPr/>
        </p:nvCxnSpPr>
        <p:spPr bwMode="auto">
          <a:xfrm>
            <a:off x="6599238" y="1081088"/>
            <a:ext cx="3889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11" name="Oval 20"/>
          <p:cNvSpPr>
            <a:spLocks noChangeArrowheads="1"/>
          </p:cNvSpPr>
          <p:nvPr/>
        </p:nvSpPr>
        <p:spPr bwMode="auto">
          <a:xfrm>
            <a:off x="6916738" y="1046219"/>
            <a:ext cx="71437" cy="714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988883" y="1190088"/>
            <a:ext cx="288712" cy="432484"/>
            <a:chOff x="3152" y="935"/>
            <a:chExt cx="250" cy="318"/>
          </a:xfrm>
          <a:noFill/>
        </p:grpSpPr>
        <p:sp>
          <p:nvSpPr>
            <p:cNvPr id="99" name="Arc 33"/>
            <p:cNvSpPr>
              <a:spLocks/>
            </p:cNvSpPr>
            <p:nvPr/>
          </p:nvSpPr>
          <p:spPr bwMode="auto">
            <a:xfrm>
              <a:off x="3152" y="935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100" name="Arc 34"/>
            <p:cNvSpPr>
              <a:spLocks/>
            </p:cNvSpPr>
            <p:nvPr/>
          </p:nvSpPr>
          <p:spPr bwMode="auto">
            <a:xfrm flipV="1">
              <a:off x="3152" y="1094"/>
              <a:ext cx="250" cy="159"/>
            </a:xfrm>
            <a:custGeom>
              <a:avLst/>
              <a:gdLst>
                <a:gd name="T0" fmla="*/ 0 w 21600"/>
                <a:gd name="T1" fmla="*/ 0 h 21600"/>
                <a:gd name="T2" fmla="*/ 250 w 21600"/>
                <a:gd name="T3" fmla="*/ 159 h 21600"/>
                <a:gd name="T4" fmla="*/ 0 w 21600"/>
                <a:gd name="T5" fmla="*/ 15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101" name="Line 35"/>
            <p:cNvSpPr>
              <a:spLocks noChangeShapeType="1"/>
            </p:cNvSpPr>
            <p:nvPr/>
          </p:nvSpPr>
          <p:spPr bwMode="auto">
            <a:xfrm>
              <a:off x="3152" y="935"/>
              <a:ext cx="0" cy="31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</p:grpSp>
      <p:cxnSp>
        <p:nvCxnSpPr>
          <p:cNvPr id="22613" name="Straight Connector 192"/>
          <p:cNvCxnSpPr>
            <a:cxnSpLocks noChangeShapeType="1"/>
          </p:cNvCxnSpPr>
          <p:nvPr/>
        </p:nvCxnSpPr>
        <p:spPr bwMode="auto">
          <a:xfrm>
            <a:off x="6610350" y="1262063"/>
            <a:ext cx="38893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14" name="Oval 20"/>
          <p:cNvSpPr>
            <a:spLocks noChangeArrowheads="1"/>
          </p:cNvSpPr>
          <p:nvPr/>
        </p:nvSpPr>
        <p:spPr bwMode="auto">
          <a:xfrm>
            <a:off x="6916738" y="1225550"/>
            <a:ext cx="71437" cy="71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615" name="Straight Connector 194"/>
          <p:cNvCxnSpPr>
            <a:cxnSpLocks noChangeShapeType="1"/>
          </p:cNvCxnSpPr>
          <p:nvPr/>
        </p:nvCxnSpPr>
        <p:spPr bwMode="auto">
          <a:xfrm>
            <a:off x="6599238" y="1333500"/>
            <a:ext cx="3889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16" name="Straight Connector 195"/>
          <p:cNvCxnSpPr>
            <a:cxnSpLocks noChangeShapeType="1"/>
          </p:cNvCxnSpPr>
          <p:nvPr/>
        </p:nvCxnSpPr>
        <p:spPr bwMode="auto">
          <a:xfrm>
            <a:off x="6599238" y="1404938"/>
            <a:ext cx="3889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17" name="Straight Connector 196"/>
          <p:cNvCxnSpPr>
            <a:cxnSpLocks noChangeShapeType="1"/>
          </p:cNvCxnSpPr>
          <p:nvPr/>
        </p:nvCxnSpPr>
        <p:spPr bwMode="auto">
          <a:xfrm>
            <a:off x="6605588" y="1549400"/>
            <a:ext cx="3889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18" name="Oval 20"/>
          <p:cNvSpPr>
            <a:spLocks noChangeArrowheads="1"/>
          </p:cNvSpPr>
          <p:nvPr/>
        </p:nvSpPr>
        <p:spPr bwMode="auto">
          <a:xfrm>
            <a:off x="6916738" y="1514475"/>
            <a:ext cx="71437" cy="71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619" name="Straight Connector 198"/>
          <p:cNvCxnSpPr>
            <a:cxnSpLocks noChangeShapeType="1"/>
          </p:cNvCxnSpPr>
          <p:nvPr/>
        </p:nvCxnSpPr>
        <p:spPr bwMode="auto">
          <a:xfrm>
            <a:off x="6599238" y="1477963"/>
            <a:ext cx="3889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oup 204"/>
          <p:cNvGrpSpPr/>
          <p:nvPr/>
        </p:nvGrpSpPr>
        <p:grpSpPr>
          <a:xfrm>
            <a:off x="7384196" y="901502"/>
            <a:ext cx="360159" cy="540619"/>
            <a:chOff x="3491880" y="3861048"/>
            <a:chExt cx="404813" cy="431800"/>
          </a:xfrm>
          <a:noFill/>
        </p:grpSpPr>
        <p:sp>
          <p:nvSpPr>
            <p:cNvPr id="110" name="Arc 5"/>
            <p:cNvSpPr>
              <a:spLocks/>
            </p:cNvSpPr>
            <p:nvPr/>
          </p:nvSpPr>
          <p:spPr bwMode="auto">
            <a:xfrm>
              <a:off x="3491880" y="3861048"/>
              <a:ext cx="86564" cy="203002"/>
            </a:xfrm>
            <a:custGeom>
              <a:avLst/>
              <a:gdLst>
                <a:gd name="T0" fmla="*/ 0 w 21600"/>
                <a:gd name="T1" fmla="*/ 0 h 21600"/>
                <a:gd name="T2" fmla="*/ 68 w 21600"/>
                <a:gd name="T3" fmla="*/ 181 h 21600"/>
                <a:gd name="T4" fmla="*/ 0 w 21600"/>
                <a:gd name="T5" fmla="*/ 18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111" name="Arc 6"/>
            <p:cNvSpPr>
              <a:spLocks/>
            </p:cNvSpPr>
            <p:nvPr/>
          </p:nvSpPr>
          <p:spPr bwMode="auto">
            <a:xfrm flipV="1">
              <a:off x="3491880" y="4076872"/>
              <a:ext cx="86564" cy="215975"/>
            </a:xfrm>
            <a:custGeom>
              <a:avLst/>
              <a:gdLst>
                <a:gd name="T0" fmla="*/ 0 w 21600"/>
                <a:gd name="T1" fmla="*/ 0 h 21600"/>
                <a:gd name="T2" fmla="*/ 68 w 21600"/>
                <a:gd name="T3" fmla="*/ 203 h 21600"/>
                <a:gd name="T4" fmla="*/ 0 w 21600"/>
                <a:gd name="T5" fmla="*/ 20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112" name="Arc 7"/>
            <p:cNvSpPr>
              <a:spLocks/>
            </p:cNvSpPr>
            <p:nvPr/>
          </p:nvSpPr>
          <p:spPr bwMode="auto">
            <a:xfrm>
              <a:off x="3491880" y="3861048"/>
              <a:ext cx="404813" cy="228798"/>
            </a:xfrm>
            <a:custGeom>
              <a:avLst/>
              <a:gdLst>
                <a:gd name="T0" fmla="*/ 0 w 21600"/>
                <a:gd name="T1" fmla="*/ 0 h 21600"/>
                <a:gd name="T2" fmla="*/ 159 w 21600"/>
                <a:gd name="T3" fmla="*/ 204 h 21600"/>
                <a:gd name="T4" fmla="*/ 0 w 21600"/>
                <a:gd name="T5" fmla="*/ 20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  <p:sp>
          <p:nvSpPr>
            <p:cNvPr id="113" name="Arc 8"/>
            <p:cNvSpPr>
              <a:spLocks/>
            </p:cNvSpPr>
            <p:nvPr/>
          </p:nvSpPr>
          <p:spPr bwMode="auto">
            <a:xfrm flipV="1">
              <a:off x="3491880" y="4039376"/>
              <a:ext cx="404813" cy="253472"/>
            </a:xfrm>
            <a:custGeom>
              <a:avLst/>
              <a:gdLst>
                <a:gd name="T0" fmla="*/ 0 w 21600"/>
                <a:gd name="T1" fmla="*/ 0 h 21600"/>
                <a:gd name="T2" fmla="*/ 159 w 21600"/>
                <a:gd name="T3" fmla="*/ 226 h 21600"/>
                <a:gd name="T4" fmla="*/ 0 w 21600"/>
                <a:gd name="T5" fmla="*/ 22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</p:grpSp>
      <p:cxnSp>
        <p:nvCxnSpPr>
          <p:cNvPr id="22621" name="Straight Connector 209"/>
          <p:cNvCxnSpPr>
            <a:cxnSpLocks noChangeShapeType="1"/>
          </p:cNvCxnSpPr>
          <p:nvPr/>
        </p:nvCxnSpPr>
        <p:spPr bwMode="auto">
          <a:xfrm>
            <a:off x="7205691" y="1000125"/>
            <a:ext cx="2508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2" name="Straight Connector 210"/>
          <p:cNvCxnSpPr>
            <a:cxnSpLocks noChangeShapeType="1"/>
          </p:cNvCxnSpPr>
          <p:nvPr/>
        </p:nvCxnSpPr>
        <p:spPr bwMode="auto">
          <a:xfrm>
            <a:off x="7277100" y="1370013"/>
            <a:ext cx="1793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3" name="Straight Connector 213"/>
          <p:cNvCxnSpPr>
            <a:cxnSpLocks noChangeShapeType="1"/>
          </p:cNvCxnSpPr>
          <p:nvPr/>
        </p:nvCxnSpPr>
        <p:spPr bwMode="auto">
          <a:xfrm flipV="1">
            <a:off x="7461250" y="1135119"/>
            <a:ext cx="0" cy="539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4" name="Straight Connector 215"/>
          <p:cNvCxnSpPr>
            <a:cxnSpLocks noChangeShapeType="1"/>
          </p:cNvCxnSpPr>
          <p:nvPr/>
        </p:nvCxnSpPr>
        <p:spPr bwMode="auto">
          <a:xfrm flipV="1">
            <a:off x="7277114" y="612775"/>
            <a:ext cx="7921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5" name="Straight Connector 217"/>
          <p:cNvCxnSpPr>
            <a:cxnSpLocks noChangeShapeType="1"/>
          </p:cNvCxnSpPr>
          <p:nvPr/>
        </p:nvCxnSpPr>
        <p:spPr bwMode="auto">
          <a:xfrm>
            <a:off x="7745413" y="1162050"/>
            <a:ext cx="309562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6" name="Straight Connector 306"/>
          <p:cNvCxnSpPr>
            <a:cxnSpLocks noChangeShapeType="1"/>
          </p:cNvCxnSpPr>
          <p:nvPr/>
        </p:nvCxnSpPr>
        <p:spPr bwMode="auto">
          <a:xfrm flipH="1">
            <a:off x="5880100" y="649344"/>
            <a:ext cx="719138" cy="3508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7" name="Straight Connector 308"/>
          <p:cNvCxnSpPr>
            <a:cxnSpLocks noChangeShapeType="1"/>
          </p:cNvCxnSpPr>
          <p:nvPr/>
        </p:nvCxnSpPr>
        <p:spPr bwMode="auto">
          <a:xfrm flipH="1" flipV="1">
            <a:off x="5889629" y="1009650"/>
            <a:ext cx="703263" cy="395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8" name="Straight Connector 315"/>
          <p:cNvCxnSpPr>
            <a:cxnSpLocks noChangeShapeType="1"/>
          </p:cNvCxnSpPr>
          <p:nvPr/>
        </p:nvCxnSpPr>
        <p:spPr bwMode="auto">
          <a:xfrm flipH="1" flipV="1">
            <a:off x="5988050" y="288926"/>
            <a:ext cx="611188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29" name="Straight Connector 321"/>
          <p:cNvCxnSpPr>
            <a:cxnSpLocks noChangeShapeType="1"/>
          </p:cNvCxnSpPr>
          <p:nvPr/>
        </p:nvCxnSpPr>
        <p:spPr bwMode="auto">
          <a:xfrm flipH="1">
            <a:off x="5772150" y="1730375"/>
            <a:ext cx="2159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0" name="Straight Connector 333"/>
          <p:cNvCxnSpPr>
            <a:cxnSpLocks noChangeShapeType="1"/>
          </p:cNvCxnSpPr>
          <p:nvPr/>
        </p:nvCxnSpPr>
        <p:spPr bwMode="auto">
          <a:xfrm flipH="1" flipV="1">
            <a:off x="5988050" y="288925"/>
            <a:ext cx="611188" cy="649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1" name="Straight Connector 335"/>
          <p:cNvCxnSpPr>
            <a:cxnSpLocks noChangeShapeType="1"/>
          </p:cNvCxnSpPr>
          <p:nvPr/>
        </p:nvCxnSpPr>
        <p:spPr bwMode="auto">
          <a:xfrm flipH="1">
            <a:off x="5951538" y="1081144"/>
            <a:ext cx="641350" cy="6492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2" name="Straight Connector 337"/>
          <p:cNvCxnSpPr>
            <a:cxnSpLocks noChangeShapeType="1"/>
          </p:cNvCxnSpPr>
          <p:nvPr/>
        </p:nvCxnSpPr>
        <p:spPr bwMode="auto">
          <a:xfrm flipV="1">
            <a:off x="5951538" y="1477963"/>
            <a:ext cx="641350" cy="25241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3" name="Straight Connector 339"/>
          <p:cNvCxnSpPr>
            <a:cxnSpLocks noChangeShapeType="1"/>
          </p:cNvCxnSpPr>
          <p:nvPr/>
        </p:nvCxnSpPr>
        <p:spPr bwMode="auto">
          <a:xfrm flipH="1" flipV="1">
            <a:off x="5988050" y="288981"/>
            <a:ext cx="611188" cy="1044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4" name="Straight Connector 486"/>
          <p:cNvCxnSpPr>
            <a:cxnSpLocks noChangeShapeType="1"/>
          </p:cNvCxnSpPr>
          <p:nvPr/>
        </p:nvCxnSpPr>
        <p:spPr bwMode="auto">
          <a:xfrm>
            <a:off x="5772178" y="288925"/>
            <a:ext cx="2524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5" name="Straight Connector 501"/>
          <p:cNvCxnSpPr>
            <a:cxnSpLocks noChangeShapeType="1"/>
          </p:cNvCxnSpPr>
          <p:nvPr/>
        </p:nvCxnSpPr>
        <p:spPr bwMode="auto">
          <a:xfrm flipH="1">
            <a:off x="5951544" y="722313"/>
            <a:ext cx="647700" cy="10080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6" name="Straight Connector 503"/>
          <p:cNvCxnSpPr>
            <a:cxnSpLocks noChangeShapeType="1"/>
          </p:cNvCxnSpPr>
          <p:nvPr/>
        </p:nvCxnSpPr>
        <p:spPr bwMode="auto">
          <a:xfrm flipH="1" flipV="1">
            <a:off x="6527800" y="252413"/>
            <a:ext cx="82550" cy="25241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7" name="Straight Connector 505"/>
          <p:cNvCxnSpPr>
            <a:cxnSpLocks noChangeShapeType="1"/>
          </p:cNvCxnSpPr>
          <p:nvPr/>
        </p:nvCxnSpPr>
        <p:spPr bwMode="auto">
          <a:xfrm flipH="1">
            <a:off x="6456391" y="1549456"/>
            <a:ext cx="153987" cy="2524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38" name="Straight Connector 515"/>
          <p:cNvCxnSpPr>
            <a:cxnSpLocks noChangeShapeType="1"/>
          </p:cNvCxnSpPr>
          <p:nvPr/>
        </p:nvCxnSpPr>
        <p:spPr bwMode="auto">
          <a:xfrm flipH="1" flipV="1">
            <a:off x="6348441" y="180975"/>
            <a:ext cx="261937" cy="10810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39" name="TextBox 524"/>
          <p:cNvSpPr txBox="1">
            <a:spLocks noChangeArrowheads="1"/>
          </p:cNvSpPr>
          <p:nvPr/>
        </p:nvSpPr>
        <p:spPr bwMode="auto">
          <a:xfrm>
            <a:off x="5448300" y="828676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2640" name="TextBox 525"/>
          <p:cNvSpPr txBox="1">
            <a:spLocks noChangeArrowheads="1"/>
          </p:cNvSpPr>
          <p:nvPr/>
        </p:nvSpPr>
        <p:spPr bwMode="auto">
          <a:xfrm>
            <a:off x="5256213" y="136526"/>
            <a:ext cx="57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0000"/>
                </a:solidFill>
              </a:rPr>
              <a:t>n+1</a:t>
            </a:r>
          </a:p>
        </p:txBody>
      </p:sp>
      <p:sp>
        <p:nvSpPr>
          <p:cNvPr id="22641" name="TextBox 527"/>
          <p:cNvSpPr txBox="1">
            <a:spLocks noChangeArrowheads="1"/>
          </p:cNvSpPr>
          <p:nvPr/>
        </p:nvSpPr>
        <p:spPr bwMode="auto">
          <a:xfrm>
            <a:off x="5326092" y="1514476"/>
            <a:ext cx="518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800"/>
              <a:t>n-1</a:t>
            </a:r>
          </a:p>
        </p:txBody>
      </p:sp>
      <p:sp>
        <p:nvSpPr>
          <p:cNvPr id="22642" name="Freeform 155"/>
          <p:cNvSpPr>
            <a:spLocks/>
          </p:cNvSpPr>
          <p:nvPr/>
        </p:nvSpPr>
        <p:spPr bwMode="auto">
          <a:xfrm>
            <a:off x="5689600" y="4673600"/>
            <a:ext cx="184666" cy="369332"/>
          </a:xfrm>
          <a:custGeom>
            <a:avLst/>
            <a:gdLst>
              <a:gd name="T0" fmla="*/ 177800 w 2667000"/>
              <a:gd name="T1" fmla="*/ 1612900 h 1803400"/>
              <a:gd name="T2" fmla="*/ 368300 w 2667000"/>
              <a:gd name="T3" fmla="*/ 1485900 h 1803400"/>
              <a:gd name="T4" fmla="*/ 342900 w 2667000"/>
              <a:gd name="T5" fmla="*/ 1473200 h 1803400"/>
              <a:gd name="T6" fmla="*/ 419100 w 2667000"/>
              <a:gd name="T7" fmla="*/ 1435100 h 1803400"/>
              <a:gd name="T8" fmla="*/ 438150 w 2667000"/>
              <a:gd name="T9" fmla="*/ 1447800 h 1803400"/>
              <a:gd name="T10" fmla="*/ 685800 w 2667000"/>
              <a:gd name="T11" fmla="*/ 1276350 h 1803400"/>
              <a:gd name="T12" fmla="*/ 660400 w 2667000"/>
              <a:gd name="T13" fmla="*/ 1270000 h 1803400"/>
              <a:gd name="T14" fmla="*/ 730250 w 2667000"/>
              <a:gd name="T15" fmla="*/ 1225550 h 1803400"/>
              <a:gd name="T16" fmla="*/ 762000 w 2667000"/>
              <a:gd name="T17" fmla="*/ 1257300 h 1803400"/>
              <a:gd name="T18" fmla="*/ 1009650 w 2667000"/>
              <a:gd name="T19" fmla="*/ 1079500 h 1803400"/>
              <a:gd name="T20" fmla="*/ 965200 w 2667000"/>
              <a:gd name="T21" fmla="*/ 1060450 h 1803400"/>
              <a:gd name="T22" fmla="*/ 1054100 w 2667000"/>
              <a:gd name="T23" fmla="*/ 1003300 h 1803400"/>
              <a:gd name="T24" fmla="*/ 1104900 w 2667000"/>
              <a:gd name="T25" fmla="*/ 1041400 h 1803400"/>
              <a:gd name="T26" fmla="*/ 1327150 w 2667000"/>
              <a:gd name="T27" fmla="*/ 882650 h 1803400"/>
              <a:gd name="T28" fmla="*/ 1270000 w 2667000"/>
              <a:gd name="T29" fmla="*/ 857250 h 1803400"/>
              <a:gd name="T30" fmla="*/ 1352550 w 2667000"/>
              <a:gd name="T31" fmla="*/ 806450 h 1803400"/>
              <a:gd name="T32" fmla="*/ 1409700 w 2667000"/>
              <a:gd name="T33" fmla="*/ 838200 h 1803400"/>
              <a:gd name="T34" fmla="*/ 1619250 w 2667000"/>
              <a:gd name="T35" fmla="*/ 685800 h 1803400"/>
              <a:gd name="T36" fmla="*/ 1568450 w 2667000"/>
              <a:gd name="T37" fmla="*/ 660400 h 1803400"/>
              <a:gd name="T38" fmla="*/ 1651000 w 2667000"/>
              <a:gd name="T39" fmla="*/ 609600 h 1803400"/>
              <a:gd name="T40" fmla="*/ 1714500 w 2667000"/>
              <a:gd name="T41" fmla="*/ 647700 h 1803400"/>
              <a:gd name="T42" fmla="*/ 1943100 w 2667000"/>
              <a:gd name="T43" fmla="*/ 488950 h 1803400"/>
              <a:gd name="T44" fmla="*/ 1866900 w 2667000"/>
              <a:gd name="T45" fmla="*/ 457200 h 1803400"/>
              <a:gd name="T46" fmla="*/ 1949450 w 2667000"/>
              <a:gd name="T47" fmla="*/ 412750 h 1803400"/>
              <a:gd name="T48" fmla="*/ 2019300 w 2667000"/>
              <a:gd name="T49" fmla="*/ 444500 h 1803400"/>
              <a:gd name="T50" fmla="*/ 2241550 w 2667000"/>
              <a:gd name="T51" fmla="*/ 304800 h 1803400"/>
              <a:gd name="T52" fmla="*/ 2165350 w 2667000"/>
              <a:gd name="T53" fmla="*/ 266700 h 1803400"/>
              <a:gd name="T54" fmla="*/ 2235200 w 2667000"/>
              <a:gd name="T55" fmla="*/ 209550 h 1803400"/>
              <a:gd name="T56" fmla="*/ 2330450 w 2667000"/>
              <a:gd name="T57" fmla="*/ 260350 h 1803400"/>
              <a:gd name="T58" fmla="*/ 2571750 w 2667000"/>
              <a:gd name="T59" fmla="*/ 101600 h 1803400"/>
              <a:gd name="T60" fmla="*/ 2482850 w 2667000"/>
              <a:gd name="T61" fmla="*/ 57150 h 1803400"/>
              <a:gd name="T62" fmla="*/ 2559050 w 2667000"/>
              <a:gd name="T63" fmla="*/ 0 h 1803400"/>
              <a:gd name="T64" fmla="*/ 2667000 w 2667000"/>
              <a:gd name="T65" fmla="*/ 69850 h 1803400"/>
              <a:gd name="T66" fmla="*/ 120650 w 2667000"/>
              <a:gd name="T67" fmla="*/ 1784350 h 1803400"/>
              <a:gd name="T68" fmla="*/ 76200 w 2667000"/>
              <a:gd name="T69" fmla="*/ 1803400 h 1803400"/>
              <a:gd name="T70" fmla="*/ 0 w 2667000"/>
              <a:gd name="T71" fmla="*/ 1746250 h 1803400"/>
              <a:gd name="T72" fmla="*/ 177800 w 2667000"/>
              <a:gd name="T73" fmla="*/ 1612900 h 18034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67000"/>
              <a:gd name="T112" fmla="*/ 0 h 1803400"/>
              <a:gd name="T113" fmla="*/ 2667000 w 2667000"/>
              <a:gd name="T114" fmla="*/ 1803400 h 18034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67000" h="1803400">
                <a:moveTo>
                  <a:pt x="177800" y="1612900"/>
                </a:moveTo>
                <a:lnTo>
                  <a:pt x="368300" y="1485900"/>
                </a:lnTo>
                <a:lnTo>
                  <a:pt x="342900" y="1473200"/>
                </a:lnTo>
                <a:lnTo>
                  <a:pt x="419100" y="1435100"/>
                </a:lnTo>
                <a:lnTo>
                  <a:pt x="438150" y="1447800"/>
                </a:lnTo>
                <a:lnTo>
                  <a:pt x="685800" y="1276350"/>
                </a:lnTo>
                <a:lnTo>
                  <a:pt x="660400" y="1270000"/>
                </a:lnTo>
                <a:lnTo>
                  <a:pt x="730250" y="1225550"/>
                </a:lnTo>
                <a:lnTo>
                  <a:pt x="762000" y="1257300"/>
                </a:lnTo>
                <a:lnTo>
                  <a:pt x="1009650" y="1079500"/>
                </a:lnTo>
                <a:lnTo>
                  <a:pt x="965200" y="1060450"/>
                </a:lnTo>
                <a:lnTo>
                  <a:pt x="1054100" y="1003300"/>
                </a:lnTo>
                <a:lnTo>
                  <a:pt x="1104900" y="1041400"/>
                </a:lnTo>
                <a:lnTo>
                  <a:pt x="1327150" y="882650"/>
                </a:lnTo>
                <a:lnTo>
                  <a:pt x="1270000" y="857250"/>
                </a:lnTo>
                <a:lnTo>
                  <a:pt x="1352550" y="806450"/>
                </a:lnTo>
                <a:lnTo>
                  <a:pt x="1409700" y="838200"/>
                </a:lnTo>
                <a:lnTo>
                  <a:pt x="1619250" y="685800"/>
                </a:lnTo>
                <a:lnTo>
                  <a:pt x="1568450" y="660400"/>
                </a:lnTo>
                <a:lnTo>
                  <a:pt x="1651000" y="609600"/>
                </a:lnTo>
                <a:lnTo>
                  <a:pt x="1714500" y="647700"/>
                </a:lnTo>
                <a:lnTo>
                  <a:pt x="1943100" y="488950"/>
                </a:lnTo>
                <a:lnTo>
                  <a:pt x="1866900" y="457200"/>
                </a:lnTo>
                <a:lnTo>
                  <a:pt x="1949450" y="412750"/>
                </a:lnTo>
                <a:lnTo>
                  <a:pt x="2019300" y="444500"/>
                </a:lnTo>
                <a:lnTo>
                  <a:pt x="2241550" y="304800"/>
                </a:lnTo>
                <a:lnTo>
                  <a:pt x="2165350" y="266700"/>
                </a:lnTo>
                <a:lnTo>
                  <a:pt x="2235200" y="209550"/>
                </a:lnTo>
                <a:lnTo>
                  <a:pt x="2330450" y="260350"/>
                </a:lnTo>
                <a:lnTo>
                  <a:pt x="2571750" y="101600"/>
                </a:lnTo>
                <a:lnTo>
                  <a:pt x="2482850" y="57150"/>
                </a:lnTo>
                <a:lnTo>
                  <a:pt x="2559050" y="0"/>
                </a:lnTo>
                <a:lnTo>
                  <a:pt x="2667000" y="69850"/>
                </a:lnTo>
                <a:lnTo>
                  <a:pt x="120650" y="1784350"/>
                </a:lnTo>
                <a:lnTo>
                  <a:pt x="76200" y="1803400"/>
                </a:lnTo>
                <a:lnTo>
                  <a:pt x="0" y="1746250"/>
                </a:lnTo>
                <a:lnTo>
                  <a:pt x="177800" y="16129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CC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643" name="TextBox 4"/>
          <p:cNvSpPr txBox="1">
            <a:spLocks noChangeArrowheads="1"/>
          </p:cNvSpPr>
          <p:nvPr/>
        </p:nvSpPr>
        <p:spPr bwMode="auto">
          <a:xfrm>
            <a:off x="107950" y="584255"/>
            <a:ext cx="585929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schemeClr val="tx1"/>
                </a:solidFill>
              </a:rPr>
              <a:t>next version of chip should incorporate all features required for HL-LHC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b="1">
                <a:solidFill>
                  <a:srgbClr val="002060"/>
                </a:solidFill>
              </a:rPr>
              <a:t> final choices for front end</a:t>
            </a:r>
            <a:endParaRPr lang="en-GB">
              <a:solidFill>
                <a:schemeClr val="tx1"/>
              </a:solidFill>
            </a:endParaRP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½ strip cluster resolution </a:t>
            </a:r>
          </a:p>
          <a:p>
            <a:pPr lvl="2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2 strip cluster position assigned to mid-point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b="1">
                <a:solidFill>
                  <a:srgbClr val="002060"/>
                </a:solidFill>
              </a:rPr>
              <a:t> stub data definition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8 bits address (for ½ strip resolution) of cluster in bottom layer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5 bit bend information</a:t>
            </a:r>
          </a:p>
          <a:p>
            <a:pPr lvl="2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address of correlating cluster in top layer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b="1">
                <a:solidFill>
                  <a:srgbClr val="002060"/>
                </a:solidFill>
              </a:rPr>
              <a:t> stub data formatting &amp; transmission to concentrator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13 bit / stub, up to 3 stubs/BX =&gt; 39 bits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+1 bit unsparsified L1 triggered readout data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=&gt; 40 bits / 25 nsec</a:t>
            </a:r>
          </a:p>
          <a:p>
            <a:pPr lvl="2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e.g. 10 lines at 160 Mbps  (per chip)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b="1">
                <a:solidFill>
                  <a:srgbClr val="002060"/>
                </a:solidFill>
              </a:rPr>
              <a:t> other useful features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e.g. slow ADC to monitor bias levels</a:t>
            </a:r>
          </a:p>
          <a:p>
            <a:pPr lvl="1" eaLnBrk="1" hangingPunct="1"/>
            <a:r>
              <a:rPr lang="en-GB">
                <a:solidFill>
                  <a:schemeClr val="tx1"/>
                </a:solidFill>
                <a:ea typeface="ＭＳ Ｐゴシック" charset="0"/>
              </a:rPr>
              <a:t>…</a:t>
            </a:r>
          </a:p>
          <a:p>
            <a:pPr eaLnBrk="1" hangingPunct="1">
              <a:buFont typeface="Arial" charset="0"/>
              <a:buChar char="•"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2644" name="TextBox 158"/>
          <p:cNvSpPr txBox="1">
            <a:spLocks noChangeArrowheads="1"/>
          </p:cNvSpPr>
          <p:nvPr/>
        </p:nvSpPr>
        <p:spPr bwMode="auto">
          <a:xfrm>
            <a:off x="4032251" y="6381806"/>
            <a:ext cx="1184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concentrator</a:t>
            </a:r>
          </a:p>
        </p:txBody>
      </p:sp>
      <p:cxnSp>
        <p:nvCxnSpPr>
          <p:cNvPr id="22645" name="Straight Arrow Connector 163"/>
          <p:cNvCxnSpPr>
            <a:cxnSpLocks noChangeShapeType="1"/>
          </p:cNvCxnSpPr>
          <p:nvPr/>
        </p:nvCxnSpPr>
        <p:spPr bwMode="auto">
          <a:xfrm flipV="1">
            <a:off x="5148263" y="6273800"/>
            <a:ext cx="539750" cy="2159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46" name="TextBox 164"/>
          <p:cNvSpPr txBox="1">
            <a:spLocks noChangeArrowheads="1"/>
          </p:cNvSpPr>
          <p:nvPr/>
        </p:nvSpPr>
        <p:spPr bwMode="auto">
          <a:xfrm rot="-2199447">
            <a:off x="5793350" y="5935639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47" name="TextBox 165"/>
          <p:cNvSpPr txBox="1">
            <a:spLocks noChangeArrowheads="1"/>
          </p:cNvSpPr>
          <p:nvPr/>
        </p:nvSpPr>
        <p:spPr bwMode="auto">
          <a:xfrm rot="-2199447">
            <a:off x="6091800" y="5738789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48" name="TextBox 166"/>
          <p:cNvSpPr txBox="1">
            <a:spLocks noChangeArrowheads="1"/>
          </p:cNvSpPr>
          <p:nvPr/>
        </p:nvSpPr>
        <p:spPr bwMode="auto">
          <a:xfrm rot="-2199447">
            <a:off x="6399776" y="5530827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49" name="TextBox 167"/>
          <p:cNvSpPr txBox="1">
            <a:spLocks noChangeArrowheads="1"/>
          </p:cNvSpPr>
          <p:nvPr/>
        </p:nvSpPr>
        <p:spPr bwMode="auto">
          <a:xfrm rot="-2199447">
            <a:off x="6707750" y="5322864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50" name="TextBox 168"/>
          <p:cNvSpPr txBox="1">
            <a:spLocks noChangeArrowheads="1"/>
          </p:cNvSpPr>
          <p:nvPr/>
        </p:nvSpPr>
        <p:spPr bwMode="auto">
          <a:xfrm rot="-2199447">
            <a:off x="7015725" y="5114902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51" name="TextBox 169"/>
          <p:cNvSpPr txBox="1">
            <a:spLocks noChangeArrowheads="1"/>
          </p:cNvSpPr>
          <p:nvPr/>
        </p:nvSpPr>
        <p:spPr bwMode="auto">
          <a:xfrm rot="-2199447">
            <a:off x="7323702" y="4908527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52" name="TextBox 170"/>
          <p:cNvSpPr txBox="1">
            <a:spLocks noChangeArrowheads="1"/>
          </p:cNvSpPr>
          <p:nvPr/>
        </p:nvSpPr>
        <p:spPr bwMode="auto">
          <a:xfrm rot="-2199447">
            <a:off x="7631675" y="4700564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53" name="TextBox 171"/>
          <p:cNvSpPr txBox="1">
            <a:spLocks noChangeArrowheads="1"/>
          </p:cNvSpPr>
          <p:nvPr/>
        </p:nvSpPr>
        <p:spPr bwMode="auto">
          <a:xfrm rot="-2199447">
            <a:off x="7939652" y="4492602"/>
            <a:ext cx="4624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000" b="1"/>
              <a:t>CBC</a:t>
            </a:r>
          </a:p>
        </p:txBody>
      </p:sp>
      <p:sp>
        <p:nvSpPr>
          <p:cNvPr id="22654" name="TextBox 172"/>
          <p:cNvSpPr txBox="1">
            <a:spLocks noChangeArrowheads="1"/>
          </p:cNvSpPr>
          <p:nvPr/>
        </p:nvSpPr>
        <p:spPr bwMode="auto">
          <a:xfrm>
            <a:off x="7526339" y="5642031"/>
            <a:ext cx="13321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10 lines / CBC</a:t>
            </a:r>
          </a:p>
        </p:txBody>
      </p:sp>
      <p:cxnSp>
        <p:nvCxnSpPr>
          <p:cNvPr id="22655" name="Straight Arrow Connector 174"/>
          <p:cNvCxnSpPr>
            <a:cxnSpLocks noChangeShapeType="1"/>
          </p:cNvCxnSpPr>
          <p:nvPr/>
        </p:nvCxnSpPr>
        <p:spPr bwMode="auto">
          <a:xfrm flipH="1" flipV="1">
            <a:off x="7019927" y="5589644"/>
            <a:ext cx="539750" cy="17938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656" name="Straight Connector 258"/>
          <p:cNvCxnSpPr>
            <a:cxnSpLocks noChangeShapeType="1"/>
          </p:cNvCxnSpPr>
          <p:nvPr/>
        </p:nvCxnSpPr>
        <p:spPr bwMode="auto">
          <a:xfrm flipV="1">
            <a:off x="806450" y="5095875"/>
            <a:ext cx="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657" name="TextBox 259"/>
          <p:cNvSpPr txBox="1">
            <a:spLocks noChangeArrowheads="1"/>
          </p:cNvSpPr>
          <p:nvPr/>
        </p:nvSpPr>
        <p:spPr bwMode="auto">
          <a:xfrm>
            <a:off x="266700" y="5435655"/>
            <a:ext cx="6238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schemeClr val="tx1"/>
                </a:solidFill>
              </a:rPr>
              <a:t>25 ns</a:t>
            </a:r>
          </a:p>
        </p:txBody>
      </p:sp>
      <p:grpSp>
        <p:nvGrpSpPr>
          <p:cNvPr id="22658" name="Group 221"/>
          <p:cNvGrpSpPr>
            <a:grpSpLocks/>
          </p:cNvGrpSpPr>
          <p:nvPr/>
        </p:nvGrpSpPr>
        <p:grpSpPr bwMode="auto">
          <a:xfrm>
            <a:off x="266727" y="4824468"/>
            <a:ext cx="3395663" cy="1298575"/>
            <a:chOff x="168" y="3039"/>
            <a:chExt cx="2139" cy="818"/>
          </a:xfrm>
        </p:grpSpPr>
        <p:sp>
          <p:nvSpPr>
            <p:cNvPr id="22659" name="TextBox 177"/>
            <p:cNvSpPr txBox="1">
              <a:spLocks noChangeArrowheads="1"/>
            </p:cNvSpPr>
            <p:nvPr/>
          </p:nvSpPr>
          <p:spPr bwMode="auto">
            <a:xfrm>
              <a:off x="627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0" name="TextBox 218"/>
            <p:cNvSpPr txBox="1">
              <a:spLocks noChangeArrowheads="1"/>
            </p:cNvSpPr>
            <p:nvPr/>
          </p:nvSpPr>
          <p:spPr bwMode="auto">
            <a:xfrm>
              <a:off x="787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1" name="TextBox 219"/>
            <p:cNvSpPr txBox="1">
              <a:spLocks noChangeArrowheads="1"/>
            </p:cNvSpPr>
            <p:nvPr/>
          </p:nvSpPr>
          <p:spPr bwMode="auto">
            <a:xfrm>
              <a:off x="947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2" name="TextBox 220"/>
            <p:cNvSpPr txBox="1">
              <a:spLocks noChangeArrowheads="1"/>
            </p:cNvSpPr>
            <p:nvPr/>
          </p:nvSpPr>
          <p:spPr bwMode="auto">
            <a:xfrm>
              <a:off x="1106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3" name="TextBox 221"/>
            <p:cNvSpPr txBox="1">
              <a:spLocks noChangeArrowheads="1"/>
            </p:cNvSpPr>
            <p:nvPr/>
          </p:nvSpPr>
          <p:spPr bwMode="auto">
            <a:xfrm>
              <a:off x="1266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4" name="TextBox 222"/>
            <p:cNvSpPr txBox="1">
              <a:spLocks noChangeArrowheads="1"/>
            </p:cNvSpPr>
            <p:nvPr/>
          </p:nvSpPr>
          <p:spPr bwMode="auto">
            <a:xfrm>
              <a:off x="1420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5" name="TextBox 223"/>
            <p:cNvSpPr txBox="1">
              <a:spLocks noChangeArrowheads="1"/>
            </p:cNvSpPr>
            <p:nvPr/>
          </p:nvSpPr>
          <p:spPr bwMode="auto">
            <a:xfrm>
              <a:off x="1573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6" name="TextBox 224"/>
            <p:cNvSpPr txBox="1">
              <a:spLocks noChangeArrowheads="1"/>
            </p:cNvSpPr>
            <p:nvPr/>
          </p:nvSpPr>
          <p:spPr bwMode="auto">
            <a:xfrm>
              <a:off x="1727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S1</a:t>
              </a:r>
            </a:p>
          </p:txBody>
        </p:sp>
        <p:sp>
          <p:nvSpPr>
            <p:cNvPr id="22667" name="TextBox 225"/>
            <p:cNvSpPr txBox="1">
              <a:spLocks noChangeArrowheads="1"/>
            </p:cNvSpPr>
            <p:nvPr/>
          </p:nvSpPr>
          <p:spPr bwMode="auto">
            <a:xfrm>
              <a:off x="1886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B1</a:t>
              </a:r>
            </a:p>
          </p:txBody>
        </p:sp>
        <p:sp>
          <p:nvSpPr>
            <p:cNvPr id="22668" name="TextBox 226"/>
            <p:cNvSpPr txBox="1">
              <a:spLocks noChangeArrowheads="1"/>
            </p:cNvSpPr>
            <p:nvPr/>
          </p:nvSpPr>
          <p:spPr bwMode="auto">
            <a:xfrm>
              <a:off x="2052" y="318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B1</a:t>
              </a:r>
            </a:p>
          </p:txBody>
        </p:sp>
        <p:sp>
          <p:nvSpPr>
            <p:cNvPr id="22669" name="TextBox 227"/>
            <p:cNvSpPr txBox="1">
              <a:spLocks noChangeArrowheads="1"/>
            </p:cNvSpPr>
            <p:nvPr/>
          </p:nvSpPr>
          <p:spPr bwMode="auto">
            <a:xfrm>
              <a:off x="627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B1</a:t>
              </a:r>
            </a:p>
          </p:txBody>
        </p:sp>
        <p:sp>
          <p:nvSpPr>
            <p:cNvPr id="22670" name="TextBox 228"/>
            <p:cNvSpPr txBox="1">
              <a:spLocks noChangeArrowheads="1"/>
            </p:cNvSpPr>
            <p:nvPr/>
          </p:nvSpPr>
          <p:spPr bwMode="auto">
            <a:xfrm>
              <a:off x="780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B1</a:t>
              </a:r>
            </a:p>
          </p:txBody>
        </p:sp>
        <p:sp>
          <p:nvSpPr>
            <p:cNvPr id="22671" name="TextBox 229"/>
            <p:cNvSpPr txBox="1">
              <a:spLocks noChangeArrowheads="1"/>
            </p:cNvSpPr>
            <p:nvPr/>
          </p:nvSpPr>
          <p:spPr bwMode="auto">
            <a:xfrm>
              <a:off x="945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B1</a:t>
              </a:r>
            </a:p>
          </p:txBody>
        </p:sp>
        <p:sp>
          <p:nvSpPr>
            <p:cNvPr id="22672" name="TextBox 230"/>
            <p:cNvSpPr txBox="1">
              <a:spLocks noChangeArrowheads="1"/>
            </p:cNvSpPr>
            <p:nvPr/>
          </p:nvSpPr>
          <p:spPr bwMode="auto">
            <a:xfrm>
              <a:off x="1097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3" name="TextBox 231"/>
            <p:cNvSpPr txBox="1">
              <a:spLocks noChangeArrowheads="1"/>
            </p:cNvSpPr>
            <p:nvPr/>
          </p:nvSpPr>
          <p:spPr bwMode="auto">
            <a:xfrm>
              <a:off x="1257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4" name="TextBox 232"/>
            <p:cNvSpPr txBox="1">
              <a:spLocks noChangeArrowheads="1"/>
            </p:cNvSpPr>
            <p:nvPr/>
          </p:nvSpPr>
          <p:spPr bwMode="auto">
            <a:xfrm>
              <a:off x="1418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5" name="TextBox 233"/>
            <p:cNvSpPr txBox="1">
              <a:spLocks noChangeArrowheads="1"/>
            </p:cNvSpPr>
            <p:nvPr/>
          </p:nvSpPr>
          <p:spPr bwMode="auto">
            <a:xfrm>
              <a:off x="1578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6" name="TextBox 234"/>
            <p:cNvSpPr txBox="1">
              <a:spLocks noChangeArrowheads="1"/>
            </p:cNvSpPr>
            <p:nvPr/>
          </p:nvSpPr>
          <p:spPr bwMode="auto">
            <a:xfrm>
              <a:off x="1733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7" name="TextBox 235"/>
            <p:cNvSpPr txBox="1">
              <a:spLocks noChangeArrowheads="1"/>
            </p:cNvSpPr>
            <p:nvPr/>
          </p:nvSpPr>
          <p:spPr bwMode="auto">
            <a:xfrm>
              <a:off x="1887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8" name="TextBox 236"/>
            <p:cNvSpPr txBox="1">
              <a:spLocks noChangeArrowheads="1"/>
            </p:cNvSpPr>
            <p:nvPr/>
          </p:nvSpPr>
          <p:spPr bwMode="auto">
            <a:xfrm>
              <a:off x="2048" y="3346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79" name="TextBox 237"/>
            <p:cNvSpPr txBox="1">
              <a:spLocks noChangeArrowheads="1"/>
            </p:cNvSpPr>
            <p:nvPr/>
          </p:nvSpPr>
          <p:spPr bwMode="auto">
            <a:xfrm>
              <a:off x="621" y="350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S2</a:t>
              </a:r>
            </a:p>
          </p:txBody>
        </p:sp>
        <p:sp>
          <p:nvSpPr>
            <p:cNvPr id="22680" name="TextBox 238"/>
            <p:cNvSpPr txBox="1">
              <a:spLocks noChangeArrowheads="1"/>
            </p:cNvSpPr>
            <p:nvPr/>
          </p:nvSpPr>
          <p:spPr bwMode="auto">
            <a:xfrm>
              <a:off x="777" y="3505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B2</a:t>
              </a:r>
            </a:p>
          </p:txBody>
        </p:sp>
        <p:sp>
          <p:nvSpPr>
            <p:cNvPr id="22681" name="TextBox 239"/>
            <p:cNvSpPr txBox="1">
              <a:spLocks noChangeArrowheads="1"/>
            </p:cNvSpPr>
            <p:nvPr/>
          </p:nvSpPr>
          <p:spPr bwMode="auto">
            <a:xfrm>
              <a:off x="938" y="3507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B2</a:t>
              </a:r>
            </a:p>
          </p:txBody>
        </p:sp>
        <p:sp>
          <p:nvSpPr>
            <p:cNvPr id="22682" name="TextBox 240"/>
            <p:cNvSpPr txBox="1">
              <a:spLocks noChangeArrowheads="1"/>
            </p:cNvSpPr>
            <p:nvPr/>
          </p:nvSpPr>
          <p:spPr bwMode="auto">
            <a:xfrm>
              <a:off x="1100" y="3509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B2</a:t>
              </a:r>
            </a:p>
          </p:txBody>
        </p:sp>
        <p:sp>
          <p:nvSpPr>
            <p:cNvPr id="22683" name="TextBox 241"/>
            <p:cNvSpPr txBox="1">
              <a:spLocks noChangeArrowheads="1"/>
            </p:cNvSpPr>
            <p:nvPr/>
          </p:nvSpPr>
          <p:spPr bwMode="auto">
            <a:xfrm>
              <a:off x="1261" y="3511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B2</a:t>
              </a:r>
            </a:p>
          </p:txBody>
        </p:sp>
        <p:sp>
          <p:nvSpPr>
            <p:cNvPr id="22684" name="TextBox 242"/>
            <p:cNvSpPr txBox="1">
              <a:spLocks noChangeArrowheads="1"/>
            </p:cNvSpPr>
            <p:nvPr/>
          </p:nvSpPr>
          <p:spPr bwMode="auto">
            <a:xfrm>
              <a:off x="1423" y="351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B2</a:t>
              </a:r>
            </a:p>
          </p:txBody>
        </p:sp>
        <p:sp>
          <p:nvSpPr>
            <p:cNvPr id="22685" name="TextBox 243"/>
            <p:cNvSpPr txBox="1">
              <a:spLocks noChangeArrowheads="1"/>
            </p:cNvSpPr>
            <p:nvPr/>
          </p:nvSpPr>
          <p:spPr bwMode="auto">
            <a:xfrm>
              <a:off x="1575" y="3511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86" name="TextBox 244"/>
            <p:cNvSpPr txBox="1">
              <a:spLocks noChangeArrowheads="1"/>
            </p:cNvSpPr>
            <p:nvPr/>
          </p:nvSpPr>
          <p:spPr bwMode="auto">
            <a:xfrm>
              <a:off x="1733" y="3511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87" name="TextBox 245"/>
            <p:cNvSpPr txBox="1">
              <a:spLocks noChangeArrowheads="1"/>
            </p:cNvSpPr>
            <p:nvPr/>
          </p:nvSpPr>
          <p:spPr bwMode="auto">
            <a:xfrm>
              <a:off x="1891" y="3511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88" name="TextBox 246"/>
            <p:cNvSpPr txBox="1">
              <a:spLocks noChangeArrowheads="1"/>
            </p:cNvSpPr>
            <p:nvPr/>
          </p:nvSpPr>
          <p:spPr bwMode="auto">
            <a:xfrm>
              <a:off x="2048" y="3511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89" name="TextBox 247"/>
            <p:cNvSpPr txBox="1">
              <a:spLocks noChangeArrowheads="1"/>
            </p:cNvSpPr>
            <p:nvPr/>
          </p:nvSpPr>
          <p:spPr bwMode="auto">
            <a:xfrm>
              <a:off x="621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90" name="TextBox 248"/>
            <p:cNvSpPr txBox="1">
              <a:spLocks noChangeArrowheads="1"/>
            </p:cNvSpPr>
            <p:nvPr/>
          </p:nvSpPr>
          <p:spPr bwMode="auto">
            <a:xfrm>
              <a:off x="781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91" name="TextBox 249"/>
            <p:cNvSpPr txBox="1">
              <a:spLocks noChangeArrowheads="1"/>
            </p:cNvSpPr>
            <p:nvPr/>
          </p:nvSpPr>
          <p:spPr bwMode="auto">
            <a:xfrm>
              <a:off x="941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92" name="TextBox 250"/>
            <p:cNvSpPr txBox="1">
              <a:spLocks noChangeArrowheads="1"/>
            </p:cNvSpPr>
            <p:nvPr/>
          </p:nvSpPr>
          <p:spPr bwMode="auto">
            <a:xfrm>
              <a:off x="1100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S3</a:t>
              </a:r>
            </a:p>
          </p:txBody>
        </p:sp>
        <p:sp>
          <p:nvSpPr>
            <p:cNvPr id="22693" name="TextBox 251"/>
            <p:cNvSpPr txBox="1">
              <a:spLocks noChangeArrowheads="1"/>
            </p:cNvSpPr>
            <p:nvPr/>
          </p:nvSpPr>
          <p:spPr bwMode="auto">
            <a:xfrm>
              <a:off x="1260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B3</a:t>
              </a:r>
            </a:p>
          </p:txBody>
        </p:sp>
        <p:sp>
          <p:nvSpPr>
            <p:cNvPr id="22694" name="TextBox 252"/>
            <p:cNvSpPr txBox="1">
              <a:spLocks noChangeArrowheads="1"/>
            </p:cNvSpPr>
            <p:nvPr/>
          </p:nvSpPr>
          <p:spPr bwMode="auto">
            <a:xfrm>
              <a:off x="1420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B3</a:t>
              </a:r>
            </a:p>
          </p:txBody>
        </p:sp>
        <p:sp>
          <p:nvSpPr>
            <p:cNvPr id="22695" name="TextBox 253"/>
            <p:cNvSpPr txBox="1">
              <a:spLocks noChangeArrowheads="1"/>
            </p:cNvSpPr>
            <p:nvPr/>
          </p:nvSpPr>
          <p:spPr bwMode="auto">
            <a:xfrm>
              <a:off x="1579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B3</a:t>
              </a:r>
            </a:p>
          </p:txBody>
        </p:sp>
        <p:sp>
          <p:nvSpPr>
            <p:cNvPr id="22696" name="TextBox 254"/>
            <p:cNvSpPr txBox="1">
              <a:spLocks noChangeArrowheads="1"/>
            </p:cNvSpPr>
            <p:nvPr/>
          </p:nvSpPr>
          <p:spPr bwMode="auto">
            <a:xfrm>
              <a:off x="1733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B3</a:t>
              </a:r>
            </a:p>
          </p:txBody>
        </p:sp>
        <p:sp>
          <p:nvSpPr>
            <p:cNvPr id="22697" name="TextBox 255"/>
            <p:cNvSpPr txBox="1">
              <a:spLocks noChangeArrowheads="1"/>
            </p:cNvSpPr>
            <p:nvPr/>
          </p:nvSpPr>
          <p:spPr bwMode="auto">
            <a:xfrm>
              <a:off x="1886" y="3663"/>
              <a:ext cx="2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/>
                <a:t>B3</a:t>
              </a:r>
            </a:p>
          </p:txBody>
        </p:sp>
        <p:sp>
          <p:nvSpPr>
            <p:cNvPr id="22698" name="TextBox 256"/>
            <p:cNvSpPr txBox="1">
              <a:spLocks noChangeArrowheads="1"/>
            </p:cNvSpPr>
            <p:nvPr/>
          </p:nvSpPr>
          <p:spPr bwMode="auto">
            <a:xfrm>
              <a:off x="2065" y="3663"/>
              <a:ext cx="19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b="1"/>
                <a:t>R</a:t>
              </a:r>
            </a:p>
          </p:txBody>
        </p:sp>
        <p:cxnSp>
          <p:nvCxnSpPr>
            <p:cNvPr id="22699" name="Straight Connector 258"/>
            <p:cNvCxnSpPr>
              <a:cxnSpLocks noChangeShapeType="1"/>
            </p:cNvCxnSpPr>
            <p:nvPr/>
          </p:nvCxnSpPr>
          <p:spPr bwMode="auto">
            <a:xfrm flipV="1">
              <a:off x="508" y="3210"/>
              <a:ext cx="0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700" name="TextBox 259"/>
            <p:cNvSpPr txBox="1">
              <a:spLocks noChangeArrowheads="1"/>
            </p:cNvSpPr>
            <p:nvPr/>
          </p:nvSpPr>
          <p:spPr bwMode="auto">
            <a:xfrm>
              <a:off x="168" y="3424"/>
              <a:ext cx="39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>
                  <a:solidFill>
                    <a:schemeClr val="tx1"/>
                  </a:solidFill>
                </a:rPr>
                <a:t>25 ns</a:t>
              </a:r>
            </a:p>
          </p:txBody>
        </p:sp>
        <p:sp>
          <p:nvSpPr>
            <p:cNvPr id="22701" name="TextBox 260"/>
            <p:cNvSpPr txBox="1">
              <a:spLocks noChangeArrowheads="1"/>
            </p:cNvSpPr>
            <p:nvPr/>
          </p:nvSpPr>
          <p:spPr bwMode="auto">
            <a:xfrm>
              <a:off x="757" y="3039"/>
              <a:ext cx="139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>
                  <a:solidFill>
                    <a:schemeClr val="tx1"/>
                  </a:solidFill>
                </a:rPr>
                <a:t>CBC data to concentrator</a:t>
              </a:r>
            </a:p>
          </p:txBody>
        </p:sp>
        <p:sp>
          <p:nvSpPr>
            <p:cNvPr id="22702" name="Line 265"/>
            <p:cNvSpPr>
              <a:spLocks noChangeShapeType="1"/>
            </p:cNvSpPr>
            <p:nvPr/>
          </p:nvSpPr>
          <p:spPr bwMode="auto">
            <a:xfrm>
              <a:off x="658" y="3203"/>
              <a:ext cx="161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3" name="Line 266"/>
            <p:cNvSpPr>
              <a:spLocks noChangeShapeType="1"/>
            </p:cNvSpPr>
            <p:nvPr/>
          </p:nvSpPr>
          <p:spPr bwMode="auto">
            <a:xfrm>
              <a:off x="658" y="3362"/>
              <a:ext cx="161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4" name="Line 267"/>
            <p:cNvSpPr>
              <a:spLocks noChangeShapeType="1"/>
            </p:cNvSpPr>
            <p:nvPr/>
          </p:nvSpPr>
          <p:spPr bwMode="auto">
            <a:xfrm>
              <a:off x="658" y="3521"/>
              <a:ext cx="161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5" name="Line 268"/>
            <p:cNvSpPr>
              <a:spLocks noChangeShapeType="1"/>
            </p:cNvSpPr>
            <p:nvPr/>
          </p:nvSpPr>
          <p:spPr bwMode="auto">
            <a:xfrm>
              <a:off x="658" y="3680"/>
              <a:ext cx="161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6" name="Line 269"/>
            <p:cNvSpPr>
              <a:spLocks noChangeShapeType="1"/>
            </p:cNvSpPr>
            <p:nvPr/>
          </p:nvSpPr>
          <p:spPr bwMode="auto">
            <a:xfrm>
              <a:off x="658" y="3839"/>
              <a:ext cx="161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7" name="Line 270"/>
            <p:cNvSpPr>
              <a:spLocks noChangeShapeType="1"/>
            </p:cNvSpPr>
            <p:nvPr/>
          </p:nvSpPr>
          <p:spPr bwMode="auto">
            <a:xfrm>
              <a:off x="657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8" name="Line 271"/>
            <p:cNvSpPr>
              <a:spLocks noChangeShapeType="1"/>
            </p:cNvSpPr>
            <p:nvPr/>
          </p:nvSpPr>
          <p:spPr bwMode="auto">
            <a:xfrm>
              <a:off x="826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09" name="Line 272"/>
            <p:cNvSpPr>
              <a:spLocks noChangeShapeType="1"/>
            </p:cNvSpPr>
            <p:nvPr/>
          </p:nvSpPr>
          <p:spPr bwMode="auto">
            <a:xfrm>
              <a:off x="995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0" name="Line 273"/>
            <p:cNvSpPr>
              <a:spLocks noChangeShapeType="1"/>
            </p:cNvSpPr>
            <p:nvPr/>
          </p:nvSpPr>
          <p:spPr bwMode="auto">
            <a:xfrm>
              <a:off x="1154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1" name="Line 274"/>
            <p:cNvSpPr>
              <a:spLocks noChangeShapeType="1"/>
            </p:cNvSpPr>
            <p:nvPr/>
          </p:nvSpPr>
          <p:spPr bwMode="auto">
            <a:xfrm>
              <a:off x="1313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2" name="Line 275"/>
            <p:cNvSpPr>
              <a:spLocks noChangeShapeType="1"/>
            </p:cNvSpPr>
            <p:nvPr/>
          </p:nvSpPr>
          <p:spPr bwMode="auto">
            <a:xfrm>
              <a:off x="1472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3" name="Line 276"/>
            <p:cNvSpPr>
              <a:spLocks noChangeShapeType="1"/>
            </p:cNvSpPr>
            <p:nvPr/>
          </p:nvSpPr>
          <p:spPr bwMode="auto">
            <a:xfrm>
              <a:off x="1631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4" name="Line 277"/>
            <p:cNvSpPr>
              <a:spLocks noChangeShapeType="1"/>
            </p:cNvSpPr>
            <p:nvPr/>
          </p:nvSpPr>
          <p:spPr bwMode="auto">
            <a:xfrm>
              <a:off x="1790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5" name="Line 278"/>
            <p:cNvSpPr>
              <a:spLocks noChangeShapeType="1"/>
            </p:cNvSpPr>
            <p:nvPr/>
          </p:nvSpPr>
          <p:spPr bwMode="auto">
            <a:xfrm>
              <a:off x="1949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6" name="Line 279"/>
            <p:cNvSpPr>
              <a:spLocks noChangeShapeType="1"/>
            </p:cNvSpPr>
            <p:nvPr/>
          </p:nvSpPr>
          <p:spPr bwMode="auto">
            <a:xfrm>
              <a:off x="2108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2717" name="Line 280"/>
            <p:cNvSpPr>
              <a:spLocks noChangeShapeType="1"/>
            </p:cNvSpPr>
            <p:nvPr/>
          </p:nvSpPr>
          <p:spPr bwMode="auto">
            <a:xfrm>
              <a:off x="2267" y="3203"/>
              <a:ext cx="0" cy="63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82874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solidFill>
                  <a:srgbClr val="0BAFFF"/>
                </a:solidFill>
              </a:rPr>
              <a:t>TMT-test setup @ 904</a:t>
            </a:r>
            <a:endParaRPr lang="en-US" sz="3500" dirty="0">
              <a:solidFill>
                <a:srgbClr val="0BAFFF"/>
              </a:solidFill>
            </a:endParaRPr>
          </a:p>
        </p:txBody>
      </p:sp>
      <p:pic>
        <p:nvPicPr>
          <p:cNvPr id="7" name="Picture 6" descr="CMS-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5981853"/>
            <a:ext cx="880533" cy="8805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40964" y="918643"/>
            <a:ext cx="6163733" cy="4622800"/>
            <a:chOff x="1540936" y="1409700"/>
            <a:chExt cx="6163733" cy="4622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936" y="1409700"/>
              <a:ext cx="6163733" cy="4622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33" y="2452134"/>
              <a:ext cx="965199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PP - T</a:t>
              </a:r>
              <a:endParaRPr lang="en-US" dirty="0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34665" y="2502932"/>
              <a:ext cx="880533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PP - B</a:t>
              </a:r>
              <a:endParaRPr lang="en-US" dirty="0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5332" y="2452134"/>
              <a:ext cx="609600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MP</a:t>
              </a:r>
              <a:endParaRPr lang="en-US" dirty="0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83194" y="2506133"/>
              <a:ext cx="1049870" cy="36933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DEMUX</a:t>
              </a:r>
              <a:endParaRPr lang="en-US" dirty="0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53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6665" y="5797187"/>
            <a:ext cx="579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u="sng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- 720 </a:t>
            </a:r>
            <a:r>
              <a:rPr lang="en-GB" u="sng" dirty="0" err="1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Gbps</a:t>
            </a:r>
            <a:r>
              <a:rPr lang="en-GB" u="sng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of data</a:t>
            </a:r>
            <a:r>
              <a:rPr lang="en-GB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going through the MP board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- The MP is processing data from the entire calorimeter</a:t>
            </a:r>
            <a:endParaRPr lang="en-GB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8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49005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err="1" smtClean="0">
                <a:solidFill>
                  <a:srgbClr val="0BAFFF"/>
                </a:solidFill>
              </a:rPr>
              <a:t>Floorplan</a:t>
            </a:r>
            <a:r>
              <a:rPr lang="en-US" sz="3500" dirty="0" smtClean="0">
                <a:solidFill>
                  <a:srgbClr val="0BAFFF"/>
                </a:solidFill>
              </a:rPr>
              <a:t> of FPGA</a:t>
            </a:r>
            <a:endParaRPr lang="en-US" sz="3500" dirty="0">
              <a:solidFill>
                <a:srgbClr val="0BAFFF"/>
              </a:solidFill>
            </a:endParaRPr>
          </a:p>
        </p:txBody>
      </p:sp>
      <p:pic>
        <p:nvPicPr>
          <p:cNvPr id="7" name="Picture 6" descr="CMS-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5981853"/>
            <a:ext cx="880533" cy="880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0539" y="993995"/>
            <a:ext cx="76877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600" dirty="0" smtClean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6636" y="2252125"/>
            <a:ext cx="1989667" cy="1981180"/>
            <a:chOff x="279399" y="1371601"/>
            <a:chExt cx="3090340" cy="1981180"/>
          </a:xfrm>
        </p:grpSpPr>
        <p:sp>
          <p:nvSpPr>
            <p:cNvPr id="6" name="Rectangle 5"/>
            <p:cNvSpPr/>
            <p:nvPr/>
          </p:nvSpPr>
          <p:spPr>
            <a:xfrm>
              <a:off x="283635" y="1422400"/>
              <a:ext cx="296333" cy="22013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BA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BAFFF"/>
                </a:solidFill>
                <a:latin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9402" y="1981192"/>
              <a:ext cx="296333" cy="220134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3635" y="2506123"/>
              <a:ext cx="296333" cy="220134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9399" y="3047987"/>
              <a:ext cx="296333" cy="220134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1200" y="1371601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Clusters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1203" y="1896527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Towers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1203" y="2458523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Jets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1206" y="2983449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Sorting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817611"/>
            <a:ext cx="3695700" cy="5864787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54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7339" y="817604"/>
            <a:ext cx="211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Communication</a:t>
            </a:r>
            <a:endParaRPr lang="en-US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299228" y="994051"/>
            <a:ext cx="575733" cy="192941"/>
          </a:xfrm>
          <a:prstGeom prst="straightConnector1">
            <a:avLst/>
          </a:prstGeom>
          <a:ln w="38100" cmpd="sng">
            <a:solidFill>
              <a:srgbClr val="FF747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41968" y="574811"/>
            <a:ext cx="211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DAQ</a:t>
            </a:r>
            <a:endParaRPr lang="en-US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18267" y="817604"/>
            <a:ext cx="914400" cy="369332"/>
          </a:xfrm>
          <a:prstGeom prst="straightConnector1">
            <a:avLst/>
          </a:prstGeom>
          <a:ln w="38100" cmpd="sng">
            <a:solidFill>
              <a:srgbClr val="FF747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874937" y="2348457"/>
            <a:ext cx="1989663" cy="894258"/>
            <a:chOff x="279402" y="1371601"/>
            <a:chExt cx="3090334" cy="894258"/>
          </a:xfrm>
        </p:grpSpPr>
        <p:sp>
          <p:nvSpPr>
            <p:cNvPr id="27" name="Rectangle 26"/>
            <p:cNvSpPr/>
            <p:nvPr/>
          </p:nvSpPr>
          <p:spPr>
            <a:xfrm>
              <a:off x="283635" y="1422400"/>
              <a:ext cx="296333" cy="220134"/>
            </a:xfrm>
            <a:prstGeom prst="rect">
              <a:avLst/>
            </a:prstGeom>
            <a:solidFill>
              <a:srgbClr val="0BAFFF"/>
            </a:solidFill>
            <a:ln>
              <a:solidFill>
                <a:srgbClr val="0BA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BAFFF"/>
                </a:solidFill>
                <a:latin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9402" y="1981192"/>
              <a:ext cx="296333" cy="220134"/>
            </a:xfrm>
            <a:prstGeom prst="rect">
              <a:avLst/>
            </a:prstGeom>
            <a:solidFill>
              <a:srgbClr val="00F1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1200" y="1371601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MGT’s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1203" y="1896527"/>
              <a:ext cx="265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Buffers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17529" y="1568015"/>
            <a:ext cx="136313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Algorithms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22533" y="1752681"/>
            <a:ext cx="16933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Infrastructure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35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49005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solidFill>
                  <a:srgbClr val="0BAFFF"/>
                </a:solidFill>
              </a:rPr>
              <a:t>Resource usage of FPGA</a:t>
            </a:r>
            <a:endParaRPr lang="en-US" sz="3500" dirty="0">
              <a:solidFill>
                <a:srgbClr val="0BAFFF"/>
              </a:solidFill>
            </a:endParaRPr>
          </a:p>
        </p:txBody>
      </p:sp>
      <p:pic>
        <p:nvPicPr>
          <p:cNvPr id="7" name="Picture 6" descr="CMS-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5981853"/>
            <a:ext cx="880533" cy="880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0539" y="993995"/>
            <a:ext cx="76877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600" dirty="0" smtClean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0538" y="994051"/>
            <a:ext cx="203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Entire FPGA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1624"/>
              </p:ext>
            </p:extLst>
          </p:nvPr>
        </p:nvGraphicFramePr>
        <p:xfrm>
          <a:off x="1388533" y="1409356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76400"/>
                <a:gridCol w="1913467"/>
                <a:gridCol w="98213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Infrastructure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Algo</a:t>
                      </a:r>
                      <a:r>
                        <a:rPr lang="en-US" dirty="0" smtClean="0"/>
                        <a:t> + Infrastructure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Registers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655502"/>
              </p:ext>
            </p:extLst>
          </p:nvPr>
        </p:nvGraphicFramePr>
        <p:xfrm>
          <a:off x="2387626" y="4392361"/>
          <a:ext cx="418253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76400"/>
                <a:gridCol w="98213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Infrastructure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Registers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454402" y="3884530"/>
            <a:ext cx="203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err="1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Algo</a:t>
            </a:r>
            <a:r>
              <a:rPr lang="en-US" sz="2200" dirty="0" smtClean="0">
                <a:solidFill>
                  <a:srgbClr val="CCFFCC"/>
                </a:solidFill>
                <a:latin typeface="Arial"/>
                <a:ea typeface="+mn-ea"/>
                <a:cs typeface="+mn-cs"/>
              </a:rPr>
              <a:t> area only</a:t>
            </a:r>
            <a:endParaRPr lang="en-US" sz="2200" dirty="0">
              <a:solidFill>
                <a:srgbClr val="CCFFC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55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77693" y="1482528"/>
            <a:ext cx="1566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7474"/>
                </a:solidFill>
                <a:latin typeface="Arial"/>
                <a:ea typeface="+mn-ea"/>
                <a:cs typeface="+mn-cs"/>
              </a:rPr>
              <a:t>All </a:t>
            </a:r>
            <a:r>
              <a:rPr lang="en-US" dirty="0" err="1">
                <a:solidFill>
                  <a:srgbClr val="FF7474"/>
                </a:solidFill>
                <a:latin typeface="Arial"/>
                <a:ea typeface="+mn-ea"/>
                <a:cs typeface="+mn-cs"/>
              </a:rPr>
              <a:t>Algos</a:t>
            </a:r>
            <a:r>
              <a:rPr lang="en-US" dirty="0">
                <a:solidFill>
                  <a:srgbClr val="FF7474"/>
                </a:solidFill>
                <a:latin typeface="Arial"/>
                <a:ea typeface="+mn-ea"/>
                <a:cs typeface="+mn-cs"/>
              </a:rPr>
              <a:t> and Infrastructure: 7 hour build-time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75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4291" tIns="32146" rIns="64291"/>
          <a:lstStyle/>
          <a:p>
            <a:fld id="{F5A7E5BD-5AE4-474A-B296-8D0B4A0E9398}" type="slidenum">
              <a:rPr lang="en-US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56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94"/>
            <a:ext cx="7467600" cy="683071"/>
          </a:xfrm>
          <a:ln/>
        </p:spPr>
        <p:txBody>
          <a:bodyPr tIns="32146" bIns="32146">
            <a:normAutofit fontScale="90000"/>
          </a:bodyPr>
          <a:lstStyle/>
          <a:p>
            <a:r>
              <a:rPr lang="en-US" dirty="0">
                <a:solidFill>
                  <a:srgbClr val="0BAFFF"/>
                </a:solidFill>
              </a:rPr>
              <a:t>E/gamma Algorithm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666" y="1040128"/>
            <a:ext cx="6688336" cy="3045490"/>
          </a:xfrm>
          <a:ln/>
        </p:spPr>
        <p:txBody>
          <a:bodyPr lIns="64291" tIns="32146" rIns="64291" bIns="32146">
            <a:normAutofit fontScale="77500" lnSpcReduction="20000"/>
          </a:bodyPr>
          <a:lstStyle/>
          <a:p>
            <a:pPr marL="357175">
              <a:buClrTx/>
            </a:pPr>
            <a:r>
              <a:rPr lang="en-US" dirty="0"/>
              <a:t>Baseline Stage 2 EG algorithm </a:t>
            </a:r>
            <a:r>
              <a:rPr lang="en-US" dirty="0" smtClean="0"/>
              <a:t>:</a:t>
            </a:r>
          </a:p>
          <a:p>
            <a:pPr marL="658927" lvl="1">
              <a:buClrTx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cs typeface="Helvetica Neue" charset="0"/>
                <a:sym typeface="Helvetica Neue" charset="0"/>
              </a:rPr>
              <a:t>2x2 </a:t>
            </a:r>
            <a:r>
              <a:rPr lang="en-US" b="1" dirty="0">
                <a:solidFill>
                  <a:schemeClr val="accent2"/>
                </a:solidFill>
                <a:latin typeface="Helvetica Neue" charset="0"/>
                <a:cs typeface="Helvetica Neue" charset="0"/>
                <a:sym typeface="Helvetica Neue" charset="0"/>
              </a:rPr>
              <a:t>Trigger Tower </a:t>
            </a:r>
            <a:r>
              <a:rPr lang="en-US" b="1" dirty="0" smtClean="0">
                <a:solidFill>
                  <a:schemeClr val="accent2"/>
                </a:solidFill>
                <a:latin typeface="Helvetica Neue" charset="0"/>
                <a:cs typeface="Helvetica Neue" charset="0"/>
                <a:sym typeface="Helvetica Neue" charset="0"/>
              </a:rPr>
              <a:t>clusters</a:t>
            </a:r>
            <a:endParaRPr lang="en-US" b="1" dirty="0" smtClean="0">
              <a:solidFill>
                <a:schemeClr val="accent2"/>
              </a:solidFill>
              <a:sym typeface="Helvetica Neue" charset="0"/>
            </a:endParaRPr>
          </a:p>
          <a:p>
            <a:pPr marL="658927" lvl="1">
              <a:buClrTx/>
            </a:pPr>
            <a:r>
              <a:rPr lang="en-US" dirty="0" smtClean="0"/>
              <a:t>Cluster </a:t>
            </a:r>
            <a:r>
              <a:rPr lang="en-US" dirty="0"/>
              <a:t>position reported to </a:t>
            </a:r>
            <a:r>
              <a:rPr lang="en-US" i="1" dirty="0">
                <a:latin typeface="Helvetica Neue" charset="0"/>
                <a:cs typeface="Helvetica Neue" charset="0"/>
                <a:sym typeface="Helvetica Neue" charset="0"/>
              </a:rPr>
              <a:t>½ tower </a:t>
            </a:r>
            <a:r>
              <a:rPr lang="en-US" i="1" dirty="0" smtClean="0">
                <a:latin typeface="Helvetica Neue" charset="0"/>
                <a:cs typeface="Helvetica Neue" charset="0"/>
                <a:sym typeface="Helvetica Neue" charset="0"/>
              </a:rPr>
              <a:t>precision</a:t>
            </a:r>
            <a:endParaRPr lang="en-US" dirty="0" smtClean="0">
              <a:sym typeface="Helvetica Neue" charset="0"/>
            </a:endParaRPr>
          </a:p>
          <a:p>
            <a:pPr marL="658927" lvl="1">
              <a:buClrTx/>
            </a:pPr>
            <a:r>
              <a:rPr lang="en-US" dirty="0" smtClean="0"/>
              <a:t>Default </a:t>
            </a:r>
            <a:r>
              <a:rPr lang="en-US" dirty="0"/>
              <a:t>isolation region : </a:t>
            </a:r>
            <a:r>
              <a:rPr lang="en-US" dirty="0">
                <a:latin typeface="Helvetica Neue" charset="0"/>
                <a:cs typeface="Lucida Grande" charset="0"/>
                <a:sym typeface="Helvetica Neue" charset="0"/>
              </a:rPr>
              <a:t>5η x 9ϕ</a:t>
            </a:r>
            <a:r>
              <a:rPr lang="en-US" dirty="0"/>
              <a:t> towers</a:t>
            </a:r>
          </a:p>
          <a:p>
            <a:pPr marL="535762" lvl="1">
              <a:buClrTx/>
            </a:pPr>
            <a:endParaRPr lang="en-US" sz="800" dirty="0"/>
          </a:p>
          <a:p>
            <a:pPr marL="357175">
              <a:buClrTx/>
            </a:pPr>
            <a:r>
              <a:rPr lang="en-US" dirty="0"/>
              <a:t>Current focus </a:t>
            </a:r>
            <a:r>
              <a:rPr lang="en-US" dirty="0" smtClean="0"/>
              <a:t>on </a:t>
            </a:r>
            <a:r>
              <a:rPr lang="en-US" dirty="0"/>
              <a:t>PU subtraction for </a:t>
            </a:r>
            <a:r>
              <a:rPr lang="en-US" dirty="0" smtClean="0"/>
              <a:t>isolation</a:t>
            </a:r>
          </a:p>
          <a:p>
            <a:pPr marL="658927" lvl="1">
              <a:buClrTx/>
            </a:pPr>
            <a:r>
              <a:rPr lang="en-US" b="1" i="1" dirty="0" smtClean="0">
                <a:solidFill>
                  <a:srgbClr val="CCAF0A"/>
                </a:solidFill>
              </a:rPr>
              <a:t>Need to estimate the </a:t>
            </a:r>
            <a:r>
              <a:rPr lang="en-US" b="1" i="1" dirty="0" smtClean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90% </a:t>
            </a:r>
            <a:r>
              <a:rPr lang="en-US" b="1" i="1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percentile of PU E</a:t>
            </a:r>
            <a:r>
              <a:rPr lang="en-US" b="1" i="1" baseline="-6000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T</a:t>
            </a:r>
            <a:r>
              <a:rPr lang="en-US" b="1" i="1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b="1" i="1" dirty="0" smtClean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distribution</a:t>
            </a:r>
            <a:endParaRPr lang="en-US" b="1" i="1" dirty="0" smtClean="0">
              <a:solidFill>
                <a:srgbClr val="CCAF0A"/>
              </a:solidFill>
              <a:latin typeface="Helvetica Neue" charset="0"/>
              <a:sym typeface="Helvetica Neue" charset="0"/>
            </a:endParaRPr>
          </a:p>
          <a:p>
            <a:pPr marL="658927" lvl="1">
              <a:buClrTx/>
            </a:pPr>
            <a:r>
              <a:rPr lang="en-US" dirty="0" smtClean="0"/>
              <a:t># </a:t>
            </a:r>
            <a:r>
              <a:rPr lang="en-US" dirty="0"/>
              <a:t>towers over threshold shown to work well (below</a:t>
            </a:r>
            <a:r>
              <a:rPr lang="en-US" dirty="0" smtClean="0"/>
              <a:t>)</a:t>
            </a:r>
          </a:p>
          <a:p>
            <a:pPr marL="658927" lvl="1">
              <a:buClrTx/>
            </a:pPr>
            <a:r>
              <a:rPr lang="en-US" dirty="0" smtClean="0"/>
              <a:t>Currently </a:t>
            </a:r>
            <a:r>
              <a:rPr lang="en-US" dirty="0"/>
              <a:t>evaluating a range of other algorithms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86599" y="597244"/>
            <a:ext cx="2253359" cy="2279235"/>
            <a:chOff x="6686571" y="597240"/>
            <a:chExt cx="2253359" cy="2279235"/>
          </a:xfrm>
        </p:grpSpPr>
        <p:sp>
          <p:nvSpPr>
            <p:cNvPr id="22559" name="Rectangle 31"/>
            <p:cNvSpPr>
              <a:spLocks/>
            </p:cNvSpPr>
            <p:nvPr/>
          </p:nvSpPr>
          <p:spPr bwMode="auto">
            <a:xfrm>
              <a:off x="7291104" y="597240"/>
              <a:ext cx="2372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 smtClean="0">
                  <a:solidFill>
                    <a:prstClr val="white"/>
                  </a:solidFill>
                  <a:latin typeface="Helvetica Neue" charset="0"/>
                  <a:ea typeface="ＭＳ Ｐゴシック" charset="0"/>
                  <a:cs typeface="Lucida Grande" charset="0"/>
                  <a:sym typeface="Helvetica Neue" charset="0"/>
                </a:rPr>
                <a:t>ϕ</a:t>
              </a:r>
              <a:endParaRPr lang="en-US" sz="2400" dirty="0">
                <a:solidFill>
                  <a:prstClr val="white"/>
                </a:solidFill>
                <a:latin typeface="Helvetica Neue" charset="0"/>
                <a:ea typeface="ＭＳ Ｐゴシック" charset="0"/>
                <a:cs typeface="Lucida Grande" charset="0"/>
                <a:sym typeface="Helvetica Neue" charset="0"/>
              </a:endParaRPr>
            </a:p>
          </p:txBody>
        </p:sp>
        <p:sp>
          <p:nvSpPr>
            <p:cNvPr id="22531" name="Rectangle 3"/>
            <p:cNvSpPr>
              <a:spLocks/>
            </p:cNvSpPr>
            <p:nvPr/>
          </p:nvSpPr>
          <p:spPr bwMode="auto">
            <a:xfrm>
              <a:off x="7153993" y="1126256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2" name="Rectangle 4"/>
            <p:cNvSpPr>
              <a:spLocks/>
            </p:cNvSpPr>
            <p:nvPr/>
          </p:nvSpPr>
          <p:spPr bwMode="auto">
            <a:xfrm>
              <a:off x="7511180" y="1126256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3" name="Rectangle 5"/>
            <p:cNvSpPr>
              <a:spLocks/>
            </p:cNvSpPr>
            <p:nvPr/>
          </p:nvSpPr>
          <p:spPr bwMode="auto">
            <a:xfrm>
              <a:off x="7868368" y="1126256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4" name="Rectangle 6"/>
            <p:cNvSpPr>
              <a:spLocks/>
            </p:cNvSpPr>
            <p:nvPr/>
          </p:nvSpPr>
          <p:spPr bwMode="auto">
            <a:xfrm>
              <a:off x="8225555" y="1126256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5" name="Rectangle 7"/>
            <p:cNvSpPr>
              <a:spLocks/>
            </p:cNvSpPr>
            <p:nvPr/>
          </p:nvSpPr>
          <p:spPr bwMode="auto">
            <a:xfrm>
              <a:off x="8582743" y="1126256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6" name="Rectangle 8"/>
            <p:cNvSpPr>
              <a:spLocks/>
            </p:cNvSpPr>
            <p:nvPr/>
          </p:nvSpPr>
          <p:spPr bwMode="auto">
            <a:xfrm>
              <a:off x="7153993" y="1474514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7" name="Rectangle 9"/>
            <p:cNvSpPr>
              <a:spLocks/>
            </p:cNvSpPr>
            <p:nvPr/>
          </p:nvSpPr>
          <p:spPr bwMode="auto">
            <a:xfrm>
              <a:off x="7511180" y="1474514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8" name="Rectangle 10"/>
            <p:cNvSpPr>
              <a:spLocks/>
            </p:cNvSpPr>
            <p:nvPr/>
          </p:nvSpPr>
          <p:spPr bwMode="auto">
            <a:xfrm>
              <a:off x="7868368" y="1474514"/>
              <a:ext cx="357187" cy="357188"/>
            </a:xfrm>
            <a:prstGeom prst="rect">
              <a:avLst/>
            </a:prstGeom>
            <a:solidFill>
              <a:srgbClr val="F2B327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9" name="Rectangle 11"/>
            <p:cNvSpPr>
              <a:spLocks/>
            </p:cNvSpPr>
            <p:nvPr/>
          </p:nvSpPr>
          <p:spPr bwMode="auto">
            <a:xfrm>
              <a:off x="8225555" y="1474514"/>
              <a:ext cx="357187" cy="357188"/>
            </a:xfrm>
            <a:prstGeom prst="rect">
              <a:avLst/>
            </a:prstGeom>
            <a:solidFill>
              <a:srgbClr val="F2B327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0" name="Rectangle 12"/>
            <p:cNvSpPr>
              <a:spLocks/>
            </p:cNvSpPr>
            <p:nvPr/>
          </p:nvSpPr>
          <p:spPr bwMode="auto">
            <a:xfrm>
              <a:off x="8582743" y="1474514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1" name="Rectangle 13"/>
            <p:cNvSpPr>
              <a:spLocks/>
            </p:cNvSpPr>
            <p:nvPr/>
          </p:nvSpPr>
          <p:spPr bwMode="auto">
            <a:xfrm>
              <a:off x="7153993" y="1822772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2" name="Rectangle 14"/>
            <p:cNvSpPr>
              <a:spLocks/>
            </p:cNvSpPr>
            <p:nvPr/>
          </p:nvSpPr>
          <p:spPr bwMode="auto">
            <a:xfrm>
              <a:off x="7511180" y="1822772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3" name="Rectangle 15"/>
            <p:cNvSpPr>
              <a:spLocks/>
            </p:cNvSpPr>
            <p:nvPr/>
          </p:nvSpPr>
          <p:spPr bwMode="auto">
            <a:xfrm>
              <a:off x="7868368" y="1822772"/>
              <a:ext cx="357187" cy="357188"/>
            </a:xfrm>
            <a:prstGeom prst="rect">
              <a:avLst/>
            </a:prstGeom>
            <a:solidFill>
              <a:srgbClr val="FF8000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4" name="Rectangle 16"/>
            <p:cNvSpPr>
              <a:spLocks/>
            </p:cNvSpPr>
            <p:nvPr/>
          </p:nvSpPr>
          <p:spPr bwMode="auto">
            <a:xfrm>
              <a:off x="8225555" y="1822772"/>
              <a:ext cx="357187" cy="357188"/>
            </a:xfrm>
            <a:prstGeom prst="rect">
              <a:avLst/>
            </a:prstGeom>
            <a:solidFill>
              <a:srgbClr val="F2B327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5" name="Rectangle 17"/>
            <p:cNvSpPr>
              <a:spLocks/>
            </p:cNvSpPr>
            <p:nvPr/>
          </p:nvSpPr>
          <p:spPr bwMode="auto">
            <a:xfrm>
              <a:off x="8582743" y="1822772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6" name="Rectangle 18"/>
            <p:cNvSpPr>
              <a:spLocks/>
            </p:cNvSpPr>
            <p:nvPr/>
          </p:nvSpPr>
          <p:spPr bwMode="auto">
            <a:xfrm>
              <a:off x="7153993" y="2171030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7" name="Rectangle 19"/>
            <p:cNvSpPr>
              <a:spLocks/>
            </p:cNvSpPr>
            <p:nvPr/>
          </p:nvSpPr>
          <p:spPr bwMode="auto">
            <a:xfrm>
              <a:off x="7511180" y="2171030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8" name="Rectangle 20"/>
            <p:cNvSpPr>
              <a:spLocks/>
            </p:cNvSpPr>
            <p:nvPr/>
          </p:nvSpPr>
          <p:spPr bwMode="auto">
            <a:xfrm>
              <a:off x="7868368" y="2171030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9" name="Rectangle 21"/>
            <p:cNvSpPr>
              <a:spLocks/>
            </p:cNvSpPr>
            <p:nvPr/>
          </p:nvSpPr>
          <p:spPr bwMode="auto">
            <a:xfrm>
              <a:off x="8225555" y="2171030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0" name="Rectangle 22"/>
            <p:cNvSpPr>
              <a:spLocks/>
            </p:cNvSpPr>
            <p:nvPr/>
          </p:nvSpPr>
          <p:spPr bwMode="auto">
            <a:xfrm>
              <a:off x="8582743" y="2171030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1" name="Rectangle 23"/>
            <p:cNvSpPr>
              <a:spLocks/>
            </p:cNvSpPr>
            <p:nvPr/>
          </p:nvSpPr>
          <p:spPr bwMode="auto">
            <a:xfrm>
              <a:off x="7153993" y="2519287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2" name="Rectangle 24"/>
            <p:cNvSpPr>
              <a:spLocks/>
            </p:cNvSpPr>
            <p:nvPr/>
          </p:nvSpPr>
          <p:spPr bwMode="auto">
            <a:xfrm>
              <a:off x="7511180" y="2519287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3" name="Rectangle 25"/>
            <p:cNvSpPr>
              <a:spLocks/>
            </p:cNvSpPr>
            <p:nvPr/>
          </p:nvSpPr>
          <p:spPr bwMode="auto">
            <a:xfrm>
              <a:off x="7868368" y="2519287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4" name="Rectangle 26"/>
            <p:cNvSpPr>
              <a:spLocks/>
            </p:cNvSpPr>
            <p:nvPr/>
          </p:nvSpPr>
          <p:spPr bwMode="auto">
            <a:xfrm>
              <a:off x="8225555" y="2519287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5" name="Rectangle 27"/>
            <p:cNvSpPr>
              <a:spLocks/>
            </p:cNvSpPr>
            <p:nvPr/>
          </p:nvSpPr>
          <p:spPr bwMode="auto">
            <a:xfrm>
              <a:off x="8582743" y="2519287"/>
              <a:ext cx="357187" cy="35718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6" name="Rectangle 28"/>
            <p:cNvSpPr>
              <a:spLocks/>
            </p:cNvSpPr>
            <p:nvPr/>
          </p:nvSpPr>
          <p:spPr bwMode="auto">
            <a:xfrm>
              <a:off x="7877297" y="1483444"/>
              <a:ext cx="705445" cy="696516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7" name="Line 29"/>
            <p:cNvSpPr>
              <a:spLocks noChangeShapeType="1"/>
            </p:cNvSpPr>
            <p:nvPr/>
          </p:nvSpPr>
          <p:spPr bwMode="auto">
            <a:xfrm>
              <a:off x="6949912" y="1126256"/>
              <a:ext cx="0" cy="31923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8" name="Rectangle 30"/>
            <p:cNvSpPr>
              <a:spLocks/>
            </p:cNvSpPr>
            <p:nvPr/>
          </p:nvSpPr>
          <p:spPr bwMode="auto">
            <a:xfrm>
              <a:off x="6686571" y="1076160"/>
              <a:ext cx="171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 smtClean="0">
                  <a:solidFill>
                    <a:prstClr val="white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η</a:t>
              </a:r>
              <a:endParaRPr lang="en-US" sz="2400" dirty="0">
                <a:solidFill>
                  <a:prstClr val="whit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22560" name="Rectangle 32"/>
            <p:cNvSpPr>
              <a:spLocks/>
            </p:cNvSpPr>
            <p:nvPr/>
          </p:nvSpPr>
          <p:spPr bwMode="auto">
            <a:xfrm>
              <a:off x="8015708" y="1785729"/>
              <a:ext cx="21800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>
                  <a:solidFill>
                    <a:prstClr val="white"/>
                  </a:solidFill>
                  <a:latin typeface="Arial"/>
                  <a:ea typeface="ＭＳ Ｐゴシック" charset="0"/>
                  <a:cs typeface="Zapf Dingbats" charset="0"/>
                </a:rPr>
                <a:t>✦</a:t>
              </a:r>
            </a:p>
          </p:txBody>
        </p:sp>
        <p:sp>
          <p:nvSpPr>
            <p:cNvPr id="22561" name="Line 33"/>
            <p:cNvSpPr>
              <a:spLocks noChangeShapeType="1"/>
            </p:cNvSpPr>
            <p:nvPr/>
          </p:nvSpPr>
          <p:spPr bwMode="auto">
            <a:xfrm>
              <a:off x="7142830" y="957709"/>
              <a:ext cx="36835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8039148" y="1491257"/>
              <a:ext cx="0" cy="70991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>
              <a:off x="8380708" y="1474514"/>
              <a:ext cx="0" cy="708794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rot="10800000" flipH="1">
              <a:off x="7871716" y="1996901"/>
              <a:ext cx="736699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Line 37"/>
            <p:cNvSpPr>
              <a:spLocks noChangeShapeType="1"/>
            </p:cNvSpPr>
            <p:nvPr/>
          </p:nvSpPr>
          <p:spPr bwMode="auto">
            <a:xfrm rot="10800000" flipH="1">
              <a:off x="7850508" y="1674316"/>
              <a:ext cx="735583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69" name="Rectangle 41"/>
          <p:cNvSpPr>
            <a:spLocks/>
          </p:cNvSpPr>
          <p:nvPr/>
        </p:nvSpPr>
        <p:spPr bwMode="auto">
          <a:xfrm>
            <a:off x="1607372" y="6362458"/>
            <a:ext cx="649188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i="1">
                <a:solidFill>
                  <a:prstClr val="white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Efficiency &amp; rate stable with PU using # towers as estimator</a:t>
            </a: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7" y="4085675"/>
            <a:ext cx="3183467" cy="227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1" y="4085674"/>
            <a:ext cx="3353665" cy="23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431699" y="3009059"/>
            <a:ext cx="137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ΔR ~ 0.18 </a:t>
            </a:r>
            <a:endParaRPr lang="en-US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2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4291" tIns="32146" rIns="64291"/>
          <a:lstStyle/>
          <a:p>
            <a:fld id="{7DFE12C7-6918-404F-89AE-1B0E4BBCFC5A}" type="slidenum">
              <a:rPr lang="en-US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57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6906"/>
            <a:ext cx="7467600" cy="827516"/>
          </a:xfrm>
          <a:ln/>
        </p:spPr>
        <p:txBody>
          <a:bodyPr tIns="32146" bIns="32146"/>
          <a:lstStyle/>
          <a:p>
            <a:r>
              <a:rPr lang="en-US" dirty="0">
                <a:solidFill>
                  <a:srgbClr val="0BAFFF"/>
                </a:solidFill>
              </a:rPr>
              <a:t>Jet Algorithm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0739" y="1103303"/>
            <a:ext cx="6320257" cy="3017781"/>
          </a:xfrm>
          <a:ln/>
        </p:spPr>
        <p:txBody>
          <a:bodyPr lIns="64291" tIns="32146" rIns="64291" bIns="32146">
            <a:normAutofit fontScale="70000" lnSpcReduction="20000"/>
          </a:bodyPr>
          <a:lstStyle/>
          <a:p>
            <a:pPr marL="357175">
              <a:buClrTx/>
            </a:pPr>
            <a:r>
              <a:rPr lang="en-US" dirty="0">
                <a:solidFill>
                  <a:srgbClr val="FFFFFF"/>
                </a:solidFill>
              </a:rPr>
              <a:t>Baseline stage 2 jet algorithm 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658927" lvl="1">
              <a:buClrTx/>
            </a:pPr>
            <a:r>
              <a:rPr lang="en-US" b="1" dirty="0" smtClean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N x N </a:t>
            </a:r>
            <a:r>
              <a:rPr lang="en-US" b="1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tower circular </a:t>
            </a:r>
            <a:r>
              <a:rPr lang="en-US" b="1" dirty="0" smtClean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jets (up to 8x8)</a:t>
            </a:r>
            <a:endParaRPr lang="en-US" b="1" dirty="0" smtClean="0">
              <a:solidFill>
                <a:srgbClr val="CCAF0A"/>
              </a:solidFill>
              <a:latin typeface="Helvetica Neue" charset="0"/>
              <a:sym typeface="Helvetica Neue" charset="0"/>
            </a:endParaRPr>
          </a:p>
          <a:p>
            <a:pPr marL="658927" lvl="1">
              <a:buClrTx/>
            </a:pPr>
            <a:r>
              <a:rPr lang="en-US" dirty="0" smtClean="0">
                <a:solidFill>
                  <a:srgbClr val="FFFFFF"/>
                </a:solidFill>
              </a:rPr>
              <a:t>Approximates </a:t>
            </a:r>
            <a:r>
              <a:rPr lang="en-US" dirty="0">
                <a:solidFill>
                  <a:srgbClr val="FFFFFF"/>
                </a:solidFill>
              </a:rPr>
              <a:t>a fixed cone </a:t>
            </a:r>
            <a:r>
              <a:rPr lang="en-US" dirty="0" smtClean="0">
                <a:solidFill>
                  <a:srgbClr val="FFFFFF"/>
                </a:solidFill>
              </a:rPr>
              <a:t>algorithm</a:t>
            </a:r>
            <a:endParaRPr lang="en-US" dirty="0">
              <a:solidFill>
                <a:srgbClr val="FFFFFF"/>
              </a:solidFill>
            </a:endParaRPr>
          </a:p>
          <a:p>
            <a:pPr marL="535762" lvl="1">
              <a:buClrTx/>
            </a:pPr>
            <a:endParaRPr lang="en-US" dirty="0">
              <a:solidFill>
                <a:srgbClr val="FFFFFF"/>
              </a:solidFill>
            </a:endParaRPr>
          </a:p>
          <a:p>
            <a:pPr marL="357175">
              <a:buClrTx/>
            </a:pPr>
            <a:r>
              <a:rPr lang="en-US" dirty="0">
                <a:solidFill>
                  <a:srgbClr val="FFFFFF"/>
                </a:solidFill>
              </a:rPr>
              <a:t>As for EG, current focus is PU </a:t>
            </a:r>
            <a:r>
              <a:rPr lang="en-US" dirty="0" smtClean="0">
                <a:solidFill>
                  <a:srgbClr val="FFFFFF"/>
                </a:solidFill>
              </a:rPr>
              <a:t>subtraction</a:t>
            </a:r>
          </a:p>
          <a:p>
            <a:pPr marL="658927" lvl="1">
              <a:buClrTx/>
            </a:pPr>
            <a:r>
              <a:rPr lang="en-US" b="1" i="1" dirty="0" smtClean="0">
                <a:solidFill>
                  <a:srgbClr val="CCAF0A"/>
                </a:solidFill>
              </a:rPr>
              <a:t>Need to determine </a:t>
            </a:r>
            <a:r>
              <a:rPr lang="en-US" b="1" i="1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mean E</a:t>
            </a:r>
            <a:r>
              <a:rPr lang="en-US" b="1" i="1" baseline="-6000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T</a:t>
            </a:r>
            <a:r>
              <a:rPr lang="en-US" b="1" i="1" dirty="0">
                <a:solidFill>
                  <a:srgbClr val="CCAF0A"/>
                </a:solidFill>
              </a:rPr>
              <a:t> of PU </a:t>
            </a:r>
            <a:r>
              <a:rPr lang="en-US" b="1" i="1" dirty="0" smtClean="0">
                <a:solidFill>
                  <a:srgbClr val="CCAF0A"/>
                </a:solidFill>
              </a:rPr>
              <a:t>distribution</a:t>
            </a:r>
          </a:p>
          <a:p>
            <a:pPr marL="658927" lvl="1">
              <a:buClrTx/>
            </a:pPr>
            <a:r>
              <a:rPr lang="en-US" dirty="0" smtClean="0">
                <a:solidFill>
                  <a:srgbClr val="FFFFFF"/>
                </a:solidFill>
              </a:rPr>
              <a:t>EG/jets </a:t>
            </a:r>
            <a:r>
              <a:rPr lang="en-US" dirty="0">
                <a:solidFill>
                  <a:srgbClr val="FFFFFF"/>
                </a:solidFill>
              </a:rPr>
              <a:t>may need different PU estimation </a:t>
            </a:r>
            <a:r>
              <a:rPr lang="en-US" dirty="0" smtClean="0">
                <a:solidFill>
                  <a:srgbClr val="FFFFFF"/>
                </a:solidFill>
              </a:rPr>
              <a:t>methods</a:t>
            </a:r>
          </a:p>
          <a:p>
            <a:pPr marL="658927" lvl="1">
              <a:buClrTx/>
            </a:pPr>
            <a:r>
              <a:rPr lang="en-US" dirty="0" smtClean="0">
                <a:solidFill>
                  <a:srgbClr val="FFFFFF"/>
                </a:solidFill>
              </a:rPr>
              <a:t>Range </a:t>
            </a:r>
            <a:r>
              <a:rPr lang="en-US" dirty="0">
                <a:solidFill>
                  <a:srgbClr val="FFFFFF"/>
                </a:solidFill>
              </a:rPr>
              <a:t>of algorithms under </a:t>
            </a:r>
            <a:r>
              <a:rPr lang="en-US" dirty="0" smtClean="0">
                <a:solidFill>
                  <a:srgbClr val="FFFFFF"/>
                </a:solidFill>
              </a:rPr>
              <a:t>study</a:t>
            </a:r>
          </a:p>
          <a:p>
            <a:pPr marL="658927" lvl="1">
              <a:buClrTx/>
            </a:pPr>
            <a:r>
              <a:rPr lang="en-US" i="1" dirty="0" smtClean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Expect </a:t>
            </a:r>
            <a:r>
              <a:rPr lang="en-US" i="1" dirty="0">
                <a:solidFill>
                  <a:srgbClr val="CCAF0A"/>
                </a:solidFill>
                <a:latin typeface="Helvetica Neue" charset="0"/>
                <a:cs typeface="Helvetica Neue" charset="0"/>
                <a:sym typeface="Helvetica Neue" charset="0"/>
              </a:rPr>
              <a:t>to choose baseline algorithm soon </a:t>
            </a:r>
            <a:endParaRPr lang="en-US" i="1" dirty="0">
              <a:solidFill>
                <a:srgbClr val="CCAF0A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52266" y="418915"/>
            <a:ext cx="2545666" cy="2774810"/>
            <a:chOff x="5621752" y="780530"/>
            <a:chExt cx="2545666" cy="2774810"/>
          </a:xfrm>
        </p:grpSpPr>
        <p:sp>
          <p:nvSpPr>
            <p:cNvPr id="23555" name="Rectangle 3"/>
            <p:cNvSpPr>
              <a:spLocks/>
            </p:cNvSpPr>
            <p:nvPr/>
          </p:nvSpPr>
          <p:spPr bwMode="auto">
            <a:xfrm>
              <a:off x="6223992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56" name="Rectangle 4"/>
            <p:cNvSpPr>
              <a:spLocks/>
            </p:cNvSpPr>
            <p:nvPr/>
          </p:nvSpPr>
          <p:spPr bwMode="auto">
            <a:xfrm>
              <a:off x="6402586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57" name="Rectangle 5"/>
            <p:cNvSpPr>
              <a:spLocks/>
            </p:cNvSpPr>
            <p:nvPr/>
          </p:nvSpPr>
          <p:spPr bwMode="auto">
            <a:xfrm>
              <a:off x="6581179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58" name="Rectangle 6"/>
            <p:cNvSpPr>
              <a:spLocks/>
            </p:cNvSpPr>
            <p:nvPr/>
          </p:nvSpPr>
          <p:spPr bwMode="auto">
            <a:xfrm>
              <a:off x="6759773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59" name="Rectangle 7"/>
            <p:cNvSpPr>
              <a:spLocks/>
            </p:cNvSpPr>
            <p:nvPr/>
          </p:nvSpPr>
          <p:spPr bwMode="auto">
            <a:xfrm>
              <a:off x="6938367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0" name="Rectangle 8"/>
            <p:cNvSpPr>
              <a:spLocks/>
            </p:cNvSpPr>
            <p:nvPr/>
          </p:nvSpPr>
          <p:spPr bwMode="auto">
            <a:xfrm>
              <a:off x="6223992" y="165199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1" name="Rectangle 9"/>
            <p:cNvSpPr>
              <a:spLocks/>
            </p:cNvSpPr>
            <p:nvPr/>
          </p:nvSpPr>
          <p:spPr bwMode="auto">
            <a:xfrm>
              <a:off x="6581179" y="165199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2" name="Rectangle 10"/>
            <p:cNvSpPr>
              <a:spLocks/>
            </p:cNvSpPr>
            <p:nvPr/>
          </p:nvSpPr>
          <p:spPr bwMode="auto">
            <a:xfrm>
              <a:off x="6402586" y="165199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3" name="Rectangle 11"/>
            <p:cNvSpPr>
              <a:spLocks/>
            </p:cNvSpPr>
            <p:nvPr/>
          </p:nvSpPr>
          <p:spPr bwMode="auto">
            <a:xfrm>
              <a:off x="6759773" y="165199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4" name="Rectangle 12"/>
            <p:cNvSpPr>
              <a:spLocks/>
            </p:cNvSpPr>
            <p:nvPr/>
          </p:nvSpPr>
          <p:spPr bwMode="auto">
            <a:xfrm>
              <a:off x="6938367" y="165199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5" name="Rectangle 13"/>
            <p:cNvSpPr>
              <a:spLocks/>
            </p:cNvSpPr>
            <p:nvPr/>
          </p:nvSpPr>
          <p:spPr bwMode="auto">
            <a:xfrm>
              <a:off x="6223992" y="1830586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6" name="Rectangle 14"/>
            <p:cNvSpPr>
              <a:spLocks/>
            </p:cNvSpPr>
            <p:nvPr/>
          </p:nvSpPr>
          <p:spPr bwMode="auto">
            <a:xfrm>
              <a:off x="6581179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7" name="Rectangle 15"/>
            <p:cNvSpPr>
              <a:spLocks/>
            </p:cNvSpPr>
            <p:nvPr/>
          </p:nvSpPr>
          <p:spPr bwMode="auto">
            <a:xfrm>
              <a:off x="6402586" y="1830586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8" name="Rectangle 16"/>
            <p:cNvSpPr>
              <a:spLocks/>
            </p:cNvSpPr>
            <p:nvPr/>
          </p:nvSpPr>
          <p:spPr bwMode="auto">
            <a:xfrm>
              <a:off x="6759773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9" name="Rectangle 17"/>
            <p:cNvSpPr>
              <a:spLocks/>
            </p:cNvSpPr>
            <p:nvPr/>
          </p:nvSpPr>
          <p:spPr bwMode="auto">
            <a:xfrm>
              <a:off x="6938367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0" name="Rectangle 18"/>
            <p:cNvSpPr>
              <a:spLocks/>
            </p:cNvSpPr>
            <p:nvPr/>
          </p:nvSpPr>
          <p:spPr bwMode="auto">
            <a:xfrm>
              <a:off x="6223992" y="2000250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1" name="Rectangle 19"/>
            <p:cNvSpPr>
              <a:spLocks/>
            </p:cNvSpPr>
            <p:nvPr/>
          </p:nvSpPr>
          <p:spPr bwMode="auto">
            <a:xfrm>
              <a:off x="6581179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2" name="Rectangle 20"/>
            <p:cNvSpPr>
              <a:spLocks/>
            </p:cNvSpPr>
            <p:nvPr/>
          </p:nvSpPr>
          <p:spPr bwMode="auto">
            <a:xfrm>
              <a:off x="6402586" y="2000250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3" name="Rectangle 21"/>
            <p:cNvSpPr>
              <a:spLocks/>
            </p:cNvSpPr>
            <p:nvPr/>
          </p:nvSpPr>
          <p:spPr bwMode="auto">
            <a:xfrm>
              <a:off x="6938367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4" name="Rectangle 22"/>
            <p:cNvSpPr>
              <a:spLocks/>
            </p:cNvSpPr>
            <p:nvPr/>
          </p:nvSpPr>
          <p:spPr bwMode="auto">
            <a:xfrm>
              <a:off x="6759773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5" name="Rectangle 23"/>
            <p:cNvSpPr>
              <a:spLocks/>
            </p:cNvSpPr>
            <p:nvPr/>
          </p:nvSpPr>
          <p:spPr bwMode="auto">
            <a:xfrm>
              <a:off x="6223992" y="2178844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6" name="Rectangle 24"/>
            <p:cNvSpPr>
              <a:spLocks/>
            </p:cNvSpPr>
            <p:nvPr/>
          </p:nvSpPr>
          <p:spPr bwMode="auto">
            <a:xfrm>
              <a:off x="6581179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7" name="Rectangle 25"/>
            <p:cNvSpPr>
              <a:spLocks/>
            </p:cNvSpPr>
            <p:nvPr/>
          </p:nvSpPr>
          <p:spPr bwMode="auto">
            <a:xfrm>
              <a:off x="6938367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8" name="Rectangle 26"/>
            <p:cNvSpPr>
              <a:spLocks/>
            </p:cNvSpPr>
            <p:nvPr/>
          </p:nvSpPr>
          <p:spPr bwMode="auto">
            <a:xfrm>
              <a:off x="6402586" y="2178844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9" name="Rectangle 27"/>
            <p:cNvSpPr>
              <a:spLocks/>
            </p:cNvSpPr>
            <p:nvPr/>
          </p:nvSpPr>
          <p:spPr bwMode="auto">
            <a:xfrm>
              <a:off x="6759773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>
              <a:off x="6011741" y="1453306"/>
              <a:ext cx="0" cy="4248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2500" dirty="0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1" name="Rectangle 29"/>
            <p:cNvSpPr>
              <a:spLocks/>
            </p:cNvSpPr>
            <p:nvPr/>
          </p:nvSpPr>
          <p:spPr bwMode="auto">
            <a:xfrm>
              <a:off x="5621752" y="1453306"/>
              <a:ext cx="2566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Arial"/>
                  <a:ea typeface="ＭＳ Ｐゴシック" charset="0"/>
                  <a:cs typeface="Times New Roman"/>
                  <a:sym typeface="Helvetica Neue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/>
                  <a:ea typeface="ＭＳ Ｐゴシック" charset="0"/>
                  <a:cs typeface="Times New Roman"/>
                  <a:sym typeface="Helvetica Neue" charset="0"/>
                </a:rPr>
                <a:t>η</a:t>
              </a:r>
              <a:endParaRPr lang="en-US" sz="2400" dirty="0">
                <a:solidFill>
                  <a:prstClr val="white"/>
                </a:solidFill>
                <a:latin typeface="Arial"/>
                <a:ea typeface="ＭＳ Ｐゴシック" charset="0"/>
                <a:cs typeface="Times New Roman"/>
                <a:sym typeface="Helvetica Neue" charset="0"/>
              </a:endParaRPr>
            </a:p>
          </p:txBody>
        </p:sp>
        <p:sp>
          <p:nvSpPr>
            <p:cNvPr id="23582" name="Rectangle 30"/>
            <p:cNvSpPr>
              <a:spLocks/>
            </p:cNvSpPr>
            <p:nvPr/>
          </p:nvSpPr>
          <p:spPr bwMode="auto">
            <a:xfrm>
              <a:off x="6371520" y="780530"/>
              <a:ext cx="2372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 smtClean="0">
                  <a:solidFill>
                    <a:prstClr val="white"/>
                  </a:solidFill>
                  <a:latin typeface="Helvetica Neue" charset="0"/>
                  <a:ea typeface="ＭＳ Ｐゴシック" charset="0"/>
                  <a:cs typeface="Lucida Grande" charset="0"/>
                  <a:sym typeface="Helvetica Neue" charset="0"/>
                </a:rPr>
                <a:t>ϕ</a:t>
              </a:r>
              <a:endParaRPr lang="en-US" sz="2400" dirty="0">
                <a:solidFill>
                  <a:prstClr val="white"/>
                </a:solidFill>
                <a:latin typeface="Helvetica Neue" charset="0"/>
                <a:ea typeface="ＭＳ Ｐゴシック" charset="0"/>
                <a:cs typeface="Lucida Grande" charset="0"/>
                <a:sym typeface="Helvetica Neue" charset="0"/>
              </a:endParaRPr>
            </a:p>
          </p:txBody>
        </p:sp>
        <p:sp>
          <p:nvSpPr>
            <p:cNvPr id="23583" name="Line 31"/>
            <p:cNvSpPr>
              <a:spLocks noChangeShapeType="1"/>
            </p:cNvSpPr>
            <p:nvPr/>
          </p:nvSpPr>
          <p:spPr bwMode="auto">
            <a:xfrm>
              <a:off x="6223991" y="1304850"/>
              <a:ext cx="561600" cy="2232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4" name="Rectangle 32"/>
            <p:cNvSpPr>
              <a:spLocks/>
            </p:cNvSpPr>
            <p:nvPr/>
          </p:nvSpPr>
          <p:spPr bwMode="auto">
            <a:xfrm>
              <a:off x="7116961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5" name="Rectangle 33"/>
            <p:cNvSpPr>
              <a:spLocks/>
            </p:cNvSpPr>
            <p:nvPr/>
          </p:nvSpPr>
          <p:spPr bwMode="auto">
            <a:xfrm>
              <a:off x="7295554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6" name="Rectangle 34"/>
            <p:cNvSpPr>
              <a:spLocks/>
            </p:cNvSpPr>
            <p:nvPr/>
          </p:nvSpPr>
          <p:spPr bwMode="auto">
            <a:xfrm>
              <a:off x="7474148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7" name="Rectangle 35"/>
            <p:cNvSpPr>
              <a:spLocks/>
            </p:cNvSpPr>
            <p:nvPr/>
          </p:nvSpPr>
          <p:spPr bwMode="auto">
            <a:xfrm>
              <a:off x="7652742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8" name="Rectangle 36"/>
            <p:cNvSpPr>
              <a:spLocks/>
            </p:cNvSpPr>
            <p:nvPr/>
          </p:nvSpPr>
          <p:spPr bwMode="auto">
            <a:xfrm>
              <a:off x="7831335" y="1482328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9" name="Rectangle 37"/>
            <p:cNvSpPr>
              <a:spLocks/>
            </p:cNvSpPr>
            <p:nvPr/>
          </p:nvSpPr>
          <p:spPr bwMode="auto">
            <a:xfrm>
              <a:off x="7116961" y="165199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0" name="Rectangle 38"/>
            <p:cNvSpPr>
              <a:spLocks/>
            </p:cNvSpPr>
            <p:nvPr/>
          </p:nvSpPr>
          <p:spPr bwMode="auto">
            <a:xfrm>
              <a:off x="7474148" y="165199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7295554" y="165199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2" name="Rectangle 40"/>
            <p:cNvSpPr>
              <a:spLocks/>
            </p:cNvSpPr>
            <p:nvPr/>
          </p:nvSpPr>
          <p:spPr bwMode="auto">
            <a:xfrm>
              <a:off x="7652742" y="165199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3" name="Rectangle 41"/>
            <p:cNvSpPr>
              <a:spLocks/>
            </p:cNvSpPr>
            <p:nvPr/>
          </p:nvSpPr>
          <p:spPr bwMode="auto">
            <a:xfrm>
              <a:off x="7831335" y="165199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4" name="Rectangle 42"/>
            <p:cNvSpPr>
              <a:spLocks/>
            </p:cNvSpPr>
            <p:nvPr/>
          </p:nvSpPr>
          <p:spPr bwMode="auto">
            <a:xfrm>
              <a:off x="7116961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5" name="Rectangle 43"/>
            <p:cNvSpPr>
              <a:spLocks/>
            </p:cNvSpPr>
            <p:nvPr/>
          </p:nvSpPr>
          <p:spPr bwMode="auto">
            <a:xfrm>
              <a:off x="7474148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6" name="Rectangle 44"/>
            <p:cNvSpPr>
              <a:spLocks/>
            </p:cNvSpPr>
            <p:nvPr/>
          </p:nvSpPr>
          <p:spPr bwMode="auto">
            <a:xfrm>
              <a:off x="7295554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7" name="Rectangle 45"/>
            <p:cNvSpPr>
              <a:spLocks/>
            </p:cNvSpPr>
            <p:nvPr/>
          </p:nvSpPr>
          <p:spPr bwMode="auto">
            <a:xfrm>
              <a:off x="7652742" y="1830586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8" name="Rectangle 46"/>
            <p:cNvSpPr>
              <a:spLocks/>
            </p:cNvSpPr>
            <p:nvPr/>
          </p:nvSpPr>
          <p:spPr bwMode="auto">
            <a:xfrm>
              <a:off x="7831335" y="1830586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9" name="Rectangle 47"/>
            <p:cNvSpPr>
              <a:spLocks/>
            </p:cNvSpPr>
            <p:nvPr/>
          </p:nvSpPr>
          <p:spPr bwMode="auto">
            <a:xfrm>
              <a:off x="7116961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0" name="Rectangle 48"/>
            <p:cNvSpPr>
              <a:spLocks/>
            </p:cNvSpPr>
            <p:nvPr/>
          </p:nvSpPr>
          <p:spPr bwMode="auto">
            <a:xfrm>
              <a:off x="7474148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1" name="Rectangle 49"/>
            <p:cNvSpPr>
              <a:spLocks/>
            </p:cNvSpPr>
            <p:nvPr/>
          </p:nvSpPr>
          <p:spPr bwMode="auto">
            <a:xfrm>
              <a:off x="7295554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2" name="Rectangle 50"/>
            <p:cNvSpPr>
              <a:spLocks/>
            </p:cNvSpPr>
            <p:nvPr/>
          </p:nvSpPr>
          <p:spPr bwMode="auto">
            <a:xfrm>
              <a:off x="7831335" y="2000250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3" name="Rectangle 51"/>
            <p:cNvSpPr>
              <a:spLocks/>
            </p:cNvSpPr>
            <p:nvPr/>
          </p:nvSpPr>
          <p:spPr bwMode="auto">
            <a:xfrm>
              <a:off x="7652742" y="2000250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4" name="Rectangle 52"/>
            <p:cNvSpPr>
              <a:spLocks/>
            </p:cNvSpPr>
            <p:nvPr/>
          </p:nvSpPr>
          <p:spPr bwMode="auto">
            <a:xfrm>
              <a:off x="7116961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5" name="Rectangle 53"/>
            <p:cNvSpPr>
              <a:spLocks/>
            </p:cNvSpPr>
            <p:nvPr/>
          </p:nvSpPr>
          <p:spPr bwMode="auto">
            <a:xfrm>
              <a:off x="7474148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6" name="Rectangle 54"/>
            <p:cNvSpPr>
              <a:spLocks/>
            </p:cNvSpPr>
            <p:nvPr/>
          </p:nvSpPr>
          <p:spPr bwMode="auto">
            <a:xfrm>
              <a:off x="7831335" y="2178844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7" name="Rectangle 55"/>
            <p:cNvSpPr>
              <a:spLocks/>
            </p:cNvSpPr>
            <p:nvPr/>
          </p:nvSpPr>
          <p:spPr bwMode="auto">
            <a:xfrm>
              <a:off x="7295554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8" name="Rectangle 56"/>
            <p:cNvSpPr>
              <a:spLocks/>
            </p:cNvSpPr>
            <p:nvPr/>
          </p:nvSpPr>
          <p:spPr bwMode="auto">
            <a:xfrm>
              <a:off x="7652742" y="2178844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9" name="Rectangle 57"/>
            <p:cNvSpPr>
              <a:spLocks/>
            </p:cNvSpPr>
            <p:nvPr/>
          </p:nvSpPr>
          <p:spPr bwMode="auto">
            <a:xfrm>
              <a:off x="6223992" y="2357437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0" name="Rectangle 58"/>
            <p:cNvSpPr>
              <a:spLocks/>
            </p:cNvSpPr>
            <p:nvPr/>
          </p:nvSpPr>
          <p:spPr bwMode="auto">
            <a:xfrm>
              <a:off x="6402586" y="2357437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1" name="Rectangle 59"/>
            <p:cNvSpPr>
              <a:spLocks/>
            </p:cNvSpPr>
            <p:nvPr/>
          </p:nvSpPr>
          <p:spPr bwMode="auto">
            <a:xfrm>
              <a:off x="6581179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2" name="Rectangle 60"/>
            <p:cNvSpPr>
              <a:spLocks/>
            </p:cNvSpPr>
            <p:nvPr/>
          </p:nvSpPr>
          <p:spPr bwMode="auto">
            <a:xfrm>
              <a:off x="6759773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3" name="Rectangle 61"/>
            <p:cNvSpPr>
              <a:spLocks/>
            </p:cNvSpPr>
            <p:nvPr/>
          </p:nvSpPr>
          <p:spPr bwMode="auto">
            <a:xfrm>
              <a:off x="6938367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4" name="Rectangle 62"/>
            <p:cNvSpPr>
              <a:spLocks/>
            </p:cNvSpPr>
            <p:nvPr/>
          </p:nvSpPr>
          <p:spPr bwMode="auto">
            <a:xfrm>
              <a:off x="6223992" y="252710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5" name="Rectangle 63"/>
            <p:cNvSpPr>
              <a:spLocks/>
            </p:cNvSpPr>
            <p:nvPr/>
          </p:nvSpPr>
          <p:spPr bwMode="auto">
            <a:xfrm>
              <a:off x="6581179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6" name="Rectangle 64"/>
            <p:cNvSpPr>
              <a:spLocks/>
            </p:cNvSpPr>
            <p:nvPr/>
          </p:nvSpPr>
          <p:spPr bwMode="auto">
            <a:xfrm>
              <a:off x="6402586" y="252710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7" name="Rectangle 65"/>
            <p:cNvSpPr>
              <a:spLocks/>
            </p:cNvSpPr>
            <p:nvPr/>
          </p:nvSpPr>
          <p:spPr bwMode="auto">
            <a:xfrm>
              <a:off x="6759773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8" name="Rectangle 66"/>
            <p:cNvSpPr>
              <a:spLocks/>
            </p:cNvSpPr>
            <p:nvPr/>
          </p:nvSpPr>
          <p:spPr bwMode="auto">
            <a:xfrm>
              <a:off x="6938367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9" name="Rectangle 67"/>
            <p:cNvSpPr>
              <a:spLocks/>
            </p:cNvSpPr>
            <p:nvPr/>
          </p:nvSpPr>
          <p:spPr bwMode="auto">
            <a:xfrm>
              <a:off x="6223992" y="2705695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0" name="Rectangle 68"/>
            <p:cNvSpPr>
              <a:spLocks/>
            </p:cNvSpPr>
            <p:nvPr/>
          </p:nvSpPr>
          <p:spPr bwMode="auto">
            <a:xfrm>
              <a:off x="6581179" y="2705695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1" name="Rectangle 69"/>
            <p:cNvSpPr>
              <a:spLocks/>
            </p:cNvSpPr>
            <p:nvPr/>
          </p:nvSpPr>
          <p:spPr bwMode="auto">
            <a:xfrm>
              <a:off x="6402586" y="2705695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2" name="Rectangle 70"/>
            <p:cNvSpPr>
              <a:spLocks/>
            </p:cNvSpPr>
            <p:nvPr/>
          </p:nvSpPr>
          <p:spPr bwMode="auto">
            <a:xfrm>
              <a:off x="6759773" y="2705695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3" name="Rectangle 71"/>
            <p:cNvSpPr>
              <a:spLocks/>
            </p:cNvSpPr>
            <p:nvPr/>
          </p:nvSpPr>
          <p:spPr bwMode="auto">
            <a:xfrm>
              <a:off x="6938367" y="2705695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4" name="Rectangle 72"/>
            <p:cNvSpPr>
              <a:spLocks/>
            </p:cNvSpPr>
            <p:nvPr/>
          </p:nvSpPr>
          <p:spPr bwMode="auto">
            <a:xfrm>
              <a:off x="6223992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5" name="Rectangle 73"/>
            <p:cNvSpPr>
              <a:spLocks/>
            </p:cNvSpPr>
            <p:nvPr/>
          </p:nvSpPr>
          <p:spPr bwMode="auto">
            <a:xfrm>
              <a:off x="6581179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6" name="Rectangle 74"/>
            <p:cNvSpPr>
              <a:spLocks/>
            </p:cNvSpPr>
            <p:nvPr/>
          </p:nvSpPr>
          <p:spPr bwMode="auto">
            <a:xfrm>
              <a:off x="6402586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7" name="Rectangle 75"/>
            <p:cNvSpPr>
              <a:spLocks/>
            </p:cNvSpPr>
            <p:nvPr/>
          </p:nvSpPr>
          <p:spPr bwMode="auto">
            <a:xfrm>
              <a:off x="6938367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8" name="Rectangle 76"/>
            <p:cNvSpPr>
              <a:spLocks/>
            </p:cNvSpPr>
            <p:nvPr/>
          </p:nvSpPr>
          <p:spPr bwMode="auto">
            <a:xfrm>
              <a:off x="6759773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9" name="Rectangle 77"/>
            <p:cNvSpPr>
              <a:spLocks/>
            </p:cNvSpPr>
            <p:nvPr/>
          </p:nvSpPr>
          <p:spPr bwMode="auto">
            <a:xfrm>
              <a:off x="6223992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0" name="Rectangle 78"/>
            <p:cNvSpPr>
              <a:spLocks/>
            </p:cNvSpPr>
            <p:nvPr/>
          </p:nvSpPr>
          <p:spPr bwMode="auto">
            <a:xfrm>
              <a:off x="6581179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1" name="Rectangle 79"/>
            <p:cNvSpPr>
              <a:spLocks/>
            </p:cNvSpPr>
            <p:nvPr/>
          </p:nvSpPr>
          <p:spPr bwMode="auto">
            <a:xfrm>
              <a:off x="6938367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2" name="Rectangle 80"/>
            <p:cNvSpPr>
              <a:spLocks/>
            </p:cNvSpPr>
            <p:nvPr/>
          </p:nvSpPr>
          <p:spPr bwMode="auto">
            <a:xfrm>
              <a:off x="6402586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3" name="Rectangle 81"/>
            <p:cNvSpPr>
              <a:spLocks/>
            </p:cNvSpPr>
            <p:nvPr/>
          </p:nvSpPr>
          <p:spPr bwMode="auto">
            <a:xfrm>
              <a:off x="6759773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4" name="Rectangle 82"/>
            <p:cNvSpPr>
              <a:spLocks/>
            </p:cNvSpPr>
            <p:nvPr/>
          </p:nvSpPr>
          <p:spPr bwMode="auto">
            <a:xfrm>
              <a:off x="7116961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5" name="Rectangle 83"/>
            <p:cNvSpPr>
              <a:spLocks/>
            </p:cNvSpPr>
            <p:nvPr/>
          </p:nvSpPr>
          <p:spPr bwMode="auto">
            <a:xfrm>
              <a:off x="7295554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6" name="Rectangle 84"/>
            <p:cNvSpPr>
              <a:spLocks/>
            </p:cNvSpPr>
            <p:nvPr/>
          </p:nvSpPr>
          <p:spPr bwMode="auto">
            <a:xfrm>
              <a:off x="7474148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7" name="Rectangle 85"/>
            <p:cNvSpPr>
              <a:spLocks/>
            </p:cNvSpPr>
            <p:nvPr/>
          </p:nvSpPr>
          <p:spPr bwMode="auto">
            <a:xfrm>
              <a:off x="7652742" y="2357437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8" name="Rectangle 86"/>
            <p:cNvSpPr>
              <a:spLocks/>
            </p:cNvSpPr>
            <p:nvPr/>
          </p:nvSpPr>
          <p:spPr bwMode="auto">
            <a:xfrm>
              <a:off x="7831335" y="2357437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9" name="Rectangle 87"/>
            <p:cNvSpPr>
              <a:spLocks/>
            </p:cNvSpPr>
            <p:nvPr/>
          </p:nvSpPr>
          <p:spPr bwMode="auto">
            <a:xfrm>
              <a:off x="7116961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0" name="Rectangle 88"/>
            <p:cNvSpPr>
              <a:spLocks/>
            </p:cNvSpPr>
            <p:nvPr/>
          </p:nvSpPr>
          <p:spPr bwMode="auto">
            <a:xfrm>
              <a:off x="7474148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1" name="Rectangle 89"/>
            <p:cNvSpPr>
              <a:spLocks/>
            </p:cNvSpPr>
            <p:nvPr/>
          </p:nvSpPr>
          <p:spPr bwMode="auto">
            <a:xfrm>
              <a:off x="7295554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2" name="Rectangle 90"/>
            <p:cNvSpPr>
              <a:spLocks/>
            </p:cNvSpPr>
            <p:nvPr/>
          </p:nvSpPr>
          <p:spPr bwMode="auto">
            <a:xfrm>
              <a:off x="7652742" y="2527102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3" name="Rectangle 91"/>
            <p:cNvSpPr>
              <a:spLocks/>
            </p:cNvSpPr>
            <p:nvPr/>
          </p:nvSpPr>
          <p:spPr bwMode="auto">
            <a:xfrm>
              <a:off x="7831335" y="2527102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4" name="Rectangle 92"/>
            <p:cNvSpPr>
              <a:spLocks/>
            </p:cNvSpPr>
            <p:nvPr/>
          </p:nvSpPr>
          <p:spPr bwMode="auto">
            <a:xfrm>
              <a:off x="7116961" y="2705695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5" name="Rectangle 93"/>
            <p:cNvSpPr>
              <a:spLocks/>
            </p:cNvSpPr>
            <p:nvPr/>
          </p:nvSpPr>
          <p:spPr bwMode="auto">
            <a:xfrm>
              <a:off x="7474148" y="2705695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6" name="Rectangle 94"/>
            <p:cNvSpPr>
              <a:spLocks/>
            </p:cNvSpPr>
            <p:nvPr/>
          </p:nvSpPr>
          <p:spPr bwMode="auto">
            <a:xfrm>
              <a:off x="7295554" y="2705695"/>
              <a:ext cx="178594" cy="178594"/>
            </a:xfrm>
            <a:prstGeom prst="rect">
              <a:avLst/>
            </a:prstGeom>
            <a:solidFill>
              <a:srgbClr val="64AF3E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7" name="Rectangle 95"/>
            <p:cNvSpPr>
              <a:spLocks/>
            </p:cNvSpPr>
            <p:nvPr/>
          </p:nvSpPr>
          <p:spPr bwMode="auto">
            <a:xfrm>
              <a:off x="7652742" y="2705695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8" name="Rectangle 96"/>
            <p:cNvSpPr>
              <a:spLocks/>
            </p:cNvSpPr>
            <p:nvPr/>
          </p:nvSpPr>
          <p:spPr bwMode="auto">
            <a:xfrm>
              <a:off x="7831335" y="2705695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9" name="Rectangle 97"/>
            <p:cNvSpPr>
              <a:spLocks/>
            </p:cNvSpPr>
            <p:nvPr/>
          </p:nvSpPr>
          <p:spPr bwMode="auto">
            <a:xfrm>
              <a:off x="7116961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0" name="Rectangle 98"/>
            <p:cNvSpPr>
              <a:spLocks/>
            </p:cNvSpPr>
            <p:nvPr/>
          </p:nvSpPr>
          <p:spPr bwMode="auto">
            <a:xfrm>
              <a:off x="7474148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1" name="Rectangle 99"/>
            <p:cNvSpPr>
              <a:spLocks/>
            </p:cNvSpPr>
            <p:nvPr/>
          </p:nvSpPr>
          <p:spPr bwMode="auto">
            <a:xfrm>
              <a:off x="7295554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2" name="Rectangle 100"/>
            <p:cNvSpPr>
              <a:spLocks/>
            </p:cNvSpPr>
            <p:nvPr/>
          </p:nvSpPr>
          <p:spPr bwMode="auto">
            <a:xfrm>
              <a:off x="7831335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3" name="Rectangle 101"/>
            <p:cNvSpPr>
              <a:spLocks/>
            </p:cNvSpPr>
            <p:nvPr/>
          </p:nvSpPr>
          <p:spPr bwMode="auto">
            <a:xfrm>
              <a:off x="7652742" y="2875359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4" name="Rectangle 102"/>
            <p:cNvSpPr>
              <a:spLocks/>
            </p:cNvSpPr>
            <p:nvPr/>
          </p:nvSpPr>
          <p:spPr bwMode="auto">
            <a:xfrm>
              <a:off x="7116961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5" name="Rectangle 103"/>
            <p:cNvSpPr>
              <a:spLocks/>
            </p:cNvSpPr>
            <p:nvPr/>
          </p:nvSpPr>
          <p:spPr bwMode="auto">
            <a:xfrm>
              <a:off x="7474148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6" name="Rectangle 104"/>
            <p:cNvSpPr>
              <a:spLocks/>
            </p:cNvSpPr>
            <p:nvPr/>
          </p:nvSpPr>
          <p:spPr bwMode="auto">
            <a:xfrm>
              <a:off x="7831335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7" name="Rectangle 105"/>
            <p:cNvSpPr>
              <a:spLocks/>
            </p:cNvSpPr>
            <p:nvPr/>
          </p:nvSpPr>
          <p:spPr bwMode="auto">
            <a:xfrm>
              <a:off x="7295554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8" name="Rectangle 106"/>
            <p:cNvSpPr>
              <a:spLocks/>
            </p:cNvSpPr>
            <p:nvPr/>
          </p:nvSpPr>
          <p:spPr bwMode="auto">
            <a:xfrm>
              <a:off x="7652742" y="3053953"/>
              <a:ext cx="178594" cy="17859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60" name="Rectangle 108"/>
            <p:cNvSpPr>
              <a:spLocks/>
            </p:cNvSpPr>
            <p:nvPr/>
          </p:nvSpPr>
          <p:spPr bwMode="auto">
            <a:xfrm>
              <a:off x="6136928" y="3293730"/>
              <a:ext cx="203049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>
                  <a:solidFill>
                    <a:prstClr val="white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7x7 tower circular jet</a:t>
              </a:r>
            </a:p>
          </p:txBody>
        </p:sp>
      </p:grpSp>
      <p:sp>
        <p:nvSpPr>
          <p:cNvPr id="23663" name="Rectangle 111"/>
          <p:cNvSpPr>
            <a:spLocks/>
          </p:cNvSpPr>
          <p:nvPr/>
        </p:nvSpPr>
        <p:spPr bwMode="auto">
          <a:xfrm>
            <a:off x="2260430" y="6477451"/>
            <a:ext cx="4473773" cy="321469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i="1">
                <a:solidFill>
                  <a:prstClr val="black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Performance of different estimators for N</a:t>
            </a:r>
            <a:r>
              <a:rPr lang="en-US" sz="1700" i="1" baseline="-6000">
                <a:solidFill>
                  <a:prstClr val="black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vtx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73" y="3765702"/>
            <a:ext cx="4048810" cy="2656362"/>
          </a:xfrm>
          <a:prstGeom prst="rect">
            <a:avLst/>
          </a:prstGeom>
        </p:spPr>
      </p:pic>
      <p:sp>
        <p:nvSpPr>
          <p:cNvPr id="23664" name="Rectangle 112"/>
          <p:cNvSpPr>
            <a:spLocks/>
          </p:cNvSpPr>
          <p:nvPr/>
        </p:nvSpPr>
        <p:spPr bwMode="auto">
          <a:xfrm>
            <a:off x="996236" y="4338362"/>
            <a:ext cx="2345985" cy="3214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# towers above threshold</a:t>
            </a:r>
            <a:endParaRPr lang="en-US" sz="2000" dirty="0">
              <a:solidFill>
                <a:prstClr val="black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395" y="3791505"/>
            <a:ext cx="4009566" cy="2630615"/>
          </a:xfrm>
          <a:prstGeom prst="rect">
            <a:avLst/>
          </a:prstGeom>
        </p:spPr>
      </p:pic>
      <p:sp>
        <p:nvSpPr>
          <p:cNvPr id="23665" name="Rectangle 113"/>
          <p:cNvSpPr>
            <a:spLocks/>
          </p:cNvSpPr>
          <p:nvPr/>
        </p:nvSpPr>
        <p:spPr bwMode="auto">
          <a:xfrm>
            <a:off x="5615251" y="4338306"/>
            <a:ext cx="1393031" cy="4243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 charset="0"/>
                <a:cs typeface="Times New Roman"/>
                <a:sym typeface="Helvetica Neue" charset="0"/>
              </a:rPr>
              <a:t>∑E</a:t>
            </a:r>
            <a:r>
              <a:rPr lang="en-US" sz="2000" baseline="-6000" dirty="0">
                <a:solidFill>
                  <a:srgbClr val="000000"/>
                </a:solidFill>
                <a:latin typeface="Arial"/>
                <a:ea typeface="ＭＳ Ｐゴシック" charset="0"/>
                <a:cs typeface="Times New Roman"/>
                <a:sym typeface="Helvetica Neue" charset="0"/>
              </a:rPr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9541" y="3193725"/>
            <a:ext cx="114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ΔR ~ 0.3 </a:t>
            </a:r>
            <a:endParaRPr lang="en-US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Geoff Hall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srgbClr val="D4D2D0">
                    <a:shade val="50000"/>
                  </a:srgbClr>
                </a:solidFill>
                <a:latin typeface="Arial"/>
              </a:rPr>
              <a:t>OSC Nov 2013</a:t>
            </a: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Fk_BORDRY_TWEPP_2013_Perugia_as_presen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0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Pages from WGM_1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1900" y="1054099"/>
            <a:ext cx="2070100" cy="5667495"/>
          </a:xfrm>
          <a:prstGeom prst="rect">
            <a:avLst/>
          </a:prstGeom>
          <a:solidFill>
            <a:srgbClr val="FF2E3B">
              <a:alpha val="8000"/>
            </a:srgbClr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7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OSC Nov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131107_Myers_RLIUP_summing_up_AS_PRESEN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131107_Myers_RLIUP_summing_up_AS_PRESENT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4"/>
          <a:stretch/>
        </p:blipFill>
        <p:spPr>
          <a:xfrm>
            <a:off x="4344000" y="3625400"/>
            <a:ext cx="4800000" cy="27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6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Phase </a:t>
            </a:r>
            <a:r>
              <a:rPr lang="en-US" dirty="0"/>
              <a:t>1 </a:t>
            </a:r>
            <a:r>
              <a:rPr lang="en-US" dirty="0" smtClean="0"/>
              <a:t>Upgrades </a:t>
            </a:r>
            <a:endParaRPr lang="en-US" dirty="0"/>
          </a:p>
          <a:p>
            <a:pPr lvl="2"/>
            <a:r>
              <a:rPr lang="en-US" dirty="0"/>
              <a:t>Common item costs were reviewed and revised downward</a:t>
            </a:r>
          </a:p>
          <a:p>
            <a:pPr lvl="2"/>
            <a:r>
              <a:rPr lang="en-US" dirty="0"/>
              <a:t>Much progress and on schedule </a:t>
            </a:r>
          </a:p>
          <a:p>
            <a:pPr lvl="1"/>
            <a:r>
              <a:rPr lang="en-US" dirty="0"/>
              <a:t>Long Shutdown 1 (LS1), including many phase 1 upgrade tasks</a:t>
            </a:r>
          </a:p>
          <a:p>
            <a:pPr lvl="2"/>
            <a:r>
              <a:rPr lang="en-US" dirty="0"/>
              <a:t>Work goes well</a:t>
            </a:r>
          </a:p>
          <a:p>
            <a:pPr lvl="1"/>
            <a:r>
              <a:rPr lang="en-US" dirty="0" smtClean="0"/>
              <a:t>Run 1 Physics </a:t>
            </a:r>
          </a:p>
          <a:p>
            <a:pPr lvl="2"/>
            <a:r>
              <a:rPr lang="en-US" dirty="0" smtClean="0"/>
              <a:t>Analyses well on track to meet our goals	</a:t>
            </a:r>
          </a:p>
          <a:p>
            <a:pPr lvl="1"/>
            <a:r>
              <a:rPr lang="en-US" dirty="0" smtClean="0"/>
              <a:t>Run 2 Preparations </a:t>
            </a:r>
          </a:p>
          <a:p>
            <a:pPr lvl="2"/>
            <a:r>
              <a:rPr lang="en-US" dirty="0" smtClean="0"/>
              <a:t>Progress on cpu-efficiency, tools and procedures</a:t>
            </a:r>
          </a:p>
          <a:p>
            <a:pPr lvl="1"/>
            <a:r>
              <a:rPr lang="en-US" dirty="0" smtClean="0"/>
              <a:t>Phase 2 Upgrades</a:t>
            </a:r>
          </a:p>
          <a:p>
            <a:pPr lvl="2"/>
            <a:r>
              <a:rPr lang="en-US" dirty="0" smtClean="0"/>
              <a:t>Preliminary scope and cost has been documented, presented today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Status in a Nutshell</a:t>
            </a:r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534400" y="6597352"/>
            <a:ext cx="609600" cy="2606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algn="r"/>
            <a:fld id="{1AD93096-5B34-4342-9326-69289CEAE4C2}" type="slidenum">
              <a:rPr lang="en-US" sz="1200" smtClean="0">
                <a:solidFill>
                  <a:srgbClr val="000000"/>
                </a:solidFill>
              </a:rPr>
              <a:pPr algn="r"/>
              <a:t>9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9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mpd="sng">
          <a:solidFill>
            <a:srgbClr val="FF7474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17.xml><?xml version="1.0" encoding="utf-8"?>
<a:theme xmlns:a="http://schemas.openxmlformats.org/drawingml/2006/main" name="4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18.xml><?xml version="1.0" encoding="utf-8"?>
<a:theme xmlns:a="http://schemas.openxmlformats.org/drawingml/2006/main" name="6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19.xml><?xml version="1.0" encoding="utf-8"?>
<a:theme xmlns:a="http://schemas.openxmlformats.org/drawingml/2006/main" name="7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1.xml><?xml version="1.0" encoding="utf-8"?>
<a:theme xmlns:a="http://schemas.openxmlformats.org/drawingml/2006/main" name="9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2.xml><?xml version="1.0" encoding="utf-8"?>
<a:theme xmlns:a="http://schemas.openxmlformats.org/drawingml/2006/main" name="10_IntroducingPowerPoint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9E9EFE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>
    <a:txDef>
      <a:spPr bwMode="auto">
        <a:ln>
          <a:noFill/>
        </a:ln>
        <a:extLst/>
      </a:spPr>
      <a:bodyPr wrap="square" lIns="91440" tIns="0" rIns="0" bIns="0" rtlCol="0">
        <a:spAutoFit/>
      </a:bodyPr>
      <a:lstStyle>
        <a:defPPr marL="0" indent="0">
          <a:spcBef>
            <a:spcPts val="0"/>
          </a:spcBef>
          <a:buFontTx/>
          <a:buNone/>
          <a:defRPr sz="1800" kern="0" dirty="0" smtClean="0">
            <a:solidFill>
              <a:schemeClr val="bg1"/>
            </a:solidFill>
          </a:defRPr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txDef>
  </a:objectDefaults>
  <a:extraClrSchemeLst/>
</a:theme>
</file>

<file path=ppt/theme/theme2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Slid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s">
      <a:majorFont>
        <a:latin typeface="Verdana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1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5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6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53000"/>
              <a:satMod val="200000"/>
            </a:schemeClr>
            <a:schemeClr val="phClr">
              <a:tint val="78000"/>
              <a:satMod val="230000"/>
            </a:schemeClr>
          </a:duotone>
        </a:blip>
        <a:tile tx="0" ty="0" sx="90000" sy="90000" flip="none" algn="t"/>
      </a:blipFill>
    </a:bgFillStyleLst>
  </a:fmt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60101</TotalTime>
  <Words>3986</Words>
  <Application>Microsoft Macintosh PowerPoint</Application>
  <PresentationFormat>On-screen Show (4:3)</PresentationFormat>
  <Paragraphs>975</Paragraphs>
  <Slides>57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57</vt:i4>
      </vt:variant>
    </vt:vector>
  </HeadingPairs>
  <TitlesOfParts>
    <vt:vector size="81" baseType="lpstr">
      <vt:lpstr>Office Theme</vt:lpstr>
      <vt:lpstr>1_EvF_fortemplate</vt:lpstr>
      <vt:lpstr>2_EvF_fortemplate</vt:lpstr>
      <vt:lpstr>1_Office Theme</vt:lpstr>
      <vt:lpstr>2_Office Theme</vt:lpstr>
      <vt:lpstr>Upgrade_week_May2011_904</vt:lpstr>
      <vt:lpstr>1_Upgrade_week_May2011_904</vt:lpstr>
      <vt:lpstr>5_Office Theme</vt:lpstr>
      <vt:lpstr>Slides</vt:lpstr>
      <vt:lpstr>3_Office Theme</vt:lpstr>
      <vt:lpstr>Technic</vt:lpstr>
      <vt:lpstr>4_Office Theme</vt:lpstr>
      <vt:lpstr>8_Office Theme</vt:lpstr>
      <vt:lpstr>9_Office Theme</vt:lpstr>
      <vt:lpstr>10_Office Theme</vt:lpstr>
      <vt:lpstr>3_IntroducingPowerPoint2007</vt:lpstr>
      <vt:lpstr>4_IntroducingPowerPoint2007</vt:lpstr>
      <vt:lpstr>6_IntroducingPowerPoint2007</vt:lpstr>
      <vt:lpstr>7_IntroducingPowerPoint2007</vt:lpstr>
      <vt:lpstr>8_IntroducingPowerPoint2007</vt:lpstr>
      <vt:lpstr>9_IntroducingPowerPoint2007</vt:lpstr>
      <vt:lpstr>10_IntroducingPowerPoint2007</vt:lpstr>
      <vt:lpstr>7_Office Theme</vt:lpstr>
      <vt:lpstr>Default Design</vt:lpstr>
      <vt:lpstr>UK CMS Upgrade Oversight Committee</vt:lpstr>
      <vt:lpstr>Overview</vt:lpstr>
      <vt:lpstr>Spin-Parity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Status in a Nutshell</vt:lpstr>
      <vt:lpstr>Technical Coordination: LS1 project </vt:lpstr>
      <vt:lpstr>CMS Upgrade program in one slide</vt:lpstr>
      <vt:lpstr>PowerPoint Presentation</vt:lpstr>
      <vt:lpstr>CMS@HL-LHC</vt:lpstr>
      <vt:lpstr>Phase 2 Upgrades</vt:lpstr>
      <vt:lpstr>CMS Phase 2: Conclusions Thus Far</vt:lpstr>
      <vt:lpstr>Phase 2 Tracker: conceptual design</vt:lpstr>
      <vt:lpstr>Endcap Calorimeters</vt:lpstr>
      <vt:lpstr>Phase 2 Cost Exercise</vt:lpstr>
      <vt:lpstr>Phase 2 Spending Profile</vt:lpstr>
      <vt:lpstr>UK R&amp;D status</vt:lpstr>
      <vt:lpstr>Evolution of objectives</vt:lpstr>
      <vt:lpstr>WP2 objectives and status</vt:lpstr>
      <vt:lpstr>CBC -&gt; CBC2: New features </vt:lpstr>
      <vt:lpstr> 2S PT-module with CBC2 </vt:lpstr>
      <vt:lpstr>PowerPoint Presentation</vt:lpstr>
      <vt:lpstr>Result with test pulse</vt:lpstr>
      <vt:lpstr>2S mini-module</vt:lpstr>
      <vt:lpstr>2S mini-module in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Rough road map</vt:lpstr>
      <vt:lpstr>WP2 planning</vt:lpstr>
      <vt:lpstr>WP3 objectives and status</vt:lpstr>
      <vt:lpstr>Overview: calorimeter trigger</vt:lpstr>
      <vt:lpstr>Time-multiplexed trigger</vt:lpstr>
      <vt:lpstr>TMT layout</vt:lpstr>
      <vt:lpstr>Results compared to objectives - 1</vt:lpstr>
      <vt:lpstr>Algorithms used in TMT test</vt:lpstr>
      <vt:lpstr>PowerPoint Presentation</vt:lpstr>
      <vt:lpstr>WP3 planning</vt:lpstr>
      <vt:lpstr>PowerPoint Presentation</vt:lpstr>
      <vt:lpstr>Finances</vt:lpstr>
      <vt:lpstr>Conclusions</vt:lpstr>
      <vt:lpstr>Further information</vt:lpstr>
      <vt:lpstr>Stub logic features</vt:lpstr>
      <vt:lpstr>PowerPoint Presentation</vt:lpstr>
      <vt:lpstr>PowerPoint Presentation</vt:lpstr>
      <vt:lpstr>PowerPoint Presentation</vt:lpstr>
      <vt:lpstr>TMT-test setup @ 904</vt:lpstr>
      <vt:lpstr>Floorplan of FPGA</vt:lpstr>
      <vt:lpstr>Resource usage of FPGA</vt:lpstr>
      <vt:lpstr>E/gamma Algorithm</vt:lpstr>
      <vt:lpstr>Jet Algorithm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1938</cp:revision>
  <cp:lastPrinted>2012-09-14T15:54:56Z</cp:lastPrinted>
  <dcterms:created xsi:type="dcterms:W3CDTF">2012-03-23T09:42:34Z</dcterms:created>
  <dcterms:modified xsi:type="dcterms:W3CDTF">2013-11-08T12:54:52Z</dcterms:modified>
</cp:coreProperties>
</file>