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0.xml" ContentType="application/vnd.openxmlformats-officedocument.themeOverride+xml"/>
  <Override PartName="/ppt/embeddings/oleObject2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4" r:id="rId2"/>
    <p:sldMasterId id="2147483982" r:id="rId3"/>
    <p:sldMasterId id="2147484016" r:id="rId4"/>
    <p:sldMasterId id="2147484086" r:id="rId5"/>
    <p:sldMasterId id="2147484094" r:id="rId6"/>
    <p:sldMasterId id="2147484106" r:id="rId7"/>
    <p:sldMasterId id="2147484235" r:id="rId8"/>
    <p:sldMasterId id="2147484407" r:id="rId9"/>
    <p:sldMasterId id="2147484769" r:id="rId10"/>
  </p:sldMasterIdLst>
  <p:notesMasterIdLst>
    <p:notesMasterId r:id="rId61"/>
  </p:notesMasterIdLst>
  <p:handoutMasterIdLst>
    <p:handoutMasterId r:id="rId62"/>
  </p:handoutMasterIdLst>
  <p:sldIdLst>
    <p:sldId id="265" r:id="rId11"/>
    <p:sldId id="397" r:id="rId12"/>
    <p:sldId id="341" r:id="rId13"/>
    <p:sldId id="398" r:id="rId14"/>
    <p:sldId id="374" r:id="rId15"/>
    <p:sldId id="440" r:id="rId16"/>
    <p:sldId id="447" r:id="rId17"/>
    <p:sldId id="439" r:id="rId18"/>
    <p:sldId id="413" r:id="rId19"/>
    <p:sldId id="402" r:id="rId20"/>
    <p:sldId id="386" r:id="rId21"/>
    <p:sldId id="414" r:id="rId22"/>
    <p:sldId id="449" r:id="rId23"/>
    <p:sldId id="455" r:id="rId24"/>
    <p:sldId id="415" r:id="rId25"/>
    <p:sldId id="419" r:id="rId26"/>
    <p:sldId id="416" r:id="rId27"/>
    <p:sldId id="418" r:id="rId28"/>
    <p:sldId id="420" r:id="rId29"/>
    <p:sldId id="421" r:id="rId30"/>
    <p:sldId id="443" r:id="rId31"/>
    <p:sldId id="437" r:id="rId32"/>
    <p:sldId id="422" r:id="rId33"/>
    <p:sldId id="438" r:id="rId34"/>
    <p:sldId id="436" r:id="rId35"/>
    <p:sldId id="400" r:id="rId36"/>
    <p:sldId id="412" r:id="rId37"/>
    <p:sldId id="454" r:id="rId38"/>
    <p:sldId id="451" r:id="rId39"/>
    <p:sldId id="297" r:id="rId40"/>
    <p:sldId id="300" r:id="rId41"/>
    <p:sldId id="309" r:id="rId42"/>
    <p:sldId id="426" r:id="rId43"/>
    <p:sldId id="427" r:id="rId44"/>
    <p:sldId id="417" r:id="rId45"/>
    <p:sldId id="428" r:id="rId46"/>
    <p:sldId id="429" r:id="rId47"/>
    <p:sldId id="430" r:id="rId48"/>
    <p:sldId id="431" r:id="rId49"/>
    <p:sldId id="432" r:id="rId50"/>
    <p:sldId id="433" r:id="rId51"/>
    <p:sldId id="444" r:id="rId52"/>
    <p:sldId id="424" r:id="rId53"/>
    <p:sldId id="423" r:id="rId54"/>
    <p:sldId id="435" r:id="rId55"/>
    <p:sldId id="434" r:id="rId56"/>
    <p:sldId id="393" r:id="rId57"/>
    <p:sldId id="450" r:id="rId58"/>
    <p:sldId id="445" r:id="rId59"/>
    <p:sldId id="446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087" autoAdjust="0"/>
  </p:normalViewPr>
  <p:slideViewPr>
    <p:cSldViewPr snapToGrid="0" snapToObjects="1">
      <p:cViewPr>
        <p:scale>
          <a:sx n="100" d="100"/>
          <a:sy n="100" d="100"/>
        </p:scale>
        <p:origin x="-808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60" Type="http://schemas.openxmlformats.org/officeDocument/2006/relationships/slide" Target="slides/slide50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Macintosh%20HD:Users:parissphicas:CMS:PubComm:Stats:anstats-2012-03-1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'anstats-2012-02-26.xls'!$B$1</c:f>
              <c:strCache>
                <c:ptCount val="1"/>
                <c:pt idx="0">
                  <c:v>PUB/ACC/SUB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'anstats-2012-02-26.xls'!$A$2:$A$11</c:f>
              <c:strCache>
                <c:ptCount val="10"/>
                <c:pt idx="0">
                  <c:v>BPH</c:v>
                </c:pt>
                <c:pt idx="1">
                  <c:v>EWK</c:v>
                </c:pt>
                <c:pt idx="2">
                  <c:v>EXO</c:v>
                </c:pt>
                <c:pt idx="3">
                  <c:v>FSQ</c:v>
                </c:pt>
                <c:pt idx="4">
                  <c:v>HIG</c:v>
                </c:pt>
                <c:pt idx="5">
                  <c:v>HIN</c:v>
                </c:pt>
                <c:pt idx="6">
                  <c:v>QCD</c:v>
                </c:pt>
                <c:pt idx="7">
                  <c:v>SMP</c:v>
                </c:pt>
                <c:pt idx="8">
                  <c:v>SUS</c:v>
                </c:pt>
                <c:pt idx="9">
                  <c:v>TOP</c:v>
                </c:pt>
              </c:strCache>
            </c:strRef>
          </c:cat>
          <c:val>
            <c:numRef>
              <c:f>'anstats-2012-02-26.xls'!$B$2:$B$11</c:f>
              <c:numCache>
                <c:formatCode>General</c:formatCode>
                <c:ptCount val="10"/>
                <c:pt idx="0">
                  <c:v>12.0</c:v>
                </c:pt>
                <c:pt idx="1">
                  <c:v>10.0</c:v>
                </c:pt>
                <c:pt idx="2">
                  <c:v>23.0</c:v>
                </c:pt>
                <c:pt idx="3">
                  <c:v>4.0</c:v>
                </c:pt>
                <c:pt idx="4">
                  <c:v>11.0</c:v>
                </c:pt>
                <c:pt idx="5">
                  <c:v>10.0</c:v>
                </c:pt>
                <c:pt idx="6">
                  <c:v>19.0</c:v>
                </c:pt>
                <c:pt idx="7">
                  <c:v>0.0</c:v>
                </c:pt>
                <c:pt idx="8">
                  <c:v>11.0</c:v>
                </c:pt>
                <c:pt idx="9">
                  <c:v>6.0</c:v>
                </c:pt>
              </c:numCache>
            </c:numRef>
          </c:val>
        </c:ser>
        <c:ser>
          <c:idx val="1"/>
          <c:order val="1"/>
          <c:tx>
            <c:strRef>
              <c:f>'anstats-2012-02-26.xls'!$C$1</c:f>
              <c:strCache>
                <c:ptCount val="1"/>
                <c:pt idx="0">
                  <c:v>CWR</c:v>
                </c:pt>
              </c:strCache>
            </c:strRef>
          </c:tx>
          <c:invertIfNegative val="0"/>
          <c:cat>
            <c:strRef>
              <c:f>'anstats-2012-02-26.xls'!$A$2:$A$11</c:f>
              <c:strCache>
                <c:ptCount val="10"/>
                <c:pt idx="0">
                  <c:v>BPH</c:v>
                </c:pt>
                <c:pt idx="1">
                  <c:v>EWK</c:v>
                </c:pt>
                <c:pt idx="2">
                  <c:v>EXO</c:v>
                </c:pt>
                <c:pt idx="3">
                  <c:v>FSQ</c:v>
                </c:pt>
                <c:pt idx="4">
                  <c:v>HIG</c:v>
                </c:pt>
                <c:pt idx="5">
                  <c:v>HIN</c:v>
                </c:pt>
                <c:pt idx="6">
                  <c:v>QCD</c:v>
                </c:pt>
                <c:pt idx="7">
                  <c:v>SMP</c:v>
                </c:pt>
                <c:pt idx="8">
                  <c:v>SUS</c:v>
                </c:pt>
                <c:pt idx="9">
                  <c:v>TOP</c:v>
                </c:pt>
              </c:strCache>
            </c:strRef>
          </c:cat>
          <c:val>
            <c:numRef>
              <c:f>'anstats-2012-02-26.xls'!$C$2:$C$11</c:f>
              <c:numCache>
                <c:formatCode>General</c:formatCode>
                <c:ptCount val="10"/>
                <c:pt idx="0">
                  <c:v>0.0</c:v>
                </c:pt>
                <c:pt idx="1">
                  <c:v>1.0</c:v>
                </c:pt>
                <c:pt idx="2">
                  <c:v>4.0</c:v>
                </c:pt>
                <c:pt idx="3">
                  <c:v>0.0</c:v>
                </c:pt>
                <c:pt idx="4">
                  <c:v>1.0</c:v>
                </c:pt>
                <c:pt idx="5">
                  <c:v>2.0</c:v>
                </c:pt>
                <c:pt idx="6">
                  <c:v>1.0</c:v>
                </c:pt>
                <c:pt idx="7">
                  <c:v>0.0</c:v>
                </c:pt>
                <c:pt idx="8">
                  <c:v>1.0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0"/>
        <c:shape val="cylinder"/>
        <c:axId val="-2125248328"/>
        <c:axId val="-2125275960"/>
        <c:axId val="0"/>
      </c:bar3DChart>
      <c:catAx>
        <c:axId val="-212524832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125275960"/>
        <c:crosses val="autoZero"/>
        <c:auto val="1"/>
        <c:lblAlgn val="ctr"/>
        <c:lblOffset val="100"/>
        <c:noMultiLvlLbl val="0"/>
      </c:catAx>
      <c:valAx>
        <c:axId val="-21252759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252483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13244930597049"/>
          <c:y val="0.117768595041322"/>
          <c:w val="0.320484938208794"/>
          <c:h val="0.212800806923928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 sz="1400" b="1" i="1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586A7A-A6BE-7444-951D-E31C7A92EB5E}" type="datetime1">
              <a:rPr lang="en-US"/>
              <a:pPr>
                <a:defRPr/>
              </a:pPr>
              <a:t>11/04/2012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239FCE9-B7C2-A841-8E67-6006B20B0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65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CB8F30-A2AA-D042-89A3-699745AFF259}" type="datetime1">
              <a:rPr lang="en-US"/>
              <a:pPr>
                <a:defRPr/>
              </a:pPr>
              <a:t>11/04/2012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E00B54A-452E-314B-9958-AC896C3DB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54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D8D11F-C8CF-1A47-B8A6-B0BBE384E4AC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11BA94-9493-6044-81F8-35A4EACE83CA}" type="slidenum">
              <a:rPr lang="en-GB" sz="1200"/>
              <a:pPr eaLnBrk="1" hangingPunct="1"/>
              <a:t>34</a:t>
            </a:fld>
            <a:endParaRPr lang="en-GB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he kinematic consistency of the selected events is tested against the hypothesis of heavy particle pair production using the dimensionless razor variable R, related to the missing transverse energy E</a:t>
            </a:r>
            <a:r>
              <a:rPr lang="en-US" baseline="-25000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miss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. The new physics signal is characterized by a broad peak in the distribution of M</a:t>
            </a:r>
            <a:r>
              <a:rPr lang="en-US" baseline="-25000"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, an event-by-event indicator of the heavy particle mass scale. This approach is complementary to E</a:t>
            </a:r>
            <a:r>
              <a:rPr lang="en-US" baseline="-25000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miss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based searches. </a:t>
            </a: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11056B-5695-E644-92C7-8860AE0BF515}" type="slidenum">
              <a:rPr lang="en-US" sz="1200"/>
              <a:pPr eaLnBrk="1" hangingPunct="1"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3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256457-7F86-1A45-B823-2EF2871BAB2F}" type="slidenum">
              <a:rPr lang="en-US" sz="1200">
                <a:latin typeface="Times New Roman" charset="0"/>
              </a:rPr>
              <a:pPr eaLnBrk="1" hangingPunct="1"/>
              <a:t>41</a:t>
            </a:fld>
            <a:endParaRPr lang="en-US" sz="1200">
              <a:latin typeface="Times New Roman" charset="0"/>
            </a:endParaRPr>
          </a:p>
        </p:txBody>
      </p:sp>
      <p:sp>
        <p:nvSpPr>
          <p:cNvPr id="165891" name="Text Box 1"/>
          <p:cNvSpPr txBox="1">
            <a:spLocks noChangeArrowheads="1"/>
          </p:cNvSpPr>
          <p:nvPr/>
        </p:nvSpPr>
        <p:spPr bwMode="auto">
          <a:xfrm>
            <a:off x="1209675" y="693738"/>
            <a:ext cx="44386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65892" name="Text Box 2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3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B614AB-843D-FA4A-A677-84FCB5AB3BDD}" type="slidenum">
              <a:rPr lang="en-US" sz="1200">
                <a:latin typeface="Times New Roman" charset="0"/>
              </a:rPr>
              <a:pPr eaLnBrk="1" hangingPunct="1"/>
              <a:t>44</a:t>
            </a:fld>
            <a:endParaRPr lang="en-US" sz="1200">
              <a:latin typeface="Times New Roman" charset="0"/>
            </a:endParaRPr>
          </a:p>
        </p:txBody>
      </p:sp>
      <p:sp>
        <p:nvSpPr>
          <p:cNvPr id="168963" name="Text Box 1"/>
          <p:cNvSpPr txBox="1">
            <a:spLocks noChangeArrowheads="1"/>
          </p:cNvSpPr>
          <p:nvPr/>
        </p:nvSpPr>
        <p:spPr bwMode="auto">
          <a:xfrm>
            <a:off x="1209675" y="693738"/>
            <a:ext cx="44386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6896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65763" cy="4094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074AA0-517C-8D46-80E6-034691289267}" type="slidenum">
              <a:rPr lang="en-US" sz="1200">
                <a:latin typeface="Times New Roman" charset="0"/>
              </a:rPr>
              <a:pPr eaLnBrk="1" hangingPunct="1"/>
              <a:t>46</a:t>
            </a:fld>
            <a:endParaRPr lang="en-US" sz="1200">
              <a:latin typeface="Times New Roman" charset="0"/>
            </a:endParaRPr>
          </a:p>
        </p:txBody>
      </p:sp>
      <p:sp>
        <p:nvSpPr>
          <p:cNvPr id="146435" name="Text Box 1"/>
          <p:cNvSpPr txBox="1">
            <a:spLocks noChangeArrowheads="1"/>
          </p:cNvSpPr>
          <p:nvPr/>
        </p:nvSpPr>
        <p:spPr bwMode="auto">
          <a:xfrm>
            <a:off x="1209675" y="693738"/>
            <a:ext cx="44386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6436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65763" cy="4094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4.vml"/><Relationship Id="rId2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5.vml"/><Relationship Id="rId2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6.vml"/><Relationship Id="rId2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7.vml"/><Relationship Id="rId2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8.vml"/><Relationship Id="rId2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9.vml"/><Relationship Id="rId2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20.vml"/><Relationship Id="rId2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21.vml"/><Relationship Id="rId2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22.vml"/><Relationship Id="rId2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23.vml"/><Relationship Id="rId2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24.vml"/><Relationship Id="rId2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57EE9-A4D3-8D42-B3F6-15FED3661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C96C4-35A8-1740-BE9D-7DE53DD7CA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838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29164F-A5E6-4A4B-8F9B-62613E3D2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626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E86D4BF-26C3-754A-99B0-42463C830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502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38019D-93C8-134A-A1DD-ACC4694C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15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A77CD3-D324-7D42-BCC8-F7BDC77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62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DE04ED-AF32-0444-9568-D9128621A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295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BC8CA86-27FF-F548-A93B-78708E6B2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271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8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94"/>
            <a:ext cx="7772400" cy="14693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099"/>
          </a:xfrm>
        </p:spPr>
        <p:txBody>
          <a:bodyPr/>
          <a:lstStyle>
            <a:lvl1pPr marL="0" indent="0" algn="ctr">
              <a:buNone/>
              <a:defRPr/>
            </a:lvl1pPr>
            <a:lvl2pPr marL="426705" indent="0" algn="ctr">
              <a:buNone/>
              <a:defRPr/>
            </a:lvl2pPr>
            <a:lvl3pPr marL="853410" indent="0" algn="ctr">
              <a:buNone/>
              <a:defRPr/>
            </a:lvl3pPr>
            <a:lvl4pPr marL="1280114" indent="0" algn="ctr">
              <a:buNone/>
              <a:defRPr/>
            </a:lvl4pPr>
            <a:lvl5pPr marL="1706819" indent="0" algn="ctr">
              <a:buNone/>
              <a:defRPr/>
            </a:lvl5pPr>
            <a:lvl6pPr marL="2133524" indent="0" algn="ctr">
              <a:buNone/>
              <a:defRPr/>
            </a:lvl6pPr>
            <a:lvl7pPr marL="2560229" indent="0" algn="ctr">
              <a:buNone/>
              <a:defRPr/>
            </a:lvl7pPr>
            <a:lvl8pPr marL="2986933" indent="0" algn="ctr">
              <a:buNone/>
              <a:defRPr/>
            </a:lvl8pPr>
            <a:lvl9pPr marL="341363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2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6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566"/>
            <a:ext cx="7772400" cy="1362576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7131"/>
            <a:ext cx="7772400" cy="1499435"/>
          </a:xfrm>
        </p:spPr>
        <p:txBody>
          <a:bodyPr anchor="b"/>
          <a:lstStyle>
            <a:lvl1pPr marL="0" indent="0">
              <a:buNone/>
              <a:defRPr sz="1900"/>
            </a:lvl1pPr>
            <a:lvl2pPr marL="426705" indent="0">
              <a:buNone/>
              <a:defRPr sz="1700"/>
            </a:lvl2pPr>
            <a:lvl3pPr marL="853410" indent="0">
              <a:buNone/>
              <a:defRPr sz="1500"/>
            </a:lvl3pPr>
            <a:lvl4pPr marL="1280114" indent="0">
              <a:buNone/>
              <a:defRPr sz="1300"/>
            </a:lvl4pPr>
            <a:lvl5pPr marL="1706819" indent="0">
              <a:buNone/>
              <a:defRPr sz="1300"/>
            </a:lvl5pPr>
            <a:lvl6pPr marL="2133524" indent="0">
              <a:buNone/>
              <a:defRPr sz="1300"/>
            </a:lvl6pPr>
            <a:lvl7pPr marL="2560229" indent="0">
              <a:buNone/>
              <a:defRPr sz="1300"/>
            </a:lvl7pPr>
            <a:lvl8pPr marL="2986933" indent="0">
              <a:buNone/>
              <a:defRPr sz="1300"/>
            </a:lvl8pPr>
            <a:lvl9pPr marL="341363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40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3384" y="1371600"/>
            <a:ext cx="3815862" cy="498107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923" y="1371600"/>
            <a:ext cx="3815862" cy="498107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4BB75-E81F-2A4D-94E8-97FB0069C6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881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9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4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22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531"/>
            <a:ext cx="4040066" cy="63917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705" indent="0">
              <a:buNone/>
              <a:defRPr sz="1900" b="1"/>
            </a:lvl2pPr>
            <a:lvl3pPr marL="853410" indent="0">
              <a:buNone/>
              <a:defRPr sz="1700" b="1"/>
            </a:lvl3pPr>
            <a:lvl4pPr marL="1280114" indent="0">
              <a:buNone/>
              <a:defRPr sz="1500" b="1"/>
            </a:lvl4pPr>
            <a:lvl5pPr marL="1706819" indent="0">
              <a:buNone/>
              <a:defRPr sz="1500" b="1"/>
            </a:lvl5pPr>
            <a:lvl6pPr marL="2133524" indent="0">
              <a:buNone/>
              <a:defRPr sz="1500" b="1"/>
            </a:lvl6pPr>
            <a:lvl7pPr marL="2560229" indent="0">
              <a:buNone/>
              <a:defRPr sz="1500" b="1"/>
            </a:lvl7pPr>
            <a:lvl8pPr marL="2986933" indent="0">
              <a:buNone/>
              <a:defRPr sz="1500" b="1"/>
            </a:lvl8pPr>
            <a:lvl9pPr marL="341363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708"/>
            <a:ext cx="4040066" cy="39508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531"/>
            <a:ext cx="4041531" cy="63917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705" indent="0">
              <a:buNone/>
              <a:defRPr sz="1900" b="1"/>
            </a:lvl2pPr>
            <a:lvl3pPr marL="853410" indent="0">
              <a:buNone/>
              <a:defRPr sz="1700" b="1"/>
            </a:lvl3pPr>
            <a:lvl4pPr marL="1280114" indent="0">
              <a:buNone/>
              <a:defRPr sz="1500" b="1"/>
            </a:lvl4pPr>
            <a:lvl5pPr marL="1706819" indent="0">
              <a:buNone/>
              <a:defRPr sz="1500" b="1"/>
            </a:lvl5pPr>
            <a:lvl6pPr marL="2133524" indent="0">
              <a:buNone/>
              <a:defRPr sz="1500" b="1"/>
            </a:lvl6pPr>
            <a:lvl7pPr marL="2560229" indent="0">
              <a:buNone/>
              <a:defRPr sz="1500" b="1"/>
            </a:lvl7pPr>
            <a:lvl8pPr marL="2986933" indent="0">
              <a:buNone/>
              <a:defRPr sz="1500" b="1"/>
            </a:lvl8pPr>
            <a:lvl9pPr marL="341363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708"/>
            <a:ext cx="4041531" cy="39508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5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8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4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2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6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719"/>
            <a:ext cx="3008435" cy="116104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19"/>
            <a:ext cx="5111262" cy="585186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766"/>
            <a:ext cx="3008435" cy="4690812"/>
          </a:xfrm>
        </p:spPr>
        <p:txBody>
          <a:bodyPr/>
          <a:lstStyle>
            <a:lvl1pPr marL="0" indent="0">
              <a:buNone/>
              <a:defRPr sz="1300"/>
            </a:lvl1pPr>
            <a:lvl2pPr marL="426705" indent="0">
              <a:buNone/>
              <a:defRPr sz="1100"/>
            </a:lvl2pPr>
            <a:lvl3pPr marL="853410" indent="0">
              <a:buNone/>
              <a:defRPr sz="900"/>
            </a:lvl3pPr>
            <a:lvl4pPr marL="1280114" indent="0">
              <a:buNone/>
              <a:defRPr sz="800"/>
            </a:lvl4pPr>
            <a:lvl5pPr marL="1706819" indent="0">
              <a:buNone/>
              <a:defRPr sz="800"/>
            </a:lvl5pPr>
            <a:lvl6pPr marL="2133524" indent="0">
              <a:buNone/>
              <a:defRPr sz="800"/>
            </a:lvl6pPr>
            <a:lvl7pPr marL="2560229" indent="0">
              <a:buNone/>
              <a:defRPr sz="800"/>
            </a:lvl7pPr>
            <a:lvl8pPr marL="2986933" indent="0">
              <a:buNone/>
              <a:defRPr sz="800"/>
            </a:lvl8pPr>
            <a:lvl9pPr marL="341363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0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98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107"/>
            <a:ext cx="54864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6705" indent="0">
              <a:buNone/>
              <a:defRPr sz="2600"/>
            </a:lvl2pPr>
            <a:lvl3pPr marL="853410" indent="0">
              <a:buNone/>
              <a:defRPr sz="2200"/>
            </a:lvl3pPr>
            <a:lvl4pPr marL="1280114" indent="0">
              <a:buNone/>
              <a:defRPr sz="1900"/>
            </a:lvl4pPr>
            <a:lvl5pPr marL="1706819" indent="0">
              <a:buNone/>
              <a:defRPr sz="1900"/>
            </a:lvl5pPr>
            <a:lvl6pPr marL="2133524" indent="0">
              <a:buNone/>
              <a:defRPr sz="1900"/>
            </a:lvl6pPr>
            <a:lvl7pPr marL="2560229" indent="0">
              <a:buNone/>
              <a:defRPr sz="1900"/>
            </a:lvl7pPr>
            <a:lvl8pPr marL="2986933" indent="0">
              <a:buNone/>
              <a:defRPr sz="1900"/>
            </a:lvl8pPr>
            <a:lvl9pPr marL="3413638" indent="0">
              <a:buNone/>
              <a:defRPr sz="19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589"/>
            <a:ext cx="5486400" cy="804611"/>
          </a:xfrm>
        </p:spPr>
        <p:txBody>
          <a:bodyPr/>
          <a:lstStyle>
            <a:lvl1pPr marL="0" indent="0">
              <a:buNone/>
              <a:defRPr sz="1300"/>
            </a:lvl1pPr>
            <a:lvl2pPr marL="426705" indent="0">
              <a:buNone/>
              <a:defRPr sz="1100"/>
            </a:lvl2pPr>
            <a:lvl3pPr marL="853410" indent="0">
              <a:buNone/>
              <a:defRPr sz="900"/>
            </a:lvl3pPr>
            <a:lvl4pPr marL="1280114" indent="0">
              <a:buNone/>
              <a:defRPr sz="800"/>
            </a:lvl4pPr>
            <a:lvl5pPr marL="1706819" indent="0">
              <a:buNone/>
              <a:defRPr sz="800"/>
            </a:lvl5pPr>
            <a:lvl6pPr marL="2133524" indent="0">
              <a:buNone/>
              <a:defRPr sz="800"/>
            </a:lvl6pPr>
            <a:lvl7pPr marL="2560229" indent="0">
              <a:buNone/>
              <a:defRPr sz="800"/>
            </a:lvl7pPr>
            <a:lvl8pPr marL="2986933" indent="0">
              <a:buNone/>
              <a:defRPr sz="800"/>
            </a:lvl8pPr>
            <a:lvl9pPr marL="341363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4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8" name="Photo Editor Photo" r:id="rId4" imgW="1704762" imgH="1276190" progId="">
                  <p:embed/>
                </p:oleObj>
              </mc:Choice>
              <mc:Fallback>
                <p:oleObj name="Photo Editor Photo" r:id="rId4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2685" y="288758"/>
            <a:ext cx="1943100" cy="60639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3385" y="288758"/>
            <a:ext cx="5688623" cy="60639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DC54D-4F8F-AF4C-8D9B-E8CEFFDDF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70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6"/>
          </p:nvPr>
        </p:nvSpPr>
        <p:spPr>
          <a:xfrm>
            <a:off x="4712677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C4CC-CD6F-AF47-A167-EEAA56F91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9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F1F2-B2AD-014F-A352-1D3DC2E7E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1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7315C-FA29-9843-BB17-53687C3819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516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F10B3-5277-FC46-8CEC-DF41A5E07D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39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19E11-7131-AC47-AD8E-C0FB75E894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639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29637-EE12-0146-9FB0-3C5C70F999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89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9C64A-2E47-9C4B-82B1-9DBE0FE6D9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82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568-55B2-5B41-9F13-1ABA7A9C0E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7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3873B-8556-C346-BC7F-7F238429E0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585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C6247-5498-F34E-9BD6-85F8A754D1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9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C6437-E088-7A48-A8B2-1C0437494A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50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E6FAD-D3DD-834D-A683-CFF6BD6F05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632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A15E2-7294-0349-9CFB-8FD11048B2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474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5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90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6B008-ED47-5649-B0E9-FDD2335709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091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B145-DFD4-694D-B034-DA9BFCD6A5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671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CEACF-2992-6C47-BDE6-230030B402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960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47AAD-2DF5-684B-B29A-EABFB1A28F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324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73560-4BBC-FA4E-9B92-3882CC1D54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02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6D302-EDAC-3C42-89DB-C80FB1DA62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29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5E941-FECC-424C-B391-B5F27DF9FF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85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758AF-3E37-3C41-A7B9-3BBFD9C119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549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98363-ACD9-534D-AB72-7C7E47F0C6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263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88511-900E-DD45-9C7E-1FE79101D8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966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0C7BE-DD7F-B64C-AADE-293FB1099D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223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BD97F-D7E2-344A-AB96-4587BE4457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178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5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90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9ABBB-A72D-9341-80A8-F7E035C78C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298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AE09ACB-D7CF-644B-8F62-429350537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35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F7EF712-E1A4-3046-AD0B-FF247E0E8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0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8894AF-3515-E84B-A01A-78115D818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2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69532-663F-114F-8474-A1250C433D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12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EC4F52-D029-024F-9323-8266F86C0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21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560A543-72FB-2B45-993D-82884418A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85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3C4FEE-1383-304E-9C6C-98E21530C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42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8F5614-C802-284A-ADA9-85E65B3F4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52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0DEC1B-7FB0-304D-AB5E-8C1DF77F9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03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60DE0A-629B-6F4C-A97F-B1B11C943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0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7F58B0-9B42-0F4B-A7C9-FE16F3C4B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60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63751DC-7C66-F245-9F80-90FA70AA9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78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1"/>
            <a:ext cx="9144000" cy="3124200"/>
          </a:xfrm>
          <a:noFill/>
        </p:spPr>
        <p:txBody>
          <a:bodyPr>
            <a:noAutofit/>
          </a:bodyPr>
          <a:lstStyle>
            <a:lvl1pPr>
              <a:defRPr sz="7200">
                <a:solidFill>
                  <a:schemeClr val="tx1"/>
                </a:solidFill>
                <a:effectLst>
                  <a:reflection blurRad="6350" stA="60000" endA="900" endPos="60000" dist="29997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37701"/>
            <a:ext cx="6400800" cy="609600"/>
          </a:xfrm>
        </p:spPr>
        <p:txBody>
          <a:bodyPr>
            <a:noAutofit/>
          </a:bodyPr>
          <a:lstStyle>
            <a:lvl1pPr marL="0" indent="0" algn="l">
              <a:buNone/>
              <a:defRPr lang="en-US" sz="2400" b="1" kern="1200" dirty="0">
                <a:solidFill>
                  <a:schemeClr val="bg2"/>
                </a:solidFill>
                <a:effectLst/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27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411288" y="6234113"/>
            <a:ext cx="7732712" cy="623887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60000"/>
                  <a:lumOff val="40000"/>
                </a:schemeClr>
              </a:gs>
              <a:gs pos="49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Picture 4" descr="cmsLogo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858000" y="6246813"/>
            <a:ext cx="2133600" cy="569912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72E2A63-4E26-884F-B288-30E7CD4963C1}" type="slidenum">
              <a:rPr lang="en-US" sz="1600" smtClean="0">
                <a:solidFill>
                  <a:srgbClr val="AAB5C2">
                    <a:lumMod val="75000"/>
                  </a:srgbClr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srgbClr val="AAB5C2">
                  <a:lumMod val="75000"/>
                </a:srgbClr>
              </a:solidFill>
              <a:ea typeface="+mn-ea"/>
            </a:endParaRPr>
          </a:p>
        </p:txBody>
      </p:sp>
      <p:pic>
        <p:nvPicPr>
          <p:cNvPr id="7" name="Picture 6" descr="imperia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5863"/>
            <a:ext cx="154146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237288"/>
            <a:ext cx="91440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495" y="-2140"/>
            <a:ext cx="8371505" cy="76251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1067"/>
            <a:ext cx="9144000" cy="544624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0"/>
          </p:nvPr>
        </p:nvSpPr>
        <p:spPr>
          <a:xfrm>
            <a:off x="3494088" y="6467475"/>
            <a:ext cx="2133600" cy="2413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13088" y="6286500"/>
            <a:ext cx="2895600" cy="19685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 kern="1200">
                <a:solidFill>
                  <a:prstClr val="black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1341957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E2D5-E824-9B40-A028-1C799C4AC5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04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peria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4727575"/>
            <a:ext cx="55419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52342"/>
            <a:ext cx="7772400" cy="2514600"/>
          </a:xfrm>
          <a:noFill/>
        </p:spPr>
        <p:txBody>
          <a:bodyPr>
            <a:noAutofit/>
          </a:bodyPr>
          <a:lstStyle>
            <a:lvl1pPr algn="ctr">
              <a:defRPr sz="7200" b="1" cap="none">
                <a:solidFill>
                  <a:srgbClr val="000090"/>
                </a:solidFill>
                <a:effectLst>
                  <a:outerShdw blurRad="25400" dist="50800" dir="2700000">
                    <a:srgbClr val="0000FF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977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482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msLogo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411288" y="6234113"/>
            <a:ext cx="7732712" cy="623887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60000"/>
                  <a:lumOff val="40000"/>
                </a:schemeClr>
              </a:gs>
              <a:gs pos="49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858000" y="6246813"/>
            <a:ext cx="2133600" cy="569912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BCDF834-C794-3C46-8431-8D578F514AA1}" type="slidenum">
              <a:rPr lang="en-US" sz="1800" smtClean="0">
                <a:solidFill>
                  <a:srgbClr val="AAB5C2">
                    <a:lumMod val="75000"/>
                  </a:srgbClr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srgbClr val="AAB5C2">
                  <a:lumMod val="75000"/>
                </a:srgbClr>
              </a:solidFill>
              <a:ea typeface="+mn-ea"/>
            </a:endParaRPr>
          </a:p>
        </p:txBody>
      </p:sp>
      <p:pic>
        <p:nvPicPr>
          <p:cNvPr id="8" name="Picture 6" descr="imperia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5863"/>
            <a:ext cx="154146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237288"/>
            <a:ext cx="91440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2"/>
            <a:ext cx="44958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2"/>
            <a:ext cx="44958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10"/>
          </p:nvPr>
        </p:nvSpPr>
        <p:spPr>
          <a:xfrm>
            <a:off x="3494088" y="6467475"/>
            <a:ext cx="2133600" cy="2413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13088" y="6286500"/>
            <a:ext cx="2895600" cy="19685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 kern="1200">
                <a:solidFill>
                  <a:prstClr val="black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2387063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msLogo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411288" y="6234113"/>
            <a:ext cx="7732712" cy="623887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60000"/>
                  <a:lumOff val="40000"/>
                </a:schemeClr>
              </a:gs>
              <a:gs pos="49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858000" y="6246813"/>
            <a:ext cx="2133600" cy="569912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9448765-3D4E-D842-80C8-C9473323C2B8}" type="slidenum">
              <a:rPr lang="en-US" sz="1800" smtClean="0">
                <a:solidFill>
                  <a:srgbClr val="AAB5C2">
                    <a:lumMod val="75000"/>
                  </a:srgbClr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srgbClr val="AAB5C2">
                  <a:lumMod val="75000"/>
                </a:srgbClr>
              </a:solidFill>
              <a:ea typeface="+mn-ea"/>
            </a:endParaRPr>
          </a:p>
        </p:txBody>
      </p:sp>
      <p:pic>
        <p:nvPicPr>
          <p:cNvPr id="10" name="Picture 6" descr="imperia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5863"/>
            <a:ext cx="154146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0" y="6237288"/>
            <a:ext cx="91440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10"/>
          </p:nvPr>
        </p:nvSpPr>
        <p:spPr>
          <a:xfrm>
            <a:off x="3494088" y="6467475"/>
            <a:ext cx="2133600" cy="2413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13088" y="6286500"/>
            <a:ext cx="2895600" cy="19685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 kern="1200">
                <a:solidFill>
                  <a:prstClr val="black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1602811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msLogo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411288" y="6234113"/>
            <a:ext cx="7732712" cy="623887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60000"/>
                  <a:lumOff val="40000"/>
                </a:schemeClr>
              </a:gs>
              <a:gs pos="49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858000" y="6246813"/>
            <a:ext cx="2133600" cy="569912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588B5DA-0034-3342-A5B4-14A8653CA319}" type="slidenum">
              <a:rPr lang="en-US" sz="1800" smtClean="0">
                <a:solidFill>
                  <a:srgbClr val="AAB5C2">
                    <a:lumMod val="75000"/>
                  </a:srgbClr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srgbClr val="AAB5C2">
                  <a:lumMod val="75000"/>
                </a:srgbClr>
              </a:solidFill>
              <a:ea typeface="+mn-ea"/>
            </a:endParaRPr>
          </a:p>
        </p:txBody>
      </p:sp>
      <p:pic>
        <p:nvPicPr>
          <p:cNvPr id="6" name="Picture 6" descr="imperia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5863"/>
            <a:ext cx="154146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6237288"/>
            <a:ext cx="91440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10"/>
          </p:nvPr>
        </p:nvSpPr>
        <p:spPr>
          <a:xfrm>
            <a:off x="3494088" y="6467475"/>
            <a:ext cx="2133600" cy="2413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13088" y="6286500"/>
            <a:ext cx="2895600" cy="19685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 kern="1200">
                <a:solidFill>
                  <a:prstClr val="black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2734350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435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CE43C1A-9363-6B4D-9413-7BFC4D31B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78046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5E5927A-5F36-694C-B025-5059DAE03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24268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0151EF4-943F-D74F-8D46-0BFD41983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98831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805" y="1062633"/>
            <a:ext cx="4366617" cy="513457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062633"/>
            <a:ext cx="4366617" cy="513457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CB9A87-894E-654E-819C-0540C6ECA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14586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C1E69F4-FDC4-4C40-9F4B-B69760C3F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3011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14F7-20A8-A146-BEDB-620B1D4F76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98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8A7A7A8-2F47-7948-AEDD-15335EDE5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21241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8F4B5C3-B17E-034A-A124-EA38C0461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01970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C3DEA3C-6EBD-994C-914B-4C2BECA50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9017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4CA739-D0C5-A94A-ADCF-8414A6259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44450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04754D6-37A4-694B-B79A-08953AE06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7095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2097" y="0"/>
            <a:ext cx="2210098" cy="619720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805" y="0"/>
            <a:ext cx="6523137" cy="619720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F5F8BA9-C18D-1D45-9F9B-92F46E02E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90438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07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94"/>
            <a:ext cx="7772400" cy="14693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099"/>
          </a:xfrm>
        </p:spPr>
        <p:txBody>
          <a:bodyPr/>
          <a:lstStyle>
            <a:lvl1pPr marL="0" indent="0" algn="ctr">
              <a:buNone/>
              <a:defRPr/>
            </a:lvl1pPr>
            <a:lvl2pPr marL="426705" indent="0" algn="ctr">
              <a:buNone/>
              <a:defRPr/>
            </a:lvl2pPr>
            <a:lvl3pPr marL="853410" indent="0" algn="ctr">
              <a:buNone/>
              <a:defRPr/>
            </a:lvl3pPr>
            <a:lvl4pPr marL="1280114" indent="0" algn="ctr">
              <a:buNone/>
              <a:defRPr/>
            </a:lvl4pPr>
            <a:lvl5pPr marL="1706819" indent="0" algn="ctr">
              <a:buNone/>
              <a:defRPr/>
            </a:lvl5pPr>
            <a:lvl6pPr marL="2133524" indent="0" algn="ctr">
              <a:buNone/>
              <a:defRPr/>
            </a:lvl6pPr>
            <a:lvl7pPr marL="2560229" indent="0" algn="ctr">
              <a:buNone/>
              <a:defRPr/>
            </a:lvl7pPr>
            <a:lvl8pPr marL="2986933" indent="0" algn="ctr">
              <a:buNone/>
              <a:defRPr/>
            </a:lvl8pPr>
            <a:lvl9pPr marL="341363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889529765"/>
      </p:ext>
    </p:extLst>
  </p:cSld>
  <p:clrMapOvr>
    <a:masterClrMapping/>
  </p:clrMapOvr>
  <p:transition xmlns:p14="http://schemas.microsoft.com/office/powerpoint/2010/main"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1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2802311323"/>
      </p:ext>
    </p:extLst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55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566"/>
            <a:ext cx="7772400" cy="1362576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7131"/>
            <a:ext cx="7772400" cy="1499435"/>
          </a:xfrm>
        </p:spPr>
        <p:txBody>
          <a:bodyPr anchor="b"/>
          <a:lstStyle>
            <a:lvl1pPr marL="0" indent="0">
              <a:buNone/>
              <a:defRPr sz="1900"/>
            </a:lvl1pPr>
            <a:lvl2pPr marL="426705" indent="0">
              <a:buNone/>
              <a:defRPr sz="1700"/>
            </a:lvl2pPr>
            <a:lvl3pPr marL="853410" indent="0">
              <a:buNone/>
              <a:defRPr sz="1500"/>
            </a:lvl3pPr>
            <a:lvl4pPr marL="1280114" indent="0">
              <a:buNone/>
              <a:defRPr sz="1300"/>
            </a:lvl4pPr>
            <a:lvl5pPr marL="1706819" indent="0">
              <a:buNone/>
              <a:defRPr sz="1300"/>
            </a:lvl5pPr>
            <a:lvl6pPr marL="2133524" indent="0">
              <a:buNone/>
              <a:defRPr sz="1300"/>
            </a:lvl6pPr>
            <a:lvl7pPr marL="2560229" indent="0">
              <a:buNone/>
              <a:defRPr sz="1300"/>
            </a:lvl7pPr>
            <a:lvl8pPr marL="2986933" indent="0">
              <a:buNone/>
              <a:defRPr sz="1300"/>
            </a:lvl8pPr>
            <a:lvl9pPr marL="341363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4209346554"/>
      </p:ext>
    </p:extLst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9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3384" y="1371600"/>
            <a:ext cx="3815862" cy="498107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923" y="1371600"/>
            <a:ext cx="3815862" cy="498107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2432189059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1B74-B26D-2346-A302-FAAF552CE5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22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9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03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22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531"/>
            <a:ext cx="4040066" cy="63917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705" indent="0">
              <a:buNone/>
              <a:defRPr sz="1900" b="1"/>
            </a:lvl2pPr>
            <a:lvl3pPr marL="853410" indent="0">
              <a:buNone/>
              <a:defRPr sz="1700" b="1"/>
            </a:lvl3pPr>
            <a:lvl4pPr marL="1280114" indent="0">
              <a:buNone/>
              <a:defRPr sz="1500" b="1"/>
            </a:lvl4pPr>
            <a:lvl5pPr marL="1706819" indent="0">
              <a:buNone/>
              <a:defRPr sz="1500" b="1"/>
            </a:lvl5pPr>
            <a:lvl6pPr marL="2133524" indent="0">
              <a:buNone/>
              <a:defRPr sz="1500" b="1"/>
            </a:lvl6pPr>
            <a:lvl7pPr marL="2560229" indent="0">
              <a:buNone/>
              <a:defRPr sz="1500" b="1"/>
            </a:lvl7pPr>
            <a:lvl8pPr marL="2986933" indent="0">
              <a:buNone/>
              <a:defRPr sz="1500" b="1"/>
            </a:lvl8pPr>
            <a:lvl9pPr marL="341363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708"/>
            <a:ext cx="4040066" cy="39508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531"/>
            <a:ext cx="4041531" cy="63917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705" indent="0">
              <a:buNone/>
              <a:defRPr sz="1900" b="1"/>
            </a:lvl2pPr>
            <a:lvl3pPr marL="853410" indent="0">
              <a:buNone/>
              <a:defRPr sz="1700" b="1"/>
            </a:lvl3pPr>
            <a:lvl4pPr marL="1280114" indent="0">
              <a:buNone/>
              <a:defRPr sz="1500" b="1"/>
            </a:lvl4pPr>
            <a:lvl5pPr marL="1706819" indent="0">
              <a:buNone/>
              <a:defRPr sz="1500" b="1"/>
            </a:lvl5pPr>
            <a:lvl6pPr marL="2133524" indent="0">
              <a:buNone/>
              <a:defRPr sz="1500" b="1"/>
            </a:lvl6pPr>
            <a:lvl7pPr marL="2560229" indent="0">
              <a:buNone/>
              <a:defRPr sz="1500" b="1"/>
            </a:lvl7pPr>
            <a:lvl8pPr marL="2986933" indent="0">
              <a:buNone/>
              <a:defRPr sz="1500" b="1"/>
            </a:lvl8pPr>
            <a:lvl9pPr marL="341363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708"/>
            <a:ext cx="4041531" cy="39508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2941826686"/>
      </p:ext>
    </p:extLst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5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27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3515211514"/>
      </p:ext>
    </p:extLst>
  </p:cSld>
  <p:clrMapOvr>
    <a:masterClrMapping/>
  </p:clrMapOvr>
  <p:transition xmlns:p14="http://schemas.microsoft.com/office/powerpoint/2010/main"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4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51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4088160908"/>
      </p:ext>
    </p:extLst>
  </p:cSld>
  <p:clrMapOvr>
    <a:masterClrMapping/>
  </p:clrMapOvr>
  <p:transition xmlns:p14="http://schemas.microsoft.com/office/powerpoint/2010/main"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5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719"/>
            <a:ext cx="3008435" cy="116104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19"/>
            <a:ext cx="5111262" cy="585186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766"/>
            <a:ext cx="3008435" cy="4690812"/>
          </a:xfrm>
        </p:spPr>
        <p:txBody>
          <a:bodyPr/>
          <a:lstStyle>
            <a:lvl1pPr marL="0" indent="0">
              <a:buNone/>
              <a:defRPr sz="1300"/>
            </a:lvl1pPr>
            <a:lvl2pPr marL="426705" indent="0">
              <a:buNone/>
              <a:defRPr sz="1100"/>
            </a:lvl2pPr>
            <a:lvl3pPr marL="853410" indent="0">
              <a:buNone/>
              <a:defRPr sz="900"/>
            </a:lvl3pPr>
            <a:lvl4pPr marL="1280114" indent="0">
              <a:buNone/>
              <a:defRPr sz="800"/>
            </a:lvl4pPr>
            <a:lvl5pPr marL="1706819" indent="0">
              <a:buNone/>
              <a:defRPr sz="800"/>
            </a:lvl5pPr>
            <a:lvl6pPr marL="2133524" indent="0">
              <a:buNone/>
              <a:defRPr sz="800"/>
            </a:lvl6pPr>
            <a:lvl7pPr marL="2560229" indent="0">
              <a:buNone/>
              <a:defRPr sz="800"/>
            </a:lvl7pPr>
            <a:lvl8pPr marL="2986933" indent="0">
              <a:buNone/>
              <a:defRPr sz="800"/>
            </a:lvl8pPr>
            <a:lvl9pPr marL="341363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1810800475"/>
      </p:ext>
    </p:extLst>
  </p:cSld>
  <p:clrMapOvr>
    <a:masterClrMapping/>
  </p:clrMapOvr>
  <p:transition xmlns:p14="http://schemas.microsoft.com/office/powerpoint/2010/main"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9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98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107"/>
            <a:ext cx="54864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6705" indent="0">
              <a:buNone/>
              <a:defRPr sz="2600"/>
            </a:lvl2pPr>
            <a:lvl3pPr marL="853410" indent="0">
              <a:buNone/>
              <a:defRPr sz="2200"/>
            </a:lvl3pPr>
            <a:lvl4pPr marL="1280114" indent="0">
              <a:buNone/>
              <a:defRPr sz="1900"/>
            </a:lvl4pPr>
            <a:lvl5pPr marL="1706819" indent="0">
              <a:buNone/>
              <a:defRPr sz="1900"/>
            </a:lvl5pPr>
            <a:lvl6pPr marL="2133524" indent="0">
              <a:buNone/>
              <a:defRPr sz="1900"/>
            </a:lvl6pPr>
            <a:lvl7pPr marL="2560229" indent="0">
              <a:buNone/>
              <a:defRPr sz="1900"/>
            </a:lvl7pPr>
            <a:lvl8pPr marL="2986933" indent="0">
              <a:buNone/>
              <a:defRPr sz="1900"/>
            </a:lvl8pPr>
            <a:lvl9pPr marL="3413638" indent="0">
              <a:buNone/>
              <a:defRPr sz="19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589"/>
            <a:ext cx="5486400" cy="804611"/>
          </a:xfrm>
        </p:spPr>
        <p:txBody>
          <a:bodyPr/>
          <a:lstStyle>
            <a:lvl1pPr marL="0" indent="0">
              <a:buNone/>
              <a:defRPr sz="1300"/>
            </a:lvl1pPr>
            <a:lvl2pPr marL="426705" indent="0">
              <a:buNone/>
              <a:defRPr sz="1100"/>
            </a:lvl2pPr>
            <a:lvl3pPr marL="853410" indent="0">
              <a:buNone/>
              <a:defRPr sz="900"/>
            </a:lvl3pPr>
            <a:lvl4pPr marL="1280114" indent="0">
              <a:buNone/>
              <a:defRPr sz="800"/>
            </a:lvl4pPr>
            <a:lvl5pPr marL="1706819" indent="0">
              <a:buNone/>
              <a:defRPr sz="800"/>
            </a:lvl5pPr>
            <a:lvl6pPr marL="2133524" indent="0">
              <a:buNone/>
              <a:defRPr sz="800"/>
            </a:lvl6pPr>
            <a:lvl7pPr marL="2560229" indent="0">
              <a:buNone/>
              <a:defRPr sz="800"/>
            </a:lvl7pPr>
            <a:lvl8pPr marL="2986933" indent="0">
              <a:buNone/>
              <a:defRPr sz="800"/>
            </a:lvl8pPr>
            <a:lvl9pPr marL="341363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2423226953"/>
      </p:ext>
    </p:extLst>
  </p:cSld>
  <p:clrMapOvr>
    <a:masterClrMapping/>
  </p:clrMapOvr>
  <p:transition xmlns:p14="http://schemas.microsoft.com/office/powerpoint/2010/main"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3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2075997053"/>
      </p:ext>
    </p:extLst>
  </p:cSld>
  <p:clrMapOvr>
    <a:masterClrMapping/>
  </p:clrMapOvr>
  <p:transition xmlns:p14="http://schemas.microsoft.com/office/powerpoint/2010/main"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7" name="Photo Editor Photo" r:id="rId4" imgW="1704762" imgH="1276190" progId="MSPhotoEd.3">
                  <p:embed/>
                </p:oleObj>
              </mc:Choice>
              <mc:Fallback>
                <p:oleObj name="Photo Editor Photo" r:id="rId4" imgW="1704762" imgH="1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2685" y="288758"/>
            <a:ext cx="1943100" cy="60639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3385" y="288758"/>
            <a:ext cx="5688623" cy="60639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 eaLnBrk="1" hangingPunct="1">
              <a:defRPr i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</p:spTree>
    <p:extLst>
      <p:ext uri="{BB962C8B-B14F-4D97-AF65-F5344CB8AC3E}">
        <p14:creationId xmlns:p14="http://schemas.microsoft.com/office/powerpoint/2010/main" val="339013658"/>
      </p:ext>
    </p:extLst>
  </p:cSld>
  <p:clrMapOvr>
    <a:masterClrMapping/>
  </p:clrMapOvr>
  <p:transition xmlns:p14="http://schemas.microsoft.com/office/powerpoint/2010/main"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081A5C-C53A-6B43-8777-383EC6C54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433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2B516C-932D-5E4F-B3BC-89F11627F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329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F4D3F4-79D9-5340-9CEB-48438188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C560-7929-5C41-9B3E-FE1037BE5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45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6AA913-2BDF-024B-9415-7A6FD4D30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62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97C8B89-30BF-0D41-BFE3-29CAC53A8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138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4934ED-C00D-8046-AAFD-B308A6567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7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D80D0F-E036-5E43-8CDE-22EAB81CF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93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6D0E28-A5F0-2D46-A541-D3C24FEBD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673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288CC1-806F-8042-AEF7-D0D9B10E9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20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BCC737-55F2-D447-80D9-012573659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119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B6A66B-7450-1C47-9A37-7CC91A1DF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69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lumMod val="50000"/>
                  </a:srgb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69D731-A29B-3E40-8D20-6A01330EC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53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4255477" cy="39624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5029200"/>
            <a:ext cx="8534400" cy="1524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>
                <a:solidFill>
                  <a:srgbClr val="800000"/>
                </a:solidFill>
              </a:defRPr>
            </a:lvl2pPr>
            <a:lvl3pPr>
              <a:defRPr sz="1800">
                <a:solidFill>
                  <a:srgbClr val="00261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/>
          </p:nvPr>
        </p:nvSpPr>
        <p:spPr>
          <a:xfrm>
            <a:off x="4852268" y="977506"/>
            <a:ext cx="4255477" cy="39624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lumMod val="50000"/>
                  </a:srgb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49A736-C4C3-E24D-A958-01CC16B68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19FB6-FAF5-524D-B6D7-C3B3819CE8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94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lumMod val="50000"/>
                  </a:srgb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80CFC1-599B-014B-9838-ACAD8DAB4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3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6F096C-DBA4-D94C-B16F-2E9EA04B8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52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lumMod val="50000"/>
                  </a:srgb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62D933-5A04-5E4A-8A67-3FCDE18E0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16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6"/>
          </p:nvPr>
        </p:nvSpPr>
        <p:spPr>
          <a:xfrm>
            <a:off x="4712677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lumMod val="50000"/>
                  </a:srgb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6F938F-1BC7-B24F-84C3-7E8C2BAA1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92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4114800" cy="5715000"/>
          </a:xfrm>
        </p:spPr>
        <p:txBody>
          <a:bodyPr/>
          <a:lstStyle>
            <a:lvl1pPr>
              <a:defRPr sz="2800"/>
            </a:lvl1pPr>
            <a:lvl2pPr marL="466344" indent="-192024">
              <a:defRPr sz="2400">
                <a:solidFill>
                  <a:srgbClr val="800000"/>
                </a:solidFill>
              </a:defRPr>
            </a:lvl2pPr>
            <a:lvl3pPr marL="722376" indent="-137160"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724400" y="990600"/>
            <a:ext cx="4114800" cy="2819400"/>
          </a:xfrm>
        </p:spPr>
        <p:txBody>
          <a:bodyPr/>
          <a:lstStyle>
            <a:lvl1pPr>
              <a:defRPr sz="2800"/>
            </a:lvl1pPr>
            <a:lvl2pPr marL="466344" indent="-192024">
              <a:defRPr sz="2400">
                <a:solidFill>
                  <a:srgbClr val="800000"/>
                </a:solidFill>
              </a:defRPr>
            </a:lvl2pPr>
            <a:lvl3pPr marL="722376" indent="-137160"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/>
          </p:nvPr>
        </p:nvSpPr>
        <p:spPr>
          <a:xfrm>
            <a:off x="4724400" y="3886200"/>
            <a:ext cx="4114800" cy="2819400"/>
          </a:xfrm>
        </p:spPr>
        <p:txBody>
          <a:bodyPr/>
          <a:lstStyle>
            <a:lvl1pPr>
              <a:defRPr sz="2800"/>
            </a:lvl1pPr>
            <a:lvl2pPr marL="466344" indent="-192024">
              <a:defRPr sz="2400">
                <a:solidFill>
                  <a:srgbClr val="800000"/>
                </a:solidFill>
              </a:defRPr>
            </a:lvl2pPr>
            <a:lvl3pPr marL="722376" indent="-137160"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lumMod val="50000"/>
                  </a:srgb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4687BB0-F80D-544B-B04A-15A20F9EE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68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64131D9-2FDF-8946-B5B9-DFB2547C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275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1D0D3D-A77C-7544-BE3A-CE1A19CD6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86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CB44AF8-B428-EF45-A9C3-69DFEF9E2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935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1DC195F-6C39-7F44-A7C0-B73DBFF10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065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680974-262C-F943-A4A4-FB19CD2CA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6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13" Type="http://schemas.openxmlformats.org/officeDocument/2006/relationships/vmlDrawing" Target="../drawings/vmlDrawing13.vml"/><Relationship Id="rId14" Type="http://schemas.openxmlformats.org/officeDocument/2006/relationships/image" Target="../media/image10.png"/><Relationship Id="rId15" Type="http://schemas.openxmlformats.org/officeDocument/2006/relationships/oleObject" Target="../embeddings/oleObject13.bin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13" Type="http://schemas.openxmlformats.org/officeDocument/2006/relationships/vmlDrawing" Target="../drawings/vmlDrawing1.vml"/><Relationship Id="rId14" Type="http://schemas.openxmlformats.org/officeDocument/2006/relationships/image" Target="../media/image10.png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20" Type="http://schemas.openxmlformats.org/officeDocument/2006/relationships/image" Target="../media/image11.png"/><Relationship Id="rId10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4.xml"/><Relationship Id="rId19" Type="http://schemas.openxmlformats.org/officeDocument/2006/relationships/theme" Target="../theme/theme8.xml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50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76E5FB-CBEC-E94A-9CD9-EA2C0AC5AF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  <p:sldLayoutId id="2147484699" r:id="rId12"/>
    <p:sldLayoutId id="2147484700" r:id="rId13"/>
    <p:sldLayoutId id="2147484701" r:id="rId14"/>
  </p:sldLayoutIdLst>
  <p:hf hd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7775" y="288925"/>
            <a:ext cx="6781800" cy="752475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vert="horz" wrap="square" lIns="85308" tIns="42654" rIns="85308" bIns="42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3263" y="1371600"/>
            <a:ext cx="77724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08" tIns="42654" rIns="85308" bIns="42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6700" y="6497638"/>
            <a:ext cx="27686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308" tIns="42654" rIns="85308" bIns="42654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300" i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71687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hoto Editor Photo" r:id="rId15" imgW="1704762" imgH="1276190" progId="">
                  <p:embed/>
                </p:oleObj>
              </mc:Choice>
              <mc:Fallback>
                <p:oleObj name="Photo Editor Photo" r:id="rId15" imgW="1704762" imgH="1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497638"/>
            <a:ext cx="2133600" cy="2079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EBCAF58-6494-4E7F-BD44-7AB4C3ED36C6}" type="slidenum">
              <a:rPr lang="en-US">
                <a:latin typeface="Arial" pitchFamily="34" charset="0"/>
                <a:ea typeface="ＭＳ Ｐゴシック" pitchFamily="34" charset="-128"/>
                <a:cs typeface="+mn-cs"/>
              </a:rPr>
              <a:pPr/>
              <a:t>‹#›</a:t>
            </a:fld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497638"/>
            <a:ext cx="2133600" cy="223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73" r:id="rId4"/>
    <p:sldLayoutId id="2147484774" r:id="rId5"/>
    <p:sldLayoutId id="2147484775" r:id="rId6"/>
    <p:sldLayoutId id="2147484776" r:id="rId7"/>
    <p:sldLayoutId id="2147484777" r:id="rId8"/>
    <p:sldLayoutId id="2147484778" r:id="rId9"/>
    <p:sldLayoutId id="2147484779" r:id="rId10"/>
    <p:sldLayoutId id="2147484780" r:id="rId11"/>
  </p:sldLayoutIdLst>
  <p:transition xmlns:p14="http://schemas.microsoft.com/office/powerpoint/2010/main" spd="med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26705"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</a:defRPr>
      </a:lvl6pPr>
      <a:lvl7pPr marL="853410"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</a:defRPr>
      </a:lvl7pPr>
      <a:lvl8pPr marL="1280114"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</a:defRPr>
      </a:lvl8pPr>
      <a:lvl9pPr marL="1706819"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</a:defRPr>
      </a:lvl9pPr>
    </p:titleStyle>
    <p:bodyStyle>
      <a:lvl1pPr marL="319088" indent="-319088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92150" indent="-2651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065213" indent="-212725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1492250" indent="-21272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ＭＳ Ｐゴシック" charset="0"/>
        </a:defRPr>
      </a:lvl4pPr>
      <a:lvl5pPr marL="1919288" indent="-21272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ＭＳ Ｐゴシック" charset="0"/>
        </a:defRPr>
      </a:lvl5pPr>
      <a:lvl6pPr marL="2346876" indent="-21335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773581" indent="-21335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200286" indent="-21335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626990" indent="-21335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25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charset="0"/>
              </a:defRPr>
            </a:lvl1pPr>
          </a:lstStyle>
          <a:p>
            <a:pPr>
              <a:defRPr/>
            </a:pPr>
            <a:fld id="{FCB5AC74-F327-2742-9636-FF71E0F661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3" name="Picture 9" descr="CMS-Color-Labe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5" name="Picture 17" descr="lhcdipo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WordArt 18"/>
          <p:cNvSpPr>
            <a:spLocks noChangeArrowheads="1" noChangeShapeType="1"/>
          </p:cNvSpPr>
          <p:nvPr userDrawn="1"/>
        </p:nvSpPr>
        <p:spPr bwMode="auto">
          <a:xfrm>
            <a:off x="7086600" y="76200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charset="0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25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charset="0"/>
              </a:defRPr>
            </a:lvl1pPr>
          </a:lstStyle>
          <a:p>
            <a:pPr>
              <a:defRPr/>
            </a:pPr>
            <a:fld id="{346013E8-AB66-DA4D-973B-D054844F0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81" name="Picture 9" descr="CMS-Color-Labe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83" name="Picture 17" descr="lhcdipo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0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81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452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474EE4B-22E3-234F-BCF1-6ACEA5505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Heavy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Heavy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Heavy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Heavy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Heavy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Heavy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Heavy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Heavy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3113" y="6350"/>
            <a:ext cx="8382000" cy="762000"/>
          </a:xfrm>
          <a:prstGeom prst="rect">
            <a:avLst/>
          </a:prstGeom>
          <a:gradFill flip="none" rotWithShape="1">
            <a:gsLst>
              <a:gs pos="100000">
                <a:schemeClr val="bg2"/>
              </a:gs>
              <a:gs pos="48000">
                <a:srgbClr val="FFFFFF"/>
              </a:gs>
            </a:gsLst>
            <a:lin ang="0" scaled="1"/>
            <a:tileRect/>
          </a:gradFill>
          <a:effectLst/>
        </p:spPr>
        <p:txBody>
          <a:bodyPr vert="horz" lIns="180000" tIns="0" rIns="18000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2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801688"/>
            <a:ext cx="9144000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698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effectLst>
            <a:reflection blurRad="6350" stA="60000" endA="900" endPos="58000" dir="5400000" sy="-100000" algn="bl" rotWithShape="0"/>
          </a:effectLst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00000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 b="1" kern="1200">
          <a:solidFill>
            <a:srgbClr val="000090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FF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kern="1200">
          <a:solidFill>
            <a:srgbClr val="008000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/>
          </p:cNvSpPr>
          <p:nvPr/>
        </p:nvSpPr>
        <p:spPr bwMode="auto">
          <a:xfrm>
            <a:off x="0" y="0"/>
            <a:ext cx="9144000" cy="987425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/>
            <a:endParaRPr lang="en-US" sz="17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8075" y="0"/>
            <a:ext cx="7842250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76356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 Bold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62038"/>
            <a:ext cx="8839200" cy="513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76356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pic>
        <p:nvPicPr>
          <p:cNvPr id="59397" name="Picture 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5"/>
          <p:cNvSpPr>
            <a:spLocks/>
          </p:cNvSpPr>
          <p:nvPr/>
        </p:nvSpPr>
        <p:spPr bwMode="auto">
          <a:xfrm>
            <a:off x="431800" y="6370638"/>
            <a:ext cx="6500813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/>
            <a:r>
              <a:rPr lang="en-US" sz="1300">
                <a:solidFill>
                  <a:srgbClr val="000000"/>
                </a:solidFill>
                <a:cs typeface="Arial" charset="0"/>
                <a:sym typeface="Arial" charset="0"/>
              </a:rPr>
              <a:t>PPGP Experiment Review Meeting, 12-13 April 2012, Rutherford Appleton Laboratory.</a:t>
            </a:r>
          </a:p>
        </p:txBody>
      </p:sp>
      <p:pic>
        <p:nvPicPr>
          <p:cNvPr id="59399" name="Picture 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6208713"/>
            <a:ext cx="160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66688" y="6367463"/>
            <a:ext cx="25876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30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  <a:sym typeface="Arial" charset="0"/>
              </a:defRPr>
            </a:lvl1pPr>
            <a:lvl2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3FD781BE-184C-C642-80E5-47CD4DC17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</p:sldLayoutIdLst>
  <p:transition xmlns:p14="http://schemas.microsoft.com/office/powerpoint/2010/main"/>
  <p:hf hdr="0" dt="0"/>
  <p:txStyles>
    <p:titleStyle>
      <a:lvl1pPr marL="3175" indent="-317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Verdana Bold" charset="0"/>
        </a:defRPr>
      </a:lvl1pPr>
      <a:lvl2pPr marL="3175" indent="-317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2pPr>
      <a:lvl3pPr marL="3175" indent="-317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3pPr>
      <a:lvl4pPr marL="3175" indent="-317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4pPr>
      <a:lvl5pPr marL="3175" indent="-317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5pPr>
      <a:lvl6pPr marL="325922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6pPr>
      <a:lvl7pPr marL="647379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7pPr>
      <a:lvl8pPr marL="968837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8pPr>
      <a:lvl9pPr marL="1290294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9pPr>
    </p:titleStyle>
    <p:bodyStyle>
      <a:lvl1pPr marL="268288" indent="-239713" algn="l" rtl="0" eaLnBrk="0" fontAlgn="base" hangingPunct="0">
        <a:lnSpc>
          <a:spcPct val="110000"/>
        </a:lnSpc>
        <a:spcBef>
          <a:spcPts val="563"/>
        </a:spcBef>
        <a:spcAft>
          <a:spcPct val="0"/>
        </a:spcAft>
        <a:buClr>
          <a:srgbClr val="3333CC"/>
        </a:buClr>
        <a:buSzPct val="80000"/>
        <a:buFont typeface="Wingdings" charset="0"/>
        <a:buChar char="l"/>
        <a:defRPr sz="2400">
          <a:solidFill>
            <a:srgbClr val="3333CC"/>
          </a:solidFill>
          <a:latin typeface="+mn-lt"/>
          <a:ea typeface="+mn-ea"/>
          <a:cs typeface="+mn-cs"/>
          <a:sym typeface="Arial" charset="0"/>
        </a:defRPr>
      </a:lvl1pPr>
      <a:lvl2pPr marL="514350" indent="-200025" algn="l" rtl="0" eaLnBrk="0" fontAlgn="base" hangingPunct="0">
        <a:spcBef>
          <a:spcPts val="488"/>
        </a:spcBef>
        <a:spcAft>
          <a:spcPct val="0"/>
        </a:spcAft>
        <a:buClr>
          <a:srgbClr val="FF0000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795338" indent="-160338" algn="l" rtl="0" eaLnBrk="0" fontAlgn="base" hangingPunct="0">
        <a:spcBef>
          <a:spcPts val="425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116013" indent="-160338" algn="l" rtl="0" eaLnBrk="0" fontAlgn="base" hangingPunct="0">
        <a:spcBef>
          <a:spcPts val="350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38275" indent="-160338" algn="l" rtl="0" eaLnBrk="0" fontAlgn="base" hangingPunct="0">
        <a:spcBef>
          <a:spcPts val="275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760202" indent="-160729" algn="l" rtl="0" fontAlgn="base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081660" indent="-160729" algn="l" rtl="0" fontAlgn="base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403117" indent="-160729" algn="l" rtl="0" fontAlgn="base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724574" indent="-160729" algn="l" rtl="0" fontAlgn="base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7775" y="288925"/>
            <a:ext cx="6781800" cy="7524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5308" tIns="42654" rIns="85308" bIns="42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3263" y="1371600"/>
            <a:ext cx="77724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5308" tIns="42654" rIns="85308" bIns="42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6700" y="6497638"/>
            <a:ext cx="27686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308" tIns="42654" rIns="85308" bIns="42654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300" i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0513"/>
            <a:ext cx="738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Line 12"/>
          <p:cNvSpPr>
            <a:spLocks noChangeShapeType="1"/>
          </p:cNvSpPr>
          <p:nvPr/>
        </p:nvSpPr>
        <p:spPr bwMode="auto">
          <a:xfrm>
            <a:off x="280988" y="1109663"/>
            <a:ext cx="8651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en-US"/>
          </a:p>
        </p:txBody>
      </p:sp>
      <p:graphicFrame>
        <p:nvGraphicFramePr>
          <p:cNvPr id="71687" name="Object 14"/>
          <p:cNvGraphicFramePr>
            <a:graphicFrameLocks noChangeAspect="1"/>
          </p:cNvGraphicFramePr>
          <p:nvPr/>
        </p:nvGraphicFramePr>
        <p:xfrm>
          <a:off x="119063" y="207963"/>
          <a:ext cx="99536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0" name="Photo Editor Photo" r:id="rId15" imgW="1704762" imgH="1276190" progId="MSPhotoEd.3">
                  <p:embed/>
                </p:oleObj>
              </mc:Choice>
              <mc:Fallback>
                <p:oleObj name="Photo Editor Photo" r:id="rId15" imgW="1704762" imgH="1276190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7963"/>
                        <a:ext cx="99536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D947CF-6272-B342-8318-7D27AEBA9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ransition xmlns:p14="http://schemas.microsoft.com/office/powerpoint/2010/main" spd="med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26705"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</a:defRPr>
      </a:lvl6pPr>
      <a:lvl7pPr marL="853410"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</a:defRPr>
      </a:lvl7pPr>
      <a:lvl8pPr marL="1280114"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</a:defRPr>
      </a:lvl8pPr>
      <a:lvl9pPr marL="1706819" algn="ctr" rtl="0" eaLnBrk="0" fontAlgn="base" hangingPunct="0">
        <a:spcBef>
          <a:spcPct val="0"/>
        </a:spcBef>
        <a:spcAft>
          <a:spcPct val="0"/>
        </a:spcAft>
        <a:defRPr sz="3900" b="1" i="1">
          <a:solidFill>
            <a:schemeClr val="tx2"/>
          </a:solidFill>
          <a:latin typeface="Arial" charset="0"/>
        </a:defRPr>
      </a:lvl9pPr>
    </p:titleStyle>
    <p:bodyStyle>
      <a:lvl1pPr marL="319088" indent="-319088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92150" indent="-2651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065213" indent="-212725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1492250" indent="-21272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ＭＳ Ｐゴシック" charset="0"/>
        </a:defRPr>
      </a:lvl4pPr>
      <a:lvl5pPr marL="1919288" indent="-21272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ＭＳ Ｐゴシック" charset="0"/>
        </a:defRPr>
      </a:lvl5pPr>
      <a:lvl6pPr marL="2346876" indent="-21335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773581" indent="-21335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200286" indent="-21335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626990" indent="-21335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     Click to edit Master title style</a:t>
            </a:r>
          </a:p>
        </p:txBody>
      </p:sp>
      <p:sp>
        <p:nvSpPr>
          <p:cNvPr id="839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54138"/>
            <a:ext cx="82296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075" y="6362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5056917F-76F0-F649-979A-A4EB676A8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3973" name="Picture 6" descr="cms-logo.gif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395413" y="993775"/>
            <a:ext cx="72913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  <p:sldLayoutId id="2147484751" r:id="rId12"/>
    <p:sldLayoutId id="2147484752" r:id="rId13"/>
    <p:sldLayoutId id="2147484753" r:id="rId14"/>
    <p:sldLayoutId id="2147484754" r:id="rId15"/>
    <p:sldLayoutId id="2147484755" r:id="rId16"/>
    <p:sldLayoutId id="2147484756" r:id="rId17"/>
    <p:sldLayoutId id="2147484757" r:id="rId18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7F7F7F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554C596-A50F-414B-87DB-8E62456FE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95400" y="381000"/>
            <a:ext cx="6629400" cy="731838"/>
          </a:xfrm>
          <a:prstGeom prst="rect">
            <a:avLst/>
          </a:prstGeom>
          <a:gradFill flip="none" rotWithShape="1">
            <a:gsLst>
              <a:gs pos="100000">
                <a:srgbClr val="FF0000">
                  <a:alpha val="33000"/>
                </a:srgbClr>
              </a:gs>
              <a:gs pos="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432" name="Picture 14" descr="CMS-Colo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81000"/>
            <a:ext cx="8048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oleObject" Target="../embeddings/oleObject25.bin"/><Relationship Id="rId6" Type="http://schemas.openxmlformats.org/officeDocument/2006/relationships/image" Target="../media/image39.w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Relationship Id="rId3" Type="http://schemas.openxmlformats.org/officeDocument/2006/relationships/image" Target="../media/image43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07/JHEP05(2011)093" TargetMode="External"/><Relationship Id="rId4" Type="http://schemas.openxmlformats.org/officeDocument/2006/relationships/hyperlink" Target="http://dx.doi.org/10.1103/PhysRevLett.107.20180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hyperlink" Target="https://twiki.cern.ch/twiki/pub/CMSPublic/PhysicsResultsEXO11019Winter2012/zprimeLimits_dilepton_5000pb.pdf" TargetMode="External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1.xml"/><Relationship Id="rId2" Type="http://schemas.openxmlformats.org/officeDocument/2006/relationships/hyperlink" Target="https://twiki.cern.ch/twiki/pub/CMSPublic/PhysicsResultsEXO11019Winter2012/diEleMassHist4700LogX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47.png"/><Relationship Id="rId3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oleObject" Target="../embeddings/oleObject26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27.bin"/><Relationship Id="rId9" Type="http://schemas.openxmlformats.org/officeDocument/2006/relationships/image" Target="../media/image53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Relationship Id="rId3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hyperlink" Target="https://twiki.cern.ch/twiki/pub/CMSPublic/PhysicsResultsEXO11004/limitsBayesianLifetimeMuons400.pdf" TargetMode="External"/><Relationship Id="rId5" Type="http://schemas.openxmlformats.org/officeDocument/2006/relationships/image" Target="../media/image68.png"/><Relationship Id="rId6" Type="http://schemas.openxmlformats.org/officeDocument/2006/relationships/hyperlink" Target="https://twiki.cern.ch/twiki/pub/CMSPublic/PhysicsResultsEXO11059Winter2012/Met_200.pdf" TargetMode="External"/><Relationship Id="rId7" Type="http://schemas.openxmlformats.org/officeDocument/2006/relationships/image" Target="../media/image69.jpeg"/><Relationship Id="rId1" Type="http://schemas.openxmlformats.org/officeDocument/2006/relationships/slideLayout" Target="../slideLayouts/slideLayout71.xml"/><Relationship Id="rId2" Type="http://schemas.openxmlformats.org/officeDocument/2006/relationships/hyperlink" Target="https://twiki.cern.ch/twiki/pub/CMSPublic/PhysicsResultsEXO11020/MCEventDisplay.pn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png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9"/>
          <p:cNvSpPr>
            <a:spLocks noGrp="1"/>
          </p:cNvSpPr>
          <p:nvPr>
            <p:ph type="ctrTitle"/>
          </p:nvPr>
        </p:nvSpPr>
        <p:spPr>
          <a:xfrm>
            <a:off x="685800" y="2246313"/>
            <a:ext cx="8153400" cy="1470025"/>
          </a:xfrm>
        </p:spPr>
        <p:txBody>
          <a:bodyPr/>
          <a:lstStyle/>
          <a:p>
            <a:pPr defTabSz="444500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UK CMS: </a:t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Status and plans</a:t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2" name="Subtitle 10"/>
          <p:cNvSpPr>
            <a:spLocks noGrp="1"/>
          </p:cNvSpPr>
          <p:nvPr>
            <p:ph type="subTitle" idx="1"/>
          </p:nvPr>
        </p:nvSpPr>
        <p:spPr>
          <a:xfrm>
            <a:off x="457200" y="4375150"/>
            <a:ext cx="8382000" cy="1822450"/>
          </a:xfrm>
        </p:spPr>
        <p:txBody>
          <a:bodyPr/>
          <a:lstStyle/>
          <a:p>
            <a:pPr algn="r">
              <a:buFont typeface="Wingdings" charset="0"/>
              <a:buNone/>
            </a:pPr>
            <a:r>
              <a:rPr lang="en-US" sz="20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Status of LHC &amp; CMS</a:t>
            </a:r>
          </a:p>
          <a:p>
            <a:pPr algn="r">
              <a:buFont typeface="Wingdings" charset="0"/>
              <a:buNone/>
            </a:pPr>
            <a:r>
              <a:rPr lang="en-US" sz="20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UK  projects</a:t>
            </a:r>
          </a:p>
          <a:p>
            <a:pPr algn="r">
              <a:buFont typeface="Wingdings" charset="0"/>
              <a:buNone/>
            </a:pPr>
            <a:r>
              <a:rPr lang="en-US" sz="20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Physics plans</a:t>
            </a:r>
          </a:p>
          <a:p>
            <a:pPr algn="r">
              <a:buFont typeface="Wingdings" charset="0"/>
              <a:buNone/>
            </a:pPr>
            <a:r>
              <a:rPr lang="en-US" sz="20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Requests for support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8" y="4284663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7764" name="Picture 1" descr="online_190389_107592030_138_3DTow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" b="9630"/>
          <a:stretch>
            <a:fillRect/>
          </a:stretch>
        </p:blipFill>
        <p:spPr bwMode="auto">
          <a:xfrm>
            <a:off x="812800" y="546100"/>
            <a:ext cx="4821238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TextBox 2"/>
          <p:cNvSpPr txBox="1">
            <a:spLocks noChangeArrowheads="1"/>
          </p:cNvSpPr>
          <p:nvPr/>
        </p:nvSpPr>
        <p:spPr bwMode="auto">
          <a:xfrm>
            <a:off x="1181100" y="3486150"/>
            <a:ext cx="1136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8 TeV !</a:t>
            </a:r>
          </a:p>
        </p:txBody>
      </p:sp>
      <p:pic>
        <p:nvPicPr>
          <p:cNvPr id="117766" name="Picture 4" descr="CMSn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492625"/>
            <a:ext cx="32464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CMS Physics Publications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4294967295"/>
          </p:nvPr>
        </p:nvGraphicFramePr>
        <p:xfrm>
          <a:off x="340659" y="1277471"/>
          <a:ext cx="8534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800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16B78A-1DCB-F146-A9C0-6B275F11390A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 descr="CMS Physics Time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4816" b="42776"/>
          <a:stretch>
            <a:fillRect/>
          </a:stretch>
        </p:blipFill>
        <p:spPr bwMode="auto">
          <a:xfrm>
            <a:off x="4243388" y="2965450"/>
            <a:ext cx="46196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Physics overview</a:t>
            </a:r>
          </a:p>
        </p:txBody>
      </p:sp>
      <p:sp>
        <p:nvSpPr>
          <p:cNvPr id="1290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Significant UK effort in major topical areas</a:t>
            </a:r>
          </a:p>
          <a:p>
            <a:pPr lvl="1"/>
            <a:r>
              <a:rPr lang="en-US" sz="18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UK physics activities closely match detector responsibilities</a:t>
            </a:r>
          </a:p>
          <a:p>
            <a:pPr lvl="1"/>
            <a:r>
              <a:rPr lang="en-US" sz="1800">
                <a:latin typeface="Calibri" charset="0"/>
                <a:ea typeface="ＭＳ Ｐゴシック" charset="0"/>
                <a:cs typeface="ＭＳ Ｐゴシック" charset="0"/>
              </a:rPr>
              <a:t>Table from PPGP 2009</a:t>
            </a:r>
          </a:p>
          <a:p>
            <a:pPr lvl="1"/>
            <a:endParaRPr lang="en-US" sz="16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r>
              <a:rPr lang="en-US" sz="1800"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</a:p>
          <a:p>
            <a:pPr>
              <a:buFont typeface="Arial" charset="0"/>
              <a:buNone/>
            </a:pPr>
            <a:r>
              <a:rPr lang="en-US" sz="180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endParaRPr lang="en-US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Have delivered according – quite closely - to plan</a:t>
            </a:r>
          </a:p>
          <a:p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Higgs advanced more rapidly than expected in 2011</a:t>
            </a:r>
          </a:p>
          <a:p>
            <a:pPr lvl="1"/>
            <a:r>
              <a:rPr lang="en-US" sz="18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But we were ready to play a big role</a:t>
            </a:r>
          </a:p>
        </p:txBody>
      </p:sp>
      <p:sp>
        <p:nvSpPr>
          <p:cNvPr id="12902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2902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6A00-376B-624F-AF5E-E6A39C16DCC5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81100" y="2247900"/>
          <a:ext cx="6743700" cy="2495554"/>
        </p:xfrm>
        <a:graphic>
          <a:graphicData uri="http://schemas.openxmlformats.org/drawingml/2006/table">
            <a:tbl>
              <a:tblPr/>
              <a:tblGrid>
                <a:gridCol w="1222375"/>
                <a:gridCol w="5521325"/>
              </a:tblGrid>
              <a:tr h="9411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SM</a:t>
                      </a:r>
                    </a:p>
                  </a:txBody>
                  <a:tcPr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W &amp; Z cross-sections</a:t>
                      </a:r>
                    </a:p>
                    <a:p>
                      <a:pPr marL="8890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Triple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gauge couplings</a:t>
                      </a:r>
                    </a:p>
                    <a:p>
                      <a:pPr marL="8890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Top cross-section</a:t>
                      </a:r>
                    </a:p>
                  </a:txBody>
                  <a:tcPr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BSM</a:t>
                      </a:r>
                    </a:p>
                  </a:txBody>
                  <a:tcPr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Heavy resonances to electrons</a:t>
                      </a:r>
                    </a:p>
                    <a:p>
                      <a:pPr marL="2667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SUSY searches</a:t>
                      </a:r>
                    </a:p>
                    <a:p>
                      <a:pPr marL="2667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Long lived particles, eg Hidden Valley, stopped gluinos</a:t>
                      </a:r>
                    </a:p>
                  </a:txBody>
                  <a:tcPr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64005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Higgs</a:t>
                      </a:r>
                    </a:p>
                  </a:txBody>
                  <a:tcPr marT="45707" marB="4570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Long standing expertise particularly in 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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tt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channels</a:t>
                      </a:r>
                    </a:p>
                    <a:p>
                      <a:pPr marL="2667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Complex final states for non-SM,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qqh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, CPX Higgs</a:t>
                      </a:r>
                    </a:p>
                  </a:txBody>
                  <a:tcPr marT="45707" marB="4570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Electroweak Highlights</a:t>
            </a:r>
          </a:p>
        </p:txBody>
      </p:sp>
      <p:pic>
        <p:nvPicPr>
          <p:cNvPr id="130050" name="Content Placeholder 4" descr="EWK_Summary_plot.pdf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9" r="-5209"/>
          <a:stretch>
            <a:fillRect/>
          </a:stretch>
        </p:blipFill>
        <p:spPr>
          <a:xfrm>
            <a:off x="292100" y="1066800"/>
            <a:ext cx="8534400" cy="5715000"/>
          </a:xfrm>
        </p:spPr>
      </p:pic>
      <p:sp>
        <p:nvSpPr>
          <p:cNvPr id="130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B059A7-7251-604D-99E3-17F8B47B8135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0052" name="TextBox 1"/>
          <p:cNvSpPr txBox="1">
            <a:spLocks noChangeArrowheads="1"/>
          </p:cNvSpPr>
          <p:nvPr/>
        </p:nvSpPr>
        <p:spPr bwMode="auto">
          <a:xfrm>
            <a:off x="444500" y="381000"/>
            <a:ext cx="3468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Strong contribution from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Imperial group in 2010</a:t>
            </a:r>
          </a:p>
        </p:txBody>
      </p:sp>
      <p:sp>
        <p:nvSpPr>
          <p:cNvPr id="3" name="Oval 2"/>
          <p:cNvSpPr/>
          <p:nvPr/>
        </p:nvSpPr>
        <p:spPr>
          <a:xfrm>
            <a:off x="1778000" y="1498600"/>
            <a:ext cx="2997200" cy="11811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09900" y="1211263"/>
            <a:ext cx="241300" cy="185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055" name="Rectangle 5"/>
          <p:cNvSpPr>
            <a:spLocks noChangeArrowheads="1"/>
          </p:cNvSpPr>
          <p:nvPr/>
        </p:nvSpPr>
        <p:spPr bwMode="auto">
          <a:xfrm rot="-5400000">
            <a:off x="-2235200" y="1898650"/>
            <a:ext cx="5435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sz="1800" i="1"/>
              <a:t>J. High Energy Phys.</a:t>
            </a:r>
            <a:r>
              <a:rPr lang="hu-HU" sz="1800" u="sng"/>
              <a:t> 01 (2011) 080</a:t>
            </a:r>
          </a:p>
          <a:p>
            <a:r>
              <a:rPr lang="hu-HU" sz="1800" i="1"/>
              <a:t>J. High Energy Phys.</a:t>
            </a:r>
            <a:r>
              <a:rPr lang="hu-HU" sz="1800" u="sng"/>
              <a:t> 10 (2011) 132</a:t>
            </a:r>
            <a:endParaRPr lang="en-US" sz="1800"/>
          </a:p>
        </p:txBody>
      </p:sp>
      <p:sp>
        <p:nvSpPr>
          <p:cNvPr id="13005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698625"/>
            <a:ext cx="53340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 charge asymmetry</a:t>
            </a:r>
          </a:p>
        </p:txBody>
      </p:sp>
      <p:sp>
        <p:nvSpPr>
          <p:cNvPr id="131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High </a:t>
            </a:r>
            <a:r>
              <a:rPr lang="en-US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precision measurement of W lepton charge asymmetry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ＭＳ Ｐゴシック" charset="0"/>
              </a:rPr>
              <a:t>new inputs to the parton distribution function global fits.</a:t>
            </a:r>
            <a:endParaRPr lang="en-US">
              <a:solidFill>
                <a:srgbClr val="184B81"/>
              </a:solidFill>
              <a:latin typeface="Calibri" charset="0"/>
              <a:ea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3107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1BC3EA-1EDB-0346-BFAB-E8A5F8075046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107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667000"/>
            <a:ext cx="3716337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9" name="Picture 8" descr="fig_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2612" r="2499"/>
          <a:stretch>
            <a:fillRect/>
          </a:stretch>
        </p:blipFill>
        <p:spPr bwMode="auto">
          <a:xfrm>
            <a:off x="339725" y="2847975"/>
            <a:ext cx="40068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36675" y="5905500"/>
            <a:ext cx="1916113" cy="3063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CMS JHEP04 (2011) 050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19638" y="5951538"/>
            <a:ext cx="4046537" cy="522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CMS PAS SMP 12-001 to be submitted for publication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most precise measurement to date</a:t>
            </a:r>
          </a:p>
        </p:txBody>
      </p:sp>
      <p:sp>
        <p:nvSpPr>
          <p:cNvPr id="131082" name="TextBox 11"/>
          <p:cNvSpPr txBox="1">
            <a:spLocks noChangeArrowheads="1"/>
          </p:cNvSpPr>
          <p:nvPr/>
        </p:nvSpPr>
        <p:spPr bwMode="auto">
          <a:xfrm>
            <a:off x="55563" y="1955800"/>
            <a:ext cx="182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Imperial group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EWK – </a:t>
            </a:r>
            <a:r>
              <a:rPr lang="en-GB" dirty="0" err="1" smtClean="0"/>
              <a:t>Drell</a:t>
            </a:r>
            <a:r>
              <a:rPr lang="en-GB" dirty="0"/>
              <a:t>-</a:t>
            </a:r>
            <a:r>
              <a:rPr lang="en-GB" dirty="0" smtClean="0"/>
              <a:t>Yan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PPGP April 2012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38225" y="1452859"/>
            <a:ext cx="69016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DY cross section measurement. Publication 2010 &amp; 2011 </a:t>
            </a:r>
          </a:p>
          <a:p>
            <a:pPr>
              <a:buFont typeface="Wingdings" pitchFamily="2" charset="2"/>
              <a:buChar char="§"/>
            </a:pPr>
            <a:endParaRPr lang="en-GB" sz="1400" dirty="0" smtClean="0">
              <a:solidFill>
                <a:srgbClr val="0000FF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Electron analysis major contribution from RAL.</a:t>
            </a:r>
          </a:p>
          <a:p>
            <a:pPr>
              <a:buFont typeface="Wingdings" pitchFamily="2" charset="2"/>
              <a:buChar char="§"/>
            </a:pPr>
            <a:endParaRPr lang="en-GB" sz="1400" dirty="0" smtClean="0">
              <a:solidFill>
                <a:srgbClr val="0000FF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Exploited expertise developed for Z’ search analysis </a:t>
            </a:r>
          </a:p>
          <a:p>
            <a:endParaRPr lang="en-GB" sz="20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172" y="3517265"/>
            <a:ext cx="3052454" cy="298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6" y="2968570"/>
            <a:ext cx="3813468" cy="361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804" y="2887608"/>
            <a:ext cx="3711879" cy="361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51088"/>
            <a:ext cx="336232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87313" y="849313"/>
            <a:ext cx="8828087" cy="1143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Top mass in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l+jets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channels with full 2011 dataset</a:t>
            </a:r>
          </a:p>
          <a:p>
            <a:pPr lvl="1">
              <a:defRPr/>
            </a:pPr>
            <a:r>
              <a:rPr lang="en-US" dirty="0"/>
              <a:t>Likelihood method </a:t>
            </a:r>
            <a:r>
              <a:rPr lang="en-US" dirty="0" smtClean="0"/>
              <a:t> simultaneously </a:t>
            </a:r>
            <a:r>
              <a:rPr lang="en-US" dirty="0"/>
              <a:t>fitting </a:t>
            </a:r>
            <a:r>
              <a:rPr lang="en-US" dirty="0" smtClean="0"/>
              <a:t>the top </a:t>
            </a:r>
            <a:r>
              <a:rPr lang="en-US" dirty="0"/>
              <a:t>mass and Jet Energy </a:t>
            </a:r>
            <a:r>
              <a:rPr lang="en-US" dirty="0" smtClean="0"/>
              <a:t>Scale</a:t>
            </a:r>
          </a:p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Best mass determination in the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dilepton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channel to date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09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7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Top Mass</a:t>
            </a:r>
          </a:p>
        </p:txBody>
      </p:sp>
      <p:pic>
        <p:nvPicPr>
          <p:cNvPr id="13210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006600"/>
            <a:ext cx="4046538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Oval 9"/>
          <p:cNvSpPr>
            <a:spLocks noChangeArrowheads="1"/>
          </p:cNvSpPr>
          <p:nvPr/>
        </p:nvSpPr>
        <p:spPr bwMode="auto">
          <a:xfrm>
            <a:off x="1244600" y="2198688"/>
            <a:ext cx="1447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21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979613"/>
            <a:ext cx="3581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TextBox 3"/>
          <p:cNvSpPr txBox="1">
            <a:spLocks noChangeArrowheads="1"/>
          </p:cNvSpPr>
          <p:nvPr/>
        </p:nvSpPr>
        <p:spPr bwMode="auto">
          <a:xfrm>
            <a:off x="457200" y="3284538"/>
            <a:ext cx="129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  <a:cs typeface="Arial" charset="0"/>
              </a:rPr>
              <a:t>TOP-11-016</a:t>
            </a:r>
          </a:p>
        </p:txBody>
      </p:sp>
      <p:sp>
        <p:nvSpPr>
          <p:cNvPr id="132104" name="TextBox 12"/>
          <p:cNvSpPr txBox="1">
            <a:spLocks noChangeArrowheads="1"/>
          </p:cNvSpPr>
          <p:nvPr/>
        </p:nvSpPr>
        <p:spPr bwMode="auto">
          <a:xfrm>
            <a:off x="6515100" y="2633663"/>
            <a:ext cx="1855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TOP-11-015</a:t>
            </a:r>
          </a:p>
        </p:txBody>
      </p:sp>
      <p:sp>
        <p:nvSpPr>
          <p:cNvPr id="132105" name="TextBox 10"/>
          <p:cNvSpPr txBox="1">
            <a:spLocks noChangeArrowheads="1"/>
          </p:cNvSpPr>
          <p:nvPr/>
        </p:nvSpPr>
        <p:spPr bwMode="auto">
          <a:xfrm>
            <a:off x="3622675" y="5676900"/>
            <a:ext cx="474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800000"/>
                </a:solidFill>
              </a:rPr>
              <a:t>CMS average :		172.6 ± 0.4 ± 1.2 GeV</a:t>
            </a:r>
          </a:p>
          <a:p>
            <a:pPr eaLnBrk="1" hangingPunct="1"/>
            <a:r>
              <a:rPr lang="en-US" sz="1800">
                <a:solidFill>
                  <a:srgbClr val="800000"/>
                </a:solidFill>
              </a:rPr>
              <a:t>Tevatron average: 	173.2 ± 0.6 ± 0.8 GeV </a:t>
            </a:r>
          </a:p>
        </p:txBody>
      </p:sp>
      <p:sp>
        <p:nvSpPr>
          <p:cNvPr id="13210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15100" y="6572250"/>
            <a:ext cx="2133600" cy="16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C08D2C-255D-624F-B8F6-9804FEA9FEB2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8619" name="TextBox 1"/>
          <p:cNvSpPr txBox="1">
            <a:spLocks noChangeArrowheads="1"/>
          </p:cNvSpPr>
          <p:nvPr/>
        </p:nvSpPr>
        <p:spPr bwMode="auto">
          <a:xfrm>
            <a:off x="241300" y="5614988"/>
            <a:ext cx="3251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Very significant contributions by Bristol and Brunel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>
              <a:defRPr/>
            </a:pP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 e.g. </a:t>
            </a:r>
            <a:r>
              <a:rPr lang="en-GB" sz="1200" i="1" dirty="0" err="1" smtClean="0">
                <a:solidFill>
                  <a:srgbClr val="FF0000"/>
                </a:solidFill>
                <a:latin typeface="+mn-lt"/>
              </a:rPr>
              <a:t>Phys.Rev.Lett</a:t>
            </a:r>
            <a:r>
              <a:rPr lang="en-GB" sz="1200" i="1" dirty="0" smtClean="0">
                <a:solidFill>
                  <a:srgbClr val="FF0000"/>
                </a:solidFill>
                <a:latin typeface="+mn-lt"/>
              </a:rPr>
              <a:t>.</a:t>
            </a:r>
            <a:r>
              <a:rPr lang="en-GB" sz="1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200" b="1" dirty="0" smtClean="0">
                <a:solidFill>
                  <a:srgbClr val="FF0000"/>
                </a:solidFill>
                <a:latin typeface="+mn-lt"/>
              </a:rPr>
              <a:t>D84</a:t>
            </a:r>
            <a:r>
              <a:rPr lang="en-GB" sz="1200" dirty="0" smtClean="0">
                <a:solidFill>
                  <a:srgbClr val="FF0000"/>
                </a:solidFill>
                <a:latin typeface="+mn-lt"/>
              </a:rPr>
              <a:t> (2011) 092004 </a:t>
            </a: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13210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CMS SUSY Searches  with 1 fb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-1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(Summer 2011)</a:t>
            </a:r>
          </a:p>
        </p:txBody>
      </p:sp>
      <p:sp>
        <p:nvSpPr>
          <p:cNvPr id="13312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3312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1D0C53-B4C3-A143-A392-9C5F77B18793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3124" name="Rectangle 5"/>
          <p:cNvSpPr>
            <a:spLocks noChangeArrowheads="1"/>
          </p:cNvSpPr>
          <p:nvPr/>
        </p:nvSpPr>
        <p:spPr bwMode="auto">
          <a:xfrm>
            <a:off x="457200" y="5527675"/>
            <a:ext cx="5842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Observed limits from several 2011 CMS SUSY searches plotted in the CMSSM (m</a:t>
            </a:r>
            <a:r>
              <a:rPr lang="en-US" sz="1800" baseline="-25000"/>
              <a:t>0</a:t>
            </a:r>
            <a:r>
              <a:rPr lang="en-US" sz="1800"/>
              <a:t>,m</a:t>
            </a:r>
            <a:r>
              <a:rPr lang="en-US" sz="1800" baseline="-25000"/>
              <a:t>1/2</a:t>
            </a:r>
            <a:r>
              <a:rPr lang="en-US" sz="1800"/>
              <a:t>) plane</a:t>
            </a:r>
            <a:r>
              <a:rPr lang="en-US"/>
              <a:t>	</a:t>
            </a:r>
          </a:p>
        </p:txBody>
      </p:sp>
      <p:pic>
        <p:nvPicPr>
          <p:cNvPr id="13312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13"/>
            <a:ext cx="576580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6" name="TextBox 7"/>
          <p:cNvSpPr txBox="1">
            <a:spLocks noChangeArrowheads="1"/>
          </p:cNvSpPr>
          <p:nvPr/>
        </p:nvSpPr>
        <p:spPr bwMode="auto">
          <a:xfrm>
            <a:off x="5549900" y="1346200"/>
            <a:ext cx="34163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Impressive amount of SUSY </a:t>
            </a:r>
          </a:p>
          <a:p>
            <a:pPr eaLnBrk="1" hangingPunct="1"/>
            <a:r>
              <a:rPr lang="en-US" sz="2000"/>
              <a:t>Topology Searches 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>
                <a:solidFill>
                  <a:srgbClr val="FF0000"/>
                </a:solidFill>
              </a:rPr>
              <a:t>UK CMS a key player</a:t>
            </a:r>
            <a:r>
              <a:rPr lang="en-US" sz="2000"/>
              <a:t>. </a:t>
            </a:r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No sign of SUSY (yet).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Most of these searches </a:t>
            </a:r>
          </a:p>
          <a:p>
            <a:pPr eaLnBrk="1" hangingPunct="1"/>
            <a:r>
              <a:rPr lang="en-US" sz="2000"/>
              <a:t>continue to be updated,</a:t>
            </a:r>
          </a:p>
          <a:p>
            <a:pPr eaLnBrk="1" hangingPunct="1"/>
            <a:r>
              <a:rPr lang="en-US" sz="2000"/>
              <a:t>so far to 5 fb</a:t>
            </a:r>
            <a:r>
              <a:rPr lang="en-US" sz="2000" baseline="30000"/>
              <a:t>-1</a:t>
            </a:r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>
          <a:xfrm>
            <a:off x="152400" y="44450"/>
            <a:ext cx="8775700" cy="533400"/>
          </a:xfrm>
        </p:spPr>
        <p:txBody>
          <a:bodyPr/>
          <a:lstStyle/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First SUSY Search</a:t>
            </a:r>
          </a:p>
        </p:txBody>
      </p:sp>
      <p:pic>
        <p:nvPicPr>
          <p:cNvPr id="13414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/>
          <a:stretch>
            <a:fillRect/>
          </a:stretch>
        </p:blipFill>
        <p:spPr bwMode="auto">
          <a:xfrm>
            <a:off x="152400" y="635000"/>
            <a:ext cx="29114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89275" y="673100"/>
            <a:ext cx="6019800" cy="708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2000" dirty="0"/>
              <a:t>H</a:t>
            </a:r>
            <a:r>
              <a:rPr lang="en-GB" sz="2000" baseline="-25000" dirty="0"/>
              <a:t>T</a:t>
            </a:r>
            <a:r>
              <a:rPr lang="en-GB" sz="2000" dirty="0"/>
              <a:t>&gt;350 </a:t>
            </a:r>
            <a:r>
              <a:rPr lang="en-GB" sz="2000" dirty="0" err="1"/>
              <a:t>GeV</a:t>
            </a:r>
            <a:r>
              <a:rPr lang="en-GB" sz="2000" dirty="0"/>
              <a:t>, 2 Leading jets E</a:t>
            </a:r>
            <a:r>
              <a:rPr lang="en-GB" sz="2000" baseline="-25000" dirty="0"/>
              <a:t>T</a:t>
            </a:r>
            <a:r>
              <a:rPr lang="en-GB" sz="2000" dirty="0"/>
              <a:t>&gt;100GeV (⎮</a:t>
            </a:r>
            <a:r>
              <a:rPr lang="en-GB" sz="2000" dirty="0" err="1">
                <a:latin typeface="Symbol" charset="2"/>
                <a:cs typeface="Symbol" charset="2"/>
              </a:rPr>
              <a:t>h</a:t>
            </a:r>
            <a:r>
              <a:rPr lang="en-GB" sz="2000" dirty="0"/>
              <a:t>⎮&lt;2.5) </a:t>
            </a:r>
          </a:p>
          <a:p>
            <a:pPr algn="ctr">
              <a:defRPr/>
            </a:pPr>
            <a:r>
              <a:rPr lang="en-GB" sz="2000" dirty="0"/>
              <a:t>Other jets E</a:t>
            </a:r>
            <a:r>
              <a:rPr lang="en-GB" sz="2000" baseline="-25000" dirty="0"/>
              <a:t>T</a:t>
            </a:r>
            <a:r>
              <a:rPr lang="en-GB" sz="2000" dirty="0"/>
              <a:t>&gt;50 </a:t>
            </a:r>
            <a:r>
              <a:rPr lang="en-GB" sz="2000" dirty="0" err="1"/>
              <a:t>GeV</a:t>
            </a:r>
            <a:r>
              <a:rPr lang="en-GB" sz="2000" dirty="0"/>
              <a:t> (⎮</a:t>
            </a:r>
            <a:r>
              <a:rPr lang="en-GB" sz="2000" dirty="0" err="1">
                <a:latin typeface="Symbol" charset="2"/>
                <a:cs typeface="Symbol" charset="2"/>
              </a:rPr>
              <a:t>h</a:t>
            </a:r>
            <a:r>
              <a:rPr lang="en-GB" sz="2000" dirty="0"/>
              <a:t>⎮&lt;3</a:t>
            </a:r>
            <a:endParaRPr lang="en-US" sz="2000" dirty="0"/>
          </a:p>
        </p:txBody>
      </p:sp>
      <p:pic>
        <p:nvPicPr>
          <p:cNvPr id="13414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1600200"/>
            <a:ext cx="501173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1"/>
          <p:cNvSpPr>
            <a:spLocks noChangeArrowheads="1"/>
          </p:cNvSpPr>
          <p:nvPr/>
        </p:nvSpPr>
        <p:spPr bwMode="auto">
          <a:xfrm>
            <a:off x="139700" y="4759325"/>
            <a:ext cx="87884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[1] Phys. Lett. B698:196-218 (2011): &gt;150 citation – best cited CMS paper: </a:t>
            </a:r>
          </a:p>
          <a:p>
            <a:r>
              <a:rPr lang="en-US" sz="1800">
                <a:solidFill>
                  <a:schemeClr val="tx2"/>
                </a:solidFill>
              </a:rPr>
              <a:t>First SUSY search at the LHC</a:t>
            </a:r>
          </a:p>
          <a:p>
            <a:r>
              <a:rPr lang="en-GB" sz="1000">
                <a:solidFill>
                  <a:schemeClr val="tx2"/>
                </a:solidFill>
              </a:rPr>
              <a:t> </a:t>
            </a:r>
          </a:p>
          <a:p>
            <a:r>
              <a:rPr lang="en-US" sz="1800"/>
              <a:t>[2] PRL 107, 221804 (2011): &gt; 100 citations – 3</a:t>
            </a:r>
            <a:r>
              <a:rPr lang="en-US" sz="1800" baseline="30000"/>
              <a:t>rd</a:t>
            </a:r>
            <a:r>
              <a:rPr lang="en-US" sz="1800"/>
              <a:t> best cited paper of CMS: </a:t>
            </a:r>
          </a:p>
          <a:p>
            <a:r>
              <a:rPr lang="en-US" sz="1800">
                <a:solidFill>
                  <a:srgbClr val="1F497D"/>
                </a:solidFill>
              </a:rPr>
              <a:t>First SUSY analysis probing the 1 TeV mass scale</a:t>
            </a:r>
            <a:endParaRPr lang="en-GB" sz="1800">
              <a:solidFill>
                <a:srgbClr val="1F497D"/>
              </a:solidFill>
            </a:endParaRPr>
          </a:p>
        </p:txBody>
      </p:sp>
      <p:sp>
        <p:nvSpPr>
          <p:cNvPr id="134150" name="TextBox 2"/>
          <p:cNvSpPr txBox="1">
            <a:spLocks noChangeArrowheads="1"/>
          </p:cNvSpPr>
          <p:nvPr/>
        </p:nvSpPr>
        <p:spPr bwMode="auto">
          <a:xfrm>
            <a:off x="1409700" y="2146300"/>
            <a:ext cx="1296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[1] 2010</a:t>
            </a:r>
          </a:p>
          <a:p>
            <a:pPr eaLnBrk="1" hangingPunct="1"/>
            <a:r>
              <a:rPr lang="en-US">
                <a:latin typeface="Calibri" charset="0"/>
              </a:rPr>
              <a:t> 35 pb</a:t>
            </a:r>
            <a:r>
              <a:rPr lang="en-US" baseline="30000">
                <a:latin typeface="Calibri" charset="0"/>
              </a:rPr>
              <a:t>-1</a:t>
            </a:r>
            <a:endParaRPr lang="en-US" baseline="30000"/>
          </a:p>
        </p:txBody>
      </p:sp>
      <p:sp>
        <p:nvSpPr>
          <p:cNvPr id="134151" name="TextBox 9"/>
          <p:cNvSpPr txBox="1">
            <a:spLocks noChangeArrowheads="1"/>
          </p:cNvSpPr>
          <p:nvPr/>
        </p:nvSpPr>
        <p:spPr bwMode="auto">
          <a:xfrm>
            <a:off x="7772400" y="2109788"/>
            <a:ext cx="13366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[2] 2011</a:t>
            </a:r>
          </a:p>
        </p:txBody>
      </p:sp>
      <p:graphicFrame>
        <p:nvGraphicFramePr>
          <p:cNvPr id="134152" name="Object 1156"/>
          <p:cNvGraphicFramePr>
            <a:graphicFrameLocks noChangeAspect="1"/>
          </p:cNvGraphicFramePr>
          <p:nvPr/>
        </p:nvGraphicFramePr>
        <p:xfrm>
          <a:off x="558800" y="3759200"/>
          <a:ext cx="234315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7" name="Equation" r:id="rId5" imgW="1168492" imgH="432122" progId="">
                  <p:embed/>
                </p:oleObj>
              </mc:Choice>
              <mc:Fallback>
                <p:oleObj name="Equation" r:id="rId5" imgW="1168492" imgH="432122" progId="">
                  <p:embed/>
                  <p:pic>
                    <p:nvPicPr>
                      <p:cNvPr id="0" name="Object 1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3759200"/>
                        <a:ext cx="2343150" cy="8651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3" name="TextBox 3"/>
          <p:cNvSpPr txBox="1">
            <a:spLocks noChangeArrowheads="1"/>
          </p:cNvSpPr>
          <p:nvPr/>
        </p:nvSpPr>
        <p:spPr bwMode="auto">
          <a:xfrm>
            <a:off x="558800" y="6184900"/>
            <a:ext cx="5094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Imperial and Bristol are spearheading this effort.</a:t>
            </a:r>
          </a:p>
        </p:txBody>
      </p:sp>
      <p:sp>
        <p:nvSpPr>
          <p:cNvPr id="134154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341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DA30E-ACEB-364D-B865-D45E38C95960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4156" name="Rectangle 1"/>
          <p:cNvSpPr>
            <a:spLocks noChangeArrowheads="1"/>
          </p:cNvSpPr>
          <p:nvPr/>
        </p:nvSpPr>
        <p:spPr bwMode="auto">
          <a:xfrm>
            <a:off x="7980363" y="2479675"/>
            <a:ext cx="1065212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charset="0"/>
              </a:rPr>
              <a:t>1.1 fb</a:t>
            </a:r>
            <a:r>
              <a:rPr lang="en-US" baseline="30000">
                <a:latin typeface="Calibri" charset="0"/>
              </a:rPr>
              <a:t>-1</a:t>
            </a:r>
            <a:endParaRPr lang="en-US" baseline="30000"/>
          </a:p>
        </p:txBody>
      </p:sp>
    </p:spTree>
  </p:cSld>
  <p:clrMapOvr>
    <a:masterClrMapping/>
  </p:clrMapOvr>
  <p:transition xmlns:p14="http://schemas.microsoft.com/office/powerpoint/2010/main" spd="slow" advTm="1001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From W Polarisation to SUSY Searches</a:t>
            </a:r>
          </a:p>
        </p:txBody>
      </p:sp>
      <p:pic>
        <p:nvPicPr>
          <p:cNvPr id="32" name="Content Placeholder 15" descr="SUSY_SingleLeptom_HT1000_CMSSM.pdf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1187" r="2744"/>
          <a:stretch>
            <a:fillRect/>
          </a:stretch>
        </p:blipFill>
        <p:spPr>
          <a:xfrm>
            <a:off x="4892675" y="2498725"/>
            <a:ext cx="4251325" cy="3357563"/>
          </a:xfrm>
          <a:effectLst>
            <a:outerShdw blurRad="76200" dist="63500" dir="2700000" algn="br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807325" y="3800475"/>
            <a:ext cx="1030288" cy="307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800000"/>
                </a:solidFill>
              </a:rPr>
              <a:t>SUS-12-010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8975" y="2005013"/>
            <a:ext cx="2640013" cy="36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Single Lepton SUSY search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26200" y="4813300"/>
            <a:ext cx="896938" cy="338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H</a:t>
            </a:r>
            <a:r>
              <a:rPr lang="en-US" sz="1600" baseline="-25000" dirty="0"/>
              <a:t>T</a:t>
            </a:r>
            <a:r>
              <a:rPr lang="en-US" sz="1600" dirty="0"/>
              <a:t>&gt;1000</a:t>
            </a:r>
          </a:p>
        </p:txBody>
      </p:sp>
      <p:sp>
        <p:nvSpPr>
          <p:cNvPr id="1361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D4F67A-9198-794B-A09B-3FBC9060A58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693863"/>
            <a:ext cx="4319587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2449513" y="1693863"/>
            <a:ext cx="0" cy="39592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627313" y="5583238"/>
            <a:ext cx="18002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solidFill>
                  <a:srgbClr val="FF0000"/>
                </a:solidFill>
              </a:rPr>
              <a:t>Left Handed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55650" y="5583238"/>
            <a:ext cx="18002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solidFill>
                  <a:srgbClr val="FF0000"/>
                </a:solidFill>
              </a:rPr>
              <a:t>Right Handed</a:t>
            </a: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484438" y="5221288"/>
            <a:ext cx="431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H="1">
            <a:off x="1979613" y="5221288"/>
            <a:ext cx="431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331913" y="3925888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>
                <a:solidFill>
                  <a:srgbClr val="FF0000"/>
                </a:solidFill>
              </a:rPr>
              <a:t>W+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838200" y="1963738"/>
            <a:ext cx="1141413" cy="554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200" b="1" dirty="0"/>
              <a:t>CMS 35 pb</a:t>
            </a:r>
            <a:r>
              <a:rPr lang="en-GB" sz="1200" b="1" baseline="30000" dirty="0"/>
              <a:t>-1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1200" b="1" dirty="0"/>
              <a:t>2010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042988" y="4429125"/>
            <a:ext cx="1296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b="1"/>
              <a:t>6</a:t>
            </a:r>
            <a:r>
              <a:rPr lang="el-GR" sz="1400" b="1">
                <a:cs typeface="Arial" charset="0"/>
              </a:rPr>
              <a:t>σ</a:t>
            </a:r>
            <a:r>
              <a:rPr lang="en-GB" sz="1400" b="1">
                <a:cs typeface="Arial" charset="0"/>
              </a:rPr>
              <a:t> from zero</a:t>
            </a:r>
            <a:endParaRPr lang="el-GR" sz="1400" b="1">
              <a:cs typeface="Arial" charset="0"/>
            </a:endParaRPr>
          </a:p>
        </p:txBody>
      </p:sp>
      <p:sp>
        <p:nvSpPr>
          <p:cNvPr id="136208" name="Rectangle 1"/>
          <p:cNvSpPr>
            <a:spLocks noChangeArrowheads="1"/>
          </p:cNvSpPr>
          <p:nvPr/>
        </p:nvSpPr>
        <p:spPr bwMode="auto">
          <a:xfrm rot="-5400000">
            <a:off x="133351" y="3122612"/>
            <a:ext cx="16383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400"/>
              <a:t>Phys.Rev.Lett.107</a:t>
            </a:r>
          </a:p>
          <a:p>
            <a:r>
              <a:rPr lang="en-GB" sz="1400"/>
              <a:t> :021802,2011 </a:t>
            </a:r>
            <a:endParaRPr lang="en-US" sz="1400"/>
          </a:p>
        </p:txBody>
      </p:sp>
      <p:sp>
        <p:nvSpPr>
          <p:cNvPr id="136209" name="TextBox 2"/>
          <p:cNvSpPr txBox="1">
            <a:spLocks noChangeArrowheads="1"/>
          </p:cNvSpPr>
          <p:nvPr/>
        </p:nvSpPr>
        <p:spPr bwMode="auto">
          <a:xfrm>
            <a:off x="457200" y="863600"/>
            <a:ext cx="8382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Established that W mainly left-handed polarised in pp collisions (2010)</a:t>
            </a:r>
          </a:p>
          <a:p>
            <a:pPr eaLnBrk="1" hangingPunct="1"/>
            <a:r>
              <a:rPr lang="en-US" sz="900"/>
              <a:t> </a:t>
            </a:r>
          </a:p>
          <a:p>
            <a:pPr eaLnBrk="1" hangingPunct="1"/>
            <a:r>
              <a:rPr lang="en-US" sz="2000"/>
              <a:t>Use this to carry out a new powerful 1 Lepton SUSY search (2011)  </a:t>
            </a:r>
          </a:p>
        </p:txBody>
      </p:sp>
      <p:sp>
        <p:nvSpPr>
          <p:cNvPr id="136210" name="TextBox 3"/>
          <p:cNvSpPr txBox="1">
            <a:spLocks noChangeArrowheads="1"/>
          </p:cNvSpPr>
          <p:nvPr/>
        </p:nvSpPr>
        <p:spPr bwMode="auto">
          <a:xfrm>
            <a:off x="4762500" y="6045200"/>
            <a:ext cx="467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Activity led by Imperial SUSY group</a:t>
            </a:r>
          </a:p>
        </p:txBody>
      </p:sp>
      <p:sp>
        <p:nvSpPr>
          <p:cNvPr id="13621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712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Exotica Landscape</a:t>
            </a:r>
          </a:p>
        </p:txBody>
      </p:sp>
      <p:pic>
        <p:nvPicPr>
          <p:cNvPr id="1372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50950"/>
            <a:ext cx="86868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2AE708-EF6D-A44F-8C45-C3ECA99B9C52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7220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22" name="Group 13"/>
          <p:cNvGrpSpPr>
            <a:grpSpLocks/>
          </p:cNvGrpSpPr>
          <p:nvPr/>
        </p:nvGrpSpPr>
        <p:grpSpPr bwMode="auto">
          <a:xfrm>
            <a:off x="2908300" y="2006600"/>
            <a:ext cx="6108700" cy="4781550"/>
            <a:chOff x="2806700" y="2006600"/>
            <a:chExt cx="6108700" cy="4781550"/>
          </a:xfrm>
        </p:grpSpPr>
        <p:pic>
          <p:nvPicPr>
            <p:cNvPr id="1198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5" t="3606" r="9119"/>
            <a:stretch>
              <a:fillRect/>
            </a:stretch>
          </p:blipFill>
          <p:spPr bwMode="auto">
            <a:xfrm>
              <a:off x="2806700" y="2006600"/>
              <a:ext cx="6096000" cy="478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6864350" y="2235200"/>
              <a:ext cx="2051050" cy="3443288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564438" y="4797425"/>
              <a:ext cx="1122362" cy="584200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60pb</a:t>
              </a:r>
              <a:r>
                <a:rPr lang="en-GB" sz="1600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-1</a:t>
              </a:r>
              <a:r>
                <a:rPr lang="en-GB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/day average</a:t>
              </a:r>
            </a:p>
          </p:txBody>
        </p:sp>
      </p:grpSp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368300" y="274638"/>
            <a:ext cx="8229600" cy="715962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LHC performance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Integrated luminosity plots speak for themselves – </a:t>
            </a:r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superb !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2010: 5 orders of magnitude in 200 days, 50 pb</a:t>
            </a:r>
            <a:r>
              <a:rPr lang="en-US" baseline="30000">
                <a:latin typeface="Calibri" charset="0"/>
                <a:ea typeface="ＭＳ Ｐゴシック" charset="0"/>
              </a:rPr>
              <a:t>-1</a:t>
            </a:r>
            <a:r>
              <a:rPr lang="en-US">
                <a:latin typeface="Calibri" charset="0"/>
                <a:ea typeface="ＭＳ Ｐゴシック" charset="0"/>
              </a:rPr>
              <a:t>, half in last week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2011: ~2010 per day</a:t>
            </a:r>
          </a:p>
        </p:txBody>
      </p:sp>
      <p:sp>
        <p:nvSpPr>
          <p:cNvPr id="1198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198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6BA72E-5104-A046-882C-57F2FB8EB24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9814" name="Picture 2" descr="http://lpc-afs.web.cern.ch/lpc-afs/LHC/lui_days_li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r="14211"/>
          <a:stretch>
            <a:fillRect/>
          </a:stretch>
        </p:blipFill>
        <p:spPr bwMode="auto">
          <a:xfrm>
            <a:off x="0" y="3162300"/>
            <a:ext cx="31242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712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Exotica Landscape</a:t>
            </a:r>
          </a:p>
        </p:txBody>
      </p:sp>
      <p:pic>
        <p:nvPicPr>
          <p:cNvPr id="138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50950"/>
            <a:ext cx="86868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66D467-E9E0-F04C-B669-D6D1D8F84368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8244" name="Rectangle 1"/>
          <p:cNvSpPr>
            <a:spLocks noChangeArrowheads="1"/>
          </p:cNvSpPr>
          <p:nvPr/>
        </p:nvSpPr>
        <p:spPr bwMode="auto">
          <a:xfrm>
            <a:off x="3606800" y="550863"/>
            <a:ext cx="180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u="sng">
                <a:solidFill>
                  <a:srgbClr val="000000"/>
                </a:solidFill>
                <a:hlinkClick r:id="rId3"/>
              </a:rPr>
              <a:t>JHEP. 05 (2011) 093</a:t>
            </a:r>
            <a:r>
              <a:rPr lang="en-GB" sz="1200" u="sng">
                <a:solidFill>
                  <a:srgbClr val="000000"/>
                </a:solidFill>
              </a:rPr>
              <a:t> </a:t>
            </a:r>
          </a:p>
          <a:p>
            <a:r>
              <a:rPr lang="en-GB" sz="1200" u="sng">
                <a:solidFill>
                  <a:srgbClr val="000000"/>
                </a:solidFill>
              </a:rPr>
              <a:t>PRL 106 (2011) 01180</a:t>
            </a:r>
          </a:p>
          <a:p>
            <a:r>
              <a:rPr lang="en-GB" sz="1200" u="sng">
                <a:solidFill>
                  <a:srgbClr val="000000"/>
                </a:solidFill>
                <a:hlinkClick r:id="rId4"/>
              </a:rPr>
              <a:t>PRL 107 (2011) 201804</a:t>
            </a:r>
            <a:r>
              <a:rPr lang="en-GB" sz="1200" u="sng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1262063" y="1404938"/>
            <a:ext cx="1854200" cy="306387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" y="4851400"/>
            <a:ext cx="2870200" cy="804863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33863" y="5478463"/>
            <a:ext cx="2319337" cy="795337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248" name="TextBox 5"/>
          <p:cNvSpPr txBox="1">
            <a:spLocks noChangeArrowheads="1"/>
          </p:cNvSpPr>
          <p:nvPr/>
        </p:nvSpPr>
        <p:spPr bwMode="auto">
          <a:xfrm>
            <a:off x="317500" y="546100"/>
            <a:ext cx="3063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Major contributions from </a:t>
            </a:r>
          </a:p>
          <a:p>
            <a:pPr eaLnBrk="1" hangingPunct="1"/>
            <a:r>
              <a:rPr lang="en-GB" sz="1800">
                <a:solidFill>
                  <a:srgbClr val="FF0000"/>
                </a:solidFill>
              </a:rPr>
              <a:t>Bristol and RAL groups: e.g.</a:t>
            </a:r>
            <a:r>
              <a:rPr lang="en-US" sz="1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8249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Exotic analyses</a:t>
            </a:r>
          </a:p>
        </p:txBody>
      </p:sp>
      <p:pic>
        <p:nvPicPr>
          <p:cNvPr id="139266" name="Picture 7" descr="electron mass spectr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1281113"/>
            <a:ext cx="329882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9" descr="Z' limit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568825"/>
            <a:ext cx="33591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7500" y="1382713"/>
            <a:ext cx="5451475" cy="5189537"/>
          </a:xfrm>
          <a:prstGeom prst="rect">
            <a:avLst/>
          </a:prstGeom>
          <a:noFill/>
        </p:spPr>
        <p:txBody>
          <a:bodyPr lIns="85335" tIns="42668" rIns="85335" bIns="42668">
            <a:spAutoFit/>
          </a:bodyPr>
          <a:lstStyle/>
          <a:p>
            <a:pPr defTabSz="853410" eaLnBrk="0" hangingPunct="0">
              <a:defRPr/>
            </a:pPr>
            <a:r>
              <a:rPr lang="en-GB" sz="1700" dirty="0">
                <a:solidFill>
                  <a:srgbClr val="0066FF"/>
                </a:solidFill>
                <a:ea typeface="+mn-ea"/>
                <a:cs typeface="+mn-cs"/>
              </a:rPr>
              <a:t>Considerable UK leadership of Exotic BSM analyses</a:t>
            </a:r>
          </a:p>
          <a:p>
            <a:pPr marL="426679" lvl="1" defTabSz="853410" eaLnBrk="0" hangingPunct="0">
              <a:buFont typeface="Wingdings" pitchFamily="2" charset="2"/>
              <a:buChar char="§"/>
              <a:defRPr/>
            </a:pPr>
            <a:endParaRPr lang="en-GB" sz="1500" dirty="0">
              <a:solidFill>
                <a:srgbClr val="0066FF"/>
              </a:solidFill>
              <a:ea typeface="+mn-ea"/>
              <a:cs typeface="+mn-cs"/>
            </a:endParaRPr>
          </a:p>
          <a:p>
            <a:pPr marL="426679" lvl="1" defTabSz="853410" eaLnBrk="0" hangingPunct="0">
              <a:buFont typeface="Wingdings" pitchFamily="2" charset="2"/>
              <a:buChar char="§"/>
              <a:defRPr/>
            </a:pPr>
            <a:r>
              <a:rPr lang="en-GB" sz="1500" dirty="0">
                <a:solidFill>
                  <a:srgbClr val="0066FF"/>
                </a:solidFill>
                <a:ea typeface="+mn-ea"/>
                <a:cs typeface="+mn-cs"/>
              </a:rPr>
              <a:t> RAL and Bristol leading 8 analyses</a:t>
            </a:r>
          </a:p>
          <a:p>
            <a:pPr marL="426679" lvl="1" defTabSz="853410" eaLnBrk="0" hangingPunct="0">
              <a:buFont typeface="Wingdings" pitchFamily="2" charset="2"/>
              <a:buChar char="§"/>
              <a:defRPr/>
            </a:pPr>
            <a:r>
              <a:rPr lang="en-GB" sz="1500" dirty="0">
                <a:solidFill>
                  <a:srgbClr val="0066FF"/>
                </a:solidFill>
                <a:ea typeface="+mn-ea"/>
                <a:cs typeface="+mn-cs"/>
              </a:rPr>
              <a:t> 3 publications using 2010 data. </a:t>
            </a:r>
          </a:p>
          <a:p>
            <a:pPr marL="426679" lvl="1" defTabSz="853410" eaLnBrk="0" hangingPunct="0">
              <a:buFont typeface="Wingdings" pitchFamily="2" charset="2"/>
              <a:buChar char="§"/>
              <a:defRPr/>
            </a:pPr>
            <a:r>
              <a:rPr lang="en-GB" sz="1500" dirty="0">
                <a:solidFill>
                  <a:srgbClr val="0066FF"/>
                </a:solidFill>
                <a:ea typeface="+mn-ea"/>
                <a:cs typeface="+mn-cs"/>
              </a:rPr>
              <a:t> Further publications with 2011 plus other analyses</a:t>
            </a:r>
          </a:p>
          <a:p>
            <a:pPr defTabSz="853410" eaLnBrk="0" hangingPunct="0">
              <a:defRPr/>
            </a:pPr>
            <a:endParaRPr lang="en-GB" sz="17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746687" lvl="1" indent="-320009" defTabSz="853410" eaLnBrk="0" hangingPunct="0">
              <a:buFont typeface="+mj-lt"/>
              <a:buAutoNum type="arabicParenR"/>
              <a:defRPr/>
            </a:pP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Z’ search “flagship” analysis. Pubs (2010 &amp; 2011)</a:t>
            </a:r>
          </a:p>
          <a:p>
            <a:pPr marL="746687" lvl="1" indent="-320009" defTabSz="853410" eaLnBrk="0" hangingPunct="0">
              <a:buFont typeface="+mj-lt"/>
              <a:buAutoNum type="arabicParenR"/>
              <a:defRPr/>
            </a:pP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Search for very long lived stopping </a:t>
            </a:r>
            <a:r>
              <a:rPr lang="en-GB" sz="1500" dirty="0" err="1">
                <a:solidFill>
                  <a:srgbClr val="FF0000"/>
                </a:solidFill>
                <a:ea typeface="+mn-ea"/>
                <a:cs typeface="+mn-cs"/>
              </a:rPr>
              <a:t>gluinos</a:t>
            </a: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.  Pub (2010)</a:t>
            </a:r>
          </a:p>
          <a:p>
            <a:pPr marL="746687" lvl="1" indent="-320009" defTabSz="853410" eaLnBrk="0" hangingPunct="0">
              <a:buFont typeface="+mj-lt"/>
              <a:buAutoNum type="arabicParenR"/>
              <a:defRPr/>
            </a:pP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Generic search for boosted Z bosons e.g. Excited quarks</a:t>
            </a:r>
          </a:p>
          <a:p>
            <a:pPr marL="746687" lvl="1" indent="-320009" defTabSz="853410" eaLnBrk="0" hangingPunct="0">
              <a:buFont typeface="+mj-lt"/>
              <a:buAutoNum type="arabicParenR"/>
              <a:defRPr/>
            </a:pP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Search for Quantum Black Holes</a:t>
            </a:r>
          </a:p>
          <a:p>
            <a:pPr marL="746687" lvl="1" indent="-320009" defTabSz="853410" eaLnBrk="0" hangingPunct="0">
              <a:buFont typeface="+mj-lt"/>
              <a:buAutoNum type="arabicParenR"/>
              <a:defRPr/>
            </a:pP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Long lived particle to jets</a:t>
            </a:r>
          </a:p>
          <a:p>
            <a:pPr marL="746687" lvl="1" indent="-320009" defTabSz="853410" eaLnBrk="0" hangingPunct="0">
              <a:buFont typeface="+mj-lt"/>
              <a:buAutoNum type="arabicParenR"/>
              <a:defRPr/>
            </a:pP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Long lived particles to leptons</a:t>
            </a:r>
          </a:p>
          <a:p>
            <a:pPr marL="746687" lvl="1" indent="-320009" defTabSz="853410" eaLnBrk="0" hangingPunct="0">
              <a:buFont typeface="+mj-lt"/>
              <a:buAutoNum type="arabicParenR"/>
              <a:defRPr/>
            </a:pP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Search for </a:t>
            </a:r>
            <a:r>
              <a:rPr lang="en-GB" sz="1500" dirty="0" err="1">
                <a:solidFill>
                  <a:srgbClr val="FF0000"/>
                </a:solidFill>
                <a:ea typeface="+mn-ea"/>
                <a:cs typeface="+mn-cs"/>
              </a:rPr>
              <a:t>leptonic</a:t>
            </a: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 jets e.g. Hidden Valley models</a:t>
            </a:r>
          </a:p>
          <a:p>
            <a:pPr marL="746687" lvl="1" indent="-320009" defTabSz="853410" eaLnBrk="0" hangingPunct="0">
              <a:buFont typeface="+mj-lt"/>
              <a:buAutoNum type="arabicParenR"/>
              <a:defRPr/>
            </a:pPr>
            <a:r>
              <a:rPr lang="en-GB" sz="1500" dirty="0">
                <a:solidFill>
                  <a:srgbClr val="FF0000"/>
                </a:solidFill>
                <a:ea typeface="+mn-ea"/>
                <a:cs typeface="+mn-cs"/>
              </a:rPr>
              <a:t>Search for mono-jet events. Publication (2010)</a:t>
            </a:r>
          </a:p>
          <a:p>
            <a:pPr marL="320009" indent="-320009" defTabSz="853410" eaLnBrk="0" hangingPunct="0">
              <a:buFont typeface="+mj-lt"/>
              <a:buAutoNum type="arabicParenR"/>
              <a:defRPr/>
            </a:pPr>
            <a:endParaRPr lang="en-GB" sz="17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746687" lvl="1" indent="-320009" defTabSz="853410" eaLnBrk="0" hangingPunct="0">
              <a:buFont typeface="Wingdings" pitchFamily="2" charset="2"/>
              <a:buChar char="§"/>
              <a:defRPr/>
            </a:pPr>
            <a:r>
              <a:rPr lang="en-GB" sz="1700" dirty="0">
                <a:solidFill>
                  <a:srgbClr val="0066FF"/>
                </a:solidFill>
                <a:ea typeface="+mn-ea"/>
                <a:cs typeface="+mn-cs"/>
              </a:rPr>
              <a:t>Leadership  </a:t>
            </a:r>
            <a:r>
              <a:rPr lang="en-GB" sz="1700" dirty="0" smtClean="0">
                <a:solidFill>
                  <a:srgbClr val="0066FF"/>
                </a:solidFill>
                <a:ea typeface="+mn-ea"/>
                <a:cs typeface="+mn-cs"/>
              </a:rPr>
              <a:t>(5 </a:t>
            </a:r>
            <a:r>
              <a:rPr lang="en-GB" sz="1700" dirty="0">
                <a:solidFill>
                  <a:srgbClr val="0066FF"/>
                </a:solidFill>
                <a:ea typeface="+mn-ea"/>
                <a:cs typeface="+mn-cs"/>
              </a:rPr>
              <a:t>individuals) of groups overseeing analyses containing a resonance and any long lived particle </a:t>
            </a:r>
          </a:p>
          <a:p>
            <a:pPr marL="746687" lvl="1" indent="-320009" defTabSz="853410" eaLnBrk="0" hangingPunct="0">
              <a:buFont typeface="Wingdings" pitchFamily="2" charset="2"/>
              <a:buChar char="§"/>
              <a:defRPr/>
            </a:pPr>
            <a:r>
              <a:rPr lang="en-GB" sz="1700" dirty="0">
                <a:solidFill>
                  <a:srgbClr val="0066FF"/>
                </a:solidFill>
                <a:ea typeface="+mn-ea"/>
                <a:cs typeface="+mn-cs"/>
              </a:rPr>
              <a:t>Exotics convener 2012-13</a:t>
            </a:r>
          </a:p>
        </p:txBody>
      </p:sp>
      <p:sp>
        <p:nvSpPr>
          <p:cNvPr id="13926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000000"/>
                </a:solidFill>
                <a:latin typeface="Times New Roman" charset="0"/>
              </a:rPr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Higgs boson searches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7900"/>
            <a:ext cx="9144000" cy="2459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0" dirty="0" smtClean="0">
                <a:latin typeface="Calibri"/>
                <a:ea typeface="+mn-ea"/>
                <a:cs typeface="Calibri"/>
              </a:rPr>
              <a:t>5 fb</a:t>
            </a:r>
            <a:r>
              <a:rPr lang="en-US" b="0" baseline="30000" dirty="0" smtClean="0">
                <a:latin typeface="Calibri"/>
                <a:ea typeface="+mn-ea"/>
                <a:cs typeface="Calibri"/>
              </a:rPr>
              <a:t>-1</a:t>
            </a:r>
            <a:r>
              <a:rPr lang="en-US" b="0" dirty="0" smtClean="0">
                <a:latin typeface="Calibri"/>
                <a:ea typeface="+mn-ea"/>
                <a:cs typeface="Calibri"/>
              </a:rPr>
              <a:t> of data made 2011 exciting for Higgs searches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0" dirty="0" smtClean="0">
                <a:latin typeface="Calibri"/>
                <a:ea typeface="+mn-ea"/>
                <a:cs typeface="Calibri"/>
              </a:rPr>
              <a:t>Very interesting CMS results presented at summer conferences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0" dirty="0" smtClean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UK (Imperial) contributions in </a:t>
            </a:r>
            <a:r>
              <a:rPr lang="en-US" b="0" dirty="0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t</a:t>
            </a:r>
            <a:r>
              <a:rPr lang="en-US" b="0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b="0" dirty="0" smtClean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and </a:t>
            </a:r>
            <a:r>
              <a:rPr lang="en-US" b="0" dirty="0" err="1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gg</a:t>
            </a:r>
            <a:r>
              <a:rPr lang="en-US" b="0" dirty="0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 </a:t>
            </a:r>
            <a:r>
              <a:rPr lang="en-US" b="0" dirty="0" smtClean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channels and in combination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0" dirty="0" smtClean="0">
                <a:latin typeface="Calibri"/>
                <a:ea typeface="+mn-ea"/>
                <a:cs typeface="Calibri"/>
              </a:rPr>
              <a:t>Results for the full year shown in December</a:t>
            </a:r>
            <a:endParaRPr lang="en-US" b="0" dirty="0">
              <a:latin typeface="Calibri"/>
              <a:ea typeface="+mn-ea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t>PPGP April 2012</a:t>
            </a:r>
            <a:endParaRPr dirty="0"/>
          </a:p>
        </p:txBody>
      </p:sp>
      <p:pic>
        <p:nvPicPr>
          <p:cNvPr id="141316" name="Picture 5" descr="limitcombination_fig8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2217738"/>
            <a:ext cx="32893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5450" y="5646738"/>
            <a:ext cx="3633788" cy="584200"/>
          </a:xfrm>
          <a:prstGeom prst="rect">
            <a:avLst/>
          </a:prstGeom>
          <a:solidFill>
            <a:srgbClr val="FFFEAE"/>
          </a:solidFill>
          <a:ln w="28575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Exclusion region in MSSM (</a:t>
            </a:r>
            <a:r>
              <a:rPr lang="en-US" sz="1600" dirty="0" err="1">
                <a:solidFill>
                  <a:srgbClr val="000090"/>
                </a:solidFill>
                <a:latin typeface="Arial"/>
                <a:ea typeface="+mn-ea"/>
                <a:cs typeface="+mn-cs"/>
              </a:rPr>
              <a:t>m</a:t>
            </a:r>
            <a:r>
              <a:rPr lang="en-US" sz="1600" baseline="-25000" dirty="0" err="1">
                <a:solidFill>
                  <a:srgbClr val="000090"/>
                </a:solidFill>
                <a:latin typeface="Arial"/>
                <a:ea typeface="+mn-ea"/>
                <a:cs typeface="+mn-cs"/>
              </a:rPr>
              <a:t>H</a:t>
            </a:r>
            <a:r>
              <a:rPr lang="en-US" sz="1600" baseline="-250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+</a:t>
            </a:r>
            <a: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, </a:t>
            </a:r>
            <a:r>
              <a:rPr lang="en-US" sz="1600" dirty="0" err="1">
                <a:solidFill>
                  <a:srgbClr val="000090"/>
                </a:solidFill>
                <a:latin typeface="Arial"/>
                <a:ea typeface="+mn-ea"/>
                <a:cs typeface="+mn-cs"/>
              </a:rPr>
              <a:t>tan</a:t>
            </a:r>
            <a:r>
              <a:rPr lang="en-US" sz="1600" dirty="0" err="1">
                <a:solidFill>
                  <a:srgbClr val="000090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)</a:t>
            </a:r>
            <a:b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</a:br>
            <a: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space for the MSSM </a:t>
            </a:r>
            <a:r>
              <a:rPr lang="en-US" sz="1600" dirty="0" err="1">
                <a:solidFill>
                  <a:srgbClr val="000090"/>
                </a:solidFill>
                <a:latin typeface="Arial"/>
                <a:ea typeface="+mn-ea"/>
                <a:cs typeface="+mn-cs"/>
              </a:rPr>
              <a:t>m</a:t>
            </a:r>
            <a:r>
              <a:rPr lang="en-US" sz="1600" baseline="-25000" dirty="0" err="1">
                <a:solidFill>
                  <a:srgbClr val="000090"/>
                </a:solidFill>
                <a:latin typeface="Arial"/>
                <a:ea typeface="+mn-ea"/>
                <a:cs typeface="+mn-cs"/>
              </a:rPr>
              <a:t>h</a:t>
            </a:r>
            <a:r>
              <a:rPr lang="en-US" sz="1600" baseline="30000" dirty="0" err="1">
                <a:solidFill>
                  <a:srgbClr val="000090"/>
                </a:solidFill>
                <a:latin typeface="Arial"/>
                <a:ea typeface="+mn-ea"/>
                <a:cs typeface="+mn-cs"/>
              </a:rPr>
              <a:t>max</a:t>
            </a:r>
            <a: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 scenario</a:t>
            </a:r>
          </a:p>
        </p:txBody>
      </p:sp>
      <p:pic>
        <p:nvPicPr>
          <p:cNvPr id="141318" name="Picture 7" descr="grid_cls_comb_log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182" y="2669381"/>
            <a:ext cx="2914650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35200" y="3919538"/>
            <a:ext cx="3576638" cy="584200"/>
          </a:xfrm>
          <a:prstGeom prst="rect">
            <a:avLst/>
          </a:prstGeom>
          <a:solidFill>
            <a:srgbClr val="FFFEAE"/>
          </a:solidFill>
          <a:ln w="28575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SM Higgs boson excluded at 95% CL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in the mass range 127–600 </a:t>
            </a:r>
            <a:r>
              <a:rPr lang="en-US" sz="1600" dirty="0" err="1">
                <a:solidFill>
                  <a:srgbClr val="000090"/>
                </a:solidFill>
                <a:latin typeface="Arial"/>
                <a:ea typeface="+mn-ea"/>
                <a:cs typeface="+mn-cs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1" y="4191000"/>
            <a:ext cx="5767755" cy="2362200"/>
            <a:chOff x="1828799" y="4343400"/>
            <a:chExt cx="6248401" cy="2362200"/>
          </a:xfrm>
          <a:effectLst>
            <a:outerShdw blurRad="355600" dist="38100" dir="2700000">
              <a:srgbClr val="000000">
                <a:alpha val="43000"/>
              </a:srgbClr>
            </a:outerShdw>
          </a:effectLst>
        </p:grpSpPr>
        <p:pic>
          <p:nvPicPr>
            <p:cNvPr id="18499" name="Picture 7"/>
            <p:cNvPicPr>
              <a:picLocks noChangeAspect="1"/>
            </p:cNvPicPr>
            <p:nvPr/>
          </p:nvPicPr>
          <p:blipFill>
            <a:blip r:embed="rId3"/>
            <a:srcRect b="3125"/>
            <a:stretch>
              <a:fillRect/>
            </a:stretch>
          </p:blipFill>
          <p:spPr bwMode="auto">
            <a:xfrm>
              <a:off x="1828799" y="4343400"/>
              <a:ext cx="6248401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500" name="TextBox 8"/>
            <p:cNvSpPr txBox="1">
              <a:spLocks noChangeArrowheads="1"/>
            </p:cNvSpPr>
            <p:nvPr/>
          </p:nvSpPr>
          <p:spPr bwMode="auto">
            <a:xfrm>
              <a:off x="3528659" y="4412151"/>
              <a:ext cx="23082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</a:rPr>
                <a:t>5 exclusive final states</a:t>
              </a:r>
            </a:p>
          </p:txBody>
        </p:sp>
        <p:sp>
          <p:nvSpPr>
            <p:cNvPr id="18501" name="TextBox 9"/>
            <p:cNvSpPr txBox="1">
              <a:spLocks noChangeArrowheads="1"/>
            </p:cNvSpPr>
            <p:nvPr/>
          </p:nvSpPr>
          <p:spPr bwMode="auto">
            <a:xfrm>
              <a:off x="3738358" y="4620365"/>
              <a:ext cx="23082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</a:rPr>
                <a:t>9 exclusive final states</a:t>
              </a:r>
            </a:p>
            <a:p>
              <a:pPr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502" name="TextBox 10"/>
            <p:cNvSpPr txBox="1">
              <a:spLocks noChangeArrowheads="1"/>
            </p:cNvSpPr>
            <p:nvPr/>
          </p:nvSpPr>
          <p:spPr bwMode="auto">
            <a:xfrm>
              <a:off x="3812825" y="4813968"/>
              <a:ext cx="23082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</a:rPr>
                <a:t>5 exclusive final states</a:t>
              </a:r>
            </a:p>
            <a:p>
              <a:pPr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503" name="TextBox 11"/>
            <p:cNvSpPr txBox="1">
              <a:spLocks noChangeArrowheads="1"/>
            </p:cNvSpPr>
            <p:nvPr/>
          </p:nvSpPr>
          <p:spPr bwMode="auto">
            <a:xfrm>
              <a:off x="2993810" y="5073315"/>
              <a:ext cx="23082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5 exclusive final states</a:t>
              </a:r>
            </a:p>
            <a:p>
              <a:pPr>
                <a:defRPr/>
              </a:pPr>
              <a:endParaRPr lang="en-US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8504" name="TextBox 12"/>
            <p:cNvSpPr txBox="1">
              <a:spLocks noChangeArrowheads="1"/>
            </p:cNvSpPr>
            <p:nvPr/>
          </p:nvSpPr>
          <p:spPr bwMode="auto">
            <a:xfrm>
              <a:off x="2993810" y="5291419"/>
              <a:ext cx="23082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3 exclusive final states</a:t>
              </a:r>
            </a:p>
            <a:p>
              <a:pPr>
                <a:defRPr/>
              </a:pPr>
              <a:endParaRPr lang="en-US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8505" name="TextBox 13"/>
            <p:cNvSpPr txBox="1">
              <a:spLocks noChangeArrowheads="1"/>
            </p:cNvSpPr>
            <p:nvPr/>
          </p:nvSpPr>
          <p:spPr bwMode="auto">
            <a:xfrm>
              <a:off x="4454537" y="5503119"/>
              <a:ext cx="23082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8 exclusive final states</a:t>
              </a:r>
            </a:p>
          </p:txBody>
        </p:sp>
        <p:sp>
          <p:nvSpPr>
            <p:cNvPr id="18506" name="TextBox 14"/>
            <p:cNvSpPr txBox="1">
              <a:spLocks noChangeArrowheads="1"/>
            </p:cNvSpPr>
            <p:nvPr/>
          </p:nvSpPr>
          <p:spPr bwMode="auto">
            <a:xfrm>
              <a:off x="4598226" y="5717097"/>
              <a:ext cx="23082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6 exclusive final states</a:t>
              </a:r>
            </a:p>
          </p:txBody>
        </p:sp>
        <p:sp>
          <p:nvSpPr>
            <p:cNvPr id="18507" name="TextBox 15"/>
            <p:cNvSpPr txBox="1">
              <a:spLocks noChangeArrowheads="1"/>
            </p:cNvSpPr>
            <p:nvPr/>
          </p:nvSpPr>
          <p:spPr bwMode="auto">
            <a:xfrm>
              <a:off x="5213542" y="5942334"/>
              <a:ext cx="23082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2 exclusive final states</a:t>
              </a:r>
            </a:p>
          </p:txBody>
        </p:sp>
      </p:grp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Higgs: CMS Papers submitted February 2012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31740" y="1225296"/>
          <a:ext cx="8156660" cy="2965704"/>
        </p:xfrm>
        <a:graphic>
          <a:graphicData uri="http://schemas.openxmlformats.org/drawingml/2006/table">
            <a:tbl>
              <a:tblPr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tableStyleId>{2D5ABB26-0587-4C30-8999-92F81FD0307C}</a:tableStyleId>
              </a:tblPr>
              <a:tblGrid>
                <a:gridCol w="1673117"/>
                <a:gridCol w="1544053"/>
                <a:gridCol w="1641156"/>
                <a:gridCol w="1654133"/>
                <a:gridCol w="1644201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Mode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Mass Range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Data Used (fb</a:t>
                      </a:r>
                      <a:r>
                        <a:rPr kumimoji="0" lang="en-US" sz="18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-1</a:t>
                      </a: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Mass resolution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Document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3197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γγ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110-150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4.8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1-3 %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arXiv:1202.1487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31264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bb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110-135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10 %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arXiv:1202.4195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31264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ττ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110-145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20 %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arXiv:1202.4083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31264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WW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2l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2ν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110-600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20%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arXiv:1202.1489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31264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ZZ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4l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110-600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4.7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1-2%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arXiv:1202.1997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31264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ZZ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2l2τ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190-600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4.7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10-15%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arXiV:1202.3617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31264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ZZ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2l2j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130-165/200-600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4.6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3%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arXiv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: 1202.1416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31264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ZZ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 </a:t>
                      </a:r>
                      <a:r>
                        <a:rPr lang="en-US" sz="2000" kern="1200" dirty="0" err="1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-65" charset="2"/>
                        </a:rPr>
                        <a:t>2l2ν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250-600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4.6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7%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arXiv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: 1202.3478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84406" marR="0" marT="9144" marB="9144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4234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E0798B-CB0B-8D41-8598-0DA6B8211C2A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4234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317" y="0"/>
            <a:ext cx="8371505" cy="76251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</a:rPr>
              <a:t>H</a:t>
            </a:r>
            <a:r>
              <a:rPr lang="en-US" dirty="0" err="1" smtClean="0">
                <a:latin typeface="Symbol" charset="2"/>
                <a:ea typeface="+mj-ea"/>
                <a:cs typeface="Symbol" charset="2"/>
              </a:rPr>
              <a:t>®gg</a:t>
            </a:r>
            <a:endParaRPr lang="en-US" dirty="0">
              <a:latin typeface="Symbol" charset="2"/>
              <a:ea typeface="+mj-ea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7400"/>
            <a:ext cx="5359400" cy="2997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0" dirty="0" smtClean="0">
                <a:latin typeface="Calibri"/>
                <a:ea typeface="+mn-ea"/>
                <a:cs typeface="Calibri"/>
              </a:rPr>
              <a:t>Results for 2011 data to be published in PLB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0" dirty="0" smtClean="0">
                <a:latin typeface="Calibri"/>
                <a:ea typeface="+mn-ea"/>
                <a:cs typeface="Calibri"/>
              </a:rPr>
              <a:t>For </a:t>
            </a:r>
            <a:r>
              <a:rPr lang="en-US" sz="2000" b="0" dirty="0" err="1" smtClean="0">
                <a:latin typeface="Calibri"/>
                <a:ea typeface="+mn-ea"/>
                <a:cs typeface="Calibri"/>
              </a:rPr>
              <a:t>Moriond</a:t>
            </a:r>
            <a:r>
              <a:rPr lang="en-US" sz="2000" b="0" dirty="0" smtClean="0">
                <a:latin typeface="Calibri"/>
                <a:ea typeface="+mn-ea"/>
                <a:cs typeface="Calibri"/>
              </a:rPr>
              <a:t>:  further 20% improvement in sensitivity using multivariate techniques (</a:t>
            </a:r>
            <a:r>
              <a:rPr lang="en-US" sz="2000" b="0" dirty="0" smtClean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Imperial played leading role</a:t>
            </a:r>
            <a:r>
              <a:rPr lang="en-US" sz="2000" b="0" dirty="0" smtClean="0">
                <a:latin typeface="Calibri"/>
                <a:ea typeface="+mn-ea"/>
                <a:cs typeface="Calibri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1800" dirty="0" smtClean="0">
                <a:latin typeface="Calibri"/>
                <a:ea typeface="+mn-ea"/>
                <a:cs typeface="Calibri"/>
              </a:rPr>
              <a:t>Exclusion of SM Higgs at </a:t>
            </a:r>
            <a:r>
              <a:rPr lang="en-US" sz="1800" dirty="0">
                <a:latin typeface="Calibri"/>
                <a:ea typeface="+mn-ea"/>
                <a:cs typeface="Calibri"/>
              </a:rPr>
              <a:t>95% 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CL</a:t>
            </a:r>
            <a:r>
              <a:rPr lang="en-US" sz="1800" dirty="0">
                <a:latin typeface="Calibri"/>
                <a:ea typeface="+mn-ea"/>
                <a:cs typeface="Calibri"/>
              </a:rPr>
              <a:t>: </a:t>
            </a:r>
            <a:endParaRPr lang="en-US" sz="1800" dirty="0" smtClean="0">
              <a:latin typeface="Calibri"/>
              <a:ea typeface="+mn-ea"/>
              <a:cs typeface="Calibri"/>
            </a:endParaRPr>
          </a:p>
          <a:p>
            <a:pPr marL="990600" lvl="2" indent="-2667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1800" dirty="0" smtClean="0">
                <a:latin typeface="Calibri"/>
                <a:ea typeface="+mn-ea"/>
                <a:cs typeface="Calibri"/>
              </a:rPr>
              <a:t>110.0-111.0</a:t>
            </a:r>
            <a:r>
              <a:rPr lang="en-US" sz="1800" dirty="0">
                <a:latin typeface="Calibri"/>
                <a:ea typeface="+mn-ea"/>
                <a:cs typeface="Calibri"/>
              </a:rPr>
              <a:t>, 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117.5</a:t>
            </a:r>
            <a:r>
              <a:rPr lang="en-US" sz="1800" dirty="0">
                <a:latin typeface="Calibri"/>
                <a:ea typeface="+mn-ea"/>
                <a:cs typeface="Calibri"/>
              </a:rPr>
              <a:t>-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120.5, 128.5-132.0, 139.0-140.0 </a:t>
            </a:r>
            <a:r>
              <a:rPr lang="en-US" sz="1800" dirty="0">
                <a:latin typeface="Calibri"/>
                <a:ea typeface="+mn-ea"/>
                <a:cs typeface="Calibri"/>
              </a:rPr>
              <a:t>and 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146.0-147.0 </a:t>
            </a:r>
            <a:r>
              <a:rPr lang="en-US" sz="1800" dirty="0" err="1" smtClean="0">
                <a:latin typeface="Calibri"/>
                <a:ea typeface="+mn-ea"/>
                <a:cs typeface="Calibri"/>
              </a:rPr>
              <a:t>GeV</a:t>
            </a:r>
            <a:endParaRPr lang="en-US" sz="1800" dirty="0" smtClean="0">
              <a:latin typeface="Calibri"/>
              <a:ea typeface="+mn-ea"/>
              <a:cs typeface="Calibri"/>
            </a:endParaRPr>
          </a:p>
          <a:p>
            <a:pPr lvl="1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1800" dirty="0" smtClean="0">
                <a:latin typeface="Calibri"/>
                <a:ea typeface="+mn-ea"/>
                <a:cs typeface="Calibri"/>
              </a:rPr>
              <a:t>Small excess at 125 </a:t>
            </a:r>
            <a:r>
              <a:rPr lang="en-US" sz="1800" dirty="0" err="1" smtClean="0">
                <a:latin typeface="Calibri"/>
                <a:ea typeface="+mn-ea"/>
                <a:cs typeface="Calibri"/>
              </a:rPr>
              <a:t>GeV</a:t>
            </a:r>
            <a:endParaRPr lang="en-US" sz="1800" dirty="0">
              <a:latin typeface="Calibri"/>
              <a:ea typeface="+mn-ea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t>PPGP April 2012</a:t>
            </a:r>
            <a:endParaRPr dirty="0"/>
          </a:p>
        </p:txBody>
      </p:sp>
      <p:pic>
        <p:nvPicPr>
          <p:cNvPr id="144388" name="Picture 5" descr="LimitSMRelFreqCompa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2435" r="726" b="291"/>
          <a:stretch>
            <a:fillRect/>
          </a:stretch>
        </p:blipFill>
        <p:spPr bwMode="auto">
          <a:xfrm rot="5400000">
            <a:off x="5892006" y="83344"/>
            <a:ext cx="2516188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Content Placeholder 2"/>
          <p:cNvSpPr txBox="1">
            <a:spLocks/>
          </p:cNvSpPr>
          <p:nvPr/>
        </p:nvSpPr>
        <p:spPr bwMode="auto">
          <a:xfrm>
            <a:off x="5029200" y="4275138"/>
            <a:ext cx="41148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b="1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Great interest in 2012 data!</a:t>
            </a:r>
          </a:p>
        </p:txBody>
      </p:sp>
      <p:pic>
        <p:nvPicPr>
          <p:cNvPr id="144390" name="Picture 9" descr="grid_pvala_comb_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0906" y="2953544"/>
            <a:ext cx="2773363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91200" y="3371850"/>
            <a:ext cx="2692400" cy="369888"/>
          </a:xfrm>
          <a:prstGeom prst="rect">
            <a:avLst/>
          </a:prstGeom>
          <a:solidFill>
            <a:srgbClr val="FFFEAE"/>
          </a:solidFill>
          <a:ln w="28575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solidFill>
                  <a:prstClr val="black"/>
                </a:solidFill>
                <a:latin typeface="Arial"/>
                <a:ea typeface="+mn-ea"/>
                <a:cs typeface="+mn-cs"/>
              </a:rPr>
              <a:t>H</a:t>
            </a:r>
            <a:r>
              <a:rPr lang="en-US" sz="1800" dirty="0" err="1">
                <a:solidFill>
                  <a:prstClr val="black"/>
                </a:solidFill>
                <a:latin typeface="Symbol" charset="2"/>
                <a:ea typeface="+mn-ea"/>
                <a:cs typeface="Symbol" charset="2"/>
              </a:rPr>
              <a:t>®gg</a:t>
            </a:r>
            <a:r>
              <a:rPr lang="en-US" sz="1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limit for </a:t>
            </a:r>
            <a:r>
              <a:rPr lang="en-US" sz="1800" dirty="0" err="1">
                <a:solidFill>
                  <a:prstClr val="black"/>
                </a:solidFill>
                <a:latin typeface="Arial"/>
                <a:ea typeface="+mn-ea"/>
                <a:cs typeface="+mn-cs"/>
              </a:rPr>
              <a:t>Moriond</a:t>
            </a:r>
            <a:endParaRPr lang="en-US" sz="18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9850" y="4451350"/>
            <a:ext cx="2032000" cy="646113"/>
          </a:xfrm>
          <a:prstGeom prst="rect">
            <a:avLst/>
          </a:prstGeom>
          <a:solidFill>
            <a:srgbClr val="FFFEAE"/>
          </a:solidFill>
          <a:ln w="28575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Combined CMS channels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6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r>
              <a:rPr lang="en-US" b="0" cap="none">
                <a:latin typeface="Calibri" charset="0"/>
                <a:ea typeface="ＭＳ Ｐゴシック" charset="0"/>
                <a:cs typeface="ＭＳ Ｐゴシック" charset="0"/>
              </a:rPr>
              <a:t>Future plans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74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4746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0278CB-F8A3-274C-BE22-017B798DBCE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Expectations for 2012</a:t>
            </a:r>
          </a:p>
        </p:txBody>
      </p:sp>
      <p:sp>
        <p:nvSpPr>
          <p:cNvPr id="148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Operation with 4 TeV, 50 ns, 1380 bunches, 1.6 10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11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p, 2.5 µm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First stable beam collisions 5 April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150 days p-p operation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Improvements in restarts after MDs 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Target 15 fb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-1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Challenging (but tolerable) pile-up conditions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4848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81A7A5-49C0-6F47-AAF4-25F1AF67103C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3721100"/>
          <a:ext cx="8839200" cy="1889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122"/>
                <a:gridCol w="1851278"/>
                <a:gridCol w="1590535"/>
                <a:gridCol w="1720906"/>
                <a:gridCol w="1251568"/>
                <a:gridCol w="1329791"/>
              </a:tblGrid>
              <a:tr h="7008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Beta*</a:t>
                      </a:r>
                    </a:p>
                    <a:p>
                      <a:pPr algn="ctr"/>
                      <a:r>
                        <a:rPr lang="en-US" sz="2000" dirty="0" smtClean="0"/>
                        <a:t>[cm]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Collimators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Peak </a:t>
                      </a:r>
                      <a:r>
                        <a:rPr lang="en-US" sz="2000" dirty="0" err="1" smtClean="0"/>
                        <a:t>Lumi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[cm-</a:t>
                      </a:r>
                      <a:r>
                        <a:rPr lang="en-US" sz="2000" baseline="30000" dirty="0" smtClean="0"/>
                        <a:t>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Int. </a:t>
                      </a:r>
                      <a:r>
                        <a:rPr lang="en-US" sz="2000" dirty="0" err="1" smtClean="0"/>
                        <a:t>Lumi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[fb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Pile-up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Increase in peak</a:t>
                      </a:r>
                      <a:endParaRPr lang="en-US" sz="2000" dirty="0"/>
                    </a:p>
                  </a:txBody>
                  <a:tcPr marT="45668" marB="45668"/>
                </a:tc>
              </a:tr>
              <a:tr h="3960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90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Intermediate 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5.1e33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12.1 – 14.5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T="45668" marB="45668"/>
                </a:tc>
              </a:tr>
              <a:tr h="3960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70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Tight 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6.2e33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14.7</a:t>
                      </a:r>
                      <a:r>
                        <a:rPr lang="en-US" sz="2000" baseline="0" dirty="0" smtClean="0"/>
                        <a:t> – 17.6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+22%</a:t>
                      </a:r>
                      <a:endParaRPr lang="en-US" sz="2000" dirty="0"/>
                    </a:p>
                  </a:txBody>
                  <a:tcPr marT="45668" marB="45668"/>
                </a:tc>
              </a:tr>
              <a:tr h="3960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60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Tight 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6.8e33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16.2</a:t>
                      </a:r>
                      <a:r>
                        <a:rPr lang="en-US" sz="2000" baseline="0" dirty="0" smtClean="0"/>
                        <a:t> – 19.3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35</a:t>
                      </a:r>
                      <a:endParaRPr lang="en-US" sz="2000" dirty="0"/>
                    </a:p>
                  </a:txBody>
                  <a:tcPr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+10%</a:t>
                      </a:r>
                      <a:endParaRPr lang="en-US" sz="2000" dirty="0"/>
                    </a:p>
                  </a:txBody>
                  <a:tcPr marT="45668" marB="4566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Pileup Studies for Physics</a:t>
            </a:r>
          </a:p>
        </p:txBody>
      </p:sp>
      <p:sp>
        <p:nvSpPr>
          <p:cNvPr id="149506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990600"/>
            <a:ext cx="8051800" cy="23622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CMS Studied &lt;PU&gt; ~25 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Impact on low mass Higgs</a:t>
            </a:r>
          </a:p>
          <a:p>
            <a:pPr lvl="2"/>
            <a:r>
              <a:rPr lang="en-US" sz="2000">
                <a:latin typeface="Calibri" charset="0"/>
                <a:ea typeface="ＭＳ Ｐゴシック" charset="0"/>
              </a:rPr>
              <a:t>H </a:t>
            </a:r>
            <a:r>
              <a:rPr lang="en-US" sz="2000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 sz="2000">
                <a:latin typeface="Calibri" charset="0"/>
                <a:ea typeface="ＭＳ Ｐゴシック" charset="0"/>
              </a:rPr>
              <a:t> </a:t>
            </a:r>
            <a:r>
              <a:rPr lang="en-US" sz="2000">
                <a:latin typeface="Symbol" charset="0"/>
                <a:ea typeface="ＭＳ Ｐゴシック" charset="0"/>
                <a:cs typeface="Symbol" charset="0"/>
              </a:rPr>
              <a:t>gg</a:t>
            </a:r>
            <a:r>
              <a:rPr lang="en-US" sz="2000">
                <a:latin typeface="Calibri" charset="0"/>
                <a:ea typeface="ＭＳ Ｐゴシック" charset="0"/>
              </a:rPr>
              <a:t> sees about 15% equivalent lumi loss</a:t>
            </a:r>
          </a:p>
          <a:p>
            <a:pPr lvl="2"/>
            <a:r>
              <a:rPr lang="en-US" sz="2000">
                <a:latin typeface="Calibri" charset="0"/>
                <a:ea typeface="ＭＳ Ｐゴシック" charset="0"/>
              </a:rPr>
              <a:t>Worse for  H </a:t>
            </a:r>
            <a:r>
              <a:rPr lang="en-US" sz="2000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 sz="2000">
                <a:latin typeface="Calibri" charset="0"/>
                <a:ea typeface="ＭＳ Ｐゴシック" charset="0"/>
              </a:rPr>
              <a:t> </a:t>
            </a:r>
            <a:r>
              <a:rPr lang="en-US" sz="2000">
                <a:latin typeface="Symbol" charset="0"/>
                <a:ea typeface="ＭＳ Ｐゴシック" charset="0"/>
                <a:cs typeface="Symbol" charset="0"/>
              </a:rPr>
              <a:t>tt, </a:t>
            </a: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WW</a:t>
            </a:r>
            <a:endParaRPr lang="en-US" sz="2400"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No optimizations as yet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 significant impact on precision top physics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 significant impact on </a:t>
            </a:r>
            <a:r>
              <a:rPr lang="en-US" i="1">
                <a:latin typeface="Palatino" charset="0"/>
                <a:ea typeface="ＭＳ Ｐゴシック" charset="0"/>
                <a:cs typeface="Palatino" charset="0"/>
              </a:rPr>
              <a:t>B</a:t>
            </a:r>
            <a:r>
              <a:rPr lang="en-US" i="1" baseline="-25000">
                <a:latin typeface="Calibri" charset="0"/>
                <a:ea typeface="ＭＳ Ｐゴシック" charset="0"/>
                <a:cs typeface="ＭＳ Ｐゴシック" charset="0"/>
              </a:rPr>
              <a:t>d/s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>
                <a:latin typeface="Cambria" charset="0"/>
                <a:ea typeface="ＭＳ Ｐゴシック" charset="0"/>
                <a:cs typeface="ＭＳ Ｐゴシック" charset="0"/>
                <a:sym typeface="Symbol" charset="0"/>
              </a:rPr>
              <a:t> </a:t>
            </a:r>
            <a:r>
              <a:rPr lang="en-US" i="1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mm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lvl="2"/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149507" name="Content Placeholder 6" descr="Bsmumu_PU.pdf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r="-2618" b="42857"/>
          <a:stretch>
            <a:fillRect/>
          </a:stretch>
        </p:blipFill>
        <p:spPr>
          <a:xfrm>
            <a:off x="965200" y="3708400"/>
            <a:ext cx="6470650" cy="3048000"/>
          </a:xfrm>
        </p:spPr>
      </p:pic>
      <p:sp>
        <p:nvSpPr>
          <p:cNvPr id="1495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E4A24B-F62D-7749-83D4-8A0CD42AB05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4950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Data parking</a:t>
            </a:r>
          </a:p>
        </p:txBody>
      </p:sp>
      <p:sp>
        <p:nvSpPr>
          <p:cNvPr id="150530" name="Content Placeholder 2"/>
          <p:cNvSpPr>
            <a:spLocks noGrp="1"/>
          </p:cNvSpPr>
          <p:nvPr>
            <p:ph idx="1"/>
          </p:nvPr>
        </p:nvSpPr>
        <p:spPr>
          <a:xfrm>
            <a:off x="469900" y="990600"/>
            <a:ext cx="8229600" cy="536575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Proposal to CMS from UK, now supported by LHCC</a:t>
            </a:r>
          </a:p>
          <a:p>
            <a:r>
              <a:rPr lang="en-US">
                <a:solidFill>
                  <a:srgbClr val="3333CC"/>
                </a:solidFill>
                <a:latin typeface="Calibri" charset="0"/>
                <a:ea typeface="ＭＳ Ｐゴシック" charset="0"/>
                <a:cs typeface="ＭＳ Ｐゴシック" charset="0"/>
              </a:rPr>
              <a:t>CMS has the capability to park data at up to 600 Hz</a:t>
            </a:r>
          </a:p>
          <a:p>
            <a:r>
              <a:rPr lang="en-US">
                <a:solidFill>
                  <a:srgbClr val="3333CC"/>
                </a:solidFill>
                <a:latin typeface="Calibri" charset="0"/>
                <a:ea typeface="ＭＳ Ｐゴシック" charset="0"/>
                <a:cs typeface="ＭＳ Ｐゴシック" charset="0"/>
              </a:rPr>
              <a:t>These provide the opportunity of a much-extended CMS physics programme in the two-year long shutdown </a:t>
            </a:r>
          </a:p>
          <a:p>
            <a:pPr lvl="1"/>
            <a:r>
              <a:rPr lang="en-US">
                <a:solidFill>
                  <a:srgbClr val="3333CC"/>
                </a:solidFill>
                <a:latin typeface="Calibri" charset="0"/>
                <a:ea typeface="ＭＳ Ｐゴシック" charset="0"/>
              </a:rPr>
              <a:t>from precision SM measurements to possible discoveries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Case studies of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SUSY: compressed spectra (w/wo 3</a:t>
            </a:r>
            <a:r>
              <a:rPr lang="en-US" baseline="30000">
                <a:latin typeface="Calibri" charset="0"/>
                <a:ea typeface="ＭＳ Ｐゴシック" charset="0"/>
              </a:rPr>
              <a:t>rd</a:t>
            </a:r>
            <a:r>
              <a:rPr lang="en-US">
                <a:latin typeface="Calibri" charset="0"/>
                <a:ea typeface="ＭＳ Ｐゴシック" charset="0"/>
              </a:rPr>
              <a:t> Gen squarks) ~ 50 Hz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VBF Higgs inclusive: Higgs properties &amp; decay modes: ~100 Hz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B-Physics: precision measurements &amp; searches  ~ 75 Hz</a:t>
            </a:r>
            <a:endParaRPr lang="en-US" sz="2200">
              <a:latin typeface="Calibri" charset="0"/>
              <a:ea typeface="ＭＳ Ｐゴシック" charset="0"/>
            </a:endParaRPr>
          </a:p>
          <a:p>
            <a:r>
              <a:rPr lang="en-US" sz="2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Additional data parking projects are currently under study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Expect ~500 Hz total</a:t>
            </a:r>
          </a:p>
          <a:p>
            <a:r>
              <a:rPr lang="en-US" sz="2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Prioritize and ramp up during early 2012 run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5053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65B513-7B91-B443-8E55-C71C4DA84653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Future programme</a:t>
            </a:r>
          </a:p>
        </p:txBody>
      </p:sp>
      <p:sp>
        <p:nvSpPr>
          <p:cNvPr id="151554" name="Content Placeholder 2"/>
          <p:cNvSpPr>
            <a:spLocks noGrp="1"/>
          </p:cNvSpPr>
          <p:nvPr>
            <p:ph idx="1"/>
          </p:nvPr>
        </p:nvSpPr>
        <p:spPr>
          <a:xfrm>
            <a:off x="241300" y="990600"/>
            <a:ext cx="8724900" cy="536575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Build on well established foundations which have clear direction</a:t>
            </a:r>
          </a:p>
          <a:p>
            <a:pPr lvl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2012  further focus on discovery physics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eg Higgs search, SUSY and heavy vector boson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after 2012 data parking will allow exploration of many corners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good links to theorists via  London Centre for TeraUniverse Studies and NExT institute</a:t>
            </a:r>
          </a:p>
          <a:p>
            <a:pPr lvl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Detector activities to maintain performance 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14 TeV and, by 2016, &gt; 10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34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cm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-2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-1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, perhaps with 50 ns</a:t>
            </a:r>
            <a:endParaRPr lang="en-US" baseline="300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trigger optimisation and preparation for upgrades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ECAL &amp; Tracker recovery of channels and preparations for low T operation</a:t>
            </a:r>
          </a:p>
          <a:p>
            <a:pPr lvl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6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6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6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r>
              <a:rPr lang="en-US" sz="1800"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</a:p>
          <a:p>
            <a:pPr>
              <a:buFont typeface="Arial" charset="0"/>
              <a:buNone/>
            </a:pPr>
            <a:r>
              <a:rPr lang="en-US" sz="180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endParaRPr lang="en-US" sz="2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51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7292D2-2FC5-564A-AF48-464BF926040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CMS status</a:t>
            </a:r>
          </a:p>
        </p:txBody>
      </p:sp>
      <p:sp>
        <p:nvSpPr>
          <p:cNvPr id="120834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229600" cy="5365750"/>
          </a:xfrm>
        </p:spPr>
        <p:txBody>
          <a:bodyPr/>
          <a:lstStyle/>
          <a:p>
            <a:pPr marL="133350" indent="-266700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xx</a:t>
            </a:r>
          </a:p>
        </p:txBody>
      </p:sp>
      <p:sp>
        <p:nvSpPr>
          <p:cNvPr id="12083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208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DCB13B-BC80-BC4E-8C1C-A07CC0D684E6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0837" name="Picture 1" descr="GUIDO_CMS_28_11_20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Request for resources</a:t>
            </a:r>
          </a:p>
        </p:txBody>
      </p:sp>
      <p:sp>
        <p:nvSpPr>
          <p:cNvPr id="118786" name="Content Placeholder 2"/>
          <p:cNvSpPr>
            <a:spLocks noGrp="1"/>
          </p:cNvSpPr>
          <p:nvPr>
            <p:ph idx="1"/>
          </p:nvPr>
        </p:nvSpPr>
        <p:spPr>
          <a:xfrm>
            <a:off x="215900" y="990600"/>
            <a:ext cx="8801100" cy="5365750"/>
          </a:xfrm>
        </p:spPr>
        <p:txBody>
          <a:bodyPr/>
          <a:lstStyle/>
          <a:p>
            <a:pPr marL="266700" indent="-266700"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M&amp;O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funds  (CMS has no common fund)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M&amp;O B sub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-detector expenses shared by (weighted) author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numbers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these are </a:t>
            </a:r>
            <a:r>
              <a:rPr lang="en-US" u="sng" dirty="0" smtClean="0">
                <a:latin typeface="Calibri" charset="0"/>
                <a:ea typeface="ＭＳ Ｐゴシック" charset="0"/>
                <a:cs typeface="ＭＳ Ｐゴシック" charset="0"/>
              </a:rPr>
              <a:t>obligatory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contributions to shared CMS costs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includes modest engineering support for ECAL,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Tracker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small additional expenses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66700" indent="-266700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Travel</a:t>
            </a:r>
          </a:p>
          <a:p>
            <a:pPr marL="666750" lvl="1" indent="-266700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LTA posts are crucial to our activities for M&amp;O responsibilities and important roles in physics analysis</a:t>
            </a:r>
          </a:p>
          <a:p>
            <a:pPr marL="666750" lvl="1" indent="-266700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supplemented by short term travel</a:t>
            </a:r>
          </a:p>
          <a:p>
            <a:pPr marL="266700" indent="-266700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Computing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T1 &amp; T2 support delivers UK obligations with fewer staff than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elsewhere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66700" indent="-266700"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Staff - our success and high profile in CMS results from them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continue to hold many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positions of responsibility at all levels</a:t>
            </a:r>
          </a:p>
          <a:p>
            <a:pPr lvl="1"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3">
              <a:defRPr/>
            </a:pPr>
            <a:endParaRPr lang="en-US" dirty="0">
              <a:latin typeface="Calibri" charset="0"/>
              <a:ea typeface="ＭＳ Ｐゴシック" charset="0"/>
            </a:endParaRPr>
          </a:p>
          <a:p>
            <a:pPr lvl="2">
              <a:defRPr/>
            </a:pPr>
            <a:endParaRPr lang="en-US" dirty="0">
              <a:latin typeface="Calibri" charset="0"/>
              <a:ea typeface="ＭＳ Ｐゴシック" charset="0"/>
            </a:endParaRPr>
          </a:p>
          <a:p>
            <a:pPr marL="266700" indent="-266700"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7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525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35046E-6D1C-DF4C-9D2F-72B88BF23326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>
          <a:xfrm>
            <a:off x="254000" y="990600"/>
            <a:ext cx="8674100" cy="53657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UK CMS has been able to successfully carry out its planned physics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programme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described in 2009 bid for support</a:t>
            </a:r>
          </a:p>
          <a:p>
            <a:pPr lvl="1"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ith even more progress in Higgs searches than expected then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There is a strong linkage between physics and UK detector commitments</a:t>
            </a:r>
          </a:p>
          <a:p>
            <a:pPr lvl="1"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hich are a proportionate share of common CMS costs</a:t>
            </a:r>
          </a:p>
          <a:p>
            <a:pPr lvl="1"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Similarly strong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programme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outlined for future, including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Higgs discovery or exclusion in 2012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physics analysis during LS1, benefiting from parked data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detector activities to maintain CMS performance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upgrade bid building on R&amp;D activities to be submitted for Sep PPRP</a:t>
            </a:r>
          </a:p>
          <a:p>
            <a:pPr lvl="1"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0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5360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F020D4-6956-6740-A8B2-55FC23853583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Backup</a:t>
            </a:r>
          </a:p>
        </p:txBody>
      </p:sp>
      <p:sp>
        <p:nvSpPr>
          <p:cNvPr id="154626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SUSY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565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5565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229E87-3CCA-6A4C-B9AE-91178AA765B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3" name="Group 19"/>
          <p:cNvGrpSpPr>
            <a:grpSpLocks/>
          </p:cNvGrpSpPr>
          <p:nvPr/>
        </p:nvGrpSpPr>
        <p:grpSpPr bwMode="auto">
          <a:xfrm>
            <a:off x="6513513" y="1295400"/>
            <a:ext cx="2667000" cy="1905000"/>
            <a:chOff x="3953" y="2688"/>
            <a:chExt cx="1807" cy="1335"/>
          </a:xfrm>
        </p:grpSpPr>
        <p:pic>
          <p:nvPicPr>
            <p:cNvPr id="156694" name="Picture 7" descr="Picture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" y="2736"/>
              <a:ext cx="180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95" name="Text Box 9"/>
            <p:cNvSpPr txBox="1">
              <a:spLocks noChangeArrowheads="1"/>
            </p:cNvSpPr>
            <p:nvPr/>
          </p:nvSpPr>
          <p:spPr bwMode="auto">
            <a:xfrm>
              <a:off x="5088" y="2736"/>
              <a:ext cx="46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Eurostile" charset="0"/>
                </a:rPr>
                <a:t>LSP</a:t>
              </a:r>
            </a:p>
          </p:txBody>
        </p:sp>
        <p:sp>
          <p:nvSpPr>
            <p:cNvPr id="156696" name="Text Box 10"/>
            <p:cNvSpPr txBox="1">
              <a:spLocks noChangeArrowheads="1"/>
            </p:cNvSpPr>
            <p:nvPr/>
          </p:nvSpPr>
          <p:spPr bwMode="auto">
            <a:xfrm>
              <a:off x="4416" y="2688"/>
              <a:ext cx="46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Eurostile" charset="0"/>
                </a:rPr>
                <a:t>LSP</a:t>
              </a:r>
            </a:p>
          </p:txBody>
        </p:sp>
        <p:sp>
          <p:nvSpPr>
            <p:cNvPr id="156697" name="Text Box 13"/>
            <p:cNvSpPr txBox="1">
              <a:spLocks noChangeArrowheads="1"/>
            </p:cNvSpPr>
            <p:nvPr/>
          </p:nvSpPr>
          <p:spPr bwMode="auto">
            <a:xfrm>
              <a:off x="4032" y="3456"/>
              <a:ext cx="34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Eurostile" charset="0"/>
                </a:rPr>
                <a:t>jet</a:t>
              </a:r>
            </a:p>
          </p:txBody>
        </p:sp>
        <p:sp>
          <p:nvSpPr>
            <p:cNvPr id="156698" name="Text Box 14"/>
            <p:cNvSpPr txBox="1">
              <a:spLocks noChangeArrowheads="1"/>
            </p:cNvSpPr>
            <p:nvPr/>
          </p:nvSpPr>
          <p:spPr bwMode="auto">
            <a:xfrm>
              <a:off x="5376" y="3600"/>
              <a:ext cx="34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Eurostile" charset="0"/>
                </a:rPr>
                <a:t>jet</a:t>
              </a:r>
            </a:p>
          </p:txBody>
        </p:sp>
      </p:grpSp>
      <p:grpSp>
        <p:nvGrpSpPr>
          <p:cNvPr id="156674" name="Group 18"/>
          <p:cNvGrpSpPr>
            <a:grpSpLocks/>
          </p:cNvGrpSpPr>
          <p:nvPr/>
        </p:nvGrpSpPr>
        <p:grpSpPr bwMode="auto">
          <a:xfrm>
            <a:off x="4210050" y="1219200"/>
            <a:ext cx="2498725" cy="1951038"/>
            <a:chOff x="3830" y="864"/>
            <a:chExt cx="1878" cy="1356"/>
          </a:xfrm>
        </p:grpSpPr>
        <p:pic>
          <p:nvPicPr>
            <p:cNvPr id="156690" name="Picture 6" descr="Picture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008"/>
              <a:ext cx="1711" cy="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91" name="Text Box 11"/>
            <p:cNvSpPr txBox="1">
              <a:spLocks noChangeArrowheads="1"/>
            </p:cNvSpPr>
            <p:nvPr/>
          </p:nvSpPr>
          <p:spPr bwMode="auto">
            <a:xfrm>
              <a:off x="3830" y="1899"/>
              <a:ext cx="380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Eurostile" charset="0"/>
                </a:rPr>
                <a:t>jet</a:t>
              </a:r>
            </a:p>
          </p:txBody>
        </p:sp>
        <p:sp>
          <p:nvSpPr>
            <p:cNvPr id="156692" name="Text Box 12"/>
            <p:cNvSpPr txBox="1">
              <a:spLocks noChangeArrowheads="1"/>
            </p:cNvSpPr>
            <p:nvPr/>
          </p:nvSpPr>
          <p:spPr bwMode="auto">
            <a:xfrm>
              <a:off x="5328" y="864"/>
              <a:ext cx="380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Eurostile" charset="0"/>
                </a:rPr>
                <a:t>jet</a:t>
              </a:r>
            </a:p>
          </p:txBody>
        </p:sp>
        <p:sp>
          <p:nvSpPr>
            <p:cNvPr id="156693" name="AutoShape 15"/>
            <p:cNvSpPr>
              <a:spLocks noChangeArrowheads="1"/>
            </p:cNvSpPr>
            <p:nvPr/>
          </p:nvSpPr>
          <p:spPr bwMode="auto">
            <a:xfrm>
              <a:off x="4656" y="1632"/>
              <a:ext cx="288" cy="19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Eurostile" charset="0"/>
              </a:endParaRPr>
            </a:p>
          </p:txBody>
        </p:sp>
      </p:grpSp>
      <p:sp>
        <p:nvSpPr>
          <p:cNvPr id="156675" name="Content Placeholder 2"/>
          <p:cNvSpPr>
            <a:spLocks noGrp="1"/>
          </p:cNvSpPr>
          <p:nvPr>
            <p:ph idx="1"/>
          </p:nvPr>
        </p:nvSpPr>
        <p:spPr>
          <a:xfrm>
            <a:off x="160338" y="1268413"/>
            <a:ext cx="4556125" cy="25146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Kinematic variable α</a:t>
            </a:r>
            <a:r>
              <a:rPr lang="en-US" baseline="-25000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Exploits QCD di-jet properties</a:t>
            </a:r>
          </a:p>
          <a:p>
            <a:pPr lvl="1">
              <a:buFont typeface="Wingdings" charset="0"/>
              <a:buChar char="Ø"/>
            </a:pPr>
            <a:r>
              <a:rPr lang="en-US">
                <a:latin typeface="Calibri" charset="0"/>
                <a:ea typeface="ＭＳ Ｐゴシック" charset="0"/>
              </a:rPr>
              <a:t>jets are balanced in p</a:t>
            </a:r>
            <a:r>
              <a:rPr lang="en-US" baseline="-25000">
                <a:latin typeface="Calibri" charset="0"/>
                <a:ea typeface="ＭＳ Ｐゴシック" charset="0"/>
              </a:rPr>
              <a:t>T</a:t>
            </a:r>
          </a:p>
          <a:p>
            <a:pPr lvl="1">
              <a:buFont typeface="Wingdings" charset="0"/>
              <a:buChar char="Ø"/>
            </a:pPr>
            <a:r>
              <a:rPr lang="en-US">
                <a:latin typeface="Calibri" charset="0"/>
                <a:ea typeface="ＭＳ Ｐゴシック" charset="0"/>
              </a:rPr>
              <a:t>back-to-back in φ</a:t>
            </a:r>
          </a:p>
        </p:txBody>
      </p:sp>
      <p:sp>
        <p:nvSpPr>
          <p:cNvPr id="156676" name="Text Box 8"/>
          <p:cNvSpPr txBox="1">
            <a:spLocks noChangeArrowheads="1"/>
          </p:cNvSpPr>
          <p:nvPr/>
        </p:nvSpPr>
        <p:spPr bwMode="auto">
          <a:xfrm>
            <a:off x="3189288" y="4343400"/>
            <a:ext cx="29702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  <a:p>
            <a:pPr eaLnBrk="1" hangingPunct="1"/>
            <a:endParaRPr lang="en-US">
              <a:solidFill>
                <a:srgbClr val="000000"/>
              </a:solidFill>
            </a:endParaRPr>
          </a:p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156677" name="Text Box 10"/>
          <p:cNvSpPr txBox="1">
            <a:spLocks noChangeArrowheads="1"/>
          </p:cNvSpPr>
          <p:nvPr/>
        </p:nvSpPr>
        <p:spPr bwMode="auto">
          <a:xfrm>
            <a:off x="2800350" y="2986088"/>
            <a:ext cx="158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3" name="Text Box 86"/>
          <p:cNvSpPr txBox="1">
            <a:spLocks noChangeArrowheads="1"/>
          </p:cNvSpPr>
          <p:nvPr/>
        </p:nvSpPr>
        <p:spPr bwMode="auto">
          <a:xfrm>
            <a:off x="5105400" y="4187825"/>
            <a:ext cx="971550" cy="738188"/>
          </a:xfrm>
          <a:prstGeom prst="rect">
            <a:avLst/>
          </a:prstGeom>
          <a:gradFill rotWithShape="1">
            <a:gsLst>
              <a:gs pos="0">
                <a:srgbClr val="FFFFF0"/>
              </a:gs>
              <a:gs pos="64999">
                <a:srgbClr val="FFFFDD"/>
              </a:gs>
              <a:gs pos="100000">
                <a:srgbClr val="FFFFD0"/>
              </a:gs>
            </a:gsLst>
            <a:lin ang="5400000" scaled="1"/>
          </a:gradFill>
          <a:ln w="9525">
            <a:solidFill>
              <a:srgbClr val="FBFBC6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0" bIns="0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ctr" eaLnBrk="1" hangingPunct="1">
              <a:defRPr/>
            </a:pPr>
            <a:r>
              <a:rPr lang="en-GB" dirty="0" err="1" smtClean="0">
                <a:solidFill>
                  <a:srgbClr val="C00000"/>
                </a:solidFill>
                <a:latin typeface="Symbol" pitchFamily="18" charset="2"/>
                <a:cs typeface="+mn-cs"/>
              </a:rPr>
              <a:t>a</a:t>
            </a:r>
            <a:r>
              <a:rPr lang="en-GB" sz="1200" dirty="0" err="1" smtClean="0">
                <a:solidFill>
                  <a:srgbClr val="C00000"/>
                </a:solidFill>
                <a:cs typeface="+mn-cs"/>
              </a:rPr>
              <a:t>T</a:t>
            </a:r>
            <a:r>
              <a:rPr lang="en-GB" dirty="0" smtClean="0">
                <a:solidFill>
                  <a:srgbClr val="C00000"/>
                </a:solidFill>
                <a:cs typeface="+mn-cs"/>
              </a:rPr>
              <a:t> for  </a:t>
            </a:r>
            <a:r>
              <a:rPr lang="en-GB" dirty="0" err="1" smtClean="0">
                <a:solidFill>
                  <a:srgbClr val="C00000"/>
                </a:solidFill>
                <a:cs typeface="+mn-cs"/>
              </a:rPr>
              <a:t>n</a:t>
            </a:r>
            <a:r>
              <a:rPr lang="en-GB" dirty="0" smtClean="0">
                <a:solidFill>
                  <a:srgbClr val="C00000"/>
                </a:solidFill>
                <a:cs typeface="+mn-cs"/>
              </a:rPr>
              <a:t> jets:</a:t>
            </a:r>
          </a:p>
        </p:txBody>
      </p:sp>
      <p:sp>
        <p:nvSpPr>
          <p:cNvPr id="156679" name="Text Box 126"/>
          <p:cNvSpPr txBox="1">
            <a:spLocks noChangeArrowheads="1"/>
          </p:cNvSpPr>
          <p:nvPr/>
        </p:nvSpPr>
        <p:spPr bwMode="auto">
          <a:xfrm>
            <a:off x="4287838" y="2971800"/>
            <a:ext cx="396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/>
          </a:p>
        </p:txBody>
      </p:sp>
      <p:graphicFrame>
        <p:nvGraphicFramePr>
          <p:cNvPr id="156680" name="Object 1156"/>
          <p:cNvGraphicFramePr>
            <a:graphicFrameLocks noChangeAspect="1"/>
          </p:cNvGraphicFramePr>
          <p:nvPr/>
        </p:nvGraphicFramePr>
        <p:xfrm>
          <a:off x="6172200" y="4114800"/>
          <a:ext cx="234315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7" name="Equation" r:id="rId6" imgW="1168492" imgH="432122" progId="">
                  <p:embed/>
                </p:oleObj>
              </mc:Choice>
              <mc:Fallback>
                <p:oleObj name="Equation" r:id="rId6" imgW="1168492" imgH="432122" progId="">
                  <p:embed/>
                  <p:pic>
                    <p:nvPicPr>
                      <p:cNvPr id="0" name="Object 1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114800"/>
                        <a:ext cx="2343150" cy="8651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86"/>
          <p:cNvSpPr txBox="1">
            <a:spLocks noChangeArrowheads="1"/>
          </p:cNvSpPr>
          <p:nvPr/>
        </p:nvSpPr>
        <p:spPr bwMode="auto">
          <a:xfrm>
            <a:off x="63500" y="4191000"/>
            <a:ext cx="908050" cy="623888"/>
          </a:xfrm>
          <a:prstGeom prst="rect">
            <a:avLst/>
          </a:prstGeom>
          <a:gradFill rotWithShape="1">
            <a:gsLst>
              <a:gs pos="0">
                <a:srgbClr val="FFFFF0"/>
              </a:gs>
              <a:gs pos="64999">
                <a:srgbClr val="FFFFDD"/>
              </a:gs>
              <a:gs pos="100000">
                <a:srgbClr val="FFFFD0"/>
              </a:gs>
            </a:gsLst>
            <a:lin ang="5400000" scaled="1"/>
          </a:gradFill>
          <a:ln w="9525">
            <a:solidFill>
              <a:srgbClr val="FBFBC6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0" bIns="0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GB" dirty="0" err="1" smtClean="0">
                <a:solidFill>
                  <a:srgbClr val="C00000"/>
                </a:solidFill>
                <a:latin typeface="Symbol" pitchFamily="18" charset="2"/>
                <a:cs typeface="+mn-cs"/>
              </a:rPr>
              <a:t>a</a:t>
            </a:r>
            <a:r>
              <a:rPr lang="en-GB" sz="1100" dirty="0" err="1" smtClean="0">
                <a:solidFill>
                  <a:srgbClr val="C00000"/>
                </a:solidFill>
                <a:cs typeface="+mn-cs"/>
              </a:rPr>
              <a:t>T</a:t>
            </a:r>
            <a:r>
              <a:rPr lang="en-GB" dirty="0" smtClean="0">
                <a:solidFill>
                  <a:srgbClr val="C00000"/>
                </a:solidFill>
                <a:cs typeface="+mn-cs"/>
              </a:rPr>
              <a:t> for </a:t>
            </a:r>
            <a:r>
              <a:rPr lang="en-GB" dirty="0" err="1" smtClean="0">
                <a:solidFill>
                  <a:srgbClr val="C00000"/>
                </a:solidFill>
                <a:cs typeface="+mn-cs"/>
              </a:rPr>
              <a:t>dijets</a:t>
            </a:r>
            <a:r>
              <a:rPr lang="en-GB" dirty="0" smtClean="0">
                <a:solidFill>
                  <a:srgbClr val="C00000"/>
                </a:solidFill>
                <a:cs typeface="+mn-cs"/>
              </a:rPr>
              <a:t>:</a:t>
            </a:r>
          </a:p>
        </p:txBody>
      </p:sp>
      <p:sp>
        <p:nvSpPr>
          <p:cNvPr id="156682" name="Rectangle 145"/>
          <p:cNvSpPr>
            <a:spLocks noChangeArrowheads="1"/>
          </p:cNvSpPr>
          <p:nvPr/>
        </p:nvSpPr>
        <p:spPr bwMode="auto">
          <a:xfrm>
            <a:off x="5008563" y="5084763"/>
            <a:ext cx="4135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1800">
                <a:solidFill>
                  <a:srgbClr val="000000"/>
                </a:solidFill>
              </a:rPr>
              <a:t>(form two pseudo-jets – defined by balance in “pseudo-jet” H</a:t>
            </a:r>
            <a:r>
              <a:rPr lang="en-GB" sz="1800" baseline="-33000">
                <a:solidFill>
                  <a:srgbClr val="000000"/>
                </a:solidFill>
              </a:rPr>
              <a:t>T</a:t>
            </a:r>
            <a:r>
              <a:rPr lang="en-GB" sz="1800">
                <a:solidFill>
                  <a:srgbClr val="000000"/>
                </a:solidFill>
              </a:rPr>
              <a:t> = </a:t>
            </a:r>
            <a:r>
              <a:rPr lang="en-GB" sz="1800">
                <a:solidFill>
                  <a:srgbClr val="000000"/>
                </a:solidFill>
                <a:latin typeface="Symbol" charset="0"/>
              </a:rPr>
              <a:t>S</a:t>
            </a:r>
            <a:r>
              <a:rPr lang="en-GB" sz="1800">
                <a:solidFill>
                  <a:srgbClr val="000000"/>
                </a:solidFill>
              </a:rPr>
              <a:t>E</a:t>
            </a:r>
            <a:r>
              <a:rPr lang="en-GB" sz="1800" baseline="-33000">
                <a:solidFill>
                  <a:srgbClr val="000000"/>
                </a:solidFill>
              </a:rPr>
              <a:t>T</a:t>
            </a:r>
            <a:r>
              <a:rPr lang="en-GB" sz="1800">
                <a:solidFill>
                  <a:srgbClr val="000000"/>
                </a:solidFill>
              </a:rPr>
              <a:t>)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56683" name="Text Box 130"/>
          <p:cNvSpPr txBox="1">
            <a:spLocks noChangeArrowheads="1"/>
          </p:cNvSpPr>
          <p:nvPr/>
        </p:nvSpPr>
        <p:spPr bwMode="auto">
          <a:xfrm>
            <a:off x="990600" y="5037138"/>
            <a:ext cx="33528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Expectation for QCD: </a:t>
            </a:r>
            <a:r>
              <a:rPr lang="el-GR" sz="1800"/>
              <a:t>α</a:t>
            </a:r>
            <a:r>
              <a:rPr lang="en-US" sz="1800" baseline="-25000"/>
              <a:t>T</a:t>
            </a:r>
            <a:r>
              <a:rPr lang="en-US" sz="1800"/>
              <a:t> = 0.5</a:t>
            </a:r>
          </a:p>
          <a:p>
            <a:pPr eaLnBrk="1" hangingPunct="1"/>
            <a:r>
              <a:rPr lang="en-US" sz="1800"/>
              <a:t>Jet mis-measurements: </a:t>
            </a:r>
            <a:r>
              <a:rPr lang="el-GR" sz="1800"/>
              <a:t>α</a:t>
            </a:r>
            <a:r>
              <a:rPr lang="en-US" sz="1800" baseline="-25000"/>
              <a:t>T </a:t>
            </a:r>
            <a:r>
              <a:rPr lang="en-US" sz="1800"/>
              <a:t>&lt; 0.5</a:t>
            </a:r>
          </a:p>
        </p:txBody>
      </p:sp>
      <p:graphicFrame>
        <p:nvGraphicFramePr>
          <p:cNvPr id="156684" name="Object 6"/>
          <p:cNvGraphicFramePr>
            <a:graphicFrameLocks noChangeAspect="1"/>
          </p:cNvGraphicFramePr>
          <p:nvPr/>
        </p:nvGraphicFramePr>
        <p:xfrm>
          <a:off x="1047750" y="4017963"/>
          <a:ext cx="4024313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8" name="Equation" r:id="rId8" imgW="2108200" imgH="520700" progId="Equation.3">
                  <p:embed/>
                </p:oleObj>
              </mc:Choice>
              <mc:Fallback>
                <p:oleObj name="Equation" r:id="rId8" imgW="2108200" imgH="520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4017963"/>
                        <a:ext cx="4024313" cy="9921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85" name="Rectangle 28"/>
          <p:cNvSpPr>
            <a:spLocks noChangeArrowheads="1"/>
          </p:cNvSpPr>
          <p:nvPr/>
        </p:nvSpPr>
        <p:spPr bwMode="auto">
          <a:xfrm>
            <a:off x="3048000" y="5638800"/>
            <a:ext cx="2722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2C7C9F"/>
                </a:solidFill>
              </a:rPr>
              <a:t>inspired by </a:t>
            </a:r>
          </a:p>
          <a:p>
            <a:pPr algn="ctr"/>
            <a:r>
              <a:rPr lang="en-US" sz="1200">
                <a:solidFill>
                  <a:srgbClr val="2C7C9F"/>
                </a:solidFill>
              </a:rPr>
              <a:t>L. Randall &amp; D. Tucker-Smith, Phys.Rev. Lett. 101 (2008) 221803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1188" y="3429000"/>
            <a:ext cx="7745412" cy="5334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9250" lvl="1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C7C9F">
                  <a:lumMod val="75000"/>
                </a:srgbClr>
              </a:buClr>
              <a:buSzPct val="110000"/>
              <a:defRPr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Define: H</a:t>
            </a:r>
            <a:r>
              <a:rPr lang="en-US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T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 = 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Σp</a:t>
            </a:r>
            <a:r>
              <a:rPr lang="en-US" baseline="-25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T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(j</a:t>
            </a:r>
            <a:r>
              <a:rPr lang="en-US" baseline="-25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i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), MH</a:t>
            </a:r>
            <a:r>
              <a:rPr lang="en-US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T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 = |-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Σp</a:t>
            </a:r>
            <a:r>
              <a:rPr lang="en-US" baseline="-25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T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(j</a:t>
            </a:r>
            <a:r>
              <a:rPr lang="en-US" baseline="-25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i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)|, ΔH</a:t>
            </a:r>
            <a:r>
              <a:rPr lang="en-US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T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=E</a:t>
            </a:r>
            <a:r>
              <a:rPr lang="en-US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T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(pj</a:t>
            </a:r>
            <a:r>
              <a:rPr lang="en-US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1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)-E</a:t>
            </a:r>
            <a:r>
              <a:rPr lang="en-US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T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(pj</a:t>
            </a:r>
            <a:r>
              <a:rPr lang="en-US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2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News Gothic MT"/>
                <a:ea typeface="ＭＳ Ｐゴシック" pitchFamily="84" charset="-128"/>
              </a:rPr>
              <a:t>)</a:t>
            </a:r>
          </a:p>
        </p:txBody>
      </p:sp>
      <p:sp>
        <p:nvSpPr>
          <p:cNvPr id="15668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First SUSY Search: α</a:t>
            </a:r>
            <a:r>
              <a:rPr lang="en-US" baseline="-25000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5668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56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9AB686-8E51-544C-A220-1C880DE1B61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11399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Approaching the 1 TeV Mass Scale</a:t>
            </a:r>
          </a:p>
        </p:txBody>
      </p:sp>
      <p:pic>
        <p:nvPicPr>
          <p:cNvPr id="135170" name="Picture 4" descr="Limit-plot-cls-onl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12825"/>
            <a:ext cx="7380288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Freeform 6"/>
          <p:cNvSpPr>
            <a:spLocks/>
          </p:cNvSpPr>
          <p:nvPr/>
        </p:nvSpPr>
        <p:spPr bwMode="auto">
          <a:xfrm>
            <a:off x="1417638" y="4356100"/>
            <a:ext cx="2146300" cy="1155700"/>
          </a:xfrm>
          <a:custGeom>
            <a:avLst/>
            <a:gdLst>
              <a:gd name="T0" fmla="*/ 0 w 2146300"/>
              <a:gd name="T1" fmla="*/ 0 h 1155700"/>
              <a:gd name="T2" fmla="*/ 546100 w 2146300"/>
              <a:gd name="T3" fmla="*/ 114300 h 1155700"/>
              <a:gd name="T4" fmla="*/ 1003300 w 2146300"/>
              <a:gd name="T5" fmla="*/ 609600 h 1155700"/>
              <a:gd name="T6" fmla="*/ 1600200 w 2146300"/>
              <a:gd name="T7" fmla="*/ 965200 h 1155700"/>
              <a:gd name="T8" fmla="*/ 2146300 w 2146300"/>
              <a:gd name="T9" fmla="*/ 1155700 h 1155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6300" h="1155700">
                <a:moveTo>
                  <a:pt x="0" y="0"/>
                </a:moveTo>
                <a:cubicBezTo>
                  <a:pt x="189441" y="6350"/>
                  <a:pt x="378883" y="12700"/>
                  <a:pt x="546100" y="114300"/>
                </a:cubicBezTo>
                <a:cubicBezTo>
                  <a:pt x="713317" y="215900"/>
                  <a:pt x="827617" y="467783"/>
                  <a:pt x="1003300" y="609600"/>
                </a:cubicBezTo>
                <a:cubicBezTo>
                  <a:pt x="1178983" y="751417"/>
                  <a:pt x="1409700" y="874183"/>
                  <a:pt x="1600200" y="965200"/>
                </a:cubicBezTo>
                <a:cubicBezTo>
                  <a:pt x="1790700" y="1056217"/>
                  <a:pt x="1968500" y="1105958"/>
                  <a:pt x="2146300" y="1155700"/>
                </a:cubicBezTo>
              </a:path>
            </a:pathLst>
          </a:custGeom>
          <a:noFill/>
          <a:ln w="38100" cmpd="sng">
            <a:solidFill>
              <a:srgbClr val="66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5172" name="Freeform 7"/>
          <p:cNvSpPr>
            <a:spLocks/>
          </p:cNvSpPr>
          <p:nvPr/>
        </p:nvSpPr>
        <p:spPr bwMode="auto">
          <a:xfrm>
            <a:off x="1587500" y="3263900"/>
            <a:ext cx="2755900" cy="2286000"/>
          </a:xfrm>
          <a:custGeom>
            <a:avLst/>
            <a:gdLst>
              <a:gd name="T0" fmla="*/ 0 w 2755900"/>
              <a:gd name="T1" fmla="*/ 0 h 2286000"/>
              <a:gd name="T2" fmla="*/ 723900 w 2755900"/>
              <a:gd name="T3" fmla="*/ 152400 h 2286000"/>
              <a:gd name="T4" fmla="*/ 1206500 w 2755900"/>
              <a:gd name="T5" fmla="*/ 355600 h 2286000"/>
              <a:gd name="T6" fmla="*/ 1765300 w 2755900"/>
              <a:gd name="T7" fmla="*/ 762000 h 2286000"/>
              <a:gd name="T8" fmla="*/ 2247900 w 2755900"/>
              <a:gd name="T9" fmla="*/ 1270000 h 2286000"/>
              <a:gd name="T10" fmla="*/ 2590800 w 2755900"/>
              <a:gd name="T11" fmla="*/ 1879600 h 2286000"/>
              <a:gd name="T12" fmla="*/ 2755900 w 2755900"/>
              <a:gd name="T13" fmla="*/ 2286000 h 2286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55900" h="2286000">
                <a:moveTo>
                  <a:pt x="0" y="0"/>
                </a:moveTo>
                <a:cubicBezTo>
                  <a:pt x="261408" y="46566"/>
                  <a:pt x="522817" y="93133"/>
                  <a:pt x="723900" y="152400"/>
                </a:cubicBezTo>
                <a:cubicBezTo>
                  <a:pt x="924983" y="211667"/>
                  <a:pt x="1032933" y="254000"/>
                  <a:pt x="1206500" y="355600"/>
                </a:cubicBezTo>
                <a:cubicBezTo>
                  <a:pt x="1380067" y="457200"/>
                  <a:pt x="1591733" y="609600"/>
                  <a:pt x="1765300" y="762000"/>
                </a:cubicBezTo>
                <a:cubicBezTo>
                  <a:pt x="1938867" y="914400"/>
                  <a:pt x="2110317" y="1083733"/>
                  <a:pt x="2247900" y="1270000"/>
                </a:cubicBezTo>
                <a:cubicBezTo>
                  <a:pt x="2385483" y="1456267"/>
                  <a:pt x="2506133" y="1710267"/>
                  <a:pt x="2590800" y="1879600"/>
                </a:cubicBezTo>
                <a:cubicBezTo>
                  <a:pt x="2675467" y="2048933"/>
                  <a:pt x="2755900" y="2286000"/>
                  <a:pt x="2755900" y="2286000"/>
                </a:cubicBezTo>
              </a:path>
            </a:pathLst>
          </a:custGeom>
          <a:noFill/>
          <a:ln w="38100" cmpd="sng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5173" name="TextBox 2"/>
          <p:cNvSpPr txBox="1">
            <a:spLocks noChangeArrowheads="1"/>
          </p:cNvSpPr>
          <p:nvPr/>
        </p:nvSpPr>
        <p:spPr bwMode="auto">
          <a:xfrm>
            <a:off x="3492500" y="3090863"/>
            <a:ext cx="3533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Observed limit Summer 2011 (1.1/fb)</a:t>
            </a:r>
          </a:p>
        </p:txBody>
      </p:sp>
      <p:sp>
        <p:nvSpPr>
          <p:cNvPr id="135174" name="TextBox 8"/>
          <p:cNvSpPr txBox="1">
            <a:spLocks noChangeArrowheads="1"/>
          </p:cNvSpPr>
          <p:nvPr/>
        </p:nvSpPr>
        <p:spPr bwMode="auto">
          <a:xfrm>
            <a:off x="4572000" y="5157788"/>
            <a:ext cx="2963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1 TeV squark mass in CMSSM  </a:t>
            </a:r>
          </a:p>
        </p:txBody>
      </p:sp>
      <p:sp>
        <p:nvSpPr>
          <p:cNvPr id="135175" name="TextBox 3"/>
          <p:cNvSpPr txBox="1">
            <a:spLocks noChangeArrowheads="1"/>
          </p:cNvSpPr>
          <p:nvPr/>
        </p:nvSpPr>
        <p:spPr bwMode="auto">
          <a:xfrm>
            <a:off x="2627313" y="4652963"/>
            <a:ext cx="1347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660066"/>
                </a:solidFill>
              </a:rPr>
              <a:t>Limit in 2010 </a:t>
            </a:r>
          </a:p>
          <a:p>
            <a:pPr eaLnBrk="1" hangingPunct="1"/>
            <a:r>
              <a:rPr lang="en-US" sz="1600">
                <a:solidFill>
                  <a:srgbClr val="660066"/>
                </a:solidFill>
              </a:rPr>
              <a:t>(0.035/fb)</a:t>
            </a:r>
          </a:p>
        </p:txBody>
      </p:sp>
      <p:cxnSp>
        <p:nvCxnSpPr>
          <p:cNvPr id="135176" name="Straight Arrow Connector 9"/>
          <p:cNvCxnSpPr>
            <a:cxnSpLocks noChangeShapeType="1"/>
          </p:cNvCxnSpPr>
          <p:nvPr/>
        </p:nvCxnSpPr>
        <p:spPr bwMode="auto">
          <a:xfrm flipH="1">
            <a:off x="2411413" y="4868863"/>
            <a:ext cx="215900" cy="0"/>
          </a:xfrm>
          <a:prstGeom prst="straightConnector1">
            <a:avLst/>
          </a:prstGeom>
          <a:noFill/>
          <a:ln w="9525">
            <a:solidFill>
              <a:srgbClr val="66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5177" name="Straight Arrow Connector 11"/>
          <p:cNvCxnSpPr>
            <a:cxnSpLocks noChangeShapeType="1"/>
            <a:stCxn id="135173" idx="1"/>
          </p:cNvCxnSpPr>
          <p:nvPr/>
        </p:nvCxnSpPr>
        <p:spPr bwMode="auto">
          <a:xfrm flipH="1">
            <a:off x="3348038" y="3260725"/>
            <a:ext cx="144462" cy="2381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5178" name="Straight Arrow Connector 13"/>
          <p:cNvCxnSpPr>
            <a:cxnSpLocks noChangeShapeType="1"/>
          </p:cNvCxnSpPr>
          <p:nvPr/>
        </p:nvCxnSpPr>
        <p:spPr bwMode="auto">
          <a:xfrm flipH="1">
            <a:off x="3995738" y="4149725"/>
            <a:ext cx="71437" cy="4318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35179" name="Straight Arrow Connector 15"/>
          <p:cNvCxnSpPr>
            <a:cxnSpLocks noChangeShapeType="1"/>
            <a:stCxn id="135174" idx="1"/>
          </p:cNvCxnSpPr>
          <p:nvPr/>
        </p:nvCxnSpPr>
        <p:spPr bwMode="auto">
          <a:xfrm flipH="1" flipV="1">
            <a:off x="4284663" y="5300663"/>
            <a:ext cx="287337" cy="26987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180" name="Freeform 5"/>
          <p:cNvSpPr>
            <a:spLocks/>
          </p:cNvSpPr>
          <p:nvPr/>
        </p:nvSpPr>
        <p:spPr bwMode="auto">
          <a:xfrm>
            <a:off x="1363663" y="4843463"/>
            <a:ext cx="1260475" cy="701675"/>
          </a:xfrm>
          <a:custGeom>
            <a:avLst/>
            <a:gdLst>
              <a:gd name="T0" fmla="*/ 0 w 1261534"/>
              <a:gd name="T1" fmla="*/ 0 h 702734"/>
              <a:gd name="T2" fmla="*/ 329093 w 1261534"/>
              <a:gd name="T3" fmla="*/ 50495 h 702734"/>
              <a:gd name="T4" fmla="*/ 683500 w 1261534"/>
              <a:gd name="T5" fmla="*/ 193563 h 702734"/>
              <a:gd name="T6" fmla="*/ 1063222 w 1261534"/>
              <a:gd name="T7" fmla="*/ 462865 h 702734"/>
              <a:gd name="T8" fmla="*/ 1257304 w 1261534"/>
              <a:gd name="T9" fmla="*/ 698508 h 702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1534" h="702734">
                <a:moveTo>
                  <a:pt x="0" y="0"/>
                </a:moveTo>
                <a:cubicBezTo>
                  <a:pt x="107950" y="9172"/>
                  <a:pt x="215900" y="18344"/>
                  <a:pt x="330200" y="50800"/>
                </a:cubicBezTo>
                <a:cubicBezTo>
                  <a:pt x="444500" y="83256"/>
                  <a:pt x="563033" y="125590"/>
                  <a:pt x="685800" y="194734"/>
                </a:cubicBezTo>
                <a:cubicBezTo>
                  <a:pt x="808567" y="263878"/>
                  <a:pt x="970844" y="381000"/>
                  <a:pt x="1066800" y="465667"/>
                </a:cubicBezTo>
                <a:cubicBezTo>
                  <a:pt x="1162756" y="550334"/>
                  <a:pt x="1261534" y="702734"/>
                  <a:pt x="1261534" y="702734"/>
                </a:cubicBezTo>
              </a:path>
            </a:pathLst>
          </a:custGeom>
          <a:noFill/>
          <a:ln w="38100" cmpd="sng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5181" name="TextBox 10"/>
          <p:cNvSpPr txBox="1">
            <a:spLocks noChangeArrowheads="1"/>
          </p:cNvSpPr>
          <p:nvPr/>
        </p:nvSpPr>
        <p:spPr bwMode="auto">
          <a:xfrm>
            <a:off x="-39688" y="5157788"/>
            <a:ext cx="13462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500 GeV</a:t>
            </a:r>
          </a:p>
          <a:p>
            <a:pPr algn="ctr" eaLnBrk="1" hangingPunct="1"/>
            <a:r>
              <a:rPr lang="en-US" sz="1600"/>
              <a:t>squark mass </a:t>
            </a:r>
          </a:p>
        </p:txBody>
      </p:sp>
      <p:cxnSp>
        <p:nvCxnSpPr>
          <p:cNvPr id="135182" name="Straight Arrow Connector 14"/>
          <p:cNvCxnSpPr>
            <a:cxnSpLocks noChangeShapeType="1"/>
          </p:cNvCxnSpPr>
          <p:nvPr/>
        </p:nvCxnSpPr>
        <p:spPr bwMode="auto">
          <a:xfrm flipV="1">
            <a:off x="1187450" y="5084763"/>
            <a:ext cx="576263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18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351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2A652-DF9B-C140-A227-B5C7E9BCD11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212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SUSY Searches</a:t>
            </a:r>
          </a:p>
        </p:txBody>
      </p:sp>
      <p:pic>
        <p:nvPicPr>
          <p:cNvPr id="19" name="Content Placeholder 18" descr="SUS_SSDL.pdf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80" r="5478"/>
          <a:stretch>
            <a:fillRect/>
          </a:stretch>
        </p:blipFill>
        <p:spPr>
          <a:xfrm>
            <a:off x="325438" y="1774825"/>
            <a:ext cx="4316412" cy="3559175"/>
          </a:xfrm>
          <a:effectLst>
            <a:outerShdw blurRad="76200" dist="63500" dir="2700000" algn="br">
              <a:srgbClr val="000000">
                <a:alpha val="43000"/>
              </a:srgbClr>
            </a:outerShdw>
          </a:effectLst>
        </p:spPr>
      </p:pic>
      <p:pic>
        <p:nvPicPr>
          <p:cNvPr id="32" name="Content Placeholder 15" descr="SUSY_SingleLeptom_HT1000_CMSSM.pdf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-1187" r="2744"/>
          <a:stretch>
            <a:fillRect/>
          </a:stretch>
        </p:blipFill>
        <p:spPr>
          <a:xfrm>
            <a:off x="4892675" y="2257425"/>
            <a:ext cx="4251325" cy="3357563"/>
          </a:xfrm>
          <a:effectLst>
            <a:outerShdw blurRad="76200" dist="63500" dir="2700000" algn="br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58963" y="1374775"/>
            <a:ext cx="1449387" cy="400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SS </a:t>
            </a:r>
            <a:r>
              <a:rPr lang="en-US" sz="2000" dirty="0" err="1">
                <a:solidFill>
                  <a:schemeClr val="tx1"/>
                </a:solidFill>
              </a:rPr>
              <a:t>dileptons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0863" y="2273300"/>
            <a:ext cx="1019175" cy="307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800000"/>
                </a:solidFill>
              </a:rPr>
              <a:t>SUS-11-010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9525" y="5380038"/>
            <a:ext cx="2479675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dirty="0"/>
              <a:t>Same-sign isolated leptons </a:t>
            </a:r>
          </a:p>
          <a:p>
            <a:pPr>
              <a:defRPr/>
            </a:pPr>
            <a:r>
              <a:rPr lang="en-US" sz="1400" b="1" dirty="0"/>
              <a:t>(</a:t>
            </a:r>
            <a:r>
              <a:rPr lang="en-US" sz="1400" b="1" dirty="0" err="1"/>
              <a:t>e</a:t>
            </a:r>
            <a:r>
              <a:rPr lang="en-US" sz="1400" b="1" dirty="0"/>
              <a:t>, </a:t>
            </a:r>
            <a:r>
              <a:rPr lang="en-US" sz="1400" b="1" dirty="0" err="1">
                <a:latin typeface="Symbol" charset="2"/>
                <a:cs typeface="Symbol" charset="2"/>
              </a:rPr>
              <a:t>m</a:t>
            </a:r>
            <a:r>
              <a:rPr lang="en-US" sz="1400" b="1" dirty="0"/>
              <a:t>, or </a:t>
            </a:r>
            <a:r>
              <a:rPr lang="en-US" sz="1400" b="1" dirty="0" err="1">
                <a:latin typeface="Symbol" charset="2"/>
                <a:cs typeface="Symbol" charset="2"/>
              </a:rPr>
              <a:t>t</a:t>
            </a:r>
            <a:r>
              <a:rPr lang="en-US" sz="1400" b="1" baseline="-25000" dirty="0" err="1"/>
              <a:t>h</a:t>
            </a:r>
            <a:r>
              <a:rPr lang="en-US" sz="1400" b="1" dirty="0"/>
              <a:t>), jets and MET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07325" y="3508375"/>
            <a:ext cx="1030288" cy="307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800000"/>
                </a:solidFill>
              </a:rPr>
              <a:t>SUS-12-010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975" y="1420813"/>
            <a:ext cx="1447800" cy="36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Single Lepton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02400" y="5867400"/>
            <a:ext cx="896938" cy="338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H</a:t>
            </a:r>
            <a:r>
              <a:rPr lang="en-US" sz="1600" baseline="-25000" dirty="0"/>
              <a:t>T</a:t>
            </a:r>
            <a:r>
              <a:rPr lang="en-US" sz="1600" dirty="0"/>
              <a:t>&gt;1000</a:t>
            </a:r>
          </a:p>
        </p:txBody>
      </p:sp>
      <p:sp>
        <p:nvSpPr>
          <p:cNvPr id="1587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32D6B0-6D46-BB45-B6B8-56FCF0A3998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8731" name="Rectangle 2"/>
          <p:cNvSpPr>
            <a:spLocks noChangeArrowheads="1"/>
          </p:cNvSpPr>
          <p:nvPr/>
        </p:nvSpPr>
        <p:spPr bwMode="auto">
          <a:xfrm>
            <a:off x="909638" y="6021388"/>
            <a:ext cx="320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/>
              <a:t>Multiple search regions in the (H</a:t>
            </a:r>
            <a:r>
              <a:rPr lang="en-US" sz="2000" baseline="-25000"/>
              <a:t>T</a:t>
            </a:r>
            <a:r>
              <a:rPr lang="en-US" sz="2000"/>
              <a:t>, E</a:t>
            </a:r>
            <a:r>
              <a:rPr lang="en-US" sz="2000" baseline="-25000"/>
              <a:t>T</a:t>
            </a:r>
            <a:r>
              <a:rPr lang="en-US" sz="2000"/>
              <a:t> miss ) plane</a:t>
            </a:r>
          </a:p>
        </p:txBody>
      </p:sp>
      <p:sp>
        <p:nvSpPr>
          <p:cNvPr id="158732" name="Rectangle 4"/>
          <p:cNvSpPr>
            <a:spLocks noChangeArrowheads="1"/>
          </p:cNvSpPr>
          <p:nvPr/>
        </p:nvSpPr>
        <p:spPr bwMode="auto">
          <a:xfrm>
            <a:off x="677863" y="4964113"/>
            <a:ext cx="3998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Exclusion region in CMSSM</a:t>
            </a:r>
          </a:p>
        </p:txBody>
      </p:sp>
      <p:sp>
        <p:nvSpPr>
          <p:cNvPr id="15873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Content Placeholder 35"/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r="1556"/>
          <a:stretch>
            <a:fillRect/>
          </a:stretch>
        </p:blipFill>
        <p:spPr>
          <a:xfrm>
            <a:off x="5697538" y="3859213"/>
            <a:ext cx="2914650" cy="2084387"/>
          </a:xfrm>
        </p:spPr>
      </p:pic>
      <p:pic>
        <p:nvPicPr>
          <p:cNvPr id="159746" name="Content Placeholder 33" descr="RazorLimitfig10.pdf"/>
          <p:cNvPicPr>
            <a:picLocks noGrp="1" noChangeAspect="1"/>
          </p:cNvPicPr>
          <p:nvPr>
            <p:ph sz="half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779" r="7222" b="16667"/>
          <a:stretch>
            <a:fillRect/>
          </a:stretch>
        </p:blipFill>
        <p:spPr>
          <a:xfrm>
            <a:off x="5243513" y="838200"/>
            <a:ext cx="3689350" cy="29718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CMS Inclusive Razor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41288" y="990600"/>
            <a:ext cx="3516312" cy="129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sz="3600" dirty="0" smtClean="0"/>
              <a:t>Razor variables:</a:t>
            </a:r>
          </a:p>
          <a:p>
            <a:pPr lvl="1">
              <a:buFont typeface="Arial"/>
              <a:buChar char="•"/>
              <a:defRPr/>
            </a:pPr>
            <a:r>
              <a:rPr lang="en-US" sz="3200" dirty="0" smtClean="0"/>
              <a:t> </a:t>
            </a:r>
            <a:r>
              <a:rPr lang="en-US" dirty="0" smtClean="0"/>
              <a:t>Form 2 mega-jets: j1 and j2</a:t>
            </a:r>
          </a:p>
          <a:p>
            <a:pPr lvl="1">
              <a:buFont typeface="Arial"/>
              <a:buChar char="•"/>
              <a:defRPr/>
            </a:pPr>
            <a:r>
              <a:rPr lang="en-US" dirty="0" smtClean="0"/>
              <a:t> Boost to Razor “R” frame: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=0</a:t>
            </a:r>
          </a:p>
          <a:p>
            <a:pPr lvl="1">
              <a:buFont typeface="Arial"/>
              <a:buChar char="•"/>
              <a:defRPr/>
            </a:pPr>
            <a:r>
              <a:rPr lang="en-US" dirty="0" smtClean="0"/>
              <a:t> Define M</a:t>
            </a:r>
            <a:r>
              <a:rPr lang="en-US" baseline="-25000" dirty="0" smtClean="0"/>
              <a:t>R</a:t>
            </a:r>
            <a:r>
              <a:rPr lang="en-US" dirty="0" smtClean="0"/>
              <a:t>, M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R</a:t>
            </a:r>
            <a:r>
              <a:rPr lang="en-US" dirty="0" smtClean="0"/>
              <a:t> and R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59749" name="Slide Number Placeholder 22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21704-5601-4346-838B-9683F00C1E4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4950" y="762000"/>
            <a:ext cx="1030288" cy="307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800000"/>
                </a:solidFill>
              </a:rPr>
              <a:t>SUS-12-005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88" y="2374900"/>
            <a:ext cx="2673350" cy="433388"/>
          </a:xfrm>
          <a:prstGeom prst="rect">
            <a:avLst/>
          </a:prstGeom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 t="11111"/>
          <a:stretch>
            <a:fillRect/>
          </a:stretch>
        </p:blipFill>
        <p:spPr>
          <a:xfrm>
            <a:off x="280988" y="2855913"/>
            <a:ext cx="2673350" cy="496887"/>
          </a:xfrm>
          <a:prstGeom prst="rect">
            <a:avLst/>
          </a:prstGeom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88" y="3429000"/>
            <a:ext cx="822325" cy="520700"/>
          </a:xfrm>
          <a:prstGeom prst="rect">
            <a:avLst/>
          </a:prstGeom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024188" y="2374900"/>
            <a:ext cx="1828800" cy="1384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sz="1400" dirty="0"/>
              <a:t>M</a:t>
            </a:r>
            <a:r>
              <a:rPr lang="en-US" sz="1400" baseline="-25000" dirty="0"/>
              <a:t>R </a:t>
            </a:r>
            <a:r>
              <a:rPr lang="en-US" sz="1400" dirty="0"/>
              <a:t>≈ Energy of the 2 </a:t>
            </a:r>
            <a:r>
              <a:rPr lang="en-US" sz="1400" dirty="0" err="1"/>
              <a:t>LSP’s</a:t>
            </a:r>
            <a:r>
              <a:rPr lang="en-US" sz="1400" dirty="0"/>
              <a:t> in rest frame of the mother </a:t>
            </a:r>
            <a:r>
              <a:rPr lang="en-US" sz="1400" dirty="0" err="1"/>
              <a:t>sparticle</a:t>
            </a:r>
            <a:endParaRPr lang="en-US" sz="1400" dirty="0"/>
          </a:p>
          <a:p>
            <a:pPr>
              <a:buFont typeface="Arial"/>
              <a:buChar char="•"/>
              <a:defRPr/>
            </a:pPr>
            <a:r>
              <a:rPr lang="en-US" sz="1400" dirty="0"/>
              <a:t>M</a:t>
            </a:r>
            <a:r>
              <a:rPr lang="en-US" sz="1400" baseline="-25000" dirty="0"/>
              <a:t>T</a:t>
            </a:r>
            <a:r>
              <a:rPr lang="en-US" sz="1400" baseline="30000" dirty="0"/>
              <a:t>R</a:t>
            </a:r>
            <a:r>
              <a:rPr lang="en-US" sz="1400" dirty="0"/>
              <a:t> ≈ Average transverse mass of </a:t>
            </a:r>
            <a:r>
              <a:rPr lang="en-US" sz="1400" dirty="0" err="1"/>
              <a:t>LSP’s</a:t>
            </a:r>
            <a:endParaRPr lang="en-US" sz="1400" dirty="0"/>
          </a:p>
        </p:txBody>
      </p:sp>
      <p:pic>
        <p:nvPicPr>
          <p:cNvPr id="159755" name="Content Placeholder 37"/>
          <p:cNvPicPr>
            <a:picLocks noGrp="1" noChangeAspect="1"/>
          </p:cNvPicPr>
          <p:nvPr>
            <p:ph sz="half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5" r="1161" b="5714"/>
          <a:stretch>
            <a:fillRect/>
          </a:stretch>
        </p:blipFill>
        <p:spPr>
          <a:xfrm>
            <a:off x="2201863" y="4267200"/>
            <a:ext cx="2511425" cy="2362200"/>
          </a:xfrm>
        </p:spPr>
      </p:pic>
      <p:sp>
        <p:nvSpPr>
          <p:cNvPr id="39" name="TextBox 38"/>
          <p:cNvSpPr txBox="1"/>
          <p:nvPr/>
        </p:nvSpPr>
        <p:spPr>
          <a:xfrm>
            <a:off x="4241800" y="6400800"/>
            <a:ext cx="330200" cy="400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latin typeface="Arial"/>
                <a:cs typeface="Arial"/>
              </a:rPr>
              <a:t>t</a:t>
            </a:r>
            <a:r>
              <a:rPr lang="en-US" sz="2000" dirty="0" err="1">
                <a:latin typeface="Arial Bar"/>
                <a:cs typeface="Arial Bar"/>
              </a:rPr>
              <a:t>t</a:t>
            </a:r>
            <a:endParaRPr lang="en-US" sz="2000" dirty="0">
              <a:latin typeface="Arial Bar"/>
              <a:cs typeface="Arial Bar"/>
            </a:endParaRPr>
          </a:p>
        </p:txBody>
      </p:sp>
      <p:pic>
        <p:nvPicPr>
          <p:cNvPr id="159757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4038600"/>
            <a:ext cx="2343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41288" y="6019800"/>
            <a:ext cx="773112" cy="400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SUSY</a:t>
            </a:r>
            <a:endParaRPr lang="en-US" sz="2000" dirty="0">
              <a:latin typeface="Arial Bar"/>
              <a:cs typeface="Arial Ba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01913" y="3810000"/>
            <a:ext cx="2039937" cy="7381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Great Signal/Background Separation in (R</a:t>
            </a:r>
            <a:r>
              <a:rPr lang="en-US" sz="1400" baseline="30000" dirty="0"/>
              <a:t>2</a:t>
            </a:r>
            <a:r>
              <a:rPr lang="en-US" sz="1400" dirty="0"/>
              <a:t>,M</a:t>
            </a:r>
            <a:r>
              <a:rPr lang="en-US" sz="1400" baseline="-25000" dirty="0"/>
              <a:t>R</a:t>
            </a:r>
            <a:r>
              <a:rPr lang="en-US" sz="1400" dirty="0"/>
              <a:t>) plane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54650" y="6018213"/>
            <a:ext cx="3340100" cy="738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For various cuts on M</a:t>
            </a:r>
            <a:r>
              <a:rPr lang="en-US" sz="1400" baseline="-25000" dirty="0"/>
              <a:t>R</a:t>
            </a:r>
            <a:r>
              <a:rPr lang="en-US" sz="1400" dirty="0"/>
              <a:t> (R), the differential distribution of R (M</a:t>
            </a:r>
            <a:r>
              <a:rPr lang="en-US" sz="1400" baseline="-25000" dirty="0"/>
              <a:t>R</a:t>
            </a:r>
            <a:r>
              <a:rPr lang="en-US" sz="1400" dirty="0"/>
              <a:t>) has simple single or double exponential shape for backgrounds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7450" y="762000"/>
            <a:ext cx="1758950" cy="708025"/>
          </a:xfrm>
          <a:prstGeom prst="rect">
            <a:avLst/>
          </a:prstGeom>
          <a:gradFill>
            <a:gsLst>
              <a:gs pos="20000">
                <a:schemeClr val="accent2">
                  <a:tint val="9000"/>
                </a:schemeClr>
              </a:gs>
              <a:gs pos="100000">
                <a:srgbClr val="800000"/>
              </a:gs>
            </a:gsLst>
          </a:gra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Search in 0,1,2 lepton events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EXOTICA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179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6179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ABCE39-FE87-1E44-A7FC-DB1EA1A600C4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Searches for W’/Z’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63817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Full 2011 statistics; best limits to date (in the 2.2-2.5 TeV range)</a:t>
            </a:r>
            <a:endParaRPr lang="en-US" dirty="0"/>
          </a:p>
        </p:txBody>
      </p:sp>
      <p:pic>
        <p:nvPicPr>
          <p:cNvPr id="162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2660650"/>
            <a:ext cx="4268788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42150" y="2236788"/>
            <a:ext cx="1419225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EXO-11-024</a:t>
            </a:r>
          </a:p>
        </p:txBody>
      </p:sp>
      <p:pic>
        <p:nvPicPr>
          <p:cNvPr id="1628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690813"/>
            <a:ext cx="4848225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9900" y="5792788"/>
            <a:ext cx="1419225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EXO-11-019</a:t>
            </a:r>
          </a:p>
        </p:txBody>
      </p:sp>
      <p:sp>
        <p:nvSpPr>
          <p:cNvPr id="16282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628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C77FE3-9C35-2049-8060-F2E98FF57FE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715962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However, should not be complacent…</a:t>
            </a:r>
          </a:p>
        </p:txBody>
      </p:sp>
      <p:sp>
        <p:nvSpPr>
          <p:cNvPr id="1218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One potential risk to data seems to be solved…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Unexpected pressure rise (</a:t>
            </a:r>
            <a:r>
              <a:rPr lang="en-GB">
                <a:latin typeface="Calibri" charset="0"/>
                <a:ea typeface="ＭＳ Ｐゴシック" charset="0"/>
              </a:rPr>
              <a:t>10</a:t>
            </a:r>
            <a:r>
              <a:rPr lang="en-GB" baseline="30000">
                <a:latin typeface="Calibri" charset="0"/>
                <a:ea typeface="ＭＳ Ｐゴシック" charset="0"/>
              </a:rPr>
              <a:t>-6</a:t>
            </a:r>
            <a:r>
              <a:rPr lang="en-GB">
                <a:latin typeface="Calibri" charset="0"/>
                <a:ea typeface="ＭＳ Ｐゴシック" charset="0"/>
              </a:rPr>
              <a:t> mbar)</a:t>
            </a:r>
            <a:r>
              <a:rPr lang="en-US">
                <a:latin typeface="Calibri" charset="0"/>
                <a:ea typeface="ＭＳ Ｐゴシック" charset="0"/>
              </a:rPr>
              <a:t> observed in close to CMS: </a:t>
            </a:r>
          </a:p>
          <a:p>
            <a:pPr lvl="2"/>
            <a:r>
              <a:rPr lang="en-GB">
                <a:latin typeface="Calibri" charset="0"/>
                <a:ea typeface="ＭＳ Ｐゴシック" charset="0"/>
                <a:sym typeface="Wingdings" charset="0"/>
              </a:rPr>
              <a:t>bad </a:t>
            </a:r>
            <a:r>
              <a:rPr lang="en-GB">
                <a:latin typeface="Calibri" charset="0"/>
                <a:ea typeface="ＭＳ Ｐゴシック" charset="0"/>
              </a:rPr>
              <a:t>RF contact (x-rays inspection) </a:t>
            </a:r>
          </a:p>
          <a:p>
            <a:r>
              <a:rPr lang="en-US" sz="2200">
                <a:latin typeface="Calibri" charset="0"/>
                <a:ea typeface="ＭＳ Ｐゴシック" charset="0"/>
                <a:cs typeface="ＭＳ Ｐゴシック" charset="0"/>
              </a:rPr>
              <a:t>Interventions in P2, P8, P5 (CMS) to resolve RF finger issues</a:t>
            </a:r>
          </a:p>
        </p:txBody>
      </p:sp>
      <p:sp>
        <p:nvSpPr>
          <p:cNvPr id="1218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2186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5D8C10-7DE2-4B41-B481-37440C8BDDE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121861" name="Group 13"/>
          <p:cNvGrpSpPr>
            <a:grpSpLocks/>
          </p:cNvGrpSpPr>
          <p:nvPr/>
        </p:nvGrpSpPr>
        <p:grpSpPr bwMode="auto">
          <a:xfrm>
            <a:off x="4800600" y="3505200"/>
            <a:ext cx="3694113" cy="2667000"/>
            <a:chOff x="4771273" y="3429000"/>
            <a:chExt cx="3693444" cy="2667000"/>
          </a:xfrm>
        </p:grpSpPr>
        <p:pic>
          <p:nvPicPr>
            <p:cNvPr id="1218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273" y="3429000"/>
              <a:ext cx="3693444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639479" y="3581400"/>
              <a:ext cx="914234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CMS</a:t>
              </a:r>
            </a:p>
          </p:txBody>
        </p:sp>
      </p:grpSp>
      <p:pic>
        <p:nvPicPr>
          <p:cNvPr id="17" name="Picture 16" descr="CMSGEN_11Jan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t="33549" r="12517" b="4660"/>
          <a:stretch>
            <a:fillRect/>
          </a:stretch>
        </p:blipFill>
        <p:spPr bwMode="auto">
          <a:xfrm>
            <a:off x="223838" y="3130550"/>
            <a:ext cx="580072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80300" y="2870200"/>
            <a:ext cx="1587500" cy="2062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Luminosity related beam-gas interactions &amp; consequent pixel </a:t>
            </a:r>
            <a:r>
              <a:rPr lang="en-US" sz="1600" dirty="0" err="1">
                <a:solidFill>
                  <a:srgbClr val="FF0000"/>
                </a:solidFill>
              </a:rPr>
              <a:t>resynchs</a:t>
            </a:r>
            <a:r>
              <a:rPr lang="en-US" sz="1600" dirty="0">
                <a:solidFill>
                  <a:srgbClr val="FF0000"/>
                </a:solidFill>
              </a:rPr>
              <a:t> were serious concern at the end of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HIGGS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384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6384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7D65D4-0742-5A4B-8AE6-9E68CAD3DAC5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     Higgs Updates: since February submissions</a:t>
            </a:r>
          </a:p>
        </p:txBody>
      </p:sp>
      <p:sp>
        <p:nvSpPr>
          <p:cNvPr id="16486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09600" y="1143000"/>
            <a:ext cx="8534400" cy="5715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Standard Model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Next generation H </a:t>
            </a:r>
            <a:r>
              <a:rPr lang="en-US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gg</a:t>
            </a:r>
            <a:r>
              <a:rPr lang="en-US">
                <a:latin typeface="Calibri" charset="0"/>
                <a:ea typeface="ＭＳ Ｐゴシック" charset="0"/>
              </a:rPr>
              <a:t> based on MVA techniques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Associate production: WH </a:t>
            </a:r>
            <a:r>
              <a:rPr lang="en-US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>
                <a:latin typeface="Calibri" charset="0"/>
                <a:ea typeface="ＭＳ Ｐゴシック" charset="0"/>
              </a:rPr>
              <a:t> WWW(3l3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n</a:t>
            </a:r>
            <a:r>
              <a:rPr lang="en-US">
                <a:latin typeface="Calibri" charset="0"/>
                <a:ea typeface="ＭＳ Ｐゴシック" charset="0"/>
              </a:rPr>
              <a:t>), W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tt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Added H </a:t>
            </a:r>
            <a:r>
              <a:rPr lang="en-US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tt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  <a:r>
              <a:rPr lang="en-US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mm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Full combination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Beyond the Standard Model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H </a:t>
            </a:r>
            <a:r>
              <a:rPr lang="en-US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gg</a:t>
            </a:r>
            <a:r>
              <a:rPr lang="en-US">
                <a:latin typeface="Calibri" charset="0"/>
                <a:ea typeface="ＭＳ Ｐゴシック" charset="0"/>
              </a:rPr>
              <a:t> optimized for Fermiophobic Higgs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Full combination: Fermiophobic and SM4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Charged Higgs: t</a:t>
            </a:r>
            <a:r>
              <a:rPr lang="en-US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>
                <a:latin typeface="Calibri" charset="0"/>
                <a:ea typeface="ＭＳ Ｐゴシック" charset="0"/>
              </a:rPr>
              <a:t> Hb (with 2/fb)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Doubly charged Higgs to dilepton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a</a:t>
            </a:r>
            <a:r>
              <a:rPr lang="en-US" baseline="-25000">
                <a:latin typeface="Calibri" charset="0"/>
                <a:ea typeface="ＭＳ Ｐゴシック" charset="0"/>
              </a:rPr>
              <a:t>0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  <a:r>
              <a:rPr lang="en-US">
                <a:latin typeface="Calibri" charset="0"/>
                <a:ea typeface="ＭＳ Ｐゴシック" charset="0"/>
                <a:sym typeface="Symbol" charset="0"/>
              </a:rPr>
              <a:t></a:t>
            </a:r>
            <a:r>
              <a:rPr lang="en-US">
                <a:latin typeface="Calibri" charset="0"/>
                <a:ea typeface="ＭＳ Ｐゴシック" charset="0"/>
              </a:rPr>
              <a:t> 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mm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939212-63DB-4248-BE40-929B02D07DA8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486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</a:rPr>
              <a:t>Exotics analyses</a:t>
            </a:r>
          </a:p>
        </p:txBody>
      </p:sp>
      <p:pic>
        <p:nvPicPr>
          <p:cNvPr id="140290" name="Picture 2" descr="MCEventDisplay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263775"/>
            <a:ext cx="30464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4" descr="Limit on sBR in dimuon channel, mH=4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987550"/>
            <a:ext cx="2968625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49963" y="1452563"/>
            <a:ext cx="2841625" cy="363537"/>
          </a:xfrm>
          <a:prstGeom prst="rect">
            <a:avLst/>
          </a:prstGeom>
          <a:noFill/>
        </p:spPr>
        <p:txBody>
          <a:bodyPr wrap="none" lIns="85335" tIns="42668" rIns="85335" bIns="42668">
            <a:spAutoFit/>
          </a:bodyPr>
          <a:lstStyle/>
          <a:p>
            <a:pPr defTabSz="853410" eaLnBrk="0" hangingPunct="0">
              <a:defRPr/>
            </a:pPr>
            <a:r>
              <a:rPr lang="en-GB" sz="1800" dirty="0">
                <a:solidFill>
                  <a:srgbClr val="000000"/>
                </a:solidFill>
                <a:ea typeface="+mn-ea"/>
                <a:cs typeface="+mn-cs"/>
              </a:rPr>
              <a:t>Long lived stopping </a:t>
            </a:r>
            <a:r>
              <a:rPr lang="en-GB" sz="1800" dirty="0" err="1">
                <a:solidFill>
                  <a:srgbClr val="000000"/>
                </a:solidFill>
                <a:ea typeface="+mn-ea"/>
                <a:cs typeface="+mn-cs"/>
              </a:rPr>
              <a:t>gluino</a:t>
            </a:r>
            <a:endParaRPr lang="en-GB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00" y="1306513"/>
            <a:ext cx="2970213" cy="639762"/>
          </a:xfrm>
          <a:prstGeom prst="rect">
            <a:avLst/>
          </a:prstGeom>
          <a:noFill/>
        </p:spPr>
        <p:txBody>
          <a:bodyPr wrap="none" lIns="85335" tIns="42668" rIns="85335" bIns="42668">
            <a:spAutoFit/>
          </a:bodyPr>
          <a:lstStyle/>
          <a:p>
            <a:pPr defTabSz="853410" eaLnBrk="0" hangingPunct="0">
              <a:defRPr/>
            </a:pPr>
            <a:r>
              <a:rPr lang="en-GB" sz="1800" dirty="0">
                <a:solidFill>
                  <a:srgbClr val="000000"/>
                </a:solidFill>
                <a:ea typeface="+mn-ea"/>
                <a:cs typeface="+mn-cs"/>
              </a:rPr>
              <a:t>Cross section limit </a:t>
            </a:r>
          </a:p>
          <a:p>
            <a:pPr defTabSz="853410" eaLnBrk="0" hangingPunct="0">
              <a:defRPr/>
            </a:pPr>
            <a:r>
              <a:rPr lang="en-GB" sz="1800" dirty="0">
                <a:solidFill>
                  <a:srgbClr val="000000"/>
                </a:solidFill>
                <a:ea typeface="+mn-ea"/>
                <a:cs typeface="+mn-cs"/>
              </a:rPr>
              <a:t>long lived particle to </a:t>
            </a:r>
            <a:r>
              <a:rPr lang="en-GB" sz="1800" dirty="0" err="1">
                <a:solidFill>
                  <a:srgbClr val="000000"/>
                </a:solidFill>
                <a:ea typeface="+mn-ea"/>
                <a:cs typeface="+mn-cs"/>
              </a:rPr>
              <a:t>muons</a:t>
            </a:r>
            <a:endParaRPr lang="en-GB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140294" name="Picture 8" descr="Met_200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2136775"/>
            <a:ext cx="28051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8375" y="1349375"/>
            <a:ext cx="2232025" cy="639763"/>
          </a:xfrm>
          <a:prstGeom prst="rect">
            <a:avLst/>
          </a:prstGeom>
          <a:noFill/>
        </p:spPr>
        <p:txBody>
          <a:bodyPr lIns="85335" tIns="42668" rIns="85335" bIns="42668">
            <a:spAutoFit/>
          </a:bodyPr>
          <a:lstStyle/>
          <a:p>
            <a:pPr defTabSz="853410" eaLnBrk="0" hangingPunct="0">
              <a:defRPr/>
            </a:pPr>
            <a:r>
              <a:rPr lang="en-GB" sz="1800" dirty="0">
                <a:solidFill>
                  <a:srgbClr val="000000"/>
                </a:solidFill>
                <a:ea typeface="+mn-ea"/>
                <a:cs typeface="+mn-cs"/>
              </a:rPr>
              <a:t>Missing ET in mono jet search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5988" y="5256213"/>
            <a:ext cx="7245350" cy="787400"/>
          </a:xfrm>
          <a:prstGeom prst="rect">
            <a:avLst/>
          </a:prstGeom>
          <a:noFill/>
        </p:spPr>
        <p:txBody>
          <a:bodyPr lIns="85335" tIns="42668" rIns="85335" bIns="42668">
            <a:spAutoFit/>
          </a:bodyPr>
          <a:lstStyle/>
          <a:p>
            <a:pPr defTabSz="853410" eaLnBrk="0" hangingPunct="0">
              <a:defRPr/>
            </a:pPr>
            <a:r>
              <a:rPr lang="en-GB" sz="1500" dirty="0">
                <a:solidFill>
                  <a:srgbClr val="0066FF"/>
                </a:solidFill>
                <a:ea typeface="+mn-ea"/>
                <a:cs typeface="+mn-cs"/>
              </a:rPr>
              <a:t>Work on phenomenology with theorists in the </a:t>
            </a:r>
            <a:r>
              <a:rPr lang="en-GB" sz="1500" dirty="0" err="1">
                <a:solidFill>
                  <a:srgbClr val="0066FF"/>
                </a:solidFill>
                <a:ea typeface="+mn-ea"/>
                <a:cs typeface="+mn-cs"/>
              </a:rPr>
              <a:t>NExT</a:t>
            </a:r>
            <a:r>
              <a:rPr lang="en-GB" sz="1500" dirty="0">
                <a:solidFill>
                  <a:srgbClr val="0066FF"/>
                </a:solidFill>
                <a:ea typeface="+mn-ea"/>
                <a:cs typeface="+mn-cs"/>
              </a:rPr>
              <a:t> Institute (4 recent publications)</a:t>
            </a:r>
          </a:p>
          <a:p>
            <a:pPr marL="426679" lvl="1" defTabSz="853410" eaLnBrk="0" hangingPunct="0">
              <a:buFont typeface="Arial" pitchFamily="34" charset="0"/>
              <a:buChar char="─"/>
              <a:defRPr/>
            </a:pPr>
            <a:r>
              <a:rPr lang="en-GB" sz="1500" dirty="0">
                <a:solidFill>
                  <a:srgbClr val="0066FF"/>
                </a:solidFill>
                <a:ea typeface="+mn-ea"/>
                <a:cs typeface="+mn-cs"/>
              </a:rPr>
              <a:t> Recent work includes phenomenology of Z’ models, interference in W’ searches, NLO corrections to D-Y spectra, QBH simulation. </a:t>
            </a:r>
          </a:p>
        </p:txBody>
      </p:sp>
      <p:sp>
        <p:nvSpPr>
          <p:cNvPr id="14029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000000"/>
                </a:solidFill>
                <a:latin typeface="Times New Roman" charset="0"/>
              </a:rPr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GB" smtClean="0"/>
              <a:t>New Combination</a:t>
            </a:r>
          </a:p>
        </p:txBody>
      </p:sp>
      <p:sp>
        <p:nvSpPr>
          <p:cNvPr id="166914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595A0A-5581-5749-BA7C-B0BE8E31BF2D}" type="slidenum">
              <a:rPr lang="en-US" sz="1200">
                <a:solidFill>
                  <a:srgbClr val="898989"/>
                </a:solidFill>
              </a:rPr>
              <a:pPr eaLnBrk="1" hangingPunct="1"/>
              <a:t>43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2531" name="ZoneTexte 6"/>
          <p:cNvSpPr txBox="1">
            <a:spLocks noChangeArrowheads="1"/>
          </p:cNvSpPr>
          <p:nvPr/>
        </p:nvSpPr>
        <p:spPr bwMode="auto">
          <a:xfrm>
            <a:off x="631825" y="5780088"/>
            <a:ext cx="4500563" cy="7953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895" tIns="43448" rIns="86895" bIns="43448">
            <a:spAutoFit/>
          </a:bodyPr>
          <a:lstStyle/>
          <a:p>
            <a:pPr>
              <a:defRPr/>
            </a:pPr>
            <a:r>
              <a:rPr lang="en-GB" sz="2300" dirty="0">
                <a:solidFill>
                  <a:srgbClr val="000000"/>
                </a:solidFill>
              </a:rPr>
              <a:t>Expected exclusion  114.5 - 543 GeV</a:t>
            </a:r>
          </a:p>
          <a:p>
            <a:pPr>
              <a:defRPr/>
            </a:pPr>
            <a:r>
              <a:rPr lang="en-GB" sz="2300" dirty="0">
                <a:solidFill>
                  <a:srgbClr val="000000"/>
                </a:solidFill>
              </a:rPr>
              <a:t>Observed exclusion 127.5 - 600 GeV</a:t>
            </a:r>
          </a:p>
        </p:txBody>
      </p:sp>
      <p:pic>
        <p:nvPicPr>
          <p:cNvPr id="8" name="Image 7" descr="Screen shot 2012-03-06 at 1.08.36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90" b="-1350"/>
          <a:stretch>
            <a:fillRect/>
          </a:stretch>
        </p:blipFill>
        <p:spPr>
          <a:xfrm>
            <a:off x="422275" y="1143000"/>
            <a:ext cx="8534400" cy="4419600"/>
          </a:xfrm>
          <a:ln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2-03-06 at 4.14.39 PM.png"/>
          <p:cNvPicPr>
            <a:picLocks noChangeAspect="1"/>
          </p:cNvPicPr>
          <p:nvPr/>
        </p:nvPicPr>
        <p:blipFill>
          <a:blip r:embed="rId3"/>
          <a:srcRect b="12676"/>
          <a:stretch>
            <a:fillRect/>
          </a:stretch>
        </p:blipFill>
        <p:spPr>
          <a:xfrm>
            <a:off x="4713288" y="838200"/>
            <a:ext cx="4160837" cy="4724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/>
          <p:cNvCxnSpPr>
            <a:stCxn id="12" idx="3"/>
          </p:cNvCxnSpPr>
          <p:nvPr/>
        </p:nvCxnSpPr>
        <p:spPr>
          <a:xfrm>
            <a:off x="4572000" y="687388"/>
            <a:ext cx="2039938" cy="19034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65475" y="457200"/>
            <a:ext cx="1406525" cy="461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Published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 → γγ MVA Results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990600"/>
            <a:ext cx="5270500" cy="2286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MVA’s for vertex ID, </a:t>
            </a:r>
            <a:r>
              <a:rPr lang="en-US" dirty="0" err="1" smtClean="0"/>
              <a:t>γ</a:t>
            </a:r>
            <a:r>
              <a:rPr lang="en-US" dirty="0" smtClean="0"/>
              <a:t> and </a:t>
            </a:r>
            <a:r>
              <a:rPr lang="en-US" dirty="0" err="1" smtClean="0"/>
              <a:t>γ</a:t>
            </a:r>
            <a:r>
              <a:rPr lang="en-US" dirty="0" err="1"/>
              <a:t>γ</a:t>
            </a:r>
            <a:r>
              <a:rPr lang="en-US" dirty="0" smtClean="0"/>
              <a:t> ID</a:t>
            </a:r>
          </a:p>
          <a:p>
            <a:pPr>
              <a:defRPr/>
            </a:pPr>
            <a:r>
              <a:rPr lang="en-US" dirty="0" smtClean="0"/>
              <a:t>Complementary analyses </a:t>
            </a:r>
          </a:p>
          <a:p>
            <a:pPr lvl="1">
              <a:defRPr/>
            </a:pPr>
            <a:r>
              <a:rPr lang="en-US" dirty="0" smtClean="0"/>
              <a:t>Baseline: Polynomial fit of mass spectrum</a:t>
            </a:r>
          </a:p>
          <a:p>
            <a:pPr lvl="1">
              <a:defRPr/>
            </a:pPr>
            <a:r>
              <a:rPr lang="en-US" dirty="0" smtClean="0"/>
              <a:t>Cross-check: More sophisticated technique uses sideband subtraction technique without parameterization</a:t>
            </a:r>
          </a:p>
          <a:p>
            <a:pPr>
              <a:defRPr/>
            </a:pPr>
            <a:r>
              <a:rPr lang="en-US" dirty="0" smtClean="0"/>
              <a:t>VBF again split off separately</a:t>
            </a:r>
          </a:p>
          <a:p>
            <a:pPr lvl="1">
              <a:defRPr/>
            </a:pPr>
            <a:r>
              <a:rPr lang="en-US" dirty="0" smtClean="0"/>
              <a:t>Dominates in vicinity of 124-125 GeV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67940" name="Text Placeholder 8"/>
          <p:cNvSpPr>
            <a:spLocks noGrp="1"/>
          </p:cNvSpPr>
          <p:nvPr>
            <p:ph sz="half" idx="4294967295"/>
          </p:nvPr>
        </p:nvSpPr>
        <p:spPr>
          <a:xfrm>
            <a:off x="5029200" y="990600"/>
            <a:ext cx="4114800" cy="2819400"/>
          </a:xfrm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7941" name="Content Placeholder 30" descr="pvalue_Hgg_MVA_Moriond2012.pdf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6061" r="5025"/>
          <a:stretch>
            <a:fillRect/>
          </a:stretch>
        </p:blipFill>
        <p:spPr>
          <a:xfrm>
            <a:off x="5908675" y="3810000"/>
            <a:ext cx="3235325" cy="2362200"/>
          </a:xfrm>
        </p:spPr>
      </p:pic>
      <p:sp>
        <p:nvSpPr>
          <p:cNvPr id="167942" name="Text Box 4"/>
          <p:cNvSpPr txBox="1">
            <a:spLocks noChangeArrowheads="1"/>
          </p:cNvSpPr>
          <p:nvPr/>
        </p:nvSpPr>
        <p:spPr bwMode="auto">
          <a:xfrm>
            <a:off x="249238" y="5060950"/>
            <a:ext cx="86963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6684" rIns="0" bIns="0"/>
          <a:lstStyle>
            <a:lvl1pPr marL="325438" indent="-322263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275"/>
              </a:spcAft>
            </a:pPr>
            <a:endParaRPr lang="en-US" sz="2300">
              <a:solidFill>
                <a:srgbClr val="2323DC"/>
              </a:solidFill>
            </a:endParaRPr>
          </a:p>
        </p:txBody>
      </p:sp>
      <p:pic>
        <p:nvPicPr>
          <p:cNvPr id="167943" name="Image 7" descr="Screen shot 2012-03-06 at 12.33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3" t="2750" r="9290"/>
          <a:stretch>
            <a:fillRect/>
          </a:stretch>
        </p:blipFill>
        <p:spPr bwMode="auto">
          <a:xfrm>
            <a:off x="5889625" y="838200"/>
            <a:ext cx="30432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7"/>
          <p:cNvSpPr txBox="1"/>
          <p:nvPr/>
        </p:nvSpPr>
        <p:spPr>
          <a:xfrm>
            <a:off x="3562350" y="4419600"/>
            <a:ext cx="2419350" cy="13890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5785" tIns="47892" rIns="95785" bIns="47892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sz="1600" dirty="0">
                <a:solidFill>
                  <a:schemeClr val="tx1"/>
                </a:solidFill>
                <a:latin typeface="Arial" charset="0"/>
              </a:rPr>
              <a:t>Local significance drops </a:t>
            </a:r>
          </a:p>
          <a:p>
            <a:pPr>
              <a:buFont typeface="Times New Roman" charset="0"/>
              <a:buNone/>
              <a:defRPr/>
            </a:pPr>
            <a:r>
              <a:rPr lang="en-US" sz="1600" dirty="0">
                <a:solidFill>
                  <a:schemeClr val="tx1"/>
                </a:solidFill>
                <a:latin typeface="Arial" charset="0"/>
              </a:rPr>
              <a:t>	3.1</a:t>
            </a:r>
            <a:r>
              <a:rPr lang="en-US" sz="1600" dirty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dirty="0"/>
              <a:t>→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 2.9</a:t>
            </a:r>
            <a:r>
              <a:rPr lang="en-US" sz="1600" dirty="0">
                <a:solidFill>
                  <a:schemeClr val="tx1"/>
                </a:solidFill>
                <a:latin typeface="Symbol" charset="2"/>
                <a:cs typeface="Symbol" charset="2"/>
              </a:rPr>
              <a:t>s  </a:t>
            </a:r>
          </a:p>
          <a:p>
            <a:pPr>
              <a:buFont typeface="Times New Roman" charset="0"/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LEE significance </a:t>
            </a:r>
          </a:p>
          <a:p>
            <a:pPr>
              <a:buFont typeface="Times New Roman" charset="0"/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	1.8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→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1.6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Font typeface="Times New Roman" charset="0"/>
              <a:buNone/>
              <a:defRPr/>
            </a:pPr>
            <a:r>
              <a:rPr lang="en-US" sz="1600" i="1" dirty="0">
                <a:solidFill>
                  <a:schemeClr val="tx1"/>
                </a:solidFill>
                <a:latin typeface="Arial"/>
                <a:cs typeface="Arial"/>
              </a:rPr>
              <a:t>(range 110-150 GeV)</a:t>
            </a:r>
          </a:p>
        </p:txBody>
      </p:sp>
      <p:pic>
        <p:nvPicPr>
          <p:cNvPr id="167945" name="Picture 38" descr="dataHgg_VBF_Moriond201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122238" y="3276600"/>
            <a:ext cx="3441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270500" y="3078163"/>
            <a:ext cx="3597275" cy="739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/>
                <a:cs typeface="Arial"/>
              </a:rPr>
              <a:t>110-111,  117.5-120.5, 128.5-132, 139-140, 146-147 GeV </a:t>
            </a:r>
          </a:p>
          <a:p>
            <a:pPr>
              <a:defRPr/>
            </a:pPr>
            <a:r>
              <a:rPr lang="en-US" sz="1400" dirty="0">
                <a:latin typeface="Arial"/>
                <a:cs typeface="Arial"/>
              </a:rPr>
              <a:t>SM Higgs excluded at 95% CL.</a:t>
            </a:r>
          </a:p>
        </p:txBody>
      </p:sp>
      <p:sp>
        <p:nvSpPr>
          <p:cNvPr id="16794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3938AD-C15B-E944-B062-F70548E23872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7948" name="TextBox 1"/>
          <p:cNvSpPr txBox="1">
            <a:spLocks noChangeArrowheads="1"/>
          </p:cNvSpPr>
          <p:nvPr/>
        </p:nvSpPr>
        <p:spPr bwMode="auto">
          <a:xfrm>
            <a:off x="381000" y="-12700"/>
            <a:ext cx="41767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The Imperial group is one of the key players</a:t>
            </a:r>
          </a:p>
          <a:p>
            <a:pPr eaLnBrk="1" hangingPunct="1"/>
            <a:r>
              <a:rPr lang="en-US" sz="1600"/>
              <a:t>In H-&gt;gg and H-&gt;tautau analysis.</a:t>
            </a:r>
          </a:p>
          <a:p>
            <a:pPr eaLnBrk="1" hangingPunct="1"/>
            <a:r>
              <a:rPr lang="en-US" sz="1600"/>
              <a:t>e.g. arXiv:1202.1487 [hep-ex] </a:t>
            </a:r>
          </a:p>
          <a:p>
            <a:pPr eaLnBrk="1" hangingPunct="1"/>
            <a:r>
              <a:rPr lang="en-US" sz="1600"/>
              <a:t>(accepted by PLB for publication) </a:t>
            </a:r>
          </a:p>
        </p:txBody>
      </p:sp>
      <p:sp>
        <p:nvSpPr>
          <p:cNvPr id="16794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GB" dirty="0" smtClean="0"/>
              <a:t>New Combination: </a:t>
            </a:r>
            <a:r>
              <a:rPr lang="en-GB" dirty="0" err="1" smtClean="0"/>
              <a:t>p-vals</a:t>
            </a:r>
            <a:r>
              <a:rPr lang="en-GB" dirty="0" smtClean="0"/>
              <a:t> and SM consistency</a:t>
            </a:r>
          </a:p>
        </p:txBody>
      </p:sp>
      <p:sp>
        <p:nvSpPr>
          <p:cNvPr id="169986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0A3A7A-6955-A14A-8635-0EAF2FD65637}" type="slidenum">
              <a:rPr lang="en-US" sz="1200">
                <a:solidFill>
                  <a:srgbClr val="898989"/>
                </a:solidFill>
              </a:rPr>
              <a:pPr eaLnBrk="1" hangingPunct="1"/>
              <a:t>45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4579" name="ZoneTexte 5"/>
          <p:cNvSpPr txBox="1">
            <a:spLocks noChangeArrowheads="1"/>
          </p:cNvSpPr>
          <p:nvPr/>
        </p:nvSpPr>
        <p:spPr bwMode="auto">
          <a:xfrm>
            <a:off x="2601913" y="5486400"/>
            <a:ext cx="4516437" cy="10572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895" tIns="43448" rIns="86895" bIns="43448">
            <a:spAutoFit/>
          </a:bodyPr>
          <a:lstStyle/>
          <a:p>
            <a:pPr>
              <a:defRPr/>
            </a:pPr>
            <a:r>
              <a:rPr lang="en-GB" sz="2000" i="1" dirty="0">
                <a:solidFill>
                  <a:schemeClr val="tx1"/>
                </a:solidFill>
              </a:rPr>
              <a:t>Local </a:t>
            </a:r>
            <a:r>
              <a:rPr lang="en-GB" sz="2000" i="1" dirty="0" err="1">
                <a:solidFill>
                  <a:schemeClr val="tx1"/>
                </a:solidFill>
              </a:rPr>
              <a:t>p</a:t>
            </a:r>
            <a:r>
              <a:rPr lang="en-GB" sz="2000" i="1" dirty="0">
                <a:solidFill>
                  <a:schemeClr val="tx1"/>
                </a:solidFill>
              </a:rPr>
              <a:t>-value     2.8σ</a:t>
            </a:r>
          </a:p>
          <a:p>
            <a:pPr>
              <a:defRPr/>
            </a:pPr>
            <a:r>
              <a:rPr lang="en-GB" sz="2000" i="1" dirty="0">
                <a:solidFill>
                  <a:srgbClr val="000000"/>
                </a:solidFill>
              </a:rPr>
              <a:t>Global </a:t>
            </a:r>
            <a:r>
              <a:rPr lang="en-GB" sz="2000" i="1" dirty="0" err="1">
                <a:solidFill>
                  <a:srgbClr val="000000"/>
                </a:solidFill>
              </a:rPr>
              <a:t>p</a:t>
            </a:r>
            <a:r>
              <a:rPr lang="en-GB" sz="2000" i="1" dirty="0">
                <a:solidFill>
                  <a:srgbClr val="000000"/>
                </a:solidFill>
              </a:rPr>
              <a:t> value   0.8σ (110-600 GeV)</a:t>
            </a:r>
          </a:p>
          <a:p>
            <a:pPr>
              <a:defRPr/>
            </a:pPr>
            <a:r>
              <a:rPr lang="en-GB" sz="2300" b="1" dirty="0">
                <a:solidFill>
                  <a:srgbClr val="FF0000"/>
                </a:solidFill>
              </a:rPr>
              <a:t>Global </a:t>
            </a:r>
            <a:r>
              <a:rPr lang="en-GB" sz="2300" b="1" dirty="0" err="1">
                <a:solidFill>
                  <a:srgbClr val="FF0000"/>
                </a:solidFill>
              </a:rPr>
              <a:t>p</a:t>
            </a:r>
            <a:r>
              <a:rPr lang="en-GB" sz="2300" b="1" dirty="0">
                <a:solidFill>
                  <a:srgbClr val="FF0000"/>
                </a:solidFill>
              </a:rPr>
              <a:t>-value   2.1σ (110-145 GeV)</a:t>
            </a:r>
          </a:p>
        </p:txBody>
      </p:sp>
      <p:pic>
        <p:nvPicPr>
          <p:cNvPr id="8" name="Image 7" descr="Screen shot 2012-03-06 at 1.09.55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64" r="1648" b="-2943"/>
          <a:stretch>
            <a:fillRect/>
          </a:stretch>
        </p:blipFill>
        <p:spPr>
          <a:xfrm>
            <a:off x="609600" y="1066800"/>
            <a:ext cx="8393113" cy="4419600"/>
          </a:xfrm>
          <a:ln>
            <a:miter lim="800000"/>
            <a:headEnd/>
            <a:tailEnd/>
          </a:ln>
          <a:effectLst>
            <a:outerShdw blurRad="165100" dist="635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H+_limitcombination_fig8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865188"/>
            <a:ext cx="2743200" cy="2852737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23" name="Picture 22" descr="H+_limitcombination_fig7_n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5" y="865188"/>
            <a:ext cx="2784475" cy="28956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3481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Charged and doubly charged Higgs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145412" name="Image 6" descr="Screen shot 2012-03-06 at 1.35.49 PM.png"/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148" r="-1004" b="1393"/>
          <a:stretch>
            <a:fillRect/>
          </a:stretch>
        </p:blipFill>
        <p:spPr>
          <a:xfrm>
            <a:off x="280988" y="3684588"/>
            <a:ext cx="5205412" cy="2774950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14"/>
          </p:nvPr>
        </p:nvSpPr>
        <p:spPr>
          <a:xfrm>
            <a:off x="5416550" y="4025900"/>
            <a:ext cx="3375025" cy="1651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177800" indent="-177800">
              <a:defRPr/>
            </a:pPr>
            <a:r>
              <a:rPr lang="en-US" dirty="0" smtClean="0"/>
              <a:t>Doubly charged Higgs</a:t>
            </a:r>
          </a:p>
          <a:p>
            <a:pPr marL="444500" lvl="1" indent="-266700">
              <a:defRPr/>
            </a:pPr>
            <a:r>
              <a:rPr lang="en-US" dirty="0" smtClean="0"/>
              <a:t>No signal</a:t>
            </a:r>
          </a:p>
          <a:p>
            <a:pPr marL="622300" lvl="2" indent="-177800">
              <a:defRPr/>
            </a:pPr>
            <a:r>
              <a:rPr lang="en-US" dirty="0" smtClean="0"/>
              <a:t>But in all channels CMS has world’s best limits</a:t>
            </a:r>
          </a:p>
          <a:p>
            <a:pPr marL="622300" lvl="2" indent="-177800">
              <a:defRPr/>
            </a:pPr>
            <a:r>
              <a:rPr lang="en-US" dirty="0" smtClean="0"/>
              <a:t>New: </a:t>
            </a:r>
            <a:r>
              <a:rPr lang="en-US" dirty="0" err="1" smtClean="0">
                <a:ea typeface="Arial" pitchFamily="-65" charset="0"/>
                <a:cs typeface="Arial" pitchFamily="-65" charset="0"/>
              </a:rPr>
              <a:t>Φ</a:t>
            </a:r>
            <a:r>
              <a:rPr lang="en-US" baseline="33000" dirty="0" smtClean="0"/>
              <a:t>++</a:t>
            </a:r>
            <a:r>
              <a:rPr lang="en-US" dirty="0" smtClean="0"/>
              <a:t> →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33000" dirty="0" err="1" smtClean="0"/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33000" dirty="0" smtClean="0"/>
              <a:t>+</a:t>
            </a:r>
            <a:r>
              <a:rPr lang="en-US" dirty="0" smtClean="0"/>
              <a:t> decay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5414" name="Espace réservé du numéro de diapositive 4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66BCD2-C182-AD40-A24C-8E351D68C2E0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45415" name="Text Box 3"/>
          <p:cNvSpPr txBox="1">
            <a:spLocks noChangeArrowheads="1"/>
          </p:cNvSpPr>
          <p:nvPr/>
        </p:nvSpPr>
        <p:spPr bwMode="auto">
          <a:xfrm>
            <a:off x="249238" y="5534025"/>
            <a:ext cx="8696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6684" rIns="0" bIns="0"/>
          <a:lstStyle>
            <a:lvl1pPr marL="325438" indent="-322263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58825" algn="l"/>
                <a:tab pos="1193800" algn="l"/>
                <a:tab pos="1628775" algn="l"/>
                <a:tab pos="2063750" algn="l"/>
                <a:tab pos="2497138" algn="l"/>
                <a:tab pos="2932113" algn="l"/>
                <a:tab pos="3367088" algn="l"/>
                <a:tab pos="3800475" algn="l"/>
                <a:tab pos="4235450" algn="l"/>
                <a:tab pos="4670425" algn="l"/>
                <a:tab pos="5103813" algn="l"/>
                <a:tab pos="5538788" algn="l"/>
                <a:tab pos="5973763" algn="l"/>
                <a:tab pos="6407150" algn="l"/>
                <a:tab pos="6842125" algn="l"/>
                <a:tab pos="7277100" algn="l"/>
                <a:tab pos="7710488" algn="l"/>
                <a:tab pos="8145463" algn="l"/>
                <a:tab pos="8580438" algn="l"/>
                <a:tab pos="90138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275"/>
              </a:spcAft>
            </a:pPr>
            <a:endParaRPr lang="en-US" sz="2300">
              <a:solidFill>
                <a:srgbClr val="2323D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9975" y="2992438"/>
            <a:ext cx="239236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Systematics limited</a:t>
            </a:r>
          </a:p>
          <a:p>
            <a:pPr>
              <a:defRPr/>
            </a:pPr>
            <a:r>
              <a:rPr lang="en-US" sz="1800" dirty="0" err="1">
                <a:sym typeface="Symbol"/>
              </a:rPr>
              <a:t></a:t>
            </a:r>
            <a:r>
              <a:rPr lang="en-US" sz="1800" dirty="0"/>
              <a:t> only 2.2 fb</a:t>
            </a:r>
            <a:r>
              <a:rPr lang="en-US" sz="1800" baseline="30000" dirty="0"/>
              <a:t>-1</a:t>
            </a:r>
            <a:r>
              <a:rPr lang="en-US" sz="1800" dirty="0"/>
              <a:t> used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38588" y="4756150"/>
            <a:ext cx="139065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ea typeface="Arial" pitchFamily="-65" charset="0"/>
                <a:cs typeface="Arial" pitchFamily="-65" charset="0"/>
              </a:rPr>
              <a:t>Φ</a:t>
            </a:r>
            <a:r>
              <a:rPr lang="en-US" baseline="33000" dirty="0"/>
              <a:t>++</a:t>
            </a:r>
            <a:r>
              <a:rPr lang="en-US" dirty="0"/>
              <a:t> → </a:t>
            </a:r>
            <a:r>
              <a:rPr lang="en-US" dirty="0" err="1"/>
              <a:t>l</a:t>
            </a:r>
            <a:r>
              <a:rPr lang="en-US" baseline="33000" dirty="0" err="1"/>
              <a:t>+</a:t>
            </a:r>
            <a:r>
              <a:rPr lang="en-US" dirty="0" err="1"/>
              <a:t>l</a:t>
            </a:r>
            <a:r>
              <a:rPr lang="en-US" baseline="33000" dirty="0"/>
              <a:t>+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04900" y="2049463"/>
            <a:ext cx="1854200" cy="36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 err="1"/>
              <a:t>t</a:t>
            </a:r>
            <a:r>
              <a:rPr lang="en-US" sz="1800" dirty="0"/>
              <a:t> → </a:t>
            </a:r>
            <a:r>
              <a:rPr lang="en-US" sz="1800" dirty="0" err="1"/>
              <a:t>bH</a:t>
            </a:r>
            <a:r>
              <a:rPr lang="en-US" sz="1800" baseline="30000" dirty="0"/>
              <a:t>+</a:t>
            </a:r>
            <a:r>
              <a:rPr lang="en-US" sz="1800" dirty="0"/>
              <a:t>→ </a:t>
            </a:r>
            <a:r>
              <a:rPr lang="en-US" sz="1800" dirty="0" err="1"/>
              <a:t>b</a:t>
            </a:r>
            <a:r>
              <a:rPr lang="en-US" sz="1800" dirty="0" err="1">
                <a:latin typeface="Symbol" charset="2"/>
                <a:cs typeface="Symbol" charset="2"/>
              </a:rPr>
              <a:t>tn</a:t>
            </a:r>
            <a:endParaRPr lang="en-US" sz="1800" dirty="0"/>
          </a:p>
        </p:txBody>
      </p:sp>
      <p:sp>
        <p:nvSpPr>
          <p:cNvPr id="25" name="Rectangle 24"/>
          <p:cNvSpPr/>
          <p:nvPr/>
        </p:nvSpPr>
        <p:spPr>
          <a:xfrm>
            <a:off x="6048375" y="998538"/>
            <a:ext cx="2392363" cy="1754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latin typeface="Arial"/>
                <a:cs typeface="Arial"/>
              </a:rPr>
              <a:t>t</a:t>
            </a:r>
            <a:r>
              <a:rPr lang="en-US" sz="1800" dirty="0" err="1">
                <a:latin typeface="Arial Bar"/>
                <a:cs typeface="Arial Bar"/>
              </a:rPr>
              <a:t>t</a:t>
            </a:r>
            <a:r>
              <a:rPr lang="en-US" sz="1800" dirty="0" err="1"/>
              <a:t>→</a:t>
            </a:r>
            <a:r>
              <a:rPr lang="en-US" sz="1800" dirty="0" err="1">
                <a:latin typeface="Arial"/>
                <a:cs typeface="Arial"/>
              </a:rPr>
              <a:t>H</a:t>
            </a:r>
            <a:r>
              <a:rPr lang="en-US" sz="1800" baseline="30000" dirty="0" err="1">
                <a:latin typeface="Arial"/>
                <a:cs typeface="Arial"/>
              </a:rPr>
              <a:t>+</a:t>
            </a:r>
            <a:r>
              <a:rPr lang="en-US" sz="1800" dirty="0" err="1">
                <a:latin typeface="Arial"/>
                <a:cs typeface="Arial"/>
              </a:rPr>
              <a:t>bW</a:t>
            </a:r>
            <a:r>
              <a:rPr lang="en-US" sz="1800" baseline="30000" dirty="0" err="1">
                <a:latin typeface="Arial"/>
                <a:cs typeface="Arial"/>
              </a:rPr>
              <a:t>-</a:t>
            </a:r>
            <a:r>
              <a:rPr lang="en-US" sz="1800" dirty="0" err="1">
                <a:latin typeface="Arial Bar"/>
                <a:cs typeface="Arial Bar"/>
              </a:rPr>
              <a:t>b</a:t>
            </a:r>
            <a:r>
              <a:rPr lang="en-US" sz="1800" dirty="0">
                <a:latin typeface="Arial"/>
                <a:cs typeface="Arial"/>
              </a:rPr>
              <a:t>, </a:t>
            </a:r>
            <a:r>
              <a:rPr lang="en-US" sz="1800" dirty="0" err="1">
                <a:latin typeface="Arial"/>
                <a:cs typeface="Arial"/>
              </a:rPr>
              <a:t>H</a:t>
            </a:r>
            <a:r>
              <a:rPr lang="en-US" sz="1800" baseline="30000" dirty="0" err="1">
                <a:latin typeface="Arial"/>
                <a:cs typeface="Arial"/>
              </a:rPr>
              <a:t>+</a:t>
            </a:r>
            <a:r>
              <a:rPr lang="en-US" sz="1800" dirty="0" err="1">
                <a:latin typeface="Arial"/>
                <a:cs typeface="Arial"/>
              </a:rPr>
              <a:t>bH</a:t>
            </a:r>
            <a:r>
              <a:rPr lang="en-US" sz="1800" baseline="30000" dirty="0" err="1">
                <a:latin typeface="Arial"/>
                <a:cs typeface="Arial"/>
              </a:rPr>
              <a:t>-</a:t>
            </a:r>
            <a:r>
              <a:rPr lang="en-US" sz="1800" dirty="0" err="1">
                <a:latin typeface="Arial Bar"/>
                <a:cs typeface="Arial Bar"/>
              </a:rPr>
              <a:t>b</a:t>
            </a:r>
            <a:r>
              <a:rPr lang="en-US" sz="1800" dirty="0"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en-US" sz="1800" dirty="0">
                <a:latin typeface="Arial"/>
                <a:cs typeface="Arial"/>
              </a:rPr>
              <a:t>with H</a:t>
            </a:r>
            <a:r>
              <a:rPr lang="en-US" sz="1800" baseline="30000" dirty="0">
                <a:latin typeface="Arial"/>
                <a:cs typeface="Arial"/>
              </a:rPr>
              <a:t>+</a:t>
            </a:r>
            <a:r>
              <a:rPr lang="en-US" sz="1800" dirty="0"/>
              <a:t>→</a:t>
            </a:r>
            <a:r>
              <a:rPr lang="en-US" sz="1800" dirty="0" err="1">
                <a:latin typeface="Symbol" charset="2"/>
                <a:cs typeface="Symbol" charset="2"/>
              </a:rPr>
              <a:t>tn</a:t>
            </a:r>
            <a:r>
              <a:rPr lang="en-US" sz="1800" dirty="0">
                <a:latin typeface="Symbol" charset="2"/>
                <a:cs typeface="Symbol" charset="2"/>
              </a:rPr>
              <a:t> </a:t>
            </a:r>
          </a:p>
          <a:p>
            <a:pPr>
              <a:defRPr/>
            </a:pPr>
            <a:r>
              <a:rPr lang="en-US" sz="1800" dirty="0">
                <a:latin typeface="Arial"/>
                <a:cs typeface="Arial"/>
              </a:rPr>
              <a:t>Search channels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800" dirty="0" err="1">
                <a:latin typeface="Symbol" charset="2"/>
                <a:cs typeface="Symbol" charset="2"/>
              </a:rPr>
              <a:t>t</a:t>
            </a:r>
            <a:r>
              <a:rPr lang="en-US" sz="1800" baseline="-25000" dirty="0" err="1">
                <a:latin typeface="Arial"/>
                <a:cs typeface="Arial"/>
              </a:rPr>
              <a:t>h</a:t>
            </a:r>
            <a:r>
              <a:rPr lang="en-US" sz="1800" dirty="0">
                <a:latin typeface="Arial"/>
                <a:cs typeface="Arial"/>
              </a:rPr>
              <a:t> + jets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800" dirty="0" err="1">
                <a:latin typeface="Symbol" charset="2"/>
                <a:cs typeface="Symbol" charset="2"/>
              </a:rPr>
              <a:t>t</a:t>
            </a:r>
            <a:r>
              <a:rPr lang="en-US" sz="1800" baseline="-25000" dirty="0" err="1">
                <a:latin typeface="Arial"/>
                <a:cs typeface="Arial"/>
              </a:rPr>
              <a:t>h</a:t>
            </a:r>
            <a:r>
              <a:rPr lang="en-US" sz="1800" dirty="0">
                <a:latin typeface="Arial"/>
                <a:cs typeface="Arial"/>
              </a:rPr>
              <a:t> + </a:t>
            </a:r>
            <a:r>
              <a:rPr lang="en-US" sz="1800" dirty="0" err="1">
                <a:latin typeface="Arial"/>
                <a:cs typeface="Arial"/>
              </a:rPr>
              <a:t>e</a:t>
            </a:r>
            <a:r>
              <a:rPr lang="en-US" sz="1800" dirty="0">
                <a:latin typeface="Arial"/>
                <a:cs typeface="Arial"/>
              </a:rPr>
              <a:t>, </a:t>
            </a:r>
            <a:r>
              <a:rPr lang="en-US" sz="1800" dirty="0" err="1">
                <a:latin typeface="Symbol" charset="2"/>
                <a:cs typeface="Symbol" charset="2"/>
              </a:rPr>
              <a:t>t</a:t>
            </a:r>
            <a:r>
              <a:rPr lang="en-US" sz="1800" baseline="-25000" dirty="0" err="1">
                <a:latin typeface="Arial"/>
                <a:cs typeface="Arial"/>
              </a:rPr>
              <a:t>h</a:t>
            </a:r>
            <a:r>
              <a:rPr lang="en-US" sz="1800" dirty="0">
                <a:latin typeface="Arial"/>
                <a:cs typeface="Arial"/>
              </a:rPr>
              <a:t> +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endParaRPr lang="en-US" sz="1800" dirty="0">
              <a:latin typeface="Symbol" charset="2"/>
              <a:cs typeface="Symbol" charset="2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800" dirty="0" err="1">
                <a:latin typeface="Arial"/>
                <a:cs typeface="Arial"/>
              </a:rPr>
              <a:t>e</a:t>
            </a:r>
            <a:r>
              <a:rPr lang="en-US" sz="1800" dirty="0">
                <a:latin typeface="Arial"/>
                <a:cs typeface="Arial"/>
              </a:rPr>
              <a:t> +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endParaRPr lang="en-US" sz="1800" dirty="0">
              <a:latin typeface="Symbol" charset="2"/>
              <a:cs typeface="Symbol" charset="2"/>
            </a:endParaRPr>
          </a:p>
        </p:txBody>
      </p:sp>
      <p:sp>
        <p:nvSpPr>
          <p:cNvPr id="98316" name="TextBox 1"/>
          <p:cNvSpPr txBox="1">
            <a:spLocks noChangeArrowheads="1"/>
          </p:cNvSpPr>
          <p:nvPr/>
        </p:nvSpPr>
        <p:spPr bwMode="auto">
          <a:xfrm>
            <a:off x="5486400" y="5921375"/>
            <a:ext cx="3355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Strong contribution of Imperial Higgs group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475"/>
            <a:ext cx="9144000" cy="585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577975"/>
            <a:ext cx="762000" cy="369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75 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1577975"/>
            <a:ext cx="762000" cy="369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50 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228600"/>
            <a:ext cx="5943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2011 – recap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47800" y="2362200"/>
            <a:ext cx="13716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 Increase number of bunches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6800" y="5029200"/>
            <a:ext cx="16002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Reduce beam size from injectors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62600" y="1752600"/>
            <a:ext cx="13716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Squeeze further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0400" y="3581400"/>
            <a:ext cx="19812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Increase bunch intensity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6172200"/>
            <a:ext cx="1752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Initial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commissioning</a:t>
            </a:r>
          </a:p>
        </p:txBody>
      </p:sp>
      <p:sp>
        <p:nvSpPr>
          <p:cNvPr id="16" name="Rounded Rectangle 15"/>
          <p:cNvSpPr/>
          <p:nvPr/>
        </p:nvSpPr>
        <p:spPr>
          <a:xfrm rot="16200000">
            <a:off x="381000" y="4495800"/>
            <a:ext cx="1371600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Scrubbing</a:t>
            </a:r>
          </a:p>
        </p:txBody>
      </p:sp>
      <p:sp>
        <p:nvSpPr>
          <p:cNvPr id="17101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7102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BABD68-6DFF-8844-82B5-6B4FF613B218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1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3" descr="fill_24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063"/>
            <a:ext cx="9144000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TextBox 4"/>
          <p:cNvSpPr txBox="1">
            <a:spLocks noChangeArrowheads="1"/>
          </p:cNvSpPr>
          <p:nvPr/>
        </p:nvSpPr>
        <p:spPr bwMode="auto">
          <a:xfrm>
            <a:off x="2627313" y="1989138"/>
            <a:ext cx="1330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FILL 2444</a:t>
            </a:r>
          </a:p>
        </p:txBody>
      </p:sp>
      <p:sp>
        <p:nvSpPr>
          <p:cNvPr id="172035" name="TextBox 5"/>
          <p:cNvSpPr txBox="1">
            <a:spLocks noChangeArrowheads="1"/>
          </p:cNvSpPr>
          <p:nvPr/>
        </p:nvSpPr>
        <p:spPr bwMode="auto">
          <a:xfrm>
            <a:off x="134938" y="5138738"/>
            <a:ext cx="87042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BKGD1 shows a value of around 1.3 Hz/1E11 protons. This is consistent with 2011 data (when no problems with vacuum)</a:t>
            </a:r>
          </a:p>
          <a:p>
            <a:pPr eaLnBrk="1" hangingPunct="1">
              <a:buFont typeface="Calibri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 Vacuum at 18.3m OK so far  ( but last year the vacuum increase on the right end side of CMS had a threshold at about ~3-4E13 protons per beam so we need ~200 bunches to check whether we are OK now)</a:t>
            </a:r>
          </a:p>
          <a:p>
            <a:pPr eaLnBrk="1" hangingPunct="1">
              <a:buFont typeface="Calibri" charset="0"/>
              <a:buAutoNum type="arabicPeriod"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72036" name="TextBox 1"/>
          <p:cNvSpPr txBox="1">
            <a:spLocks noChangeArrowheads="1"/>
          </p:cNvSpPr>
          <p:nvPr/>
        </p:nvSpPr>
        <p:spPr bwMode="auto">
          <a:xfrm>
            <a:off x="2195513" y="461963"/>
            <a:ext cx="597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</a:rPr>
              <a:t>..and vacuum is ok so far </a:t>
            </a:r>
          </a:p>
        </p:txBody>
      </p:sp>
      <p:sp>
        <p:nvSpPr>
          <p:cNvPr id="172037" name="TextBox 2"/>
          <p:cNvSpPr txBox="1">
            <a:spLocks noChangeArrowheads="1"/>
          </p:cNvSpPr>
          <p:nvPr/>
        </p:nvSpPr>
        <p:spPr bwMode="auto">
          <a:xfrm>
            <a:off x="2241550" y="1108075"/>
            <a:ext cx="4249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Courtesy N. Bacchetta</a:t>
            </a:r>
          </a:p>
        </p:txBody>
      </p:sp>
      <p:sp>
        <p:nvSpPr>
          <p:cNvPr id="7" name="Oval 6"/>
          <p:cNvSpPr/>
          <p:nvPr/>
        </p:nvSpPr>
        <p:spPr>
          <a:xfrm>
            <a:off x="7596188" y="2420938"/>
            <a:ext cx="936625" cy="647700"/>
          </a:xfrm>
          <a:prstGeom prst="ellipse">
            <a:avLst/>
          </a:prstGeom>
          <a:solidFill>
            <a:srgbClr val="3EA8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b="1" dirty="0">
                <a:solidFill>
                  <a:prstClr val="white"/>
                </a:solidFill>
                <a:latin typeface="Arial"/>
                <a:cs typeface="Arial"/>
              </a:rPr>
              <a:t>LEFT -IP5</a:t>
            </a:r>
            <a:br>
              <a:rPr lang="en-US" sz="800" b="1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800" b="1" dirty="0">
                <a:solidFill>
                  <a:prstClr val="white"/>
                </a:solidFill>
                <a:latin typeface="Arial"/>
                <a:cs typeface="Arial"/>
              </a:rPr>
              <a:t>3.5 10</a:t>
            </a:r>
            <a:r>
              <a:rPr lang="en-US" sz="800" b="1" baseline="30000" dirty="0">
                <a:solidFill>
                  <a:prstClr val="white"/>
                </a:solidFill>
                <a:latin typeface="Arial"/>
                <a:cs typeface="Arial"/>
              </a:rPr>
              <a:t>-11 </a:t>
            </a:r>
            <a:r>
              <a:rPr lang="en-US" sz="800" b="1" dirty="0">
                <a:solidFill>
                  <a:prstClr val="white"/>
                </a:solidFill>
                <a:latin typeface="Arial"/>
                <a:cs typeface="Arial"/>
              </a:rPr>
              <a:t>mbar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6372225" y="2744788"/>
            <a:ext cx="1223963" cy="107950"/>
          </a:xfrm>
          <a:prstGeom prst="straightConnector1">
            <a:avLst/>
          </a:prstGeom>
          <a:ln>
            <a:solidFill>
              <a:srgbClr val="3EA8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064500" y="3284538"/>
            <a:ext cx="936625" cy="649287"/>
          </a:xfrm>
          <a:prstGeom prst="ellipse">
            <a:avLst/>
          </a:prstGeom>
          <a:solidFill>
            <a:srgbClr val="D074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b="1" dirty="0">
                <a:solidFill>
                  <a:prstClr val="white"/>
                </a:solidFill>
                <a:latin typeface="Arial"/>
                <a:cs typeface="Arial"/>
              </a:rPr>
              <a:t>Right -IP5</a:t>
            </a:r>
            <a:br>
              <a:rPr lang="en-US" sz="800" b="1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800" b="1" dirty="0">
                <a:solidFill>
                  <a:prstClr val="white"/>
                </a:solidFill>
                <a:latin typeface="Arial"/>
                <a:cs typeface="Arial"/>
              </a:rPr>
              <a:t>2.5 10</a:t>
            </a:r>
            <a:r>
              <a:rPr lang="en-US" sz="800" b="1" baseline="30000" dirty="0">
                <a:solidFill>
                  <a:prstClr val="white"/>
                </a:solidFill>
                <a:latin typeface="Arial"/>
                <a:cs typeface="Arial"/>
              </a:rPr>
              <a:t>-11 </a:t>
            </a:r>
            <a:r>
              <a:rPr lang="en-US" sz="800" b="1" dirty="0">
                <a:solidFill>
                  <a:prstClr val="white"/>
                </a:solidFill>
                <a:latin typeface="Arial"/>
                <a:cs typeface="Arial"/>
              </a:rPr>
              <a:t>mbar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 flipV="1">
            <a:off x="6491288" y="3573463"/>
            <a:ext cx="1573212" cy="34925"/>
          </a:xfrm>
          <a:prstGeom prst="straightConnector1">
            <a:avLst/>
          </a:prstGeom>
          <a:ln>
            <a:solidFill>
              <a:srgbClr val="D0749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516688" y="2389188"/>
            <a:ext cx="431800" cy="319087"/>
          </a:xfrm>
          <a:prstGeom prst="ellipse">
            <a:avLst/>
          </a:prstGeom>
          <a:solidFill>
            <a:srgbClr val="F2D8A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043" name="TextBox 14"/>
          <p:cNvSpPr txBox="1">
            <a:spLocks noChangeArrowheads="1"/>
          </p:cNvSpPr>
          <p:nvPr/>
        </p:nvSpPr>
        <p:spPr bwMode="auto">
          <a:xfrm>
            <a:off x="6497638" y="2420938"/>
            <a:ext cx="5048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>
                <a:solidFill>
                  <a:srgbClr val="000000"/>
                </a:solidFill>
              </a:rPr>
              <a:t>10</a:t>
            </a:r>
            <a:r>
              <a:rPr lang="en-US" sz="800" baseline="30000">
                <a:solidFill>
                  <a:srgbClr val="000000"/>
                </a:solidFill>
              </a:rPr>
              <a:t>12</a:t>
            </a:r>
            <a:r>
              <a:rPr lang="en-US" sz="800">
                <a:solidFill>
                  <a:srgbClr val="000000"/>
                </a:solidFill>
              </a:rPr>
              <a:t> 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      HF based Luminosity</a:t>
            </a:r>
          </a:p>
        </p:txBody>
      </p:sp>
      <p:pic>
        <p:nvPicPr>
          <p:cNvPr id="17305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 r="8264" b="-1662"/>
          <a:stretch>
            <a:fillRect/>
          </a:stretch>
        </p:blipFill>
        <p:spPr>
          <a:xfrm>
            <a:off x="0" y="1295400"/>
            <a:ext cx="4103688" cy="3124200"/>
          </a:xfrm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6"/>
          <p:cNvPicPr>
            <a:picLocks noGrp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-2541" b="-7001"/>
          <a:stretch>
            <a:fillRect/>
          </a:stretch>
        </p:blipFill>
        <p:spPr>
          <a:xfrm>
            <a:off x="4749800" y="1752600"/>
            <a:ext cx="4394200" cy="2667000"/>
          </a:xfrm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19"/>
          <p:cNvSpPr>
            <a:spLocks noGrp="1"/>
          </p:cNvSpPr>
          <p:nvPr>
            <p:ph sz="half" idx="4294967295"/>
          </p:nvPr>
        </p:nvSpPr>
        <p:spPr>
          <a:xfrm>
            <a:off x="668338" y="4572000"/>
            <a:ext cx="8475662" cy="19812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T</a:t>
            </a:r>
            <a:r>
              <a:rPr lang="en-US" dirty="0" smtClean="0">
                <a:ea typeface="+mn-ea"/>
              </a:rPr>
              <a:t>wo sources of drift with respect to fixed calibration points (VdM scans) were found: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A loss in the HF PMT gains that is almost linear with integrated luminosity, directly affecting the luminosity measurement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A non-linearity in the pileup correction, initially obtained from a low pile-up fill.</a:t>
            </a:r>
          </a:p>
        </p:txBody>
      </p:sp>
      <p:sp>
        <p:nvSpPr>
          <p:cNvPr id="173061" name="Rectangle 1"/>
          <p:cNvSpPr>
            <a:spLocks/>
          </p:cNvSpPr>
          <p:nvPr/>
        </p:nvSpPr>
        <p:spPr bwMode="auto">
          <a:xfrm>
            <a:off x="149225" y="171450"/>
            <a:ext cx="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800">
              <a:solidFill>
                <a:srgbClr val="FF0000"/>
              </a:solidFill>
              <a:latin typeface="Calibri" charset="0"/>
              <a:cs typeface="Gill Sans" charset="0"/>
            </a:endParaRPr>
          </a:p>
        </p:txBody>
      </p:sp>
      <p:sp>
        <p:nvSpPr>
          <p:cNvPr id="173062" name="Rectangle 2"/>
          <p:cNvSpPr>
            <a:spLocks/>
          </p:cNvSpPr>
          <p:nvPr/>
        </p:nvSpPr>
        <p:spPr bwMode="auto">
          <a:xfrm>
            <a:off x="168275" y="696913"/>
            <a:ext cx="840105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2500">
              <a:solidFill>
                <a:srgbClr val="000000"/>
              </a:solidFill>
              <a:latin typeface="Calibri" charset="0"/>
              <a:cs typeface="Gill Sans" charset="0"/>
            </a:endParaRPr>
          </a:p>
        </p:txBody>
      </p:sp>
      <p:sp>
        <p:nvSpPr>
          <p:cNvPr id="15365" name="Rectangle 5"/>
          <p:cNvSpPr>
            <a:spLocks/>
          </p:cNvSpPr>
          <p:nvPr/>
        </p:nvSpPr>
        <p:spPr bwMode="auto">
          <a:xfrm>
            <a:off x="2255838" y="3425825"/>
            <a:ext cx="1882775" cy="3079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Gill Sans" pitchFamily="-65" charset="0"/>
                <a:cs typeface="Gill Sans" pitchFamily="-65" charset="0"/>
              </a:rPr>
              <a:t>HF gain loss effect</a:t>
            </a:r>
          </a:p>
        </p:txBody>
      </p:sp>
      <p:sp>
        <p:nvSpPr>
          <p:cNvPr id="15367" name="Rectangle 7"/>
          <p:cNvSpPr>
            <a:spLocks/>
          </p:cNvSpPr>
          <p:nvPr/>
        </p:nvSpPr>
        <p:spPr bwMode="auto">
          <a:xfrm>
            <a:off x="6546850" y="3349625"/>
            <a:ext cx="2098675" cy="3079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prstClr val="black"/>
                </a:solidFill>
                <a:latin typeface="Calibri"/>
                <a:ea typeface="Gill Sans" pitchFamily="-65" charset="0"/>
                <a:cs typeface="Gill Sans" pitchFamily="-65" charset="0"/>
              </a:rPr>
              <a:t>Non linear PU effect</a:t>
            </a:r>
          </a:p>
        </p:txBody>
      </p:sp>
      <p:sp>
        <p:nvSpPr>
          <p:cNvPr id="17306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17E766-4C9E-0249-8263-0EF72E299A31}" type="slidenum">
              <a:rPr lang="en-US" sz="1200">
                <a:solidFill>
                  <a:srgbClr val="7F7F7F"/>
                </a:solidFill>
                <a:latin typeface="Calibri" charset="0"/>
              </a:rPr>
              <a:pPr eaLnBrk="1" hangingPunct="1"/>
              <a:t>49</a:t>
            </a:fld>
            <a:endParaRPr lang="en-US" sz="1200">
              <a:solidFill>
                <a:srgbClr val="7F7F7F"/>
              </a:solidFill>
              <a:latin typeface="Calibri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UK responsibilities</a:t>
            </a:r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Operation of systems critical to successful CMS operation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based on UK deliverables, with many key staff who are crucial</a:t>
            </a:r>
          </a:p>
          <a:p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Endcap ECAL – </a:t>
            </a: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14648 PbWO4 crystals &amp;  vacuum phototriodes</a:t>
            </a:r>
            <a:endParaRPr lang="en-US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Operation, EE HV system, performance</a:t>
            </a:r>
          </a:p>
          <a:p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Tracker – </a:t>
            </a: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9.3M µstrips,</a:t>
            </a: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largest CMS DAQ system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440 Front End Driver boards - firmware, software, hardware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75,000 APV25: calibration, monitoring, optimising performance</a:t>
            </a:r>
          </a:p>
          <a:p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Global Calorimeter Trigger – </a:t>
            </a: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heart of trigger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80 digital boards - firmware, software, hardware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Calorimeter trigger implementation and monitoring </a:t>
            </a:r>
          </a:p>
          <a:p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Computing support – </a:t>
            </a: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data transfer, MC samples and analysis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shared UK Tier-1, 2 UK Tier-2 sites</a:t>
            </a:r>
            <a:endParaRPr lang="en-US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Offline, as well as online, software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Data Quality Monitoring is important for good physics </a:t>
            </a:r>
          </a:p>
        </p:txBody>
      </p:sp>
      <p:sp>
        <p:nvSpPr>
          <p:cNvPr id="12288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2288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6ACD09-23D6-E346-B1EA-B0937A989CD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New: pixel based luminosity</a:t>
            </a:r>
          </a:p>
        </p:txBody>
      </p:sp>
      <p:sp>
        <p:nvSpPr>
          <p:cNvPr id="48" name="Content Placeholder 47"/>
          <p:cNvSpPr>
            <a:spLocks noGrp="1"/>
          </p:cNvSpPr>
          <p:nvPr>
            <p:ph sz="half" idx="4294967295"/>
          </p:nvPr>
        </p:nvSpPr>
        <p:spPr>
          <a:xfrm>
            <a:off x="457200" y="1031875"/>
            <a:ext cx="8534400" cy="20574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CMS developed new method based on pixel cluster counting: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High granularity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Symbol"/>
              </a:rPr>
              <a:t>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 low occupancy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Symbol"/>
              </a:rPr>
              <a:t>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  largely unaffected by pileup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Efficiency monitored with no sign of any gain change during the year.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Used vertex counting as an independent cross-check.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Used SM candles to independently verify the stability of the luminosity measurements.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pic>
        <p:nvPicPr>
          <p:cNvPr id="174083" name="Picture 3"/>
          <p:cNvPicPr>
            <a:picLocks noGrp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2" b="2119"/>
          <a:stretch>
            <a:fillRect/>
          </a:stretch>
        </p:blipFill>
        <p:spPr>
          <a:xfrm>
            <a:off x="292100" y="3111500"/>
            <a:ext cx="3798888" cy="2209800"/>
          </a:xfrm>
        </p:spPr>
      </p:pic>
      <p:pic>
        <p:nvPicPr>
          <p:cNvPr id="174084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4" t="7317" r="6799"/>
          <a:stretch>
            <a:fillRect/>
          </a:stretch>
        </p:blipFill>
        <p:spPr>
          <a:xfrm>
            <a:off x="4511675" y="2795588"/>
            <a:ext cx="3790950" cy="2895600"/>
          </a:xfrm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Rectangle 2"/>
          <p:cNvSpPr>
            <a:spLocks/>
          </p:cNvSpPr>
          <p:nvPr/>
        </p:nvSpPr>
        <p:spPr bwMode="auto">
          <a:xfrm>
            <a:off x="203200" y="617538"/>
            <a:ext cx="840105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1800">
              <a:solidFill>
                <a:srgbClr val="000080"/>
              </a:solidFill>
              <a:latin typeface="Calibri" charset="0"/>
              <a:cs typeface="Gill Sans" charset="0"/>
            </a:endParaRPr>
          </a:p>
        </p:txBody>
      </p:sp>
      <p:sp>
        <p:nvSpPr>
          <p:cNvPr id="40" name="Rectangle 4"/>
          <p:cNvSpPr>
            <a:spLocks/>
          </p:cNvSpPr>
          <p:nvPr/>
        </p:nvSpPr>
        <p:spPr bwMode="auto">
          <a:xfrm>
            <a:off x="903288" y="3441700"/>
            <a:ext cx="1477962" cy="660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rIns="0" bIns="0" anchor="ctr"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Gill Sans" pitchFamily="-65" charset="0"/>
                <a:cs typeface="Gill Sans" pitchFamily="-65" charset="0"/>
              </a:rPr>
              <a:t>Vertex Counting: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Gill Sans" pitchFamily="-65" charset="0"/>
                <a:cs typeface="Gill Sans" pitchFamily="-65" charset="0"/>
              </a:rPr>
              <a:t>Slope as expected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Gill Sans" pitchFamily="-65" charset="0"/>
                <a:cs typeface="Gill Sans" pitchFamily="-65" charset="0"/>
              </a:rPr>
              <a:t>(vertex merging)</a:t>
            </a: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7889875" y="3779838"/>
            <a:ext cx="0" cy="398462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14"/>
          <p:cNvSpPr>
            <a:spLocks/>
          </p:cNvSpPr>
          <p:nvPr/>
        </p:nvSpPr>
        <p:spPr bwMode="auto">
          <a:xfrm>
            <a:off x="8040688" y="3660775"/>
            <a:ext cx="1125537" cy="739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Gill Sans" pitchFamily="-65" charset="0"/>
                <a:cs typeface="Gill Sans" pitchFamily="-65" charset="0"/>
              </a:rPr>
              <a:t>Spread due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Gill Sans" pitchFamily="-65" charset="0"/>
                <a:cs typeface="Gill Sans" pitchFamily="-65" charset="0"/>
              </a:rPr>
              <a:t>to known inefficiency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72163" y="3060700"/>
            <a:ext cx="1335087" cy="6000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HF/Z-prediction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Pix/Z-prediction</a:t>
            </a:r>
          </a:p>
        </p:txBody>
      </p:sp>
      <p:sp>
        <p:nvSpPr>
          <p:cNvPr id="51" name="Content Placeholder 33"/>
          <p:cNvSpPr txBox="1">
            <a:spLocks/>
          </p:cNvSpPr>
          <p:nvPr/>
        </p:nvSpPr>
        <p:spPr bwMode="auto">
          <a:xfrm>
            <a:off x="719138" y="5691188"/>
            <a:ext cx="7967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5" tIns="45683" rIns="91365" bIns="45683">
            <a:normAutofit/>
          </a:bodyPr>
          <a:lstStyle/>
          <a:p>
            <a:pPr marL="68262" defTabSz="914400" eaLnBrk="0" hangingPunct="0">
              <a:spcBef>
                <a:spcPts val="700"/>
              </a:spcBef>
              <a:buSzPct val="95000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2011 ∫</a:t>
            </a:r>
            <a:r>
              <a:rPr lang="en-US" sz="2000" dirty="0" err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Ldt</a:t>
            </a:r>
            <a:r>
              <a:rPr lang="en-US" sz="2000" dirty="0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 is ~7% higher than previously reported.</a:t>
            </a:r>
          </a:p>
          <a:p>
            <a:pPr marL="455612" lvl="1" defTabSz="914400" eaLnBrk="0" hangingPunct="0">
              <a:spcBef>
                <a:spcPct val="20000"/>
              </a:spcBef>
              <a:buSzPct val="90000"/>
              <a:defRPr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Arial"/>
                <a:ea typeface="ＭＳ Ｐゴシック" charset="-128"/>
                <a:cs typeface="Arial"/>
              </a:rPr>
              <a:t>Systematic uncertainty is now 2.2% dominated by VdM scans variations.</a:t>
            </a:r>
          </a:p>
          <a:p>
            <a:pPr marL="739775" lvl="1" indent="-284163" defTabSz="914400" eaLnBrk="0" hangingPunct="0">
              <a:spcBef>
                <a:spcPct val="20000"/>
              </a:spcBef>
              <a:buSzPct val="90000"/>
              <a:buFont typeface="Wingdings" pitchFamily="84" charset="2"/>
              <a:buChar char="§"/>
              <a:defRPr/>
            </a:pPr>
            <a:endParaRPr lang="en-US" sz="2000" dirty="0">
              <a:solidFill>
                <a:srgbClr val="800000"/>
              </a:solidFill>
              <a:latin typeface="Arial"/>
              <a:ea typeface="ＭＳ Ｐゴシック" charset="-128"/>
              <a:cs typeface="Arial"/>
            </a:endParaRPr>
          </a:p>
          <a:p>
            <a:pPr marL="739775" lvl="1" indent="-284163" defTabSz="914400" eaLnBrk="0" hangingPunct="0">
              <a:spcBef>
                <a:spcPct val="20000"/>
              </a:spcBef>
              <a:buSzPct val="90000"/>
              <a:buFont typeface="Wingdings" pitchFamily="84" charset="2"/>
              <a:buChar char="§"/>
              <a:defRPr/>
            </a:pPr>
            <a:endParaRPr lang="en-US" sz="2000" dirty="0">
              <a:solidFill>
                <a:srgbClr val="800000"/>
              </a:solidFill>
              <a:latin typeface="Arial"/>
              <a:ea typeface="ＭＳ Ｐゴシック" charset="-128"/>
              <a:cs typeface="Arial"/>
            </a:endParaRPr>
          </a:p>
          <a:p>
            <a:pPr marL="739775" lvl="1" indent="-284163" defTabSz="914400" eaLnBrk="0" hangingPunct="0">
              <a:spcBef>
                <a:spcPct val="20000"/>
              </a:spcBef>
              <a:buSzPct val="90000"/>
              <a:buFont typeface="Wingdings" pitchFamily="84" charset="2"/>
              <a:buChar char="§"/>
              <a:defRPr/>
            </a:pPr>
            <a:endParaRPr lang="en-US" sz="2000" dirty="0">
              <a:solidFill>
                <a:srgbClr val="800000"/>
              </a:solidFill>
              <a:latin typeface="Arial"/>
              <a:ea typeface="ＭＳ Ｐゴシック" charset="-128"/>
              <a:cs typeface="Arial"/>
            </a:endParaRPr>
          </a:p>
          <a:p>
            <a:pPr marL="739775" lvl="1" indent="-284163" defTabSz="914400" eaLnBrk="0" hangingPunct="0">
              <a:spcBef>
                <a:spcPct val="20000"/>
              </a:spcBef>
              <a:buSzPct val="90000"/>
              <a:buFont typeface="Wingdings" pitchFamily="84" charset="2"/>
              <a:buChar char="§"/>
              <a:defRPr/>
            </a:pPr>
            <a:endParaRPr lang="en-US" sz="2000" dirty="0">
              <a:solidFill>
                <a:srgbClr val="800000"/>
              </a:solidFill>
              <a:latin typeface="Arial"/>
              <a:ea typeface="ＭＳ Ｐゴシック" charset="-128"/>
              <a:cs typeface="Arial"/>
            </a:endParaRPr>
          </a:p>
          <a:p>
            <a:pPr marL="409575" indent="-341313" defTabSz="914400" eaLnBrk="0" hangingPunct="0">
              <a:spcBef>
                <a:spcPts val="700"/>
              </a:spcBef>
              <a:buSzPct val="95000"/>
              <a:buFont typeface="Wingdings" pitchFamily="84" charset="2"/>
              <a:buChar char=""/>
              <a:defRPr/>
            </a:pPr>
            <a:endParaRPr lang="en-US" sz="2000" dirty="0">
              <a:solidFill>
                <a:prstClr val="black"/>
              </a:solidFill>
              <a:latin typeface="Arial"/>
              <a:ea typeface="ＭＳ Ｐゴシック" charset="-128"/>
              <a:cs typeface="Arial"/>
            </a:endParaRPr>
          </a:p>
          <a:p>
            <a:pPr marL="409575" indent="-341313" defTabSz="914400" eaLnBrk="0" hangingPunct="0">
              <a:spcBef>
                <a:spcPts val="700"/>
              </a:spcBef>
              <a:buSzPct val="95000"/>
              <a:buFont typeface="Wingdings" pitchFamily="84" charset="2"/>
              <a:buChar char=""/>
              <a:defRPr/>
            </a:pPr>
            <a:endParaRPr lang="en-US" sz="2000" dirty="0">
              <a:solidFill>
                <a:prstClr val="black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7409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A39139-81E6-1C48-8C7B-C45ECAD09863}" type="slidenum">
              <a:rPr lang="en-US" sz="1200">
                <a:solidFill>
                  <a:srgbClr val="7F7F7F"/>
                </a:solidFill>
                <a:latin typeface="Calibri" charset="0"/>
              </a:rPr>
              <a:pPr eaLnBrk="1" hangingPunct="1"/>
              <a:t>50</a:t>
            </a:fld>
            <a:endParaRPr lang="en-US" sz="1200">
              <a:solidFill>
                <a:srgbClr val="7F7F7F"/>
              </a:solidFill>
              <a:latin typeface="Calibri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PPGP April 2012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Tracker</a:t>
            </a:r>
          </a:p>
        </p:txBody>
      </p:sp>
      <p:sp>
        <p:nvSpPr>
          <p:cNvPr id="123906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6575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Continued excellent performance – contributes to all physics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Main UK tasks in DAQ &amp; DQM:  steady attention to FED operation &amp; performance, adapting to changes in CMS operations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Preparation for -20°C operation in LS1</a:t>
            </a:r>
          </a:p>
          <a:p>
            <a:pPr lvl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2390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F4D612-780A-ED4F-BCD0-43F093A0AE8A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3909" name="Picture 3" descr="TrackerGeneralMeeting_28_06_20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556" r="160" b="7964"/>
          <a:stretch>
            <a:fillRect/>
          </a:stretch>
        </p:blipFill>
        <p:spPr bwMode="auto">
          <a:xfrm>
            <a:off x="546100" y="2597150"/>
            <a:ext cx="427831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6" descr="FED_V2_01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2044700"/>
            <a:ext cx="3048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ackerGeneralMeeting_28_06_201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2" t="16112" r="24829" b="5927"/>
          <a:stretch>
            <a:fillRect/>
          </a:stretch>
        </p:blipFill>
        <p:spPr bwMode="auto">
          <a:xfrm>
            <a:off x="5257800" y="2122488"/>
            <a:ext cx="2778125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ECAL</a:t>
            </a:r>
          </a:p>
        </p:txBody>
      </p:sp>
      <p:sp>
        <p:nvSpPr>
          <p:cNvPr id="1249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Impact on many physics areas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W/Z, Higgs, Z’, …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Optimisation of performance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Calibration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Monitoring for short &amp; long term</a:t>
            </a:r>
          </a:p>
        </p:txBody>
      </p:sp>
      <p:sp>
        <p:nvSpPr>
          <p:cNvPr id="12493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2493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946312-3731-7D4F-9199-3FFD4613D37B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4933" name="Content Placeholder 1" descr="malberti_Hgg_LakeLouise_draf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7" b="6496"/>
          <a:stretch>
            <a:fillRect/>
          </a:stretch>
        </p:blipFill>
        <p:spPr bwMode="auto">
          <a:xfrm>
            <a:off x="457200" y="2882900"/>
            <a:ext cx="82296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24934" name="Picture 30" descr="propaganda_noIC_noLaser-Fit-regrCorr_ele-EB_g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579438"/>
            <a:ext cx="28527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13D120-6CB3-0B4F-AB86-47F30EA3C2C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40180" indent="0" eaLnBrk="1" hangingPunct="1">
              <a:defRPr/>
            </a:pPr>
            <a:r>
              <a:rPr lang="en-US" sz="3200" smtClean="0"/>
              <a:t>Global Calorimeter Trigger (GCT)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071563"/>
            <a:ext cx="8839200" cy="5214937"/>
          </a:xfrm>
        </p:spPr>
        <p:txBody>
          <a:bodyPr rIns="116988"/>
          <a:lstStyle/>
          <a:p>
            <a:pPr marL="241080" indent="-241093" eaLnBrk="1" hangingPunct="1">
              <a:spcBef>
                <a:spcPts val="562"/>
              </a:spcBef>
              <a:defRPr/>
            </a:pPr>
            <a:r>
              <a:rPr lang="en-US" sz="2000" dirty="0" smtClean="0"/>
              <a:t>Central role in CMS data taking and physics analysis </a:t>
            </a:r>
          </a:p>
          <a:p>
            <a:pPr marL="550245" lvl="1" indent="-200911" eaLnBrk="1" hangingPunct="1">
              <a:lnSpc>
                <a:spcPct val="110000"/>
              </a:lnSpc>
              <a:spcBef>
                <a:spcPts val="492"/>
              </a:spcBef>
              <a:defRPr/>
            </a:pPr>
            <a:r>
              <a:rPr lang="en-US" sz="1600" dirty="0" smtClean="0"/>
              <a:t>All discovery channels searching for electrons, photons, jets and missing energy</a:t>
            </a:r>
          </a:p>
          <a:p>
            <a:pPr marL="487142" lvl="1" indent="-241093" eaLnBrk="1" hangingPunct="1">
              <a:spcBef>
                <a:spcPts val="562"/>
              </a:spcBef>
              <a:defRPr/>
            </a:pPr>
            <a:endParaRPr lang="en-US" sz="1600" dirty="0" smtClean="0"/>
          </a:p>
          <a:p>
            <a:pPr marL="241080" indent="-241093" eaLnBrk="1" hangingPunct="1">
              <a:spcBef>
                <a:spcPts val="562"/>
              </a:spcBef>
              <a:defRPr/>
            </a:pPr>
            <a:r>
              <a:rPr lang="en-US" sz="2000" dirty="0" smtClean="0"/>
              <a:t>Vital to provide uninterrupted service</a:t>
            </a:r>
          </a:p>
          <a:p>
            <a:pPr marL="550245" lvl="1" indent="-200911" eaLnBrk="1" hangingPunct="1">
              <a:lnSpc>
                <a:spcPct val="110000"/>
              </a:lnSpc>
              <a:spcBef>
                <a:spcPts val="492"/>
              </a:spcBef>
              <a:defRPr/>
            </a:pPr>
            <a:r>
              <a:rPr lang="en-US" sz="1600" dirty="0" smtClean="0"/>
              <a:t>Team at CERN providing round-the clock support</a:t>
            </a:r>
          </a:p>
          <a:p>
            <a:pPr marL="550245" lvl="1" indent="-200911" eaLnBrk="1" hangingPunct="1">
              <a:spcBef>
                <a:spcPts val="492"/>
              </a:spcBef>
              <a:defRPr/>
            </a:pPr>
            <a:r>
              <a:rPr lang="en-US" sz="1600" dirty="0" smtClean="0"/>
              <a:t>Less than 1% of CMS downtime in 2011 from GCT</a:t>
            </a:r>
          </a:p>
          <a:p>
            <a:pPr marL="487142" lvl="1" indent="-241093" eaLnBrk="1" hangingPunct="1">
              <a:spcBef>
                <a:spcPts val="562"/>
              </a:spcBef>
              <a:defRPr/>
            </a:pPr>
            <a:endParaRPr lang="en-US" sz="1600" dirty="0" smtClean="0"/>
          </a:p>
          <a:p>
            <a:pPr marL="241080" indent="-241093" eaLnBrk="1" hangingPunct="1">
              <a:spcBef>
                <a:spcPts val="562"/>
              </a:spcBef>
              <a:defRPr/>
            </a:pPr>
            <a:r>
              <a:rPr lang="en-US" sz="2000" dirty="0" smtClean="0">
                <a:cs typeface="Zapf Dingbats" charset="0"/>
              </a:rPr>
              <a:t>Well understood performance vital ➔</a:t>
            </a:r>
            <a:endParaRPr lang="en-US" sz="2000" dirty="0" smtClean="0"/>
          </a:p>
          <a:p>
            <a:pPr marL="550245" lvl="1" indent="-200911" eaLnBrk="1" hangingPunct="1">
              <a:lnSpc>
                <a:spcPct val="110000"/>
              </a:lnSpc>
              <a:spcBef>
                <a:spcPts val="492"/>
              </a:spcBef>
              <a:defRPr/>
            </a:pPr>
            <a:r>
              <a:rPr lang="en-US" sz="1600" dirty="0" smtClean="0"/>
              <a:t>Prompt analysis team at CERN to react quickly</a:t>
            </a:r>
          </a:p>
          <a:p>
            <a:pPr marL="831233" lvl="2" indent="-200911" eaLnBrk="1" hangingPunct="1">
              <a:spcBef>
                <a:spcPts val="492"/>
              </a:spcBef>
              <a:defRPr/>
            </a:pPr>
            <a:endParaRPr lang="en-US" sz="1300" dirty="0" smtClean="0"/>
          </a:p>
          <a:p>
            <a:pPr marL="241080" indent="-241093" eaLnBrk="1" hangingPunct="1">
              <a:lnSpc>
                <a:spcPct val="100000"/>
              </a:lnSpc>
              <a:spcBef>
                <a:spcPts val="562"/>
              </a:spcBef>
              <a:defRPr/>
            </a:pPr>
            <a:r>
              <a:rPr lang="en-US" sz="2000" dirty="0" smtClean="0"/>
              <a:t>Flexibility and rapid response to requests </a:t>
            </a:r>
          </a:p>
          <a:p>
            <a:pPr marL="241080" indent="-241093" eaLnBrk="1" hangingPunct="1">
              <a:spcBef>
                <a:spcPts val="562"/>
              </a:spcBef>
              <a:buFont typeface="Wingdings" charset="0"/>
              <a:buNone/>
              <a:defRPr/>
            </a:pPr>
            <a:r>
              <a:rPr lang="en-US" sz="2000" dirty="0" smtClean="0"/>
              <a:t>for new/improved algorithms</a:t>
            </a:r>
          </a:p>
          <a:p>
            <a:pPr marL="550245" lvl="1" indent="-200911" eaLnBrk="1" hangingPunct="1">
              <a:lnSpc>
                <a:spcPct val="110000"/>
              </a:lnSpc>
              <a:spcBef>
                <a:spcPts val="492"/>
              </a:spcBef>
              <a:defRPr/>
            </a:pPr>
            <a:r>
              <a:rPr lang="en-US" sz="1600" dirty="0" smtClean="0"/>
              <a:t>Improvements to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tau finding</a:t>
            </a:r>
          </a:p>
          <a:p>
            <a:pPr marL="550245" lvl="1" indent="-200911" eaLnBrk="1" hangingPunct="1">
              <a:spcBef>
                <a:spcPts val="492"/>
              </a:spcBef>
              <a:defRPr/>
            </a:pPr>
            <a:r>
              <a:rPr lang="en-US" sz="1600" dirty="0" smtClean="0"/>
              <a:t>New algorithm for missing energy from jets added</a:t>
            </a:r>
          </a:p>
          <a:p>
            <a:pPr marL="550245" lvl="1" indent="-200911" eaLnBrk="1" hangingPunct="1">
              <a:spcBef>
                <a:spcPts val="492"/>
              </a:spcBef>
              <a:defRPr/>
            </a:pPr>
            <a:r>
              <a:rPr lang="en-US" sz="1600" dirty="0" smtClean="0"/>
              <a:t>Improvements to jet algorithm being investigated for high pile-up in 2012 running</a:t>
            </a:r>
          </a:p>
        </p:txBody>
      </p:sp>
      <p:pic>
        <p:nvPicPr>
          <p:cNvPr id="1259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7988" y="2201863"/>
            <a:ext cx="3294062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6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r>
              <a:rPr lang="en-US" b="0" cap="none">
                <a:latin typeface="Calibri" charset="0"/>
                <a:ea typeface="ＭＳ Ｐゴシック" charset="0"/>
                <a:cs typeface="ＭＳ Ｐゴシック" charset="0"/>
              </a:rPr>
              <a:t>Physics Status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697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PPGP April 2012</a:t>
            </a:r>
          </a:p>
        </p:txBody>
      </p:sp>
      <p:sp>
        <p:nvSpPr>
          <p:cNvPr id="1269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F345CC-5654-0C44-B522-32218D6B4A6C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Slid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s">
      <a:majorFont>
        <a:latin typeface="Verdana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Apex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bg1">
              <a:shade val="100000"/>
              <a:satMod val="150000"/>
            </a:schemeClr>
          </a:gs>
          <a:gs pos="65000">
            <a:schemeClr val="bg1">
              <a:shade val="90000"/>
              <a:satMod val="375000"/>
            </a:schemeClr>
          </a:gs>
          <a:gs pos="100000">
            <a:schemeClr val="phClr">
              <a:tint val="88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53000"/>
              <a:satMod val="200000"/>
            </a:schemeClr>
            <a:schemeClr val="phClr">
              <a:tint val="78000"/>
              <a:satMod val="230000"/>
            </a:schemeClr>
          </a:duotone>
        </a:blip>
        <a:tile tx="0" ty="0" sx="90000" sy="90000" flip="none" algn="t"/>
      </a:blip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17304</TotalTime>
  <Words>3284</Words>
  <Application>Microsoft Macintosh PowerPoint</Application>
  <PresentationFormat>On-screen Show (4:3)</PresentationFormat>
  <Paragraphs>618</Paragraphs>
  <Slides>50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Office Theme</vt:lpstr>
      <vt:lpstr>1_EvF_fortemplate</vt:lpstr>
      <vt:lpstr>2_EvF_fortemplate</vt:lpstr>
      <vt:lpstr>1_Office Theme</vt:lpstr>
      <vt:lpstr>2_Office Theme</vt:lpstr>
      <vt:lpstr>Slides</vt:lpstr>
      <vt:lpstr>Blank Presentation</vt:lpstr>
      <vt:lpstr>3_Office Theme</vt:lpstr>
      <vt:lpstr>4_Office Theme</vt:lpstr>
      <vt:lpstr>1_Blank Presentation</vt:lpstr>
      <vt:lpstr>Photo Editor Photo</vt:lpstr>
      <vt:lpstr>Equation</vt:lpstr>
      <vt:lpstr>UK CMS:  Status and plans </vt:lpstr>
      <vt:lpstr>LHC performance</vt:lpstr>
      <vt:lpstr>CMS status</vt:lpstr>
      <vt:lpstr>However, should not be complacent…</vt:lpstr>
      <vt:lpstr>UK responsibilities</vt:lpstr>
      <vt:lpstr>Tracker</vt:lpstr>
      <vt:lpstr>ECAL</vt:lpstr>
      <vt:lpstr>Global Calorimeter Trigger (GCT)</vt:lpstr>
      <vt:lpstr>Physics Status</vt:lpstr>
      <vt:lpstr>CMS Physics Publications</vt:lpstr>
      <vt:lpstr>Physics overview</vt:lpstr>
      <vt:lpstr>Electroweak Highlights</vt:lpstr>
      <vt:lpstr>W charge asymmetry</vt:lpstr>
      <vt:lpstr>EWK – Drell-Yan</vt:lpstr>
      <vt:lpstr>Top Mass</vt:lpstr>
      <vt:lpstr>CMS SUSY Searches  with 1 fb-1 (Summer 2011)</vt:lpstr>
      <vt:lpstr>First SUSY Search</vt:lpstr>
      <vt:lpstr>From W Polarisation to SUSY Searches</vt:lpstr>
      <vt:lpstr>Exotica Landscape</vt:lpstr>
      <vt:lpstr>Exotica Landscape</vt:lpstr>
      <vt:lpstr>Exotic analyses</vt:lpstr>
      <vt:lpstr>Higgs boson searches</vt:lpstr>
      <vt:lpstr>Higgs: CMS Papers submitted February 2012</vt:lpstr>
      <vt:lpstr>H®gg</vt:lpstr>
      <vt:lpstr>Future plans</vt:lpstr>
      <vt:lpstr>Expectations for 2012</vt:lpstr>
      <vt:lpstr>Pileup Studies for Physics</vt:lpstr>
      <vt:lpstr>Data parking</vt:lpstr>
      <vt:lpstr>Future programme</vt:lpstr>
      <vt:lpstr>Request for resources</vt:lpstr>
      <vt:lpstr>Summary</vt:lpstr>
      <vt:lpstr>Backup</vt:lpstr>
      <vt:lpstr>SUSY</vt:lpstr>
      <vt:lpstr>First SUSY Search: αT </vt:lpstr>
      <vt:lpstr>Approaching the 1 TeV Mass Scale</vt:lpstr>
      <vt:lpstr>SUSY Searches</vt:lpstr>
      <vt:lpstr>CMS Inclusive Razor</vt:lpstr>
      <vt:lpstr>EXOTICA</vt:lpstr>
      <vt:lpstr>Searches for W’/Z’</vt:lpstr>
      <vt:lpstr>HIGGS</vt:lpstr>
      <vt:lpstr>      Higgs Updates: since February submissions</vt:lpstr>
      <vt:lpstr>Exotics analyses</vt:lpstr>
      <vt:lpstr>New Combination</vt:lpstr>
      <vt:lpstr>H → γγ MVA Results</vt:lpstr>
      <vt:lpstr>New Combination: p-vals and SM consistency</vt:lpstr>
      <vt:lpstr>Charged and doubly charged Higgs</vt:lpstr>
      <vt:lpstr>PowerPoint Presentation</vt:lpstr>
      <vt:lpstr>PowerPoint Presentation</vt:lpstr>
      <vt:lpstr>      HF based Luminosity</vt:lpstr>
      <vt:lpstr>New: pixel based luminosity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Geoff Hall</cp:lastModifiedBy>
  <cp:revision>485</cp:revision>
  <cp:lastPrinted>2008-05-19T10:20:07Z</cp:lastPrinted>
  <dcterms:created xsi:type="dcterms:W3CDTF">2009-04-20T10:57:32Z</dcterms:created>
  <dcterms:modified xsi:type="dcterms:W3CDTF">2012-04-11T17:39:42Z</dcterms:modified>
</cp:coreProperties>
</file>