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embeddings/Microsoft_Equation5.bin" ContentType="application/vnd.openxmlformats-officedocument.oleObject"/>
  <Default Extension="bin" ContentType="application/vnd.openxmlformats-officedocument.presentationml.printerSettings"/>
  <Override PartName="/ppt/embeddings/oleObject5.bin" ContentType="application/vnd.openxmlformats-officedocument.oleObject"/>
  <Override PartName="/ppt/embeddings/Microsoft_Equation25.bin" ContentType="application/vnd.openxmlformats-officedocument.oleObject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embeddings/oleObject9.bin" ContentType="application/vnd.openxmlformats-officedocument.oleObject"/>
  <Override PartName="/ppt/slideLayouts/slideLayout10.xml" ContentType="application/vnd.openxmlformats-officedocument.presentationml.slideLayout+xml"/>
  <Override PartName="/ppt/embeddings/Microsoft_Equation13.bin" ContentType="application/vnd.openxmlformats-officedocument.oleObject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embeddings/Microsoft_Equation2.bin" ContentType="application/vnd.openxmlformats-officedocument.oleObject"/>
  <Override PartName="/ppt/slides/slide46.xml" ContentType="application/vnd.openxmlformats-officedocument.presentationml.slide+xml"/>
  <Override PartName="/ppt/embeddings/oleObject2.bin" ContentType="application/vnd.openxmlformats-officedocument.oleObject"/>
  <Override PartName="/ppt/embeddings/Microsoft_Equation17.bin" ContentType="application/vnd.openxmlformats-officedocument.oleObject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embeddings/Microsoft_Equation14.bin" ContentType="application/vnd.openxmlformats-officedocument.oleObject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slideLayouts/slideLayout6.xml" ContentType="application/vnd.openxmlformats-officedocument.presentationml.slideLayout+xml"/>
  <Override PartName="/ppt/embeddings/oleObject3.bin" ContentType="application/vnd.openxmlformats-officedocument.oleObject"/>
  <Override PartName="/ppt/embeddings/Microsoft_Equation18.bin" ContentType="application/vnd.openxmlformats-officedocument.oleObject"/>
  <Override PartName="/ppt/slides/slide71.xml" ContentType="application/vnd.openxmlformats-officedocument.presentationml.slide+xml"/>
  <Override PartName="/ppt/embeddings/Microsoft_Equation23.bin" ContentType="application/vnd.openxmlformats-officedocument.oleObject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oleObject7.bin" ContentType="application/vnd.openxmlformats-officedocument.oleObject"/>
  <Override PartName="/ppt/embeddings/Microsoft_Equation11.bin" ContentType="application/vnd.openxmlformats-officedocument.oleObject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Default Extension="doc" ContentType="application/msword"/>
  <Override PartName="/ppt/embeddings/Microsoft_Equation15.bin" ContentType="application/vnd.openxmlformats-officedocument.oleObject"/>
  <Override PartName="/ppt/slideLayouts/slideLayout12.xml" ContentType="application/vnd.openxmlformats-officedocument.presentationml.slideLayout+xml"/>
  <Override PartName="/ppt/embeddings/Microsoft_Equation20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embeddings/Microsoft_Equation19.bin" ContentType="application/vnd.openxmlformats-officedocument.oleObject"/>
  <Override PartName="/ppt/embeddings/oleObject4.bin" ContentType="application/vnd.openxmlformats-officedocument.oleObject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embeddings/Microsoft_Equation24.bin" ContentType="application/vnd.openxmlformats-officedocument.oleObject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embeddings/Microsoft_Equation26.bin" ContentType="application/vnd.openxmlformats-officedocument.oleObject"/>
  <Override PartName="/ppt/embeddings/oleObject8.bin" ContentType="application/vnd.openxmlformats-officedocument.oleObject"/>
  <Override PartName="/ppt/embeddings/Microsoft_Equation12.bin" ContentType="application/vnd.openxmlformats-officedocument.oleObject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Override PartName="/ppt/embeddings/Microsoft_Equation16.bin" ContentType="application/vnd.openxmlformats-officedocument.oleObject"/>
  <Default Extension="png" ContentType="image/png"/>
  <Override PartName="/ppt/embeddings/Microsoft_Equation2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35" r:id="rId2"/>
    <p:sldId id="295" r:id="rId3"/>
    <p:sldId id="296" r:id="rId4"/>
    <p:sldId id="297" r:id="rId5"/>
    <p:sldId id="378" r:id="rId6"/>
    <p:sldId id="336" r:id="rId7"/>
    <p:sldId id="299" r:id="rId8"/>
    <p:sldId id="325" r:id="rId9"/>
    <p:sldId id="298" r:id="rId10"/>
    <p:sldId id="300" r:id="rId11"/>
    <p:sldId id="377" r:id="rId12"/>
    <p:sldId id="333" r:id="rId13"/>
    <p:sldId id="302" r:id="rId14"/>
    <p:sldId id="312" r:id="rId15"/>
    <p:sldId id="387" r:id="rId16"/>
    <p:sldId id="332" r:id="rId17"/>
    <p:sldId id="348" r:id="rId18"/>
    <p:sldId id="337" r:id="rId19"/>
    <p:sldId id="304" r:id="rId20"/>
    <p:sldId id="388" r:id="rId21"/>
    <p:sldId id="346" r:id="rId22"/>
    <p:sldId id="334" r:id="rId23"/>
    <p:sldId id="331" r:id="rId24"/>
    <p:sldId id="310" r:id="rId25"/>
    <p:sldId id="347" r:id="rId26"/>
    <p:sldId id="339" r:id="rId27"/>
    <p:sldId id="311" r:id="rId28"/>
    <p:sldId id="340" r:id="rId29"/>
    <p:sldId id="341" r:id="rId30"/>
    <p:sldId id="342" r:id="rId31"/>
    <p:sldId id="344" r:id="rId32"/>
    <p:sldId id="345" r:id="rId33"/>
    <p:sldId id="314" r:id="rId34"/>
    <p:sldId id="338" r:id="rId35"/>
    <p:sldId id="349" r:id="rId36"/>
    <p:sldId id="316" r:id="rId37"/>
    <p:sldId id="315" r:id="rId38"/>
    <p:sldId id="317" r:id="rId39"/>
    <p:sldId id="381" r:id="rId40"/>
    <p:sldId id="318" r:id="rId41"/>
    <p:sldId id="385" r:id="rId42"/>
    <p:sldId id="386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83" r:id="rId63"/>
    <p:sldId id="382" r:id="rId64"/>
    <p:sldId id="384" r:id="rId65"/>
    <p:sldId id="369" r:id="rId66"/>
    <p:sldId id="370" r:id="rId67"/>
    <p:sldId id="371" r:id="rId68"/>
    <p:sldId id="372" r:id="rId69"/>
    <p:sldId id="373" r:id="rId70"/>
    <p:sldId id="374" r:id="rId71"/>
    <p:sldId id="375" r:id="rId72"/>
  </p:sldIdLst>
  <p:sldSz cx="9144000" cy="6858000" type="screen4x3"/>
  <p:notesSz cx="6781800" cy="985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kumimoji="1" sz="2400" i="1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FFCC00"/>
    <a:srgbClr val="FFFF00"/>
    <a:srgbClr val="FFFF66"/>
    <a:srgbClr val="FFFF99"/>
    <a:srgbClr val="FFFFCC"/>
    <a:srgbClr val="CCECFF"/>
    <a:srgbClr val="070FC4"/>
    <a:srgbClr val="FFDBE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 showComments="0">
  <p:normalViewPr snapVertSplitter="1" vertBarState="minimized" horzBarState="maximized">
    <p:restoredLeft sz="32787"/>
    <p:restoredTop sz="90929"/>
  </p:normalViewPr>
  <p:slideViewPr>
    <p:cSldViewPr snapToGrid="0">
      <p:cViewPr varScale="1">
        <p:scale>
          <a:sx n="126" d="100"/>
          <a:sy n="126" d="100"/>
        </p:scale>
        <p:origin x="-8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4" Type="http://schemas.openxmlformats.org/officeDocument/2006/relationships/slide" Target="slides/slide36.xml"/><Relationship Id="rId5" Type="http://schemas.openxmlformats.org/officeDocument/2006/relationships/slide" Target="slides/slide46.xml"/><Relationship Id="rId6" Type="http://schemas.openxmlformats.org/officeDocument/2006/relationships/slide" Target="slides/slide51.xml"/><Relationship Id="rId7" Type="http://schemas.openxmlformats.org/officeDocument/2006/relationships/slide" Target="slides/slide58.xml"/><Relationship Id="rId1" Type="http://schemas.openxmlformats.org/officeDocument/2006/relationships/slide" Target="slides/slide17.xml"/><Relationship Id="rId2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ict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ict"/><Relationship Id="rId4" Type="http://schemas.openxmlformats.org/officeDocument/2006/relationships/image" Target="../media/image62.png"/><Relationship Id="rId5" Type="http://schemas.openxmlformats.org/officeDocument/2006/relationships/image" Target="../media/image63.pict"/><Relationship Id="rId6" Type="http://schemas.openxmlformats.org/officeDocument/2006/relationships/image" Target="../media/image64.png"/><Relationship Id="rId1" Type="http://schemas.openxmlformats.org/officeDocument/2006/relationships/image" Target="../media/image59.png"/><Relationship Id="rId2" Type="http://schemas.openxmlformats.org/officeDocument/2006/relationships/image" Target="../media/image60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2.png"/><Relationship Id="rId3" Type="http://schemas.openxmlformats.org/officeDocument/2006/relationships/image" Target="../media/image66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Relationship Id="rId2" Type="http://schemas.openxmlformats.org/officeDocument/2006/relationships/image" Target="../media/image9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ict"/><Relationship Id="rId4" Type="http://schemas.openxmlformats.org/officeDocument/2006/relationships/image" Target="../media/image15.pict"/><Relationship Id="rId1" Type="http://schemas.openxmlformats.org/officeDocument/2006/relationships/image" Target="../media/image12.pict"/><Relationship Id="rId2" Type="http://schemas.openxmlformats.org/officeDocument/2006/relationships/image" Target="../media/image13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Relationship Id="rId2" Type="http://schemas.openxmlformats.org/officeDocument/2006/relationships/image" Target="../media/image22.pict"/><Relationship Id="rId3" Type="http://schemas.openxmlformats.org/officeDocument/2006/relationships/image" Target="../media/image2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Relationship Id="rId2" Type="http://schemas.openxmlformats.org/officeDocument/2006/relationships/image" Target="../media/image37.pict"/><Relationship Id="rId3" Type="http://schemas.openxmlformats.org/officeDocument/2006/relationships/image" Target="../media/image3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t" anchorCtr="0" compatLnSpc="1">
            <a:prstTxWarp prst="textNoShape">
              <a:avLst/>
            </a:prstTxWarp>
          </a:bodyPr>
          <a:lstStyle>
            <a:lvl1pPr defTabSz="939800">
              <a:defRPr kumimoji="0" sz="1200" i="0">
                <a:latin typeface="Times New Roman" pitchFamily="-112" charset="0"/>
              </a:defRPr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t" anchorCtr="0" compatLnSpc="1">
            <a:prstTxWarp prst="textNoShape">
              <a:avLst/>
            </a:prstTxWarp>
          </a:bodyPr>
          <a:lstStyle>
            <a:lvl1pPr algn="r" defTabSz="939800">
              <a:defRPr kumimoji="0" sz="1200" i="0">
                <a:latin typeface="Times New Roman" pitchFamily="-112" charset="0"/>
              </a:defRPr>
            </a:lvl1pPr>
          </a:lstStyle>
          <a:p>
            <a:fld id="{9003A989-4582-ED4F-8597-53CB4D3241EE}" type="datetime1">
              <a:rPr lang="en-US"/>
              <a:pPr/>
              <a:t>2/2/12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38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b" anchorCtr="0" compatLnSpc="1">
            <a:prstTxWarp prst="textNoShape">
              <a:avLst/>
            </a:prstTxWarp>
          </a:bodyPr>
          <a:lstStyle>
            <a:lvl1pPr defTabSz="939800">
              <a:defRPr kumimoji="0" sz="1200" i="0">
                <a:latin typeface="Times New Roman" pitchFamily="-112" charset="0"/>
              </a:defRPr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363075"/>
            <a:ext cx="29384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b" anchorCtr="0" compatLnSpc="1">
            <a:prstTxWarp prst="textNoShape">
              <a:avLst/>
            </a:prstTxWarp>
          </a:bodyPr>
          <a:lstStyle>
            <a:lvl1pPr algn="r" defTabSz="939800">
              <a:defRPr kumimoji="0" sz="1200" i="0">
                <a:latin typeface="Times New Roman" pitchFamily="-112" charset="0"/>
              </a:defRPr>
            </a:lvl1pPr>
          </a:lstStyle>
          <a:p>
            <a:fld id="{B27556EF-2204-2044-B8CB-50AC52032C4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t" anchorCtr="0" compatLnSpc="1">
            <a:prstTxWarp prst="textNoShape">
              <a:avLst/>
            </a:prstTxWarp>
          </a:bodyPr>
          <a:lstStyle>
            <a:lvl1pPr defTabSz="939800">
              <a:defRPr kumimoji="0" sz="1200" i="0">
                <a:latin typeface="Times New Roman" pitchFamily="-112" charset="0"/>
              </a:defRPr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28688" y="739775"/>
            <a:ext cx="4926012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681538"/>
            <a:ext cx="497522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t" anchorCtr="0" compatLnSpc="1">
            <a:prstTxWarp prst="textNoShape">
              <a:avLst/>
            </a:prstTxWarp>
          </a:bodyPr>
          <a:lstStyle>
            <a:lvl1pPr algn="r" defTabSz="939800">
              <a:defRPr kumimoji="0" sz="1200" i="0">
                <a:latin typeface="Times New Roman" pitchFamily="-112" charset="0"/>
              </a:defRPr>
            </a:lvl1pPr>
          </a:lstStyle>
          <a:p>
            <a:fld id="{97F9E1BA-3DD5-BA4A-A833-5826264E37C8}" type="datetime1">
              <a:rPr lang="en-US"/>
              <a:pPr/>
              <a:t>2/2/12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075"/>
            <a:ext cx="2938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b" anchorCtr="0" compatLnSpc="1">
            <a:prstTxWarp prst="textNoShape">
              <a:avLst/>
            </a:prstTxWarp>
          </a:bodyPr>
          <a:lstStyle>
            <a:lvl1pPr defTabSz="939800">
              <a:defRPr kumimoji="0" sz="1200" i="0">
                <a:latin typeface="Times New Roman" pitchFamily="-112" charset="0"/>
              </a:defRPr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363075"/>
            <a:ext cx="29384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65" tIns="46982" rIns="93965" bIns="46982" numCol="1" anchor="b" anchorCtr="0" compatLnSpc="1">
            <a:prstTxWarp prst="textNoShape">
              <a:avLst/>
            </a:prstTxWarp>
          </a:bodyPr>
          <a:lstStyle>
            <a:lvl1pPr algn="r" defTabSz="939800">
              <a:defRPr kumimoji="0" sz="1200" i="0">
                <a:latin typeface="Times New Roman" pitchFamily="-112" charset="0"/>
              </a:defRPr>
            </a:lvl1pPr>
          </a:lstStyle>
          <a:p>
            <a:fld id="{38BE5600-D863-9141-9AFA-918F61BB0BB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685B5F1-A395-DB4A-B5A5-D1355EA2EFB5}" type="datetime1">
              <a:rPr lang="en-US"/>
              <a:pPr/>
              <a:t>2/2/12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EC4BF-F1B5-664B-9DDF-E5ACDF46F10D}" type="slidenum">
              <a:rPr lang="en-US"/>
              <a:pPr/>
              <a:t>62</a:t>
            </a:fld>
            <a:endParaRPr lang="en-US"/>
          </a:p>
        </p:txBody>
      </p:sp>
      <p:sp>
        <p:nvSpPr>
          <p:cNvPr id="920578" name="Rectangle 7"/>
          <p:cNvSpPr txBox="1">
            <a:spLocks noGrp="1" noChangeArrowheads="1"/>
          </p:cNvSpPr>
          <p:nvPr/>
        </p:nvSpPr>
        <p:spPr bwMode="auto">
          <a:xfrm>
            <a:off x="3843338" y="9363075"/>
            <a:ext cx="29384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498" tIns="47250" rIns="94498" bIns="47250" anchor="b">
            <a:prstTxWarp prst="textNoShape">
              <a:avLst/>
            </a:prstTxWarp>
          </a:bodyPr>
          <a:lstStyle/>
          <a:p>
            <a:pPr algn="r" defTabSz="944563"/>
            <a:fld id="{154795D5-A90F-DD40-BCAA-C85EBA54567E}" type="slidenum">
              <a:rPr kumimoji="0" lang="en-GB" sz="1200" i="0">
                <a:latin typeface="Times New Roman" pitchFamily="-112" charset="0"/>
              </a:rPr>
              <a:pPr algn="r" defTabSz="944563"/>
              <a:t>62</a:t>
            </a:fld>
            <a:endParaRPr kumimoji="0" lang="en-GB" sz="1200" i="0">
              <a:latin typeface="Times New Roman" pitchFamily="-112" charset="0"/>
            </a:endParaRPr>
          </a:p>
        </p:txBody>
      </p:sp>
      <p:sp>
        <p:nvSpPr>
          <p:cNvPr id="92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0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9950"/>
            <a:ext cx="4972050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498" tIns="47250" rIns="94498" bIns="4725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58F1507-D834-694E-8388-BC886968964D}" type="datetime1">
              <a:rPr lang="en-US"/>
              <a:pPr/>
              <a:t>2/2/12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C861E3-4597-1E4E-8D1B-287211ECCB71}" type="slidenum">
              <a:rPr lang="en-US"/>
              <a:pPr/>
              <a:t>64</a:t>
            </a:fld>
            <a:endParaRPr lang="en-US"/>
          </a:p>
        </p:txBody>
      </p:sp>
      <p:sp>
        <p:nvSpPr>
          <p:cNvPr id="922626" name="Rectangle 7"/>
          <p:cNvSpPr txBox="1">
            <a:spLocks noGrp="1" noChangeArrowheads="1"/>
          </p:cNvSpPr>
          <p:nvPr/>
        </p:nvSpPr>
        <p:spPr bwMode="auto">
          <a:xfrm>
            <a:off x="3843338" y="9363075"/>
            <a:ext cx="29384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498" tIns="47250" rIns="94498" bIns="47250" anchor="b">
            <a:prstTxWarp prst="textNoShape">
              <a:avLst/>
            </a:prstTxWarp>
          </a:bodyPr>
          <a:lstStyle/>
          <a:p>
            <a:pPr algn="r" defTabSz="944563"/>
            <a:fld id="{B88A807D-ED42-A440-B26C-35AD6E15126A}" type="slidenum">
              <a:rPr kumimoji="0" lang="en-GB" sz="1200" i="0">
                <a:latin typeface="Times New Roman" pitchFamily="-112" charset="0"/>
              </a:rPr>
              <a:pPr algn="r" defTabSz="944563"/>
              <a:t>64</a:t>
            </a:fld>
            <a:endParaRPr kumimoji="0" lang="en-GB" sz="1200" i="0">
              <a:latin typeface="Times New Roman" pitchFamily="-112" charset="0"/>
            </a:endParaRPr>
          </a:p>
        </p:txBody>
      </p:sp>
      <p:sp>
        <p:nvSpPr>
          <p:cNvPr id="92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9950"/>
            <a:ext cx="4972050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498" tIns="47250" rIns="94498" bIns="4725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762496-366F-7A4C-A6B1-C6076AF1B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03188"/>
            <a:ext cx="2152650" cy="6189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3188"/>
            <a:ext cx="6305550" cy="6189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6F59575-BC6B-4E41-846B-45A7745297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188"/>
            <a:ext cx="8610600" cy="8016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21075" y="6557963"/>
            <a:ext cx="1905000" cy="2063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0" y="6367463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36746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46D3E57C-642D-5D4F-A4E7-8F7AF95299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D006D36-1BBB-EB4E-852C-9687BC0BE9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ACEFD1-1B93-5943-A68D-EACEC73C7D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4A1077-D110-7346-9378-467876B451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A22FF5-3CA9-B34E-8A4E-B060A27871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86E636-B5C6-BD43-9555-1FC46A33C2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05BDEE-1E93-944B-A577-BBA4927DCA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2D8F4D-FFF0-0340-A081-4BB1308871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C12D72-5565-7C4D-983C-A4D1E4C640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557963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0"/>
            </a:lvl1pPr>
          </a:lstStyle>
          <a:p>
            <a:r>
              <a:rPr lang="en-US" dirty="0" smtClean="0"/>
              <a:t>November 2011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6746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0"/>
            </a:lvl1pPr>
          </a:lstStyle>
          <a:p>
            <a:r>
              <a:rPr lang="en-US" dirty="0" smtClean="0"/>
              <a:t>Imperial College</a:t>
            </a:r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8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A448500-88A4-3642-8AC6-02AEF62563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96038"/>
            <a:ext cx="8258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sz="1000" i="0" dirty="0"/>
              <a:t>Chris Seez</a:t>
            </a:r>
            <a:endParaRPr kumimoji="0" lang="en-US" sz="1000" i="0" dirty="0">
              <a:latin typeface="Times" pitchFamily="-112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304800" y="2286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i="0"/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304800" y="2286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3600" b="1" i="0"/>
          </a:p>
        </p:txBody>
      </p:sp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381000" y="228600"/>
            <a:ext cx="853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3600" i="0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3189"/>
            <a:ext cx="8610600" cy="69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304800" y="809440"/>
            <a:ext cx="8610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Times" pitchFamily="-112" charset="0"/>
        <a:buChar char="•"/>
        <a:defRPr kumimoji="1" sz="2000" b="1" i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-112" charset="2"/>
        <a:buChar char="§"/>
        <a:defRPr kumimoji="1" b="1">
          <a:solidFill>
            <a:srgbClr val="FF0000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Ø"/>
        <a:defRPr kumimoji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Char char="o"/>
        <a:defRPr kumimoji="1">
          <a:solidFill>
            <a:schemeClr val="tx2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pitchFamily="-112" charset="2"/>
        <a:defRPr kumimoji="1" sz="1600">
          <a:solidFill>
            <a:srgbClr val="008000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pitchFamily="-112" charset="2"/>
        <a:defRPr kumimoji="1" sz="1600">
          <a:solidFill>
            <a:srgbClr val="008000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pitchFamily="-112" charset="2"/>
        <a:defRPr kumimoji="1" sz="1600">
          <a:solidFill>
            <a:srgbClr val="008000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pitchFamily="-112" charset="2"/>
        <a:defRPr kumimoji="1" sz="1600">
          <a:solidFill>
            <a:srgbClr val="008000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pitchFamily="-112" charset="2"/>
        <a:defRPr kumimoji="1" sz="1600">
          <a:solidFill>
            <a:srgbClr val="008000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Microsoft_Equation5.bin"/><Relationship Id="rId5" Type="http://schemas.openxmlformats.org/officeDocument/2006/relationships/oleObject" Target="../embeddings/Microsoft_Equation6.bin"/><Relationship Id="rId6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9.bin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4" Type="http://schemas.openxmlformats.org/officeDocument/2006/relationships/image" Target="../media/image27.pdf"/><Relationship Id="rId5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Microsoft_Equation13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4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5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6.bin"/><Relationship Id="rId4" Type="http://schemas.openxmlformats.org/officeDocument/2006/relationships/oleObject" Target="../embeddings/Microsoft_Equation17.bin"/><Relationship Id="rId5" Type="http://schemas.openxmlformats.org/officeDocument/2006/relationships/oleObject" Target="../embeddings/Microsoft_Equation18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9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Relationship Id="rId3" Type="http://schemas.openxmlformats.org/officeDocument/2006/relationships/image" Target="../media/image4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df"/><Relationship Id="rId3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0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1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es3.ihep.ac.cn/conference/calor2010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22.doc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Equation23.bin"/><Relationship Id="rId6" Type="http://schemas.openxmlformats.org/officeDocument/2006/relationships/oleObject" Target="../embeddings/Microsoft_Equation24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Microsoft_Equation25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d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Microsoft_Equation26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7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df"/><Relationship Id="rId3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71.pdf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d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jpe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GB" sz="4400"/>
              <a:t>Introduction</a:t>
            </a:r>
            <a:endParaRPr lang="en-US" sz="440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8C65-8F85-8341-A1D3-6B2DA8A24B00}" type="slidenum">
              <a:rPr lang="en-US"/>
              <a:pPr/>
              <a:t>10</a:t>
            </a:fld>
            <a:endParaRPr lang="en-US"/>
          </a:p>
        </p:txBody>
      </p:sp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loss in matter: photons</a:t>
            </a:r>
            <a:endParaRPr lang="en-US"/>
          </a:p>
        </p:txBody>
      </p:sp>
      <p:pic>
        <p:nvPicPr>
          <p:cNvPr id="821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5288" y="1692275"/>
            <a:ext cx="4756150" cy="36353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821257" name="Text Box 9"/>
          <p:cNvSpPr txBox="1">
            <a:spLocks noChangeArrowheads="1"/>
          </p:cNvSpPr>
          <p:nvPr/>
        </p:nvSpPr>
        <p:spPr bwMode="auto">
          <a:xfrm>
            <a:off x="319088" y="958850"/>
            <a:ext cx="74104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b="1" i="0" u="sng">
                <a:solidFill>
                  <a:srgbClr val="000099"/>
                </a:solidFill>
              </a:rPr>
              <a:t>Pair Production</a:t>
            </a:r>
          </a:p>
          <a:p>
            <a:r>
              <a:rPr lang="en-GB" sz="1800" i="0">
                <a:solidFill>
                  <a:srgbClr val="000099"/>
                </a:solidFill>
              </a:rPr>
              <a:t>Occurs in the electric field of the nucleus (if E</a:t>
            </a:r>
            <a:r>
              <a:rPr lang="en-GB" sz="1800" i="0" baseline="-25000">
                <a:solidFill>
                  <a:srgbClr val="000099"/>
                </a:solidFill>
                <a:sym typeface="Symbol" pitchFamily="-112" charset="2"/>
              </a:rPr>
              <a:t></a:t>
            </a:r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 &gt; 2m</a:t>
            </a:r>
            <a:r>
              <a:rPr lang="en-GB" sz="1800" i="0" baseline="-25000">
                <a:solidFill>
                  <a:srgbClr val="000099"/>
                </a:solidFill>
                <a:sym typeface="Symbol" pitchFamily="-112" charset="2"/>
              </a:rPr>
              <a:t>e</a:t>
            </a:r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c</a:t>
            </a:r>
            <a:r>
              <a:rPr lang="en-GB" sz="1800" i="0" baseline="30000">
                <a:solidFill>
                  <a:srgbClr val="000099"/>
                </a:solidFill>
                <a:sym typeface="Symbol" pitchFamily="-112" charset="2"/>
              </a:rPr>
              <a:t>2</a:t>
            </a:r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)</a:t>
            </a: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Probability of conversion in</a:t>
            </a:r>
          </a:p>
          <a:p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1 X</a:t>
            </a:r>
            <a:r>
              <a:rPr lang="en-GB" sz="1800" i="0" baseline="-25000">
                <a:solidFill>
                  <a:srgbClr val="000099"/>
                </a:solidFill>
                <a:sym typeface="Symbol" pitchFamily="-112" charset="2"/>
              </a:rPr>
              <a:t>0</a:t>
            </a:r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 is e</a:t>
            </a:r>
            <a:r>
              <a:rPr lang="en-GB" sz="1800" i="0" baseline="30000">
                <a:solidFill>
                  <a:srgbClr val="000099"/>
                </a:solidFill>
                <a:sym typeface="Symbol" pitchFamily="-112" charset="2"/>
              </a:rPr>
              <a:t>-7/9</a:t>
            </a:r>
          </a:p>
          <a:p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Can define mean free path:</a:t>
            </a: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r>
              <a:rPr lang="en-GB" sz="2000" b="1" i="0" u="sng">
                <a:solidFill>
                  <a:srgbClr val="000099"/>
                </a:solidFill>
                <a:sym typeface="Symbol" pitchFamily="-112" charset="2"/>
              </a:rPr>
              <a:t>Compton scattering</a:t>
            </a: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endParaRPr lang="en-GB" sz="1800" i="0">
              <a:solidFill>
                <a:srgbClr val="000099"/>
              </a:solidFill>
              <a:sym typeface="Symbol" pitchFamily="-112" charset="2"/>
            </a:endParaRPr>
          </a:p>
          <a:p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			</a:t>
            </a:r>
          </a:p>
          <a:p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			</a:t>
            </a:r>
            <a:r>
              <a:rPr lang="en-GB" sz="2000" b="1" i="0" u="sng">
                <a:solidFill>
                  <a:srgbClr val="000099"/>
                </a:solidFill>
                <a:sym typeface="Symbol" pitchFamily="-112" charset="2"/>
              </a:rPr>
              <a:t>Photoelectric effect</a:t>
            </a:r>
          </a:p>
          <a:p>
            <a:endParaRPr lang="en-US" sz="1800" i="0">
              <a:solidFill>
                <a:srgbClr val="000099"/>
              </a:solidFill>
            </a:endParaRPr>
          </a:p>
        </p:txBody>
      </p:sp>
      <p:graphicFrame>
        <p:nvGraphicFramePr>
          <p:cNvPr id="821260" name="Object 12"/>
          <p:cNvGraphicFramePr>
            <a:graphicFrameLocks noChangeAspect="1"/>
          </p:cNvGraphicFramePr>
          <p:nvPr/>
        </p:nvGraphicFramePr>
        <p:xfrm>
          <a:off x="538163" y="1674813"/>
          <a:ext cx="1933575" cy="768350"/>
        </p:xfrm>
        <a:graphic>
          <a:graphicData uri="http://schemas.openxmlformats.org/presentationml/2006/ole">
            <p:oleObj spid="_x0000_s821260" name="Equation" r:id="rId4" imgW="1168290" imgH="432009" progId="Equation.3">
              <p:embed/>
            </p:oleObj>
          </a:graphicData>
        </a:graphic>
      </p:graphicFrame>
      <p:graphicFrame>
        <p:nvGraphicFramePr>
          <p:cNvPr id="821261" name="Object 13"/>
          <p:cNvGraphicFramePr>
            <a:graphicFrameLocks noChangeAspect="1"/>
          </p:cNvGraphicFramePr>
          <p:nvPr/>
        </p:nvGraphicFramePr>
        <p:xfrm>
          <a:off x="911225" y="3600450"/>
          <a:ext cx="1238250" cy="700088"/>
        </p:xfrm>
        <a:graphic>
          <a:graphicData uri="http://schemas.openxmlformats.org/presentationml/2006/ole">
            <p:oleObj spid="_x0000_s821261" name="Equation" r:id="rId5" imgW="749372" imgH="393926" progId="Equation.3">
              <p:embed/>
            </p:oleObj>
          </a:graphicData>
        </a:graphic>
      </p:graphicFrame>
      <p:graphicFrame>
        <p:nvGraphicFramePr>
          <p:cNvPr id="821262" name="Object 14"/>
          <p:cNvGraphicFramePr>
            <a:graphicFrameLocks noChangeAspect="1"/>
          </p:cNvGraphicFramePr>
          <p:nvPr/>
        </p:nvGraphicFramePr>
        <p:xfrm>
          <a:off x="973138" y="4960938"/>
          <a:ext cx="1176337" cy="836612"/>
        </p:xfrm>
        <a:graphic>
          <a:graphicData uri="http://schemas.openxmlformats.org/presentationml/2006/ole">
            <p:oleObj spid="_x0000_s821262" name="Equation" r:id="rId6" imgW="711288" imgH="470093" progId="Equation.3">
              <p:embed/>
            </p:oleObj>
          </a:graphicData>
        </a:graphic>
      </p:graphicFrame>
      <p:graphicFrame>
        <p:nvGraphicFramePr>
          <p:cNvPr id="821263" name="Object 15"/>
          <p:cNvGraphicFramePr>
            <a:graphicFrameLocks noChangeAspect="1"/>
          </p:cNvGraphicFramePr>
          <p:nvPr/>
        </p:nvGraphicFramePr>
        <p:xfrm>
          <a:off x="5799138" y="5313363"/>
          <a:ext cx="2036762" cy="963612"/>
        </p:xfrm>
        <a:graphic>
          <a:graphicData uri="http://schemas.openxmlformats.org/presentationml/2006/ole">
            <p:oleObj spid="_x0000_s821263" name="Equation" r:id="rId7" imgW="1270397" imgH="597297" progId="Equation.3">
              <p:embed/>
            </p:oleObj>
          </a:graphicData>
        </a:graphic>
      </p:graphicFrame>
      <p:sp>
        <p:nvSpPr>
          <p:cNvPr id="821264" name="Text Box 16"/>
          <p:cNvSpPr txBox="1">
            <a:spLocks noChangeArrowheads="1"/>
          </p:cNvSpPr>
          <p:nvPr/>
        </p:nvSpPr>
        <p:spPr bwMode="auto">
          <a:xfrm>
            <a:off x="6491288" y="1131888"/>
            <a:ext cx="2497137" cy="654050"/>
          </a:xfrm>
          <a:prstGeom prst="rect">
            <a:avLst/>
          </a:prstGeom>
          <a:solidFill>
            <a:schemeClr val="folHlink"/>
          </a:solidFill>
          <a:ln w="127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i="0">
                <a:solidFill>
                  <a:srgbClr val="000099"/>
                </a:solidFill>
              </a:rPr>
              <a:t>Fractional energy loss:</a:t>
            </a:r>
          </a:p>
          <a:p>
            <a:r>
              <a:rPr lang="en-GB" sz="1800" i="0">
                <a:solidFill>
                  <a:srgbClr val="000099"/>
                </a:solidFill>
              </a:rPr>
              <a:t>photons</a:t>
            </a:r>
            <a:endParaRPr lang="en-US" sz="1800" i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6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230188"/>
            <a:ext cx="841375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0678-A1F8-7443-AD8C-DB491676F3B4}" type="slidenum">
              <a:rPr lang="en-US"/>
              <a:pPr/>
              <a:t>12</a:t>
            </a:fld>
            <a:endParaRPr lang="en-US"/>
          </a:p>
        </p:txBody>
      </p:sp>
      <p:pic>
        <p:nvPicPr>
          <p:cNvPr id="857092" name="Picture 102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3170" r="4820"/>
          <a:stretch>
            <a:fillRect/>
          </a:stretch>
        </p:blipFill>
        <p:spPr>
          <a:xfrm rot="5400000">
            <a:off x="950710" y="2339952"/>
            <a:ext cx="3037208" cy="4856061"/>
          </a:xfrm>
          <a:noFill/>
          <a:ln/>
        </p:spPr>
      </p:pic>
      <p:sp>
        <p:nvSpPr>
          <p:cNvPr id="8570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Pair production/conversion</a:t>
            </a:r>
            <a:endParaRPr lang="en-US"/>
          </a:p>
        </p:txBody>
      </p:sp>
      <p:sp>
        <p:nvSpPr>
          <p:cNvPr id="857094" name="Rectangle 1030"/>
          <p:cNvSpPr>
            <a:spLocks noChangeArrowheads="1"/>
          </p:cNvSpPr>
          <p:nvPr/>
        </p:nvSpPr>
        <p:spPr bwMode="auto">
          <a:xfrm>
            <a:off x="195263" y="1268413"/>
            <a:ext cx="4886325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US" sz="2000" b="1">
                <a:solidFill>
                  <a:srgbClr val="000099"/>
                </a:solidFill>
              </a:rPr>
              <a:t> </a:t>
            </a:r>
            <a:r>
              <a:rPr lang="fr-FR" sz="2000" b="1">
                <a:solidFill>
                  <a:srgbClr val="000099"/>
                </a:solidFill>
                <a:sym typeface="Symbol" pitchFamily="-112" charset="2"/>
              </a:rPr>
              <a:t>The pair are emitted in the direction of the photon:  ~m</a:t>
            </a:r>
            <a:r>
              <a:rPr lang="fr-FR" sz="2000" b="1" baseline="-25000">
                <a:solidFill>
                  <a:srgbClr val="000099"/>
                </a:solidFill>
                <a:sym typeface="Symbol" pitchFamily="-112" charset="2"/>
              </a:rPr>
              <a:t>e</a:t>
            </a:r>
            <a:r>
              <a:rPr lang="fr-FR" sz="2000" b="1">
                <a:solidFill>
                  <a:srgbClr val="000099"/>
                </a:solidFill>
                <a:sym typeface="Symbol" pitchFamily="-112" charset="2"/>
              </a:rPr>
              <a:t>/E</a:t>
            </a:r>
            <a:r>
              <a:rPr lang="fr-FR" sz="2000" b="1" baseline="-25000">
                <a:solidFill>
                  <a:srgbClr val="000099"/>
                </a:solidFill>
                <a:sym typeface="Symbol" pitchFamily="-112" charset="2"/>
              </a:rPr>
              <a:t></a:t>
            </a:r>
            <a:r>
              <a:rPr lang="fr-FR" sz="2000" b="1">
                <a:solidFill>
                  <a:srgbClr val="000099"/>
                </a:solidFill>
                <a:sym typeface="Symbol" pitchFamily="-112" charset="2"/>
              </a:rPr>
              <a:t> </a:t>
            </a:r>
            <a:endParaRPr lang="en-US" sz="2000" b="1">
              <a:solidFill>
                <a:srgbClr val="000099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US" sz="2000" b="1">
                <a:solidFill>
                  <a:srgbClr val="000099"/>
                </a:solidFill>
              </a:rPr>
              <a:t> </a:t>
            </a:r>
            <a:r>
              <a:rPr lang="en-US" sz="2000" b="1">
                <a:solidFill>
                  <a:srgbClr val="000099"/>
                </a:solidFill>
                <a:sym typeface="Symbol" pitchFamily="-112" charset="2"/>
              </a:rPr>
              <a:t>The electrons from the photoelectric effect and from Compton scattering are more or less isotropic</a:t>
            </a:r>
            <a:endParaRPr lang="en-US" sz="2000" b="1">
              <a:solidFill>
                <a:srgbClr val="000099"/>
              </a:solidFill>
            </a:endParaRPr>
          </a:p>
        </p:txBody>
      </p:sp>
      <p:pic>
        <p:nvPicPr>
          <p:cNvPr id="9" name="Picture 8" descr="pair production lept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118" y="3420258"/>
            <a:ext cx="4522882" cy="2722775"/>
          </a:xfrm>
          <a:prstGeom prst="rect">
            <a:avLst/>
          </a:prstGeom>
        </p:spPr>
      </p:pic>
      <p:pic>
        <p:nvPicPr>
          <p:cNvPr id="8" name="Picture 7" descr="pairprod-new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200" y="943501"/>
            <a:ext cx="3258800" cy="32280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ED33-4E03-8F48-87B1-E5BB74E66B24}" type="slidenum">
              <a:rPr lang="en-US"/>
              <a:pPr/>
              <a:t>13</a:t>
            </a:fld>
            <a:endParaRPr lang="en-US"/>
          </a:p>
        </p:txBody>
      </p:sp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Longitudinal development</a:t>
            </a:r>
            <a:endParaRPr lang="en-US"/>
          </a:p>
        </p:txBody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multiplication of the shower continues until the energies fall below the critical energy, E</a:t>
            </a:r>
            <a:r>
              <a:rPr lang="en-GB" baseline="-25000"/>
              <a:t>c</a:t>
            </a:r>
          </a:p>
          <a:p>
            <a:r>
              <a:rPr lang="en-GB"/>
              <a:t>A simple model of the shower uses variables scaled to X</a:t>
            </a:r>
            <a:r>
              <a:rPr lang="en-GB" baseline="-25000"/>
              <a:t>0</a:t>
            </a:r>
            <a:r>
              <a:rPr lang="en-GB"/>
              <a:t> and E</a:t>
            </a:r>
            <a:r>
              <a:rPr lang="en-GB" baseline="-25000"/>
              <a:t>c</a:t>
            </a:r>
          </a:p>
          <a:p>
            <a:endParaRPr lang="en-GB"/>
          </a:p>
          <a:p>
            <a:pPr>
              <a:buFont typeface="Times" pitchFamily="-112" charset="0"/>
              <a:buNone/>
            </a:pPr>
            <a:endParaRPr lang="en-US"/>
          </a:p>
          <a:p>
            <a:r>
              <a:rPr lang="en-US"/>
              <a:t>Electrons loose about 2/3 of their energy in 1X</a:t>
            </a:r>
            <a:r>
              <a:rPr lang="en-US" baseline="-25000"/>
              <a:t>0</a:t>
            </a:r>
            <a:r>
              <a:rPr lang="en-US"/>
              <a:t>, and the photons have a probability of 7/9 for conversion: X</a:t>
            </a:r>
            <a:r>
              <a:rPr lang="en-US" baseline="-25000"/>
              <a:t>0</a:t>
            </a:r>
            <a:r>
              <a:rPr lang="en-US"/>
              <a:t> ~ generation length</a:t>
            </a:r>
          </a:p>
          <a:p>
            <a:r>
              <a:rPr lang="en-US"/>
              <a:t>After distance t: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When E=E</a:t>
            </a:r>
            <a:r>
              <a:rPr lang="en-US" baseline="-25000"/>
              <a:t>c</a:t>
            </a:r>
            <a:r>
              <a:rPr lang="en-US"/>
              <a:t>, ~shower maximum:</a:t>
            </a:r>
            <a:endParaRPr lang="en-US" baseline="-25000"/>
          </a:p>
        </p:txBody>
      </p:sp>
      <p:graphicFrame>
        <p:nvGraphicFramePr>
          <p:cNvPr id="823300" name="Object 4"/>
          <p:cNvGraphicFramePr>
            <a:graphicFrameLocks noChangeAspect="1"/>
          </p:cNvGraphicFramePr>
          <p:nvPr/>
        </p:nvGraphicFramePr>
        <p:xfrm>
          <a:off x="3492500" y="1954213"/>
          <a:ext cx="1574800" cy="766762"/>
        </p:xfrm>
        <a:graphic>
          <a:graphicData uri="http://schemas.openxmlformats.org/presentationml/2006/ole">
            <p:oleObj spid="_x0000_s823300" name="Equation" r:id="rId3" imgW="952483" imgH="432009" progId="Equation.3">
              <p:embed/>
            </p:oleObj>
          </a:graphicData>
        </a:graphic>
      </p:graphicFrame>
      <p:graphicFrame>
        <p:nvGraphicFramePr>
          <p:cNvPr id="823301" name="Object 5"/>
          <p:cNvGraphicFramePr>
            <a:graphicFrameLocks noChangeAspect="1"/>
          </p:cNvGraphicFramePr>
          <p:nvPr/>
        </p:nvGraphicFramePr>
        <p:xfrm>
          <a:off x="2976563" y="3352800"/>
          <a:ext cx="3484562" cy="1127125"/>
        </p:xfrm>
        <a:graphic>
          <a:graphicData uri="http://schemas.openxmlformats.org/presentationml/2006/ole">
            <p:oleObj spid="_x0000_s823301" name="Equation" r:id="rId4" imgW="2108597" imgH="635397" progId="Equation.3">
              <p:embed/>
            </p:oleObj>
          </a:graphicData>
        </a:graphic>
      </p:graphicFrame>
      <p:graphicFrame>
        <p:nvGraphicFramePr>
          <p:cNvPr id="823302" name="Object 6"/>
          <p:cNvGraphicFramePr>
            <a:graphicFrameLocks noChangeAspect="1"/>
          </p:cNvGraphicFramePr>
          <p:nvPr/>
        </p:nvGraphicFramePr>
        <p:xfrm>
          <a:off x="4773613" y="4649788"/>
          <a:ext cx="2057400" cy="1668462"/>
        </p:xfrm>
        <a:graphic>
          <a:graphicData uri="http://schemas.openxmlformats.org/presentationml/2006/ole">
            <p:oleObj spid="_x0000_s823302" name="Equation" r:id="rId5" imgW="1244997" imgH="940197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FA61-9AAF-8341-92C9-CB6EF73CE523}" type="slidenum">
              <a:rPr lang="en-US"/>
              <a:pPr/>
              <a:t>14</a:t>
            </a:fld>
            <a:endParaRPr lang="en-US"/>
          </a:p>
        </p:txBody>
      </p:sp>
      <p:sp>
        <p:nvSpPr>
          <p:cNvPr id="83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Longitudinal development</a:t>
            </a:r>
            <a:endParaRPr lang="en-US"/>
          </a:p>
        </p:txBody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1878013"/>
          </a:xfrm>
        </p:spPr>
        <p:txBody>
          <a:bodyPr/>
          <a:lstStyle/>
          <a:p>
            <a:r>
              <a:rPr lang="en-GB"/>
              <a:t>Higher Z materials have lower E</a:t>
            </a:r>
            <a:r>
              <a:rPr lang="en-GB" baseline="-25000"/>
              <a:t>c </a:t>
            </a:r>
            <a:endParaRPr lang="en-GB"/>
          </a:p>
          <a:p>
            <a:r>
              <a:rPr lang="en-GB"/>
              <a:t>Scaling of longitudinal development with X</a:t>
            </a:r>
            <a:r>
              <a:rPr lang="en-GB" baseline="-25000"/>
              <a:t>0</a:t>
            </a:r>
            <a:r>
              <a:rPr lang="en-GB"/>
              <a:t> only holds approximately:</a:t>
            </a:r>
          </a:p>
          <a:p>
            <a:pPr lvl="1"/>
            <a:r>
              <a:rPr lang="en-US"/>
              <a:t>Lower E</a:t>
            </a:r>
            <a:r>
              <a:rPr lang="en-US" baseline="-25000"/>
              <a:t>c</a:t>
            </a:r>
            <a:r>
              <a:rPr lang="en-US"/>
              <a:t> </a:t>
            </a:r>
            <a:r>
              <a:rPr lang="en-US">
                <a:sym typeface="Symbol" pitchFamily="-112" charset="2"/>
              </a:rPr>
              <a:t> multiplication continues to lower energies and electrons continue radiating down to lower energies</a:t>
            </a:r>
          </a:p>
        </p:txBody>
      </p:sp>
      <p:pic>
        <p:nvPicPr>
          <p:cNvPr id="833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3070225"/>
            <a:ext cx="5580062" cy="2887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2010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Imperial College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06A7-46F8-3144-9185-CB7821546435}" type="slidenum">
              <a:rPr lang="en-US"/>
              <a:pPr/>
              <a:t>15</a:t>
            </a:fld>
            <a:endParaRPr lang="en-US"/>
          </a:p>
        </p:txBody>
      </p:sp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Lateral development</a:t>
            </a:r>
            <a:endParaRPr lang="en-US"/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3100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u="sng"/>
              <a:t>Moli</a:t>
            </a:r>
            <a:r>
              <a:rPr lang="en-GB" u="sng">
                <a:ea typeface="Arial" pitchFamily="-112" charset="0"/>
                <a:cs typeface="Arial" pitchFamily="-112" charset="0"/>
              </a:rPr>
              <a:t>è</a:t>
            </a:r>
            <a:r>
              <a:rPr lang="en-GB" u="sng"/>
              <a:t>re radius</a:t>
            </a:r>
            <a:r>
              <a:rPr lang="en-GB"/>
              <a:t>, R</a:t>
            </a:r>
            <a:r>
              <a:rPr lang="en-GB" baseline="-25000"/>
              <a:t>m</a:t>
            </a:r>
            <a:r>
              <a:rPr lang="en-GB"/>
              <a:t>, scaling factor for lateral extent, defined by: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Gives the average lateral deflection of electrons of critical energy after 1X</a:t>
            </a:r>
            <a:r>
              <a:rPr lang="en-US" baseline="-25000"/>
              <a:t>0</a:t>
            </a:r>
            <a:r>
              <a:rPr lang="en-US"/>
              <a:t> </a:t>
            </a:r>
          </a:p>
          <a:p>
            <a:pPr lvl="1">
              <a:lnSpc>
                <a:spcPct val="90000"/>
              </a:lnSpc>
            </a:pPr>
            <a:r>
              <a:rPr lang="en-US"/>
              <a:t>90% of shower energy contained in a cylinder of 1R</a:t>
            </a:r>
            <a:r>
              <a:rPr lang="en-US" baseline="-25000"/>
              <a:t>m</a:t>
            </a:r>
          </a:p>
          <a:p>
            <a:pPr lvl="1">
              <a:lnSpc>
                <a:spcPct val="90000"/>
              </a:lnSpc>
            </a:pPr>
            <a:r>
              <a:rPr lang="en-US"/>
              <a:t>95% of shower energy contained in a cylinder of 2R</a:t>
            </a:r>
            <a:r>
              <a:rPr lang="en-US" baseline="-25000"/>
              <a:t>m</a:t>
            </a:r>
          </a:p>
          <a:p>
            <a:pPr lvl="1">
              <a:lnSpc>
                <a:spcPct val="90000"/>
              </a:lnSpc>
            </a:pPr>
            <a:r>
              <a:rPr lang="en-US"/>
              <a:t>99% of shower energy contained in a cylinder of 3.5R</a:t>
            </a:r>
            <a:r>
              <a:rPr lang="en-US" baseline="-25000"/>
              <a:t>m</a:t>
            </a:r>
          </a:p>
        </p:txBody>
      </p:sp>
      <p:graphicFrame>
        <p:nvGraphicFramePr>
          <p:cNvPr id="834564" name="Object 4"/>
          <p:cNvGraphicFramePr>
            <a:graphicFrameLocks noChangeAspect="1"/>
          </p:cNvGraphicFramePr>
          <p:nvPr/>
        </p:nvGraphicFramePr>
        <p:xfrm>
          <a:off x="2468563" y="1397000"/>
          <a:ext cx="3254375" cy="766763"/>
        </p:xfrm>
        <a:graphic>
          <a:graphicData uri="http://schemas.openxmlformats.org/presentationml/2006/ole">
            <p:oleObj spid="_x0000_s977922" name="Equation" r:id="rId3" imgW="1968897" imgH="432197" progId="Equation.3">
              <p:embed/>
            </p:oleObj>
          </a:graphicData>
        </a:graphic>
      </p:graphicFrame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06788" y="4064000"/>
            <a:ext cx="4892675" cy="2109788"/>
            <a:chOff x="2209" y="2385"/>
            <a:chExt cx="3082" cy="1329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196" y="2589"/>
              <a:ext cx="2095" cy="1125"/>
              <a:chOff x="10" y="2670"/>
              <a:chExt cx="2095" cy="1125"/>
            </a:xfrm>
          </p:grpSpPr>
          <p:grpSp>
            <p:nvGrpSpPr>
              <p:cNvPr id="4" name="Group 16"/>
              <p:cNvGrpSpPr>
                <a:grpSpLocks/>
              </p:cNvGrpSpPr>
              <p:nvPr/>
            </p:nvGrpSpPr>
            <p:grpSpPr bwMode="auto">
              <a:xfrm>
                <a:off x="544" y="2670"/>
                <a:ext cx="1024" cy="1125"/>
                <a:chOff x="553" y="3138"/>
                <a:chExt cx="1024" cy="657"/>
              </a:xfrm>
            </p:grpSpPr>
            <p:sp>
              <p:nvSpPr>
                <p:cNvPr id="834574" name="Freeform 14"/>
                <p:cNvSpPr>
                  <a:spLocks/>
                </p:cNvSpPr>
                <p:nvPr/>
              </p:nvSpPr>
              <p:spPr bwMode="auto">
                <a:xfrm>
                  <a:off x="553" y="3138"/>
                  <a:ext cx="513" cy="657"/>
                </a:xfrm>
                <a:custGeom>
                  <a:avLst/>
                  <a:gdLst/>
                  <a:ahLst/>
                  <a:cxnLst>
                    <a:cxn ang="0">
                      <a:pos x="0" y="657"/>
                    </a:cxn>
                    <a:cxn ang="0">
                      <a:pos x="153" y="639"/>
                    </a:cxn>
                    <a:cxn ang="0">
                      <a:pos x="252" y="585"/>
                    </a:cxn>
                    <a:cxn ang="0">
                      <a:pos x="333" y="459"/>
                    </a:cxn>
                    <a:cxn ang="0">
                      <a:pos x="378" y="261"/>
                    </a:cxn>
                    <a:cxn ang="0">
                      <a:pos x="441" y="99"/>
                    </a:cxn>
                    <a:cxn ang="0">
                      <a:pos x="513" y="0"/>
                    </a:cxn>
                  </a:cxnLst>
                  <a:rect l="0" t="0" r="r" b="b"/>
                  <a:pathLst>
                    <a:path w="513" h="657">
                      <a:moveTo>
                        <a:pt x="0" y="657"/>
                      </a:moveTo>
                      <a:cubicBezTo>
                        <a:pt x="55" y="654"/>
                        <a:pt x="111" y="651"/>
                        <a:pt x="153" y="639"/>
                      </a:cubicBezTo>
                      <a:cubicBezTo>
                        <a:pt x="195" y="627"/>
                        <a:pt x="222" y="615"/>
                        <a:pt x="252" y="585"/>
                      </a:cubicBezTo>
                      <a:cubicBezTo>
                        <a:pt x="282" y="555"/>
                        <a:pt x="312" y="513"/>
                        <a:pt x="333" y="459"/>
                      </a:cubicBezTo>
                      <a:cubicBezTo>
                        <a:pt x="354" y="405"/>
                        <a:pt x="360" y="321"/>
                        <a:pt x="378" y="261"/>
                      </a:cubicBezTo>
                      <a:cubicBezTo>
                        <a:pt x="396" y="201"/>
                        <a:pt x="419" y="142"/>
                        <a:pt x="441" y="99"/>
                      </a:cubicBezTo>
                      <a:cubicBezTo>
                        <a:pt x="463" y="56"/>
                        <a:pt x="498" y="20"/>
                        <a:pt x="513" y="0"/>
                      </a:cubicBezTo>
                    </a:path>
                  </a:pathLst>
                </a:custGeom>
                <a:noFill/>
                <a:ln w="1270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4575" name="Freeform 15"/>
                <p:cNvSpPr>
                  <a:spLocks/>
                </p:cNvSpPr>
                <p:nvPr/>
              </p:nvSpPr>
              <p:spPr bwMode="auto">
                <a:xfrm flipH="1">
                  <a:off x="1064" y="3138"/>
                  <a:ext cx="513" cy="657"/>
                </a:xfrm>
                <a:custGeom>
                  <a:avLst/>
                  <a:gdLst/>
                  <a:ahLst/>
                  <a:cxnLst>
                    <a:cxn ang="0">
                      <a:pos x="0" y="657"/>
                    </a:cxn>
                    <a:cxn ang="0">
                      <a:pos x="153" y="639"/>
                    </a:cxn>
                    <a:cxn ang="0">
                      <a:pos x="252" y="585"/>
                    </a:cxn>
                    <a:cxn ang="0">
                      <a:pos x="333" y="459"/>
                    </a:cxn>
                    <a:cxn ang="0">
                      <a:pos x="378" y="261"/>
                    </a:cxn>
                    <a:cxn ang="0">
                      <a:pos x="441" y="99"/>
                    </a:cxn>
                    <a:cxn ang="0">
                      <a:pos x="513" y="0"/>
                    </a:cxn>
                  </a:cxnLst>
                  <a:rect l="0" t="0" r="r" b="b"/>
                  <a:pathLst>
                    <a:path w="513" h="657">
                      <a:moveTo>
                        <a:pt x="0" y="657"/>
                      </a:moveTo>
                      <a:cubicBezTo>
                        <a:pt x="55" y="654"/>
                        <a:pt x="111" y="651"/>
                        <a:pt x="153" y="639"/>
                      </a:cubicBezTo>
                      <a:cubicBezTo>
                        <a:pt x="195" y="627"/>
                        <a:pt x="222" y="615"/>
                        <a:pt x="252" y="585"/>
                      </a:cubicBezTo>
                      <a:cubicBezTo>
                        <a:pt x="282" y="555"/>
                        <a:pt x="312" y="513"/>
                        <a:pt x="333" y="459"/>
                      </a:cubicBezTo>
                      <a:cubicBezTo>
                        <a:pt x="354" y="405"/>
                        <a:pt x="360" y="321"/>
                        <a:pt x="378" y="261"/>
                      </a:cubicBezTo>
                      <a:cubicBezTo>
                        <a:pt x="396" y="201"/>
                        <a:pt x="419" y="142"/>
                        <a:pt x="441" y="99"/>
                      </a:cubicBezTo>
                      <a:cubicBezTo>
                        <a:pt x="463" y="56"/>
                        <a:pt x="498" y="20"/>
                        <a:pt x="513" y="0"/>
                      </a:cubicBezTo>
                    </a:path>
                  </a:pathLst>
                </a:custGeom>
                <a:noFill/>
                <a:ln w="1270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10" y="3368"/>
                <a:ext cx="2095" cy="405"/>
                <a:chOff x="553" y="3138"/>
                <a:chExt cx="1024" cy="657"/>
              </a:xfrm>
            </p:grpSpPr>
            <p:sp>
              <p:nvSpPr>
                <p:cNvPr id="834578" name="Freeform 18"/>
                <p:cNvSpPr>
                  <a:spLocks/>
                </p:cNvSpPr>
                <p:nvPr/>
              </p:nvSpPr>
              <p:spPr bwMode="auto">
                <a:xfrm>
                  <a:off x="553" y="3138"/>
                  <a:ext cx="513" cy="657"/>
                </a:xfrm>
                <a:custGeom>
                  <a:avLst/>
                  <a:gdLst/>
                  <a:ahLst/>
                  <a:cxnLst>
                    <a:cxn ang="0">
                      <a:pos x="0" y="657"/>
                    </a:cxn>
                    <a:cxn ang="0">
                      <a:pos x="153" y="639"/>
                    </a:cxn>
                    <a:cxn ang="0">
                      <a:pos x="252" y="585"/>
                    </a:cxn>
                    <a:cxn ang="0">
                      <a:pos x="333" y="459"/>
                    </a:cxn>
                    <a:cxn ang="0">
                      <a:pos x="378" y="261"/>
                    </a:cxn>
                    <a:cxn ang="0">
                      <a:pos x="441" y="99"/>
                    </a:cxn>
                    <a:cxn ang="0">
                      <a:pos x="513" y="0"/>
                    </a:cxn>
                  </a:cxnLst>
                  <a:rect l="0" t="0" r="r" b="b"/>
                  <a:pathLst>
                    <a:path w="513" h="657">
                      <a:moveTo>
                        <a:pt x="0" y="657"/>
                      </a:moveTo>
                      <a:cubicBezTo>
                        <a:pt x="55" y="654"/>
                        <a:pt x="111" y="651"/>
                        <a:pt x="153" y="639"/>
                      </a:cubicBezTo>
                      <a:cubicBezTo>
                        <a:pt x="195" y="627"/>
                        <a:pt x="222" y="615"/>
                        <a:pt x="252" y="585"/>
                      </a:cubicBezTo>
                      <a:cubicBezTo>
                        <a:pt x="282" y="555"/>
                        <a:pt x="312" y="513"/>
                        <a:pt x="333" y="459"/>
                      </a:cubicBezTo>
                      <a:cubicBezTo>
                        <a:pt x="354" y="405"/>
                        <a:pt x="360" y="321"/>
                        <a:pt x="378" y="261"/>
                      </a:cubicBezTo>
                      <a:cubicBezTo>
                        <a:pt x="396" y="201"/>
                        <a:pt x="419" y="142"/>
                        <a:pt x="441" y="99"/>
                      </a:cubicBezTo>
                      <a:cubicBezTo>
                        <a:pt x="463" y="56"/>
                        <a:pt x="498" y="20"/>
                        <a:pt x="513" y="0"/>
                      </a:cubicBezTo>
                    </a:path>
                  </a:pathLst>
                </a:custGeom>
                <a:noFill/>
                <a:ln w="12700" cmpd="sng">
                  <a:solidFill>
                    <a:srgbClr val="0000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4579" name="Freeform 19"/>
                <p:cNvSpPr>
                  <a:spLocks/>
                </p:cNvSpPr>
                <p:nvPr/>
              </p:nvSpPr>
              <p:spPr bwMode="auto">
                <a:xfrm flipH="1">
                  <a:off x="1064" y="3138"/>
                  <a:ext cx="513" cy="657"/>
                </a:xfrm>
                <a:custGeom>
                  <a:avLst/>
                  <a:gdLst/>
                  <a:ahLst/>
                  <a:cxnLst>
                    <a:cxn ang="0">
                      <a:pos x="0" y="657"/>
                    </a:cxn>
                    <a:cxn ang="0">
                      <a:pos x="153" y="639"/>
                    </a:cxn>
                    <a:cxn ang="0">
                      <a:pos x="252" y="585"/>
                    </a:cxn>
                    <a:cxn ang="0">
                      <a:pos x="333" y="459"/>
                    </a:cxn>
                    <a:cxn ang="0">
                      <a:pos x="378" y="261"/>
                    </a:cxn>
                    <a:cxn ang="0">
                      <a:pos x="441" y="99"/>
                    </a:cxn>
                    <a:cxn ang="0">
                      <a:pos x="513" y="0"/>
                    </a:cxn>
                  </a:cxnLst>
                  <a:rect l="0" t="0" r="r" b="b"/>
                  <a:pathLst>
                    <a:path w="513" h="657">
                      <a:moveTo>
                        <a:pt x="0" y="657"/>
                      </a:moveTo>
                      <a:cubicBezTo>
                        <a:pt x="55" y="654"/>
                        <a:pt x="111" y="651"/>
                        <a:pt x="153" y="639"/>
                      </a:cubicBezTo>
                      <a:cubicBezTo>
                        <a:pt x="195" y="627"/>
                        <a:pt x="222" y="615"/>
                        <a:pt x="252" y="585"/>
                      </a:cubicBezTo>
                      <a:cubicBezTo>
                        <a:pt x="282" y="555"/>
                        <a:pt x="312" y="513"/>
                        <a:pt x="333" y="459"/>
                      </a:cubicBezTo>
                      <a:cubicBezTo>
                        <a:pt x="354" y="405"/>
                        <a:pt x="360" y="321"/>
                        <a:pt x="378" y="261"/>
                      </a:cubicBezTo>
                      <a:cubicBezTo>
                        <a:pt x="396" y="201"/>
                        <a:pt x="419" y="142"/>
                        <a:pt x="441" y="99"/>
                      </a:cubicBezTo>
                      <a:cubicBezTo>
                        <a:pt x="463" y="56"/>
                        <a:pt x="498" y="20"/>
                        <a:pt x="513" y="0"/>
                      </a:cubicBezTo>
                    </a:path>
                  </a:pathLst>
                </a:custGeom>
                <a:noFill/>
                <a:ln w="12700" cmpd="sng">
                  <a:solidFill>
                    <a:srgbClr val="0000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34581" name="Line 21"/>
            <p:cNvSpPr>
              <a:spLocks noChangeShapeType="1"/>
            </p:cNvSpPr>
            <p:nvPr/>
          </p:nvSpPr>
          <p:spPr bwMode="auto">
            <a:xfrm>
              <a:off x="3614" y="2659"/>
              <a:ext cx="55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582" name="Line 22"/>
            <p:cNvSpPr>
              <a:spLocks noChangeShapeType="1"/>
            </p:cNvSpPr>
            <p:nvPr/>
          </p:nvSpPr>
          <p:spPr bwMode="auto">
            <a:xfrm>
              <a:off x="3420" y="3360"/>
              <a:ext cx="558" cy="72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583" name="Text Box 23"/>
            <p:cNvSpPr txBox="1">
              <a:spLocks noChangeArrowheads="1"/>
            </p:cNvSpPr>
            <p:nvPr/>
          </p:nvSpPr>
          <p:spPr bwMode="auto">
            <a:xfrm>
              <a:off x="2411" y="2385"/>
              <a:ext cx="1773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>
                  <a:solidFill>
                    <a:srgbClr val="CC0000"/>
                  </a:solidFill>
                </a:rPr>
                <a:t>Width of core controlled by</a:t>
              </a:r>
              <a:br>
                <a:rPr lang="en-GB" sz="1600" b="1">
                  <a:solidFill>
                    <a:srgbClr val="CC0000"/>
                  </a:solidFill>
                </a:rPr>
              </a:br>
              <a:r>
                <a:rPr lang="en-GB" sz="1600" b="1">
                  <a:solidFill>
                    <a:srgbClr val="CC0000"/>
                  </a:solidFill>
                </a:rPr>
                <a:t>multiple scattering</a:t>
              </a:r>
              <a:br>
                <a:rPr lang="en-GB" sz="1600" b="1">
                  <a:solidFill>
                    <a:srgbClr val="CC0000"/>
                  </a:solidFill>
                </a:rPr>
              </a:br>
              <a:r>
                <a:rPr lang="en-GB" sz="1600" b="1">
                  <a:solidFill>
                    <a:srgbClr val="CC0000"/>
                  </a:solidFill>
                </a:rPr>
                <a:t>of e</a:t>
              </a:r>
              <a:r>
                <a:rPr lang="en-GB" sz="1600" b="1" baseline="30000">
                  <a:solidFill>
                    <a:srgbClr val="CC0000"/>
                  </a:solidFill>
                  <a:sym typeface="Symbol" pitchFamily="-112" charset="2"/>
                </a:rPr>
                <a:t></a:t>
              </a:r>
              <a:endParaRPr lang="en-US" sz="1600" b="1" baseline="30000">
                <a:solidFill>
                  <a:srgbClr val="CC0000"/>
                </a:solidFill>
              </a:endParaRPr>
            </a:p>
          </p:txBody>
        </p:sp>
        <p:sp>
          <p:nvSpPr>
            <p:cNvPr id="834584" name="Text Box 24"/>
            <p:cNvSpPr txBox="1">
              <a:spLocks noChangeArrowheads="1"/>
            </p:cNvSpPr>
            <p:nvPr/>
          </p:nvSpPr>
          <p:spPr bwMode="auto">
            <a:xfrm>
              <a:off x="2209" y="3081"/>
              <a:ext cx="190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>
                  <a:solidFill>
                    <a:srgbClr val="000099"/>
                  </a:solidFill>
                </a:rPr>
                <a:t>Width of periphery controlled</a:t>
              </a:r>
              <a:br>
                <a:rPr lang="en-GB" sz="1600" b="1">
                  <a:solidFill>
                    <a:srgbClr val="000099"/>
                  </a:solidFill>
                </a:rPr>
              </a:br>
              <a:r>
                <a:rPr lang="en-GB" sz="1600" b="1">
                  <a:solidFill>
                    <a:srgbClr val="000099"/>
                  </a:solidFill>
                </a:rPr>
                <a:t>by Compton photons</a:t>
              </a:r>
              <a:endParaRPr lang="en-US" sz="1600" b="1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A46B-842B-234E-893E-B69F79C48BAD}" type="slidenum">
              <a:rPr lang="en-US"/>
              <a:pPr/>
              <a:t>16</a:t>
            </a:fld>
            <a:endParaRPr lang="en-US"/>
          </a:p>
        </p:txBody>
      </p:sp>
      <p:sp>
        <p:nvSpPr>
          <p:cNvPr id="85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e.m. showers: lateral spread</a:t>
            </a:r>
            <a:endParaRPr lang="en-US"/>
          </a:p>
        </p:txBody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858838"/>
          </a:xfrm>
        </p:spPr>
        <p:txBody>
          <a:bodyPr/>
          <a:lstStyle/>
          <a:p>
            <a:r>
              <a:rPr lang="en-GB"/>
              <a:t>Lateral shower shape: to very good approximation is </a:t>
            </a:r>
            <a:r>
              <a:rPr lang="en-GB">
                <a:sym typeface="Symbol" pitchFamily="-112" charset="2"/>
              </a:rPr>
              <a:t>invariant with energy</a:t>
            </a:r>
            <a:endParaRPr lang="en-US"/>
          </a:p>
        </p:txBody>
      </p:sp>
      <p:grpSp>
        <p:nvGrpSpPr>
          <p:cNvPr id="856075" name="Group 11"/>
          <p:cNvGrpSpPr>
            <a:grpSpLocks/>
          </p:cNvGrpSpPr>
          <p:nvPr/>
        </p:nvGrpSpPr>
        <p:grpSpPr bwMode="auto">
          <a:xfrm>
            <a:off x="990600" y="2043113"/>
            <a:ext cx="3403600" cy="3643312"/>
            <a:chOff x="624" y="1287"/>
            <a:chExt cx="2144" cy="2295"/>
          </a:xfrm>
        </p:grpSpPr>
        <p:pic>
          <p:nvPicPr>
            <p:cNvPr id="856069" name="Picture 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624" y="1344"/>
              <a:ext cx="2118" cy="2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6070" name="Text Box 6"/>
            <p:cNvSpPr txBox="1">
              <a:spLocks noChangeArrowheads="1"/>
            </p:cNvSpPr>
            <p:nvPr/>
          </p:nvSpPr>
          <p:spPr bwMode="auto">
            <a:xfrm>
              <a:off x="1052" y="2701"/>
              <a:ext cx="1501" cy="239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800" i="0"/>
                <a:t>Infinitely long cylinder</a:t>
              </a:r>
              <a:endParaRPr lang="en-US" sz="1800" i="0"/>
            </a:p>
          </p:txBody>
        </p:sp>
        <p:sp>
          <p:nvSpPr>
            <p:cNvPr id="856071" name="Rectangle 7"/>
            <p:cNvSpPr>
              <a:spLocks noChangeArrowheads="1"/>
            </p:cNvSpPr>
            <p:nvPr/>
          </p:nvSpPr>
          <p:spPr bwMode="auto">
            <a:xfrm>
              <a:off x="2696" y="1287"/>
              <a:ext cx="72" cy="22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6074" name="Group 10"/>
          <p:cNvGrpSpPr>
            <a:grpSpLocks/>
          </p:cNvGrpSpPr>
          <p:nvPr/>
        </p:nvGrpSpPr>
        <p:grpSpPr bwMode="auto">
          <a:xfrm>
            <a:off x="5075238" y="2085975"/>
            <a:ext cx="3608387" cy="3757613"/>
            <a:chOff x="3197" y="1314"/>
            <a:chExt cx="2273" cy="2367"/>
          </a:xfrm>
        </p:grpSpPr>
        <p:pic>
          <p:nvPicPr>
            <p:cNvPr id="856068" name="Picture 4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3197" y="1348"/>
              <a:ext cx="2263" cy="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6073" name="Rectangle 9"/>
            <p:cNvSpPr>
              <a:spLocks noChangeArrowheads="1"/>
            </p:cNvSpPr>
            <p:nvPr/>
          </p:nvSpPr>
          <p:spPr bwMode="auto">
            <a:xfrm>
              <a:off x="5414" y="1314"/>
              <a:ext cx="56" cy="23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B176-820F-364A-A6BB-57D9D43A954F}" type="slidenum">
              <a:rPr lang="en-US"/>
              <a:pPr/>
              <a:t>17</a:t>
            </a:fld>
            <a:endParaRPr lang="en-US"/>
          </a:p>
        </p:txBody>
      </p:sp>
      <p:sp>
        <p:nvSpPr>
          <p:cNvPr id="8755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e.m</a:t>
            </a:r>
            <a:r>
              <a:rPr lang="fr-FR" dirty="0" smtClean="0"/>
              <a:t>. </a:t>
            </a:r>
            <a:r>
              <a:rPr lang="fr-FR" dirty="0" err="1"/>
              <a:t>showers</a:t>
            </a:r>
            <a:r>
              <a:rPr lang="fr-FR" dirty="0"/>
              <a:t>: </a:t>
            </a:r>
            <a:r>
              <a:rPr lang="fr-FR" dirty="0" err="1"/>
              <a:t>further</a:t>
            </a:r>
            <a:r>
              <a:rPr lang="fr-FR" dirty="0"/>
              <a:t> issues</a:t>
            </a:r>
          </a:p>
        </p:txBody>
      </p:sp>
      <p:grpSp>
        <p:nvGrpSpPr>
          <p:cNvPr id="875530" name="Group 1034"/>
          <p:cNvGrpSpPr>
            <a:grpSpLocks/>
          </p:cNvGrpSpPr>
          <p:nvPr/>
        </p:nvGrpSpPr>
        <p:grpSpPr bwMode="auto">
          <a:xfrm>
            <a:off x="3857625" y="3081338"/>
            <a:ext cx="5286375" cy="3171825"/>
            <a:chOff x="2350" y="1941"/>
            <a:chExt cx="3330" cy="1998"/>
          </a:xfrm>
        </p:grpSpPr>
        <p:pic>
          <p:nvPicPr>
            <p:cNvPr id="875523" name="Picture 10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50" y="1941"/>
              <a:ext cx="3330" cy="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75525" name="Text Box 1029"/>
            <p:cNvSpPr txBox="1">
              <a:spLocks noChangeArrowheads="1"/>
            </p:cNvSpPr>
            <p:nvPr/>
          </p:nvSpPr>
          <p:spPr bwMode="auto">
            <a:xfrm>
              <a:off x="2989" y="2208"/>
              <a:ext cx="644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800" i="0">
                  <a:solidFill>
                    <a:srgbClr val="000066"/>
                  </a:solidFill>
                  <a:latin typeface="Helvetica" pitchFamily="-112" charset="0"/>
                </a:rPr>
                <a:t>Photons</a:t>
              </a:r>
              <a:endParaRPr kumimoji="0" lang="fr-FR" sz="1800" i="0">
                <a:solidFill>
                  <a:srgbClr val="000066"/>
                </a:solidFill>
                <a:latin typeface="Helvetica" pitchFamily="-112" charset="0"/>
              </a:endParaRPr>
            </a:p>
          </p:txBody>
        </p:sp>
        <p:sp>
          <p:nvSpPr>
            <p:cNvPr id="875526" name="Text Box 1030"/>
            <p:cNvSpPr txBox="1">
              <a:spLocks noChangeArrowheads="1"/>
            </p:cNvSpPr>
            <p:nvPr/>
          </p:nvSpPr>
          <p:spPr bwMode="auto">
            <a:xfrm>
              <a:off x="4709" y="2862"/>
              <a:ext cx="7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800" i="0">
                  <a:solidFill>
                    <a:srgbClr val="000066"/>
                  </a:solidFill>
                  <a:latin typeface="Helvetica" pitchFamily="-112" charset="0"/>
                </a:rPr>
                <a:t>Electrons</a:t>
              </a:r>
              <a:endParaRPr kumimoji="0" lang="fr-FR" sz="1800" i="0">
                <a:solidFill>
                  <a:srgbClr val="000066"/>
                </a:solidFill>
                <a:latin typeface="Helvetica" pitchFamily="-112" charset="0"/>
              </a:endParaRPr>
            </a:p>
          </p:txBody>
        </p:sp>
        <p:sp>
          <p:nvSpPr>
            <p:cNvPr id="875527" name="Line 1031"/>
            <p:cNvSpPr>
              <a:spLocks noChangeShapeType="1"/>
            </p:cNvSpPr>
            <p:nvPr/>
          </p:nvSpPr>
          <p:spPr bwMode="auto">
            <a:xfrm>
              <a:off x="3347" y="2392"/>
              <a:ext cx="113" cy="369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528" name="Line 1032"/>
            <p:cNvSpPr>
              <a:spLocks noChangeShapeType="1"/>
            </p:cNvSpPr>
            <p:nvPr/>
          </p:nvSpPr>
          <p:spPr bwMode="auto">
            <a:xfrm flipH="1">
              <a:off x="4542" y="3042"/>
              <a:ext cx="454" cy="142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5531" name="Rectangle 1035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1706563"/>
          </a:xfrm>
          <a:noFill/>
          <a:ln/>
        </p:spPr>
        <p:txBody>
          <a:bodyPr/>
          <a:lstStyle/>
          <a:p>
            <a:r>
              <a:rPr lang="en-GB" dirty="0"/>
              <a:t>Shower processes are intrinsically linear and proportional to incoming particle energy</a:t>
            </a:r>
          </a:p>
          <a:p>
            <a:pPr lvl="1"/>
            <a:r>
              <a:rPr lang="en-US" dirty="0"/>
              <a:t>Electromagnetic calorimeters are intrinsically linear</a:t>
            </a:r>
          </a:p>
          <a:p>
            <a:pPr lvl="2"/>
            <a:r>
              <a:rPr lang="en-US" dirty="0"/>
              <a:t>Keeping them so makes demands on shower containment, readout devices, and associated electronics</a:t>
            </a:r>
          </a:p>
        </p:txBody>
      </p:sp>
      <p:sp>
        <p:nvSpPr>
          <p:cNvPr id="875532" name="Rectangle 1036"/>
          <p:cNvSpPr>
            <a:spLocks noChangeArrowheads="1"/>
          </p:cNvSpPr>
          <p:nvPr/>
        </p:nvSpPr>
        <p:spPr bwMode="auto">
          <a:xfrm>
            <a:off x="238125" y="2552700"/>
            <a:ext cx="3938588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 dirty="0">
                <a:solidFill>
                  <a:srgbClr val="000099"/>
                </a:solidFill>
              </a:rPr>
              <a:t>Photon showers develop slightly deeper than electron showers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 dirty="0">
                <a:solidFill>
                  <a:srgbClr val="FF0000"/>
                </a:solidFill>
                <a:ea typeface="ＭＳ Ｐゴシック" pitchFamily="-112" charset="-128"/>
              </a:rPr>
              <a:t>Because of distance before first conversion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endParaRPr lang="en-GB" sz="1800" b="1" i="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endParaRPr lang="en-GB" sz="1800" b="1" i="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endParaRPr lang="en-GB" sz="1800" b="1" i="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 dirty="0">
                <a:solidFill>
                  <a:srgbClr val="000099"/>
                </a:solidFill>
              </a:rPr>
              <a:t>Depth of photon showers fluctuate more than electron showers</a:t>
            </a:r>
            <a:endParaRPr lang="en-US" sz="2000" b="1" dirty="0">
              <a:solidFill>
                <a:srgbClr val="000099"/>
              </a:solidFill>
            </a:endParaRPr>
          </a:p>
        </p:txBody>
      </p:sp>
      <p:graphicFrame>
        <p:nvGraphicFramePr>
          <p:cNvPr id="875533" name="Object 1037"/>
          <p:cNvGraphicFramePr>
            <a:graphicFrameLocks noChangeAspect="1"/>
          </p:cNvGraphicFramePr>
          <p:nvPr/>
        </p:nvGraphicFramePr>
        <p:xfrm>
          <a:off x="2582863" y="4214813"/>
          <a:ext cx="1238250" cy="700087"/>
        </p:xfrm>
        <a:graphic>
          <a:graphicData uri="http://schemas.openxmlformats.org/presentationml/2006/ole">
            <p:oleObj spid="_x0000_s875533" name="Equation" r:id="rId4" imgW="749372" imgH="393926" progId="Equation.3">
              <p:embed/>
            </p:oleObj>
          </a:graphicData>
        </a:graphic>
      </p:graphicFrame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GB" sz="4400"/>
              <a:t>Hadronic showers</a:t>
            </a:r>
            <a:endParaRPr lang="en-US" sz="44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F79-1D83-7648-8CD1-6324D15F78B4}" type="slidenum">
              <a:rPr lang="en-US"/>
              <a:pPr/>
              <a:t>19</a:t>
            </a:fld>
            <a:endParaRPr lang="en-US"/>
          </a:p>
        </p:txBody>
      </p:sp>
      <p:sp>
        <p:nvSpPr>
          <p:cNvPr id="82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showers</a:t>
            </a:r>
            <a:endParaRPr lang="en-US"/>
          </a:p>
        </p:txBody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Hadronic cascades develop in an analogous way to e.m. showers</a:t>
            </a:r>
          </a:p>
          <a:p>
            <a:pPr lvl="1"/>
            <a:r>
              <a:rPr lang="en-US"/>
              <a:t>Strong interaction controls overall development</a:t>
            </a:r>
          </a:p>
          <a:p>
            <a:pPr lvl="1"/>
            <a:r>
              <a:rPr lang="en-US"/>
              <a:t>High energy hadron interacts with material, leading to multi-particle production of more hadrons</a:t>
            </a:r>
          </a:p>
          <a:p>
            <a:pPr lvl="1"/>
            <a:r>
              <a:rPr lang="en-US"/>
              <a:t>These in turn interact with further nuclei</a:t>
            </a:r>
          </a:p>
          <a:p>
            <a:pPr lvl="1"/>
            <a:r>
              <a:rPr lang="en-US"/>
              <a:t>Nuclear breakup and spallation neutrons</a:t>
            </a:r>
          </a:p>
          <a:p>
            <a:pPr lvl="1"/>
            <a:r>
              <a:rPr lang="en-US"/>
              <a:t>Multiplication continues down to the pion production threshold</a:t>
            </a:r>
          </a:p>
          <a:p>
            <a:pPr lvl="2"/>
            <a:r>
              <a:rPr lang="en-US"/>
              <a:t>E ~ 2m</a:t>
            </a:r>
            <a:r>
              <a:rPr lang="en-US" baseline="-25000">
                <a:sym typeface="Symbol" pitchFamily="-112" charset="2"/>
              </a:rPr>
              <a:t></a:t>
            </a:r>
            <a:r>
              <a:rPr lang="en-US">
                <a:sym typeface="Symbol" pitchFamily="-112" charset="2"/>
              </a:rPr>
              <a:t> = 0.28 GeV/c</a:t>
            </a:r>
            <a:r>
              <a:rPr lang="en-US" baseline="30000">
                <a:sym typeface="Symbol" pitchFamily="-112" charset="2"/>
              </a:rPr>
              <a:t>2</a:t>
            </a:r>
          </a:p>
          <a:p>
            <a:pPr lvl="1"/>
            <a:r>
              <a:rPr lang="en-GB"/>
              <a:t>Neutral pions result in an electromagnetic component (immediate decay: </a:t>
            </a:r>
            <a:r>
              <a:rPr lang="en-GB">
                <a:sym typeface="Symbol" pitchFamily="-112" charset="2"/>
              </a:rPr>
              <a:t></a:t>
            </a:r>
            <a:r>
              <a:rPr lang="en-GB" baseline="30000">
                <a:sym typeface="Symbol" pitchFamily="-112" charset="2"/>
              </a:rPr>
              <a:t>0</a:t>
            </a:r>
            <a:r>
              <a:rPr lang="en-GB">
                <a:sym typeface="Symbol" pitchFamily="-112" charset="2"/>
              </a:rPr>
              <a:t></a:t>
            </a:r>
            <a:r>
              <a:rPr lang="en-GB"/>
              <a:t>) (also: </a:t>
            </a:r>
            <a:r>
              <a:rPr lang="en-GB">
                <a:sym typeface="Symbol" pitchFamily="-112" charset="2"/>
              </a:rPr>
              <a:t></a:t>
            </a:r>
            <a:r>
              <a:rPr lang="en-GB"/>
              <a:t>)</a:t>
            </a:r>
          </a:p>
          <a:p>
            <a:pPr lvl="1"/>
            <a:endParaRPr lang="en-US">
              <a:sym typeface="Symbol" pitchFamily="-112" charset="2"/>
            </a:endParaRPr>
          </a:p>
          <a:p>
            <a:r>
              <a:rPr lang="en-GB"/>
              <a:t>Energy deposited by:</a:t>
            </a:r>
          </a:p>
          <a:p>
            <a:pPr lvl="1"/>
            <a:r>
              <a:rPr lang="en-GB"/>
              <a:t>Electromagnetic component (i.e. as for e.m. showers)</a:t>
            </a:r>
          </a:p>
          <a:p>
            <a:pPr lvl="1"/>
            <a:r>
              <a:rPr lang="en-GB"/>
              <a:t>Charged pions or protons</a:t>
            </a:r>
          </a:p>
          <a:p>
            <a:pPr lvl="1"/>
            <a:r>
              <a:rPr lang="en-GB"/>
              <a:t>Low energy neutrons</a:t>
            </a:r>
          </a:p>
          <a:p>
            <a:pPr lvl="1"/>
            <a:r>
              <a:rPr lang="en-GB"/>
              <a:t>Energy lost in breaking nuclei (nuclear binding energy)</a:t>
            </a:r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7720-7D72-1B4A-933D-6CB7E38616F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Calorimetry: what?</a:t>
            </a:r>
            <a:endParaRPr lang="en-US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1370013"/>
          </a:xfrm>
        </p:spPr>
        <p:txBody>
          <a:bodyPr/>
          <a:lstStyle/>
          <a:p>
            <a:r>
              <a:rPr lang="en-GB"/>
              <a:t>Measure energy deposited in material by particles which give rise to electromagnetic or hadronic </a:t>
            </a:r>
            <a:r>
              <a:rPr lang="en-GB" u="sng"/>
              <a:t>showers</a:t>
            </a:r>
          </a:p>
          <a:p>
            <a:pPr lvl="1"/>
            <a:r>
              <a:rPr lang="en-US"/>
              <a:t>Electrons, photons and hadrons (including neutral hadrons)</a:t>
            </a:r>
          </a:p>
        </p:txBody>
      </p:sp>
      <p:pic>
        <p:nvPicPr>
          <p:cNvPr id="792593" name="Picture 1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707" y="2281385"/>
            <a:ext cx="5502785" cy="252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94" name="Text Box 18"/>
          <p:cNvSpPr txBox="1">
            <a:spLocks noChangeArrowheads="1"/>
          </p:cNvSpPr>
          <p:nvPr/>
        </p:nvSpPr>
        <p:spPr bwMode="auto">
          <a:xfrm>
            <a:off x="2357438" y="5751513"/>
            <a:ext cx="25542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 i="0">
                <a:solidFill>
                  <a:schemeClr val="tx2"/>
                </a:solidFill>
              </a:rPr>
              <a:t>GEANT shower Monte Carlo</a:t>
            </a:r>
          </a:p>
          <a:p>
            <a:r>
              <a:rPr lang="en-GB" sz="1400" b="1" i="0">
                <a:solidFill>
                  <a:schemeClr val="tx2"/>
                </a:solidFill>
              </a:rPr>
              <a:t>(PbWO</a:t>
            </a:r>
            <a:r>
              <a:rPr lang="en-GB" sz="1400" b="1" i="0" baseline="-25000">
                <a:solidFill>
                  <a:schemeClr val="tx2"/>
                </a:solidFill>
              </a:rPr>
              <a:t>4</a:t>
            </a:r>
            <a:r>
              <a:rPr lang="en-GB" sz="1400" b="1" i="0">
                <a:solidFill>
                  <a:schemeClr val="tx2"/>
                </a:solidFill>
              </a:rPr>
              <a:t> crystal)</a:t>
            </a:r>
            <a:endParaRPr lang="en-US" sz="1400" b="1" i="0">
              <a:solidFill>
                <a:schemeClr val="tx2"/>
              </a:solidFill>
            </a:endParaRPr>
          </a:p>
        </p:txBody>
      </p:sp>
      <p:grpSp>
        <p:nvGrpSpPr>
          <p:cNvPr id="792592" name="Group 16"/>
          <p:cNvGrpSpPr>
            <a:grpSpLocks/>
          </p:cNvGrpSpPr>
          <p:nvPr/>
        </p:nvGrpSpPr>
        <p:grpSpPr bwMode="auto">
          <a:xfrm>
            <a:off x="498475" y="5008563"/>
            <a:ext cx="8318500" cy="696912"/>
            <a:chOff x="376" y="1597"/>
            <a:chExt cx="5240" cy="439"/>
          </a:xfrm>
        </p:grpSpPr>
        <p:grpSp>
          <p:nvGrpSpPr>
            <p:cNvPr id="792586" name="Group 10"/>
            <p:cNvGrpSpPr>
              <a:grpSpLocks/>
            </p:cNvGrpSpPr>
            <p:nvPr/>
          </p:nvGrpSpPr>
          <p:grpSpPr bwMode="auto">
            <a:xfrm>
              <a:off x="1534" y="1633"/>
              <a:ext cx="4082" cy="403"/>
              <a:chOff x="1344" y="1356"/>
              <a:chExt cx="4082" cy="403"/>
            </a:xfrm>
          </p:grpSpPr>
          <p:pic>
            <p:nvPicPr>
              <p:cNvPr id="792587" name="Picture 11" descr="C:\ICtalkPics\showerh.gi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44" y="1356"/>
                <a:ext cx="4082" cy="403"/>
              </a:xfrm>
              <a:prstGeom prst="rect">
                <a:avLst/>
              </a:prstGeom>
              <a:noFill/>
            </p:spPr>
          </p:pic>
          <p:sp>
            <p:nvSpPr>
              <p:cNvPr id="792588" name="Rectangle 12"/>
              <p:cNvSpPr>
                <a:spLocks noChangeArrowheads="1"/>
              </p:cNvSpPr>
              <p:nvPr/>
            </p:nvSpPr>
            <p:spPr bwMode="auto">
              <a:xfrm>
                <a:off x="1344" y="1356"/>
                <a:ext cx="4082" cy="403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92589" name="Line 13"/>
            <p:cNvSpPr>
              <a:spLocks noChangeShapeType="1"/>
            </p:cNvSpPr>
            <p:nvPr/>
          </p:nvSpPr>
          <p:spPr bwMode="auto">
            <a:xfrm>
              <a:off x="536" y="1819"/>
              <a:ext cx="99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591" name="Text Box 15"/>
            <p:cNvSpPr txBox="1">
              <a:spLocks noChangeArrowheads="1"/>
            </p:cNvSpPr>
            <p:nvPr/>
          </p:nvSpPr>
          <p:spPr bwMode="auto">
            <a:xfrm>
              <a:off x="376" y="1597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000099"/>
                  </a:solidFill>
                </a:rPr>
                <a:t>e</a:t>
              </a:r>
              <a:endParaRPr lang="en-US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8F74-9BAC-F14A-B582-41130E932F44}" type="slidenum">
              <a:rPr lang="en-US"/>
              <a:pPr/>
              <a:t>20</a:t>
            </a:fld>
            <a:endParaRPr lang="en-US"/>
          </a:p>
        </p:txBody>
      </p:sp>
      <p:sp>
        <p:nvSpPr>
          <p:cNvPr id="9134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Hadronic shower development</a:t>
            </a:r>
          </a:p>
        </p:txBody>
      </p:sp>
      <p:sp>
        <p:nvSpPr>
          <p:cNvPr id="9134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model of interaction on a disk of radius R: </a:t>
            </a:r>
            <a:r>
              <a:rPr lang="en-US">
                <a:sym typeface="Symbol" pitchFamily="-112" charset="2"/>
              </a:rPr>
              <a:t></a:t>
            </a:r>
            <a:r>
              <a:rPr lang="en-US" baseline="-25000">
                <a:sym typeface="Symbol" pitchFamily="-112" charset="2"/>
              </a:rPr>
              <a:t>int</a:t>
            </a:r>
            <a:r>
              <a:rPr lang="en-US">
                <a:sym typeface="Symbol" pitchFamily="-112" charset="2"/>
              </a:rPr>
              <a:t> = R</a:t>
            </a:r>
            <a:r>
              <a:rPr lang="en-US" baseline="30000">
                <a:sym typeface="Symbol" pitchFamily="-112" charset="2"/>
              </a:rPr>
              <a:t>2</a:t>
            </a:r>
            <a:r>
              <a:rPr lang="en-US">
                <a:sym typeface="Symbol" pitchFamily="-112" charset="2"/>
              </a:rPr>
              <a:t>  A</a:t>
            </a:r>
            <a:r>
              <a:rPr lang="en-US" baseline="30000">
                <a:sym typeface="Symbol" pitchFamily="-112" charset="2"/>
              </a:rPr>
              <a:t>2/3</a:t>
            </a:r>
            <a:endParaRPr lang="en-US"/>
          </a:p>
          <a:p>
            <a:pPr lvl="1"/>
            <a:r>
              <a:rPr lang="en-US"/>
              <a:t> </a:t>
            </a:r>
            <a:r>
              <a:rPr lang="en-US">
                <a:sym typeface="Symbol" pitchFamily="-112" charset="2"/>
              </a:rPr>
              <a:t></a:t>
            </a:r>
            <a:r>
              <a:rPr lang="en-US" baseline="-25000">
                <a:sym typeface="Symbol" pitchFamily="-112" charset="2"/>
              </a:rPr>
              <a:t>inel</a:t>
            </a:r>
            <a:r>
              <a:rPr lang="en-US">
                <a:sym typeface="Symbol" pitchFamily="-112" charset="2"/>
              </a:rPr>
              <a:t> ≈ </a:t>
            </a:r>
            <a:r>
              <a:rPr lang="en-US" baseline="-25000">
                <a:sym typeface="Symbol" pitchFamily="-112" charset="2"/>
              </a:rPr>
              <a:t>0</a:t>
            </a:r>
            <a:r>
              <a:rPr lang="en-US">
                <a:sym typeface="Symbol" pitchFamily="-112" charset="2"/>
              </a:rPr>
              <a:t>A</a:t>
            </a:r>
            <a:r>
              <a:rPr lang="en-US" baseline="30000">
                <a:sym typeface="Symbol" pitchFamily="-112" charset="2"/>
              </a:rPr>
              <a:t>0.7</a:t>
            </a:r>
            <a:r>
              <a:rPr lang="en-US">
                <a:sym typeface="Symbol" pitchFamily="-112" charset="2"/>
              </a:rPr>
              <a:t>, </a:t>
            </a:r>
            <a:r>
              <a:rPr lang="en-US" baseline="-25000">
                <a:sym typeface="Symbol" pitchFamily="-112" charset="2"/>
              </a:rPr>
              <a:t>0</a:t>
            </a:r>
            <a:r>
              <a:rPr lang="en-US">
                <a:sym typeface="Symbol" pitchFamily="-112" charset="2"/>
              </a:rPr>
              <a:t> = 35 mb</a:t>
            </a:r>
            <a:endParaRPr lang="en-US"/>
          </a:p>
          <a:p>
            <a:r>
              <a:rPr lang="en-US" u="sng"/>
              <a:t>Nuclear interaction length</a:t>
            </a:r>
            <a:r>
              <a:rPr lang="en-US"/>
              <a:t>: mean free path before inelastic interaction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Mean transverse momentum resulting from interaction</a:t>
            </a:r>
            <a:br>
              <a:rPr lang="en-US"/>
            </a:br>
            <a:r>
              <a:rPr lang="en-US"/>
              <a:t>&lt;p</a:t>
            </a:r>
            <a:r>
              <a:rPr lang="en-US" baseline="-25000"/>
              <a:t>T</a:t>
            </a:r>
            <a:r>
              <a:rPr lang="en-US"/>
              <a:t>&gt; ~ 300MeV</a:t>
            </a:r>
          </a:p>
          <a:p>
            <a:pPr lvl="1"/>
            <a:r>
              <a:rPr lang="en-US"/>
              <a:t>This is about the same magnitude as the energy lost traversing 1</a:t>
            </a:r>
            <a:r>
              <a:rPr lang="en-US">
                <a:sym typeface="Symbol" pitchFamily="-112" charset="2"/>
              </a:rPr>
              <a:t></a:t>
            </a:r>
            <a:r>
              <a:rPr lang="en-US"/>
              <a:t> for typical materials</a:t>
            </a:r>
          </a:p>
        </p:txBody>
      </p:sp>
      <p:graphicFrame>
        <p:nvGraphicFramePr>
          <p:cNvPr id="913412" name="Object 1028"/>
          <p:cNvGraphicFramePr>
            <a:graphicFrameLocks noChangeAspect="1"/>
          </p:cNvGraphicFramePr>
          <p:nvPr/>
        </p:nvGraphicFramePr>
        <p:xfrm>
          <a:off x="2295525" y="2160588"/>
          <a:ext cx="2986088" cy="768350"/>
        </p:xfrm>
        <a:graphic>
          <a:graphicData uri="http://schemas.openxmlformats.org/presentationml/2006/ole">
            <p:oleObj spid="_x0000_s978946" name="Equation" r:id="rId3" imgW="1803797" imgH="432197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0441-4277-5F4D-B1C7-79DB1EB516F4}" type="slidenum">
              <a:rPr lang="en-US"/>
              <a:pPr/>
              <a:t>21</a:t>
            </a:fld>
            <a:endParaRPr lang="en-US"/>
          </a:p>
        </p:txBody>
      </p:sp>
      <p:sp>
        <p:nvSpPr>
          <p:cNvPr id="8734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Hadronic cascade</a:t>
            </a:r>
            <a:endParaRPr lang="en-US"/>
          </a:p>
        </p:txBody>
      </p:sp>
      <p:pic>
        <p:nvPicPr>
          <p:cNvPr id="873475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8" y="944563"/>
            <a:ext cx="86106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3476" name="Rectangle 1028"/>
          <p:cNvSpPr>
            <a:spLocks noChangeArrowheads="1"/>
          </p:cNvSpPr>
          <p:nvPr/>
        </p:nvSpPr>
        <p:spPr bwMode="auto">
          <a:xfrm>
            <a:off x="304800" y="4643438"/>
            <a:ext cx="86106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As compared to electromagnetic showers,</a:t>
            </a:r>
            <a:br>
              <a:rPr lang="en-GB" sz="2000" b="1">
                <a:solidFill>
                  <a:srgbClr val="000099"/>
                </a:solidFill>
              </a:rPr>
            </a:br>
            <a:r>
              <a:rPr lang="en-GB" sz="2000" b="1">
                <a:solidFill>
                  <a:srgbClr val="000099"/>
                </a:solidFill>
              </a:rPr>
              <a:t>hadron showers are: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Larger/more penetrating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Subject to larger fluctuations </a:t>
            </a:r>
            <a:r>
              <a:rPr lang="en-US" sz="1800" b="1" i="0">
                <a:solidFill>
                  <a:srgbClr val="FF0000"/>
                </a:solidFill>
                <a:ea typeface="Arial" pitchFamily="-112" charset="0"/>
                <a:cs typeface="Arial" pitchFamily="-112" charset="0"/>
              </a:rPr>
              <a:t>– more erratic and varied</a:t>
            </a:r>
            <a:endParaRPr lang="en-US" sz="1800" b="1" i="0">
              <a:solidFill>
                <a:srgbClr val="FF0000"/>
              </a:solidFill>
              <a:ea typeface="ＭＳ Ｐゴシック" pitchFamily="-112" charset="-128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A85A-62DA-8342-8B4B-320E18566BA8}" type="slidenum">
              <a:rPr lang="en-US"/>
              <a:pPr/>
              <a:t>22</a:t>
            </a:fld>
            <a:endParaRPr lang="en-US"/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showers</a:t>
            </a:r>
            <a:endParaRPr lang="en-US"/>
          </a:p>
        </p:txBody>
      </p:sp>
      <p:sp>
        <p:nvSpPr>
          <p:cNvPr id="85914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04800" y="5915025"/>
            <a:ext cx="8610600" cy="3778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Individual hadron showers are quite dissimilar</a:t>
            </a:r>
            <a:endParaRPr lang="en-US"/>
          </a:p>
        </p:txBody>
      </p:sp>
      <p:grpSp>
        <p:nvGrpSpPr>
          <p:cNvPr id="859148" name="Group 12"/>
          <p:cNvGrpSpPr>
            <a:grpSpLocks/>
          </p:cNvGrpSpPr>
          <p:nvPr/>
        </p:nvGrpSpPr>
        <p:grpSpPr bwMode="auto">
          <a:xfrm>
            <a:off x="241300" y="949325"/>
            <a:ext cx="8153400" cy="5080000"/>
            <a:chOff x="152" y="598"/>
            <a:chExt cx="5136" cy="3200"/>
          </a:xfrm>
        </p:grpSpPr>
        <p:grpSp>
          <p:nvGrpSpPr>
            <p:cNvPr id="859144" name="Group 8"/>
            <p:cNvGrpSpPr>
              <a:grpSpLocks/>
            </p:cNvGrpSpPr>
            <p:nvPr/>
          </p:nvGrpSpPr>
          <p:grpSpPr bwMode="auto">
            <a:xfrm>
              <a:off x="152" y="598"/>
              <a:ext cx="5057" cy="3140"/>
              <a:chOff x="342" y="703"/>
              <a:chExt cx="5057" cy="3140"/>
            </a:xfrm>
          </p:grpSpPr>
          <p:pic>
            <p:nvPicPr>
              <p:cNvPr id="859140" name="Picture 4"/>
              <p:cNvPicPr>
                <a:picLocks noChangeAspect="1" noChangeArrowheads="1"/>
              </p:cNvPicPr>
              <p:nvPr/>
            </p:nvPicPr>
            <mc:AlternateContent xmlns:ma="http://schemas.microsoft.com/office/mac/drawingml/2008/main">
              <mc:Choice Requires="ma">
                <p:blipFill>
                  <a:blip r:embed="rId2"/>
                  <a:srcRect/>
                  <a:stretch>
                    <a:fillRect/>
                  </a:stretch>
                </p:blipFill>
              </mc:Choice>
  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  <p:blipFill>
                  <a:blip r:embed="rId3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342" y="945"/>
                <a:ext cx="5057" cy="2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59141" name="Text Box 5"/>
              <p:cNvSpPr txBox="1">
                <a:spLocks noChangeArrowheads="1"/>
              </p:cNvSpPr>
              <p:nvPr/>
            </p:nvSpPr>
            <p:spPr bwMode="auto">
              <a:xfrm>
                <a:off x="388" y="703"/>
                <a:ext cx="284" cy="296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b="1" i="0"/>
                  <a:t>1.</a:t>
                </a:r>
                <a:endParaRPr lang="en-US" b="1" i="0"/>
              </a:p>
            </p:txBody>
          </p:sp>
          <p:sp>
            <p:nvSpPr>
              <p:cNvPr id="859143" name="Text Box 7"/>
              <p:cNvSpPr txBox="1">
                <a:spLocks noChangeArrowheads="1"/>
              </p:cNvSpPr>
              <p:nvPr/>
            </p:nvSpPr>
            <p:spPr bwMode="auto">
              <a:xfrm>
                <a:off x="2950" y="709"/>
                <a:ext cx="284" cy="296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b="1" i="0"/>
                  <a:t>2.</a:t>
                </a:r>
                <a:endParaRPr lang="en-US" b="1" i="0"/>
              </a:p>
            </p:txBody>
          </p:sp>
        </p:grpSp>
        <p:sp>
          <p:nvSpPr>
            <p:cNvPr id="859147" name="Rectangle 11"/>
            <p:cNvSpPr>
              <a:spLocks noChangeArrowheads="1"/>
            </p:cNvSpPr>
            <p:nvPr/>
          </p:nvSpPr>
          <p:spPr bwMode="auto">
            <a:xfrm>
              <a:off x="5126" y="765"/>
              <a:ext cx="162" cy="30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B3FD-DAAB-4D4B-88FE-D56982FB1A6D}" type="slidenum">
              <a:rPr lang="en-US"/>
              <a:pPr/>
              <a:t>23</a:t>
            </a:fld>
            <a:endParaRPr lang="en-US"/>
          </a:p>
        </p:txBody>
      </p:sp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Table of physical properties</a:t>
            </a:r>
            <a:endParaRPr lang="en-US"/>
          </a:p>
        </p:txBody>
      </p:sp>
      <p:graphicFrame>
        <p:nvGraphicFramePr>
          <p:cNvPr id="855764" name="Group 724"/>
          <p:cNvGraphicFramePr>
            <a:graphicFrameLocks noGrp="1"/>
          </p:cNvGraphicFramePr>
          <p:nvPr/>
        </p:nvGraphicFramePr>
        <p:xfrm>
          <a:off x="315913" y="947738"/>
          <a:ext cx="5538787" cy="4718304"/>
        </p:xfrm>
        <a:graphic>
          <a:graphicData uri="http://schemas.openxmlformats.org/drawingml/2006/table">
            <a:tbl>
              <a:tblPr/>
              <a:tblGrid>
                <a:gridCol w="1004887"/>
                <a:gridCol w="479425"/>
                <a:gridCol w="1169988"/>
                <a:gridCol w="912812"/>
                <a:gridCol w="944563"/>
                <a:gridCol w="1027112"/>
              </a:tblGrid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Z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(g.cm</a:t>
                      </a:r>
                      <a:r>
                        <a:rPr kumimoji="1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-3</a:t>
                      </a:r>
                      <a:r>
                        <a:rPr kumimoji="1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)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E</a:t>
                      </a:r>
                      <a:r>
                        <a:rPr kumimoji="1" lang="en-GB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(MeV)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X</a:t>
                      </a:r>
                      <a:r>
                        <a:rPr kumimoji="1" lang="en-GB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(cm)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</a:t>
                      </a:r>
                      <a:r>
                        <a:rPr kumimoji="1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int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(cm)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Air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30 420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~70 000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Water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36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84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PbWO</a:t>
                      </a:r>
                      <a:r>
                        <a:rPr kumimoji="1" lang="en-GB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4</a:t>
                      </a:r>
                      <a:endParaRPr kumimoji="1" lang="en-US" sz="1800" b="1" i="0" u="none" strike="noStrike" cap="none" normalizeH="0" baseline="-25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8.28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0.89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22.4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C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2.3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103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18.8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38.1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Al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2.7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47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8.9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39.4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L Ar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18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1.4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14.0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84.0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Fe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26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7.9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24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1.76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16.8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Cu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29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9.0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20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1.43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15.1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W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74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19.3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  <a:sym typeface="Symbol" pitchFamily="-112" charset="2"/>
                        </a:rPr>
                        <a:t>8.1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0.35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9.6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Pb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82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11.3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6.9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0.56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17.1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U</a:t>
                      </a:r>
                      <a:endParaRPr kumimoji="1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92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19.0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6.2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0.32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10.5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55738" name="Text Box 698"/>
          <p:cNvSpPr txBox="1">
            <a:spLocks noChangeArrowheads="1"/>
          </p:cNvSpPr>
          <p:nvPr/>
        </p:nvSpPr>
        <p:spPr bwMode="auto">
          <a:xfrm>
            <a:off x="358775" y="5897563"/>
            <a:ext cx="738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PDG booklet a good source for more/similar numbers</a:t>
            </a:r>
            <a:endParaRPr 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501D6-4AFB-CF41-88E0-3427F845A9B2}" type="slidenum">
              <a:rPr lang="en-US"/>
              <a:pPr/>
              <a:t>24</a:t>
            </a:fld>
            <a:endParaRPr lang="en-US"/>
          </a:p>
        </p:txBody>
      </p:sp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shower longitudinal profiles</a:t>
            </a: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4210050" cy="5378450"/>
          </a:xfrm>
        </p:spPr>
        <p:txBody>
          <a:bodyPr/>
          <a:lstStyle/>
          <a:p>
            <a:r>
              <a:rPr lang="en-GB"/>
              <a:t>Longitudinal profile</a:t>
            </a:r>
          </a:p>
          <a:p>
            <a:pPr lvl="1"/>
            <a:r>
              <a:rPr lang="en-US"/>
              <a:t>Initial peak from </a:t>
            </a:r>
            <a:r>
              <a:rPr lang="en-US">
                <a:sym typeface="Symbol" pitchFamily="-112" charset="2"/>
              </a:rPr>
              <a:t></a:t>
            </a:r>
            <a:r>
              <a:rPr lang="en-US" baseline="30000">
                <a:sym typeface="Symbol" pitchFamily="-112" charset="2"/>
              </a:rPr>
              <a:t>0</a:t>
            </a:r>
            <a:r>
              <a:rPr lang="en-US">
                <a:sym typeface="Symbol" pitchFamily="-112" charset="2"/>
              </a:rPr>
              <a:t>s produced in the first interaction</a:t>
            </a:r>
          </a:p>
          <a:p>
            <a:pPr lvl="1"/>
            <a:r>
              <a:rPr lang="en-GB"/>
              <a:t>Gradual falloff characterized by the nuclear interaction length, </a:t>
            </a:r>
            <a:r>
              <a:rPr lang="en-GB">
                <a:sym typeface="Symbol" pitchFamily="-112" charset="2"/>
              </a:rPr>
              <a:t></a:t>
            </a:r>
            <a:r>
              <a:rPr lang="en-GB" baseline="-25000">
                <a:sym typeface="Symbol" pitchFamily="-112" charset="2"/>
              </a:rPr>
              <a:t>int</a:t>
            </a:r>
            <a:endParaRPr lang="en-US" baseline="-25000">
              <a:sym typeface="Symbol" pitchFamily="-112" charset="2"/>
            </a:endParaRPr>
          </a:p>
        </p:txBody>
      </p:sp>
      <p:grpSp>
        <p:nvGrpSpPr>
          <p:cNvPr id="831496" name="Group 8"/>
          <p:cNvGrpSpPr>
            <a:grpSpLocks/>
          </p:cNvGrpSpPr>
          <p:nvPr/>
        </p:nvGrpSpPr>
        <p:grpSpPr bwMode="auto">
          <a:xfrm>
            <a:off x="3538538" y="2571750"/>
            <a:ext cx="5448300" cy="3703638"/>
            <a:chOff x="2229" y="1620"/>
            <a:chExt cx="3432" cy="2333"/>
          </a:xfrm>
        </p:grpSpPr>
        <p:pic>
          <p:nvPicPr>
            <p:cNvPr id="831494" name="Picture 6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229" y="1660"/>
              <a:ext cx="3368" cy="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31495" name="Rectangle 7"/>
            <p:cNvSpPr>
              <a:spLocks noChangeArrowheads="1"/>
            </p:cNvSpPr>
            <p:nvPr/>
          </p:nvSpPr>
          <p:spPr bwMode="auto">
            <a:xfrm>
              <a:off x="5560" y="1620"/>
              <a:ext cx="101" cy="23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1497" name="Text Box 9"/>
          <p:cNvSpPr txBox="1">
            <a:spLocks noChangeArrowheads="1"/>
          </p:cNvSpPr>
          <p:nvPr/>
        </p:nvSpPr>
        <p:spPr bwMode="auto">
          <a:xfrm>
            <a:off x="117475" y="5208588"/>
            <a:ext cx="3856038" cy="1019175"/>
          </a:xfrm>
          <a:prstGeom prst="rect">
            <a:avLst/>
          </a:prstGeom>
          <a:solidFill>
            <a:srgbClr val="FFFF66"/>
          </a:solidFill>
          <a:ln w="127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i="0">
                <a:solidFill>
                  <a:srgbClr val="000099"/>
                </a:solidFill>
              </a:rPr>
              <a:t>As with e.m. showers: depth to contain a shower increases with log(E)</a:t>
            </a:r>
            <a:endParaRPr lang="en-US" sz="2000" i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81C5-8E66-9242-AC9C-78376D7D71F6}" type="slidenum">
              <a:rPr lang="en-US"/>
              <a:pPr/>
              <a:t>25</a:t>
            </a:fld>
            <a:endParaRPr lang="en-US"/>
          </a:p>
        </p:txBody>
      </p:sp>
      <p:sp>
        <p:nvSpPr>
          <p:cNvPr id="8744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shower transverse profiles</a:t>
            </a:r>
            <a:endParaRPr lang="en-US"/>
          </a:p>
        </p:txBody>
      </p:sp>
      <p:grpSp>
        <p:nvGrpSpPr>
          <p:cNvPr id="874513" name="Group 1041"/>
          <p:cNvGrpSpPr>
            <a:grpSpLocks/>
          </p:cNvGrpSpPr>
          <p:nvPr/>
        </p:nvGrpSpPr>
        <p:grpSpPr bwMode="auto">
          <a:xfrm>
            <a:off x="4954588" y="942975"/>
            <a:ext cx="4189412" cy="4600575"/>
            <a:chOff x="3088" y="1044"/>
            <a:chExt cx="2639" cy="2898"/>
          </a:xfrm>
        </p:grpSpPr>
        <p:grpSp>
          <p:nvGrpSpPr>
            <p:cNvPr id="874511" name="Group 1039"/>
            <p:cNvGrpSpPr>
              <a:grpSpLocks/>
            </p:cNvGrpSpPr>
            <p:nvPr/>
          </p:nvGrpSpPr>
          <p:grpSpPr bwMode="auto">
            <a:xfrm>
              <a:off x="3088" y="1044"/>
              <a:ext cx="2639" cy="2898"/>
              <a:chOff x="3088" y="1044"/>
              <a:chExt cx="2639" cy="2898"/>
            </a:xfrm>
          </p:grpSpPr>
          <p:grpSp>
            <p:nvGrpSpPr>
              <p:cNvPr id="874505" name="Group 1033"/>
              <p:cNvGrpSpPr>
                <a:grpSpLocks/>
              </p:cNvGrpSpPr>
              <p:nvPr/>
            </p:nvGrpSpPr>
            <p:grpSpPr bwMode="auto">
              <a:xfrm>
                <a:off x="3088" y="1044"/>
                <a:ext cx="2639" cy="2898"/>
                <a:chOff x="3088" y="1044"/>
                <a:chExt cx="2639" cy="2898"/>
              </a:xfrm>
            </p:grpSpPr>
            <p:grpSp>
              <p:nvGrpSpPr>
                <p:cNvPr id="874502" name="Group 1030"/>
                <p:cNvGrpSpPr>
                  <a:grpSpLocks/>
                </p:cNvGrpSpPr>
                <p:nvPr/>
              </p:nvGrpSpPr>
              <p:grpSpPr bwMode="auto">
                <a:xfrm>
                  <a:off x="3088" y="1044"/>
                  <a:ext cx="2639" cy="2898"/>
                  <a:chOff x="3088" y="1044"/>
                  <a:chExt cx="2639" cy="2898"/>
                </a:xfrm>
              </p:grpSpPr>
              <p:pic>
                <p:nvPicPr>
                  <p:cNvPr id="874500" name="Picture 1028"/>
                  <p:cNvPicPr>
                    <a:picLocks noChangeAspect="1" noChangeArrowheads="1"/>
                  </p:cNvPicPr>
                  <p:nvPr/>
                </p:nvPicPr>
                <mc:AlternateContent xmlns:ma="http://schemas.microsoft.com/office/mac/drawingml/2008/main">
                  <mc:Choice Requires="ma">
                    <p:blipFill>
                      <a:blip r:embed="rId2"/>
                      <a:srcRect/>
                      <a:stretch>
                        <a:fillRect/>
                      </a:stretch>
                    </p:blipFill>
                  </mc:Choice>
      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      <p:blipFill>
                      <a:blip r:embed="rId3"/>
                      <a:srcRect/>
                      <a:stretch>
                        <a:fillRect/>
                      </a:stretch>
                    </p:blipFill>
                  </mc:Fallback>
                </mc:AlternateContent>
                <p:spPr bwMode="auto">
                  <a:xfrm>
                    <a:off x="3088" y="1376"/>
                    <a:ext cx="2542" cy="25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874501" name="Rectangle 1029"/>
                  <p:cNvSpPr>
                    <a:spLocks noChangeArrowheads="1"/>
                  </p:cNvSpPr>
                  <p:nvPr/>
                </p:nvSpPr>
                <p:spPr bwMode="auto">
                  <a:xfrm>
                    <a:off x="5592" y="1044"/>
                    <a:ext cx="135" cy="289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4504" name="Rectangle 1032"/>
                <p:cNvSpPr>
                  <a:spLocks noChangeArrowheads="1"/>
                </p:cNvSpPr>
                <p:nvPr/>
              </p:nvSpPr>
              <p:spPr bwMode="auto">
                <a:xfrm>
                  <a:off x="3866" y="1359"/>
                  <a:ext cx="1476" cy="13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74510" name="Group 1038"/>
              <p:cNvGrpSpPr>
                <a:grpSpLocks/>
              </p:cNvGrpSpPr>
              <p:nvPr/>
            </p:nvGrpSpPr>
            <p:grpSpPr bwMode="auto">
              <a:xfrm>
                <a:off x="3852" y="1304"/>
                <a:ext cx="1719" cy="250"/>
                <a:chOff x="3852" y="1304"/>
                <a:chExt cx="1719" cy="250"/>
              </a:xfrm>
            </p:grpSpPr>
            <p:sp>
              <p:nvSpPr>
                <p:cNvPr id="874503" name="Text Box 1031"/>
                <p:cNvSpPr txBox="1">
                  <a:spLocks noChangeArrowheads="1"/>
                </p:cNvSpPr>
                <p:nvPr/>
              </p:nvSpPr>
              <p:spPr bwMode="auto">
                <a:xfrm>
                  <a:off x="3852" y="1335"/>
                  <a:ext cx="29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600" i="0"/>
                    <a:t>0.5</a:t>
                  </a:r>
                  <a:endParaRPr lang="en-US" sz="1600" i="0"/>
                </a:p>
              </p:txBody>
            </p:sp>
            <p:sp>
              <p:nvSpPr>
                <p:cNvPr id="874506" name="Text Box 1034"/>
                <p:cNvSpPr txBox="1">
                  <a:spLocks noChangeArrowheads="1"/>
                </p:cNvSpPr>
                <p:nvPr/>
              </p:nvSpPr>
              <p:spPr bwMode="auto">
                <a:xfrm>
                  <a:off x="4233" y="1336"/>
                  <a:ext cx="29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600" i="0"/>
                    <a:t>1.0</a:t>
                  </a:r>
                  <a:endParaRPr lang="en-US" sz="1600" i="0"/>
                </a:p>
              </p:txBody>
            </p:sp>
            <p:sp>
              <p:nvSpPr>
                <p:cNvPr id="874507" name="Text Box 1035"/>
                <p:cNvSpPr txBox="1">
                  <a:spLocks noChangeArrowheads="1"/>
                </p:cNvSpPr>
                <p:nvPr/>
              </p:nvSpPr>
              <p:spPr bwMode="auto">
                <a:xfrm>
                  <a:off x="4604" y="1337"/>
                  <a:ext cx="29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600" i="0"/>
                    <a:t>1.5</a:t>
                  </a:r>
                  <a:endParaRPr lang="en-US" sz="1600" i="0"/>
                </a:p>
              </p:txBody>
            </p:sp>
            <p:sp>
              <p:nvSpPr>
                <p:cNvPr id="874508" name="Text Box 1036"/>
                <p:cNvSpPr txBox="1">
                  <a:spLocks noChangeArrowheads="1"/>
                </p:cNvSpPr>
                <p:nvPr/>
              </p:nvSpPr>
              <p:spPr bwMode="auto">
                <a:xfrm>
                  <a:off x="4984" y="1337"/>
                  <a:ext cx="29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600" i="0"/>
                    <a:t>2.0</a:t>
                  </a:r>
                  <a:endParaRPr lang="en-US" sz="1600" i="0"/>
                </a:p>
              </p:txBody>
            </p:sp>
            <p:sp>
              <p:nvSpPr>
                <p:cNvPr id="874509" name="Text Box 1037"/>
                <p:cNvSpPr txBox="1">
                  <a:spLocks noChangeArrowheads="1"/>
                </p:cNvSpPr>
                <p:nvPr/>
              </p:nvSpPr>
              <p:spPr bwMode="auto">
                <a:xfrm>
                  <a:off x="5274" y="1304"/>
                  <a:ext cx="29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000" i="0">
                      <a:sym typeface="Symbol" pitchFamily="-112" charset="2"/>
                    </a:rPr>
                    <a:t></a:t>
                  </a:r>
                  <a:r>
                    <a:rPr lang="en-GB" sz="1600" i="0" baseline="-25000">
                      <a:sym typeface="Symbol" pitchFamily="-112" charset="2"/>
                    </a:rPr>
                    <a:t>int</a:t>
                  </a:r>
                  <a:endParaRPr lang="en-US" sz="1600" i="0" baseline="-25000"/>
                </a:p>
              </p:txBody>
            </p:sp>
          </p:grpSp>
        </p:grpSp>
        <p:sp>
          <p:nvSpPr>
            <p:cNvPr id="874512" name="Text Box 1040"/>
            <p:cNvSpPr txBox="1">
              <a:spLocks noChangeArrowheads="1"/>
            </p:cNvSpPr>
            <p:nvPr/>
          </p:nvSpPr>
          <p:spPr bwMode="auto">
            <a:xfrm>
              <a:off x="4483" y="1946"/>
              <a:ext cx="852" cy="25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800" b="1" i="0"/>
                <a:t>120 GeV </a:t>
              </a:r>
              <a:r>
                <a:rPr lang="en-GB" sz="2000" b="1" i="0">
                  <a:sym typeface="Symbol" pitchFamily="-112" charset="2"/>
                </a:rPr>
                <a:t></a:t>
              </a:r>
              <a:r>
                <a:rPr lang="en-GB" sz="1800" b="1" i="0" baseline="30000">
                  <a:sym typeface="Symbol" pitchFamily="-112" charset="2"/>
                </a:rPr>
                <a:t>-</a:t>
              </a:r>
              <a:endParaRPr lang="en-US" sz="1800" b="1" i="0" baseline="30000"/>
            </a:p>
          </p:txBody>
        </p:sp>
      </p:grpSp>
      <p:pic>
        <p:nvPicPr>
          <p:cNvPr id="874514" name="Picture 1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213" y="3743325"/>
            <a:ext cx="459581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4515" name="Text Box 1043"/>
          <p:cNvSpPr txBox="1">
            <a:spLocks noChangeArrowheads="1"/>
          </p:cNvSpPr>
          <p:nvPr/>
        </p:nvSpPr>
        <p:spPr bwMode="auto">
          <a:xfrm>
            <a:off x="5160963" y="5537200"/>
            <a:ext cx="3856037" cy="714375"/>
          </a:xfrm>
          <a:prstGeom prst="rect">
            <a:avLst/>
          </a:prstGeom>
          <a:solidFill>
            <a:srgbClr val="FFFF66"/>
          </a:solidFill>
          <a:ln w="127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i="0">
                <a:solidFill>
                  <a:srgbClr val="000099"/>
                </a:solidFill>
              </a:rPr>
              <a:t>Lateral containment </a:t>
            </a:r>
            <a:r>
              <a:rPr lang="en-GB" sz="2000">
                <a:solidFill>
                  <a:srgbClr val="000099"/>
                </a:solidFill>
              </a:rPr>
              <a:t>increases</a:t>
            </a:r>
            <a:r>
              <a:rPr lang="en-GB" sz="2000" i="0">
                <a:solidFill>
                  <a:srgbClr val="000099"/>
                </a:solidFill>
              </a:rPr>
              <a:t> with energy</a:t>
            </a:r>
            <a:endParaRPr lang="en-US" sz="2000" i="0">
              <a:solidFill>
                <a:srgbClr val="000099"/>
              </a:solidFill>
            </a:endParaRPr>
          </a:p>
        </p:txBody>
      </p:sp>
      <p:sp>
        <p:nvSpPr>
          <p:cNvPr id="874516" name="Rectangle 1044"/>
          <p:cNvSpPr>
            <a:spLocks noGrp="1" noChangeArrowheads="1"/>
          </p:cNvSpPr>
          <p:nvPr>
            <p:ph type="body" idx="1"/>
          </p:nvPr>
        </p:nvSpPr>
        <p:spPr>
          <a:xfrm>
            <a:off x="219075" y="914400"/>
            <a:ext cx="5126038" cy="2838450"/>
          </a:xfrm>
        </p:spPr>
        <p:txBody>
          <a:bodyPr/>
          <a:lstStyle/>
          <a:p>
            <a:r>
              <a:rPr lang="en-US"/>
              <a:t>Lateral profile</a:t>
            </a:r>
          </a:p>
          <a:p>
            <a:pPr lvl="1"/>
            <a:r>
              <a:rPr lang="en-US"/>
              <a:t>Mean transverse momentum from interactions, &lt;p</a:t>
            </a:r>
            <a:r>
              <a:rPr lang="en-US" baseline="-25000"/>
              <a:t>T</a:t>
            </a:r>
            <a:r>
              <a:rPr lang="en-US"/>
              <a:t>&gt; ~ 300 MeV, is about the same magnitude as the energy lost traversing 1</a:t>
            </a:r>
            <a:r>
              <a:rPr lang="en-US">
                <a:sym typeface="Symbol" pitchFamily="-112" charset="2"/>
              </a:rPr>
              <a:t> for many materials</a:t>
            </a:r>
          </a:p>
          <a:p>
            <a:pPr lvl="1"/>
            <a:r>
              <a:rPr lang="en-US"/>
              <a:t>So radial extent of the cascade is well characterized by </a:t>
            </a:r>
            <a:r>
              <a:rPr lang="en-US">
                <a:sym typeface="Symbol" pitchFamily="-112" charset="2"/>
              </a:rPr>
              <a:t></a:t>
            </a:r>
            <a:endParaRPr lang="en-US"/>
          </a:p>
          <a:p>
            <a:pPr lvl="1"/>
            <a:r>
              <a:rPr lang="en-US"/>
              <a:t>The </a:t>
            </a:r>
            <a:r>
              <a:rPr lang="en-US">
                <a:sym typeface="Symbol" pitchFamily="-112" charset="2"/>
              </a:rPr>
              <a:t></a:t>
            </a:r>
            <a:r>
              <a:rPr lang="en-US" baseline="30000">
                <a:sym typeface="Symbol" pitchFamily="-112" charset="2"/>
              </a:rPr>
              <a:t>0</a:t>
            </a:r>
            <a:r>
              <a:rPr lang="en-US">
                <a:sym typeface="Symbol" pitchFamily="-112" charset="2"/>
              </a:rPr>
              <a:t> component of the cascade results in an electromagnetic core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GB" sz="4400"/>
              <a:t>Energy resolution</a:t>
            </a:r>
            <a:endParaRPr lang="en-US" sz="440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57E-91C2-D248-8FBF-6AB916372155}" type="slidenum">
              <a:rPr lang="en-US"/>
              <a:pPr/>
              <a:t>27</a:t>
            </a:fld>
            <a:endParaRPr lang="en-US"/>
          </a:p>
        </p:txBody>
      </p:sp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resolution</a:t>
            </a:r>
            <a:endParaRPr lang="en-US"/>
          </a:p>
        </p:txBody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Usual parameterization for calorimeters: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a: Stochastic (or “sampling”) term</a:t>
            </a:r>
          </a:p>
          <a:p>
            <a:pPr lvl="1"/>
            <a:r>
              <a:rPr lang="en-US"/>
              <a:t>accounts for statistical fluctuation of the number of primary signal generating happenings</a:t>
            </a:r>
          </a:p>
          <a:p>
            <a:r>
              <a:rPr lang="en-US"/>
              <a:t>b: Noise term</a:t>
            </a:r>
          </a:p>
          <a:p>
            <a:pPr lvl="1"/>
            <a:r>
              <a:rPr lang="en-US"/>
              <a:t>electronics noise (i.e. its energy equivalent)</a:t>
            </a:r>
          </a:p>
          <a:p>
            <a:pPr lvl="1"/>
            <a:r>
              <a:rPr lang="en-US"/>
              <a:t>pileup (other energy entering the measurement area)</a:t>
            </a:r>
          </a:p>
          <a:p>
            <a:r>
              <a:rPr lang="en-US"/>
              <a:t>c: Constant term</a:t>
            </a:r>
          </a:p>
          <a:p>
            <a:pPr lvl="1"/>
            <a:r>
              <a:rPr lang="en-US"/>
              <a:t>non-uniformity of signal generation or collection</a:t>
            </a:r>
          </a:p>
          <a:p>
            <a:pPr lvl="1"/>
            <a:r>
              <a:rPr lang="en-US"/>
              <a:t>intercalibration errors</a:t>
            </a:r>
          </a:p>
          <a:p>
            <a:pPr lvl="1"/>
            <a:r>
              <a:rPr lang="en-US"/>
              <a:t>other fluctuations directly proportional to energy; fluctuation in the e.m. component in hadronic showers</a:t>
            </a:r>
          </a:p>
        </p:txBody>
      </p:sp>
      <p:graphicFrame>
        <p:nvGraphicFramePr>
          <p:cNvPr id="832518" name="Object 6"/>
          <p:cNvGraphicFramePr>
            <a:graphicFrameLocks noChangeAspect="1"/>
          </p:cNvGraphicFramePr>
          <p:nvPr/>
        </p:nvGraphicFramePr>
        <p:xfrm>
          <a:off x="884238" y="1373188"/>
          <a:ext cx="6873875" cy="858837"/>
        </p:xfrm>
        <a:graphic>
          <a:graphicData uri="http://schemas.openxmlformats.org/presentationml/2006/ole">
            <p:oleObj spid="_x0000_s832518" name="Equation" r:id="rId3" imgW="4153297" imgH="482997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BD9B-BB15-7245-8B36-2A837B38C9E4}" type="slidenum">
              <a:rPr lang="en-US"/>
              <a:pPr/>
              <a:t>28</a:t>
            </a:fld>
            <a:endParaRPr lang="en-US"/>
          </a:p>
        </p:txBody>
      </p:sp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Stochastic processes</a:t>
            </a:r>
          </a:p>
        </p:txBody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Even in homogeneous calorimeters where the calorimeter consists entirely of active material, the energy is “sampled”</a:t>
            </a:r>
          </a:p>
          <a:p>
            <a:pPr lvl="1"/>
            <a:r>
              <a:rPr lang="en-US"/>
              <a:t>The measurement counts the occurrence of a process</a:t>
            </a:r>
          </a:p>
          <a:p>
            <a:pPr lvl="1"/>
            <a:r>
              <a:rPr lang="en-US"/>
              <a:t>So there is an error proportional to </a:t>
            </a:r>
            <a:r>
              <a:rPr lang="en-US">
                <a:sym typeface="Symbol" pitchFamily="-112" charset="2"/>
              </a:rPr>
              <a:t>n (where n is the number of occurances)</a:t>
            </a:r>
          </a:p>
          <a:p>
            <a:r>
              <a:rPr lang="en-US"/>
              <a:t>Example:</a:t>
            </a:r>
          </a:p>
          <a:p>
            <a:pPr lvl="1"/>
            <a:r>
              <a:rPr lang="en-US"/>
              <a:t>In a lead glass calorimeter the signal detected is Cerenkov radiation</a:t>
            </a:r>
          </a:p>
          <a:p>
            <a:pPr lvl="1"/>
            <a:r>
              <a:rPr lang="en-US"/>
              <a:t>Cerenkov radiation produced by e</a:t>
            </a:r>
            <a:r>
              <a:rPr lang="en-US" baseline="30000">
                <a:sym typeface="Symbol" pitchFamily="-112" charset="2"/>
              </a:rPr>
              <a:t></a:t>
            </a:r>
            <a:r>
              <a:rPr lang="en-US">
                <a:sym typeface="Symbol" pitchFamily="-112" charset="2"/>
              </a:rPr>
              <a:t> with  &gt; 1/n, i.e E &gt; 0.7MeV</a:t>
            </a:r>
          </a:p>
          <a:p>
            <a:pPr lvl="1"/>
            <a:r>
              <a:rPr lang="en-US"/>
              <a:t>So, at most, 1000/0.7 ≈ 1400 independent particles per GeV produce light</a:t>
            </a:r>
          </a:p>
          <a:p>
            <a:pPr lvl="1"/>
            <a:r>
              <a:rPr lang="en-US"/>
              <a:t>Fluctuation = </a:t>
            </a:r>
            <a:r>
              <a:rPr lang="en-GB">
                <a:sym typeface="Symbol" pitchFamily="-112" charset="2"/>
              </a:rPr>
              <a:t></a:t>
            </a:r>
            <a:r>
              <a:rPr lang="en-US"/>
              <a:t>1400/1400 ≈ 3%</a:t>
            </a:r>
          </a:p>
          <a:p>
            <a:pPr lvl="1"/>
            <a:r>
              <a:rPr lang="en-US"/>
              <a:t>Signal in photodetector is only ~1000 photoelectrons/GeV, which provides a further fluctuation (photostatistics) </a:t>
            </a:r>
            <a:r>
              <a:rPr lang="en-GB">
                <a:sym typeface="Symbol" pitchFamily="-112" charset="2"/>
              </a:rPr>
              <a:t></a:t>
            </a:r>
            <a:r>
              <a:rPr lang="en-US"/>
              <a:t>1000/1000 ≈ 3%</a:t>
            </a:r>
          </a:p>
          <a:p>
            <a:pPr lvl="1"/>
            <a:r>
              <a:rPr lang="en-US"/>
              <a:t>Thus overall resolution from lead glass calorimeter: </a:t>
            </a:r>
            <a:r>
              <a:rPr lang="en-US">
                <a:sym typeface="Symbol" pitchFamily="-112" charset="2"/>
              </a:rPr>
              <a:t></a:t>
            </a:r>
            <a:r>
              <a:rPr lang="en-US"/>
              <a:t>/E ≈ 5%/</a:t>
            </a:r>
            <a:r>
              <a:rPr lang="en-GB">
                <a:sym typeface="Symbol" pitchFamily="-112" charset="2"/>
              </a:rPr>
              <a:t></a:t>
            </a:r>
            <a:r>
              <a:rPr lang="en-US"/>
              <a:t>E</a:t>
            </a:r>
          </a:p>
          <a:p>
            <a:pPr lvl="1"/>
            <a:endParaRPr lang="en-US">
              <a:sym typeface="Symbol" pitchFamily="-112" charset="2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18572"/>
            <a:ext cx="8610600" cy="1025741"/>
          </a:xfrm>
        </p:spPr>
        <p:txBody>
          <a:bodyPr/>
          <a:lstStyle/>
          <a:p>
            <a:r>
              <a:rPr lang="en-GB" dirty="0"/>
              <a:t>Stochastic </a:t>
            </a:r>
            <a:r>
              <a:rPr lang="en-GB" dirty="0" smtClean="0"/>
              <a:t>term: homogeneous </a:t>
            </a:r>
            <a:r>
              <a:rPr lang="en-GB" dirty="0"/>
              <a:t>calorimeters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0359-A986-7347-87BF-BFC997CB1A06}" type="slidenum">
              <a:rPr lang="en-US"/>
              <a:pPr/>
              <a:t>29</a:t>
            </a:fld>
            <a:endParaRPr lang="en-US"/>
          </a:p>
        </p:txBody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98240"/>
            <a:ext cx="8610600" cy="1292225"/>
          </a:xfrm>
        </p:spPr>
        <p:txBody>
          <a:bodyPr/>
          <a:lstStyle/>
          <a:p>
            <a:r>
              <a:rPr lang="en-GB" sz="1800" dirty="0"/>
              <a:t>Smallest stochastic term obtained by counting the most numerous processes</a:t>
            </a:r>
          </a:p>
          <a:p>
            <a:pPr lvl="1"/>
            <a:r>
              <a:rPr lang="en-US" sz="1600" dirty="0"/>
              <a:t>Example: collecting electrons liberated by ionization in </a:t>
            </a:r>
            <a:r>
              <a:rPr lang="en-US" sz="1600" dirty="0" err="1"/>
              <a:t>Ge</a:t>
            </a:r>
            <a:r>
              <a:rPr lang="en-US" sz="1600" dirty="0"/>
              <a:t> crystals (at 77</a:t>
            </a:r>
            <a:r>
              <a:rPr lang="en-US" sz="1600" dirty="0">
                <a:sym typeface="Symbol" pitchFamily="-112" charset="2"/>
              </a:rPr>
              <a:t>K)</a:t>
            </a:r>
            <a:endParaRPr lang="en-US" sz="1600" dirty="0"/>
          </a:p>
          <a:p>
            <a:pPr lvl="1">
              <a:buFont typeface="Wingdings" pitchFamily="-112" charset="2"/>
              <a:buNone/>
            </a:pPr>
            <a:endParaRPr lang="en-US" sz="1600" dirty="0"/>
          </a:p>
        </p:txBody>
      </p:sp>
      <p:graphicFrame>
        <p:nvGraphicFramePr>
          <p:cNvPr id="868356" name="Object 4"/>
          <p:cNvGraphicFramePr>
            <a:graphicFrameLocks noChangeAspect="1"/>
          </p:cNvGraphicFramePr>
          <p:nvPr/>
        </p:nvGraphicFramePr>
        <p:xfrm>
          <a:off x="1020763" y="2577753"/>
          <a:ext cx="798512" cy="700087"/>
        </p:xfrm>
        <a:graphic>
          <a:graphicData uri="http://schemas.openxmlformats.org/presentationml/2006/ole">
            <p:oleObj spid="_x0000_s868356" name="Equation" r:id="rId3" imgW="482787" imgH="393926" progId="Equation.3">
              <p:embed/>
            </p:oleObj>
          </a:graphicData>
        </a:graphic>
      </p:graphicFrame>
      <p:sp>
        <p:nvSpPr>
          <p:cNvPr id="868357" name="Text Box 5"/>
          <p:cNvSpPr txBox="1">
            <a:spLocks noChangeArrowheads="1"/>
          </p:cNvSpPr>
          <p:nvPr/>
        </p:nvSpPr>
        <p:spPr bwMode="auto">
          <a:xfrm>
            <a:off x="2022475" y="2715865"/>
            <a:ext cx="538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i="0">
                <a:solidFill>
                  <a:srgbClr val="000099"/>
                </a:solidFill>
              </a:rPr>
              <a:t>Where </a:t>
            </a:r>
            <a:r>
              <a:rPr lang="en-GB" sz="1800">
                <a:solidFill>
                  <a:srgbClr val="000099"/>
                </a:solidFill>
                <a:latin typeface="Times New Roman" pitchFamily="-112" charset="0"/>
              </a:rPr>
              <a:t>W</a:t>
            </a:r>
            <a:r>
              <a:rPr lang="en-GB" sz="1800" i="0">
                <a:solidFill>
                  <a:srgbClr val="000099"/>
                </a:solidFill>
              </a:rPr>
              <a:t> is the mean energy to liberate an electron</a:t>
            </a:r>
            <a:endParaRPr lang="en-US" sz="1800" i="0">
              <a:solidFill>
                <a:srgbClr val="000099"/>
              </a:solidFill>
            </a:endParaRPr>
          </a:p>
        </p:txBody>
      </p:sp>
      <p:graphicFrame>
        <p:nvGraphicFramePr>
          <p:cNvPr id="868358" name="Object 6"/>
          <p:cNvGraphicFramePr>
            <a:graphicFrameLocks noChangeAspect="1"/>
          </p:cNvGraphicFramePr>
          <p:nvPr/>
        </p:nvGraphicFramePr>
        <p:xfrm>
          <a:off x="1006475" y="3249265"/>
          <a:ext cx="1617663" cy="790575"/>
        </p:xfrm>
        <a:graphic>
          <a:graphicData uri="http://schemas.openxmlformats.org/presentationml/2006/ole">
            <p:oleObj spid="_x0000_s868358" name="Equation" r:id="rId4" imgW="977872" imgH="444704" progId="Equation.3">
              <p:embed/>
            </p:oleObj>
          </a:graphicData>
        </a:graphic>
      </p:graphicFrame>
      <p:sp>
        <p:nvSpPr>
          <p:cNvPr id="868359" name="Text Box 7"/>
          <p:cNvSpPr txBox="1">
            <a:spLocks noChangeArrowheads="1"/>
          </p:cNvSpPr>
          <p:nvPr/>
        </p:nvSpPr>
        <p:spPr bwMode="auto">
          <a:xfrm>
            <a:off x="936625" y="422875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68361" name="Text Box 9"/>
          <p:cNvSpPr txBox="1">
            <a:spLocks noChangeArrowheads="1"/>
          </p:cNvSpPr>
          <p:nvPr/>
        </p:nvSpPr>
        <p:spPr bwMode="auto">
          <a:xfrm>
            <a:off x="2751138" y="3207990"/>
            <a:ext cx="62626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800" i="0">
                <a:solidFill>
                  <a:srgbClr val="000099"/>
                </a:solidFill>
              </a:rPr>
              <a:t>But the total energy does not fluctuate, and since a large fraction goes into the liberation of electrons the resolution is improved by a factor, </a:t>
            </a:r>
            <a:r>
              <a:rPr lang="en-GB" sz="1800">
                <a:solidFill>
                  <a:srgbClr val="000099"/>
                </a:solidFill>
                <a:latin typeface="Times New Roman" pitchFamily="-112" charset="0"/>
              </a:rPr>
              <a:t>F</a:t>
            </a:r>
            <a:r>
              <a:rPr lang="en-GB" sz="1800" i="0">
                <a:solidFill>
                  <a:srgbClr val="000099"/>
                </a:solidFill>
              </a:rPr>
              <a:t> (the Fano factor)</a:t>
            </a:r>
            <a:endParaRPr lang="en-US" sz="1800" i="0">
              <a:solidFill>
                <a:srgbClr val="000099"/>
              </a:solidFill>
            </a:endParaRPr>
          </a:p>
        </p:txBody>
      </p:sp>
      <p:graphicFrame>
        <p:nvGraphicFramePr>
          <p:cNvPr id="868362" name="Object 10"/>
          <p:cNvGraphicFramePr>
            <a:graphicFrameLocks noChangeAspect="1"/>
          </p:cNvGraphicFramePr>
          <p:nvPr/>
        </p:nvGraphicFramePr>
        <p:xfrm>
          <a:off x="1050925" y="4138265"/>
          <a:ext cx="1198563" cy="790575"/>
        </p:xfrm>
        <a:graphic>
          <a:graphicData uri="http://schemas.openxmlformats.org/presentationml/2006/ole">
            <p:oleObj spid="_x0000_s868362" name="Equation" r:id="rId5" imgW="723983" imgH="444704" progId="Equation.3">
              <p:embed/>
            </p:oleObj>
          </a:graphicData>
        </a:graphic>
      </p:graphicFrame>
      <p:sp>
        <p:nvSpPr>
          <p:cNvPr id="868364" name="Text Box 12"/>
          <p:cNvSpPr txBox="1">
            <a:spLocks noChangeArrowheads="1"/>
          </p:cNvSpPr>
          <p:nvPr/>
        </p:nvSpPr>
        <p:spPr bwMode="auto">
          <a:xfrm>
            <a:off x="2751138" y="4220815"/>
            <a:ext cx="5303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i="0">
                <a:solidFill>
                  <a:srgbClr val="000099"/>
                </a:solidFill>
              </a:rPr>
              <a:t>In Ge measure </a:t>
            </a:r>
            <a:r>
              <a:rPr lang="en-GB" sz="2000" i="0">
                <a:solidFill>
                  <a:srgbClr val="000099"/>
                </a:solidFill>
                <a:sym typeface="Symbol" pitchFamily="-112" charset="2"/>
              </a:rPr>
              <a:t></a:t>
            </a:r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=178eV for E</a:t>
            </a:r>
            <a:r>
              <a:rPr lang="en-GB" sz="2000" i="0" baseline="-25000">
                <a:solidFill>
                  <a:srgbClr val="000099"/>
                </a:solidFill>
                <a:sym typeface="Symbol" pitchFamily="-112" charset="2"/>
              </a:rPr>
              <a:t></a:t>
            </a:r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 = 100 keV</a:t>
            </a:r>
          </a:p>
          <a:p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Without Fano factor:       W=2.96 eV  </a:t>
            </a:r>
            <a:r>
              <a:rPr lang="en-GB" sz="2000" i="0">
                <a:solidFill>
                  <a:srgbClr val="000099"/>
                </a:solidFill>
                <a:sym typeface="Symbol" pitchFamily="-112" charset="2"/>
              </a:rPr>
              <a:t></a:t>
            </a:r>
            <a:r>
              <a:rPr lang="en-GB" sz="1800" i="0">
                <a:solidFill>
                  <a:srgbClr val="000099"/>
                </a:solidFill>
                <a:sym typeface="Symbol" pitchFamily="-112" charset="2"/>
              </a:rPr>
              <a:t>  540 eV</a:t>
            </a:r>
            <a:endParaRPr lang="en-US" sz="1800" i="0">
              <a:solidFill>
                <a:srgbClr val="000099"/>
              </a:solidFill>
              <a:sym typeface="Symbol" pitchFamily="-112" charset="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E3126-3D4E-1749-BA94-E2AFF93132DC}" type="slidenum">
              <a:rPr lang="en-US"/>
              <a:pPr/>
              <a:t>3</a:t>
            </a:fld>
            <a:endParaRPr lang="en-US"/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96313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Fractional, or relative, energy resolution improves with energy </a:t>
            </a:r>
            <a:r>
              <a:rPr lang="en-GB">
                <a:ea typeface="Arial" pitchFamily="-112" charset="0"/>
                <a:cs typeface="Arial" pitchFamily="-112" charset="0"/>
              </a:rPr>
              <a:t>—</a:t>
            </a:r>
            <a:r>
              <a:rPr lang="en-GB"/>
              <a:t> in contrast to measurements of a magnetic spectrometer</a:t>
            </a:r>
          </a:p>
          <a:p>
            <a:pPr>
              <a:lnSpc>
                <a:spcPct val="90000"/>
              </a:lnSpc>
            </a:pPr>
            <a:endParaRPr lang="en-GB"/>
          </a:p>
          <a:p>
            <a:pPr lvl="1">
              <a:lnSpc>
                <a:spcPct val="90000"/>
              </a:lnSpc>
            </a:pPr>
            <a:r>
              <a:rPr lang="en-GB"/>
              <a:t>The size required increases only</a:t>
            </a:r>
            <a:br>
              <a:rPr lang="en-GB"/>
            </a:br>
            <a:r>
              <a:rPr lang="en-GB"/>
              <a:t>like log(E)</a:t>
            </a:r>
          </a:p>
          <a:p>
            <a:pPr>
              <a:lnSpc>
                <a:spcPct val="90000"/>
              </a:lnSpc>
            </a:pPr>
            <a:endParaRPr lang="en-GB"/>
          </a:p>
          <a:p>
            <a:pPr>
              <a:lnSpc>
                <a:spcPct val="90000"/>
              </a:lnSpc>
            </a:pPr>
            <a:endParaRPr lang="en-GB"/>
          </a:p>
          <a:p>
            <a:pPr>
              <a:lnSpc>
                <a:spcPct val="90000"/>
              </a:lnSpc>
            </a:pPr>
            <a:endParaRPr lang="en-GB"/>
          </a:p>
          <a:p>
            <a:pPr>
              <a:lnSpc>
                <a:spcPct val="90000"/>
              </a:lnSpc>
            </a:pPr>
            <a:endParaRPr lang="en-GB"/>
          </a:p>
          <a:p>
            <a:pPr>
              <a:lnSpc>
                <a:spcPct val="90000"/>
              </a:lnSpc>
            </a:pPr>
            <a:r>
              <a:rPr lang="en-GB"/>
              <a:t>Calorimeters can:</a:t>
            </a:r>
          </a:p>
          <a:p>
            <a:pPr lvl="1">
              <a:lnSpc>
                <a:spcPct val="90000"/>
              </a:lnSpc>
            </a:pPr>
            <a:r>
              <a:rPr lang="en-GB"/>
              <a:t>Measure  energy of jets</a:t>
            </a:r>
          </a:p>
          <a:p>
            <a:pPr lvl="1">
              <a:lnSpc>
                <a:spcPct val="90000"/>
              </a:lnSpc>
            </a:pPr>
            <a:r>
              <a:rPr lang="en-GB"/>
              <a:t>Measure missing transverse energy</a:t>
            </a:r>
          </a:p>
          <a:p>
            <a:pPr lvl="2">
              <a:lnSpc>
                <a:spcPct val="90000"/>
              </a:lnSpc>
            </a:pPr>
            <a:r>
              <a:rPr lang="en-GB"/>
              <a:t>Neutrinos etc</a:t>
            </a:r>
          </a:p>
          <a:p>
            <a:pPr lvl="1">
              <a:lnSpc>
                <a:spcPct val="90000"/>
              </a:lnSpc>
            </a:pPr>
            <a:r>
              <a:rPr lang="en-GB"/>
              <a:t>Provide fast, efficient, and selective trigger output</a:t>
            </a:r>
          </a:p>
          <a:p>
            <a:pPr lvl="1">
              <a:lnSpc>
                <a:spcPct val="90000"/>
              </a:lnSpc>
            </a:pPr>
            <a:r>
              <a:rPr lang="en-GB"/>
              <a:t>Measure position</a:t>
            </a:r>
          </a:p>
          <a:p>
            <a:pPr lvl="1">
              <a:lnSpc>
                <a:spcPct val="90000"/>
              </a:lnSpc>
            </a:pPr>
            <a:r>
              <a:rPr lang="en-GB"/>
              <a:t>Measure time</a:t>
            </a:r>
          </a:p>
          <a:p>
            <a:pPr lvl="1">
              <a:lnSpc>
                <a:spcPct val="90000"/>
              </a:lnSpc>
              <a:buFont typeface="Wingdings" pitchFamily="-112" charset="2"/>
              <a:buNone/>
            </a:pPr>
            <a:endParaRPr lang="en-US"/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Calorimetry: why?</a:t>
            </a:r>
            <a:endParaRPr lang="en-US"/>
          </a:p>
        </p:txBody>
      </p:sp>
      <p:sp>
        <p:nvSpPr>
          <p:cNvPr id="817169" name="Text Box 17"/>
          <p:cNvSpPr txBox="1">
            <a:spLocks noChangeArrowheads="1"/>
          </p:cNvSpPr>
          <p:nvPr/>
        </p:nvSpPr>
        <p:spPr bwMode="auto">
          <a:xfrm>
            <a:off x="6662738" y="34718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7172" name="Text Box 20"/>
          <p:cNvSpPr txBox="1">
            <a:spLocks noChangeArrowheads="1"/>
          </p:cNvSpPr>
          <p:nvPr/>
        </p:nvSpPr>
        <p:spPr bwMode="auto">
          <a:xfrm>
            <a:off x="7010400" y="19129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17176" name="Group 24"/>
          <p:cNvGrpSpPr>
            <a:grpSpLocks/>
          </p:cNvGrpSpPr>
          <p:nvPr/>
        </p:nvGrpSpPr>
        <p:grpSpPr bwMode="auto">
          <a:xfrm>
            <a:off x="4919663" y="2212975"/>
            <a:ext cx="2936875" cy="1825625"/>
            <a:chOff x="3350" y="1170"/>
            <a:chExt cx="1850" cy="1150"/>
          </a:xfrm>
        </p:grpSpPr>
        <p:sp>
          <p:nvSpPr>
            <p:cNvPr id="817170" name="Text Box 18"/>
            <p:cNvSpPr txBox="1">
              <a:spLocks noChangeArrowheads="1"/>
            </p:cNvSpPr>
            <p:nvPr/>
          </p:nvSpPr>
          <p:spPr bwMode="auto">
            <a:xfrm>
              <a:off x="4293" y="2128"/>
              <a:ext cx="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400" i="0"/>
                <a:t>E(p)</a:t>
              </a:r>
              <a:endParaRPr lang="en-US" sz="1400" i="0"/>
            </a:p>
          </p:txBody>
        </p:sp>
        <p:grpSp>
          <p:nvGrpSpPr>
            <p:cNvPr id="817175" name="Group 23"/>
            <p:cNvGrpSpPr>
              <a:grpSpLocks/>
            </p:cNvGrpSpPr>
            <p:nvPr/>
          </p:nvGrpSpPr>
          <p:grpSpPr bwMode="auto">
            <a:xfrm>
              <a:off x="3350" y="1170"/>
              <a:ext cx="1850" cy="1054"/>
              <a:chOff x="3346" y="1170"/>
              <a:chExt cx="1850" cy="1054"/>
            </a:xfrm>
          </p:grpSpPr>
          <p:grpSp>
            <p:nvGrpSpPr>
              <p:cNvPr id="817166" name="Group 14"/>
              <p:cNvGrpSpPr>
                <a:grpSpLocks/>
              </p:cNvGrpSpPr>
              <p:nvPr/>
            </p:nvGrpSpPr>
            <p:grpSpPr bwMode="auto">
              <a:xfrm>
                <a:off x="3483" y="1197"/>
                <a:ext cx="1054" cy="1027"/>
                <a:chOff x="3483" y="1197"/>
                <a:chExt cx="1054" cy="1027"/>
              </a:xfrm>
            </p:grpSpPr>
            <p:sp>
              <p:nvSpPr>
                <p:cNvPr id="81716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536" y="1197"/>
                  <a:ext cx="0" cy="10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7165" name="Line 13"/>
                <p:cNvSpPr>
                  <a:spLocks noChangeShapeType="1"/>
                </p:cNvSpPr>
                <p:nvPr/>
              </p:nvSpPr>
              <p:spPr bwMode="auto">
                <a:xfrm>
                  <a:off x="3483" y="2143"/>
                  <a:ext cx="105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17167" name="Line 15"/>
              <p:cNvSpPr>
                <a:spLocks noChangeShapeType="1"/>
              </p:cNvSpPr>
              <p:nvPr/>
            </p:nvSpPr>
            <p:spPr bwMode="auto">
              <a:xfrm flipV="1">
                <a:off x="3594" y="1375"/>
                <a:ext cx="840" cy="67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168" name="Freeform 16"/>
              <p:cNvSpPr>
                <a:spLocks/>
              </p:cNvSpPr>
              <p:nvPr/>
            </p:nvSpPr>
            <p:spPr bwMode="auto">
              <a:xfrm>
                <a:off x="3657" y="1215"/>
                <a:ext cx="813" cy="8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1" y="491"/>
                  </a:cxn>
                  <a:cxn ang="0">
                    <a:pos x="295" y="776"/>
                  </a:cxn>
                  <a:cxn ang="0">
                    <a:pos x="813" y="857"/>
                  </a:cxn>
                </a:cxnLst>
                <a:rect l="0" t="0" r="r" b="b"/>
                <a:pathLst>
                  <a:path w="813" h="857">
                    <a:moveTo>
                      <a:pt x="0" y="0"/>
                    </a:moveTo>
                    <a:cubicBezTo>
                      <a:pt x="11" y="181"/>
                      <a:pt x="22" y="362"/>
                      <a:pt x="71" y="491"/>
                    </a:cubicBezTo>
                    <a:cubicBezTo>
                      <a:pt x="120" y="620"/>
                      <a:pt x="171" y="715"/>
                      <a:pt x="295" y="776"/>
                    </a:cubicBezTo>
                    <a:cubicBezTo>
                      <a:pt x="419" y="837"/>
                      <a:pt x="728" y="844"/>
                      <a:pt x="813" y="857"/>
                    </a:cubicBezTo>
                  </a:path>
                </a:pathLst>
              </a:custGeom>
              <a:noFill/>
              <a:ln w="12700" cmpd="sng">
                <a:solidFill>
                  <a:srgbClr val="0099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171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3228" y="1288"/>
                <a:ext cx="42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400" i="0">
                    <a:sym typeface="Symbol" pitchFamily="-112" charset="2"/>
                  </a:rPr>
                  <a:t>/</a:t>
                </a:r>
                <a:r>
                  <a:rPr lang="en-GB" sz="1400" i="0"/>
                  <a:t>E(p)</a:t>
                </a:r>
                <a:endParaRPr lang="en-US" sz="1400" i="0"/>
              </a:p>
            </p:txBody>
          </p:sp>
          <p:sp>
            <p:nvSpPr>
              <p:cNvPr id="817173" name="Text Box 21"/>
              <p:cNvSpPr txBox="1">
                <a:spLocks noChangeArrowheads="1"/>
              </p:cNvSpPr>
              <p:nvPr/>
            </p:nvSpPr>
            <p:spPr bwMode="auto">
              <a:xfrm>
                <a:off x="4370" y="1223"/>
                <a:ext cx="82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400" b="1">
                    <a:solidFill>
                      <a:srgbClr val="000099"/>
                    </a:solidFill>
                  </a:rPr>
                  <a:t>Magnetic</a:t>
                </a:r>
              </a:p>
              <a:p>
                <a:r>
                  <a:rPr lang="en-GB" sz="1400" b="1">
                    <a:solidFill>
                      <a:srgbClr val="000099"/>
                    </a:solidFill>
                  </a:rPr>
                  <a:t>spectrometer</a:t>
                </a:r>
                <a:endParaRPr lang="en-US" sz="1400" b="1">
                  <a:solidFill>
                    <a:srgbClr val="000099"/>
                  </a:solidFill>
                </a:endParaRPr>
              </a:p>
            </p:txBody>
          </p:sp>
          <p:sp>
            <p:nvSpPr>
              <p:cNvPr id="817174" name="Text Box 22"/>
              <p:cNvSpPr txBox="1">
                <a:spLocks noChangeArrowheads="1"/>
              </p:cNvSpPr>
              <p:nvPr/>
            </p:nvSpPr>
            <p:spPr bwMode="auto">
              <a:xfrm>
                <a:off x="4402" y="1935"/>
                <a:ext cx="7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400" b="1">
                    <a:solidFill>
                      <a:srgbClr val="0099FF"/>
                    </a:solidFill>
                  </a:rPr>
                  <a:t>Calorimeter</a:t>
                </a:r>
                <a:endParaRPr lang="en-US" sz="1400" b="1">
                  <a:solidFill>
                    <a:srgbClr val="0099FF"/>
                  </a:solidFill>
                </a:endParaRPr>
              </a:p>
            </p:txBody>
          </p:sp>
        </p:grpSp>
      </p:grpSp>
      <p:graphicFrame>
        <p:nvGraphicFramePr>
          <p:cNvPr id="817177" name="Object 25"/>
          <p:cNvGraphicFramePr>
            <a:graphicFrameLocks noChangeAspect="1"/>
          </p:cNvGraphicFramePr>
          <p:nvPr/>
        </p:nvGraphicFramePr>
        <p:xfrm>
          <a:off x="7640638" y="1817688"/>
          <a:ext cx="1154112" cy="747712"/>
        </p:xfrm>
        <a:graphic>
          <a:graphicData uri="http://schemas.openxmlformats.org/presentationml/2006/ole">
            <p:oleObj spid="_x0000_s817177" name="Equation" r:id="rId3" imgW="698897" imgH="419497" progId="Equation.3">
              <p:embed/>
            </p:oleObj>
          </a:graphicData>
        </a:graphic>
      </p:graphicFrame>
      <p:graphicFrame>
        <p:nvGraphicFramePr>
          <p:cNvPr id="817178" name="Object 26"/>
          <p:cNvGraphicFramePr>
            <a:graphicFrameLocks noChangeAspect="1"/>
          </p:cNvGraphicFramePr>
          <p:nvPr/>
        </p:nvGraphicFramePr>
        <p:xfrm>
          <a:off x="7394575" y="3711575"/>
          <a:ext cx="1600200" cy="819150"/>
        </p:xfrm>
        <a:graphic>
          <a:graphicData uri="http://schemas.openxmlformats.org/presentationml/2006/ole">
            <p:oleObj spid="_x0000_s817178" name="Equation" r:id="rId4" imgW="800497" imgH="419497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E0DA-AD50-0747-B7E1-1E247D57AA73}" type="slidenum">
              <a:rPr lang="en-US"/>
              <a:pPr/>
              <a:t>30</a:t>
            </a:fld>
            <a:endParaRPr lang="en-US"/>
          </a:p>
        </p:txBody>
      </p:sp>
      <p:pic>
        <p:nvPicPr>
          <p:cNvPr id="8693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0988" y="1101725"/>
            <a:ext cx="60404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9382" name="Rectangle 6"/>
          <p:cNvSpPr>
            <a:spLocks noChangeArrowheads="1"/>
          </p:cNvSpPr>
          <p:nvPr/>
        </p:nvSpPr>
        <p:spPr bwMode="auto">
          <a:xfrm>
            <a:off x="280988" y="38100"/>
            <a:ext cx="861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GB" sz="3200" b="1" i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 crystals</a:t>
            </a:r>
            <a:endParaRPr lang="en-US" sz="3200" b="1" i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C25F-A65F-5348-98A5-20C7736AAE94}" type="slidenum">
              <a:rPr lang="en-US"/>
              <a:pPr/>
              <a:t>31</a:t>
            </a:fld>
            <a:endParaRPr lang="en-US"/>
          </a:p>
        </p:txBody>
      </p:sp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Sampling calorimeters</a:t>
            </a:r>
            <a:endParaRPr lang="en-US"/>
          </a:p>
        </p:txBody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energy may be sampled by active layers interposed between dense high Z absorber materials</a:t>
            </a:r>
          </a:p>
          <a:p>
            <a:pPr lvl="1"/>
            <a:r>
              <a:rPr lang="en-GB"/>
              <a:t>e.g. plastic scintillator layers between layers of Pb etc</a:t>
            </a:r>
          </a:p>
          <a:p>
            <a:r>
              <a:rPr lang="en-US"/>
              <a:t>Stochastic term depends upon</a:t>
            </a:r>
            <a:br>
              <a:rPr lang="en-US"/>
            </a:br>
            <a:r>
              <a:rPr lang="en-US"/>
              <a:t>a) the granularity of the sampling and</a:t>
            </a:r>
            <a:br>
              <a:rPr lang="en-US"/>
            </a:br>
            <a:r>
              <a:rPr lang="en-US"/>
              <a:t>b) the fraction of energy deposited in the active material</a:t>
            </a:r>
          </a:p>
          <a:p>
            <a:pPr lvl="1"/>
            <a:r>
              <a:rPr lang="en-US"/>
              <a:t>If energy loss in the active layers is small compared to loss in absorber, the number of charged particles crossing the active layer is n </a:t>
            </a:r>
            <a:r>
              <a:rPr lang="en-US">
                <a:sym typeface="Symbol" pitchFamily="-112" charset="2"/>
              </a:rPr>
              <a:t>≈ E/E</a:t>
            </a:r>
            <a:r>
              <a:rPr lang="en-US" baseline="-25000">
                <a:sym typeface="Symbol" pitchFamily="-112" charset="2"/>
              </a:rPr>
              <a:t>abs</a:t>
            </a:r>
            <a:r>
              <a:rPr lang="en-US">
                <a:sym typeface="Symbol" pitchFamily="-112" charset="2"/>
              </a:rPr>
              <a:t>, and E</a:t>
            </a:r>
            <a:r>
              <a:rPr lang="en-US" baseline="-25000">
                <a:sym typeface="Symbol" pitchFamily="-112" charset="2"/>
              </a:rPr>
              <a:t>abs </a:t>
            </a:r>
            <a:r>
              <a:rPr lang="en-US">
                <a:sym typeface="Symbol" pitchFamily="-112" charset="2"/>
              </a:rPr>
              <a:t>= t</a:t>
            </a:r>
            <a:r>
              <a:rPr lang="en-US" baseline="-25000">
                <a:sym typeface="Symbol" pitchFamily="-112" charset="2"/>
              </a:rPr>
              <a:t>abs</a:t>
            </a:r>
            <a:r>
              <a:rPr lang="en-US">
                <a:sym typeface="Symbol" pitchFamily="-112" charset="2"/>
              </a:rPr>
              <a:t> (dE/dx)</a:t>
            </a:r>
          </a:p>
          <a:p>
            <a:pPr lvl="1"/>
            <a:r>
              <a:rPr lang="en-GB"/>
              <a:t>Thus </a:t>
            </a:r>
            <a:r>
              <a:rPr lang="en-GB">
                <a:sym typeface="Symbol" pitchFamily="-112" charset="2"/>
              </a:rPr>
              <a:t></a:t>
            </a:r>
            <a:r>
              <a:rPr lang="en-GB"/>
              <a:t>/E = </a:t>
            </a:r>
            <a:r>
              <a:rPr lang="en-GB">
                <a:sym typeface="Symbol" pitchFamily="-112" charset="2"/>
              </a:rPr>
              <a:t></a:t>
            </a:r>
            <a:r>
              <a:rPr lang="en-GB"/>
              <a:t>n/n ≈ t</a:t>
            </a:r>
            <a:r>
              <a:rPr lang="en-GB" baseline="-25000"/>
              <a:t>abs</a:t>
            </a:r>
            <a:r>
              <a:rPr lang="en-GB"/>
              <a:t>/</a:t>
            </a:r>
            <a:r>
              <a:rPr lang="en-GB">
                <a:sym typeface="Symbol" pitchFamily="-112" charset="2"/>
              </a:rPr>
              <a:t></a:t>
            </a:r>
            <a:r>
              <a:rPr lang="en-GB"/>
              <a:t>E</a:t>
            </a:r>
          </a:p>
          <a:p>
            <a:pPr lvl="1"/>
            <a:r>
              <a:rPr lang="en-GB"/>
              <a:t>Using the fraction of energy sampled, f</a:t>
            </a:r>
            <a:r>
              <a:rPr lang="en-GB" baseline="-25000"/>
              <a:t>samp</a:t>
            </a:r>
            <a:r>
              <a:rPr lang="en-GB"/>
              <a:t>, as a parameter a generally valid formula for the stochastic contribution is:</a:t>
            </a:r>
          </a:p>
        </p:txBody>
      </p:sp>
      <p:graphicFrame>
        <p:nvGraphicFramePr>
          <p:cNvPr id="871428" name="Object 4"/>
          <p:cNvGraphicFramePr>
            <a:graphicFrameLocks noChangeAspect="1"/>
          </p:cNvGraphicFramePr>
          <p:nvPr/>
        </p:nvGraphicFramePr>
        <p:xfrm>
          <a:off x="1160463" y="4737100"/>
          <a:ext cx="3049587" cy="746125"/>
        </p:xfrm>
        <a:graphic>
          <a:graphicData uri="http://schemas.openxmlformats.org/presentationml/2006/ole">
            <p:oleObj spid="_x0000_s871428" name="Equation" r:id="rId3" imgW="1841897" imgH="419497" progId="Equation.3">
              <p:embed/>
            </p:oleObj>
          </a:graphicData>
        </a:graphic>
      </p:graphicFrame>
      <p:sp>
        <p:nvSpPr>
          <p:cNvPr id="871429" name="Text Box 5"/>
          <p:cNvSpPr txBox="1">
            <a:spLocks noChangeArrowheads="1"/>
          </p:cNvSpPr>
          <p:nvPr/>
        </p:nvSpPr>
        <p:spPr bwMode="auto">
          <a:xfrm>
            <a:off x="4203700" y="4894263"/>
            <a:ext cx="4484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i="0">
                <a:solidFill>
                  <a:srgbClr val="FF0000"/>
                </a:solidFill>
              </a:rPr>
              <a:t>Where </a:t>
            </a:r>
            <a:r>
              <a:rPr lang="en-US" sz="1800" b="1" i="0">
                <a:solidFill>
                  <a:srgbClr val="FF0000"/>
                </a:solidFill>
                <a:sym typeface="Symbol" pitchFamily="-112" charset="2"/>
              </a:rPr>
              <a:t>E</a:t>
            </a:r>
            <a:r>
              <a:rPr lang="en-US" sz="1800" b="1" i="0" baseline="-25000">
                <a:solidFill>
                  <a:srgbClr val="FF0000"/>
                </a:solidFill>
                <a:sym typeface="Symbol" pitchFamily="-112" charset="2"/>
              </a:rPr>
              <a:t>cell</a:t>
            </a:r>
            <a:r>
              <a:rPr lang="en-US" sz="1800" b="1" i="0">
                <a:solidFill>
                  <a:srgbClr val="FF0000"/>
                </a:solidFill>
                <a:sym typeface="Symbol" pitchFamily="-112" charset="2"/>
              </a:rPr>
              <a:t> is the energy deposited</a:t>
            </a:r>
            <a:br>
              <a:rPr lang="en-US" sz="1800" b="1" i="0">
                <a:solidFill>
                  <a:srgbClr val="FF0000"/>
                </a:solidFill>
                <a:sym typeface="Symbol" pitchFamily="-112" charset="2"/>
              </a:rPr>
            </a:br>
            <a:r>
              <a:rPr lang="en-US" sz="1800" b="1" i="0">
                <a:solidFill>
                  <a:srgbClr val="FF0000"/>
                </a:solidFill>
                <a:sym typeface="Symbol" pitchFamily="-112" charset="2"/>
              </a:rPr>
              <a:t>in a unit sample (absorber+active layer)</a:t>
            </a:r>
            <a:endParaRPr lang="en-US" sz="1800" b="1" i="0" baseline="-25000">
              <a:solidFill>
                <a:srgbClr val="FF0000"/>
              </a:solidFill>
              <a:sym typeface="Symbol" pitchFamily="-112" charset="2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285B-E342-6044-A6C8-A5A96F78FD9E}" type="slidenum">
              <a:rPr lang="en-US"/>
              <a:pPr/>
              <a:t>32</a:t>
            </a:fld>
            <a:endParaRPr lang="en-US"/>
          </a:p>
        </p:txBody>
      </p:sp>
      <p:pic>
        <p:nvPicPr>
          <p:cNvPr id="872456" name="Picture 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3579813" y="1289050"/>
            <a:ext cx="5535612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d/f</a:t>
            </a:r>
            <a:r>
              <a:rPr lang="en-GB" baseline="-25000"/>
              <a:t>samp</a:t>
            </a:r>
            <a:endParaRPr lang="en-US" baseline="-25000"/>
          </a:p>
        </p:txBody>
      </p:sp>
      <p:sp>
        <p:nvSpPr>
          <p:cNvPr id="872453" name="Text Box 5"/>
          <p:cNvSpPr txBox="1">
            <a:spLocks noChangeArrowheads="1"/>
          </p:cNvSpPr>
          <p:nvPr/>
        </p:nvSpPr>
        <p:spPr bwMode="auto">
          <a:xfrm>
            <a:off x="2632075" y="5584825"/>
            <a:ext cx="3049588" cy="660400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i="0">
                <a:solidFill>
                  <a:srgbClr val="000099"/>
                </a:solidFill>
              </a:rPr>
              <a:t>d is thickness of active layer</a:t>
            </a:r>
          </a:p>
          <a:p>
            <a:r>
              <a:rPr lang="en-GB" sz="1800" i="0">
                <a:solidFill>
                  <a:srgbClr val="000099"/>
                </a:solidFill>
              </a:rPr>
              <a:t>f</a:t>
            </a:r>
            <a:r>
              <a:rPr lang="en-GB" sz="1800" i="0" baseline="-25000">
                <a:solidFill>
                  <a:srgbClr val="000099"/>
                </a:solidFill>
              </a:rPr>
              <a:t>samp</a:t>
            </a:r>
            <a:r>
              <a:rPr lang="en-GB" sz="1800" i="0">
                <a:solidFill>
                  <a:srgbClr val="000099"/>
                </a:solidFill>
              </a:rPr>
              <a:t> is sampling fraction</a:t>
            </a:r>
            <a:endParaRPr lang="en-US" sz="1800" i="0">
              <a:solidFill>
                <a:srgbClr val="000099"/>
              </a:solidFill>
            </a:endParaRPr>
          </a:p>
        </p:txBody>
      </p:sp>
      <p:sp>
        <p:nvSpPr>
          <p:cNvPr id="87245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33350" y="1095375"/>
            <a:ext cx="4511675" cy="1952625"/>
          </a:xfrm>
          <a:noFill/>
          <a:ln/>
        </p:spPr>
        <p:txBody>
          <a:bodyPr/>
          <a:lstStyle/>
          <a:p>
            <a:r>
              <a:rPr lang="en-GB"/>
              <a:t>Stochastic term reduced by:</a:t>
            </a:r>
          </a:p>
          <a:p>
            <a:pPr lvl="1"/>
            <a:r>
              <a:rPr lang="en-GB"/>
              <a:t>Increasing sampling fraction</a:t>
            </a:r>
          </a:p>
          <a:p>
            <a:pPr lvl="1"/>
            <a:r>
              <a:rPr lang="en-US"/>
              <a:t>Increasing sampling frequency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en-US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6EBC-4B09-9448-B869-A2C310A5CE8C}" type="slidenum">
              <a:rPr lang="en-US"/>
              <a:pPr/>
              <a:t>33</a:t>
            </a:fld>
            <a:endParaRPr lang="en-US"/>
          </a:p>
        </p:txBody>
      </p:sp>
      <p:sp>
        <p:nvSpPr>
          <p:cNvPr id="83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Hadronic energy resolution</a:t>
            </a:r>
            <a:endParaRPr lang="en-US"/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28688"/>
            <a:ext cx="4252912" cy="54530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Hadronic calorimeters are (almost) always sampling calorimeters</a:t>
            </a:r>
          </a:p>
          <a:p>
            <a:pPr>
              <a:lnSpc>
                <a:spcPct val="90000"/>
              </a:lnSpc>
            </a:pPr>
            <a:r>
              <a:rPr lang="en-GB"/>
              <a:t>Fluctuations in the visible energy have more sources:</a:t>
            </a:r>
          </a:p>
          <a:p>
            <a:pPr lvl="1">
              <a:lnSpc>
                <a:spcPct val="90000"/>
              </a:lnSpc>
            </a:pPr>
            <a:r>
              <a:rPr lang="en-US"/>
              <a:t>Sampling fluctuations (same as for sampling e.m. calorimeters)</a:t>
            </a:r>
          </a:p>
          <a:p>
            <a:pPr lvl="1">
              <a:lnSpc>
                <a:spcPct val="90000"/>
              </a:lnSpc>
            </a:pPr>
            <a:r>
              <a:rPr lang="en-US"/>
              <a:t>Fluctuations between the electromagnetic and hadronic components</a:t>
            </a:r>
          </a:p>
          <a:p>
            <a:pPr lvl="2">
              <a:lnSpc>
                <a:spcPct val="90000"/>
              </a:lnSpc>
            </a:pPr>
            <a:r>
              <a:rPr lang="en-US"/>
              <a:t>(and also between the different elements of the hadronic component)</a:t>
            </a:r>
          </a:p>
          <a:p>
            <a:pPr>
              <a:lnSpc>
                <a:spcPct val="90000"/>
              </a:lnSpc>
            </a:pPr>
            <a:r>
              <a:rPr lang="en-US"/>
              <a:t>Size of e.m. component, F</a:t>
            </a:r>
            <a:r>
              <a:rPr lang="en-US" baseline="-25000"/>
              <a:t>0</a:t>
            </a:r>
            <a:r>
              <a:rPr lang="en-US"/>
              <a:t>, determined mainly by the first interaction</a:t>
            </a:r>
          </a:p>
          <a:p>
            <a:pPr>
              <a:lnSpc>
                <a:spcPct val="90000"/>
              </a:lnSpc>
            </a:pPr>
            <a:r>
              <a:rPr lang="en-US"/>
              <a:t>Considerable shower to shower fluctuations</a:t>
            </a:r>
          </a:p>
        </p:txBody>
      </p:sp>
      <p:grpSp>
        <p:nvGrpSpPr>
          <p:cNvPr id="835591" name="Group 7"/>
          <p:cNvGrpSpPr>
            <a:grpSpLocks/>
          </p:cNvGrpSpPr>
          <p:nvPr/>
        </p:nvGrpSpPr>
        <p:grpSpPr bwMode="auto">
          <a:xfrm>
            <a:off x="4413250" y="1031875"/>
            <a:ext cx="4643438" cy="4948238"/>
            <a:chOff x="2750" y="650"/>
            <a:chExt cx="2925" cy="3117"/>
          </a:xfrm>
        </p:grpSpPr>
        <p:pic>
          <p:nvPicPr>
            <p:cNvPr id="835588" name="Picture 4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750" y="879"/>
              <a:ext cx="2898" cy="2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35589" name="Text Box 5"/>
            <p:cNvSpPr txBox="1">
              <a:spLocks noChangeArrowheads="1"/>
            </p:cNvSpPr>
            <p:nvPr/>
          </p:nvSpPr>
          <p:spPr bwMode="auto">
            <a:xfrm>
              <a:off x="2921" y="650"/>
              <a:ext cx="13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800" i="0">
                  <a:solidFill>
                    <a:srgbClr val="000099"/>
                  </a:solidFill>
                </a:rPr>
                <a:t>4 different showers:</a:t>
              </a:r>
              <a:endParaRPr lang="en-US" sz="1800" i="0">
                <a:solidFill>
                  <a:srgbClr val="000099"/>
                </a:solidFill>
              </a:endParaRPr>
            </a:p>
          </p:txBody>
        </p:sp>
        <p:sp>
          <p:nvSpPr>
            <p:cNvPr id="835590" name="Rectangle 6"/>
            <p:cNvSpPr>
              <a:spLocks noChangeArrowheads="1"/>
            </p:cNvSpPr>
            <p:nvPr/>
          </p:nvSpPr>
          <p:spPr bwMode="auto">
            <a:xfrm>
              <a:off x="5594" y="833"/>
              <a:ext cx="81" cy="29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86E7-6C8F-F84F-A624-33FE7583EF8E}" type="slidenum">
              <a:rPr lang="en-US"/>
              <a:pPr/>
              <a:t>34</a:t>
            </a:fld>
            <a:endParaRPr lang="en-US"/>
          </a:p>
        </p:txBody>
      </p:sp>
      <p:sp>
        <p:nvSpPr>
          <p:cNvPr id="8652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Hadronic showers: e.m. component</a:t>
            </a:r>
            <a:endParaRPr lang="en-US"/>
          </a:p>
        </p:txBody>
      </p:sp>
      <p:sp>
        <p:nvSpPr>
          <p:cNvPr id="865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On average 1/3 of the mesons produced at each interaction will be </a:t>
            </a:r>
            <a:r>
              <a:rPr lang="en-GB">
                <a:sym typeface="Symbol" pitchFamily="-112" charset="2"/>
              </a:rPr>
              <a:t></a:t>
            </a:r>
            <a:r>
              <a:rPr lang="en-GB" baseline="30000">
                <a:sym typeface="Symbol" pitchFamily="-112" charset="2"/>
              </a:rPr>
              <a:t>0</a:t>
            </a:r>
            <a:r>
              <a:rPr lang="en-GB">
                <a:sym typeface="Symbol" pitchFamily="-112" charset="2"/>
              </a:rPr>
              <a:t>s (</a:t>
            </a:r>
            <a:r>
              <a:rPr lang="en-GB" baseline="30000">
                <a:sym typeface="Symbol" pitchFamily="-112" charset="2"/>
              </a:rPr>
              <a:t>+</a:t>
            </a:r>
            <a:r>
              <a:rPr lang="en-GB">
                <a:sym typeface="Symbol" pitchFamily="-112" charset="2"/>
              </a:rPr>
              <a:t>, </a:t>
            </a:r>
            <a:r>
              <a:rPr lang="en-GB" baseline="30000">
                <a:sym typeface="Symbol" pitchFamily="-112" charset="2"/>
              </a:rPr>
              <a:t>0</a:t>
            </a:r>
            <a:r>
              <a:rPr lang="en-GB">
                <a:sym typeface="Symbol" pitchFamily="-112" charset="2"/>
              </a:rPr>
              <a:t>, and </a:t>
            </a:r>
            <a:r>
              <a:rPr lang="en-GB" baseline="30000">
                <a:ea typeface="Arial" pitchFamily="-112" charset="0"/>
                <a:cs typeface="Arial" pitchFamily="-112" charset="0"/>
                <a:sym typeface="Symbol" pitchFamily="-112" charset="2"/>
              </a:rPr>
              <a:t>-</a:t>
            </a:r>
            <a:r>
              <a:rPr lang="en-GB">
                <a:sym typeface="Symbol" pitchFamily="-112" charset="2"/>
              </a:rPr>
              <a:t> equally produced)</a:t>
            </a:r>
          </a:p>
          <a:p>
            <a:pPr lvl="1"/>
            <a:r>
              <a:rPr lang="en-GB"/>
              <a:t>And then some more in the next generation…</a:t>
            </a:r>
            <a:endParaRPr lang="en-US">
              <a:sym typeface="Symbol" pitchFamily="-112" charset="2"/>
            </a:endParaRPr>
          </a:p>
          <a:p>
            <a:r>
              <a:rPr lang="en-US">
                <a:sym typeface="Symbol" pitchFamily="-112" charset="2"/>
              </a:rPr>
              <a:t>Assume that a fraction, f</a:t>
            </a:r>
            <a:r>
              <a:rPr lang="en-US" baseline="-25000">
                <a:sym typeface="Symbol" pitchFamily="-112" charset="2"/>
              </a:rPr>
              <a:t>0</a:t>
            </a:r>
            <a:r>
              <a:rPr lang="en-US">
                <a:sym typeface="Symbol" pitchFamily="-112" charset="2"/>
              </a:rPr>
              <a:t>, of e.m. energy is produced at each interaction:</a:t>
            </a:r>
          </a:p>
          <a:p>
            <a:pPr lvl="2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generation: f</a:t>
            </a:r>
            <a:r>
              <a:rPr lang="en-US" baseline="-25000"/>
              <a:t>0</a:t>
            </a:r>
          </a:p>
          <a:p>
            <a:pPr lvl="2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generation: f</a:t>
            </a:r>
            <a:r>
              <a:rPr lang="en-US" baseline="-25000"/>
              <a:t>0</a:t>
            </a:r>
            <a:r>
              <a:rPr lang="en-US"/>
              <a:t> +f</a:t>
            </a:r>
            <a:r>
              <a:rPr lang="en-US" baseline="-25000"/>
              <a:t>0</a:t>
            </a:r>
            <a:r>
              <a:rPr lang="en-US"/>
              <a:t>(1-f</a:t>
            </a:r>
            <a:r>
              <a:rPr lang="en-US" baseline="-25000"/>
              <a:t>0</a:t>
            </a:r>
            <a:r>
              <a:rPr lang="en-US"/>
              <a:t>)</a:t>
            </a:r>
          </a:p>
          <a:p>
            <a:pPr lvl="1"/>
            <a:r>
              <a:rPr lang="en-US"/>
              <a:t>Call F</a:t>
            </a:r>
            <a:r>
              <a:rPr lang="en-US" baseline="-25000"/>
              <a:t>0</a:t>
            </a:r>
            <a:r>
              <a:rPr lang="en-US"/>
              <a:t> the fraction of e.m. energy</a:t>
            </a:r>
            <a:br>
              <a:rPr lang="en-US"/>
            </a:br>
            <a:r>
              <a:rPr lang="en-US"/>
              <a:t>in the shower:</a:t>
            </a:r>
          </a:p>
          <a:p>
            <a:pPr lvl="2"/>
            <a:r>
              <a:rPr lang="en-US"/>
              <a:t>F</a:t>
            </a:r>
            <a:r>
              <a:rPr lang="en-US" baseline="-25000"/>
              <a:t>0</a:t>
            </a:r>
            <a:r>
              <a:rPr lang="en-US"/>
              <a:t> = f</a:t>
            </a:r>
            <a:r>
              <a:rPr lang="en-US" baseline="-25000"/>
              <a:t>0</a:t>
            </a:r>
            <a:r>
              <a:rPr lang="en-US">
                <a:sym typeface="Symbol" pitchFamily="-112" charset="2"/>
              </a:rPr>
              <a:t></a:t>
            </a:r>
            <a:r>
              <a:rPr lang="en-US"/>
              <a:t>(1-f</a:t>
            </a:r>
            <a:r>
              <a:rPr lang="en-US" baseline="-25000"/>
              <a:t>0</a:t>
            </a:r>
            <a:r>
              <a:rPr lang="en-US"/>
              <a:t>)</a:t>
            </a:r>
            <a:r>
              <a:rPr lang="en-US" baseline="30000"/>
              <a:t>n-1</a:t>
            </a:r>
            <a:r>
              <a:rPr lang="en-US"/>
              <a:t> after n generations</a:t>
            </a:r>
          </a:p>
          <a:p>
            <a:pPr lvl="2"/>
            <a:r>
              <a:rPr lang="en-US"/>
              <a:t>F</a:t>
            </a:r>
            <a:r>
              <a:rPr lang="en-US" baseline="-25000"/>
              <a:t>0</a:t>
            </a:r>
            <a:r>
              <a:rPr lang="en-US"/>
              <a:t> = 1 - (1-f</a:t>
            </a:r>
            <a:r>
              <a:rPr lang="en-US" baseline="-25000"/>
              <a:t>0</a:t>
            </a:r>
            <a:r>
              <a:rPr lang="en-US"/>
              <a:t>)</a:t>
            </a:r>
            <a:r>
              <a:rPr lang="en-US" baseline="30000"/>
              <a:t>n</a:t>
            </a:r>
            <a:endParaRPr lang="en-US"/>
          </a:p>
          <a:p>
            <a:r>
              <a:rPr lang="en-US">
                <a:sym typeface="Symbol" pitchFamily="-112" charset="2"/>
              </a:rPr>
              <a:t>So:</a:t>
            </a:r>
          </a:p>
          <a:p>
            <a:pPr lvl="1"/>
            <a:r>
              <a:rPr lang="en-GB"/>
              <a:t>At low energy F</a:t>
            </a:r>
            <a:r>
              <a:rPr lang="en-GB" baseline="-25000"/>
              <a:t>0</a:t>
            </a:r>
            <a:r>
              <a:rPr lang="en-GB"/>
              <a:t> ≈ f</a:t>
            </a:r>
            <a:r>
              <a:rPr lang="en-GB" baseline="-25000"/>
              <a:t>0</a:t>
            </a:r>
          </a:p>
          <a:p>
            <a:pPr lvl="1"/>
            <a:r>
              <a:rPr lang="en-GB"/>
              <a:t>At very high energy F</a:t>
            </a:r>
            <a:r>
              <a:rPr lang="en-GB" baseline="-25000"/>
              <a:t>0</a:t>
            </a:r>
            <a:r>
              <a:rPr lang="en-GB"/>
              <a:t> </a:t>
            </a:r>
            <a:r>
              <a:rPr lang="en-GB">
                <a:sym typeface="Symbol" pitchFamily="-112" charset="2"/>
              </a:rPr>
              <a:t></a:t>
            </a:r>
            <a:r>
              <a:rPr lang="en-GB"/>
              <a:t> 1</a:t>
            </a:r>
          </a:p>
          <a:p>
            <a:endParaRPr lang="en-US">
              <a:sym typeface="Symbol" pitchFamily="-112" charset="2"/>
            </a:endParaRPr>
          </a:p>
        </p:txBody>
      </p:sp>
      <p:grpSp>
        <p:nvGrpSpPr>
          <p:cNvPr id="865286" name="Group 1030"/>
          <p:cNvGrpSpPr>
            <a:grpSpLocks/>
          </p:cNvGrpSpPr>
          <p:nvPr/>
        </p:nvGrpSpPr>
        <p:grpSpPr bwMode="auto">
          <a:xfrm>
            <a:off x="5186363" y="3314700"/>
            <a:ext cx="3857625" cy="2957513"/>
            <a:chOff x="3267" y="2088"/>
            <a:chExt cx="2430" cy="1863"/>
          </a:xfrm>
        </p:grpSpPr>
        <p:pic>
          <p:nvPicPr>
            <p:cNvPr id="865284" name="Picture 1028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3267" y="2130"/>
              <a:ext cx="2393" cy="178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865285" name="Rectangle 1029"/>
            <p:cNvSpPr>
              <a:spLocks noChangeArrowheads="1"/>
            </p:cNvSpPr>
            <p:nvPr/>
          </p:nvSpPr>
          <p:spPr bwMode="auto">
            <a:xfrm>
              <a:off x="5616" y="2088"/>
              <a:ext cx="81" cy="18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B9F1-7928-F84B-8571-C50D5017055D}" type="slidenum">
              <a:rPr lang="en-US"/>
              <a:pPr/>
              <a:t>35</a:t>
            </a:fld>
            <a:endParaRPr lang="en-US"/>
          </a:p>
        </p:txBody>
      </p:sp>
      <p:sp>
        <p:nvSpPr>
          <p:cNvPr id="8765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Electromagnetic fraction</a:t>
            </a:r>
            <a:endParaRPr lang="en-US"/>
          </a:p>
        </p:txBody>
      </p:sp>
      <p:pic>
        <p:nvPicPr>
          <p:cNvPr id="876547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75" y="987425"/>
            <a:ext cx="6088063" cy="4943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876548" name="Rectangle 1028"/>
          <p:cNvSpPr>
            <a:spLocks noChangeArrowheads="1"/>
          </p:cNvSpPr>
          <p:nvPr/>
        </p:nvSpPr>
        <p:spPr bwMode="auto">
          <a:xfrm>
            <a:off x="233363" y="914400"/>
            <a:ext cx="3319462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Large event to event fluctuation in F</a:t>
            </a:r>
            <a:r>
              <a:rPr lang="en-GB" sz="2000" b="1" baseline="-25000">
                <a:solidFill>
                  <a:srgbClr val="000099"/>
                </a:solidFill>
              </a:rPr>
              <a:t>0</a:t>
            </a:r>
            <a:r>
              <a:rPr lang="en-GB" sz="2000" b="1">
                <a:solidFill>
                  <a:srgbClr val="000099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Average value of F</a:t>
            </a:r>
            <a:r>
              <a:rPr lang="en-GB" sz="2000" b="1" baseline="-25000">
                <a:solidFill>
                  <a:srgbClr val="000099"/>
                </a:solidFill>
              </a:rPr>
              <a:t>0</a:t>
            </a:r>
            <a:r>
              <a:rPr lang="en-GB" sz="2000" b="1">
                <a:solidFill>
                  <a:srgbClr val="000099"/>
                </a:solidFill>
              </a:rPr>
              <a:t> increases with energy</a:t>
            </a:r>
            <a:endParaRPr lang="en-US" sz="2000" b="1" baseline="-25000">
              <a:solidFill>
                <a:srgbClr val="000099"/>
              </a:solidFill>
              <a:sym typeface="Symbol" pitchFamily="-112" charset="2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3E30-0977-574B-A241-9BB29506ABE3}" type="slidenum">
              <a:rPr lang="en-US"/>
              <a:pPr/>
              <a:t>36</a:t>
            </a:fld>
            <a:endParaRPr lang="en-US"/>
          </a:p>
        </p:txBody>
      </p:sp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Hadronic energy resolution</a:t>
            </a:r>
            <a:endParaRPr lang="en-US"/>
          </a:p>
        </p:txBody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57263"/>
            <a:ext cx="4310063" cy="3006725"/>
          </a:xfrm>
        </p:spPr>
        <p:txBody>
          <a:bodyPr/>
          <a:lstStyle/>
          <a:p>
            <a:r>
              <a:rPr lang="en-GB"/>
              <a:t>In general, the electromagnetic and hadronic responses of the calorimeter are different</a:t>
            </a:r>
          </a:p>
          <a:p>
            <a:r>
              <a:rPr lang="en-GB"/>
              <a:t>In a calorimeter system the electromagnetic and the hadronic sections may have different values of e/h</a:t>
            </a:r>
          </a:p>
          <a:p>
            <a:r>
              <a:rPr lang="en-GB"/>
              <a:t>If e/h=1 the calorimeter is said to be </a:t>
            </a:r>
            <a:r>
              <a:rPr lang="en-GB" u="sng"/>
              <a:t>compensating</a:t>
            </a:r>
          </a:p>
        </p:txBody>
      </p:sp>
      <p:graphicFrame>
        <p:nvGraphicFramePr>
          <p:cNvPr id="837637" name="Object 5"/>
          <p:cNvGraphicFramePr>
            <a:graphicFrameLocks noChangeAspect="1"/>
          </p:cNvGraphicFramePr>
          <p:nvPr/>
        </p:nvGraphicFramePr>
        <p:xfrm>
          <a:off x="5530850" y="977900"/>
          <a:ext cx="3054350" cy="2481263"/>
        </p:xfrm>
        <a:graphic>
          <a:graphicData uri="http://schemas.openxmlformats.org/presentationml/2006/ole">
            <p:oleObj spid="_x0000_s837637" name="Equation" r:id="rId3" imgW="1714897" imgH="1295797" progId="Equation.3">
              <p:embed/>
            </p:oleObj>
          </a:graphicData>
        </a:graphic>
      </p:graphicFrame>
      <p:sp>
        <p:nvSpPr>
          <p:cNvPr id="837638" name="Rectangle 6"/>
          <p:cNvSpPr>
            <a:spLocks noChangeArrowheads="1"/>
          </p:cNvSpPr>
          <p:nvPr/>
        </p:nvSpPr>
        <p:spPr bwMode="auto">
          <a:xfrm>
            <a:off x="304800" y="3995738"/>
            <a:ext cx="8753475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If e/h is far from 1, this has serious consequences for performance: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Energy resolution is non-Gaussian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E</a:t>
            </a:r>
            <a:r>
              <a:rPr lang="en-GB" sz="1800" b="1" i="0" baseline="-25000">
                <a:solidFill>
                  <a:srgbClr val="FF0000"/>
                </a:solidFill>
                <a:ea typeface="ＭＳ Ｐゴシック" pitchFamily="-112" charset="-128"/>
              </a:rPr>
              <a:t>e</a:t>
            </a: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/E</a:t>
            </a:r>
            <a:r>
              <a:rPr lang="en-GB" sz="1800" b="1" i="0" baseline="-2500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</a:t>
            </a: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  –</a:t>
            </a: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 the response to hadrons differs from the response to electrons</a:t>
            </a: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 and depends on energy</a:t>
            </a:r>
            <a:endParaRPr lang="en-GB" sz="1800" b="1" i="0">
              <a:solidFill>
                <a:srgbClr val="FF0000"/>
              </a:solidFill>
              <a:ea typeface="ＭＳ Ｐゴシック" pitchFamily="-112" charset="-128"/>
            </a:endParaRPr>
          </a:p>
          <a:p>
            <a:pPr marL="1143000" lvl="2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-112" charset="2"/>
              <a:buChar char="Ø"/>
            </a:pPr>
            <a:r>
              <a:rPr lang="en-GB" sz="1800" i="0">
                <a:ea typeface="ＭＳ Ｐゴシック" pitchFamily="-112" charset="-128"/>
              </a:rPr>
              <a:t>Non-linear response to hadrons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Event to event fluctuations of F</a:t>
            </a:r>
            <a:r>
              <a:rPr lang="en-GB" sz="1800" b="1" i="0" baseline="-25000">
                <a:solidFill>
                  <a:srgbClr val="FF0000"/>
                </a:solidFill>
                <a:ea typeface="ＭＳ Ｐゴシック" pitchFamily="-112" charset="-128"/>
              </a:rPr>
              <a:t>0</a:t>
            </a: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 contribute to the energy resolution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78C6-F6B0-7C44-84F9-29B6727ADCB6}" type="slidenum">
              <a:rPr lang="en-US"/>
              <a:pPr/>
              <a:t>37</a:t>
            </a:fld>
            <a:endParaRPr lang="en-US"/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consequence of e/h </a:t>
            </a:r>
            <a:r>
              <a:rPr lang="en-GB">
                <a:sym typeface="Symbol" pitchFamily="-112" charset="2"/>
              </a:rPr>
              <a:t> 1</a:t>
            </a:r>
            <a:endParaRPr lang="en-US"/>
          </a:p>
        </p:txBody>
      </p:sp>
      <p:pic>
        <p:nvPicPr>
          <p:cNvPr id="836614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231775" y="1027113"/>
            <a:ext cx="873601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C35D-EC8B-BA4C-975E-B0DB0CB22DF9}" type="slidenum">
              <a:rPr lang="en-US"/>
              <a:pPr/>
              <a:t>38</a:t>
            </a:fld>
            <a:endParaRPr lang="en-US"/>
          </a:p>
        </p:txBody>
      </p:sp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Compensation [1]</a:t>
            </a:r>
            <a:endParaRPr lang="en-US"/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e/h can be inferred from the energy dependent e/</a:t>
            </a:r>
            <a:r>
              <a:rPr lang="en-GB">
                <a:sym typeface="Symbol" pitchFamily="-112" charset="2"/>
              </a:rPr>
              <a:t> ratio using a formula for F</a:t>
            </a:r>
            <a:r>
              <a:rPr lang="en-GB" baseline="-25000">
                <a:sym typeface="Symbol" pitchFamily="-112" charset="2"/>
              </a:rPr>
              <a:t>0</a:t>
            </a:r>
          </a:p>
          <a:p>
            <a:endParaRPr lang="en-GB" baseline="-25000">
              <a:sym typeface="Symbol" pitchFamily="-112" charset="2"/>
            </a:endParaRPr>
          </a:p>
          <a:p>
            <a:endParaRPr lang="en-GB" baseline="-25000">
              <a:sym typeface="Symbol" pitchFamily="-112" charset="2"/>
            </a:endParaRPr>
          </a:p>
          <a:p>
            <a:endParaRPr lang="en-GB" baseline="-25000">
              <a:sym typeface="Symbol" pitchFamily="-112" charset="2"/>
            </a:endParaRPr>
          </a:p>
          <a:p>
            <a:endParaRPr lang="en-GB" baseline="-25000">
              <a:sym typeface="Symbol" pitchFamily="-112" charset="2"/>
            </a:endParaRPr>
          </a:p>
          <a:p>
            <a:endParaRPr lang="en-US">
              <a:sym typeface="Symbol" pitchFamily="-112" charset="2"/>
            </a:endParaRPr>
          </a:p>
          <a:p>
            <a:endParaRPr lang="en-US">
              <a:sym typeface="Symbol" pitchFamily="-112" charset="2"/>
            </a:endParaRPr>
          </a:p>
          <a:p>
            <a:r>
              <a:rPr lang="en-US">
                <a:sym typeface="Symbol" pitchFamily="-112" charset="2"/>
              </a:rPr>
              <a:t>Example of energy dissipation in a Pb absorber:</a:t>
            </a:r>
          </a:p>
          <a:p>
            <a:pPr lvl="1"/>
            <a:r>
              <a:rPr lang="en-GB"/>
              <a:t>42% invisible energy (nuclear breakup)</a:t>
            </a:r>
          </a:p>
          <a:p>
            <a:pPr lvl="1"/>
            <a:r>
              <a:rPr lang="en-GB"/>
              <a:t>43% charged particles</a:t>
            </a:r>
          </a:p>
          <a:p>
            <a:pPr lvl="1"/>
            <a:r>
              <a:rPr lang="en-GB"/>
              <a:t>12% neutrons with KE ~ 1 MeV</a:t>
            </a:r>
          </a:p>
          <a:p>
            <a:pPr lvl="1"/>
            <a:r>
              <a:rPr lang="en-GB"/>
              <a:t>3% </a:t>
            </a:r>
            <a:r>
              <a:rPr lang="en-GB">
                <a:sym typeface="Symbol" pitchFamily="-112" charset="2"/>
              </a:rPr>
              <a:t>’s with E ~ 1 MeV</a:t>
            </a:r>
            <a:endParaRPr lang="en-GB"/>
          </a:p>
          <a:p>
            <a:r>
              <a:rPr lang="en-US">
                <a:sym typeface="Symbol" pitchFamily="-112" charset="2"/>
              </a:rPr>
              <a:t>The large fraction of invisible energy means that hadronic calorimeters tend to be “undercompensating” (e/h&gt;1)</a:t>
            </a:r>
          </a:p>
        </p:txBody>
      </p:sp>
      <p:graphicFrame>
        <p:nvGraphicFramePr>
          <p:cNvPr id="838660" name="Object 4"/>
          <p:cNvGraphicFramePr>
            <a:graphicFrameLocks noChangeAspect="1"/>
          </p:cNvGraphicFramePr>
          <p:nvPr/>
        </p:nvGraphicFramePr>
        <p:xfrm>
          <a:off x="2809875" y="1593850"/>
          <a:ext cx="3509963" cy="1266825"/>
        </p:xfrm>
        <a:graphic>
          <a:graphicData uri="http://schemas.openxmlformats.org/presentationml/2006/ole">
            <p:oleObj spid="_x0000_s838660" name="Equation" r:id="rId3" imgW="2121297" imgH="711597" progId="Equation.3">
              <p:embed/>
            </p:oleObj>
          </a:graphicData>
        </a:graphic>
      </p:graphicFrame>
      <p:sp>
        <p:nvSpPr>
          <p:cNvPr id="838661" name="Text Box 5"/>
          <p:cNvSpPr txBox="1">
            <a:spLocks noChangeArrowheads="1"/>
          </p:cNvSpPr>
          <p:nvPr/>
        </p:nvSpPr>
        <p:spPr bwMode="auto">
          <a:xfrm>
            <a:off x="6451600" y="2493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0"/>
              <a:t>(</a:t>
            </a:r>
            <a:r>
              <a:rPr lang="en-US" sz="1800"/>
              <a:t>E</a:t>
            </a:r>
            <a:r>
              <a:rPr lang="en-US" sz="1800" i="0"/>
              <a:t> in GeV)</a:t>
            </a:r>
            <a:endParaRPr lang="en-US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601A-4AA2-014E-B720-069B040EABD9}" type="slidenum">
              <a:rPr lang="en-US"/>
              <a:pPr/>
              <a:t>39</a:t>
            </a:fld>
            <a:endParaRPr lang="en-US"/>
          </a:p>
        </p:txBody>
      </p:sp>
      <p:sp>
        <p:nvSpPr>
          <p:cNvPr id="91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Compensation [2]</a:t>
            </a:r>
          </a:p>
        </p:txBody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Three ways of achieving compensation have been observed/used:</a:t>
            </a:r>
          </a:p>
          <a:p>
            <a:pPr lvl="1"/>
            <a:r>
              <a:rPr lang="en-US"/>
              <a:t>Boost non-e.m. response by using depleted uranium (</a:t>
            </a:r>
            <a:r>
              <a:rPr lang="en-US" baseline="30000"/>
              <a:t>238</a:t>
            </a:r>
            <a:r>
              <a:rPr lang="en-US"/>
              <a:t>U)</a:t>
            </a:r>
          </a:p>
          <a:p>
            <a:pPr lvl="2"/>
            <a:r>
              <a:rPr lang="en-US"/>
              <a:t>Extra energy contribution to the hadronic component from fission of nuclei</a:t>
            </a:r>
          </a:p>
          <a:p>
            <a:pPr lvl="1"/>
            <a:r>
              <a:rPr lang="en-US"/>
              <a:t>Suppress the e.m. response</a:t>
            </a:r>
          </a:p>
          <a:p>
            <a:pPr lvl="2"/>
            <a:r>
              <a:rPr lang="en-US"/>
              <a:t>e.g. thin layers of plastic scintillator in a calorimeter with high Z absorber</a:t>
            </a:r>
          </a:p>
          <a:p>
            <a:pPr lvl="1"/>
            <a:r>
              <a:rPr lang="en-US"/>
              <a:t>Boost the response to low energy neutrons</a:t>
            </a:r>
          </a:p>
          <a:p>
            <a:pPr lvl="2"/>
            <a:r>
              <a:rPr lang="en-US"/>
              <a:t>e.g. active medium containing hydrogen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354F-5055-2348-9C0B-A3D1DDE4091B}" type="slidenum">
              <a:rPr lang="en-US"/>
              <a:pPr/>
              <a:t>4</a:t>
            </a:fld>
            <a:endParaRPr lang="en-US"/>
          </a:p>
        </p:txBody>
      </p:sp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Calorimetry: how?</a:t>
            </a:r>
            <a:endParaRPr lang="en-US"/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/>
              <a:t>Need: Material in which shower takes place, and a way to obtain a signal to measure the shower – for example: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GB"/>
              <a:t>Ionization</a:t>
            </a:r>
          </a:p>
          <a:p>
            <a:pPr lvl="2">
              <a:lnSpc>
                <a:spcPct val="90000"/>
              </a:lnSpc>
              <a:spcBef>
                <a:spcPct val="0"/>
              </a:spcBef>
            </a:pPr>
            <a:r>
              <a:rPr lang="en-GB"/>
              <a:t>Liquid argon, silicon wafer, various gasses and gas mixtures…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GB"/>
              <a:t>Scintillation</a:t>
            </a:r>
          </a:p>
          <a:p>
            <a:pPr lvl="2">
              <a:lnSpc>
                <a:spcPct val="90000"/>
              </a:lnSpc>
              <a:spcBef>
                <a:spcPct val="0"/>
              </a:spcBef>
            </a:pPr>
            <a:r>
              <a:rPr lang="en-GB"/>
              <a:t>Plastic scintillator, various (inorganic) crystals…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GB"/>
              <a:t>Cerenkov radiation</a:t>
            </a:r>
          </a:p>
          <a:p>
            <a:pPr lvl="2">
              <a:lnSpc>
                <a:spcPct val="90000"/>
              </a:lnSpc>
              <a:spcBef>
                <a:spcPct val="0"/>
              </a:spcBef>
            </a:pPr>
            <a:r>
              <a:rPr lang="en-GB"/>
              <a:t>Lead glass, water, air…</a:t>
            </a:r>
          </a:p>
          <a:p>
            <a:pPr>
              <a:lnSpc>
                <a:spcPct val="90000"/>
              </a:lnSpc>
            </a:pPr>
            <a:r>
              <a:rPr lang="en-GB" u="sng"/>
              <a:t>Sampling calorimeter</a:t>
            </a:r>
            <a:r>
              <a:rPr lang="en-GB"/>
              <a:t> has dense material to keep the shower compact, and the shower is sampled with an active material</a:t>
            </a:r>
          </a:p>
          <a:p>
            <a:pPr lvl="1">
              <a:lnSpc>
                <a:spcPct val="90000"/>
              </a:lnSpc>
            </a:pPr>
            <a:r>
              <a:rPr lang="en-US"/>
              <a:t>e.g. plastic scintillator, liquid argon, silicon wafer etc etc</a:t>
            </a:r>
          </a:p>
          <a:p>
            <a:pPr>
              <a:lnSpc>
                <a:spcPct val="90000"/>
              </a:lnSpc>
            </a:pPr>
            <a:r>
              <a:rPr lang="en-US" u="sng"/>
              <a:t>Homogeneous calorimeter</a:t>
            </a:r>
            <a:r>
              <a:rPr lang="en-US"/>
              <a:t> is entirely composed of active material</a:t>
            </a:r>
          </a:p>
          <a:p>
            <a:pPr lvl="1">
              <a:lnSpc>
                <a:spcPct val="90000"/>
              </a:lnSpc>
            </a:pPr>
            <a:r>
              <a:rPr lang="en-US"/>
              <a:t>e.g. lead glass, lead tungstate crystals, water…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Electromagenetic calorimeters designed to measure electrons and photons</a:t>
            </a:r>
          </a:p>
          <a:p>
            <a:pPr>
              <a:lnSpc>
                <a:spcPct val="90000"/>
              </a:lnSpc>
            </a:pPr>
            <a:r>
              <a:rPr lang="en-US"/>
              <a:t>Hadron calorimeters designed to measure hadronic showers</a:t>
            </a:r>
          </a:p>
          <a:p>
            <a:pPr lvl="1">
              <a:lnSpc>
                <a:spcPct val="90000"/>
              </a:lnSpc>
            </a:pPr>
            <a:r>
              <a:rPr lang="en-US"/>
              <a:t>In general purpose HEP experiments: calorimetery system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E89-1C2A-604E-AE2A-6A64B02D0421}" type="slidenum">
              <a:rPr lang="en-US"/>
              <a:pPr/>
              <a:t>40</a:t>
            </a:fld>
            <a:endParaRPr lang="en-US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Jet energy resolution</a:t>
            </a:r>
            <a:endParaRPr lang="en-US"/>
          </a:p>
        </p:txBody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HEP experiments hadron calorimeters are used primarily for reconstruction of </a:t>
            </a:r>
            <a:r>
              <a:rPr lang="en-GB" u="sng"/>
              <a:t>jets</a:t>
            </a:r>
            <a:endParaRPr lang="en-GB"/>
          </a:p>
          <a:p>
            <a:pPr lvl="1"/>
            <a:r>
              <a:rPr lang="en-US"/>
              <a:t>Generally: calorimeter systems (e.m. + hadronic calorimeter)</a:t>
            </a:r>
          </a:p>
          <a:p>
            <a:r>
              <a:rPr lang="en-US"/>
              <a:t>For example: jet energy estimated by summing energy contained in a cone of radius </a:t>
            </a:r>
            <a:r>
              <a:rPr lang="en-US">
                <a:sym typeface="Symbol" pitchFamily="-112" charset="2"/>
              </a:rPr>
              <a:t>R=(</a:t>
            </a:r>
            <a:r>
              <a:rPr lang="en-US" baseline="30000">
                <a:sym typeface="Symbol" pitchFamily="-112" charset="2"/>
              </a:rPr>
              <a:t>2</a:t>
            </a:r>
            <a:r>
              <a:rPr lang="en-US">
                <a:sym typeface="Symbol" pitchFamily="-112" charset="2"/>
              </a:rPr>
              <a:t>+</a:t>
            </a:r>
            <a:r>
              <a:rPr lang="en-US" baseline="30000">
                <a:sym typeface="Symbol" pitchFamily="-112" charset="2"/>
              </a:rPr>
              <a:t>2</a:t>
            </a:r>
            <a:r>
              <a:rPr lang="en-US">
                <a:sym typeface="Symbol" pitchFamily="-112" charset="2"/>
              </a:rPr>
              <a:t>)</a:t>
            </a:r>
          </a:p>
          <a:p>
            <a:r>
              <a:rPr lang="en-US"/>
              <a:t>Also: missing transverse energy</a:t>
            </a:r>
            <a:endParaRPr lang="en-US">
              <a:sym typeface="Symbol" pitchFamily="-112" charset="2"/>
            </a:endParaRPr>
          </a:p>
          <a:p>
            <a:endParaRPr lang="en-US">
              <a:sym typeface="Symbol" pitchFamily="-112" charset="2"/>
            </a:endParaRPr>
          </a:p>
          <a:p>
            <a:r>
              <a:rPr lang="en-US">
                <a:sym typeface="Symbol" pitchFamily="-112" charset="2"/>
              </a:rPr>
              <a:t>Jet energy resolution limited by effects from:</a:t>
            </a:r>
          </a:p>
          <a:p>
            <a:pPr lvl="1"/>
            <a:r>
              <a:rPr lang="en-US"/>
              <a:t>Details of algorithm used to define the jet (the parameters controlling the algorithm in the example above)</a:t>
            </a:r>
          </a:p>
          <a:p>
            <a:pPr lvl="1"/>
            <a:r>
              <a:rPr lang="en-US"/>
              <a:t>Fluctuations in the content of the jet (fluctuation in jet fragmentation)</a:t>
            </a:r>
          </a:p>
          <a:p>
            <a:pPr lvl="1"/>
            <a:r>
              <a:rPr lang="en-US"/>
              <a:t>Fluctuations of the underlying event (hadron colliders)</a:t>
            </a:r>
          </a:p>
          <a:p>
            <a:pPr lvl="1"/>
            <a:r>
              <a:rPr lang="en-US"/>
              <a:t>Fluctuations in pileup (hadron colliders at high luminosity)</a:t>
            </a:r>
          </a:p>
          <a:p>
            <a:pPr lvl="1"/>
            <a:r>
              <a:rPr lang="en-US"/>
              <a:t>Magnetic field (sweeps charged particles out of cone)</a:t>
            </a:r>
          </a:p>
          <a:p>
            <a:endParaRPr lang="en-US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5977-3236-0943-83A0-B34D4C4C1635}" type="slidenum">
              <a:rPr lang="en-US"/>
              <a:pPr/>
              <a:t>41</a:t>
            </a:fld>
            <a:endParaRPr lang="en-US"/>
          </a:p>
        </p:txBody>
      </p:sp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flow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approach to improving jet energy resolution and missing E</a:t>
            </a:r>
            <a:r>
              <a:rPr lang="en-US" baseline="-25000"/>
              <a:t>T</a:t>
            </a:r>
            <a:r>
              <a:rPr lang="en-US"/>
              <a:t> resolution in general purpose detectors is to use the information from the tracker</a:t>
            </a:r>
          </a:p>
          <a:p>
            <a:pPr lvl="1"/>
            <a:r>
              <a:rPr lang="en-US"/>
              <a:t>Low p</a:t>
            </a:r>
            <a:r>
              <a:rPr lang="en-US" baseline="-25000"/>
              <a:t>T</a:t>
            </a:r>
            <a:r>
              <a:rPr lang="en-US"/>
              <a:t> charged hadrons are generally much better measured by tracking system than by the hadron calorimeter</a:t>
            </a:r>
          </a:p>
          <a:p>
            <a:pPr lvl="1"/>
            <a:r>
              <a:rPr lang="en-US"/>
              <a:t>Approach called “energy flow” or “particle flow”</a:t>
            </a:r>
          </a:p>
          <a:p>
            <a:pPr lvl="1"/>
            <a:endParaRPr lang="en-US"/>
          </a:p>
          <a:p>
            <a:r>
              <a:rPr lang="en-US"/>
              <a:t>Need to sort out calorimetric energy deposited by charged hadrons, from that produced by photons/pizeros – also energy deposited by neutral hadrons</a:t>
            </a:r>
          </a:p>
          <a:p>
            <a:pPr lvl="2"/>
            <a:r>
              <a:rPr lang="en-US"/>
              <a:t>Emphasis of calorimetry for particle flow is fine granular for pattern recognition and separation of individual particle showers</a:t>
            </a:r>
          </a:p>
          <a:p>
            <a:pPr lvl="2"/>
            <a:r>
              <a:rPr lang="en-US"/>
              <a:t>Current R&amp;D for highly granular calorimeters at future possible linear colliders reported at calorimetry conferences e.g. Calor 2010</a:t>
            </a:r>
            <a:br>
              <a:rPr lang="en-US"/>
            </a:br>
            <a:r>
              <a:rPr lang="en-US">
                <a:hlinkClick r:id="rId2"/>
              </a:rPr>
              <a:t>http://bes3.ihep.ac.cn/conference/calor2010/</a:t>
            </a:r>
            <a:r>
              <a:rPr lang="en-US"/>
              <a:t> have particle flow in mind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78B6C-309A-4046-A828-F84F3129742C}" type="slidenum">
              <a:rPr lang="en-US"/>
              <a:pPr/>
              <a:t>42</a:t>
            </a:fld>
            <a:endParaRPr lang="en-US"/>
          </a:p>
        </p:txBody>
      </p:sp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particle flow in CMS</a:t>
            </a:r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863" y="987425"/>
            <a:ext cx="8610600" cy="1955800"/>
          </a:xfrm>
        </p:spPr>
        <p:txBody>
          <a:bodyPr/>
          <a:lstStyle/>
          <a:p>
            <a:r>
              <a:rPr lang="en-US" dirty="0"/>
              <a:t>Both the “jets plus tracks” and the more ambitious particle flow (which aims to give a complete event description in terms of particles) provide an improved jet energy resolution – particularly at lower jet </a:t>
            </a:r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endParaRPr lang="en-US" dirty="0" smtClean="0"/>
          </a:p>
          <a:p>
            <a:r>
              <a:rPr lang="en-US" dirty="0"/>
              <a:t>Already validated with data  – for example in </a:t>
            </a:r>
            <a:r>
              <a:rPr lang="en-US" dirty="0" err="1"/>
              <a:t>E</a:t>
            </a:r>
            <a:r>
              <a:rPr lang="en-US" baseline="-25000" dirty="0" err="1"/>
              <a:t>T</a:t>
            </a:r>
            <a:r>
              <a:rPr lang="en-US" baseline="30000" dirty="0" err="1"/>
              <a:t>miss</a:t>
            </a:r>
            <a:r>
              <a:rPr lang="en-US" dirty="0"/>
              <a:t> resolution for </a:t>
            </a:r>
            <a:r>
              <a:rPr lang="en-US" dirty="0" err="1"/>
              <a:t>W</a:t>
            </a:r>
            <a:r>
              <a:rPr lang="en-US" dirty="0" err="1">
                <a:sym typeface="Symbol" pitchFamily="-112" charset="2"/>
              </a:rPr>
              <a:t></a:t>
            </a:r>
            <a:r>
              <a:rPr lang="en-US" dirty="0" err="1">
                <a:latin typeface="Times" pitchFamily="-112" charset="0"/>
                <a:sym typeface="Symbol" pitchFamily="-112" charset="2"/>
              </a:rPr>
              <a:t>l</a:t>
            </a:r>
            <a:r>
              <a:rPr lang="en-US" dirty="0" err="1">
                <a:sym typeface="Symbol" pitchFamily="-112" charset="2"/>
              </a:rPr>
              <a:t></a:t>
            </a:r>
            <a:r>
              <a:rPr lang="en-US" dirty="0">
                <a:sym typeface="Symbol" pitchFamily="-112" charset="2"/>
              </a:rPr>
              <a:t> events</a:t>
            </a:r>
            <a:endParaRPr lang="en-US" dirty="0"/>
          </a:p>
        </p:txBody>
      </p:sp>
      <p:pic>
        <p:nvPicPr>
          <p:cNvPr id="9267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3105150"/>
            <a:ext cx="35353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6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8288" y="2825750"/>
            <a:ext cx="47974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GB" sz="4400"/>
              <a:t>Signal detection</a:t>
            </a:r>
            <a:endParaRPr lang="en-US" sz="440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5D2C-2150-E340-9037-399AC5DBFBE8}" type="slidenum">
              <a:rPr lang="en-US"/>
              <a:pPr/>
              <a:t>44</a:t>
            </a:fld>
            <a:endParaRPr lang="en-US"/>
          </a:p>
        </p:txBody>
      </p:sp>
      <p:sp>
        <p:nvSpPr>
          <p:cNvPr id="88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Photomultiplier tubes</a:t>
            </a:r>
            <a:endParaRPr lang="en-US"/>
          </a:p>
        </p:txBody>
      </p:sp>
      <p:pic>
        <p:nvPicPr>
          <p:cNvPr id="880643" name="Picture 3" descr="l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4625" y="939800"/>
            <a:ext cx="4868863" cy="5378450"/>
          </a:xfrm>
          <a:noFill/>
          <a:ln/>
        </p:spPr>
      </p:pic>
      <p:pic>
        <p:nvPicPr>
          <p:cNvPr id="880644" name="Picture 4" descr="l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800600"/>
            <a:ext cx="3340100" cy="1477963"/>
          </a:xfrm>
          <a:prstGeom prst="rect">
            <a:avLst/>
          </a:prstGeom>
          <a:noFill/>
        </p:spPr>
      </p:pic>
      <p:sp>
        <p:nvSpPr>
          <p:cNvPr id="880645" name="Rectangle 5"/>
          <p:cNvSpPr>
            <a:spLocks noChangeArrowheads="1"/>
          </p:cNvSpPr>
          <p:nvPr/>
        </p:nvSpPr>
        <p:spPr bwMode="auto">
          <a:xfrm>
            <a:off x="4833938" y="914400"/>
            <a:ext cx="4081462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Light signal transformed to electrical signal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Vacuum device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Emission of photoelectrons from a </a:t>
            </a:r>
            <a:r>
              <a:rPr lang="en-US" sz="1800" b="1" i="0" u="sng">
                <a:solidFill>
                  <a:srgbClr val="FF0000"/>
                </a:solidFill>
                <a:ea typeface="ＭＳ Ｐゴシック" pitchFamily="-112" charset="-128"/>
              </a:rPr>
              <a:t>photocathode</a:t>
            </a: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Acceleration and multiplication at dynodes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Gain G=</a:t>
            </a: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g</a:t>
            </a:r>
            <a:r>
              <a:rPr lang="en-US" sz="1800" b="1" i="0" baseline="-2500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i</a:t>
            </a: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 (10</a:t>
            </a:r>
            <a:r>
              <a:rPr lang="en-US" sz="1800" b="1" i="0" baseline="3000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4</a:t>
            </a: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 </a:t>
            </a:r>
            <a:r>
              <a:rPr lang="en-US" sz="1800" b="1" i="0">
                <a:solidFill>
                  <a:srgbClr val="FF0000"/>
                </a:solidFill>
                <a:ea typeface="Arial" pitchFamily="-112" charset="0"/>
                <a:cs typeface="Arial" pitchFamily="-112" charset="0"/>
                <a:sym typeface="Symbol" pitchFamily="-112" charset="2"/>
              </a:rPr>
              <a:t>– 10</a:t>
            </a:r>
            <a:r>
              <a:rPr lang="en-US" sz="1800" b="1" i="0" baseline="30000">
                <a:solidFill>
                  <a:srgbClr val="FF0000"/>
                </a:solidFill>
                <a:ea typeface="Arial" pitchFamily="-112" charset="0"/>
                <a:cs typeface="Arial" pitchFamily="-112" charset="0"/>
                <a:sym typeface="Symbol" pitchFamily="-112" charset="2"/>
              </a:rPr>
              <a:t>8</a:t>
            </a:r>
            <a:r>
              <a:rPr lang="en-US" sz="1800" b="1" i="0">
                <a:solidFill>
                  <a:srgbClr val="FF0000"/>
                </a:solidFill>
                <a:ea typeface="Arial" pitchFamily="-112" charset="0"/>
                <a:cs typeface="Arial" pitchFamily="-112" charset="0"/>
                <a:sym typeface="Symbol" pitchFamily="-112" charset="2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Sensitive to magnetic fields</a:t>
            </a:r>
            <a:endParaRPr lang="en-US" sz="1800" b="1" i="0">
              <a:solidFill>
                <a:srgbClr val="FF0000"/>
              </a:solidFill>
              <a:ea typeface="ＭＳ Ｐゴシック" pitchFamily="-112" charset="-128"/>
            </a:endParaRP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endParaRPr lang="en-US" sz="1800" b="1" i="0" u="sng">
              <a:solidFill>
                <a:srgbClr val="FF0000"/>
              </a:solidFill>
              <a:ea typeface="ＭＳ Ｐゴシック" pitchFamily="-112" charset="-128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2464-BA31-5A40-B472-040A10F6BEE0}" type="slidenum">
              <a:rPr lang="en-US"/>
              <a:pPr/>
              <a:t>45</a:t>
            </a:fld>
            <a:endParaRPr lang="en-US"/>
          </a:p>
        </p:txBody>
      </p:sp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Phototriodes (VPTs)</a:t>
            </a:r>
            <a:endParaRPr lang="en-GB"/>
          </a:p>
        </p:txBody>
      </p:sp>
      <p:sp>
        <p:nvSpPr>
          <p:cNvPr id="881667" name="Text Box 3"/>
          <p:cNvSpPr txBox="1">
            <a:spLocks noChangeArrowheads="1"/>
          </p:cNvSpPr>
          <p:nvPr/>
        </p:nvSpPr>
        <p:spPr bwMode="auto">
          <a:xfrm>
            <a:off x="244475" y="3767138"/>
            <a:ext cx="4572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54075">
              <a:buFontTx/>
              <a:buChar char="•"/>
            </a:pPr>
            <a:r>
              <a:rPr lang="en-GB" sz="2000" b="1">
                <a:solidFill>
                  <a:srgbClr val="000099"/>
                </a:solidFill>
              </a:rPr>
              <a:t> In CMS ECAL (endcap): </a:t>
            </a:r>
          </a:p>
          <a:p>
            <a:pPr defTabSz="854075">
              <a:buFontTx/>
              <a:buChar char="•"/>
            </a:pPr>
            <a:r>
              <a:rPr kumimoji="0" lang="en-GB" sz="2100" i="0">
                <a:solidFill>
                  <a:srgbClr val="0000FF"/>
                </a:solidFill>
              </a:rPr>
              <a:t> B-field orientation favourable </a:t>
            </a:r>
          </a:p>
          <a:p>
            <a:pPr defTabSz="854075">
              <a:spcBef>
                <a:spcPct val="20000"/>
              </a:spcBef>
              <a:buFontTx/>
              <a:buChar char="•"/>
            </a:pPr>
            <a:r>
              <a:rPr kumimoji="0" lang="en-GB" sz="2100" i="0">
                <a:solidFill>
                  <a:srgbClr val="0000FF"/>
                </a:solidFill>
              </a:rPr>
              <a:t> </a:t>
            </a:r>
            <a:r>
              <a:rPr kumimoji="0" lang="en-GB" sz="2000" i="0">
                <a:solidFill>
                  <a:srgbClr val="0000FF"/>
                </a:solidFill>
              </a:rPr>
              <a:t>Gain 8 -10 at B = 4 T</a:t>
            </a:r>
          </a:p>
          <a:p>
            <a:pPr defTabSz="854075">
              <a:spcBef>
                <a:spcPct val="20000"/>
              </a:spcBef>
              <a:buFontTx/>
              <a:buChar char="•"/>
            </a:pPr>
            <a:r>
              <a:rPr kumimoji="0" lang="en-GB" sz="2100" i="0">
                <a:solidFill>
                  <a:srgbClr val="0000FF"/>
                </a:solidFill>
              </a:rPr>
              <a:t> Radiation hard (UV glass window)</a:t>
            </a:r>
          </a:p>
          <a:p>
            <a:pPr defTabSz="854075">
              <a:spcBef>
                <a:spcPct val="20000"/>
              </a:spcBef>
              <a:buFontTx/>
              <a:buChar char="•"/>
            </a:pPr>
            <a:r>
              <a:rPr kumimoji="0" lang="en-GB" sz="2100" i="0">
                <a:solidFill>
                  <a:srgbClr val="0000FF"/>
                </a:solidFill>
              </a:rPr>
              <a:t> Active area of ~ 280 mm</a:t>
            </a:r>
            <a:r>
              <a:rPr kumimoji="0" lang="en-GB" sz="2100" i="0" baseline="40000">
                <a:solidFill>
                  <a:srgbClr val="0000FF"/>
                </a:solidFill>
              </a:rPr>
              <a:t>2</a:t>
            </a:r>
            <a:endParaRPr kumimoji="0" lang="en-GB" sz="2100" i="0">
              <a:solidFill>
                <a:srgbClr val="0000FF"/>
              </a:solidFill>
            </a:endParaRPr>
          </a:p>
          <a:p>
            <a:pPr defTabSz="854075">
              <a:spcBef>
                <a:spcPct val="20000"/>
              </a:spcBef>
              <a:buFontTx/>
              <a:buChar char="•"/>
            </a:pPr>
            <a:r>
              <a:rPr kumimoji="0" lang="en-GB" sz="2100" i="0">
                <a:solidFill>
                  <a:srgbClr val="0000FF"/>
                </a:solidFill>
              </a:rPr>
              <a:t> Q.E. </a:t>
            </a:r>
            <a:r>
              <a:rPr kumimoji="0" lang="en-GB" sz="2100" i="0">
                <a:solidFill>
                  <a:srgbClr val="0000FF"/>
                </a:solidFill>
                <a:sym typeface="Symbol" pitchFamily="-112" charset="2"/>
              </a:rPr>
              <a:t>~ 20% at 420 nm</a:t>
            </a:r>
            <a:endParaRPr kumimoji="0" lang="en-GB" sz="1500" i="0">
              <a:solidFill>
                <a:srgbClr val="0000FF"/>
              </a:solidFill>
              <a:sym typeface="Symbol" pitchFamily="-112" charset="2"/>
            </a:endParaRPr>
          </a:p>
          <a:p>
            <a:pPr defTabSz="854075">
              <a:spcBef>
                <a:spcPct val="20000"/>
              </a:spcBef>
              <a:buFontTx/>
              <a:buChar char="•"/>
            </a:pPr>
            <a:endParaRPr kumimoji="0" lang="en-GB" sz="700" i="0">
              <a:sym typeface="Symbol" pitchFamily="-112" charset="2"/>
            </a:endParaRPr>
          </a:p>
        </p:txBody>
      </p:sp>
      <p:grpSp>
        <p:nvGrpSpPr>
          <p:cNvPr id="881668" name="Group 4"/>
          <p:cNvGrpSpPr>
            <a:grpSpLocks/>
          </p:cNvGrpSpPr>
          <p:nvPr/>
        </p:nvGrpSpPr>
        <p:grpSpPr bwMode="auto">
          <a:xfrm>
            <a:off x="227013" y="973138"/>
            <a:ext cx="3222625" cy="2587625"/>
            <a:chOff x="3609" y="839"/>
            <a:chExt cx="2199" cy="1721"/>
          </a:xfrm>
        </p:grpSpPr>
        <p:pic>
          <p:nvPicPr>
            <p:cNvPr id="881669" name="Picture 5" descr="VP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09" y="839"/>
              <a:ext cx="2199" cy="1705"/>
            </a:xfrm>
            <a:prstGeom prst="rect">
              <a:avLst/>
            </a:prstGeom>
            <a:noFill/>
          </p:spPr>
        </p:pic>
        <p:sp>
          <p:nvSpPr>
            <p:cNvPr id="881670" name="Text Box 6"/>
            <p:cNvSpPr txBox="1">
              <a:spLocks noChangeArrowheads="1"/>
            </p:cNvSpPr>
            <p:nvPr/>
          </p:nvSpPr>
          <p:spPr bwMode="auto">
            <a:xfrm>
              <a:off x="3792" y="1488"/>
              <a:ext cx="528" cy="1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854075">
                <a:spcBef>
                  <a:spcPct val="50000"/>
                </a:spcBef>
              </a:pPr>
              <a:r>
                <a:rPr kumimoji="0" lang="en-GB" sz="1100" i="0">
                  <a:sym typeface="Symbol" pitchFamily="-112" charset="2"/>
                </a:rPr>
                <a:t></a:t>
              </a:r>
              <a:r>
                <a:rPr kumimoji="0" lang="en-GB" sz="700" i="0">
                  <a:sym typeface="Symbol" pitchFamily="-112" charset="2"/>
                </a:rPr>
                <a:t> </a:t>
              </a:r>
              <a:r>
                <a:rPr kumimoji="0" lang="en-GB" sz="1100" i="0">
                  <a:sym typeface="Symbol" pitchFamily="-112" charset="2"/>
                </a:rPr>
                <a:t>=</a:t>
              </a:r>
              <a:r>
                <a:rPr kumimoji="0" lang="en-GB" sz="700" i="0">
                  <a:sym typeface="Symbol" pitchFamily="-112" charset="2"/>
                </a:rPr>
                <a:t> </a:t>
              </a:r>
              <a:r>
                <a:rPr kumimoji="0" lang="en-GB" sz="1100" i="0"/>
                <a:t>26.5 mm</a:t>
              </a:r>
              <a:r>
                <a:rPr kumimoji="0" lang="en-GB" sz="900" i="0"/>
                <a:t> </a:t>
              </a:r>
              <a:endParaRPr kumimoji="0" lang="en-GB" sz="2200" i="0">
                <a:latin typeface="Times New Roman" pitchFamily="-112" charset="0"/>
              </a:endParaRPr>
            </a:p>
          </p:txBody>
        </p:sp>
        <p:sp>
          <p:nvSpPr>
            <p:cNvPr id="881671" name="Text Box 7"/>
            <p:cNvSpPr txBox="1">
              <a:spLocks noChangeArrowheads="1"/>
            </p:cNvSpPr>
            <p:nvPr/>
          </p:nvSpPr>
          <p:spPr bwMode="auto">
            <a:xfrm>
              <a:off x="4799" y="2448"/>
              <a:ext cx="721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854075">
                <a:spcBef>
                  <a:spcPct val="50000"/>
                </a:spcBef>
              </a:pPr>
              <a:r>
                <a:rPr kumimoji="0" lang="en-GB" sz="1100" b="1" i="0"/>
                <a:t>MESH ANODE</a:t>
              </a:r>
              <a:endParaRPr kumimoji="0" lang="en-GB" sz="900" i="0"/>
            </a:p>
          </p:txBody>
        </p:sp>
      </p:grpSp>
      <p:pic>
        <p:nvPicPr>
          <p:cNvPr id="881672" name="Picture 8" descr="VPT_R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500438"/>
            <a:ext cx="3448050" cy="2527300"/>
          </a:xfrm>
          <a:prstGeom prst="rect">
            <a:avLst/>
          </a:prstGeom>
          <a:noFill/>
        </p:spPr>
      </p:pic>
      <p:sp>
        <p:nvSpPr>
          <p:cNvPr id="881673" name="Rectangle 9"/>
          <p:cNvSpPr>
            <a:spLocks noChangeArrowheads="1"/>
          </p:cNvSpPr>
          <p:nvPr/>
        </p:nvSpPr>
        <p:spPr bwMode="auto">
          <a:xfrm>
            <a:off x="4179888" y="1117600"/>
            <a:ext cx="480695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Single stage photomultiplier tube with fine metal grid</a:t>
            </a:r>
            <a:r>
              <a:rPr lang="en-GB" sz="2000" b="1">
                <a:solidFill>
                  <a:srgbClr val="000099"/>
                </a:solidFill>
                <a:sym typeface="Symbol" pitchFamily="-112" charset="2"/>
              </a:rPr>
              <a:t> </a:t>
            </a:r>
            <a:r>
              <a:rPr lang="en-GB" sz="2000" b="1">
                <a:solidFill>
                  <a:srgbClr val="000099"/>
                </a:solidFill>
              </a:rPr>
              <a:t>anode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Can be arranged to be largely insensitive to ~axial magnetic fields</a:t>
            </a:r>
            <a:endParaRPr lang="en-US" sz="20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2EFB-FC93-D14C-9C62-518D8BE3D016}" type="slidenum">
              <a:rPr lang="en-US"/>
              <a:pPr/>
              <a:t>46</a:t>
            </a:fld>
            <a:endParaRPr lang="en-US"/>
          </a:p>
        </p:txBody>
      </p:sp>
      <p:sp>
        <p:nvSpPr>
          <p:cNvPr id="882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2250" y="987425"/>
            <a:ext cx="4572000" cy="4419600"/>
          </a:xfrm>
          <a:noFill/>
          <a:ln/>
        </p:spPr>
        <p:txBody>
          <a:bodyPr/>
          <a:lstStyle/>
          <a:p>
            <a:pPr defTabSz="762000"/>
            <a:r>
              <a:rPr lang="fr-FR"/>
              <a:t>Incident photons create electron-hole pairs</a:t>
            </a:r>
          </a:p>
          <a:p>
            <a:pPr lvl="1" defTabSz="762000"/>
            <a:r>
              <a:rPr lang="fr-FR"/>
              <a:t>Quantum efficiency </a:t>
            </a:r>
            <a:r>
              <a:rPr lang="fr-FR">
                <a:sym typeface="Symbol" pitchFamily="-112" charset="2"/>
              </a:rPr>
              <a:t> 80%</a:t>
            </a:r>
          </a:p>
          <a:p>
            <a:pPr lvl="1" defTabSz="762000"/>
            <a:r>
              <a:rPr lang="fr-FR"/>
              <a:t>Gain = 1</a:t>
            </a:r>
          </a:p>
          <a:p>
            <a:pPr defTabSz="762000"/>
            <a:r>
              <a:rPr lang="fr-FR"/>
              <a:t>Used for detection of scintillation light in L3 (BGO) and BaBar (CsI) crystal calorimeters</a:t>
            </a:r>
            <a:endParaRPr lang="fr-FR" sz="1600" i="0">
              <a:solidFill>
                <a:schemeClr val="tx2"/>
              </a:solidFill>
            </a:endParaRPr>
          </a:p>
          <a:p>
            <a:pPr defTabSz="762000">
              <a:buFont typeface="Times" pitchFamily="-112" charset="0"/>
              <a:buNone/>
            </a:pPr>
            <a:r>
              <a:rPr lang="fr-FR" sz="1600" i="0">
                <a:solidFill>
                  <a:schemeClr val="tx2"/>
                </a:solidFill>
              </a:rPr>
              <a:t>		</a:t>
            </a:r>
          </a:p>
        </p:txBody>
      </p:sp>
      <p:pic>
        <p:nvPicPr>
          <p:cNvPr id="882691" name="Picture 3" descr="spdfig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524000"/>
            <a:ext cx="3143250" cy="2312988"/>
          </a:xfrm>
          <a:prstGeom prst="rect">
            <a:avLst/>
          </a:prstGeom>
          <a:noFill/>
        </p:spPr>
      </p:pic>
      <p:pic>
        <p:nvPicPr>
          <p:cNvPr id="882692" name="Picture 4" descr="spdfig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267200"/>
            <a:ext cx="2762250" cy="1400175"/>
          </a:xfrm>
          <a:prstGeom prst="rect">
            <a:avLst/>
          </a:prstGeom>
          <a:noFill/>
        </p:spPr>
      </p:pic>
      <p:sp>
        <p:nvSpPr>
          <p:cNvPr id="8826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Silicon photodiodes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5C23-9525-7E4A-AC44-A07F1993FC3F}" type="slidenum">
              <a:rPr lang="en-US"/>
              <a:pPr/>
              <a:t>47</a:t>
            </a:fld>
            <a:endParaRPr lang="en-US"/>
          </a:p>
        </p:txBody>
      </p:sp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Avalanche Photodiodes (APDs)</a:t>
            </a:r>
          </a:p>
        </p:txBody>
      </p:sp>
      <p:graphicFrame>
        <p:nvGraphicFramePr>
          <p:cNvPr id="883715" name="Object 3"/>
          <p:cNvGraphicFramePr>
            <a:graphicFrameLocks noChangeAspect="1"/>
          </p:cNvGraphicFramePr>
          <p:nvPr/>
        </p:nvGraphicFramePr>
        <p:xfrm>
          <a:off x="5181600" y="990600"/>
          <a:ext cx="3581400" cy="3073400"/>
        </p:xfrm>
        <a:graphic>
          <a:graphicData uri="http://schemas.openxmlformats.org/presentationml/2006/ole">
            <p:oleObj spid="_x0000_s883715" name="CorelDRAW" r:id="rId3" imgW="7336269" imgH="6358662" progId="">
              <p:embed/>
            </p:oleObj>
          </a:graphicData>
        </a:graphic>
      </p:graphicFrame>
      <p:pic>
        <p:nvPicPr>
          <p:cNvPr id="883718" name="Picture 6" descr="Graphic5APD 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771650"/>
            <a:ext cx="4491038" cy="2741613"/>
          </a:xfrm>
          <a:prstGeom prst="rect">
            <a:avLst/>
          </a:prstGeom>
          <a:noFill/>
        </p:spPr>
      </p:pic>
      <p:sp>
        <p:nvSpPr>
          <p:cNvPr id="883719" name="Text Box 7"/>
          <p:cNvSpPr txBox="1">
            <a:spLocks noChangeArrowheads="1"/>
          </p:cNvSpPr>
          <p:nvPr/>
        </p:nvSpPr>
        <p:spPr bwMode="auto">
          <a:xfrm>
            <a:off x="5229225" y="4094163"/>
            <a:ext cx="3481388" cy="600075"/>
          </a:xfrm>
          <a:prstGeom prst="rect">
            <a:avLst/>
          </a:prstGeom>
          <a:solidFill>
            <a:srgbClr val="FFFFCC"/>
          </a:solidFill>
          <a:ln w="19050">
            <a:solidFill>
              <a:srgbClr val="070FC4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0">
                <a:solidFill>
                  <a:srgbClr val="070FC4"/>
                </a:solidFill>
              </a:rPr>
              <a:t>2 APDs (each 5 x 5 mm) mounted in capsule for gluing to crystal</a:t>
            </a:r>
            <a:endParaRPr lang="en-US"/>
          </a:p>
        </p:txBody>
      </p:sp>
      <p:sp>
        <p:nvSpPr>
          <p:cNvPr id="8837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0800" y="4556125"/>
            <a:ext cx="5300663" cy="1689100"/>
          </a:xfrm>
          <a:noFill/>
          <a:ln/>
        </p:spPr>
        <p:txBody>
          <a:bodyPr/>
          <a:lstStyle/>
          <a:p>
            <a:r>
              <a:rPr lang="en-US"/>
              <a:t>Photo-electrons from thin 6 </a:t>
            </a:r>
            <a:r>
              <a:rPr lang="el-GR">
                <a:sym typeface="Symbol" pitchFamily="-112" charset="2"/>
              </a:rPr>
              <a:t></a:t>
            </a:r>
            <a:r>
              <a:rPr lang="en-GB"/>
              <a:t>m</a:t>
            </a:r>
            <a:r>
              <a:rPr lang="el-GR"/>
              <a:t> </a:t>
            </a:r>
            <a:r>
              <a:rPr lang="en-US"/>
              <a:t>p-layer induce avalanche at p-n junction</a:t>
            </a:r>
          </a:p>
          <a:p>
            <a:r>
              <a:rPr lang="en-US"/>
              <a:t>Electrons from ionising particles traversing the bulk are not amplified (insensitive to shower leakage)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55DA-C06F-E143-A9AB-CD19DD9CBF8D}" type="slidenum">
              <a:rPr lang="en-US"/>
              <a:pPr/>
              <a:t>48</a:t>
            </a:fld>
            <a:endParaRPr lang="en-US"/>
          </a:p>
        </p:txBody>
      </p:sp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Hybrid Photodiode</a:t>
            </a:r>
          </a:p>
        </p:txBody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33450"/>
            <a:ext cx="8713788" cy="1970088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/>
              <a:t>Hybrid Photodiode: HPD</a:t>
            </a:r>
          </a:p>
          <a:p>
            <a:pPr marL="285750" indent="-285750">
              <a:lnSpc>
                <a:spcPct val="90000"/>
              </a:lnSpc>
            </a:pPr>
            <a:r>
              <a:rPr lang="en-US"/>
              <a:t>Photocathode </a:t>
            </a:r>
            <a:r>
              <a:rPr lang="en-US">
                <a:sym typeface="Symbol" pitchFamily="-112" charset="2"/>
              </a:rPr>
              <a:t> acceleration of photoelectrons </a:t>
            </a:r>
            <a:r>
              <a:rPr lang="en-US"/>
              <a:t> </a:t>
            </a:r>
            <a:r>
              <a:rPr lang="en-US">
                <a:sym typeface="Symbol" pitchFamily="-112" charset="2"/>
              </a:rPr>
              <a:t> detection by silicon photodiode</a:t>
            </a:r>
          </a:p>
          <a:p>
            <a:pPr marL="285750" indent="-285750">
              <a:lnSpc>
                <a:spcPct val="90000"/>
              </a:lnSpc>
            </a:pPr>
            <a:r>
              <a:rPr lang="en-US">
                <a:sym typeface="Symbol" pitchFamily="-112" charset="2"/>
              </a:rPr>
              <a:t>Possibility of multichannel readout in compact device:</a:t>
            </a:r>
            <a:endParaRPr lang="en-US"/>
          </a:p>
          <a:p>
            <a:pPr marL="685800" lvl="1" indent="-228600">
              <a:lnSpc>
                <a:spcPct val="90000"/>
              </a:lnSpc>
            </a:pPr>
            <a:r>
              <a:rPr lang="en-US"/>
              <a:t>Example below (CMS HCAL) has fiberoptic front window, conventional photocathode, pixelated diode (19 channels/device).</a:t>
            </a:r>
          </a:p>
        </p:txBody>
      </p:sp>
      <p:sp>
        <p:nvSpPr>
          <p:cNvPr id="884740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kumimoji="0" lang="en-US" sz="3600" b="1" i="0">
              <a:solidFill>
                <a:srgbClr val="081D5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84741" name="Rectangle 5"/>
          <p:cNvSpPr>
            <a:spLocks noChangeArrowheads="1"/>
          </p:cNvSpPr>
          <p:nvPr/>
        </p:nvSpPr>
        <p:spPr bwMode="auto">
          <a:xfrm>
            <a:off x="609600" y="19812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</a:pPr>
            <a:endParaRPr kumimoji="0" lang="en-US" sz="3000" b="1" i="0">
              <a:solidFill>
                <a:srgbClr val="FC0128"/>
              </a:solidFill>
            </a:endParaRPr>
          </a:p>
        </p:txBody>
      </p:sp>
      <p:graphicFrame>
        <p:nvGraphicFramePr>
          <p:cNvPr id="884742" name="Object 6"/>
          <p:cNvGraphicFramePr>
            <a:graphicFrameLocks noChangeAspect="1"/>
          </p:cNvGraphicFramePr>
          <p:nvPr/>
        </p:nvGraphicFramePr>
        <p:xfrm>
          <a:off x="2843213" y="3014663"/>
          <a:ext cx="5992812" cy="5537200"/>
        </p:xfrm>
        <a:graphic>
          <a:graphicData uri="http://schemas.openxmlformats.org/presentationml/2006/ole">
            <p:oleObj spid="_x0000_s884742" name="Document" r:id="rId3" imgW="5524500" imgH="5102352" progId="Word.Document.8">
              <p:embed/>
            </p:oleObj>
          </a:graphicData>
        </a:graphic>
      </p:graphicFrame>
      <p:grpSp>
        <p:nvGrpSpPr>
          <p:cNvPr id="884743" name="Group 7"/>
          <p:cNvGrpSpPr>
            <a:grpSpLocks/>
          </p:cNvGrpSpPr>
          <p:nvPr/>
        </p:nvGrpSpPr>
        <p:grpSpPr bwMode="auto">
          <a:xfrm>
            <a:off x="1003300" y="3933825"/>
            <a:ext cx="1897063" cy="2084388"/>
            <a:chOff x="472" y="2623"/>
            <a:chExt cx="1195" cy="1313"/>
          </a:xfrm>
        </p:grpSpPr>
        <p:sp>
          <p:nvSpPr>
            <p:cNvPr id="884744" name="Oval 8"/>
            <p:cNvSpPr>
              <a:spLocks noChangeArrowheads="1"/>
            </p:cNvSpPr>
            <p:nvPr/>
          </p:nvSpPr>
          <p:spPr bwMode="auto">
            <a:xfrm>
              <a:off x="472" y="2623"/>
              <a:ext cx="972" cy="941"/>
            </a:xfrm>
            <a:prstGeom prst="ellipse">
              <a:avLst/>
            </a:prstGeom>
            <a:noFill/>
            <a:ln w="762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45" name="AutoShape 9"/>
            <p:cNvSpPr>
              <a:spLocks noChangeArrowheads="1"/>
            </p:cNvSpPr>
            <p:nvPr/>
          </p:nvSpPr>
          <p:spPr bwMode="auto">
            <a:xfrm>
              <a:off x="853" y="2832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46" name="AutoShape 10"/>
            <p:cNvSpPr>
              <a:spLocks noChangeArrowheads="1"/>
            </p:cNvSpPr>
            <p:nvPr/>
          </p:nvSpPr>
          <p:spPr bwMode="auto">
            <a:xfrm>
              <a:off x="1010" y="2922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47" name="AutoShape 11"/>
            <p:cNvSpPr>
              <a:spLocks noChangeArrowheads="1"/>
            </p:cNvSpPr>
            <p:nvPr/>
          </p:nvSpPr>
          <p:spPr bwMode="auto">
            <a:xfrm>
              <a:off x="853" y="3006"/>
              <a:ext cx="213" cy="175"/>
            </a:xfrm>
            <a:prstGeom prst="hexagon">
              <a:avLst>
                <a:gd name="adj" fmla="val 30429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48" name="AutoShape 12"/>
            <p:cNvSpPr>
              <a:spLocks noChangeArrowheads="1"/>
            </p:cNvSpPr>
            <p:nvPr/>
          </p:nvSpPr>
          <p:spPr bwMode="auto">
            <a:xfrm>
              <a:off x="1010" y="3096"/>
              <a:ext cx="213" cy="175"/>
            </a:xfrm>
            <a:prstGeom prst="hexagon">
              <a:avLst>
                <a:gd name="adj" fmla="val 30429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49" name="AutoShape 13"/>
            <p:cNvSpPr>
              <a:spLocks noChangeArrowheads="1"/>
            </p:cNvSpPr>
            <p:nvPr/>
          </p:nvSpPr>
          <p:spPr bwMode="auto">
            <a:xfrm>
              <a:off x="853" y="3181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0" name="AutoShape 14"/>
            <p:cNvSpPr>
              <a:spLocks noChangeArrowheads="1"/>
            </p:cNvSpPr>
            <p:nvPr/>
          </p:nvSpPr>
          <p:spPr bwMode="auto">
            <a:xfrm>
              <a:off x="1010" y="3271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1" name="AutoShape 15"/>
            <p:cNvSpPr>
              <a:spLocks noChangeArrowheads="1"/>
            </p:cNvSpPr>
            <p:nvPr/>
          </p:nvSpPr>
          <p:spPr bwMode="auto">
            <a:xfrm>
              <a:off x="539" y="2829"/>
              <a:ext cx="212" cy="174"/>
            </a:xfrm>
            <a:prstGeom prst="hexagon">
              <a:avLst>
                <a:gd name="adj" fmla="val 30460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2" name="AutoShape 16"/>
            <p:cNvSpPr>
              <a:spLocks noChangeArrowheads="1"/>
            </p:cNvSpPr>
            <p:nvPr/>
          </p:nvSpPr>
          <p:spPr bwMode="auto">
            <a:xfrm>
              <a:off x="696" y="2919"/>
              <a:ext cx="213" cy="175"/>
            </a:xfrm>
            <a:prstGeom prst="hexagon">
              <a:avLst>
                <a:gd name="adj" fmla="val 30429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3" name="AutoShape 17"/>
            <p:cNvSpPr>
              <a:spLocks noChangeArrowheads="1"/>
            </p:cNvSpPr>
            <p:nvPr/>
          </p:nvSpPr>
          <p:spPr bwMode="auto">
            <a:xfrm>
              <a:off x="539" y="3003"/>
              <a:ext cx="212" cy="175"/>
            </a:xfrm>
            <a:prstGeom prst="hexagon">
              <a:avLst>
                <a:gd name="adj" fmla="val 30286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4" name="AutoShape 18"/>
            <p:cNvSpPr>
              <a:spLocks noChangeArrowheads="1"/>
            </p:cNvSpPr>
            <p:nvPr/>
          </p:nvSpPr>
          <p:spPr bwMode="auto">
            <a:xfrm>
              <a:off x="696" y="3094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5" name="AutoShape 19"/>
            <p:cNvSpPr>
              <a:spLocks noChangeArrowheads="1"/>
            </p:cNvSpPr>
            <p:nvPr/>
          </p:nvSpPr>
          <p:spPr bwMode="auto">
            <a:xfrm>
              <a:off x="539" y="3178"/>
              <a:ext cx="212" cy="174"/>
            </a:xfrm>
            <a:prstGeom prst="hexagon">
              <a:avLst>
                <a:gd name="adj" fmla="val 30460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6" name="AutoShape 20"/>
            <p:cNvSpPr>
              <a:spLocks noChangeArrowheads="1"/>
            </p:cNvSpPr>
            <p:nvPr/>
          </p:nvSpPr>
          <p:spPr bwMode="auto">
            <a:xfrm>
              <a:off x="696" y="3268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7" name="AutoShape 21"/>
            <p:cNvSpPr>
              <a:spLocks noChangeArrowheads="1"/>
            </p:cNvSpPr>
            <p:nvPr/>
          </p:nvSpPr>
          <p:spPr bwMode="auto">
            <a:xfrm>
              <a:off x="696" y="2748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8" name="AutoShape 22"/>
            <p:cNvSpPr>
              <a:spLocks noChangeArrowheads="1"/>
            </p:cNvSpPr>
            <p:nvPr/>
          </p:nvSpPr>
          <p:spPr bwMode="auto">
            <a:xfrm>
              <a:off x="853" y="3355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59" name="AutoShape 23"/>
            <p:cNvSpPr>
              <a:spLocks noChangeArrowheads="1"/>
            </p:cNvSpPr>
            <p:nvPr/>
          </p:nvSpPr>
          <p:spPr bwMode="auto">
            <a:xfrm>
              <a:off x="856" y="2658"/>
              <a:ext cx="213" cy="174"/>
            </a:xfrm>
            <a:prstGeom prst="hexagon">
              <a:avLst>
                <a:gd name="adj" fmla="val 30603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60" name="AutoShape 24"/>
            <p:cNvSpPr>
              <a:spLocks noChangeArrowheads="1"/>
            </p:cNvSpPr>
            <p:nvPr/>
          </p:nvSpPr>
          <p:spPr bwMode="auto">
            <a:xfrm>
              <a:off x="1011" y="2748"/>
              <a:ext cx="212" cy="174"/>
            </a:xfrm>
            <a:prstGeom prst="hexagon">
              <a:avLst>
                <a:gd name="adj" fmla="val 30460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61" name="AutoShape 25"/>
            <p:cNvSpPr>
              <a:spLocks noChangeArrowheads="1"/>
            </p:cNvSpPr>
            <p:nvPr/>
          </p:nvSpPr>
          <p:spPr bwMode="auto">
            <a:xfrm>
              <a:off x="1171" y="2835"/>
              <a:ext cx="212" cy="174"/>
            </a:xfrm>
            <a:prstGeom prst="hexagon">
              <a:avLst>
                <a:gd name="adj" fmla="val 30460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62" name="AutoShape 26"/>
            <p:cNvSpPr>
              <a:spLocks noChangeArrowheads="1"/>
            </p:cNvSpPr>
            <p:nvPr/>
          </p:nvSpPr>
          <p:spPr bwMode="auto">
            <a:xfrm>
              <a:off x="1168" y="3006"/>
              <a:ext cx="212" cy="175"/>
            </a:xfrm>
            <a:prstGeom prst="hexagon">
              <a:avLst>
                <a:gd name="adj" fmla="val 30286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63" name="AutoShape 27"/>
            <p:cNvSpPr>
              <a:spLocks noChangeArrowheads="1"/>
            </p:cNvSpPr>
            <p:nvPr/>
          </p:nvSpPr>
          <p:spPr bwMode="auto">
            <a:xfrm>
              <a:off x="1171" y="3181"/>
              <a:ext cx="212" cy="174"/>
            </a:xfrm>
            <a:prstGeom prst="hexagon">
              <a:avLst>
                <a:gd name="adj" fmla="val 30460"/>
                <a:gd name="vf" fmla="val 115470"/>
              </a:avLst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64" name="Line 28"/>
            <p:cNvSpPr>
              <a:spLocks noChangeShapeType="1"/>
            </p:cNvSpPr>
            <p:nvPr/>
          </p:nvSpPr>
          <p:spPr bwMode="auto">
            <a:xfrm flipH="1" flipV="1">
              <a:off x="1168" y="3321"/>
              <a:ext cx="55" cy="384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765" name="Text Box 29"/>
            <p:cNvSpPr txBox="1">
              <a:spLocks noChangeArrowheads="1"/>
            </p:cNvSpPr>
            <p:nvPr/>
          </p:nvSpPr>
          <p:spPr bwMode="auto">
            <a:xfrm>
              <a:off x="510" y="3705"/>
              <a:ext cx="11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kumimoji="0" lang="en-US" sz="1800" i="0">
                  <a:latin typeface="Times New Roman" pitchFamily="-112" charset="0"/>
                </a:rPr>
                <a:t>19 x 5.5mm</a:t>
              </a:r>
            </a:p>
          </p:txBody>
        </p:sp>
      </p:grpSp>
      <p:sp>
        <p:nvSpPr>
          <p:cNvPr id="884766" name="Text Box 30"/>
          <p:cNvSpPr txBox="1">
            <a:spLocks noChangeArrowheads="1"/>
          </p:cNvSpPr>
          <p:nvPr/>
        </p:nvSpPr>
        <p:spPr bwMode="auto">
          <a:xfrm>
            <a:off x="1003300" y="3378200"/>
            <a:ext cx="1897063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1800" b="1" i="0">
                <a:latin typeface="Book Antiqua" pitchFamily="-112" charset="0"/>
              </a:rPr>
              <a:t>Diode Layout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9B30-67B6-E943-BE8B-C453E61C17D3}" type="slidenum">
              <a:rPr lang="en-US"/>
              <a:pPr/>
              <a:t>49</a:t>
            </a:fld>
            <a:endParaRPr lang="en-US"/>
          </a:p>
        </p:txBody>
      </p:sp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Liquid ionization chambers</a:t>
            </a:r>
            <a:endParaRPr lang="en-US"/>
          </a:p>
        </p:txBody>
      </p:sp>
      <p:graphicFrame>
        <p:nvGraphicFramePr>
          <p:cNvPr id="885763" name="Object 3"/>
          <p:cNvGraphicFramePr>
            <a:graphicFrameLocks noChangeAspect="1"/>
          </p:cNvGraphicFramePr>
          <p:nvPr/>
        </p:nvGraphicFramePr>
        <p:xfrm>
          <a:off x="654050" y="977900"/>
          <a:ext cx="1878013" cy="2433638"/>
        </p:xfrm>
        <a:graphic>
          <a:graphicData uri="http://schemas.openxmlformats.org/presentationml/2006/ole">
            <p:oleObj spid="_x0000_s885763" name="CorelPhotoPaint.Image.6" r:id="rId3" imgW="11287975" imgH="14626487" progId="">
              <p:embed/>
            </p:oleObj>
          </a:graphicData>
        </a:graphic>
      </p:graphicFrame>
      <p:grpSp>
        <p:nvGrpSpPr>
          <p:cNvPr id="885764" name="Group 4"/>
          <p:cNvGrpSpPr>
            <a:grpSpLocks/>
          </p:cNvGrpSpPr>
          <p:nvPr/>
        </p:nvGrpSpPr>
        <p:grpSpPr bwMode="auto">
          <a:xfrm>
            <a:off x="65088" y="2806700"/>
            <a:ext cx="4267200" cy="3201988"/>
            <a:chOff x="421" y="1963"/>
            <a:chExt cx="2688" cy="2017"/>
          </a:xfrm>
        </p:grpSpPr>
        <p:graphicFrame>
          <p:nvGraphicFramePr>
            <p:cNvPr id="885765" name="Object 5"/>
            <p:cNvGraphicFramePr>
              <a:graphicFrameLocks noChangeAspect="1"/>
            </p:cNvGraphicFramePr>
            <p:nvPr/>
          </p:nvGraphicFramePr>
          <p:xfrm>
            <a:off x="421" y="1963"/>
            <a:ext cx="2090" cy="1819"/>
          </p:xfrm>
          <a:graphic>
            <a:graphicData uri="http://schemas.openxmlformats.org/presentationml/2006/ole">
              <p:oleObj spid="_x0000_s885765" name="CorelPhotoPaint.Image.6" r:id="rId4" imgW="2552381" imgH="2223332" progId="">
                <p:embed/>
              </p:oleObj>
            </a:graphicData>
          </a:graphic>
        </p:graphicFrame>
        <p:sp>
          <p:nvSpPr>
            <p:cNvPr id="885766" name="Text Box 6"/>
            <p:cNvSpPr txBox="1">
              <a:spLocks noChangeArrowheads="1"/>
            </p:cNvSpPr>
            <p:nvPr/>
          </p:nvSpPr>
          <p:spPr bwMode="auto">
            <a:xfrm>
              <a:off x="1437" y="3143"/>
              <a:ext cx="92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kumimoji="0" lang="en-US" sz="1800" i="0">
                  <a:solidFill>
                    <a:srgbClr val="000066"/>
                  </a:solidFill>
                  <a:latin typeface="Times New Roman" pitchFamily="-112" charset="0"/>
                </a:rPr>
                <a:t>LAr gap</a:t>
              </a:r>
              <a:endParaRPr kumimoji="0" lang="en-US" sz="2800" i="0">
                <a:solidFill>
                  <a:srgbClr val="000066"/>
                </a:solidFill>
                <a:latin typeface="Times New Roman" pitchFamily="-112" charset="0"/>
              </a:endParaRPr>
            </a:p>
          </p:txBody>
        </p:sp>
        <p:sp>
          <p:nvSpPr>
            <p:cNvPr id="885767" name="Text Box 7"/>
            <p:cNvSpPr txBox="1">
              <a:spLocks noChangeArrowheads="1"/>
            </p:cNvSpPr>
            <p:nvPr/>
          </p:nvSpPr>
          <p:spPr bwMode="auto">
            <a:xfrm>
              <a:off x="1482" y="3403"/>
              <a:ext cx="1627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kumimoji="0" lang="en-US" sz="1800" i="0">
                  <a:solidFill>
                    <a:srgbClr val="000066"/>
                  </a:solidFill>
                  <a:latin typeface="Times New Roman" pitchFamily="-112" charset="0"/>
                </a:rPr>
                <a:t>t</a:t>
              </a:r>
              <a:r>
                <a:rPr kumimoji="0" lang="en-US" sz="1800" i="0" baseline="-25000">
                  <a:solidFill>
                    <a:srgbClr val="000066"/>
                  </a:solidFill>
                  <a:latin typeface="Times New Roman" pitchFamily="-112" charset="0"/>
                </a:rPr>
                <a:t>D</a:t>
              </a:r>
              <a:r>
                <a:rPr kumimoji="0" lang="en-US" sz="1800" i="0">
                  <a:solidFill>
                    <a:srgbClr val="000066"/>
                  </a:solidFill>
                  <a:latin typeface="Times New Roman" pitchFamily="-112" charset="0"/>
                </a:rPr>
                <a:t> </a:t>
              </a:r>
              <a:r>
                <a:rPr kumimoji="0" lang="en-US" sz="1800" i="0">
                  <a:solidFill>
                    <a:srgbClr val="000066"/>
                  </a:solidFill>
                  <a:latin typeface="Times New Roman" pitchFamily="-112" charset="0"/>
                  <a:sym typeface="Symbol" pitchFamily="-112" charset="2"/>
                </a:rPr>
                <a:t> 400 ns</a:t>
              </a:r>
            </a:p>
            <a:p>
              <a:r>
                <a:rPr kumimoji="0" lang="en-US" sz="1800" i="0">
                  <a:latin typeface="Times New Roman" pitchFamily="-112" charset="0"/>
                  <a:sym typeface="Symbol" pitchFamily="-112" charset="2"/>
                </a:rPr>
                <a:t>for gap = 2 mm and </a:t>
              </a:r>
            </a:p>
            <a:p>
              <a:r>
                <a:rPr kumimoji="0" lang="en-US" sz="1800" i="0">
                  <a:latin typeface="Times New Roman" pitchFamily="-112" charset="0"/>
                  <a:sym typeface="Symbol" pitchFamily="-112" charset="2"/>
                </a:rPr>
                <a:t>HV=2kV  (v</a:t>
              </a:r>
              <a:r>
                <a:rPr kumimoji="0" lang="en-US" sz="1800" i="0" baseline="-25000">
                  <a:latin typeface="Times New Roman" pitchFamily="-112" charset="0"/>
                  <a:sym typeface="Symbol" pitchFamily="-112" charset="2"/>
                </a:rPr>
                <a:t>d</a:t>
              </a:r>
              <a:r>
                <a:rPr kumimoji="0" lang="en-US" sz="1800" i="0">
                  <a:latin typeface="Times New Roman" pitchFamily="-112" charset="0"/>
                  <a:sym typeface="Symbol" pitchFamily="-112" charset="2"/>
                </a:rPr>
                <a:t>  5 mm/</a:t>
              </a:r>
              <a:r>
                <a:rPr kumimoji="0" lang="en-US" sz="1800" i="0">
                  <a:latin typeface="Symbol" pitchFamily="-112" charset="2"/>
                  <a:sym typeface="Symbol" pitchFamily="-112" charset="2"/>
                </a:rPr>
                <a:t>m</a:t>
              </a:r>
              <a:r>
                <a:rPr kumimoji="0" lang="en-US" sz="1800" i="0">
                  <a:latin typeface="Times New Roman" pitchFamily="-112" charset="0"/>
                  <a:sym typeface="Symbol" pitchFamily="-112" charset="2"/>
                </a:rPr>
                <a:t>s)</a:t>
              </a:r>
              <a:endParaRPr kumimoji="0" lang="en-US" sz="1800" i="0">
                <a:latin typeface="Times New Roman" pitchFamily="-112" charset="0"/>
              </a:endParaRPr>
            </a:p>
          </p:txBody>
        </p:sp>
      </p:grpSp>
      <p:graphicFrame>
        <p:nvGraphicFramePr>
          <p:cNvPr id="885768" name="Object 8"/>
          <p:cNvGraphicFramePr>
            <a:graphicFrameLocks noChangeAspect="1"/>
          </p:cNvGraphicFramePr>
          <p:nvPr/>
        </p:nvGraphicFramePr>
        <p:xfrm>
          <a:off x="4994275" y="3251200"/>
          <a:ext cx="2097088" cy="668338"/>
        </p:xfrm>
        <a:graphic>
          <a:graphicData uri="http://schemas.openxmlformats.org/presentationml/2006/ole">
            <p:oleObj spid="_x0000_s885768" name="Equation" r:id="rId5" imgW="1156097" imgH="432197" progId="Equation.3">
              <p:embed/>
            </p:oleObj>
          </a:graphicData>
        </a:graphic>
      </p:graphicFrame>
      <p:graphicFrame>
        <p:nvGraphicFramePr>
          <p:cNvPr id="885769" name="Object 9"/>
          <p:cNvGraphicFramePr>
            <a:graphicFrameLocks noChangeAspect="1"/>
          </p:cNvGraphicFramePr>
          <p:nvPr/>
        </p:nvGraphicFramePr>
        <p:xfrm>
          <a:off x="4924425" y="4033838"/>
          <a:ext cx="2579688" cy="642937"/>
        </p:xfrm>
        <a:graphic>
          <a:graphicData uri="http://schemas.openxmlformats.org/presentationml/2006/ole">
            <p:oleObj spid="_x0000_s885769" name="Equation" r:id="rId6" imgW="1727597" imgH="432197" progId="Equation.3">
              <p:embed/>
            </p:oleObj>
          </a:graphicData>
        </a:graphic>
      </p:graphicFrame>
      <p:grpSp>
        <p:nvGrpSpPr>
          <p:cNvPr id="885770" name="Group 10"/>
          <p:cNvGrpSpPr>
            <a:grpSpLocks/>
          </p:cNvGrpSpPr>
          <p:nvPr/>
        </p:nvGrpSpPr>
        <p:grpSpPr bwMode="auto">
          <a:xfrm>
            <a:off x="4730750" y="962025"/>
            <a:ext cx="4278313" cy="2362200"/>
            <a:chOff x="1584" y="3024"/>
            <a:chExt cx="2695" cy="1488"/>
          </a:xfrm>
        </p:grpSpPr>
        <p:graphicFrame>
          <p:nvGraphicFramePr>
            <p:cNvPr id="885771" name="Object 11"/>
            <p:cNvGraphicFramePr>
              <a:graphicFrameLocks noChangeAspect="1"/>
            </p:cNvGraphicFramePr>
            <p:nvPr/>
          </p:nvGraphicFramePr>
          <p:xfrm>
            <a:off x="1584" y="3244"/>
            <a:ext cx="2695" cy="1268"/>
          </p:xfrm>
          <a:graphic>
            <a:graphicData uri="http://schemas.openxmlformats.org/presentationml/2006/ole">
              <p:oleObj spid="_x0000_s885771" name="CorelPhotoPaint.Image.6" r:id="rId7" imgW="2363429" imgH="1113858" progId="">
                <p:embed/>
              </p:oleObj>
            </a:graphicData>
          </a:graphic>
        </p:graphicFrame>
        <p:graphicFrame>
          <p:nvGraphicFramePr>
            <p:cNvPr id="885772" name="Object 12"/>
            <p:cNvGraphicFramePr>
              <a:graphicFrameLocks noChangeAspect="1"/>
            </p:cNvGraphicFramePr>
            <p:nvPr/>
          </p:nvGraphicFramePr>
          <p:xfrm>
            <a:off x="1873" y="3024"/>
            <a:ext cx="1144" cy="413"/>
          </p:xfrm>
          <a:graphic>
            <a:graphicData uri="http://schemas.openxmlformats.org/presentationml/2006/ole">
              <p:oleObj spid="_x0000_s885772" name="Equation" r:id="rId8" imgW="1194197" imgH="432197" progId="Equation.3">
                <p:embed/>
              </p:oleObj>
            </a:graphicData>
          </a:graphic>
        </p:graphicFrame>
        <p:sp>
          <p:nvSpPr>
            <p:cNvPr id="885773" name="Line 13"/>
            <p:cNvSpPr>
              <a:spLocks noChangeShapeType="1"/>
            </p:cNvSpPr>
            <p:nvPr/>
          </p:nvSpPr>
          <p:spPr bwMode="auto">
            <a:xfrm flipH="1">
              <a:off x="1879" y="336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5774" name="Text Box 14"/>
          <p:cNvSpPr txBox="1">
            <a:spLocks noChangeArrowheads="1"/>
          </p:cNvSpPr>
          <p:nvPr/>
        </p:nvSpPr>
        <p:spPr bwMode="auto">
          <a:xfrm>
            <a:off x="4365625" y="4900613"/>
            <a:ext cx="4638675" cy="120332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sz="1800" b="1" i="0">
                <a:solidFill>
                  <a:srgbClr val="000066"/>
                </a:solidFill>
              </a:rPr>
              <a:t>Current rise time: ~ 1 ns</a:t>
            </a:r>
          </a:p>
          <a:p>
            <a:r>
              <a:rPr kumimoji="0" lang="en-US" sz="1800" b="1" i="0"/>
              <a:t>But:</a:t>
            </a:r>
          </a:p>
          <a:p>
            <a:r>
              <a:rPr kumimoji="0" lang="en-US" sz="1800" b="1" i="0"/>
              <a:t> </a:t>
            </a:r>
            <a:r>
              <a:rPr kumimoji="0" lang="en-US" sz="1800" b="1" i="0">
                <a:solidFill>
                  <a:srgbClr val="D60093"/>
                </a:solidFill>
              </a:rPr>
              <a:t>Total charge collected in 400 ns </a:t>
            </a:r>
            <a:r>
              <a:rPr kumimoji="0" lang="en-US" sz="1800" b="1" i="0">
                <a:solidFill>
                  <a:srgbClr val="D60093"/>
                </a:solidFill>
                <a:sym typeface="Symbol" pitchFamily="-112" charset="2"/>
              </a:rPr>
              <a:t></a:t>
            </a:r>
            <a:r>
              <a:rPr kumimoji="0" lang="en-US" sz="1800" b="1" i="0">
                <a:solidFill>
                  <a:srgbClr val="D60093"/>
                </a:solidFill>
              </a:rPr>
              <a:t>  slow</a:t>
            </a:r>
            <a:endParaRPr kumimoji="0" lang="en-US" sz="1800" b="1" i="0"/>
          </a:p>
          <a:p>
            <a:r>
              <a:rPr kumimoji="0" lang="en-US" sz="1800" b="1" i="0">
                <a:sym typeface="Symbol" pitchFamily="-112" charset="2"/>
              </a:rPr>
              <a:t> Difficult for  LHC…</a:t>
            </a:r>
            <a:endParaRPr kumimoji="0" lang="en-US" sz="2800" b="1" i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AAA4-48A4-544C-964F-89814FBA8E2A}" type="slidenum">
              <a:rPr lang="en-US"/>
              <a:pPr/>
              <a:t>5</a:t>
            </a:fld>
            <a:endParaRPr lang="en-US"/>
          </a:p>
        </p:txBody>
      </p:sp>
      <p:sp>
        <p:nvSpPr>
          <p:cNvPr id="910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purpose detectors for </a:t>
            </a:r>
            <a:r>
              <a:rPr lang="en-GB" dirty="0" smtClean="0"/>
              <a:t>LHC</a:t>
            </a:r>
            <a:endParaRPr lang="en-US" dirty="0"/>
          </a:p>
        </p:txBody>
      </p:sp>
      <p:pic>
        <p:nvPicPr>
          <p:cNvPr id="910341" name="Picture 1029"/>
          <p:cNvPicPr>
            <a:picLocks noGrp="1" noChangeAspect="1" noChangeArrowheads="1"/>
          </p:cNvPicPr>
          <p:nvPr>
            <p:ph idx="4294967295"/>
          </p:nvPr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88950" y="3151188"/>
            <a:ext cx="4629150" cy="3165475"/>
          </a:xfrm>
          <a:prstGeom prst="rect">
            <a:avLst/>
          </a:prstGeom>
          <a:noFill/>
          <a:ln/>
        </p:spPr>
      </p:pic>
      <p:pic>
        <p:nvPicPr>
          <p:cNvPr id="910365" name="Picture 10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1825" y="993775"/>
            <a:ext cx="4506913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0366" name="Text Box 1054"/>
          <p:cNvSpPr txBox="1">
            <a:spLocks noChangeArrowheads="1"/>
          </p:cNvSpPr>
          <p:nvPr/>
        </p:nvSpPr>
        <p:spPr bwMode="auto">
          <a:xfrm>
            <a:off x="646113" y="5297488"/>
            <a:ext cx="890587" cy="4857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2"/>
                </a:solidFill>
              </a:rPr>
              <a:t>CMS</a:t>
            </a:r>
            <a:endParaRPr lang="en-US"/>
          </a:p>
        </p:txBody>
      </p:sp>
      <p:sp>
        <p:nvSpPr>
          <p:cNvPr id="910367" name="Text Box 1055"/>
          <p:cNvSpPr txBox="1">
            <a:spLocks noChangeArrowheads="1"/>
          </p:cNvSpPr>
          <p:nvPr/>
        </p:nvSpPr>
        <p:spPr bwMode="auto">
          <a:xfrm>
            <a:off x="7204075" y="3694113"/>
            <a:ext cx="958850" cy="4857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2"/>
                </a:solidFill>
              </a:rPr>
              <a:t>Atlas</a:t>
            </a:r>
            <a:endParaRPr lang="en-US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8981-D386-C641-90A3-19EDA9D0D0C9}" type="slidenum">
              <a:rPr lang="en-US"/>
              <a:pPr/>
              <a:t>50</a:t>
            </a:fld>
            <a:endParaRPr lang="en-US"/>
          </a:p>
        </p:txBody>
      </p:sp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Obtaining a fast response</a:t>
            </a:r>
            <a:endParaRPr lang="en-US"/>
          </a:p>
        </p:txBody>
      </p:sp>
      <p:graphicFrame>
        <p:nvGraphicFramePr>
          <p:cNvPr id="886787" name="Object 3"/>
          <p:cNvGraphicFramePr>
            <a:graphicFrameLocks noChangeAspect="1"/>
          </p:cNvGraphicFramePr>
          <p:nvPr/>
        </p:nvGraphicFramePr>
        <p:xfrm>
          <a:off x="381000" y="3200400"/>
          <a:ext cx="3602038" cy="2378075"/>
        </p:xfrm>
        <a:graphic>
          <a:graphicData uri="http://schemas.openxmlformats.org/presentationml/2006/ole">
            <p:oleObj spid="_x0000_s886787" name="CorelPhotoPaint.Image.6" r:id="rId3" imgW="2241714" imgH="1479619" progId="">
              <p:embed/>
            </p:oleObj>
          </a:graphicData>
        </a:graphic>
      </p:graphicFrame>
      <p:graphicFrame>
        <p:nvGraphicFramePr>
          <p:cNvPr id="886788" name="Object 4"/>
          <p:cNvGraphicFramePr>
            <a:graphicFrameLocks noChangeAspect="1"/>
          </p:cNvGraphicFramePr>
          <p:nvPr/>
        </p:nvGraphicFramePr>
        <p:xfrm>
          <a:off x="304800" y="1447800"/>
          <a:ext cx="3775075" cy="1776413"/>
        </p:xfrm>
        <a:graphic>
          <a:graphicData uri="http://schemas.openxmlformats.org/presentationml/2006/ole">
            <p:oleObj spid="_x0000_s886788" name="CorelPhotoPaint.Image.6" r:id="rId4" imgW="2363429" imgH="1113858" progId="">
              <p:embed/>
            </p:oleObj>
          </a:graphicData>
        </a:graphic>
      </p:graphicFrame>
      <p:sp>
        <p:nvSpPr>
          <p:cNvPr id="886789" name="Text Box 5"/>
          <p:cNvSpPr txBox="1">
            <a:spLocks noChangeArrowheads="1"/>
          </p:cNvSpPr>
          <p:nvPr/>
        </p:nvSpPr>
        <p:spPr bwMode="auto">
          <a:xfrm>
            <a:off x="228600" y="981075"/>
            <a:ext cx="5502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sz="1800" i="0">
                <a:solidFill>
                  <a:srgbClr val="000066"/>
                </a:solidFill>
              </a:rPr>
              <a:t>Integrate the  current  over  time t</a:t>
            </a:r>
            <a:r>
              <a:rPr kumimoji="0" lang="en-US" sz="1800" i="0" baseline="-25000">
                <a:solidFill>
                  <a:srgbClr val="000066"/>
                </a:solidFill>
              </a:rPr>
              <a:t>p </a:t>
            </a:r>
            <a:r>
              <a:rPr kumimoji="0" lang="en-US" sz="1800" i="0">
                <a:solidFill>
                  <a:srgbClr val="000066"/>
                </a:solidFill>
              </a:rPr>
              <a:t>&lt;&lt; t</a:t>
            </a:r>
            <a:r>
              <a:rPr kumimoji="0" lang="en-US" sz="1800" i="0" baseline="-25000">
                <a:solidFill>
                  <a:srgbClr val="000066"/>
                </a:solidFill>
              </a:rPr>
              <a:t>D</a:t>
            </a:r>
            <a:r>
              <a:rPr kumimoji="0" lang="en-US" sz="1800" i="0">
                <a:solidFill>
                  <a:srgbClr val="000066"/>
                </a:solidFill>
              </a:rPr>
              <a:t>   (t</a:t>
            </a:r>
            <a:r>
              <a:rPr kumimoji="0" lang="en-US" sz="1800" i="0" baseline="-25000">
                <a:solidFill>
                  <a:srgbClr val="000066"/>
                </a:solidFill>
              </a:rPr>
              <a:t>p</a:t>
            </a:r>
            <a:r>
              <a:rPr kumimoji="0" lang="en-US" sz="1800" i="0">
                <a:solidFill>
                  <a:srgbClr val="000066"/>
                </a:solidFill>
              </a:rPr>
              <a:t> ~ 40 ns)</a:t>
            </a:r>
          </a:p>
        </p:txBody>
      </p:sp>
      <p:sp>
        <p:nvSpPr>
          <p:cNvPr id="886790" name="Line 6"/>
          <p:cNvSpPr>
            <a:spLocks noChangeShapeType="1"/>
          </p:cNvSpPr>
          <p:nvPr/>
        </p:nvSpPr>
        <p:spPr bwMode="auto">
          <a:xfrm>
            <a:off x="715963" y="1320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6791" name="Text Box 7"/>
          <p:cNvSpPr txBox="1">
            <a:spLocks noChangeArrowheads="1"/>
          </p:cNvSpPr>
          <p:nvPr/>
        </p:nvSpPr>
        <p:spPr bwMode="auto">
          <a:xfrm>
            <a:off x="889000" y="5575300"/>
            <a:ext cx="2705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0" lang="en-US" sz="1800" b="1" i="0">
                <a:solidFill>
                  <a:srgbClr val="070FC4"/>
                </a:solidFill>
                <a:latin typeface="Times New Roman" pitchFamily="-112" charset="0"/>
                <a:sym typeface="Symbol" pitchFamily="-112" charset="2"/>
              </a:rPr>
              <a:t>  </a:t>
            </a:r>
            <a:r>
              <a:rPr kumimoji="0" lang="en-US" sz="1800" b="1" i="0">
                <a:solidFill>
                  <a:srgbClr val="070FC4"/>
                </a:solidFill>
              </a:rPr>
              <a:t>detector response </a:t>
            </a:r>
          </a:p>
          <a:p>
            <a:r>
              <a:rPr kumimoji="0" lang="en-US" sz="1800" b="1" i="0">
                <a:solidFill>
                  <a:srgbClr val="070FC4"/>
                </a:solidFill>
              </a:rPr>
              <a:t>      time is not t</a:t>
            </a:r>
            <a:r>
              <a:rPr kumimoji="0" lang="en-US" sz="1800" b="1" i="0" baseline="-25000">
                <a:solidFill>
                  <a:srgbClr val="070FC4"/>
                </a:solidFill>
              </a:rPr>
              <a:t>d</a:t>
            </a:r>
            <a:r>
              <a:rPr kumimoji="0" lang="en-US" sz="1800" b="1" i="0">
                <a:solidFill>
                  <a:srgbClr val="070FC4"/>
                </a:solidFill>
              </a:rPr>
              <a:t> but t</a:t>
            </a:r>
            <a:r>
              <a:rPr kumimoji="0" lang="en-US" sz="1800" b="1" i="0" baseline="-25000">
                <a:solidFill>
                  <a:srgbClr val="070FC4"/>
                </a:solidFill>
              </a:rPr>
              <a:t>p</a:t>
            </a:r>
            <a:endParaRPr kumimoji="0" lang="en-US" sz="1800" b="1" i="0" baseline="-25000">
              <a:solidFill>
                <a:srgbClr val="008000"/>
              </a:solidFill>
            </a:endParaRPr>
          </a:p>
        </p:txBody>
      </p:sp>
      <p:sp>
        <p:nvSpPr>
          <p:cNvPr id="886792" name="Text Box 8"/>
          <p:cNvSpPr txBox="1">
            <a:spLocks noChangeArrowheads="1"/>
          </p:cNvSpPr>
          <p:nvPr/>
        </p:nvSpPr>
        <p:spPr bwMode="auto">
          <a:xfrm>
            <a:off x="1458913" y="3517900"/>
            <a:ext cx="266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sz="1800" i="0"/>
              <a:t>Bipolar shaper response</a:t>
            </a:r>
          </a:p>
          <a:p>
            <a:r>
              <a:rPr kumimoji="0" lang="en-US" sz="1800" i="0"/>
              <a:t>to triangular signal</a:t>
            </a:r>
          </a:p>
        </p:txBody>
      </p:sp>
      <p:sp>
        <p:nvSpPr>
          <p:cNvPr id="886793" name="Text Box 9"/>
          <p:cNvSpPr txBox="1">
            <a:spLocks noChangeArrowheads="1"/>
          </p:cNvSpPr>
          <p:nvPr/>
        </p:nvSpPr>
        <p:spPr bwMode="auto">
          <a:xfrm>
            <a:off x="4775200" y="4081463"/>
            <a:ext cx="4211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sz="1800" i="0">
                <a:sym typeface="Symbol" pitchFamily="-112" charset="2"/>
              </a:rPr>
              <a:t>S/N  is   smaller  than in the case   t</a:t>
            </a:r>
            <a:r>
              <a:rPr kumimoji="0" lang="en-US" sz="1800" i="0" baseline="-25000">
                <a:sym typeface="Symbol" pitchFamily="-112" charset="2"/>
              </a:rPr>
              <a:t>p</a:t>
            </a:r>
            <a:r>
              <a:rPr kumimoji="0" lang="en-US" sz="1800" i="0">
                <a:sym typeface="Symbol" pitchFamily="-112" charset="2"/>
              </a:rPr>
              <a:t>=t</a:t>
            </a:r>
            <a:r>
              <a:rPr kumimoji="0" lang="en-US" sz="1800" i="0" baseline="-25000">
                <a:sym typeface="Symbol" pitchFamily="-112" charset="2"/>
              </a:rPr>
              <a:t>D</a:t>
            </a:r>
            <a:r>
              <a:rPr kumimoji="0" lang="en-US" sz="1800" i="0" baseline="-25000"/>
              <a:t> </a:t>
            </a:r>
            <a:endParaRPr kumimoji="0" lang="en-US" sz="1800" i="0"/>
          </a:p>
        </p:txBody>
      </p:sp>
      <p:graphicFrame>
        <p:nvGraphicFramePr>
          <p:cNvPr id="886794" name="Object 10"/>
          <p:cNvGraphicFramePr>
            <a:graphicFrameLocks noChangeAspect="1"/>
          </p:cNvGraphicFramePr>
          <p:nvPr/>
        </p:nvGraphicFramePr>
        <p:xfrm>
          <a:off x="4837113" y="4603750"/>
          <a:ext cx="3336925" cy="846138"/>
        </p:xfrm>
        <a:graphic>
          <a:graphicData uri="http://schemas.openxmlformats.org/presentationml/2006/ole">
            <p:oleObj spid="_x0000_s886794" name="Equation" r:id="rId5" imgW="1854597" imgH="470297" progId="Equation.3">
              <p:embed/>
            </p:oleObj>
          </a:graphicData>
        </a:graphic>
      </p:graphicFrame>
      <p:sp>
        <p:nvSpPr>
          <p:cNvPr id="886795" name="Text Box 11"/>
          <p:cNvSpPr txBox="1">
            <a:spLocks noChangeArrowheads="1"/>
          </p:cNvSpPr>
          <p:nvPr/>
        </p:nvSpPr>
        <p:spPr bwMode="auto">
          <a:xfrm>
            <a:off x="4856163" y="56007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sz="1800" i="0"/>
              <a:t>~30 smaller  for 40 ns than</a:t>
            </a:r>
          </a:p>
          <a:p>
            <a:r>
              <a:rPr kumimoji="0" lang="en-US" sz="1800" i="0"/>
              <a:t>  for 400 ns  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41E-9BBA-D649-A800-6F7F0A225D9E}" type="slidenum">
              <a:rPr lang="en-US"/>
              <a:pPr/>
              <a:t>51</a:t>
            </a:fld>
            <a:endParaRPr lang="en-US"/>
          </a:p>
        </p:txBody>
      </p:sp>
      <p:sp>
        <p:nvSpPr>
          <p:cNvPr id="88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Silicon diode detectors</a:t>
            </a:r>
            <a:endParaRPr lang="en-US"/>
          </a:p>
        </p:txBody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2549525"/>
          </a:xfrm>
        </p:spPr>
        <p:txBody>
          <a:bodyPr/>
          <a:lstStyle/>
          <a:p>
            <a:r>
              <a:rPr lang="en-GB"/>
              <a:t>Detect ionization (electron-hole pairs) in a thin layer of silicon caused by passage of an ionizing particle</a:t>
            </a:r>
          </a:p>
          <a:p>
            <a:pPr lvl="1"/>
            <a:r>
              <a:rPr lang="en-US"/>
              <a:t>Sensitive region of silicon wafer </a:t>
            </a:r>
            <a:r>
              <a:rPr lang="en-GB"/>
              <a:t>(200-500</a:t>
            </a:r>
            <a:r>
              <a:rPr lang="en-GB">
                <a:sym typeface="Symbol" pitchFamily="-112" charset="2"/>
              </a:rPr>
              <a:t>m) can be subdivided in strips read out separately (also used for tracking detectors)</a:t>
            </a:r>
          </a:p>
          <a:p>
            <a:r>
              <a:rPr lang="en-US">
                <a:sym typeface="Symbol" pitchFamily="-112" charset="2"/>
              </a:rPr>
              <a:t>Used in CMS for a </a:t>
            </a:r>
            <a:r>
              <a:rPr lang="en-US" u="sng">
                <a:sym typeface="Symbol" pitchFamily="-112" charset="2"/>
              </a:rPr>
              <a:t>preshower</a:t>
            </a:r>
            <a:r>
              <a:rPr lang="en-US">
                <a:sym typeface="Symbol" pitchFamily="-112" charset="2"/>
              </a:rPr>
              <a:t> detector</a:t>
            </a:r>
          </a:p>
          <a:p>
            <a:r>
              <a:rPr lang="en-US">
                <a:sym typeface="Symbol" pitchFamily="-112" charset="2"/>
              </a:rPr>
              <a:t>Preshower detectors:</a:t>
            </a:r>
          </a:p>
          <a:p>
            <a:pPr lvl="1"/>
            <a:r>
              <a:rPr lang="en-GB"/>
              <a:t>Fine lateral granularity measurement early in the shower</a:t>
            </a:r>
          </a:p>
        </p:txBody>
      </p:sp>
      <p:pic>
        <p:nvPicPr>
          <p:cNvPr id="887812" name="Picture 4" descr="fi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963" y="3475038"/>
            <a:ext cx="77930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7813" name="Text Box 5"/>
          <p:cNvSpPr txBox="1">
            <a:spLocks noChangeArrowheads="1"/>
          </p:cNvSpPr>
          <p:nvPr/>
        </p:nvSpPr>
        <p:spPr bwMode="auto">
          <a:xfrm>
            <a:off x="5233988" y="5595938"/>
            <a:ext cx="3641725" cy="654050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i="0">
                <a:solidFill>
                  <a:srgbClr val="000066"/>
                </a:solidFill>
              </a:rPr>
              <a:t>In CMS endcap:</a:t>
            </a:r>
          </a:p>
          <a:p>
            <a:r>
              <a:rPr lang="en-GB" sz="1800" b="1" i="0">
                <a:solidFill>
                  <a:srgbClr val="000066"/>
                </a:solidFill>
              </a:rPr>
              <a:t>2X</a:t>
            </a:r>
            <a:r>
              <a:rPr lang="en-GB" sz="1800" b="1" i="0" baseline="-25000">
                <a:solidFill>
                  <a:srgbClr val="000066"/>
                </a:solidFill>
              </a:rPr>
              <a:t>0</a:t>
            </a:r>
            <a:r>
              <a:rPr lang="en-GB" sz="1800" b="1" i="0">
                <a:solidFill>
                  <a:srgbClr val="000066"/>
                </a:solidFill>
              </a:rPr>
              <a:t> Pb, Si layer, 1X</a:t>
            </a:r>
            <a:r>
              <a:rPr lang="en-GB" sz="1800" b="1" i="0" baseline="-25000">
                <a:solidFill>
                  <a:srgbClr val="000066"/>
                </a:solidFill>
              </a:rPr>
              <a:t>0</a:t>
            </a:r>
            <a:r>
              <a:rPr lang="en-GB" sz="1800" b="1" i="0">
                <a:solidFill>
                  <a:srgbClr val="000066"/>
                </a:solidFill>
              </a:rPr>
              <a:t> Pb, Si layer</a:t>
            </a:r>
            <a:endParaRPr lang="en-US" sz="1800" b="1" i="0">
              <a:solidFill>
                <a:srgbClr val="000066"/>
              </a:solidFill>
            </a:endParaRPr>
          </a:p>
        </p:txBody>
      </p:sp>
      <p:sp>
        <p:nvSpPr>
          <p:cNvPr id="887814" name="Text Box 6"/>
          <p:cNvSpPr txBox="1">
            <a:spLocks noChangeArrowheads="1"/>
          </p:cNvSpPr>
          <p:nvPr/>
        </p:nvSpPr>
        <p:spPr bwMode="auto">
          <a:xfrm>
            <a:off x="160338" y="5386388"/>
            <a:ext cx="3394075" cy="59372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i="0"/>
              <a:t>Active area of 1 wafer is 61x61mm</a:t>
            </a:r>
            <a:r>
              <a:rPr lang="en-GB" sz="1600" i="0" baseline="30000"/>
              <a:t>2</a:t>
            </a:r>
          </a:p>
          <a:p>
            <a:r>
              <a:rPr lang="en-GB" sz="1600" i="0"/>
              <a:t>Divided into 32 strips (1.9mm pitch)</a:t>
            </a:r>
            <a:endParaRPr lang="en-US" sz="1600" i="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64F2-135B-6141-8159-2BB3A18C7C08}" type="slidenum">
              <a:rPr lang="en-US"/>
              <a:pPr/>
              <a:t>52</a:t>
            </a:fld>
            <a:endParaRPr lang="en-US"/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Readout electronics</a:t>
            </a:r>
            <a:endParaRPr lang="en-US"/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electrical signals usually require amplification before digitization (PMs an exception)</a:t>
            </a:r>
          </a:p>
          <a:p>
            <a:r>
              <a:rPr lang="en-GB"/>
              <a:t>For LHC experiments this amplification needs to be fast while keeping electronics noise small</a:t>
            </a:r>
          </a:p>
          <a:p>
            <a:pPr lvl="1"/>
            <a:r>
              <a:rPr lang="en-US"/>
              <a:t>Bunch crossings every 25 ns</a:t>
            </a:r>
          </a:p>
          <a:p>
            <a:r>
              <a:rPr lang="en-US"/>
              <a:t>For LHC experiments: signal digitization synchronized to bunch-crossings</a:t>
            </a:r>
          </a:p>
          <a:p>
            <a:pPr lvl="1"/>
            <a:r>
              <a:rPr lang="en-US"/>
              <a:t>Not all bunch-crossings are read out and built into an “event”</a:t>
            </a:r>
          </a:p>
          <a:p>
            <a:pPr lvl="1"/>
            <a:r>
              <a:rPr lang="en-US"/>
              <a:t>Temporary storage of signals (awaiting the trigger decision) can be analogue or digital (before or after digitization)</a:t>
            </a:r>
          </a:p>
          <a:p>
            <a:r>
              <a:rPr lang="en-US"/>
              <a:t>Use of the calorimeters to provide a </a:t>
            </a:r>
            <a:r>
              <a:rPr lang="en-US" u="sng"/>
              <a:t>trigger</a:t>
            </a:r>
            <a:r>
              <a:rPr lang="en-US"/>
              <a:t> imposes further requirements</a:t>
            </a:r>
          </a:p>
          <a:p>
            <a:pPr lvl="1"/>
            <a:r>
              <a:rPr lang="en-US"/>
              <a:t>Trigger requires sums of channels</a:t>
            </a:r>
          </a:p>
          <a:p>
            <a:pPr lvl="1"/>
            <a:r>
              <a:rPr lang="en-US"/>
              <a:t>Summing can be done before or after digitization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CEA5-7BE6-DF46-8315-62A0627243F4}" type="slidenum">
              <a:rPr lang="en-US"/>
              <a:pPr/>
              <a:t>53</a:t>
            </a:fld>
            <a:endParaRPr lang="en-US"/>
          </a:p>
        </p:txBody>
      </p:sp>
      <p:sp>
        <p:nvSpPr>
          <p:cNvPr id="889858" name="Rectangle 2"/>
          <p:cNvSpPr>
            <a:spLocks noChangeArrowheads="1"/>
          </p:cNvSpPr>
          <p:nvPr/>
        </p:nvSpPr>
        <p:spPr bwMode="auto">
          <a:xfrm>
            <a:off x="0" y="0"/>
            <a:ext cx="9144000" cy="2798763"/>
          </a:xfrm>
          <a:prstGeom prst="rect">
            <a:avLst/>
          </a:prstGeom>
          <a:solidFill>
            <a:schemeClr val="folHlink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9859" name="Rectangle 3"/>
          <p:cNvSpPr>
            <a:spLocks noChangeArrowheads="1"/>
          </p:cNvSpPr>
          <p:nvPr/>
        </p:nvSpPr>
        <p:spPr bwMode="auto">
          <a:xfrm>
            <a:off x="0" y="2770188"/>
            <a:ext cx="9144000" cy="3013075"/>
          </a:xfrm>
          <a:prstGeom prst="rect">
            <a:avLst/>
          </a:prstGeom>
          <a:solidFill>
            <a:srgbClr val="CCFF99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5815013"/>
            <a:ext cx="9144000" cy="1042987"/>
          </a:xfrm>
          <a:prstGeom prst="rect">
            <a:avLst/>
          </a:prstGeom>
          <a:solidFill>
            <a:srgbClr val="FFFF99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89861" name="Group 5"/>
          <p:cNvGrpSpPr>
            <a:grpSpLocks/>
          </p:cNvGrpSpPr>
          <p:nvPr/>
        </p:nvGrpSpPr>
        <p:grpSpPr bwMode="auto">
          <a:xfrm>
            <a:off x="2033588" y="133350"/>
            <a:ext cx="4637087" cy="6748463"/>
            <a:chOff x="1351" y="69"/>
            <a:chExt cx="2921" cy="4251"/>
          </a:xfrm>
        </p:grpSpPr>
        <p:graphicFrame>
          <p:nvGraphicFramePr>
            <p:cNvPr id="889862" name="Object 6"/>
            <p:cNvGraphicFramePr>
              <a:graphicFrameLocks noChangeAspect="1"/>
            </p:cNvGraphicFramePr>
            <p:nvPr/>
          </p:nvGraphicFramePr>
          <p:xfrm>
            <a:off x="1351" y="69"/>
            <a:ext cx="2921" cy="4251"/>
          </p:xfrm>
          <a:graphic>
            <a:graphicData uri="http://schemas.openxmlformats.org/presentationml/2006/ole">
              <p:oleObj spid="_x0000_s889862" r:id="rId3" imgW="4877481" imgH="7095238" progId="">
                <p:embed/>
              </p:oleObj>
            </a:graphicData>
          </a:graphic>
        </p:graphicFrame>
        <p:sp>
          <p:nvSpPr>
            <p:cNvPr id="889863" name="Rectangle 7"/>
            <p:cNvSpPr>
              <a:spLocks noChangeArrowheads="1"/>
            </p:cNvSpPr>
            <p:nvPr/>
          </p:nvSpPr>
          <p:spPr bwMode="auto">
            <a:xfrm>
              <a:off x="2688" y="240"/>
              <a:ext cx="96" cy="864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64" name="Rectangle 8"/>
            <p:cNvSpPr>
              <a:spLocks noChangeArrowheads="1"/>
            </p:cNvSpPr>
            <p:nvPr/>
          </p:nvSpPr>
          <p:spPr bwMode="auto">
            <a:xfrm>
              <a:off x="2448" y="384"/>
              <a:ext cx="96" cy="528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65" name="Text Box 9"/>
            <p:cNvSpPr txBox="1">
              <a:spLocks noChangeAspect="1" noChangeArrowheads="1"/>
            </p:cNvSpPr>
            <p:nvPr/>
          </p:nvSpPr>
          <p:spPr bwMode="auto">
            <a:xfrm rot="16200000">
              <a:off x="2088" y="600"/>
              <a:ext cx="864" cy="1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0" tIns="46800" rIns="90000" bIns="46800" anchor="ctr">
              <a:prstTxWarp prst="textNoShape">
                <a:avLst/>
              </a:prstTxWarp>
            </a:bodyPr>
            <a:lstStyle/>
            <a:p>
              <a:pPr marL="190500" indent="190500" algn="just">
                <a:spcBef>
                  <a:spcPct val="50000"/>
                </a:spcBef>
                <a:buClr>
                  <a:srgbClr val="FF0000"/>
                </a:buClr>
                <a:buFont typeface="Wingdings" pitchFamily="-112" charset="2"/>
                <a:buNone/>
              </a:pPr>
              <a:r>
                <a:rPr kumimoji="0" lang="en-US" sz="1400" b="1" i="0"/>
                <a:t>  ROD</a:t>
              </a:r>
              <a:endParaRPr kumimoji="0" lang="fr-FR" sz="1400" b="1" i="0"/>
            </a:p>
          </p:txBody>
        </p:sp>
        <p:sp>
          <p:nvSpPr>
            <p:cNvPr id="889866" name="Rectangle 10"/>
            <p:cNvSpPr>
              <a:spLocks noChangeArrowheads="1"/>
            </p:cNvSpPr>
            <p:nvPr/>
          </p:nvSpPr>
          <p:spPr bwMode="auto">
            <a:xfrm>
              <a:off x="1584" y="624"/>
              <a:ext cx="96" cy="336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67" name="Text Box 11"/>
            <p:cNvSpPr txBox="1">
              <a:spLocks noChangeAspect="1" noChangeArrowheads="1"/>
            </p:cNvSpPr>
            <p:nvPr/>
          </p:nvSpPr>
          <p:spPr bwMode="auto">
            <a:xfrm rot="16200000">
              <a:off x="1224" y="600"/>
              <a:ext cx="864" cy="1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0" tIns="46800" rIns="90000" bIns="46800" anchor="ctr">
              <a:prstTxWarp prst="textNoShape">
                <a:avLst/>
              </a:prstTxWarp>
            </a:bodyPr>
            <a:lstStyle/>
            <a:p>
              <a:pPr marL="190500" indent="190500" algn="just">
                <a:spcBef>
                  <a:spcPct val="50000"/>
                </a:spcBef>
                <a:buClr>
                  <a:srgbClr val="FF0000"/>
                </a:buClr>
                <a:buFont typeface="Wingdings" pitchFamily="-112" charset="2"/>
                <a:buNone/>
              </a:pPr>
              <a:r>
                <a:rPr kumimoji="0" lang="en-US" sz="1400" b="1" i="0"/>
                <a:t>  CPU</a:t>
              </a:r>
              <a:endParaRPr kumimoji="0" lang="fr-FR" sz="1400" b="1" i="0"/>
            </a:p>
          </p:txBody>
        </p:sp>
        <p:sp>
          <p:nvSpPr>
            <p:cNvPr id="889868" name="Rectangle 12"/>
            <p:cNvSpPr>
              <a:spLocks noChangeArrowheads="1"/>
            </p:cNvSpPr>
            <p:nvPr/>
          </p:nvSpPr>
          <p:spPr bwMode="auto">
            <a:xfrm>
              <a:off x="2016" y="288"/>
              <a:ext cx="96" cy="72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69" name="Text Box 13"/>
            <p:cNvSpPr txBox="1">
              <a:spLocks noChangeAspect="1" noChangeArrowheads="1"/>
            </p:cNvSpPr>
            <p:nvPr/>
          </p:nvSpPr>
          <p:spPr bwMode="auto">
            <a:xfrm rot="16200000">
              <a:off x="2328" y="600"/>
              <a:ext cx="864" cy="1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0" tIns="46800" rIns="90000" bIns="46800" anchor="ctr">
              <a:prstTxWarp prst="textNoShape">
                <a:avLst/>
              </a:prstTxWarp>
            </a:bodyPr>
            <a:lstStyle/>
            <a:p>
              <a:pPr marL="190500" indent="190500" algn="just">
                <a:spcBef>
                  <a:spcPct val="50000"/>
                </a:spcBef>
                <a:buClr>
                  <a:srgbClr val="FF0000"/>
                </a:buClr>
                <a:buFont typeface="Wingdings" pitchFamily="-112" charset="2"/>
                <a:buNone/>
              </a:pPr>
              <a:r>
                <a:rPr kumimoji="0" lang="en-US" sz="1400" b="1" i="0"/>
                <a:t>  TTC</a:t>
              </a:r>
              <a:endParaRPr kumimoji="0" lang="fr-FR" sz="1400" b="1" i="0"/>
            </a:p>
          </p:txBody>
        </p:sp>
        <p:sp>
          <p:nvSpPr>
            <p:cNvPr id="889870" name="Text Box 14"/>
            <p:cNvSpPr txBox="1">
              <a:spLocks noChangeAspect="1" noChangeArrowheads="1"/>
            </p:cNvSpPr>
            <p:nvPr/>
          </p:nvSpPr>
          <p:spPr bwMode="auto">
            <a:xfrm rot="16200000">
              <a:off x="1464" y="552"/>
              <a:ext cx="864" cy="1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0" tIns="46800" rIns="90000" bIns="46800" anchor="ctr">
              <a:prstTxWarp prst="textNoShape">
                <a:avLst/>
              </a:prstTxWarp>
            </a:bodyPr>
            <a:lstStyle/>
            <a:p>
              <a:pPr marL="190500" indent="190500" algn="just">
                <a:spcBef>
                  <a:spcPct val="50000"/>
                </a:spcBef>
                <a:buClr>
                  <a:srgbClr val="FF0000"/>
                </a:buClr>
                <a:buFont typeface="Wingdings" pitchFamily="-112" charset="2"/>
                <a:buNone/>
              </a:pPr>
              <a:r>
                <a:rPr kumimoji="0" lang="en-US" sz="1400" b="1" i="0"/>
                <a:t>TBM</a:t>
              </a:r>
              <a:endParaRPr kumimoji="0" lang="fr-FR" sz="1400" b="1" i="0"/>
            </a:p>
          </p:txBody>
        </p:sp>
        <p:sp>
          <p:nvSpPr>
            <p:cNvPr id="889871" name="Rectangle 15"/>
            <p:cNvSpPr>
              <a:spLocks noChangeArrowheads="1"/>
            </p:cNvSpPr>
            <p:nvPr/>
          </p:nvSpPr>
          <p:spPr bwMode="auto">
            <a:xfrm>
              <a:off x="2256" y="1248"/>
              <a:ext cx="240" cy="19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72" name="Rectangle 16"/>
            <p:cNvSpPr>
              <a:spLocks noChangeArrowheads="1"/>
            </p:cNvSpPr>
            <p:nvPr/>
          </p:nvSpPr>
          <p:spPr bwMode="auto">
            <a:xfrm>
              <a:off x="2112" y="1200"/>
              <a:ext cx="720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FF0000"/>
                </a:buClr>
                <a:buFont typeface="Wingdings" pitchFamily="-112" charset="2"/>
                <a:buNone/>
              </a:pPr>
              <a:r>
                <a:rPr kumimoji="0" lang="en-US" sz="1400" b="1" i="0"/>
                <a:t>16bits</a:t>
              </a:r>
            </a:p>
            <a:p>
              <a:pPr>
                <a:spcBef>
                  <a:spcPct val="20000"/>
                </a:spcBef>
                <a:buClr>
                  <a:srgbClr val="FF0000"/>
                </a:buClr>
                <a:buFont typeface="Wingdings" pitchFamily="-112" charset="2"/>
                <a:buNone/>
              </a:pPr>
              <a:r>
                <a:rPr kumimoji="0" lang="en-US" sz="1400" b="1" i="0"/>
                <a:t>80MHz</a:t>
              </a:r>
              <a:endParaRPr kumimoji="0" lang="fr-FR" sz="1400" b="1" i="0"/>
            </a:p>
          </p:txBody>
        </p:sp>
        <p:sp>
          <p:nvSpPr>
            <p:cNvPr id="889873" name="Text Box 17"/>
            <p:cNvSpPr txBox="1">
              <a:spLocks noChangeAspect="1" noChangeArrowheads="1"/>
            </p:cNvSpPr>
            <p:nvPr/>
          </p:nvSpPr>
          <p:spPr bwMode="auto">
            <a:xfrm rot="16200000">
              <a:off x="1656" y="744"/>
              <a:ext cx="864" cy="1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0" tIns="46800" rIns="90000" bIns="46800" anchor="ctr">
              <a:prstTxWarp prst="textNoShape">
                <a:avLst/>
              </a:prstTxWarp>
            </a:bodyPr>
            <a:lstStyle/>
            <a:p>
              <a:pPr marL="190500" indent="190500" algn="just">
                <a:spcBef>
                  <a:spcPct val="50000"/>
                </a:spcBef>
                <a:buClr>
                  <a:srgbClr val="FF0000"/>
                </a:buClr>
                <a:buFont typeface="Wingdings" pitchFamily="-112" charset="2"/>
                <a:buNone/>
              </a:pPr>
              <a:r>
                <a:rPr kumimoji="0" lang="en-US" sz="1400" b="1" i="0"/>
                <a:t>SPAC master</a:t>
              </a:r>
              <a:endParaRPr kumimoji="0" lang="fr-FR" sz="1400" b="1" i="0"/>
            </a:p>
          </p:txBody>
        </p:sp>
        <p:sp>
          <p:nvSpPr>
            <p:cNvPr id="889874" name="Line 18"/>
            <p:cNvSpPr>
              <a:spLocks noChangeShapeType="1"/>
            </p:cNvSpPr>
            <p:nvPr/>
          </p:nvSpPr>
          <p:spPr bwMode="auto">
            <a:xfrm flipV="1">
              <a:off x="1536" y="1104"/>
              <a:ext cx="12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75" name="Line 19"/>
            <p:cNvSpPr>
              <a:spLocks noChangeShapeType="1"/>
            </p:cNvSpPr>
            <p:nvPr/>
          </p:nvSpPr>
          <p:spPr bwMode="auto">
            <a:xfrm flipV="1">
              <a:off x="1536" y="288"/>
              <a:ext cx="12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76" name="Line 20"/>
            <p:cNvSpPr>
              <a:spLocks noChangeShapeType="1"/>
            </p:cNvSpPr>
            <p:nvPr/>
          </p:nvSpPr>
          <p:spPr bwMode="auto">
            <a:xfrm>
              <a:off x="1536" y="28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877" name="Line 21"/>
            <p:cNvSpPr>
              <a:spLocks noChangeShapeType="1"/>
            </p:cNvSpPr>
            <p:nvPr/>
          </p:nvSpPr>
          <p:spPr bwMode="auto">
            <a:xfrm>
              <a:off x="2832" y="28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9878" name="Text Box 22"/>
          <p:cNvSpPr txBox="1">
            <a:spLocks noChangeArrowheads="1"/>
          </p:cNvSpPr>
          <p:nvPr/>
        </p:nvSpPr>
        <p:spPr bwMode="auto">
          <a:xfrm>
            <a:off x="173038" y="849313"/>
            <a:ext cx="1717675" cy="10668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3200" i="0">
                <a:solidFill>
                  <a:srgbClr val="000066"/>
                </a:solidFill>
                <a:latin typeface="Helvetica" pitchFamily="-112" charset="0"/>
              </a:rPr>
              <a:t>Off</a:t>
            </a:r>
          </a:p>
          <a:p>
            <a:pPr algn="ctr"/>
            <a:r>
              <a:rPr kumimoji="0" lang="en-US" sz="3200" i="0">
                <a:solidFill>
                  <a:srgbClr val="000066"/>
                </a:solidFill>
                <a:latin typeface="Helvetica" pitchFamily="-112" charset="0"/>
              </a:rPr>
              <a:t>Detector</a:t>
            </a:r>
            <a:endParaRPr kumimoji="0" lang="fr-FR" sz="3200" i="0">
              <a:solidFill>
                <a:srgbClr val="000066"/>
              </a:solidFill>
              <a:latin typeface="Helvetica" pitchFamily="-112" charset="0"/>
            </a:endParaRPr>
          </a:p>
        </p:txBody>
      </p:sp>
      <p:sp>
        <p:nvSpPr>
          <p:cNvPr id="889879" name="Text Box 23"/>
          <p:cNvSpPr txBox="1">
            <a:spLocks noChangeArrowheads="1"/>
          </p:cNvSpPr>
          <p:nvPr/>
        </p:nvSpPr>
        <p:spPr bwMode="auto">
          <a:xfrm>
            <a:off x="111125" y="6035675"/>
            <a:ext cx="2732088" cy="57943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3200" i="0">
                <a:solidFill>
                  <a:srgbClr val="000066"/>
                </a:solidFill>
                <a:latin typeface="Helvetica" pitchFamily="-112" charset="0"/>
              </a:rPr>
              <a:t>In liquid argon</a:t>
            </a:r>
            <a:endParaRPr kumimoji="0" lang="fr-FR" sz="3200" i="0">
              <a:solidFill>
                <a:srgbClr val="000066"/>
              </a:solidFill>
              <a:latin typeface="Helvetica" pitchFamily="-112" charset="0"/>
            </a:endParaRPr>
          </a:p>
        </p:txBody>
      </p:sp>
      <p:sp>
        <p:nvSpPr>
          <p:cNvPr id="889880" name="Line 24"/>
          <p:cNvSpPr>
            <a:spLocks noChangeShapeType="1"/>
          </p:cNvSpPr>
          <p:nvPr/>
        </p:nvSpPr>
        <p:spPr bwMode="auto">
          <a:xfrm>
            <a:off x="0" y="5783263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9881" name="Line 25"/>
          <p:cNvSpPr>
            <a:spLocks noChangeShapeType="1"/>
          </p:cNvSpPr>
          <p:nvPr/>
        </p:nvSpPr>
        <p:spPr bwMode="auto">
          <a:xfrm>
            <a:off x="0" y="2771775"/>
            <a:ext cx="91440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9882" name="Text Box 26"/>
          <p:cNvSpPr txBox="1">
            <a:spLocks noChangeArrowheads="1"/>
          </p:cNvSpPr>
          <p:nvPr/>
        </p:nvSpPr>
        <p:spPr bwMode="auto">
          <a:xfrm>
            <a:off x="241300" y="3417888"/>
            <a:ext cx="1604963" cy="10668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3200" i="0">
                <a:solidFill>
                  <a:srgbClr val="000066"/>
                </a:solidFill>
                <a:latin typeface="Helvetica" pitchFamily="-112" charset="0"/>
              </a:rPr>
              <a:t>On the </a:t>
            </a:r>
          </a:p>
          <a:p>
            <a:pPr algn="ctr"/>
            <a:r>
              <a:rPr kumimoji="0" lang="en-US" sz="3200" i="0">
                <a:solidFill>
                  <a:srgbClr val="000066"/>
                </a:solidFill>
                <a:latin typeface="Helvetica" pitchFamily="-112" charset="0"/>
              </a:rPr>
              <a:t>cryostat</a:t>
            </a:r>
            <a:endParaRPr kumimoji="0" lang="fr-FR" sz="3200" i="0">
              <a:solidFill>
                <a:srgbClr val="000066"/>
              </a:solidFill>
              <a:latin typeface="Helvetica" pitchFamily="-112" charset="0"/>
            </a:endParaRPr>
          </a:p>
        </p:txBody>
      </p:sp>
      <p:sp>
        <p:nvSpPr>
          <p:cNvPr id="889883" name="Rectangle 27"/>
          <p:cNvSpPr>
            <a:spLocks noChangeArrowheads="1"/>
          </p:cNvSpPr>
          <p:nvPr/>
        </p:nvSpPr>
        <p:spPr bwMode="auto">
          <a:xfrm rot="16200000">
            <a:off x="5230813" y="3021013"/>
            <a:ext cx="6210300" cy="8763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fr-FR" sz="3200" b="1" i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ATLAS Larg accordion</a:t>
            </a:r>
            <a:br>
              <a:rPr lang="fr-FR" sz="3200" b="1" i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fr-FR" sz="3200" b="1" i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readout chain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B5ACA-5EAD-6B4B-81BD-CA619D7A6E01}" type="slidenum">
              <a:rPr lang="en-US"/>
              <a:pPr/>
              <a:t>54</a:t>
            </a:fld>
            <a:endParaRPr lang="en-US"/>
          </a:p>
        </p:txBody>
      </p:sp>
      <p:sp>
        <p:nvSpPr>
          <p:cNvPr id="89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CMS ECAL readout</a:t>
            </a:r>
          </a:p>
        </p:txBody>
      </p:sp>
      <p:grpSp>
        <p:nvGrpSpPr>
          <p:cNvPr id="890954" name="Group 74"/>
          <p:cNvGrpSpPr>
            <a:grpSpLocks/>
          </p:cNvGrpSpPr>
          <p:nvPr/>
        </p:nvGrpSpPr>
        <p:grpSpPr bwMode="auto">
          <a:xfrm>
            <a:off x="152400" y="942975"/>
            <a:ext cx="7212013" cy="3336925"/>
            <a:chOff x="48" y="589"/>
            <a:chExt cx="3117" cy="1442"/>
          </a:xfrm>
        </p:grpSpPr>
        <p:pic>
          <p:nvPicPr>
            <p:cNvPr id="890955" name="Picture 7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r="766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3"/>
                <a:srcRect r="7664"/>
                <a:stretch>
                  <a:fillRect/>
                </a:stretch>
              </p:blipFill>
            </mc:Fallback>
          </mc:AlternateContent>
          <p:spPr bwMode="auto">
            <a:xfrm>
              <a:off x="48" y="602"/>
              <a:ext cx="3072" cy="125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90956" name="Text Box 76"/>
            <p:cNvSpPr txBox="1">
              <a:spLocks noChangeAspect="1" noChangeArrowheads="1"/>
            </p:cNvSpPr>
            <p:nvPr/>
          </p:nvSpPr>
          <p:spPr bwMode="auto">
            <a:xfrm>
              <a:off x="172" y="1872"/>
              <a:ext cx="852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  <a:t>Trigger Tower (TT)</a:t>
              </a:r>
            </a:p>
          </p:txBody>
        </p:sp>
        <p:sp>
          <p:nvSpPr>
            <p:cNvPr id="890957" name="Line 77"/>
            <p:cNvSpPr>
              <a:spLocks noChangeAspect="1" noChangeShapeType="1"/>
            </p:cNvSpPr>
            <p:nvPr/>
          </p:nvSpPr>
          <p:spPr bwMode="auto">
            <a:xfrm flipV="1">
              <a:off x="353" y="1712"/>
              <a:ext cx="129" cy="12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58" name="Text Box 78"/>
            <p:cNvSpPr txBox="1">
              <a:spLocks noChangeAspect="1" noChangeArrowheads="1"/>
            </p:cNvSpPr>
            <p:nvPr/>
          </p:nvSpPr>
          <p:spPr bwMode="auto">
            <a:xfrm>
              <a:off x="1205" y="1952"/>
              <a:ext cx="1350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  <a:t>Very Front End card (VFE)</a:t>
              </a:r>
            </a:p>
          </p:txBody>
        </p:sp>
        <p:sp>
          <p:nvSpPr>
            <p:cNvPr id="890959" name="Line 79"/>
            <p:cNvSpPr>
              <a:spLocks noChangeAspect="1" noChangeShapeType="1"/>
            </p:cNvSpPr>
            <p:nvPr/>
          </p:nvSpPr>
          <p:spPr bwMode="auto">
            <a:xfrm flipH="1" flipV="1">
              <a:off x="1784" y="1808"/>
              <a:ext cx="0" cy="14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60" name="Text Box 80"/>
            <p:cNvSpPr txBox="1">
              <a:spLocks noChangeAspect="1" noChangeArrowheads="1"/>
            </p:cNvSpPr>
            <p:nvPr/>
          </p:nvSpPr>
          <p:spPr bwMode="auto">
            <a:xfrm>
              <a:off x="2349" y="589"/>
              <a:ext cx="816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  <a:t>Front End card</a:t>
              </a:r>
            </a:p>
            <a:p>
              <a:pPr algn="ctr"/>
              <a: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  <a:t> (FE)</a:t>
              </a:r>
            </a:p>
          </p:txBody>
        </p:sp>
        <p:sp>
          <p:nvSpPr>
            <p:cNvPr id="890961" name="Text Box 81"/>
            <p:cNvSpPr txBox="1">
              <a:spLocks noChangeAspect="1" noChangeArrowheads="1"/>
            </p:cNvSpPr>
            <p:nvPr/>
          </p:nvSpPr>
          <p:spPr bwMode="auto">
            <a:xfrm>
              <a:off x="2576" y="1373"/>
              <a:ext cx="386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  <a:t>Trigger</a:t>
              </a:r>
              <a:b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</a:br>
              <a: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  <a:t> Sums</a:t>
              </a:r>
            </a:p>
          </p:txBody>
        </p:sp>
        <p:sp>
          <p:nvSpPr>
            <p:cNvPr id="890962" name="Text Box 82"/>
            <p:cNvSpPr txBox="1">
              <a:spLocks noChangeAspect="1" noChangeArrowheads="1"/>
            </p:cNvSpPr>
            <p:nvPr/>
          </p:nvSpPr>
          <p:spPr bwMode="auto">
            <a:xfrm>
              <a:off x="2734" y="1801"/>
              <a:ext cx="242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solidFill>
                    <a:srgbClr val="0000FF"/>
                  </a:solidFill>
                  <a:latin typeface="Helvetica" pitchFamily="-112" charset="0"/>
                </a:rPr>
                <a:t>Data</a:t>
              </a:r>
            </a:p>
          </p:txBody>
        </p:sp>
        <p:sp>
          <p:nvSpPr>
            <p:cNvPr id="890963" name="Line 83"/>
            <p:cNvSpPr>
              <a:spLocks noChangeShapeType="1"/>
            </p:cNvSpPr>
            <p:nvPr/>
          </p:nvSpPr>
          <p:spPr bwMode="auto">
            <a:xfrm flipH="1">
              <a:off x="2485" y="783"/>
              <a:ext cx="136" cy="18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1021" name="AutoShape 141"/>
          <p:cNvSpPr>
            <a:spLocks noChangeArrowheads="1"/>
          </p:cNvSpPr>
          <p:nvPr/>
        </p:nvSpPr>
        <p:spPr bwMode="auto">
          <a:xfrm>
            <a:off x="-4763" y="4302125"/>
            <a:ext cx="4595813" cy="1944688"/>
          </a:xfrm>
          <a:prstGeom prst="roundRect">
            <a:avLst>
              <a:gd name="adj" fmla="val 16667"/>
            </a:avLst>
          </a:prstGeom>
          <a:solidFill>
            <a:srgbClr val="FFFFD5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rgbClr val="FF9900">
                <a:alpha val="50000"/>
              </a:srgbClr>
            </a:outerShdw>
          </a:effectLst>
        </p:spPr>
        <p:txBody>
          <a:bodyPr wrap="none" lIns="36000" tIns="180000" rIns="36000" bIns="36000" anchor="ctr">
            <a:prstTxWarp prst="textNoShape">
              <a:avLst/>
            </a:prstTxWarp>
          </a:bodyPr>
          <a:lstStyle/>
          <a:p>
            <a:pPr>
              <a:spcBef>
                <a:spcPct val="10000"/>
              </a:spcBef>
            </a:pPr>
            <a:r>
              <a:rPr kumimoji="0" lang="en-GB" sz="1600" b="1" i="0">
                <a:solidFill>
                  <a:srgbClr val="0000FF"/>
                </a:solidFill>
                <a:latin typeface="Helvetica" pitchFamily="-112" charset="0"/>
              </a:rPr>
              <a:t>Trigger primitives computed on the detector</a:t>
            </a:r>
          </a:p>
          <a:p>
            <a:pPr>
              <a:spcBef>
                <a:spcPct val="10000"/>
              </a:spcBef>
            </a:pPr>
            <a:r>
              <a:rPr kumimoji="0" lang="en-GB" sz="1600" i="0">
                <a:solidFill>
                  <a:srgbClr val="0000FF"/>
                </a:solidFill>
                <a:latin typeface="Helvetica" pitchFamily="-112" charset="0"/>
              </a:rPr>
              <a:t>Command &amp; control via token ring</a:t>
            </a:r>
          </a:p>
          <a:p>
            <a:pPr>
              <a:spcBef>
                <a:spcPct val="10000"/>
              </a:spcBef>
            </a:pPr>
            <a:r>
              <a:rPr kumimoji="0" lang="en-GB" sz="1600" i="0">
                <a:solidFill>
                  <a:srgbClr val="0000FF"/>
                </a:solidFill>
                <a:latin typeface="Helvetica" pitchFamily="-112" charset="0"/>
              </a:rPr>
              <a:t>Modularity: Trigger Tower (25 channels in Barrel)</a:t>
            </a:r>
          </a:p>
          <a:p>
            <a:pPr>
              <a:spcBef>
                <a:spcPct val="10000"/>
              </a:spcBef>
            </a:pPr>
            <a:r>
              <a:rPr kumimoji="0" lang="en-GB" sz="1600" i="0">
                <a:solidFill>
                  <a:srgbClr val="0000FF"/>
                </a:solidFill>
                <a:latin typeface="Helvetica" pitchFamily="-112" charset="0"/>
              </a:rPr>
              <a:t>5 VFE Boards (5 channels each) / 1 FE Board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kumimoji="0" lang="en-GB" sz="1600" i="0">
                <a:solidFill>
                  <a:srgbClr val="0000FF"/>
                </a:solidFill>
                <a:latin typeface="Helvetica" pitchFamily="-112" charset="0"/>
              </a:rPr>
              <a:t>1 Fibre sends trig primitives (every bunch Xing)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kumimoji="0" lang="en-GB" sz="1600" i="0">
                <a:solidFill>
                  <a:srgbClr val="0000FF"/>
                </a:solidFill>
                <a:latin typeface="Helvetica" pitchFamily="-112" charset="0"/>
              </a:rPr>
              <a:t>1 Fibre sends data (on Level1 accept)</a:t>
            </a:r>
          </a:p>
          <a:p>
            <a:endParaRPr kumimoji="0" lang="en-GB" sz="1200" i="0">
              <a:latin typeface="Helvetica" pitchFamily="-112" charset="0"/>
            </a:endParaRPr>
          </a:p>
        </p:txBody>
      </p:sp>
      <p:grpSp>
        <p:nvGrpSpPr>
          <p:cNvPr id="890964" name="Group 84"/>
          <p:cNvGrpSpPr>
            <a:grpSpLocks/>
          </p:cNvGrpSpPr>
          <p:nvPr/>
        </p:nvGrpSpPr>
        <p:grpSpPr bwMode="auto">
          <a:xfrm>
            <a:off x="4689475" y="4724400"/>
            <a:ext cx="4521200" cy="1570038"/>
            <a:chOff x="81" y="3414"/>
            <a:chExt cx="2848" cy="989"/>
          </a:xfrm>
        </p:grpSpPr>
        <p:sp>
          <p:nvSpPr>
            <p:cNvPr id="890965" name="Rectangle 85"/>
            <p:cNvSpPr>
              <a:spLocks noChangeAspect="1" noChangeArrowheads="1"/>
            </p:cNvSpPr>
            <p:nvPr/>
          </p:nvSpPr>
          <p:spPr bwMode="auto">
            <a:xfrm>
              <a:off x="578" y="3433"/>
              <a:ext cx="911" cy="78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66" name="Rectangle 86"/>
            <p:cNvSpPr>
              <a:spLocks noChangeAspect="1" noChangeArrowheads="1"/>
            </p:cNvSpPr>
            <p:nvPr/>
          </p:nvSpPr>
          <p:spPr bwMode="auto">
            <a:xfrm>
              <a:off x="1654" y="3433"/>
              <a:ext cx="871" cy="7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67" name="AutoShape 87"/>
            <p:cNvSpPr>
              <a:spLocks noChangeAspect="1" noChangeArrowheads="1"/>
            </p:cNvSpPr>
            <p:nvPr/>
          </p:nvSpPr>
          <p:spPr bwMode="auto">
            <a:xfrm rot="5400000">
              <a:off x="682" y="3763"/>
              <a:ext cx="206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68" name="AutoShape 88"/>
            <p:cNvSpPr>
              <a:spLocks noChangeAspect="1" noChangeArrowheads="1"/>
            </p:cNvSpPr>
            <p:nvPr/>
          </p:nvSpPr>
          <p:spPr bwMode="auto">
            <a:xfrm rot="5400000">
              <a:off x="1137" y="3496"/>
              <a:ext cx="207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69" name="AutoShape 89"/>
            <p:cNvSpPr>
              <a:spLocks noChangeAspect="1" noChangeArrowheads="1"/>
            </p:cNvSpPr>
            <p:nvPr/>
          </p:nvSpPr>
          <p:spPr bwMode="auto">
            <a:xfrm rot="5400000">
              <a:off x="1138" y="3744"/>
              <a:ext cx="206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0" name="AutoShape 90"/>
            <p:cNvSpPr>
              <a:spLocks noChangeAspect="1" noChangeArrowheads="1"/>
            </p:cNvSpPr>
            <p:nvPr/>
          </p:nvSpPr>
          <p:spPr bwMode="auto">
            <a:xfrm rot="5400000">
              <a:off x="1137" y="3993"/>
              <a:ext cx="207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1" name="Line 91"/>
            <p:cNvSpPr>
              <a:spLocks noChangeAspect="1" noChangeShapeType="1"/>
            </p:cNvSpPr>
            <p:nvPr/>
          </p:nvSpPr>
          <p:spPr bwMode="auto">
            <a:xfrm>
              <a:off x="992" y="3557"/>
              <a:ext cx="0" cy="54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2" name="Line 92"/>
            <p:cNvSpPr>
              <a:spLocks noChangeAspect="1" noChangeShapeType="1"/>
            </p:cNvSpPr>
            <p:nvPr/>
          </p:nvSpPr>
          <p:spPr bwMode="auto">
            <a:xfrm>
              <a:off x="992" y="3557"/>
              <a:ext cx="16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3" name="Line 93"/>
            <p:cNvSpPr>
              <a:spLocks noChangeAspect="1" noChangeShapeType="1"/>
            </p:cNvSpPr>
            <p:nvPr/>
          </p:nvSpPr>
          <p:spPr bwMode="auto">
            <a:xfrm>
              <a:off x="992" y="3848"/>
              <a:ext cx="16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4" name="Line 94"/>
            <p:cNvSpPr>
              <a:spLocks noChangeAspect="1" noChangeShapeType="1"/>
            </p:cNvSpPr>
            <p:nvPr/>
          </p:nvSpPr>
          <p:spPr bwMode="auto">
            <a:xfrm>
              <a:off x="992" y="4097"/>
              <a:ext cx="16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5" name="Line 95"/>
            <p:cNvSpPr>
              <a:spLocks noChangeAspect="1" noChangeShapeType="1"/>
            </p:cNvSpPr>
            <p:nvPr/>
          </p:nvSpPr>
          <p:spPr bwMode="auto">
            <a:xfrm>
              <a:off x="868" y="3848"/>
              <a:ext cx="16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6" name="Line 96"/>
            <p:cNvSpPr>
              <a:spLocks noChangeAspect="1" noChangeShapeType="1"/>
            </p:cNvSpPr>
            <p:nvPr/>
          </p:nvSpPr>
          <p:spPr bwMode="auto">
            <a:xfrm>
              <a:off x="495" y="3848"/>
              <a:ext cx="207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7" name="Line 97"/>
            <p:cNvSpPr>
              <a:spLocks noChangeAspect="1" noChangeShapeType="1"/>
            </p:cNvSpPr>
            <p:nvPr/>
          </p:nvSpPr>
          <p:spPr bwMode="auto">
            <a:xfrm flipV="1">
              <a:off x="495" y="3784"/>
              <a:ext cx="0" cy="124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8" name="Line 98"/>
            <p:cNvSpPr>
              <a:spLocks noChangeAspect="1" noChangeShapeType="1"/>
            </p:cNvSpPr>
            <p:nvPr/>
          </p:nvSpPr>
          <p:spPr bwMode="auto">
            <a:xfrm flipV="1">
              <a:off x="454" y="3784"/>
              <a:ext cx="0" cy="124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79" name="Line 99"/>
            <p:cNvSpPr>
              <a:spLocks noChangeAspect="1" noChangeShapeType="1"/>
            </p:cNvSpPr>
            <p:nvPr/>
          </p:nvSpPr>
          <p:spPr bwMode="auto">
            <a:xfrm>
              <a:off x="370" y="3848"/>
              <a:ext cx="84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0" name="Rectangle 100"/>
            <p:cNvSpPr>
              <a:spLocks noChangeAspect="1" noChangeArrowheads="1"/>
            </p:cNvSpPr>
            <p:nvPr/>
          </p:nvSpPr>
          <p:spPr bwMode="auto">
            <a:xfrm>
              <a:off x="349" y="3557"/>
              <a:ext cx="42" cy="167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1" name="Line 101"/>
            <p:cNvSpPr>
              <a:spLocks noChangeAspect="1" noChangeShapeType="1"/>
            </p:cNvSpPr>
            <p:nvPr/>
          </p:nvSpPr>
          <p:spPr bwMode="auto">
            <a:xfrm>
              <a:off x="370" y="3724"/>
              <a:ext cx="0" cy="24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2" name="Line 102"/>
            <p:cNvSpPr>
              <a:spLocks noChangeAspect="1" noChangeShapeType="1"/>
            </p:cNvSpPr>
            <p:nvPr/>
          </p:nvSpPr>
          <p:spPr bwMode="auto">
            <a:xfrm>
              <a:off x="370" y="3433"/>
              <a:ext cx="0" cy="124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3" name="AutoShape 103"/>
            <p:cNvSpPr>
              <a:spLocks noChangeAspect="1" noChangeArrowheads="1"/>
            </p:cNvSpPr>
            <p:nvPr/>
          </p:nvSpPr>
          <p:spPr bwMode="auto">
            <a:xfrm>
              <a:off x="329" y="3972"/>
              <a:ext cx="83" cy="84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4" name="Line 104"/>
            <p:cNvSpPr>
              <a:spLocks noChangeAspect="1" noChangeShapeType="1"/>
            </p:cNvSpPr>
            <p:nvPr/>
          </p:nvSpPr>
          <p:spPr bwMode="auto">
            <a:xfrm>
              <a:off x="329" y="3972"/>
              <a:ext cx="83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5" name="Line 105"/>
            <p:cNvSpPr>
              <a:spLocks noChangeAspect="1" noChangeShapeType="1"/>
            </p:cNvSpPr>
            <p:nvPr/>
          </p:nvSpPr>
          <p:spPr bwMode="auto">
            <a:xfrm>
              <a:off x="370" y="4056"/>
              <a:ext cx="0" cy="82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6" name="Line 106"/>
            <p:cNvSpPr>
              <a:spLocks noChangeAspect="1" noChangeShapeType="1"/>
            </p:cNvSpPr>
            <p:nvPr/>
          </p:nvSpPr>
          <p:spPr bwMode="auto">
            <a:xfrm>
              <a:off x="329" y="4138"/>
              <a:ext cx="83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7" name="AutoShape 107"/>
            <p:cNvSpPr>
              <a:spLocks noChangeAspect="1" noChangeArrowheads="1"/>
            </p:cNvSpPr>
            <p:nvPr/>
          </p:nvSpPr>
          <p:spPr bwMode="auto">
            <a:xfrm>
              <a:off x="1737" y="3516"/>
              <a:ext cx="208" cy="125"/>
            </a:xfrm>
            <a:prstGeom prst="homePlate">
              <a:avLst>
                <a:gd name="adj" fmla="val 41600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8" name="AutoShape 108"/>
            <p:cNvSpPr>
              <a:spLocks noChangeAspect="1" noChangeArrowheads="1"/>
            </p:cNvSpPr>
            <p:nvPr/>
          </p:nvSpPr>
          <p:spPr bwMode="auto">
            <a:xfrm>
              <a:off x="1737" y="3765"/>
              <a:ext cx="208" cy="124"/>
            </a:xfrm>
            <a:prstGeom prst="homePlate">
              <a:avLst>
                <a:gd name="adj" fmla="val 41935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89" name="AutoShape 109"/>
            <p:cNvSpPr>
              <a:spLocks noChangeAspect="1" noChangeArrowheads="1"/>
            </p:cNvSpPr>
            <p:nvPr/>
          </p:nvSpPr>
          <p:spPr bwMode="auto">
            <a:xfrm>
              <a:off x="1737" y="4013"/>
              <a:ext cx="208" cy="125"/>
            </a:xfrm>
            <a:prstGeom prst="homePlate">
              <a:avLst>
                <a:gd name="adj" fmla="val 41600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0" name="Rectangle 110"/>
            <p:cNvSpPr>
              <a:spLocks noChangeAspect="1" noChangeArrowheads="1"/>
            </p:cNvSpPr>
            <p:nvPr/>
          </p:nvSpPr>
          <p:spPr bwMode="auto">
            <a:xfrm>
              <a:off x="2110" y="3516"/>
              <a:ext cx="249" cy="622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1" name="Line 111"/>
            <p:cNvSpPr>
              <a:spLocks noChangeAspect="1" noChangeShapeType="1"/>
            </p:cNvSpPr>
            <p:nvPr/>
          </p:nvSpPr>
          <p:spPr bwMode="auto">
            <a:xfrm>
              <a:off x="1282" y="3557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2" name="Line 112"/>
            <p:cNvSpPr>
              <a:spLocks noChangeAspect="1" noChangeShapeType="1"/>
            </p:cNvSpPr>
            <p:nvPr/>
          </p:nvSpPr>
          <p:spPr bwMode="auto">
            <a:xfrm>
              <a:off x="1282" y="3599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3" name="Line 113"/>
            <p:cNvSpPr>
              <a:spLocks noChangeAspect="1" noChangeShapeType="1"/>
            </p:cNvSpPr>
            <p:nvPr/>
          </p:nvSpPr>
          <p:spPr bwMode="auto">
            <a:xfrm>
              <a:off x="1282" y="3807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4" name="Line 114"/>
            <p:cNvSpPr>
              <a:spLocks noChangeAspect="1" noChangeShapeType="1"/>
            </p:cNvSpPr>
            <p:nvPr/>
          </p:nvSpPr>
          <p:spPr bwMode="auto">
            <a:xfrm>
              <a:off x="1282" y="3848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5" name="Line 115"/>
            <p:cNvSpPr>
              <a:spLocks noChangeAspect="1" noChangeShapeType="1"/>
            </p:cNvSpPr>
            <p:nvPr/>
          </p:nvSpPr>
          <p:spPr bwMode="auto">
            <a:xfrm>
              <a:off x="1282" y="4056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6" name="Line 116"/>
            <p:cNvSpPr>
              <a:spLocks noChangeAspect="1" noChangeShapeType="1"/>
            </p:cNvSpPr>
            <p:nvPr/>
          </p:nvSpPr>
          <p:spPr bwMode="auto">
            <a:xfrm>
              <a:off x="1282" y="4097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7" name="AutoShape 117"/>
            <p:cNvSpPr>
              <a:spLocks noChangeAspect="1" noChangeArrowheads="1"/>
            </p:cNvSpPr>
            <p:nvPr/>
          </p:nvSpPr>
          <p:spPr bwMode="auto">
            <a:xfrm>
              <a:off x="1945" y="3557"/>
              <a:ext cx="165" cy="42"/>
            </a:xfrm>
            <a:prstGeom prst="rightArrow">
              <a:avLst>
                <a:gd name="adj1" fmla="val 50000"/>
                <a:gd name="adj2" fmla="val 9821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8" name="AutoShape 118"/>
            <p:cNvSpPr>
              <a:spLocks noChangeAspect="1" noChangeArrowheads="1"/>
            </p:cNvSpPr>
            <p:nvPr/>
          </p:nvSpPr>
          <p:spPr bwMode="auto">
            <a:xfrm>
              <a:off x="1945" y="3807"/>
              <a:ext cx="165" cy="42"/>
            </a:xfrm>
            <a:prstGeom prst="rightArrow">
              <a:avLst>
                <a:gd name="adj1" fmla="val 50000"/>
                <a:gd name="adj2" fmla="val 9821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999" name="AutoShape 119"/>
            <p:cNvSpPr>
              <a:spLocks noChangeAspect="1" noChangeArrowheads="1"/>
            </p:cNvSpPr>
            <p:nvPr/>
          </p:nvSpPr>
          <p:spPr bwMode="auto">
            <a:xfrm>
              <a:off x="2525" y="3724"/>
              <a:ext cx="289" cy="82"/>
            </a:xfrm>
            <a:prstGeom prst="rightArrow">
              <a:avLst>
                <a:gd name="adj1" fmla="val 50000"/>
                <a:gd name="adj2" fmla="val 8811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00" name="Line 120"/>
            <p:cNvSpPr>
              <a:spLocks noChangeAspect="1" noChangeShapeType="1"/>
            </p:cNvSpPr>
            <p:nvPr/>
          </p:nvSpPr>
          <p:spPr bwMode="auto">
            <a:xfrm>
              <a:off x="2525" y="3889"/>
              <a:ext cx="289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01" name="Freeform 121"/>
            <p:cNvSpPr>
              <a:spLocks noChangeAspect="1"/>
            </p:cNvSpPr>
            <p:nvPr/>
          </p:nvSpPr>
          <p:spPr bwMode="auto">
            <a:xfrm>
              <a:off x="81" y="3952"/>
              <a:ext cx="165" cy="4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45" y="0"/>
                </a:cxn>
                <a:cxn ang="0">
                  <a:pos x="90" y="45"/>
                </a:cxn>
                <a:cxn ang="0">
                  <a:pos x="136" y="0"/>
                </a:cxn>
                <a:cxn ang="0">
                  <a:pos x="181" y="45"/>
                </a:cxn>
                <a:cxn ang="0">
                  <a:pos x="226" y="0"/>
                </a:cxn>
                <a:cxn ang="0">
                  <a:pos x="272" y="45"/>
                </a:cxn>
                <a:cxn ang="0">
                  <a:pos x="317" y="45"/>
                </a:cxn>
              </a:cxnLst>
              <a:rect l="0" t="0" r="r" b="b"/>
              <a:pathLst>
                <a:path w="317" h="52">
                  <a:moveTo>
                    <a:pt x="0" y="45"/>
                  </a:moveTo>
                  <a:cubicBezTo>
                    <a:pt x="15" y="22"/>
                    <a:pt x="30" y="0"/>
                    <a:pt x="45" y="0"/>
                  </a:cubicBezTo>
                  <a:cubicBezTo>
                    <a:pt x="60" y="0"/>
                    <a:pt x="75" y="45"/>
                    <a:pt x="90" y="45"/>
                  </a:cubicBezTo>
                  <a:cubicBezTo>
                    <a:pt x="105" y="45"/>
                    <a:pt x="121" y="0"/>
                    <a:pt x="136" y="0"/>
                  </a:cubicBezTo>
                  <a:cubicBezTo>
                    <a:pt x="151" y="0"/>
                    <a:pt x="166" y="45"/>
                    <a:pt x="181" y="45"/>
                  </a:cubicBezTo>
                  <a:cubicBezTo>
                    <a:pt x="196" y="45"/>
                    <a:pt x="211" y="0"/>
                    <a:pt x="226" y="0"/>
                  </a:cubicBezTo>
                  <a:cubicBezTo>
                    <a:pt x="241" y="0"/>
                    <a:pt x="257" y="38"/>
                    <a:pt x="272" y="45"/>
                  </a:cubicBezTo>
                  <a:cubicBezTo>
                    <a:pt x="287" y="52"/>
                    <a:pt x="302" y="48"/>
                    <a:pt x="317" y="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02" name="Line 122"/>
            <p:cNvSpPr>
              <a:spLocks noChangeAspect="1" noChangeShapeType="1"/>
            </p:cNvSpPr>
            <p:nvPr/>
          </p:nvSpPr>
          <p:spPr bwMode="auto">
            <a:xfrm>
              <a:off x="233" y="3992"/>
              <a:ext cx="4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91003" name="Group 123"/>
            <p:cNvGrpSpPr>
              <a:grpSpLocks noChangeAspect="1"/>
            </p:cNvGrpSpPr>
            <p:nvPr/>
          </p:nvGrpSpPr>
          <p:grpSpPr bwMode="auto">
            <a:xfrm>
              <a:off x="81" y="4013"/>
              <a:ext cx="194" cy="42"/>
              <a:chOff x="943" y="1826"/>
              <a:chExt cx="212" cy="45"/>
            </a:xfrm>
          </p:grpSpPr>
          <p:sp>
            <p:nvSpPr>
              <p:cNvPr id="891004" name="Freeform 124"/>
              <p:cNvSpPr>
                <a:spLocks noChangeAspect="1"/>
              </p:cNvSpPr>
              <p:nvPr/>
            </p:nvSpPr>
            <p:spPr bwMode="auto">
              <a:xfrm>
                <a:off x="943" y="1826"/>
                <a:ext cx="181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5" y="0"/>
                  </a:cxn>
                  <a:cxn ang="0">
                    <a:pos x="90" y="45"/>
                  </a:cxn>
                  <a:cxn ang="0">
                    <a:pos x="136" y="0"/>
                  </a:cxn>
                  <a:cxn ang="0">
                    <a:pos x="181" y="45"/>
                  </a:cxn>
                  <a:cxn ang="0">
                    <a:pos x="226" y="0"/>
                  </a:cxn>
                  <a:cxn ang="0">
                    <a:pos x="272" y="45"/>
                  </a:cxn>
                  <a:cxn ang="0">
                    <a:pos x="317" y="45"/>
                  </a:cxn>
                </a:cxnLst>
                <a:rect l="0" t="0" r="r" b="b"/>
                <a:pathLst>
                  <a:path w="317" h="52">
                    <a:moveTo>
                      <a:pt x="0" y="45"/>
                    </a:moveTo>
                    <a:cubicBezTo>
                      <a:pt x="15" y="22"/>
                      <a:pt x="30" y="0"/>
                      <a:pt x="45" y="0"/>
                    </a:cubicBezTo>
                    <a:cubicBezTo>
                      <a:pt x="60" y="0"/>
                      <a:pt x="75" y="45"/>
                      <a:pt x="90" y="45"/>
                    </a:cubicBezTo>
                    <a:cubicBezTo>
                      <a:pt x="105" y="45"/>
                      <a:pt x="121" y="0"/>
                      <a:pt x="136" y="0"/>
                    </a:cubicBezTo>
                    <a:cubicBezTo>
                      <a:pt x="151" y="0"/>
                      <a:pt x="166" y="45"/>
                      <a:pt x="181" y="45"/>
                    </a:cubicBezTo>
                    <a:cubicBezTo>
                      <a:pt x="196" y="45"/>
                      <a:pt x="211" y="0"/>
                      <a:pt x="226" y="0"/>
                    </a:cubicBezTo>
                    <a:cubicBezTo>
                      <a:pt x="241" y="0"/>
                      <a:pt x="257" y="38"/>
                      <a:pt x="272" y="45"/>
                    </a:cubicBezTo>
                    <a:cubicBezTo>
                      <a:pt x="287" y="52"/>
                      <a:pt x="302" y="48"/>
                      <a:pt x="317" y="4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05" name="Line 125"/>
              <p:cNvSpPr>
                <a:spLocks noChangeAspect="1" noChangeShapeType="1"/>
              </p:cNvSpPr>
              <p:nvPr/>
            </p:nvSpPr>
            <p:spPr bwMode="auto">
              <a:xfrm>
                <a:off x="1110" y="186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91006" name="AutoShape 126"/>
            <p:cNvSpPr>
              <a:spLocks noChangeAspect="1" noChangeArrowheads="1"/>
            </p:cNvSpPr>
            <p:nvPr/>
          </p:nvSpPr>
          <p:spPr bwMode="auto">
            <a:xfrm>
              <a:off x="1945" y="4056"/>
              <a:ext cx="165" cy="42"/>
            </a:xfrm>
            <a:prstGeom prst="rightArrow">
              <a:avLst>
                <a:gd name="adj1" fmla="val 50000"/>
                <a:gd name="adj2" fmla="val 9821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07" name="Text Box 127"/>
            <p:cNvSpPr txBox="1">
              <a:spLocks noChangeAspect="1" noChangeArrowheads="1"/>
            </p:cNvSpPr>
            <p:nvPr/>
          </p:nvSpPr>
          <p:spPr bwMode="auto">
            <a:xfrm>
              <a:off x="1272" y="3604"/>
              <a:ext cx="2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x12</a:t>
              </a:r>
            </a:p>
          </p:txBody>
        </p:sp>
        <p:sp>
          <p:nvSpPr>
            <p:cNvPr id="891008" name="Text Box 128"/>
            <p:cNvSpPr txBox="1">
              <a:spLocks noChangeAspect="1" noChangeArrowheads="1"/>
            </p:cNvSpPr>
            <p:nvPr/>
          </p:nvSpPr>
          <p:spPr bwMode="auto">
            <a:xfrm>
              <a:off x="1323" y="3848"/>
              <a:ext cx="15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x6</a:t>
              </a:r>
            </a:p>
          </p:txBody>
        </p:sp>
        <p:sp>
          <p:nvSpPr>
            <p:cNvPr id="891009" name="Text Box 129"/>
            <p:cNvSpPr txBox="1">
              <a:spLocks noChangeAspect="1" noChangeArrowheads="1"/>
            </p:cNvSpPr>
            <p:nvPr/>
          </p:nvSpPr>
          <p:spPr bwMode="auto">
            <a:xfrm>
              <a:off x="1323" y="4090"/>
              <a:ext cx="20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x1</a:t>
              </a:r>
            </a:p>
          </p:txBody>
        </p:sp>
        <p:sp>
          <p:nvSpPr>
            <p:cNvPr id="891010" name="Text Box 130"/>
            <p:cNvSpPr txBox="1">
              <a:spLocks noChangeAspect="1" noChangeArrowheads="1"/>
            </p:cNvSpPr>
            <p:nvPr/>
          </p:nvSpPr>
          <p:spPr bwMode="auto">
            <a:xfrm>
              <a:off x="598" y="4055"/>
              <a:ext cx="36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MGPA</a:t>
              </a:r>
            </a:p>
          </p:txBody>
        </p:sp>
        <p:sp>
          <p:nvSpPr>
            <p:cNvPr id="891011" name="Text Box 131"/>
            <p:cNvSpPr txBox="1">
              <a:spLocks noChangeAspect="1" noChangeArrowheads="1"/>
            </p:cNvSpPr>
            <p:nvPr/>
          </p:nvSpPr>
          <p:spPr bwMode="auto">
            <a:xfrm>
              <a:off x="2122" y="3754"/>
              <a:ext cx="25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000" b="1" i="0">
                  <a:latin typeface="Helvetica" pitchFamily="-112" charset="0"/>
                </a:rPr>
                <a:t>Logic</a:t>
              </a:r>
            </a:p>
          </p:txBody>
        </p:sp>
        <p:sp>
          <p:nvSpPr>
            <p:cNvPr id="891012" name="Text Box 132"/>
            <p:cNvSpPr txBox="1">
              <a:spLocks noChangeAspect="1" noChangeArrowheads="1"/>
            </p:cNvSpPr>
            <p:nvPr/>
          </p:nvSpPr>
          <p:spPr bwMode="auto">
            <a:xfrm>
              <a:off x="1656" y="3899"/>
              <a:ext cx="46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000" b="1" i="0">
                  <a:latin typeface="Helvetica" pitchFamily="-112" charset="0"/>
                </a:rPr>
                <a:t>12</a:t>
              </a:r>
              <a:r>
                <a:rPr kumimoji="0" lang="en-GB" sz="800" b="1" i="0">
                  <a:latin typeface="Helvetica" pitchFamily="-112" charset="0"/>
                </a:rPr>
                <a:t> </a:t>
              </a:r>
              <a:r>
                <a:rPr kumimoji="0" lang="en-GB" sz="1000" b="1" i="0">
                  <a:latin typeface="Helvetica" pitchFamily="-112" charset="0"/>
                </a:rPr>
                <a:t>bit</a:t>
              </a:r>
              <a:r>
                <a:rPr kumimoji="0" lang="en-GB" sz="800" b="1" i="0">
                  <a:latin typeface="Helvetica" pitchFamily="-112" charset="0"/>
                </a:rPr>
                <a:t> </a:t>
              </a:r>
              <a:r>
                <a:rPr kumimoji="0" lang="en-GB" sz="1000" b="1" i="0">
                  <a:latin typeface="Helvetica" pitchFamily="-112" charset="0"/>
                </a:rPr>
                <a:t>ADC</a:t>
              </a:r>
            </a:p>
          </p:txBody>
        </p:sp>
        <p:sp>
          <p:nvSpPr>
            <p:cNvPr id="891013" name="Text Box 133"/>
            <p:cNvSpPr txBox="1">
              <a:spLocks noChangeAspect="1" noChangeArrowheads="1"/>
            </p:cNvSpPr>
            <p:nvPr/>
          </p:nvSpPr>
          <p:spPr bwMode="auto">
            <a:xfrm>
              <a:off x="1786" y="352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2</a:t>
              </a:r>
            </a:p>
          </p:txBody>
        </p:sp>
        <p:sp>
          <p:nvSpPr>
            <p:cNvPr id="891014" name="Text Box 134"/>
            <p:cNvSpPr txBox="1">
              <a:spLocks noChangeAspect="1" noChangeArrowheads="1"/>
            </p:cNvSpPr>
            <p:nvPr/>
          </p:nvSpPr>
          <p:spPr bwMode="auto">
            <a:xfrm>
              <a:off x="1790" y="3769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1</a:t>
              </a:r>
            </a:p>
          </p:txBody>
        </p:sp>
        <p:sp>
          <p:nvSpPr>
            <p:cNvPr id="891015" name="Text Box 135"/>
            <p:cNvSpPr txBox="1">
              <a:spLocks noChangeAspect="1" noChangeArrowheads="1"/>
            </p:cNvSpPr>
            <p:nvPr/>
          </p:nvSpPr>
          <p:spPr bwMode="auto">
            <a:xfrm>
              <a:off x="1790" y="4026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0</a:t>
              </a:r>
            </a:p>
          </p:txBody>
        </p:sp>
        <p:sp>
          <p:nvSpPr>
            <p:cNvPr id="891016" name="Text Box 136"/>
            <p:cNvSpPr txBox="1">
              <a:spLocks noChangeAspect="1" noChangeArrowheads="1"/>
            </p:cNvSpPr>
            <p:nvPr/>
          </p:nvSpPr>
          <p:spPr bwMode="auto">
            <a:xfrm>
              <a:off x="2566" y="3589"/>
              <a:ext cx="36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12 bits</a:t>
              </a:r>
            </a:p>
          </p:txBody>
        </p:sp>
        <p:sp>
          <p:nvSpPr>
            <p:cNvPr id="891017" name="Text Box 137"/>
            <p:cNvSpPr txBox="1">
              <a:spLocks noChangeAspect="1" noChangeArrowheads="1"/>
            </p:cNvSpPr>
            <p:nvPr/>
          </p:nvSpPr>
          <p:spPr bwMode="auto">
            <a:xfrm>
              <a:off x="2617" y="3951"/>
              <a:ext cx="31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2 bits</a:t>
              </a:r>
            </a:p>
          </p:txBody>
        </p:sp>
        <p:sp>
          <p:nvSpPr>
            <p:cNvPr id="891018" name="Text Box 138"/>
            <p:cNvSpPr txBox="1">
              <a:spLocks noChangeAspect="1" noChangeArrowheads="1"/>
            </p:cNvSpPr>
            <p:nvPr/>
          </p:nvSpPr>
          <p:spPr bwMode="auto">
            <a:xfrm>
              <a:off x="162" y="3414"/>
              <a:ext cx="15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HV</a:t>
              </a:r>
            </a:p>
          </p:txBody>
        </p:sp>
        <p:sp>
          <p:nvSpPr>
            <p:cNvPr id="891019" name="Text Box 139"/>
            <p:cNvSpPr txBox="1">
              <a:spLocks noChangeAspect="1" noChangeArrowheads="1"/>
            </p:cNvSpPr>
            <p:nvPr/>
          </p:nvSpPr>
          <p:spPr bwMode="auto">
            <a:xfrm>
              <a:off x="81" y="4159"/>
              <a:ext cx="51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 b="1" i="0">
                  <a:latin typeface="Helvetica" pitchFamily="-112" charset="0"/>
                </a:rPr>
                <a:t>APD/VPT</a:t>
              </a:r>
            </a:p>
          </p:txBody>
        </p:sp>
        <p:sp>
          <p:nvSpPr>
            <p:cNvPr id="891020" name="Text Box 140"/>
            <p:cNvSpPr txBox="1">
              <a:spLocks noChangeAspect="1" noChangeArrowheads="1"/>
            </p:cNvSpPr>
            <p:nvPr/>
          </p:nvSpPr>
          <p:spPr bwMode="auto">
            <a:xfrm>
              <a:off x="162" y="4230"/>
              <a:ext cx="26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GB" sz="1800" i="0">
                  <a:latin typeface="Helvetica" pitchFamily="-112" charset="0"/>
                </a:rPr>
                <a:t>VFE architecture for single channel</a:t>
              </a:r>
            </a:p>
          </p:txBody>
        </p:sp>
      </p:grp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GB" sz="4400"/>
              <a:t>Calorimeters:</a:t>
            </a:r>
            <a:br>
              <a:rPr lang="en-GB" sz="4400"/>
            </a:br>
            <a:r>
              <a:rPr lang="en-GB" sz="4400"/>
              <a:t>examples</a:t>
            </a:r>
            <a:endParaRPr lang="en-US" sz="440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2909-B1AC-6041-A035-81BD9CCDC0FF}" type="slidenum">
              <a:rPr lang="en-US"/>
              <a:pPr/>
              <a:t>56</a:t>
            </a:fld>
            <a:endParaRPr lang="en-US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Homogeneous calorimeters</a:t>
            </a:r>
            <a:endParaRPr lang="en-US"/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938" y="919163"/>
            <a:ext cx="8610600" cy="1966912"/>
          </a:xfrm>
        </p:spPr>
        <p:txBody>
          <a:bodyPr/>
          <a:lstStyle/>
          <a:p>
            <a:r>
              <a:rPr lang="en-US" sz="1800"/>
              <a:t>Lead glass and crystals (OPAL, CMS, KTeV, Babar)</a:t>
            </a:r>
          </a:p>
          <a:p>
            <a:pPr lvl="1"/>
            <a:r>
              <a:rPr lang="en-US" sz="1600"/>
              <a:t>Cerenkov and scintillation</a:t>
            </a:r>
          </a:p>
          <a:p>
            <a:r>
              <a:rPr lang="en-US" sz="1800"/>
              <a:t>Noble liquids (NA48, ICARUS) [i.e. liquified noble (inert) gasses]</a:t>
            </a:r>
          </a:p>
          <a:p>
            <a:pPr lvl="1"/>
            <a:r>
              <a:rPr lang="en-US" sz="1600"/>
              <a:t>Ionization detectors (although noble liquids also scintillate)</a:t>
            </a:r>
          </a:p>
          <a:p>
            <a:r>
              <a:rPr lang="en-US" sz="1800"/>
              <a:t>Water (Super Kamiokande)</a:t>
            </a:r>
          </a:p>
          <a:p>
            <a:r>
              <a:rPr lang="en-US" sz="1800"/>
              <a:t>Even air… (HESS, EUSO)</a:t>
            </a:r>
          </a:p>
        </p:txBody>
      </p:sp>
      <p:grpSp>
        <p:nvGrpSpPr>
          <p:cNvPr id="892932" name="Group 4"/>
          <p:cNvGrpSpPr>
            <a:grpSpLocks/>
          </p:cNvGrpSpPr>
          <p:nvPr/>
        </p:nvGrpSpPr>
        <p:grpSpPr bwMode="auto">
          <a:xfrm>
            <a:off x="246063" y="2932113"/>
            <a:ext cx="4354512" cy="3265487"/>
            <a:chOff x="155" y="1692"/>
            <a:chExt cx="2743" cy="2057"/>
          </a:xfrm>
        </p:grpSpPr>
        <p:pic>
          <p:nvPicPr>
            <p:cNvPr id="892933" name="Picture 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l="13553" t="11259" r="17982" b="12021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3"/>
                <a:srcRect l="13553" t="11259" r="17982" b="12021"/>
                <a:stretch>
                  <a:fillRect/>
                </a:stretch>
              </p:blipFill>
            </mc:Fallback>
          </mc:AlternateContent>
          <p:spPr bwMode="auto">
            <a:xfrm>
              <a:off x="155" y="1692"/>
              <a:ext cx="2743" cy="205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892934" name="Text Box 6"/>
            <p:cNvSpPr txBox="1">
              <a:spLocks noChangeArrowheads="1"/>
            </p:cNvSpPr>
            <p:nvPr/>
          </p:nvSpPr>
          <p:spPr bwMode="auto">
            <a:xfrm>
              <a:off x="207" y="3166"/>
              <a:ext cx="1127" cy="526"/>
            </a:xfrm>
            <a:prstGeom prst="rect">
              <a:avLst/>
            </a:prstGeom>
            <a:noFill/>
            <a:ln w="127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i="0">
                  <a:solidFill>
                    <a:srgbClr val="FFFF00"/>
                  </a:solidFill>
                </a:rPr>
                <a:t>CMS ECAL</a:t>
              </a:r>
            </a:p>
            <a:p>
              <a:r>
                <a:rPr lang="en-GB" b="1" i="0">
                  <a:solidFill>
                    <a:srgbClr val="FFFF00"/>
                  </a:solidFill>
                </a:rPr>
                <a:t>PbWO</a:t>
              </a:r>
              <a:r>
                <a:rPr lang="en-GB" b="1" i="0" baseline="-25000">
                  <a:solidFill>
                    <a:srgbClr val="FFFF00"/>
                  </a:solidFill>
                </a:rPr>
                <a:t>4</a:t>
              </a:r>
              <a:endParaRPr lang="en-US" b="1" i="0" baseline="-25000">
                <a:solidFill>
                  <a:srgbClr val="FFFF00"/>
                </a:solidFill>
              </a:endParaRPr>
            </a:p>
          </p:txBody>
        </p:sp>
      </p:grpSp>
      <p:grpSp>
        <p:nvGrpSpPr>
          <p:cNvPr id="892936" name="Group 26"/>
          <p:cNvGrpSpPr>
            <a:grpSpLocks/>
          </p:cNvGrpSpPr>
          <p:nvPr/>
        </p:nvGrpSpPr>
        <p:grpSpPr bwMode="auto">
          <a:xfrm>
            <a:off x="4046538" y="2803525"/>
            <a:ext cx="5097462" cy="3475038"/>
            <a:chOff x="0" y="738"/>
            <a:chExt cx="3211" cy="2189"/>
          </a:xfrm>
        </p:grpSpPr>
        <p:pic>
          <p:nvPicPr>
            <p:cNvPr id="892937" name="Picture 22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0" y="738"/>
              <a:ext cx="3211" cy="2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2938" name="Text Box 24"/>
            <p:cNvSpPr txBox="1">
              <a:spLocks noChangeArrowheads="1"/>
            </p:cNvSpPr>
            <p:nvPr/>
          </p:nvSpPr>
          <p:spPr bwMode="auto">
            <a:xfrm>
              <a:off x="1079" y="1010"/>
              <a:ext cx="90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sz="1200" b="1" i="0">
                  <a:latin typeface="Helvetica" pitchFamily="-112" charset="0"/>
                </a:rPr>
                <a:t>Stochastic term</a:t>
              </a:r>
            </a:p>
            <a:p>
              <a:pPr>
                <a:lnSpc>
                  <a:spcPct val="130000"/>
                </a:lnSpc>
                <a:spcBef>
                  <a:spcPct val="50000"/>
                </a:spcBef>
              </a:pPr>
              <a:r>
                <a:rPr kumimoji="0" lang="en-US" sz="1200" b="1" i="0">
                  <a:latin typeface="Helvetica" pitchFamily="-112" charset="0"/>
                </a:rPr>
                <a:t>Constant term</a:t>
              </a:r>
            </a:p>
            <a:p>
              <a:pPr>
                <a:lnSpc>
                  <a:spcPct val="130000"/>
                </a:lnSpc>
                <a:spcBef>
                  <a:spcPct val="50000"/>
                </a:spcBef>
              </a:pPr>
              <a:r>
                <a:rPr kumimoji="0" lang="en-US" sz="1200" b="1" i="0">
                  <a:latin typeface="Helvetica" pitchFamily="-112" charset="0"/>
                </a:rPr>
                <a:t>Noise term</a:t>
              </a:r>
            </a:p>
          </p:txBody>
        </p:sp>
      </p:grp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8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8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DB51-12CA-4C4B-B440-8D631413F4EE}" type="slidenum">
              <a:rPr lang="en-US"/>
              <a:pPr/>
              <a:t>57</a:t>
            </a:fld>
            <a:endParaRPr lang="en-US"/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228600"/>
            <a:ext cx="8528050" cy="612775"/>
          </a:xfrm>
        </p:spPr>
        <p:txBody>
          <a:bodyPr/>
          <a:lstStyle/>
          <a:p>
            <a:r>
              <a:rPr lang="en-US"/>
              <a:t>Mass Produced Crystals</a:t>
            </a:r>
            <a:r>
              <a:rPr lang="en-US" sz="3600"/>
              <a:t> </a:t>
            </a:r>
          </a:p>
        </p:txBody>
      </p:sp>
      <p:graphicFrame>
        <p:nvGraphicFramePr>
          <p:cNvPr id="894155" name="Group 203"/>
          <p:cNvGraphicFramePr>
            <a:graphicFrameLocks noGrp="1"/>
          </p:cNvGraphicFramePr>
          <p:nvPr/>
        </p:nvGraphicFramePr>
        <p:xfrm>
          <a:off x="142875" y="933450"/>
          <a:ext cx="8905875" cy="5196716"/>
        </p:xfrm>
        <a:graphic>
          <a:graphicData uri="http://schemas.openxmlformats.org/drawingml/2006/table">
            <a:tbl>
              <a:tblPr/>
              <a:tblGrid>
                <a:gridCol w="2203450"/>
                <a:gridCol w="771525"/>
                <a:gridCol w="798513"/>
                <a:gridCol w="671512"/>
                <a:gridCol w="731838"/>
                <a:gridCol w="923925"/>
                <a:gridCol w="923925"/>
                <a:gridCol w="911225"/>
                <a:gridCol w="969962"/>
              </a:tblGrid>
              <a:tr h="196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NaI(Tl)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CsI(Tl)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CsI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BaF</a:t>
                      </a:r>
                      <a:r>
                        <a:rPr kumimoji="1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2" charset="0"/>
                        </a:rPr>
                        <a:t>BGO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2" charset="0"/>
                        </a:rPr>
                        <a:t>PWO(Y)</a:t>
                      </a:r>
                      <a:endParaRPr kumimoji="1" lang="en-US" sz="1400" b="1" i="0" u="none" strike="noStrike" cap="none" normalizeH="0" baseline="-2500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2" charset="0"/>
                        </a:rPr>
                        <a:t>LSO(Ce)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2" charset="0"/>
                        </a:rPr>
                        <a:t>GSO(Ce)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Density (g/cm</a:t>
                      </a:r>
                      <a:r>
                        <a:rPr kumimoji="1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4.89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7.13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7.40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6.71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Melting Point  (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º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C)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1280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1123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1950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Radiation Length (cm)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0.89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Moli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ère Radius (cm)</a:t>
                      </a:r>
                      <a:endParaRPr kumimoji="1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Interaction Length (cm)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39.3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39.3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Refractive Index </a:t>
                      </a:r>
                      <a:r>
                        <a:rPr kumimoji="1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Hygroscopicity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Slight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Slight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Luminescence </a:t>
                      </a:r>
                      <a:r>
                        <a:rPr kumimoji="1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b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 (nm)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(at peak)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410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550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480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402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440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Decay Time </a:t>
                      </a:r>
                      <a:r>
                        <a:rPr kumimoji="1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b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 (ns)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230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1250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630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60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Light Yield </a:t>
                      </a:r>
                      <a:r>
                        <a:rPr kumimoji="1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b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 (%)</a:t>
                      </a:r>
                      <a:endParaRPr kumimoji="1" lang="en-US" sz="1400" b="1" i="0" u="none" strike="noStrike" cap="none" normalizeH="0" baseline="3000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165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3.6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0.29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.083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83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d(LY)/dT </a:t>
                      </a:r>
                      <a:r>
                        <a:rPr kumimoji="1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b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 (%/ 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º</a:t>
                      </a: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C)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~0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0.3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-0.6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-2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~0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-1.6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-1.9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~0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-0.1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Experiments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Crystal</a:t>
                      </a:r>
                      <a:b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</a:b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Ball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CLEO BaBar BELLE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BES 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B7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KTeV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TAPS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(L*)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(GEM)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L3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BELLE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PANDA?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CMS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ALICE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PrimEx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PANDA?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Times" pitchFamily="-112" charset="0"/>
                        <a:buNone/>
                        <a:tabLst/>
                      </a:pPr>
                      <a:r>
                        <a:rPr kumimoji="1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112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4137" name="Text Box 185"/>
          <p:cNvSpPr txBox="1">
            <a:spLocks noChangeArrowheads="1"/>
          </p:cNvSpPr>
          <p:nvPr/>
        </p:nvSpPr>
        <p:spPr bwMode="auto">
          <a:xfrm>
            <a:off x="7064375" y="5575300"/>
            <a:ext cx="2024063" cy="53022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eaLnBrk="1" hangingPunct="1"/>
            <a:r>
              <a:rPr kumimoji="0" lang="en-US" sz="1400" i="0" baseline="30000"/>
              <a:t>a</a:t>
            </a:r>
            <a:r>
              <a:rPr kumimoji="0" lang="en-US" sz="1400" i="0"/>
              <a:t>: at peak of emission</a:t>
            </a:r>
          </a:p>
          <a:p>
            <a:pPr marL="457200" indent="-457200" eaLnBrk="1" hangingPunct="1"/>
            <a:r>
              <a:rPr kumimoji="0" lang="en-US" sz="1400" i="0" baseline="30000"/>
              <a:t>b</a:t>
            </a:r>
            <a:r>
              <a:rPr kumimoji="0" lang="en-US" sz="1400" i="0"/>
              <a:t>: slow/fast component.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E9C1-2BD9-9541-BE87-CB06A89C8137}" type="slidenum">
              <a:rPr lang="en-US"/>
              <a:pPr/>
              <a:t>58</a:t>
            </a:fld>
            <a:endParaRPr lang="en-US"/>
          </a:p>
        </p:txBody>
      </p:sp>
      <p:sp>
        <p:nvSpPr>
          <p:cNvPr id="89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Crystal calorimeters</a:t>
            </a:r>
            <a:endParaRPr lang="en-US"/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914400"/>
            <a:ext cx="8610600" cy="3402013"/>
          </a:xfrm>
        </p:spPr>
        <p:txBody>
          <a:bodyPr/>
          <a:lstStyle/>
          <a:p>
            <a:r>
              <a:rPr lang="en-GB" sz="1800"/>
              <a:t>Crystal calorimeters</a:t>
            </a:r>
          </a:p>
          <a:p>
            <a:pPr lvl="1"/>
            <a:r>
              <a:rPr lang="en-GB" sz="1600"/>
              <a:t>Excellent energy resolution possible</a:t>
            </a:r>
          </a:p>
          <a:p>
            <a:pPr lvl="1"/>
            <a:r>
              <a:rPr lang="en-GB" sz="1600"/>
              <a:t>Fine lateral granularity and hermeticity</a:t>
            </a:r>
          </a:p>
          <a:p>
            <a:pPr lvl="1"/>
            <a:r>
              <a:rPr lang="en-GB" sz="1600">
                <a:solidFill>
                  <a:srgbClr val="CC0099"/>
                </a:solidFill>
              </a:rPr>
              <a:t>No longitudinal segmentation</a:t>
            </a:r>
          </a:p>
          <a:p>
            <a:pPr lvl="1"/>
            <a:endParaRPr lang="en-GB" sz="1600">
              <a:solidFill>
                <a:srgbClr val="CC0099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/>
              <a:t>Lead tungstate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Fast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Dense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Radiation hard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CC0099"/>
                </a:solidFill>
              </a:rPr>
              <a:t>Low light yield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rgbClr val="CC0099"/>
                </a:solidFill>
              </a:rPr>
              <a:t>Temperature dependent</a:t>
            </a:r>
            <a:endParaRPr lang="en-GB" sz="1600">
              <a:solidFill>
                <a:srgbClr val="CC0099"/>
              </a:solidFill>
            </a:endParaRPr>
          </a:p>
        </p:txBody>
      </p:sp>
      <p:sp>
        <p:nvSpPr>
          <p:cNvPr id="894980" name="Rectangle 4"/>
          <p:cNvSpPr>
            <a:spLocks noChangeArrowheads="1"/>
          </p:cNvSpPr>
          <p:nvPr/>
        </p:nvSpPr>
        <p:spPr bwMode="auto">
          <a:xfrm>
            <a:off x="225425" y="5348288"/>
            <a:ext cx="86106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endParaRPr lang="en-US" sz="18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D75E-6674-3941-BD4E-F57304228501}" type="slidenum">
              <a:rPr lang="en-US"/>
              <a:pPr/>
              <a:t>59</a:t>
            </a:fld>
            <a:endParaRPr lang="en-US"/>
          </a:p>
        </p:txBody>
      </p:sp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33599" rIns="33599"/>
          <a:lstStyle/>
          <a:p>
            <a:r>
              <a:rPr lang="en-GB"/>
              <a:t>Lead tungstate properties</a:t>
            </a:r>
          </a:p>
        </p:txBody>
      </p:sp>
      <p:sp>
        <p:nvSpPr>
          <p:cNvPr id="896003" name="Text Box 3"/>
          <p:cNvSpPr txBox="1">
            <a:spLocks noChangeArrowheads="1"/>
          </p:cNvSpPr>
          <p:nvPr/>
        </p:nvSpPr>
        <p:spPr bwMode="auto">
          <a:xfrm>
            <a:off x="4572000" y="3767138"/>
            <a:ext cx="4254500" cy="25304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3599" tIns="33599" rIns="33599" bIns="33599">
            <a:prstTxWarp prst="textNoShape">
              <a:avLst/>
            </a:prstTxWarp>
            <a:spAutoFit/>
          </a:bodyPr>
          <a:lstStyle/>
          <a:p>
            <a:pPr defTabSz="854075">
              <a:spcBef>
                <a:spcPct val="10000"/>
              </a:spcBef>
            </a:pP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</a:rPr>
              <a:t>Temperature dependence ~2.2%/</a:t>
            </a:r>
            <a:r>
              <a:rPr kumimoji="0" lang="en-GB" sz="1900" i="0" baseline="30000">
                <a:solidFill>
                  <a:srgbClr val="000066"/>
                </a:solidFill>
                <a:latin typeface="Helvetica" pitchFamily="-112" charset="0"/>
              </a:rPr>
              <a:t>O</a:t>
            </a: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</a:rPr>
              <a:t>C</a:t>
            </a:r>
          </a:p>
          <a:p>
            <a:pPr defTabSz="854075">
              <a:spcAft>
                <a:spcPct val="20000"/>
              </a:spcAft>
              <a:buFont typeface="Symbol" pitchFamily="-112" charset="2"/>
              <a:buChar char="®"/>
            </a:pP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 Stabilise to  0.1</a:t>
            </a:r>
            <a:r>
              <a:rPr kumimoji="0" lang="en-GB" sz="1900" i="0" baseline="3000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O</a:t>
            </a: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C</a:t>
            </a:r>
          </a:p>
          <a:p>
            <a:pPr defTabSz="854075">
              <a:buFont typeface="Symbol" pitchFamily="-112" charset="2"/>
              <a:buNone/>
            </a:pP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Formation and decay of colour centres</a:t>
            </a:r>
            <a:b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</a:b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in dynamic equilibrium under irradiation</a:t>
            </a:r>
          </a:p>
          <a:p>
            <a:pPr defTabSz="854075">
              <a:spcAft>
                <a:spcPct val="20000"/>
              </a:spcAft>
              <a:buFont typeface="Symbol" pitchFamily="-112" charset="2"/>
              <a:buChar char="®"/>
            </a:pP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 Precise  light monitoring system</a:t>
            </a:r>
          </a:p>
          <a:p>
            <a:pPr defTabSz="854075">
              <a:spcBef>
                <a:spcPct val="10000"/>
              </a:spcBef>
              <a:buFont typeface="Symbol" pitchFamily="-112" charset="2"/>
              <a:buNone/>
            </a:pP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Low light yield (1.3% NaI)</a:t>
            </a:r>
          </a:p>
          <a:p>
            <a:pPr defTabSz="854075">
              <a:buFont typeface="Symbol" pitchFamily="-112" charset="2"/>
              <a:buChar char="®"/>
            </a:pPr>
            <a:r>
              <a:rPr kumimoji="0" lang="en-GB" sz="1900" i="0">
                <a:solidFill>
                  <a:srgbClr val="000066"/>
                </a:solidFill>
                <a:latin typeface="Helvetica" pitchFamily="-112" charset="0"/>
                <a:sym typeface="Symbol" pitchFamily="-112" charset="2"/>
              </a:rPr>
              <a:t> Photodetectors with gain in B-field</a:t>
            </a:r>
            <a:endParaRPr kumimoji="0" lang="en-GB" sz="1900" b="1" i="0">
              <a:solidFill>
                <a:srgbClr val="000066"/>
              </a:solidFill>
              <a:latin typeface="Helvetica" pitchFamily="-112" charset="0"/>
              <a:sym typeface="Symbol" pitchFamily="-112" charset="2"/>
            </a:endParaRPr>
          </a:p>
        </p:txBody>
      </p:sp>
      <p:pic>
        <p:nvPicPr>
          <p:cNvPr id="896004" name="Picture 4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952500"/>
            <a:ext cx="4387850" cy="2797175"/>
          </a:xfrm>
          <a:noFill/>
          <a:ln/>
        </p:spPr>
      </p:pic>
      <p:sp>
        <p:nvSpPr>
          <p:cNvPr id="896005" name="Text Box 5"/>
          <p:cNvSpPr txBox="1">
            <a:spLocks noChangeArrowheads="1"/>
          </p:cNvSpPr>
          <p:nvPr/>
        </p:nvSpPr>
        <p:spPr bwMode="auto">
          <a:xfrm>
            <a:off x="4572000" y="3336925"/>
            <a:ext cx="8651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341" tIns="42670" rIns="85341" bIns="42670">
            <a:prstTxWarp prst="textNoShape">
              <a:avLst/>
            </a:prstTxWarp>
            <a:spAutoFit/>
          </a:bodyPr>
          <a:lstStyle/>
          <a:p>
            <a:pPr defTabSz="854075">
              <a:spcBef>
                <a:spcPct val="50000"/>
              </a:spcBef>
            </a:pPr>
            <a:r>
              <a:rPr kumimoji="0" lang="en-GB" sz="2200" b="1" i="0">
                <a:solidFill>
                  <a:srgbClr val="000066"/>
                </a:solidFill>
                <a:latin typeface="Helvetica" pitchFamily="-112" charset="0"/>
              </a:rPr>
              <a:t>But:</a:t>
            </a:r>
          </a:p>
        </p:txBody>
      </p:sp>
      <p:sp>
        <p:nvSpPr>
          <p:cNvPr id="896006" name="Text Box 6"/>
          <p:cNvSpPr txBox="1">
            <a:spLocks noChangeArrowheads="1"/>
          </p:cNvSpPr>
          <p:nvPr/>
        </p:nvSpPr>
        <p:spPr bwMode="auto">
          <a:xfrm>
            <a:off x="147638" y="1042988"/>
            <a:ext cx="4397375" cy="1749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3599" tIns="33599" rIns="33599" bIns="33599">
            <a:prstTxWarp prst="textNoShape">
              <a:avLst/>
            </a:prstTxWarp>
            <a:spAutoFit/>
          </a:bodyPr>
          <a:lstStyle/>
          <a:p>
            <a:pPr defTabSz="854075">
              <a:spcBef>
                <a:spcPct val="20000"/>
              </a:spcBef>
            </a:pP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Fast light emission:    ~80% in 25 ns</a:t>
            </a:r>
          </a:p>
          <a:p>
            <a:pPr defTabSz="854075">
              <a:spcBef>
                <a:spcPct val="20000"/>
              </a:spcBef>
            </a:pP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Peak emission ~425</a:t>
            </a:r>
            <a:r>
              <a:rPr kumimoji="0" lang="en-GB" sz="900" i="0">
                <a:solidFill>
                  <a:srgbClr val="0000FF"/>
                </a:solidFill>
                <a:latin typeface="Helvetica" pitchFamily="-112" charset="0"/>
              </a:rPr>
              <a:t> </a:t>
            </a: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nm (visible region)</a:t>
            </a:r>
          </a:p>
          <a:p>
            <a:pPr defTabSz="854075">
              <a:spcBef>
                <a:spcPct val="20000"/>
              </a:spcBef>
            </a:pP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Short radiation length:  X</a:t>
            </a:r>
            <a:r>
              <a:rPr kumimoji="0" lang="en-GB" sz="1900" i="0" baseline="-25000">
                <a:solidFill>
                  <a:srgbClr val="0000FF"/>
                </a:solidFill>
                <a:latin typeface="Helvetica" pitchFamily="-112" charset="0"/>
              </a:rPr>
              <a:t>0</a:t>
            </a: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 = 0.89</a:t>
            </a:r>
            <a:r>
              <a:rPr kumimoji="0" lang="en-GB" sz="900" i="0">
                <a:solidFill>
                  <a:srgbClr val="0000FF"/>
                </a:solidFill>
                <a:latin typeface="Helvetica" pitchFamily="-112" charset="0"/>
              </a:rPr>
              <a:t> </a:t>
            </a: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cm</a:t>
            </a:r>
          </a:p>
          <a:p>
            <a:pPr defTabSz="854075">
              <a:spcBef>
                <a:spcPct val="20000"/>
              </a:spcBef>
            </a:pP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Small Moli</a:t>
            </a:r>
            <a:r>
              <a:rPr kumimoji="0" lang="en-US" sz="1900" i="0">
                <a:solidFill>
                  <a:srgbClr val="0000FF"/>
                </a:solidFill>
                <a:latin typeface="Helvetica" pitchFamily="-112" charset="0"/>
              </a:rPr>
              <a:t>è</a:t>
            </a: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re radius:   R</a:t>
            </a:r>
            <a:r>
              <a:rPr kumimoji="0" lang="en-GB" sz="1900" i="0" baseline="-25000">
                <a:solidFill>
                  <a:srgbClr val="0000FF"/>
                </a:solidFill>
                <a:latin typeface="Helvetica" pitchFamily="-112" charset="0"/>
              </a:rPr>
              <a:t>M</a:t>
            </a: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 = 2.10</a:t>
            </a:r>
            <a:r>
              <a:rPr kumimoji="0" lang="en-GB" sz="900" i="0">
                <a:solidFill>
                  <a:srgbClr val="0000FF"/>
                </a:solidFill>
                <a:latin typeface="Helvetica" pitchFamily="-112" charset="0"/>
              </a:rPr>
              <a:t> </a:t>
            </a: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cm</a:t>
            </a:r>
          </a:p>
          <a:p>
            <a:pPr defTabSz="854075">
              <a:spcBef>
                <a:spcPct val="20000"/>
              </a:spcBef>
            </a:pPr>
            <a:r>
              <a:rPr kumimoji="0" lang="en-GB" sz="1900" i="0">
                <a:solidFill>
                  <a:srgbClr val="0000FF"/>
                </a:solidFill>
                <a:latin typeface="Helvetica" pitchFamily="-112" charset="0"/>
              </a:rPr>
              <a:t>Radiation resistant to very high doses</a:t>
            </a:r>
          </a:p>
        </p:txBody>
      </p:sp>
      <p:grpSp>
        <p:nvGrpSpPr>
          <p:cNvPr id="896007" name="Group 7"/>
          <p:cNvGrpSpPr>
            <a:grpSpLocks/>
          </p:cNvGrpSpPr>
          <p:nvPr/>
        </p:nvGrpSpPr>
        <p:grpSpPr bwMode="auto">
          <a:xfrm>
            <a:off x="104775" y="3033713"/>
            <a:ext cx="4319588" cy="3294062"/>
            <a:chOff x="217" y="1826"/>
            <a:chExt cx="2948" cy="2190"/>
          </a:xfrm>
        </p:grpSpPr>
        <p:pic>
          <p:nvPicPr>
            <p:cNvPr id="896008" name="Picture 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7" y="1826"/>
              <a:ext cx="2948" cy="219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96009" name="Rectangle 9"/>
            <p:cNvSpPr>
              <a:spLocks noChangeArrowheads="1"/>
            </p:cNvSpPr>
            <p:nvPr/>
          </p:nvSpPr>
          <p:spPr bwMode="auto">
            <a:xfrm>
              <a:off x="1215" y="2507"/>
              <a:ext cx="1587" cy="1179"/>
            </a:xfrm>
            <a:prstGeom prst="rect">
              <a:avLst/>
            </a:prstGeom>
            <a:solidFill>
              <a:srgbClr val="CFF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10" name="Rectangle 10"/>
            <p:cNvSpPr>
              <a:spLocks noChangeArrowheads="1"/>
            </p:cNvSpPr>
            <p:nvPr/>
          </p:nvSpPr>
          <p:spPr bwMode="auto">
            <a:xfrm flipH="1">
              <a:off x="988" y="2643"/>
              <a:ext cx="227" cy="1043"/>
            </a:xfrm>
            <a:prstGeom prst="rect">
              <a:avLst/>
            </a:prstGeom>
            <a:solidFill>
              <a:srgbClr val="CFF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11" name="Rectangle 11"/>
            <p:cNvSpPr>
              <a:spLocks noChangeArrowheads="1"/>
            </p:cNvSpPr>
            <p:nvPr/>
          </p:nvSpPr>
          <p:spPr bwMode="auto">
            <a:xfrm flipH="1">
              <a:off x="897" y="3278"/>
              <a:ext cx="91" cy="408"/>
            </a:xfrm>
            <a:prstGeom prst="rect">
              <a:avLst/>
            </a:prstGeom>
            <a:solidFill>
              <a:srgbClr val="CFF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12" name="Rectangle 12"/>
            <p:cNvSpPr>
              <a:spLocks noChangeArrowheads="1"/>
            </p:cNvSpPr>
            <p:nvPr/>
          </p:nvSpPr>
          <p:spPr bwMode="auto">
            <a:xfrm flipH="1">
              <a:off x="852" y="3550"/>
              <a:ext cx="91" cy="135"/>
            </a:xfrm>
            <a:prstGeom prst="rect">
              <a:avLst/>
            </a:prstGeom>
            <a:solidFill>
              <a:srgbClr val="CFF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13" name="Freeform 13"/>
            <p:cNvSpPr>
              <a:spLocks noChangeAspect="1"/>
            </p:cNvSpPr>
            <p:nvPr/>
          </p:nvSpPr>
          <p:spPr bwMode="auto">
            <a:xfrm>
              <a:off x="852" y="2598"/>
              <a:ext cx="1134" cy="968"/>
            </a:xfrm>
            <a:custGeom>
              <a:avLst/>
              <a:gdLst/>
              <a:ahLst/>
              <a:cxnLst>
                <a:cxn ang="0">
                  <a:pos x="0" y="2683"/>
                </a:cxn>
                <a:cxn ang="0">
                  <a:pos x="181" y="2139"/>
                </a:cxn>
                <a:cxn ang="0">
                  <a:pos x="363" y="1640"/>
                </a:cxn>
                <a:cxn ang="0">
                  <a:pos x="589" y="959"/>
                </a:cxn>
                <a:cxn ang="0">
                  <a:pos x="725" y="596"/>
                </a:cxn>
                <a:cxn ang="0">
                  <a:pos x="862" y="324"/>
                </a:cxn>
                <a:cxn ang="0">
                  <a:pos x="998" y="143"/>
                </a:cxn>
                <a:cxn ang="0">
                  <a:pos x="1088" y="52"/>
                </a:cxn>
                <a:cxn ang="0">
                  <a:pos x="1224" y="7"/>
                </a:cxn>
                <a:cxn ang="0">
                  <a:pos x="1360" y="97"/>
                </a:cxn>
                <a:cxn ang="0">
                  <a:pos x="1451" y="188"/>
                </a:cxn>
                <a:cxn ang="0">
                  <a:pos x="1587" y="460"/>
                </a:cxn>
                <a:cxn ang="0">
                  <a:pos x="1769" y="778"/>
                </a:cxn>
                <a:cxn ang="0">
                  <a:pos x="2086" y="1231"/>
                </a:cxn>
                <a:cxn ang="0">
                  <a:pos x="2177" y="1367"/>
                </a:cxn>
                <a:cxn ang="0">
                  <a:pos x="2404" y="1821"/>
                </a:cxn>
                <a:cxn ang="0">
                  <a:pos x="2585" y="2184"/>
                </a:cxn>
                <a:cxn ang="0">
                  <a:pos x="2903" y="2547"/>
                </a:cxn>
                <a:cxn ang="0">
                  <a:pos x="3356" y="2864"/>
                </a:cxn>
              </a:cxnLst>
              <a:rect l="0" t="0" r="r" b="b"/>
              <a:pathLst>
                <a:path w="3356" h="2864">
                  <a:moveTo>
                    <a:pt x="0" y="2683"/>
                  </a:moveTo>
                  <a:cubicBezTo>
                    <a:pt x="60" y="2498"/>
                    <a:pt x="121" y="2313"/>
                    <a:pt x="181" y="2139"/>
                  </a:cubicBezTo>
                  <a:cubicBezTo>
                    <a:pt x="241" y="1965"/>
                    <a:pt x="295" y="1837"/>
                    <a:pt x="363" y="1640"/>
                  </a:cubicBezTo>
                  <a:cubicBezTo>
                    <a:pt x="431" y="1443"/>
                    <a:pt x="529" y="1133"/>
                    <a:pt x="589" y="959"/>
                  </a:cubicBezTo>
                  <a:cubicBezTo>
                    <a:pt x="649" y="785"/>
                    <a:pt x="679" y="702"/>
                    <a:pt x="725" y="596"/>
                  </a:cubicBezTo>
                  <a:cubicBezTo>
                    <a:pt x="771" y="490"/>
                    <a:pt x="816" y="400"/>
                    <a:pt x="862" y="324"/>
                  </a:cubicBezTo>
                  <a:cubicBezTo>
                    <a:pt x="908" y="248"/>
                    <a:pt x="960" y="188"/>
                    <a:pt x="998" y="143"/>
                  </a:cubicBezTo>
                  <a:cubicBezTo>
                    <a:pt x="1036" y="98"/>
                    <a:pt x="1051" y="75"/>
                    <a:pt x="1088" y="52"/>
                  </a:cubicBezTo>
                  <a:cubicBezTo>
                    <a:pt x="1125" y="29"/>
                    <a:pt x="1179" y="0"/>
                    <a:pt x="1224" y="7"/>
                  </a:cubicBezTo>
                  <a:cubicBezTo>
                    <a:pt x="1269" y="14"/>
                    <a:pt x="1322" y="67"/>
                    <a:pt x="1360" y="97"/>
                  </a:cubicBezTo>
                  <a:cubicBezTo>
                    <a:pt x="1398" y="127"/>
                    <a:pt x="1413" y="128"/>
                    <a:pt x="1451" y="188"/>
                  </a:cubicBezTo>
                  <a:cubicBezTo>
                    <a:pt x="1489" y="248"/>
                    <a:pt x="1534" y="362"/>
                    <a:pt x="1587" y="460"/>
                  </a:cubicBezTo>
                  <a:cubicBezTo>
                    <a:pt x="1640" y="558"/>
                    <a:pt x="1686" y="650"/>
                    <a:pt x="1769" y="778"/>
                  </a:cubicBezTo>
                  <a:cubicBezTo>
                    <a:pt x="1852" y="906"/>
                    <a:pt x="2018" y="1133"/>
                    <a:pt x="2086" y="1231"/>
                  </a:cubicBezTo>
                  <a:cubicBezTo>
                    <a:pt x="2154" y="1329"/>
                    <a:pt x="2124" y="1269"/>
                    <a:pt x="2177" y="1367"/>
                  </a:cubicBezTo>
                  <a:cubicBezTo>
                    <a:pt x="2230" y="1465"/>
                    <a:pt x="2336" y="1685"/>
                    <a:pt x="2404" y="1821"/>
                  </a:cubicBezTo>
                  <a:cubicBezTo>
                    <a:pt x="2472" y="1957"/>
                    <a:pt x="2502" y="2063"/>
                    <a:pt x="2585" y="2184"/>
                  </a:cubicBezTo>
                  <a:cubicBezTo>
                    <a:pt x="2668" y="2305"/>
                    <a:pt x="2774" y="2434"/>
                    <a:pt x="2903" y="2547"/>
                  </a:cubicBezTo>
                  <a:cubicBezTo>
                    <a:pt x="3032" y="2660"/>
                    <a:pt x="3281" y="2811"/>
                    <a:pt x="3356" y="2864"/>
                  </a:cubicBezTo>
                </a:path>
              </a:pathLst>
            </a:custGeom>
            <a:noFill/>
            <a:ln w="28575" cmpd="sng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14" name="Rectangle 14"/>
            <p:cNvSpPr>
              <a:spLocks noChangeArrowheads="1"/>
            </p:cNvSpPr>
            <p:nvPr/>
          </p:nvSpPr>
          <p:spPr bwMode="auto">
            <a:xfrm>
              <a:off x="2213" y="3570"/>
              <a:ext cx="91" cy="136"/>
            </a:xfrm>
            <a:prstGeom prst="rect">
              <a:avLst/>
            </a:prstGeom>
            <a:solidFill>
              <a:srgbClr val="CFF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15" name="Rectangle 15"/>
            <p:cNvSpPr>
              <a:spLocks noChangeArrowheads="1"/>
            </p:cNvSpPr>
            <p:nvPr/>
          </p:nvSpPr>
          <p:spPr bwMode="auto">
            <a:xfrm>
              <a:off x="2213" y="3717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GB" sz="4400"/>
              <a:t>Electromagnetic showers</a:t>
            </a:r>
            <a:endParaRPr lang="en-US" sz="440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2051-E595-7140-B2AB-0B2C0B0A61C4}" type="slidenum">
              <a:rPr lang="en-US"/>
              <a:pPr/>
              <a:t>60</a:t>
            </a:fld>
            <a:endParaRPr lang="en-US"/>
          </a:p>
        </p:txBody>
      </p:sp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3592"/>
            <a:ext cx="8610600" cy="672307"/>
          </a:xfrm>
        </p:spPr>
        <p:txBody>
          <a:bodyPr/>
          <a:lstStyle/>
          <a:p>
            <a:r>
              <a:rPr lang="en-US" dirty="0"/>
              <a:t>CMS ECAL</a:t>
            </a:r>
            <a:endParaRPr lang="en-GB" dirty="0"/>
          </a:p>
        </p:txBody>
      </p:sp>
      <p:grpSp>
        <p:nvGrpSpPr>
          <p:cNvPr id="897054" name="Group 30"/>
          <p:cNvGrpSpPr>
            <a:grpSpLocks/>
          </p:cNvGrpSpPr>
          <p:nvPr/>
        </p:nvGrpSpPr>
        <p:grpSpPr bwMode="auto">
          <a:xfrm>
            <a:off x="250825" y="1004888"/>
            <a:ext cx="8696325" cy="5127625"/>
            <a:chOff x="158" y="663"/>
            <a:chExt cx="5478" cy="3230"/>
          </a:xfrm>
        </p:grpSpPr>
        <p:pic>
          <p:nvPicPr>
            <p:cNvPr id="897053" name="Picture 29" descr="tot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1" y="1646"/>
              <a:ext cx="2934" cy="2120"/>
            </a:xfrm>
            <a:prstGeom prst="rect">
              <a:avLst/>
            </a:prstGeom>
            <a:noFill/>
          </p:spPr>
        </p:pic>
        <p:grpSp>
          <p:nvGrpSpPr>
            <p:cNvPr id="897031" name="Group 7"/>
            <p:cNvGrpSpPr>
              <a:grpSpLocks/>
            </p:cNvGrpSpPr>
            <p:nvPr/>
          </p:nvGrpSpPr>
          <p:grpSpPr bwMode="auto">
            <a:xfrm>
              <a:off x="158" y="663"/>
              <a:ext cx="5478" cy="3230"/>
              <a:chOff x="158" y="663"/>
              <a:chExt cx="5478" cy="3230"/>
            </a:xfrm>
          </p:grpSpPr>
          <p:grpSp>
            <p:nvGrpSpPr>
              <p:cNvPr id="897032" name="Group 8"/>
              <p:cNvGrpSpPr>
                <a:grpSpLocks/>
              </p:cNvGrpSpPr>
              <p:nvPr/>
            </p:nvGrpSpPr>
            <p:grpSpPr bwMode="auto">
              <a:xfrm>
                <a:off x="158" y="663"/>
                <a:ext cx="5478" cy="3230"/>
                <a:chOff x="158" y="663"/>
                <a:chExt cx="5478" cy="3230"/>
              </a:xfrm>
            </p:grpSpPr>
            <p:grpSp>
              <p:nvGrpSpPr>
                <p:cNvPr id="897033" name="Group 9"/>
                <p:cNvGrpSpPr>
                  <a:grpSpLocks/>
                </p:cNvGrpSpPr>
                <p:nvPr/>
              </p:nvGrpSpPr>
              <p:grpSpPr bwMode="auto">
                <a:xfrm>
                  <a:off x="158" y="663"/>
                  <a:ext cx="5478" cy="3230"/>
                  <a:chOff x="158" y="663"/>
                  <a:chExt cx="5478" cy="3230"/>
                </a:xfrm>
              </p:grpSpPr>
              <p:sp>
                <p:nvSpPr>
                  <p:cNvPr id="89703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00" y="1933"/>
                    <a:ext cx="1723" cy="761"/>
                  </a:xfrm>
                  <a:prstGeom prst="rect">
                    <a:avLst/>
                  </a:prstGeom>
                  <a:solidFill>
                    <a:srgbClr val="00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lIns="36000" tIns="36000" rIns="36000" bIns="36000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Endcaps: </a:t>
                    </a:r>
                  </a:p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14648 Crystals (1 type) </a:t>
                    </a:r>
                  </a:p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30 x 30 x 220 mm</a:t>
                    </a:r>
                    <a:r>
                      <a:rPr kumimoji="0" lang="en-GB" sz="1600" b="1" i="0" baseline="3000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 (24.7 X</a:t>
                    </a:r>
                    <a:r>
                      <a:rPr kumimoji="0" lang="en-GB" sz="1600" b="1" i="0" baseline="-25000">
                        <a:solidFill>
                          <a:schemeClr val="bg1"/>
                        </a:solidFill>
                      </a:rPr>
                      <a:t>0</a:t>
                    </a: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)</a:t>
                    </a:r>
                  </a:p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Vacuum photo-triodes</a:t>
                    </a:r>
                  </a:p>
                </p:txBody>
              </p:sp>
              <p:sp>
                <p:nvSpPr>
                  <p:cNvPr id="89703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17" y="663"/>
                    <a:ext cx="2812" cy="76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lIns="36000" tIns="36000" rIns="36000" bIns="36000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/>
                      <a:t>Barrel: 36 Supermodules (18 per half-barrel)</a:t>
                    </a:r>
                  </a:p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/>
                      <a:t> 61200 Crystals (34 types)</a:t>
                    </a:r>
                  </a:p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/>
                      <a:t>~ 24 x 24 x 230 mm</a:t>
                    </a:r>
                    <a:r>
                      <a:rPr kumimoji="0" lang="en-GB" sz="1600" b="1" i="0" baseline="30000"/>
                      <a:t>3</a:t>
                    </a:r>
                    <a:r>
                      <a:rPr kumimoji="0" lang="en-GB" sz="1600" b="1" i="0"/>
                      <a:t> (25.8 X</a:t>
                    </a:r>
                    <a:r>
                      <a:rPr kumimoji="0" lang="en-GB" sz="1600" b="1" i="0" baseline="-25000"/>
                      <a:t>0</a:t>
                    </a:r>
                    <a:r>
                      <a:rPr kumimoji="0" lang="en-GB" sz="1600" b="1" i="0"/>
                      <a:t>)</a:t>
                    </a:r>
                  </a:p>
                  <a:p>
                    <a:pPr>
                      <a:spcBef>
                        <a:spcPct val="20000"/>
                      </a:spcBef>
                    </a:pPr>
                    <a:r>
                      <a:rPr kumimoji="0" lang="en-GB" sz="1600" b="1" i="0"/>
                      <a:t>Avalanche photo-diodes</a:t>
                    </a:r>
                  </a:p>
                </p:txBody>
              </p:sp>
              <p:sp>
                <p:nvSpPr>
                  <p:cNvPr id="897036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00" y="3521"/>
                    <a:ext cx="1452" cy="3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kumimoji="0" lang="en-US" sz="1600" b="1" i="0"/>
                      <a:t>All channels’ gains</a:t>
                    </a:r>
                  </a:p>
                  <a:p>
                    <a:pPr algn="ctr"/>
                    <a:r>
                      <a:rPr kumimoji="0" lang="en-US" sz="1600" b="1" i="0"/>
                      <a:t>monitored with laser</a:t>
                    </a:r>
                    <a:endParaRPr kumimoji="0" lang="en-GB" sz="1600" b="1" i="0"/>
                  </a:p>
                </p:txBody>
              </p:sp>
              <p:sp>
                <p:nvSpPr>
                  <p:cNvPr id="897037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9" y="3675"/>
                    <a:ext cx="1743" cy="21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kumimoji="0" lang="en-US" sz="1600" b="1" i="0"/>
                      <a:t>Crystals point 3</a:t>
                    </a:r>
                    <a:r>
                      <a:rPr kumimoji="0" lang="en-US" sz="1600" b="1" i="0">
                        <a:ea typeface="Arial" pitchFamily="-112" charset="0"/>
                        <a:cs typeface="Arial" pitchFamily="-112" charset="0"/>
                      </a:rPr>
                      <a:t>º off vertex</a:t>
                    </a:r>
                  </a:p>
                </p:txBody>
              </p:sp>
              <p:sp>
                <p:nvSpPr>
                  <p:cNvPr id="897038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00" y="2840"/>
                    <a:ext cx="1732" cy="366"/>
                  </a:xfrm>
                  <a:prstGeom prst="rect">
                    <a:avLst/>
                  </a:prstGeom>
                  <a:solidFill>
                    <a:srgbClr val="993366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kumimoji="0" lang="en-US" sz="1600" b="1" i="0">
                        <a:solidFill>
                          <a:schemeClr val="bg1"/>
                        </a:solidFill>
                      </a:rPr>
                      <a:t>Pb/Silicon pre-shower for </a:t>
                    </a:r>
                    <a:r>
                      <a:rPr kumimoji="0" lang="el-GR" sz="1600" b="1" i="0">
                        <a:solidFill>
                          <a:schemeClr val="bg1"/>
                        </a:solidFill>
                        <a:ea typeface="Arial" pitchFamily="-112" charset="0"/>
                        <a:cs typeface="Arial" pitchFamily="-112" charset="0"/>
                      </a:rPr>
                      <a:t>π</a:t>
                    </a:r>
                    <a:r>
                      <a:rPr kumimoji="0" lang="en-US" sz="1600" b="1" i="0">
                        <a:solidFill>
                          <a:schemeClr val="bg1"/>
                        </a:solidFill>
                        <a:ea typeface="Arial" pitchFamily="-112" charset="0"/>
                        <a:cs typeface="Arial" pitchFamily="-112" charset="0"/>
                      </a:rPr>
                      <a:t>°/</a:t>
                    </a:r>
                    <a:r>
                      <a:rPr kumimoji="0" lang="el-GR" sz="1600" b="1" i="0">
                        <a:solidFill>
                          <a:schemeClr val="bg1"/>
                        </a:solidFill>
                        <a:ea typeface="Times New Roman" pitchFamily="-112" charset="0"/>
                        <a:cs typeface="Times New Roman" pitchFamily="-112" charset="0"/>
                      </a:rPr>
                      <a:t>γ</a:t>
                    </a:r>
                    <a:r>
                      <a:rPr kumimoji="0" lang="en-US" sz="1600" b="1" i="0">
                        <a:solidFill>
                          <a:schemeClr val="bg1"/>
                        </a:solidFill>
                        <a:ea typeface="Times New Roman" pitchFamily="-112" charset="0"/>
                        <a:cs typeface="Times New Roman" pitchFamily="-112" charset="0"/>
                      </a:rPr>
                      <a:t> discrimination (3 </a:t>
                    </a: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kumimoji="0" lang="en-GB" sz="1600" b="1" i="0" baseline="-25000">
                        <a:solidFill>
                          <a:schemeClr val="bg1"/>
                        </a:solidFill>
                      </a:rPr>
                      <a:t>0</a:t>
                    </a:r>
                    <a:r>
                      <a:rPr kumimoji="0" lang="en-GB" sz="1600" b="1" i="0">
                        <a:solidFill>
                          <a:schemeClr val="bg1"/>
                        </a:solidFill>
                      </a:rPr>
                      <a:t>)</a:t>
                    </a:r>
                    <a:endParaRPr kumimoji="0" lang="el-GR" sz="1600" b="1" i="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89703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58" y="2386"/>
                    <a:ext cx="2857" cy="1498"/>
                    <a:chOff x="158" y="2386"/>
                    <a:chExt cx="2857" cy="1498"/>
                  </a:xfrm>
                </p:grpSpPr>
                <p:sp>
                  <p:nvSpPr>
                    <p:cNvPr id="897040" name="Line 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19" y="2795"/>
                      <a:ext cx="1996" cy="108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704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91" y="3294"/>
                      <a:ext cx="395" cy="19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kumimoji="0" lang="en-US" sz="1400" i="0"/>
                        <a:t>7.9 m</a:t>
                      </a:r>
                    </a:p>
                  </p:txBody>
                </p:sp>
                <p:sp>
                  <p:nvSpPr>
                    <p:cNvPr id="897042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" y="2386"/>
                      <a:ext cx="635" cy="13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704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" y="2976"/>
                      <a:ext cx="395" cy="19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kumimoji="0" lang="en-US" sz="1400" i="0"/>
                        <a:t>3.6 m</a:t>
                      </a:r>
                    </a:p>
                  </p:txBody>
                </p:sp>
              </p:grpSp>
              <p:sp>
                <p:nvSpPr>
                  <p:cNvPr id="897044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5" y="663"/>
                    <a:ext cx="1908" cy="448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kumimoji="0" lang="en-GB" sz="2000" i="0">
                        <a:solidFill>
                          <a:schemeClr val="bg1"/>
                        </a:solidFill>
                      </a:rPr>
                      <a:t>Compact, homogeneous,</a:t>
                    </a:r>
                  </a:p>
                  <a:p>
                    <a:r>
                      <a:rPr kumimoji="0" lang="en-GB" sz="2000" i="0">
                        <a:solidFill>
                          <a:schemeClr val="bg1"/>
                        </a:solidFill>
                      </a:rPr>
                      <a:t>within magnet, precise</a:t>
                    </a:r>
                  </a:p>
                </p:txBody>
              </p:sp>
              <p:sp>
                <p:nvSpPr>
                  <p:cNvPr id="897045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0" y="1797"/>
                    <a:ext cx="719" cy="24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kumimoji="0" lang="en-US" sz="1600" b="1" i="0"/>
                      <a:t>90 tonnes</a:t>
                    </a:r>
                    <a:endParaRPr kumimoji="0" lang="en-GB" sz="1600" b="1" i="0"/>
                  </a:p>
                </p:txBody>
              </p:sp>
              <p:sp>
                <p:nvSpPr>
                  <p:cNvPr id="897046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00" y="1425"/>
                    <a:ext cx="1836" cy="218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kumimoji="0" lang="en-US" sz="1600" b="1" i="0"/>
                      <a:t>4 Modules per Supermodule</a:t>
                    </a:r>
                  </a:p>
                </p:txBody>
              </p:sp>
            </p:grpSp>
            <p:sp>
              <p:nvSpPr>
                <p:cNvPr id="897047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494" y="2478"/>
                  <a:ext cx="1406" cy="49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704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040" y="1434"/>
                  <a:ext cx="1542" cy="108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7049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405" y="1434"/>
                  <a:ext cx="2178" cy="81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7050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811" y="1661"/>
                  <a:ext cx="1225" cy="8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7051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2902" y="2296"/>
                  <a:ext cx="9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97052" name="Text Box 28"/>
              <p:cNvSpPr txBox="1">
                <a:spLocks noChangeArrowheads="1"/>
              </p:cNvSpPr>
              <p:nvPr/>
            </p:nvSpPr>
            <p:spPr bwMode="auto">
              <a:xfrm>
                <a:off x="295" y="1162"/>
                <a:ext cx="1615" cy="44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GB" sz="2000" i="0">
                    <a:solidFill>
                      <a:schemeClr val="bg1"/>
                    </a:solidFill>
                  </a:rPr>
                  <a:t>Fast, high granularity</a:t>
                </a:r>
              </a:p>
              <a:p>
                <a:r>
                  <a:rPr kumimoji="0" lang="en-GB" sz="2000" i="0">
                    <a:solidFill>
                      <a:schemeClr val="bg1"/>
                    </a:solidFill>
                  </a:rPr>
                  <a:t>Radiation “hard”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97C3-4E3C-B147-9E34-8D75E18358A5}" type="slidenum">
              <a:rPr lang="en-US"/>
              <a:pPr/>
              <a:t>61</a:t>
            </a:fld>
            <a:endParaRPr lang="en-US"/>
          </a:p>
        </p:txBody>
      </p:sp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CMS ECAL construction: Barrel</a:t>
            </a:r>
          </a:p>
        </p:txBody>
      </p:sp>
      <p:grpSp>
        <p:nvGrpSpPr>
          <p:cNvPr id="898068" name="Group 20"/>
          <p:cNvGrpSpPr>
            <a:grpSpLocks/>
          </p:cNvGrpSpPr>
          <p:nvPr/>
        </p:nvGrpSpPr>
        <p:grpSpPr bwMode="auto">
          <a:xfrm>
            <a:off x="252413" y="1300163"/>
            <a:ext cx="3475037" cy="1993900"/>
            <a:chOff x="159" y="819"/>
            <a:chExt cx="2189" cy="1256"/>
          </a:xfrm>
        </p:grpSpPr>
        <p:pic>
          <p:nvPicPr>
            <p:cNvPr id="898052" name="Picture 4" descr="submodul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3" y="819"/>
              <a:ext cx="1507" cy="1017"/>
            </a:xfrm>
            <a:prstGeom prst="rect">
              <a:avLst/>
            </a:prstGeom>
            <a:noFill/>
          </p:spPr>
        </p:pic>
        <p:pic>
          <p:nvPicPr>
            <p:cNvPr id="898053" name="Picture 5" descr="Submo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9" y="828"/>
              <a:ext cx="635" cy="1247"/>
            </a:xfrm>
            <a:prstGeom prst="rect">
              <a:avLst/>
            </a:prstGeom>
            <a:noFill/>
          </p:spPr>
        </p:pic>
        <p:sp>
          <p:nvSpPr>
            <p:cNvPr id="898054" name="Text Box 6"/>
            <p:cNvSpPr txBox="1">
              <a:spLocks noChangeArrowheads="1"/>
            </p:cNvSpPr>
            <p:nvPr/>
          </p:nvSpPr>
          <p:spPr bwMode="auto">
            <a:xfrm>
              <a:off x="753" y="1865"/>
              <a:ext cx="1595" cy="19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85341" tIns="42670" rIns="85341" bIns="42670">
              <a:prstTxWarp prst="textNoShape">
                <a:avLst/>
              </a:prstTxWarp>
              <a:spAutoFit/>
            </a:bodyPr>
            <a:lstStyle/>
            <a:p>
              <a:pPr algn="ctr" defTabSz="854075">
                <a:spcBef>
                  <a:spcPct val="50000"/>
                </a:spcBef>
              </a:pPr>
              <a:r>
                <a:rPr kumimoji="0" lang="en-GB" sz="1500" b="1" i="0">
                  <a:solidFill>
                    <a:srgbClr val="0000FF"/>
                  </a:solidFill>
                  <a:ea typeface="Arial" pitchFamily="-112" charset="0"/>
                  <a:cs typeface="Arial" pitchFamily="-112" charset="0"/>
                </a:rPr>
                <a:t>Sub-module: 10 crystals</a:t>
              </a:r>
              <a:endParaRPr kumimoji="0" lang="en-US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898055" name="Group 7"/>
          <p:cNvGrpSpPr>
            <a:grpSpLocks/>
          </p:cNvGrpSpPr>
          <p:nvPr/>
        </p:nvGrpSpPr>
        <p:grpSpPr bwMode="auto">
          <a:xfrm>
            <a:off x="650875" y="4178300"/>
            <a:ext cx="3544888" cy="1657350"/>
            <a:chOff x="444" y="2235"/>
            <a:chExt cx="2419" cy="1102"/>
          </a:xfrm>
        </p:grpSpPr>
        <p:pic>
          <p:nvPicPr>
            <p:cNvPr id="898056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4" y="2235"/>
              <a:ext cx="2419" cy="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98057" name="Text Box 9"/>
            <p:cNvSpPr txBox="1">
              <a:spLocks noChangeArrowheads="1"/>
            </p:cNvSpPr>
            <p:nvPr/>
          </p:nvSpPr>
          <p:spPr bwMode="auto">
            <a:xfrm>
              <a:off x="761" y="3141"/>
              <a:ext cx="1824" cy="19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33599" tIns="33599" rIns="33599" bIns="33599">
              <a:prstTxWarp prst="textNoShape">
                <a:avLst/>
              </a:prstTxWarp>
              <a:spAutoFit/>
            </a:bodyPr>
            <a:lstStyle/>
            <a:p>
              <a:pPr defTabSz="854075">
                <a:spcBef>
                  <a:spcPct val="50000"/>
                </a:spcBef>
              </a:pPr>
              <a:r>
                <a:rPr kumimoji="0" lang="en-GB" sz="1500" b="1" i="0">
                  <a:solidFill>
                    <a:srgbClr val="0000FF"/>
                  </a:solidFill>
                  <a:ea typeface="Arial" pitchFamily="-112" charset="0"/>
                  <a:cs typeface="Arial" pitchFamily="-112" charset="0"/>
                </a:rPr>
                <a:t>Super-module: 1700 crystals</a:t>
              </a:r>
              <a:endParaRPr kumimoji="0" lang="en-US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898067" name="Group 19"/>
          <p:cNvGrpSpPr>
            <a:grpSpLocks/>
          </p:cNvGrpSpPr>
          <p:nvPr/>
        </p:nvGrpSpPr>
        <p:grpSpPr bwMode="auto">
          <a:xfrm>
            <a:off x="4554538" y="1033463"/>
            <a:ext cx="3987800" cy="1970087"/>
            <a:chOff x="2869" y="651"/>
            <a:chExt cx="2512" cy="1241"/>
          </a:xfrm>
        </p:grpSpPr>
        <p:pic>
          <p:nvPicPr>
            <p:cNvPr id="898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69" y="663"/>
              <a:ext cx="1147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98060" name="Text Box 12"/>
            <p:cNvSpPr txBox="1">
              <a:spLocks noChangeArrowheads="1"/>
            </p:cNvSpPr>
            <p:nvPr/>
          </p:nvSpPr>
          <p:spPr bwMode="auto">
            <a:xfrm>
              <a:off x="3246" y="1694"/>
              <a:ext cx="1607" cy="19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85341" tIns="42670" rIns="85341" bIns="42670">
              <a:prstTxWarp prst="textNoShape">
                <a:avLst/>
              </a:prstTxWarp>
              <a:spAutoFit/>
            </a:bodyPr>
            <a:lstStyle/>
            <a:p>
              <a:pPr algn="ctr" defTabSz="854075">
                <a:spcBef>
                  <a:spcPct val="50000"/>
                </a:spcBef>
              </a:pPr>
              <a:r>
                <a:rPr kumimoji="0" lang="en-GB" sz="1500" b="1" i="0">
                  <a:solidFill>
                    <a:srgbClr val="0000FF"/>
                  </a:solidFill>
                  <a:ea typeface="Arial" pitchFamily="-112" charset="0"/>
                  <a:cs typeface="Arial" pitchFamily="-112" charset="0"/>
                </a:rPr>
                <a:t>Module: 400/500 crystals</a:t>
              </a:r>
              <a:endParaRPr kumimoji="0" lang="en-US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endParaRPr>
            </a:p>
          </p:txBody>
        </p:sp>
        <p:pic>
          <p:nvPicPr>
            <p:cNvPr id="898061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41" y="651"/>
              <a:ext cx="1340" cy="1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98062" name="Group 14"/>
          <p:cNvGrpSpPr>
            <a:grpSpLocks/>
          </p:cNvGrpSpPr>
          <p:nvPr/>
        </p:nvGrpSpPr>
        <p:grpSpPr bwMode="auto">
          <a:xfrm>
            <a:off x="4630738" y="3452813"/>
            <a:ext cx="3859212" cy="2728912"/>
            <a:chOff x="2917" y="2375"/>
            <a:chExt cx="2431" cy="1719"/>
          </a:xfrm>
        </p:grpSpPr>
        <p:pic>
          <p:nvPicPr>
            <p:cNvPr id="898063" name="Picture 15" descr="IMG_02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17" y="2504"/>
              <a:ext cx="1088" cy="1582"/>
            </a:xfrm>
            <a:prstGeom prst="rect">
              <a:avLst/>
            </a:prstGeom>
            <a:noFill/>
          </p:spPr>
        </p:pic>
        <p:pic>
          <p:nvPicPr>
            <p:cNvPr id="898064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36" y="2504"/>
              <a:ext cx="1212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98065" name="Text Box 17"/>
            <p:cNvSpPr txBox="1">
              <a:spLocks noChangeArrowheads="1"/>
            </p:cNvSpPr>
            <p:nvPr/>
          </p:nvSpPr>
          <p:spPr bwMode="auto">
            <a:xfrm>
              <a:off x="3173" y="2375"/>
              <a:ext cx="50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854075">
                <a:spcBef>
                  <a:spcPct val="50000"/>
                </a:spcBef>
              </a:pPr>
              <a:r>
                <a:rPr kumimoji="0" lang="en-GB" sz="1500" b="1" i="0">
                  <a:solidFill>
                    <a:srgbClr val="FF0000"/>
                  </a:solidFill>
                  <a:latin typeface="Helvetica" pitchFamily="-112" charset="0"/>
                </a:rPr>
                <a:t>Bare SM</a:t>
              </a:r>
            </a:p>
          </p:txBody>
        </p:sp>
        <p:sp>
          <p:nvSpPr>
            <p:cNvPr id="898066" name="Text Box 18"/>
            <p:cNvSpPr txBox="1">
              <a:spLocks noChangeArrowheads="1"/>
            </p:cNvSpPr>
            <p:nvPr/>
          </p:nvSpPr>
          <p:spPr bwMode="auto">
            <a:xfrm>
              <a:off x="4262" y="2375"/>
              <a:ext cx="9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854075">
                <a:spcBef>
                  <a:spcPct val="50000"/>
                </a:spcBef>
              </a:pPr>
              <a:r>
                <a:rPr kumimoji="0" lang="en-GB" sz="1500" b="1" i="0">
                  <a:solidFill>
                    <a:srgbClr val="FF0000"/>
                  </a:solidFill>
                  <a:latin typeface="Helvetica" pitchFamily="-112" charset="0"/>
                </a:rPr>
                <a:t>SM with cooling</a:t>
              </a:r>
            </a:p>
          </p:txBody>
        </p:sp>
      </p:grp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2F01-040E-5146-A9C7-68A9F5DECD92}" type="slidenum">
              <a:rPr lang="en-US"/>
              <a:pPr/>
              <a:t>62</a:t>
            </a:fld>
            <a:endParaRPr lang="en-US"/>
          </a:p>
        </p:txBody>
      </p:sp>
      <p:sp>
        <p:nvSpPr>
          <p:cNvPr id="91955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85341" tIns="42670" rIns="85341" bIns="42670"/>
          <a:lstStyle/>
          <a:p>
            <a:r>
              <a:rPr lang="en-GB" sz="2800"/>
              <a:t>CMS ECAL construction: endcap</a:t>
            </a:r>
          </a:p>
        </p:txBody>
      </p:sp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6765925" y="2746375"/>
            <a:ext cx="2192338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33599" tIns="33599" rIns="33599" bIns="33599">
            <a:prstTxWarp prst="textNoShape">
              <a:avLst/>
            </a:prstTxWarp>
            <a:spAutoFit/>
          </a:bodyPr>
          <a:lstStyle/>
          <a:p>
            <a:pPr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Supercrystal mounting on a Dee backplate</a:t>
            </a:r>
          </a:p>
        </p:txBody>
      </p:sp>
      <p:pic>
        <p:nvPicPr>
          <p:cNvPr id="919557" name="Picture 23" descr="sc-mechani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1177925"/>
            <a:ext cx="2128838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9558" name="Text Box 24"/>
          <p:cNvSpPr txBox="1">
            <a:spLocks noChangeArrowheads="1"/>
          </p:cNvSpPr>
          <p:nvPr/>
        </p:nvSpPr>
        <p:spPr bwMode="auto">
          <a:xfrm>
            <a:off x="200025" y="2746375"/>
            <a:ext cx="2473325" cy="314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prstTxWarp prst="textNoShape">
              <a:avLst/>
            </a:prstTxWarp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Supercrystal: 25 crystals</a:t>
            </a:r>
            <a:endParaRPr kumimoji="0" lang="en-US" sz="1500" b="1" i="0">
              <a:solidFill>
                <a:srgbClr val="0000FF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919559" name="Picture 25" descr="Dee-with-s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5925" y="1177925"/>
            <a:ext cx="219233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9560" name="Text Box 27"/>
          <p:cNvSpPr txBox="1">
            <a:spLocks noChangeArrowheads="1"/>
          </p:cNvSpPr>
          <p:nvPr/>
        </p:nvSpPr>
        <p:spPr bwMode="auto">
          <a:xfrm>
            <a:off x="4970463" y="6021388"/>
            <a:ext cx="3722687" cy="2952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33599" tIns="33599" rIns="33599" bIns="33599">
            <a:prstTxWarp prst="textNoShape">
              <a:avLst/>
            </a:prstTxWarp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A completed Dee with all Supercrystals</a:t>
            </a:r>
            <a:endParaRPr kumimoji="0" lang="en-US" sz="1500" b="1" i="0">
              <a:solidFill>
                <a:srgbClr val="0000FF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919561" name="Picture 28" descr="sc-assembly-j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0488" y="1177925"/>
            <a:ext cx="10969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9562" name="Text Box 29"/>
          <p:cNvSpPr txBox="1">
            <a:spLocks noChangeArrowheads="1"/>
          </p:cNvSpPr>
          <p:nvPr/>
        </p:nvSpPr>
        <p:spPr bwMode="auto">
          <a:xfrm>
            <a:off x="4905375" y="2746375"/>
            <a:ext cx="1528763" cy="314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prstTxWarp prst="textNoShape">
              <a:avLst/>
            </a:prstTxWarp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Assembly jig</a:t>
            </a:r>
            <a:endParaRPr kumimoji="0" lang="en-US" sz="1500" b="1" i="0">
              <a:solidFill>
                <a:srgbClr val="0000FF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919563" name="Picture 33" descr="003_SC%20Produc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4800" y="1177925"/>
            <a:ext cx="19272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9564" name="Text Box 34"/>
          <p:cNvSpPr txBox="1">
            <a:spLocks noChangeArrowheads="1"/>
          </p:cNvSpPr>
          <p:nvPr/>
        </p:nvSpPr>
        <p:spPr bwMode="auto">
          <a:xfrm>
            <a:off x="2867025" y="2746375"/>
            <a:ext cx="1897063" cy="314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prstTxWarp prst="textNoShape">
              <a:avLst/>
            </a:prstTxWarp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endcap crystals</a:t>
            </a:r>
            <a:endParaRPr kumimoji="0" lang="en-US" sz="1500" b="1" i="0">
              <a:solidFill>
                <a:srgbClr val="0000FF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919565" name="Picture 36" descr="005_Dee%201%20finished-edit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4150" y="3565525"/>
            <a:ext cx="43211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9566" name="Text Box 37"/>
          <p:cNvSpPr txBox="1">
            <a:spLocks noChangeArrowheads="1"/>
          </p:cNvSpPr>
          <p:nvPr/>
        </p:nvSpPr>
        <p:spPr bwMode="auto">
          <a:xfrm>
            <a:off x="184150" y="6021388"/>
            <a:ext cx="4321175" cy="2952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33599" tIns="33599" rIns="33599" bIns="33599">
            <a:prstTxWarp prst="textNoShape">
              <a:avLst/>
            </a:prstTxWarp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Cooling, electronics &amp; optical readout</a:t>
            </a:r>
            <a:endParaRPr kumimoji="0" lang="en-US" sz="1500" b="1" i="0">
              <a:solidFill>
                <a:srgbClr val="0000FF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919567" name="Picture 39" descr="dee2-special-lighting-edit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8675" y="3565525"/>
            <a:ext cx="4346575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81F8-FEF9-434C-8108-D743C34FD1FA}" type="slidenum">
              <a:rPr lang="en-US"/>
              <a:pPr/>
              <a:t>63</a:t>
            </a:fld>
            <a:endParaRPr lang="en-US"/>
          </a:p>
        </p:txBody>
      </p:sp>
      <p:pic>
        <p:nvPicPr>
          <p:cNvPr id="918532" name="Picture 4" descr="20070522_SM33_Installed_o"/>
          <p:cNvPicPr preferRelativeResize="0">
            <a:picLocks noGrp="1" noChangeArrowheads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>
          <a:xfrm>
            <a:off x="1233488" y="942975"/>
            <a:ext cx="6751637" cy="5378450"/>
          </a:xfrm>
          <a:noFill/>
        </p:spPr>
      </p:pic>
      <p:sp>
        <p:nvSpPr>
          <p:cNvPr id="918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CMS ECAL Barrel</a:t>
            </a:r>
            <a:endParaRPr lang="en-US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0C46-6259-2E40-8964-C4ACB41A6B60}" type="slidenum">
              <a:rPr lang="en-US"/>
              <a:pPr/>
              <a:t>64</a:t>
            </a:fld>
            <a:endParaRPr lang="en-US"/>
          </a:p>
        </p:txBody>
      </p:sp>
      <p:pic>
        <p:nvPicPr>
          <p:cNvPr id="921603" name="Picture 2" descr="Dee1-ro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2336800"/>
            <a:ext cx="22606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4" name="Picture 3" descr="Dee1-to-H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4775" y="1177925"/>
            <a:ext cx="314325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0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85341" tIns="42670" rIns="85341" bIns="42670"/>
          <a:lstStyle/>
          <a:p>
            <a:r>
              <a:rPr lang="en-GB" sz="2800"/>
              <a:t>CMS ECAL endcap</a:t>
            </a:r>
          </a:p>
        </p:txBody>
      </p:sp>
      <p:sp>
        <p:nvSpPr>
          <p:cNvPr id="921606" name="Text Box 5"/>
          <p:cNvSpPr txBox="1">
            <a:spLocks noChangeArrowheads="1"/>
          </p:cNvSpPr>
          <p:nvPr/>
        </p:nvSpPr>
        <p:spPr bwMode="auto">
          <a:xfrm>
            <a:off x="4756150" y="5940425"/>
            <a:ext cx="2193925" cy="228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33599" tIns="0" rIns="33599" bIns="0">
            <a:prstTxWarp prst="textNoShape">
              <a:avLst/>
            </a:prstTxWarp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Dee mounting on HE</a:t>
            </a:r>
            <a:endParaRPr kumimoji="0" lang="en-US" sz="1500" b="1" i="0">
              <a:solidFill>
                <a:srgbClr val="0000FF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921607" name="Picture 7" descr="lowering-De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0" y="1177925"/>
            <a:ext cx="22606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8" name="Picture 16" descr="IMGP086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0738" y="1177925"/>
            <a:ext cx="3005137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10" name="Text Box 18"/>
          <p:cNvSpPr txBox="1">
            <a:spLocks noChangeArrowheads="1"/>
          </p:cNvSpPr>
          <p:nvPr/>
        </p:nvSpPr>
        <p:spPr bwMode="auto">
          <a:xfrm>
            <a:off x="160338" y="5884863"/>
            <a:ext cx="2555875" cy="228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33599" tIns="0" rIns="33599" bIns="0">
            <a:prstTxWarp prst="textNoShape">
              <a:avLst/>
            </a:prstTxWarp>
            <a:spAutoFit/>
          </a:bodyPr>
          <a:lstStyle/>
          <a:p>
            <a:pPr algn="ctr" defTabSz="854075">
              <a:spcBef>
                <a:spcPct val="50000"/>
              </a:spcBef>
            </a:pPr>
            <a:r>
              <a:rPr kumimoji="0" lang="en-GB" sz="1500" b="1" i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Dee lowering and rotation</a:t>
            </a:r>
            <a:endParaRPr kumimoji="0" lang="en-US" sz="1500" b="1" i="0">
              <a:solidFill>
                <a:srgbClr val="0000FF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921611" name="Line 20"/>
          <p:cNvSpPr>
            <a:spLocks noChangeShapeType="1"/>
          </p:cNvSpPr>
          <p:nvPr/>
        </p:nvSpPr>
        <p:spPr bwMode="auto">
          <a:xfrm flipV="1">
            <a:off x="6367463" y="2882900"/>
            <a:ext cx="1593850" cy="8874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612" name="Picture 22" descr="IMGP0855-edit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39088" y="1177925"/>
            <a:ext cx="958850" cy="2319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1DB8-4B0A-4544-A1D0-B2E828C234A8}" type="slidenum">
              <a:rPr lang="en-US"/>
              <a:pPr/>
              <a:t>65</a:t>
            </a:fld>
            <a:endParaRPr lang="en-US"/>
          </a:p>
        </p:txBody>
      </p:sp>
      <p:pic>
        <p:nvPicPr>
          <p:cNvPr id="899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4089400"/>
            <a:ext cx="4792663" cy="2132013"/>
          </a:xfrm>
          <a:prstGeom prst="rect">
            <a:avLst/>
          </a:prstGeom>
          <a:noFill/>
        </p:spPr>
      </p:pic>
      <p:sp>
        <p:nvSpPr>
          <p:cNvPr id="899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ATLAS liquid argon e.m. calorimeter</a:t>
            </a:r>
            <a:endParaRPr lang="en-US"/>
          </a:p>
        </p:txBody>
      </p:sp>
      <p:sp>
        <p:nvSpPr>
          <p:cNvPr id="899076" name="Rectangle 4"/>
          <p:cNvSpPr>
            <a:spLocks noChangeArrowheads="1"/>
          </p:cNvSpPr>
          <p:nvPr/>
        </p:nvSpPr>
        <p:spPr bwMode="auto">
          <a:xfrm>
            <a:off x="304800" y="914400"/>
            <a:ext cx="86106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Sampling calorimeter with Pb absorber</a:t>
            </a:r>
            <a:endParaRPr lang="en-US" sz="2000" b="1">
              <a:solidFill>
                <a:srgbClr val="000099"/>
              </a:solidFill>
            </a:endParaRPr>
          </a:p>
        </p:txBody>
      </p:sp>
      <p:graphicFrame>
        <p:nvGraphicFramePr>
          <p:cNvPr id="899077" name="Object 5"/>
          <p:cNvGraphicFramePr>
            <a:graphicFrameLocks noChangeAspect="1"/>
          </p:cNvGraphicFramePr>
          <p:nvPr/>
        </p:nvGraphicFramePr>
        <p:xfrm>
          <a:off x="261938" y="1341438"/>
          <a:ext cx="1878012" cy="2433637"/>
        </p:xfrm>
        <a:graphic>
          <a:graphicData uri="http://schemas.openxmlformats.org/presentationml/2006/ole">
            <p:oleObj spid="_x0000_s899077" name="CorelPhotoPaint.Image.6" r:id="rId4" imgW="11287975" imgH="14626487" progId="">
              <p:embed/>
            </p:oleObj>
          </a:graphicData>
        </a:graphic>
      </p:graphicFrame>
      <p:sp>
        <p:nvSpPr>
          <p:cNvPr id="899078" name="AutoShape 6"/>
          <p:cNvSpPr>
            <a:spLocks noChangeArrowheads="1"/>
          </p:cNvSpPr>
          <p:nvPr/>
        </p:nvSpPr>
        <p:spPr bwMode="auto">
          <a:xfrm>
            <a:off x="2373313" y="1916113"/>
            <a:ext cx="942975" cy="406400"/>
          </a:xfrm>
          <a:prstGeom prst="rightArrow">
            <a:avLst>
              <a:gd name="adj1" fmla="val 50000"/>
              <a:gd name="adj2" fmla="val 94950"/>
            </a:avLst>
          </a:prstGeom>
          <a:solidFill>
            <a:srgbClr val="FFFF00"/>
          </a:solidFill>
          <a:ln w="1905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99079" name="Object 7"/>
          <p:cNvGraphicFramePr>
            <a:graphicFrameLocks noChangeAspect="1"/>
          </p:cNvGraphicFramePr>
          <p:nvPr/>
        </p:nvGraphicFramePr>
        <p:xfrm>
          <a:off x="3573463" y="1363663"/>
          <a:ext cx="2046287" cy="3048000"/>
        </p:xfrm>
        <a:graphic>
          <a:graphicData uri="http://schemas.openxmlformats.org/presentationml/2006/ole">
            <p:oleObj spid="_x0000_s899079" name="CorelPhotoPaint.Image.6" r:id="rId5" imgW="12655063" imgH="18851705" progId="">
              <p:embed/>
            </p:oleObj>
          </a:graphicData>
        </a:graphic>
      </p:graphicFrame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5591175" y="1341438"/>
            <a:ext cx="3552825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Accordion geometry: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Short signal leads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No dead space for cables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Longitudinal segmentation by cutting electrodes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endParaRPr lang="en-US" sz="1800" b="1" i="0">
              <a:solidFill>
                <a:srgbClr val="FF0000"/>
              </a:solidFill>
              <a:ea typeface="ＭＳ Ｐゴシック" pitchFamily="-112" charset="-128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E3C73-9D1A-1345-AFB9-9A744DCAA481}" type="slidenum">
              <a:rPr lang="en-US"/>
              <a:pPr/>
              <a:t>66</a:t>
            </a:fld>
            <a:endParaRPr lang="en-US"/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ATLAS Forward and Hadronic Calorimeters</a:t>
            </a:r>
          </a:p>
        </p:txBody>
      </p:sp>
      <p:pic>
        <p:nvPicPr>
          <p:cNvPr id="900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82688"/>
            <a:ext cx="2954338" cy="2528887"/>
          </a:xfrm>
          <a:prstGeom prst="rect">
            <a:avLst/>
          </a:prstGeom>
          <a:noFill/>
        </p:spPr>
      </p:pic>
      <p:pic>
        <p:nvPicPr>
          <p:cNvPr id="900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940175"/>
            <a:ext cx="2514600" cy="2108200"/>
          </a:xfrm>
          <a:prstGeom prst="rect">
            <a:avLst/>
          </a:prstGeom>
          <a:noFill/>
        </p:spPr>
      </p:pic>
      <p:sp>
        <p:nvSpPr>
          <p:cNvPr id="900101" name="Text Box 5"/>
          <p:cNvSpPr txBox="1">
            <a:spLocks noChangeArrowheads="1"/>
          </p:cNvSpPr>
          <p:nvPr/>
        </p:nvSpPr>
        <p:spPr bwMode="auto">
          <a:xfrm>
            <a:off x="152400" y="5913438"/>
            <a:ext cx="2484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1600" b="1" i="0"/>
              <a:t>FCAL1 Anode Structure</a:t>
            </a:r>
          </a:p>
        </p:txBody>
      </p:sp>
      <p:sp>
        <p:nvSpPr>
          <p:cNvPr id="900102" name="Text Box 6"/>
          <p:cNvSpPr txBox="1">
            <a:spLocks noChangeArrowheads="1"/>
          </p:cNvSpPr>
          <p:nvPr/>
        </p:nvSpPr>
        <p:spPr bwMode="auto">
          <a:xfrm>
            <a:off x="76200" y="877888"/>
            <a:ext cx="1684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1600" b="1" i="0"/>
              <a:t>FCAL End View</a:t>
            </a:r>
          </a:p>
        </p:txBody>
      </p:sp>
      <p:sp>
        <p:nvSpPr>
          <p:cNvPr id="900103" name="Text Box 7"/>
          <p:cNvSpPr txBox="1">
            <a:spLocks noChangeArrowheads="1"/>
          </p:cNvSpPr>
          <p:nvPr/>
        </p:nvSpPr>
        <p:spPr bwMode="auto">
          <a:xfrm>
            <a:off x="0" y="3527425"/>
            <a:ext cx="396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3000" i="0"/>
              <a:t> </a:t>
            </a:r>
            <a:r>
              <a:rPr kumimoji="0" lang="en-US" sz="1600" i="0"/>
              <a:t>LAr gap FCAL 1/2/3: 250/375/500 µm</a:t>
            </a:r>
          </a:p>
        </p:txBody>
      </p:sp>
      <p:pic>
        <p:nvPicPr>
          <p:cNvPr id="900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862263"/>
            <a:ext cx="52578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0105" name="Rectangle 9"/>
          <p:cNvSpPr>
            <a:spLocks noChangeArrowheads="1"/>
          </p:cNvSpPr>
          <p:nvPr/>
        </p:nvSpPr>
        <p:spPr bwMode="auto">
          <a:xfrm>
            <a:off x="3838575" y="939800"/>
            <a:ext cx="5305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US" sz="1800" b="1">
                <a:solidFill>
                  <a:srgbClr val="000099"/>
                </a:solidFill>
              </a:rPr>
              <a:t>Forward Calorimeter (FCal)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600" b="1" i="0">
                <a:solidFill>
                  <a:srgbClr val="FF0000"/>
                </a:solidFill>
                <a:ea typeface="ＭＳ Ｐゴシック" pitchFamily="-112" charset="-128"/>
              </a:rPr>
              <a:t>3 wheels per endcap (10</a:t>
            </a:r>
            <a:r>
              <a:rPr lang="en-US" sz="16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)</a:t>
            </a: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-112" charset="2"/>
              <a:buChar char="Ø"/>
            </a:pPr>
            <a:r>
              <a:rPr lang="en-US" sz="1400" i="0">
                <a:ea typeface="ＭＳ Ｐゴシック" pitchFamily="-112" charset="-128"/>
              </a:rPr>
              <a:t>Cu matrix for the first wheel (2.6</a:t>
            </a:r>
            <a:r>
              <a:rPr lang="en-US" sz="1400" i="0">
                <a:ea typeface="ＭＳ Ｐゴシック" pitchFamily="-112" charset="-128"/>
                <a:sym typeface="Symbol" pitchFamily="-112" charset="2"/>
              </a:rPr>
              <a:t>, 28X</a:t>
            </a:r>
            <a:r>
              <a:rPr lang="en-US" sz="1400" i="0" baseline="-25000">
                <a:ea typeface="ＭＳ Ｐゴシック" pitchFamily="-112" charset="-128"/>
                <a:sym typeface="Symbol" pitchFamily="-112" charset="2"/>
              </a:rPr>
              <a:t>0</a:t>
            </a:r>
            <a:r>
              <a:rPr lang="en-US" sz="1400" i="0">
                <a:ea typeface="ＭＳ Ｐゴシック" pitchFamily="-112" charset="-128"/>
                <a:sym typeface="Symbol" pitchFamily="-112" charset="2"/>
              </a:rPr>
              <a:t>)</a:t>
            </a:r>
            <a:endParaRPr lang="en-US" sz="1400" i="0">
              <a:ea typeface="ＭＳ Ｐゴシック" pitchFamily="-112" charset="-128"/>
            </a:endParaRP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-112" charset="2"/>
              <a:buChar char="Ø"/>
            </a:pPr>
            <a:r>
              <a:rPr lang="en-US" sz="1400" i="0">
                <a:ea typeface="ＭＳ Ｐゴシック" pitchFamily="-112" charset="-128"/>
              </a:rPr>
              <a:t>W matrix for the other two wheels (2x 3.7</a:t>
            </a:r>
            <a:r>
              <a:rPr lang="en-US" sz="1400" i="0">
                <a:ea typeface="ＭＳ Ｐゴシック" pitchFamily="-112" charset="-128"/>
                <a:sym typeface="Symbol" pitchFamily="-112" charset="2"/>
              </a:rPr>
              <a:t>)</a:t>
            </a:r>
            <a:endParaRPr lang="en-US" sz="1400" i="0">
              <a:ea typeface="ＭＳ Ｐゴシック" pitchFamily="-112" charset="-128"/>
            </a:endParaRP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US" sz="1800" b="1">
                <a:solidFill>
                  <a:srgbClr val="000099"/>
                </a:solidFill>
              </a:rPr>
              <a:t>Hadronic Endcap Calorimeter (HEC)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600" b="1" i="0">
                <a:solidFill>
                  <a:srgbClr val="FF0000"/>
                </a:solidFill>
                <a:ea typeface="ＭＳ Ｐゴシック" pitchFamily="-112" charset="-128"/>
              </a:rPr>
              <a:t>2 wheels per endcap (10</a:t>
            </a:r>
            <a:r>
              <a:rPr lang="en-US" sz="16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), 32 modules each</a:t>
            </a:r>
            <a:endParaRPr lang="en-US" sz="1600" b="1" i="0">
              <a:solidFill>
                <a:srgbClr val="FF0000"/>
              </a:solidFill>
              <a:ea typeface="ＭＳ Ｐゴシック" pitchFamily="-112" charset="-128"/>
            </a:endParaRP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-112" charset="2"/>
              <a:buChar char="Ø"/>
            </a:pPr>
            <a:r>
              <a:rPr lang="en-US" sz="1400" i="0">
                <a:ea typeface="ＭＳ Ｐゴシック" pitchFamily="-112" charset="-128"/>
              </a:rPr>
              <a:t>Cu absorbers (25mm and 50mm thick)</a:t>
            </a:r>
            <a:endParaRPr lang="en-US" sz="1600" i="0">
              <a:ea typeface="ＭＳ Ｐゴシック" pitchFamily="-112" charset="-128"/>
            </a:endParaRPr>
          </a:p>
          <a:p>
            <a:pPr marL="1143000" lvl="2" indent="-228600">
              <a:lnSpc>
                <a:spcPct val="7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-112" charset="2"/>
              <a:buChar char="Ø"/>
            </a:pPr>
            <a:r>
              <a:rPr lang="en-US" sz="1400" i="0">
                <a:ea typeface="ＭＳ Ｐゴシック" pitchFamily="-112" charset="-128"/>
              </a:rPr>
              <a:t>Each gap consists of 4 sub-gaps of 1.85mm</a:t>
            </a:r>
          </a:p>
        </p:txBody>
      </p:sp>
      <p:sp>
        <p:nvSpPr>
          <p:cNvPr id="900106" name="Text Box 10"/>
          <p:cNvSpPr txBox="1">
            <a:spLocks noChangeArrowheads="1"/>
          </p:cNvSpPr>
          <p:nvPr/>
        </p:nvSpPr>
        <p:spPr bwMode="auto">
          <a:xfrm>
            <a:off x="5334000" y="5786438"/>
            <a:ext cx="1390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1600" b="1" i="0"/>
              <a:t>HEC module</a:t>
            </a:r>
            <a:endParaRPr kumimoji="0" lang="en-US" sz="2600" b="1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9232-FAE1-1546-A21E-4C50F037D0D7}" type="slidenum">
              <a:rPr lang="en-US"/>
              <a:pPr/>
              <a:t>67</a:t>
            </a:fld>
            <a:endParaRPr lang="en-US"/>
          </a:p>
        </p:txBody>
      </p:sp>
      <p:pic>
        <p:nvPicPr>
          <p:cNvPr id="901122" name="Picture 2" descr="barrel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936625"/>
            <a:ext cx="8251825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ATLAS barrel calorimeter being moved to the IP</a:t>
            </a:r>
            <a:endParaRPr lang="en-US" sz="280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0855-1ABB-B740-96F4-BFE43BBC9F02}" type="slidenum">
              <a:rPr lang="en-US"/>
              <a:pPr/>
              <a:t>68</a:t>
            </a:fld>
            <a:endParaRPr lang="en-US"/>
          </a:p>
        </p:txBody>
      </p:sp>
      <p:pic>
        <p:nvPicPr>
          <p:cNvPr id="902146" name="Picture 2" descr="HBpi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725738"/>
            <a:ext cx="4694238" cy="3519487"/>
          </a:xfrm>
          <a:prstGeom prst="rect">
            <a:avLst/>
          </a:prstGeom>
          <a:noFill/>
        </p:spPr>
      </p:pic>
      <p:sp>
        <p:nvSpPr>
          <p:cNvPr id="902147" name="Text Box 3"/>
          <p:cNvSpPr txBox="1">
            <a:spLocks noChangeArrowheads="1"/>
          </p:cNvSpPr>
          <p:nvPr/>
        </p:nvSpPr>
        <p:spPr bwMode="auto">
          <a:xfrm>
            <a:off x="160338" y="950913"/>
            <a:ext cx="8780462" cy="15621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b="1" i="0">
                <a:solidFill>
                  <a:srgbClr val="000066"/>
                </a:solidFill>
              </a:rPr>
              <a:t>Sampling calorimeter: brass (passive) &amp; scintillator (active)</a:t>
            </a:r>
          </a:p>
          <a:p>
            <a:pPr eaLnBrk="1" hangingPunct="1"/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Coverage:          |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12" charset="2"/>
              </a:rPr>
              <a:t>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|&lt;1.3</a:t>
            </a:r>
          </a:p>
          <a:p>
            <a:pPr eaLnBrk="1" hangingPunct="1"/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Depth:               5.8 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12" charset="2"/>
              </a:rPr>
              <a:t></a:t>
            </a:r>
            <a:r>
              <a:rPr kumimoji="0" lang="en-US" b="1" i="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 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(at 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12" charset="2"/>
              </a:rPr>
              <a:t>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0)</a:t>
            </a:r>
            <a:r>
              <a:rPr kumimoji="0" lang="en-US" b="1" i="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segmentation:  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12" charset="2"/>
              </a:rPr>
              <a:t>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x 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12" charset="2"/>
              </a:rPr>
              <a:t>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</a:t>
            </a:r>
            <a:endParaRPr kumimoji="0" lang="en-US" b="1" i="0" baseline="-25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Resolution:   ~ 90 %/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12" charset="2"/>
              </a:rPr>
              <a:t>E</a:t>
            </a:r>
            <a:r>
              <a:rPr kumimoji="0" lang="en-US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0.087x0.087</a:t>
            </a:r>
          </a:p>
        </p:txBody>
      </p:sp>
      <p:sp>
        <p:nvSpPr>
          <p:cNvPr id="902148" name="Text Box 4"/>
          <p:cNvSpPr txBox="1">
            <a:spLocks noChangeArrowheads="1"/>
          </p:cNvSpPr>
          <p:nvPr/>
        </p:nvSpPr>
        <p:spPr bwMode="auto">
          <a:xfrm>
            <a:off x="219075" y="3121025"/>
            <a:ext cx="3849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sz="2000" b="1" i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Completed &amp; inserted into coil</a:t>
            </a:r>
          </a:p>
        </p:txBody>
      </p:sp>
      <p:grpSp>
        <p:nvGrpSpPr>
          <p:cNvPr id="902149" name="Group 5"/>
          <p:cNvGrpSpPr>
            <a:grpSpLocks/>
          </p:cNvGrpSpPr>
          <p:nvPr/>
        </p:nvGrpSpPr>
        <p:grpSpPr bwMode="auto">
          <a:xfrm>
            <a:off x="5233988" y="2535238"/>
            <a:ext cx="3352800" cy="3781425"/>
            <a:chOff x="3297" y="1592"/>
            <a:chExt cx="2112" cy="2382"/>
          </a:xfrm>
        </p:grpSpPr>
        <p:pic>
          <p:nvPicPr>
            <p:cNvPr id="902150" name="Picture 6" descr="HBmodul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50" y="1592"/>
              <a:ext cx="1786" cy="2382"/>
            </a:xfrm>
            <a:prstGeom prst="rect">
              <a:avLst/>
            </a:prstGeom>
            <a:noFill/>
          </p:spPr>
        </p:pic>
        <p:sp>
          <p:nvSpPr>
            <p:cNvPr id="902151" name="Text Box 7"/>
            <p:cNvSpPr txBox="1">
              <a:spLocks noChangeArrowheads="1"/>
            </p:cNvSpPr>
            <p:nvPr/>
          </p:nvSpPr>
          <p:spPr bwMode="auto">
            <a:xfrm>
              <a:off x="3297" y="3360"/>
              <a:ext cx="21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kumimoji="0" lang="en-US" sz="2000" b="1" i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17 layers longitudinally                      </a:t>
              </a:r>
              <a:r>
                <a:rPr kumimoji="0" lang="en-US" sz="2000" b="1" i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</a:rPr>
                <a:t>f</a:t>
              </a:r>
              <a:r>
                <a:rPr kumimoji="0" lang="en-US" sz="2000" b="1" i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x </a:t>
              </a:r>
              <a:r>
                <a:rPr kumimoji="0" lang="en-US" sz="2000" b="1" i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</a:rPr>
                <a:t>h</a:t>
              </a:r>
              <a:r>
                <a:rPr kumimoji="0" lang="en-US" sz="2000" b="1" i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= 4 x 16 towers</a:t>
              </a:r>
            </a:p>
          </p:txBody>
        </p:sp>
      </p:grpSp>
      <p:sp>
        <p:nvSpPr>
          <p:cNvPr id="902152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53882" dir="2700000" algn="ctr" rotWithShape="0">
              <a:srgbClr val="FFFFFF">
                <a:alpha val="74998"/>
              </a:srgbClr>
            </a:outerShdw>
          </a:effectLst>
        </p:spPr>
        <p:txBody>
          <a:bodyPr lIns="90488" tIns="44450" rIns="90488" bIns="44450"/>
          <a:lstStyle/>
          <a:p>
            <a:r>
              <a:rPr lang="en-US"/>
              <a:t>CMS HCAL (Barrel)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99A0-C4B8-DA4C-B564-D9EF0336DCC7}" type="slidenum">
              <a:rPr lang="en-US"/>
              <a:pPr/>
              <a:t>69</a:t>
            </a:fld>
            <a:endParaRPr lang="en-US"/>
          </a:p>
        </p:txBody>
      </p:sp>
      <p:sp>
        <p:nvSpPr>
          <p:cNvPr id="903170" name="Rectangle 2"/>
          <p:cNvSpPr>
            <a:spLocks noChangeArrowheads="1"/>
          </p:cNvSpPr>
          <p:nvPr/>
        </p:nvSpPr>
        <p:spPr bwMode="auto">
          <a:xfrm>
            <a:off x="304800" y="914400"/>
            <a:ext cx="86106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Plastic scintillator and Cu (brass) sampling calorimeter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Wavelength shifting fibre in a “</a:t>
            </a: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  <a:sym typeface="Symbol" pitchFamily="-112" charset="2"/>
              </a:rPr>
              <a:t>” groove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Spliced to clear fibre for</a:t>
            </a:r>
            <a:b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</a:b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transmission to HPDs</a:t>
            </a:r>
            <a:endParaRPr lang="en-US" sz="1800" b="1" i="0">
              <a:solidFill>
                <a:srgbClr val="FF0000"/>
              </a:solidFill>
              <a:ea typeface="ＭＳ Ｐゴシック" pitchFamily="-112" charset="-128"/>
              <a:sym typeface="Symbol" pitchFamily="-112" charset="2"/>
            </a:endParaRPr>
          </a:p>
        </p:txBody>
      </p:sp>
      <p:grpSp>
        <p:nvGrpSpPr>
          <p:cNvPr id="903171" name="Group 3"/>
          <p:cNvGrpSpPr>
            <a:grpSpLocks/>
          </p:cNvGrpSpPr>
          <p:nvPr/>
        </p:nvGrpSpPr>
        <p:grpSpPr bwMode="auto">
          <a:xfrm>
            <a:off x="6096000" y="1595438"/>
            <a:ext cx="2916238" cy="4530725"/>
            <a:chOff x="3840" y="1005"/>
            <a:chExt cx="1837" cy="2854"/>
          </a:xfrm>
        </p:grpSpPr>
        <p:pic>
          <p:nvPicPr>
            <p:cNvPr id="903172" name="Picture 4" descr="scint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95" y="1008"/>
              <a:ext cx="1721" cy="137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903173" name="Text Box 5"/>
            <p:cNvSpPr txBox="1">
              <a:spLocks noChangeArrowheads="1"/>
            </p:cNvSpPr>
            <p:nvPr/>
          </p:nvSpPr>
          <p:spPr bwMode="auto">
            <a:xfrm>
              <a:off x="4061" y="1005"/>
              <a:ext cx="1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sz="1800" b="1" i="0"/>
                <a:t>Installing Megatile</a:t>
              </a:r>
            </a:p>
          </p:txBody>
        </p:sp>
        <p:pic>
          <p:nvPicPr>
            <p:cNvPr id="903174" name="Picture 6" descr="DSC000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2481"/>
              <a:ext cx="1837" cy="137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03175" name="Text Box 7"/>
            <p:cNvSpPr txBox="1">
              <a:spLocks noChangeArrowheads="1"/>
            </p:cNvSpPr>
            <p:nvPr/>
          </p:nvSpPr>
          <p:spPr bwMode="auto">
            <a:xfrm>
              <a:off x="4224" y="3606"/>
              <a:ext cx="11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sz="1800" b="1" i="0"/>
                <a:t>Inspecting Tile</a:t>
              </a:r>
            </a:p>
          </p:txBody>
        </p:sp>
      </p:grpSp>
      <p:sp>
        <p:nvSpPr>
          <p:cNvPr id="903176" name="Rectangle 8"/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CMS HCAL</a:t>
            </a:r>
          </a:p>
        </p:txBody>
      </p:sp>
      <p:pic>
        <p:nvPicPr>
          <p:cNvPr id="903177" name="Picture 9" descr="wedge_cross_sec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198813"/>
            <a:ext cx="5867400" cy="3076575"/>
          </a:xfrm>
          <a:noFill/>
          <a:ln/>
        </p:spPr>
      </p:pic>
      <p:pic>
        <p:nvPicPr>
          <p:cNvPr id="90317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0813" y="1771650"/>
            <a:ext cx="174466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D2E-BB98-DC46-BA95-E60311EB28CF}" type="slidenum">
              <a:rPr lang="en-US"/>
              <a:pPr/>
              <a:t>7</a:t>
            </a:fld>
            <a:endParaRPr lang="en-US"/>
          </a:p>
        </p:txBody>
      </p:sp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Electromagnetic showers</a:t>
            </a:r>
            <a:endParaRPr lang="en-US"/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914400"/>
            <a:ext cx="8610600" cy="841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800"/>
              <a:t>Electromagnetic showers result from electrons and photons undergoing bremsstrahlung and pair creation</a:t>
            </a:r>
          </a:p>
          <a:p>
            <a:pPr>
              <a:lnSpc>
                <a:spcPct val="90000"/>
              </a:lnSpc>
            </a:pPr>
            <a:endParaRPr lang="en-US" sz="1800"/>
          </a:p>
        </p:txBody>
      </p:sp>
      <p:pic>
        <p:nvPicPr>
          <p:cNvPr id="8202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300" y="1812925"/>
            <a:ext cx="5735638" cy="29733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309563" y="4667250"/>
            <a:ext cx="86106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For high energy (GeV scale) electrons bremsstrahlung is the dominant energy loss mechanism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>
                <a:solidFill>
                  <a:srgbClr val="000099"/>
                </a:solidFill>
              </a:rPr>
              <a:t>For high energy photons pair creation is the dominant absorbtion mechanism</a:t>
            </a: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GB" sz="1800" b="1" i="0">
                <a:solidFill>
                  <a:srgbClr val="FF0000"/>
                </a:solidFill>
                <a:ea typeface="ＭＳ Ｐゴシック" pitchFamily="-112" charset="-128"/>
              </a:rPr>
              <a:t>Shower development governed by these processes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endParaRPr lang="en-US" sz="20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89C9-D81F-AD45-BA30-1160505C5866}" type="slidenum">
              <a:rPr lang="en-US"/>
              <a:pPr/>
              <a:t>70</a:t>
            </a:fld>
            <a:endParaRPr lang="en-US"/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topics</a:t>
            </a:r>
            <a:endParaRPr lang="en-US"/>
          </a:p>
        </p:txBody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Particle ID</a:t>
            </a:r>
          </a:p>
          <a:p>
            <a:pPr lvl="1">
              <a:lnSpc>
                <a:spcPct val="90000"/>
              </a:lnSpc>
            </a:pPr>
            <a:r>
              <a:rPr lang="en-GB"/>
              <a:t>Both electron/hadron separation, and jet/</a:t>
            </a:r>
            <a:r>
              <a:rPr lang="en-GB">
                <a:sym typeface="Symbol" pitchFamily="-112" charset="2"/>
              </a:rPr>
              <a:t> and </a:t>
            </a:r>
            <a:r>
              <a:rPr lang="en-GB" baseline="30000">
                <a:sym typeface="Symbol" pitchFamily="-112" charset="2"/>
              </a:rPr>
              <a:t>0</a:t>
            </a:r>
            <a:r>
              <a:rPr lang="en-GB">
                <a:sym typeface="Symbol" pitchFamily="-112" charset="2"/>
              </a:rPr>
              <a:t>/ separation</a:t>
            </a:r>
            <a:endParaRPr lang="en-GB"/>
          </a:p>
          <a:p>
            <a:pPr lvl="1">
              <a:lnSpc>
                <a:spcPct val="90000"/>
              </a:lnSpc>
            </a:pPr>
            <a:r>
              <a:rPr lang="en-GB"/>
              <a:t>Can use:</a:t>
            </a:r>
          </a:p>
          <a:p>
            <a:pPr lvl="2">
              <a:lnSpc>
                <a:spcPct val="90000"/>
              </a:lnSpc>
            </a:pPr>
            <a:r>
              <a:rPr lang="en-GB"/>
              <a:t>Longitudinal shower development</a:t>
            </a:r>
          </a:p>
          <a:p>
            <a:pPr lvl="2">
              <a:lnSpc>
                <a:spcPct val="90000"/>
              </a:lnSpc>
            </a:pPr>
            <a:r>
              <a:rPr lang="en-GB"/>
              <a:t>Lateral shower development</a:t>
            </a:r>
          </a:p>
          <a:p>
            <a:pPr lvl="3">
              <a:lnSpc>
                <a:spcPct val="90000"/>
              </a:lnSpc>
            </a:pPr>
            <a:r>
              <a:rPr lang="en-GB"/>
              <a:t>“Preshower” device giving fine lateral position information early in the shower development can help</a:t>
            </a:r>
          </a:p>
          <a:p>
            <a:pPr lvl="2">
              <a:lnSpc>
                <a:spcPct val="90000"/>
              </a:lnSpc>
            </a:pPr>
            <a:r>
              <a:rPr lang="en-GB"/>
              <a:t>Matching of energy to tracking device measurement of momentum</a:t>
            </a:r>
          </a:p>
          <a:p>
            <a:pPr lvl="2">
              <a:lnSpc>
                <a:spcPct val="90000"/>
              </a:lnSpc>
            </a:pPr>
            <a:r>
              <a:rPr lang="en-GB"/>
              <a:t>Matching of position of track to position of shower</a:t>
            </a:r>
          </a:p>
          <a:p>
            <a:pPr lvl="2">
              <a:lnSpc>
                <a:spcPct val="90000"/>
              </a:lnSpc>
            </a:pPr>
            <a:r>
              <a:rPr lang="en-GB"/>
              <a:t>Isolation</a:t>
            </a:r>
          </a:p>
          <a:p>
            <a:pPr>
              <a:lnSpc>
                <a:spcPct val="90000"/>
              </a:lnSpc>
            </a:pPr>
            <a:r>
              <a:rPr lang="en-GB"/>
              <a:t>Position measurement</a:t>
            </a:r>
          </a:p>
          <a:p>
            <a:pPr>
              <a:lnSpc>
                <a:spcPct val="90000"/>
              </a:lnSpc>
            </a:pPr>
            <a:r>
              <a:rPr lang="en-GB"/>
              <a:t>Calibration</a:t>
            </a:r>
          </a:p>
          <a:p>
            <a:pPr>
              <a:lnSpc>
                <a:spcPct val="90000"/>
              </a:lnSpc>
            </a:pPr>
            <a:r>
              <a:rPr lang="en-GB"/>
              <a:t>Monte Carlo simulation of electromagnetic showers (excellent) and of hadronic showers (not quite so good…)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803E-3787-E240-95FF-EA997240B3F4}" type="slidenum">
              <a:rPr lang="en-US"/>
              <a:pPr/>
              <a:t>71</a:t>
            </a:fld>
            <a:endParaRPr lang="en-US"/>
          </a:p>
        </p:txBody>
      </p:sp>
      <p:sp>
        <p:nvSpPr>
          <p:cNvPr id="90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information</a:t>
            </a:r>
            <a:endParaRPr lang="en-US"/>
          </a:p>
        </p:txBody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1.  T. S. Virdee, Lectures on Calorimetery at Nato Summer School,</a:t>
            </a:r>
          </a:p>
          <a:p>
            <a:pPr>
              <a:buFont typeface="Times" pitchFamily="-112" charset="0"/>
              <a:buNone/>
            </a:pPr>
            <a:r>
              <a:rPr lang="en-US"/>
              <a:t>St Croix. Writeup at: http://cmsdoc.cern.ch/~virdee/stcroix.all.pdf</a:t>
            </a:r>
            <a:endParaRPr lang="en-GB"/>
          </a:p>
          <a:p>
            <a:r>
              <a:rPr lang="en-GB"/>
              <a:t>2. Particle Data Group, Review of Particle Physics </a:t>
            </a:r>
            <a:r>
              <a:rPr lang="en-GB">
                <a:ea typeface="Arial" pitchFamily="-112" charset="0"/>
                <a:cs typeface="Arial" pitchFamily="-112" charset="0"/>
              </a:rPr>
              <a:t>— (i.e. the full text form, not the booklet) — comes out every 2 years. Published by European Physics Journal, C</a:t>
            </a:r>
          </a:p>
          <a:p>
            <a:r>
              <a:rPr lang="en-GB">
                <a:ea typeface="Arial" pitchFamily="-112" charset="0"/>
                <a:cs typeface="Arial" pitchFamily="-112" charset="0"/>
              </a:rPr>
              <a:t>3. Richard Wigmans, “Calorimetry”, Oxford, 2000</a:t>
            </a:r>
            <a:endParaRPr lang="en-US"/>
          </a:p>
          <a:p>
            <a:pPr>
              <a:buFont typeface="Times" pitchFamily="-112" charset="0"/>
              <a:buNone/>
            </a:pPr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1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1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5814-C3B5-7B42-A3D8-660BBCFEF987}" type="slidenum">
              <a:rPr lang="en-US"/>
              <a:pPr/>
              <a:t>8</a:t>
            </a:fld>
            <a:endParaRPr lang="en-US"/>
          </a:p>
        </p:txBody>
      </p:sp>
      <p:sp>
        <p:nvSpPr>
          <p:cNvPr id="8468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Electromagnetic shower development</a:t>
            </a:r>
            <a:endParaRPr lang="en-US"/>
          </a:p>
        </p:txBody>
      </p:sp>
      <p:sp>
        <p:nvSpPr>
          <p:cNvPr id="8468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75688" cy="2146300"/>
          </a:xfrm>
        </p:spPr>
        <p:txBody>
          <a:bodyPr/>
          <a:lstStyle/>
          <a:p>
            <a:r>
              <a:rPr lang="en-GB" u="sng"/>
              <a:t>Radiation length</a:t>
            </a:r>
            <a:r>
              <a:rPr lang="en-GB"/>
              <a:t> (X</a:t>
            </a:r>
            <a:r>
              <a:rPr lang="en-GB" baseline="-25000"/>
              <a:t>0</a:t>
            </a:r>
            <a:r>
              <a:rPr lang="en-GB"/>
              <a:t>) defined to be the distance over which an electron looses all but 1/e of its energy</a:t>
            </a:r>
          </a:p>
          <a:p>
            <a:r>
              <a:rPr lang="en-GB"/>
              <a:t>Useful approximation:</a:t>
            </a:r>
          </a:p>
          <a:p>
            <a:pPr lvl="1"/>
            <a:endParaRPr lang="en-US"/>
          </a:p>
          <a:p>
            <a:pPr lvl="1"/>
            <a:r>
              <a:rPr lang="en-US"/>
              <a:t>Rough derivation in [1]; more precise approximation in [2]</a:t>
            </a:r>
          </a:p>
        </p:txBody>
      </p:sp>
      <p:graphicFrame>
        <p:nvGraphicFramePr>
          <p:cNvPr id="847982" name="Object 1134"/>
          <p:cNvGraphicFramePr>
            <a:graphicFrameLocks noChangeAspect="1"/>
          </p:cNvGraphicFramePr>
          <p:nvPr/>
        </p:nvGraphicFramePr>
        <p:xfrm>
          <a:off x="3505200" y="1582738"/>
          <a:ext cx="1974850" cy="701675"/>
        </p:xfrm>
        <a:graphic>
          <a:graphicData uri="http://schemas.openxmlformats.org/presentationml/2006/ole">
            <p:oleObj spid="_x0000_s847982" name="Equation" r:id="rId3" imgW="1194197" imgH="394097" progId="Equation.3">
              <p:embed/>
            </p:oleObj>
          </a:graphicData>
        </a:graphic>
      </p:graphicFrame>
      <p:sp>
        <p:nvSpPr>
          <p:cNvPr id="847983" name="Rectangle 1135"/>
          <p:cNvSpPr>
            <a:spLocks noChangeArrowheads="1"/>
          </p:cNvSpPr>
          <p:nvPr/>
        </p:nvSpPr>
        <p:spPr bwMode="auto">
          <a:xfrm>
            <a:off x="304800" y="3059113"/>
            <a:ext cx="34925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r>
              <a:rPr lang="en-GB" sz="2000" b="1" u="sng">
                <a:solidFill>
                  <a:srgbClr val="000099"/>
                </a:solidFill>
              </a:rPr>
              <a:t>Critical energy</a:t>
            </a:r>
            <a:r>
              <a:rPr lang="en-GB" sz="2000" b="1">
                <a:solidFill>
                  <a:srgbClr val="000099"/>
                </a:solidFill>
              </a:rPr>
              <a:t> (E</a:t>
            </a:r>
            <a:r>
              <a:rPr lang="en-GB" sz="2000" b="1" baseline="-25000">
                <a:solidFill>
                  <a:srgbClr val="000099"/>
                </a:solidFill>
              </a:rPr>
              <a:t>c</a:t>
            </a:r>
            <a:r>
              <a:rPr lang="en-GB" sz="2000" b="1">
                <a:solidFill>
                  <a:srgbClr val="000099"/>
                </a:solidFill>
              </a:rPr>
              <a:t>) defined to be where energy loss due to radiation and energy loss due to ionization are equal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endParaRPr lang="en-GB" sz="2000" b="1">
              <a:solidFill>
                <a:srgbClr val="000099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Times" pitchFamily="-112" charset="0"/>
              <a:buChar char="•"/>
            </a:pPr>
            <a:endParaRPr lang="en-GB" sz="2000" b="1">
              <a:solidFill>
                <a:srgbClr val="000099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rgbClr val="FF0000"/>
              </a:buClr>
              <a:buFont typeface="Wingdings" pitchFamily="-112" charset="2"/>
              <a:buChar char="§"/>
            </a:pPr>
            <a:r>
              <a:rPr lang="en-US" sz="1800" b="1" i="0">
                <a:solidFill>
                  <a:srgbClr val="FF0000"/>
                </a:solidFill>
                <a:ea typeface="ＭＳ Ｐゴシック" pitchFamily="-112" charset="-128"/>
              </a:rPr>
              <a:t>Other, more precise, approximations in [2]</a:t>
            </a:r>
          </a:p>
        </p:txBody>
      </p:sp>
      <p:graphicFrame>
        <p:nvGraphicFramePr>
          <p:cNvPr id="847984" name="Object 1136"/>
          <p:cNvGraphicFramePr>
            <a:graphicFrameLocks noChangeAspect="1"/>
          </p:cNvGraphicFramePr>
          <p:nvPr/>
        </p:nvGraphicFramePr>
        <p:xfrm>
          <a:off x="833438" y="4994275"/>
          <a:ext cx="1554162" cy="701675"/>
        </p:xfrm>
        <a:graphic>
          <a:graphicData uri="http://schemas.openxmlformats.org/presentationml/2006/ole">
            <p:oleObj spid="_x0000_s847984" name="Equation" r:id="rId4" imgW="939789" imgH="393926" progId="Equation.3">
              <p:embed/>
            </p:oleObj>
          </a:graphicData>
        </a:graphic>
      </p:graphicFrame>
      <p:grpSp>
        <p:nvGrpSpPr>
          <p:cNvPr id="847986" name="Group 1138"/>
          <p:cNvGrpSpPr>
            <a:grpSpLocks/>
          </p:cNvGrpSpPr>
          <p:nvPr/>
        </p:nvGrpSpPr>
        <p:grpSpPr bwMode="auto">
          <a:xfrm>
            <a:off x="3765550" y="2959100"/>
            <a:ext cx="5286375" cy="3413125"/>
            <a:chOff x="2372" y="1864"/>
            <a:chExt cx="3330" cy="2150"/>
          </a:xfrm>
        </p:grpSpPr>
        <p:grpSp>
          <p:nvGrpSpPr>
            <p:cNvPr id="846852" name="Group 1028"/>
            <p:cNvGrpSpPr>
              <a:grpSpLocks/>
            </p:cNvGrpSpPr>
            <p:nvPr/>
          </p:nvGrpSpPr>
          <p:grpSpPr bwMode="auto">
            <a:xfrm>
              <a:off x="2372" y="1864"/>
              <a:ext cx="3330" cy="2150"/>
              <a:chOff x="448" y="828"/>
              <a:chExt cx="4700" cy="3034"/>
            </a:xfrm>
          </p:grpSpPr>
          <p:sp>
            <p:nvSpPr>
              <p:cNvPr id="846853" name="Rectangle 1029"/>
              <p:cNvSpPr>
                <a:spLocks noChangeArrowheads="1"/>
              </p:cNvSpPr>
              <p:nvPr/>
            </p:nvSpPr>
            <p:spPr bwMode="auto">
              <a:xfrm>
                <a:off x="448" y="969"/>
                <a:ext cx="4700" cy="2807"/>
              </a:xfrm>
              <a:prstGeom prst="rect">
                <a:avLst/>
              </a:prstGeom>
              <a:noFill/>
              <a:ln w="12700">
                <a:solidFill>
                  <a:srgbClr val="000066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854" name="Line 1030"/>
              <p:cNvSpPr>
                <a:spLocks noChangeShapeType="1"/>
              </p:cNvSpPr>
              <p:nvPr/>
            </p:nvSpPr>
            <p:spPr bwMode="auto">
              <a:xfrm flipV="1">
                <a:off x="930" y="2205"/>
                <a:ext cx="419" cy="182"/>
              </a:xfrm>
              <a:prstGeom prst="line">
                <a:avLst/>
              </a:prstGeom>
              <a:noFill/>
              <a:ln w="12700">
                <a:solidFill>
                  <a:srgbClr val="3399FF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46855" name="Group 1031"/>
              <p:cNvGrpSpPr>
                <a:grpSpLocks/>
              </p:cNvGrpSpPr>
              <p:nvPr/>
            </p:nvGrpSpPr>
            <p:grpSpPr bwMode="auto">
              <a:xfrm rot="779015" flipV="1">
                <a:off x="930" y="2415"/>
                <a:ext cx="509" cy="44"/>
                <a:chOff x="599" y="3013"/>
                <a:chExt cx="3204" cy="403"/>
              </a:xfrm>
            </p:grpSpPr>
            <p:grpSp>
              <p:nvGrpSpPr>
                <p:cNvPr id="846856" name="Group 1032"/>
                <p:cNvGrpSpPr>
                  <a:grpSpLocks/>
                </p:cNvGrpSpPr>
                <p:nvPr/>
              </p:nvGrpSpPr>
              <p:grpSpPr bwMode="auto">
                <a:xfrm>
                  <a:off x="599" y="3013"/>
                  <a:ext cx="1610" cy="403"/>
                  <a:chOff x="599" y="3019"/>
                  <a:chExt cx="1610" cy="403"/>
                </a:xfrm>
              </p:grpSpPr>
              <p:grpSp>
                <p:nvGrpSpPr>
                  <p:cNvPr id="846857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599" y="3033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6858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6859" name="Freeform 1035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46860" name="Group 1036"/>
                  <p:cNvGrpSpPr>
                    <a:grpSpLocks/>
                  </p:cNvGrpSpPr>
                  <p:nvPr/>
                </p:nvGrpSpPr>
                <p:grpSpPr bwMode="auto">
                  <a:xfrm>
                    <a:off x="1405" y="3019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6861" name="Freeform 1037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6862" name="Freeform 1038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46863" name="Group 1039"/>
                <p:cNvGrpSpPr>
                  <a:grpSpLocks/>
                </p:cNvGrpSpPr>
                <p:nvPr/>
              </p:nvGrpSpPr>
              <p:grpSpPr bwMode="auto">
                <a:xfrm>
                  <a:off x="2193" y="3013"/>
                  <a:ext cx="1610" cy="403"/>
                  <a:chOff x="599" y="3019"/>
                  <a:chExt cx="1610" cy="403"/>
                </a:xfrm>
              </p:grpSpPr>
              <p:grpSp>
                <p:nvGrpSpPr>
                  <p:cNvPr id="846864" name="Group 1040"/>
                  <p:cNvGrpSpPr>
                    <a:grpSpLocks/>
                  </p:cNvGrpSpPr>
                  <p:nvPr/>
                </p:nvGrpSpPr>
                <p:grpSpPr bwMode="auto">
                  <a:xfrm>
                    <a:off x="599" y="3033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6865" name="Freeform 1041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6866" name="Freeform 1042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46867" name="Group 1043"/>
                  <p:cNvGrpSpPr>
                    <a:grpSpLocks/>
                  </p:cNvGrpSpPr>
                  <p:nvPr/>
                </p:nvGrpSpPr>
                <p:grpSpPr bwMode="auto">
                  <a:xfrm>
                    <a:off x="1405" y="3019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6868" name="Freeform 1044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6869" name="Freeform 1045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846870" name="Group 1046"/>
              <p:cNvGrpSpPr>
                <a:grpSpLocks/>
              </p:cNvGrpSpPr>
              <p:nvPr/>
            </p:nvGrpSpPr>
            <p:grpSpPr bwMode="auto">
              <a:xfrm rot="-204005">
                <a:off x="1462" y="2415"/>
                <a:ext cx="284" cy="370"/>
                <a:chOff x="1995" y="2459"/>
                <a:chExt cx="284" cy="370"/>
              </a:xfrm>
            </p:grpSpPr>
            <p:sp>
              <p:nvSpPr>
                <p:cNvPr id="846871" name="Line 1047"/>
                <p:cNvSpPr>
                  <a:spLocks noChangeShapeType="1"/>
                </p:cNvSpPr>
                <p:nvPr/>
              </p:nvSpPr>
              <p:spPr bwMode="auto">
                <a:xfrm rot="2215613" flipV="1">
                  <a:off x="1995" y="2459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6872" name="Line 1048"/>
                <p:cNvSpPr>
                  <a:spLocks noChangeShapeType="1"/>
                </p:cNvSpPr>
                <p:nvPr/>
              </p:nvSpPr>
              <p:spPr bwMode="auto">
                <a:xfrm rot="3748418" flipV="1">
                  <a:off x="1913" y="2659"/>
                  <a:ext cx="313" cy="28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6873" name="Group 1049"/>
              <p:cNvGrpSpPr>
                <a:grpSpLocks/>
              </p:cNvGrpSpPr>
              <p:nvPr/>
            </p:nvGrpSpPr>
            <p:grpSpPr bwMode="auto">
              <a:xfrm rot="-2382913">
                <a:off x="2144" y="1168"/>
                <a:ext cx="509" cy="268"/>
                <a:chOff x="2986" y="2459"/>
                <a:chExt cx="509" cy="268"/>
              </a:xfrm>
            </p:grpSpPr>
            <p:sp>
              <p:nvSpPr>
                <p:cNvPr id="846874" name="Line 1050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6875" name="Group 1051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6876" name="Group 1052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877" name="Group 10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878" name="Freeform 10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879" name="Freeform 105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880" name="Group 10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881" name="Freeform 10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882" name="Freeform 105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6883" name="Group 1059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884" name="Group 10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885" name="Freeform 10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886" name="Freeform 106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887" name="Group 10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888" name="Freeform 10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889" name="Freeform 106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6890" name="Group 1066"/>
              <p:cNvGrpSpPr>
                <a:grpSpLocks/>
              </p:cNvGrpSpPr>
              <p:nvPr/>
            </p:nvGrpSpPr>
            <p:grpSpPr bwMode="auto">
              <a:xfrm rot="-1267750">
                <a:off x="1689" y="2982"/>
                <a:ext cx="474" cy="256"/>
                <a:chOff x="2768" y="3010"/>
                <a:chExt cx="474" cy="256"/>
              </a:xfrm>
            </p:grpSpPr>
            <p:sp>
              <p:nvSpPr>
                <p:cNvPr id="846891" name="Line 1067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6892" name="Group 1068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6893" name="Group 1069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6894" name="Group 10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895" name="Freeform 10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896" name="Freeform 107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897" name="Group 10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898" name="Freeform 10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899" name="Freeform 107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6900" name="Group 1076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6901" name="Group 10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02" name="Freeform 10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03" name="Freeform 107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04" name="Group 10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05" name="Freeform 10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06" name="Freeform 108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6907" name="Group 1083"/>
              <p:cNvGrpSpPr>
                <a:grpSpLocks/>
              </p:cNvGrpSpPr>
              <p:nvPr/>
            </p:nvGrpSpPr>
            <p:grpSpPr bwMode="auto">
              <a:xfrm rot="1288840">
                <a:off x="1293" y="2034"/>
                <a:ext cx="595" cy="239"/>
                <a:chOff x="1916" y="1905"/>
                <a:chExt cx="595" cy="239"/>
              </a:xfrm>
            </p:grpSpPr>
            <p:grpSp>
              <p:nvGrpSpPr>
                <p:cNvPr id="846908" name="Group 1084"/>
                <p:cNvGrpSpPr>
                  <a:grpSpLocks/>
                </p:cNvGrpSpPr>
                <p:nvPr/>
              </p:nvGrpSpPr>
              <p:grpSpPr bwMode="auto">
                <a:xfrm rot="21193047" flipV="1">
                  <a:off x="2002" y="2100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6909" name="Group 1085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910" name="Group 10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11" name="Freeform 10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12" name="Freeform 108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13" name="Group 10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14" name="Freeform 10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15" name="Freeform 109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6916" name="Group 1092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917" name="Group 10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18" name="Freeform 10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19" name="Freeform 109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20" name="Group 10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21" name="Freeform 10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22" name="Freeform 109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846923" name="Line 1099"/>
                <p:cNvSpPr>
                  <a:spLocks noChangeShapeType="1"/>
                </p:cNvSpPr>
                <p:nvPr/>
              </p:nvSpPr>
              <p:spPr bwMode="auto">
                <a:xfrm rot="19551848" flipV="1">
                  <a:off x="1916" y="1905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6924" name="Group 1100"/>
              <p:cNvGrpSpPr>
                <a:grpSpLocks/>
              </p:cNvGrpSpPr>
              <p:nvPr/>
            </p:nvGrpSpPr>
            <p:grpSpPr bwMode="auto">
              <a:xfrm rot="-642919">
                <a:off x="1718" y="2330"/>
                <a:ext cx="509" cy="268"/>
                <a:chOff x="2986" y="2459"/>
                <a:chExt cx="509" cy="268"/>
              </a:xfrm>
            </p:grpSpPr>
            <p:sp>
              <p:nvSpPr>
                <p:cNvPr id="846925" name="Line 110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6926" name="Group 110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6927" name="Group 110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928" name="Group 1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29" name="Freeform 11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30" name="Freeform 110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31" name="Group 1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32" name="Freeform 11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33" name="Freeform 110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6934" name="Group 111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935" name="Group 1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36" name="Freeform 11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37" name="Freeform 111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38" name="Group 1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39" name="Freeform 11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40" name="Freeform 111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6941" name="Group 1117"/>
              <p:cNvGrpSpPr>
                <a:grpSpLocks/>
              </p:cNvGrpSpPr>
              <p:nvPr/>
            </p:nvGrpSpPr>
            <p:grpSpPr bwMode="auto">
              <a:xfrm rot="-536170">
                <a:off x="1584" y="2755"/>
                <a:ext cx="474" cy="256"/>
                <a:chOff x="2768" y="3010"/>
                <a:chExt cx="474" cy="256"/>
              </a:xfrm>
            </p:grpSpPr>
            <p:sp>
              <p:nvSpPr>
                <p:cNvPr id="846942" name="Line 1118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6943" name="Group 1119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6944" name="Group 1120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6945" name="Group 1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46" name="Freeform 11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47" name="Freeform 112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48" name="Group 1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49" name="Freeform 11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50" name="Freeform 112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6951" name="Group 1127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6952" name="Group 1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53" name="Freeform 1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54" name="Freeform 113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55" name="Group 11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56" name="Freeform 11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57" name="Freeform 113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6958" name="Group 1134"/>
              <p:cNvGrpSpPr>
                <a:grpSpLocks/>
              </p:cNvGrpSpPr>
              <p:nvPr/>
            </p:nvGrpSpPr>
            <p:grpSpPr bwMode="auto">
              <a:xfrm rot="-2338418">
                <a:off x="2767" y="1138"/>
                <a:ext cx="284" cy="370"/>
                <a:chOff x="1995" y="2459"/>
                <a:chExt cx="284" cy="370"/>
              </a:xfrm>
            </p:grpSpPr>
            <p:sp>
              <p:nvSpPr>
                <p:cNvPr id="846959" name="Line 1135"/>
                <p:cNvSpPr>
                  <a:spLocks noChangeShapeType="1"/>
                </p:cNvSpPr>
                <p:nvPr/>
              </p:nvSpPr>
              <p:spPr bwMode="auto">
                <a:xfrm rot="2215613" flipV="1">
                  <a:off x="1995" y="2459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6960" name="Line 1136"/>
                <p:cNvSpPr>
                  <a:spLocks noChangeShapeType="1"/>
                </p:cNvSpPr>
                <p:nvPr/>
              </p:nvSpPr>
              <p:spPr bwMode="auto">
                <a:xfrm rot="3748418" flipV="1">
                  <a:off x="1913" y="2659"/>
                  <a:ext cx="313" cy="28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6961" name="Group 1137"/>
              <p:cNvGrpSpPr>
                <a:grpSpLocks/>
              </p:cNvGrpSpPr>
              <p:nvPr/>
            </p:nvGrpSpPr>
            <p:grpSpPr bwMode="auto">
              <a:xfrm rot="-863811">
                <a:off x="1888" y="1807"/>
                <a:ext cx="509" cy="268"/>
                <a:chOff x="2986" y="2459"/>
                <a:chExt cx="509" cy="268"/>
              </a:xfrm>
            </p:grpSpPr>
            <p:sp>
              <p:nvSpPr>
                <p:cNvPr id="846962" name="Line 1138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6963" name="Group 1139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6964" name="Group 1140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965" name="Group 11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66" name="Freeform 11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67" name="Freeform 114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68" name="Group 11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69" name="Freeform 11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70" name="Freeform 114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6971" name="Group 1147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6972" name="Group 11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73" name="Freeform 11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74" name="Freeform 115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75" name="Group 11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76" name="Freeform 11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77" name="Freeform 115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6978" name="Group 1154"/>
              <p:cNvGrpSpPr>
                <a:grpSpLocks/>
              </p:cNvGrpSpPr>
              <p:nvPr/>
            </p:nvGrpSpPr>
            <p:grpSpPr bwMode="auto">
              <a:xfrm rot="-4821705">
                <a:off x="1551" y="1702"/>
                <a:ext cx="474" cy="256"/>
                <a:chOff x="2768" y="3010"/>
                <a:chExt cx="474" cy="256"/>
              </a:xfrm>
            </p:grpSpPr>
            <p:sp>
              <p:nvSpPr>
                <p:cNvPr id="846979" name="Line 1155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6980" name="Group 1156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6981" name="Group 1157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6982" name="Group 11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83" name="Freeform 11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84" name="Freeform 116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85" name="Group 11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86" name="Freeform 11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87" name="Freeform 116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6988" name="Group 1164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6989" name="Group 11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90" name="Freeform 11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91" name="Freeform 116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6992" name="Group 11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6993" name="Freeform 11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6994" name="Freeform 117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6995" name="Group 1171"/>
              <p:cNvGrpSpPr>
                <a:grpSpLocks/>
              </p:cNvGrpSpPr>
              <p:nvPr/>
            </p:nvGrpSpPr>
            <p:grpSpPr bwMode="auto">
              <a:xfrm rot="-24280415">
                <a:off x="2001" y="1451"/>
                <a:ext cx="284" cy="280"/>
                <a:chOff x="3809" y="2103"/>
                <a:chExt cx="284" cy="280"/>
              </a:xfrm>
            </p:grpSpPr>
            <p:sp>
              <p:nvSpPr>
                <p:cNvPr id="846996" name="Line 1172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6997" name="Line 1173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6998" name="Group 1174"/>
              <p:cNvGrpSpPr>
                <a:grpSpLocks/>
              </p:cNvGrpSpPr>
              <p:nvPr/>
            </p:nvGrpSpPr>
            <p:grpSpPr bwMode="auto">
              <a:xfrm>
                <a:off x="1842" y="2194"/>
                <a:ext cx="284" cy="238"/>
                <a:chOff x="1842" y="2194"/>
                <a:chExt cx="284" cy="238"/>
              </a:xfrm>
            </p:grpSpPr>
            <p:sp>
              <p:nvSpPr>
                <p:cNvPr id="846999" name="Line 1175"/>
                <p:cNvSpPr>
                  <a:spLocks noChangeShapeType="1"/>
                </p:cNvSpPr>
                <p:nvPr/>
              </p:nvSpPr>
              <p:spPr bwMode="auto">
                <a:xfrm rot="826274" flipV="1">
                  <a:off x="1842" y="2194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000" name="Line 1176"/>
                <p:cNvSpPr>
                  <a:spLocks noChangeShapeType="1"/>
                </p:cNvSpPr>
                <p:nvPr/>
              </p:nvSpPr>
              <p:spPr bwMode="auto">
                <a:xfrm rot="2359080" flipV="1">
                  <a:off x="1863" y="2267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001" name="Group 1177"/>
              <p:cNvGrpSpPr>
                <a:grpSpLocks/>
              </p:cNvGrpSpPr>
              <p:nvPr/>
            </p:nvGrpSpPr>
            <p:grpSpPr bwMode="auto">
              <a:xfrm rot="-21399855">
                <a:off x="2256" y="2560"/>
                <a:ext cx="284" cy="280"/>
                <a:chOff x="3809" y="2103"/>
                <a:chExt cx="284" cy="280"/>
              </a:xfrm>
            </p:grpSpPr>
            <p:sp>
              <p:nvSpPr>
                <p:cNvPr id="847002" name="Line 1178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003" name="Line 1179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004" name="Group 1180"/>
              <p:cNvGrpSpPr>
                <a:grpSpLocks/>
              </p:cNvGrpSpPr>
              <p:nvPr/>
            </p:nvGrpSpPr>
            <p:grpSpPr bwMode="auto">
              <a:xfrm rot="-20587266">
                <a:off x="2057" y="2954"/>
                <a:ext cx="284" cy="280"/>
                <a:chOff x="3809" y="2103"/>
                <a:chExt cx="284" cy="280"/>
              </a:xfrm>
            </p:grpSpPr>
            <p:sp>
              <p:nvSpPr>
                <p:cNvPr id="847005" name="Line 1181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006" name="Line 1182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007" name="Group 1183"/>
              <p:cNvGrpSpPr>
                <a:grpSpLocks/>
              </p:cNvGrpSpPr>
              <p:nvPr/>
            </p:nvGrpSpPr>
            <p:grpSpPr bwMode="auto">
              <a:xfrm rot="-20587266">
                <a:off x="2170" y="3156"/>
                <a:ext cx="284" cy="280"/>
                <a:chOff x="3809" y="2103"/>
                <a:chExt cx="284" cy="280"/>
              </a:xfrm>
            </p:grpSpPr>
            <p:sp>
              <p:nvSpPr>
                <p:cNvPr id="847008" name="Line 1184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009" name="Line 1185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010" name="Group 1186"/>
              <p:cNvGrpSpPr>
                <a:grpSpLocks/>
              </p:cNvGrpSpPr>
              <p:nvPr/>
            </p:nvGrpSpPr>
            <p:grpSpPr bwMode="auto">
              <a:xfrm rot="-1416083">
                <a:off x="2058" y="2160"/>
                <a:ext cx="509" cy="268"/>
                <a:chOff x="2986" y="2459"/>
                <a:chExt cx="509" cy="268"/>
              </a:xfrm>
            </p:grpSpPr>
            <p:sp>
              <p:nvSpPr>
                <p:cNvPr id="847011" name="Line 1187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012" name="Group 1188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013" name="Group 1189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014" name="Group 11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15" name="Freeform 11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16" name="Freeform 119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17" name="Group 1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18" name="Freeform 11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19" name="Freeform 119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020" name="Group 1196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021" name="Group 1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22" name="Freeform 11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23" name="Freeform 119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24" name="Group 12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25" name="Freeform 12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26" name="Freeform 120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027" name="Group 1203"/>
              <p:cNvGrpSpPr>
                <a:grpSpLocks/>
              </p:cNvGrpSpPr>
              <p:nvPr/>
            </p:nvGrpSpPr>
            <p:grpSpPr bwMode="auto">
              <a:xfrm rot="-613982">
                <a:off x="2256" y="1410"/>
                <a:ext cx="509" cy="268"/>
                <a:chOff x="2986" y="2459"/>
                <a:chExt cx="509" cy="268"/>
              </a:xfrm>
            </p:grpSpPr>
            <p:sp>
              <p:nvSpPr>
                <p:cNvPr id="847028" name="Line 1204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029" name="Group 1205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030" name="Group 120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031" name="Group 12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32" name="Freeform 12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33" name="Freeform 120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34" name="Group 1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35" name="Freeform 12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36" name="Freeform 121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037" name="Group 121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038" name="Group 1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39" name="Freeform 12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40" name="Freeform 121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41" name="Group 12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42" name="Freeform 12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43" name="Freeform 121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044" name="Group 1220"/>
              <p:cNvGrpSpPr>
                <a:grpSpLocks/>
              </p:cNvGrpSpPr>
              <p:nvPr/>
            </p:nvGrpSpPr>
            <p:grpSpPr bwMode="auto">
              <a:xfrm rot="-2338418">
                <a:off x="4269" y="854"/>
                <a:ext cx="284" cy="370"/>
                <a:chOff x="1995" y="2459"/>
                <a:chExt cx="284" cy="370"/>
              </a:xfrm>
            </p:grpSpPr>
            <p:sp>
              <p:nvSpPr>
                <p:cNvPr id="847045" name="Line 1221"/>
                <p:cNvSpPr>
                  <a:spLocks noChangeShapeType="1"/>
                </p:cNvSpPr>
                <p:nvPr/>
              </p:nvSpPr>
              <p:spPr bwMode="auto">
                <a:xfrm rot="2215613" flipV="1">
                  <a:off x="1995" y="2459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046" name="Line 1222"/>
                <p:cNvSpPr>
                  <a:spLocks noChangeShapeType="1"/>
                </p:cNvSpPr>
                <p:nvPr/>
              </p:nvSpPr>
              <p:spPr bwMode="auto">
                <a:xfrm rot="3748418" flipV="1">
                  <a:off x="1913" y="2659"/>
                  <a:ext cx="313" cy="28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047" name="Group 1223"/>
              <p:cNvGrpSpPr>
                <a:grpSpLocks/>
              </p:cNvGrpSpPr>
              <p:nvPr/>
            </p:nvGrpSpPr>
            <p:grpSpPr bwMode="auto">
              <a:xfrm rot="2039309">
                <a:off x="2455" y="2799"/>
                <a:ext cx="509" cy="268"/>
                <a:chOff x="2986" y="2459"/>
                <a:chExt cx="509" cy="268"/>
              </a:xfrm>
            </p:grpSpPr>
            <p:sp>
              <p:nvSpPr>
                <p:cNvPr id="847048" name="Line 1224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049" name="Group 1225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050" name="Group 122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051" name="Group 12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52" name="Freeform 12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53" name="Freeform 122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54" name="Group 1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55" name="Freeform 12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56" name="Freeform 123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057" name="Group 123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058" name="Group 1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59" name="Freeform 12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60" name="Freeform 123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61" name="Group 1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62" name="Freeform 12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63" name="Freeform 123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064" name="Group 1240"/>
              <p:cNvGrpSpPr>
                <a:grpSpLocks/>
              </p:cNvGrpSpPr>
              <p:nvPr/>
            </p:nvGrpSpPr>
            <p:grpSpPr bwMode="auto">
              <a:xfrm>
                <a:off x="2767" y="1621"/>
                <a:ext cx="284" cy="280"/>
                <a:chOff x="3809" y="2103"/>
                <a:chExt cx="284" cy="280"/>
              </a:xfrm>
            </p:grpSpPr>
            <p:sp>
              <p:nvSpPr>
                <p:cNvPr id="847065" name="Line 1241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066" name="Line 1242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067" name="Group 1243"/>
              <p:cNvGrpSpPr>
                <a:grpSpLocks/>
              </p:cNvGrpSpPr>
              <p:nvPr/>
            </p:nvGrpSpPr>
            <p:grpSpPr bwMode="auto">
              <a:xfrm rot="-4821705">
                <a:off x="2402" y="937"/>
                <a:ext cx="474" cy="256"/>
                <a:chOff x="2768" y="3010"/>
                <a:chExt cx="474" cy="256"/>
              </a:xfrm>
            </p:grpSpPr>
            <p:sp>
              <p:nvSpPr>
                <p:cNvPr id="847068" name="Line 1244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069" name="Group 1245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070" name="Group 1246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071" name="Group 12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72" name="Freeform 12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73" name="Freeform 124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74" name="Group 12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75" name="Freeform 12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76" name="Freeform 125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077" name="Group 1253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078" name="Group 12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79" name="Freeform 12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80" name="Freeform 125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81" name="Group 12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82" name="Freeform 12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83" name="Freeform 125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084" name="Group 1260"/>
              <p:cNvGrpSpPr>
                <a:grpSpLocks/>
              </p:cNvGrpSpPr>
              <p:nvPr/>
            </p:nvGrpSpPr>
            <p:grpSpPr bwMode="auto">
              <a:xfrm rot="-25366161">
                <a:off x="2969" y="1228"/>
                <a:ext cx="474" cy="256"/>
                <a:chOff x="2768" y="3010"/>
                <a:chExt cx="474" cy="256"/>
              </a:xfrm>
            </p:grpSpPr>
            <p:sp>
              <p:nvSpPr>
                <p:cNvPr id="847085" name="Line 1261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086" name="Group 1262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087" name="Group 1263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088" name="Group 12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89" name="Freeform 12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90" name="Freeform 126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91" name="Group 12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92" name="Freeform 12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93" name="Freeform 126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094" name="Group 1270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095" name="Group 12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96" name="Freeform 12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097" name="Freeform 127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098" name="Group 12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099" name="Freeform 12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00" name="Freeform 127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101" name="Group 1277"/>
              <p:cNvGrpSpPr>
                <a:grpSpLocks/>
              </p:cNvGrpSpPr>
              <p:nvPr/>
            </p:nvGrpSpPr>
            <p:grpSpPr bwMode="auto">
              <a:xfrm rot="-25858356">
                <a:off x="2204" y="1625"/>
                <a:ext cx="474" cy="256"/>
                <a:chOff x="2768" y="3010"/>
                <a:chExt cx="474" cy="256"/>
              </a:xfrm>
            </p:grpSpPr>
            <p:sp>
              <p:nvSpPr>
                <p:cNvPr id="847102" name="Line 1278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103" name="Group 1279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104" name="Group 1280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05" name="Group 1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06" name="Freeform 1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07" name="Freeform 128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08" name="Group 12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09" name="Freeform 12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10" name="Freeform 128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111" name="Group 1287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12" name="Group 12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13" name="Freeform 1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14" name="Freeform 129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15" name="Group 1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16" name="Freeform 12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17" name="Freeform 129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118" name="Group 1294"/>
              <p:cNvGrpSpPr>
                <a:grpSpLocks/>
              </p:cNvGrpSpPr>
              <p:nvPr/>
            </p:nvGrpSpPr>
            <p:grpSpPr bwMode="auto">
              <a:xfrm rot="-25307161">
                <a:off x="2686" y="1937"/>
                <a:ext cx="474" cy="256"/>
                <a:chOff x="2768" y="3010"/>
                <a:chExt cx="474" cy="256"/>
              </a:xfrm>
            </p:grpSpPr>
            <p:sp>
              <p:nvSpPr>
                <p:cNvPr id="847119" name="Line 1295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120" name="Group 1296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121" name="Group 1297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22" name="Group 12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23" name="Freeform 12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24" name="Freeform 130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25" name="Group 13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26" name="Freeform 13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27" name="Freeform 130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128" name="Group 1304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29" name="Group 13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30" name="Freeform 13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31" name="Freeform 130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32" name="Group 13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33" name="Freeform 13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34" name="Freeform 131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135" name="Group 1311"/>
              <p:cNvGrpSpPr>
                <a:grpSpLocks/>
              </p:cNvGrpSpPr>
              <p:nvPr/>
            </p:nvGrpSpPr>
            <p:grpSpPr bwMode="auto">
              <a:xfrm rot="-25858356">
                <a:off x="3026" y="1483"/>
                <a:ext cx="474" cy="256"/>
                <a:chOff x="2768" y="3010"/>
                <a:chExt cx="474" cy="256"/>
              </a:xfrm>
            </p:grpSpPr>
            <p:sp>
              <p:nvSpPr>
                <p:cNvPr id="847136" name="Line 1312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137" name="Group 1313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138" name="Group 1314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39" name="Group 13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40" name="Freeform 13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41" name="Freeform 131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42" name="Group 13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43" name="Freeform 13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44" name="Freeform 132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145" name="Group 1321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46" name="Group 13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47" name="Freeform 13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48" name="Freeform 132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49" name="Group 13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50" name="Freeform 13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51" name="Freeform 132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152" name="Group 1328"/>
              <p:cNvGrpSpPr>
                <a:grpSpLocks/>
              </p:cNvGrpSpPr>
              <p:nvPr/>
            </p:nvGrpSpPr>
            <p:grpSpPr bwMode="auto">
              <a:xfrm rot="-24637013">
                <a:off x="2799" y="2305"/>
                <a:ext cx="474" cy="256"/>
                <a:chOff x="2768" y="3010"/>
                <a:chExt cx="474" cy="256"/>
              </a:xfrm>
            </p:grpSpPr>
            <p:sp>
              <p:nvSpPr>
                <p:cNvPr id="847153" name="Line 1329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154" name="Group 1330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155" name="Group 1331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56" name="Group 13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57" name="Freeform 13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58" name="Freeform 133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59" name="Group 13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60" name="Freeform 13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61" name="Freeform 133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162" name="Group 1338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163" name="Group 13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64" name="Freeform 13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65" name="Freeform 134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66" name="Group 13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67" name="Freeform 13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68" name="Freeform 134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169" name="Group 1345"/>
              <p:cNvGrpSpPr>
                <a:grpSpLocks/>
              </p:cNvGrpSpPr>
              <p:nvPr/>
            </p:nvGrpSpPr>
            <p:grpSpPr bwMode="auto">
              <a:xfrm rot="-613982">
                <a:off x="2738" y="1054"/>
                <a:ext cx="509" cy="268"/>
                <a:chOff x="2986" y="2459"/>
                <a:chExt cx="509" cy="268"/>
              </a:xfrm>
            </p:grpSpPr>
            <p:sp>
              <p:nvSpPr>
                <p:cNvPr id="847170" name="Line 1346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171" name="Group 1347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172" name="Group 1348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173" name="Group 13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74" name="Freeform 13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75" name="Freeform 135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76" name="Group 13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77" name="Freeform 13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78" name="Freeform 135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179" name="Group 1355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180" name="Group 13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81" name="Freeform 13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82" name="Freeform 135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83" name="Group 13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84" name="Freeform 13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85" name="Freeform 136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186" name="Group 1362"/>
              <p:cNvGrpSpPr>
                <a:grpSpLocks/>
              </p:cNvGrpSpPr>
              <p:nvPr/>
            </p:nvGrpSpPr>
            <p:grpSpPr bwMode="auto">
              <a:xfrm rot="-1541558">
                <a:off x="2568" y="1224"/>
                <a:ext cx="509" cy="268"/>
                <a:chOff x="2986" y="2459"/>
                <a:chExt cx="509" cy="268"/>
              </a:xfrm>
            </p:grpSpPr>
            <p:sp>
              <p:nvSpPr>
                <p:cNvPr id="847187" name="Line 1363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188" name="Group 1364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189" name="Group 1365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190" name="Group 13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91" name="Freeform 13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92" name="Freeform 136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193" name="Group 13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94" name="Freeform 13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95" name="Freeform 137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196" name="Group 1372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197" name="Group 13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198" name="Freeform 13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199" name="Freeform 137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00" name="Group 13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01" name="Freeform 13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02" name="Freeform 137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203" name="Group 1379"/>
              <p:cNvGrpSpPr>
                <a:grpSpLocks/>
              </p:cNvGrpSpPr>
              <p:nvPr/>
            </p:nvGrpSpPr>
            <p:grpSpPr bwMode="auto">
              <a:xfrm rot="548903">
                <a:off x="2626" y="2160"/>
                <a:ext cx="509" cy="268"/>
                <a:chOff x="2986" y="2459"/>
                <a:chExt cx="509" cy="268"/>
              </a:xfrm>
            </p:grpSpPr>
            <p:sp>
              <p:nvSpPr>
                <p:cNvPr id="847204" name="Line 1380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205" name="Group 1381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206" name="Group 1382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07" name="Group 13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08" name="Freeform 13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09" name="Freeform 138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10" name="Group 13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11" name="Freeform 13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12" name="Freeform 138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213" name="Group 1389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14" name="Group 13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15" name="Freeform 13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16" name="Freeform 139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17" name="Group 13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18" name="Freeform 13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19" name="Freeform 139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220" name="Group 1396"/>
              <p:cNvGrpSpPr>
                <a:grpSpLocks/>
              </p:cNvGrpSpPr>
              <p:nvPr/>
            </p:nvGrpSpPr>
            <p:grpSpPr bwMode="auto">
              <a:xfrm rot="-2170848">
                <a:off x="2341" y="1933"/>
                <a:ext cx="509" cy="268"/>
                <a:chOff x="2986" y="2459"/>
                <a:chExt cx="509" cy="268"/>
              </a:xfrm>
            </p:grpSpPr>
            <p:sp>
              <p:nvSpPr>
                <p:cNvPr id="847221" name="Line 1397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222" name="Group 1398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223" name="Group 1399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24" name="Group 14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25" name="Freeform 14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26" name="Freeform 140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27" name="Group 14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28" name="Freeform 14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29" name="Freeform 140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230" name="Group 1406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31" name="Group 14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32" name="Freeform 14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33" name="Freeform 140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34" name="Group 14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35" name="Freeform 14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36" name="Freeform 141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237" name="Group 1413"/>
              <p:cNvGrpSpPr>
                <a:grpSpLocks/>
              </p:cNvGrpSpPr>
              <p:nvPr/>
            </p:nvGrpSpPr>
            <p:grpSpPr bwMode="auto">
              <a:xfrm>
                <a:off x="2931" y="1736"/>
                <a:ext cx="509" cy="276"/>
                <a:chOff x="2931" y="1736"/>
                <a:chExt cx="509" cy="276"/>
              </a:xfrm>
            </p:grpSpPr>
            <p:sp>
              <p:nvSpPr>
                <p:cNvPr id="847238" name="Line 1414"/>
                <p:cNvSpPr>
                  <a:spLocks noChangeShapeType="1"/>
                </p:cNvSpPr>
                <p:nvPr/>
              </p:nvSpPr>
              <p:spPr bwMode="auto">
                <a:xfrm rot="2455376" flipV="1">
                  <a:off x="3028" y="1736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239" name="Group 1415"/>
                <p:cNvGrpSpPr>
                  <a:grpSpLocks/>
                </p:cNvGrpSpPr>
                <p:nvPr/>
              </p:nvGrpSpPr>
              <p:grpSpPr bwMode="auto">
                <a:xfrm rot="2672627" flipV="1">
                  <a:off x="2931" y="1968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240" name="Group 141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41" name="Group 14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42" name="Freeform 14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43" name="Freeform 141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44" name="Group 14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45" name="Freeform 14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46" name="Freeform 142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247" name="Group 142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48" name="Group 14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49" name="Freeform 14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50" name="Freeform 142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51" name="Group 14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52" name="Freeform 14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53" name="Freeform 142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254" name="Group 1430"/>
              <p:cNvGrpSpPr>
                <a:grpSpLocks/>
              </p:cNvGrpSpPr>
              <p:nvPr/>
            </p:nvGrpSpPr>
            <p:grpSpPr bwMode="auto">
              <a:xfrm rot="-1702476">
                <a:off x="3647" y="828"/>
                <a:ext cx="509" cy="268"/>
                <a:chOff x="2986" y="2459"/>
                <a:chExt cx="509" cy="268"/>
              </a:xfrm>
            </p:grpSpPr>
            <p:sp>
              <p:nvSpPr>
                <p:cNvPr id="847255" name="Line 143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256" name="Group 143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257" name="Group 143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58" name="Group 14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59" name="Freeform 14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60" name="Freeform 143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61" name="Group 14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62" name="Freeform 14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63" name="Freeform 143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264" name="Group 144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65" name="Group 14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66" name="Freeform 14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67" name="Freeform 144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68" name="Group 14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69" name="Freeform 14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70" name="Freeform 144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271" name="Group 1447"/>
              <p:cNvGrpSpPr>
                <a:grpSpLocks/>
              </p:cNvGrpSpPr>
              <p:nvPr/>
            </p:nvGrpSpPr>
            <p:grpSpPr bwMode="auto">
              <a:xfrm>
                <a:off x="3416" y="1063"/>
                <a:ext cx="292" cy="234"/>
                <a:chOff x="3416" y="1063"/>
                <a:chExt cx="292" cy="234"/>
              </a:xfrm>
            </p:grpSpPr>
            <p:sp>
              <p:nvSpPr>
                <p:cNvPr id="847272" name="Line 1448"/>
                <p:cNvSpPr>
                  <a:spLocks noChangeShapeType="1"/>
                </p:cNvSpPr>
                <p:nvPr/>
              </p:nvSpPr>
              <p:spPr bwMode="auto">
                <a:xfrm rot="21402209" flipV="1">
                  <a:off x="3416" y="106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273" name="Line 1449"/>
                <p:cNvSpPr>
                  <a:spLocks noChangeShapeType="1"/>
                </p:cNvSpPr>
                <p:nvPr/>
              </p:nvSpPr>
              <p:spPr bwMode="auto">
                <a:xfrm rot="1335015" flipV="1">
                  <a:off x="3456" y="1132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274" name="Group 1450"/>
              <p:cNvGrpSpPr>
                <a:grpSpLocks/>
              </p:cNvGrpSpPr>
              <p:nvPr/>
            </p:nvGrpSpPr>
            <p:grpSpPr bwMode="auto">
              <a:xfrm>
                <a:off x="3481" y="1315"/>
                <a:ext cx="284" cy="237"/>
                <a:chOff x="3481" y="1315"/>
                <a:chExt cx="284" cy="237"/>
              </a:xfrm>
            </p:grpSpPr>
            <p:sp>
              <p:nvSpPr>
                <p:cNvPr id="847275" name="Line 1451"/>
                <p:cNvSpPr>
                  <a:spLocks noChangeShapeType="1"/>
                </p:cNvSpPr>
                <p:nvPr/>
              </p:nvSpPr>
              <p:spPr bwMode="auto">
                <a:xfrm rot="341618" flipV="1">
                  <a:off x="3481" y="1315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276" name="Line 1452"/>
                <p:cNvSpPr>
                  <a:spLocks noChangeShapeType="1"/>
                </p:cNvSpPr>
                <p:nvPr/>
              </p:nvSpPr>
              <p:spPr bwMode="auto">
                <a:xfrm rot="1874423" flipV="1">
                  <a:off x="3511" y="1387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277" name="Group 1453"/>
              <p:cNvGrpSpPr>
                <a:grpSpLocks/>
              </p:cNvGrpSpPr>
              <p:nvPr/>
            </p:nvGrpSpPr>
            <p:grpSpPr bwMode="auto">
              <a:xfrm rot="-20587266">
                <a:off x="3362" y="2132"/>
                <a:ext cx="284" cy="280"/>
                <a:chOff x="3809" y="2103"/>
                <a:chExt cx="284" cy="280"/>
              </a:xfrm>
            </p:grpSpPr>
            <p:sp>
              <p:nvSpPr>
                <p:cNvPr id="847278" name="Line 1454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279" name="Line 1455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280" name="Group 1456"/>
              <p:cNvGrpSpPr>
                <a:grpSpLocks/>
              </p:cNvGrpSpPr>
              <p:nvPr/>
            </p:nvGrpSpPr>
            <p:grpSpPr bwMode="auto">
              <a:xfrm>
                <a:off x="3371" y="2510"/>
                <a:ext cx="215" cy="318"/>
                <a:chOff x="3371" y="2510"/>
                <a:chExt cx="215" cy="318"/>
              </a:xfrm>
            </p:grpSpPr>
            <p:sp>
              <p:nvSpPr>
                <p:cNvPr id="847281" name="Line 1457"/>
                <p:cNvSpPr>
                  <a:spLocks noChangeShapeType="1"/>
                </p:cNvSpPr>
                <p:nvPr/>
              </p:nvSpPr>
              <p:spPr bwMode="auto">
                <a:xfrm rot="3467054" flipV="1">
                  <a:off x="3354" y="2561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282" name="Line 1458"/>
                <p:cNvSpPr>
                  <a:spLocks noChangeShapeType="1"/>
                </p:cNvSpPr>
                <p:nvPr/>
              </p:nvSpPr>
              <p:spPr bwMode="auto">
                <a:xfrm rot="4999860" flipV="1">
                  <a:off x="3328" y="2619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283" name="Group 1459"/>
              <p:cNvGrpSpPr>
                <a:grpSpLocks/>
              </p:cNvGrpSpPr>
              <p:nvPr/>
            </p:nvGrpSpPr>
            <p:grpSpPr bwMode="auto">
              <a:xfrm rot="-21399855">
                <a:off x="3390" y="2415"/>
                <a:ext cx="284" cy="280"/>
                <a:chOff x="3809" y="2103"/>
                <a:chExt cx="284" cy="280"/>
              </a:xfrm>
            </p:grpSpPr>
            <p:sp>
              <p:nvSpPr>
                <p:cNvPr id="847284" name="Line 1460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285" name="Line 1461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286" name="Group 1462"/>
              <p:cNvGrpSpPr>
                <a:grpSpLocks/>
              </p:cNvGrpSpPr>
              <p:nvPr/>
            </p:nvGrpSpPr>
            <p:grpSpPr bwMode="auto">
              <a:xfrm rot="-21352266">
                <a:off x="2426" y="2022"/>
                <a:ext cx="284" cy="280"/>
                <a:chOff x="3809" y="2103"/>
                <a:chExt cx="284" cy="280"/>
              </a:xfrm>
            </p:grpSpPr>
            <p:sp>
              <p:nvSpPr>
                <p:cNvPr id="847287" name="Line 1463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288" name="Line 1464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289" name="Group 1465"/>
              <p:cNvGrpSpPr>
                <a:grpSpLocks/>
              </p:cNvGrpSpPr>
              <p:nvPr/>
            </p:nvGrpSpPr>
            <p:grpSpPr bwMode="auto">
              <a:xfrm rot="-22141102">
                <a:off x="2596" y="2273"/>
                <a:ext cx="284" cy="280"/>
                <a:chOff x="3809" y="2103"/>
                <a:chExt cx="284" cy="280"/>
              </a:xfrm>
            </p:grpSpPr>
            <p:sp>
              <p:nvSpPr>
                <p:cNvPr id="847290" name="Line 1466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291" name="Line 1467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292" name="Group 1468"/>
              <p:cNvGrpSpPr>
                <a:grpSpLocks/>
              </p:cNvGrpSpPr>
              <p:nvPr/>
            </p:nvGrpSpPr>
            <p:grpSpPr bwMode="auto">
              <a:xfrm rot="-613982">
                <a:off x="2852" y="2188"/>
                <a:ext cx="509" cy="268"/>
                <a:chOff x="2986" y="2459"/>
                <a:chExt cx="509" cy="268"/>
              </a:xfrm>
            </p:grpSpPr>
            <p:sp>
              <p:nvSpPr>
                <p:cNvPr id="847293" name="Line 1469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294" name="Group 1470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295" name="Group 1471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296" name="Group 14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297" name="Freeform 14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298" name="Freeform 147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299" name="Group 14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00" name="Freeform 14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01" name="Freeform 147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302" name="Group 1478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03" name="Group 14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04" name="Freeform 14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05" name="Freeform 148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06" name="Group 14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07" name="Freeform 14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08" name="Freeform 148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309" name="Group 1485"/>
              <p:cNvGrpSpPr>
                <a:grpSpLocks/>
              </p:cNvGrpSpPr>
              <p:nvPr/>
            </p:nvGrpSpPr>
            <p:grpSpPr bwMode="auto">
              <a:xfrm rot="-613982">
                <a:off x="3050" y="913"/>
                <a:ext cx="509" cy="268"/>
                <a:chOff x="2986" y="2459"/>
                <a:chExt cx="509" cy="268"/>
              </a:xfrm>
            </p:grpSpPr>
            <p:sp>
              <p:nvSpPr>
                <p:cNvPr id="847310" name="Line 1486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311" name="Group 1487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312" name="Group 1488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13" name="Group 14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14" name="Freeform 14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15" name="Freeform 149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16" name="Group 14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17" name="Freeform 14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18" name="Freeform 149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319" name="Group 1495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20" name="Group 14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21" name="Freeform 14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22" name="Freeform 149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23" name="Group 14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24" name="Freeform 15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25" name="Freeform 150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326" name="Group 1502"/>
              <p:cNvGrpSpPr>
                <a:grpSpLocks/>
              </p:cNvGrpSpPr>
              <p:nvPr/>
            </p:nvGrpSpPr>
            <p:grpSpPr bwMode="auto">
              <a:xfrm>
                <a:off x="3730" y="2273"/>
                <a:ext cx="509" cy="268"/>
                <a:chOff x="2986" y="2459"/>
                <a:chExt cx="509" cy="268"/>
              </a:xfrm>
            </p:grpSpPr>
            <p:sp>
              <p:nvSpPr>
                <p:cNvPr id="847327" name="Line 1503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328" name="Group 1504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329" name="Group 1505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30" name="Group 15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31" name="Freeform 15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32" name="Freeform 150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33" name="Group 15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34" name="Freeform 1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35" name="Freeform 151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336" name="Group 1512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37" name="Group 15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38" name="Freeform 15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39" name="Freeform 151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40" name="Group 15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41" name="Freeform 15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42" name="Freeform 151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343" name="Group 1519"/>
              <p:cNvGrpSpPr>
                <a:grpSpLocks/>
              </p:cNvGrpSpPr>
              <p:nvPr/>
            </p:nvGrpSpPr>
            <p:grpSpPr bwMode="auto">
              <a:xfrm rot="-613982">
                <a:off x="3730" y="1168"/>
                <a:ext cx="509" cy="268"/>
                <a:chOff x="2986" y="2459"/>
                <a:chExt cx="509" cy="268"/>
              </a:xfrm>
            </p:grpSpPr>
            <p:sp>
              <p:nvSpPr>
                <p:cNvPr id="847344" name="Line 1520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345" name="Group 1521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346" name="Group 1522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47" name="Group 15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48" name="Freeform 15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49" name="Freeform 152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50" name="Group 15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51" name="Freeform 15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52" name="Freeform 152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353" name="Group 1529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54" name="Group 15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55" name="Freeform 15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56" name="Freeform 153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57" name="Group 15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58" name="Freeform 15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59" name="Freeform 153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360" name="Group 1536"/>
              <p:cNvGrpSpPr>
                <a:grpSpLocks/>
              </p:cNvGrpSpPr>
              <p:nvPr/>
            </p:nvGrpSpPr>
            <p:grpSpPr bwMode="auto">
              <a:xfrm rot="-1281936">
                <a:off x="2937" y="2047"/>
                <a:ext cx="509" cy="268"/>
                <a:chOff x="2986" y="2459"/>
                <a:chExt cx="509" cy="268"/>
              </a:xfrm>
            </p:grpSpPr>
            <p:sp>
              <p:nvSpPr>
                <p:cNvPr id="847361" name="Line 1537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362" name="Group 1538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363" name="Group 1539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64" name="Group 15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65" name="Freeform 15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66" name="Freeform 154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67" name="Group 15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68" name="Freeform 15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69" name="Freeform 154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370" name="Group 1546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71" name="Group 15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72" name="Freeform 15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73" name="Freeform 154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74" name="Group 15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75" name="Freeform 15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76" name="Freeform 155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377" name="Group 1553"/>
              <p:cNvGrpSpPr>
                <a:grpSpLocks/>
              </p:cNvGrpSpPr>
              <p:nvPr/>
            </p:nvGrpSpPr>
            <p:grpSpPr bwMode="auto">
              <a:xfrm rot="1132347">
                <a:off x="2965" y="2188"/>
                <a:ext cx="509" cy="268"/>
                <a:chOff x="2986" y="2459"/>
                <a:chExt cx="509" cy="268"/>
              </a:xfrm>
            </p:grpSpPr>
            <p:sp>
              <p:nvSpPr>
                <p:cNvPr id="847378" name="Line 1554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379" name="Group 1555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380" name="Group 155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81" name="Group 15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82" name="Freeform 15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83" name="Freeform 155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84" name="Group 15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85" name="Freeform 15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86" name="Freeform 156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387" name="Group 156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88" name="Group 15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89" name="Freeform 15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90" name="Freeform 156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391" name="Group 15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92" name="Freeform 15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393" name="Freeform 156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394" name="Group 1570"/>
              <p:cNvGrpSpPr>
                <a:grpSpLocks/>
              </p:cNvGrpSpPr>
              <p:nvPr/>
            </p:nvGrpSpPr>
            <p:grpSpPr bwMode="auto">
              <a:xfrm rot="-613982">
                <a:off x="2540" y="2500"/>
                <a:ext cx="509" cy="268"/>
                <a:chOff x="2986" y="2459"/>
                <a:chExt cx="509" cy="268"/>
              </a:xfrm>
            </p:grpSpPr>
            <p:sp>
              <p:nvSpPr>
                <p:cNvPr id="847395" name="Line 157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396" name="Group 157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397" name="Group 157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398" name="Group 15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399" name="Freeform 15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00" name="Freeform 157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01" name="Group 15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02" name="Freeform 15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03" name="Freeform 157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404" name="Group 158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05" name="Group 15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06" name="Freeform 15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07" name="Freeform 158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08" name="Group 15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09" name="Freeform 15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10" name="Freeform 158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411" name="Group 1587"/>
              <p:cNvGrpSpPr>
                <a:grpSpLocks/>
              </p:cNvGrpSpPr>
              <p:nvPr/>
            </p:nvGrpSpPr>
            <p:grpSpPr bwMode="auto">
              <a:xfrm>
                <a:off x="1916" y="3209"/>
                <a:ext cx="192" cy="562"/>
                <a:chOff x="1938" y="3229"/>
                <a:chExt cx="192" cy="562"/>
              </a:xfrm>
            </p:grpSpPr>
            <p:sp>
              <p:nvSpPr>
                <p:cNvPr id="847412" name="Line 1588"/>
                <p:cNvSpPr>
                  <a:spLocks noChangeShapeType="1"/>
                </p:cNvSpPr>
                <p:nvPr/>
              </p:nvSpPr>
              <p:spPr bwMode="auto">
                <a:xfrm rot="3382320" flipV="1">
                  <a:off x="1881" y="3286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413" name="Group 1589"/>
                <p:cNvGrpSpPr>
                  <a:grpSpLocks/>
                </p:cNvGrpSpPr>
                <p:nvPr/>
              </p:nvGrpSpPr>
              <p:grpSpPr bwMode="auto">
                <a:xfrm rot="3599571" flipV="1">
                  <a:off x="1742" y="3515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414" name="Group 1590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15" name="Group 15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16" name="Freeform 15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17" name="Freeform 159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18" name="Group 15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19" name="Freeform 15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20" name="Freeform 159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421" name="Group 1597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22" name="Group 15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23" name="Freeform 15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24" name="Freeform 160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25" name="Group 16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26" name="Freeform 16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27" name="Freeform 160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428" name="Group 1604"/>
              <p:cNvGrpSpPr>
                <a:grpSpLocks/>
              </p:cNvGrpSpPr>
              <p:nvPr/>
            </p:nvGrpSpPr>
            <p:grpSpPr bwMode="auto">
              <a:xfrm rot="1397416">
                <a:off x="2428" y="3253"/>
                <a:ext cx="509" cy="268"/>
                <a:chOff x="2986" y="2459"/>
                <a:chExt cx="509" cy="268"/>
              </a:xfrm>
            </p:grpSpPr>
            <p:sp>
              <p:nvSpPr>
                <p:cNvPr id="847429" name="Line 1605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430" name="Group 1606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431" name="Group 1607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32" name="Group 16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33" name="Freeform 16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34" name="Freeform 161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35" name="Group 16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36" name="Freeform 16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37" name="Freeform 161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438" name="Group 1614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39" name="Group 16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40" name="Freeform 16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41" name="Freeform 161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42" name="Group 16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43" name="Freeform 16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44" name="Freeform 162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445" name="Group 1621"/>
              <p:cNvGrpSpPr>
                <a:grpSpLocks/>
              </p:cNvGrpSpPr>
              <p:nvPr/>
            </p:nvGrpSpPr>
            <p:grpSpPr bwMode="auto">
              <a:xfrm rot="1567682">
                <a:off x="3589" y="2614"/>
                <a:ext cx="509" cy="268"/>
                <a:chOff x="2986" y="2459"/>
                <a:chExt cx="509" cy="268"/>
              </a:xfrm>
            </p:grpSpPr>
            <p:sp>
              <p:nvSpPr>
                <p:cNvPr id="847446" name="Line 1622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447" name="Group 1623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448" name="Group 1624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49" name="Group 16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50" name="Freeform 16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51" name="Freeform 162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52" name="Group 16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53" name="Freeform 16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54" name="Freeform 163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455" name="Group 1631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56" name="Group 16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57" name="Freeform 16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58" name="Freeform 163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59" name="Group 16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60" name="Freeform 16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61" name="Freeform 163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462" name="Group 1638"/>
              <p:cNvGrpSpPr>
                <a:grpSpLocks/>
              </p:cNvGrpSpPr>
              <p:nvPr/>
            </p:nvGrpSpPr>
            <p:grpSpPr bwMode="auto">
              <a:xfrm rot="558211">
                <a:off x="2683" y="3480"/>
                <a:ext cx="509" cy="268"/>
                <a:chOff x="2986" y="2459"/>
                <a:chExt cx="509" cy="268"/>
              </a:xfrm>
            </p:grpSpPr>
            <p:sp>
              <p:nvSpPr>
                <p:cNvPr id="847463" name="Line 1639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464" name="Group 1640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465" name="Group 1641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66" name="Group 16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67" name="Freeform 16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68" name="Freeform 164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69" name="Group 16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70" name="Freeform 16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71" name="Freeform 164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472" name="Group 1648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73" name="Group 16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74" name="Freeform 16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75" name="Freeform 165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76" name="Group 16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77" name="Freeform 16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78" name="Freeform 165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479" name="Group 1655"/>
              <p:cNvGrpSpPr>
                <a:grpSpLocks/>
              </p:cNvGrpSpPr>
              <p:nvPr/>
            </p:nvGrpSpPr>
            <p:grpSpPr bwMode="auto">
              <a:xfrm rot="1475603">
                <a:off x="2256" y="3168"/>
                <a:ext cx="509" cy="268"/>
                <a:chOff x="2986" y="2459"/>
                <a:chExt cx="509" cy="268"/>
              </a:xfrm>
            </p:grpSpPr>
            <p:sp>
              <p:nvSpPr>
                <p:cNvPr id="847480" name="Line 1656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481" name="Group 1657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482" name="Group 1658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83" name="Group 16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84" name="Freeform 16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85" name="Freeform 166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86" name="Group 16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87" name="Freeform 16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88" name="Freeform 166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489" name="Group 1665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490" name="Group 16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91" name="Freeform 16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92" name="Freeform 166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493" name="Group 16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494" name="Freeform 16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495" name="Freeform 167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496" name="Group 1672"/>
              <p:cNvGrpSpPr>
                <a:grpSpLocks/>
              </p:cNvGrpSpPr>
              <p:nvPr/>
            </p:nvGrpSpPr>
            <p:grpSpPr bwMode="auto">
              <a:xfrm rot="-613982">
                <a:off x="2313" y="2925"/>
                <a:ext cx="509" cy="268"/>
                <a:chOff x="2986" y="2459"/>
                <a:chExt cx="509" cy="268"/>
              </a:xfrm>
            </p:grpSpPr>
            <p:sp>
              <p:nvSpPr>
                <p:cNvPr id="847497" name="Line 1673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498" name="Group 1674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499" name="Group 1675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00" name="Group 16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01" name="Freeform 16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02" name="Freeform 167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03" name="Group 16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04" name="Freeform 16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05" name="Freeform 168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506" name="Group 1682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07" name="Group 16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08" name="Freeform 16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09" name="Freeform 168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10" name="Group 16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11" name="Freeform 16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12" name="Freeform 168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513" name="Group 1689"/>
              <p:cNvGrpSpPr>
                <a:grpSpLocks/>
              </p:cNvGrpSpPr>
              <p:nvPr/>
            </p:nvGrpSpPr>
            <p:grpSpPr bwMode="auto">
              <a:xfrm rot="2184035">
                <a:off x="2314" y="3436"/>
                <a:ext cx="509" cy="268"/>
                <a:chOff x="2986" y="2459"/>
                <a:chExt cx="509" cy="268"/>
              </a:xfrm>
            </p:grpSpPr>
            <p:sp>
              <p:nvSpPr>
                <p:cNvPr id="847514" name="Line 1690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515" name="Group 1691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516" name="Group 1692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17" name="Group 16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18" name="Freeform 16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19" name="Freeform 169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20" name="Group 16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21" name="Freeform 16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22" name="Freeform 169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523" name="Group 1699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24" name="Group 17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25" name="Freeform 17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26" name="Freeform 170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27" name="Group 17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28" name="Freeform 17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29" name="Freeform 170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530" name="Group 1706"/>
              <p:cNvGrpSpPr>
                <a:grpSpLocks/>
              </p:cNvGrpSpPr>
              <p:nvPr/>
            </p:nvGrpSpPr>
            <p:grpSpPr bwMode="auto">
              <a:xfrm>
                <a:off x="3258" y="1876"/>
                <a:ext cx="523" cy="226"/>
                <a:chOff x="3258" y="1876"/>
                <a:chExt cx="523" cy="226"/>
              </a:xfrm>
            </p:grpSpPr>
            <p:sp>
              <p:nvSpPr>
                <p:cNvPr id="847531" name="Line 1707"/>
                <p:cNvSpPr>
                  <a:spLocks noChangeShapeType="1"/>
                </p:cNvSpPr>
                <p:nvPr/>
              </p:nvSpPr>
              <p:spPr bwMode="auto">
                <a:xfrm rot="21337024" flipV="1">
                  <a:off x="3258" y="1876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532" name="Group 1708"/>
                <p:cNvGrpSpPr>
                  <a:grpSpLocks/>
                </p:cNvGrpSpPr>
                <p:nvPr/>
              </p:nvGrpSpPr>
              <p:grpSpPr bwMode="auto">
                <a:xfrm rot="21554275" flipV="1">
                  <a:off x="3272" y="2058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533" name="Group 1709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34" name="Group 17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35" name="Freeform 17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36" name="Freeform 171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37" name="Group 17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38" name="Freeform 17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39" name="Freeform 171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540" name="Group 1716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41" name="Group 17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42" name="Freeform 17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43" name="Freeform 171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44" name="Group 17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45" name="Freeform 17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46" name="Freeform 172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547" name="Group 1723"/>
              <p:cNvGrpSpPr>
                <a:grpSpLocks/>
              </p:cNvGrpSpPr>
              <p:nvPr/>
            </p:nvGrpSpPr>
            <p:grpSpPr bwMode="auto">
              <a:xfrm>
                <a:off x="2774" y="2847"/>
                <a:ext cx="509" cy="275"/>
                <a:chOff x="2774" y="2847"/>
                <a:chExt cx="509" cy="275"/>
              </a:xfrm>
            </p:grpSpPr>
            <p:sp>
              <p:nvSpPr>
                <p:cNvPr id="847548" name="Line 1724"/>
                <p:cNvSpPr>
                  <a:spLocks noChangeShapeType="1"/>
                </p:cNvSpPr>
                <p:nvPr/>
              </p:nvSpPr>
              <p:spPr bwMode="auto">
                <a:xfrm rot="2054360" flipV="1">
                  <a:off x="2852" y="2847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549" name="Group 1725"/>
                <p:cNvGrpSpPr>
                  <a:grpSpLocks/>
                </p:cNvGrpSpPr>
                <p:nvPr/>
              </p:nvGrpSpPr>
              <p:grpSpPr bwMode="auto">
                <a:xfrm rot="2271611" flipV="1">
                  <a:off x="2774" y="3078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550" name="Group 172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51" name="Group 17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52" name="Freeform 17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53" name="Freeform 172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54" name="Group 17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55" name="Freeform 17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56" name="Freeform 173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557" name="Group 173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58" name="Group 17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59" name="Freeform 17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60" name="Freeform 173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61" name="Group 17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62" name="Freeform 17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63" name="Freeform 173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564" name="Group 1740"/>
              <p:cNvGrpSpPr>
                <a:grpSpLocks/>
              </p:cNvGrpSpPr>
              <p:nvPr/>
            </p:nvGrpSpPr>
            <p:grpSpPr bwMode="auto">
              <a:xfrm rot="-1436675">
                <a:off x="2625" y="2755"/>
                <a:ext cx="509" cy="268"/>
                <a:chOff x="2986" y="2459"/>
                <a:chExt cx="509" cy="268"/>
              </a:xfrm>
            </p:grpSpPr>
            <p:sp>
              <p:nvSpPr>
                <p:cNvPr id="847565" name="Line 174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566" name="Group 174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567" name="Group 174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68" name="Group 17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69" name="Freeform 17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70" name="Freeform 174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71" name="Group 17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72" name="Freeform 17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73" name="Freeform 174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574" name="Group 175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75" name="Group 17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76" name="Freeform 17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77" name="Freeform 175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578" name="Group 17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79" name="Freeform 17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80" name="Freeform 175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581" name="Group 1757"/>
              <p:cNvGrpSpPr>
                <a:grpSpLocks/>
              </p:cNvGrpSpPr>
              <p:nvPr/>
            </p:nvGrpSpPr>
            <p:grpSpPr bwMode="auto">
              <a:xfrm rot="-21809198">
                <a:off x="3503" y="2192"/>
                <a:ext cx="284" cy="280"/>
                <a:chOff x="3809" y="2103"/>
                <a:chExt cx="284" cy="280"/>
              </a:xfrm>
            </p:grpSpPr>
            <p:sp>
              <p:nvSpPr>
                <p:cNvPr id="847582" name="Line 1758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583" name="Line 1759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584" name="Group 1760"/>
              <p:cNvGrpSpPr>
                <a:grpSpLocks/>
              </p:cNvGrpSpPr>
              <p:nvPr/>
            </p:nvGrpSpPr>
            <p:grpSpPr bwMode="auto">
              <a:xfrm rot="-22104543">
                <a:off x="4269" y="2160"/>
                <a:ext cx="284" cy="280"/>
                <a:chOff x="3809" y="2103"/>
                <a:chExt cx="284" cy="280"/>
              </a:xfrm>
            </p:grpSpPr>
            <p:sp>
              <p:nvSpPr>
                <p:cNvPr id="847585" name="Line 1761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586" name="Line 1762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587" name="Group 1763"/>
              <p:cNvGrpSpPr>
                <a:grpSpLocks/>
              </p:cNvGrpSpPr>
              <p:nvPr/>
            </p:nvGrpSpPr>
            <p:grpSpPr bwMode="auto">
              <a:xfrm rot="-20587266">
                <a:off x="3220" y="3212"/>
                <a:ext cx="284" cy="280"/>
                <a:chOff x="3809" y="2103"/>
                <a:chExt cx="284" cy="280"/>
              </a:xfrm>
            </p:grpSpPr>
            <p:sp>
              <p:nvSpPr>
                <p:cNvPr id="847588" name="Line 1764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589" name="Line 1765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590" name="Group 1766"/>
              <p:cNvGrpSpPr>
                <a:grpSpLocks/>
              </p:cNvGrpSpPr>
              <p:nvPr/>
            </p:nvGrpSpPr>
            <p:grpSpPr bwMode="auto">
              <a:xfrm rot="-20587266">
                <a:off x="3957" y="3010"/>
                <a:ext cx="284" cy="280"/>
                <a:chOff x="3809" y="2103"/>
                <a:chExt cx="284" cy="280"/>
              </a:xfrm>
            </p:grpSpPr>
            <p:sp>
              <p:nvSpPr>
                <p:cNvPr id="847591" name="Line 1767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592" name="Line 1768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593" name="Group 1769"/>
              <p:cNvGrpSpPr>
                <a:grpSpLocks/>
              </p:cNvGrpSpPr>
              <p:nvPr/>
            </p:nvGrpSpPr>
            <p:grpSpPr bwMode="auto">
              <a:xfrm rot="-613982">
                <a:off x="2823" y="2358"/>
                <a:ext cx="509" cy="268"/>
                <a:chOff x="2986" y="2459"/>
                <a:chExt cx="509" cy="268"/>
              </a:xfrm>
            </p:grpSpPr>
            <p:sp>
              <p:nvSpPr>
                <p:cNvPr id="847594" name="Line 1770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595" name="Group 1771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596" name="Group 1772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597" name="Group 17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598" name="Freeform 17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599" name="Freeform 177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00" name="Group 17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01" name="Freeform 17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02" name="Freeform 177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603" name="Group 1779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604" name="Group 17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05" name="Freeform 17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06" name="Freeform 178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07" name="Group 17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08" name="Freeform 17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09" name="Freeform 178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610" name="Group 1786"/>
              <p:cNvGrpSpPr>
                <a:grpSpLocks/>
              </p:cNvGrpSpPr>
              <p:nvPr/>
            </p:nvGrpSpPr>
            <p:grpSpPr bwMode="auto">
              <a:xfrm rot="-613982">
                <a:off x="3645" y="2358"/>
                <a:ext cx="509" cy="268"/>
                <a:chOff x="2986" y="2459"/>
                <a:chExt cx="509" cy="268"/>
              </a:xfrm>
            </p:grpSpPr>
            <p:sp>
              <p:nvSpPr>
                <p:cNvPr id="847611" name="Line 1787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612" name="Group 1788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613" name="Group 1789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614" name="Group 17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15" name="Freeform 17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16" name="Freeform 179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17" name="Group 17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18" name="Freeform 17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19" name="Freeform 179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620" name="Group 1796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621" name="Group 17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22" name="Freeform 17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23" name="Freeform 179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24" name="Group 18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25" name="Freeform 18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26" name="Freeform 180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627" name="Group 1803"/>
              <p:cNvGrpSpPr>
                <a:grpSpLocks/>
              </p:cNvGrpSpPr>
              <p:nvPr/>
            </p:nvGrpSpPr>
            <p:grpSpPr bwMode="auto">
              <a:xfrm rot="-1734867">
                <a:off x="3730" y="2047"/>
                <a:ext cx="509" cy="268"/>
                <a:chOff x="2986" y="2459"/>
                <a:chExt cx="509" cy="268"/>
              </a:xfrm>
            </p:grpSpPr>
            <p:sp>
              <p:nvSpPr>
                <p:cNvPr id="847628" name="Line 1804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629" name="Group 1805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630" name="Group 180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631" name="Group 18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32" name="Freeform 18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33" name="Freeform 180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34" name="Group 18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35" name="Freeform 18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36" name="Freeform 181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637" name="Group 181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638" name="Group 18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39" name="Freeform 18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40" name="Freeform 181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41" name="Group 18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42" name="Freeform 18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43" name="Freeform 181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644" name="Group 1820"/>
              <p:cNvGrpSpPr>
                <a:grpSpLocks/>
              </p:cNvGrpSpPr>
              <p:nvPr/>
            </p:nvGrpSpPr>
            <p:grpSpPr bwMode="auto">
              <a:xfrm rot="-613982">
                <a:off x="2767" y="3209"/>
                <a:ext cx="509" cy="268"/>
                <a:chOff x="2986" y="2459"/>
                <a:chExt cx="509" cy="268"/>
              </a:xfrm>
            </p:grpSpPr>
            <p:sp>
              <p:nvSpPr>
                <p:cNvPr id="847645" name="Line 182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646" name="Group 182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647" name="Group 182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648" name="Group 18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49" name="Freeform 18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50" name="Freeform 182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51" name="Group 18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52" name="Freeform 18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53" name="Freeform 182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654" name="Group 183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655" name="Group 18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56" name="Freeform 18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57" name="Freeform 183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658" name="Group 18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659" name="Freeform 18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660" name="Freeform 183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847661" name="Line 1837"/>
              <p:cNvSpPr>
                <a:spLocks noChangeShapeType="1"/>
              </p:cNvSpPr>
              <p:nvPr/>
            </p:nvSpPr>
            <p:spPr bwMode="auto">
              <a:xfrm rot="2087389" flipV="1">
                <a:off x="4300" y="3044"/>
                <a:ext cx="305" cy="192"/>
              </a:xfrm>
              <a:prstGeom prst="line">
                <a:avLst/>
              </a:prstGeom>
              <a:noFill/>
              <a:ln w="12700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47662" name="Group 1838"/>
              <p:cNvGrpSpPr>
                <a:grpSpLocks/>
              </p:cNvGrpSpPr>
              <p:nvPr/>
            </p:nvGrpSpPr>
            <p:grpSpPr bwMode="auto">
              <a:xfrm rot="2304640" flipV="1">
                <a:off x="4220" y="3275"/>
                <a:ext cx="509" cy="44"/>
                <a:chOff x="599" y="3013"/>
                <a:chExt cx="3204" cy="403"/>
              </a:xfrm>
            </p:grpSpPr>
            <p:grpSp>
              <p:nvGrpSpPr>
                <p:cNvPr id="847663" name="Group 1839"/>
                <p:cNvGrpSpPr>
                  <a:grpSpLocks/>
                </p:cNvGrpSpPr>
                <p:nvPr/>
              </p:nvGrpSpPr>
              <p:grpSpPr bwMode="auto">
                <a:xfrm>
                  <a:off x="599" y="3013"/>
                  <a:ext cx="1610" cy="403"/>
                  <a:chOff x="599" y="3019"/>
                  <a:chExt cx="1610" cy="403"/>
                </a:xfrm>
              </p:grpSpPr>
              <p:grpSp>
                <p:nvGrpSpPr>
                  <p:cNvPr id="847664" name="Group 1840"/>
                  <p:cNvGrpSpPr>
                    <a:grpSpLocks/>
                  </p:cNvGrpSpPr>
                  <p:nvPr/>
                </p:nvGrpSpPr>
                <p:grpSpPr bwMode="auto">
                  <a:xfrm>
                    <a:off x="599" y="3033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665" name="Freeform 1841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666" name="Freeform 1842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47667" name="Group 1843"/>
                  <p:cNvGrpSpPr>
                    <a:grpSpLocks/>
                  </p:cNvGrpSpPr>
                  <p:nvPr/>
                </p:nvGrpSpPr>
                <p:grpSpPr bwMode="auto">
                  <a:xfrm>
                    <a:off x="1405" y="3019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668" name="Freeform 1844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669" name="Freeform 1845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47670" name="Group 1846"/>
                <p:cNvGrpSpPr>
                  <a:grpSpLocks/>
                </p:cNvGrpSpPr>
                <p:nvPr/>
              </p:nvGrpSpPr>
              <p:grpSpPr bwMode="auto">
                <a:xfrm>
                  <a:off x="2193" y="3013"/>
                  <a:ext cx="1610" cy="403"/>
                  <a:chOff x="599" y="3019"/>
                  <a:chExt cx="1610" cy="403"/>
                </a:xfrm>
              </p:grpSpPr>
              <p:grpSp>
                <p:nvGrpSpPr>
                  <p:cNvPr id="847671" name="Group 1847"/>
                  <p:cNvGrpSpPr>
                    <a:grpSpLocks/>
                  </p:cNvGrpSpPr>
                  <p:nvPr/>
                </p:nvGrpSpPr>
                <p:grpSpPr bwMode="auto">
                  <a:xfrm>
                    <a:off x="599" y="3033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672" name="Freeform 1848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673" name="Freeform 1849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47674" name="Group 1850"/>
                  <p:cNvGrpSpPr>
                    <a:grpSpLocks/>
                  </p:cNvGrpSpPr>
                  <p:nvPr/>
                </p:nvGrpSpPr>
                <p:grpSpPr bwMode="auto">
                  <a:xfrm>
                    <a:off x="1405" y="3019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675" name="Freeform 1851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676" name="Freeform 1852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847677" name="Group 1853"/>
              <p:cNvGrpSpPr>
                <a:grpSpLocks/>
              </p:cNvGrpSpPr>
              <p:nvPr/>
            </p:nvGrpSpPr>
            <p:grpSpPr bwMode="auto">
              <a:xfrm rot="-2860364">
                <a:off x="4581" y="856"/>
                <a:ext cx="284" cy="370"/>
                <a:chOff x="1995" y="2459"/>
                <a:chExt cx="284" cy="370"/>
              </a:xfrm>
            </p:grpSpPr>
            <p:sp>
              <p:nvSpPr>
                <p:cNvPr id="847678" name="Line 1854"/>
                <p:cNvSpPr>
                  <a:spLocks noChangeShapeType="1"/>
                </p:cNvSpPr>
                <p:nvPr/>
              </p:nvSpPr>
              <p:spPr bwMode="auto">
                <a:xfrm rot="2215613" flipV="1">
                  <a:off x="1995" y="2459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679" name="Line 1855"/>
                <p:cNvSpPr>
                  <a:spLocks noChangeShapeType="1"/>
                </p:cNvSpPr>
                <p:nvPr/>
              </p:nvSpPr>
              <p:spPr bwMode="auto">
                <a:xfrm rot="3748418" flipV="1">
                  <a:off x="1913" y="2659"/>
                  <a:ext cx="313" cy="28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680" name="Group 1856"/>
              <p:cNvGrpSpPr>
                <a:grpSpLocks/>
              </p:cNvGrpSpPr>
              <p:nvPr/>
            </p:nvGrpSpPr>
            <p:grpSpPr bwMode="auto">
              <a:xfrm rot="730379">
                <a:off x="4581" y="3492"/>
                <a:ext cx="284" cy="370"/>
                <a:chOff x="1995" y="2459"/>
                <a:chExt cx="284" cy="370"/>
              </a:xfrm>
            </p:grpSpPr>
            <p:sp>
              <p:nvSpPr>
                <p:cNvPr id="847681" name="Line 1857"/>
                <p:cNvSpPr>
                  <a:spLocks noChangeShapeType="1"/>
                </p:cNvSpPr>
                <p:nvPr/>
              </p:nvSpPr>
              <p:spPr bwMode="auto">
                <a:xfrm rot="2215613" flipV="1">
                  <a:off x="1995" y="2459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682" name="Line 1858"/>
                <p:cNvSpPr>
                  <a:spLocks noChangeShapeType="1"/>
                </p:cNvSpPr>
                <p:nvPr/>
              </p:nvSpPr>
              <p:spPr bwMode="auto">
                <a:xfrm rot="3748418" flipV="1">
                  <a:off x="1913" y="2659"/>
                  <a:ext cx="313" cy="28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683" name="Group 1859"/>
              <p:cNvGrpSpPr>
                <a:grpSpLocks/>
              </p:cNvGrpSpPr>
              <p:nvPr/>
            </p:nvGrpSpPr>
            <p:grpSpPr bwMode="auto">
              <a:xfrm rot="-2338418">
                <a:off x="3816" y="1875"/>
                <a:ext cx="284" cy="370"/>
                <a:chOff x="1995" y="2459"/>
                <a:chExt cx="284" cy="370"/>
              </a:xfrm>
            </p:grpSpPr>
            <p:sp>
              <p:nvSpPr>
                <p:cNvPr id="847684" name="Line 1860"/>
                <p:cNvSpPr>
                  <a:spLocks noChangeShapeType="1"/>
                </p:cNvSpPr>
                <p:nvPr/>
              </p:nvSpPr>
              <p:spPr bwMode="auto">
                <a:xfrm rot="2215613" flipV="1">
                  <a:off x="1995" y="2459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685" name="Line 1861"/>
                <p:cNvSpPr>
                  <a:spLocks noChangeShapeType="1"/>
                </p:cNvSpPr>
                <p:nvPr/>
              </p:nvSpPr>
              <p:spPr bwMode="auto">
                <a:xfrm rot="3748418" flipV="1">
                  <a:off x="1913" y="2659"/>
                  <a:ext cx="313" cy="28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686" name="Group 1862"/>
              <p:cNvGrpSpPr>
                <a:grpSpLocks/>
              </p:cNvGrpSpPr>
              <p:nvPr/>
            </p:nvGrpSpPr>
            <p:grpSpPr bwMode="auto">
              <a:xfrm rot="-20587266">
                <a:off x="4184" y="2557"/>
                <a:ext cx="284" cy="280"/>
                <a:chOff x="3809" y="2103"/>
                <a:chExt cx="284" cy="280"/>
              </a:xfrm>
            </p:grpSpPr>
            <p:sp>
              <p:nvSpPr>
                <p:cNvPr id="847687" name="Line 1863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688" name="Line 1864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689" name="Group 1865"/>
              <p:cNvGrpSpPr>
                <a:grpSpLocks/>
              </p:cNvGrpSpPr>
              <p:nvPr/>
            </p:nvGrpSpPr>
            <p:grpSpPr bwMode="auto">
              <a:xfrm>
                <a:off x="4194" y="2565"/>
                <a:ext cx="208" cy="323"/>
                <a:chOff x="4194" y="2565"/>
                <a:chExt cx="208" cy="323"/>
              </a:xfrm>
            </p:grpSpPr>
            <p:sp>
              <p:nvSpPr>
                <p:cNvPr id="847690" name="Line 1866"/>
                <p:cNvSpPr>
                  <a:spLocks noChangeShapeType="1"/>
                </p:cNvSpPr>
                <p:nvPr/>
              </p:nvSpPr>
              <p:spPr bwMode="auto">
                <a:xfrm rot="3024342" flipV="1">
                  <a:off x="4170" y="2616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691" name="Line 1867"/>
                <p:cNvSpPr>
                  <a:spLocks noChangeShapeType="1"/>
                </p:cNvSpPr>
                <p:nvPr/>
              </p:nvSpPr>
              <p:spPr bwMode="auto">
                <a:xfrm rot="4557147" flipV="1">
                  <a:off x="4151" y="2679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692" name="Group 1868"/>
              <p:cNvGrpSpPr>
                <a:grpSpLocks/>
              </p:cNvGrpSpPr>
              <p:nvPr/>
            </p:nvGrpSpPr>
            <p:grpSpPr bwMode="auto">
              <a:xfrm rot="-20587266">
                <a:off x="3050" y="2755"/>
                <a:ext cx="284" cy="280"/>
                <a:chOff x="3809" y="2103"/>
                <a:chExt cx="284" cy="280"/>
              </a:xfrm>
            </p:grpSpPr>
            <p:sp>
              <p:nvSpPr>
                <p:cNvPr id="847693" name="Line 1869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694" name="Line 1870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695" name="Group 1871"/>
              <p:cNvGrpSpPr>
                <a:grpSpLocks/>
              </p:cNvGrpSpPr>
              <p:nvPr/>
            </p:nvGrpSpPr>
            <p:grpSpPr bwMode="auto">
              <a:xfrm rot="-18355510">
                <a:off x="2651" y="3210"/>
                <a:ext cx="284" cy="280"/>
                <a:chOff x="3809" y="2103"/>
                <a:chExt cx="284" cy="280"/>
              </a:xfrm>
            </p:grpSpPr>
            <p:sp>
              <p:nvSpPr>
                <p:cNvPr id="847696" name="Line 1872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697" name="Line 1873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698" name="Group 1874"/>
              <p:cNvGrpSpPr>
                <a:grpSpLocks/>
              </p:cNvGrpSpPr>
              <p:nvPr/>
            </p:nvGrpSpPr>
            <p:grpSpPr bwMode="auto">
              <a:xfrm rot="-20587266">
                <a:off x="3305" y="3492"/>
                <a:ext cx="284" cy="280"/>
                <a:chOff x="3809" y="2103"/>
                <a:chExt cx="284" cy="280"/>
              </a:xfrm>
            </p:grpSpPr>
            <p:sp>
              <p:nvSpPr>
                <p:cNvPr id="847699" name="Line 1875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700" name="Line 1876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701" name="Group 1877"/>
              <p:cNvGrpSpPr>
                <a:grpSpLocks/>
              </p:cNvGrpSpPr>
              <p:nvPr/>
            </p:nvGrpSpPr>
            <p:grpSpPr bwMode="auto">
              <a:xfrm rot="-21755019">
                <a:off x="2823" y="3152"/>
                <a:ext cx="284" cy="280"/>
                <a:chOff x="3809" y="2103"/>
                <a:chExt cx="284" cy="280"/>
              </a:xfrm>
            </p:grpSpPr>
            <p:sp>
              <p:nvSpPr>
                <p:cNvPr id="847702" name="Line 1878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703" name="Line 1879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704" name="Group 1880"/>
              <p:cNvGrpSpPr>
                <a:grpSpLocks/>
              </p:cNvGrpSpPr>
              <p:nvPr/>
            </p:nvGrpSpPr>
            <p:grpSpPr bwMode="auto">
              <a:xfrm rot="-20587266">
                <a:off x="4666" y="3379"/>
                <a:ext cx="284" cy="280"/>
                <a:chOff x="3809" y="2103"/>
                <a:chExt cx="284" cy="280"/>
              </a:xfrm>
            </p:grpSpPr>
            <p:sp>
              <p:nvSpPr>
                <p:cNvPr id="847705" name="Line 1881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706" name="Line 1882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707" name="Group 1883"/>
              <p:cNvGrpSpPr>
                <a:grpSpLocks/>
              </p:cNvGrpSpPr>
              <p:nvPr/>
            </p:nvGrpSpPr>
            <p:grpSpPr bwMode="auto">
              <a:xfrm rot="-22235731">
                <a:off x="3191" y="2869"/>
                <a:ext cx="284" cy="280"/>
                <a:chOff x="3809" y="2103"/>
                <a:chExt cx="284" cy="280"/>
              </a:xfrm>
            </p:grpSpPr>
            <p:sp>
              <p:nvSpPr>
                <p:cNvPr id="847708" name="Line 1884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709" name="Line 1885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47710" name="Line 1886"/>
              <p:cNvSpPr>
                <a:spLocks noChangeShapeType="1"/>
              </p:cNvSpPr>
              <p:nvPr/>
            </p:nvSpPr>
            <p:spPr bwMode="auto">
              <a:xfrm rot="6678063" flipV="1">
                <a:off x="4090" y="3325"/>
                <a:ext cx="256" cy="179"/>
              </a:xfrm>
              <a:prstGeom prst="line">
                <a:avLst/>
              </a:prstGeom>
              <a:noFill/>
              <a:ln w="12700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47711" name="Group 1887"/>
              <p:cNvGrpSpPr>
                <a:grpSpLocks/>
              </p:cNvGrpSpPr>
              <p:nvPr/>
            </p:nvGrpSpPr>
            <p:grpSpPr bwMode="auto">
              <a:xfrm rot="-536170">
                <a:off x="4159" y="3272"/>
                <a:ext cx="440" cy="217"/>
                <a:chOff x="2802" y="3020"/>
                <a:chExt cx="440" cy="217"/>
              </a:xfrm>
            </p:grpSpPr>
            <p:grpSp>
              <p:nvGrpSpPr>
                <p:cNvPr id="847712" name="Group 1888"/>
                <p:cNvGrpSpPr>
                  <a:grpSpLocks/>
                </p:cNvGrpSpPr>
                <p:nvPr/>
              </p:nvGrpSpPr>
              <p:grpSpPr bwMode="auto">
                <a:xfrm rot="2589003" flipV="1">
                  <a:off x="2802" y="3020"/>
                  <a:ext cx="256" cy="44"/>
                  <a:chOff x="599" y="3019"/>
                  <a:chExt cx="1610" cy="403"/>
                </a:xfrm>
              </p:grpSpPr>
              <p:grpSp>
                <p:nvGrpSpPr>
                  <p:cNvPr id="847713" name="Group 1889"/>
                  <p:cNvGrpSpPr>
                    <a:grpSpLocks/>
                  </p:cNvGrpSpPr>
                  <p:nvPr/>
                </p:nvGrpSpPr>
                <p:grpSpPr bwMode="auto">
                  <a:xfrm>
                    <a:off x="599" y="3033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714" name="Freeform 1890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715" name="Freeform 1891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47716" name="Group 1892"/>
                  <p:cNvGrpSpPr>
                    <a:grpSpLocks/>
                  </p:cNvGrpSpPr>
                  <p:nvPr/>
                </p:nvGrpSpPr>
                <p:grpSpPr bwMode="auto">
                  <a:xfrm>
                    <a:off x="1405" y="3019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717" name="Freeform 1893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718" name="Freeform 1894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47719" name="Group 1895"/>
                <p:cNvGrpSpPr>
                  <a:grpSpLocks/>
                </p:cNvGrpSpPr>
                <p:nvPr/>
              </p:nvGrpSpPr>
              <p:grpSpPr bwMode="auto">
                <a:xfrm rot="2589003" flipV="1">
                  <a:off x="2986" y="3193"/>
                  <a:ext cx="256" cy="44"/>
                  <a:chOff x="599" y="3019"/>
                  <a:chExt cx="1610" cy="403"/>
                </a:xfrm>
              </p:grpSpPr>
              <p:grpSp>
                <p:nvGrpSpPr>
                  <p:cNvPr id="847720" name="Group 1896"/>
                  <p:cNvGrpSpPr>
                    <a:grpSpLocks/>
                  </p:cNvGrpSpPr>
                  <p:nvPr/>
                </p:nvGrpSpPr>
                <p:grpSpPr bwMode="auto">
                  <a:xfrm>
                    <a:off x="599" y="3033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721" name="Freeform 1897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722" name="Freeform 1898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47723" name="Group 1899"/>
                  <p:cNvGrpSpPr>
                    <a:grpSpLocks/>
                  </p:cNvGrpSpPr>
                  <p:nvPr/>
                </p:nvGrpSpPr>
                <p:grpSpPr bwMode="auto">
                  <a:xfrm>
                    <a:off x="1405" y="3019"/>
                    <a:ext cx="804" cy="389"/>
                    <a:chOff x="599" y="3033"/>
                    <a:chExt cx="804" cy="389"/>
                  </a:xfrm>
                </p:grpSpPr>
                <p:sp>
                  <p:nvSpPr>
                    <p:cNvPr id="847724" name="Freeform 1900"/>
                    <p:cNvSpPr>
                      <a:spLocks/>
                    </p:cNvSpPr>
                    <p:nvPr/>
                  </p:nvSpPr>
                  <p:spPr bwMode="auto">
                    <a:xfrm>
                      <a:off x="599" y="3033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7725" name="Freeform 1901"/>
                    <p:cNvSpPr>
                      <a:spLocks/>
                    </p:cNvSpPr>
                    <p:nvPr/>
                  </p:nvSpPr>
                  <p:spPr bwMode="auto">
                    <a:xfrm flipV="1">
                      <a:off x="998" y="3224"/>
                      <a:ext cx="405" cy="19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98"/>
                        </a:cxn>
                        <a:cxn ang="0">
                          <a:pos x="126" y="0"/>
                        </a:cxn>
                        <a:cxn ang="0">
                          <a:pos x="243" y="198"/>
                        </a:cxn>
                      </a:cxnLst>
                      <a:rect l="0" t="0" r="r" b="b"/>
                      <a:pathLst>
                        <a:path w="243" h="198">
                          <a:moveTo>
                            <a:pt x="0" y="198"/>
                          </a:moveTo>
                          <a:cubicBezTo>
                            <a:pt x="43" y="99"/>
                            <a:pt x="86" y="0"/>
                            <a:pt x="126" y="0"/>
                          </a:cubicBezTo>
                          <a:cubicBezTo>
                            <a:pt x="166" y="0"/>
                            <a:pt x="221" y="164"/>
                            <a:pt x="243" y="198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847726" name="Group 1902"/>
              <p:cNvGrpSpPr>
                <a:grpSpLocks/>
              </p:cNvGrpSpPr>
              <p:nvPr/>
            </p:nvGrpSpPr>
            <p:grpSpPr bwMode="auto">
              <a:xfrm rot="-3537615">
                <a:off x="4075" y="1050"/>
                <a:ext cx="474" cy="256"/>
                <a:chOff x="2768" y="3010"/>
                <a:chExt cx="474" cy="256"/>
              </a:xfrm>
            </p:grpSpPr>
            <p:sp>
              <p:nvSpPr>
                <p:cNvPr id="847727" name="Line 1903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728" name="Group 1904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729" name="Group 1905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730" name="Group 19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31" name="Freeform 19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32" name="Freeform 190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33" name="Group 19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34" name="Freeform 19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35" name="Freeform 1911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736" name="Group 1912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737" name="Group 19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38" name="Freeform 19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39" name="Freeform 191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40" name="Group 19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41" name="Freeform 19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42" name="Freeform 191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743" name="Group 1919"/>
              <p:cNvGrpSpPr>
                <a:grpSpLocks/>
              </p:cNvGrpSpPr>
              <p:nvPr/>
            </p:nvGrpSpPr>
            <p:grpSpPr bwMode="auto">
              <a:xfrm rot="-1099519">
                <a:off x="4504" y="1536"/>
                <a:ext cx="474" cy="256"/>
                <a:chOff x="2768" y="3010"/>
                <a:chExt cx="474" cy="256"/>
              </a:xfrm>
            </p:grpSpPr>
            <p:sp>
              <p:nvSpPr>
                <p:cNvPr id="847744" name="Line 1920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745" name="Group 1921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746" name="Group 1922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747" name="Group 19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48" name="Freeform 19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49" name="Freeform 192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50" name="Group 19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51" name="Freeform 19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52" name="Freeform 192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753" name="Group 1929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754" name="Group 19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55" name="Freeform 19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56" name="Freeform 193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57" name="Group 19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58" name="Freeform 19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59" name="Freeform 193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760" name="Group 1936"/>
              <p:cNvGrpSpPr>
                <a:grpSpLocks/>
              </p:cNvGrpSpPr>
              <p:nvPr/>
            </p:nvGrpSpPr>
            <p:grpSpPr bwMode="auto">
              <a:xfrm rot="-1566260">
                <a:off x="3625" y="2670"/>
                <a:ext cx="474" cy="256"/>
                <a:chOff x="2768" y="3010"/>
                <a:chExt cx="474" cy="256"/>
              </a:xfrm>
            </p:grpSpPr>
            <p:sp>
              <p:nvSpPr>
                <p:cNvPr id="847761" name="Line 1937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762" name="Group 1938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763" name="Group 1939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764" name="Group 19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65" name="Freeform 19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66" name="Freeform 194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67" name="Group 19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68" name="Freeform 19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69" name="Freeform 194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770" name="Group 1946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771" name="Group 19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72" name="Freeform 19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73" name="Freeform 194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74" name="Group 19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75" name="Freeform 19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76" name="Freeform 195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777" name="Group 1953"/>
              <p:cNvGrpSpPr>
                <a:grpSpLocks/>
              </p:cNvGrpSpPr>
              <p:nvPr/>
            </p:nvGrpSpPr>
            <p:grpSpPr bwMode="auto">
              <a:xfrm rot="-2433049">
                <a:off x="4184" y="1325"/>
                <a:ext cx="509" cy="268"/>
                <a:chOff x="2986" y="2459"/>
                <a:chExt cx="509" cy="268"/>
              </a:xfrm>
            </p:grpSpPr>
            <p:sp>
              <p:nvSpPr>
                <p:cNvPr id="847778" name="Line 1954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779" name="Group 1955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780" name="Group 195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781" name="Group 19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82" name="Freeform 19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83" name="Freeform 195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84" name="Group 19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85" name="Freeform 19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86" name="Freeform 196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787" name="Group 196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788" name="Group 19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89" name="Freeform 19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90" name="Freeform 196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791" name="Group 19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92" name="Freeform 19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793" name="Freeform 196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794" name="Group 1970"/>
              <p:cNvGrpSpPr>
                <a:grpSpLocks/>
              </p:cNvGrpSpPr>
              <p:nvPr/>
            </p:nvGrpSpPr>
            <p:grpSpPr bwMode="auto">
              <a:xfrm rot="-613982">
                <a:off x="3447" y="2755"/>
                <a:ext cx="509" cy="268"/>
                <a:chOff x="2986" y="2459"/>
                <a:chExt cx="509" cy="268"/>
              </a:xfrm>
            </p:grpSpPr>
            <p:sp>
              <p:nvSpPr>
                <p:cNvPr id="847795" name="Line 197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796" name="Group 197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797" name="Group 197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798" name="Group 19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799" name="Freeform 19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00" name="Freeform 197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01" name="Group 19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02" name="Freeform 19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03" name="Freeform 197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804" name="Group 198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05" name="Group 19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06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07" name="Freeform 198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08" name="Group 19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09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10" name="Freeform 198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811" name="Group 1987"/>
              <p:cNvGrpSpPr>
                <a:grpSpLocks/>
              </p:cNvGrpSpPr>
              <p:nvPr/>
            </p:nvGrpSpPr>
            <p:grpSpPr bwMode="auto">
              <a:xfrm rot="-613982">
                <a:off x="3560" y="3464"/>
                <a:ext cx="509" cy="268"/>
                <a:chOff x="2986" y="2459"/>
                <a:chExt cx="509" cy="268"/>
              </a:xfrm>
            </p:grpSpPr>
            <p:sp>
              <p:nvSpPr>
                <p:cNvPr id="847812" name="Line 1988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813" name="Group 1989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814" name="Group 1990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15" name="Group 19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16" name="Freeform 19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17" name="Freeform 199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18" name="Group 19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19" name="Freeform 19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20" name="Freeform 199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821" name="Group 1997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22" name="Group 19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23" name="Freeform 19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24" name="Freeform 200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25" name="Group 20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26" name="Freeform 20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27" name="Freeform 200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828" name="Group 2004"/>
              <p:cNvGrpSpPr>
                <a:grpSpLocks/>
              </p:cNvGrpSpPr>
              <p:nvPr/>
            </p:nvGrpSpPr>
            <p:grpSpPr bwMode="auto">
              <a:xfrm rot="-1101438">
                <a:off x="4524" y="2018"/>
                <a:ext cx="509" cy="268"/>
                <a:chOff x="2986" y="2459"/>
                <a:chExt cx="509" cy="268"/>
              </a:xfrm>
            </p:grpSpPr>
            <p:sp>
              <p:nvSpPr>
                <p:cNvPr id="847829" name="Line 2005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830" name="Group 2006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831" name="Group 2007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32" name="Group 20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33" name="Freeform 20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34" name="Freeform 201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35" name="Group 20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36" name="Freeform 20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37" name="Freeform 201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838" name="Group 2014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39" name="Group 20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40" name="Freeform 20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41" name="Freeform 201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42" name="Group 20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43" name="Freeform 20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44" name="Freeform 202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845" name="Group 2021"/>
              <p:cNvGrpSpPr>
                <a:grpSpLocks/>
              </p:cNvGrpSpPr>
              <p:nvPr/>
            </p:nvGrpSpPr>
            <p:grpSpPr bwMode="auto">
              <a:xfrm rot="-20587266">
                <a:off x="4241" y="1423"/>
                <a:ext cx="284" cy="280"/>
                <a:chOff x="3809" y="2103"/>
                <a:chExt cx="284" cy="280"/>
              </a:xfrm>
            </p:grpSpPr>
            <p:sp>
              <p:nvSpPr>
                <p:cNvPr id="847846" name="Line 2022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847" name="Line 2023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848" name="Group 2024"/>
              <p:cNvGrpSpPr>
                <a:grpSpLocks/>
              </p:cNvGrpSpPr>
              <p:nvPr/>
            </p:nvGrpSpPr>
            <p:grpSpPr bwMode="auto">
              <a:xfrm rot="-23339086">
                <a:off x="4552" y="1593"/>
                <a:ext cx="284" cy="280"/>
                <a:chOff x="3809" y="2103"/>
                <a:chExt cx="284" cy="280"/>
              </a:xfrm>
            </p:grpSpPr>
            <p:sp>
              <p:nvSpPr>
                <p:cNvPr id="847849" name="Line 2025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850" name="Line 2026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851" name="Group 2027"/>
              <p:cNvGrpSpPr>
                <a:grpSpLocks/>
              </p:cNvGrpSpPr>
              <p:nvPr/>
            </p:nvGrpSpPr>
            <p:grpSpPr bwMode="auto">
              <a:xfrm rot="-23166389">
                <a:off x="4751" y="1310"/>
                <a:ext cx="284" cy="280"/>
                <a:chOff x="3809" y="2103"/>
                <a:chExt cx="284" cy="280"/>
              </a:xfrm>
            </p:grpSpPr>
            <p:sp>
              <p:nvSpPr>
                <p:cNvPr id="847852" name="Line 2028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853" name="Line 2029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854" name="Group 2030"/>
              <p:cNvGrpSpPr>
                <a:grpSpLocks/>
              </p:cNvGrpSpPr>
              <p:nvPr/>
            </p:nvGrpSpPr>
            <p:grpSpPr bwMode="auto">
              <a:xfrm rot="-2319211">
                <a:off x="3957" y="1609"/>
                <a:ext cx="509" cy="268"/>
                <a:chOff x="2986" y="2459"/>
                <a:chExt cx="509" cy="268"/>
              </a:xfrm>
            </p:grpSpPr>
            <p:sp>
              <p:nvSpPr>
                <p:cNvPr id="847855" name="Line 203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856" name="Group 203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857" name="Group 203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58" name="Group 20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59" name="Freeform 20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60" name="Freeform 203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61" name="Group 20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62" name="Freeform 20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63" name="Freeform 203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864" name="Group 204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65" name="Group 20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66" name="Freeform 20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67" name="Freeform 204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68" name="Group 20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69" name="Freeform 20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70" name="Freeform 204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871" name="Group 2047"/>
              <p:cNvGrpSpPr>
                <a:grpSpLocks/>
              </p:cNvGrpSpPr>
              <p:nvPr/>
            </p:nvGrpSpPr>
            <p:grpSpPr bwMode="auto">
              <a:xfrm rot="-613982">
                <a:off x="3334" y="1621"/>
                <a:ext cx="509" cy="268"/>
                <a:chOff x="2986" y="2459"/>
                <a:chExt cx="509" cy="268"/>
              </a:xfrm>
            </p:grpSpPr>
            <p:sp>
              <p:nvSpPr>
                <p:cNvPr id="847872" name="Line 1024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873" name="Group 1025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874" name="Group 1026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75" name="Group 10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76" name="Freeform 10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77" name="Freeform 102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78" name="Group 10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79" name="Freeform 10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80" name="Freeform 1032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881" name="Group 1033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82" name="Group 10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83" name="Freeform 10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84" name="Freeform 103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85" name="Group 10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86" name="Freeform 10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87" name="Freeform 103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888" name="Group 1040"/>
              <p:cNvGrpSpPr>
                <a:grpSpLocks/>
              </p:cNvGrpSpPr>
              <p:nvPr/>
            </p:nvGrpSpPr>
            <p:grpSpPr bwMode="auto">
              <a:xfrm rot="719756">
                <a:off x="3277" y="1467"/>
                <a:ext cx="509" cy="268"/>
                <a:chOff x="2986" y="2459"/>
                <a:chExt cx="509" cy="268"/>
              </a:xfrm>
            </p:grpSpPr>
            <p:sp>
              <p:nvSpPr>
                <p:cNvPr id="847889" name="Line 1041"/>
                <p:cNvSpPr>
                  <a:spLocks noChangeShapeType="1"/>
                </p:cNvSpPr>
                <p:nvPr/>
              </p:nvSpPr>
              <p:spPr bwMode="auto">
                <a:xfrm rot="1415309" flipV="1">
                  <a:off x="3036" y="2459"/>
                  <a:ext cx="305" cy="192"/>
                </a:xfrm>
                <a:prstGeom prst="line">
                  <a:avLst/>
                </a:prstGeom>
                <a:noFill/>
                <a:ln w="127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890" name="Group 1042"/>
                <p:cNvGrpSpPr>
                  <a:grpSpLocks/>
                </p:cNvGrpSpPr>
                <p:nvPr/>
              </p:nvGrpSpPr>
              <p:grpSpPr bwMode="auto">
                <a:xfrm rot="1632560" flipV="1">
                  <a:off x="2986" y="2683"/>
                  <a:ext cx="509" cy="44"/>
                  <a:chOff x="599" y="3013"/>
                  <a:chExt cx="3204" cy="403"/>
                </a:xfrm>
              </p:grpSpPr>
              <p:grpSp>
                <p:nvGrpSpPr>
                  <p:cNvPr id="847891" name="Group 1043"/>
                  <p:cNvGrpSpPr>
                    <a:grpSpLocks/>
                  </p:cNvGrpSpPr>
                  <p:nvPr/>
                </p:nvGrpSpPr>
                <p:grpSpPr bwMode="auto">
                  <a:xfrm>
                    <a:off x="599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92" name="Group 10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93" name="Freeform 10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94" name="Freeform 104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895" name="Group 10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896" name="Freeform 10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897" name="Freeform 1049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898" name="Group 1050"/>
                  <p:cNvGrpSpPr>
                    <a:grpSpLocks/>
                  </p:cNvGrpSpPr>
                  <p:nvPr/>
                </p:nvGrpSpPr>
                <p:grpSpPr bwMode="auto">
                  <a:xfrm>
                    <a:off x="2193" y="3013"/>
                    <a:ext cx="1610" cy="403"/>
                    <a:chOff x="599" y="3019"/>
                    <a:chExt cx="1610" cy="403"/>
                  </a:xfrm>
                </p:grpSpPr>
                <p:grpSp>
                  <p:nvGrpSpPr>
                    <p:cNvPr id="847899" name="Group 10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00" name="Freeform 10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01" name="Freeform 105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02" name="Group 10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03" name="Freeform 10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04" name="Freeform 105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905" name="Group 1057"/>
              <p:cNvGrpSpPr>
                <a:grpSpLocks/>
              </p:cNvGrpSpPr>
              <p:nvPr/>
            </p:nvGrpSpPr>
            <p:grpSpPr bwMode="auto">
              <a:xfrm rot="-1760183">
                <a:off x="4496" y="2273"/>
                <a:ext cx="474" cy="256"/>
                <a:chOff x="2768" y="3010"/>
                <a:chExt cx="474" cy="256"/>
              </a:xfrm>
            </p:grpSpPr>
            <p:sp>
              <p:nvSpPr>
                <p:cNvPr id="847906" name="Line 1058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907" name="Group 1059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908" name="Group 1060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09" name="Group 10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10" name="Freeform 10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11" name="Freeform 106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12" name="Group 10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13" name="Freeform 10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14" name="Freeform 1066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915" name="Group 1067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16" name="Group 10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17" name="Freeform 10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18" name="Freeform 107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19" name="Group 10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20" name="Freeform 10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21" name="Freeform 107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922" name="Group 1074"/>
              <p:cNvGrpSpPr>
                <a:grpSpLocks/>
              </p:cNvGrpSpPr>
              <p:nvPr/>
            </p:nvGrpSpPr>
            <p:grpSpPr bwMode="auto">
              <a:xfrm rot="-2357328">
                <a:off x="3653" y="1450"/>
                <a:ext cx="474" cy="256"/>
                <a:chOff x="2768" y="3010"/>
                <a:chExt cx="474" cy="256"/>
              </a:xfrm>
            </p:grpSpPr>
            <p:sp>
              <p:nvSpPr>
                <p:cNvPr id="847923" name="Line 1075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924" name="Group 1076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925" name="Group 1077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26" name="Group 10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27" name="Freeform 10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28" name="Freeform 108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29" name="Group 10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30" name="Freeform 10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31" name="Freeform 108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932" name="Group 1084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33" name="Group 10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34" name="Freeform 10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35" name="Freeform 108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36" name="Group 10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37" name="Freeform 10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38" name="Freeform 109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939" name="Group 1091"/>
              <p:cNvGrpSpPr>
                <a:grpSpLocks/>
              </p:cNvGrpSpPr>
              <p:nvPr/>
            </p:nvGrpSpPr>
            <p:grpSpPr bwMode="auto">
              <a:xfrm rot="-3750833">
                <a:off x="3650" y="1483"/>
                <a:ext cx="474" cy="256"/>
                <a:chOff x="2768" y="3010"/>
                <a:chExt cx="474" cy="256"/>
              </a:xfrm>
            </p:grpSpPr>
            <p:sp>
              <p:nvSpPr>
                <p:cNvPr id="847940" name="Line 1092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941" name="Group 1093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942" name="Group 1094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43" name="Group 10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44" name="Freeform 10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45" name="Freeform 109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46" name="Group 10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47" name="Freeform 10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48" name="Freeform 110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949" name="Group 1101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50" name="Group 1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51" name="Freeform 11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52" name="Freeform 1104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53" name="Group 11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54" name="Freeform 11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55" name="Freeform 110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956" name="Group 1108"/>
              <p:cNvGrpSpPr>
                <a:grpSpLocks/>
              </p:cNvGrpSpPr>
              <p:nvPr/>
            </p:nvGrpSpPr>
            <p:grpSpPr bwMode="auto">
              <a:xfrm rot="-22765131">
                <a:off x="4155" y="1423"/>
                <a:ext cx="284" cy="280"/>
                <a:chOff x="3809" y="2103"/>
                <a:chExt cx="284" cy="280"/>
              </a:xfrm>
            </p:grpSpPr>
            <p:sp>
              <p:nvSpPr>
                <p:cNvPr id="847957" name="Line 1109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958" name="Line 1110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959" name="Group 1111"/>
              <p:cNvGrpSpPr>
                <a:grpSpLocks/>
              </p:cNvGrpSpPr>
              <p:nvPr/>
            </p:nvGrpSpPr>
            <p:grpSpPr bwMode="auto">
              <a:xfrm rot="-23529933">
                <a:off x="4155" y="1310"/>
                <a:ext cx="284" cy="280"/>
                <a:chOff x="3809" y="2103"/>
                <a:chExt cx="284" cy="280"/>
              </a:xfrm>
            </p:grpSpPr>
            <p:sp>
              <p:nvSpPr>
                <p:cNvPr id="847960" name="Line 1112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961" name="Line 1113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47962" name="Group 1114"/>
              <p:cNvGrpSpPr>
                <a:grpSpLocks/>
              </p:cNvGrpSpPr>
              <p:nvPr/>
            </p:nvGrpSpPr>
            <p:grpSpPr bwMode="auto">
              <a:xfrm rot="-536170">
                <a:off x="4411" y="2755"/>
                <a:ext cx="474" cy="255"/>
                <a:chOff x="2768" y="3010"/>
                <a:chExt cx="474" cy="256"/>
              </a:xfrm>
            </p:grpSpPr>
            <p:sp>
              <p:nvSpPr>
                <p:cNvPr id="847963" name="Line 1115"/>
                <p:cNvSpPr>
                  <a:spLocks noChangeShapeType="1"/>
                </p:cNvSpPr>
                <p:nvPr/>
              </p:nvSpPr>
              <p:spPr bwMode="auto">
                <a:xfrm rot="7214234" flipV="1">
                  <a:off x="2730" y="3048"/>
                  <a:ext cx="256" cy="179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47964" name="Group 1116"/>
                <p:cNvGrpSpPr>
                  <a:grpSpLocks/>
                </p:cNvGrpSpPr>
                <p:nvPr/>
              </p:nvGrpSpPr>
              <p:grpSpPr bwMode="auto">
                <a:xfrm>
                  <a:off x="2802" y="3020"/>
                  <a:ext cx="440" cy="217"/>
                  <a:chOff x="2802" y="3020"/>
                  <a:chExt cx="440" cy="217"/>
                </a:xfrm>
              </p:grpSpPr>
              <p:grpSp>
                <p:nvGrpSpPr>
                  <p:cNvPr id="847965" name="Group 1117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802" y="3020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66" name="Group 1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67" name="Freeform 11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68" name="Freeform 112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69" name="Group 1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70" name="Freeform 11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71" name="Freeform 112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47972" name="Group 1124"/>
                  <p:cNvGrpSpPr>
                    <a:grpSpLocks/>
                  </p:cNvGrpSpPr>
                  <p:nvPr/>
                </p:nvGrpSpPr>
                <p:grpSpPr bwMode="auto">
                  <a:xfrm rot="2589003" flipV="1">
                    <a:off x="2986" y="3193"/>
                    <a:ext cx="256" cy="44"/>
                    <a:chOff x="599" y="3019"/>
                    <a:chExt cx="1610" cy="403"/>
                  </a:xfrm>
                </p:grpSpPr>
                <p:grpSp>
                  <p:nvGrpSpPr>
                    <p:cNvPr id="847973" name="Group 1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9" y="3033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74" name="Freeform 1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75" name="Freeform 1127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47976" name="Group 11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3019"/>
                      <a:ext cx="804" cy="389"/>
                      <a:chOff x="599" y="3033"/>
                      <a:chExt cx="804" cy="389"/>
                    </a:xfrm>
                  </p:grpSpPr>
                  <p:sp>
                    <p:nvSpPr>
                      <p:cNvPr id="847977" name="Freeform 1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9" y="3033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7978" name="Freeform 113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998" y="3224"/>
                        <a:ext cx="405" cy="1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98"/>
                          </a:cxn>
                          <a:cxn ang="0">
                            <a:pos x="126" y="0"/>
                          </a:cxn>
                          <a:cxn ang="0">
                            <a:pos x="243" y="198"/>
                          </a:cxn>
                        </a:cxnLst>
                        <a:rect l="0" t="0" r="r" b="b"/>
                        <a:pathLst>
                          <a:path w="243" h="198">
                            <a:moveTo>
                              <a:pt x="0" y="198"/>
                            </a:moveTo>
                            <a:cubicBezTo>
                              <a:pt x="43" y="99"/>
                              <a:pt x="86" y="0"/>
                              <a:pt x="126" y="0"/>
                            </a:cubicBezTo>
                            <a:cubicBezTo>
                              <a:pt x="166" y="0"/>
                              <a:pt x="221" y="164"/>
                              <a:pt x="243" y="198"/>
                            </a:cubicBezTo>
                          </a:path>
                        </a:pathLst>
                      </a:custGeom>
                      <a:noFill/>
                      <a:ln w="12700" cmpd="sng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47979" name="Group 1131"/>
              <p:cNvGrpSpPr>
                <a:grpSpLocks/>
              </p:cNvGrpSpPr>
              <p:nvPr/>
            </p:nvGrpSpPr>
            <p:grpSpPr bwMode="auto">
              <a:xfrm rot="-20587266">
                <a:off x="4864" y="2954"/>
                <a:ext cx="284" cy="280"/>
                <a:chOff x="3809" y="2103"/>
                <a:chExt cx="284" cy="280"/>
              </a:xfrm>
            </p:grpSpPr>
            <p:sp>
              <p:nvSpPr>
                <p:cNvPr id="847980" name="Line 1132"/>
                <p:cNvSpPr>
                  <a:spLocks noChangeShapeType="1"/>
                </p:cNvSpPr>
                <p:nvPr/>
              </p:nvSpPr>
              <p:spPr bwMode="auto">
                <a:xfrm rot="2011608" flipV="1">
                  <a:off x="3809" y="2103"/>
                  <a:ext cx="284" cy="181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981" name="Line 1133"/>
                <p:cNvSpPr>
                  <a:spLocks noChangeShapeType="1"/>
                </p:cNvSpPr>
                <p:nvPr/>
              </p:nvSpPr>
              <p:spPr bwMode="auto">
                <a:xfrm rot="3544413" flipV="1">
                  <a:off x="3808" y="2174"/>
                  <a:ext cx="252" cy="165"/>
                </a:xfrm>
                <a:prstGeom prst="line">
                  <a:avLst/>
                </a:prstGeom>
                <a:noFill/>
                <a:ln w="1270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47985" name="Text Box 1137"/>
            <p:cNvSpPr txBox="1">
              <a:spLocks noChangeArrowheads="1"/>
            </p:cNvSpPr>
            <p:nvPr/>
          </p:nvSpPr>
          <p:spPr bwMode="auto">
            <a:xfrm>
              <a:off x="2505" y="2010"/>
              <a:ext cx="5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0099FF"/>
                  </a:solidFill>
                </a:rPr>
                <a:t>E &gt; E</a:t>
              </a:r>
              <a:r>
                <a:rPr lang="en-GB" sz="1800" baseline="-25000">
                  <a:solidFill>
                    <a:srgbClr val="0099FF"/>
                  </a:solidFill>
                </a:rPr>
                <a:t>c</a:t>
              </a:r>
            </a:p>
            <a:p>
              <a:r>
                <a:rPr lang="en-GB" sz="1800">
                  <a:solidFill>
                    <a:srgbClr val="660066"/>
                  </a:solidFill>
                </a:rPr>
                <a:t>E &lt; E</a:t>
              </a:r>
              <a:r>
                <a:rPr lang="en-GB" sz="1800" baseline="-25000">
                  <a:solidFill>
                    <a:srgbClr val="660066"/>
                  </a:solidFill>
                </a:rPr>
                <a:t>c</a:t>
              </a:r>
              <a:endParaRPr lang="en-US" sz="1800" baseline="-25000">
                <a:solidFill>
                  <a:srgbClr val="660066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Imperial College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CF58-E731-AB44-8957-B23A50D90149}" type="slidenum">
              <a:rPr lang="en-US"/>
              <a:pPr/>
              <a:t>9</a:t>
            </a:fld>
            <a:endParaRPr lang="en-US"/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loss in matter: electrons</a:t>
            </a:r>
            <a:endParaRPr lang="en-US"/>
          </a:p>
        </p:txBody>
      </p:sp>
      <p:grpSp>
        <p:nvGrpSpPr>
          <p:cNvPr id="819227" name="Group 27"/>
          <p:cNvGrpSpPr>
            <a:grpSpLocks/>
          </p:cNvGrpSpPr>
          <p:nvPr/>
        </p:nvGrpSpPr>
        <p:grpSpPr bwMode="auto">
          <a:xfrm>
            <a:off x="122238" y="1597025"/>
            <a:ext cx="3159125" cy="2720975"/>
            <a:chOff x="140" y="781"/>
            <a:chExt cx="1990" cy="1714"/>
          </a:xfrm>
        </p:grpSpPr>
        <p:pic>
          <p:nvPicPr>
            <p:cNvPr id="819224" name="Picture 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5" y="781"/>
              <a:ext cx="1845" cy="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19225" name="Line 25"/>
            <p:cNvSpPr>
              <a:spLocks noChangeShapeType="1"/>
            </p:cNvSpPr>
            <p:nvPr/>
          </p:nvSpPr>
          <p:spPr bwMode="auto">
            <a:xfrm>
              <a:off x="140" y="2182"/>
              <a:ext cx="30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26" name="Line 26"/>
            <p:cNvSpPr>
              <a:spLocks noChangeShapeType="1"/>
            </p:cNvSpPr>
            <p:nvPr/>
          </p:nvSpPr>
          <p:spPr bwMode="auto">
            <a:xfrm>
              <a:off x="521" y="2182"/>
              <a:ext cx="78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114300" y="969963"/>
            <a:ext cx="332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i="0">
                <a:solidFill>
                  <a:srgbClr val="000099"/>
                </a:solidFill>
              </a:rPr>
              <a:t>Bremsstrahlung in the</a:t>
            </a:r>
          </a:p>
          <a:p>
            <a:r>
              <a:rPr lang="en-GB" sz="1800" b="1" i="0">
                <a:solidFill>
                  <a:srgbClr val="000099"/>
                </a:solidFill>
              </a:rPr>
              <a:t>Coulomb field of the nucleus</a:t>
            </a:r>
            <a:endParaRPr lang="en-US" sz="1800" b="1" i="0">
              <a:solidFill>
                <a:srgbClr val="000099"/>
              </a:solidFill>
            </a:endParaRPr>
          </a:p>
        </p:txBody>
      </p:sp>
      <p:grpSp>
        <p:nvGrpSpPr>
          <p:cNvPr id="819240" name="Group 40"/>
          <p:cNvGrpSpPr>
            <a:grpSpLocks/>
          </p:cNvGrpSpPr>
          <p:nvPr/>
        </p:nvGrpSpPr>
        <p:grpSpPr bwMode="auto">
          <a:xfrm>
            <a:off x="3106738" y="1530350"/>
            <a:ext cx="6005512" cy="4664075"/>
            <a:chOff x="1957" y="982"/>
            <a:chExt cx="3783" cy="2938"/>
          </a:xfrm>
        </p:grpSpPr>
        <p:pic>
          <p:nvPicPr>
            <p:cNvPr id="819230" name="Picture 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57" y="1246"/>
              <a:ext cx="3783" cy="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19239" name="Group 39"/>
            <p:cNvGrpSpPr>
              <a:grpSpLocks/>
            </p:cNvGrpSpPr>
            <p:nvPr/>
          </p:nvGrpSpPr>
          <p:grpSpPr bwMode="auto">
            <a:xfrm>
              <a:off x="2751" y="982"/>
              <a:ext cx="2197" cy="2938"/>
              <a:chOff x="2751" y="970"/>
              <a:chExt cx="2197" cy="2938"/>
            </a:xfrm>
          </p:grpSpPr>
          <p:sp>
            <p:nvSpPr>
              <p:cNvPr id="819232" name="Text Box 32"/>
              <p:cNvSpPr txBox="1">
                <a:spLocks noChangeArrowheads="1"/>
              </p:cNvSpPr>
              <p:nvPr/>
            </p:nvSpPr>
            <p:spPr bwMode="auto">
              <a:xfrm>
                <a:off x="2751" y="970"/>
                <a:ext cx="2197" cy="239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800" i="0">
                    <a:solidFill>
                      <a:srgbClr val="000099"/>
                    </a:solidFill>
                  </a:rPr>
                  <a:t>Fractional energy loss: electrons</a:t>
                </a:r>
                <a:endParaRPr lang="en-US" sz="1800" i="0">
                  <a:solidFill>
                    <a:srgbClr val="000099"/>
                  </a:solidFill>
                </a:endParaRPr>
              </a:p>
            </p:txBody>
          </p:sp>
          <p:grpSp>
            <p:nvGrpSpPr>
              <p:cNvPr id="819237" name="Group 37"/>
              <p:cNvGrpSpPr>
                <a:grpSpLocks/>
              </p:cNvGrpSpPr>
              <p:nvPr/>
            </p:nvGrpSpPr>
            <p:grpSpPr bwMode="auto">
              <a:xfrm>
                <a:off x="3178" y="2360"/>
                <a:ext cx="315" cy="1548"/>
                <a:chOff x="3173" y="2360"/>
                <a:chExt cx="315" cy="1548"/>
              </a:xfrm>
            </p:grpSpPr>
            <p:sp>
              <p:nvSpPr>
                <p:cNvPr id="819235" name="Line 35"/>
                <p:cNvSpPr>
                  <a:spLocks noChangeShapeType="1"/>
                </p:cNvSpPr>
                <p:nvPr/>
              </p:nvSpPr>
              <p:spPr bwMode="auto">
                <a:xfrm>
                  <a:off x="3306" y="2360"/>
                  <a:ext cx="0" cy="1335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3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173" y="3620"/>
                  <a:ext cx="31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 i="0">
                      <a:solidFill>
                        <a:srgbClr val="000099"/>
                      </a:solidFill>
                    </a:rPr>
                    <a:t>E</a:t>
                  </a:r>
                  <a:r>
                    <a:rPr lang="en-GB" b="1" i="0" baseline="-25000">
                      <a:solidFill>
                        <a:srgbClr val="000099"/>
                      </a:solidFill>
                    </a:rPr>
                    <a:t>c</a:t>
                  </a:r>
                  <a:endParaRPr lang="en-US" b="1" i="0" baseline="-25000">
                    <a:solidFill>
                      <a:srgbClr val="000099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/>
</p:sld>
</file>

<file path=ppt/theme/theme1.xml><?xml version="1.0" encoding="utf-8"?>
<a:theme xmlns:a="http://schemas.openxmlformats.org/drawingml/2006/main" name="Generic (Standard)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0225FF"/>
      </a:hlink>
      <a:folHlink>
        <a:srgbClr val="FFFFCC"/>
      </a:folHlink>
    </a:clrScheme>
    <a:fontScheme name="Generic (Standard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:Templates:Presentations:Generic (Standard)</Template>
  <TotalTime>37039</TotalTime>
  <Words>4574</Words>
  <Application>Microsoft Macintosh PowerPoint</Application>
  <PresentationFormat>On-screen Show (4:3)</PresentationFormat>
  <Paragraphs>956</Paragraphs>
  <Slides>71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Generic (Standard)</vt:lpstr>
      <vt:lpstr>Equation</vt:lpstr>
      <vt:lpstr>CorelDRAW</vt:lpstr>
      <vt:lpstr>Document</vt:lpstr>
      <vt:lpstr>CorelPhotoPaint.Image.6</vt:lpstr>
      <vt:lpstr>Introduction</vt:lpstr>
      <vt:lpstr>Calorimetry: what?</vt:lpstr>
      <vt:lpstr>Calorimetry: why?</vt:lpstr>
      <vt:lpstr>Calorimetry: how?</vt:lpstr>
      <vt:lpstr>General purpose detectors for LHC</vt:lpstr>
      <vt:lpstr>Electromagnetic showers</vt:lpstr>
      <vt:lpstr>Electromagnetic showers</vt:lpstr>
      <vt:lpstr>Electromagnetic shower development</vt:lpstr>
      <vt:lpstr>Energy loss in matter: electrons</vt:lpstr>
      <vt:lpstr>Energy loss in matter: photons</vt:lpstr>
      <vt:lpstr>Slide 11</vt:lpstr>
      <vt:lpstr>Pair production/conversion</vt:lpstr>
      <vt:lpstr>Longitudinal development</vt:lpstr>
      <vt:lpstr>Longitudinal development</vt:lpstr>
      <vt:lpstr>Lateral development</vt:lpstr>
      <vt:lpstr>e.m. showers: lateral spread</vt:lpstr>
      <vt:lpstr>e.m. showers: further issues</vt:lpstr>
      <vt:lpstr>Hadronic showers</vt:lpstr>
      <vt:lpstr>Hadron showers</vt:lpstr>
      <vt:lpstr>Hadronic shower development</vt:lpstr>
      <vt:lpstr>Hadronic cascade</vt:lpstr>
      <vt:lpstr>Hadron showers</vt:lpstr>
      <vt:lpstr>Table of physical properties</vt:lpstr>
      <vt:lpstr>Hadron shower longitudinal profiles</vt:lpstr>
      <vt:lpstr>Hadron shower transverse profiles</vt:lpstr>
      <vt:lpstr>Energy resolution</vt:lpstr>
      <vt:lpstr>Energy resolution</vt:lpstr>
      <vt:lpstr>Stochastic processes</vt:lpstr>
      <vt:lpstr>Stochastic term: homogeneous calorimeters</vt:lpstr>
      <vt:lpstr>Slide 30</vt:lpstr>
      <vt:lpstr>Sampling calorimeters</vt:lpstr>
      <vt:lpstr>d/fsamp</vt:lpstr>
      <vt:lpstr>Hadronic energy resolution</vt:lpstr>
      <vt:lpstr>Hadronic showers: e.m. component</vt:lpstr>
      <vt:lpstr>Electromagnetic fraction</vt:lpstr>
      <vt:lpstr>Hadronic energy resolution</vt:lpstr>
      <vt:lpstr>A consequence of e/h  1</vt:lpstr>
      <vt:lpstr>Compensation [1]</vt:lpstr>
      <vt:lpstr>Compensation [2]</vt:lpstr>
      <vt:lpstr>Jet energy resolution</vt:lpstr>
      <vt:lpstr>Energy flow</vt:lpstr>
      <vt:lpstr>Example of particle flow in CMS</vt:lpstr>
      <vt:lpstr>Signal detection</vt:lpstr>
      <vt:lpstr>Photomultiplier tubes</vt:lpstr>
      <vt:lpstr>Vacuum Phototriodes (VPTs)</vt:lpstr>
      <vt:lpstr>Silicon photodiodes</vt:lpstr>
      <vt:lpstr>Avalanche Photodiodes (APDs)</vt:lpstr>
      <vt:lpstr>Hybrid Photodiode</vt:lpstr>
      <vt:lpstr>Liquid ionization chambers</vt:lpstr>
      <vt:lpstr>Obtaining a fast response</vt:lpstr>
      <vt:lpstr>Silicon diode detectors</vt:lpstr>
      <vt:lpstr>Readout electronics</vt:lpstr>
      <vt:lpstr>Slide 53</vt:lpstr>
      <vt:lpstr>CMS ECAL readout</vt:lpstr>
      <vt:lpstr>Calorimeters: examples</vt:lpstr>
      <vt:lpstr>Homogeneous calorimeters</vt:lpstr>
      <vt:lpstr>Mass Produced Crystals </vt:lpstr>
      <vt:lpstr>Crystal calorimeters</vt:lpstr>
      <vt:lpstr>Lead tungstate properties</vt:lpstr>
      <vt:lpstr>CMS ECAL</vt:lpstr>
      <vt:lpstr>CMS ECAL construction: Barrel</vt:lpstr>
      <vt:lpstr>CMS ECAL construction: endcap</vt:lpstr>
      <vt:lpstr>CMS ECAL Barrel</vt:lpstr>
      <vt:lpstr>CMS ECAL endcap</vt:lpstr>
      <vt:lpstr>ATLAS liquid argon e.m. calorimeter</vt:lpstr>
      <vt:lpstr>The ATLAS Forward and Hadronic Calorimeters</vt:lpstr>
      <vt:lpstr>ATLAS barrel calorimeter being moved to the IP</vt:lpstr>
      <vt:lpstr>CMS HCAL (Barrel)</vt:lpstr>
      <vt:lpstr>CMS HCAL</vt:lpstr>
      <vt:lpstr>Other topics</vt:lpstr>
      <vt:lpstr>Further information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Reconstruction and Selection</dc:title>
  <dc:creator>Chris Seez</dc:creator>
  <cp:lastModifiedBy>Chris Seez</cp:lastModifiedBy>
  <cp:revision>630</cp:revision>
  <cp:lastPrinted>2009-12-02T08:52:01Z</cp:lastPrinted>
  <dcterms:created xsi:type="dcterms:W3CDTF">2012-02-02T16:32:45Z</dcterms:created>
  <dcterms:modified xsi:type="dcterms:W3CDTF">2012-02-02T16:33:22Z</dcterms:modified>
</cp:coreProperties>
</file>