
<file path=[Content_Types].xml><?xml version="1.0" encoding="utf-8"?>
<Types xmlns="http://schemas.openxmlformats.org/package/2006/content-types">
  <Override PartName="/ppt/slideLayouts/slideLayout8.xml" ContentType="application/vnd.openxmlformats-officedocument.presentationml.slideLayout+xml"/>
  <Override PartName="/ppt/embeddings/Microsoft_Equation21.bin" ContentType="application/vnd.openxmlformats-officedocument.oleObject"/>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embeddings/Microsoft_Equation15.bin" ContentType="application/vnd.openxmlformats-officedocument.oleObject"/>
  <Override PartName="/ppt/slides/slide30.xml" ContentType="application/vnd.openxmlformats-officedocument.presentationml.slide+xml"/>
  <Override PartName="/ppt/embeddings/Microsoft_Equation22.bin" ContentType="application/vnd.openxmlformats-officedocument.oleObject"/>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embeddings/Microsoft_Equation8.bin" ContentType="application/vnd.openxmlformats-officedocument.oleObject"/>
  <Override PartName="/ppt/embeddings/Microsoft_Equation16.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wmf" ContentType="image/x-wmf"/>
  <Override PartName="/ppt/embeddings/Microsoft_Equation12.bin" ContentType="application/vnd.openxmlformats-officedocument.oleObject"/>
  <Override PartName="/ppt/slides/slide25.xml" ContentType="application/vnd.openxmlformats-officedocument.presentationml.slide+xml"/>
  <Override PartName="/ppt/embeddings/Microsoft_Equation2.bin" ContentType="application/vnd.openxmlformats-officedocument.oleObject"/>
  <Override PartName="/ppt/embeddings/Microsoft_Equation11.bin" ContentType="application/vnd.openxmlformats-officedocument.oleObject"/>
  <Override PartName="/ppt/embeddings/Microsoft_Equation14.bin" ContentType="application/vnd.openxmlformats-officedocument.oleObject"/>
  <Override PartName="/ppt/embeddings/Microsoft_Equation4.bin" ContentType="application/vnd.openxmlformats-officedocument.oleObject"/>
  <Override PartName="/ppt/embeddings/Microsoft_Equation19.bin" ContentType="application/vnd.openxmlformats-officedocument.oleObject"/>
  <Override PartName="/ppt/embeddings/Microsoft_Equation20.bin" ContentType="application/vnd.openxmlformats-officedocument.oleObject"/>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embeddings/Microsoft_Equation10.bin" ContentType="application/vnd.openxmlformats-officedocument.oleObject"/>
  <Override PartName="/ppt/embeddings/Microsoft_Equation5.bin" ContentType="application/vnd.openxmlformats-officedocument.oleObject"/>
  <Default Extension="pict" ContentType="image/pict"/>
  <Override PartName="/ppt/embeddings/Microsoft_Equation7.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embeddings/Microsoft_Equation18.bin" ContentType="application/vnd.openxmlformats-officedocument.oleObject"/>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embeddings/Microsoft_Equation13.bin" ContentType="application/vnd.openxmlformats-officedocument.oleObject"/>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Default Extension="bin" ContentType="application/vnd.openxmlformats-officedocument.presentationml.printerSettings"/>
  <Override PartName="/ppt/embeddings/Microsoft_Equation6.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embeddings/Microsoft_Equation3.bin" ContentType="application/vnd.openxmlformats-officedocument.oleObject"/>
  <Override PartName="/ppt/slides/slide24.xml" ContentType="application/vnd.openxmlformats-officedocument.presentationml.slide+xml"/>
  <Override PartName="/ppt/embeddings/Microsoft_Equation17.bin" ContentType="application/vnd.openxmlformats-officedocument.oleObject"/>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1" r:id="rId1"/>
  </p:sldMasterIdLst>
  <p:notesMasterIdLst>
    <p:notesMasterId r:id="rId32"/>
  </p:notesMasterIdLst>
  <p:sldIdLst>
    <p:sldId id="294" r:id="rId2"/>
    <p:sldId id="297" r:id="rId3"/>
    <p:sldId id="296" r:id="rId4"/>
    <p:sldId id="298" r:id="rId5"/>
    <p:sldId id="299" r:id="rId6"/>
    <p:sldId id="301" r:id="rId7"/>
    <p:sldId id="302" r:id="rId8"/>
    <p:sldId id="303" r:id="rId9"/>
    <p:sldId id="300" r:id="rId10"/>
    <p:sldId id="304" r:id="rId11"/>
    <p:sldId id="305" r:id="rId12"/>
    <p:sldId id="306" r:id="rId13"/>
    <p:sldId id="307" r:id="rId14"/>
    <p:sldId id="308" r:id="rId15"/>
    <p:sldId id="309" r:id="rId16"/>
    <p:sldId id="310" r:id="rId17"/>
    <p:sldId id="322" r:id="rId18"/>
    <p:sldId id="311" r:id="rId19"/>
    <p:sldId id="312" r:id="rId20"/>
    <p:sldId id="314" r:id="rId21"/>
    <p:sldId id="317" r:id="rId22"/>
    <p:sldId id="316" r:id="rId23"/>
    <p:sldId id="315" r:id="rId24"/>
    <p:sldId id="319" r:id="rId25"/>
    <p:sldId id="320" r:id="rId26"/>
    <p:sldId id="321" r:id="rId27"/>
    <p:sldId id="323" r:id="rId28"/>
    <p:sldId id="324" r:id="rId29"/>
    <p:sldId id="325" r:id="rId30"/>
    <p:sldId id="326" r:id="rId31"/>
  </p:sldIdLst>
  <p:sldSz cx="9144000" cy="6858000" type="screen4x3"/>
  <p:notesSz cx="6858000" cy="9144000"/>
  <p:defaultTextStyle>
    <a:defPPr>
      <a:defRPr lang="en-US"/>
    </a:defPPr>
    <a:lvl1pPr algn="ctr" rtl="0" eaLnBrk="0" fontAlgn="base" hangingPunct="0">
      <a:spcBef>
        <a:spcPct val="0"/>
      </a:spcBef>
      <a:spcAft>
        <a:spcPct val="0"/>
      </a:spcAft>
      <a:defRPr sz="3600" kern="1200">
        <a:solidFill>
          <a:schemeClr val="tx1"/>
        </a:solidFill>
        <a:latin typeface="Arial" pitchFamily="58" charset="0"/>
        <a:ea typeface="+mn-ea"/>
        <a:cs typeface="+mn-cs"/>
      </a:defRPr>
    </a:lvl1pPr>
    <a:lvl2pPr marL="457200" algn="ctr" rtl="0" eaLnBrk="0" fontAlgn="base" hangingPunct="0">
      <a:spcBef>
        <a:spcPct val="0"/>
      </a:spcBef>
      <a:spcAft>
        <a:spcPct val="0"/>
      </a:spcAft>
      <a:defRPr sz="3600" kern="1200">
        <a:solidFill>
          <a:schemeClr val="tx1"/>
        </a:solidFill>
        <a:latin typeface="Arial" pitchFamily="58" charset="0"/>
        <a:ea typeface="+mn-ea"/>
        <a:cs typeface="+mn-cs"/>
      </a:defRPr>
    </a:lvl2pPr>
    <a:lvl3pPr marL="914400" algn="ctr" rtl="0" eaLnBrk="0" fontAlgn="base" hangingPunct="0">
      <a:spcBef>
        <a:spcPct val="0"/>
      </a:spcBef>
      <a:spcAft>
        <a:spcPct val="0"/>
      </a:spcAft>
      <a:defRPr sz="3600" kern="1200">
        <a:solidFill>
          <a:schemeClr val="tx1"/>
        </a:solidFill>
        <a:latin typeface="Arial" pitchFamily="58" charset="0"/>
        <a:ea typeface="+mn-ea"/>
        <a:cs typeface="+mn-cs"/>
      </a:defRPr>
    </a:lvl3pPr>
    <a:lvl4pPr marL="1371600" algn="ctr" rtl="0" eaLnBrk="0" fontAlgn="base" hangingPunct="0">
      <a:spcBef>
        <a:spcPct val="0"/>
      </a:spcBef>
      <a:spcAft>
        <a:spcPct val="0"/>
      </a:spcAft>
      <a:defRPr sz="3600" kern="1200">
        <a:solidFill>
          <a:schemeClr val="tx1"/>
        </a:solidFill>
        <a:latin typeface="Arial" pitchFamily="58" charset="0"/>
        <a:ea typeface="+mn-ea"/>
        <a:cs typeface="+mn-cs"/>
      </a:defRPr>
    </a:lvl4pPr>
    <a:lvl5pPr marL="1828800" algn="ctr" rtl="0" eaLnBrk="0" fontAlgn="base" hangingPunct="0">
      <a:spcBef>
        <a:spcPct val="0"/>
      </a:spcBef>
      <a:spcAft>
        <a:spcPct val="0"/>
      </a:spcAft>
      <a:defRPr sz="3600" kern="1200">
        <a:solidFill>
          <a:schemeClr val="tx1"/>
        </a:solidFill>
        <a:latin typeface="Arial" pitchFamily="58" charset="0"/>
        <a:ea typeface="+mn-ea"/>
        <a:cs typeface="+mn-cs"/>
      </a:defRPr>
    </a:lvl5pPr>
    <a:lvl6pPr marL="2286000" algn="l" defTabSz="457200" rtl="0" eaLnBrk="1" latinLnBrk="0" hangingPunct="1">
      <a:defRPr sz="3600" kern="1200">
        <a:solidFill>
          <a:schemeClr val="tx1"/>
        </a:solidFill>
        <a:latin typeface="Arial" pitchFamily="58" charset="0"/>
        <a:ea typeface="+mn-ea"/>
        <a:cs typeface="+mn-cs"/>
      </a:defRPr>
    </a:lvl6pPr>
    <a:lvl7pPr marL="2743200" algn="l" defTabSz="457200" rtl="0" eaLnBrk="1" latinLnBrk="0" hangingPunct="1">
      <a:defRPr sz="3600" kern="1200">
        <a:solidFill>
          <a:schemeClr val="tx1"/>
        </a:solidFill>
        <a:latin typeface="Arial" pitchFamily="58" charset="0"/>
        <a:ea typeface="+mn-ea"/>
        <a:cs typeface="+mn-cs"/>
      </a:defRPr>
    </a:lvl7pPr>
    <a:lvl8pPr marL="3200400" algn="l" defTabSz="457200" rtl="0" eaLnBrk="1" latinLnBrk="0" hangingPunct="1">
      <a:defRPr sz="3600" kern="1200">
        <a:solidFill>
          <a:schemeClr val="tx1"/>
        </a:solidFill>
        <a:latin typeface="Arial" pitchFamily="58" charset="0"/>
        <a:ea typeface="+mn-ea"/>
        <a:cs typeface="+mn-cs"/>
      </a:defRPr>
    </a:lvl8pPr>
    <a:lvl9pPr marL="3657600" algn="l" defTabSz="457200" rtl="0" eaLnBrk="1" latinLnBrk="0" hangingPunct="1">
      <a:defRPr sz="3600" kern="1200">
        <a:solidFill>
          <a:schemeClr val="tx1"/>
        </a:solidFill>
        <a:latin typeface="Arial" pitchFamily="5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CF"/>
    <a:srgbClr val="00FF00"/>
    <a:srgbClr val="53BF5B"/>
    <a:srgbClr val="95C1FF"/>
    <a:srgbClr val="6F87FF"/>
    <a:srgbClr val="8EADFF"/>
    <a:srgbClr val="D54426"/>
    <a:srgbClr val="BDFFBB"/>
    <a:srgbClr val="D2FFC1"/>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19" autoAdjust="0"/>
    <p:restoredTop sz="94728" autoAdjust="0"/>
  </p:normalViewPr>
  <p:slideViewPr>
    <p:cSldViewPr>
      <p:cViewPr varScale="1">
        <p:scale>
          <a:sx n="121" d="100"/>
          <a:sy n="121" d="100"/>
        </p:scale>
        <p:origin x="-3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0.pict"/><Relationship Id="rId1" Type="http://schemas.openxmlformats.org/officeDocument/2006/relationships/image" Target="../media/image7.pict"/><Relationship Id="rId2" Type="http://schemas.openxmlformats.org/officeDocument/2006/relationships/image" Target="../media/image8.pict"/><Relationship Id="rId3" Type="http://schemas.openxmlformats.org/officeDocument/2006/relationships/image" Target="../media/image9.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4.vml.rels><?xml version="1.0" encoding="UTF-8" standalone="yes"?>
<Relationships xmlns="http://schemas.openxmlformats.org/package/2006/relationships"><Relationship Id="rId6" Type="http://schemas.openxmlformats.org/officeDocument/2006/relationships/image" Target="../media/image18.pict"/><Relationship Id="rId4" Type="http://schemas.openxmlformats.org/officeDocument/2006/relationships/image" Target="../media/image16.pict"/><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image" Target="../media/image15.wmf"/><Relationship Id="rId5" Type="http://schemas.openxmlformats.org/officeDocument/2006/relationships/image" Target="../media/image17.pict"/></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3" Type="http://schemas.openxmlformats.org/officeDocument/2006/relationships/image" Target="../media/image21.wmf"/><Relationship Id="rId1" Type="http://schemas.openxmlformats.org/officeDocument/2006/relationships/image" Target="../media/image19.pict"/></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3" Type="http://schemas.openxmlformats.org/officeDocument/2006/relationships/image" Target="../media/image24.pict"/><Relationship Id="rId1" Type="http://schemas.openxmlformats.org/officeDocument/2006/relationships/image" Target="../media/image22.pict"/></Relationships>
</file>

<file path=ppt/drawings/_rels/vmlDrawing7.vml.rels><?xml version="1.0" encoding="UTF-8" standalone="yes"?>
<Relationships xmlns="http://schemas.openxmlformats.org/package/2006/relationships"><Relationship Id="rId4" Type="http://schemas.openxmlformats.org/officeDocument/2006/relationships/image" Target="../media/image28.pict"/><Relationship Id="rId1" Type="http://schemas.openxmlformats.org/officeDocument/2006/relationships/image" Target="../media/image25.pict"/><Relationship Id="rId2" Type="http://schemas.openxmlformats.org/officeDocument/2006/relationships/image" Target="../media/image26.wmf"/><Relationship Id="rId3"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pitchFamily="58" charset="0"/>
              </a:defRPr>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58" charset="0"/>
              </a:defRPr>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pitchFamily="58" charset="0"/>
              </a:defRPr>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58" charset="0"/>
              </a:defRPr>
            </a:lvl1pPr>
          </a:lstStyle>
          <a:p>
            <a:fld id="{32C34BC9-1CD4-4B7F-AACA-82FC72C1F64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5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58" charset="0"/>
        <a:ea typeface="ＭＳ Ｐゴシック" pitchFamily="5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58" charset="0"/>
        <a:ea typeface="ＭＳ Ｐゴシック" pitchFamily="5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58" charset="0"/>
        <a:ea typeface="ＭＳ Ｐゴシック" pitchFamily="5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58" charset="0"/>
        <a:ea typeface="ＭＳ Ｐゴシック" pitchFamily="5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577FC67-C3B9-FF4B-B00F-5DF18BB66F24}" type="slidenum">
              <a:rPr lang="en-US">
                <a:latin typeface="Times New Roman" pitchFamily="-112" charset="0"/>
              </a:rPr>
              <a:pPr/>
              <a:t>1</a:t>
            </a:fld>
            <a:endParaRPr lang="en-US">
              <a:latin typeface="Times New Roman" pitchFamily="-112" charset="0"/>
            </a:endParaRPr>
          </a:p>
        </p:txBody>
      </p:sp>
      <p:sp>
        <p:nvSpPr>
          <p:cNvPr id="15363" name="Rectangle 2"/>
          <p:cNvSpPr>
            <a:spLocks noGrp="1" noRot="1" noChangeAspect="1" noChangeArrowheads="1"/>
          </p:cNvSpPr>
          <p:nvPr>
            <p:ph type="sldImg"/>
          </p:nvPr>
        </p:nvSpPr>
        <p:spPr>
          <a:xfrm>
            <a:off x="1147763" y="655638"/>
            <a:ext cx="4568825" cy="3427412"/>
          </a:xfrm>
          <a:solidFill>
            <a:srgbClr val="FFFFFF"/>
          </a:solidFill>
          <a:ln/>
        </p:spPr>
      </p:sp>
      <p:sp>
        <p:nvSpPr>
          <p:cNvPr id="15364" name="Rectangle 3"/>
          <p:cNvSpPr>
            <a:spLocks noGrp="1" noChangeArrowheads="1"/>
          </p:cNvSpPr>
          <p:nvPr>
            <p:ph type="body" idx="1"/>
          </p:nvPr>
        </p:nvSpPr>
        <p:spPr>
          <a:xfrm>
            <a:off x="914400" y="4376738"/>
            <a:ext cx="5029200" cy="4081462"/>
          </a:xfrm>
          <a:solidFill>
            <a:srgbClr val="FFFFFF"/>
          </a:solidFill>
          <a:ln>
            <a:solidFill>
              <a:srgbClr val="000000"/>
            </a:solidFill>
          </a:ln>
        </p:spPr>
        <p:txBody>
          <a:bodyPr/>
          <a:lstStyle/>
          <a:p>
            <a:endParaRPr lang="en-US">
              <a:latin typeface="Times New Roman"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Slide Number Placeholder 4"/>
          <p:cNvSpPr>
            <a:spLocks noGrp="1"/>
          </p:cNvSpPr>
          <p:nvPr>
            <p:ph type="sldNum" sz="quarter" idx="11"/>
          </p:nvPr>
        </p:nvSpPr>
        <p:spPr/>
        <p:txBody>
          <a:bodyPr/>
          <a:lstStyle>
            <a:lvl1pPr>
              <a:defRPr smtClean="0"/>
            </a:lvl1pPr>
          </a:lstStyle>
          <a:p>
            <a:fld id="{037EA925-845F-42D4-B44B-83FEA6D17B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smtClean="0"/>
            </a:lvl1pPr>
          </a:lstStyle>
          <a:p>
            <a:fld id="{D4A12689-0F1D-4041-99DF-A5134A430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2738" y="1"/>
            <a:ext cx="221126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7478" y="1"/>
            <a:ext cx="6494585"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smtClean="0"/>
            </a:lvl1pPr>
          </a:lstStyle>
          <a:p>
            <a:fld id="{7862814D-5599-4F09-9CBF-C886470056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smtClean="0"/>
            </a:lvl1pPr>
          </a:lstStyle>
          <a:p>
            <a:fld id="{79452AAF-2F29-48D1-8D12-B5EB9E37B3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smtClean="0"/>
            </a:lvl1pPr>
          </a:lstStyle>
          <a:p>
            <a:fld id="{EE49A4E0-86B8-4F09-8B7F-6DECFD42D9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7474" y="866777"/>
            <a:ext cx="4212980"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131" y="866777"/>
            <a:ext cx="4214446"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smtClean="0"/>
            </a:lvl1pPr>
          </a:lstStyle>
          <a:p>
            <a:fld id="{EECA5BCC-87B8-4AE5-AA08-D1E72ADC66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4" y="1535115"/>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smtClean="0"/>
            </a:lvl1pPr>
          </a:lstStyle>
          <a:p>
            <a:fld id="{CEDC5194-081E-4A5F-BC03-66D1377C85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smtClean="0"/>
            </a:lvl1pPr>
          </a:lstStyle>
          <a:p>
            <a:fld id="{A831993E-3505-4CB1-8EE8-6FD31FEE54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smtClean="0"/>
            </a:lvl1pPr>
          </a:lstStyle>
          <a:p>
            <a:fld id="{3201E72A-5C07-4201-A7FE-2E84666440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1"/>
            <a:ext cx="3008435"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smtClean="0"/>
            </a:lvl1pPr>
          </a:lstStyle>
          <a:p>
            <a:fld id="{946CCE96-2F3A-41B7-9692-97F622B488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smtClean="0"/>
            </a:lvl1pPr>
          </a:lstStyle>
          <a:p>
            <a:fld id="{96FDD880-4F78-44F5-8953-3D87DC8A21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09600"/>
          </a:xfrm>
          <a:prstGeom prst="rect">
            <a:avLst/>
          </a:prstGeom>
          <a:gradFill rotWithShape="0">
            <a:gsLst>
              <a:gs pos="0">
                <a:srgbClr val="1332FF"/>
              </a:gs>
              <a:gs pos="100000">
                <a:schemeClr val="bg1"/>
              </a:gs>
            </a:gsLst>
            <a:lin ang="540000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1267" name="Rectangle 3"/>
          <p:cNvSpPr>
            <a:spLocks noChangeArrowheads="1"/>
          </p:cNvSpPr>
          <p:nvPr/>
        </p:nvSpPr>
        <p:spPr bwMode="auto">
          <a:xfrm>
            <a:off x="0" y="6334129"/>
            <a:ext cx="9144000" cy="523875"/>
          </a:xfrm>
          <a:prstGeom prst="rect">
            <a:avLst/>
          </a:prstGeom>
          <a:gradFill rotWithShape="0">
            <a:gsLst>
              <a:gs pos="0">
                <a:srgbClr val="FFFFFF"/>
              </a:gs>
              <a:gs pos="100000">
                <a:srgbClr val="1332FF"/>
              </a:gs>
            </a:gsLst>
            <a:lin ang="5400000" scaled="1"/>
          </a:gradFill>
          <a:ln w="9525">
            <a:noFill/>
            <a:miter lim="800000"/>
            <a:headEnd/>
            <a:tailEnd/>
          </a:ln>
          <a:effectLst/>
        </p:spPr>
        <p:txBody>
          <a:bodyPr wrap="none" anchor="ctr">
            <a:prstTxWarp prst="textNoShape">
              <a:avLst/>
            </a:prstTxWarp>
          </a:bodyPr>
          <a:lstStyle/>
          <a:p>
            <a:pPr algn="ctr">
              <a:defRPr/>
            </a:pPr>
            <a:endParaRPr lang="en-US">
              <a:latin typeface="Arial" pitchFamily="26" charset="0"/>
            </a:endParaRPr>
          </a:p>
        </p:txBody>
      </p:sp>
      <p:sp>
        <p:nvSpPr>
          <p:cNvPr id="1028" name="Rectangle 4"/>
          <p:cNvSpPr>
            <a:spLocks noGrp="1" noChangeArrowheads="1"/>
          </p:cNvSpPr>
          <p:nvPr>
            <p:ph type="body" idx="1"/>
          </p:nvPr>
        </p:nvSpPr>
        <p:spPr bwMode="auto">
          <a:xfrm>
            <a:off x="297478" y="762001"/>
            <a:ext cx="8568103" cy="54356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270" name="Rectangle 6"/>
          <p:cNvSpPr>
            <a:spLocks noGrp="1" noChangeArrowheads="1"/>
          </p:cNvSpPr>
          <p:nvPr>
            <p:ph type="sldNum" sz="quarter" idx="4"/>
          </p:nvPr>
        </p:nvSpPr>
        <p:spPr bwMode="auto">
          <a:xfrm>
            <a:off x="7388473" y="6324600"/>
            <a:ext cx="112541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Symbol" pitchFamily="26" charset="2"/>
              </a:defRPr>
            </a:lvl1pPr>
          </a:lstStyle>
          <a:p>
            <a:fld id="{6DB101E3-2693-4E69-9ACE-3F56668585C4}" type="slidenum">
              <a:rPr lang="en-US" smtClean="0"/>
              <a:pPr/>
              <a:t>‹#›</a:t>
            </a:fld>
            <a:endParaRPr lang="en-US"/>
          </a:p>
        </p:txBody>
      </p:sp>
      <p:sp>
        <p:nvSpPr>
          <p:cNvPr id="11271" name="Line 7"/>
          <p:cNvSpPr>
            <a:spLocks noChangeShapeType="1"/>
          </p:cNvSpPr>
          <p:nvPr/>
        </p:nvSpPr>
        <p:spPr bwMode="auto">
          <a:xfrm>
            <a:off x="366351" y="6324600"/>
            <a:ext cx="8437685" cy="0"/>
          </a:xfrm>
          <a:prstGeom prst="line">
            <a:avLst/>
          </a:prstGeom>
          <a:noFill/>
          <a:ln w="15875">
            <a:solidFill>
              <a:schemeClr val="tx1"/>
            </a:solidFill>
            <a:round/>
            <a:headEnd/>
            <a:tailEnd/>
          </a:ln>
          <a:effectLst/>
        </p:spPr>
        <p:txBody>
          <a:bodyPr>
            <a:prstTxWarp prst="textNoShape">
              <a:avLst/>
            </a:prstTxWarp>
          </a:bodyPr>
          <a:lstStyle/>
          <a:p>
            <a:pPr>
              <a:defRPr/>
            </a:pPr>
            <a:endParaRPr lang="en-US">
              <a:latin typeface="Arial" pitchFamily="26" charset="0"/>
            </a:endParaRPr>
          </a:p>
        </p:txBody>
      </p:sp>
      <p:sp>
        <p:nvSpPr>
          <p:cNvPr id="11274" name="Rectangle 10"/>
          <p:cNvSpPr>
            <a:spLocks noChangeArrowheads="1"/>
          </p:cNvSpPr>
          <p:nvPr/>
        </p:nvSpPr>
        <p:spPr bwMode="auto">
          <a:xfrm>
            <a:off x="2813539" y="6324604"/>
            <a:ext cx="4009292" cy="314325"/>
          </a:xfrm>
          <a:prstGeom prst="rect">
            <a:avLst/>
          </a:prstGeom>
          <a:noFill/>
          <a:ln w="9525">
            <a:noFill/>
            <a:miter lim="800000"/>
            <a:headEnd/>
            <a:tailEnd/>
          </a:ln>
          <a:effectLst/>
        </p:spPr>
        <p:txBody>
          <a:bodyPr>
            <a:prstTxWarp prst="textNoShape">
              <a:avLst/>
            </a:prstTxWarp>
          </a:bodyPr>
          <a:lstStyle/>
          <a:p>
            <a:pPr algn="ctr">
              <a:tabLst>
                <a:tab pos="8226425" algn="r"/>
              </a:tabLst>
              <a:defRPr/>
            </a:pPr>
            <a:r>
              <a:rPr lang="en-US" sz="1200" b="0" baseline="0" dirty="0" smtClean="0">
                <a:latin typeface="+mj-lt"/>
              </a:rPr>
              <a:t>Gaseous Detectors</a:t>
            </a:r>
          </a:p>
        </p:txBody>
      </p:sp>
      <p:sp>
        <p:nvSpPr>
          <p:cNvPr id="10" name="Rectangle 10"/>
          <p:cNvSpPr>
            <a:spLocks noChangeArrowheads="1"/>
          </p:cNvSpPr>
          <p:nvPr/>
        </p:nvSpPr>
        <p:spPr bwMode="auto">
          <a:xfrm>
            <a:off x="281354" y="6324604"/>
            <a:ext cx="3657600" cy="314325"/>
          </a:xfrm>
          <a:prstGeom prst="rect">
            <a:avLst/>
          </a:prstGeom>
          <a:noFill/>
          <a:ln w="9525">
            <a:noFill/>
            <a:miter lim="800000"/>
            <a:headEnd/>
            <a:tailEnd/>
          </a:ln>
          <a:effectLst/>
        </p:spPr>
        <p:txBody>
          <a:bodyPr>
            <a:prstTxWarp prst="textNoShape">
              <a:avLst/>
            </a:prstTxWarp>
          </a:bodyPr>
          <a:lstStyle/>
          <a:p>
            <a:pPr algn="l">
              <a:tabLst>
                <a:tab pos="8226425" algn="r"/>
              </a:tabLst>
              <a:defRPr/>
            </a:pPr>
            <a:r>
              <a:rPr lang="en-US" sz="1200" b="0" dirty="0" smtClean="0">
                <a:latin typeface="+mj-lt"/>
              </a:rPr>
              <a:t>David Futyan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rtl="0" eaLnBrk="1" fontAlgn="base" hangingPunct="1">
        <a:spcBef>
          <a:spcPct val="0"/>
        </a:spcBef>
        <a:spcAft>
          <a:spcPct val="0"/>
        </a:spcAft>
        <a:defRPr sz="3200" b="0">
          <a:solidFill>
            <a:schemeClr val="tx1"/>
          </a:solidFill>
          <a:latin typeface="+mj-lt"/>
          <a:ea typeface="ＭＳ Ｐゴシック" pitchFamily="-112" charset="-128"/>
          <a:cs typeface="ＭＳ Ｐゴシック" pitchFamily="-112" charset="-128"/>
        </a:defRPr>
      </a:lvl1pPr>
      <a:lvl2pPr algn="ctr" rtl="0" eaLnBrk="1" fontAlgn="base" hangingPunct="1">
        <a:spcBef>
          <a:spcPct val="0"/>
        </a:spcBef>
        <a:spcAft>
          <a:spcPct val="0"/>
        </a:spcAft>
        <a:defRPr sz="2800" b="1">
          <a:solidFill>
            <a:schemeClr val="tx1"/>
          </a:solidFill>
          <a:latin typeface="Arial" pitchFamily="26" charset="0"/>
          <a:ea typeface="ＭＳ Ｐゴシック" pitchFamily="-112" charset="-128"/>
          <a:cs typeface="ＭＳ Ｐゴシック" pitchFamily="-112" charset="-128"/>
        </a:defRPr>
      </a:lvl2pPr>
      <a:lvl3pPr algn="ctr" rtl="0" eaLnBrk="1" fontAlgn="base" hangingPunct="1">
        <a:spcBef>
          <a:spcPct val="0"/>
        </a:spcBef>
        <a:spcAft>
          <a:spcPct val="0"/>
        </a:spcAft>
        <a:defRPr sz="2800" b="1">
          <a:solidFill>
            <a:schemeClr val="tx1"/>
          </a:solidFill>
          <a:latin typeface="Arial" pitchFamily="26" charset="0"/>
          <a:ea typeface="ＭＳ Ｐゴシック" pitchFamily="-112" charset="-128"/>
          <a:cs typeface="ＭＳ Ｐゴシック" pitchFamily="-112" charset="-128"/>
        </a:defRPr>
      </a:lvl3pPr>
      <a:lvl4pPr algn="ctr" rtl="0" eaLnBrk="1" fontAlgn="base" hangingPunct="1">
        <a:spcBef>
          <a:spcPct val="0"/>
        </a:spcBef>
        <a:spcAft>
          <a:spcPct val="0"/>
        </a:spcAft>
        <a:defRPr sz="2800" b="1">
          <a:solidFill>
            <a:schemeClr val="tx1"/>
          </a:solidFill>
          <a:latin typeface="Arial" pitchFamily="26" charset="0"/>
          <a:ea typeface="ＭＳ Ｐゴシック" pitchFamily="-112" charset="-128"/>
          <a:cs typeface="ＭＳ Ｐゴシック" pitchFamily="-112" charset="-128"/>
        </a:defRPr>
      </a:lvl4pPr>
      <a:lvl5pPr algn="ctr" rtl="0" eaLnBrk="1" fontAlgn="base" hangingPunct="1">
        <a:spcBef>
          <a:spcPct val="0"/>
        </a:spcBef>
        <a:spcAft>
          <a:spcPct val="0"/>
        </a:spcAft>
        <a:defRPr sz="2800" b="1">
          <a:solidFill>
            <a:schemeClr val="tx1"/>
          </a:solidFill>
          <a:latin typeface="Arial" pitchFamily="26"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2800" b="1">
          <a:solidFill>
            <a:schemeClr val="tx1"/>
          </a:solidFill>
          <a:latin typeface="Arial" pitchFamily="26" charset="0"/>
        </a:defRPr>
      </a:lvl6pPr>
      <a:lvl7pPr marL="914400" algn="ctr" rtl="0" eaLnBrk="1" fontAlgn="base" hangingPunct="1">
        <a:spcBef>
          <a:spcPct val="0"/>
        </a:spcBef>
        <a:spcAft>
          <a:spcPct val="0"/>
        </a:spcAft>
        <a:defRPr sz="2800" b="1">
          <a:solidFill>
            <a:schemeClr val="tx1"/>
          </a:solidFill>
          <a:latin typeface="Arial" pitchFamily="26" charset="0"/>
        </a:defRPr>
      </a:lvl7pPr>
      <a:lvl8pPr marL="1371600" algn="ctr" rtl="0" eaLnBrk="1" fontAlgn="base" hangingPunct="1">
        <a:spcBef>
          <a:spcPct val="0"/>
        </a:spcBef>
        <a:spcAft>
          <a:spcPct val="0"/>
        </a:spcAft>
        <a:defRPr sz="2800" b="1">
          <a:solidFill>
            <a:schemeClr val="tx1"/>
          </a:solidFill>
          <a:latin typeface="Arial" pitchFamily="26" charset="0"/>
        </a:defRPr>
      </a:lvl8pPr>
      <a:lvl9pPr marL="1828800" algn="ctr" rtl="0" eaLnBrk="1" fontAlgn="base" hangingPunct="1">
        <a:spcBef>
          <a:spcPct val="0"/>
        </a:spcBef>
        <a:spcAft>
          <a:spcPct val="0"/>
        </a:spcAft>
        <a:defRPr sz="2800" b="1">
          <a:solidFill>
            <a:schemeClr val="tx1"/>
          </a:solidFill>
          <a:latin typeface="Arial" pitchFamily="26" charset="0"/>
        </a:defRPr>
      </a:lvl9pPr>
    </p:titleStyle>
    <p:bodyStyle>
      <a:lvl1pPr marL="342900" indent="-342900" algn="l" rtl="0" eaLnBrk="1" fontAlgn="base" hangingPunct="1">
        <a:lnSpc>
          <a:spcPct val="110000"/>
        </a:lnSpc>
        <a:spcBef>
          <a:spcPct val="20000"/>
        </a:spcBef>
        <a:spcAft>
          <a:spcPct val="0"/>
        </a:spcAft>
        <a:buSzPct val="80000"/>
        <a:buFont typeface="Wingdings" pitchFamily="-112" charset="2"/>
        <a:buBlip>
          <a:blip r:embed="rId13"/>
        </a:buBlip>
        <a:defRPr sz="1900">
          <a:solidFill>
            <a:schemeClr val="accent2"/>
          </a:solidFill>
          <a:latin typeface="+mn-lt"/>
          <a:ea typeface="ＭＳ Ｐゴシック" pitchFamily="-112" charset="-128"/>
          <a:cs typeface="ＭＳ Ｐゴシック" pitchFamily="-112" charset="-128"/>
        </a:defRPr>
      </a:lvl1pPr>
      <a:lvl2pPr marL="742950" indent="-285750" algn="l" rtl="0" eaLnBrk="1" fontAlgn="base" hangingPunct="1">
        <a:spcBef>
          <a:spcPct val="20000"/>
        </a:spcBef>
        <a:spcAft>
          <a:spcPct val="0"/>
        </a:spcAft>
        <a:buClr>
          <a:srgbClr val="FF0000"/>
        </a:buClr>
        <a:buSzPct val="60000"/>
        <a:buFont typeface="Wingdings" pitchFamily="-112" charset="2"/>
        <a:buBlip>
          <a:blip r:embed="rId14"/>
        </a:buBlip>
        <a:defRPr sz="1800">
          <a:solidFill>
            <a:schemeClr val="tx2"/>
          </a:solidFill>
          <a:latin typeface="+mn-lt"/>
          <a:ea typeface="ＭＳ Ｐゴシック" pitchFamily="26" charset="-128"/>
        </a:defRPr>
      </a:lvl2pPr>
      <a:lvl3pPr marL="1143000" indent="-228600" algn="l" rtl="0" eaLnBrk="1" fontAlgn="base" hangingPunct="1">
        <a:spcBef>
          <a:spcPct val="20000"/>
        </a:spcBef>
        <a:spcAft>
          <a:spcPct val="0"/>
        </a:spcAft>
        <a:buFont typeface="Wingdings" charset="2"/>
        <a:buChar char="§"/>
        <a:defRPr sz="1700">
          <a:solidFill>
            <a:srgbClr val="00A700"/>
          </a:solidFill>
          <a:latin typeface="+mn-lt"/>
          <a:ea typeface="ＭＳ Ｐゴシック" pitchFamily="26" charset="-128"/>
        </a:defRPr>
      </a:lvl3pPr>
      <a:lvl4pPr marL="1600200" indent="-228600" algn="l" rtl="0" eaLnBrk="1" fontAlgn="base" hangingPunct="1">
        <a:spcBef>
          <a:spcPct val="20000"/>
        </a:spcBef>
        <a:spcAft>
          <a:spcPct val="0"/>
        </a:spcAft>
        <a:buFont typeface="Wingdings" charset="2"/>
        <a:buChar char="§"/>
        <a:defRPr sz="1600">
          <a:solidFill>
            <a:schemeClr val="tx1"/>
          </a:solidFill>
          <a:latin typeface="+mn-lt"/>
          <a:ea typeface="ＭＳ Ｐゴシック" pitchFamily="26" charset="-128"/>
        </a:defRPr>
      </a:lvl4pPr>
      <a:lvl5pPr marL="2057400" indent="-228600" algn="l" rtl="0" eaLnBrk="1" fontAlgn="base" hangingPunct="1">
        <a:spcBef>
          <a:spcPct val="20000"/>
        </a:spcBef>
        <a:spcAft>
          <a:spcPct val="0"/>
        </a:spcAft>
        <a:buFont typeface="Wingdings" charset="2"/>
        <a:buChar char="§"/>
        <a:defRPr sz="1500">
          <a:solidFill>
            <a:schemeClr val="tx1"/>
          </a:solidFill>
          <a:latin typeface="+mn-lt"/>
          <a:ea typeface="ＭＳ Ｐゴシック" pitchFamily="26" charset="-128"/>
        </a:defRPr>
      </a:lvl5pPr>
      <a:lvl6pPr marL="2514600" indent="-228600" algn="l" rtl="0" eaLnBrk="1" fontAlgn="base" hangingPunct="1">
        <a:spcBef>
          <a:spcPct val="20000"/>
        </a:spcBef>
        <a:spcAft>
          <a:spcPct val="0"/>
        </a:spcAft>
        <a:buChar char="»"/>
        <a:defRPr sz="1000">
          <a:solidFill>
            <a:schemeClr val="tx1"/>
          </a:solidFill>
          <a:latin typeface="+mn-lt"/>
          <a:ea typeface="ＭＳ Ｐゴシック" pitchFamily="26" charset="-128"/>
        </a:defRPr>
      </a:lvl6pPr>
      <a:lvl7pPr marL="2971800" indent="-228600" algn="l" rtl="0" eaLnBrk="1" fontAlgn="base" hangingPunct="1">
        <a:spcBef>
          <a:spcPct val="20000"/>
        </a:spcBef>
        <a:spcAft>
          <a:spcPct val="0"/>
        </a:spcAft>
        <a:buChar char="»"/>
        <a:defRPr sz="1000">
          <a:solidFill>
            <a:schemeClr val="tx1"/>
          </a:solidFill>
          <a:latin typeface="+mn-lt"/>
          <a:ea typeface="ＭＳ Ｐゴシック" pitchFamily="26" charset="-128"/>
        </a:defRPr>
      </a:lvl7pPr>
      <a:lvl8pPr marL="3429000" indent="-228600" algn="l" rtl="0" eaLnBrk="1" fontAlgn="base" hangingPunct="1">
        <a:spcBef>
          <a:spcPct val="20000"/>
        </a:spcBef>
        <a:spcAft>
          <a:spcPct val="0"/>
        </a:spcAft>
        <a:buChar char="»"/>
        <a:defRPr sz="1000">
          <a:solidFill>
            <a:schemeClr val="tx1"/>
          </a:solidFill>
          <a:latin typeface="+mn-lt"/>
          <a:ea typeface="ＭＳ Ｐゴシック" pitchFamily="26" charset="-128"/>
        </a:defRPr>
      </a:lvl8pPr>
      <a:lvl9pPr marL="3886200" indent="-228600" algn="l" rtl="0" eaLnBrk="1" fontAlgn="base" hangingPunct="1">
        <a:spcBef>
          <a:spcPct val="20000"/>
        </a:spcBef>
        <a:spcAft>
          <a:spcPct val="0"/>
        </a:spcAft>
        <a:buChar char="»"/>
        <a:defRPr sz="1000">
          <a:solidFill>
            <a:schemeClr val="tx1"/>
          </a:solidFill>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oleObject" Target="../embeddings/Microsoft_Equation14.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Microsoft_Equation13.bin"/><Relationship Id="rId5" Type="http://schemas.openxmlformats.org/officeDocument/2006/relationships/oleObject" Target="../embeddings/Microsoft_Equation15.bin"/></Relationships>
</file>

<file path=ppt/slides/_rels/slide11.xml.rels><?xml version="1.0" encoding="UTF-8" standalone="yes"?>
<Relationships xmlns="http://schemas.openxmlformats.org/package/2006/relationships"><Relationship Id="rId4" Type="http://schemas.openxmlformats.org/officeDocument/2006/relationships/oleObject" Target="../embeddings/Microsoft_Equation17.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Microsoft_Equation16.bin"/><Relationship Id="rId5" Type="http://schemas.openxmlformats.org/officeDocument/2006/relationships/oleObject" Target="../embeddings/Microsoft_Equation18.bin"/></Relationships>
</file>

<file path=ppt/slides/_rels/slide12.xml.rels><?xml version="1.0" encoding="UTF-8" standalone="yes"?>
<Relationships xmlns="http://schemas.openxmlformats.org/package/2006/relationships"><Relationship Id="rId6" Type="http://schemas.openxmlformats.org/officeDocument/2006/relationships/oleObject" Target="../embeddings/Microsoft_Equation22.bin"/><Relationship Id="rId4" Type="http://schemas.openxmlformats.org/officeDocument/2006/relationships/oleObject" Target="../embeddings/Microsoft_Equation20.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Microsoft_Equation19.bin"/><Relationship Id="rId5" Type="http://schemas.openxmlformats.org/officeDocument/2006/relationships/oleObject" Target="../embeddings/Microsoft_Equation21.bin"/></Relationships>
</file>

<file path=ppt/slides/_rels/slide13.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3"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 Id="rId5" Type="http://schemas.openxmlformats.org/officeDocument/2006/relationships/image" Target="../media/image40.png"/></Relationships>
</file>

<file path=ppt/slides/_rels/slide22.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42.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3"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3"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6" Type="http://schemas.openxmlformats.org/officeDocument/2006/relationships/image" Target="../media/image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 Id="rId5"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3"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3"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oleObject" Target="../embeddings/Microsoft_Equation5.bin"/><Relationship Id="rId4"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2.bin"/><Relationship Id="rId5" Type="http://schemas.openxmlformats.org/officeDocument/2006/relationships/oleObject" Target="../embeddings/Microsoft_Equation4.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6.bin"/><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Equation12.bin"/><Relationship Id="rId4" Type="http://schemas.openxmlformats.org/officeDocument/2006/relationships/oleObject" Target="../embeddings/Microsoft_Equation8.bin"/><Relationship Id="rId5" Type="http://schemas.openxmlformats.org/officeDocument/2006/relationships/oleObject" Target="../embeddings/Microsoft_Equation9.bin"/><Relationship Id="rId7" Type="http://schemas.openxmlformats.org/officeDocument/2006/relationships/oleObject" Target="../embeddings/Microsoft_Equation11.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7.bin"/><Relationship Id="rId6" Type="http://schemas.openxmlformats.org/officeDocument/2006/relationships/oleObject" Target="../embeddings/Microsoft_Equation10.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0000FF"/>
            </a:gs>
            <a:gs pos="100000">
              <a:schemeClr val="bg1"/>
            </a:gs>
            <a:gs pos="58000">
              <a:schemeClr val="bg1"/>
            </a:gs>
          </a:gsLst>
          <a:lin ang="5400000" scaled="0"/>
          <a:tileRect/>
        </a:gradFill>
        <a:effectLst/>
      </p:bgPr>
    </p:bg>
    <p:spTree>
      <p:nvGrpSpPr>
        <p:cNvPr id="1" name=""/>
        <p:cNvGrpSpPr/>
        <p:nvPr/>
      </p:nvGrpSpPr>
      <p:grpSpPr>
        <a:xfrm>
          <a:off x="0" y="0"/>
          <a:ext cx="0" cy="0"/>
          <a:chOff x="0" y="0"/>
          <a:chExt cx="0" cy="0"/>
        </a:xfrm>
      </p:grpSpPr>
      <p:sp>
        <p:nvSpPr>
          <p:cNvPr id="14339" name="Slide Number Placeholder 4"/>
          <p:cNvSpPr>
            <a:spLocks noGrp="1"/>
          </p:cNvSpPr>
          <p:nvPr>
            <p:ph type="sldNum" sz="quarter" idx="11"/>
          </p:nvPr>
        </p:nvSpPr>
        <p:spPr>
          <a:noFill/>
        </p:spPr>
        <p:txBody>
          <a:bodyPr/>
          <a:lstStyle/>
          <a:p>
            <a:fld id="{6EABBBC8-4D77-FC41-84FE-E8E4101C5627}" type="slidenum">
              <a:rPr lang="en-US">
                <a:latin typeface="Symbol" pitchFamily="-112" charset="2"/>
              </a:rPr>
              <a:pPr/>
              <a:t>1</a:t>
            </a:fld>
            <a:endParaRPr lang="en-US" dirty="0">
              <a:latin typeface="Symbol" pitchFamily="-112" charset="2"/>
            </a:endParaRPr>
          </a:p>
        </p:txBody>
      </p:sp>
      <p:sp>
        <p:nvSpPr>
          <p:cNvPr id="376835" name="Rectangle 3"/>
          <p:cNvSpPr>
            <a:spLocks noChangeArrowheads="1"/>
          </p:cNvSpPr>
          <p:nvPr/>
        </p:nvSpPr>
        <p:spPr bwMode="auto">
          <a:xfrm>
            <a:off x="4330212" y="6188079"/>
            <a:ext cx="184666" cy="646331"/>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nchor="ctr">
            <a:prstTxWarp prst="textNoShape">
              <a:avLst/>
            </a:prstTxWarp>
            <a:spAutoFit/>
          </a:bodyPr>
          <a:lstStyle/>
          <a:p>
            <a:pPr algn="ctr">
              <a:defRPr/>
            </a:pPr>
            <a:endParaRPr lang="en-US" sz="3600" b="1">
              <a:latin typeface="Arial" pitchFamily="26" charset="0"/>
            </a:endParaRPr>
          </a:p>
        </p:txBody>
      </p:sp>
      <p:sp>
        <p:nvSpPr>
          <p:cNvPr id="14341" name="Rectangle 4"/>
          <p:cNvSpPr>
            <a:spLocks noChangeArrowheads="1"/>
          </p:cNvSpPr>
          <p:nvPr/>
        </p:nvSpPr>
        <p:spPr bwMode="auto">
          <a:xfrm>
            <a:off x="1676400" y="1676400"/>
            <a:ext cx="5838092" cy="2209800"/>
          </a:xfrm>
          <a:prstGeom prst="rect">
            <a:avLst/>
          </a:prstGeom>
          <a:noFill/>
          <a:ln w="9525">
            <a:noFill/>
            <a:miter lim="800000"/>
            <a:headEnd/>
            <a:tailEnd/>
          </a:ln>
        </p:spPr>
        <p:txBody>
          <a:bodyPr wrap="none" anchor="ctr">
            <a:prstTxWarp prst="textNoShape">
              <a:avLst/>
            </a:prstTxWarp>
          </a:bodyPr>
          <a:lstStyle/>
          <a:p>
            <a:pPr algn="ctr"/>
            <a:r>
              <a:rPr lang="en-US" sz="4400" dirty="0" smtClean="0">
                <a:latin typeface="+mj-lt"/>
              </a:rPr>
              <a:t>Gaseous Detectors</a:t>
            </a:r>
            <a:endParaRPr lang="en-US" sz="44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bwMode="auto">
          <a:xfrm>
            <a:off x="3886200" y="2209800"/>
            <a:ext cx="2743200" cy="685800"/>
          </a:xfrm>
          <a:prstGeom prst="rect">
            <a:avLst/>
          </a:prstGeom>
          <a:solidFill>
            <a:srgbClr val="CCFFCC"/>
          </a:solidFill>
          <a:ln w="9525" cap="flat" cmpd="sng" algn="ctr">
            <a:noFill/>
            <a:prstDash val="solid"/>
            <a:round/>
            <a:headEnd type="none" w="med" len="med"/>
            <a:tailEnd type="none" w="med" len="med"/>
          </a:ln>
          <a:effectLst>
            <a:outerShdw blurRad="63500" dist="38099" dir="2700000" algn="ctr" rotWithShape="0">
              <a:schemeClr val="bg2">
                <a:alpha val="74998"/>
              </a:scheme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26" charset="0"/>
            </a:endParaRPr>
          </a:p>
        </p:txBody>
      </p:sp>
      <p:sp>
        <p:nvSpPr>
          <p:cNvPr id="2" name="Title 1"/>
          <p:cNvSpPr>
            <a:spLocks noGrp="1"/>
          </p:cNvSpPr>
          <p:nvPr>
            <p:ph type="title"/>
          </p:nvPr>
        </p:nvSpPr>
        <p:spPr/>
        <p:txBody>
          <a:bodyPr/>
          <a:lstStyle/>
          <a:p>
            <a:r>
              <a:rPr lang="en-US" dirty="0" smtClean="0"/>
              <a:t>The Induced Signal</a:t>
            </a:r>
            <a:endParaRPr lang="en-US" dirty="0"/>
          </a:p>
        </p:txBody>
      </p:sp>
      <p:sp>
        <p:nvSpPr>
          <p:cNvPr id="3" name="Content Placeholder 2"/>
          <p:cNvSpPr>
            <a:spLocks noGrp="1"/>
          </p:cNvSpPr>
          <p:nvPr>
            <p:ph idx="1"/>
          </p:nvPr>
        </p:nvSpPr>
        <p:spPr/>
        <p:txBody>
          <a:bodyPr/>
          <a:lstStyle/>
          <a:p>
            <a:r>
              <a:rPr lang="en-US" dirty="0" smtClean="0"/>
              <a:t>Ion contribution to the signal:</a:t>
            </a:r>
          </a:p>
          <a:p>
            <a:endParaRPr lang="en-US" dirty="0" smtClean="0"/>
          </a:p>
          <a:p>
            <a:r>
              <a:rPr lang="en-US" dirty="0" smtClean="0"/>
              <a:t>Electron contribution:</a:t>
            </a:r>
          </a:p>
          <a:p>
            <a:endParaRPr lang="en-US" dirty="0" smtClean="0"/>
          </a:p>
          <a:p>
            <a:r>
              <a:rPr lang="en-US" dirty="0" smtClean="0"/>
              <a:t>Total signal:</a:t>
            </a:r>
          </a:p>
          <a:p>
            <a:pPr>
              <a:buNone/>
            </a:pPr>
            <a:endParaRPr lang="en-US" dirty="0" smtClean="0"/>
          </a:p>
          <a:p>
            <a:r>
              <a:rPr lang="en-GB" dirty="0" smtClean="0"/>
              <a:t>The contribution from the electrons, which move a very small distance, is </a:t>
            </a:r>
            <a:r>
              <a:rPr lang="en-GB" dirty="0" smtClean="0"/>
              <a:t>small</a:t>
            </a:r>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10</a:t>
            </a:fld>
            <a:endParaRPr lang="en-US"/>
          </a:p>
        </p:txBody>
      </p:sp>
      <p:graphicFrame>
        <p:nvGraphicFramePr>
          <p:cNvPr id="223234" name="Object 2"/>
          <p:cNvGraphicFramePr>
            <a:graphicFrameLocks noChangeAspect="1"/>
          </p:cNvGraphicFramePr>
          <p:nvPr/>
        </p:nvGraphicFramePr>
        <p:xfrm>
          <a:off x="4065588" y="722313"/>
          <a:ext cx="3230562" cy="612775"/>
        </p:xfrm>
        <a:graphic>
          <a:graphicData uri="http://schemas.openxmlformats.org/presentationml/2006/ole">
            <p:oleObj spid="_x0000_s223234" name="Equation" r:id="rId3" imgW="2273300" imgH="431800" progId="Equation.3">
              <p:embed/>
            </p:oleObj>
          </a:graphicData>
        </a:graphic>
      </p:graphicFrame>
      <p:graphicFrame>
        <p:nvGraphicFramePr>
          <p:cNvPr id="223235" name="Object 3"/>
          <p:cNvGraphicFramePr>
            <a:graphicFrameLocks noChangeAspect="1"/>
          </p:cNvGraphicFramePr>
          <p:nvPr/>
        </p:nvGraphicFramePr>
        <p:xfrm>
          <a:off x="4038600" y="1447800"/>
          <a:ext cx="3284621" cy="685800"/>
        </p:xfrm>
        <a:graphic>
          <a:graphicData uri="http://schemas.openxmlformats.org/presentationml/2006/ole">
            <p:oleObj spid="_x0000_s223235" name="Equation" r:id="rId4" imgW="2311200" imgH="482400" progId="Equation.3">
              <p:embed/>
            </p:oleObj>
          </a:graphicData>
        </a:graphic>
      </p:graphicFrame>
      <p:graphicFrame>
        <p:nvGraphicFramePr>
          <p:cNvPr id="223236" name="Object 4"/>
          <p:cNvGraphicFramePr>
            <a:graphicFrameLocks noChangeAspect="1"/>
          </p:cNvGraphicFramePr>
          <p:nvPr/>
        </p:nvGraphicFramePr>
        <p:xfrm>
          <a:off x="4038600" y="2209800"/>
          <a:ext cx="2514601" cy="652645"/>
        </p:xfrm>
        <a:graphic>
          <a:graphicData uri="http://schemas.openxmlformats.org/presentationml/2006/ole">
            <p:oleObj spid="_x0000_s223236" name="Equation" r:id="rId5" imgW="1663560" imgH="43164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bwMode="auto">
          <a:xfrm>
            <a:off x="1905000" y="1295400"/>
            <a:ext cx="1981200" cy="762000"/>
          </a:xfrm>
          <a:prstGeom prst="rect">
            <a:avLst/>
          </a:prstGeom>
          <a:solidFill>
            <a:srgbClr val="CCFFCC"/>
          </a:solidFill>
          <a:ln w="9525" cap="flat" cmpd="sng" algn="ctr">
            <a:noFill/>
            <a:prstDash val="solid"/>
            <a:round/>
            <a:headEnd type="none" w="med" len="med"/>
            <a:tailEnd type="none" w="med" len="med"/>
          </a:ln>
          <a:effectLst>
            <a:outerShdw blurRad="63500" dist="38099" dir="2700000" algn="ctr" rotWithShape="0">
              <a:schemeClr val="bg2">
                <a:alpha val="74998"/>
              </a:scheme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26" charset="0"/>
            </a:endParaRPr>
          </a:p>
        </p:txBody>
      </p:sp>
      <p:sp>
        <p:nvSpPr>
          <p:cNvPr id="2" name="Title 1"/>
          <p:cNvSpPr>
            <a:spLocks noGrp="1"/>
          </p:cNvSpPr>
          <p:nvPr>
            <p:ph type="title"/>
          </p:nvPr>
        </p:nvSpPr>
        <p:spPr/>
        <p:txBody>
          <a:bodyPr/>
          <a:lstStyle/>
          <a:p>
            <a:r>
              <a:rPr lang="en-GB" dirty="0" smtClean="0"/>
              <a:t>Time Development of the Signal</a:t>
            </a:r>
            <a:endParaRPr lang="en-US" dirty="0"/>
          </a:p>
        </p:txBody>
      </p:sp>
      <p:sp>
        <p:nvSpPr>
          <p:cNvPr id="3" name="Content Placeholder 2"/>
          <p:cNvSpPr>
            <a:spLocks noGrp="1"/>
          </p:cNvSpPr>
          <p:nvPr>
            <p:ph idx="1"/>
          </p:nvPr>
        </p:nvSpPr>
        <p:spPr/>
        <p:txBody>
          <a:bodyPr/>
          <a:lstStyle/>
          <a:p>
            <a:r>
              <a:rPr lang="en-US" dirty="0" smtClean="0"/>
              <a:t>Consider now only the drift of +</a:t>
            </a:r>
            <a:r>
              <a:rPr lang="en-US" dirty="0" err="1" smtClean="0"/>
              <a:t>ve</a:t>
            </a:r>
            <a:r>
              <a:rPr lang="en-US" dirty="0" smtClean="0"/>
              <a:t> ions.  The drift velocity is given by:</a:t>
            </a:r>
          </a:p>
          <a:p>
            <a:endParaRPr lang="en-US" dirty="0" smtClean="0"/>
          </a:p>
          <a:p>
            <a:endParaRPr lang="en-US" dirty="0" smtClean="0"/>
          </a:p>
          <a:p>
            <a:endParaRPr lang="en-US" dirty="0" smtClean="0"/>
          </a:p>
          <a:p>
            <a:r>
              <a:rPr lang="en-US" dirty="0" smtClean="0"/>
              <a:t>So:</a:t>
            </a:r>
          </a:p>
          <a:p>
            <a:endParaRPr lang="en-US" dirty="0" smtClean="0"/>
          </a:p>
          <a:p>
            <a:endParaRPr lang="en-US" dirty="0" smtClean="0"/>
          </a:p>
          <a:p>
            <a:r>
              <a:rPr lang="en-US" dirty="0" smtClean="0"/>
              <a:t>Radius of the shell at time </a:t>
            </a:r>
            <a:r>
              <a:rPr lang="en-US" dirty="0" err="1" smtClean="0"/>
              <a:t>t</a:t>
            </a:r>
            <a:r>
              <a:rPr lang="en-US" dirty="0" smtClean="0"/>
              <a:t> is:</a:t>
            </a:r>
          </a:p>
        </p:txBody>
      </p:sp>
      <p:sp>
        <p:nvSpPr>
          <p:cNvPr id="4" name="Slide Number Placeholder 3"/>
          <p:cNvSpPr>
            <a:spLocks noGrp="1"/>
          </p:cNvSpPr>
          <p:nvPr>
            <p:ph type="sldNum" sz="quarter" idx="11"/>
          </p:nvPr>
        </p:nvSpPr>
        <p:spPr/>
        <p:txBody>
          <a:bodyPr/>
          <a:lstStyle/>
          <a:p>
            <a:fld id="{79452AAF-2F29-48D1-8D12-B5EB9E37B345}" type="slidenum">
              <a:rPr lang="en-US" smtClean="0"/>
              <a:pPr/>
              <a:t>11</a:t>
            </a:fld>
            <a:endParaRPr lang="en-US"/>
          </a:p>
        </p:txBody>
      </p:sp>
      <p:graphicFrame>
        <p:nvGraphicFramePr>
          <p:cNvPr id="5" name="Object 4"/>
          <p:cNvGraphicFramePr>
            <a:graphicFrameLocks noChangeAspect="1"/>
          </p:cNvGraphicFramePr>
          <p:nvPr/>
        </p:nvGraphicFramePr>
        <p:xfrm>
          <a:off x="1981200" y="1295400"/>
          <a:ext cx="1752600" cy="651460"/>
        </p:xfrm>
        <a:graphic>
          <a:graphicData uri="http://schemas.openxmlformats.org/presentationml/2006/ole">
            <p:oleObj spid="_x0000_s224258" name="Equation" r:id="rId3" imgW="990600" imgH="368300" progId="Equation.3">
              <p:embed/>
            </p:oleObj>
          </a:graphicData>
        </a:graphic>
      </p:graphicFrame>
      <p:sp>
        <p:nvSpPr>
          <p:cNvPr id="7" name="TextBox 6"/>
          <p:cNvSpPr txBox="1"/>
          <p:nvPr/>
        </p:nvSpPr>
        <p:spPr>
          <a:xfrm>
            <a:off x="4495800" y="1295400"/>
            <a:ext cx="3718185" cy="830997"/>
          </a:xfrm>
          <a:prstGeom prst="rect">
            <a:avLst/>
          </a:prstGeom>
          <a:noFill/>
        </p:spPr>
        <p:txBody>
          <a:bodyPr wrap="none" rtlCol="0">
            <a:spAutoFit/>
          </a:bodyPr>
          <a:lstStyle/>
          <a:p>
            <a:pPr marL="0" lvl="1" algn="l"/>
            <a:r>
              <a:rPr lang="en-US" sz="1600" dirty="0" smtClean="0"/>
              <a:t>where </a:t>
            </a:r>
            <a:r>
              <a:rPr lang="en-US" sz="1600" i="1" dirty="0" err="1" smtClean="0"/>
              <a:t></a:t>
            </a:r>
            <a:r>
              <a:rPr lang="en-US" sz="1600" dirty="0" smtClean="0"/>
              <a:t> is the ion mobility (~1cm</a:t>
            </a:r>
            <a:r>
              <a:rPr lang="en-US" sz="1600" baseline="30000" dirty="0" smtClean="0"/>
              <a:t>2</a:t>
            </a:r>
            <a:r>
              <a:rPr lang="en-US" sz="1600" dirty="0" smtClean="0"/>
              <a:t>/V/s)</a:t>
            </a:r>
          </a:p>
          <a:p>
            <a:pPr marL="0" lvl="1" algn="l"/>
            <a:r>
              <a:rPr lang="en-US" sz="1600" i="1" dirty="0" smtClean="0">
                <a:latin typeface="Times New Roman"/>
                <a:cs typeface="Times New Roman"/>
              </a:rPr>
              <a:t>E</a:t>
            </a:r>
            <a:r>
              <a:rPr lang="en-US" sz="1600" dirty="0" smtClean="0"/>
              <a:t> is the electric field strength and</a:t>
            </a:r>
          </a:p>
          <a:p>
            <a:pPr marL="0" lvl="1" algn="l"/>
            <a:r>
              <a:rPr lang="en-US" sz="1600" i="1" dirty="0" smtClean="0">
                <a:latin typeface="Times New Roman"/>
                <a:cs typeface="Times New Roman"/>
              </a:rPr>
              <a:t>P</a:t>
            </a:r>
            <a:r>
              <a:rPr lang="en-US" sz="1600" dirty="0" smtClean="0"/>
              <a:t> is the pressure </a:t>
            </a:r>
          </a:p>
        </p:txBody>
      </p:sp>
      <p:graphicFrame>
        <p:nvGraphicFramePr>
          <p:cNvPr id="224259" name="Object 3"/>
          <p:cNvGraphicFramePr>
            <a:graphicFrameLocks noChangeAspect="1"/>
          </p:cNvGraphicFramePr>
          <p:nvPr/>
        </p:nvGraphicFramePr>
        <p:xfrm>
          <a:off x="2133600" y="2362200"/>
          <a:ext cx="1457739" cy="838200"/>
        </p:xfrm>
        <a:graphic>
          <a:graphicData uri="http://schemas.openxmlformats.org/presentationml/2006/ole">
            <p:oleObj spid="_x0000_s224259" name="Equation" r:id="rId4" imgW="1104840" imgH="609480" progId="Equation.3">
              <p:embed/>
            </p:oleObj>
          </a:graphicData>
        </a:graphic>
      </p:graphicFrame>
      <p:graphicFrame>
        <p:nvGraphicFramePr>
          <p:cNvPr id="224260" name="Object 4"/>
          <p:cNvGraphicFramePr>
            <a:graphicFrameLocks noChangeAspect="1"/>
          </p:cNvGraphicFramePr>
          <p:nvPr/>
        </p:nvGraphicFramePr>
        <p:xfrm>
          <a:off x="4465638" y="3306763"/>
          <a:ext cx="3308350" cy="2225675"/>
        </p:xfrm>
        <a:graphic>
          <a:graphicData uri="http://schemas.openxmlformats.org/presentationml/2006/ole">
            <p:oleObj spid="_x0000_s224260" name="Equation" r:id="rId5" imgW="2057400" imgH="1384300" progId="Equation.3">
              <p:embed/>
            </p:oleObj>
          </a:graphicData>
        </a:graphic>
      </p:graphicFrame>
      <p:sp>
        <p:nvSpPr>
          <p:cNvPr id="12" name="TextBox 11"/>
          <p:cNvSpPr txBox="1"/>
          <p:nvPr/>
        </p:nvSpPr>
        <p:spPr>
          <a:xfrm>
            <a:off x="3509961" y="5002560"/>
            <a:ext cx="708585" cy="323165"/>
          </a:xfrm>
          <a:prstGeom prst="rect">
            <a:avLst/>
          </a:prstGeom>
          <a:noFill/>
        </p:spPr>
        <p:txBody>
          <a:bodyPr wrap="none" rtlCol="0">
            <a:spAutoFit/>
          </a:bodyPr>
          <a:lstStyle/>
          <a:p>
            <a:r>
              <a:rPr lang="en-US" sz="1500" dirty="0" smtClean="0"/>
              <a:t>where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bwMode="auto">
          <a:xfrm>
            <a:off x="3276600" y="4038600"/>
            <a:ext cx="1786241" cy="670200"/>
          </a:xfrm>
          <a:prstGeom prst="rect">
            <a:avLst/>
          </a:prstGeom>
          <a:solidFill>
            <a:srgbClr val="CCFFCC"/>
          </a:solidFill>
          <a:ln w="9525" cap="flat" cmpd="sng" algn="ctr">
            <a:noFill/>
            <a:prstDash val="solid"/>
            <a:round/>
            <a:headEnd type="none" w="med" len="med"/>
            <a:tailEnd type="none" w="med" len="med"/>
          </a:ln>
          <a:effectLst>
            <a:outerShdw blurRad="63500" dist="38099" dir="2700000" algn="ctr" rotWithShape="0">
              <a:schemeClr val="bg2">
                <a:alpha val="74998"/>
              </a:scheme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26" charset="0"/>
            </a:endParaRPr>
          </a:p>
        </p:txBody>
      </p:sp>
      <p:sp>
        <p:nvSpPr>
          <p:cNvPr id="6" name="Rectangle 5"/>
          <p:cNvSpPr/>
          <p:nvPr/>
        </p:nvSpPr>
        <p:spPr bwMode="auto">
          <a:xfrm>
            <a:off x="3048000" y="1447800"/>
            <a:ext cx="2362200" cy="685800"/>
          </a:xfrm>
          <a:prstGeom prst="rect">
            <a:avLst/>
          </a:prstGeom>
          <a:solidFill>
            <a:srgbClr val="CCFFCC"/>
          </a:solidFill>
          <a:ln w="9525" cap="flat" cmpd="sng" algn="ctr">
            <a:noFill/>
            <a:prstDash val="solid"/>
            <a:round/>
            <a:headEnd type="none" w="med" len="med"/>
            <a:tailEnd type="none" w="med" len="med"/>
          </a:ln>
          <a:effectLst>
            <a:outerShdw blurRad="63500" dist="38099" dir="2700000" algn="ctr" rotWithShape="0">
              <a:schemeClr val="bg2">
                <a:alpha val="74998"/>
              </a:scheme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26" charset="0"/>
            </a:endParaRPr>
          </a:p>
        </p:txBody>
      </p:sp>
      <p:graphicFrame>
        <p:nvGraphicFramePr>
          <p:cNvPr id="225282" name="Object 2"/>
          <p:cNvGraphicFramePr>
            <a:graphicFrameLocks noChangeAspect="1"/>
          </p:cNvGraphicFramePr>
          <p:nvPr/>
        </p:nvGraphicFramePr>
        <p:xfrm>
          <a:off x="3098800" y="644525"/>
          <a:ext cx="2565400" cy="1479550"/>
        </p:xfrm>
        <a:graphic>
          <a:graphicData uri="http://schemas.openxmlformats.org/presentationml/2006/ole">
            <p:oleObj spid="_x0000_s225282" name="Equation" r:id="rId3" imgW="1587500" imgH="863600" progId="Equation.3">
              <p:embed/>
            </p:oleObj>
          </a:graphicData>
        </a:graphic>
      </p:graphicFrame>
      <p:sp>
        <p:nvSpPr>
          <p:cNvPr id="2" name="Title 1"/>
          <p:cNvSpPr>
            <a:spLocks noGrp="1"/>
          </p:cNvSpPr>
          <p:nvPr>
            <p:ph type="title"/>
          </p:nvPr>
        </p:nvSpPr>
        <p:spPr/>
        <p:txBody>
          <a:bodyPr/>
          <a:lstStyle/>
          <a:p>
            <a:r>
              <a:rPr lang="en-GB" dirty="0" smtClean="0"/>
              <a:t>Time Development of the Signal</a:t>
            </a:r>
            <a:endParaRPr lang="en-US" dirty="0"/>
          </a:p>
        </p:txBody>
      </p:sp>
      <p:sp>
        <p:nvSpPr>
          <p:cNvPr id="3" name="Content Placeholder 2"/>
          <p:cNvSpPr>
            <a:spLocks noGrp="1"/>
          </p:cNvSpPr>
          <p:nvPr>
            <p:ph idx="1"/>
          </p:nvPr>
        </p:nvSpPr>
        <p:spPr/>
        <p:txBody>
          <a:bodyPr/>
          <a:lstStyle/>
          <a:p>
            <a:r>
              <a:rPr lang="en-US" dirty="0" smtClean="0"/>
              <a:t>Signal at time </a:t>
            </a:r>
            <a:r>
              <a:rPr lang="en-US" i="1" dirty="0" err="1" smtClean="0">
                <a:latin typeface="Times New Roman"/>
                <a:cs typeface="Times New Roman"/>
              </a:rPr>
              <a:t>t</a:t>
            </a:r>
            <a:r>
              <a:rPr lang="en-US" dirty="0" smtClean="0"/>
              <a:t> is:</a:t>
            </a:r>
          </a:p>
          <a:p>
            <a:endParaRPr lang="en-US" dirty="0" smtClean="0"/>
          </a:p>
          <a:p>
            <a:endParaRPr lang="en-US" dirty="0" smtClean="0"/>
          </a:p>
          <a:p>
            <a:endParaRPr lang="en-US" dirty="0" smtClean="0"/>
          </a:p>
          <a:p>
            <a:endParaRPr lang="en-US" dirty="0" smtClean="0"/>
          </a:p>
          <a:p>
            <a:r>
              <a:rPr lang="en-US" dirty="0" smtClean="0"/>
              <a:t>Induced current is:</a:t>
            </a:r>
          </a:p>
          <a:p>
            <a:endParaRPr lang="en-US" dirty="0" smtClean="0"/>
          </a:p>
          <a:p>
            <a:r>
              <a:rPr lang="en-GB" dirty="0" smtClean="0"/>
              <a:t>The total drift time </a:t>
            </a:r>
            <a:r>
              <a:rPr lang="en-GB" i="1" dirty="0" smtClean="0">
                <a:latin typeface="Times New Roman"/>
                <a:cs typeface="Times New Roman"/>
              </a:rPr>
              <a:t>T</a:t>
            </a:r>
            <a:r>
              <a:rPr lang="en-GB" dirty="0" smtClean="0"/>
              <a:t> is given from </a:t>
            </a:r>
            <a:r>
              <a:rPr lang="en-GB" i="1" dirty="0" err="1" smtClean="0">
                <a:latin typeface="Times New Roman"/>
                <a:cs typeface="Times New Roman"/>
              </a:rPr>
              <a:t>r(T</a:t>
            </a:r>
            <a:r>
              <a:rPr lang="en-GB" i="1" dirty="0" smtClean="0">
                <a:latin typeface="Times New Roman"/>
                <a:cs typeface="Times New Roman"/>
              </a:rPr>
              <a:t>)=</a:t>
            </a:r>
            <a:r>
              <a:rPr lang="en-GB" i="1" dirty="0" err="1" smtClean="0">
                <a:latin typeface="Times New Roman"/>
                <a:cs typeface="Times New Roman"/>
              </a:rPr>
              <a:t>b</a:t>
            </a:r>
            <a:r>
              <a:rPr lang="en-GB" dirty="0" smtClean="0"/>
              <a:t>:</a:t>
            </a:r>
            <a:endParaRPr lang="en-US" dirty="0" smtClean="0"/>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12</a:t>
            </a:fld>
            <a:endParaRPr lang="en-US"/>
          </a:p>
        </p:txBody>
      </p:sp>
      <p:graphicFrame>
        <p:nvGraphicFramePr>
          <p:cNvPr id="225283" name="Object 3"/>
          <p:cNvGraphicFramePr>
            <a:graphicFrameLocks noChangeAspect="1"/>
          </p:cNvGraphicFramePr>
          <p:nvPr/>
        </p:nvGraphicFramePr>
        <p:xfrm>
          <a:off x="7239000" y="1356360"/>
          <a:ext cx="1295400" cy="777240"/>
        </p:xfrm>
        <a:graphic>
          <a:graphicData uri="http://schemas.openxmlformats.org/presentationml/2006/ole">
            <p:oleObj spid="_x0000_s225283" name="Equation" r:id="rId4" imgW="761760" imgH="457200" progId="Equation.3">
              <p:embed/>
            </p:oleObj>
          </a:graphicData>
        </a:graphic>
      </p:graphicFrame>
      <p:sp>
        <p:nvSpPr>
          <p:cNvPr id="8" name="TextBox 7"/>
          <p:cNvSpPr txBox="1"/>
          <p:nvPr/>
        </p:nvSpPr>
        <p:spPr>
          <a:xfrm>
            <a:off x="6459720" y="1575840"/>
            <a:ext cx="708585" cy="323165"/>
          </a:xfrm>
          <a:prstGeom prst="rect">
            <a:avLst/>
          </a:prstGeom>
          <a:noFill/>
        </p:spPr>
        <p:txBody>
          <a:bodyPr wrap="none" rtlCol="0">
            <a:spAutoFit/>
          </a:bodyPr>
          <a:lstStyle/>
          <a:p>
            <a:r>
              <a:rPr lang="en-US" sz="1500" dirty="0" smtClean="0"/>
              <a:t>where</a:t>
            </a:r>
          </a:p>
        </p:txBody>
      </p:sp>
      <p:graphicFrame>
        <p:nvGraphicFramePr>
          <p:cNvPr id="225284" name="Object 4"/>
          <p:cNvGraphicFramePr>
            <a:graphicFrameLocks noChangeAspect="1"/>
          </p:cNvGraphicFramePr>
          <p:nvPr/>
        </p:nvGraphicFramePr>
        <p:xfrm>
          <a:off x="2971800" y="2549160"/>
          <a:ext cx="2971800" cy="742950"/>
        </p:xfrm>
        <a:graphic>
          <a:graphicData uri="http://schemas.openxmlformats.org/presentationml/2006/ole">
            <p:oleObj spid="_x0000_s225284" name="Equation" r:id="rId5" imgW="1726920" imgH="431640" progId="Equation.3">
              <p:embed/>
            </p:oleObj>
          </a:graphicData>
        </a:graphic>
      </p:graphicFrame>
      <p:graphicFrame>
        <p:nvGraphicFramePr>
          <p:cNvPr id="225285" name="Object 5"/>
          <p:cNvGraphicFramePr>
            <a:graphicFrameLocks noChangeAspect="1"/>
          </p:cNvGraphicFramePr>
          <p:nvPr/>
        </p:nvGraphicFramePr>
        <p:xfrm>
          <a:off x="3352800" y="4038600"/>
          <a:ext cx="1643063" cy="619125"/>
        </p:xfrm>
        <a:graphic>
          <a:graphicData uri="http://schemas.openxmlformats.org/presentationml/2006/ole">
            <p:oleObj spid="_x0000_s225285" name="Equation" r:id="rId6" imgW="977900" imgH="3683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3" descr="F:\wcameron\Detectors\Bitmaps\NumberOfIons2.gif"/>
          <p:cNvPicPr>
            <a:picLocks noChangeAspect="1" noChangeArrowheads="1"/>
          </p:cNvPicPr>
          <p:nvPr/>
        </p:nvPicPr>
        <p:blipFill>
          <a:blip r:embed="rId2"/>
          <a:srcRect/>
          <a:stretch>
            <a:fillRect/>
          </a:stretch>
        </p:blipFill>
        <p:spPr bwMode="auto">
          <a:xfrm>
            <a:off x="77757" y="490200"/>
            <a:ext cx="4267200" cy="4615169"/>
          </a:xfrm>
          <a:prstGeom prst="rect">
            <a:avLst/>
          </a:prstGeom>
          <a:noFill/>
        </p:spPr>
      </p:pic>
      <p:sp>
        <p:nvSpPr>
          <p:cNvPr id="2" name="Title 1"/>
          <p:cNvSpPr>
            <a:spLocks noGrp="1"/>
          </p:cNvSpPr>
          <p:nvPr>
            <p:ph type="title"/>
          </p:nvPr>
        </p:nvSpPr>
        <p:spPr/>
        <p:txBody>
          <a:bodyPr/>
          <a:lstStyle/>
          <a:p>
            <a:r>
              <a:rPr lang="en-GB" dirty="0" smtClean="0"/>
              <a:t>Modes of Operation</a:t>
            </a:r>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13</a:t>
            </a:fld>
            <a:endParaRPr lang="en-US" dirty="0"/>
          </a:p>
        </p:txBody>
      </p:sp>
      <p:sp>
        <p:nvSpPr>
          <p:cNvPr id="3" name="Content Placeholder 2"/>
          <p:cNvSpPr>
            <a:spLocks noGrp="1"/>
          </p:cNvSpPr>
          <p:nvPr>
            <p:ph idx="1"/>
          </p:nvPr>
        </p:nvSpPr>
        <p:spPr>
          <a:xfrm>
            <a:off x="4343400" y="616680"/>
            <a:ext cx="4724400" cy="5562600"/>
          </a:xfrm>
        </p:spPr>
        <p:txBody>
          <a:bodyPr/>
          <a:lstStyle/>
          <a:p>
            <a:r>
              <a:rPr lang="en-US" sz="1750" b="1" dirty="0" smtClean="0"/>
              <a:t>Region I: </a:t>
            </a:r>
            <a:r>
              <a:rPr lang="en-US" sz="1750" dirty="0" smtClean="0"/>
              <a:t>At very low voltage charge begins to be collected but </a:t>
            </a:r>
            <a:r>
              <a:rPr lang="en-US" sz="1750" b="1" dirty="0" smtClean="0"/>
              <a:t>recombination </a:t>
            </a:r>
            <a:r>
              <a:rPr lang="en-US" sz="1750" dirty="0" smtClean="0"/>
              <a:t>dominates</a:t>
            </a:r>
          </a:p>
          <a:p>
            <a:r>
              <a:rPr lang="en-US" sz="1750" b="1" dirty="0" smtClean="0"/>
              <a:t>Region II: </a:t>
            </a:r>
            <a:r>
              <a:rPr lang="en-US" sz="1750" dirty="0" smtClean="0"/>
              <a:t>All electron-ion pairs are collected before recombination (plateau)</a:t>
            </a:r>
          </a:p>
          <a:p>
            <a:r>
              <a:rPr lang="en-US" sz="1750" dirty="0" smtClean="0"/>
              <a:t>Region III: Above the threshold voltage V</a:t>
            </a:r>
            <a:r>
              <a:rPr lang="en-US" sz="1750" baseline="-25000" dirty="0" smtClean="0"/>
              <a:t>T</a:t>
            </a:r>
            <a:r>
              <a:rPr lang="en-US" sz="1750" dirty="0" smtClean="0"/>
              <a:t> the field is strong enough to allow </a:t>
            </a:r>
            <a:r>
              <a:rPr lang="en-US" sz="1750" b="1" dirty="0" smtClean="0"/>
              <a:t>multiplication </a:t>
            </a:r>
            <a:r>
              <a:rPr lang="en-US" sz="1750" dirty="0" smtClean="0"/>
              <a:t>and in the proportional mode gains &gt;10</a:t>
            </a:r>
            <a:r>
              <a:rPr lang="en-US" sz="1750" baseline="30000" dirty="0" smtClean="0"/>
              <a:t>4</a:t>
            </a:r>
            <a:r>
              <a:rPr lang="en-US" sz="1750" dirty="0" smtClean="0"/>
              <a:t> can be achieved with the detected charge </a:t>
            </a:r>
            <a:r>
              <a:rPr lang="en-US" sz="1750" b="1" dirty="0" smtClean="0"/>
              <a:t>proportional to the original energy deposition.</a:t>
            </a:r>
          </a:p>
          <a:p>
            <a:r>
              <a:rPr lang="en-US" sz="1750" dirty="0" smtClean="0"/>
              <a:t>Eventually the proportionality begins to be lost due to space charge build-up around the anode which distorts the E field. </a:t>
            </a:r>
          </a:p>
          <a:p>
            <a:endParaRPr lang="en-US" sz="1700" dirty="0"/>
          </a:p>
        </p:txBody>
      </p:sp>
      <p:sp>
        <p:nvSpPr>
          <p:cNvPr id="7" name="Content Placeholder 2"/>
          <p:cNvSpPr txBox="1">
            <a:spLocks/>
          </p:cNvSpPr>
          <p:nvPr/>
        </p:nvSpPr>
        <p:spPr bwMode="auto">
          <a:xfrm>
            <a:off x="164153" y="4978920"/>
            <a:ext cx="8915400" cy="1447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Blip>
                <a:blip r:embed="rId3"/>
              </a:buBlip>
              <a:tabLst/>
              <a:defRPr/>
            </a:pPr>
            <a:r>
              <a:rPr kumimoji="0" lang="en-US" sz="1750" b="0" i="0" u="none" strike="noStrike" kern="0" cap="none" spc="0" normalizeH="0" baseline="0" noProof="0" smtClean="0">
                <a:ln>
                  <a:noFill/>
                </a:ln>
                <a:solidFill>
                  <a:schemeClr val="accent2"/>
                </a:solidFill>
                <a:effectLst/>
                <a:uLnTx/>
                <a:uFillTx/>
                <a:latin typeface="+mn-lt"/>
                <a:ea typeface="ＭＳ Ｐゴシック" pitchFamily="-112" charset="-128"/>
                <a:cs typeface="ＭＳ Ｐゴシック" pitchFamily="-112" charset="-128"/>
              </a:rPr>
              <a:t>Region IV: In the Geiger-Muller mode photons emitted from the de-exciting molecules spread to other parts of the counter triggering a chain reaction with many avalanches along the length of the anode</a:t>
            </a:r>
          </a:p>
          <a:p>
            <a:pPr marL="742950" marR="0" lvl="1" indent="-285750" algn="l" defTabSz="914400" rtl="0" eaLnBrk="1" fontAlgn="base" latinLnBrk="0" hangingPunct="1">
              <a:lnSpc>
                <a:spcPct val="100000"/>
              </a:lnSpc>
              <a:spcBef>
                <a:spcPct val="20000"/>
              </a:spcBef>
              <a:spcAft>
                <a:spcPct val="0"/>
              </a:spcAft>
              <a:buClr>
                <a:srgbClr val="FF0000"/>
              </a:buClr>
              <a:buSzPct val="60000"/>
              <a:buFont typeface="Wingdings" pitchFamily="-112" charset="2"/>
              <a:buBlip>
                <a:blip r:embed="rId4"/>
              </a:buBlip>
              <a:tabLst/>
              <a:defRPr/>
            </a:pPr>
            <a:r>
              <a:rPr kumimoji="0" lang="en-US" sz="1700" b="0" i="0" u="none" strike="noStrike" kern="0" cap="none" spc="0" normalizeH="0" baseline="0" noProof="0" smtClean="0">
                <a:ln>
                  <a:noFill/>
                </a:ln>
                <a:solidFill>
                  <a:srgbClr val="000000"/>
                </a:solidFill>
                <a:effectLst/>
                <a:uLnTx/>
                <a:uFillTx/>
                <a:latin typeface="+mn-lt"/>
                <a:ea typeface="ＭＳ Ｐゴシック" pitchFamily="-112" charset="-128"/>
                <a:cs typeface="ＭＳ Ｐゴシック" pitchFamily="-112" charset="-128"/>
              </a:rPr>
              <a:t>Size of the induced signal in independent of the original energy deposition</a:t>
            </a:r>
            <a:endParaRPr kumimoji="0" lang="en-US" sz="1700" b="0" i="0" u="none" strike="noStrike" kern="0" cap="none" spc="0" normalizeH="0" baseline="0" noProof="0" dirty="0" smtClean="0">
              <a:ln>
                <a:noFill/>
              </a:ln>
              <a:solidFill>
                <a:srgbClr val="000000"/>
              </a:solidFill>
              <a:effectLst/>
              <a:uLnTx/>
              <a:uFillTx/>
              <a:latin typeface="+mn-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Choice of Fill Gas</a:t>
            </a:r>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14</a:t>
            </a:fld>
            <a:endParaRPr lang="en-US"/>
          </a:p>
        </p:txBody>
      </p:sp>
      <p:sp>
        <p:nvSpPr>
          <p:cNvPr id="5" name="Content Placeholder 4"/>
          <p:cNvSpPr>
            <a:spLocks noGrp="1"/>
          </p:cNvSpPr>
          <p:nvPr>
            <p:ph idx="1"/>
          </p:nvPr>
        </p:nvSpPr>
        <p:spPr>
          <a:xfrm>
            <a:off x="304800" y="533400"/>
            <a:ext cx="8568103" cy="5435602"/>
          </a:xfrm>
        </p:spPr>
        <p:txBody>
          <a:bodyPr/>
          <a:lstStyle/>
          <a:p>
            <a:r>
              <a:rPr lang="en-US" dirty="0" smtClean="0"/>
              <a:t>Avalanche multiplication occurs in all gases but there are specific properties required from a “magic” gas mixture</a:t>
            </a:r>
          </a:p>
          <a:p>
            <a:pPr lvl="1"/>
            <a:r>
              <a:rPr lang="en-US" dirty="0" smtClean="0"/>
              <a:t>Low working voltage (low ionization potential)</a:t>
            </a:r>
          </a:p>
          <a:p>
            <a:pPr lvl="1"/>
            <a:r>
              <a:rPr lang="en-US" dirty="0" smtClean="0"/>
              <a:t>Stable operation at high gain</a:t>
            </a:r>
          </a:p>
          <a:p>
            <a:pPr lvl="1"/>
            <a:r>
              <a:rPr lang="en-US" dirty="0" smtClean="0"/>
              <a:t>High rate capability (fast recovery)</a:t>
            </a:r>
          </a:p>
          <a:p>
            <a:pPr lvl="1"/>
            <a:r>
              <a:rPr lang="en-US" dirty="0" smtClean="0"/>
              <a:t>Good proportionality</a:t>
            </a:r>
          </a:p>
          <a:p>
            <a:r>
              <a:rPr lang="en-US" b="1" dirty="0" smtClean="0"/>
              <a:t>Noble gases </a:t>
            </a:r>
            <a:r>
              <a:rPr lang="en-US" dirty="0" smtClean="0"/>
              <a:t>are usually the principal components of a useful gas</a:t>
            </a:r>
          </a:p>
          <a:p>
            <a:pPr lvl="1"/>
            <a:r>
              <a:rPr lang="en-US" dirty="0" smtClean="0"/>
              <a:t>No molecules to absorb energy in inelastic collisions</a:t>
            </a:r>
          </a:p>
          <a:p>
            <a:r>
              <a:rPr lang="en-US" b="1" dirty="0" smtClean="0"/>
              <a:t>Argon </a:t>
            </a:r>
            <a:r>
              <a:rPr lang="en-US" dirty="0" smtClean="0"/>
              <a:t>gives more primary ionization than Helium or Neon</a:t>
            </a:r>
          </a:p>
          <a:p>
            <a:pPr lvl="1"/>
            <a:r>
              <a:rPr lang="en-US" dirty="0" smtClean="0"/>
              <a:t>Kr and </a:t>
            </a:r>
            <a:r>
              <a:rPr lang="en-US" dirty="0" err="1" smtClean="0"/>
              <a:t>Xe</a:t>
            </a:r>
            <a:r>
              <a:rPr lang="en-US" dirty="0" smtClean="0"/>
              <a:t> are better and have been used but they are expensive</a:t>
            </a:r>
          </a:p>
          <a:p>
            <a:r>
              <a:rPr lang="en-US" dirty="0" smtClean="0"/>
              <a:t>However a chamber full of argon does not produce stable operation and suffers breakdown at low gain:</a:t>
            </a:r>
          </a:p>
          <a:p>
            <a:pPr lvl="1"/>
            <a:r>
              <a:rPr lang="en-US" dirty="0" smtClean="0"/>
              <a:t>High excitation energy for noble gases (11.6eV for </a:t>
            </a:r>
            <a:r>
              <a:rPr lang="en-US" dirty="0" err="1" smtClean="0"/>
              <a:t>Ar</a:t>
            </a:r>
            <a:r>
              <a:rPr lang="en-US" dirty="0" smtClean="0"/>
              <a:t>) means that UV photons emitted from atoms excited in the avalanche process have enough energy to eject photoelectrons from the cathode material</a:t>
            </a:r>
          </a:p>
          <a:p>
            <a:pPr lvl="1"/>
            <a:r>
              <a:rPr lang="en-US" dirty="0" smtClean="0"/>
              <a:t>Photoelectrons initiate further avalanches.</a:t>
            </a:r>
          </a:p>
          <a:p>
            <a:pPr lvl="1"/>
            <a:r>
              <a:rPr lang="en-US" dirty="0" smtClean="0"/>
              <a:t>Process becomes self-sustaining </a:t>
            </a:r>
            <a:r>
              <a:rPr lang="en-US" dirty="0" err="1" smtClean="0"/>
              <a:t></a:t>
            </a:r>
            <a:r>
              <a:rPr lang="en-US" dirty="0" smtClean="0"/>
              <a:t> continuous discharge.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Mixtures</a:t>
            </a:r>
            <a:endParaRPr lang="en-US" dirty="0"/>
          </a:p>
        </p:txBody>
      </p:sp>
      <p:sp>
        <p:nvSpPr>
          <p:cNvPr id="3" name="Content Placeholder 2"/>
          <p:cNvSpPr>
            <a:spLocks noGrp="1"/>
          </p:cNvSpPr>
          <p:nvPr>
            <p:ph idx="1"/>
          </p:nvPr>
        </p:nvSpPr>
        <p:spPr/>
        <p:txBody>
          <a:bodyPr/>
          <a:lstStyle/>
          <a:p>
            <a:r>
              <a:rPr lang="en-US" dirty="0" smtClean="0"/>
              <a:t>The situation can be improved by the addition of various polyatomic gases which have many non-</a:t>
            </a:r>
            <a:r>
              <a:rPr lang="en-US" dirty="0" err="1" smtClean="0"/>
              <a:t>radiative</a:t>
            </a:r>
            <a:r>
              <a:rPr lang="en-US" dirty="0" smtClean="0"/>
              <a:t> </a:t>
            </a:r>
            <a:r>
              <a:rPr lang="en-US" dirty="0" err="1" smtClean="0"/>
              <a:t>vibrational</a:t>
            </a:r>
            <a:r>
              <a:rPr lang="en-US" dirty="0" smtClean="0"/>
              <a:t> and rotational excited states covering a wide range of energies</a:t>
            </a:r>
          </a:p>
          <a:p>
            <a:pPr lvl="1"/>
            <a:r>
              <a:rPr lang="en-US" dirty="0" smtClean="0"/>
              <a:t>e.g. methane (CH</a:t>
            </a:r>
            <a:r>
              <a:rPr lang="en-US" baseline="-25000" dirty="0" smtClean="0"/>
              <a:t>4</a:t>
            </a:r>
            <a:r>
              <a:rPr lang="en-US" dirty="0" smtClean="0"/>
              <a:t>), </a:t>
            </a:r>
            <a:r>
              <a:rPr lang="en-US" dirty="0" err="1" smtClean="0"/>
              <a:t>isobutane</a:t>
            </a:r>
            <a:r>
              <a:rPr lang="en-US" dirty="0" smtClean="0"/>
              <a:t> (C</a:t>
            </a:r>
            <a:r>
              <a:rPr lang="en-US" baseline="-25000" dirty="0" smtClean="0"/>
              <a:t>4</a:t>
            </a:r>
            <a:r>
              <a:rPr lang="en-US" dirty="0" smtClean="0"/>
              <a:t>H</a:t>
            </a:r>
            <a:r>
              <a:rPr lang="en-US" baseline="-25000" dirty="0" smtClean="0"/>
              <a:t>10</a:t>
            </a:r>
            <a:r>
              <a:rPr lang="en-US" dirty="0" smtClean="0"/>
              <a:t>), CO</a:t>
            </a:r>
            <a:r>
              <a:rPr lang="en-US" baseline="-25000" dirty="0" smtClean="0"/>
              <a:t>2</a:t>
            </a:r>
            <a:endParaRPr lang="en-US" dirty="0" smtClean="0"/>
          </a:p>
          <a:p>
            <a:r>
              <a:rPr lang="en-US" dirty="0" smtClean="0"/>
              <a:t>In general the time for the emission of a photon is long compared to the average time between collisions and the energy is transferred into these modes. Thus the emission of UV photons is “quenched”.</a:t>
            </a:r>
          </a:p>
          <a:p>
            <a:pPr lvl="1"/>
            <a:r>
              <a:rPr lang="en-US" dirty="0" smtClean="0"/>
              <a:t>Common example gas mixture is 90% </a:t>
            </a:r>
            <a:r>
              <a:rPr lang="en-US" dirty="0" err="1" smtClean="0"/>
              <a:t>Ar</a:t>
            </a:r>
            <a:r>
              <a:rPr lang="en-US" dirty="0" smtClean="0"/>
              <a:t>, 10% CH</a:t>
            </a:r>
            <a:r>
              <a:rPr lang="en-US" baseline="-25000" dirty="0" smtClean="0"/>
              <a:t>4</a:t>
            </a:r>
          </a:p>
          <a:p>
            <a:r>
              <a:rPr lang="en-US" dirty="0" smtClean="0"/>
              <a:t>Such </a:t>
            </a:r>
            <a:r>
              <a:rPr lang="en-US" b="1" dirty="0" smtClean="0"/>
              <a:t>quenching gases </a:t>
            </a:r>
            <a:r>
              <a:rPr lang="en-US" dirty="0" smtClean="0"/>
              <a:t>can greatly improve the stability of operation but can also lead to other problems in the presence of high fields, radiation and small levels of impurities </a:t>
            </a:r>
          </a:p>
          <a:p>
            <a:pPr lvl="1"/>
            <a:r>
              <a:rPr lang="en-US" dirty="0" smtClean="0"/>
              <a:t>e.g. dissociated molecules can recombine resulting in the formation of solid or liquid polymers on the electrodes - carbon </a:t>
            </a:r>
            <a:r>
              <a:rPr lang="en-US" dirty="0" err="1" smtClean="0"/>
              <a:t>fibre</a:t>
            </a:r>
            <a:r>
              <a:rPr lang="en-US" dirty="0" smtClean="0"/>
              <a:t> “whiskers”</a:t>
            </a:r>
          </a:p>
          <a:p>
            <a:pPr lvl="1"/>
            <a:r>
              <a:rPr lang="en-US" dirty="0" smtClean="0"/>
              <a:t>Inorganic gases can be added to the mixture to prevent this, e.g. CF</a:t>
            </a:r>
            <a:r>
              <a:rPr lang="en-US" baseline="-25000" dirty="0" smtClean="0"/>
              <a:t>4</a:t>
            </a:r>
          </a:p>
          <a:p>
            <a:pPr lvl="1"/>
            <a:r>
              <a:rPr lang="en-US" dirty="0" smtClean="0"/>
              <a:t>e.g. ATLAS TRT uses 70% </a:t>
            </a:r>
            <a:r>
              <a:rPr lang="en-US" dirty="0" err="1" smtClean="0"/>
              <a:t>Xe</a:t>
            </a:r>
            <a:r>
              <a:rPr lang="en-US" dirty="0" smtClean="0"/>
              <a:t>, 20% C0</a:t>
            </a:r>
            <a:r>
              <a:rPr lang="en-US" baseline="-25000" dirty="0" smtClean="0"/>
              <a:t>2</a:t>
            </a:r>
            <a:r>
              <a:rPr lang="en-US" dirty="0" smtClean="0"/>
              <a:t>, 10% CF</a:t>
            </a:r>
            <a:r>
              <a:rPr lang="en-US" baseline="-25000" dirty="0" smtClean="0"/>
              <a:t>4</a:t>
            </a:r>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Detector Examples </a:t>
            </a:r>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16</a:t>
            </a:fld>
            <a:endParaRPr lang="en-US"/>
          </a:p>
        </p:txBody>
      </p:sp>
      <p:sp>
        <p:nvSpPr>
          <p:cNvPr id="5" name="Content Placeholder 4"/>
          <p:cNvSpPr>
            <a:spLocks noGrp="1"/>
          </p:cNvSpPr>
          <p:nvPr>
            <p:ph idx="1"/>
          </p:nvPr>
        </p:nvSpPr>
        <p:spPr>
          <a:xfrm>
            <a:off x="304800" y="5410200"/>
            <a:ext cx="8382000" cy="863602"/>
          </a:xfrm>
        </p:spPr>
        <p:txBody>
          <a:bodyPr/>
          <a:lstStyle/>
          <a:p>
            <a:r>
              <a:rPr lang="en-US" dirty="0" smtClean="0"/>
              <a:t>In general the length of anode wires is limited by their mechanical stability so that intermediate supports must be introduced.</a:t>
            </a:r>
          </a:p>
          <a:p>
            <a:endParaRPr lang="en-US" dirty="0"/>
          </a:p>
        </p:txBody>
      </p:sp>
      <p:pic>
        <p:nvPicPr>
          <p:cNvPr id="6" name="Picture 3" descr="F:\wcameron\Detectors\Bitmaps\Electric Fields.gif"/>
          <p:cNvPicPr>
            <a:picLocks noChangeAspect="1" noChangeArrowheads="1"/>
          </p:cNvPicPr>
          <p:nvPr/>
        </p:nvPicPr>
        <p:blipFill>
          <a:blip r:embed="rId2"/>
          <a:srcRect/>
          <a:stretch>
            <a:fillRect/>
          </a:stretch>
        </p:blipFill>
        <p:spPr bwMode="auto">
          <a:xfrm>
            <a:off x="4419600" y="685800"/>
            <a:ext cx="3514681" cy="4609420"/>
          </a:xfrm>
          <a:prstGeom prst="rect">
            <a:avLst/>
          </a:prstGeom>
          <a:noFill/>
          <a:ln w="9525">
            <a:solidFill>
              <a:schemeClr val="hlink"/>
            </a:solidFill>
            <a:miter lim="800000"/>
            <a:headEnd/>
            <a:tailEnd/>
          </a:ln>
        </p:spPr>
      </p:pic>
      <p:sp>
        <p:nvSpPr>
          <p:cNvPr id="8" name="Content Placeholder 2"/>
          <p:cNvSpPr txBox="1">
            <a:spLocks/>
          </p:cNvSpPr>
          <p:nvPr/>
        </p:nvSpPr>
        <p:spPr bwMode="auto">
          <a:xfrm>
            <a:off x="297479" y="762001"/>
            <a:ext cx="3969722" cy="3657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eaLnBrk="1" hangingPunct="1">
              <a:lnSpc>
                <a:spcPct val="110000"/>
              </a:lnSpc>
              <a:spcBef>
                <a:spcPct val="20000"/>
              </a:spcBef>
              <a:buSzPct val="80000"/>
              <a:buBlip>
                <a:blip r:embed="rId3"/>
              </a:buBlip>
            </a:pPr>
            <a:r>
              <a:rPr kumimoji="0" lang="en-US" sz="1900" b="0" i="0" u="none" strike="noStrike" kern="0" cap="none" spc="0" normalizeH="0" baseline="0" noProof="0" dirty="0" smtClean="0">
                <a:ln>
                  <a:noFill/>
                </a:ln>
                <a:solidFill>
                  <a:schemeClr val="accent2"/>
                </a:solidFill>
                <a:effectLst/>
                <a:uLnTx/>
                <a:uFillTx/>
                <a:latin typeface="+mn-lt"/>
                <a:ea typeface="ＭＳ Ｐゴシック" pitchFamily="-112" charset="-128"/>
                <a:cs typeface="ＭＳ Ｐゴシック" pitchFamily="-112" charset="-128"/>
              </a:rPr>
              <a:t>Many geometries of wires and planes have been used, e.g.</a:t>
            </a:r>
            <a:endParaRPr lang="en-US" sz="1900" kern="0" dirty="0" smtClean="0">
              <a:solidFill>
                <a:schemeClr val="accent2"/>
              </a:solidFill>
              <a:ea typeface="ＭＳ Ｐゴシック" pitchFamily="-112" charset="-128"/>
              <a:cs typeface="ＭＳ Ｐゴシック" pitchFamily="-112" charset="-128"/>
            </a:endParaRPr>
          </a:p>
          <a:p>
            <a:pPr marL="742950" lvl="1" indent="-285750" algn="l" eaLnBrk="1" hangingPunct="1">
              <a:spcBef>
                <a:spcPct val="20000"/>
              </a:spcBef>
              <a:buClr>
                <a:srgbClr val="FF0000"/>
              </a:buClr>
              <a:buSzPct val="60000"/>
              <a:buBlip>
                <a:blip r:embed="rId4"/>
              </a:buBlip>
              <a:defRPr/>
            </a:pPr>
            <a:r>
              <a:rPr lang="en-US" sz="1800" kern="0" dirty="0" smtClean="0">
                <a:solidFill>
                  <a:schemeClr val="tx2"/>
                </a:solidFill>
                <a:ea typeface="ＭＳ Ｐゴシック" pitchFamily="26" charset="-128"/>
              </a:rPr>
              <a:t>ALICE parallel plate chambers</a:t>
            </a:r>
          </a:p>
          <a:p>
            <a:pPr marL="742950" lvl="1" indent="-285750" algn="l" eaLnBrk="1" hangingPunct="1">
              <a:spcBef>
                <a:spcPct val="20000"/>
              </a:spcBef>
              <a:buClr>
                <a:srgbClr val="FF0000"/>
              </a:buClr>
              <a:buSzPct val="60000"/>
              <a:buBlip>
                <a:blip r:embed="rId4"/>
              </a:buBlip>
              <a:defRPr/>
            </a:pPr>
            <a:r>
              <a:rPr lang="en-US" sz="1800" kern="0" dirty="0" smtClean="0">
                <a:solidFill>
                  <a:schemeClr val="tx2"/>
                </a:solidFill>
                <a:ea typeface="ＭＳ Ｐゴシック" pitchFamily="26" charset="-128"/>
              </a:rPr>
              <a:t>ATLAS straw tubes</a:t>
            </a:r>
            <a:endParaRPr kumimoji="0" lang="en-US" sz="1900" b="0" i="0" u="none" strike="noStrike" kern="0" cap="none" spc="0" normalizeH="0" baseline="0" noProof="0" dirty="0" smtClean="0">
              <a:ln>
                <a:noFill/>
              </a:ln>
              <a:solidFill>
                <a:schemeClr val="accent2"/>
              </a:solidFill>
              <a:effectLst/>
              <a:uLnTx/>
              <a:uFillTx/>
              <a:latin typeface="+mn-lt"/>
              <a:ea typeface="ＭＳ Ｐゴシック" pitchFamily="-112" charset="-128"/>
              <a:cs typeface="ＭＳ Ｐゴシック" pitchFamily="-112" charset="-128"/>
            </a:endParaRPr>
          </a:p>
          <a:p>
            <a:pPr marL="342900" indent="-342900" algn="l" eaLnBrk="1" hangingPunct="1">
              <a:lnSpc>
                <a:spcPct val="110000"/>
              </a:lnSpc>
              <a:spcBef>
                <a:spcPct val="20000"/>
              </a:spcBef>
              <a:buSzPct val="80000"/>
              <a:buBlip>
                <a:blip r:embed="rId3"/>
              </a:buBlip>
            </a:pPr>
            <a:endParaRPr lang="en-US" sz="2000" dirty="0" smtClean="0">
              <a:solidFill>
                <a:schemeClr val="accent2"/>
              </a:solidFill>
            </a:endParaRPr>
          </a:p>
          <a:p>
            <a:pPr marL="342900" indent="-342900" algn="l" eaLnBrk="1" hangingPunct="1">
              <a:lnSpc>
                <a:spcPct val="110000"/>
              </a:lnSpc>
              <a:spcBef>
                <a:spcPct val="20000"/>
              </a:spcBef>
              <a:buSzPct val="80000"/>
              <a:buBlip>
                <a:blip r:embed="rId3"/>
              </a:buBlip>
            </a:pPr>
            <a:endParaRPr lang="en-US" sz="2000" dirty="0" smtClean="0">
              <a:solidFill>
                <a:schemeClr val="accent2"/>
              </a:solidFill>
            </a:endParaRPr>
          </a:p>
          <a:p>
            <a:pPr marL="342900" indent="-342900" algn="l" eaLnBrk="1" hangingPunct="1">
              <a:lnSpc>
                <a:spcPct val="110000"/>
              </a:lnSpc>
              <a:spcBef>
                <a:spcPct val="20000"/>
              </a:spcBef>
              <a:buSzPct val="80000"/>
              <a:buBlip>
                <a:blip r:embed="rId3"/>
              </a:buBlip>
            </a:pPr>
            <a:endParaRPr lang="en-US" sz="2000" dirty="0" smtClean="0">
              <a:solidFill>
                <a:schemeClr val="accent2"/>
              </a:solidFill>
            </a:endParaRPr>
          </a:p>
          <a:p>
            <a:pPr marL="342900" indent="-342900" algn="l" eaLnBrk="1" hangingPunct="1">
              <a:lnSpc>
                <a:spcPct val="110000"/>
              </a:lnSpc>
              <a:spcBef>
                <a:spcPct val="20000"/>
              </a:spcBef>
              <a:buSzPct val="80000"/>
              <a:buBlip>
                <a:blip r:embed="rId3"/>
              </a:buBlip>
            </a:pPr>
            <a:r>
              <a:rPr lang="en-US" sz="2000" dirty="0" smtClean="0">
                <a:solidFill>
                  <a:schemeClr val="accent2"/>
                </a:solidFill>
              </a:rPr>
              <a:t>Choice of design is governed by factors such as available space, material in the active region, mechanical support, rate, cost etc.</a:t>
            </a:r>
            <a:endParaRPr kumimoji="0" lang="en-US" sz="1800" b="0" i="0" u="none" strike="noStrike" kern="0" cap="none" spc="0" normalizeH="0" baseline="0" noProof="0" dirty="0">
              <a:ln>
                <a:noFill/>
              </a:ln>
              <a:solidFill>
                <a:schemeClr val="tx2"/>
              </a:solidFill>
              <a:effectLst/>
              <a:uLnTx/>
              <a:uFillTx/>
              <a:latin typeface="+mn-lt"/>
              <a:ea typeface="ＭＳ Ｐゴシック" pitchFamily="26"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Multiwire</a:t>
            </a:r>
            <a:r>
              <a:rPr lang="en-US" dirty="0" smtClean="0"/>
              <a:t> Proportional Chambers (MWPC)</a:t>
            </a:r>
            <a:endParaRPr lang="en-US" dirty="0"/>
          </a:p>
        </p:txBody>
      </p:sp>
      <p:sp>
        <p:nvSpPr>
          <p:cNvPr id="3" name="Content Placeholder 2"/>
          <p:cNvSpPr>
            <a:spLocks noGrp="1"/>
          </p:cNvSpPr>
          <p:nvPr>
            <p:ph idx="1"/>
          </p:nvPr>
        </p:nvSpPr>
        <p:spPr/>
        <p:txBody>
          <a:bodyPr/>
          <a:lstStyle/>
          <a:p>
            <a:r>
              <a:rPr lang="en-US" dirty="0" smtClean="0"/>
              <a:t>Invented at CERN by Georges </a:t>
            </a:r>
            <a:r>
              <a:rPr lang="en-US" dirty="0" err="1" smtClean="0"/>
              <a:t>Charpak</a:t>
            </a:r>
            <a:r>
              <a:rPr lang="en-US" dirty="0" smtClean="0"/>
              <a:t> in 1968</a:t>
            </a:r>
          </a:p>
          <a:p>
            <a:r>
              <a:rPr lang="en-US" dirty="0" smtClean="0"/>
              <a:t>Showed that an array of many closely spaced anode wires in the same chamber can act as independent proportional counters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Plane of equally spaced anode wires between two cathode planes</a:t>
            </a:r>
          </a:p>
          <a:p>
            <a:pPr lvl="1"/>
            <a:r>
              <a:rPr lang="en-US" dirty="0" smtClean="0"/>
              <a:t>Typical wire spacing 2mm, typical cathode gap width 7-8mm</a:t>
            </a:r>
          </a:p>
          <a:p>
            <a:pPr>
              <a:buNone/>
            </a:pPr>
            <a:endParaRPr lang="en-US" dirty="0" smtClean="0"/>
          </a:p>
        </p:txBody>
      </p:sp>
      <p:sp>
        <p:nvSpPr>
          <p:cNvPr id="4" name="Slide Number Placeholder 3"/>
          <p:cNvSpPr>
            <a:spLocks noGrp="1"/>
          </p:cNvSpPr>
          <p:nvPr>
            <p:ph type="sldNum" sz="quarter" idx="11"/>
          </p:nvPr>
        </p:nvSpPr>
        <p:spPr/>
        <p:txBody>
          <a:bodyPr/>
          <a:lstStyle/>
          <a:p>
            <a:fld id="{79452AAF-2F29-48D1-8D12-B5EB9E37B345}" type="slidenum">
              <a:rPr lang="en-US" smtClean="0"/>
              <a:pPr/>
              <a:t>17</a:t>
            </a:fld>
            <a:endParaRPr lang="en-US"/>
          </a:p>
        </p:txBody>
      </p:sp>
      <p:pic>
        <p:nvPicPr>
          <p:cNvPr id="5" name="Picture 4"/>
          <p:cNvPicPr>
            <a:picLocks noChangeAspect="1"/>
          </p:cNvPicPr>
          <p:nvPr/>
        </p:nvPicPr>
        <p:blipFill>
          <a:blip r:embed="rId2"/>
          <a:stretch>
            <a:fillRect/>
          </a:stretch>
        </p:blipFill>
        <p:spPr>
          <a:xfrm>
            <a:off x="1676400" y="2209800"/>
            <a:ext cx="3124200" cy="1985169"/>
          </a:xfrm>
          <a:prstGeom prst="rect">
            <a:avLst/>
          </a:prstGeom>
        </p:spPr>
      </p:pic>
      <p:pic>
        <p:nvPicPr>
          <p:cNvPr id="6" name="Picture 5"/>
          <p:cNvPicPr>
            <a:picLocks noChangeAspect="1"/>
          </p:cNvPicPr>
          <p:nvPr/>
        </p:nvPicPr>
        <p:blipFill>
          <a:blip r:embed="rId3"/>
          <a:stretch>
            <a:fillRect/>
          </a:stretch>
        </p:blipFill>
        <p:spPr>
          <a:xfrm>
            <a:off x="5105400" y="2133600"/>
            <a:ext cx="1649291" cy="219905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Drift Chambers</a:t>
            </a:r>
            <a:endParaRPr lang="en-US" dirty="0"/>
          </a:p>
        </p:txBody>
      </p:sp>
      <p:sp>
        <p:nvSpPr>
          <p:cNvPr id="3" name="Content Placeholder 2"/>
          <p:cNvSpPr>
            <a:spLocks noGrp="1"/>
          </p:cNvSpPr>
          <p:nvPr>
            <p:ph idx="1"/>
          </p:nvPr>
        </p:nvSpPr>
        <p:spPr>
          <a:xfrm>
            <a:off x="228600" y="533400"/>
            <a:ext cx="8568103" cy="5435602"/>
          </a:xfrm>
        </p:spPr>
        <p:txBody>
          <a:bodyPr/>
          <a:lstStyle/>
          <a:p>
            <a:r>
              <a:rPr lang="en-GB" sz="1800" dirty="0" smtClean="0"/>
              <a:t>The original wire chambers were “digital” devices in that only a “hit” on a particular wire was recorded</a:t>
            </a:r>
            <a:endParaRPr lang="en-GB" sz="1800" b="1" dirty="0" smtClean="0"/>
          </a:p>
          <a:p>
            <a:pPr lvl="1"/>
            <a:r>
              <a:rPr lang="en-GB" dirty="0" smtClean="0"/>
              <a:t>Position resolution limited by density and precision of the wires</a:t>
            </a:r>
            <a:endParaRPr lang="en-US" dirty="0" smtClean="0"/>
          </a:p>
          <a:p>
            <a:r>
              <a:rPr lang="en-US" sz="1800" dirty="0" smtClean="0"/>
              <a:t>In drift chambers, the primary ionization electrons diffuse towards the anode under the influence of the electric field in a finite time which, if it can be measured, can be used as an indication of the</a:t>
            </a:r>
            <a:r>
              <a:rPr lang="en-US" sz="1800" b="1" dirty="0" smtClean="0"/>
              <a:t> distance of the track from the anode</a:t>
            </a:r>
          </a:p>
          <a:p>
            <a:endParaRPr lang="en-US" sz="1800" dirty="0" smtClean="0"/>
          </a:p>
          <a:p>
            <a:endParaRPr lang="en-US" sz="1800" dirty="0" smtClean="0"/>
          </a:p>
          <a:p>
            <a:pPr lvl="2"/>
            <a:endParaRPr lang="en-US" dirty="0" smtClean="0"/>
          </a:p>
          <a:p>
            <a:pPr>
              <a:buNone/>
            </a:pPr>
            <a:endParaRPr lang="en-US" sz="1800" dirty="0" smtClean="0"/>
          </a:p>
          <a:p>
            <a:pPr lvl="4"/>
            <a:endParaRPr lang="en-US" sz="1400" dirty="0" smtClean="0"/>
          </a:p>
          <a:p>
            <a:pPr lvl="4"/>
            <a:endParaRPr lang="en-US" sz="1400" dirty="0" smtClean="0"/>
          </a:p>
          <a:p>
            <a:pPr lvl="5"/>
            <a:endParaRPr lang="en-US" sz="1800" dirty="0" smtClean="0"/>
          </a:p>
          <a:p>
            <a:r>
              <a:rPr lang="en-US" sz="1800" dirty="0" smtClean="0"/>
              <a:t>As electronics has become more sensitive it is also possible to implement multi-hit capabilities (registering sequences of avalanches).</a:t>
            </a:r>
          </a:p>
          <a:p>
            <a:pPr lvl="1"/>
            <a:r>
              <a:rPr lang="en-US" dirty="0" smtClean="0"/>
              <a:t>Allows long drift paths and fewer wires and electronic channels but imposes other constraints</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18</a:t>
            </a:fld>
            <a:endParaRPr lang="en-US"/>
          </a:p>
        </p:txBody>
      </p:sp>
      <p:pic>
        <p:nvPicPr>
          <p:cNvPr id="5" name="Picture 7" descr="F:\wcameron\Detectors\Bitmaps\DriftTime.gif"/>
          <p:cNvPicPr>
            <a:picLocks noChangeAspect="1" noChangeArrowheads="1"/>
          </p:cNvPicPr>
          <p:nvPr/>
        </p:nvPicPr>
        <p:blipFill>
          <a:blip r:embed="rId2"/>
          <a:srcRect/>
          <a:stretch>
            <a:fillRect/>
          </a:stretch>
        </p:blipFill>
        <p:spPr bwMode="auto">
          <a:xfrm>
            <a:off x="1752600" y="2438400"/>
            <a:ext cx="3886200" cy="2654787"/>
          </a:xfrm>
          <a:prstGeom prst="rect">
            <a:avLst/>
          </a:prstGeom>
          <a:noFill/>
        </p:spPr>
      </p:pic>
      <p:sp>
        <p:nvSpPr>
          <p:cNvPr id="6" name="Content Placeholder 2"/>
          <p:cNvSpPr txBox="1">
            <a:spLocks/>
          </p:cNvSpPr>
          <p:nvPr/>
        </p:nvSpPr>
        <p:spPr bwMode="auto">
          <a:xfrm>
            <a:off x="5638800" y="2667000"/>
            <a:ext cx="3352799"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Blip>
                <a:blip r:embed="rId3"/>
              </a:buBlip>
              <a:tabLst/>
              <a:defRPr/>
            </a:pPr>
            <a:r>
              <a:rPr kumimoji="0" lang="en-US" sz="1900" b="0" i="0" u="none" strike="noStrike" kern="0" cap="none" spc="0" normalizeH="0" baseline="0" noProof="0" dirty="0" smtClean="0">
                <a:ln>
                  <a:noFill/>
                </a:ln>
                <a:solidFill>
                  <a:schemeClr val="accent2"/>
                </a:solidFill>
                <a:effectLst/>
                <a:uLnTx/>
                <a:uFillTx/>
                <a:latin typeface="+mn-lt"/>
                <a:ea typeface="ＭＳ Ｐゴシック" pitchFamily="-112" charset="-128"/>
                <a:cs typeface="ＭＳ Ｐゴシック" pitchFamily="-112" charset="-128"/>
              </a:rPr>
              <a:t>An external timing reference is needed</a:t>
            </a:r>
          </a:p>
          <a:p>
            <a:pPr marL="742950" marR="0" lvl="1" indent="-285750" algn="l" defTabSz="914400" rtl="0" eaLnBrk="1" fontAlgn="base" latinLnBrk="0" hangingPunct="1">
              <a:lnSpc>
                <a:spcPct val="100000"/>
              </a:lnSpc>
              <a:spcBef>
                <a:spcPct val="20000"/>
              </a:spcBef>
              <a:spcAft>
                <a:spcPct val="0"/>
              </a:spcAft>
              <a:buClr>
                <a:srgbClr val="FF0000"/>
              </a:buClr>
              <a:buSzPct val="60000"/>
              <a:buFont typeface="Wingdings" pitchFamily="-112" charset="2"/>
              <a:buBlip>
                <a:blip r:embed="rId4"/>
              </a:buBlip>
              <a:tabLst/>
              <a:defRPr/>
            </a:pPr>
            <a:r>
              <a:rPr kumimoji="0" lang="en-US" sz="1800" b="0" i="0" u="none" strike="noStrike" kern="0" cap="none" spc="0" normalizeH="0" baseline="0" noProof="0" dirty="0" smtClean="0">
                <a:ln>
                  <a:noFill/>
                </a:ln>
                <a:solidFill>
                  <a:schemeClr val="tx2"/>
                </a:solidFill>
                <a:effectLst/>
                <a:uLnTx/>
                <a:uFillTx/>
                <a:latin typeface="+mn-lt"/>
                <a:ea typeface="ＭＳ Ｐゴシック" pitchFamily="26" charset="-128"/>
              </a:rPr>
              <a:t>Can be the interaction time (e.g. in colliders) or can be taken from another detector (as shown).</a:t>
            </a:r>
          </a:p>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Blip>
                <a:blip r:embed="rId3"/>
              </a:buBlip>
              <a:tabLst/>
              <a:defRPr/>
            </a:pPr>
            <a:endParaRPr kumimoji="0" lang="en-US" sz="1900" b="0" i="0" u="none" strike="noStrike" kern="0" cap="none" spc="0" normalizeH="0" baseline="0" noProof="0" dirty="0">
              <a:ln>
                <a:noFill/>
              </a:ln>
              <a:solidFill>
                <a:schemeClr val="accent2"/>
              </a:solidFill>
              <a:effectLst/>
              <a:uLnTx/>
              <a:uFillTx/>
              <a:latin typeface="+mn-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Drift Gases</a:t>
            </a:r>
            <a:endParaRPr lang="en-US" dirty="0"/>
          </a:p>
        </p:txBody>
      </p:sp>
      <p:sp>
        <p:nvSpPr>
          <p:cNvPr id="3" name="Content Placeholder 2"/>
          <p:cNvSpPr>
            <a:spLocks noGrp="1"/>
          </p:cNvSpPr>
          <p:nvPr>
            <p:ph idx="1"/>
          </p:nvPr>
        </p:nvSpPr>
        <p:spPr>
          <a:xfrm>
            <a:off x="228600" y="609600"/>
            <a:ext cx="8568103" cy="5435602"/>
          </a:xfrm>
        </p:spPr>
        <p:txBody>
          <a:bodyPr/>
          <a:lstStyle/>
          <a:p>
            <a:r>
              <a:rPr lang="en-US" dirty="0" smtClean="0"/>
              <a:t>Since accurate measurement of drift velocity is required, the choice of gas mixture is particularly important for drift chambers</a:t>
            </a:r>
          </a:p>
          <a:p>
            <a:pPr lvl="1"/>
            <a:r>
              <a:rPr lang="en-US" b="1" dirty="0" smtClean="0"/>
              <a:t>High purity gas </a:t>
            </a:r>
            <a:r>
              <a:rPr lang="en-US" dirty="0" smtClean="0"/>
              <a:t>is required. The drifting electrons can be captured by electronegative impurities and the problem rises with drift length</a:t>
            </a:r>
          </a:p>
          <a:p>
            <a:pPr lvl="1"/>
            <a:r>
              <a:rPr lang="en-US" dirty="0" smtClean="0"/>
              <a:t>A </a:t>
            </a:r>
            <a:r>
              <a:rPr lang="en-US" b="1" dirty="0" smtClean="0"/>
              <a:t>high drift velocity </a:t>
            </a:r>
            <a:r>
              <a:rPr lang="en-US" dirty="0" smtClean="0"/>
              <a:t>allows higher data rates but may reduce precision</a:t>
            </a:r>
            <a:endParaRPr lang="en-US" b="1" dirty="0" smtClean="0"/>
          </a:p>
          <a:p>
            <a:pPr lvl="1"/>
            <a:r>
              <a:rPr lang="en-US" b="1" dirty="0" smtClean="0"/>
              <a:t>Drift velocity saturation </a:t>
            </a:r>
            <a:r>
              <a:rPr lang="en-US" dirty="0" smtClean="0"/>
              <a:t>(</a:t>
            </a:r>
            <a:r>
              <a:rPr lang="en-US" dirty="0" err="1" smtClean="0"/>
              <a:t>v</a:t>
            </a:r>
            <a:r>
              <a:rPr lang="en-US" baseline="-25000" dirty="0" err="1" smtClean="0"/>
              <a:t>drift</a:t>
            </a:r>
            <a:r>
              <a:rPr lang="en-US" dirty="0" smtClean="0"/>
              <a:t> no longer increasing with increasing E) at a reasonably low field is an advantage because it reduces the sensitivity to voltage, field variations, temperature etc</a:t>
            </a:r>
          </a:p>
        </p:txBody>
      </p:sp>
      <p:sp>
        <p:nvSpPr>
          <p:cNvPr id="4" name="Slide Number Placeholder 3"/>
          <p:cNvSpPr>
            <a:spLocks noGrp="1"/>
          </p:cNvSpPr>
          <p:nvPr>
            <p:ph type="sldNum" sz="quarter" idx="11"/>
          </p:nvPr>
        </p:nvSpPr>
        <p:spPr/>
        <p:txBody>
          <a:bodyPr/>
          <a:lstStyle/>
          <a:p>
            <a:fld id="{79452AAF-2F29-48D1-8D12-B5EB9E37B345}" type="slidenum">
              <a:rPr lang="en-US" smtClean="0"/>
              <a:pPr/>
              <a:t>19</a:t>
            </a:fld>
            <a:endParaRPr lang="en-US"/>
          </a:p>
        </p:txBody>
      </p:sp>
      <p:pic>
        <p:nvPicPr>
          <p:cNvPr id="7" name="Picture 6" descr="Picture 9.png"/>
          <p:cNvPicPr>
            <a:picLocks noChangeAspect="1"/>
          </p:cNvPicPr>
          <p:nvPr/>
        </p:nvPicPr>
        <p:blipFill>
          <a:blip r:embed="rId2"/>
          <a:stretch>
            <a:fillRect/>
          </a:stretch>
        </p:blipFill>
        <p:spPr>
          <a:xfrm>
            <a:off x="1524000" y="3276600"/>
            <a:ext cx="4191000" cy="2994856"/>
          </a:xfrm>
          <a:prstGeom prst="rect">
            <a:avLst/>
          </a:prstGeom>
        </p:spPr>
      </p:pic>
      <p:sp>
        <p:nvSpPr>
          <p:cNvPr id="8" name="TextBox 7"/>
          <p:cNvSpPr txBox="1"/>
          <p:nvPr/>
        </p:nvSpPr>
        <p:spPr>
          <a:xfrm>
            <a:off x="5257800" y="4267200"/>
            <a:ext cx="3655933" cy="877163"/>
          </a:xfrm>
          <a:prstGeom prst="rect">
            <a:avLst/>
          </a:prstGeom>
          <a:noFill/>
        </p:spPr>
        <p:txBody>
          <a:bodyPr wrap="square" rtlCol="0">
            <a:spAutoFit/>
          </a:bodyPr>
          <a:lstStyle/>
          <a:p>
            <a:pPr algn="l"/>
            <a:r>
              <a:rPr lang="en-US" sz="1700" dirty="0" smtClean="0"/>
              <a:t>Note that even a small component of molecular gas substantially increases </a:t>
            </a:r>
            <a:r>
              <a:rPr lang="en-US" sz="1700" dirty="0" err="1" smtClean="0"/>
              <a:t>v</a:t>
            </a:r>
            <a:r>
              <a:rPr lang="en-US" sz="1700" baseline="-25000" dirty="0" err="1" smtClean="0"/>
              <a:t>drift</a:t>
            </a:r>
            <a:r>
              <a:rPr lang="en-US" sz="1700" dirty="0" smtClean="0"/>
              <a:t> </a:t>
            </a:r>
            <a:r>
              <a:rPr lang="en-US" sz="1700" dirty="0" err="1" smtClean="0"/>
              <a:t>w.r.t</a:t>
            </a:r>
            <a:r>
              <a:rPr lang="en-US" sz="1700" dirty="0" smtClean="0"/>
              <a:t>. pure 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Basic principles</a:t>
            </a:r>
          </a:p>
          <a:p>
            <a:r>
              <a:rPr lang="en-US" dirty="0" smtClean="0"/>
              <a:t>Avalanche multiplication (increasing the signal)</a:t>
            </a:r>
          </a:p>
          <a:p>
            <a:r>
              <a:rPr lang="en-US" dirty="0" smtClean="0"/>
              <a:t>Time evolution of the signal</a:t>
            </a:r>
          </a:p>
          <a:p>
            <a:r>
              <a:rPr lang="en-US" dirty="0" smtClean="0"/>
              <a:t>Gas mixtures</a:t>
            </a:r>
          </a:p>
          <a:p>
            <a:r>
              <a:rPr lang="en-US" dirty="0" smtClean="0"/>
              <a:t>Wire chamber detectors:</a:t>
            </a:r>
          </a:p>
          <a:p>
            <a:pPr lvl="1"/>
            <a:r>
              <a:rPr lang="en-US" dirty="0" err="1" smtClean="0"/>
              <a:t>Multiwire</a:t>
            </a:r>
            <a:r>
              <a:rPr lang="en-US" dirty="0" smtClean="0"/>
              <a:t> proportional chambers (</a:t>
            </a:r>
            <a:r>
              <a:rPr lang="en-US" dirty="0" err="1" smtClean="0"/>
              <a:t>MWPCs</a:t>
            </a:r>
            <a:r>
              <a:rPr lang="en-US" dirty="0" smtClean="0"/>
              <a:t>)</a:t>
            </a:r>
          </a:p>
          <a:p>
            <a:pPr lvl="1"/>
            <a:r>
              <a:rPr lang="en-US" dirty="0" smtClean="0"/>
              <a:t>Drift chambers</a:t>
            </a:r>
          </a:p>
          <a:p>
            <a:pPr lvl="1"/>
            <a:r>
              <a:rPr lang="en-US" dirty="0" smtClean="0"/>
              <a:t>Cathode strip chambers</a:t>
            </a:r>
          </a:p>
          <a:p>
            <a:pPr lvl="1"/>
            <a:r>
              <a:rPr lang="en-US" dirty="0" smtClean="0"/>
              <a:t>Time projection chambers (</a:t>
            </a:r>
            <a:r>
              <a:rPr lang="en-US" dirty="0" err="1" smtClean="0"/>
              <a:t>TPCs</a:t>
            </a:r>
            <a:r>
              <a:rPr lang="en-US" dirty="0" smtClean="0"/>
              <a:t>)</a:t>
            </a:r>
          </a:p>
          <a:p>
            <a:r>
              <a:rPr lang="en-US" dirty="0" smtClean="0"/>
              <a:t>Recent developments:</a:t>
            </a:r>
          </a:p>
          <a:p>
            <a:pPr lvl="1"/>
            <a:r>
              <a:rPr lang="en-US" dirty="0" err="1" smtClean="0"/>
              <a:t>Microstrip</a:t>
            </a:r>
            <a:r>
              <a:rPr lang="en-US" dirty="0" smtClean="0"/>
              <a:t> gas chambers (</a:t>
            </a:r>
            <a:r>
              <a:rPr lang="en-US" dirty="0" err="1" smtClean="0"/>
              <a:t>MSGCs</a:t>
            </a:r>
            <a:r>
              <a:rPr lang="en-US" dirty="0" smtClean="0"/>
              <a:t>)</a:t>
            </a:r>
          </a:p>
          <a:p>
            <a:pPr lvl="1"/>
            <a:r>
              <a:rPr lang="en-US" dirty="0" smtClean="0"/>
              <a:t>Gas electron multipliers (</a:t>
            </a:r>
            <a:r>
              <a:rPr lang="en-US" dirty="0" err="1" smtClean="0"/>
              <a:t>GEMs</a:t>
            </a:r>
            <a:r>
              <a:rPr lang="en-US" dirty="0" smtClean="0"/>
              <a:t>)</a:t>
            </a:r>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ATLAS </a:t>
            </a:r>
            <a:r>
              <a:rPr lang="en-US" dirty="0" err="1" smtClean="0"/>
              <a:t>Muon</a:t>
            </a:r>
            <a:r>
              <a:rPr lang="en-US" dirty="0" smtClean="0"/>
              <a:t> Drift Tubes</a:t>
            </a:r>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20</a:t>
            </a:fld>
            <a:endParaRPr lang="en-US"/>
          </a:p>
        </p:txBody>
      </p:sp>
      <p:pic>
        <p:nvPicPr>
          <p:cNvPr id="5" name="Picture 6" descr="F:\wcameron\Detectors\Bitmaps\ALice.gif"/>
          <p:cNvPicPr>
            <a:picLocks noChangeAspect="1" noChangeArrowheads="1"/>
          </p:cNvPicPr>
          <p:nvPr/>
        </p:nvPicPr>
        <p:blipFill>
          <a:blip r:embed="rId2"/>
          <a:srcRect/>
          <a:stretch>
            <a:fillRect/>
          </a:stretch>
        </p:blipFill>
        <p:spPr bwMode="auto">
          <a:xfrm>
            <a:off x="5410200" y="685800"/>
            <a:ext cx="2293916" cy="2559899"/>
          </a:xfrm>
          <a:prstGeom prst="rect">
            <a:avLst/>
          </a:prstGeom>
          <a:noFill/>
        </p:spPr>
      </p:pic>
      <p:sp>
        <p:nvSpPr>
          <p:cNvPr id="9" name="Text Box 7"/>
          <p:cNvSpPr txBox="1">
            <a:spLocks noChangeArrowheads="1"/>
          </p:cNvSpPr>
          <p:nvPr/>
        </p:nvSpPr>
        <p:spPr bwMode="auto">
          <a:xfrm>
            <a:off x="152400" y="3276600"/>
            <a:ext cx="3352800" cy="2954655"/>
          </a:xfrm>
          <a:prstGeom prst="rect">
            <a:avLst/>
          </a:prstGeom>
          <a:noFill/>
          <a:ln w="9525">
            <a:noFill/>
            <a:miter lim="800000"/>
            <a:headEnd/>
            <a:tailEnd/>
          </a:ln>
          <a:effectLst/>
        </p:spPr>
        <p:txBody>
          <a:bodyPr wrap="square">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pitchFamily="-112" charset="0"/>
                <a:ea typeface="+mn-ea"/>
                <a:cs typeface="+mn-cs"/>
              </a:defRPr>
            </a:lvl1pPr>
            <a:lvl2pPr marL="457200" algn="l" rtl="0" fontAlgn="base">
              <a:spcBef>
                <a:spcPct val="0"/>
              </a:spcBef>
              <a:spcAft>
                <a:spcPct val="0"/>
              </a:spcAft>
              <a:defRPr sz="2400" kern="1200">
                <a:solidFill>
                  <a:schemeClr val="tx1"/>
                </a:solidFill>
                <a:latin typeface="Times New Roman" pitchFamily="-112" charset="0"/>
                <a:ea typeface="+mn-ea"/>
                <a:cs typeface="+mn-cs"/>
              </a:defRPr>
            </a:lvl2pPr>
            <a:lvl3pPr marL="914400" algn="l" rtl="0" fontAlgn="base">
              <a:spcBef>
                <a:spcPct val="0"/>
              </a:spcBef>
              <a:spcAft>
                <a:spcPct val="0"/>
              </a:spcAft>
              <a:defRPr sz="2400" kern="1200">
                <a:solidFill>
                  <a:schemeClr val="tx1"/>
                </a:solidFill>
                <a:latin typeface="Times New Roman" pitchFamily="-112" charset="0"/>
                <a:ea typeface="+mn-ea"/>
                <a:cs typeface="+mn-cs"/>
              </a:defRPr>
            </a:lvl3pPr>
            <a:lvl4pPr marL="1371600" algn="l" rtl="0" fontAlgn="base">
              <a:spcBef>
                <a:spcPct val="0"/>
              </a:spcBef>
              <a:spcAft>
                <a:spcPct val="0"/>
              </a:spcAft>
              <a:defRPr sz="2400" kern="1200">
                <a:solidFill>
                  <a:schemeClr val="tx1"/>
                </a:solidFill>
                <a:latin typeface="Times New Roman" pitchFamily="-112" charset="0"/>
                <a:ea typeface="+mn-ea"/>
                <a:cs typeface="+mn-cs"/>
              </a:defRPr>
            </a:lvl4pPr>
            <a:lvl5pPr marL="1828800" algn="l" rtl="0" fontAlgn="base">
              <a:spcBef>
                <a:spcPct val="0"/>
              </a:spcBef>
              <a:spcAft>
                <a:spcPct val="0"/>
              </a:spcAft>
              <a:defRPr sz="2400" kern="1200">
                <a:solidFill>
                  <a:schemeClr val="tx1"/>
                </a:solidFill>
                <a:latin typeface="Times New Roman" pitchFamily="-112" charset="0"/>
                <a:ea typeface="+mn-ea"/>
                <a:cs typeface="+mn-cs"/>
              </a:defRPr>
            </a:lvl5pPr>
            <a:lvl6pPr marL="2286000" algn="l" defTabSz="457200" rtl="0" eaLnBrk="1" latinLnBrk="0" hangingPunct="1">
              <a:defRPr sz="2400" kern="1200">
                <a:solidFill>
                  <a:schemeClr val="tx1"/>
                </a:solidFill>
                <a:latin typeface="Times New Roman" pitchFamily="-112" charset="0"/>
                <a:ea typeface="+mn-ea"/>
                <a:cs typeface="+mn-cs"/>
              </a:defRPr>
            </a:lvl6pPr>
            <a:lvl7pPr marL="2743200" algn="l" defTabSz="457200" rtl="0" eaLnBrk="1" latinLnBrk="0" hangingPunct="1">
              <a:defRPr sz="2400" kern="1200">
                <a:solidFill>
                  <a:schemeClr val="tx1"/>
                </a:solidFill>
                <a:latin typeface="Times New Roman" pitchFamily="-112" charset="0"/>
                <a:ea typeface="+mn-ea"/>
                <a:cs typeface="+mn-cs"/>
              </a:defRPr>
            </a:lvl7pPr>
            <a:lvl8pPr marL="3200400" algn="l" defTabSz="457200" rtl="0" eaLnBrk="1" latinLnBrk="0" hangingPunct="1">
              <a:defRPr sz="2400" kern="1200">
                <a:solidFill>
                  <a:schemeClr val="tx1"/>
                </a:solidFill>
                <a:latin typeface="Times New Roman" pitchFamily="-112" charset="0"/>
                <a:ea typeface="+mn-ea"/>
                <a:cs typeface="+mn-cs"/>
              </a:defRPr>
            </a:lvl8pPr>
            <a:lvl9pPr marL="3657600" algn="l" defTabSz="457200" rtl="0" eaLnBrk="1" latinLnBrk="0" hangingPunct="1">
              <a:defRPr sz="2400" kern="1200">
                <a:solidFill>
                  <a:schemeClr val="tx1"/>
                </a:solidFill>
                <a:latin typeface="Times New Roman" pitchFamily="-112" charset="0"/>
                <a:ea typeface="+mn-ea"/>
                <a:cs typeface="+mn-cs"/>
              </a:defRPr>
            </a:lvl9pPr>
          </a:lstStyle>
          <a:p>
            <a:r>
              <a:rPr lang="en-US" sz="1600" u="sng" dirty="0"/>
              <a:t>Parameter</a:t>
            </a:r>
            <a:r>
              <a:rPr lang="en-US" sz="1600" dirty="0"/>
              <a:t> 		</a:t>
            </a:r>
            <a:r>
              <a:rPr lang="en-US" sz="1600" u="sng" dirty="0"/>
              <a:t>Design Value</a:t>
            </a:r>
          </a:p>
          <a:p>
            <a:r>
              <a:rPr lang="en-US" sz="1400" dirty="0"/>
              <a:t>Gas Mixture</a:t>
            </a:r>
            <a:r>
              <a:rPr lang="en-US" sz="1400" dirty="0" smtClean="0"/>
              <a:t>	</a:t>
            </a:r>
            <a:r>
              <a:rPr lang="en-US" sz="1400" dirty="0" err="1" smtClean="0"/>
              <a:t>Ar</a:t>
            </a:r>
            <a:r>
              <a:rPr lang="en-US" sz="1400" dirty="0" smtClean="0"/>
              <a:t>  </a:t>
            </a:r>
            <a:r>
              <a:rPr lang="en-US" sz="1400" dirty="0"/>
              <a:t>/  N</a:t>
            </a:r>
            <a:r>
              <a:rPr lang="en-US" sz="1400" baseline="-25000" dirty="0"/>
              <a:t>2  </a:t>
            </a:r>
            <a:r>
              <a:rPr lang="en-US" sz="1400" dirty="0"/>
              <a:t>/  CH</a:t>
            </a:r>
            <a:r>
              <a:rPr lang="en-US" sz="1400" baseline="-25000" dirty="0"/>
              <a:t>4</a:t>
            </a:r>
          </a:p>
          <a:p>
            <a:r>
              <a:rPr lang="en-US" sz="1400" baseline="-25000" dirty="0"/>
              <a:t>		</a:t>
            </a:r>
            <a:r>
              <a:rPr lang="en-US" sz="1400" dirty="0"/>
              <a:t>91%/ 4%/ 5%</a:t>
            </a:r>
          </a:p>
          <a:p>
            <a:r>
              <a:rPr lang="en-US" sz="1400" dirty="0"/>
              <a:t>Gas Pressure	3bar absolute</a:t>
            </a:r>
          </a:p>
          <a:p>
            <a:r>
              <a:rPr lang="en-US" sz="1400" dirty="0"/>
              <a:t>Track </a:t>
            </a:r>
            <a:r>
              <a:rPr lang="en-US" sz="1400" dirty="0" err="1"/>
              <a:t>ionisation</a:t>
            </a:r>
            <a:r>
              <a:rPr lang="en-US" sz="1400" dirty="0"/>
              <a:t>	330/cm</a:t>
            </a:r>
          </a:p>
          <a:p>
            <a:r>
              <a:rPr lang="en-US" sz="1400" dirty="0"/>
              <a:t>Gas gain		2 </a:t>
            </a:r>
            <a:r>
              <a:rPr lang="en-US" sz="1400" dirty="0" err="1"/>
              <a:t>x</a:t>
            </a:r>
            <a:r>
              <a:rPr lang="en-US" sz="1400" dirty="0"/>
              <a:t> 10</a:t>
            </a:r>
            <a:r>
              <a:rPr lang="en-US" sz="1400" baseline="30000" dirty="0"/>
              <a:t>4</a:t>
            </a:r>
          </a:p>
          <a:p>
            <a:r>
              <a:rPr lang="en-US" sz="1400" dirty="0"/>
              <a:t>Wire potential	3270V</a:t>
            </a:r>
          </a:p>
          <a:p>
            <a:r>
              <a:rPr lang="en-US" sz="1400" dirty="0"/>
              <a:t>Electric Field at the wire	205 </a:t>
            </a:r>
            <a:r>
              <a:rPr lang="en-US" sz="1400" dirty="0" err="1"/>
              <a:t>x</a:t>
            </a:r>
            <a:r>
              <a:rPr lang="en-US" sz="1400" dirty="0"/>
              <a:t> 10</a:t>
            </a:r>
            <a:r>
              <a:rPr lang="en-US" sz="1400" baseline="30000" dirty="0"/>
              <a:t>3</a:t>
            </a:r>
            <a:r>
              <a:rPr lang="en-US" sz="1400" dirty="0"/>
              <a:t>V/cm</a:t>
            </a:r>
          </a:p>
          <a:p>
            <a:r>
              <a:rPr lang="en-US" sz="1400" dirty="0"/>
              <a:t>Electric Field at the wall	340V/cm</a:t>
            </a:r>
          </a:p>
          <a:p>
            <a:r>
              <a:rPr lang="en-US" sz="1400" dirty="0"/>
              <a:t>Maximum Drift time	500ns</a:t>
            </a:r>
          </a:p>
          <a:p>
            <a:r>
              <a:rPr lang="en-US" sz="1400" dirty="0"/>
              <a:t>Average drift velocity	30</a:t>
            </a:r>
            <a:r>
              <a:rPr lang="en-US" sz="1400" dirty="0">
                <a:sym typeface="Symbol" pitchFamily="-112" charset="2"/>
              </a:rPr>
              <a:t>m/</a:t>
            </a:r>
            <a:r>
              <a:rPr lang="en-US" sz="1400" dirty="0" smtClean="0">
                <a:sym typeface="Symbol" pitchFamily="-112" charset="2"/>
              </a:rPr>
              <a:t>ns</a:t>
            </a:r>
          </a:p>
          <a:p>
            <a:r>
              <a:rPr lang="en-US" sz="1400" dirty="0" smtClean="0">
                <a:sym typeface="Symbol" pitchFamily="-112" charset="2"/>
              </a:rPr>
              <a:t>Resolution</a:t>
            </a:r>
            <a:r>
              <a:rPr lang="en-US" sz="1400" dirty="0">
                <a:sym typeface="Symbol" pitchFamily="-112" charset="2"/>
              </a:rPr>
              <a:t>		80 </a:t>
            </a:r>
            <a:r>
              <a:rPr lang="en-US" sz="1400" dirty="0" err="1">
                <a:sym typeface="Symbol" pitchFamily="-112" charset="2"/>
              </a:rPr>
              <a:t>m</a:t>
            </a:r>
            <a:endParaRPr lang="en-US" sz="1400" dirty="0"/>
          </a:p>
        </p:txBody>
      </p:sp>
      <p:pic>
        <p:nvPicPr>
          <p:cNvPr id="11" name="Picture 10" descr="Picture 8.png"/>
          <p:cNvPicPr>
            <a:picLocks noChangeAspect="1"/>
          </p:cNvPicPr>
          <p:nvPr/>
        </p:nvPicPr>
        <p:blipFill>
          <a:blip r:embed="rId3"/>
          <a:stretch>
            <a:fillRect/>
          </a:stretch>
        </p:blipFill>
        <p:spPr>
          <a:xfrm>
            <a:off x="3505200" y="3276600"/>
            <a:ext cx="5410200" cy="3007544"/>
          </a:xfrm>
          <a:prstGeom prst="rect">
            <a:avLst/>
          </a:prstGeom>
        </p:spPr>
      </p:pic>
      <p:pic>
        <p:nvPicPr>
          <p:cNvPr id="12" name="Picture 11" descr="Picture 12.png"/>
          <p:cNvPicPr>
            <a:picLocks noChangeAspect="1"/>
          </p:cNvPicPr>
          <p:nvPr/>
        </p:nvPicPr>
        <p:blipFill>
          <a:blip r:embed="rId4"/>
          <a:stretch>
            <a:fillRect/>
          </a:stretch>
        </p:blipFill>
        <p:spPr>
          <a:xfrm>
            <a:off x="1149854" y="642340"/>
            <a:ext cx="3734488" cy="259080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Complex Geometry:  CMS </a:t>
            </a:r>
            <a:r>
              <a:rPr lang="en-US" dirty="0" err="1" smtClean="0"/>
              <a:t>Muon</a:t>
            </a:r>
            <a:r>
              <a:rPr lang="en-US" dirty="0" smtClean="0"/>
              <a:t> DTs</a:t>
            </a:r>
            <a:endParaRPr lang="en-US" dirty="0"/>
          </a:p>
        </p:txBody>
      </p:sp>
      <p:sp>
        <p:nvSpPr>
          <p:cNvPr id="3" name="Content Placeholder 2"/>
          <p:cNvSpPr>
            <a:spLocks noGrp="1"/>
          </p:cNvSpPr>
          <p:nvPr>
            <p:ph idx="1"/>
          </p:nvPr>
        </p:nvSpPr>
        <p:spPr>
          <a:xfrm>
            <a:off x="304800" y="609600"/>
            <a:ext cx="4419600" cy="5435602"/>
          </a:xfrm>
        </p:spPr>
        <p:txBody>
          <a:bodyPr/>
          <a:lstStyle/>
          <a:p>
            <a:r>
              <a:rPr lang="en-GB" dirty="0" smtClean="0"/>
              <a:t>Additional field shaping electrodes ensure a linear space-time relationship:</a:t>
            </a:r>
          </a:p>
          <a:p>
            <a:endParaRPr lang="en-US" dirty="0" smtClean="0"/>
          </a:p>
          <a:p>
            <a:endParaRPr lang="en-US" dirty="0" smtClean="0"/>
          </a:p>
          <a:p>
            <a:endParaRPr lang="en-US" dirty="0" smtClean="0"/>
          </a:p>
          <a:p>
            <a:endParaRPr lang="en-US" dirty="0" smtClean="0"/>
          </a:p>
          <a:p>
            <a:endParaRPr lang="en-US" dirty="0" smtClean="0"/>
          </a:p>
          <a:p>
            <a:pPr>
              <a:buNone/>
            </a:pPr>
            <a:endParaRPr lang="en-US" sz="1300" dirty="0" smtClean="0"/>
          </a:p>
          <a:p>
            <a:r>
              <a:rPr lang="en-US" dirty="0" smtClean="0"/>
              <a:t>Operating parameters:</a:t>
            </a:r>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21</a:t>
            </a:fld>
            <a:endParaRPr lang="en-US" dirty="0"/>
          </a:p>
        </p:txBody>
      </p:sp>
      <p:pic>
        <p:nvPicPr>
          <p:cNvPr id="5" name="Picture 3" descr="F:\wcameron\Detectors\Bitmaps\CMS MDT.gif"/>
          <p:cNvPicPr>
            <a:picLocks noChangeAspect="1" noChangeArrowheads="1"/>
          </p:cNvPicPr>
          <p:nvPr/>
        </p:nvPicPr>
        <p:blipFill>
          <a:blip r:embed="rId2"/>
          <a:srcRect/>
          <a:stretch>
            <a:fillRect/>
          </a:stretch>
        </p:blipFill>
        <p:spPr bwMode="auto">
          <a:xfrm>
            <a:off x="0" y="1638206"/>
            <a:ext cx="5138018" cy="2171793"/>
          </a:xfrm>
          <a:prstGeom prst="rect">
            <a:avLst/>
          </a:prstGeom>
          <a:noFill/>
        </p:spPr>
      </p:pic>
      <p:sp>
        <p:nvSpPr>
          <p:cNvPr id="7" name="TextBox 6"/>
          <p:cNvSpPr txBox="1"/>
          <p:nvPr/>
        </p:nvSpPr>
        <p:spPr>
          <a:xfrm>
            <a:off x="1600200" y="3429000"/>
            <a:ext cx="986324" cy="323165"/>
          </a:xfrm>
          <a:prstGeom prst="rect">
            <a:avLst/>
          </a:prstGeom>
          <a:noFill/>
        </p:spPr>
        <p:txBody>
          <a:bodyPr wrap="none" rtlCol="0">
            <a:spAutoFit/>
          </a:bodyPr>
          <a:lstStyle/>
          <a:p>
            <a:r>
              <a:rPr lang="en-US" sz="1500" dirty="0" smtClean="0">
                <a:latin typeface="Times New Roman"/>
                <a:cs typeface="Times New Roman"/>
              </a:rPr>
              <a:t>Drift lines</a:t>
            </a:r>
            <a:endParaRPr lang="en-US" sz="1500" dirty="0">
              <a:latin typeface="Times New Roman"/>
              <a:cs typeface="Times New Roman"/>
            </a:endParaRPr>
          </a:p>
        </p:txBody>
      </p:sp>
      <p:sp>
        <p:nvSpPr>
          <p:cNvPr id="8" name="TextBox 7"/>
          <p:cNvSpPr txBox="1"/>
          <p:nvPr/>
        </p:nvSpPr>
        <p:spPr>
          <a:xfrm>
            <a:off x="3124200" y="3429000"/>
            <a:ext cx="1017977" cy="323165"/>
          </a:xfrm>
          <a:prstGeom prst="rect">
            <a:avLst/>
          </a:prstGeom>
          <a:noFill/>
        </p:spPr>
        <p:txBody>
          <a:bodyPr wrap="none" rtlCol="0">
            <a:spAutoFit/>
          </a:bodyPr>
          <a:lstStyle/>
          <a:p>
            <a:r>
              <a:rPr lang="en-US" sz="1500" dirty="0" smtClean="0">
                <a:latin typeface="Times New Roman"/>
                <a:cs typeface="Times New Roman"/>
              </a:rPr>
              <a:t>Isochrones</a:t>
            </a:r>
            <a:endParaRPr lang="en-US" sz="1500" dirty="0">
              <a:latin typeface="Times New Roman"/>
              <a:cs typeface="Times New Roman"/>
            </a:endParaRPr>
          </a:p>
        </p:txBody>
      </p:sp>
      <p:cxnSp>
        <p:nvCxnSpPr>
          <p:cNvPr id="10" name="Straight Arrow Connector 9"/>
          <p:cNvCxnSpPr/>
          <p:nvPr/>
        </p:nvCxnSpPr>
        <p:spPr bwMode="auto">
          <a:xfrm rot="5400000" flipH="1" flipV="1">
            <a:off x="1768475" y="2879725"/>
            <a:ext cx="1066800" cy="184150"/>
          </a:xfrm>
          <a:prstGeom prst="straightConnector1">
            <a:avLst/>
          </a:prstGeom>
          <a:solidFill>
            <a:srgbClr val="B7C1FF"/>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rot="16200000" flipV="1">
            <a:off x="2831469" y="2750182"/>
            <a:ext cx="780965" cy="627302"/>
          </a:xfrm>
          <a:prstGeom prst="straightConnector1">
            <a:avLst/>
          </a:prstGeom>
          <a:solidFill>
            <a:srgbClr val="B7C1FF"/>
          </a:solidFill>
          <a:ln w="9525" cap="flat" cmpd="sng" algn="ctr">
            <a:solidFill>
              <a:schemeClr val="tx1"/>
            </a:solidFill>
            <a:prstDash val="solid"/>
            <a:round/>
            <a:headEnd type="none" w="med" len="med"/>
            <a:tailEnd type="triangle"/>
          </a:ln>
          <a:effectLst/>
        </p:spPr>
      </p:cxnSp>
      <p:pic>
        <p:nvPicPr>
          <p:cNvPr id="20" name="Picture 19" descr="Picture 14.png"/>
          <p:cNvPicPr>
            <a:picLocks noChangeAspect="1"/>
          </p:cNvPicPr>
          <p:nvPr/>
        </p:nvPicPr>
        <p:blipFill>
          <a:blip r:embed="rId3"/>
          <a:stretch>
            <a:fillRect/>
          </a:stretch>
        </p:blipFill>
        <p:spPr>
          <a:xfrm>
            <a:off x="5181600" y="2057400"/>
            <a:ext cx="3556267" cy="2362200"/>
          </a:xfrm>
          <a:prstGeom prst="rect">
            <a:avLst/>
          </a:prstGeom>
        </p:spPr>
      </p:pic>
      <p:graphicFrame>
        <p:nvGraphicFramePr>
          <p:cNvPr id="21" name="Table 20"/>
          <p:cNvGraphicFramePr>
            <a:graphicFrameLocks noGrp="1"/>
          </p:cNvGraphicFramePr>
          <p:nvPr/>
        </p:nvGraphicFramePr>
        <p:xfrm>
          <a:off x="381000" y="4267200"/>
          <a:ext cx="4419600" cy="1854200"/>
        </p:xfrm>
        <a:graphic>
          <a:graphicData uri="http://schemas.openxmlformats.org/drawingml/2006/table">
            <a:tbl>
              <a:tblPr firstRow="1" bandRow="1">
                <a:tableStyleId>{5940675A-B579-460E-94D1-54222C63F5DA}</a:tableStyleId>
              </a:tblPr>
              <a:tblGrid>
                <a:gridCol w="2362200"/>
                <a:gridCol w="2057400"/>
              </a:tblGrid>
              <a:tr h="370840">
                <a:tc>
                  <a:txBody>
                    <a:bodyPr/>
                    <a:lstStyle/>
                    <a:p>
                      <a:r>
                        <a:rPr lang="en-US" sz="1700" dirty="0" smtClean="0"/>
                        <a:t>Gas Mixture</a:t>
                      </a:r>
                      <a:endParaRPr lang="en-US" sz="17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Ar/CO</a:t>
                      </a:r>
                      <a:r>
                        <a:rPr lang="en-US" sz="1700" baseline="-25000" dirty="0" smtClean="0"/>
                        <a:t>2</a:t>
                      </a:r>
                      <a:r>
                        <a:rPr lang="en-US" sz="1700" dirty="0" smtClean="0"/>
                        <a:t> (85%/15%)</a:t>
                      </a:r>
                    </a:p>
                  </a:txBody>
                  <a:tcPr/>
                </a:tc>
              </a:tr>
              <a:tr h="370840">
                <a:tc>
                  <a:txBody>
                    <a:bodyPr/>
                    <a:lstStyle/>
                    <a:p>
                      <a:r>
                        <a:rPr lang="en-US" sz="1700" dirty="0" smtClean="0"/>
                        <a:t>Wire voltage</a:t>
                      </a:r>
                      <a:endParaRPr lang="en-US" sz="1700" dirty="0"/>
                    </a:p>
                  </a:txBody>
                  <a:tcPr/>
                </a:tc>
                <a:tc>
                  <a:txBody>
                    <a:bodyPr/>
                    <a:lstStyle/>
                    <a:p>
                      <a:r>
                        <a:rPr lang="en-US" sz="1700" dirty="0" smtClean="0"/>
                        <a:t>+3600</a:t>
                      </a:r>
                      <a:endParaRPr lang="en-US" sz="17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Electrode strip</a:t>
                      </a:r>
                      <a:r>
                        <a:rPr lang="en-US" sz="1700" baseline="0" dirty="0" smtClean="0"/>
                        <a:t> voltage</a:t>
                      </a:r>
                      <a:endParaRPr lang="en-US" sz="1700" dirty="0" smtClean="0"/>
                    </a:p>
                  </a:txBody>
                  <a:tcPr/>
                </a:tc>
                <a:tc>
                  <a:txBody>
                    <a:bodyPr/>
                    <a:lstStyle/>
                    <a:p>
                      <a:r>
                        <a:rPr lang="en-US" sz="1700" dirty="0" smtClean="0"/>
                        <a:t>+1800</a:t>
                      </a:r>
                      <a:endParaRPr lang="en-US" sz="17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Cathode strip</a:t>
                      </a:r>
                      <a:r>
                        <a:rPr lang="en-US" sz="1700" baseline="0" dirty="0" smtClean="0"/>
                        <a:t> voltage</a:t>
                      </a:r>
                      <a:endParaRPr lang="en-US" sz="1700" dirty="0" smtClean="0"/>
                    </a:p>
                  </a:txBody>
                  <a:tcPr/>
                </a:tc>
                <a:tc>
                  <a:txBody>
                    <a:bodyPr/>
                    <a:lstStyle/>
                    <a:p>
                      <a:r>
                        <a:rPr lang="en-US" sz="1700" dirty="0" smtClean="0"/>
                        <a:t>-1200</a:t>
                      </a:r>
                      <a:endParaRPr lang="en-US" sz="1700" dirty="0"/>
                    </a:p>
                  </a:txBody>
                  <a:tcPr/>
                </a:tc>
              </a:tr>
              <a:tr h="370840">
                <a:tc>
                  <a:txBody>
                    <a:bodyPr/>
                    <a:lstStyle/>
                    <a:p>
                      <a:r>
                        <a:rPr lang="en-US" sz="1700" dirty="0" smtClean="0"/>
                        <a:t>Gain</a:t>
                      </a:r>
                      <a:endParaRPr lang="en-US" sz="1700" dirty="0"/>
                    </a:p>
                  </a:txBody>
                  <a:tcPr/>
                </a:tc>
                <a:tc>
                  <a:txBody>
                    <a:bodyPr/>
                    <a:lstStyle/>
                    <a:p>
                      <a:r>
                        <a:rPr lang="en-US" sz="1700" dirty="0" smtClean="0"/>
                        <a:t>9x10</a:t>
                      </a:r>
                      <a:r>
                        <a:rPr lang="en-US" sz="1700" baseline="30000" dirty="0" smtClean="0"/>
                        <a:t>4</a:t>
                      </a:r>
                      <a:endParaRPr lang="en-US" sz="1700" dirty="0"/>
                    </a:p>
                  </a:txBody>
                  <a:tcPr/>
                </a:tc>
              </a:tr>
            </a:tbl>
          </a:graphicData>
        </a:graphic>
      </p:graphicFrame>
      <p:sp>
        <p:nvSpPr>
          <p:cNvPr id="22" name="Content Placeholder 2"/>
          <p:cNvSpPr txBox="1">
            <a:spLocks/>
          </p:cNvSpPr>
          <p:nvPr/>
        </p:nvSpPr>
        <p:spPr bwMode="auto">
          <a:xfrm>
            <a:off x="5181600" y="609600"/>
            <a:ext cx="3538903"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Blip>
                <a:blip r:embed="rId4"/>
              </a:buBlip>
              <a:tabLst/>
              <a:defRPr/>
            </a:pPr>
            <a:r>
              <a:rPr lang="en-US" sz="1900" kern="0" dirty="0" smtClean="0">
                <a:solidFill>
                  <a:schemeClr val="accent2"/>
                </a:solidFill>
                <a:latin typeface="+mn-lt"/>
                <a:ea typeface="ＭＳ Ｐゴシック" pitchFamily="-112" charset="-128"/>
                <a:cs typeface="ＭＳ Ｐゴシック" pitchFamily="-112" charset="-128"/>
              </a:rPr>
              <a:t>Alternating</a:t>
            </a:r>
            <a:r>
              <a:rPr kumimoji="0" lang="en-US" sz="1900" b="0" i="0" u="none" strike="noStrike" kern="0" cap="none" spc="0" normalizeH="0" noProof="0" dirty="0" smtClean="0">
                <a:ln>
                  <a:noFill/>
                </a:ln>
                <a:solidFill>
                  <a:schemeClr val="accent2"/>
                </a:solidFill>
                <a:effectLst/>
                <a:uLnTx/>
                <a:uFillTx/>
                <a:latin typeface="+mn-lt"/>
                <a:ea typeface="ＭＳ Ｐゴシック" pitchFamily="-112" charset="-128"/>
                <a:cs typeface="ＭＳ Ｐゴシック" pitchFamily="-112" charset="-128"/>
              </a:rPr>
              <a:t> layers oriented perpendicular to each other give measurement in 2 dimensions</a:t>
            </a:r>
            <a:endParaRPr kumimoji="0" lang="en-US" sz="1900" b="0" i="0" u="none" strike="noStrike" kern="0" cap="none" spc="0" normalizeH="0" baseline="0" noProof="0" dirty="0">
              <a:ln>
                <a:noFill/>
              </a:ln>
              <a:solidFill>
                <a:schemeClr val="accent2"/>
              </a:solidFill>
              <a:effectLst/>
              <a:uLnTx/>
              <a:uFillTx/>
              <a:latin typeface="+mn-lt"/>
              <a:ea typeface="ＭＳ Ｐゴシック" pitchFamily="-112" charset="-128"/>
              <a:cs typeface="ＭＳ Ｐゴシック" pitchFamily="-112" charset="-128"/>
            </a:endParaRPr>
          </a:p>
        </p:txBody>
      </p:sp>
      <p:pic>
        <p:nvPicPr>
          <p:cNvPr id="14" name="Picture 13" descr="Picture 2.png"/>
          <p:cNvPicPr>
            <a:picLocks noChangeAspect="1"/>
          </p:cNvPicPr>
          <p:nvPr/>
        </p:nvPicPr>
        <p:blipFill>
          <a:blip r:embed="rId5"/>
          <a:stretch>
            <a:fillRect/>
          </a:stretch>
        </p:blipFill>
        <p:spPr>
          <a:xfrm>
            <a:off x="6096000" y="4800600"/>
            <a:ext cx="2227598" cy="1143000"/>
          </a:xfrm>
          <a:prstGeom prst="rect">
            <a:avLst/>
          </a:prstGeom>
        </p:spPr>
      </p:pic>
      <p:sp>
        <p:nvSpPr>
          <p:cNvPr id="15" name="Oval 14"/>
          <p:cNvSpPr/>
          <p:nvPr/>
        </p:nvSpPr>
        <p:spPr bwMode="auto">
          <a:xfrm>
            <a:off x="6629400" y="3810000"/>
            <a:ext cx="381000" cy="381000"/>
          </a:xfrm>
          <a:prstGeom prst="ellipse">
            <a:avLst/>
          </a:prstGeom>
          <a:noFill/>
          <a:ln w="25400" cap="flat" cmpd="sng" algn="ctr">
            <a:solidFill>
              <a:srgbClr val="008000"/>
            </a:solidFill>
            <a:prstDash val="solid"/>
            <a:round/>
            <a:headEnd type="none" w="med" len="med"/>
            <a:tailEnd type="none" w="med" len="med"/>
          </a:ln>
          <a:effectLst>
            <a:outerShdw blurRad="63500" dist="38099" dir="2700000" algn="ctr" rotWithShape="0">
              <a:schemeClr val="bg2">
                <a:alpha val="74998"/>
              </a:scheme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26" charset="0"/>
            </a:endParaRPr>
          </a:p>
        </p:txBody>
      </p:sp>
      <p:cxnSp>
        <p:nvCxnSpPr>
          <p:cNvPr id="17" name="Straight Arrow Connector 16"/>
          <p:cNvCxnSpPr>
            <a:stCxn id="15" idx="4"/>
          </p:cNvCxnSpPr>
          <p:nvPr/>
        </p:nvCxnSpPr>
        <p:spPr bwMode="auto">
          <a:xfrm rot="16200000" flipH="1">
            <a:off x="6572250" y="4438650"/>
            <a:ext cx="762000" cy="266700"/>
          </a:xfrm>
          <a:prstGeom prst="straightConnector1">
            <a:avLst/>
          </a:prstGeom>
          <a:solidFill>
            <a:srgbClr val="B7C1FF"/>
          </a:solidFill>
          <a:ln w="25400" cap="flat" cmpd="sng" algn="ctr">
            <a:solidFill>
              <a:srgbClr val="008000"/>
            </a:solidFill>
            <a:prstDash val="solid"/>
            <a:round/>
            <a:headEnd type="none" w="med" len="med"/>
            <a:tailEnd type="triangle"/>
          </a:ln>
          <a:effectLst>
            <a:outerShdw blurRad="63500" dist="38099" dir="2700000" algn="ctr" rotWithShape="0">
              <a:schemeClr val="bg2">
                <a:alpha val="74998"/>
              </a:schemeClr>
            </a:outerShdw>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Dimensional Readout:  Use of Timing</a:t>
            </a:r>
            <a:endParaRPr lang="en-US" dirty="0"/>
          </a:p>
        </p:txBody>
      </p:sp>
      <p:sp>
        <p:nvSpPr>
          <p:cNvPr id="3" name="Content Placeholder 2"/>
          <p:cNvSpPr>
            <a:spLocks noGrp="1"/>
          </p:cNvSpPr>
          <p:nvPr>
            <p:ph idx="1"/>
          </p:nvPr>
        </p:nvSpPr>
        <p:spPr>
          <a:xfrm>
            <a:off x="228600" y="4419600"/>
            <a:ext cx="8915400" cy="1778002"/>
          </a:xfrm>
        </p:spPr>
        <p:txBody>
          <a:bodyPr/>
          <a:lstStyle/>
          <a:p>
            <a:r>
              <a:rPr lang="en-US" sz="1800" dirty="0" smtClean="0"/>
              <a:t>960 anode wires 2m long with 6 cathode wires per anode forming a hexagonal cell</a:t>
            </a:r>
          </a:p>
          <a:p>
            <a:r>
              <a:rPr lang="en-US" sz="1800" dirty="0" smtClean="0"/>
              <a:t>Small cells to allow the calculation of a fast trigger</a:t>
            </a:r>
          </a:p>
          <a:p>
            <a:r>
              <a:rPr lang="en-US" sz="1800" dirty="0" smtClean="0"/>
              <a:t>Second coordinate readout by timing also available to the trigger system</a:t>
            </a:r>
          </a:p>
          <a:p>
            <a:r>
              <a:rPr lang="en-US" sz="1800" dirty="0" smtClean="0"/>
              <a:t>Ar/CO</a:t>
            </a:r>
            <a:r>
              <a:rPr lang="en-US" sz="1800" baseline="-25000" dirty="0" smtClean="0"/>
              <a:t>2</a:t>
            </a:r>
            <a:r>
              <a:rPr lang="en-US" sz="1800" dirty="0" smtClean="0"/>
              <a:t> (80%/20%) gas mixture at atmospheric pressure</a:t>
            </a:r>
          </a:p>
          <a:p>
            <a:r>
              <a:rPr lang="en-US" sz="1800" dirty="0" smtClean="0"/>
              <a:t>Drift coordinate precision about 200m, 2nd coordinate 5cm</a:t>
            </a:r>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22</a:t>
            </a:fld>
            <a:endParaRPr lang="en-US"/>
          </a:p>
        </p:txBody>
      </p:sp>
      <p:pic>
        <p:nvPicPr>
          <p:cNvPr id="5" name="Picture 4" descr="F:\wcameron\Detectors\Bitmaps\itc.gif"/>
          <p:cNvPicPr>
            <a:picLocks noChangeAspect="1" noChangeArrowheads="1"/>
          </p:cNvPicPr>
          <p:nvPr/>
        </p:nvPicPr>
        <p:blipFill>
          <a:blip r:embed="rId3"/>
          <a:srcRect/>
          <a:stretch>
            <a:fillRect/>
          </a:stretch>
        </p:blipFill>
        <p:spPr bwMode="auto">
          <a:xfrm>
            <a:off x="4343400" y="685800"/>
            <a:ext cx="4572000" cy="3666565"/>
          </a:xfrm>
          <a:prstGeom prst="rect">
            <a:avLst/>
          </a:prstGeom>
          <a:noFill/>
        </p:spPr>
      </p:pic>
      <p:graphicFrame>
        <p:nvGraphicFramePr>
          <p:cNvPr id="235522" name="Object 2"/>
          <p:cNvGraphicFramePr>
            <a:graphicFrameLocks noChangeAspect="1"/>
          </p:cNvGraphicFramePr>
          <p:nvPr/>
        </p:nvGraphicFramePr>
        <p:xfrm>
          <a:off x="61739" y="2000038"/>
          <a:ext cx="3900661" cy="1620072"/>
        </p:xfrm>
        <a:graphic>
          <a:graphicData uri="http://schemas.openxmlformats.org/presentationml/2006/ole">
            <p:oleObj spid="_x0000_s235522" name="Picture" r:id="rId4" imgW="6629400" imgH="2743200" progId="Word.Picture.8">
              <p:embed/>
            </p:oleObj>
          </a:graphicData>
        </a:graphic>
      </p:graphicFrame>
      <p:sp>
        <p:nvSpPr>
          <p:cNvPr id="8" name="TextBox 7"/>
          <p:cNvSpPr txBox="1"/>
          <p:nvPr/>
        </p:nvSpPr>
        <p:spPr>
          <a:xfrm>
            <a:off x="381000" y="3581400"/>
            <a:ext cx="3760616" cy="584776"/>
          </a:xfrm>
          <a:prstGeom prst="rect">
            <a:avLst/>
          </a:prstGeom>
          <a:noFill/>
        </p:spPr>
        <p:txBody>
          <a:bodyPr wrap="square" rtlCol="0">
            <a:spAutoFit/>
          </a:bodyPr>
          <a:lstStyle/>
          <a:p>
            <a:pPr algn="l"/>
            <a:r>
              <a:rPr lang="en-US" sz="1600" dirty="0" smtClean="0"/>
              <a:t>Note that c</a:t>
            </a:r>
            <a:r>
              <a:rPr lang="en-US" sz="1600" dirty="0" smtClean="0">
                <a:sym typeface="Symbol" pitchFamily="-112" charset="2"/>
              </a:rPr>
              <a:t></a:t>
            </a:r>
            <a:r>
              <a:rPr lang="en-US" sz="1600" dirty="0" smtClean="0"/>
              <a:t>1ns/m so cm precision requires 50ps timing resolution</a:t>
            </a:r>
            <a:endParaRPr lang="en-US" sz="1600" dirty="0"/>
          </a:p>
        </p:txBody>
      </p:sp>
      <p:sp>
        <p:nvSpPr>
          <p:cNvPr id="10" name="Content Placeholder 2"/>
          <p:cNvSpPr txBox="1">
            <a:spLocks/>
          </p:cNvSpPr>
          <p:nvPr/>
        </p:nvSpPr>
        <p:spPr bwMode="auto">
          <a:xfrm>
            <a:off x="228600" y="838200"/>
            <a:ext cx="4114800" cy="17780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Blip>
                <a:blip r:embed="rId5"/>
              </a:buBlip>
              <a:tabLst/>
              <a:defRPr/>
            </a:pPr>
            <a:r>
              <a:rPr lang="en-US" sz="1800" kern="0" dirty="0" smtClean="0">
                <a:solidFill>
                  <a:schemeClr val="accent2"/>
                </a:solidFill>
                <a:latin typeface="+mn-lt"/>
                <a:ea typeface="ＭＳ Ｐゴシック" pitchFamily="-112" charset="-128"/>
                <a:cs typeface="ＭＳ Ｐゴシック" pitchFamily="-112" charset="-128"/>
              </a:rPr>
              <a:t>Example:  ALEPH Inner Tracking Chamber</a:t>
            </a:r>
          </a:p>
          <a:p>
            <a:pPr marL="800100" lvl="1" indent="-342900" algn="l" eaLnBrk="1" hangingPunct="1">
              <a:lnSpc>
                <a:spcPct val="110000"/>
              </a:lnSpc>
              <a:spcBef>
                <a:spcPct val="20000"/>
              </a:spcBef>
              <a:buSzPct val="80000"/>
              <a:buFont typeface="Wingdings" pitchFamily="-112" charset="2"/>
              <a:buBlip>
                <a:blip r:embed="rId5"/>
              </a:buBlip>
            </a:pPr>
            <a:r>
              <a:rPr kumimoji="0" lang="en-US" sz="1900" b="0" i="0" u="none" strike="noStrike" kern="0" cap="none" spc="0" normalizeH="0" baseline="0" noProof="0" dirty="0" smtClean="0">
                <a:ln>
                  <a:noFill/>
                </a:ln>
                <a:solidFill>
                  <a:srgbClr val="FF0000"/>
                </a:solidFill>
                <a:effectLst/>
                <a:uLnTx/>
                <a:uFillTx/>
                <a:latin typeface="+mn-lt"/>
                <a:ea typeface="ＭＳ Ｐゴシック" pitchFamily="-112" charset="-128"/>
                <a:cs typeface="ＭＳ Ｐゴシック" pitchFamily="-112" charset="-128"/>
              </a:rPr>
              <a:t>See it in the foyer!</a:t>
            </a:r>
            <a:endParaRPr kumimoji="0" lang="en-US" sz="1900" b="0" i="0" u="none" strike="noStrike" kern="0" cap="none" spc="0" normalizeH="0" baseline="0" noProof="0" dirty="0">
              <a:ln>
                <a:noFill/>
              </a:ln>
              <a:solidFill>
                <a:srgbClr val="FF0000"/>
              </a:solidFill>
              <a:effectLst/>
              <a:uLnTx/>
              <a:uFillTx/>
              <a:latin typeface="+mn-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Dimensional Readout:  Cathode Strips</a:t>
            </a:r>
            <a:endParaRPr lang="en-US" dirty="0"/>
          </a:p>
        </p:txBody>
      </p:sp>
      <p:sp>
        <p:nvSpPr>
          <p:cNvPr id="3" name="Content Placeholder 2"/>
          <p:cNvSpPr>
            <a:spLocks noGrp="1"/>
          </p:cNvSpPr>
          <p:nvPr>
            <p:ph idx="1"/>
          </p:nvPr>
        </p:nvSpPr>
        <p:spPr>
          <a:xfrm>
            <a:off x="304800" y="685800"/>
            <a:ext cx="8568103" cy="5435602"/>
          </a:xfrm>
        </p:spPr>
        <p:txBody>
          <a:bodyPr/>
          <a:lstStyle/>
          <a:p>
            <a:r>
              <a:rPr lang="en-US" dirty="0" smtClean="0"/>
              <a:t>So far we have talked only about reading out from the anode but a signal is also induced in the cathode. Signals can be detected in several strips of a segmented cathode and the position deduced by interpolation of the signal on several strips.</a:t>
            </a:r>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23</a:t>
            </a:fld>
            <a:endParaRPr lang="en-US"/>
          </a:p>
        </p:txBody>
      </p:sp>
      <p:pic>
        <p:nvPicPr>
          <p:cNvPr id="5" name="Picture 3" descr="F:\wcameron\Detectors\Bitmaps\Cathode Strips.gif"/>
          <p:cNvPicPr>
            <a:picLocks noChangeAspect="1" noChangeArrowheads="1"/>
          </p:cNvPicPr>
          <p:nvPr/>
        </p:nvPicPr>
        <p:blipFill>
          <a:blip r:embed="rId2"/>
          <a:srcRect/>
          <a:stretch>
            <a:fillRect/>
          </a:stretch>
        </p:blipFill>
        <p:spPr bwMode="auto">
          <a:xfrm>
            <a:off x="457200" y="2133600"/>
            <a:ext cx="5181600" cy="4060691"/>
          </a:xfrm>
          <a:prstGeom prst="rect">
            <a:avLst/>
          </a:prstGeom>
          <a:noFill/>
        </p:spPr>
      </p:pic>
      <p:pic>
        <p:nvPicPr>
          <p:cNvPr id="7" name="Picture 6" descr="Picture 11.png"/>
          <p:cNvPicPr>
            <a:picLocks noChangeAspect="1"/>
          </p:cNvPicPr>
          <p:nvPr/>
        </p:nvPicPr>
        <p:blipFill>
          <a:blip r:embed="rId3"/>
          <a:stretch>
            <a:fillRect/>
          </a:stretch>
        </p:blipFill>
        <p:spPr>
          <a:xfrm>
            <a:off x="5943600" y="2667000"/>
            <a:ext cx="2442948" cy="3544670"/>
          </a:xfrm>
          <a:prstGeom prst="rect">
            <a:avLst/>
          </a:prstGeom>
        </p:spPr>
      </p:pic>
      <p:sp>
        <p:nvSpPr>
          <p:cNvPr id="8" name="TextBox 7"/>
          <p:cNvSpPr txBox="1"/>
          <p:nvPr/>
        </p:nvSpPr>
        <p:spPr>
          <a:xfrm>
            <a:off x="5441390" y="1905000"/>
            <a:ext cx="3128950" cy="615553"/>
          </a:xfrm>
          <a:prstGeom prst="rect">
            <a:avLst/>
          </a:prstGeom>
          <a:noFill/>
        </p:spPr>
        <p:txBody>
          <a:bodyPr wrap="none" rtlCol="0">
            <a:spAutoFit/>
          </a:bodyPr>
          <a:lstStyle/>
          <a:p>
            <a:r>
              <a:rPr lang="en-US" sz="1700" dirty="0" smtClean="0"/>
              <a:t>CMS Cathode Strip Chambers</a:t>
            </a:r>
          </a:p>
          <a:p>
            <a:r>
              <a:rPr lang="en-US" sz="1700" dirty="0" smtClean="0"/>
              <a:t>(</a:t>
            </a:r>
            <a:r>
              <a:rPr lang="en-US" sz="1700" dirty="0" err="1" smtClean="0"/>
              <a:t>Muon</a:t>
            </a:r>
            <a:r>
              <a:rPr lang="en-US" sz="1700" dirty="0" smtClean="0"/>
              <a:t> </a:t>
            </a:r>
            <a:r>
              <a:rPr lang="en-US" sz="1700" dirty="0" err="1" smtClean="0"/>
              <a:t>endcaps</a:t>
            </a:r>
            <a:r>
              <a:rPr lang="en-US" sz="1700" dirty="0" smtClean="0"/>
              <a:t>)</a:t>
            </a:r>
            <a:endParaRPr lang="en-US" sz="17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3" descr="F:\wcameron\Detectors\Bitmaps\TPC1.gif"/>
          <p:cNvPicPr>
            <a:picLocks noChangeAspect="1" noChangeArrowheads="1"/>
          </p:cNvPicPr>
          <p:nvPr/>
        </p:nvPicPr>
        <p:blipFill>
          <a:blip r:embed="rId2"/>
          <a:srcRect/>
          <a:stretch>
            <a:fillRect/>
          </a:stretch>
        </p:blipFill>
        <p:spPr bwMode="auto">
          <a:xfrm>
            <a:off x="2940807" y="609600"/>
            <a:ext cx="6203193" cy="3657600"/>
          </a:xfrm>
          <a:prstGeom prst="rect">
            <a:avLst/>
          </a:prstGeom>
          <a:noFill/>
        </p:spPr>
      </p:pic>
      <p:sp>
        <p:nvSpPr>
          <p:cNvPr id="2" name="Title 1"/>
          <p:cNvSpPr>
            <a:spLocks noGrp="1"/>
          </p:cNvSpPr>
          <p:nvPr>
            <p:ph type="title"/>
          </p:nvPr>
        </p:nvSpPr>
        <p:spPr/>
        <p:txBody>
          <a:bodyPr/>
          <a:lstStyle/>
          <a:p>
            <a:r>
              <a:rPr lang="en-US" dirty="0" smtClean="0"/>
              <a:t>Time Projection Chambers</a:t>
            </a:r>
            <a:endParaRPr lang="en-US" dirty="0"/>
          </a:p>
        </p:txBody>
      </p:sp>
      <p:sp>
        <p:nvSpPr>
          <p:cNvPr id="3" name="Content Placeholder 2"/>
          <p:cNvSpPr>
            <a:spLocks noGrp="1"/>
          </p:cNvSpPr>
          <p:nvPr>
            <p:ph idx="1"/>
          </p:nvPr>
        </p:nvSpPr>
        <p:spPr>
          <a:xfrm>
            <a:off x="152400" y="609600"/>
            <a:ext cx="3352800" cy="5435602"/>
          </a:xfrm>
        </p:spPr>
        <p:txBody>
          <a:bodyPr/>
          <a:lstStyle/>
          <a:p>
            <a:r>
              <a:rPr lang="en-US" dirty="0" smtClean="0"/>
              <a:t>This technology gets close to being the electronic equivalent of the bubble chamber</a:t>
            </a:r>
          </a:p>
          <a:p>
            <a:r>
              <a:rPr lang="en-US" dirty="0" smtClean="0"/>
              <a:t>The basic structure is a large gas filled cylinder with a thin central membrane held at a high voltage</a:t>
            </a:r>
          </a:p>
          <a:p>
            <a:r>
              <a:rPr lang="en-US" dirty="0" smtClean="0"/>
              <a:t>Ionization electrons drift all the way to the end plates where amplification</a:t>
            </a:r>
          </a:p>
        </p:txBody>
      </p:sp>
      <p:sp>
        <p:nvSpPr>
          <p:cNvPr id="4" name="Slide Number Placeholder 3"/>
          <p:cNvSpPr>
            <a:spLocks noGrp="1"/>
          </p:cNvSpPr>
          <p:nvPr>
            <p:ph type="sldNum" sz="quarter" idx="11"/>
          </p:nvPr>
        </p:nvSpPr>
        <p:spPr/>
        <p:txBody>
          <a:bodyPr/>
          <a:lstStyle/>
          <a:p>
            <a:fld id="{79452AAF-2F29-48D1-8D12-B5EB9E37B345}" type="slidenum">
              <a:rPr lang="en-US" smtClean="0"/>
              <a:pPr/>
              <a:t>24</a:t>
            </a:fld>
            <a:endParaRPr lang="en-US"/>
          </a:p>
        </p:txBody>
      </p:sp>
      <p:sp>
        <p:nvSpPr>
          <p:cNvPr id="8" name="Content Placeholder 2"/>
          <p:cNvSpPr txBox="1">
            <a:spLocks/>
          </p:cNvSpPr>
          <p:nvPr/>
        </p:nvSpPr>
        <p:spPr bwMode="auto">
          <a:xfrm>
            <a:off x="152400" y="4530360"/>
            <a:ext cx="8568103" cy="1523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None/>
              <a:tabLst/>
              <a:defRPr/>
            </a:pPr>
            <a:r>
              <a:rPr kumimoji="0" lang="en-US" sz="1900" b="0" i="0" u="none" strike="noStrike" kern="0" cap="none" spc="0" normalizeH="0" baseline="0" noProof="0" dirty="0" smtClean="0">
                <a:ln>
                  <a:noFill/>
                </a:ln>
                <a:solidFill>
                  <a:schemeClr val="accent2"/>
                </a:solidFill>
                <a:effectLst/>
                <a:uLnTx/>
                <a:uFillTx/>
                <a:latin typeface="+mn-lt"/>
                <a:ea typeface="ＭＳ Ｐゴシック" pitchFamily="-112" charset="-128"/>
                <a:cs typeface="ＭＳ Ｐゴシック" pitchFamily="-112" charset="-128"/>
              </a:rPr>
              <a:t>	occurs</a:t>
            </a:r>
            <a:r>
              <a:rPr kumimoji="0" lang="en-US" sz="1900" b="0" i="0" u="none" strike="noStrike" kern="0" cap="none" spc="0" normalizeH="0" noProof="0" dirty="0" smtClean="0">
                <a:ln>
                  <a:noFill/>
                </a:ln>
                <a:solidFill>
                  <a:schemeClr val="accent2"/>
                </a:solidFill>
                <a:effectLst/>
                <a:uLnTx/>
                <a:uFillTx/>
                <a:latin typeface="+mn-lt"/>
                <a:ea typeface="ＭＳ Ｐゴシック" pitchFamily="-112" charset="-128"/>
                <a:cs typeface="ＭＳ Ｐゴシック" pitchFamily="-112" charset="-128"/>
              </a:rPr>
              <a:t> </a:t>
            </a:r>
            <a:r>
              <a:rPr kumimoji="0" lang="en-US" sz="1900" b="0" i="0" u="none" strike="noStrike" kern="0" cap="none" spc="0" normalizeH="0" baseline="0" noProof="0" dirty="0" smtClean="0">
                <a:ln>
                  <a:noFill/>
                </a:ln>
                <a:solidFill>
                  <a:schemeClr val="accent2"/>
                </a:solidFill>
                <a:effectLst/>
                <a:uLnTx/>
                <a:uFillTx/>
                <a:latin typeface="+mn-lt"/>
                <a:ea typeface="ＭＳ Ｐゴシック" pitchFamily="-112" charset="-128"/>
                <a:cs typeface="ＭＳ Ｐゴシック" pitchFamily="-112" charset="-128"/>
              </a:rPr>
              <a:t>on anode wire planes, with readout normal to the wires on cathode pads</a:t>
            </a:r>
          </a:p>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Blip>
                <a:blip r:embed="rId3"/>
              </a:buBlip>
              <a:tabLst/>
              <a:defRPr/>
            </a:pPr>
            <a:r>
              <a:rPr kumimoji="0" lang="en-US" sz="1900" b="0" i="0" u="none" strike="noStrike" kern="0" cap="none" spc="0" normalizeH="0" baseline="0" noProof="0" dirty="0" smtClean="0">
                <a:ln>
                  <a:noFill/>
                </a:ln>
                <a:solidFill>
                  <a:schemeClr val="accent2"/>
                </a:solidFill>
                <a:effectLst/>
                <a:uLnTx/>
                <a:uFillTx/>
                <a:latin typeface="+mn-lt"/>
                <a:ea typeface="ＭＳ Ｐゴシック" pitchFamily="-112" charset="-128"/>
                <a:cs typeface="ＭＳ Ｐゴシック" pitchFamily="-112" charset="-128"/>
              </a:rPr>
              <a:t>The same track is sampled many times so the pulse size distribution gives a measure of </a:t>
            </a:r>
            <a:r>
              <a:rPr kumimoji="0" lang="en-US" sz="1900" b="0" i="0" u="none" strike="noStrike" kern="0" cap="none" spc="0" normalizeH="0" baseline="0" noProof="0" dirty="0" err="1" smtClean="0">
                <a:ln>
                  <a:noFill/>
                </a:ln>
                <a:solidFill>
                  <a:schemeClr val="accent2"/>
                </a:solidFill>
                <a:effectLst/>
                <a:uLnTx/>
                <a:uFillTx/>
                <a:latin typeface="+mn-lt"/>
                <a:ea typeface="ＭＳ Ｐゴシック" pitchFamily="-112" charset="-128"/>
                <a:cs typeface="ＭＳ Ｐゴシック" pitchFamily="-112" charset="-128"/>
              </a:rPr>
              <a:t>dE/dx</a:t>
            </a:r>
            <a:r>
              <a:rPr kumimoji="0" lang="en-US" sz="1900" b="0" i="0" u="none" strike="noStrike" kern="0" cap="none" spc="0" normalizeH="0" baseline="0" noProof="0" dirty="0" smtClean="0">
                <a:ln>
                  <a:noFill/>
                </a:ln>
                <a:solidFill>
                  <a:schemeClr val="accent2"/>
                </a:solidFill>
                <a:effectLst/>
                <a:uLnTx/>
                <a:uFillTx/>
                <a:latin typeface="+mn-lt"/>
                <a:ea typeface="ＭＳ Ｐゴシック" pitchFamily="-112" charset="-128"/>
                <a:cs typeface="ＭＳ Ｐゴシック" pitchFamily="-112" charset="-128"/>
              </a:rPr>
              <a:t>. This requires precise channel to channel calibration and gain control.</a:t>
            </a:r>
          </a:p>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Blip>
                <a:blip r:embed="rId3"/>
              </a:buBlip>
              <a:tabLst/>
              <a:defRPr/>
            </a:pPr>
            <a:endParaRPr kumimoji="0" lang="en-US" sz="1900" b="0" i="0" u="none" strike="noStrike" kern="0" cap="none" spc="0" normalizeH="0" baseline="0" noProof="0" dirty="0">
              <a:ln>
                <a:noFill/>
              </a:ln>
              <a:solidFill>
                <a:schemeClr val="accent2"/>
              </a:solidFill>
              <a:effectLst/>
              <a:uLnTx/>
              <a:uFillTx/>
              <a:latin typeface="+mn-lt"/>
              <a:ea typeface="ＭＳ Ｐゴシック" pitchFamily="-112" charset="-128"/>
              <a:cs typeface="ＭＳ Ｐゴシック" pitchFamily="-112" charset="-128"/>
            </a:endParaRPr>
          </a:p>
        </p:txBody>
      </p:sp>
      <p:sp>
        <p:nvSpPr>
          <p:cNvPr id="10" name="Rectangle 9"/>
          <p:cNvSpPr/>
          <p:nvPr/>
        </p:nvSpPr>
        <p:spPr>
          <a:xfrm>
            <a:off x="7315200" y="1752600"/>
            <a:ext cx="1676400" cy="492443"/>
          </a:xfrm>
          <a:prstGeom prst="rect">
            <a:avLst/>
          </a:prstGeom>
        </p:spPr>
        <p:txBody>
          <a:bodyPr wrap="square">
            <a:spAutoFit/>
          </a:bodyPr>
          <a:lstStyle/>
          <a:p>
            <a:pPr algn="l"/>
            <a:r>
              <a:rPr lang="en-GB" sz="1300" dirty="0" err="1" smtClean="0">
                <a:solidFill>
                  <a:schemeClr val="accent2">
                    <a:lumMod val="60000"/>
                    <a:lumOff val="40000"/>
                  </a:schemeClr>
                </a:solidFill>
                <a:sym typeface="Symbol" pitchFamily="-112" charset="2"/>
              </a:rPr>
              <a:t>r</a:t>
            </a:r>
            <a:r>
              <a:rPr lang="en-GB" sz="1300" dirty="0" smtClean="0">
                <a:solidFill>
                  <a:schemeClr val="accent2">
                    <a:lumMod val="60000"/>
                    <a:lumOff val="40000"/>
                  </a:schemeClr>
                </a:solidFill>
                <a:sym typeface="Symbol" pitchFamily="-112" charset="2"/>
              </a:rPr>
              <a:t> resolution	170m</a:t>
            </a:r>
          </a:p>
          <a:p>
            <a:pPr algn="l"/>
            <a:r>
              <a:rPr lang="en-US" sz="1300" dirty="0" smtClean="0">
                <a:solidFill>
                  <a:schemeClr val="accent2">
                    <a:lumMod val="60000"/>
                    <a:lumOff val="40000"/>
                  </a:schemeClr>
                </a:solidFill>
              </a:rPr>
              <a:t>Z resolution	740 </a:t>
            </a:r>
            <a:r>
              <a:rPr lang="en-GB" sz="1300" dirty="0" err="1" smtClean="0">
                <a:solidFill>
                  <a:schemeClr val="accent2">
                    <a:lumMod val="60000"/>
                    <a:lumOff val="40000"/>
                  </a:schemeClr>
                </a:solidFill>
                <a:sym typeface="Symbol" pitchFamily="-112" charset="2"/>
              </a:rPr>
              <a:t>m</a:t>
            </a:r>
            <a:endParaRPr lang="en-US" sz="13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Projection Chambers (</a:t>
            </a:r>
            <a:r>
              <a:rPr lang="en-US" dirty="0" err="1" smtClean="0"/>
              <a:t>contd</a:t>
            </a:r>
            <a:r>
              <a:rPr lang="en-US" dirty="0" smtClean="0"/>
              <a:t>)</a:t>
            </a:r>
            <a:endParaRPr lang="en-US" dirty="0"/>
          </a:p>
        </p:txBody>
      </p:sp>
      <p:sp>
        <p:nvSpPr>
          <p:cNvPr id="3" name="Content Placeholder 2"/>
          <p:cNvSpPr>
            <a:spLocks noGrp="1"/>
          </p:cNvSpPr>
          <p:nvPr>
            <p:ph idx="1"/>
          </p:nvPr>
        </p:nvSpPr>
        <p:spPr>
          <a:xfrm>
            <a:off x="152400" y="609600"/>
            <a:ext cx="8839200" cy="5435602"/>
          </a:xfrm>
        </p:spPr>
        <p:txBody>
          <a:bodyPr/>
          <a:lstStyle/>
          <a:p>
            <a:r>
              <a:rPr lang="en-US" dirty="0" smtClean="0"/>
              <a:t>Note that the electric and magnetic fields are parallel and must be very homogeneous to permit accurate reconstruction.  Laser “tracks” are used for calibration and alignment but extracting good calibration constants is tricky.</a:t>
            </a:r>
          </a:p>
          <a:p>
            <a:r>
              <a:rPr lang="en-US" dirty="0" smtClean="0"/>
              <a:t>Diffusion of the drifting electrons would normally smear out the measured track but the magnetic field limits this by causing the electrons to spiral in the drift direction</a:t>
            </a:r>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25</a:t>
            </a:fld>
            <a:endParaRPr lang="en-US"/>
          </a:p>
        </p:txBody>
      </p:sp>
      <p:pic>
        <p:nvPicPr>
          <p:cNvPr id="5" name="Picture 3" descr="F:\wcameron\Pics\tpc1.gif"/>
          <p:cNvPicPr>
            <a:picLocks noChangeAspect="1" noChangeArrowheads="1"/>
          </p:cNvPicPr>
          <p:nvPr/>
        </p:nvPicPr>
        <p:blipFill>
          <a:blip r:embed="rId2"/>
          <a:srcRect/>
          <a:stretch>
            <a:fillRect/>
          </a:stretch>
        </p:blipFill>
        <p:spPr bwMode="auto">
          <a:xfrm>
            <a:off x="2157962" y="2422680"/>
            <a:ext cx="3962400" cy="3802803"/>
          </a:xfrm>
          <a:prstGeom prst="rect">
            <a:avLst/>
          </a:prstGeom>
          <a:noFill/>
        </p:spPr>
      </p:pic>
      <p:pic>
        <p:nvPicPr>
          <p:cNvPr id="6" name="Picture 4" descr="F:\wcameron\Detectors\Bitmaps\tpc2.gif"/>
          <p:cNvPicPr>
            <a:picLocks noChangeAspect="1" noChangeArrowheads="1"/>
          </p:cNvPicPr>
          <p:nvPr/>
        </p:nvPicPr>
        <p:blipFill>
          <a:blip r:embed="rId3"/>
          <a:srcRect/>
          <a:stretch>
            <a:fillRect/>
          </a:stretch>
        </p:blipFill>
        <p:spPr bwMode="auto">
          <a:xfrm>
            <a:off x="6314403" y="2845320"/>
            <a:ext cx="2590800" cy="3375194"/>
          </a:xfrm>
          <a:prstGeom prst="rect">
            <a:avLst/>
          </a:prstGeom>
          <a:noFill/>
        </p:spPr>
      </p:pic>
      <p:sp>
        <p:nvSpPr>
          <p:cNvPr id="7" name="TextBox 6"/>
          <p:cNvSpPr txBox="1"/>
          <p:nvPr/>
        </p:nvSpPr>
        <p:spPr>
          <a:xfrm>
            <a:off x="3124200" y="2743200"/>
            <a:ext cx="1959710" cy="477054"/>
          </a:xfrm>
          <a:prstGeom prst="rect">
            <a:avLst/>
          </a:prstGeom>
          <a:noFill/>
        </p:spPr>
        <p:txBody>
          <a:bodyPr wrap="none" rtlCol="0">
            <a:spAutoFit/>
          </a:bodyPr>
          <a:lstStyle/>
          <a:p>
            <a:r>
              <a:rPr lang="en-US" sz="2500" b="1" dirty="0" smtClean="0"/>
              <a:t>ATLAS TPC</a:t>
            </a:r>
            <a:endParaRPr lang="en-US" sz="2500" b="1" dirty="0"/>
          </a:p>
        </p:txBody>
      </p:sp>
      <p:sp>
        <p:nvSpPr>
          <p:cNvPr id="8" name="TextBox 7"/>
          <p:cNvSpPr txBox="1"/>
          <p:nvPr/>
        </p:nvSpPr>
        <p:spPr>
          <a:xfrm>
            <a:off x="6882362" y="2498880"/>
            <a:ext cx="1570562" cy="400110"/>
          </a:xfrm>
          <a:prstGeom prst="rect">
            <a:avLst/>
          </a:prstGeom>
          <a:noFill/>
        </p:spPr>
        <p:txBody>
          <a:bodyPr wrap="none" rtlCol="0">
            <a:spAutoFit/>
          </a:bodyPr>
          <a:lstStyle/>
          <a:p>
            <a:r>
              <a:rPr lang="en-US" sz="2000" dirty="0" smtClean="0"/>
              <a:t>ATLAS TPC</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4" descr="F:\wcameron\Detectors\Bitmaps\MGC1.gif"/>
          <p:cNvPicPr>
            <a:picLocks noChangeAspect="1" noChangeArrowheads="1"/>
          </p:cNvPicPr>
          <p:nvPr/>
        </p:nvPicPr>
        <p:blipFill>
          <a:blip r:embed="rId2"/>
          <a:srcRect/>
          <a:stretch>
            <a:fillRect/>
          </a:stretch>
        </p:blipFill>
        <p:spPr bwMode="auto">
          <a:xfrm>
            <a:off x="990600" y="3505200"/>
            <a:ext cx="5181600" cy="2670175"/>
          </a:xfrm>
          <a:prstGeom prst="rect">
            <a:avLst/>
          </a:prstGeom>
          <a:noFill/>
        </p:spPr>
      </p:pic>
      <p:sp>
        <p:nvSpPr>
          <p:cNvPr id="2" name="Title 1"/>
          <p:cNvSpPr>
            <a:spLocks noGrp="1"/>
          </p:cNvSpPr>
          <p:nvPr>
            <p:ph type="title"/>
          </p:nvPr>
        </p:nvSpPr>
        <p:spPr/>
        <p:txBody>
          <a:bodyPr/>
          <a:lstStyle/>
          <a:p>
            <a:r>
              <a:rPr lang="en-GB" dirty="0" err="1" smtClean="0"/>
              <a:t>Microstrip</a:t>
            </a:r>
            <a:r>
              <a:rPr lang="en-GB" dirty="0" smtClean="0"/>
              <a:t> Gas Chambers</a:t>
            </a:r>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26</a:t>
            </a:fld>
            <a:endParaRPr lang="en-US"/>
          </a:p>
        </p:txBody>
      </p:sp>
      <p:sp>
        <p:nvSpPr>
          <p:cNvPr id="5" name="Content Placeholder 4"/>
          <p:cNvSpPr>
            <a:spLocks noGrp="1"/>
          </p:cNvSpPr>
          <p:nvPr>
            <p:ph idx="1"/>
          </p:nvPr>
        </p:nvSpPr>
        <p:spPr>
          <a:xfrm>
            <a:off x="152400" y="609600"/>
            <a:ext cx="8872847" cy="5435602"/>
          </a:xfrm>
        </p:spPr>
        <p:txBody>
          <a:bodyPr/>
          <a:lstStyle/>
          <a:p>
            <a:r>
              <a:rPr lang="en-US" dirty="0" err="1" smtClean="0"/>
              <a:t>MSGSs</a:t>
            </a:r>
            <a:r>
              <a:rPr lang="en-US" dirty="0" smtClean="0"/>
              <a:t> rely on micro-electronics technology, using precision (1-2m) lithographic techniques, to overcome two major limitations of </a:t>
            </a:r>
            <a:r>
              <a:rPr lang="en-US" dirty="0" err="1" smtClean="0"/>
              <a:t>MWPCs</a:t>
            </a:r>
            <a:r>
              <a:rPr lang="en-US" dirty="0" smtClean="0"/>
              <a:t>:</a:t>
            </a:r>
          </a:p>
          <a:p>
            <a:pPr lvl="1"/>
            <a:r>
              <a:rPr lang="en-US" dirty="0" smtClean="0"/>
              <a:t>Spatial resolution orthogonal to the wire is limited by the wire spacing (&gt;1mm) </a:t>
            </a:r>
          </a:p>
          <a:p>
            <a:pPr lvl="1"/>
            <a:r>
              <a:rPr lang="en-US" dirty="0" smtClean="0"/>
              <a:t>Rate capability is limited by the long ion collection time (tens of µ</a:t>
            </a:r>
            <a:r>
              <a:rPr lang="en-US" dirty="0" err="1" smtClean="0"/>
              <a:t>s</a:t>
            </a:r>
            <a:r>
              <a:rPr lang="en-US" dirty="0" smtClean="0"/>
              <a:t>)</a:t>
            </a:r>
          </a:p>
          <a:p>
            <a:r>
              <a:rPr lang="en-US" dirty="0" smtClean="0"/>
              <a:t>Alternating narrow anode strips and wider cathode strips deposited on an insulator by photolithography</a:t>
            </a:r>
          </a:p>
          <a:p>
            <a:r>
              <a:rPr lang="en-US" dirty="0" smtClean="0"/>
              <a:t>Were proposed as a solution for the CMS outer tracking but were dropped in </a:t>
            </a:r>
            <a:r>
              <a:rPr lang="en-US" dirty="0" err="1" smtClean="0"/>
              <a:t>favour</a:t>
            </a:r>
            <a:r>
              <a:rPr lang="en-US" dirty="0" smtClean="0"/>
              <a:t> of silicon because it was felt that the technology was not sufficiently mature</a:t>
            </a:r>
          </a:p>
        </p:txBody>
      </p:sp>
      <p:sp>
        <p:nvSpPr>
          <p:cNvPr id="7" name="Text Box 8"/>
          <p:cNvSpPr txBox="1">
            <a:spLocks noChangeArrowheads="1"/>
          </p:cNvSpPr>
          <p:nvPr/>
        </p:nvSpPr>
        <p:spPr bwMode="auto">
          <a:xfrm>
            <a:off x="6119165" y="4038600"/>
            <a:ext cx="3024835" cy="1323439"/>
          </a:xfrm>
          <a:prstGeom prst="rect">
            <a:avLst/>
          </a:prstGeom>
          <a:noFill/>
          <a:ln w="9525">
            <a:noFill/>
            <a:miter lim="800000"/>
            <a:headEnd/>
            <a:tailEnd/>
          </a:ln>
          <a:effectLst/>
        </p:spPr>
        <p:txBody>
          <a:bodyPr wrap="square">
            <a:prstTxWarp prst="textNoShape">
              <a:avLst/>
            </a:prstTxWarp>
            <a:spAutoFit/>
          </a:bodyPr>
          <a:lstStyle/>
          <a:p>
            <a:pPr algn="l"/>
            <a:r>
              <a:rPr lang="en-GB" sz="1600" dirty="0" smtClean="0"/>
              <a:t>Anode: 0V</a:t>
            </a:r>
          </a:p>
          <a:p>
            <a:pPr algn="l"/>
            <a:r>
              <a:rPr lang="en-GB" sz="1600" dirty="0" smtClean="0"/>
              <a:t>Cathodes: </a:t>
            </a:r>
            <a:r>
              <a:rPr lang="en-GB" sz="1600" dirty="0"/>
              <a:t>–520V</a:t>
            </a:r>
          </a:p>
          <a:p>
            <a:pPr algn="l"/>
            <a:r>
              <a:rPr lang="en-GB" sz="1600" dirty="0"/>
              <a:t>Drift </a:t>
            </a:r>
            <a:r>
              <a:rPr lang="en-GB" sz="1600" dirty="0" smtClean="0"/>
              <a:t>cathode: </a:t>
            </a:r>
            <a:r>
              <a:rPr lang="en-GB" sz="1600" dirty="0"/>
              <a:t>-3500V</a:t>
            </a:r>
          </a:p>
          <a:p>
            <a:pPr algn="l"/>
            <a:r>
              <a:rPr lang="en-GB" sz="1600" dirty="0"/>
              <a:t>Gain</a:t>
            </a:r>
            <a:r>
              <a:rPr lang="en-GB" sz="1600" dirty="0" smtClean="0"/>
              <a:t> </a:t>
            </a:r>
            <a:r>
              <a:rPr lang="en-GB" sz="1600" dirty="0" smtClean="0">
                <a:sym typeface="Symbol" pitchFamily="-112" charset="2"/>
              </a:rPr>
              <a:t>~2000</a:t>
            </a:r>
            <a:endParaRPr lang="en-GB" sz="1600" dirty="0">
              <a:sym typeface="Symbol" pitchFamily="-112" charset="2"/>
            </a:endParaRPr>
          </a:p>
          <a:p>
            <a:pPr algn="l"/>
            <a:r>
              <a:rPr lang="en-GB" sz="1600" dirty="0">
                <a:sym typeface="Symbol" pitchFamily="-112" charset="2"/>
              </a:rPr>
              <a:t>Rates up to</a:t>
            </a:r>
            <a:r>
              <a:rPr lang="en-GB" sz="1600" dirty="0" smtClean="0">
                <a:sym typeface="Symbol" pitchFamily="-112" charset="2"/>
              </a:rPr>
              <a:t> 10</a:t>
            </a:r>
            <a:r>
              <a:rPr lang="en-GB" sz="1600" baseline="30000" dirty="0" smtClean="0">
                <a:sym typeface="Symbol" pitchFamily="-112" charset="2"/>
              </a:rPr>
              <a:t>6</a:t>
            </a:r>
            <a:r>
              <a:rPr lang="en-GB" sz="1600" dirty="0" smtClean="0">
                <a:sym typeface="Symbol" pitchFamily="-112" charset="2"/>
              </a:rPr>
              <a:t> </a:t>
            </a:r>
            <a:r>
              <a:rPr lang="en-GB" sz="1600" dirty="0">
                <a:sym typeface="Symbol" pitchFamily="-112" charset="2"/>
              </a:rPr>
              <a:t>particles/mm</a:t>
            </a:r>
            <a:r>
              <a:rPr lang="en-GB" sz="1600" baseline="30000" dirty="0">
                <a:sym typeface="Symbol" pitchFamily="-112" charset="2"/>
              </a:rPr>
              <a:t>2</a:t>
            </a:r>
            <a:r>
              <a:rPr lang="en-GB" sz="1600" dirty="0">
                <a:sym typeface="Symbol" pitchFamily="-112" charset="2"/>
              </a:rPr>
              <a:t>/s</a:t>
            </a:r>
            <a:endParaRPr lang="en-GB" sz="1600" dirty="0"/>
          </a:p>
        </p:txBody>
      </p:sp>
      <p:sp>
        <p:nvSpPr>
          <p:cNvPr id="8" name="TextBox 7"/>
          <p:cNvSpPr txBox="1"/>
          <p:nvPr/>
        </p:nvSpPr>
        <p:spPr>
          <a:xfrm>
            <a:off x="2362200" y="3429000"/>
            <a:ext cx="1506091" cy="369332"/>
          </a:xfrm>
          <a:prstGeom prst="rect">
            <a:avLst/>
          </a:prstGeom>
          <a:noFill/>
        </p:spPr>
        <p:txBody>
          <a:bodyPr wrap="none" rtlCol="0">
            <a:spAutoFit/>
          </a:bodyPr>
          <a:lstStyle/>
          <a:p>
            <a:r>
              <a:rPr lang="en-US" sz="1800" dirty="0" smtClean="0"/>
              <a:t>CMS design:</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MSGCs</a:t>
            </a:r>
            <a:r>
              <a:rPr lang="en-US" dirty="0" smtClean="0"/>
              <a:t>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Cathode strips are arranged between the anode strips for an improved field quality and to improve the rate by </a:t>
            </a:r>
            <a:r>
              <a:rPr lang="en-US" b="1" dirty="0" smtClean="0"/>
              <a:t>fast removal of positive ions</a:t>
            </a:r>
          </a:p>
          <a:p>
            <a:pPr lvl="1"/>
            <a:r>
              <a:rPr lang="en-US" dirty="0" smtClean="0"/>
              <a:t>Reduced dead time between signals</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dirty="0" smtClean="0"/>
              <a:t>Rate and spatial resolution improved </a:t>
            </a:r>
            <a:r>
              <a:rPr lang="en-US" dirty="0" err="1" smtClean="0"/>
              <a:t>w.r.t</a:t>
            </a:r>
            <a:r>
              <a:rPr lang="en-US" dirty="0" smtClean="0"/>
              <a:t>. </a:t>
            </a:r>
            <a:r>
              <a:rPr lang="en-US" dirty="0" err="1" smtClean="0"/>
              <a:t>MWPCs</a:t>
            </a:r>
            <a:r>
              <a:rPr lang="en-US" dirty="0" smtClean="0"/>
              <a:t> by more than an order of magnitude</a:t>
            </a:r>
          </a:p>
          <a:p>
            <a:pPr lvl="1"/>
            <a:r>
              <a:rPr lang="en-US" dirty="0" smtClean="0"/>
              <a:t>Spatial resolution can be a few tens of microns</a:t>
            </a:r>
          </a:p>
          <a:p>
            <a:r>
              <a:rPr lang="en-US" dirty="0" smtClean="0"/>
              <a:t>Segmentation of the cathodes also possible to allow 2-dimensional readout</a:t>
            </a:r>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27</a:t>
            </a:fld>
            <a:endParaRPr lang="en-US"/>
          </a:p>
        </p:txBody>
      </p:sp>
      <p:pic>
        <p:nvPicPr>
          <p:cNvPr id="5" name="Picture 7" descr="F:\wcameron\Detectors\Bitmaps\MGC2.gif"/>
          <p:cNvPicPr>
            <a:picLocks noChangeAspect="1" noChangeArrowheads="1"/>
          </p:cNvPicPr>
          <p:nvPr/>
        </p:nvPicPr>
        <p:blipFill>
          <a:blip r:embed="rId2"/>
          <a:srcRect/>
          <a:stretch>
            <a:fillRect/>
          </a:stretch>
        </p:blipFill>
        <p:spPr bwMode="auto">
          <a:xfrm>
            <a:off x="1295400" y="1981200"/>
            <a:ext cx="6400800" cy="177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wcameron\Detectors\Bitmaps\MGC1.bmp"/>
          <p:cNvPicPr>
            <a:picLocks noChangeAspect="1" noChangeArrowheads="1"/>
          </p:cNvPicPr>
          <p:nvPr/>
        </p:nvPicPr>
        <p:blipFill>
          <a:blip r:embed="rId2"/>
          <a:srcRect/>
          <a:stretch>
            <a:fillRect/>
          </a:stretch>
        </p:blipFill>
        <p:spPr bwMode="auto">
          <a:xfrm>
            <a:off x="3276600" y="609600"/>
            <a:ext cx="3581400" cy="2653213"/>
          </a:xfrm>
          <a:prstGeom prst="rect">
            <a:avLst/>
          </a:prstGeom>
          <a:noFill/>
        </p:spPr>
      </p:pic>
      <p:sp>
        <p:nvSpPr>
          <p:cNvPr id="2" name="Title 1"/>
          <p:cNvSpPr>
            <a:spLocks noGrp="1"/>
          </p:cNvSpPr>
          <p:nvPr>
            <p:ph type="title"/>
          </p:nvPr>
        </p:nvSpPr>
        <p:spPr/>
        <p:txBody>
          <a:bodyPr/>
          <a:lstStyle/>
          <a:p>
            <a:r>
              <a:rPr lang="en-US" dirty="0" smtClean="0"/>
              <a:t>Micro-Gap Chambers</a:t>
            </a:r>
            <a:endParaRPr lang="en-US" dirty="0"/>
          </a:p>
        </p:txBody>
      </p:sp>
      <p:sp>
        <p:nvSpPr>
          <p:cNvPr id="3" name="Content Placeholder 2"/>
          <p:cNvSpPr>
            <a:spLocks noGrp="1"/>
          </p:cNvSpPr>
          <p:nvPr>
            <p:ph idx="1"/>
          </p:nvPr>
        </p:nvSpPr>
        <p:spPr>
          <a:xfrm>
            <a:off x="304800" y="3048000"/>
            <a:ext cx="8568103" cy="2768603"/>
          </a:xfrm>
        </p:spPr>
        <p:txBody>
          <a:bodyPr/>
          <a:lstStyle/>
          <a:p>
            <a:r>
              <a:rPr lang="en-US" dirty="0" smtClean="0"/>
              <a:t>Comparison of the time development of the induced charge on the electrodes of various chambers:</a:t>
            </a:r>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28</a:t>
            </a:fld>
            <a:endParaRPr lang="en-US"/>
          </a:p>
        </p:txBody>
      </p:sp>
      <p:pic>
        <p:nvPicPr>
          <p:cNvPr id="6" name="Picture 5" descr="F:\wcameron\Detectors\Bitmaps\MGC2.gif"/>
          <p:cNvPicPr>
            <a:picLocks noChangeAspect="1" noChangeArrowheads="1"/>
          </p:cNvPicPr>
          <p:nvPr/>
        </p:nvPicPr>
        <p:blipFill>
          <a:blip r:embed="rId3"/>
          <a:srcRect/>
          <a:stretch>
            <a:fillRect/>
          </a:stretch>
        </p:blipFill>
        <p:spPr bwMode="auto">
          <a:xfrm>
            <a:off x="438150" y="3733932"/>
            <a:ext cx="2653740" cy="2509705"/>
          </a:xfrm>
          <a:prstGeom prst="rect">
            <a:avLst/>
          </a:prstGeom>
          <a:noFill/>
        </p:spPr>
      </p:pic>
      <p:pic>
        <p:nvPicPr>
          <p:cNvPr id="7" name="Picture 6" descr="F:\wcameron\Detectors\Bitmaps\MGC3.gif"/>
          <p:cNvPicPr>
            <a:picLocks noChangeAspect="1" noChangeArrowheads="1"/>
          </p:cNvPicPr>
          <p:nvPr/>
        </p:nvPicPr>
        <p:blipFill>
          <a:blip r:embed="rId4"/>
          <a:srcRect/>
          <a:stretch>
            <a:fillRect/>
          </a:stretch>
        </p:blipFill>
        <p:spPr bwMode="auto">
          <a:xfrm>
            <a:off x="3333750" y="3736584"/>
            <a:ext cx="2723575" cy="2538803"/>
          </a:xfrm>
          <a:prstGeom prst="rect">
            <a:avLst/>
          </a:prstGeom>
          <a:noFill/>
        </p:spPr>
      </p:pic>
      <p:sp>
        <p:nvSpPr>
          <p:cNvPr id="10" name="Text Box 11"/>
          <p:cNvSpPr txBox="1">
            <a:spLocks noChangeArrowheads="1"/>
          </p:cNvSpPr>
          <p:nvPr/>
        </p:nvSpPr>
        <p:spPr bwMode="auto">
          <a:xfrm>
            <a:off x="838200" y="3886200"/>
            <a:ext cx="996687" cy="400110"/>
          </a:xfrm>
          <a:prstGeom prst="rect">
            <a:avLst/>
          </a:prstGeom>
          <a:noFill/>
          <a:ln w="9525">
            <a:noFill/>
            <a:miter lim="800000"/>
            <a:headEnd/>
            <a:tailEnd/>
          </a:ln>
          <a:effectLst/>
        </p:spPr>
        <p:txBody>
          <a:bodyPr wrap="none">
            <a:prstTxWarp prst="textNoShape">
              <a:avLst/>
            </a:prstTxWarp>
            <a:spAutoFit/>
          </a:bodyPr>
          <a:lstStyle/>
          <a:p>
            <a:r>
              <a:rPr lang="en-GB" sz="2000" dirty="0">
                <a:solidFill>
                  <a:srgbClr val="FF3300"/>
                </a:solidFill>
              </a:rPr>
              <a:t>MWPC</a:t>
            </a:r>
            <a:endParaRPr lang="en-US" sz="2000" dirty="0">
              <a:solidFill>
                <a:srgbClr val="FF3300"/>
              </a:solidFill>
            </a:endParaRPr>
          </a:p>
        </p:txBody>
      </p:sp>
      <p:sp>
        <p:nvSpPr>
          <p:cNvPr id="11" name="Text Box 13"/>
          <p:cNvSpPr txBox="1">
            <a:spLocks noChangeArrowheads="1"/>
          </p:cNvSpPr>
          <p:nvPr/>
        </p:nvSpPr>
        <p:spPr bwMode="auto">
          <a:xfrm>
            <a:off x="3733800" y="3886200"/>
            <a:ext cx="954107" cy="400110"/>
          </a:xfrm>
          <a:prstGeom prst="rect">
            <a:avLst/>
          </a:prstGeom>
          <a:noFill/>
          <a:ln w="9525">
            <a:noFill/>
            <a:miter lim="800000"/>
            <a:headEnd/>
            <a:tailEnd/>
          </a:ln>
          <a:effectLst/>
        </p:spPr>
        <p:txBody>
          <a:bodyPr wrap="none">
            <a:prstTxWarp prst="textNoShape">
              <a:avLst/>
            </a:prstTxWarp>
            <a:spAutoFit/>
          </a:bodyPr>
          <a:lstStyle/>
          <a:p>
            <a:r>
              <a:rPr lang="en-GB" sz="2000" dirty="0">
                <a:solidFill>
                  <a:srgbClr val="FF3300"/>
                </a:solidFill>
              </a:rPr>
              <a:t>MSGC</a:t>
            </a:r>
            <a:endParaRPr lang="en-US" sz="2000" dirty="0">
              <a:solidFill>
                <a:srgbClr val="FF3300"/>
              </a:solidFill>
            </a:endParaRPr>
          </a:p>
        </p:txBody>
      </p:sp>
      <p:pic>
        <p:nvPicPr>
          <p:cNvPr id="12" name="Picture 11" descr="F:\wcameron\Detectors\Bitmaps\MGC4.gif"/>
          <p:cNvPicPr>
            <a:picLocks noChangeAspect="1" noChangeArrowheads="1"/>
          </p:cNvPicPr>
          <p:nvPr/>
        </p:nvPicPr>
        <p:blipFill>
          <a:blip r:embed="rId5"/>
          <a:srcRect/>
          <a:stretch>
            <a:fillRect/>
          </a:stretch>
        </p:blipFill>
        <p:spPr bwMode="auto">
          <a:xfrm>
            <a:off x="6229350" y="3733800"/>
            <a:ext cx="2671199" cy="2508250"/>
          </a:xfrm>
          <a:prstGeom prst="rect">
            <a:avLst/>
          </a:prstGeom>
          <a:noFill/>
        </p:spPr>
      </p:pic>
      <p:sp>
        <p:nvSpPr>
          <p:cNvPr id="13" name="Text Box 10"/>
          <p:cNvSpPr txBox="1">
            <a:spLocks noChangeArrowheads="1"/>
          </p:cNvSpPr>
          <p:nvPr/>
        </p:nvSpPr>
        <p:spPr bwMode="auto">
          <a:xfrm>
            <a:off x="7543800" y="4191000"/>
            <a:ext cx="783037" cy="400110"/>
          </a:xfrm>
          <a:prstGeom prst="rect">
            <a:avLst/>
          </a:prstGeom>
          <a:noFill/>
          <a:ln w="9525">
            <a:noFill/>
            <a:miter lim="800000"/>
            <a:headEnd/>
            <a:tailEnd/>
          </a:ln>
          <a:effectLst/>
        </p:spPr>
        <p:txBody>
          <a:bodyPr wrap="none">
            <a:prstTxWarp prst="textNoShape">
              <a:avLst/>
            </a:prstTxWarp>
            <a:spAutoFit/>
          </a:bodyPr>
          <a:lstStyle/>
          <a:p>
            <a:r>
              <a:rPr lang="en-GB" sz="2000" dirty="0">
                <a:solidFill>
                  <a:srgbClr val="FF3300"/>
                </a:solidFill>
              </a:rPr>
              <a:t>MCG</a:t>
            </a:r>
            <a:endParaRPr lang="en-US" sz="2000" dirty="0">
              <a:solidFill>
                <a:srgbClr val="FF3300"/>
              </a:solidFill>
            </a:endParaRPr>
          </a:p>
        </p:txBody>
      </p:sp>
      <p:sp>
        <p:nvSpPr>
          <p:cNvPr id="14" name="Content Placeholder 2"/>
          <p:cNvSpPr txBox="1">
            <a:spLocks/>
          </p:cNvSpPr>
          <p:nvPr/>
        </p:nvSpPr>
        <p:spPr bwMode="auto">
          <a:xfrm>
            <a:off x="304801" y="685801"/>
            <a:ext cx="2743199"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Blip>
                <a:blip r:embed="rId6"/>
              </a:buBlip>
              <a:tabLst/>
              <a:defRPr/>
            </a:pPr>
            <a:r>
              <a:rPr kumimoji="0" lang="en-US" sz="1900" b="0" i="0" u="none" strike="noStrike" kern="0" cap="none" spc="0" normalizeH="0" baseline="0" noProof="0" dirty="0" smtClean="0">
                <a:ln>
                  <a:noFill/>
                </a:ln>
                <a:solidFill>
                  <a:schemeClr val="accent2"/>
                </a:solidFill>
                <a:effectLst/>
                <a:uLnTx/>
                <a:uFillTx/>
                <a:latin typeface="+mn-lt"/>
                <a:ea typeface="ＭＳ Ｐゴシック" pitchFamily="-112" charset="-128"/>
                <a:cs typeface="ＭＳ Ｐゴシック" pitchFamily="-112" charset="-128"/>
              </a:rPr>
              <a:t>Enhanced type of MSGC with anode and cathode</a:t>
            </a:r>
            <a:r>
              <a:rPr kumimoji="0" lang="en-US" sz="1900" b="0" i="0" u="none" strike="noStrike" kern="0" cap="none" spc="0" normalizeH="0" noProof="0" dirty="0" smtClean="0">
                <a:ln>
                  <a:noFill/>
                </a:ln>
                <a:solidFill>
                  <a:schemeClr val="accent2"/>
                </a:solidFill>
                <a:effectLst/>
                <a:uLnTx/>
                <a:uFillTx/>
                <a:latin typeface="+mn-lt"/>
                <a:ea typeface="ＭＳ Ｐゴシック" pitchFamily="-112" charset="-128"/>
                <a:cs typeface="ＭＳ Ｐゴシック" pitchFamily="-112" charset="-128"/>
              </a:rPr>
              <a:t> separated by a layer of insulating film</a:t>
            </a:r>
            <a:endParaRPr kumimoji="0" lang="en-US" sz="1900" b="0" i="0" u="none" strike="noStrike" kern="0" cap="none" spc="0" normalizeH="0" baseline="0" noProof="0" dirty="0">
              <a:ln>
                <a:noFill/>
              </a:ln>
              <a:solidFill>
                <a:schemeClr val="accent2"/>
              </a:solidFill>
              <a:effectLst/>
              <a:uLnTx/>
              <a:uFillTx/>
              <a:latin typeface="+mn-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Electron Multiplier (GEM)</a:t>
            </a:r>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29</a:t>
            </a:fld>
            <a:endParaRPr lang="en-US"/>
          </a:p>
        </p:txBody>
      </p:sp>
      <p:pic>
        <p:nvPicPr>
          <p:cNvPr id="5" name="Picture 4" descr="J:\Detectors\Bitmaps\GEM1.gif"/>
          <p:cNvPicPr>
            <a:picLocks noChangeAspect="1" noChangeArrowheads="1"/>
          </p:cNvPicPr>
          <p:nvPr/>
        </p:nvPicPr>
        <p:blipFill>
          <a:blip r:embed="rId2"/>
          <a:srcRect/>
          <a:stretch>
            <a:fillRect/>
          </a:stretch>
        </p:blipFill>
        <p:spPr bwMode="auto">
          <a:xfrm>
            <a:off x="152400" y="762000"/>
            <a:ext cx="5319017" cy="2514599"/>
          </a:xfrm>
          <a:prstGeom prst="rect">
            <a:avLst/>
          </a:prstGeom>
          <a:noFill/>
        </p:spPr>
      </p:pic>
      <p:pic>
        <p:nvPicPr>
          <p:cNvPr id="8" name="Picture 7"/>
          <p:cNvPicPr>
            <a:picLocks noChangeAspect="1"/>
          </p:cNvPicPr>
          <p:nvPr/>
        </p:nvPicPr>
        <p:blipFill>
          <a:blip r:embed="rId3"/>
          <a:stretch>
            <a:fillRect/>
          </a:stretch>
        </p:blipFill>
        <p:spPr>
          <a:xfrm rot="10800000">
            <a:off x="5715000" y="838200"/>
            <a:ext cx="2667000" cy="2516038"/>
          </a:xfrm>
          <a:prstGeom prst="rect">
            <a:avLst/>
          </a:prstGeom>
        </p:spPr>
      </p:pic>
      <p:sp>
        <p:nvSpPr>
          <p:cNvPr id="9" name="Content Placeholder 2"/>
          <p:cNvSpPr>
            <a:spLocks noGrp="1"/>
          </p:cNvSpPr>
          <p:nvPr>
            <p:ph idx="1"/>
          </p:nvPr>
        </p:nvSpPr>
        <p:spPr>
          <a:xfrm>
            <a:off x="297478" y="3657600"/>
            <a:ext cx="8568103" cy="2540002"/>
          </a:xfrm>
        </p:spPr>
        <p:txBody>
          <a:bodyPr/>
          <a:lstStyle/>
          <a:p>
            <a:r>
              <a:rPr lang="en-US" dirty="0" smtClean="0"/>
              <a:t>Thin layer of insulating foil coated on both sides with metal film</a:t>
            </a:r>
          </a:p>
          <a:p>
            <a:r>
              <a:rPr lang="en-US" dirty="0" smtClean="0"/>
              <a:t>Contains chemically produced holes of size ~50-100</a:t>
            </a:r>
            <a:r>
              <a:rPr lang="en-US" dirty="0" smtClean="0">
                <a:latin typeface="Symbol" charset="2"/>
                <a:cs typeface="Symbol" charset="2"/>
              </a:rPr>
              <a:t>m</a:t>
            </a:r>
            <a:r>
              <a:rPr lang="en-US" dirty="0" smtClean="0"/>
              <a:t>m</a:t>
            </a:r>
          </a:p>
          <a:p>
            <a:r>
              <a:rPr lang="en-US" dirty="0" smtClean="0"/>
              <a:t>The two metal films are have different voltages, creating a strong E field in the holes</a:t>
            </a:r>
          </a:p>
          <a:p>
            <a:r>
              <a:rPr lang="en-US" dirty="0" smtClean="0"/>
              <a:t>Gas multiplication avalanche occurs when a charge passes through a hole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81000" y="609600"/>
            <a:ext cx="8534400" cy="5330825"/>
          </a:xfrm>
        </p:spPr>
        <p:txBody>
          <a:bodyPr/>
          <a:lstStyle/>
          <a:p>
            <a:r>
              <a:rPr lang="en-US" dirty="0" smtClean="0"/>
              <a:t> Fast charged particles ionize atoms of gas</a:t>
            </a:r>
          </a:p>
          <a:p>
            <a:r>
              <a:rPr lang="en-US" dirty="0" smtClean="0"/>
              <a:t> Ionization can be detected and used to infer the “track” of the particle</a:t>
            </a:r>
          </a:p>
          <a:p>
            <a:r>
              <a:rPr lang="en-US" dirty="0" smtClean="0"/>
              <a:t> The classic “tracking device” was the bubble chamber</a:t>
            </a:r>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3</a:t>
            </a:fld>
            <a:endParaRPr lang="en-US" dirty="0"/>
          </a:p>
        </p:txBody>
      </p:sp>
      <p:pic>
        <p:nvPicPr>
          <p:cNvPr id="7" name="Picture 6" descr="F:\wcameron\Detectors\Bitmaps\BubbleChamber.bmp"/>
          <p:cNvPicPr>
            <a:picLocks noChangeAspect="1" noChangeArrowheads="1"/>
          </p:cNvPicPr>
          <p:nvPr/>
        </p:nvPicPr>
        <p:blipFill>
          <a:blip r:embed="rId2"/>
          <a:srcRect/>
          <a:stretch>
            <a:fillRect/>
          </a:stretch>
        </p:blipFill>
        <p:spPr bwMode="auto">
          <a:xfrm>
            <a:off x="381000" y="1905000"/>
            <a:ext cx="5257800" cy="4316262"/>
          </a:xfrm>
          <a:prstGeom prst="rect">
            <a:avLst/>
          </a:prstGeom>
          <a:noFill/>
        </p:spPr>
      </p:pic>
      <p:sp>
        <p:nvSpPr>
          <p:cNvPr id="9" name="Content Placeholder 2"/>
          <p:cNvSpPr txBox="1">
            <a:spLocks/>
          </p:cNvSpPr>
          <p:nvPr/>
        </p:nvSpPr>
        <p:spPr bwMode="auto">
          <a:xfrm>
            <a:off x="5410200" y="2286000"/>
            <a:ext cx="3581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Blip>
                <a:blip r:embed="rId3"/>
              </a:buBlip>
              <a:tabLst/>
              <a:defRPr/>
            </a:pPr>
            <a:r>
              <a:rPr kumimoji="0" lang="en-US" sz="1900" b="0" i="0" u="none" strike="noStrike" kern="0" cap="none" spc="0" normalizeH="0" baseline="0" noProof="0" dirty="0" smtClean="0">
                <a:ln>
                  <a:noFill/>
                </a:ln>
                <a:solidFill>
                  <a:schemeClr val="accent2"/>
                </a:solidFill>
                <a:effectLst/>
                <a:uLnTx/>
                <a:uFillTx/>
                <a:latin typeface="+mn-lt"/>
                <a:ea typeface="ＭＳ Ｐゴシック" pitchFamily="-112" charset="-128"/>
                <a:cs typeface="ＭＳ Ｐゴシック" pitchFamily="-112" charset="-128"/>
              </a:rPr>
              <a:t>Limitations:</a:t>
            </a:r>
          </a:p>
          <a:p>
            <a:pPr marL="742950" lvl="1" indent="-285750" algn="l" eaLnBrk="1" hangingPunct="1">
              <a:spcBef>
                <a:spcPct val="20000"/>
              </a:spcBef>
              <a:buClr>
                <a:srgbClr val="FF0000"/>
              </a:buClr>
              <a:buSzPct val="60000"/>
              <a:buBlip>
                <a:blip r:embed="rId4"/>
              </a:buBlip>
              <a:defRPr/>
            </a:pPr>
            <a:r>
              <a:rPr lang="en-GB" sz="1800" kern="0" dirty="0" smtClean="0">
                <a:solidFill>
                  <a:schemeClr val="tx2"/>
                </a:solidFill>
                <a:ea typeface="ＭＳ Ｐゴシック" pitchFamily="26" charset="-128"/>
              </a:rPr>
              <a:t>Track information recorded on photographic film and must be analyzed frame by frame</a:t>
            </a:r>
            <a:endParaRPr kumimoji="0" lang="en-GB" sz="1800" b="0" i="0" u="none" strike="noStrike" kern="0" cap="none" spc="0" normalizeH="0" baseline="0" noProof="0" dirty="0" smtClean="0">
              <a:ln>
                <a:noFill/>
              </a:ln>
              <a:solidFill>
                <a:schemeClr val="tx2"/>
              </a:solidFill>
              <a:effectLst/>
              <a:uLnTx/>
              <a:uFillTx/>
              <a:latin typeface="+mn-lt"/>
              <a:ea typeface="ＭＳ Ｐゴシック" pitchFamily="26" charset="-128"/>
            </a:endParaRPr>
          </a:p>
          <a:p>
            <a:pPr marL="742950" marR="0" lvl="1" indent="-285750" algn="l" defTabSz="914400" rtl="0" eaLnBrk="1" fontAlgn="base" latinLnBrk="0" hangingPunct="1">
              <a:lnSpc>
                <a:spcPct val="100000"/>
              </a:lnSpc>
              <a:spcBef>
                <a:spcPct val="20000"/>
              </a:spcBef>
              <a:spcAft>
                <a:spcPct val="0"/>
              </a:spcAft>
              <a:buClr>
                <a:srgbClr val="FF0000"/>
              </a:buClr>
              <a:buSzPct val="60000"/>
              <a:buFont typeface="Wingdings" pitchFamily="-112" charset="2"/>
              <a:buBlip>
                <a:blip r:embed="rId4"/>
              </a:buBlip>
              <a:tabLst/>
              <a:defRPr/>
            </a:pPr>
            <a:r>
              <a:rPr kumimoji="0" lang="en-GB" sz="1800" b="0" i="0" u="none" strike="noStrike" kern="0" cap="none" spc="0" normalizeH="0" baseline="0" noProof="0" dirty="0" smtClean="0">
                <a:ln>
                  <a:noFill/>
                </a:ln>
                <a:solidFill>
                  <a:schemeClr val="tx2"/>
                </a:solidFill>
                <a:effectLst/>
                <a:uLnTx/>
                <a:uFillTx/>
                <a:latin typeface="+mn-lt"/>
                <a:ea typeface="ＭＳ Ｐゴシック" pitchFamily="26" charset="-128"/>
              </a:rPr>
              <a:t>Only sensitive for a short period of time (liquid must be in a superheated phase)</a:t>
            </a:r>
          </a:p>
          <a:p>
            <a:pPr marL="742950" marR="0" lvl="1" indent="-285750" algn="l" defTabSz="914400" rtl="0" eaLnBrk="1" fontAlgn="base" latinLnBrk="0" hangingPunct="1">
              <a:lnSpc>
                <a:spcPct val="100000"/>
              </a:lnSpc>
              <a:spcBef>
                <a:spcPct val="20000"/>
              </a:spcBef>
              <a:spcAft>
                <a:spcPct val="0"/>
              </a:spcAft>
              <a:buClr>
                <a:srgbClr val="FF0000"/>
              </a:buClr>
              <a:buSzPct val="60000"/>
              <a:buFont typeface="Wingdings" pitchFamily="-112" charset="2"/>
              <a:buBlip>
                <a:blip r:embed="rId4"/>
              </a:buBlip>
              <a:tabLst/>
              <a:defRPr/>
            </a:pPr>
            <a:r>
              <a:rPr kumimoji="0" lang="en-GB" sz="1800" b="0" i="0" u="none" strike="noStrike" kern="0" cap="none" spc="0" normalizeH="0" baseline="0" noProof="0" dirty="0" smtClean="0">
                <a:ln>
                  <a:noFill/>
                </a:ln>
                <a:solidFill>
                  <a:schemeClr val="tx2"/>
                </a:solidFill>
                <a:effectLst/>
                <a:uLnTx/>
                <a:uFillTx/>
                <a:latin typeface="+mn-lt"/>
                <a:ea typeface="ＭＳ Ｐゴシック" pitchFamily="26" charset="-128"/>
              </a:rPr>
              <a:t>Selective trigger cannot be used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GEMs</a:t>
            </a:r>
            <a:r>
              <a:rPr lang="en-US" dirty="0" smtClean="0"/>
              <a:t>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Use in combination with MSGC to achieve high gain with small applied voltage</a:t>
            </a:r>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30</a:t>
            </a:fld>
            <a:endParaRPr lang="en-US"/>
          </a:p>
        </p:txBody>
      </p:sp>
      <p:pic>
        <p:nvPicPr>
          <p:cNvPr id="5" name="Picture 10" descr="D:\Detectors\Bitmaps\GEM4.gif"/>
          <p:cNvPicPr>
            <a:picLocks noChangeAspect="1" noChangeArrowheads="1"/>
          </p:cNvPicPr>
          <p:nvPr/>
        </p:nvPicPr>
        <p:blipFill>
          <a:blip r:embed="rId2"/>
          <a:srcRect/>
          <a:stretch>
            <a:fillRect/>
          </a:stretch>
        </p:blipFill>
        <p:spPr bwMode="auto">
          <a:xfrm>
            <a:off x="0" y="2362200"/>
            <a:ext cx="4791234" cy="2217738"/>
          </a:xfrm>
          <a:prstGeom prst="rect">
            <a:avLst/>
          </a:prstGeom>
          <a:noFill/>
        </p:spPr>
      </p:pic>
      <p:pic>
        <p:nvPicPr>
          <p:cNvPr id="6" name="Picture 4" descr="D:\Detectors\Bitmaps\GEM3.gif"/>
          <p:cNvPicPr>
            <a:picLocks noChangeAspect="1" noChangeArrowheads="1"/>
          </p:cNvPicPr>
          <p:nvPr/>
        </p:nvPicPr>
        <p:blipFill>
          <a:blip r:embed="rId3"/>
          <a:srcRect/>
          <a:stretch>
            <a:fillRect/>
          </a:stretch>
        </p:blipFill>
        <p:spPr bwMode="auto">
          <a:xfrm>
            <a:off x="4572000" y="1905000"/>
            <a:ext cx="4572000" cy="347330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Ionization and Energy Loss</a:t>
            </a:r>
            <a:endParaRPr lang="en-US" dirty="0"/>
          </a:p>
        </p:txBody>
      </p:sp>
      <p:sp>
        <p:nvSpPr>
          <p:cNvPr id="3" name="Content Placeholder 2"/>
          <p:cNvSpPr>
            <a:spLocks noGrp="1"/>
          </p:cNvSpPr>
          <p:nvPr>
            <p:ph idx="1"/>
          </p:nvPr>
        </p:nvSpPr>
        <p:spPr>
          <a:xfrm>
            <a:off x="304800" y="685800"/>
            <a:ext cx="8686800" cy="5330825"/>
          </a:xfrm>
        </p:spPr>
        <p:txBody>
          <a:bodyPr/>
          <a:lstStyle/>
          <a:p>
            <a:r>
              <a:rPr lang="en-GB" dirty="0" smtClean="0"/>
              <a:t>If W is the energy required to create an ion electron pair then the total primary ionization is:</a:t>
            </a:r>
          </a:p>
          <a:p>
            <a:pPr lvl="1"/>
            <a:r>
              <a:rPr lang="en-GB" i="1" dirty="0" err="1" smtClean="0">
                <a:latin typeface="Times New Roman"/>
                <a:cs typeface="Times New Roman"/>
                <a:sym typeface="Symbol" pitchFamily="-112" charset="2"/>
              </a:rPr>
              <a:t>n</a:t>
            </a:r>
            <a:r>
              <a:rPr lang="en-GB" i="1" baseline="-25000" dirty="0" err="1" smtClean="0">
                <a:latin typeface="Times New Roman"/>
                <a:cs typeface="Times New Roman"/>
                <a:sym typeface="Symbol" pitchFamily="-112" charset="2"/>
              </a:rPr>
              <a:t>prim</a:t>
            </a:r>
            <a:r>
              <a:rPr lang="en-GB" i="1" dirty="0" smtClean="0">
                <a:latin typeface="Times New Roman"/>
                <a:cs typeface="Times New Roman"/>
                <a:sym typeface="Symbol" pitchFamily="-112" charset="2"/>
              </a:rPr>
              <a:t> = E/W</a:t>
            </a:r>
          </a:p>
          <a:p>
            <a:pPr lvl="1">
              <a:buNone/>
            </a:pPr>
            <a:r>
              <a:rPr lang="en-GB" dirty="0" smtClean="0">
                <a:sym typeface="Symbol" pitchFamily="-112" charset="2"/>
              </a:rPr>
              <a:t>	where </a:t>
            </a:r>
            <a:r>
              <a:rPr lang="en-GB" i="1" dirty="0" smtClean="0">
                <a:latin typeface="Times New Roman"/>
                <a:cs typeface="Times New Roman"/>
                <a:sym typeface="Symbol" pitchFamily="-112" charset="2"/>
              </a:rPr>
              <a:t>E</a:t>
            </a:r>
            <a:r>
              <a:rPr lang="en-GB" dirty="0" smtClean="0">
                <a:sym typeface="Symbol" pitchFamily="-112" charset="2"/>
              </a:rPr>
              <a:t> is the energy</a:t>
            </a:r>
          </a:p>
          <a:p>
            <a:pPr lvl="1">
              <a:buNone/>
            </a:pPr>
            <a:r>
              <a:rPr lang="en-GB" dirty="0" smtClean="0">
                <a:sym typeface="Symbol" pitchFamily="-112" charset="2"/>
              </a:rPr>
              <a:t>	lost by the particle</a:t>
            </a:r>
            <a:endParaRPr lang="en-US" dirty="0" smtClean="0">
              <a:sym typeface="Symbol" pitchFamily="-112" charset="2"/>
            </a:endParaRPr>
          </a:p>
          <a:p>
            <a:endParaRPr lang="en-GB" dirty="0" smtClean="0"/>
          </a:p>
          <a:p>
            <a:endParaRPr lang="en-GB" dirty="0" smtClean="0"/>
          </a:p>
          <a:p>
            <a:endParaRPr lang="en-GB" dirty="0" smtClean="0"/>
          </a:p>
          <a:p>
            <a:pPr>
              <a:buNone/>
            </a:pPr>
            <a:endParaRPr lang="en-GB" dirty="0" smtClean="0"/>
          </a:p>
          <a:p>
            <a:endParaRPr lang="en-GB" dirty="0" smtClean="0"/>
          </a:p>
          <a:p>
            <a:endParaRPr lang="en-GB" dirty="0" smtClean="0"/>
          </a:p>
          <a:p>
            <a:r>
              <a:rPr lang="en-GB" dirty="0" smtClean="0"/>
              <a:t>The total number of ions is 3 to 4*</a:t>
            </a:r>
            <a:r>
              <a:rPr lang="en-GB" i="1" dirty="0" err="1" smtClean="0">
                <a:latin typeface="Times New Roman"/>
                <a:cs typeface="Times New Roman"/>
              </a:rPr>
              <a:t>n</a:t>
            </a:r>
            <a:r>
              <a:rPr lang="en-GB" i="1" baseline="-25000" dirty="0" err="1" smtClean="0">
                <a:latin typeface="Times New Roman"/>
                <a:cs typeface="Times New Roman"/>
              </a:rPr>
              <a:t>prim</a:t>
            </a:r>
            <a:r>
              <a:rPr lang="en-GB" baseline="-25000" dirty="0" smtClean="0"/>
              <a:t> </a:t>
            </a:r>
            <a:r>
              <a:rPr lang="en-GB" dirty="0" smtClean="0"/>
              <a:t>so only ~100 pairs are created per cm</a:t>
            </a:r>
          </a:p>
          <a:p>
            <a:r>
              <a:rPr lang="en-GB" dirty="0" smtClean="0"/>
              <a:t>It is necessary to </a:t>
            </a:r>
            <a:r>
              <a:rPr lang="en-GB" b="1" dirty="0" smtClean="0">
                <a:solidFill>
                  <a:srgbClr val="FF3300"/>
                </a:solidFill>
              </a:rPr>
              <a:t>amplify</a:t>
            </a:r>
            <a:r>
              <a:rPr lang="en-GB" dirty="0" smtClean="0"/>
              <a:t> the signal.</a:t>
            </a:r>
          </a:p>
          <a:p>
            <a:r>
              <a:rPr lang="en-GB" dirty="0" smtClean="0"/>
              <a:t>Electronic amplifiers have inherent noise equivalent to ~1000 input electrons so other techniques are needed.</a:t>
            </a:r>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4</a:t>
            </a:fld>
            <a:endParaRPr lang="en-US"/>
          </a:p>
        </p:txBody>
      </p:sp>
      <p:pic>
        <p:nvPicPr>
          <p:cNvPr id="5" name="Picture 7" descr="F:\wcameron\Detectors\Bitmaps\NumberOfIons.gif"/>
          <p:cNvPicPr>
            <a:picLocks noChangeAspect="1" noChangeArrowheads="1"/>
          </p:cNvPicPr>
          <p:nvPr/>
        </p:nvPicPr>
        <p:blipFill>
          <a:blip r:embed="rId3"/>
          <a:srcRect/>
          <a:stretch>
            <a:fillRect/>
          </a:stretch>
        </p:blipFill>
        <p:spPr bwMode="auto">
          <a:xfrm>
            <a:off x="3962400" y="1066799"/>
            <a:ext cx="3581400" cy="3566477"/>
          </a:xfrm>
          <a:prstGeom prst="rect">
            <a:avLst/>
          </a:prstGeom>
          <a:noFill/>
        </p:spPr>
      </p:pic>
      <p:graphicFrame>
        <p:nvGraphicFramePr>
          <p:cNvPr id="6" name="Object 5"/>
          <p:cNvGraphicFramePr>
            <a:graphicFrameLocks noChangeAspect="1"/>
          </p:cNvGraphicFramePr>
          <p:nvPr/>
        </p:nvGraphicFramePr>
        <p:xfrm>
          <a:off x="1143000" y="2667000"/>
          <a:ext cx="2033112" cy="685800"/>
        </p:xfrm>
        <a:graphic>
          <a:graphicData uri="http://schemas.openxmlformats.org/presentationml/2006/ole">
            <p:oleObj spid="_x0000_s215042" name="Equation" r:id="rId4" imgW="1092200" imgH="3683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Avalanche Multiplication</a:t>
            </a:r>
            <a:endParaRPr lang="en-US" dirty="0"/>
          </a:p>
        </p:txBody>
      </p:sp>
      <p:sp>
        <p:nvSpPr>
          <p:cNvPr id="3" name="Content Placeholder 2"/>
          <p:cNvSpPr>
            <a:spLocks noGrp="1"/>
          </p:cNvSpPr>
          <p:nvPr>
            <p:ph idx="1"/>
          </p:nvPr>
        </p:nvSpPr>
        <p:spPr>
          <a:xfrm>
            <a:off x="304800" y="762000"/>
            <a:ext cx="8568103" cy="5330825"/>
          </a:xfrm>
        </p:spPr>
        <p:txBody>
          <a:bodyPr/>
          <a:lstStyle/>
          <a:p>
            <a:r>
              <a:rPr lang="en-GB" dirty="0" smtClean="0"/>
              <a:t>The trick is to use avalanche multiplication of ionisation in the gas. This can be achieved by accelerating the primary ionisation electrons in an electric field to the point where they can also cause ionisation</a:t>
            </a:r>
            <a:endParaRPr lang="en-US" dirty="0" smtClean="0"/>
          </a:p>
        </p:txBody>
      </p:sp>
      <p:sp>
        <p:nvSpPr>
          <p:cNvPr id="4" name="Slide Number Placeholder 3"/>
          <p:cNvSpPr>
            <a:spLocks noGrp="1"/>
          </p:cNvSpPr>
          <p:nvPr>
            <p:ph type="sldNum" sz="quarter" idx="11"/>
          </p:nvPr>
        </p:nvSpPr>
        <p:spPr/>
        <p:txBody>
          <a:bodyPr/>
          <a:lstStyle/>
          <a:p>
            <a:fld id="{79452AAF-2F29-48D1-8D12-B5EB9E37B345}" type="slidenum">
              <a:rPr lang="en-US" smtClean="0"/>
              <a:pPr/>
              <a:t>5</a:t>
            </a:fld>
            <a:endParaRPr lang="en-US"/>
          </a:p>
        </p:txBody>
      </p:sp>
      <p:pic>
        <p:nvPicPr>
          <p:cNvPr id="5" name="Picture 7" descr="F:\wcameron\Detectors\Bitmaps\ElectricFields2.gif"/>
          <p:cNvPicPr>
            <a:picLocks noChangeAspect="1" noChangeArrowheads="1"/>
          </p:cNvPicPr>
          <p:nvPr/>
        </p:nvPicPr>
        <p:blipFill>
          <a:blip r:embed="rId2"/>
          <a:srcRect/>
          <a:stretch>
            <a:fillRect/>
          </a:stretch>
        </p:blipFill>
        <p:spPr bwMode="auto">
          <a:xfrm>
            <a:off x="3429000" y="1752600"/>
            <a:ext cx="4648200" cy="4330910"/>
          </a:xfrm>
          <a:prstGeom prst="rect">
            <a:avLst/>
          </a:prstGeom>
          <a:noFill/>
        </p:spPr>
      </p:pic>
      <p:sp>
        <p:nvSpPr>
          <p:cNvPr id="6" name="Content Placeholder 2"/>
          <p:cNvSpPr txBox="1">
            <a:spLocks/>
          </p:cNvSpPr>
          <p:nvPr/>
        </p:nvSpPr>
        <p:spPr bwMode="auto">
          <a:xfrm>
            <a:off x="304800" y="1905000"/>
            <a:ext cx="2826722" cy="1952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Blip>
                <a:blip r:embed="rId3"/>
              </a:buBlip>
              <a:tabLst/>
              <a:defRPr/>
            </a:pPr>
            <a:r>
              <a:rPr kumimoji="0" lang="en-GB" sz="1900" b="0" i="0" u="none" strike="noStrike" kern="0" cap="none" spc="0" normalizeH="0" baseline="0" noProof="0" dirty="0" smtClean="0">
                <a:ln>
                  <a:noFill/>
                </a:ln>
                <a:solidFill>
                  <a:schemeClr val="accent2"/>
                </a:solidFill>
                <a:effectLst/>
                <a:uLnTx/>
                <a:uFillTx/>
                <a:latin typeface="+mn-lt"/>
                <a:ea typeface="ＭＳ Ｐゴシック" pitchFamily="-112" charset="-128"/>
                <a:cs typeface="ＭＳ Ｐゴシック" pitchFamily="-112" charset="-128"/>
              </a:rPr>
              <a:t>The number of ion pairs is controlled by the applied voltage and the radius of the anode and can rise exponentially.</a:t>
            </a:r>
            <a:endParaRPr kumimoji="0" lang="en-US" sz="1900" b="0" i="0" u="none" strike="noStrike" kern="0" cap="none" spc="0" normalizeH="0" baseline="0" noProof="0" dirty="0" smtClean="0">
              <a:ln>
                <a:noFill/>
              </a:ln>
              <a:solidFill>
                <a:schemeClr val="accent2"/>
              </a:solidFill>
              <a:effectLst/>
              <a:uLnTx/>
              <a:uFillTx/>
              <a:latin typeface="+mn-lt"/>
              <a:ea typeface="ＭＳ Ｐゴシック" pitchFamily="-112" charset="-128"/>
              <a:cs typeface="ＭＳ Ｐゴシック" pitchFamily="-112" charset="-128"/>
            </a:endParaRPr>
          </a:p>
          <a:p>
            <a:pPr marL="342900" marR="0" lvl="0" indent="-342900" algn="l" defTabSz="914400" rtl="0" eaLnBrk="1" fontAlgn="base" latinLnBrk="0" hangingPunct="1">
              <a:lnSpc>
                <a:spcPct val="110000"/>
              </a:lnSpc>
              <a:spcBef>
                <a:spcPct val="20000"/>
              </a:spcBef>
              <a:spcAft>
                <a:spcPct val="0"/>
              </a:spcAft>
              <a:buClrTx/>
              <a:buSzPct val="80000"/>
              <a:buFont typeface="Wingdings" pitchFamily="-112" charset="2"/>
              <a:buBlip>
                <a:blip r:embed="rId3"/>
              </a:buBlip>
              <a:tabLst/>
              <a:defRPr/>
            </a:pPr>
            <a:endParaRPr kumimoji="0" lang="en-US" sz="1900" b="0" i="0" u="none" strike="noStrike" kern="0" cap="none" spc="0" normalizeH="0" baseline="0" noProof="0" dirty="0">
              <a:ln>
                <a:noFill/>
              </a:ln>
              <a:solidFill>
                <a:schemeClr val="accent2"/>
              </a:solidFill>
              <a:effectLst/>
              <a:uLnTx/>
              <a:uFillTx/>
              <a:latin typeface="+mn-lt"/>
              <a:ea typeface="ＭＳ Ｐゴシック" pitchFamily="-112" charset="-128"/>
              <a:cs typeface="ＭＳ Ｐゴシック" pitchFamily="-112" charset="-128"/>
            </a:endParaRPr>
          </a:p>
        </p:txBody>
      </p:sp>
      <p:sp>
        <p:nvSpPr>
          <p:cNvPr id="7" name="TextBox 6"/>
          <p:cNvSpPr txBox="1"/>
          <p:nvPr/>
        </p:nvSpPr>
        <p:spPr>
          <a:xfrm>
            <a:off x="2438400" y="4876800"/>
            <a:ext cx="1221608" cy="323165"/>
          </a:xfrm>
          <a:prstGeom prst="rect">
            <a:avLst/>
          </a:prstGeom>
          <a:noFill/>
        </p:spPr>
        <p:txBody>
          <a:bodyPr wrap="none" rtlCol="0">
            <a:spAutoFit/>
          </a:bodyPr>
          <a:lstStyle/>
          <a:p>
            <a:r>
              <a:rPr lang="en-US" sz="1500" dirty="0" smtClean="0"/>
              <a:t>Electric field</a:t>
            </a:r>
            <a:endParaRPr lang="en-US" sz="1500" dirty="0"/>
          </a:p>
        </p:txBody>
      </p:sp>
      <p:sp>
        <p:nvSpPr>
          <p:cNvPr id="8" name="TextBox 7"/>
          <p:cNvSpPr txBox="1"/>
          <p:nvPr/>
        </p:nvSpPr>
        <p:spPr>
          <a:xfrm>
            <a:off x="838200" y="5638800"/>
            <a:ext cx="2518638" cy="553998"/>
          </a:xfrm>
          <a:prstGeom prst="rect">
            <a:avLst/>
          </a:prstGeom>
          <a:noFill/>
        </p:spPr>
        <p:txBody>
          <a:bodyPr wrap="none" rtlCol="0">
            <a:spAutoFit/>
          </a:bodyPr>
          <a:lstStyle/>
          <a:p>
            <a:r>
              <a:rPr lang="en-US" sz="1500" dirty="0" smtClean="0"/>
              <a:t>CV</a:t>
            </a:r>
            <a:r>
              <a:rPr lang="en-US" sz="1500" baseline="-25000" dirty="0" smtClean="0"/>
              <a:t>0</a:t>
            </a:r>
            <a:r>
              <a:rPr lang="en-US" sz="1500" dirty="0" smtClean="0"/>
              <a:t> = linear charge density</a:t>
            </a:r>
          </a:p>
          <a:p>
            <a:r>
              <a:rPr lang="en-US" sz="1500" dirty="0" smtClean="0"/>
              <a:t>at electrodes</a:t>
            </a:r>
            <a:endParaRPr lang="en-US" sz="1500" dirty="0"/>
          </a:p>
        </p:txBody>
      </p:sp>
      <p:cxnSp>
        <p:nvCxnSpPr>
          <p:cNvPr id="10" name="Straight Arrow Connector 9"/>
          <p:cNvCxnSpPr/>
          <p:nvPr/>
        </p:nvCxnSpPr>
        <p:spPr bwMode="auto">
          <a:xfrm>
            <a:off x="3585459" y="5149440"/>
            <a:ext cx="362866" cy="345600"/>
          </a:xfrm>
          <a:prstGeom prst="straightConnector1">
            <a:avLst/>
          </a:prstGeom>
          <a:solidFill>
            <a:srgbClr val="B7C1FF"/>
          </a:solidFill>
          <a:ln w="9525" cap="flat" cmpd="sng" algn="ctr">
            <a:solidFill>
              <a:schemeClr val="tx1"/>
            </a:solidFill>
            <a:prstDash val="solid"/>
            <a:round/>
            <a:headEnd type="none" w="med" len="med"/>
            <a:tailEnd type="triangle"/>
          </a:ln>
          <a:effectLst>
            <a:outerShdw blurRad="63500" dist="38099" dir="2700000" algn="ctr" rotWithShape="0">
              <a:schemeClr val="bg2">
                <a:alpha val="74998"/>
              </a:schemeClr>
            </a:outerShdw>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bwMode="auto">
          <a:xfrm>
            <a:off x="651241" y="2590800"/>
            <a:ext cx="914400" cy="304800"/>
          </a:xfrm>
          <a:prstGeom prst="rect">
            <a:avLst/>
          </a:prstGeom>
          <a:solidFill>
            <a:srgbClr val="CCFFCC"/>
          </a:solidFill>
          <a:ln w="9525" cap="flat" cmpd="sng" algn="ctr">
            <a:noFill/>
            <a:prstDash val="solid"/>
            <a:round/>
            <a:headEnd type="none" w="med" len="med"/>
            <a:tailEnd type="none" w="med" len="med"/>
          </a:ln>
          <a:effectLst>
            <a:outerShdw blurRad="63500" dist="38099" dir="2700000" algn="ctr" rotWithShape="0">
              <a:schemeClr val="bg2">
                <a:alpha val="74998"/>
              </a:scheme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26" charset="0"/>
            </a:endParaRPr>
          </a:p>
        </p:txBody>
      </p:sp>
      <p:sp>
        <p:nvSpPr>
          <p:cNvPr id="2" name="Title 1"/>
          <p:cNvSpPr>
            <a:spLocks noGrp="1"/>
          </p:cNvSpPr>
          <p:nvPr>
            <p:ph type="title"/>
          </p:nvPr>
        </p:nvSpPr>
        <p:spPr/>
        <p:txBody>
          <a:bodyPr/>
          <a:lstStyle/>
          <a:p>
            <a:r>
              <a:rPr lang="en-GB" dirty="0" smtClean="0"/>
              <a:t>Avalanche Multiplication</a:t>
            </a:r>
            <a:endParaRPr lang="en-US" dirty="0"/>
          </a:p>
        </p:txBody>
      </p:sp>
      <p:sp>
        <p:nvSpPr>
          <p:cNvPr id="3" name="Content Placeholder 2"/>
          <p:cNvSpPr>
            <a:spLocks noGrp="1"/>
          </p:cNvSpPr>
          <p:nvPr>
            <p:ph idx="1"/>
          </p:nvPr>
        </p:nvSpPr>
        <p:spPr/>
        <p:txBody>
          <a:bodyPr/>
          <a:lstStyle/>
          <a:p>
            <a:pPr>
              <a:tabLst>
                <a:tab pos="0" algn="l"/>
              </a:tabLst>
            </a:pPr>
            <a:r>
              <a:rPr lang="en-GB" dirty="0" smtClean="0"/>
              <a:t>Probability that an electron will produce an ionising collision with an atom in </a:t>
            </a:r>
            <a:r>
              <a:rPr lang="en-GB" dirty="0" smtClean="0">
                <a:solidFill>
                  <a:schemeClr val="accent6"/>
                </a:solidFill>
              </a:rPr>
              <a:t>distance </a:t>
            </a:r>
            <a:r>
              <a:rPr lang="en-GB" dirty="0" err="1" smtClean="0">
                <a:solidFill>
                  <a:schemeClr val="accent6"/>
                </a:solidFill>
              </a:rPr>
              <a:t>dr</a:t>
            </a:r>
            <a:r>
              <a:rPr lang="en-GB" dirty="0" smtClean="0">
                <a:solidFill>
                  <a:schemeClr val="accent6"/>
                </a:solidFill>
              </a:rPr>
              <a:t>:</a:t>
            </a:r>
          </a:p>
          <a:p>
            <a:pPr>
              <a:buNone/>
              <a:tabLst>
                <a:tab pos="0" algn="l"/>
              </a:tabLst>
            </a:pPr>
            <a:endParaRPr lang="en-GB" sz="2000" dirty="0" smtClean="0">
              <a:solidFill>
                <a:schemeClr val="accent6"/>
              </a:solidFill>
            </a:endParaRPr>
          </a:p>
          <a:p>
            <a:pPr lvl="1">
              <a:tabLst>
                <a:tab pos="0" algn="l"/>
              </a:tabLst>
            </a:pPr>
            <a:r>
              <a:rPr lang="en-GB" i="1" dirty="0" smtClean="0">
                <a:solidFill>
                  <a:schemeClr val="tx1"/>
                </a:solidFill>
                <a:latin typeface="Times New Roman"/>
                <a:cs typeface="Times New Roman"/>
              </a:rPr>
              <a:t>N</a:t>
            </a:r>
            <a:r>
              <a:rPr lang="en-GB" i="1" baseline="-25000" dirty="0" smtClean="0">
                <a:solidFill>
                  <a:schemeClr val="tx1"/>
                </a:solidFill>
                <a:latin typeface="Times New Roman"/>
                <a:cs typeface="Times New Roman"/>
              </a:rPr>
              <a:t>a</a:t>
            </a:r>
            <a:r>
              <a:rPr lang="en-GB" baseline="-25000" dirty="0" smtClean="0">
                <a:solidFill>
                  <a:schemeClr val="tx1"/>
                </a:solidFill>
              </a:rPr>
              <a:t> </a:t>
            </a:r>
            <a:r>
              <a:rPr lang="en-GB" dirty="0" smtClean="0">
                <a:solidFill>
                  <a:schemeClr val="tx1"/>
                </a:solidFill>
              </a:rPr>
              <a:t>is the no. of atoms per unit volume</a:t>
            </a:r>
          </a:p>
          <a:p>
            <a:pPr lvl="1">
              <a:tabLst>
                <a:tab pos="0" algn="l"/>
              </a:tabLst>
            </a:pPr>
            <a:r>
              <a:rPr lang="en-GB" i="1" dirty="0" err="1" smtClean="0">
                <a:solidFill>
                  <a:schemeClr val="tx1"/>
                </a:solidFill>
                <a:latin typeface="Symbol" charset="2"/>
                <a:cs typeface="Symbol" charset="2"/>
              </a:rPr>
              <a:t>s</a:t>
            </a:r>
            <a:r>
              <a:rPr lang="en-GB" i="1" baseline="-25000" dirty="0" err="1" smtClean="0">
                <a:solidFill>
                  <a:schemeClr val="tx1"/>
                </a:solidFill>
                <a:latin typeface="Times New Roman"/>
                <a:cs typeface="Times New Roman"/>
              </a:rPr>
              <a:t>i</a:t>
            </a:r>
            <a:r>
              <a:rPr lang="en-GB" dirty="0" smtClean="0">
                <a:solidFill>
                  <a:schemeClr val="tx1"/>
                </a:solidFill>
              </a:rPr>
              <a:t> is the cross-section for ionization by collision</a:t>
            </a:r>
          </a:p>
          <a:p>
            <a:pPr>
              <a:tabLst>
                <a:tab pos="0" algn="l"/>
              </a:tabLst>
            </a:pPr>
            <a:r>
              <a:rPr lang="en-GB" dirty="0" smtClean="0">
                <a:solidFill>
                  <a:schemeClr val="accent6"/>
                </a:solidFill>
                <a:sym typeface="Symbol" pitchFamily="-112" charset="2"/>
              </a:rPr>
              <a:t>             is the </a:t>
            </a:r>
            <a:r>
              <a:rPr lang="en-GB" b="1" dirty="0" smtClean="0">
                <a:sym typeface="Symbol" pitchFamily="-112" charset="2"/>
              </a:rPr>
              <a:t>first Townsend ionisation coefficient</a:t>
            </a:r>
          </a:p>
          <a:p>
            <a:pPr lvl="1">
              <a:tabLst>
                <a:tab pos="0" algn="l"/>
              </a:tabLst>
            </a:pPr>
            <a:r>
              <a:rPr lang="en-GB" dirty="0" smtClean="0">
                <a:sym typeface="Symbol" pitchFamily="-112" charset="2"/>
              </a:rPr>
              <a:t>It represents the number of ion pairs produced per unit length</a:t>
            </a:r>
          </a:p>
          <a:p>
            <a:pPr lvl="1">
              <a:tabLst>
                <a:tab pos="0" algn="l"/>
              </a:tabLst>
            </a:pPr>
            <a:r>
              <a:rPr lang="en-GB" dirty="0" smtClean="0">
                <a:sym typeface="Symbol" pitchFamily="-112" charset="2"/>
              </a:rPr>
              <a:t>Usually varies with the electric field and so varies with </a:t>
            </a:r>
            <a:r>
              <a:rPr lang="en-GB" dirty="0" err="1" smtClean="0">
                <a:sym typeface="Symbol" pitchFamily="-112" charset="2"/>
              </a:rPr>
              <a:t>r</a:t>
            </a:r>
            <a:r>
              <a:rPr lang="en-GB" dirty="0" smtClean="0">
                <a:sym typeface="Symbol" pitchFamily="-112" charset="2"/>
              </a:rPr>
              <a:t>.</a:t>
            </a:r>
          </a:p>
          <a:p>
            <a:pPr lvl="1">
              <a:tabLst>
                <a:tab pos="0" algn="l"/>
              </a:tabLst>
            </a:pPr>
            <a:r>
              <a:rPr lang="en-GB" dirty="0" err="1" smtClean="0">
                <a:sym typeface="Symbol" pitchFamily="-112" charset="2"/>
              </a:rPr>
              <a:t></a:t>
            </a:r>
            <a:r>
              <a:rPr lang="en-GB" dirty="0" smtClean="0">
                <a:sym typeface="Symbol" pitchFamily="-112" charset="2"/>
              </a:rPr>
              <a:t>=1/ where </a:t>
            </a:r>
            <a:r>
              <a:rPr lang="en-GB" dirty="0" err="1" smtClean="0">
                <a:sym typeface="Symbol" pitchFamily="-112" charset="2"/>
              </a:rPr>
              <a:t></a:t>
            </a:r>
            <a:r>
              <a:rPr lang="en-GB" dirty="0" smtClean="0">
                <a:sym typeface="Symbol" pitchFamily="-112" charset="2"/>
              </a:rPr>
              <a:t> is the mean free path length</a:t>
            </a:r>
          </a:p>
          <a:p>
            <a:pPr>
              <a:tabLst>
                <a:tab pos="0" algn="l"/>
              </a:tabLst>
            </a:pPr>
            <a:r>
              <a:rPr lang="en-GB" dirty="0" smtClean="0">
                <a:solidFill>
                  <a:schemeClr val="accent6"/>
                </a:solidFill>
              </a:rPr>
              <a:t>The change in the no. of electrons </a:t>
            </a:r>
            <a:r>
              <a:rPr lang="en-GB" dirty="0" err="1" smtClean="0">
                <a:solidFill>
                  <a:schemeClr val="accent6"/>
                </a:solidFill>
              </a:rPr>
              <a:t>dn</a:t>
            </a:r>
            <a:r>
              <a:rPr lang="en-GB" dirty="0" smtClean="0">
                <a:solidFill>
                  <a:schemeClr val="accent6"/>
                </a:solidFill>
              </a:rPr>
              <a:t> is:</a:t>
            </a:r>
          </a:p>
          <a:p>
            <a:pPr>
              <a:buNone/>
              <a:tabLst>
                <a:tab pos="0" algn="l"/>
              </a:tabLst>
            </a:pPr>
            <a:endParaRPr lang="en-GB" sz="3300" dirty="0" smtClean="0">
              <a:sym typeface="Symbol" pitchFamily="-112" charset="2"/>
            </a:endParaRPr>
          </a:p>
          <a:p>
            <a:pPr>
              <a:tabLst>
                <a:tab pos="0" algn="l"/>
              </a:tabLst>
            </a:pPr>
            <a:r>
              <a:rPr lang="en-GB" dirty="0" smtClean="0">
                <a:sym typeface="Symbol" pitchFamily="-112" charset="2"/>
              </a:rPr>
              <a:t>For a uniform field:</a:t>
            </a:r>
            <a:endParaRPr lang="en-US" dirty="0" smtClean="0">
              <a:sym typeface="Symbol" pitchFamily="-112" charset="2"/>
            </a:endParaRPr>
          </a:p>
          <a:p>
            <a:endParaRPr lang="en-US" sz="1400" dirty="0" smtClean="0"/>
          </a:p>
          <a:p>
            <a:r>
              <a:rPr lang="en-US" dirty="0" smtClean="0"/>
              <a:t>In general:</a:t>
            </a:r>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6</a:t>
            </a:fld>
            <a:endParaRPr lang="en-US" dirty="0"/>
          </a:p>
        </p:txBody>
      </p:sp>
      <p:graphicFrame>
        <p:nvGraphicFramePr>
          <p:cNvPr id="218114" name="Object 2"/>
          <p:cNvGraphicFramePr>
            <a:graphicFrameLocks noChangeAspect="1"/>
          </p:cNvGraphicFramePr>
          <p:nvPr/>
        </p:nvGraphicFramePr>
        <p:xfrm>
          <a:off x="2590800" y="5486400"/>
          <a:ext cx="2960688" cy="603250"/>
        </p:xfrm>
        <a:graphic>
          <a:graphicData uri="http://schemas.openxmlformats.org/presentationml/2006/ole">
            <p:oleObj spid="_x0000_s218114" name="Equation" r:id="rId3" imgW="1409700" imgH="292100" progId="Equation.3">
              <p:embed/>
            </p:oleObj>
          </a:graphicData>
        </a:graphic>
      </p:graphicFrame>
      <p:graphicFrame>
        <p:nvGraphicFramePr>
          <p:cNvPr id="6" name="Object 5"/>
          <p:cNvGraphicFramePr>
            <a:graphicFrameLocks noChangeAspect="1"/>
          </p:cNvGraphicFramePr>
          <p:nvPr/>
        </p:nvGraphicFramePr>
        <p:xfrm>
          <a:off x="2792413" y="1447800"/>
          <a:ext cx="1703387" cy="356109"/>
        </p:xfrm>
        <a:graphic>
          <a:graphicData uri="http://schemas.openxmlformats.org/presentationml/2006/ole">
            <p:oleObj spid="_x0000_s218117" name="Equation" r:id="rId4" imgW="850900" imgH="177800" progId="Equation.3">
              <p:embed/>
            </p:oleObj>
          </a:graphicData>
        </a:graphic>
      </p:graphicFrame>
      <p:graphicFrame>
        <p:nvGraphicFramePr>
          <p:cNvPr id="218118" name="Object 6"/>
          <p:cNvGraphicFramePr>
            <a:graphicFrameLocks noChangeAspect="1"/>
          </p:cNvGraphicFramePr>
          <p:nvPr/>
        </p:nvGraphicFramePr>
        <p:xfrm>
          <a:off x="3048001" y="4419600"/>
          <a:ext cx="1676400" cy="326534"/>
        </p:xfrm>
        <a:graphic>
          <a:graphicData uri="http://schemas.openxmlformats.org/presentationml/2006/ole">
            <p:oleObj spid="_x0000_s218118" name="Equation" r:id="rId5" imgW="850900" imgH="165100" progId="Equation.3">
              <p:embed/>
            </p:oleObj>
          </a:graphicData>
        </a:graphic>
      </p:graphicFrame>
      <p:sp>
        <p:nvSpPr>
          <p:cNvPr id="8" name="TextBox 7"/>
          <p:cNvSpPr txBox="1"/>
          <p:nvPr/>
        </p:nvSpPr>
        <p:spPr>
          <a:xfrm>
            <a:off x="609600" y="2514600"/>
            <a:ext cx="1066800" cy="384721"/>
          </a:xfrm>
          <a:prstGeom prst="rect">
            <a:avLst/>
          </a:prstGeom>
          <a:noFill/>
          <a:ln>
            <a:noFill/>
          </a:ln>
          <a:effectLst/>
        </p:spPr>
        <p:txBody>
          <a:bodyPr wrap="square" rtlCol="0">
            <a:spAutoFit/>
          </a:bodyPr>
          <a:lstStyle/>
          <a:p>
            <a:r>
              <a:rPr lang="en-US" sz="1900" i="1" dirty="0" smtClean="0">
                <a:latin typeface="Symbol" charset="2"/>
                <a:cs typeface="Symbol" charset="2"/>
                <a:sym typeface="Symbol" pitchFamily="-112" charset="2"/>
              </a:rPr>
              <a:t>a</a:t>
            </a:r>
            <a:r>
              <a:rPr lang="en-US" sz="1900" dirty="0" smtClean="0">
                <a:latin typeface="Symbol" charset="2"/>
                <a:cs typeface="Symbol" charset="2"/>
                <a:sym typeface="Symbol" pitchFamily="-112" charset="2"/>
              </a:rPr>
              <a:t> </a:t>
            </a:r>
            <a:r>
              <a:rPr lang="en-US" sz="1900" dirty="0" smtClean="0">
                <a:sym typeface="Symbol" pitchFamily="-112" charset="2"/>
              </a:rPr>
              <a:t>= </a:t>
            </a:r>
            <a:r>
              <a:rPr lang="en-GB" sz="1900" i="1" dirty="0" err="1" smtClean="0">
                <a:latin typeface="Times New Roman"/>
                <a:cs typeface="Times New Roman"/>
              </a:rPr>
              <a:t>N</a:t>
            </a:r>
            <a:r>
              <a:rPr lang="en-GB" sz="1900" i="1" baseline="-25000" dirty="0" err="1" smtClean="0">
                <a:latin typeface="Times New Roman"/>
                <a:cs typeface="Times New Roman"/>
              </a:rPr>
              <a:t>a</a:t>
            </a:r>
            <a:r>
              <a:rPr lang="en-GB" sz="1900" i="1" dirty="0" err="1" smtClean="0">
                <a:sym typeface="Symbol" pitchFamily="-112" charset="2"/>
              </a:rPr>
              <a:t></a:t>
            </a:r>
            <a:r>
              <a:rPr lang="en-GB" sz="1900" i="1" baseline="-25000" dirty="0" err="1" smtClean="0">
                <a:latin typeface="Times New Roman"/>
                <a:cs typeface="Times New Roman"/>
                <a:sym typeface="Symbol" pitchFamily="-112" charset="2"/>
              </a:rPr>
              <a:t>i</a:t>
            </a:r>
            <a:r>
              <a:rPr lang="en-GB" sz="1900" dirty="0" smtClean="0">
                <a:sym typeface="Symbol" pitchFamily="-112" charset="2"/>
              </a:rPr>
              <a:t> </a:t>
            </a:r>
            <a:endParaRPr lang="en-US" sz="1900" dirty="0"/>
          </a:p>
        </p:txBody>
      </p:sp>
      <p:graphicFrame>
        <p:nvGraphicFramePr>
          <p:cNvPr id="218119" name="Object 7"/>
          <p:cNvGraphicFramePr>
            <a:graphicFrameLocks noChangeAspect="1"/>
          </p:cNvGraphicFramePr>
          <p:nvPr/>
        </p:nvGraphicFramePr>
        <p:xfrm>
          <a:off x="2971800" y="4953000"/>
          <a:ext cx="2117725" cy="407988"/>
        </p:xfrm>
        <a:graphic>
          <a:graphicData uri="http://schemas.openxmlformats.org/presentationml/2006/ole">
            <p:oleObj spid="_x0000_s218119" name="Equation" r:id="rId6" imgW="1028700" imgH="203200" progId="Equation.3">
              <p:embed/>
            </p:oleObj>
          </a:graphicData>
        </a:graphic>
      </p:graphicFrame>
      <p:sp>
        <p:nvSpPr>
          <p:cNvPr id="10" name="TextBox 9"/>
          <p:cNvSpPr txBox="1"/>
          <p:nvPr/>
        </p:nvSpPr>
        <p:spPr>
          <a:xfrm>
            <a:off x="5867400" y="5181600"/>
            <a:ext cx="2946339" cy="1015663"/>
          </a:xfrm>
          <a:prstGeom prst="rect">
            <a:avLst/>
          </a:prstGeom>
          <a:noFill/>
        </p:spPr>
        <p:txBody>
          <a:bodyPr wrap="none" rtlCol="0">
            <a:spAutoFit/>
          </a:bodyPr>
          <a:lstStyle/>
          <a:p>
            <a:pPr algn="l"/>
            <a:r>
              <a:rPr lang="en-US" sz="1500" dirty="0" err="1" smtClean="0"/>
              <a:t>r</a:t>
            </a:r>
            <a:r>
              <a:rPr lang="en-US" sz="1500" baseline="-25000" dirty="0" err="1" smtClean="0"/>
              <a:t>c</a:t>
            </a:r>
            <a:r>
              <a:rPr lang="en-US" sz="1500" baseline="-25000" dirty="0" smtClean="0"/>
              <a:t> </a:t>
            </a:r>
            <a:r>
              <a:rPr lang="en-US" sz="1500" dirty="0" smtClean="0"/>
              <a:t>= radius at which E=</a:t>
            </a:r>
            <a:r>
              <a:rPr lang="en-US" sz="1500" dirty="0" err="1" smtClean="0"/>
              <a:t>E</a:t>
            </a:r>
            <a:r>
              <a:rPr lang="en-US" sz="1500" baseline="-25000" dirty="0" err="1" smtClean="0"/>
              <a:t>c</a:t>
            </a:r>
            <a:r>
              <a:rPr lang="en-US" sz="1500" dirty="0" smtClean="0"/>
              <a:t> (critical</a:t>
            </a:r>
          </a:p>
          <a:p>
            <a:pPr algn="l"/>
            <a:r>
              <a:rPr lang="en-US" sz="1500" dirty="0" smtClean="0"/>
              <a:t>      value for which avalanche </a:t>
            </a:r>
          </a:p>
          <a:p>
            <a:pPr algn="l"/>
            <a:r>
              <a:rPr lang="en-US" sz="1500" dirty="0" smtClean="0"/>
              <a:t>      multiplication starts)</a:t>
            </a:r>
          </a:p>
          <a:p>
            <a:pPr algn="l"/>
            <a:r>
              <a:rPr lang="en-US" sz="1500" dirty="0" smtClean="0"/>
              <a:t>a = radius of anode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Avalanche Multiplication</a:t>
            </a:r>
            <a:endParaRPr lang="en-US" dirty="0"/>
          </a:p>
        </p:txBody>
      </p:sp>
      <p:sp>
        <p:nvSpPr>
          <p:cNvPr id="3" name="Content Placeholder 2"/>
          <p:cNvSpPr>
            <a:spLocks noGrp="1"/>
          </p:cNvSpPr>
          <p:nvPr>
            <p:ph idx="1"/>
          </p:nvPr>
        </p:nvSpPr>
        <p:spPr>
          <a:xfrm>
            <a:off x="304800" y="762000"/>
            <a:ext cx="8568103" cy="5330825"/>
          </a:xfrm>
        </p:spPr>
        <p:txBody>
          <a:bodyPr/>
          <a:lstStyle/>
          <a:p>
            <a:r>
              <a:rPr lang="en-US" dirty="0" smtClean="0"/>
              <a:t>The gain, or gas amplification factor, is:</a:t>
            </a:r>
          </a:p>
          <a:p>
            <a:endParaRPr lang="en-US" dirty="0" smtClean="0"/>
          </a:p>
          <a:p>
            <a:r>
              <a:rPr lang="en-US" dirty="0" smtClean="0"/>
              <a:t>This is a constant for a given detector, hence such a detector is called a </a:t>
            </a:r>
            <a:r>
              <a:rPr lang="en-US" b="1" dirty="0" smtClean="0"/>
              <a:t>“proportional counter”</a:t>
            </a:r>
          </a:p>
          <a:p>
            <a:pPr lvl="1"/>
            <a:r>
              <a:rPr lang="en-US" dirty="0" smtClean="0"/>
              <a:t>Measured voltage pulse is proportional to the total primary ionization, which is in turn proportional to the total energy loss of the incident particle</a:t>
            </a:r>
          </a:p>
          <a:p>
            <a:pPr lvl="1"/>
            <a:r>
              <a:rPr lang="en-US" dirty="0" smtClean="0"/>
              <a:t>Measured voltage pulse is also proportional to CV</a:t>
            </a:r>
            <a:r>
              <a:rPr lang="en-US" baseline="-25000" dirty="0" smtClean="0"/>
              <a:t>0</a:t>
            </a:r>
          </a:p>
          <a:p>
            <a:r>
              <a:rPr lang="en-US" dirty="0" smtClean="0"/>
              <a:t>Some typical values: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GB" dirty="0" smtClean="0"/>
              <a:t>50% </a:t>
            </a:r>
            <a:r>
              <a:rPr lang="en-GB" dirty="0" smtClean="0">
                <a:solidFill>
                  <a:srgbClr val="FF3300"/>
                </a:solidFill>
              </a:rPr>
              <a:t>(90%)</a:t>
            </a:r>
            <a:r>
              <a:rPr lang="en-GB" dirty="0" smtClean="0"/>
              <a:t> of electrons are produced within 2.5 </a:t>
            </a:r>
            <a:r>
              <a:rPr lang="en-GB" dirty="0" smtClean="0">
                <a:solidFill>
                  <a:srgbClr val="FF3300"/>
                </a:solidFill>
              </a:rPr>
              <a:t>(10)</a:t>
            </a:r>
            <a:r>
              <a:rPr lang="en-GB" dirty="0" smtClean="0"/>
              <a:t> </a:t>
            </a:r>
            <a:r>
              <a:rPr lang="en-GB" dirty="0" err="1" smtClean="0">
                <a:sym typeface="Symbol" pitchFamily="-112" charset="2"/>
              </a:rPr>
              <a:t>m</a:t>
            </a:r>
            <a:r>
              <a:rPr lang="en-GB" dirty="0" smtClean="0">
                <a:sym typeface="Symbol" pitchFamily="-112" charset="2"/>
              </a:rPr>
              <a:t> of the sense wire</a:t>
            </a:r>
            <a:endParaRPr lang="en-US" dirty="0" smtClean="0"/>
          </a:p>
          <a:p>
            <a:endParaRPr lang="en-US" dirty="0" smtClean="0"/>
          </a:p>
        </p:txBody>
      </p:sp>
      <p:sp>
        <p:nvSpPr>
          <p:cNvPr id="4" name="Slide Number Placeholder 3"/>
          <p:cNvSpPr>
            <a:spLocks noGrp="1"/>
          </p:cNvSpPr>
          <p:nvPr>
            <p:ph type="sldNum" sz="quarter" idx="11"/>
          </p:nvPr>
        </p:nvSpPr>
        <p:spPr/>
        <p:txBody>
          <a:bodyPr/>
          <a:lstStyle/>
          <a:p>
            <a:fld id="{79452AAF-2F29-48D1-8D12-B5EB9E37B345}" type="slidenum">
              <a:rPr lang="en-US" smtClean="0"/>
              <a:pPr/>
              <a:t>7</a:t>
            </a:fld>
            <a:endParaRPr lang="en-US"/>
          </a:p>
        </p:txBody>
      </p:sp>
      <p:graphicFrame>
        <p:nvGraphicFramePr>
          <p:cNvPr id="220162" name="Object 2"/>
          <p:cNvGraphicFramePr>
            <a:graphicFrameLocks noChangeAspect="1"/>
          </p:cNvGraphicFramePr>
          <p:nvPr/>
        </p:nvGraphicFramePr>
        <p:xfrm>
          <a:off x="4989513" y="646113"/>
          <a:ext cx="2611437" cy="804862"/>
        </p:xfrm>
        <a:graphic>
          <a:graphicData uri="http://schemas.openxmlformats.org/presentationml/2006/ole">
            <p:oleObj spid="_x0000_s220162" name="Equation" r:id="rId3" imgW="1333500" imgH="419100" progId="Equation.3">
              <p:embed/>
            </p:oleObj>
          </a:graphicData>
        </a:graphic>
      </p:graphicFrame>
      <p:graphicFrame>
        <p:nvGraphicFramePr>
          <p:cNvPr id="6" name="Group 80"/>
          <p:cNvGraphicFramePr>
            <a:graphicFrameLocks noGrp="1"/>
          </p:cNvGraphicFramePr>
          <p:nvPr/>
        </p:nvGraphicFramePr>
        <p:xfrm>
          <a:off x="2133600" y="3581400"/>
          <a:ext cx="4572000" cy="2103120"/>
        </p:xfrm>
        <a:graphic>
          <a:graphicData uri="http://schemas.openxmlformats.org/drawingml/2006/table">
            <a:tbl>
              <a:tblPr/>
              <a:tblGrid>
                <a:gridCol w="1143000"/>
                <a:gridCol w="1143000"/>
                <a:gridCol w="1143000"/>
                <a:gridCol w="1143000"/>
              </a:tblGrid>
              <a:tr h="3348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r (</a:t>
                      </a:r>
                      <a:r>
                        <a:rPr kumimoji="0" lang="en-GB" sz="1800" b="0" i="0" u="none" strike="noStrike" cap="none" normalizeH="0" baseline="0">
                          <a:ln>
                            <a:noFill/>
                          </a:ln>
                          <a:solidFill>
                            <a:schemeClr val="tx1"/>
                          </a:solidFill>
                          <a:effectLst/>
                          <a:latin typeface="Times New Roman" pitchFamily="-112" charset="0"/>
                          <a:sym typeface="Symbol" pitchFamily="-112" charset="2"/>
                        </a:rPr>
                        <a:t>m)</a:t>
                      </a:r>
                      <a:endParaRPr kumimoji="0" lang="en-US" sz="1800" b="0" i="0" u="none" strike="noStrike" cap="none" normalizeH="0" baseline="0">
                        <a:ln>
                          <a:noFill/>
                        </a:ln>
                        <a:solidFill>
                          <a:schemeClr val="tx1"/>
                        </a:solidFill>
                        <a:effectLst/>
                        <a:latin typeface="Times New Roman" pitchFamily="-11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a:ln>
                            <a:noFill/>
                          </a:ln>
                          <a:solidFill>
                            <a:schemeClr val="tx1"/>
                          </a:solidFill>
                          <a:effectLst/>
                          <a:latin typeface="Times New Roman" pitchFamily="-112" charset="0"/>
                        </a:rPr>
                        <a:t>E(kV</a:t>
                      </a:r>
                      <a:r>
                        <a:rPr kumimoji="0" lang="en-GB" sz="1800" b="0" i="0" u="none" strike="noStrike" cap="none" normalizeH="0" baseline="0" dirty="0">
                          <a:ln>
                            <a:noFill/>
                          </a:ln>
                          <a:solidFill>
                            <a:schemeClr val="tx1"/>
                          </a:solidFill>
                          <a:effectLst/>
                          <a:latin typeface="Times New Roman" pitchFamily="-112" charset="0"/>
                        </a:rPr>
                        <a:t>/cm)</a:t>
                      </a:r>
                      <a:endParaRPr kumimoji="0" lang="en-US" sz="1800" b="0" i="0" u="none" strike="noStrike" cap="none" normalizeH="0" baseline="0" dirty="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12" charset="0"/>
                          <a:sym typeface="Symbol" pitchFamily="-112" charset="2"/>
                        </a:rPr>
                        <a:t></a:t>
                      </a:r>
                      <a:r>
                        <a:rPr kumimoji="0" lang="en-US" sz="1800" b="0" i="0" u="none" strike="noStrike" cap="none" normalizeH="0" baseline="0" dirty="0">
                          <a:ln>
                            <a:noFill/>
                          </a:ln>
                          <a:solidFill>
                            <a:schemeClr val="tx1"/>
                          </a:solidFill>
                          <a:effectLst/>
                          <a:latin typeface="Times New Roman" pitchFamily="-112" charset="0"/>
                          <a:sym typeface="Symbol" pitchFamily="-112" charset="2"/>
                        </a:rPr>
                        <a:t> (</a:t>
                      </a:r>
                      <a:r>
                        <a:rPr kumimoji="0" lang="en-US" sz="1800" b="0" i="0" u="none" strike="noStrike" cap="none" normalizeH="0" baseline="0" dirty="0" smtClean="0">
                          <a:ln>
                            <a:noFill/>
                          </a:ln>
                          <a:solidFill>
                            <a:schemeClr val="tx1"/>
                          </a:solidFill>
                          <a:effectLst/>
                          <a:latin typeface="Times New Roman" pitchFamily="-112" charset="0"/>
                          <a:sym typeface="Symbol" pitchFamily="-112" charset="2"/>
                        </a:rPr>
                        <a:t>ion pairs/</a:t>
                      </a:r>
                      <a:r>
                        <a:rPr kumimoji="0" lang="en-US" sz="1800" b="0" i="0" u="none" strike="noStrike" cap="none" normalizeH="0" baseline="0" dirty="0">
                          <a:ln>
                            <a:noFill/>
                          </a:ln>
                          <a:solidFill>
                            <a:schemeClr val="tx1"/>
                          </a:solidFill>
                          <a:effectLst/>
                          <a:latin typeface="Times New Roman" pitchFamily="-112" charset="0"/>
                          <a:sym typeface="Symbol" pitchFamily="-112" charset="2"/>
                        </a:rPr>
                        <a:t>cm)</a:t>
                      </a:r>
                      <a:endParaRPr kumimoji="0" lang="en-US" sz="1800" b="0" i="0" u="none" strike="noStrike" cap="none" normalizeH="0" baseline="0" dirty="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12" charset="0"/>
                          <a:sym typeface="Symbol" pitchFamily="-112" charset="2"/>
                        </a:rPr>
                        <a:t> (</a:t>
                      </a:r>
                      <a:r>
                        <a:rPr kumimoji="0" lang="en-GB" sz="1800" b="0" i="0" u="none" strike="noStrike" cap="none" normalizeH="0" baseline="0">
                          <a:ln>
                            <a:noFill/>
                          </a:ln>
                          <a:solidFill>
                            <a:schemeClr val="tx1"/>
                          </a:solidFill>
                          <a:effectLst/>
                          <a:latin typeface="Times New Roman" pitchFamily="-112" charset="0"/>
                          <a:sym typeface="Symbol" pitchFamily="-112" charset="2"/>
                        </a:rPr>
                        <a:t>m)</a:t>
                      </a:r>
                      <a:endParaRPr kumimoji="0" lang="en-US" sz="1800" b="0" i="0" u="none" strike="noStrike" cap="none" normalizeH="0" baseline="0">
                        <a:ln>
                          <a:noFill/>
                        </a:ln>
                        <a:solidFill>
                          <a:schemeClr val="tx1"/>
                        </a:solidFill>
                        <a:effectLst/>
                        <a:latin typeface="Times New Roman" pitchFamily="-112" charset="0"/>
                        <a:sym typeface="Symbol" pitchFamily="-112"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8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10</a:t>
                      </a:r>
                      <a:endParaRPr kumimoji="0" lang="en-US" sz="1800" b="0" i="0" u="none" strike="noStrike" cap="none" normalizeH="0" baseline="0">
                        <a:ln>
                          <a:noFill/>
                        </a:ln>
                        <a:solidFill>
                          <a:schemeClr val="tx1"/>
                        </a:solidFill>
                        <a:effectLst/>
                        <a:latin typeface="Times New Roman" pitchFamily="-11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200</a:t>
                      </a:r>
                      <a:endParaRPr kumimoji="0" lang="en-US" sz="1800" b="0" i="0" u="none" strike="noStrike" cap="none" normalizeH="0" baseline="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4000</a:t>
                      </a:r>
                      <a:endParaRPr kumimoji="0" lang="en-US" sz="1800" b="0" i="0" u="none" strike="noStrike" cap="none" normalizeH="0" baseline="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2.5</a:t>
                      </a:r>
                      <a:endParaRPr kumimoji="0" lang="en-US" sz="1800" b="0" i="0" u="none" strike="noStrike" cap="none" normalizeH="0" baseline="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8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20</a:t>
                      </a:r>
                      <a:endParaRPr kumimoji="0" lang="en-US" sz="1800" b="0" i="0" u="none" strike="noStrike" cap="none" normalizeH="0" baseline="0">
                        <a:ln>
                          <a:noFill/>
                        </a:ln>
                        <a:solidFill>
                          <a:schemeClr val="tx1"/>
                        </a:solidFill>
                        <a:effectLst/>
                        <a:latin typeface="Times New Roman" pitchFamily="-11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100</a:t>
                      </a:r>
                      <a:endParaRPr kumimoji="0" lang="en-US" sz="1800" b="0" i="0" u="none" strike="noStrike" cap="none" normalizeH="0" baseline="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2000</a:t>
                      </a:r>
                      <a:endParaRPr kumimoji="0" lang="en-US" sz="1800" b="0" i="0" u="none" strike="noStrike" cap="none" normalizeH="0" baseline="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5</a:t>
                      </a:r>
                      <a:endParaRPr kumimoji="0" lang="en-US" sz="1800" b="0" i="0" u="none" strike="noStrike" cap="none" normalizeH="0" baseline="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8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100</a:t>
                      </a:r>
                      <a:endParaRPr kumimoji="0" lang="en-US" sz="1800" b="0" i="0" u="none" strike="noStrike" cap="none" normalizeH="0" baseline="0">
                        <a:ln>
                          <a:noFill/>
                        </a:ln>
                        <a:solidFill>
                          <a:schemeClr val="tx1"/>
                        </a:solidFill>
                        <a:effectLst/>
                        <a:latin typeface="Times New Roman" pitchFamily="-11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20</a:t>
                      </a:r>
                      <a:endParaRPr kumimoji="0" lang="en-US" sz="1800" b="0" i="0" u="none" strike="noStrike" cap="none" normalizeH="0" baseline="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80</a:t>
                      </a:r>
                      <a:endParaRPr kumimoji="0" lang="en-US" sz="1800" b="0" i="0" u="none" strike="noStrike" cap="none" normalizeH="0" baseline="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Times New Roman" pitchFamily="-112" charset="0"/>
                        </a:rPr>
                        <a:t>125</a:t>
                      </a:r>
                      <a:endParaRPr kumimoji="0" lang="en-US" sz="1800" b="0" i="0" u="none" strike="noStrike" cap="none" normalizeH="0" baseline="0" dirty="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2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200</a:t>
                      </a:r>
                      <a:endParaRPr kumimoji="0" lang="en-US" sz="1800" b="0" i="0" u="none" strike="noStrike" cap="none" normalizeH="0" baseline="0">
                        <a:ln>
                          <a:noFill/>
                        </a:ln>
                        <a:solidFill>
                          <a:schemeClr val="tx1"/>
                        </a:solidFill>
                        <a:effectLst/>
                        <a:latin typeface="Times New Roman" pitchFamily="-11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Times New Roman" pitchFamily="-112" charset="0"/>
                        </a:rPr>
                        <a:t>10</a:t>
                      </a:r>
                      <a:endParaRPr kumimoji="0" lang="en-US" sz="1800" b="0" i="0" u="none" strike="noStrike" cap="none" normalizeH="0" baseline="0" dirty="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Times New Roman" pitchFamily="-112" charset="0"/>
                        </a:rPr>
                        <a:t>~1</a:t>
                      </a:r>
                      <a:endParaRPr kumimoji="0" lang="en-US" sz="1800" b="0" i="0" u="none" strike="noStrike" cap="none" normalizeH="0" baseline="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Times New Roman" pitchFamily="-112" charset="0"/>
                        </a:rPr>
                        <a:t>1000</a:t>
                      </a:r>
                      <a:endParaRPr kumimoji="0" lang="en-US" sz="1800" b="0" i="0" u="none" strike="noStrike" cap="none" normalizeH="0" baseline="0" dirty="0">
                        <a:ln>
                          <a:noFill/>
                        </a:ln>
                        <a:solidFill>
                          <a:schemeClr val="tx1"/>
                        </a:solidFill>
                        <a:effectLst/>
                        <a:latin typeface="Times New Roman" pitchFamily="-11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Development of the Signal</a:t>
            </a:r>
            <a:endParaRPr lang="en-US" dirty="0"/>
          </a:p>
        </p:txBody>
      </p:sp>
      <p:sp>
        <p:nvSpPr>
          <p:cNvPr id="3" name="Content Placeholder 2"/>
          <p:cNvSpPr>
            <a:spLocks noGrp="1"/>
          </p:cNvSpPr>
          <p:nvPr>
            <p:ph idx="1"/>
          </p:nvPr>
        </p:nvSpPr>
        <p:spPr>
          <a:xfrm>
            <a:off x="297478" y="3581400"/>
            <a:ext cx="8568103" cy="2616202"/>
          </a:xfrm>
        </p:spPr>
        <p:txBody>
          <a:bodyPr/>
          <a:lstStyle/>
          <a:p>
            <a:r>
              <a:rPr lang="en-US" dirty="0" smtClean="0"/>
              <a:t>The signal on the electrodes is </a:t>
            </a:r>
            <a:r>
              <a:rPr lang="en-US" b="1" dirty="0" smtClean="0"/>
              <a:t>induced by the movement of ions and electrons as they drift towards the cathode and anode </a:t>
            </a:r>
            <a:r>
              <a:rPr lang="en-US" dirty="0" smtClean="0"/>
              <a:t>respectively rather than by collection of charge a the electrodes</a:t>
            </a:r>
          </a:p>
          <a:p>
            <a:r>
              <a:rPr lang="en-US" dirty="0" smtClean="0"/>
              <a:t>The electrons are collected very fast (in ~1ns) while drifting over the few </a:t>
            </a:r>
            <a:r>
              <a:rPr lang="en-US" dirty="0" err="1" smtClean="0"/>
              <a:t>m</a:t>
            </a:r>
            <a:r>
              <a:rPr lang="en-US" dirty="0" smtClean="0"/>
              <a:t> drift distance, while the positive ions drift slowly towards the cathode.</a:t>
            </a:r>
          </a:p>
          <a:p>
            <a:r>
              <a:rPr lang="en-US" dirty="0" smtClean="0"/>
              <a:t>It is the </a:t>
            </a:r>
            <a:r>
              <a:rPr lang="en-US" b="1" dirty="0" smtClean="0"/>
              <a:t>ion drift </a:t>
            </a:r>
            <a:r>
              <a:rPr lang="en-US" dirty="0" smtClean="0"/>
              <a:t>which determines the time development and the size of the induced signal.  The electrons induce very little signal. </a:t>
            </a:r>
          </a:p>
          <a:p>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8</a:t>
            </a:fld>
            <a:endParaRPr lang="en-US" dirty="0"/>
          </a:p>
        </p:txBody>
      </p:sp>
      <p:pic>
        <p:nvPicPr>
          <p:cNvPr id="5" name="Picture 3" descr="F:\wcameron\Detectors\Bitmaps\Teardrop.gif"/>
          <p:cNvPicPr>
            <a:picLocks noChangeAspect="1" noChangeArrowheads="1"/>
          </p:cNvPicPr>
          <p:nvPr/>
        </p:nvPicPr>
        <p:blipFill>
          <a:blip r:embed="rId2"/>
          <a:srcRect/>
          <a:stretch>
            <a:fillRect/>
          </a:stretch>
        </p:blipFill>
        <p:spPr bwMode="auto">
          <a:xfrm>
            <a:off x="1371600" y="762000"/>
            <a:ext cx="6305550" cy="279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Induced Signal</a:t>
            </a:r>
            <a:endParaRPr lang="en-US" dirty="0"/>
          </a:p>
        </p:txBody>
      </p:sp>
      <p:sp>
        <p:nvSpPr>
          <p:cNvPr id="4" name="Slide Number Placeholder 3"/>
          <p:cNvSpPr>
            <a:spLocks noGrp="1"/>
          </p:cNvSpPr>
          <p:nvPr>
            <p:ph type="sldNum" sz="quarter" idx="11"/>
          </p:nvPr>
        </p:nvSpPr>
        <p:spPr/>
        <p:txBody>
          <a:bodyPr/>
          <a:lstStyle/>
          <a:p>
            <a:fld id="{79452AAF-2F29-48D1-8D12-B5EB9E37B345}" type="slidenum">
              <a:rPr lang="en-US" smtClean="0"/>
              <a:pPr/>
              <a:t>9</a:t>
            </a:fld>
            <a:endParaRPr lang="en-US"/>
          </a:p>
        </p:txBody>
      </p:sp>
      <p:sp>
        <p:nvSpPr>
          <p:cNvPr id="5" name="Content Placeholder 4"/>
          <p:cNvSpPr>
            <a:spLocks noGrp="1"/>
          </p:cNvSpPr>
          <p:nvPr>
            <p:ph idx="1"/>
          </p:nvPr>
        </p:nvSpPr>
        <p:spPr>
          <a:xfrm>
            <a:off x="304800" y="609600"/>
            <a:ext cx="8568103" cy="5435602"/>
          </a:xfrm>
        </p:spPr>
        <p:txBody>
          <a:bodyPr/>
          <a:lstStyle/>
          <a:p>
            <a:r>
              <a:rPr lang="en-US" dirty="0" smtClean="0"/>
              <a:t>Consider a simple case of an anode of radius </a:t>
            </a:r>
            <a:r>
              <a:rPr lang="en-US" i="1" dirty="0" smtClean="0">
                <a:latin typeface="Times New Roman"/>
                <a:cs typeface="Times New Roman"/>
              </a:rPr>
              <a:t>a</a:t>
            </a:r>
            <a:r>
              <a:rPr lang="en-US" dirty="0" smtClean="0"/>
              <a:t> and a cathode of radius </a:t>
            </a:r>
            <a:r>
              <a:rPr lang="en-US" i="1" dirty="0" err="1" smtClean="0">
                <a:latin typeface="Times New Roman"/>
                <a:cs typeface="Times New Roman"/>
              </a:rPr>
              <a:t>b</a:t>
            </a:r>
            <a:r>
              <a:rPr lang="en-US" dirty="0" smtClean="0"/>
              <a:t>.  The electric field and the potential are:</a:t>
            </a:r>
          </a:p>
          <a:p>
            <a:endParaRPr lang="en-US" dirty="0" smtClean="0"/>
          </a:p>
          <a:p>
            <a:endParaRPr lang="en-US" dirty="0" smtClean="0"/>
          </a:p>
          <a:p>
            <a:endParaRPr lang="en-US" dirty="0" smtClean="0"/>
          </a:p>
          <a:p>
            <a:endParaRPr lang="en-US" dirty="0" smtClean="0"/>
          </a:p>
          <a:p>
            <a:r>
              <a:rPr lang="en-US" dirty="0" smtClean="0"/>
              <a:t>Now consider a shell of moving charges all produced </a:t>
            </a:r>
            <a:r>
              <a:rPr lang="en-GB" dirty="0" smtClean="0"/>
              <a:t>at a distance </a:t>
            </a:r>
            <a:r>
              <a:rPr lang="en-GB" dirty="0" err="1" smtClean="0">
                <a:sym typeface="Symbol" pitchFamily="-112" charset="2"/>
              </a:rPr>
              <a:t></a:t>
            </a:r>
            <a:r>
              <a:rPr lang="en-GB" dirty="0" smtClean="0">
                <a:sym typeface="Symbol" pitchFamily="-112" charset="2"/>
              </a:rPr>
              <a:t> from the wire.</a:t>
            </a:r>
            <a:endParaRPr lang="en-US" dirty="0" smtClean="0">
              <a:sym typeface="Symbol" pitchFamily="-112" charset="2"/>
            </a:endParaRPr>
          </a:p>
          <a:p>
            <a:r>
              <a:rPr lang="en-US" dirty="0" smtClean="0">
                <a:sym typeface="Symbol" pitchFamily="-112" charset="2"/>
              </a:rPr>
              <a:t>Potential energy of a charge Q at radius </a:t>
            </a:r>
            <a:r>
              <a:rPr lang="en-US" i="1" dirty="0" err="1" smtClean="0">
                <a:latin typeface="Times New Roman"/>
                <a:cs typeface="Times New Roman"/>
                <a:sym typeface="Symbol" pitchFamily="-112" charset="2"/>
              </a:rPr>
              <a:t>r</a:t>
            </a:r>
            <a:r>
              <a:rPr lang="en-US" dirty="0" smtClean="0">
                <a:sym typeface="Symbol" pitchFamily="-112" charset="2"/>
              </a:rPr>
              <a:t>:</a:t>
            </a:r>
            <a:endParaRPr lang="en-US" dirty="0" smtClean="0"/>
          </a:p>
          <a:p>
            <a:r>
              <a:rPr lang="en-US" dirty="0" smtClean="0"/>
              <a:t>If the charge is moved by distance </a:t>
            </a:r>
            <a:r>
              <a:rPr lang="en-US" i="1" dirty="0" err="1" smtClean="0">
                <a:latin typeface="Times New Roman"/>
                <a:cs typeface="Times New Roman"/>
              </a:rPr>
              <a:t>dr</a:t>
            </a:r>
            <a:r>
              <a:rPr lang="en-US" dirty="0" smtClean="0"/>
              <a:t>, the change in potential energy is:</a:t>
            </a:r>
          </a:p>
          <a:p>
            <a:endParaRPr lang="en-US" sz="3000" dirty="0" smtClean="0"/>
          </a:p>
          <a:p>
            <a:r>
              <a:rPr lang="en-US" dirty="0" smtClean="0"/>
              <a:t>If the total capacitance of the system is </a:t>
            </a:r>
            <a:r>
              <a:rPr lang="en-US" i="1" dirty="0" err="1" smtClean="0">
                <a:latin typeface="Times New Roman"/>
                <a:cs typeface="Times New Roman"/>
              </a:rPr>
              <a:t>lC</a:t>
            </a:r>
            <a:r>
              <a:rPr lang="en-US" dirty="0" smtClean="0"/>
              <a:t> where </a:t>
            </a:r>
            <a:r>
              <a:rPr lang="en-US" i="1" dirty="0" err="1" smtClean="0">
                <a:latin typeface="Times New Roman"/>
                <a:cs typeface="Times New Roman"/>
              </a:rPr>
              <a:t>l</a:t>
            </a:r>
            <a:r>
              <a:rPr lang="en-US" dirty="0" smtClean="0"/>
              <a:t> is the length, then the  induced signal potential (voltage pulse) is:</a:t>
            </a:r>
            <a:endParaRPr lang="en-US" dirty="0"/>
          </a:p>
        </p:txBody>
      </p:sp>
      <p:graphicFrame>
        <p:nvGraphicFramePr>
          <p:cNvPr id="6" name="Object 7"/>
          <p:cNvGraphicFramePr>
            <a:graphicFrameLocks noChangeAspect="1"/>
          </p:cNvGraphicFramePr>
          <p:nvPr/>
        </p:nvGraphicFramePr>
        <p:xfrm>
          <a:off x="1226522" y="1371599"/>
          <a:ext cx="1545771" cy="740228"/>
        </p:xfrm>
        <a:graphic>
          <a:graphicData uri="http://schemas.openxmlformats.org/presentationml/2006/ole">
            <p:oleObj spid="_x0000_s219138" name="Equation" r:id="rId3" imgW="901440" imgH="431640" progId="Equation.3">
              <p:embed/>
            </p:oleObj>
          </a:graphicData>
        </a:graphic>
      </p:graphicFrame>
      <p:graphicFrame>
        <p:nvGraphicFramePr>
          <p:cNvPr id="7" name="Object 8"/>
          <p:cNvGraphicFramePr>
            <a:graphicFrameLocks noChangeAspect="1"/>
          </p:cNvGraphicFramePr>
          <p:nvPr/>
        </p:nvGraphicFramePr>
        <p:xfrm>
          <a:off x="3207721" y="1371598"/>
          <a:ext cx="1807029" cy="740229"/>
        </p:xfrm>
        <a:graphic>
          <a:graphicData uri="http://schemas.openxmlformats.org/presentationml/2006/ole">
            <p:oleObj spid="_x0000_s219139" name="Equation" r:id="rId4" imgW="1054080" imgH="431640" progId="Equation.3">
              <p:embed/>
            </p:oleObj>
          </a:graphicData>
        </a:graphic>
      </p:graphicFrame>
      <p:sp>
        <p:nvSpPr>
          <p:cNvPr id="8" name="Text Box 9"/>
          <p:cNvSpPr txBox="1">
            <a:spLocks noChangeArrowheads="1"/>
          </p:cNvSpPr>
          <p:nvPr/>
        </p:nvSpPr>
        <p:spPr bwMode="auto">
          <a:xfrm>
            <a:off x="5265122" y="1523999"/>
            <a:ext cx="1061357" cy="338554"/>
          </a:xfrm>
          <a:prstGeom prst="rect">
            <a:avLst/>
          </a:prstGeom>
          <a:noFill/>
          <a:ln w="9525">
            <a:noFill/>
            <a:miter lim="800000"/>
            <a:headEnd/>
            <a:tailEnd/>
          </a:ln>
          <a:effectLst/>
        </p:spPr>
        <p:txBody>
          <a:bodyPr wrap="square">
            <a:prstTxWarp prst="textNoShape">
              <a:avLst/>
            </a:prstTxWarp>
            <a:spAutoFit/>
          </a:bodyPr>
          <a:lstStyle/>
          <a:p>
            <a:r>
              <a:rPr lang="en-GB" sz="1600" dirty="0" smtClean="0"/>
              <a:t>where</a:t>
            </a:r>
            <a:endParaRPr lang="en-US" sz="1600" dirty="0"/>
          </a:p>
        </p:txBody>
      </p:sp>
      <p:graphicFrame>
        <p:nvGraphicFramePr>
          <p:cNvPr id="9" name="Object 10"/>
          <p:cNvGraphicFramePr>
            <a:graphicFrameLocks noChangeAspect="1"/>
          </p:cNvGraphicFramePr>
          <p:nvPr/>
        </p:nvGraphicFramePr>
        <p:xfrm>
          <a:off x="6484322" y="1371599"/>
          <a:ext cx="1371600" cy="718457"/>
        </p:xfrm>
        <a:graphic>
          <a:graphicData uri="http://schemas.openxmlformats.org/presentationml/2006/ole">
            <p:oleObj spid="_x0000_s219140" name="Equation" r:id="rId5" imgW="799920" imgH="419040" progId="Equation.3">
              <p:embed/>
            </p:oleObj>
          </a:graphicData>
        </a:graphic>
      </p:graphicFrame>
      <p:sp>
        <p:nvSpPr>
          <p:cNvPr id="10" name="TextBox 9"/>
          <p:cNvSpPr txBox="1"/>
          <p:nvPr/>
        </p:nvSpPr>
        <p:spPr>
          <a:xfrm>
            <a:off x="1988522" y="2209799"/>
            <a:ext cx="4854046" cy="584776"/>
          </a:xfrm>
          <a:prstGeom prst="rect">
            <a:avLst/>
          </a:prstGeom>
          <a:noFill/>
        </p:spPr>
        <p:txBody>
          <a:bodyPr wrap="none" rtlCol="0">
            <a:spAutoFit/>
          </a:bodyPr>
          <a:lstStyle/>
          <a:p>
            <a:pPr algn="l"/>
            <a:r>
              <a:rPr lang="en-GB" sz="1600" dirty="0" smtClean="0">
                <a:latin typeface="+mj-lt"/>
                <a:cs typeface="Times New Roman"/>
              </a:rPr>
              <a:t>V</a:t>
            </a:r>
            <a:r>
              <a:rPr lang="en-GB" sz="1600" baseline="-25000" dirty="0" smtClean="0">
                <a:latin typeface="+mj-lt"/>
                <a:cs typeface="Times New Roman"/>
              </a:rPr>
              <a:t>0</a:t>
            </a:r>
            <a:r>
              <a:rPr lang="en-GB" sz="1600" dirty="0" smtClean="0">
                <a:latin typeface="+mj-lt"/>
                <a:cs typeface="Times New Roman"/>
              </a:rPr>
              <a:t>=</a:t>
            </a:r>
            <a:r>
              <a:rPr lang="en-GB" sz="1600" dirty="0" err="1" smtClean="0">
                <a:latin typeface="+mj-lt"/>
                <a:cs typeface="Times New Roman"/>
              </a:rPr>
              <a:t>V(b</a:t>
            </a:r>
            <a:r>
              <a:rPr lang="en-GB" sz="1600" dirty="0" smtClean="0">
                <a:latin typeface="+mj-lt"/>
                <a:cs typeface="Times New Roman"/>
              </a:rPr>
              <a:t>) </a:t>
            </a:r>
            <a:r>
              <a:rPr lang="en-GB" sz="1600" dirty="0" smtClean="0">
                <a:latin typeface="+mj-lt"/>
              </a:rPr>
              <a:t>is the applied potential and </a:t>
            </a:r>
            <a:r>
              <a:rPr lang="en-GB" sz="1600" dirty="0" err="1" smtClean="0">
                <a:latin typeface="+mj-lt"/>
                <a:cs typeface="Times New Roman"/>
              </a:rPr>
              <a:t>V(a</a:t>
            </a:r>
            <a:r>
              <a:rPr lang="en-GB" sz="1600" dirty="0" smtClean="0">
                <a:latin typeface="+mj-lt"/>
                <a:cs typeface="Times New Roman"/>
              </a:rPr>
              <a:t>)=0</a:t>
            </a:r>
          </a:p>
          <a:p>
            <a:pPr algn="l"/>
            <a:r>
              <a:rPr lang="en-GB" sz="1600" dirty="0" smtClean="0"/>
              <a:t> </a:t>
            </a:r>
            <a:r>
              <a:rPr lang="en-GB" sz="1600" i="1" dirty="0" smtClean="0">
                <a:sym typeface="Symbol" pitchFamily="-112" charset="2"/>
              </a:rPr>
              <a:t></a:t>
            </a:r>
            <a:r>
              <a:rPr lang="en-GB" sz="1600" i="1" baseline="-25000" dirty="0" smtClean="0">
                <a:sym typeface="Symbol" pitchFamily="-112" charset="2"/>
              </a:rPr>
              <a:t>0</a:t>
            </a:r>
            <a:r>
              <a:rPr lang="en-GB" sz="1600" dirty="0" smtClean="0">
                <a:sym typeface="Symbol" pitchFamily="-112" charset="2"/>
              </a:rPr>
              <a:t> is the dielectric constant for the gas (8.85pF/m)</a:t>
            </a:r>
            <a:endParaRPr lang="en-US" sz="1600" dirty="0" smtClean="0"/>
          </a:p>
        </p:txBody>
      </p:sp>
      <p:graphicFrame>
        <p:nvGraphicFramePr>
          <p:cNvPr id="219141" name="Object 5"/>
          <p:cNvGraphicFramePr>
            <a:graphicFrameLocks noChangeAspect="1"/>
          </p:cNvGraphicFramePr>
          <p:nvPr/>
        </p:nvGraphicFramePr>
        <p:xfrm>
          <a:off x="5561282" y="3615959"/>
          <a:ext cx="1241425" cy="261938"/>
        </p:xfrm>
        <a:graphic>
          <a:graphicData uri="http://schemas.openxmlformats.org/presentationml/2006/ole">
            <p:oleObj spid="_x0000_s219141" name="Equation" r:id="rId6" imgW="723900" imgH="152400" progId="Equation.3">
              <p:embed/>
            </p:oleObj>
          </a:graphicData>
        </a:graphic>
      </p:graphicFrame>
      <p:graphicFrame>
        <p:nvGraphicFramePr>
          <p:cNvPr id="219142" name="Object 6"/>
          <p:cNvGraphicFramePr>
            <a:graphicFrameLocks noChangeAspect="1"/>
          </p:cNvGraphicFramePr>
          <p:nvPr/>
        </p:nvGraphicFramePr>
        <p:xfrm>
          <a:off x="3055322" y="4343399"/>
          <a:ext cx="1873250" cy="633412"/>
        </p:xfrm>
        <a:graphic>
          <a:graphicData uri="http://schemas.openxmlformats.org/presentationml/2006/ole">
            <p:oleObj spid="_x0000_s219142" name="Equation" r:id="rId7" imgW="1092200" imgH="368300" progId="Equation.3">
              <p:embed/>
            </p:oleObj>
          </a:graphicData>
        </a:graphic>
      </p:graphicFrame>
      <p:graphicFrame>
        <p:nvGraphicFramePr>
          <p:cNvPr id="219143" name="Object 7"/>
          <p:cNvGraphicFramePr>
            <a:graphicFrameLocks noChangeAspect="1"/>
          </p:cNvGraphicFramePr>
          <p:nvPr/>
        </p:nvGraphicFramePr>
        <p:xfrm>
          <a:off x="2743200" y="5562600"/>
          <a:ext cx="2636838" cy="698500"/>
        </p:xfrm>
        <a:graphic>
          <a:graphicData uri="http://schemas.openxmlformats.org/presentationml/2006/ole">
            <p:oleObj spid="_x0000_s219143" name="Equation" r:id="rId8" imgW="1536700" imgH="4064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F_Sep06">
  <a:themeElements>
    <a:clrScheme name="DF_Sep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F_Sep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7C1FF"/>
        </a:solidFill>
        <a:ln w="9525" cap="flat" cmpd="sng" algn="ctr">
          <a:noFill/>
          <a:prstDash val="solid"/>
          <a:round/>
          <a:headEnd type="none" w="med" len="med"/>
          <a:tailEnd type="none" w="med" len="med"/>
        </a:ln>
        <a:effectLst>
          <a:outerShdw blurRad="63500" dist="38099" dir="2700000" algn="ctr" rotWithShape="0">
            <a:schemeClr val="bg2">
              <a:alpha val="74998"/>
            </a:schemeClr>
          </a:outerShdw>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26" charset="0"/>
          </a:defRPr>
        </a:defPPr>
      </a:lstStyle>
    </a:spDef>
    <a:lnDef>
      <a:spPr bwMode="auto">
        <a:xfrm>
          <a:off x="0" y="0"/>
          <a:ext cx="1" cy="1"/>
        </a:xfrm>
        <a:custGeom>
          <a:avLst/>
          <a:gdLst/>
          <a:ahLst/>
          <a:cxnLst/>
          <a:rect l="0" t="0" r="0" b="0"/>
          <a:pathLst/>
        </a:custGeom>
        <a:solidFill>
          <a:srgbClr val="B7C1FF"/>
        </a:solidFill>
        <a:ln w="9525" cap="flat" cmpd="sng" algn="ctr">
          <a:noFill/>
          <a:prstDash val="solid"/>
          <a:round/>
          <a:headEnd type="none" w="med" len="med"/>
          <a:tailEnd type="none" w="med" len="med"/>
        </a:ln>
        <a:effectLst>
          <a:outerShdw blurRad="63500" dist="38099" dir="2700000" algn="ctr" rotWithShape="0">
            <a:schemeClr val="bg2">
              <a:alpha val="74998"/>
            </a:schemeClr>
          </a:outerShdw>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26" charset="0"/>
          </a:defRPr>
        </a:defPPr>
      </a:lstStyle>
    </a:lnDef>
  </a:objectDefaults>
  <a:extraClrSchemeLst>
    <a:extraClrScheme>
      <a:clrScheme name="DF_Sep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F_Sep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F_Sep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F_Sep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F_Sep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F_Sep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F_Sep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AlCaTutorialOct08.pptx</Template>
  <TotalTime>5146</TotalTime>
  <Words>2591</Words>
  <Application>Microsoft Macintosh PowerPoint</Application>
  <PresentationFormat>On-screen Show (4:3)</PresentationFormat>
  <Paragraphs>345</Paragraphs>
  <Slides>30</Slides>
  <Notes>1</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DF_Sep06</vt:lpstr>
      <vt:lpstr>Equation</vt:lpstr>
      <vt:lpstr>Microsoft Equation</vt:lpstr>
      <vt:lpstr>Picture</vt:lpstr>
      <vt:lpstr>Slide 1</vt:lpstr>
      <vt:lpstr>Overview</vt:lpstr>
      <vt:lpstr>Introduction</vt:lpstr>
      <vt:lpstr>Ionization and Energy Loss</vt:lpstr>
      <vt:lpstr>Avalanche Multiplication</vt:lpstr>
      <vt:lpstr>Avalanche Multiplication</vt:lpstr>
      <vt:lpstr>Avalanche Multiplication</vt:lpstr>
      <vt:lpstr>Time Development of the Signal</vt:lpstr>
      <vt:lpstr>The Induced Signal</vt:lpstr>
      <vt:lpstr>The Induced Signal</vt:lpstr>
      <vt:lpstr>Time Development of the Signal</vt:lpstr>
      <vt:lpstr>Time Development of the Signal</vt:lpstr>
      <vt:lpstr>Modes of Operation</vt:lpstr>
      <vt:lpstr>Choice of Fill Gas</vt:lpstr>
      <vt:lpstr>Gas Mixtures</vt:lpstr>
      <vt:lpstr>Detector Examples </vt:lpstr>
      <vt:lpstr>Multiwire Proportional Chambers (MWPC)</vt:lpstr>
      <vt:lpstr>Drift Chambers</vt:lpstr>
      <vt:lpstr>Drift Gases</vt:lpstr>
      <vt:lpstr>Example:  ATLAS Muon Drift Tubes</vt:lpstr>
      <vt:lpstr>More Complex Geometry:  CMS Muon DTs</vt:lpstr>
      <vt:lpstr>Two Dimensional Readout:  Use of Timing</vt:lpstr>
      <vt:lpstr>Two Dimensional Readout:  Cathode Strips</vt:lpstr>
      <vt:lpstr>Time Projection Chambers</vt:lpstr>
      <vt:lpstr>Time Projection Chambers (contd)</vt:lpstr>
      <vt:lpstr>Microstrip Gas Chambers</vt:lpstr>
      <vt:lpstr>MSGCs (contd)</vt:lpstr>
      <vt:lpstr>Micro-Gap Chambers</vt:lpstr>
      <vt:lpstr>Gas Electron Multiplier (GEM)</vt:lpstr>
      <vt:lpstr>GEMs (contd)</vt:lpstr>
    </vt:vector>
  </TitlesOfParts>
  <Company>cern</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Futyan</cp:lastModifiedBy>
  <cp:revision>64</cp:revision>
  <dcterms:created xsi:type="dcterms:W3CDTF">2010-11-09T15:21:38Z</dcterms:created>
  <dcterms:modified xsi:type="dcterms:W3CDTF">2010-11-09T15:41:52Z</dcterms:modified>
</cp:coreProperties>
</file>