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2" r:id="rId3"/>
    <p:sldMasterId id="2147483845" r:id="rId4"/>
  </p:sldMasterIdLst>
  <p:notesMasterIdLst>
    <p:notesMasterId r:id="rId34"/>
  </p:notesMasterIdLst>
  <p:handoutMasterIdLst>
    <p:handoutMasterId r:id="rId35"/>
  </p:handoutMasterIdLst>
  <p:sldIdLst>
    <p:sldId id="257" r:id="rId5"/>
    <p:sldId id="550" r:id="rId6"/>
    <p:sldId id="684" r:id="rId7"/>
    <p:sldId id="701" r:id="rId8"/>
    <p:sldId id="702" r:id="rId9"/>
    <p:sldId id="703" r:id="rId10"/>
    <p:sldId id="704" r:id="rId11"/>
    <p:sldId id="705" r:id="rId12"/>
    <p:sldId id="721" r:id="rId13"/>
    <p:sldId id="673" r:id="rId14"/>
    <p:sldId id="682" r:id="rId15"/>
    <p:sldId id="697" r:id="rId16"/>
    <p:sldId id="646" r:id="rId17"/>
    <p:sldId id="655" r:id="rId18"/>
    <p:sldId id="649" r:id="rId19"/>
    <p:sldId id="663" r:id="rId20"/>
    <p:sldId id="685" r:id="rId21"/>
    <p:sldId id="647" r:id="rId22"/>
    <p:sldId id="657" r:id="rId23"/>
    <p:sldId id="599" r:id="rId24"/>
    <p:sldId id="658" r:id="rId25"/>
    <p:sldId id="652" r:id="rId26"/>
    <p:sldId id="716" r:id="rId27"/>
    <p:sldId id="686" r:id="rId28"/>
    <p:sldId id="689" r:id="rId29"/>
    <p:sldId id="690" r:id="rId30"/>
    <p:sldId id="717" r:id="rId31"/>
    <p:sldId id="718" r:id="rId32"/>
    <p:sldId id="656" r:id="rId33"/>
  </p:sldIdLst>
  <p:sldSz cx="9144000" cy="6858000" type="screen4x3"/>
  <p:notesSz cx="6858000" cy="9144000"/>
  <p:defaultTextStyle>
    <a:defPPr>
      <a:defRPr lang="en-US"/>
    </a:defPPr>
    <a:lvl1pPr algn="l" defTabSz="45677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6776" algn="l" defTabSz="45677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2pPr>
    <a:lvl3pPr marL="913550" algn="l" defTabSz="45677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3pPr>
    <a:lvl4pPr marL="1370325" algn="l" defTabSz="45677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4pPr>
    <a:lvl5pPr marL="1827097" algn="l" defTabSz="45677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5pPr>
    <a:lvl6pPr marL="2283875" algn="l" defTabSz="456776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6pPr>
    <a:lvl7pPr marL="2740648" algn="l" defTabSz="456776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7pPr>
    <a:lvl8pPr marL="3197423" algn="l" defTabSz="456776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8pPr>
    <a:lvl9pPr marL="3654197" algn="l" defTabSz="456776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4FFBF"/>
    <a:srgbClr val="0432FF"/>
    <a:srgbClr val="FFFFC7"/>
    <a:srgbClr val="B0EFFF"/>
    <a:srgbClr val="FFF4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2" autoAdjust="0"/>
    <p:restoredTop sz="94589" autoAdjust="0"/>
  </p:normalViewPr>
  <p:slideViewPr>
    <p:cSldViewPr snapToGrid="0" snapToObjects="1">
      <p:cViewPr varScale="1">
        <p:scale>
          <a:sx n="115" d="100"/>
          <a:sy n="115" d="100"/>
        </p:scale>
        <p:origin x="2048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9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46DAF93-AF03-E14C-B409-76DCAC45DE30}" type="datetime1">
              <a:rPr lang="en-US"/>
              <a:pPr/>
              <a:t>12/11/25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19B3327-A8BA-7749-8A03-AAF039CC63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773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E5F36E7-BE55-9940-B1AD-B669FAA1EB7F}" type="datetime1">
              <a:rPr lang="en-US"/>
              <a:pPr/>
              <a:t>12/11/25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4DC6F4-CA5D-CA45-A6E5-2ED6EEAD96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300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677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6776" algn="l" defTabSz="45677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3550" algn="l" defTabSz="45677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0325" algn="l" defTabSz="45677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7097" algn="l" defTabSz="45677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3875" algn="l" defTabSz="4567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648" algn="l" defTabSz="4567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423" algn="l" defTabSz="4567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197" algn="l" defTabSz="4567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5694EDB-C9FD-2B48-8DC6-59A55FA21ABC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DC6F4-CA5D-CA45-A6E5-2ED6EEAD967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50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DC6F4-CA5D-CA45-A6E5-2ED6EEAD967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8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DC6F4-CA5D-CA45-A6E5-2ED6EEAD967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89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DC6F4-CA5D-CA45-A6E5-2ED6EEAD967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30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DC6F4-CA5D-CA45-A6E5-2ED6EEAD967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81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DC6F4-CA5D-CA45-A6E5-2ED6EEAD967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43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DC6F4-CA5D-CA45-A6E5-2ED6EEAD967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17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6" y="2130488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PG lecture December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 Hall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PG lecture December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 Hall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9" y="274707"/>
            <a:ext cx="2057401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3" y="274707"/>
            <a:ext cx="6019801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PG lecture December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 Hall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5f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D4FBD-03A3-B458-61D4-5899BC54C6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14" y="273598"/>
            <a:ext cx="8229332" cy="1144801"/>
          </a:xfrm>
        </p:spPr>
        <p:txBody>
          <a:bodyPr lIns="0" tIns="0" rIns="0" bIns="0" anchorCtr="1"/>
          <a:lstStyle>
            <a:lvl1pPr algn="ctr" hangingPunct="0">
              <a:defRPr b="0">
                <a:latin typeface="Liberation Sans" pitchFamily="18"/>
              </a:defRPr>
            </a:lvl1pPr>
          </a:lstStyle>
          <a:p>
            <a:pPr lvl="0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DA49A7-5BB8-34D2-2713-60ECF292EF0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114" y="1604516"/>
            <a:ext cx="8229332" cy="3977283"/>
          </a:xfrm>
        </p:spPr>
        <p:txBody>
          <a:bodyPr lIns="0" tIns="0" rIns="0" bIns="0"/>
          <a:lstStyle>
            <a:lvl1pPr hangingPunct="0">
              <a:spcBef>
                <a:spcPts val="1061"/>
              </a:spcBef>
              <a:defRPr sz="2400">
                <a:latin typeface="Liberation Sans" pitchFamily="18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492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6" y="2130488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76" indent="0" algn="ctr">
              <a:buNone/>
              <a:defRPr/>
            </a:lvl2pPr>
            <a:lvl3pPr marL="913550" indent="0" algn="ctr">
              <a:buNone/>
              <a:defRPr/>
            </a:lvl3pPr>
            <a:lvl4pPr marL="1370325" indent="0" algn="ctr">
              <a:buNone/>
              <a:defRPr/>
            </a:lvl4pPr>
            <a:lvl5pPr marL="1827097" indent="0" algn="ctr">
              <a:buNone/>
              <a:defRPr/>
            </a:lvl5pPr>
            <a:lvl6pPr marL="2283875" indent="0" algn="ctr">
              <a:buNone/>
              <a:defRPr/>
            </a:lvl6pPr>
            <a:lvl7pPr marL="2740648" indent="0" algn="ctr">
              <a:buNone/>
              <a:defRPr/>
            </a:lvl7pPr>
            <a:lvl8pPr marL="3197423" indent="0" algn="ctr">
              <a:buNone/>
              <a:defRPr/>
            </a:lvl8pPr>
            <a:lvl9pPr marL="3654197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G Hall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FC1AD2-B57E-7C49-8286-8DD959900BA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G Hall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4E25F8-CFE5-7D44-8EED-C0251F5D931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8" y="4406958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8" y="290672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76" indent="0">
              <a:buNone/>
              <a:defRPr sz="1800"/>
            </a:lvl2pPr>
            <a:lvl3pPr marL="913550" indent="0">
              <a:buNone/>
              <a:defRPr sz="1600"/>
            </a:lvl3pPr>
            <a:lvl4pPr marL="1370325" indent="0">
              <a:buNone/>
              <a:defRPr sz="1400"/>
            </a:lvl4pPr>
            <a:lvl5pPr marL="1827097" indent="0">
              <a:buNone/>
              <a:defRPr sz="1400"/>
            </a:lvl5pPr>
            <a:lvl6pPr marL="2283875" indent="0">
              <a:buNone/>
              <a:defRPr sz="1400"/>
            </a:lvl6pPr>
            <a:lvl7pPr marL="2740648" indent="0">
              <a:buNone/>
              <a:defRPr sz="1400"/>
            </a:lvl7pPr>
            <a:lvl8pPr marL="3197423" indent="0">
              <a:buNone/>
              <a:defRPr sz="1400"/>
            </a:lvl8pPr>
            <a:lvl9pPr marL="3654197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G Hall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11B154-E657-DF4C-9603-069F87D02AB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91" y="1341453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92" y="1341453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G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7FCF61-A780-364D-9540-3409DB4AB7D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6"/>
            <a:ext cx="8229600" cy="1143001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6" indent="0">
              <a:buNone/>
              <a:defRPr sz="2000" b="1"/>
            </a:lvl2pPr>
            <a:lvl3pPr marL="913550" indent="0">
              <a:buNone/>
              <a:defRPr sz="1800" b="1"/>
            </a:lvl3pPr>
            <a:lvl4pPr marL="1370325" indent="0">
              <a:buNone/>
              <a:defRPr sz="1600" b="1"/>
            </a:lvl4pPr>
            <a:lvl5pPr marL="1827097" indent="0">
              <a:buNone/>
              <a:defRPr sz="1600" b="1"/>
            </a:lvl5pPr>
            <a:lvl6pPr marL="2283875" indent="0">
              <a:buNone/>
              <a:defRPr sz="1600" b="1"/>
            </a:lvl6pPr>
            <a:lvl7pPr marL="2740648" indent="0">
              <a:buNone/>
              <a:defRPr sz="1600" b="1"/>
            </a:lvl7pPr>
            <a:lvl8pPr marL="3197423" indent="0">
              <a:buNone/>
              <a:defRPr sz="1600" b="1"/>
            </a:lvl8pPr>
            <a:lvl9pPr marL="3654197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6" indent="0">
              <a:buNone/>
              <a:defRPr sz="2000" b="1"/>
            </a:lvl2pPr>
            <a:lvl3pPr marL="913550" indent="0">
              <a:buNone/>
              <a:defRPr sz="1800" b="1"/>
            </a:lvl3pPr>
            <a:lvl4pPr marL="1370325" indent="0">
              <a:buNone/>
              <a:defRPr sz="1600" b="1"/>
            </a:lvl4pPr>
            <a:lvl5pPr marL="1827097" indent="0">
              <a:buNone/>
              <a:defRPr sz="1600" b="1"/>
            </a:lvl5pPr>
            <a:lvl6pPr marL="2283875" indent="0">
              <a:buNone/>
              <a:defRPr sz="1600" b="1"/>
            </a:lvl6pPr>
            <a:lvl7pPr marL="2740648" indent="0">
              <a:buNone/>
              <a:defRPr sz="1600" b="1"/>
            </a:lvl7pPr>
            <a:lvl8pPr marL="3197423" indent="0">
              <a:buNone/>
              <a:defRPr sz="1600" b="1"/>
            </a:lvl8pPr>
            <a:lvl9pPr marL="3654197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G Hall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052EDC-DD08-E842-A0E8-9654B70115A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G Hall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9434FF-DC44-4541-827B-7265543905E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G Hall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9E718-BE38-EC4F-8B84-34A1EF8CD01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15900" indent="-215900">
              <a:tabLst/>
              <a:defRPr sz="2000"/>
            </a:lvl1pPr>
            <a:lvl2pPr marL="571500" indent="-266700">
              <a:tabLst/>
              <a:defRPr sz="1800"/>
            </a:lvl2pPr>
            <a:lvl3pPr marL="749300" indent="-266700">
              <a:tabLst/>
              <a:defRPr sz="1600"/>
            </a:lvl3pPr>
            <a:lvl4pPr marL="749300" indent="-177800">
              <a:tabLst/>
              <a:defRPr sz="1600"/>
            </a:lvl4pPr>
            <a:lvl5pPr marL="977900" indent="-228600">
              <a:tabLst/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PG lecture December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 Hall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73056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11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435106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776" indent="0">
              <a:buNone/>
              <a:defRPr sz="1200"/>
            </a:lvl2pPr>
            <a:lvl3pPr marL="913550" indent="0">
              <a:buNone/>
              <a:defRPr sz="1000"/>
            </a:lvl3pPr>
            <a:lvl4pPr marL="1370325" indent="0">
              <a:buNone/>
              <a:defRPr sz="1000"/>
            </a:lvl4pPr>
            <a:lvl5pPr marL="1827097" indent="0">
              <a:buNone/>
              <a:defRPr sz="1000"/>
            </a:lvl5pPr>
            <a:lvl6pPr marL="2283875" indent="0">
              <a:buNone/>
              <a:defRPr sz="1000"/>
            </a:lvl6pPr>
            <a:lvl7pPr marL="2740648" indent="0">
              <a:buNone/>
              <a:defRPr sz="1000"/>
            </a:lvl7pPr>
            <a:lvl8pPr marL="3197423" indent="0">
              <a:buNone/>
              <a:defRPr sz="1000"/>
            </a:lvl8pPr>
            <a:lvl9pPr marL="3654197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G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32DF1C-A003-4F42-8017-5CAA1687C6E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76" indent="0">
              <a:buNone/>
              <a:defRPr sz="2800"/>
            </a:lvl2pPr>
            <a:lvl3pPr marL="913550" indent="0">
              <a:buNone/>
              <a:defRPr sz="2400"/>
            </a:lvl3pPr>
            <a:lvl4pPr marL="1370325" indent="0">
              <a:buNone/>
              <a:defRPr sz="2000"/>
            </a:lvl4pPr>
            <a:lvl5pPr marL="1827097" indent="0">
              <a:buNone/>
              <a:defRPr sz="2000"/>
            </a:lvl5pPr>
            <a:lvl6pPr marL="2283875" indent="0">
              <a:buNone/>
              <a:defRPr sz="2000"/>
            </a:lvl6pPr>
            <a:lvl7pPr marL="2740648" indent="0">
              <a:buNone/>
              <a:defRPr sz="2000"/>
            </a:lvl7pPr>
            <a:lvl8pPr marL="3197423" indent="0">
              <a:buNone/>
              <a:defRPr sz="2000"/>
            </a:lvl8pPr>
            <a:lvl9pPr marL="3654197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76" indent="0">
              <a:buNone/>
              <a:defRPr sz="1200"/>
            </a:lvl2pPr>
            <a:lvl3pPr marL="913550" indent="0">
              <a:buNone/>
              <a:defRPr sz="1000"/>
            </a:lvl3pPr>
            <a:lvl4pPr marL="1370325" indent="0">
              <a:buNone/>
              <a:defRPr sz="1000"/>
            </a:lvl4pPr>
            <a:lvl5pPr marL="1827097" indent="0">
              <a:buNone/>
              <a:defRPr sz="1000"/>
            </a:lvl5pPr>
            <a:lvl6pPr marL="2283875" indent="0">
              <a:buNone/>
              <a:defRPr sz="1000"/>
            </a:lvl6pPr>
            <a:lvl7pPr marL="2740648" indent="0">
              <a:buNone/>
              <a:defRPr sz="1000"/>
            </a:lvl7pPr>
            <a:lvl8pPr marL="3197423" indent="0">
              <a:buNone/>
              <a:defRPr sz="1000"/>
            </a:lvl8pPr>
            <a:lvl9pPr marL="3654197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G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0BE82C-6935-174E-B8DF-D5FA473CE41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G Hall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E4FCA-B6CC-9F4B-88F8-89BECCB409F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74" y="152412"/>
            <a:ext cx="2128838" cy="571499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326" y="152412"/>
            <a:ext cx="6238875" cy="571499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G Hall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53FE04-AA44-924F-9619-434146063E2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6" y="2130488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76" indent="0" algn="ctr">
              <a:buNone/>
              <a:defRPr/>
            </a:lvl2pPr>
            <a:lvl3pPr marL="913550" indent="0" algn="ctr">
              <a:buNone/>
              <a:defRPr/>
            </a:lvl3pPr>
            <a:lvl4pPr marL="1370325" indent="0" algn="ctr">
              <a:buNone/>
              <a:defRPr/>
            </a:lvl4pPr>
            <a:lvl5pPr marL="1827097" indent="0" algn="ctr">
              <a:buNone/>
              <a:defRPr/>
            </a:lvl5pPr>
            <a:lvl6pPr marL="2283875" indent="0" algn="ctr">
              <a:buNone/>
              <a:defRPr/>
            </a:lvl6pPr>
            <a:lvl7pPr marL="2740648" indent="0" algn="ctr">
              <a:buNone/>
              <a:defRPr/>
            </a:lvl7pPr>
            <a:lvl8pPr marL="3197423" indent="0" algn="ctr">
              <a:buNone/>
              <a:defRPr/>
            </a:lvl8pPr>
            <a:lvl9pPr marL="3654197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G Hall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165741-6AC2-0C49-A106-8119B9834A8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G Hall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60585-9CDE-B54B-A66A-728C6516521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8" y="4406958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8" y="290672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76" indent="0">
              <a:buNone/>
              <a:defRPr sz="1800"/>
            </a:lvl2pPr>
            <a:lvl3pPr marL="913550" indent="0">
              <a:buNone/>
              <a:defRPr sz="1600"/>
            </a:lvl3pPr>
            <a:lvl4pPr marL="1370325" indent="0">
              <a:buNone/>
              <a:defRPr sz="1400"/>
            </a:lvl4pPr>
            <a:lvl5pPr marL="1827097" indent="0">
              <a:buNone/>
              <a:defRPr sz="1400"/>
            </a:lvl5pPr>
            <a:lvl6pPr marL="2283875" indent="0">
              <a:buNone/>
              <a:defRPr sz="1400"/>
            </a:lvl6pPr>
            <a:lvl7pPr marL="2740648" indent="0">
              <a:buNone/>
              <a:defRPr sz="1400"/>
            </a:lvl7pPr>
            <a:lvl8pPr marL="3197423" indent="0">
              <a:buNone/>
              <a:defRPr sz="1400"/>
            </a:lvl8pPr>
            <a:lvl9pPr marL="3654197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G Hall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487B37-21F4-ED43-B81A-DF90311A512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91" y="1341453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92" y="1341453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G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4AD4A4-90C5-984E-91C7-ED3F64C3D14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6"/>
            <a:ext cx="8229600" cy="1143001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6" indent="0">
              <a:buNone/>
              <a:defRPr sz="2000" b="1"/>
            </a:lvl2pPr>
            <a:lvl3pPr marL="913550" indent="0">
              <a:buNone/>
              <a:defRPr sz="1800" b="1"/>
            </a:lvl3pPr>
            <a:lvl4pPr marL="1370325" indent="0">
              <a:buNone/>
              <a:defRPr sz="1600" b="1"/>
            </a:lvl4pPr>
            <a:lvl5pPr marL="1827097" indent="0">
              <a:buNone/>
              <a:defRPr sz="1600" b="1"/>
            </a:lvl5pPr>
            <a:lvl6pPr marL="2283875" indent="0">
              <a:buNone/>
              <a:defRPr sz="1600" b="1"/>
            </a:lvl6pPr>
            <a:lvl7pPr marL="2740648" indent="0">
              <a:buNone/>
              <a:defRPr sz="1600" b="1"/>
            </a:lvl7pPr>
            <a:lvl8pPr marL="3197423" indent="0">
              <a:buNone/>
              <a:defRPr sz="1600" b="1"/>
            </a:lvl8pPr>
            <a:lvl9pPr marL="3654197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6" indent="0">
              <a:buNone/>
              <a:defRPr sz="2000" b="1"/>
            </a:lvl2pPr>
            <a:lvl3pPr marL="913550" indent="0">
              <a:buNone/>
              <a:defRPr sz="1800" b="1"/>
            </a:lvl3pPr>
            <a:lvl4pPr marL="1370325" indent="0">
              <a:buNone/>
              <a:defRPr sz="1600" b="1"/>
            </a:lvl4pPr>
            <a:lvl5pPr marL="1827097" indent="0">
              <a:buNone/>
              <a:defRPr sz="1600" b="1"/>
            </a:lvl5pPr>
            <a:lvl6pPr marL="2283875" indent="0">
              <a:buNone/>
              <a:defRPr sz="1600" b="1"/>
            </a:lvl6pPr>
            <a:lvl7pPr marL="2740648" indent="0">
              <a:buNone/>
              <a:defRPr sz="1600" b="1"/>
            </a:lvl7pPr>
            <a:lvl8pPr marL="3197423" indent="0">
              <a:buNone/>
              <a:defRPr sz="1600" b="1"/>
            </a:lvl8pPr>
            <a:lvl9pPr marL="3654197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G Hall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3AB604-25A1-FD44-9345-6B5231E279C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G Hall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03614-2F9A-064E-B38E-2BA538F37E0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8" y="4406958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8" y="290672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7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6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4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1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PG lecture December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 Hall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G Hall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7D11EB-330F-4741-B0AB-52C0A964E19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73056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11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435106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776" indent="0">
              <a:buNone/>
              <a:defRPr sz="1200"/>
            </a:lvl2pPr>
            <a:lvl3pPr marL="913550" indent="0">
              <a:buNone/>
              <a:defRPr sz="1000"/>
            </a:lvl3pPr>
            <a:lvl4pPr marL="1370325" indent="0">
              <a:buNone/>
              <a:defRPr sz="1000"/>
            </a:lvl4pPr>
            <a:lvl5pPr marL="1827097" indent="0">
              <a:buNone/>
              <a:defRPr sz="1000"/>
            </a:lvl5pPr>
            <a:lvl6pPr marL="2283875" indent="0">
              <a:buNone/>
              <a:defRPr sz="1000"/>
            </a:lvl6pPr>
            <a:lvl7pPr marL="2740648" indent="0">
              <a:buNone/>
              <a:defRPr sz="1000"/>
            </a:lvl7pPr>
            <a:lvl8pPr marL="3197423" indent="0">
              <a:buNone/>
              <a:defRPr sz="1000"/>
            </a:lvl8pPr>
            <a:lvl9pPr marL="3654197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G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44AD15-024F-CF41-8B3F-CFC4D2F964C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76" indent="0">
              <a:buNone/>
              <a:defRPr sz="2800"/>
            </a:lvl2pPr>
            <a:lvl3pPr marL="913550" indent="0">
              <a:buNone/>
              <a:defRPr sz="2400"/>
            </a:lvl3pPr>
            <a:lvl4pPr marL="1370325" indent="0">
              <a:buNone/>
              <a:defRPr sz="2000"/>
            </a:lvl4pPr>
            <a:lvl5pPr marL="1827097" indent="0">
              <a:buNone/>
              <a:defRPr sz="2000"/>
            </a:lvl5pPr>
            <a:lvl6pPr marL="2283875" indent="0">
              <a:buNone/>
              <a:defRPr sz="2000"/>
            </a:lvl6pPr>
            <a:lvl7pPr marL="2740648" indent="0">
              <a:buNone/>
              <a:defRPr sz="2000"/>
            </a:lvl7pPr>
            <a:lvl8pPr marL="3197423" indent="0">
              <a:buNone/>
              <a:defRPr sz="2000"/>
            </a:lvl8pPr>
            <a:lvl9pPr marL="3654197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76" indent="0">
              <a:buNone/>
              <a:defRPr sz="1200"/>
            </a:lvl2pPr>
            <a:lvl3pPr marL="913550" indent="0">
              <a:buNone/>
              <a:defRPr sz="1000"/>
            </a:lvl3pPr>
            <a:lvl4pPr marL="1370325" indent="0">
              <a:buNone/>
              <a:defRPr sz="1000"/>
            </a:lvl4pPr>
            <a:lvl5pPr marL="1827097" indent="0">
              <a:buNone/>
              <a:defRPr sz="1000"/>
            </a:lvl5pPr>
            <a:lvl6pPr marL="2283875" indent="0">
              <a:buNone/>
              <a:defRPr sz="1000"/>
            </a:lvl6pPr>
            <a:lvl7pPr marL="2740648" indent="0">
              <a:buNone/>
              <a:defRPr sz="1000"/>
            </a:lvl7pPr>
            <a:lvl8pPr marL="3197423" indent="0">
              <a:buNone/>
              <a:defRPr sz="1000"/>
            </a:lvl8pPr>
            <a:lvl9pPr marL="3654197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G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425EDD-3906-D34D-8E0F-F3515E7FE9C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G Hall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0D582E-6E92-524B-B36D-619466EA237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74" y="152412"/>
            <a:ext cx="2128838" cy="571499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326" y="152412"/>
            <a:ext cx="6238875" cy="571499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G Hall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90622E-5F78-394F-B9B4-6C42CF25606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6" y="213043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PG lecture December 2025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G Hall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22536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PG lecture December 2025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G Hall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5847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8" y="4406906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8" y="290672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7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6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4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1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PG lecture December 2025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G Hall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3009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4" y="1600211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600211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PG lecture December 2025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G Hall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09423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6" indent="0">
              <a:buNone/>
              <a:defRPr sz="2000" b="1"/>
            </a:lvl2pPr>
            <a:lvl3pPr marL="913550" indent="0">
              <a:buNone/>
              <a:defRPr sz="1800" b="1"/>
            </a:lvl3pPr>
            <a:lvl4pPr marL="1370325" indent="0">
              <a:buNone/>
              <a:defRPr sz="1600" b="1"/>
            </a:lvl4pPr>
            <a:lvl5pPr marL="1827097" indent="0">
              <a:buNone/>
              <a:defRPr sz="1600" b="1"/>
            </a:lvl5pPr>
            <a:lvl6pPr marL="2283875" indent="0">
              <a:buNone/>
              <a:defRPr sz="1600" b="1"/>
            </a:lvl6pPr>
            <a:lvl7pPr marL="2740648" indent="0">
              <a:buNone/>
              <a:defRPr sz="1600" b="1"/>
            </a:lvl7pPr>
            <a:lvl8pPr marL="3197423" indent="0">
              <a:buNone/>
              <a:defRPr sz="1600" b="1"/>
            </a:lvl8pPr>
            <a:lvl9pPr marL="36541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6" indent="0">
              <a:buNone/>
              <a:defRPr sz="2000" b="1"/>
            </a:lvl2pPr>
            <a:lvl3pPr marL="913550" indent="0">
              <a:buNone/>
              <a:defRPr sz="1800" b="1"/>
            </a:lvl3pPr>
            <a:lvl4pPr marL="1370325" indent="0">
              <a:buNone/>
              <a:defRPr sz="1600" b="1"/>
            </a:lvl4pPr>
            <a:lvl5pPr marL="1827097" indent="0">
              <a:buNone/>
              <a:defRPr sz="1600" b="1"/>
            </a:lvl5pPr>
            <a:lvl6pPr marL="2283875" indent="0">
              <a:buNone/>
              <a:defRPr sz="1600" b="1"/>
            </a:lvl6pPr>
            <a:lvl7pPr marL="2740648" indent="0">
              <a:buNone/>
              <a:defRPr sz="1600" b="1"/>
            </a:lvl7pPr>
            <a:lvl8pPr marL="3197423" indent="0">
              <a:buNone/>
              <a:defRPr sz="1600" b="1"/>
            </a:lvl8pPr>
            <a:lvl9pPr marL="36541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PG lecture December 2025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G Hall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653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4" y="1600221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600221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PG lecture December 2025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 Hall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PG lecture December 2025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G Hall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57699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PG lecture December 2025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G Hall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07425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73056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435101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776" indent="0">
              <a:buNone/>
              <a:defRPr sz="1200"/>
            </a:lvl2pPr>
            <a:lvl3pPr marL="913550" indent="0">
              <a:buNone/>
              <a:defRPr sz="1000"/>
            </a:lvl3pPr>
            <a:lvl4pPr marL="1370325" indent="0">
              <a:buNone/>
              <a:defRPr sz="1000"/>
            </a:lvl4pPr>
            <a:lvl5pPr marL="1827097" indent="0">
              <a:buNone/>
              <a:defRPr sz="1000"/>
            </a:lvl5pPr>
            <a:lvl6pPr marL="2283875" indent="0">
              <a:buNone/>
              <a:defRPr sz="1000"/>
            </a:lvl6pPr>
            <a:lvl7pPr marL="2740648" indent="0">
              <a:buNone/>
              <a:defRPr sz="1000"/>
            </a:lvl7pPr>
            <a:lvl8pPr marL="3197423" indent="0">
              <a:buNone/>
              <a:defRPr sz="1000"/>
            </a:lvl8pPr>
            <a:lvl9pPr marL="365419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PG lecture December 2025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G Hall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97606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76" indent="0">
              <a:buNone/>
              <a:defRPr sz="2800"/>
            </a:lvl2pPr>
            <a:lvl3pPr marL="913550" indent="0">
              <a:buNone/>
              <a:defRPr sz="2400"/>
            </a:lvl3pPr>
            <a:lvl4pPr marL="1370325" indent="0">
              <a:buNone/>
              <a:defRPr sz="2000"/>
            </a:lvl4pPr>
            <a:lvl5pPr marL="1827097" indent="0">
              <a:buNone/>
              <a:defRPr sz="2000"/>
            </a:lvl5pPr>
            <a:lvl6pPr marL="2283875" indent="0">
              <a:buNone/>
              <a:defRPr sz="2000"/>
            </a:lvl6pPr>
            <a:lvl7pPr marL="2740648" indent="0">
              <a:buNone/>
              <a:defRPr sz="2000"/>
            </a:lvl7pPr>
            <a:lvl8pPr marL="3197423" indent="0">
              <a:buNone/>
              <a:defRPr sz="2000"/>
            </a:lvl8pPr>
            <a:lvl9pPr marL="365419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76" indent="0">
              <a:buNone/>
              <a:defRPr sz="1200"/>
            </a:lvl2pPr>
            <a:lvl3pPr marL="913550" indent="0">
              <a:buNone/>
              <a:defRPr sz="1000"/>
            </a:lvl3pPr>
            <a:lvl4pPr marL="1370325" indent="0">
              <a:buNone/>
              <a:defRPr sz="1000"/>
            </a:lvl4pPr>
            <a:lvl5pPr marL="1827097" indent="0">
              <a:buNone/>
              <a:defRPr sz="1000"/>
            </a:lvl5pPr>
            <a:lvl6pPr marL="2283875" indent="0">
              <a:buNone/>
              <a:defRPr sz="1000"/>
            </a:lvl6pPr>
            <a:lvl7pPr marL="2740648" indent="0">
              <a:buNone/>
              <a:defRPr sz="1000"/>
            </a:lvl7pPr>
            <a:lvl8pPr marL="3197423" indent="0">
              <a:buNone/>
              <a:defRPr sz="1000"/>
            </a:lvl8pPr>
            <a:lvl9pPr marL="365419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PG lecture December 2025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G Hall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95522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PG lecture December 2025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G Hall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23600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9" y="274651"/>
            <a:ext cx="20574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3" y="274651"/>
            <a:ext cx="601980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PG lecture December 2025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G Hall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102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6" indent="0">
              <a:buNone/>
              <a:defRPr sz="2000" b="1"/>
            </a:lvl2pPr>
            <a:lvl3pPr marL="913550" indent="0">
              <a:buNone/>
              <a:defRPr sz="1800" b="1"/>
            </a:lvl3pPr>
            <a:lvl4pPr marL="1370325" indent="0">
              <a:buNone/>
              <a:defRPr sz="1600" b="1"/>
            </a:lvl4pPr>
            <a:lvl5pPr marL="1827097" indent="0">
              <a:buNone/>
              <a:defRPr sz="1600" b="1"/>
            </a:lvl5pPr>
            <a:lvl6pPr marL="2283875" indent="0">
              <a:buNone/>
              <a:defRPr sz="1600" b="1"/>
            </a:lvl6pPr>
            <a:lvl7pPr marL="2740648" indent="0">
              <a:buNone/>
              <a:defRPr sz="1600" b="1"/>
            </a:lvl7pPr>
            <a:lvl8pPr marL="3197423" indent="0">
              <a:buNone/>
              <a:defRPr sz="1600" b="1"/>
            </a:lvl8pPr>
            <a:lvl9pPr marL="3654197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6" indent="0">
              <a:buNone/>
              <a:defRPr sz="2000" b="1"/>
            </a:lvl2pPr>
            <a:lvl3pPr marL="913550" indent="0">
              <a:buNone/>
              <a:defRPr sz="1800" b="1"/>
            </a:lvl3pPr>
            <a:lvl4pPr marL="1370325" indent="0">
              <a:buNone/>
              <a:defRPr sz="1600" b="1"/>
            </a:lvl4pPr>
            <a:lvl5pPr marL="1827097" indent="0">
              <a:buNone/>
              <a:defRPr sz="1600" b="1"/>
            </a:lvl5pPr>
            <a:lvl6pPr marL="2283875" indent="0">
              <a:buNone/>
              <a:defRPr sz="1600" b="1"/>
            </a:lvl6pPr>
            <a:lvl7pPr marL="2740648" indent="0">
              <a:buNone/>
              <a:defRPr sz="1600" b="1"/>
            </a:lvl7pPr>
            <a:lvl8pPr marL="3197423" indent="0">
              <a:buNone/>
              <a:defRPr sz="1600" b="1"/>
            </a:lvl8pPr>
            <a:lvl9pPr marL="3654197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PG lecture December 2025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 Hall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PG lecture December 2025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 Hall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PG lecture December 2025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 Hall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73056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11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435106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776" indent="0">
              <a:buNone/>
              <a:defRPr sz="1200"/>
            </a:lvl2pPr>
            <a:lvl3pPr marL="913550" indent="0">
              <a:buNone/>
              <a:defRPr sz="1000"/>
            </a:lvl3pPr>
            <a:lvl4pPr marL="1370325" indent="0">
              <a:buNone/>
              <a:defRPr sz="1000"/>
            </a:lvl4pPr>
            <a:lvl5pPr marL="1827097" indent="0">
              <a:buNone/>
              <a:defRPr sz="1000"/>
            </a:lvl5pPr>
            <a:lvl6pPr marL="2283875" indent="0">
              <a:buNone/>
              <a:defRPr sz="1000"/>
            </a:lvl6pPr>
            <a:lvl7pPr marL="2740648" indent="0">
              <a:buNone/>
              <a:defRPr sz="1000"/>
            </a:lvl7pPr>
            <a:lvl8pPr marL="3197423" indent="0">
              <a:buNone/>
              <a:defRPr sz="1000"/>
            </a:lvl8pPr>
            <a:lvl9pPr marL="3654197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PG lecture December 2025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 Hall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4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776" indent="0">
              <a:buNone/>
              <a:defRPr sz="2800"/>
            </a:lvl2pPr>
            <a:lvl3pPr marL="913550" indent="0">
              <a:buNone/>
              <a:defRPr sz="2400"/>
            </a:lvl3pPr>
            <a:lvl4pPr marL="1370325" indent="0">
              <a:buNone/>
              <a:defRPr sz="2000"/>
            </a:lvl4pPr>
            <a:lvl5pPr marL="1827097" indent="0">
              <a:buNone/>
              <a:defRPr sz="2000"/>
            </a:lvl5pPr>
            <a:lvl6pPr marL="2283875" indent="0">
              <a:buNone/>
              <a:defRPr sz="2000"/>
            </a:lvl6pPr>
            <a:lvl7pPr marL="2740648" indent="0">
              <a:buNone/>
              <a:defRPr sz="2000"/>
            </a:lvl7pPr>
            <a:lvl8pPr marL="3197423" indent="0">
              <a:buNone/>
              <a:defRPr sz="2000"/>
            </a:lvl8pPr>
            <a:lvl9pPr marL="3654197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76" indent="0">
              <a:buNone/>
              <a:defRPr sz="1200"/>
            </a:lvl2pPr>
            <a:lvl3pPr marL="913550" indent="0">
              <a:buNone/>
              <a:defRPr sz="1000"/>
            </a:lvl3pPr>
            <a:lvl4pPr marL="1370325" indent="0">
              <a:buNone/>
              <a:defRPr sz="1000"/>
            </a:lvl4pPr>
            <a:lvl5pPr marL="1827097" indent="0">
              <a:buNone/>
              <a:defRPr sz="1000"/>
            </a:lvl5pPr>
            <a:lvl6pPr marL="2283875" indent="0">
              <a:buNone/>
              <a:defRPr sz="1000"/>
            </a:lvl6pPr>
            <a:lvl7pPr marL="2740648" indent="0">
              <a:buNone/>
              <a:defRPr sz="1000"/>
            </a:lvl7pPr>
            <a:lvl8pPr marL="3197423" indent="0">
              <a:buNone/>
              <a:defRPr sz="1000"/>
            </a:lvl8pPr>
            <a:lvl9pPr marL="3654197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PG lecture December 2025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 Hall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47"/>
            <a:ext cx="8229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5" tIns="45679" rIns="91355" bIns="456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6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5" tIns="45679" rIns="91355" bIns="456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559614"/>
            <a:ext cx="2133600" cy="161925"/>
          </a:xfrm>
          <a:prstGeom prst="rect">
            <a:avLst/>
          </a:prstGeom>
        </p:spPr>
        <p:txBody>
          <a:bodyPr vert="horz" wrap="square" lIns="91355" tIns="45679" rIns="91355" bIns="45679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GB"/>
              <a:t>PG lecture December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9" y="6559614"/>
            <a:ext cx="2895600" cy="161925"/>
          </a:xfrm>
          <a:prstGeom prst="rect">
            <a:avLst/>
          </a:prstGeom>
        </p:spPr>
        <p:txBody>
          <a:bodyPr vert="horz" wrap="square" lIns="91355" tIns="45679" rIns="91355" bIns="45679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US"/>
              <a:t>G Hall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614"/>
            <a:ext cx="2133600" cy="161925"/>
          </a:xfrm>
          <a:prstGeom prst="rect">
            <a:avLst/>
          </a:prstGeom>
        </p:spPr>
        <p:txBody>
          <a:bodyPr vert="horz" wrap="square" lIns="91355" tIns="45679" rIns="91355" bIns="45679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fld id="{B5131186-A37D-DD4F-94BA-70F6FD9173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4035" r:id="rId12"/>
  </p:sldLayoutIdLst>
  <p:hf hdr="0"/>
  <p:txStyles>
    <p:titleStyle>
      <a:lvl1pPr algn="r" defTabSz="456776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677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677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677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677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776" algn="ctr" defTabSz="45677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3550" algn="ctr" defTabSz="45677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0325" algn="ctr" defTabSz="45677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7097" algn="ctr" defTabSz="45677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581" indent="-342581" algn="l" defTabSz="45677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261" indent="-285487" algn="l" defTabSz="45677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20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1141936" indent="-228387" algn="l" defTabSz="45677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598711" indent="-228387" algn="l" defTabSz="45677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5488" indent="-228387" algn="l" defTabSz="45677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2261" indent="-228387" algn="l" defTabSz="4567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36" indent="-228387" algn="l" defTabSz="4567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808" indent="-228387" algn="l" defTabSz="4567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582" indent="-228387" algn="l" defTabSz="4567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6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50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25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7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75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8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23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97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6524694"/>
            <a:ext cx="9144000" cy="3333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55" tIns="45679" rIns="91355" bIns="4567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2"/>
            <a:ext cx="9144000" cy="981076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55" tIns="45679" rIns="91355" bIns="4567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66813" y="152412"/>
            <a:ext cx="7848601" cy="692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5" tIns="45679" rIns="91355" bIns="456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341453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5" tIns="45679" rIns="91355" bIns="456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115" y="6557980"/>
            <a:ext cx="8316912" cy="265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5" tIns="45679" rIns="91355" bIns="45679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r>
              <a:rPr lang="en-GB"/>
              <a:t>G Hall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9293" y="6524694"/>
            <a:ext cx="87471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5" tIns="45679" rIns="91355" bIns="45679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fld id="{A35F98A2-9BBE-0044-9B81-285671F17AE7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0" y="6524625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lIns="91355" tIns="45679" rIns="91355" bIns="45679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3321" name="Picture 9" descr="CMS-Color-Label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" y="1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11113" y="973137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lIns="91355" tIns="45679" rIns="91355" bIns="45679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3323" name="Picture 17" descr="lhcdipo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153401" y="38111"/>
            <a:ext cx="958850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WordArt 18"/>
          <p:cNvSpPr>
            <a:spLocks noChangeArrowheads="1" noChangeShapeType="1"/>
          </p:cNvSpPr>
          <p:nvPr userDrawn="1"/>
        </p:nvSpPr>
        <p:spPr bwMode="auto">
          <a:xfrm>
            <a:off x="7086607" y="76202"/>
            <a:ext cx="990601" cy="758826"/>
          </a:xfrm>
          <a:prstGeom prst="rect">
            <a:avLst/>
          </a:prstGeom>
        </p:spPr>
        <p:txBody>
          <a:bodyPr wrap="none" lIns="91355" tIns="45679" rIns="91355" bIns="45679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Super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5pPr>
      <a:lvl6pPr marL="456776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6pPr>
      <a:lvl7pPr marL="91355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7pPr>
      <a:lvl8pPr marL="1370325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8pPr>
      <a:lvl9pPr marL="1827097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9pPr>
    </p:titleStyle>
    <p:bodyStyle>
      <a:lvl1pPr marL="342581" indent="-342581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  <a:cs typeface="ＭＳ Ｐゴシック" pitchFamily="-65" charset="-128"/>
        </a:defRPr>
      </a:lvl1pPr>
      <a:lvl2pPr marL="742261" indent="-285487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6"/>
        </a:buBlip>
        <a:defRPr sz="2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2pPr>
      <a:lvl3pPr marL="1141936" indent="-228387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3pPr>
      <a:lvl4pPr marL="1598711" indent="-228387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4pPr>
      <a:lvl5pPr marL="2055488" indent="-228387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5pPr>
      <a:lvl6pPr marL="2512261" indent="-228387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6pPr>
      <a:lvl7pPr marL="2969036" indent="-228387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7pPr>
      <a:lvl8pPr marL="3425808" indent="-228387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8pPr>
      <a:lvl9pPr marL="3882582" indent="-228387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6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50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25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7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75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8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23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97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6524694"/>
            <a:ext cx="9144000" cy="3333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55" tIns="45679" rIns="91355" bIns="4567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2"/>
            <a:ext cx="9144000" cy="981076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55" tIns="45679" rIns="91355" bIns="4567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66813" y="152412"/>
            <a:ext cx="7848601" cy="692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5" tIns="45679" rIns="91355" bIns="456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341453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5" tIns="45679" rIns="91355" bIns="456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115" y="6557980"/>
            <a:ext cx="8316912" cy="265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5" tIns="45679" rIns="91355" bIns="45679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r>
              <a:rPr lang="en-GB"/>
              <a:t>G Hall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9293" y="6524694"/>
            <a:ext cx="87471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5" tIns="45679" rIns="91355" bIns="45679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fld id="{124BBF74-DEB9-0542-A744-A2C41102FC0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0" y="6524625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lIns="91355" tIns="45679" rIns="91355" bIns="45679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5609" name="Picture 9" descr="CMS-Color-Label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" y="1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11113" y="973137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lIns="91355" tIns="45679" rIns="91355" bIns="45679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5611" name="Picture 17" descr="lhcdipo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153401" y="38111"/>
            <a:ext cx="958850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2" name="WordArt 18"/>
          <p:cNvSpPr>
            <a:spLocks noChangeArrowheads="1" noChangeShapeType="1"/>
          </p:cNvSpPr>
          <p:nvPr userDrawn="1"/>
        </p:nvSpPr>
        <p:spPr bwMode="auto">
          <a:xfrm>
            <a:off x="7086607" y="76202"/>
            <a:ext cx="990601" cy="758826"/>
          </a:xfrm>
          <a:prstGeom prst="rect">
            <a:avLst/>
          </a:prstGeom>
        </p:spPr>
        <p:txBody>
          <a:bodyPr wrap="none" lIns="91355" tIns="45679" rIns="91355" bIns="45679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Super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5pPr>
      <a:lvl6pPr marL="456776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6pPr>
      <a:lvl7pPr marL="91355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7pPr>
      <a:lvl8pPr marL="1370325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8pPr>
      <a:lvl9pPr marL="1827097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9pPr>
    </p:titleStyle>
    <p:bodyStyle>
      <a:lvl1pPr marL="342581" indent="-342581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  <a:cs typeface="ＭＳ Ｐゴシック" pitchFamily="-65" charset="-128"/>
        </a:defRPr>
      </a:lvl1pPr>
      <a:lvl2pPr marL="742261" indent="-285487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6"/>
        </a:buBlip>
        <a:defRPr sz="2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2pPr>
      <a:lvl3pPr marL="1141936" indent="-228387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3pPr>
      <a:lvl4pPr marL="1598711" indent="-228387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4pPr>
      <a:lvl5pPr marL="2055488" indent="-228387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5pPr>
      <a:lvl6pPr marL="2512261" indent="-228387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6pPr>
      <a:lvl7pPr marL="2969036" indent="-228387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7pPr>
      <a:lvl8pPr marL="3425808" indent="-228387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8pPr>
      <a:lvl9pPr marL="3882582" indent="-228387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6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50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25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7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75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8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23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97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6"/>
            <a:ext cx="8229600" cy="1143001"/>
          </a:xfrm>
          <a:prstGeom prst="rect">
            <a:avLst/>
          </a:prstGeom>
        </p:spPr>
        <p:txBody>
          <a:bodyPr vert="horz" lIns="91355" tIns="45679" rIns="91355" bIns="4567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1"/>
            <a:ext cx="8229600" cy="4525963"/>
          </a:xfrm>
          <a:prstGeom prst="rect">
            <a:avLst/>
          </a:prstGeom>
        </p:spPr>
        <p:txBody>
          <a:bodyPr vert="horz" lIns="91355" tIns="45679" rIns="91355" bIns="4567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63"/>
            <a:ext cx="2133600" cy="365125"/>
          </a:xfrm>
          <a:prstGeom prst="rect">
            <a:avLst/>
          </a:prstGeom>
        </p:spPr>
        <p:txBody>
          <a:bodyPr vert="horz" lIns="91355" tIns="45679" rIns="91355" bIns="4567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PG lecture December 2025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9" y="6356363"/>
            <a:ext cx="2895600" cy="365125"/>
          </a:xfrm>
          <a:prstGeom prst="rect">
            <a:avLst/>
          </a:prstGeom>
        </p:spPr>
        <p:txBody>
          <a:bodyPr vert="horz" lIns="91355" tIns="45679" rIns="91355" bIns="4567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G Hall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3"/>
            <a:ext cx="2133600" cy="365125"/>
          </a:xfrm>
          <a:prstGeom prst="rect">
            <a:avLst/>
          </a:prstGeom>
        </p:spPr>
        <p:txBody>
          <a:bodyPr vert="horz" lIns="91355" tIns="45679" rIns="91355" bIns="4567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059E6F5-10FA-ED4C-9A07-E46BE23F95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086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hf hdr="0"/>
  <p:txStyles>
    <p:titleStyle>
      <a:lvl1pPr algn="ctr" defTabSz="4567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81" indent="-342581" algn="l" defTabSz="45677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61" indent="-285487" algn="l" defTabSz="45677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36" indent="-228387" algn="l" defTabSz="45677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11" indent="-228387" algn="l" defTabSz="45677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88" indent="-228387" algn="l" defTabSz="45677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261" indent="-228387" algn="l" defTabSz="4567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36" indent="-228387" algn="l" defTabSz="4567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808" indent="-228387" algn="l" defTabSz="4567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582" indent="-228387" algn="l" defTabSz="4567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6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50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25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7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75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8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23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97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hyperlink" Target="https://doi.org/10.1088/1748-0221/20/12/C12006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4DDDA-27A2-4B4E-F84F-41DC2A91B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703" y="1027543"/>
            <a:ext cx="7886700" cy="496718"/>
          </a:xfrm>
        </p:spPr>
        <p:txBody>
          <a:bodyPr>
            <a:normAutofit/>
          </a:bodyPr>
          <a:lstStyle/>
          <a:p>
            <a:r>
              <a:rPr lang="en-GB" sz="2100" b="1" dirty="0">
                <a:solidFill>
                  <a:srgbClr val="002060"/>
                </a:solidFill>
                <a:latin typeface="+mn-lt"/>
              </a:rPr>
              <a:t>Reference material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EC082-D1CE-DBB8-59D0-113907CF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703" y="1524262"/>
            <a:ext cx="8254647" cy="3965711"/>
          </a:xfrm>
        </p:spPr>
        <p:txBody>
          <a:bodyPr/>
          <a:lstStyle/>
          <a:p>
            <a:r>
              <a:rPr lang="en-GB" sz="1500" dirty="0"/>
              <a:t>Strongly recommended  open access book </a:t>
            </a:r>
            <a:r>
              <a:rPr lang="en-GB" sz="1350" dirty="0">
                <a:solidFill>
                  <a:srgbClr val="0000FF"/>
                </a:solidFill>
              </a:rPr>
              <a:t>https://</a:t>
            </a:r>
            <a:r>
              <a:rPr lang="en-GB" sz="1350" dirty="0" err="1">
                <a:solidFill>
                  <a:srgbClr val="0000FF"/>
                </a:solidFill>
              </a:rPr>
              <a:t>doi.org</a:t>
            </a:r>
            <a:r>
              <a:rPr lang="en-GB" sz="1350" dirty="0">
                <a:solidFill>
                  <a:srgbClr val="0000FF"/>
                </a:solidFill>
              </a:rPr>
              <a:t>/10.1007/978-3-030-35318-6</a:t>
            </a:r>
          </a:p>
          <a:p>
            <a:endParaRPr lang="en-GB" dirty="0"/>
          </a:p>
        </p:txBody>
      </p:sp>
      <p:pic>
        <p:nvPicPr>
          <p:cNvPr id="5" name="Picture 4" descr="A blue cover with white text&#10;&#10;Description automatically generated">
            <a:extLst>
              <a:ext uri="{FF2B5EF4-FFF2-40B4-BE49-F238E27FC236}">
                <a16:creationId xmlns:a16="http://schemas.microsoft.com/office/drawing/2014/main" id="{1A50CB21-ACB0-F015-103A-91D73FA2C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03" y="1872332"/>
            <a:ext cx="2706157" cy="4050000"/>
          </a:xfrm>
          <a:prstGeom prst="rect">
            <a:avLst/>
          </a:prstGeom>
        </p:spPr>
      </p:pic>
      <p:pic>
        <p:nvPicPr>
          <p:cNvPr id="7" name="Picture 6" descr="A white paper with blue text&#10;&#10;Description automatically generated">
            <a:extLst>
              <a:ext uri="{FF2B5EF4-FFF2-40B4-BE49-F238E27FC236}">
                <a16:creationId xmlns:a16="http://schemas.microsoft.com/office/drawing/2014/main" id="{A4BA34DD-3EB9-278A-20C2-5F7F1996A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703" y="1872332"/>
            <a:ext cx="2766647" cy="4050000"/>
          </a:xfrm>
          <a:prstGeom prst="rect">
            <a:avLst/>
          </a:prstGeom>
        </p:spPr>
      </p:pic>
      <p:pic>
        <p:nvPicPr>
          <p:cNvPr id="9" name="Picture 8" descr="A page of a book&#10;&#10;Description automatically generated">
            <a:extLst>
              <a:ext uri="{FF2B5EF4-FFF2-40B4-BE49-F238E27FC236}">
                <a16:creationId xmlns:a16="http://schemas.microsoft.com/office/drawing/2014/main" id="{CE506149-6C47-7AC6-20C1-B63C34857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350" y="2921697"/>
            <a:ext cx="2700000" cy="248672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F5380-ED3B-EA59-789A-CAA30BD2E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 lecture December 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6D307-5566-0AF2-5140-F017BBD6D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Hall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7344289-CF41-0943-FEEF-EBEBF1E79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12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table of information with text&#10;&#10;Description automatically generated with medium confidence">
            <a:extLst>
              <a:ext uri="{FF2B5EF4-FFF2-40B4-BE49-F238E27FC236}">
                <a16:creationId xmlns:a16="http://schemas.microsoft.com/office/drawing/2014/main" id="{DA16150A-2AEB-D7AE-62CB-6D79AD50F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0" y="375429"/>
            <a:ext cx="8962838" cy="4896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C95C19CD-7158-BE7F-DE6F-1EF5A0AEC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As seen in 1980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0BCADC1-04A8-B61A-A0F5-B4E5FAA49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98" y="5442694"/>
            <a:ext cx="8505801" cy="899383"/>
          </a:xfrm>
        </p:spPr>
        <p:txBody>
          <a:bodyPr/>
          <a:lstStyle/>
          <a:p>
            <a:r>
              <a:rPr lang="en-GB" sz="1600">
                <a:solidFill>
                  <a:srgbClr val="0432FF"/>
                </a:solidFill>
              </a:rPr>
              <a:t>Report dominated by gaseous detectors, but also Cerenkov, TR and hadronic and EM calorimetry. Electronics is discussed under detector systems.  </a:t>
            </a:r>
          </a:p>
          <a:p>
            <a:r>
              <a:rPr lang="en-GB" sz="1600">
                <a:solidFill>
                  <a:srgbClr val="7030A0"/>
                </a:solidFill>
              </a:rPr>
              <a:t>What happened next?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58872-9843-10C6-FCDD-C40CB9EEE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91C5FE-6E78-D257-8299-DF2CB098F0B4}"/>
              </a:ext>
            </a:extLst>
          </p:cNvPr>
          <p:cNvSpPr txBox="1"/>
          <p:nvPr/>
        </p:nvSpPr>
        <p:spPr>
          <a:xfrm>
            <a:off x="180999" y="5128353"/>
            <a:ext cx="588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FF0000"/>
                </a:solidFill>
                <a:effectLst/>
                <a:latin typeface="+mn-lt"/>
              </a:rPr>
              <a:t>“Particle detectors” C W </a:t>
            </a:r>
            <a:r>
              <a:rPr lang="en-GB" sz="1400" err="1">
                <a:solidFill>
                  <a:srgbClr val="FF0000"/>
                </a:solidFill>
                <a:effectLst/>
                <a:latin typeface="+mn-lt"/>
              </a:rPr>
              <a:t>Fabjan</a:t>
            </a:r>
            <a:r>
              <a:rPr lang="en-GB" sz="1400">
                <a:solidFill>
                  <a:srgbClr val="FF0000"/>
                </a:solidFill>
                <a:effectLst/>
                <a:latin typeface="+mn-lt"/>
              </a:rPr>
              <a:t> and H G Fischer 1980 Rep. Prog. Phys. 43 1003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17EF1E-1DEE-9708-4FEE-E308F6278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 lecture December 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3C319-67C6-C0B1-83B9-5FA6D816A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Hall</a:t>
            </a:r>
          </a:p>
        </p:txBody>
      </p:sp>
    </p:spTree>
    <p:extLst>
      <p:ext uri="{BB962C8B-B14F-4D97-AF65-F5344CB8AC3E}">
        <p14:creationId xmlns:p14="http://schemas.microsoft.com/office/powerpoint/2010/main" val="1447194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in a room&#10;&#10;Description automatically generated">
            <a:extLst>
              <a:ext uri="{FF2B5EF4-FFF2-40B4-BE49-F238E27FC236}">
                <a16:creationId xmlns:a16="http://schemas.microsoft.com/office/drawing/2014/main" id="{F09D84CE-5E62-A1F9-55CB-06408D509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2" y="669353"/>
            <a:ext cx="7772400" cy="547038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933224-FC30-0A63-6FDF-B93236E60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4D36B-1FC9-5339-CB4C-3A753E2837C2}"/>
              </a:ext>
            </a:extLst>
          </p:cNvPr>
          <p:cNvSpPr txBox="1"/>
          <p:nvPr/>
        </p:nvSpPr>
        <p:spPr>
          <a:xfrm>
            <a:off x="278780" y="275116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0432FF"/>
                </a:solidFill>
              </a:rPr>
              <a:t>In fact, it had already happened!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C9CA97-7221-5824-EAA6-D804A28A86EB}"/>
              </a:ext>
            </a:extLst>
          </p:cNvPr>
          <p:cNvSpPr txBox="1"/>
          <p:nvPr/>
        </p:nvSpPr>
        <p:spPr>
          <a:xfrm>
            <a:off x="3759220" y="5847348"/>
            <a:ext cx="5312780" cy="584775"/>
          </a:xfrm>
          <a:prstGeom prst="rect">
            <a:avLst/>
          </a:prstGeom>
          <a:solidFill>
            <a:srgbClr val="F4FFBF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432FF"/>
                </a:solidFill>
                <a:latin typeface="+mn-lt"/>
              </a:rPr>
              <a:t>The driving force behind many electronics developments since the mid-1980s. Would it have happened anyway?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E8707-9E6A-6D71-2B9F-95F8DD6B5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 lecture December 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32B2A0-D4FD-6BCB-E4B3-8B0E2B162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Hall</a:t>
            </a:r>
          </a:p>
        </p:txBody>
      </p:sp>
    </p:spTree>
    <p:extLst>
      <p:ext uri="{BB962C8B-B14F-4D97-AF65-F5344CB8AC3E}">
        <p14:creationId xmlns:p14="http://schemas.microsoft.com/office/powerpoint/2010/main" val="1922687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AE0A1-804F-5A30-1A20-9D4B9BFC1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1980s custom integrated circuits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627B2-A060-15FE-0E9C-AE5541158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268" y="990610"/>
            <a:ext cx="8519532" cy="5365746"/>
          </a:xfrm>
        </p:spPr>
        <p:txBody>
          <a:bodyPr/>
          <a:lstStyle/>
          <a:p>
            <a:r>
              <a:rPr lang="en-US" dirty="0"/>
              <a:t>Hybrid thick film ceramic circuits</a:t>
            </a:r>
          </a:p>
          <a:p>
            <a:pPr lvl="1"/>
            <a:r>
              <a:rPr lang="en-US" dirty="0"/>
              <a:t>from LABEN (1958-2004)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GB" sz="1600" i="1" u="none" strike="noStrike" dirty="0" err="1">
                <a:solidFill>
                  <a:srgbClr val="202122"/>
                </a:solidFill>
                <a:effectLst/>
              </a:rPr>
              <a:t>LABoratori</a:t>
            </a:r>
            <a:r>
              <a:rPr lang="en-GB" sz="1600" i="1" u="none" strike="noStrike" dirty="0">
                <a:solidFill>
                  <a:srgbClr val="202122"/>
                </a:solidFill>
                <a:effectLst/>
              </a:rPr>
              <a:t> </a:t>
            </a:r>
            <a:r>
              <a:rPr lang="en-GB" sz="1600" i="1" u="none" strike="noStrike" dirty="0" err="1">
                <a:solidFill>
                  <a:srgbClr val="202122"/>
                </a:solidFill>
                <a:effectLst/>
              </a:rPr>
              <a:t>Elettronici</a:t>
            </a:r>
            <a:r>
              <a:rPr lang="en-GB" sz="1600" i="1" u="none" strike="noStrike" dirty="0">
                <a:solidFill>
                  <a:srgbClr val="202122"/>
                </a:solidFill>
                <a:effectLst/>
              </a:rPr>
              <a:t> e </a:t>
            </a:r>
            <a:r>
              <a:rPr lang="en-GB" sz="1600" i="1" u="none" strike="noStrike" dirty="0" err="1">
                <a:solidFill>
                  <a:srgbClr val="202122"/>
                </a:solidFill>
                <a:effectLst/>
              </a:rPr>
              <a:t>Nucleari</a:t>
            </a:r>
            <a:endParaRPr lang="en-GB" sz="1600" i="1" u="none" strike="noStrike" dirty="0">
              <a:solidFill>
                <a:srgbClr val="202122"/>
              </a:solidFill>
              <a:effectLst/>
            </a:endParaRPr>
          </a:p>
          <a:p>
            <a:pPr lvl="2"/>
            <a:r>
              <a:rPr lang="en-US" dirty="0"/>
              <a:t>merged into Alcatel Alenia Space</a:t>
            </a:r>
            <a:endParaRPr lang="en-US" i="1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39791-AF90-0F01-8486-12F162991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 lecture December 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D1F5D-964F-B46E-1800-141027520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Hall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70FAA-96F3-F185-5035-D216549EC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7" descr="A close-up of a circuit board&#10;&#10;Description automatically generated">
            <a:extLst>
              <a:ext uri="{FF2B5EF4-FFF2-40B4-BE49-F238E27FC236}">
                <a16:creationId xmlns:a16="http://schemas.microsoft.com/office/drawing/2014/main" id="{73D8EDD6-B334-15BD-E324-D3584C63A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146" y="2129641"/>
            <a:ext cx="1499662" cy="1620000"/>
          </a:xfrm>
          <a:prstGeom prst="rect">
            <a:avLst/>
          </a:prstGeom>
        </p:spPr>
      </p:pic>
      <p:pic>
        <p:nvPicPr>
          <p:cNvPr id="10" name="Picture 9" descr="A close-up of a circuit board&#10;&#10;Description automatically generated">
            <a:extLst>
              <a:ext uri="{FF2B5EF4-FFF2-40B4-BE49-F238E27FC236}">
                <a16:creationId xmlns:a16="http://schemas.microsoft.com/office/drawing/2014/main" id="{0B7A4772-9CCC-BFF7-9910-2CC87F610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745" y="3823200"/>
            <a:ext cx="3067945" cy="1620000"/>
          </a:xfrm>
          <a:prstGeom prst="rect">
            <a:avLst/>
          </a:prstGeom>
        </p:spPr>
      </p:pic>
      <p:pic>
        <p:nvPicPr>
          <p:cNvPr id="12" name="Picture 11" descr="A close-up of a circuit board&#10;&#10;Description automatically generated">
            <a:extLst>
              <a:ext uri="{FF2B5EF4-FFF2-40B4-BE49-F238E27FC236}">
                <a16:creationId xmlns:a16="http://schemas.microsoft.com/office/drawing/2014/main" id="{13483D67-B1FD-08C5-2F61-E54B81BFA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467" y="2148099"/>
            <a:ext cx="2666887" cy="162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A145D1-3101-915B-D65D-973380C35F76}"/>
              </a:ext>
            </a:extLst>
          </p:cNvPr>
          <p:cNvSpPr txBox="1"/>
          <p:nvPr/>
        </p:nvSpPr>
        <p:spPr>
          <a:xfrm>
            <a:off x="4828337" y="2598003"/>
            <a:ext cx="1447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+mn-lt"/>
              </a:rPr>
              <a:t>Single channel JFET-bipolar preamplifier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8357F6-6CAD-B809-0FF9-761E16E3F577}"/>
              </a:ext>
            </a:extLst>
          </p:cNvPr>
          <p:cNvSpPr txBox="1"/>
          <p:nvPr/>
        </p:nvSpPr>
        <p:spPr>
          <a:xfrm>
            <a:off x="331341" y="2647254"/>
            <a:ext cx="1572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Quad bipolar preamplifier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E0AD74-3772-8BC1-E953-7D758BDD80FA}"/>
              </a:ext>
            </a:extLst>
          </p:cNvPr>
          <p:cNvSpPr txBox="1"/>
          <p:nvPr/>
        </p:nvSpPr>
        <p:spPr>
          <a:xfrm>
            <a:off x="731091" y="4340813"/>
            <a:ext cx="2505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Quad bipolar-IC comparator</a:t>
            </a:r>
          </a:p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shaper discriminator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B8C246-B7A6-A932-5D3B-A389142EA1F3}"/>
              </a:ext>
            </a:extLst>
          </p:cNvPr>
          <p:cNvSpPr txBox="1"/>
          <p:nvPr/>
        </p:nvSpPr>
        <p:spPr>
          <a:xfrm>
            <a:off x="1714688" y="5789252"/>
            <a:ext cx="4877104" cy="369332"/>
          </a:xfrm>
          <a:prstGeom prst="rect">
            <a:avLst/>
          </a:prstGeom>
          <a:solidFill>
            <a:srgbClr val="F4FFBF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432FF"/>
                </a:solidFill>
                <a:latin typeface="+mn-lt"/>
              </a:rPr>
              <a:t>Not small enough for colliding beam experiments!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66D029-9D40-06F5-B81D-B53FFC257E8E}"/>
              </a:ext>
            </a:extLst>
          </p:cNvPr>
          <p:cNvSpPr txBox="1"/>
          <p:nvPr/>
        </p:nvSpPr>
        <p:spPr>
          <a:xfrm>
            <a:off x="6952020" y="4142438"/>
            <a:ext cx="1460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Pitch of pins   = 0.1 inch</a:t>
            </a:r>
          </a:p>
        </p:txBody>
      </p:sp>
    </p:spTree>
    <p:extLst>
      <p:ext uri="{BB962C8B-B14F-4D97-AF65-F5344CB8AC3E}">
        <p14:creationId xmlns:p14="http://schemas.microsoft.com/office/powerpoint/2010/main" val="1639631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0D92-2088-1644-3B98-A7E2B46B5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ASIC 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6781E-E50E-E3B7-A55B-99E0444C9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304" y="1143006"/>
            <a:ext cx="8822028" cy="5213350"/>
          </a:xfrm>
        </p:spPr>
        <p:txBody>
          <a:bodyPr/>
          <a:lstStyle/>
          <a:p>
            <a:r>
              <a:rPr lang="en-US"/>
              <a:t>Application Specific Integrated Circuit</a:t>
            </a:r>
          </a:p>
          <a:p>
            <a:pPr lvl="1"/>
            <a:r>
              <a:rPr lang="en-US" err="1"/>
              <a:t>customised</a:t>
            </a:r>
            <a:r>
              <a:rPr lang="en-US"/>
              <a:t> electronic circuit for a well-defined requirement</a:t>
            </a:r>
          </a:p>
          <a:p>
            <a:pPr lvl="1"/>
            <a:r>
              <a:rPr lang="en-US"/>
              <a:t>generally manufactured in </a:t>
            </a:r>
            <a:r>
              <a:rPr lang="en-US" b="1"/>
              <a:t>CMOS</a:t>
            </a:r>
            <a:endParaRPr lang="en-US"/>
          </a:p>
          <a:p>
            <a:pPr lvl="2"/>
            <a:endParaRPr lang="en-US">
              <a:solidFill>
                <a:srgbClr val="FF0000"/>
              </a:solidFill>
            </a:endParaRPr>
          </a:p>
          <a:p>
            <a:r>
              <a:rPr lang="en-US"/>
              <a:t>Pros of ASICs</a:t>
            </a:r>
          </a:p>
          <a:p>
            <a:pPr lvl="1"/>
            <a:r>
              <a:rPr lang="en-US" b="1"/>
              <a:t>can be </a:t>
            </a:r>
            <a:r>
              <a:rPr lang="en-US" b="1" err="1"/>
              <a:t>optimised</a:t>
            </a:r>
            <a:r>
              <a:rPr lang="en-US"/>
              <a:t> for demanding requirements: size, power, functions, performance,… </a:t>
            </a:r>
          </a:p>
          <a:p>
            <a:pPr lvl="1"/>
            <a:r>
              <a:rPr lang="en-US" b="1"/>
              <a:t>miniature </a:t>
            </a:r>
            <a:r>
              <a:rPr lang="en-US"/>
              <a:t>– large numbers of channels</a:t>
            </a:r>
          </a:p>
          <a:p>
            <a:pPr lvl="1"/>
            <a:r>
              <a:rPr lang="en-US"/>
              <a:t>very </a:t>
            </a:r>
            <a:r>
              <a:rPr lang="en-US" b="1"/>
              <a:t>dependable manufacturing quality with low unit cost</a:t>
            </a:r>
            <a:r>
              <a:rPr lang="en-US"/>
              <a:t> on large scale</a:t>
            </a:r>
          </a:p>
          <a:p>
            <a:pPr lvl="1"/>
            <a:r>
              <a:rPr lang="en-US" b="1"/>
              <a:t>radiation hardness</a:t>
            </a:r>
            <a:r>
              <a:rPr lang="en-US"/>
              <a:t> now understood, and can be excellent in commercial processes</a:t>
            </a:r>
          </a:p>
          <a:p>
            <a:r>
              <a:rPr lang="en-US"/>
              <a:t>Cons of ASICs</a:t>
            </a:r>
          </a:p>
          <a:p>
            <a:pPr lvl="1"/>
            <a:r>
              <a:rPr lang="en-US" b="1"/>
              <a:t>Big development investment</a:t>
            </a:r>
            <a:r>
              <a:rPr lang="en-US"/>
              <a:t> required in both time and cost </a:t>
            </a:r>
          </a:p>
          <a:p>
            <a:pPr lvl="1"/>
            <a:r>
              <a:rPr lang="en-US" b="1"/>
              <a:t>Unchangeable</a:t>
            </a:r>
            <a:r>
              <a:rPr lang="en-US"/>
              <a:t> once complete, unless a lot of flexibility built-in (adds complexity)</a:t>
            </a:r>
          </a:p>
          <a:p>
            <a:pPr lvl="1"/>
            <a:r>
              <a:rPr lang="en-US" b="1"/>
              <a:t>Substantial design and evaluation</a:t>
            </a:r>
            <a:r>
              <a:rPr lang="en-US"/>
              <a:t> requiring specialist skills (industry pays well!)</a:t>
            </a:r>
          </a:p>
          <a:p>
            <a:pPr lvl="1"/>
            <a:endParaRPr lang="en-US"/>
          </a:p>
          <a:p>
            <a:r>
              <a:rPr lang="en-US">
                <a:solidFill>
                  <a:srgbClr val="FF0000"/>
                </a:solidFill>
              </a:rPr>
              <a:t>Well matched – and essential! - to the later LHC era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F6B29-9014-DB66-85A6-7ECDC01E4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 descr="A picture containing metal, gear, engine, fan&#10;&#10;Description automatically generated">
            <a:extLst>
              <a:ext uri="{FF2B5EF4-FFF2-40B4-BE49-F238E27FC236}">
                <a16:creationId xmlns:a16="http://schemas.microsoft.com/office/drawing/2014/main" id="{B96C334E-C064-0663-C3A3-17CE92BB34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40" b="14963"/>
          <a:stretch/>
        </p:blipFill>
        <p:spPr>
          <a:xfrm>
            <a:off x="6862215" y="861924"/>
            <a:ext cx="2148383" cy="126000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B4EB840-A10E-C1FD-F79F-A9FE0E01E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 lecture December 2025</a:t>
            </a:r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168A0DE-6D43-516B-6014-E26B1685C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Hall</a:t>
            </a:r>
          </a:p>
        </p:txBody>
      </p:sp>
    </p:spTree>
    <p:extLst>
      <p:ext uri="{BB962C8B-B14F-4D97-AF65-F5344CB8AC3E}">
        <p14:creationId xmlns:p14="http://schemas.microsoft.com/office/powerpoint/2010/main" val="3752527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6E6A5-6BA7-0605-AEA0-048A74E45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MOSFETs – in principle and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D13DD-B47A-1CDA-7884-5B77CB4F1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11" y="1143006"/>
            <a:ext cx="8573589" cy="5213350"/>
          </a:xfrm>
        </p:spPr>
        <p:txBody>
          <a:bodyPr/>
          <a:lstStyle/>
          <a:p>
            <a:r>
              <a:rPr lang="en-US" dirty="0"/>
              <a:t>Transistor is simple device: layout and </a:t>
            </a:r>
            <a:r>
              <a:rPr lang="en-US" dirty="0" err="1"/>
              <a:t>behaviour</a:t>
            </a:r>
            <a:r>
              <a:rPr lang="en-US" dirty="0"/>
              <a:t>, especially digital </a:t>
            </a:r>
          </a:p>
          <a:p>
            <a:pPr lvl="1"/>
            <a:r>
              <a:rPr lang="en-US" dirty="0"/>
              <a:t>but also many good analogue properties, if needed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A95E8-B44E-F843-ABAE-37609AB6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1" name="Picture 10" descr="A diagram of 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AE818FBD-87C7-FD7B-9354-2C09523CC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22" y="1817649"/>
            <a:ext cx="4564759" cy="432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31F468-48E6-6474-8197-28AA82BF649F}"/>
              </a:ext>
            </a:extLst>
          </p:cNvPr>
          <p:cNvSpPr txBox="1"/>
          <p:nvPr/>
        </p:nvSpPr>
        <p:spPr>
          <a:xfrm>
            <a:off x="5201551" y="5244150"/>
            <a:ext cx="3552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  <a:latin typeface="+mn-lt"/>
              </a:rPr>
              <a:t>1990s: many investigations of noise vs power, radiation tolerance in multiple processes</a:t>
            </a:r>
          </a:p>
        </p:txBody>
      </p:sp>
      <p:pic>
        <p:nvPicPr>
          <p:cNvPr id="9" name="Picture 8" descr="A close-up of a cross-section of a metal&#10;&#10;Description automatically generated">
            <a:extLst>
              <a:ext uri="{FF2B5EF4-FFF2-40B4-BE49-F238E27FC236}">
                <a16:creationId xmlns:a16="http://schemas.microsoft.com/office/drawing/2014/main" id="{CB8A05F3-F2B8-9B8F-A082-EFA73F0BC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551" y="2133635"/>
            <a:ext cx="3289300" cy="2882900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A702223-F18B-3796-23CB-E88E379AA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 lecture December 2025</a:t>
            </a:r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7632D1A-62A9-273D-3227-5D689D2C1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Hall</a:t>
            </a:r>
          </a:p>
        </p:txBody>
      </p:sp>
    </p:spTree>
    <p:extLst>
      <p:ext uri="{BB962C8B-B14F-4D97-AF65-F5344CB8AC3E}">
        <p14:creationId xmlns:p14="http://schemas.microsoft.com/office/powerpoint/2010/main" val="301504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9D3008F-B338-9C12-9229-6AC0D105D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MOSFET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04DEB-D469-557B-5007-15EBBC40D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F63BAA-E9DD-D056-C429-96DCF5DDB72D}"/>
              </a:ext>
            </a:extLst>
          </p:cNvPr>
          <p:cNvSpPr txBox="1"/>
          <p:nvPr/>
        </p:nvSpPr>
        <p:spPr>
          <a:xfrm>
            <a:off x="6440690" y="1107000"/>
            <a:ext cx="2626193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+mn-lt"/>
              </a:rPr>
              <a:t>It really was like this around 1985! </a:t>
            </a:r>
            <a:r>
              <a:rPr lang="en-US">
                <a:latin typeface="+mn-lt"/>
              </a:rPr>
              <a:t>Our engineers were learning this new technology.</a:t>
            </a:r>
          </a:p>
          <a:p>
            <a:endParaRPr lang="en-US">
              <a:latin typeface="+mn-lt"/>
            </a:endParaRPr>
          </a:p>
          <a:p>
            <a:r>
              <a:rPr lang="en-US">
                <a:latin typeface="+mn-lt"/>
              </a:rPr>
              <a:t>Circuit properties mainly scale with feature size</a:t>
            </a:r>
          </a:p>
          <a:p>
            <a:endParaRPr lang="en-US" sz="900">
              <a:latin typeface="+mn-lt"/>
            </a:endParaRPr>
          </a:p>
          <a:p>
            <a:r>
              <a:rPr lang="en-GB" altLang="en-GB" sz="1600">
                <a:latin typeface="+mn-lt"/>
              </a:rPr>
              <a:t>L, W, t</a:t>
            </a:r>
            <a:r>
              <a:rPr lang="en-GB" altLang="en-GB" sz="1600" baseline="-25000">
                <a:latin typeface="+mn-lt"/>
              </a:rPr>
              <a:t>ox</a:t>
            </a:r>
            <a:r>
              <a:rPr lang="en-GB" altLang="en-GB" sz="1600">
                <a:latin typeface="+mn-lt"/>
              </a:rPr>
              <a:t>, V =&gt; </a:t>
            </a:r>
          </a:p>
          <a:p>
            <a:r>
              <a:rPr lang="en-GB" altLang="en-GB" sz="1600">
                <a:latin typeface="+mn-lt"/>
              </a:rPr>
              <a:t>           L/</a:t>
            </a:r>
            <a:r>
              <a:rPr lang="en-GB" altLang="en-GB" sz="1600">
                <a:solidFill>
                  <a:srgbClr val="FF0000"/>
                </a:solidFill>
                <a:latin typeface="+mn-lt"/>
              </a:rPr>
              <a:t>S</a:t>
            </a:r>
            <a:r>
              <a:rPr lang="en-GB" altLang="en-GB" sz="1600">
                <a:latin typeface="+mn-lt"/>
              </a:rPr>
              <a:t>, W/</a:t>
            </a:r>
            <a:r>
              <a:rPr lang="en-GB" altLang="en-GB" sz="1600">
                <a:solidFill>
                  <a:srgbClr val="FF0000"/>
                </a:solidFill>
                <a:latin typeface="+mn-lt"/>
              </a:rPr>
              <a:t>S</a:t>
            </a:r>
            <a:r>
              <a:rPr lang="en-GB" altLang="en-GB" sz="1600">
                <a:latin typeface="+mn-lt"/>
              </a:rPr>
              <a:t>, t</a:t>
            </a:r>
            <a:r>
              <a:rPr lang="en-GB" altLang="en-GB" sz="1600" baseline="-25000">
                <a:latin typeface="+mn-lt"/>
              </a:rPr>
              <a:t>ox</a:t>
            </a:r>
            <a:r>
              <a:rPr lang="en-GB" altLang="en-GB" sz="1600">
                <a:latin typeface="+mn-lt"/>
              </a:rPr>
              <a:t>/</a:t>
            </a:r>
            <a:r>
              <a:rPr lang="en-GB" altLang="en-GB" sz="1600">
                <a:solidFill>
                  <a:srgbClr val="FF0000"/>
                </a:solidFill>
                <a:latin typeface="+mn-lt"/>
              </a:rPr>
              <a:t>S</a:t>
            </a:r>
            <a:r>
              <a:rPr lang="en-GB" altLang="en-GB" sz="1600">
                <a:latin typeface="+mn-lt"/>
              </a:rPr>
              <a:t>, V/</a:t>
            </a:r>
            <a:r>
              <a:rPr lang="en-GB" altLang="en-GB" sz="1600">
                <a:solidFill>
                  <a:srgbClr val="FF0000"/>
                </a:solidFill>
                <a:latin typeface="+mn-lt"/>
              </a:rPr>
              <a:t>S</a:t>
            </a:r>
          </a:p>
        </p:txBody>
      </p:sp>
      <p:pic>
        <p:nvPicPr>
          <p:cNvPr id="8" name="Picture 7" descr="A diagram of a design software&#10;&#10;Description automatically generated">
            <a:extLst>
              <a:ext uri="{FF2B5EF4-FFF2-40B4-BE49-F238E27FC236}">
                <a16:creationId xmlns:a16="http://schemas.microsoft.com/office/drawing/2014/main" id="{0348B993-5465-42BC-D3FE-3A3DDA035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7000"/>
            <a:ext cx="6351352" cy="4644000"/>
          </a:xfrm>
          <a:prstGeom prst="rect">
            <a:avLst/>
          </a:prstGeom>
        </p:spPr>
      </p:pic>
      <p:pic>
        <p:nvPicPr>
          <p:cNvPr id="12" name="Picture 11" descr="A table with text and black text&#10;&#10;Description automatically generated">
            <a:extLst>
              <a:ext uri="{FF2B5EF4-FFF2-40B4-BE49-F238E27FC236}">
                <a16:creationId xmlns:a16="http://schemas.microsoft.com/office/drawing/2014/main" id="{AEF453E8-B2DF-5BC3-F404-9A67BBFBE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232" y="3951738"/>
            <a:ext cx="2439916" cy="2520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B122FC-427F-E99E-DEB1-E1DFEB944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 lecture December 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50DFC0-D3FA-C369-94E0-939B48F30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Hall</a:t>
            </a:r>
          </a:p>
        </p:txBody>
      </p:sp>
    </p:spTree>
    <p:extLst>
      <p:ext uri="{BB962C8B-B14F-4D97-AF65-F5344CB8AC3E}">
        <p14:creationId xmlns:p14="http://schemas.microsoft.com/office/powerpoint/2010/main" val="700792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2C225A2E-E204-8051-6E33-2F735C169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89" t="52083"/>
          <a:stretch/>
        </p:blipFill>
        <p:spPr>
          <a:xfrm>
            <a:off x="5581991" y="4302336"/>
            <a:ext cx="3562009" cy="216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9457D2-27CF-0A98-8D32-0BD1ED095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very brief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B04E3-59B8-BA62-7BD9-709295B99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36" y="990610"/>
            <a:ext cx="8754338" cy="5213350"/>
          </a:xfrm>
        </p:spPr>
        <p:txBody>
          <a:bodyPr/>
          <a:lstStyle/>
          <a:p>
            <a:r>
              <a:rPr lang="en-GB" sz="1800">
                <a:solidFill>
                  <a:srgbClr val="7030A0"/>
                </a:solidFill>
                <a:effectLst/>
              </a:rPr>
              <a:t>1984</a:t>
            </a:r>
            <a:r>
              <a:rPr lang="en-GB" sz="1800">
                <a:effectLst/>
              </a:rPr>
              <a:t> </a:t>
            </a:r>
            <a:r>
              <a:rPr lang="en-GB" sz="1800"/>
              <a:t>- </a:t>
            </a:r>
            <a:r>
              <a:rPr lang="en-GB" sz="1800">
                <a:solidFill>
                  <a:srgbClr val="FF0000"/>
                </a:solidFill>
                <a:effectLst/>
              </a:rPr>
              <a:t>first HEP ASIC</a:t>
            </a:r>
            <a:r>
              <a:rPr lang="en-GB" sz="1800">
                <a:effectLst/>
              </a:rPr>
              <a:t>: </a:t>
            </a:r>
            <a:r>
              <a:rPr lang="en-GB" sz="1800" err="1">
                <a:effectLst/>
              </a:rPr>
              <a:t>Microplex</a:t>
            </a:r>
            <a:r>
              <a:rPr lang="en-GB" sz="1800">
                <a:effectLst/>
              </a:rPr>
              <a:t> at SLAC (</a:t>
            </a:r>
            <a:r>
              <a:rPr lang="en-GB" sz="1800">
                <a:solidFill>
                  <a:srgbClr val="7030A0"/>
                </a:solidFill>
                <a:effectLst/>
              </a:rPr>
              <a:t>California!</a:t>
            </a:r>
            <a:r>
              <a:rPr lang="en-GB" sz="1800">
                <a:effectLst/>
              </a:rPr>
              <a:t>) Mark-II silicon vertex detector</a:t>
            </a:r>
          </a:p>
          <a:p>
            <a:pPr lvl="1"/>
            <a:r>
              <a:rPr lang="en-GB" sz="1600"/>
              <a:t>NMOS only : 128 channel - amplifier, Sample-Hold, DCS processing, multiplexing. </a:t>
            </a:r>
          </a:p>
          <a:p>
            <a:pPr lvl="2"/>
            <a:r>
              <a:rPr lang="en-GB" sz="1400"/>
              <a:t>34 mm</a:t>
            </a:r>
            <a:r>
              <a:rPr lang="en-GB" sz="1400" baseline="30000"/>
              <a:t>2 </a:t>
            </a:r>
            <a:r>
              <a:rPr lang="en-GB" sz="1400"/>
              <a:t>, </a:t>
            </a:r>
            <a:r>
              <a:rPr lang="en-GB" sz="1400">
                <a:solidFill>
                  <a:srgbClr val="FF0000"/>
                </a:solidFill>
              </a:rPr>
              <a:t>5</a:t>
            </a:r>
            <a:r>
              <a:rPr lang="el-GR" sz="1400">
                <a:solidFill>
                  <a:srgbClr val="FF0000"/>
                </a:solidFill>
              </a:rPr>
              <a:t>μ</a:t>
            </a:r>
            <a:r>
              <a:rPr lang="en-GB" sz="1400">
                <a:solidFill>
                  <a:srgbClr val="FF0000"/>
                </a:solidFill>
              </a:rPr>
              <a:t>m</a:t>
            </a:r>
            <a:r>
              <a:rPr lang="en-GB" sz="1400"/>
              <a:t> university lab process, </a:t>
            </a:r>
            <a:r>
              <a:rPr lang="en-GB" sz="1400" b="1">
                <a:solidFill>
                  <a:srgbClr val="FF0000"/>
                </a:solidFill>
              </a:rPr>
              <a:t>14 mW/</a:t>
            </a:r>
            <a:r>
              <a:rPr lang="en-GB" sz="1400" b="1" err="1">
                <a:solidFill>
                  <a:srgbClr val="FF0000"/>
                </a:solidFill>
              </a:rPr>
              <a:t>ch</a:t>
            </a:r>
            <a:r>
              <a:rPr lang="en-GB" sz="1400" err="1"/>
              <a:t>.</a:t>
            </a:r>
            <a:r>
              <a:rPr lang="en-GB" sz="1400"/>
              <a:t> </a:t>
            </a:r>
            <a:r>
              <a:rPr lang="en-GB" sz="1400" b="1"/>
              <a:t>P</a:t>
            </a:r>
            <a:r>
              <a:rPr lang="en-GB" sz="1400" b="1">
                <a:effectLst/>
              </a:rPr>
              <a:t>ioneers</a:t>
            </a:r>
            <a:r>
              <a:rPr lang="en-GB" sz="1400">
                <a:effectLst/>
              </a:rPr>
              <a:t> learned from first principles! </a:t>
            </a:r>
          </a:p>
          <a:p>
            <a:pPr lvl="3"/>
            <a:endParaRPr lang="en-GB" sz="700">
              <a:effectLst/>
            </a:endParaRPr>
          </a:p>
          <a:p>
            <a:r>
              <a:rPr lang="en-GB" sz="1800">
                <a:solidFill>
                  <a:srgbClr val="7030A0"/>
                </a:solidFill>
                <a:effectLst/>
              </a:rPr>
              <a:t>Late 1980s</a:t>
            </a:r>
            <a:r>
              <a:rPr lang="en-GB" sz="1800">
                <a:effectLst/>
              </a:rPr>
              <a:t>:  MX3, MX7, CAMEX64 - LEP silicon vertex detectors </a:t>
            </a:r>
          </a:p>
          <a:p>
            <a:pPr lvl="1"/>
            <a:r>
              <a:rPr lang="en-GB" sz="1600">
                <a:effectLst/>
              </a:rPr>
              <a:t>Commercial CMOS, initially ~3</a:t>
            </a:r>
            <a:r>
              <a:rPr lang="el-GR" sz="1600">
                <a:effectLst/>
              </a:rPr>
              <a:t>μ</a:t>
            </a:r>
            <a:r>
              <a:rPr lang="en-GB" sz="1600">
                <a:effectLst/>
              </a:rPr>
              <a:t>m and later 1.5</a:t>
            </a:r>
            <a:r>
              <a:rPr lang="el-GR" sz="1600">
                <a:effectLst/>
              </a:rPr>
              <a:t>μ</a:t>
            </a:r>
            <a:r>
              <a:rPr lang="en-GB" sz="1600">
                <a:effectLst/>
              </a:rPr>
              <a:t>m =&gt; </a:t>
            </a:r>
            <a:r>
              <a:rPr lang="en-GB" sz="1600">
                <a:solidFill>
                  <a:srgbClr val="FF0000"/>
                </a:solidFill>
                <a:effectLst/>
              </a:rPr>
              <a:t>1-2 mW/channel</a:t>
            </a:r>
          </a:p>
          <a:p>
            <a:pPr lvl="2"/>
            <a:r>
              <a:rPr lang="en-GB" sz="1400">
                <a:effectLst/>
              </a:rPr>
              <a:t>Amplifiers: integrators with switched capacitor filters.</a:t>
            </a:r>
            <a:r>
              <a:rPr lang="en-GB" sz="1400"/>
              <a:t> </a:t>
            </a:r>
            <a:r>
              <a:rPr lang="en-GB" sz="1400">
                <a:effectLst/>
              </a:rPr>
              <a:t>Switching noise injected during the amplifier reset subtracted due to its very reproducible behaviour. </a:t>
            </a:r>
            <a:r>
              <a:rPr lang="en-GB" sz="1400" err="1">
                <a:solidFill>
                  <a:srgbClr val="FF0000"/>
                </a:solidFill>
                <a:effectLst/>
              </a:rPr>
              <a:t>t</a:t>
            </a:r>
            <a:r>
              <a:rPr lang="en-GB" sz="1400" baseline="-25000" err="1">
                <a:solidFill>
                  <a:srgbClr val="FF0000"/>
                </a:solidFill>
                <a:effectLst/>
              </a:rPr>
              <a:t>rise</a:t>
            </a:r>
            <a:r>
              <a:rPr lang="en-GB" sz="1400">
                <a:solidFill>
                  <a:srgbClr val="FF0000"/>
                </a:solidFill>
                <a:effectLst/>
              </a:rPr>
              <a:t> ≈ 400 ns, t</a:t>
            </a:r>
            <a:r>
              <a:rPr lang="en-GB" sz="1400" baseline="-25000">
                <a:solidFill>
                  <a:srgbClr val="FF0000"/>
                </a:solidFill>
                <a:effectLst/>
              </a:rPr>
              <a:t>int</a:t>
            </a:r>
            <a:r>
              <a:rPr lang="en-GB" sz="1400">
                <a:solidFill>
                  <a:srgbClr val="FF0000"/>
                </a:solidFill>
                <a:effectLst/>
              </a:rPr>
              <a:t> ≈ 1.8 µs</a:t>
            </a:r>
          </a:p>
          <a:p>
            <a:pPr lvl="2"/>
            <a:endParaRPr lang="en-GB" sz="700">
              <a:solidFill>
                <a:srgbClr val="FF0000"/>
              </a:solidFill>
              <a:effectLst/>
            </a:endParaRPr>
          </a:p>
          <a:p>
            <a:r>
              <a:rPr lang="en-GB" sz="1800">
                <a:solidFill>
                  <a:srgbClr val="7030A0"/>
                </a:solidFill>
                <a:effectLst/>
              </a:rPr>
              <a:t>1988</a:t>
            </a:r>
            <a:r>
              <a:rPr lang="en-GB" sz="1800">
                <a:effectLst/>
              </a:rPr>
              <a:t>: SVX ASIC for CDF (&amp; L3) – memory &amp; </a:t>
            </a:r>
            <a:r>
              <a:rPr lang="en-GB" sz="1800" err="1">
                <a:effectLst/>
              </a:rPr>
              <a:t>sparsification</a:t>
            </a:r>
            <a:endParaRPr lang="en-GB" sz="1800">
              <a:effectLst/>
            </a:endParaRPr>
          </a:p>
          <a:p>
            <a:pPr lvl="1"/>
            <a:r>
              <a:rPr lang="en-GB" sz="1600">
                <a:effectLst/>
              </a:rPr>
              <a:t>amplifier, comparator,</a:t>
            </a:r>
            <a:r>
              <a:rPr lang="en-GB" sz="1600"/>
              <a:t> </a:t>
            </a:r>
            <a:r>
              <a:rPr lang="en-GB" sz="1600">
                <a:effectLst/>
              </a:rPr>
              <a:t>multiplexer, nearest neighbour logic, pedestal subtraction</a:t>
            </a:r>
          </a:p>
          <a:p>
            <a:pPr lvl="2"/>
            <a:r>
              <a:rPr lang="en-GB" sz="1400"/>
              <a:t>128 channels in 3 µm CMOS   </a:t>
            </a:r>
            <a:r>
              <a:rPr lang="en-GB" sz="1400">
                <a:solidFill>
                  <a:srgbClr val="FF0000"/>
                </a:solidFill>
                <a:effectLst/>
              </a:rPr>
              <a:t>t</a:t>
            </a:r>
            <a:r>
              <a:rPr lang="en-GB" sz="1400" baseline="-25000">
                <a:solidFill>
                  <a:srgbClr val="FF0000"/>
                </a:solidFill>
                <a:effectLst/>
              </a:rPr>
              <a:t>int</a:t>
            </a:r>
            <a:r>
              <a:rPr lang="en-GB" sz="1400">
                <a:solidFill>
                  <a:srgbClr val="FF0000"/>
                </a:solidFill>
                <a:effectLst/>
              </a:rPr>
              <a:t> ≈ 200 ns, </a:t>
            </a:r>
            <a:r>
              <a:rPr lang="en-GB" sz="1400" err="1">
                <a:solidFill>
                  <a:srgbClr val="FF0000"/>
                </a:solidFill>
                <a:effectLst/>
              </a:rPr>
              <a:t>t</a:t>
            </a:r>
            <a:r>
              <a:rPr lang="en-GB" sz="1400" baseline="-25000" err="1">
                <a:solidFill>
                  <a:srgbClr val="FF0000"/>
                </a:solidFill>
              </a:rPr>
              <a:t>sample</a:t>
            </a:r>
            <a:r>
              <a:rPr lang="en-GB" sz="1400">
                <a:solidFill>
                  <a:srgbClr val="FF0000"/>
                </a:solidFill>
                <a:effectLst/>
              </a:rPr>
              <a:t> ≈ 0.5 </a:t>
            </a:r>
            <a:r>
              <a:rPr lang="en-GB" sz="1400">
                <a:solidFill>
                  <a:srgbClr val="FF0000"/>
                </a:solidFill>
              </a:rPr>
              <a:t>µ</a:t>
            </a:r>
            <a:r>
              <a:rPr lang="en-GB" sz="1400">
                <a:solidFill>
                  <a:srgbClr val="FF0000"/>
                </a:solidFill>
                <a:effectLst/>
              </a:rPr>
              <a:t>s</a:t>
            </a:r>
          </a:p>
          <a:p>
            <a:pPr lvl="2"/>
            <a:endParaRPr lang="en-GB" sz="700">
              <a:solidFill>
                <a:srgbClr val="FF0000"/>
              </a:solidFill>
              <a:effectLst/>
            </a:endParaRPr>
          </a:p>
          <a:p>
            <a:r>
              <a:rPr lang="en-GB" sz="1800">
                <a:solidFill>
                  <a:srgbClr val="7030A0"/>
                </a:solidFill>
                <a:effectLst/>
              </a:rPr>
              <a:t>1990</a:t>
            </a:r>
            <a:r>
              <a:rPr lang="en-GB" sz="1800">
                <a:effectLst/>
              </a:rPr>
              <a:t>: </a:t>
            </a:r>
            <a:r>
              <a:rPr lang="en-GB" sz="1800" err="1">
                <a:effectLst/>
              </a:rPr>
              <a:t>Amplex</a:t>
            </a:r>
            <a:r>
              <a:rPr lang="en-GB" sz="1800">
                <a:effectLst/>
              </a:rPr>
              <a:t> for UA2 Si pads - </a:t>
            </a:r>
            <a:r>
              <a:rPr lang="en-GB" sz="1800">
                <a:solidFill>
                  <a:srgbClr val="FF0000"/>
                </a:solidFill>
                <a:effectLst/>
              </a:rPr>
              <a:t>feedback resistors using FETs</a:t>
            </a:r>
            <a:r>
              <a:rPr lang="en-GB" sz="1800">
                <a:effectLst/>
              </a:rPr>
              <a:t> </a:t>
            </a:r>
          </a:p>
          <a:p>
            <a:pPr lvl="1"/>
            <a:r>
              <a:rPr lang="en-GB" sz="1600">
                <a:effectLst/>
              </a:rPr>
              <a:t>16 channel 3µm CMOS, precise control of non-linear R</a:t>
            </a:r>
          </a:p>
          <a:p>
            <a:pPr lvl="2"/>
            <a:r>
              <a:rPr lang="en-GB" sz="1400">
                <a:effectLst/>
              </a:rPr>
              <a:t>more conventional</a:t>
            </a:r>
            <a:r>
              <a:rPr lang="en-GB" sz="1400"/>
              <a:t> </a:t>
            </a:r>
            <a:r>
              <a:rPr lang="en-GB" sz="1400">
                <a:effectLst/>
              </a:rPr>
              <a:t>RC filters implemented: </a:t>
            </a:r>
            <a:r>
              <a:rPr lang="en-GB" sz="1400" err="1">
                <a:solidFill>
                  <a:srgbClr val="FF0000"/>
                </a:solidFill>
                <a:effectLst/>
                <a:latin typeface="Symbol" pitchFamily="2" charset="2"/>
              </a:rPr>
              <a:t>t</a:t>
            </a:r>
            <a:r>
              <a:rPr lang="en-GB" sz="1400" baseline="-25000" err="1">
                <a:solidFill>
                  <a:srgbClr val="FF0000"/>
                </a:solidFill>
                <a:effectLst/>
              </a:rPr>
              <a:t>peak</a:t>
            </a:r>
            <a:r>
              <a:rPr lang="en-GB" sz="1400">
                <a:solidFill>
                  <a:srgbClr val="FF0000"/>
                </a:solidFill>
                <a:effectLst/>
              </a:rPr>
              <a:t> = 0.75 µs</a:t>
            </a:r>
          </a:p>
          <a:p>
            <a:pPr lvl="2"/>
            <a:endParaRPr lang="en-GB" sz="700">
              <a:solidFill>
                <a:srgbClr val="FF0000"/>
              </a:solidFill>
              <a:effectLst/>
            </a:endParaRPr>
          </a:p>
          <a:p>
            <a:r>
              <a:rPr lang="en-GB" sz="1800">
                <a:solidFill>
                  <a:srgbClr val="7030A0"/>
                </a:solidFill>
              </a:rPr>
              <a:t>Early 1990s</a:t>
            </a:r>
            <a:r>
              <a:rPr lang="en-GB" sz="1800"/>
              <a:t> – LHC developments began</a:t>
            </a:r>
          </a:p>
          <a:p>
            <a:pPr lvl="1"/>
            <a:r>
              <a:rPr lang="en-GB" sz="1600"/>
              <a:t>originally 66 MHz beam crossing rate, later 40 MHz =&gt; </a:t>
            </a:r>
            <a:r>
              <a:rPr lang="en-GB" sz="1600">
                <a:solidFill>
                  <a:srgbClr val="FF0000"/>
                </a:solidFill>
                <a:latin typeface="Symbol" pitchFamily="2" charset="2"/>
              </a:rPr>
              <a:t>t</a:t>
            </a:r>
            <a:r>
              <a:rPr lang="en-GB" sz="1600">
                <a:solidFill>
                  <a:srgbClr val="FF0000"/>
                </a:solidFill>
              </a:rPr>
              <a:t> ≈ 25 ns</a:t>
            </a:r>
          </a:p>
          <a:p>
            <a:pPr lvl="2"/>
            <a:r>
              <a:rPr lang="en-GB" sz="1400">
                <a:solidFill>
                  <a:srgbClr val="FF0000"/>
                </a:solidFill>
              </a:rPr>
              <a:t>almost x 10</a:t>
            </a:r>
            <a:r>
              <a:rPr lang="en-GB" sz="1400" baseline="30000">
                <a:solidFill>
                  <a:srgbClr val="FF0000"/>
                </a:solidFill>
              </a:rPr>
              <a:t>6</a:t>
            </a:r>
            <a:r>
              <a:rPr lang="en-GB" sz="1400">
                <a:solidFill>
                  <a:srgbClr val="FF0000"/>
                </a:solidFill>
              </a:rPr>
              <a:t>! - from 120 Hz at Mark-II in a decade</a:t>
            </a:r>
          </a:p>
          <a:p>
            <a:pPr lvl="2"/>
            <a:r>
              <a:rPr lang="en-GB" sz="1400">
                <a:solidFill>
                  <a:srgbClr val="FF0000"/>
                </a:solidFill>
              </a:rPr>
              <a:t>but 1-2 µm processes</a:t>
            </a:r>
          </a:p>
          <a:p>
            <a:endParaRPr lang="en-GB" sz="1800"/>
          </a:p>
          <a:p>
            <a:endParaRPr lang="en-GB" sz="1800"/>
          </a:p>
          <a:p>
            <a:endParaRPr lang="en-GB" sz="1800"/>
          </a:p>
          <a:p>
            <a:endParaRPr lang="en-GB" sz="1800"/>
          </a:p>
          <a:p>
            <a:r>
              <a:rPr lang="en-GB" sz="1800"/>
              <a:t>Some of this is covered in this paper, and its references </a:t>
            </a:r>
          </a:p>
          <a:p>
            <a:pPr lvl="1"/>
            <a:r>
              <a:rPr lang="en-GB" sz="1600" err="1"/>
              <a:t>G.Hall</a:t>
            </a:r>
            <a:r>
              <a:rPr lang="en-GB" sz="1600"/>
              <a:t> and A. A. Grillo, ASICs for LHC intermediate tracking detectors, </a:t>
            </a:r>
            <a:r>
              <a:rPr lang="en-GB" sz="1600" err="1"/>
              <a:t>Nucl</a:t>
            </a:r>
            <a:r>
              <a:rPr lang="en-GB" sz="1600"/>
              <a:t>. </a:t>
            </a:r>
            <a:r>
              <a:rPr lang="en-GB" sz="1600" err="1"/>
              <a:t>Instrum</a:t>
            </a:r>
            <a:r>
              <a:rPr lang="en-GB" sz="1600"/>
              <a:t>. Meth. A1050 (2023), 168115 doi:10.1016/j.nima.2023.168115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41FDB-6FDB-5B43-47A5-CD9C70CFD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F0A9A2-DAE5-A656-A4E9-C102E5305ABD}"/>
              </a:ext>
            </a:extLst>
          </p:cNvPr>
          <p:cNvSpPr txBox="1"/>
          <p:nvPr/>
        </p:nvSpPr>
        <p:spPr>
          <a:xfrm>
            <a:off x="6890411" y="4081792"/>
            <a:ext cx="2200731" cy="307777"/>
          </a:xfrm>
          <a:prstGeom prst="rect">
            <a:avLst/>
          </a:prstGeom>
          <a:solidFill>
            <a:srgbClr val="FFFFC7"/>
          </a:solidFill>
        </p:spPr>
        <p:txBody>
          <a:bodyPr wrap="none" rtlCol="0">
            <a:spAutoFit/>
          </a:bodyPr>
          <a:lstStyle/>
          <a:p>
            <a:r>
              <a:rPr lang="en-GB" sz="1400" i="1">
                <a:latin typeface="+mn-lt"/>
              </a:rPr>
              <a:t>Part of the </a:t>
            </a:r>
            <a:r>
              <a:rPr lang="en-GB" sz="1400" i="1" err="1">
                <a:latin typeface="+mn-lt"/>
              </a:rPr>
              <a:t>Microplex</a:t>
            </a:r>
            <a:r>
              <a:rPr lang="en-GB" sz="1400" i="1">
                <a:latin typeface="+mn-lt"/>
              </a:rPr>
              <a:t> circuit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DD746F-9E76-56A6-1AAF-0966A01EF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 lecture December 2025</a:t>
            </a:r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B9232C0-7B18-2751-16A3-6A896BA9B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Hall</a:t>
            </a:r>
          </a:p>
        </p:txBody>
      </p:sp>
    </p:spTree>
    <p:extLst>
      <p:ext uri="{BB962C8B-B14F-4D97-AF65-F5344CB8AC3E}">
        <p14:creationId xmlns:p14="http://schemas.microsoft.com/office/powerpoint/2010/main" val="882685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35E20-DD5F-2D5A-6508-14A6159CF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low noise 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FA2CC-3D51-4263-7EF5-99F7CC91D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18" y="1032836"/>
            <a:ext cx="8609682" cy="5213350"/>
          </a:xfrm>
        </p:spPr>
        <p:txBody>
          <a:bodyPr/>
          <a:lstStyle/>
          <a:p>
            <a:r>
              <a:rPr lang="en-GB"/>
              <a:t>We owe a lot to the early nuclear physicists and engineers</a:t>
            </a:r>
          </a:p>
          <a:p>
            <a:pPr lvl="1"/>
            <a:r>
              <a:rPr lang="en-GB"/>
              <a:t>e.g. the design of the Wilkinson ADC, based on valve circuits, is far from simple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pPr marL="304800" lvl="1" indent="0">
              <a:buNone/>
            </a:pPr>
            <a:endParaRPr lang="en-GB"/>
          </a:p>
          <a:p>
            <a:pPr marL="304800" lvl="1" indent="0">
              <a:buNone/>
            </a:pPr>
            <a:endParaRPr lang="en-GB" sz="800"/>
          </a:p>
          <a:p>
            <a:pPr marL="304800" lvl="1" indent="0">
              <a:buNone/>
            </a:pPr>
            <a:endParaRPr lang="en-GB" sz="800"/>
          </a:p>
          <a:p>
            <a:r>
              <a:rPr lang="en-GB"/>
              <a:t>Most of the literature on signal processing originates in the 1960s &amp; 1970s.</a:t>
            </a:r>
          </a:p>
          <a:p>
            <a:pPr lvl="1"/>
            <a:r>
              <a:rPr lang="en-GB"/>
              <a:t>e.g. </a:t>
            </a:r>
            <a:r>
              <a:rPr lang="en-GB" err="1"/>
              <a:t>Radeka</a:t>
            </a:r>
            <a:r>
              <a:rPr lang="en-GB"/>
              <a:t>, Goulding, </a:t>
            </a:r>
            <a:r>
              <a:rPr lang="en-GB" err="1"/>
              <a:t>Gatti</a:t>
            </a:r>
            <a:r>
              <a:rPr lang="en-GB"/>
              <a:t>, Manfredi, Kandiah,…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B4D01-8B03-DAFA-7A2A-7ED55BE0E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Picture 7" descr="A diagram of a circuit&#10;&#10;Description automatically generated">
            <a:extLst>
              <a:ext uri="{FF2B5EF4-FFF2-40B4-BE49-F238E27FC236}">
                <a16:creationId xmlns:a16="http://schemas.microsoft.com/office/drawing/2014/main" id="{46226FA3-684C-B52F-63C9-BB6DCFFB6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395" y="1751374"/>
            <a:ext cx="4579199" cy="1800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A1B008E-2C0A-D47A-240E-C23ECEFB2C9D}"/>
              </a:ext>
            </a:extLst>
          </p:cNvPr>
          <p:cNvGrpSpPr/>
          <p:nvPr/>
        </p:nvGrpSpPr>
        <p:grpSpPr>
          <a:xfrm>
            <a:off x="644774" y="4726859"/>
            <a:ext cx="3264084" cy="1337290"/>
            <a:chOff x="4897288" y="5189567"/>
            <a:chExt cx="3264084" cy="1337290"/>
          </a:xfrm>
        </p:grpSpPr>
        <p:pic>
          <p:nvPicPr>
            <p:cNvPr id="10" name="Picture 9" descr="A close-up of a white card&#10;&#10;Description automatically generated">
              <a:extLst>
                <a:ext uri="{FF2B5EF4-FFF2-40B4-BE49-F238E27FC236}">
                  <a16:creationId xmlns:a16="http://schemas.microsoft.com/office/drawing/2014/main" id="{C8306113-64B9-F868-685C-696272A9C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2197"/>
            <a:stretch/>
          </p:blipFill>
          <p:spPr>
            <a:xfrm>
              <a:off x="4897288" y="5486398"/>
              <a:ext cx="3264084" cy="1040459"/>
            </a:xfrm>
            <a:prstGeom prst="rect">
              <a:avLst/>
            </a:prstGeom>
          </p:spPr>
        </p:pic>
        <p:pic>
          <p:nvPicPr>
            <p:cNvPr id="11" name="Picture 10" descr="A close-up of a white card&#10;&#10;Description automatically generated">
              <a:extLst>
                <a:ext uri="{FF2B5EF4-FFF2-40B4-BE49-F238E27FC236}">
                  <a16:creationId xmlns:a16="http://schemas.microsoft.com/office/drawing/2014/main" id="{B9BAA4DA-8C8D-B890-E14D-E5EF9FF9E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21930" b="84532"/>
            <a:stretch/>
          </p:blipFill>
          <p:spPr>
            <a:xfrm>
              <a:off x="4921158" y="5189567"/>
              <a:ext cx="2548278" cy="278421"/>
            </a:xfrm>
            <a:prstGeom prst="rect">
              <a:avLst/>
            </a:prstGeom>
          </p:spPr>
        </p:pic>
      </p:grpSp>
      <p:pic>
        <p:nvPicPr>
          <p:cNvPr id="14" name="Picture 13" descr="A book cover with text&#10;&#10;Description automatically generated">
            <a:extLst>
              <a:ext uri="{FF2B5EF4-FFF2-40B4-BE49-F238E27FC236}">
                <a16:creationId xmlns:a16="http://schemas.microsoft.com/office/drawing/2014/main" id="{6EFC94C0-EB2B-DDE1-DD42-2C7BE1092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8412" y="1888832"/>
            <a:ext cx="1945588" cy="27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EAD18E-4046-63F3-FC30-A6AF7D755852}"/>
              </a:ext>
            </a:extLst>
          </p:cNvPr>
          <p:cNvSpPr txBox="1"/>
          <p:nvPr/>
        </p:nvSpPr>
        <p:spPr>
          <a:xfrm>
            <a:off x="7375298" y="4732983"/>
            <a:ext cx="1540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</a:rPr>
              <a:t>In my case, also: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742C654-3A14-CD42-353C-E2849FE59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 lecture December 2025</a:t>
            </a:r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7DCEDAA7-5072-2D34-422E-FDA3233AB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Hall</a:t>
            </a:r>
          </a:p>
        </p:txBody>
      </p:sp>
    </p:spTree>
    <p:extLst>
      <p:ext uri="{BB962C8B-B14F-4D97-AF65-F5344CB8AC3E}">
        <p14:creationId xmlns:p14="http://schemas.microsoft.com/office/powerpoint/2010/main" val="1573921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95EA-0C73-6D7C-C8BD-AA8572C0C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ASIC technology progress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498DABB-149D-C2DF-1C45-A29F0427B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9985" y="1159614"/>
            <a:ext cx="2373861" cy="4952902"/>
          </a:xfrm>
        </p:spPr>
        <p:txBody>
          <a:bodyPr/>
          <a:lstStyle/>
          <a:p>
            <a:r>
              <a:rPr lang="en-US" sz="1800" dirty="0"/>
              <a:t>In 1998 we were designing the APV25 for CMS in 0.25 µm</a:t>
            </a:r>
          </a:p>
          <a:p>
            <a:pPr marL="319088" lvl="1" indent="-225425"/>
            <a:r>
              <a:rPr lang="en-US" sz="1600" dirty="0" err="1"/>
              <a:t>finalised</a:t>
            </a:r>
            <a:r>
              <a:rPr lang="en-US" sz="1600" dirty="0"/>
              <a:t> 2000/2001</a:t>
            </a:r>
          </a:p>
          <a:p>
            <a:pPr marL="496888" lvl="2" indent="-225425"/>
            <a:endParaRPr lang="en-US" sz="1400" dirty="0"/>
          </a:p>
          <a:p>
            <a:r>
              <a:rPr lang="en-US" sz="1800" dirty="0"/>
              <a:t>We started designing the CBC chip in 2010</a:t>
            </a:r>
            <a:r>
              <a:rPr lang="en-US" sz="1800"/>
              <a:t>, in 130 nm</a:t>
            </a:r>
            <a:endParaRPr lang="en-US" sz="1800" dirty="0"/>
          </a:p>
          <a:p>
            <a:pPr marL="266700" lvl="1" indent="-173038"/>
            <a:r>
              <a:rPr lang="en-US" sz="1600" dirty="0"/>
              <a:t>“completed” CBC3.1 in 2018/2019</a:t>
            </a:r>
          </a:p>
          <a:p>
            <a:pPr marL="444500" lvl="2" indent="-173038"/>
            <a:endParaRPr lang="en-US" sz="1400" dirty="0"/>
          </a:p>
          <a:p>
            <a:r>
              <a:rPr lang="en-US" sz="1800" dirty="0"/>
              <a:t>Today HEP is designing in 65 nm</a:t>
            </a:r>
          </a:p>
          <a:p>
            <a:pPr marL="266700" lvl="1" indent="-173038"/>
            <a:r>
              <a:rPr lang="en-US" sz="1600" dirty="0"/>
              <a:t>Some are testing the water with 28 nm</a:t>
            </a:r>
          </a:p>
          <a:p>
            <a:pPr marL="266700" lvl="1" indent="-173038"/>
            <a:endParaRPr lang="en-US" sz="1600" dirty="0"/>
          </a:p>
          <a:p>
            <a:r>
              <a:rPr lang="en-US" sz="1800" dirty="0">
                <a:solidFill>
                  <a:srgbClr val="7030A0"/>
                </a:solidFill>
              </a:rPr>
              <a:t>Note the lag to HEP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6A09C5-AF14-EE63-DA94-7F6520EE8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EF9-9019-4144-B830-312431BF698E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82F3D75E-EFBC-C21C-993D-4B3B3B46C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27" y="990610"/>
            <a:ext cx="6589833" cy="540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8688A6-EBAD-8B64-4C87-3C3B02679E0C}"/>
              </a:ext>
            </a:extLst>
          </p:cNvPr>
          <p:cNvSpPr txBox="1"/>
          <p:nvPr/>
        </p:nvSpPr>
        <p:spPr>
          <a:xfrm>
            <a:off x="2603880" y="1332412"/>
            <a:ext cx="3806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Date is probably first use in the most advanced fabrication facilities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245D160-0C87-8632-F791-679D01C21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 lecture December 2025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72BE65-89BF-5A11-5153-D94EF9E3A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Hall</a:t>
            </a:r>
          </a:p>
        </p:txBody>
      </p:sp>
    </p:spTree>
    <p:extLst>
      <p:ext uri="{BB962C8B-B14F-4D97-AF65-F5344CB8AC3E}">
        <p14:creationId xmlns:p14="http://schemas.microsoft.com/office/powerpoint/2010/main" val="1329145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30D45-460D-A924-8BCD-61A353CC6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LHC 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EA7D3-7298-B586-EB80-8BED97772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143006"/>
            <a:ext cx="8874034" cy="1260741"/>
          </a:xfrm>
        </p:spPr>
        <p:txBody>
          <a:bodyPr/>
          <a:lstStyle/>
          <a:p>
            <a:r>
              <a:rPr lang="en-US"/>
              <a:t>Developments initially driven mainly by trackers and ECALs</a:t>
            </a:r>
          </a:p>
          <a:p>
            <a:pPr lvl="1"/>
            <a:r>
              <a:rPr lang="en-US"/>
              <a:t>Amplifiers, data conversion and FE storage, data transfer, ….</a:t>
            </a:r>
          </a:p>
          <a:p>
            <a:pPr lvl="1"/>
            <a:r>
              <a:rPr lang="en-US"/>
              <a:t>Clock and control, Trigger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6E74E-4672-DC20-FA26-DD132ADD6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64E486-54F0-AA35-5FA7-5AF1C0D229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9" t="2414" r="7389"/>
          <a:stretch/>
        </p:blipFill>
        <p:spPr>
          <a:xfrm>
            <a:off x="4075616" y="2466832"/>
            <a:ext cx="4815841" cy="351309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5B8F2C8-F68E-EB44-801E-B6EE11135411}"/>
              </a:ext>
            </a:extLst>
          </p:cNvPr>
          <p:cNvSpPr txBox="1">
            <a:spLocks/>
          </p:cNvSpPr>
          <p:nvPr/>
        </p:nvSpPr>
        <p:spPr bwMode="auto">
          <a:xfrm>
            <a:off x="204654" y="2287202"/>
            <a:ext cx="4010288" cy="1973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5" tIns="45679" rIns="91355" bIns="45679" numCol="1" anchor="t" anchorCtr="0" compatLnSpc="1">
            <a:prstTxWarp prst="textNoShape">
              <a:avLst/>
            </a:prstTxWarp>
          </a:bodyPr>
          <a:lstStyle>
            <a:lvl1pPr marL="215900" indent="-215900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571500" indent="-266700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–"/>
              <a:tabLst/>
              <a:defRPr sz="1800" kern="1200">
                <a:solidFill>
                  <a:srgbClr val="000090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749300" indent="-266700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749300" indent="-177800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977900" indent="-228600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2512261" indent="-228387" algn="l" defTabSz="4567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36" indent="-228387" algn="l" defTabSz="4567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08" indent="-228387" algn="l" defTabSz="4567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582" indent="-228387" algn="l" defTabSz="4567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Many possible design choices, e.g.:</a:t>
            </a:r>
          </a:p>
          <a:p>
            <a:pPr lvl="2"/>
            <a:r>
              <a:rPr lang="en-US"/>
              <a:t>analogue/digital/binary</a:t>
            </a:r>
          </a:p>
          <a:p>
            <a:pPr lvl="2"/>
            <a:r>
              <a:rPr lang="en-US"/>
              <a:t>performance</a:t>
            </a:r>
          </a:p>
          <a:p>
            <a:pPr lvl="2"/>
            <a:r>
              <a:rPr lang="en-US"/>
              <a:t>commercial or custom</a:t>
            </a:r>
          </a:p>
          <a:p>
            <a:pPr lvl="2"/>
            <a:r>
              <a:rPr lang="en-US"/>
              <a:t>radiation tolerance</a:t>
            </a:r>
          </a:p>
          <a:p>
            <a:pPr lvl="2"/>
            <a:r>
              <a:rPr lang="en-US"/>
              <a:t>power, cost, risk 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59692A-EE74-41D2-4F80-201581DDDA19}"/>
              </a:ext>
            </a:extLst>
          </p:cNvPr>
          <p:cNvSpPr txBox="1"/>
          <p:nvPr/>
        </p:nvSpPr>
        <p:spPr>
          <a:xfrm>
            <a:off x="5287725" y="5925708"/>
            <a:ext cx="2530949" cy="338554"/>
          </a:xfrm>
          <a:prstGeom prst="rect">
            <a:avLst/>
          </a:prstGeom>
          <a:solidFill>
            <a:srgbClr val="FFFFC7"/>
          </a:solidFill>
        </p:spPr>
        <p:txBody>
          <a:bodyPr wrap="none" rtlCol="0">
            <a:spAutoFit/>
          </a:bodyPr>
          <a:lstStyle/>
          <a:p>
            <a:r>
              <a:rPr lang="en-GB" sz="1600" i="1">
                <a:solidFill>
                  <a:srgbClr val="FF0000"/>
                </a:solidFill>
                <a:latin typeface="+mn-lt"/>
              </a:rPr>
              <a:t>a couple of possible variants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242459-9590-24A4-89B6-272679ACC95A}"/>
              </a:ext>
            </a:extLst>
          </p:cNvPr>
          <p:cNvSpPr txBox="1">
            <a:spLocks/>
          </p:cNvSpPr>
          <p:nvPr/>
        </p:nvSpPr>
        <p:spPr bwMode="auto">
          <a:xfrm>
            <a:off x="130629" y="4261088"/>
            <a:ext cx="4084313" cy="200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5" tIns="45679" rIns="91355" bIns="45679" numCol="1" anchor="t" anchorCtr="0" compatLnSpc="1">
            <a:prstTxWarp prst="textNoShape">
              <a:avLst/>
            </a:prstTxWarp>
          </a:bodyPr>
          <a:lstStyle>
            <a:lvl1pPr marL="215900" indent="-215900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571500" indent="-266700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–"/>
              <a:tabLst/>
              <a:defRPr sz="1800" kern="1200">
                <a:solidFill>
                  <a:srgbClr val="000090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749300" indent="-266700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749300" indent="-177800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977900" indent="-228600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2512261" indent="-228387" algn="l" defTabSz="4567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36" indent="-228387" algn="l" defTabSz="4567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08" indent="-228387" algn="l" defTabSz="4567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582" indent="-228387" algn="l" defTabSz="4567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ASICs came first but other things were essential too, especially</a:t>
            </a:r>
          </a:p>
          <a:p>
            <a:pPr lvl="1"/>
            <a:r>
              <a:rPr lang="en-US" dirty="0"/>
              <a:t>optoelectronics</a:t>
            </a:r>
          </a:p>
          <a:p>
            <a:pPr lvl="1"/>
            <a:r>
              <a:rPr lang="en-US" dirty="0"/>
              <a:t>trigger processors</a:t>
            </a:r>
          </a:p>
          <a:p>
            <a:pPr lvl="1"/>
            <a:r>
              <a:rPr lang="en-US" dirty="0"/>
              <a:t>computer technology evolution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B393F2-0A49-04DA-6B12-01BB827DBCC0}"/>
              </a:ext>
            </a:extLst>
          </p:cNvPr>
          <p:cNvSpPr/>
          <p:nvPr/>
        </p:nvSpPr>
        <p:spPr>
          <a:xfrm>
            <a:off x="6869151" y="2287201"/>
            <a:ext cx="747132" cy="12607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DD5A3F3-FD0B-0991-C503-5705DE9B6428}"/>
              </a:ext>
            </a:extLst>
          </p:cNvPr>
          <p:cNvSpPr/>
          <p:nvPr/>
        </p:nvSpPr>
        <p:spPr>
          <a:xfrm>
            <a:off x="7601414" y="2331888"/>
            <a:ext cx="747132" cy="12607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DDD58A5-156C-0C39-1993-3D33550EFE8B}"/>
              </a:ext>
            </a:extLst>
          </p:cNvPr>
          <p:cNvSpPr/>
          <p:nvPr/>
        </p:nvSpPr>
        <p:spPr>
          <a:xfrm>
            <a:off x="6818910" y="3429000"/>
            <a:ext cx="1151452" cy="754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C9E7FA2-E3C0-DCB8-92B6-378EF331F0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2" y="6570765"/>
            <a:ext cx="2133600" cy="161925"/>
          </a:xfrm>
        </p:spPr>
        <p:txBody>
          <a:bodyPr/>
          <a:lstStyle/>
          <a:p>
            <a:r>
              <a:rPr lang="en-GB"/>
              <a:t>PG lecture December 2025</a:t>
            </a:r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A62E634C-8285-5867-DB5C-2BECA5E3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Hall</a:t>
            </a:r>
          </a:p>
        </p:txBody>
      </p:sp>
    </p:spTree>
    <p:extLst>
      <p:ext uri="{BB962C8B-B14F-4D97-AF65-F5344CB8AC3E}">
        <p14:creationId xmlns:p14="http://schemas.microsoft.com/office/powerpoint/2010/main" val="4154238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9"/>
          <p:cNvSpPr>
            <a:spLocks noGrp="1"/>
          </p:cNvSpPr>
          <p:nvPr>
            <p:ph type="ctrTitle"/>
          </p:nvPr>
        </p:nvSpPr>
        <p:spPr>
          <a:xfrm>
            <a:off x="304799" y="2533410"/>
            <a:ext cx="8515646" cy="1686429"/>
          </a:xfrm>
        </p:spPr>
        <p:txBody>
          <a:bodyPr/>
          <a:lstStyle/>
          <a:p>
            <a:pPr algn="l" defTabSz="444171"/>
            <a:r>
              <a:rPr lang="en-GB" dirty="0"/>
              <a:t>A brief history of electronics for particle physics</a:t>
            </a:r>
            <a:br>
              <a:rPr lang="en-GB" dirty="0"/>
            </a:br>
            <a:br>
              <a:rPr lang="en-GB" dirty="0"/>
            </a:br>
            <a:r>
              <a:rPr lang="en-GB" sz="2000" i="1" dirty="0"/>
              <a:t>selected from some recent conference talks</a:t>
            </a:r>
            <a:endParaRPr lang="en-US" i="1" dirty="0"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9939" name="Subtitle 10"/>
          <p:cNvSpPr>
            <a:spLocks noGrp="1"/>
          </p:cNvSpPr>
          <p:nvPr>
            <p:ph type="subTitle" idx="1"/>
          </p:nvPr>
        </p:nvSpPr>
        <p:spPr>
          <a:xfrm>
            <a:off x="381000" y="3646451"/>
            <a:ext cx="8382000" cy="759304"/>
          </a:xfrm>
        </p:spPr>
        <p:txBody>
          <a:bodyPr/>
          <a:lstStyle/>
          <a:p>
            <a:pPr algn="r">
              <a:buFont typeface="Wingdings" pitchFamily="-106" charset="2"/>
              <a:buNone/>
            </a:pPr>
            <a:r>
              <a:rPr lang="en-US" dirty="0">
                <a:solidFill>
                  <a:srgbClr val="898989"/>
                </a:solidFill>
                <a:ea typeface="ＭＳ Ｐゴシック" pitchFamily="-106" charset="-128"/>
                <a:cs typeface="ＭＳ Ｐゴシック" pitchFamily="-106" charset="-128"/>
              </a:rPr>
              <a:t>Geoff Hall</a:t>
            </a:r>
          </a:p>
          <a:p>
            <a:pPr algn="r">
              <a:buFont typeface="Wingdings" pitchFamily="-106" charset="2"/>
              <a:buNone/>
            </a:pPr>
            <a:endParaRPr lang="en-US" dirty="0">
              <a:solidFill>
                <a:srgbClr val="898989"/>
              </a:solidFill>
              <a:ea typeface="ＭＳ Ｐゴシック" pitchFamily="-106" charset="-128"/>
              <a:cs typeface="ＭＳ Ｐゴシック" pitchFamily="-106" charset="-128"/>
            </a:endParaRPr>
          </a:p>
          <a:p>
            <a:pPr algn="r">
              <a:buFont typeface="Wingdings" pitchFamily="-106" charset="2"/>
              <a:buNone/>
            </a:pPr>
            <a:endParaRPr lang="en-US" dirty="0">
              <a:solidFill>
                <a:srgbClr val="898989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 flipH="1">
            <a:off x="304799" y="3469582"/>
            <a:ext cx="8170128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875400A-5A30-1F29-0F47-9838760DD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615" y="286963"/>
            <a:ext cx="1438732" cy="1800000"/>
          </a:xfrm>
          <a:prstGeom prst="rect">
            <a:avLst/>
          </a:prstGeom>
        </p:spPr>
      </p:pic>
      <p:pic>
        <p:nvPicPr>
          <p:cNvPr id="18" name="Picture 17" descr="A close-up of a circuit board&#10;&#10;Description automatically generated">
            <a:extLst>
              <a:ext uri="{FF2B5EF4-FFF2-40B4-BE49-F238E27FC236}">
                <a16:creationId xmlns:a16="http://schemas.microsoft.com/office/drawing/2014/main" id="{4D77369C-9517-C026-B954-319190337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551637"/>
            <a:ext cx="1574800" cy="1790700"/>
          </a:xfrm>
          <a:prstGeom prst="rect">
            <a:avLst/>
          </a:prstGeom>
        </p:spPr>
      </p:pic>
      <p:pic>
        <p:nvPicPr>
          <p:cNvPr id="20" name="Picture 19" descr="A close-up of a control panel&#10;&#10;Description automatically generated">
            <a:extLst>
              <a:ext uri="{FF2B5EF4-FFF2-40B4-BE49-F238E27FC236}">
                <a16:creationId xmlns:a16="http://schemas.microsoft.com/office/drawing/2014/main" id="{A8517184-E807-1802-CE8E-DAD047FA30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5445"/>
          <a:stretch/>
        </p:blipFill>
        <p:spPr>
          <a:xfrm>
            <a:off x="266241" y="146363"/>
            <a:ext cx="2289935" cy="2160000"/>
          </a:xfrm>
          <a:prstGeom prst="rect">
            <a:avLst/>
          </a:prstGeom>
        </p:spPr>
      </p:pic>
      <p:pic>
        <p:nvPicPr>
          <p:cNvPr id="3" name="Picture 2" descr="A close-up of a circuit board&#10;&#10;Description automatically generated">
            <a:extLst>
              <a:ext uri="{FF2B5EF4-FFF2-40B4-BE49-F238E27FC236}">
                <a16:creationId xmlns:a16="http://schemas.microsoft.com/office/drawing/2014/main" id="{8D159B9B-468C-BD4B-6CBB-E76980DEF2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00" y="286963"/>
            <a:ext cx="2963208" cy="180000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EC582592-7C3E-2D4D-7AED-11D1913F6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341" y="4459513"/>
            <a:ext cx="647885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For more details and references see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“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itchFamily="2" charset="0"/>
              </a:rPr>
              <a:t>The evolution of particle physics electronics”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itchFamily="2" charset="0"/>
              </a:rPr>
              <a:t>JINST_103P_1025 has been published as: 2025_JINST_20_C12006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  <a:hlinkClick r:id="rId7"/>
              </a:rPr>
              <a:t>https://doi.org/10.1088/1748-0221/20/12/C12006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did we get to where we are today?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77" y="1143006"/>
            <a:ext cx="8978537" cy="5213350"/>
          </a:xfrm>
        </p:spPr>
        <p:txBody>
          <a:bodyPr/>
          <a:lstStyle/>
          <a:p>
            <a:r>
              <a:rPr lang="en-GB" dirty="0"/>
              <a:t>Sponsored R&amp;D (US SSC detector R&amp;D 1988, CERN DRDC 1990)</a:t>
            </a:r>
          </a:p>
          <a:p>
            <a:pPr lvl="1"/>
            <a:r>
              <a:rPr lang="en-GB" dirty="0"/>
              <a:t>essential because SSC/LHC detectors were unbuildable</a:t>
            </a:r>
          </a:p>
          <a:p>
            <a:pPr lvl="1"/>
            <a:r>
              <a:rPr lang="en-GB" b="1" dirty="0"/>
              <a:t>serendipity</a:t>
            </a:r>
            <a:r>
              <a:rPr lang="en-GB" dirty="0"/>
              <a:t>: mass commercial electronics era -&gt; internet age</a:t>
            </a:r>
          </a:p>
          <a:p>
            <a:pPr lvl="2"/>
            <a:r>
              <a:rPr lang="en-GB" dirty="0"/>
              <a:t>1980s-1990s: RISC processors, PCs, Apple desktops, WWW, modems, mobile phones, laptops,…</a:t>
            </a:r>
          </a:p>
          <a:p>
            <a:pPr lvl="1"/>
            <a:r>
              <a:rPr lang="en-GB" dirty="0"/>
              <a:t>all were driving greater miniaturisation</a:t>
            </a:r>
          </a:p>
          <a:p>
            <a:pPr lvl="2"/>
            <a:r>
              <a:rPr lang="en-GB" dirty="0"/>
              <a:t>many “invisible” components, like connectors, packaging, batteries…</a:t>
            </a:r>
          </a:p>
          <a:p>
            <a:pPr lvl="2"/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Integrated circuit electronics</a:t>
            </a:r>
          </a:p>
          <a:p>
            <a:pPr lvl="1"/>
            <a:r>
              <a:rPr lang="en-GB" dirty="0"/>
              <a:t>emergence of </a:t>
            </a:r>
            <a:r>
              <a:rPr lang="en-GB" b="1" dirty="0"/>
              <a:t>accessible ASIC processes</a:t>
            </a:r>
            <a:r>
              <a:rPr lang="en-GB" dirty="0"/>
              <a:t>, and design tools</a:t>
            </a:r>
          </a:p>
          <a:p>
            <a:pPr lvl="1"/>
            <a:r>
              <a:rPr lang="en-GB" dirty="0"/>
              <a:t>significant investment in </a:t>
            </a:r>
            <a:r>
              <a:rPr lang="en-GB" b="1" dirty="0"/>
              <a:t>training</a:t>
            </a:r>
            <a:r>
              <a:rPr lang="en-GB" dirty="0"/>
              <a:t> of new generation of engineers as designers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EC08FA-E041-CA24-0A61-68310BD02481}"/>
              </a:ext>
            </a:extLst>
          </p:cNvPr>
          <p:cNvSpPr txBox="1"/>
          <p:nvPr/>
        </p:nvSpPr>
        <p:spPr>
          <a:xfrm>
            <a:off x="855872" y="4793677"/>
            <a:ext cx="6199133" cy="369332"/>
          </a:xfrm>
          <a:prstGeom prst="rect">
            <a:avLst/>
          </a:prstGeom>
          <a:solidFill>
            <a:srgbClr val="FFFFC7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Several crucial areas - </a:t>
            </a:r>
            <a:r>
              <a:rPr lang="en-GB" b="1" dirty="0">
                <a:solidFill>
                  <a:srgbClr val="7030A0"/>
                </a:solidFill>
              </a:rPr>
              <a:t>commercially driven</a:t>
            </a:r>
            <a:r>
              <a:rPr lang="en-GB" dirty="0">
                <a:solidFill>
                  <a:srgbClr val="7030A0"/>
                </a:solidFill>
              </a:rPr>
              <a:t> - not by HEP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67C162-7D68-3F0D-BF61-CADE15459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 lecture December 2025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7ED6DC-20E8-CE8B-6513-BA45F969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Hall</a:t>
            </a:r>
          </a:p>
        </p:txBody>
      </p:sp>
    </p:spTree>
    <p:extLst>
      <p:ext uri="{BB962C8B-B14F-4D97-AF65-F5344CB8AC3E}">
        <p14:creationId xmlns:p14="http://schemas.microsoft.com/office/powerpoint/2010/main" val="1227570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2F91A-D0F1-C434-716B-8349351CE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CMS silicon µstrip tracker 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5EB52-664E-01F4-53D1-3557D7327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19" y="1143006"/>
            <a:ext cx="9022081" cy="5213350"/>
          </a:xfrm>
        </p:spPr>
        <p:txBody>
          <a:bodyPr/>
          <a:lstStyle/>
          <a:p>
            <a:r>
              <a:rPr lang="en-GB" dirty="0"/>
              <a:t>Began in 1991 in RD20 DRDC project</a:t>
            </a:r>
          </a:p>
          <a:p>
            <a:pPr lvl="1"/>
            <a:r>
              <a:rPr lang="en-GB" dirty="0"/>
              <a:t>series of prototype chips in supposed rad-hard </a:t>
            </a:r>
            <a:r>
              <a:rPr lang="en-GB" dirty="0">
                <a:solidFill>
                  <a:srgbClr val="FF0000"/>
                </a:solidFill>
              </a:rPr>
              <a:t>1.2 µm</a:t>
            </a:r>
            <a:r>
              <a:rPr lang="en-GB" dirty="0"/>
              <a:t> technology, 32- then 128-channel</a:t>
            </a:r>
          </a:p>
          <a:p>
            <a:pPr lvl="1"/>
            <a:r>
              <a:rPr lang="en-GB" dirty="0"/>
              <a:t>by 1997: APV6 might have been a candidate for final system</a:t>
            </a:r>
          </a:p>
          <a:p>
            <a:pPr lvl="2"/>
            <a:r>
              <a:rPr lang="en-GB" dirty="0">
                <a:solidFill>
                  <a:srgbClr val="FF0000"/>
                </a:solidFill>
              </a:rPr>
              <a:t>many irradiation studies</a:t>
            </a:r>
            <a:r>
              <a:rPr lang="en-GB" dirty="0"/>
              <a:t> of single transistors (noise) and chip performance</a:t>
            </a:r>
          </a:p>
          <a:p>
            <a:pPr lvl="1"/>
            <a:r>
              <a:rPr lang="en-GB" dirty="0"/>
              <a:t>Along the way, some important innovations</a:t>
            </a:r>
          </a:p>
          <a:p>
            <a:pPr lvl="2"/>
            <a:r>
              <a:rPr lang="en-GB" dirty="0">
                <a:solidFill>
                  <a:srgbClr val="7030A0"/>
                </a:solidFill>
              </a:rPr>
              <a:t>programming chip parameters via serial command interface (I2C) using software control</a:t>
            </a:r>
          </a:p>
          <a:p>
            <a:pPr lvl="3"/>
            <a:r>
              <a:rPr lang="en-GB" dirty="0"/>
              <a:t>  </a:t>
            </a:r>
            <a:r>
              <a:rPr lang="en-GB" b="1" dirty="0"/>
              <a:t>hugely beneficial in accelerating</a:t>
            </a:r>
            <a:r>
              <a:rPr lang="en-GB" dirty="0"/>
              <a:t> chip configuration and  evaluation</a:t>
            </a:r>
          </a:p>
          <a:p>
            <a:pPr lvl="3"/>
            <a:r>
              <a:rPr lang="en-GB" dirty="0"/>
              <a:t>simple signal processing on chip</a:t>
            </a:r>
          </a:p>
          <a:p>
            <a:pPr lvl="3"/>
            <a:endParaRPr lang="en-GB" dirty="0"/>
          </a:p>
          <a:p>
            <a:r>
              <a:rPr lang="en-GB" dirty="0"/>
              <a:t>Bad luck in September 1997</a:t>
            </a:r>
          </a:p>
          <a:p>
            <a:pPr lvl="1"/>
            <a:r>
              <a:rPr lang="en-GB" dirty="0"/>
              <a:t>Foundry move of 1.2 µm process </a:t>
            </a:r>
            <a:r>
              <a:rPr lang="en-GB" b="1" dirty="0"/>
              <a:t>reduced</a:t>
            </a:r>
            <a:r>
              <a:rPr lang="en-GB" dirty="0"/>
              <a:t> radiation tolerance (marginal anyway)</a:t>
            </a:r>
          </a:p>
          <a:p>
            <a:r>
              <a:rPr lang="en-GB" dirty="0"/>
              <a:t>Followed by good luck</a:t>
            </a:r>
          </a:p>
          <a:p>
            <a:pPr lvl="1"/>
            <a:r>
              <a:rPr lang="en-GB" dirty="0"/>
              <a:t>Unexpected </a:t>
            </a:r>
            <a:r>
              <a:rPr lang="en-GB" b="1" dirty="0"/>
              <a:t>positive</a:t>
            </a:r>
            <a:r>
              <a:rPr lang="en-GB" dirty="0"/>
              <a:t> CERN results on 0.25 µm radiation tolerance</a:t>
            </a:r>
          </a:p>
          <a:p>
            <a:r>
              <a:rPr lang="en-GB" sz="2200" dirty="0">
                <a:solidFill>
                  <a:srgbClr val="FF0000"/>
                </a:solidFill>
              </a:rPr>
              <a:t>In 1998 switched to “standard commercial” process</a:t>
            </a:r>
          </a:p>
          <a:p>
            <a:pPr lvl="1"/>
            <a:r>
              <a:rPr lang="en-GB" sz="2000" dirty="0">
                <a:solidFill>
                  <a:srgbClr val="FF0000"/>
                </a:solidFill>
              </a:rPr>
              <a:t>how was that possible?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D6FEE-9D52-6E44-EC4E-3D5B522EF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7C3071-327D-92CA-6FCD-0387E61C3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 lecture December 2025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8C03B5-95C6-3DB2-6174-4E83C93A7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Hall</a:t>
            </a:r>
          </a:p>
        </p:txBody>
      </p:sp>
    </p:spTree>
    <p:extLst>
      <p:ext uri="{BB962C8B-B14F-4D97-AF65-F5344CB8AC3E}">
        <p14:creationId xmlns:p14="http://schemas.microsoft.com/office/powerpoint/2010/main" val="1281366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A5251-F84F-CA6E-2CA0-33302E754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Radiation </a:t>
            </a:r>
            <a:r>
              <a:rPr lang="en-US" err="1"/>
              <a:t>behaviour</a:t>
            </a:r>
            <a:r>
              <a:rPr lang="en-US"/>
              <a:t> of commercial CMOS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E6346-2FBE-9D4E-AA49-015F1FD59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" y="1088811"/>
            <a:ext cx="8786952" cy="5213350"/>
          </a:xfrm>
        </p:spPr>
        <p:txBody>
          <a:bodyPr/>
          <a:lstStyle/>
          <a:p>
            <a:r>
              <a:rPr lang="en-GB" altLang="en-US" sz="2000"/>
              <a:t>Evidence of radiation tolerance in mid-1980s, improving with thinner oxides</a:t>
            </a:r>
          </a:p>
          <a:p>
            <a:pPr lvl="1"/>
            <a:r>
              <a:rPr lang="en-GB" altLang="en-US" sz="1800"/>
              <a:t>tunnelling of carriers reduces trapped oxide charge</a:t>
            </a:r>
          </a:p>
          <a:p>
            <a:pPr lvl="1"/>
            <a:r>
              <a:rPr lang="en-GB" altLang="en-US"/>
              <a:t>but confusing results from commercial chip evaluations</a:t>
            </a:r>
            <a:endParaRPr lang="en-GB" altLang="en-US" sz="1800"/>
          </a:p>
          <a:p>
            <a:pPr algn="l">
              <a:spcBef>
                <a:spcPct val="20000"/>
              </a:spcBef>
              <a:buFont typeface="Times" pitchFamily="2" charset="0"/>
              <a:buChar char="•"/>
            </a:pPr>
            <a:r>
              <a:rPr lang="en-GB" altLang="en-US" sz="1800">
                <a:solidFill>
                  <a:srgbClr val="FF0000"/>
                </a:solidFill>
                <a:latin typeface="+mn-lt"/>
              </a:rPr>
              <a:t>negative effects attributed to leakage paths around NMOS transistors</a:t>
            </a:r>
            <a:endParaRPr lang="en-GB" altLang="en-US" sz="1800">
              <a:latin typeface="+mn-lt"/>
            </a:endParaRPr>
          </a:p>
          <a:p>
            <a:pPr lvl="1" algn="l">
              <a:spcBef>
                <a:spcPct val="20000"/>
              </a:spcBef>
            </a:pPr>
            <a:r>
              <a:rPr lang="en-GB" altLang="en-US" i="1">
                <a:latin typeface="+mn-lt"/>
              </a:rPr>
              <a:t>cured in CERN 1997 with enclosed gate geometry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465E4-7CEE-BAA4-4AE2-8D198536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FEE764CC-C33D-6FAA-1154-BD953903D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85" y="3081032"/>
            <a:ext cx="2728342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 descr="Chart, scatter chart&#10;&#10;Description automatically generated">
            <a:extLst>
              <a:ext uri="{FF2B5EF4-FFF2-40B4-BE49-F238E27FC236}">
                <a16:creationId xmlns:a16="http://schemas.microsoft.com/office/drawing/2014/main" id="{8FF2E5D8-FFAC-D147-A982-87B601107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374" y="2466000"/>
            <a:ext cx="3724251" cy="439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E3F2BB-8CA5-DB2B-B3A2-576B732E5983}"/>
              </a:ext>
            </a:extLst>
          </p:cNvPr>
          <p:cNvSpPr txBox="1"/>
          <p:nvPr/>
        </p:nvSpPr>
        <p:spPr>
          <a:xfrm>
            <a:off x="7214146" y="5717647"/>
            <a:ext cx="1594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432FF"/>
                </a:solidFill>
              </a:rPr>
              <a:t>N. Saks et al. </a:t>
            </a:r>
          </a:p>
          <a:p>
            <a:r>
              <a:rPr lang="en-US" sz="1400">
                <a:solidFill>
                  <a:srgbClr val="0432FF"/>
                </a:solidFill>
              </a:rPr>
              <a:t>IEEE TNS (1984)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025CBC97-017B-F0AB-04A1-A67896F0A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536" y="2235387"/>
            <a:ext cx="1760547" cy="369332"/>
          </a:xfrm>
          <a:prstGeom prst="rect">
            <a:avLst/>
          </a:prstGeom>
          <a:solidFill>
            <a:srgbClr val="F4FFBF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+mn-lt"/>
              </a:rPr>
              <a:t>∆V</a:t>
            </a:r>
            <a:r>
              <a:rPr lang="en-US" altLang="en-US" b="1" baseline="-25000">
                <a:solidFill>
                  <a:srgbClr val="FF0000"/>
                </a:solidFill>
                <a:latin typeface="+mn-lt"/>
              </a:rPr>
              <a:t>FB</a:t>
            </a:r>
            <a:r>
              <a:rPr lang="en-US" altLang="en-US" b="1">
                <a:solidFill>
                  <a:srgbClr val="FF0000"/>
                </a:solidFill>
                <a:latin typeface="+mn-lt"/>
              </a:rPr>
              <a:t>/Mrad vs t</a:t>
            </a:r>
            <a:r>
              <a:rPr lang="en-US" altLang="en-US" b="1" baseline="-25000">
                <a:solidFill>
                  <a:srgbClr val="FF0000"/>
                </a:solidFill>
                <a:latin typeface="+mn-lt"/>
              </a:rPr>
              <a:t>ox</a:t>
            </a:r>
            <a:endParaRPr lang="en-US" altLang="en-US" b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395E75-0259-7F1B-D048-69F550578502}"/>
              </a:ext>
            </a:extLst>
          </p:cNvPr>
          <p:cNvSpPr txBox="1"/>
          <p:nvPr/>
        </p:nvSpPr>
        <p:spPr>
          <a:xfrm>
            <a:off x="350445" y="5766930"/>
            <a:ext cx="4142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7030A0"/>
                </a:solidFill>
                <a:highlight>
                  <a:srgbClr val="FFFF00"/>
                </a:highlight>
                <a:latin typeface="+mn-lt"/>
              </a:rPr>
              <a:t>This was a </a:t>
            </a:r>
            <a:r>
              <a:rPr lang="en-GB" b="1">
                <a:solidFill>
                  <a:srgbClr val="7030A0"/>
                </a:solidFill>
                <a:highlight>
                  <a:srgbClr val="FFFF00"/>
                </a:highlight>
                <a:latin typeface="+mn-lt"/>
              </a:rPr>
              <a:t>hugely important</a:t>
            </a:r>
            <a:r>
              <a:rPr lang="en-GB">
                <a:solidFill>
                  <a:srgbClr val="7030A0"/>
                </a:solidFill>
                <a:highlight>
                  <a:srgbClr val="FFFF00"/>
                </a:highlight>
                <a:latin typeface="+mn-lt"/>
              </a:rPr>
              <a:t> breakthrough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83C5B89-32EF-7995-6A32-036265545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 lecture December 2025</a:t>
            </a:r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908F396-A6E8-F310-02B1-CAF22A671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Hall</a:t>
            </a:r>
          </a:p>
        </p:txBody>
      </p:sp>
    </p:spTree>
    <p:extLst>
      <p:ext uri="{BB962C8B-B14F-4D97-AF65-F5344CB8AC3E}">
        <p14:creationId xmlns:p14="http://schemas.microsoft.com/office/powerpoint/2010/main" val="252595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34008-C185-0A7C-42E6-C77DA01F6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important technologies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02A82-5615-EA05-EBE1-424A29609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Two other crucial technologies evolved rapidly during the LHC preparations</a:t>
            </a:r>
          </a:p>
          <a:p>
            <a:pPr lvl="1"/>
            <a:r>
              <a:rPr lang="en-GB" dirty="0"/>
              <a:t>exploiting the ASIC revolution</a:t>
            </a:r>
          </a:p>
          <a:p>
            <a:endParaRPr lang="en-GB" dirty="0"/>
          </a:p>
          <a:p>
            <a:r>
              <a:rPr lang="en-GB" b="1" dirty="0"/>
              <a:t>Optoelectronics</a:t>
            </a:r>
            <a:r>
              <a:rPr lang="en-GB" dirty="0"/>
              <a:t> – i.e. fibre optic links</a:t>
            </a:r>
          </a:p>
          <a:p>
            <a:pPr lvl="1"/>
            <a:r>
              <a:rPr lang="en-GB" dirty="0"/>
              <a:t>almost non-existent in 1990</a:t>
            </a:r>
          </a:p>
          <a:p>
            <a:pPr lvl="1"/>
            <a:r>
              <a:rPr lang="en-GB" dirty="0"/>
              <a:t>now 25 Gbps links, and infrastructure, are commonplace</a:t>
            </a:r>
          </a:p>
          <a:p>
            <a:pPr lvl="1"/>
            <a:r>
              <a:rPr lang="en-GB" dirty="0"/>
              <a:t>immense benefits in power, material, lack of noise transfer</a:t>
            </a:r>
          </a:p>
          <a:p>
            <a:endParaRPr lang="en-GB" dirty="0"/>
          </a:p>
          <a:p>
            <a:r>
              <a:rPr lang="en-GB" b="1" dirty="0"/>
              <a:t>Programmable digital logic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1980s – board-based logic assembled from arrays of digital chips</a:t>
            </a:r>
          </a:p>
          <a:p>
            <a:pPr lvl="1"/>
            <a:r>
              <a:rPr lang="en-GB" b="1" dirty="0"/>
              <a:t>FPGAs</a:t>
            </a:r>
            <a:r>
              <a:rPr lang="en-GB" dirty="0"/>
              <a:t> evolved to (probably) allow all(?) trigger logic and flexible DAQ</a:t>
            </a:r>
          </a:p>
          <a:p>
            <a:pPr lvl="1"/>
            <a:endParaRPr lang="en-GB" dirty="0"/>
          </a:p>
          <a:p>
            <a:r>
              <a:rPr lang="en-GB" dirty="0"/>
              <a:t>No totally free lunch though</a:t>
            </a:r>
          </a:p>
          <a:p>
            <a:pPr lvl="1"/>
            <a:r>
              <a:rPr lang="en-GB" dirty="0"/>
              <a:t>challenges of power, cooling, connectivity, specialist skills,…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6292D-3B87-6E2B-E5C5-738C5EFF0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 lecture December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4AC42-3E3D-6F04-A1E8-66E204268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Hall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3A72A-1873-7CDD-AF1E-57FC63D1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 descr="A diagram of a machine&#10;&#10;Description automatically generated">
            <a:extLst>
              <a:ext uri="{FF2B5EF4-FFF2-40B4-BE49-F238E27FC236}">
                <a16:creationId xmlns:a16="http://schemas.microsoft.com/office/drawing/2014/main" id="{BB5B09A2-1C5A-A781-8EE2-383758203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321" y="2237110"/>
            <a:ext cx="180517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F6E79-2422-2CC3-C644-C43F5B490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Opto-electronics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18CDE-E752-14D9-45E8-913A8C54E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19" y="1143006"/>
            <a:ext cx="8978746" cy="2709613"/>
          </a:xfrm>
        </p:spPr>
        <p:txBody>
          <a:bodyPr/>
          <a:lstStyle/>
          <a:p>
            <a:r>
              <a:rPr lang="en-GB" dirty="0"/>
              <a:t>B. </a:t>
            </a:r>
            <a:r>
              <a:rPr lang="en-GB" dirty="0" err="1"/>
              <a:t>Leskovar</a:t>
            </a:r>
            <a:r>
              <a:rPr lang="en-GB" dirty="0"/>
              <a:t> (1990) SSC workshop</a:t>
            </a:r>
          </a:p>
          <a:p>
            <a:pPr lvl="1"/>
            <a:r>
              <a:rPr lang="en-GB" i="1" dirty="0"/>
              <a:t>Optical data transmission at the SSC</a:t>
            </a:r>
            <a:r>
              <a:rPr lang="en-GB" dirty="0"/>
              <a:t>  </a:t>
            </a:r>
            <a:r>
              <a:rPr lang="en-GB" b="0" u="none" strike="noStrike" dirty="0">
                <a:effectLst/>
                <a:latin typeface="-apple-system"/>
              </a:rPr>
              <a:t>IEEE </a:t>
            </a:r>
            <a:r>
              <a:rPr lang="en-GB" b="0" u="none" strike="noStrike" dirty="0" err="1">
                <a:effectLst/>
                <a:latin typeface="-apple-system"/>
              </a:rPr>
              <a:t>Trans.Nucl.Sci</a:t>
            </a:r>
            <a:r>
              <a:rPr lang="en-GB" b="0" u="none" strike="noStrike" dirty="0">
                <a:effectLst/>
                <a:latin typeface="-apple-system"/>
              </a:rPr>
              <a:t>. 37 (1990) 271-287</a:t>
            </a:r>
          </a:p>
          <a:p>
            <a:pPr lvl="2"/>
            <a:r>
              <a:rPr lang="en-GB" dirty="0">
                <a:latin typeface="-apple-system"/>
              </a:rPr>
              <a:t>extremely detailed discussion, including radiation hardness issues</a:t>
            </a:r>
            <a:endParaRPr lang="en-GB" b="0" u="none" strike="noStrike" dirty="0">
              <a:solidFill>
                <a:srgbClr val="FF0000"/>
              </a:solidFill>
              <a:effectLst/>
              <a:latin typeface="-apple-system"/>
            </a:endParaRPr>
          </a:p>
          <a:p>
            <a:r>
              <a:rPr lang="en-GB" dirty="0">
                <a:latin typeface="-apple-system"/>
              </a:rPr>
              <a:t>Many DRDC projects started in 1991, including RD12 &amp; RD23</a:t>
            </a:r>
          </a:p>
          <a:p>
            <a:pPr lvl="1"/>
            <a:r>
              <a:rPr lang="en-GB" b="0" u="none" strike="noStrike" dirty="0">
                <a:effectLst/>
                <a:latin typeface="-apple-system"/>
              </a:rPr>
              <a:t>RD12 proposed optical distribution of TTC signals at the LHC</a:t>
            </a:r>
          </a:p>
          <a:p>
            <a:pPr lvl="2"/>
            <a:r>
              <a:rPr lang="en-GB" b="0" u="none" strike="noStrike" dirty="0">
                <a:effectLst/>
                <a:latin typeface="-apple-system"/>
              </a:rPr>
              <a:t>comme</a:t>
            </a:r>
            <a:r>
              <a:rPr lang="en-GB" dirty="0">
                <a:latin typeface="-apple-system"/>
              </a:rPr>
              <a:t>rcial parts using 1300 nm lasers and SM fibres, but not radiation hard</a:t>
            </a:r>
          </a:p>
          <a:p>
            <a:pPr lvl="1"/>
            <a:r>
              <a:rPr lang="en-GB" b="0" u="none" strike="noStrike" dirty="0">
                <a:effectLst/>
                <a:latin typeface="-apple-system"/>
              </a:rPr>
              <a:t>RD23 proposed optoelectronic modulators for data transmission </a:t>
            </a:r>
            <a:r>
              <a:rPr lang="en-GB" b="1" u="sng" strike="noStrike" dirty="0">
                <a:effectLst/>
                <a:latin typeface="-apple-system"/>
              </a:rPr>
              <a:t>inside</a:t>
            </a:r>
            <a:r>
              <a:rPr lang="en-GB" b="0" u="none" strike="noStrike" dirty="0">
                <a:effectLst/>
                <a:latin typeface="-apple-system"/>
              </a:rPr>
              <a:t> the experiments</a:t>
            </a:r>
          </a:p>
          <a:p>
            <a:pPr lvl="2"/>
            <a:r>
              <a:rPr lang="en-GB" dirty="0">
                <a:latin typeface="-apple-system"/>
              </a:rPr>
              <a:t>technologies: LiNbO</a:t>
            </a:r>
            <a:r>
              <a:rPr lang="en-GB" baseline="-25000" dirty="0">
                <a:latin typeface="-apple-system"/>
              </a:rPr>
              <a:t>3</a:t>
            </a:r>
            <a:r>
              <a:rPr lang="en-GB" dirty="0">
                <a:latin typeface="-apple-system"/>
              </a:rPr>
              <a:t> and Multi Quantum Well reflective modulators</a:t>
            </a:r>
            <a:endParaRPr lang="en-GB" b="0" u="none" strike="noStrike" dirty="0">
              <a:effectLst/>
              <a:latin typeface="-apple-system"/>
            </a:endParaRPr>
          </a:p>
          <a:p>
            <a:pPr lvl="1"/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B9E71-BA61-80E3-DF5B-4B00F78D0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" name="Picture 7" descr="A diagram of a computer network&#10;&#10;Description automatically generated">
            <a:extLst>
              <a:ext uri="{FF2B5EF4-FFF2-40B4-BE49-F238E27FC236}">
                <a16:creationId xmlns:a16="http://schemas.microsoft.com/office/drawing/2014/main" id="{5FC88A25-6418-5D49-0B2D-66B71C06C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859" y="3852619"/>
            <a:ext cx="4639141" cy="2376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83F530-EECF-18AB-4616-15F957A1B884}"/>
              </a:ext>
            </a:extLst>
          </p:cNvPr>
          <p:cNvSpPr txBox="1">
            <a:spLocks/>
          </p:cNvSpPr>
          <p:nvPr/>
        </p:nvSpPr>
        <p:spPr bwMode="auto">
          <a:xfrm>
            <a:off x="88134" y="3776891"/>
            <a:ext cx="4858439" cy="252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5" tIns="45679" rIns="91355" bIns="45679" numCol="1" anchor="t" anchorCtr="0" compatLnSpc="1">
            <a:prstTxWarp prst="textNoShape">
              <a:avLst/>
            </a:prstTxWarp>
          </a:bodyPr>
          <a:lstStyle>
            <a:lvl1pPr marL="215900" indent="-215900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571500" indent="-266700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–"/>
              <a:tabLst/>
              <a:defRPr sz="1800" kern="1200">
                <a:solidFill>
                  <a:srgbClr val="000090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749300" indent="-266700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749300" indent="-177800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977900" indent="-228600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2512261" indent="-228387" algn="l" defTabSz="4567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36" indent="-228387" algn="l" defTabSz="4567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08" indent="-228387" algn="l" defTabSz="4567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582" indent="-228387" algn="l" defTabSz="4567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>
                <a:solidFill>
                  <a:srgbClr val="FF0000"/>
                </a:solidFill>
              </a:rPr>
              <a:t>LiNbO</a:t>
            </a:r>
            <a:r>
              <a:rPr lang="en-GB" sz="1800" baseline="-25000">
                <a:solidFill>
                  <a:srgbClr val="FF0000"/>
                </a:solidFill>
              </a:rPr>
              <a:t>3</a:t>
            </a:r>
            <a:r>
              <a:rPr lang="en-GB" sz="1800">
                <a:solidFill>
                  <a:srgbClr val="FF0000"/>
                </a:solidFill>
              </a:rPr>
              <a:t> well established but several drawbacks</a:t>
            </a:r>
          </a:p>
          <a:p>
            <a:pPr lvl="1"/>
            <a:r>
              <a:rPr lang="en-GB" sz="1600"/>
              <a:t>bulky, polarisation maintenance, cost</a:t>
            </a:r>
          </a:p>
          <a:p>
            <a:r>
              <a:rPr lang="en-GB" sz="1800">
                <a:solidFill>
                  <a:srgbClr val="FF0000"/>
                </a:solidFill>
              </a:rPr>
              <a:t>MQW attractive but more speculative</a:t>
            </a:r>
          </a:p>
          <a:p>
            <a:pPr lvl="1"/>
            <a:r>
              <a:rPr lang="en-GB" sz="1600">
                <a:solidFill>
                  <a:srgbClr val="002060"/>
                </a:solidFill>
              </a:rPr>
              <a:t>very reliant on commercial device progress</a:t>
            </a:r>
          </a:p>
          <a:p>
            <a:r>
              <a:rPr lang="en-GB" sz="1800">
                <a:solidFill>
                  <a:srgbClr val="0432FF"/>
                </a:solidFill>
              </a:rPr>
              <a:t>Other technologies became accessible</a:t>
            </a:r>
          </a:p>
          <a:p>
            <a:pPr lvl="1"/>
            <a:r>
              <a:rPr lang="en-GB" sz="1600">
                <a:solidFill>
                  <a:srgbClr val="002060"/>
                </a:solidFill>
              </a:rPr>
              <a:t>Fabry-Perot edge emitters, VCSELs</a:t>
            </a:r>
          </a:p>
          <a:p>
            <a:pPr lvl="1"/>
            <a:r>
              <a:rPr lang="en-GB" sz="1600">
                <a:solidFill>
                  <a:srgbClr val="002060"/>
                </a:solidFill>
              </a:rPr>
              <a:t>both successfully deployed in CMS &amp; ATLAS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99EC74-8191-8245-7AD0-E2CDA78CF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 lecture December 2025</a:t>
            </a:r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CC847E8-58F0-B27D-2AD1-A7E8DF00F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Hall</a:t>
            </a:r>
          </a:p>
        </p:txBody>
      </p:sp>
    </p:spTree>
    <p:extLst>
      <p:ext uri="{BB962C8B-B14F-4D97-AF65-F5344CB8AC3E}">
        <p14:creationId xmlns:p14="http://schemas.microsoft.com/office/powerpoint/2010/main" val="1168536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rawing of people riding bicycles&#10;&#10;Description automatically generated">
            <a:extLst>
              <a:ext uri="{FF2B5EF4-FFF2-40B4-BE49-F238E27FC236}">
                <a16:creationId xmlns:a16="http://schemas.microsoft.com/office/drawing/2014/main" id="{635A6E72-07A0-8C08-1A81-0D1357592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737" y="3992113"/>
            <a:ext cx="5682775" cy="180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C204D0-2089-8107-42AD-6F6C5AED0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Importance of optoelectronics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71D6F-FAA0-E103-5D5A-C59F2DD33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201" y="1065887"/>
            <a:ext cx="8824475" cy="5213350"/>
          </a:xfrm>
        </p:spPr>
        <p:txBody>
          <a:bodyPr/>
          <a:lstStyle/>
          <a:p>
            <a:r>
              <a:rPr lang="en-GB" dirty="0"/>
              <a:t>Advantages of optical data transfer</a:t>
            </a:r>
            <a:endParaRPr lang="en-GB" dirty="0">
              <a:solidFill>
                <a:srgbClr val="7030A0"/>
              </a:solidFill>
            </a:endParaRPr>
          </a:p>
          <a:p>
            <a:pPr lvl="1"/>
            <a:r>
              <a:rPr lang="en-GB" dirty="0"/>
              <a:t>(much) reduced material in cables</a:t>
            </a:r>
          </a:p>
          <a:p>
            <a:pPr lvl="1"/>
            <a:r>
              <a:rPr lang="en-GB" dirty="0"/>
              <a:t>lower power (probably by a big factor)</a:t>
            </a:r>
          </a:p>
          <a:p>
            <a:pPr lvl="1"/>
            <a:r>
              <a:rPr lang="en-GB" dirty="0"/>
              <a:t>(much lower) risk of excess noise and (likely greatly) improved signal integrity</a:t>
            </a:r>
          </a:p>
          <a:p>
            <a:pPr lvl="1"/>
            <a:r>
              <a:rPr lang="en-GB" dirty="0"/>
              <a:t>higher (total) bandwidth</a:t>
            </a:r>
          </a:p>
          <a:p>
            <a:pPr lvl="1"/>
            <a:r>
              <a:rPr lang="en-GB" dirty="0"/>
              <a:t>standardisation – a big step forward</a:t>
            </a:r>
          </a:p>
          <a:p>
            <a:pPr lvl="2"/>
            <a:r>
              <a:rPr lang="en-GB" dirty="0"/>
              <a:t>e.g. CMS used the same technology for tracker (40 MHz analogue) and ECAL (800 Mbps)</a:t>
            </a:r>
          </a:p>
          <a:p>
            <a:pPr lvl="3"/>
            <a:endParaRPr lang="en-GB" sz="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1A0B8-1FE1-B3AB-1898-81B34467C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01DA99-DBE2-BD3A-5EC1-199D9E346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 lecture December 2025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85C992-62B0-AD38-15A1-7108EE4F2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Hall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DE922D-453B-F0D1-E38B-DF442F9C8108}"/>
              </a:ext>
            </a:extLst>
          </p:cNvPr>
          <p:cNvSpPr txBox="1"/>
          <p:nvPr/>
        </p:nvSpPr>
        <p:spPr>
          <a:xfrm>
            <a:off x="4609967" y="3624448"/>
            <a:ext cx="3459296" cy="646331"/>
          </a:xfrm>
          <a:prstGeom prst="rect">
            <a:avLst/>
          </a:prstGeom>
          <a:solidFill>
            <a:srgbClr val="FFFFC7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  <a:latin typeface="+mn-lt"/>
              </a:rPr>
              <a:t>fortunately we did not have to make the comparisons in practice</a:t>
            </a:r>
          </a:p>
        </p:txBody>
      </p:sp>
    </p:spTree>
    <p:extLst>
      <p:ext uri="{BB962C8B-B14F-4D97-AF65-F5344CB8AC3E}">
        <p14:creationId xmlns:p14="http://schemas.microsoft.com/office/powerpoint/2010/main" val="762603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8365-BC30-AA86-4C47-55D83C1E2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Digital processing &amp; FPGAs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B2686-9443-70FE-FDAB-A5010653E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02" y="873912"/>
            <a:ext cx="9144000" cy="2970973"/>
          </a:xfrm>
        </p:spPr>
        <p:txBody>
          <a:bodyPr/>
          <a:lstStyle/>
          <a:p>
            <a:r>
              <a:rPr lang="en-GB" dirty="0"/>
              <a:t>1980s: board based processors</a:t>
            </a:r>
          </a:p>
          <a:p>
            <a:pPr lvl="1"/>
            <a:r>
              <a:rPr lang="en-GB" dirty="0"/>
              <a:t>COTS: various processor technologies: RISC, transputers, microprocessors, ….</a:t>
            </a:r>
          </a:p>
          <a:p>
            <a:pPr lvl="1"/>
            <a:r>
              <a:rPr lang="en-GB" dirty="0"/>
              <a:t>custom: assemble arrays of digital chips to implement required logic</a:t>
            </a:r>
          </a:p>
          <a:p>
            <a:pPr lvl="2"/>
            <a:endParaRPr lang="en-GB" dirty="0"/>
          </a:p>
          <a:p>
            <a:r>
              <a:rPr lang="en-GB" dirty="0"/>
              <a:t>1990s: technology evolution</a:t>
            </a:r>
          </a:p>
          <a:p>
            <a:pPr lvl="1"/>
            <a:r>
              <a:rPr lang="en-GB" dirty="0"/>
              <a:t>commercial switches, networks, fast links, traffic management, ever faster computers,..	</a:t>
            </a:r>
          </a:p>
          <a:p>
            <a:pPr lvl="2"/>
            <a:r>
              <a:rPr lang="en-GB" dirty="0"/>
              <a:t>but not sufficient for first level triggers:</a:t>
            </a:r>
          </a:p>
          <a:p>
            <a:pPr lvl="1"/>
            <a:r>
              <a:rPr lang="en-GB" dirty="0"/>
              <a:t> Programmable chips materialised</a:t>
            </a:r>
          </a:p>
          <a:p>
            <a:pPr lvl="2"/>
            <a:r>
              <a:rPr lang="en-GB" dirty="0"/>
              <a:t>Field Programmable Gate Arrays </a:t>
            </a:r>
          </a:p>
          <a:p>
            <a:pPr lvl="2"/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5924E-DDFB-5544-E0FE-B76747FD6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D7A931-41BE-1B14-FBF8-197FF9EE6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579" y="2933407"/>
            <a:ext cx="4786269" cy="3456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651E56B-9707-175B-35EF-2579955ECA2E}"/>
              </a:ext>
            </a:extLst>
          </p:cNvPr>
          <p:cNvSpPr txBox="1">
            <a:spLocks/>
          </p:cNvSpPr>
          <p:nvPr/>
        </p:nvSpPr>
        <p:spPr bwMode="auto">
          <a:xfrm>
            <a:off x="99152" y="3923211"/>
            <a:ext cx="4060275" cy="2544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5" tIns="45679" rIns="91355" bIns="45679" numCol="1" anchor="t" anchorCtr="0" compatLnSpc="1">
            <a:prstTxWarp prst="textNoShape">
              <a:avLst/>
            </a:prstTxWarp>
          </a:bodyPr>
          <a:lstStyle>
            <a:lvl1pPr marL="215900" indent="-215900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571500" indent="-266700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–"/>
              <a:tabLst/>
              <a:defRPr sz="1800" kern="1200">
                <a:solidFill>
                  <a:srgbClr val="000090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749300" indent="-266700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749300" indent="-177800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977900" indent="-228600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2512261" indent="-228387" algn="l" defTabSz="4567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36" indent="-228387" algn="l" defTabSz="4567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08" indent="-228387" algn="l" defTabSz="4567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582" indent="-228387" algn="l" defTabSz="4567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2010+:</a:t>
            </a:r>
          </a:p>
          <a:p>
            <a:pPr lvl="1"/>
            <a:r>
              <a:rPr lang="en-GB" dirty="0"/>
              <a:t>huge progress with FPGAs</a:t>
            </a:r>
          </a:p>
          <a:p>
            <a:pPr lvl="2"/>
            <a:r>
              <a:rPr lang="en-GB" dirty="0"/>
              <a:t>speed, BW, connectivity, flexibility,…</a:t>
            </a:r>
          </a:p>
          <a:p>
            <a:pPr lvl="1"/>
            <a:r>
              <a:rPr lang="en-GB" dirty="0"/>
              <a:t>feasible that most L1 triggers could be FPGA-based</a:t>
            </a:r>
          </a:p>
          <a:p>
            <a:pPr lvl="2"/>
            <a:r>
              <a:rPr lang="en-GB" dirty="0"/>
              <a:t>but many practical issues of cooling, optical connectivity, board design, programming, complexity, …</a:t>
            </a:r>
          </a:p>
          <a:p>
            <a:pPr lvl="1"/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5F5915-F3FB-B713-E932-737E3BBC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 lecture December 2025</a:t>
            </a:r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C837BDA-6215-8B72-B37D-B176B6728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Hall</a:t>
            </a:r>
          </a:p>
        </p:txBody>
      </p:sp>
    </p:spTree>
    <p:extLst>
      <p:ext uri="{BB962C8B-B14F-4D97-AF65-F5344CB8AC3E}">
        <p14:creationId xmlns:p14="http://schemas.microsoft.com/office/powerpoint/2010/main" val="1940162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7E475E5A-7D6E-2978-8353-B3F03ECF0D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8" r="9095"/>
          <a:stretch/>
        </p:blipFill>
        <p:spPr>
          <a:xfrm>
            <a:off x="4678790" y="2216051"/>
            <a:ext cx="4008010" cy="40657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DC47C7-49ED-605A-01A0-FD1683DA1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succeed in this world?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F52D5-AA30-2C76-FB97-B132AC886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459" y="1028799"/>
            <a:ext cx="8970461" cy="5213350"/>
          </a:xfrm>
        </p:spPr>
        <p:txBody>
          <a:bodyPr/>
          <a:lstStyle/>
          <a:p>
            <a:pPr marL="571500" lvl="3" indent="0">
              <a:buNone/>
            </a:pPr>
            <a:endParaRPr lang="en-GB" sz="800" dirty="0"/>
          </a:p>
          <a:p>
            <a:r>
              <a:rPr lang="en-GB" dirty="0"/>
              <a:t>Today’s designs are remarkably successful</a:t>
            </a:r>
          </a:p>
          <a:p>
            <a:pPr lvl="1"/>
            <a:r>
              <a:rPr lang="en-GB" dirty="0"/>
              <a:t>Quality of design tools</a:t>
            </a:r>
          </a:p>
          <a:p>
            <a:pPr lvl="1"/>
            <a:r>
              <a:rPr lang="en-GB" dirty="0"/>
              <a:t>Quality of manufacture</a:t>
            </a:r>
          </a:p>
          <a:p>
            <a:pPr lvl="1"/>
            <a:r>
              <a:rPr lang="en-GB" dirty="0"/>
              <a:t>Experienced designers</a:t>
            </a:r>
          </a:p>
          <a:p>
            <a:pPr lvl="1"/>
            <a:r>
              <a:rPr lang="en-GB" dirty="0"/>
              <a:t>Comprehensive simulations</a:t>
            </a:r>
          </a:p>
          <a:p>
            <a:pPr lvl="1"/>
            <a:r>
              <a:rPr lang="en-GB" dirty="0"/>
              <a:t>Prototyping</a:t>
            </a:r>
          </a:p>
          <a:p>
            <a:pPr lvl="1"/>
            <a:r>
              <a:rPr lang="en-GB" dirty="0"/>
              <a:t>Careful evaluation (eventually in situ)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Financial investment!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D6CA1-6FCE-AC44-BAD8-A4CB74181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5578308"/>
            <a:ext cx="2133600" cy="161925"/>
          </a:xfrm>
        </p:spPr>
        <p:txBody>
          <a:bodyPr/>
          <a:lstStyle/>
          <a:p>
            <a:fld id="{0ECA5D5C-C438-0A42-B89B-0571B2B1B31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0BB99A-6FEF-7F50-86F8-14E62B6ED1A3}"/>
              </a:ext>
            </a:extLst>
          </p:cNvPr>
          <p:cNvSpPr txBox="1"/>
          <p:nvPr/>
        </p:nvSpPr>
        <p:spPr>
          <a:xfrm>
            <a:off x="6027243" y="1569720"/>
            <a:ext cx="1997255" cy="646331"/>
          </a:xfrm>
          <a:prstGeom prst="rect">
            <a:avLst/>
          </a:prstGeom>
          <a:solidFill>
            <a:srgbClr val="F4FFBF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+mn-lt"/>
              </a:rPr>
              <a:t>Evolution of ASIC design rules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F58BDD-2FB7-06CB-AF97-3AE64DA2D4AD}"/>
              </a:ext>
            </a:extLst>
          </p:cNvPr>
          <p:cNvSpPr txBox="1"/>
          <p:nvPr/>
        </p:nvSpPr>
        <p:spPr>
          <a:xfrm>
            <a:off x="1524002" y="4507336"/>
            <a:ext cx="3092207" cy="923330"/>
          </a:xfrm>
          <a:prstGeom prst="rect">
            <a:avLst/>
          </a:prstGeom>
          <a:solidFill>
            <a:srgbClr val="F4FFBF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  <a:latin typeface="+mn-lt"/>
              </a:rPr>
              <a:t>Another price to be paid =&gt;</a:t>
            </a:r>
          </a:p>
          <a:p>
            <a:endParaRPr lang="en-GB" dirty="0">
              <a:solidFill>
                <a:srgbClr val="7030A0"/>
              </a:solidFill>
              <a:latin typeface="+mn-lt"/>
            </a:endParaRPr>
          </a:p>
          <a:p>
            <a:r>
              <a:rPr lang="en-GB" dirty="0">
                <a:solidFill>
                  <a:srgbClr val="FF0000"/>
                </a:solidFill>
                <a:latin typeface="+mn-lt"/>
              </a:rPr>
              <a:t>NB log scale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A3BF6E-24CA-C15D-50E0-9EC00E608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 lecture December 2025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BB2BF96-F477-1943-5D2F-EA3F93D9B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Hall</a:t>
            </a:r>
          </a:p>
        </p:txBody>
      </p:sp>
    </p:spTree>
    <p:extLst>
      <p:ext uri="{BB962C8B-B14F-4D97-AF65-F5344CB8AC3E}">
        <p14:creationId xmlns:p14="http://schemas.microsoft.com/office/powerpoint/2010/main" val="74748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9BF3F-A730-397E-8456-49D87623D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Costs cannot be ignored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93A7D-E563-FE9A-F2C8-ACC3BCB37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Not just financial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661BF-B26E-56A7-9FED-9846B792A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 lecture December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A05E4-88DD-5496-A777-1F1746CA3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Hall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7D4F2-AAF6-2DF6-FA3F-374605E20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DA58B0-BF6A-017D-5DF5-D2C3E4C1C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08" y="1751478"/>
            <a:ext cx="8129239" cy="47917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1AEA09-97FD-F7BF-9E44-8A27C9A7A031}"/>
              </a:ext>
            </a:extLst>
          </p:cNvPr>
          <p:cNvSpPr txBox="1"/>
          <p:nvPr/>
        </p:nvSpPr>
        <p:spPr>
          <a:xfrm>
            <a:off x="4156853" y="1317915"/>
            <a:ext cx="4529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432FF"/>
                </a:solidFill>
                <a:latin typeface="+mn-lt"/>
              </a:rPr>
              <a:t>Design costs vs ASIC technology node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1D711D-1381-058A-DC7A-F388CF108672}"/>
              </a:ext>
            </a:extLst>
          </p:cNvPr>
          <p:cNvSpPr txBox="1"/>
          <p:nvPr/>
        </p:nvSpPr>
        <p:spPr>
          <a:xfrm>
            <a:off x="285633" y="5879054"/>
            <a:ext cx="6878806" cy="369332"/>
          </a:xfrm>
          <a:prstGeom prst="rect">
            <a:avLst/>
          </a:prstGeom>
          <a:solidFill>
            <a:srgbClr val="FFFFC7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This probably applies everywhere in our electronics – industry too</a:t>
            </a:r>
          </a:p>
        </p:txBody>
      </p:sp>
    </p:spTree>
    <p:extLst>
      <p:ext uri="{BB962C8B-B14F-4D97-AF65-F5344CB8AC3E}">
        <p14:creationId xmlns:p14="http://schemas.microsoft.com/office/powerpoint/2010/main" val="931598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artoon of a group of men sitting at a table&#10;&#10;Description automatically generated">
            <a:extLst>
              <a:ext uri="{FF2B5EF4-FFF2-40B4-BE49-F238E27FC236}">
                <a16:creationId xmlns:a16="http://schemas.microsoft.com/office/drawing/2014/main" id="{47637513-8C5F-6D0E-F2BD-894EBFA8C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902" y="3125796"/>
            <a:ext cx="3831030" cy="360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913595-05EA-02F0-3BFA-45556D6EC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8510F-712A-D5FA-77E0-C1DFE25F9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" y="880436"/>
            <a:ext cx="8900160" cy="5213350"/>
          </a:xfrm>
        </p:spPr>
        <p:txBody>
          <a:bodyPr/>
          <a:lstStyle/>
          <a:p>
            <a:r>
              <a:rPr lang="en-US"/>
              <a:t>Our electronics has changed dramatically in CERN’s lifetime</a:t>
            </a:r>
          </a:p>
          <a:p>
            <a:pPr lvl="1"/>
            <a:r>
              <a:rPr lang="en-US"/>
              <a:t>but the objectives (e.g. triggering, position, time and energy measurement) remain</a:t>
            </a:r>
          </a:p>
          <a:p>
            <a:pPr lvl="2"/>
            <a:endParaRPr lang="en-US"/>
          </a:p>
          <a:p>
            <a:r>
              <a:rPr lang="en-US"/>
              <a:t>The LHC fortuitously coincided with the internet era</a:t>
            </a:r>
          </a:p>
          <a:p>
            <a:pPr lvl="1"/>
            <a:r>
              <a:rPr lang="en-US"/>
              <a:t>explosion of relevant technology development – high volume, low unit cost</a:t>
            </a:r>
          </a:p>
          <a:p>
            <a:pPr lvl="2"/>
            <a:r>
              <a:rPr lang="en-US"/>
              <a:t>much of it accessible to small users, such as HEP</a:t>
            </a:r>
          </a:p>
          <a:p>
            <a:pPr lvl="1"/>
            <a:r>
              <a:rPr lang="en-US" b="1"/>
              <a:t>it is arguable that the biggest changes in detector technology were in electronics</a:t>
            </a:r>
          </a:p>
          <a:p>
            <a:pPr lvl="2"/>
            <a:r>
              <a:rPr lang="en-US"/>
              <a:t>it has enabled implementation of increasingly complex functionality</a:t>
            </a:r>
          </a:p>
          <a:p>
            <a:pPr lvl="2"/>
            <a:endParaRPr lang="en-US"/>
          </a:p>
          <a:p>
            <a:r>
              <a:rPr lang="en-US"/>
              <a:t>BUT greater complexity = longer development times and more resources</a:t>
            </a:r>
          </a:p>
          <a:p>
            <a:pPr lvl="1"/>
            <a:r>
              <a:rPr lang="en-US"/>
              <a:t>higher risk and less flexibility for small projects</a:t>
            </a:r>
          </a:p>
          <a:p>
            <a:pPr lvl="1"/>
            <a:r>
              <a:rPr lang="en-US"/>
              <a:t>How to manage this for the next generation?</a:t>
            </a:r>
          </a:p>
          <a:p>
            <a:pPr lvl="2"/>
            <a:endParaRPr lang="en-US"/>
          </a:p>
          <a:p>
            <a:r>
              <a:rPr lang="en-US">
                <a:solidFill>
                  <a:srgbClr val="FF0000"/>
                </a:solidFill>
              </a:rPr>
              <a:t>Not to be forgotten</a:t>
            </a:r>
          </a:p>
          <a:p>
            <a:pPr lvl="1"/>
            <a:r>
              <a:rPr lang="en-US"/>
              <a:t>electronics is commercially driven </a:t>
            </a:r>
          </a:p>
          <a:p>
            <a:pPr lvl="1"/>
            <a:r>
              <a:rPr lang="en-US"/>
              <a:t>and cannot be assumed to align with science</a:t>
            </a:r>
            <a:endParaRPr lang="en-US" sz="1600"/>
          </a:p>
          <a:p>
            <a:pPr lvl="1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C25BC-B317-F733-C25C-06A43DA6A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974255-8FFF-BDBB-A325-341739F70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 lecture December 2025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84BD56-6EF2-FFF7-81CF-453950944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Hall</a:t>
            </a:r>
          </a:p>
        </p:txBody>
      </p:sp>
    </p:spTree>
    <p:extLst>
      <p:ext uri="{BB962C8B-B14F-4D97-AF65-F5344CB8AC3E}">
        <p14:creationId xmlns:p14="http://schemas.microsoft.com/office/powerpoint/2010/main" val="1903087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526"/>
            <a:ext cx="8229600" cy="715963"/>
          </a:xfrm>
        </p:spPr>
        <p:txBody>
          <a:bodyPr/>
          <a:lstStyle/>
          <a:p>
            <a:r>
              <a:rPr lang="en-GB" dirty="0"/>
              <a:t>My involvement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69" y="1150354"/>
            <a:ext cx="8840647" cy="5213350"/>
          </a:xfrm>
        </p:spPr>
        <p:txBody>
          <a:bodyPr/>
          <a:lstStyle/>
          <a:p>
            <a:r>
              <a:rPr lang="en-GB" dirty="0"/>
              <a:t>SLAC: triggered rapid-cycling bubble chamber 1975-1982</a:t>
            </a:r>
          </a:p>
          <a:p>
            <a:pPr lvl="1"/>
            <a:r>
              <a:rPr lang="en-GB" dirty="0"/>
              <a:t>the charm era, but only our final experiment observed charm ~1981</a:t>
            </a:r>
          </a:p>
          <a:p>
            <a:pPr lvl="2"/>
            <a:r>
              <a:rPr lang="en-GB" dirty="0" err="1">
                <a:latin typeface="Symbol" pitchFamily="2" charset="2"/>
              </a:rPr>
              <a:t>g</a:t>
            </a:r>
            <a:r>
              <a:rPr lang="en-GB" dirty="0" err="1"/>
              <a:t>p</a:t>
            </a:r>
            <a:r>
              <a:rPr lang="en-GB" dirty="0"/>
              <a:t> –&gt; charm : &lt; 100 events from ~2M triggered photos</a:t>
            </a:r>
          </a:p>
          <a:p>
            <a:pPr lvl="2"/>
            <a:r>
              <a:rPr lang="en-GB" dirty="0"/>
              <a:t>triggered on tracks using NOVA mini-computer, algorithm in assembler code (2ms)</a:t>
            </a:r>
          </a:p>
          <a:p>
            <a:pPr lvl="2"/>
            <a:r>
              <a:rPr lang="en-GB" dirty="0"/>
              <a:t>various hardware projects, including Cerenkov counters with PM readout </a:t>
            </a:r>
          </a:p>
          <a:p>
            <a:pPr lvl="2"/>
            <a:endParaRPr lang="en-GB" dirty="0"/>
          </a:p>
          <a:p>
            <a:r>
              <a:rPr lang="en-GB" dirty="0"/>
              <a:t>NA14’: first UK project to use silicon detectors, started ~1981: </a:t>
            </a:r>
            <a:r>
              <a:rPr lang="en-GB" dirty="0" err="1">
                <a:latin typeface="Symbol" pitchFamily="2" charset="2"/>
              </a:rPr>
              <a:t>g</a:t>
            </a:r>
            <a:r>
              <a:rPr lang="en-GB" dirty="0" err="1"/>
              <a:t>p</a:t>
            </a:r>
            <a:r>
              <a:rPr lang="en-GB" dirty="0"/>
              <a:t> –&gt; charm</a:t>
            </a:r>
          </a:p>
          <a:p>
            <a:pPr lvl="1"/>
            <a:r>
              <a:rPr lang="en-GB" dirty="0"/>
              <a:t>Our first silicon microstrips manufactured by Micron Semiconductor</a:t>
            </a:r>
          </a:p>
          <a:p>
            <a:pPr lvl="2"/>
            <a:r>
              <a:rPr lang="en-GB" dirty="0"/>
              <a:t>initially very basic design, based on MOS process devised by J Kemmer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UK contribution to NA14’ cancelled before telescope operated!</a:t>
            </a:r>
            <a:r>
              <a:rPr lang="en-GB" dirty="0"/>
              <a:t> </a:t>
            </a:r>
          </a:p>
          <a:p>
            <a:pPr lvl="2"/>
            <a:r>
              <a:rPr lang="en-GB" dirty="0"/>
              <a:t>but experiment continued</a:t>
            </a:r>
          </a:p>
          <a:p>
            <a:pPr lvl="1"/>
            <a:r>
              <a:rPr lang="en-GB" dirty="0"/>
              <a:t>I became involved with many silicon detector projects, leading to SSC &amp; LHC preparations</a:t>
            </a:r>
          </a:p>
          <a:p>
            <a:pPr lvl="2"/>
            <a:r>
              <a:rPr lang="en-GB" dirty="0"/>
              <a:t>radiation damage studies, initially of silicon, then FE electronics</a:t>
            </a:r>
          </a:p>
          <a:p>
            <a:pPr lvl="1"/>
            <a:r>
              <a:rPr lang="en-GB" dirty="0"/>
              <a:t>CMS since 1992 – in many activities</a:t>
            </a:r>
          </a:p>
          <a:p>
            <a:pPr marL="482600" lvl="2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720552B-4CF5-34F2-07D1-1157644E3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 lecture December 2025</a:t>
            </a:r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0A63624-7D8E-A023-DF9C-A7CB04013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Hall</a:t>
            </a:r>
          </a:p>
        </p:txBody>
      </p:sp>
    </p:spTree>
    <p:extLst>
      <p:ext uri="{BB962C8B-B14F-4D97-AF65-F5344CB8AC3E}">
        <p14:creationId xmlns:p14="http://schemas.microsoft.com/office/powerpoint/2010/main" val="4230512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620E5-07E5-2A3E-E192-CBB30DB3F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Pre-CERN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2212B-5611-DF8A-A00C-337E48267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269" y="892098"/>
            <a:ext cx="8519531" cy="5464258"/>
          </a:xfrm>
        </p:spPr>
        <p:txBody>
          <a:bodyPr/>
          <a:lstStyle/>
          <a:p>
            <a:r>
              <a:rPr lang="en-GB" dirty="0"/>
              <a:t>Bruno Rossi was </a:t>
            </a:r>
            <a:r>
              <a:rPr lang="en-GB" b="1" u="sng" dirty="0"/>
              <a:t>the</a:t>
            </a:r>
            <a:r>
              <a:rPr lang="en-GB" dirty="0"/>
              <a:t> pioneer</a:t>
            </a:r>
          </a:p>
          <a:p>
            <a:pPr lvl="1"/>
            <a:r>
              <a:rPr lang="en-GB" dirty="0"/>
              <a:t>coincidence circuit (1930) triggering using Geiger counters and valves</a:t>
            </a:r>
          </a:p>
          <a:p>
            <a:pPr lvl="2"/>
            <a:r>
              <a:rPr lang="en-GB" dirty="0"/>
              <a:t>Quickly adopted, e.g. Blackett &amp; Occhialini (1932) triggered cloud chamber in a magnetic field to observe the positron (but scooped by Anderson to publish)</a:t>
            </a:r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marL="482600" lvl="2" indent="0">
              <a:buNone/>
            </a:pPr>
            <a:endParaRPr lang="en-GB" sz="800" dirty="0"/>
          </a:p>
          <a:p>
            <a:pPr lvl="1"/>
            <a:r>
              <a:rPr lang="en-GB" dirty="0"/>
              <a:t>earlier triggers not electronic</a:t>
            </a:r>
          </a:p>
          <a:p>
            <a:pPr lvl="1"/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095A7-9041-2F6D-44A6-36F717D1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Picture 7" descr="A diagram of a circuit&#10;&#10;Description automatically generated">
            <a:extLst>
              <a:ext uri="{FF2B5EF4-FFF2-40B4-BE49-F238E27FC236}">
                <a16:creationId xmlns:a16="http://schemas.microsoft.com/office/drawing/2014/main" id="{0A4426F0-1C99-A2FA-BD64-9CA8F664F1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24" r="2137" b="34312"/>
          <a:stretch/>
        </p:blipFill>
        <p:spPr>
          <a:xfrm>
            <a:off x="720861" y="2154029"/>
            <a:ext cx="5412909" cy="324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0D96EA-B015-9FE8-B6F5-787B8C396D70}"/>
              </a:ext>
            </a:extLst>
          </p:cNvPr>
          <p:cNvSpPr txBox="1"/>
          <p:nvPr/>
        </p:nvSpPr>
        <p:spPr>
          <a:xfrm>
            <a:off x="3702459" y="2529791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432FF"/>
                </a:solidFill>
                <a:latin typeface="+mn-lt"/>
              </a:rPr>
              <a:t>triode vacuum tubes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284105-8B40-3F85-8286-BB0DF1DA2275}"/>
              </a:ext>
            </a:extLst>
          </p:cNvPr>
          <p:cNvSpPr txBox="1"/>
          <p:nvPr/>
        </p:nvSpPr>
        <p:spPr>
          <a:xfrm>
            <a:off x="6322996" y="2611395"/>
            <a:ext cx="1965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latin typeface="+mn-lt"/>
              </a:rPr>
              <a:t>“The consequent variation of the anode current was detected acoustically by a telephone.”</a:t>
            </a:r>
            <a:endParaRPr lang="en-GB" sz="1600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D930DB-B755-5F82-1904-B109418D8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 lecture December 2025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C4F63F2-EBF6-B6E8-5A81-F69772958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Hall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A23F76-54AA-0971-D54A-5EF37BD149A2}"/>
              </a:ext>
            </a:extLst>
          </p:cNvPr>
          <p:cNvSpPr txBox="1"/>
          <p:nvPr/>
        </p:nvSpPr>
        <p:spPr>
          <a:xfrm>
            <a:off x="720861" y="5779708"/>
            <a:ext cx="7698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432FF"/>
                </a:solidFill>
                <a:latin typeface="+mn-lt"/>
              </a:rPr>
              <a:t>Bothe and Geiger defined a coincidence using electrometers recorded on fast photographic film - when both counters showed a signal within a 1 </a:t>
            </a:r>
            <a:r>
              <a:rPr lang="en-GB" sz="1600" dirty="0" err="1">
                <a:solidFill>
                  <a:srgbClr val="0432FF"/>
                </a:solidFill>
                <a:latin typeface="+mn-lt"/>
              </a:rPr>
              <a:t>ms</a:t>
            </a:r>
            <a:r>
              <a:rPr lang="en-GB" sz="1600" dirty="0">
                <a:solidFill>
                  <a:srgbClr val="0432FF"/>
                </a:solidFill>
                <a:latin typeface="+mn-lt"/>
              </a:rPr>
              <a:t> interval</a:t>
            </a:r>
          </a:p>
        </p:txBody>
      </p:sp>
    </p:spTree>
    <p:extLst>
      <p:ext uri="{BB962C8B-B14F-4D97-AF65-F5344CB8AC3E}">
        <p14:creationId xmlns:p14="http://schemas.microsoft.com/office/powerpoint/2010/main" val="3685344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39AD5-F25F-26A2-253F-F13DCF394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subsequent developments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F55AD-FCEA-929A-E334-84EB6C2C9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57" y="1143006"/>
            <a:ext cx="8229600" cy="5213350"/>
          </a:xfrm>
        </p:spPr>
        <p:txBody>
          <a:bodyPr/>
          <a:lstStyle/>
          <a:p>
            <a:r>
              <a:rPr lang="en-GB" dirty="0"/>
              <a:t>Electronic counter – Wyn-Williams (1931)</a:t>
            </a:r>
          </a:p>
          <a:p>
            <a:pPr lvl="1"/>
            <a:r>
              <a:rPr lang="en-GB" dirty="0">
                <a:solidFill>
                  <a:srgbClr val="0432FF"/>
                </a:solidFill>
              </a:rPr>
              <a:t>to record numbers of events with “mechanical counting meter” (octal)</a:t>
            </a:r>
          </a:p>
          <a:p>
            <a:r>
              <a:rPr lang="en-GB" dirty="0"/>
              <a:t>Schmitt trigger (1937) - comparator with hysteresis</a:t>
            </a:r>
          </a:p>
          <a:p>
            <a:pPr lvl="1"/>
            <a:r>
              <a:rPr lang="en-GB" dirty="0">
                <a:solidFill>
                  <a:srgbClr val="0432FF"/>
                </a:solidFill>
              </a:rPr>
              <a:t>threshold crossing circuit using valves -&gt; 1-bit A-D conversion</a:t>
            </a:r>
            <a:endParaRPr lang="en-GB" dirty="0"/>
          </a:p>
          <a:p>
            <a:r>
              <a:rPr lang="en-GB" dirty="0"/>
              <a:t>TDC – invented by Rossi (1940) but kept secret during the war years</a:t>
            </a:r>
          </a:p>
          <a:p>
            <a:r>
              <a:rPr lang="en-GB" dirty="0"/>
              <a:t>ADC – Wilkinson (1949)</a:t>
            </a:r>
          </a:p>
          <a:p>
            <a:pPr lvl="1"/>
            <a:r>
              <a:rPr lang="en-GB" dirty="0">
                <a:solidFill>
                  <a:srgbClr val="0432FF"/>
                </a:solidFill>
              </a:rPr>
              <a:t>A stable 99-channel pulse amplitude analyser for slow counting</a:t>
            </a:r>
          </a:p>
          <a:p>
            <a:endParaRPr lang="en-GB" dirty="0"/>
          </a:p>
          <a:p>
            <a:r>
              <a:rPr lang="en-GB" dirty="0"/>
              <a:t>All vacuum tube (valve) based</a:t>
            </a:r>
          </a:p>
          <a:p>
            <a:pPr lvl="1"/>
            <a:r>
              <a:rPr lang="en-GB" dirty="0"/>
              <a:t>shrinkage began…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B8204-C1F6-9762-4745-3D761C31B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 lecture December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2DDA9-215A-F50C-AD19-10258071F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Hall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308A9-78C7-4219-03DD-3C7E92597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79646F5B-9276-B02A-62BF-CCE8E62C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53"/>
          <a:stretch/>
        </p:blipFill>
        <p:spPr bwMode="auto">
          <a:xfrm>
            <a:off x="4612277" y="3679614"/>
            <a:ext cx="3881846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8C43D8-C808-56B1-38B3-CA32D17E6ED7}"/>
              </a:ext>
            </a:extLst>
          </p:cNvPr>
          <p:cNvSpPr txBox="1"/>
          <p:nvPr/>
        </p:nvSpPr>
        <p:spPr>
          <a:xfrm>
            <a:off x="1057310" y="5714994"/>
            <a:ext cx="3474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latin typeface="+mn-lt"/>
              </a:rPr>
              <a:t>from E. </a:t>
            </a:r>
            <a:r>
              <a:rPr lang="en-GB" sz="1600" dirty="0" err="1">
                <a:solidFill>
                  <a:srgbClr val="FF0000"/>
                </a:solidFill>
                <a:latin typeface="+mn-lt"/>
              </a:rPr>
              <a:t>Heijne</a:t>
            </a:r>
            <a:r>
              <a:rPr lang="en-GB" sz="1600" dirty="0">
                <a:solidFill>
                  <a:srgbClr val="FF0000"/>
                </a:solidFill>
                <a:latin typeface="+mn-lt"/>
              </a:rPr>
              <a:t> EPS Workshop 2013</a:t>
            </a:r>
          </a:p>
        </p:txBody>
      </p:sp>
      <p:pic>
        <p:nvPicPr>
          <p:cNvPr id="11" name="Picture 10" descr="A diagram of a circuit&#10;&#10;Description automatically generated">
            <a:extLst>
              <a:ext uri="{FF2B5EF4-FFF2-40B4-BE49-F238E27FC236}">
                <a16:creationId xmlns:a16="http://schemas.microsoft.com/office/drawing/2014/main" id="{E8E88D0F-BF77-D8F2-209E-DA95E46C8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5446" y="1429614"/>
            <a:ext cx="1524341" cy="162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88F3A2-56C4-2F3B-FE48-8DD22C6DDBA8}"/>
              </a:ext>
            </a:extLst>
          </p:cNvPr>
          <p:cNvSpPr txBox="1"/>
          <p:nvPr/>
        </p:nvSpPr>
        <p:spPr>
          <a:xfrm>
            <a:off x="396391" y="435120"/>
            <a:ext cx="156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+mn-lt"/>
              </a:rPr>
              <a:t>HEP toolkit</a:t>
            </a:r>
          </a:p>
        </p:txBody>
      </p:sp>
    </p:spTree>
    <p:extLst>
      <p:ext uri="{BB962C8B-B14F-4D97-AF65-F5344CB8AC3E}">
        <p14:creationId xmlns:p14="http://schemas.microsoft.com/office/powerpoint/2010/main" val="2947466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graphite and graphite&#10;&#10;Description automatically generated">
            <a:extLst>
              <a:ext uri="{FF2B5EF4-FFF2-40B4-BE49-F238E27FC236}">
                <a16:creationId xmlns:a16="http://schemas.microsoft.com/office/drawing/2014/main" id="{D98C0964-BD28-41AB-EE1F-EEC82C5A7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018" y="1515157"/>
            <a:ext cx="6689174" cy="50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B620E5-07E5-2A3E-E192-CBB30DB3F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Early CERN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F2212B-5611-DF8A-A00C-337E482671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4966" y="990610"/>
                <a:ext cx="8854068" cy="5213350"/>
              </a:xfrm>
            </p:spPr>
            <p:txBody>
              <a:bodyPr/>
              <a:lstStyle/>
              <a:p>
                <a:r>
                  <a:rPr lang="en-GB" dirty="0"/>
                  <a:t> </a:t>
                </a:r>
                <a:r>
                  <a:rPr lang="en-GB" dirty="0" err="1"/>
                  <a:t>Fidecaro</a:t>
                </a:r>
                <a:r>
                  <a:rPr lang="en-GB" dirty="0"/>
                  <a:t> et al. Discovery of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GB" dirty="0"/>
                  <a:t> decay 1958</a:t>
                </a:r>
              </a:p>
              <a:p>
                <a:pPr lvl="1"/>
                <a:r>
                  <a:rPr lang="en-GB" dirty="0"/>
                  <a:t>                                          need to distinguish from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F2212B-5611-DF8A-A00C-337E482671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4966" y="990610"/>
                <a:ext cx="8854068" cy="5213350"/>
              </a:xfrm>
              <a:blipFill>
                <a:blip r:embed="rId3"/>
                <a:stretch>
                  <a:fillRect l="-573" t="-7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095A7-9041-2F6D-44A6-36F717D1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707B68-CC0E-4A0C-A6CE-AAD3B56574E1}"/>
              </a:ext>
            </a:extLst>
          </p:cNvPr>
          <p:cNvSpPr txBox="1"/>
          <p:nvPr/>
        </p:nvSpPr>
        <p:spPr>
          <a:xfrm>
            <a:off x="144966" y="1346264"/>
            <a:ext cx="25796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  <a:latin typeface="+mn-lt"/>
              </a:rPr>
              <a:t>events recorded on fast oscilloscope – few per hour –photographically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ED7B40-BEB5-E556-FB5B-7135FB8DA077}"/>
              </a:ext>
            </a:extLst>
          </p:cNvPr>
          <p:cNvSpPr txBox="1"/>
          <p:nvPr/>
        </p:nvSpPr>
        <p:spPr>
          <a:xfrm>
            <a:off x="7386633" y="5789999"/>
            <a:ext cx="1585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+mn-lt"/>
              </a:rPr>
              <a:t>electronics?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489B93-F60C-31E5-1B2B-745275297B76}"/>
              </a:ext>
            </a:extLst>
          </p:cNvPr>
          <p:cNvSpPr txBox="1"/>
          <p:nvPr/>
        </p:nvSpPr>
        <p:spPr>
          <a:xfrm>
            <a:off x="6200217" y="4264794"/>
            <a:ext cx="28395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432FF"/>
                </a:solidFill>
                <a:latin typeface="+mn-lt"/>
              </a:rPr>
              <a:t>“positron detection efficiency… Monte Carlo program … at CERN when the first </a:t>
            </a:r>
            <a:r>
              <a:rPr lang="en-GB" sz="1400" i="1" u="sng" dirty="0">
                <a:solidFill>
                  <a:srgbClr val="0432FF"/>
                </a:solidFill>
                <a:latin typeface="+mn-lt"/>
              </a:rPr>
              <a:t>electronic</a:t>
            </a:r>
            <a:r>
              <a:rPr lang="en-GB" sz="1400" u="sng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GB" sz="1400" i="1" u="sng" dirty="0">
                <a:solidFill>
                  <a:srgbClr val="0432FF"/>
                </a:solidFill>
                <a:latin typeface="+mn-lt"/>
              </a:rPr>
              <a:t>computer </a:t>
            </a:r>
            <a:r>
              <a:rPr lang="en-GB" sz="1400" dirty="0">
                <a:solidFill>
                  <a:srgbClr val="7030A0"/>
                </a:solidFill>
                <a:latin typeface="+mn-lt"/>
              </a:rPr>
              <a:t>[my emphasis]</a:t>
            </a:r>
            <a:r>
              <a:rPr lang="en-GB" sz="1400" dirty="0">
                <a:solidFill>
                  <a:srgbClr val="0432FF"/>
                </a:solidFill>
                <a:latin typeface="+mn-lt"/>
              </a:rPr>
              <a:t> (British-made Ferranti-Mercury…) was installed”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1F36EC-7E5B-8B2C-39D4-1B4D2C35B3DA}"/>
              </a:ext>
            </a:extLst>
          </p:cNvPr>
          <p:cNvSpPr txBox="1"/>
          <p:nvPr/>
        </p:nvSpPr>
        <p:spPr>
          <a:xfrm>
            <a:off x="6221284" y="2978721"/>
            <a:ext cx="2733649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  <a:latin typeface="Symbol" pitchFamily="2" charset="2"/>
              </a:rPr>
              <a:t>p</a:t>
            </a:r>
            <a:r>
              <a:rPr lang="en-GB" sz="1400" baseline="30000" dirty="0">
                <a:solidFill>
                  <a:srgbClr val="FF0000"/>
                </a:solidFill>
                <a:latin typeface="Symbol" pitchFamily="2" charset="2"/>
              </a:rPr>
              <a:t>+</a:t>
            </a:r>
            <a:r>
              <a:rPr lang="en-GB" sz="1400" dirty="0">
                <a:solidFill>
                  <a:srgbClr val="FF0000"/>
                </a:solidFill>
                <a:latin typeface="+mn-lt"/>
              </a:rPr>
              <a:t> stopped in active target – plastic scintillator + PM – opened ~150 ns gate for oscilloscope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059635-095E-C563-09DE-B42F5A67DC75}"/>
              </a:ext>
            </a:extLst>
          </p:cNvPr>
          <p:cNvCxnSpPr>
            <a:cxnSpLocks/>
          </p:cNvCxnSpPr>
          <p:nvPr/>
        </p:nvCxnSpPr>
        <p:spPr>
          <a:xfrm flipH="1">
            <a:off x="5038484" y="3717385"/>
            <a:ext cx="1841818" cy="9485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340F7D-3547-5FAF-04C8-E9D9C3BEF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 lecture December 2025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2D8192F-8A4B-4CCE-0B86-E34AE55EA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Hall</a:t>
            </a:r>
          </a:p>
        </p:txBody>
      </p:sp>
    </p:spTree>
    <p:extLst>
      <p:ext uri="{BB962C8B-B14F-4D97-AF65-F5344CB8AC3E}">
        <p14:creationId xmlns:p14="http://schemas.microsoft.com/office/powerpoint/2010/main" val="231761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4AB2232-8881-A9A7-FB7A-0813BCD6A84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GB" dirty="0"/>
                  <a:t> experiment electronics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4AB2232-8881-A9A7-FB7A-0813BCD6A8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r="-1698" b="-86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 descr="A person standing in front of a large machine&#10;&#10;Description automatically generated">
            <a:extLst>
              <a:ext uri="{FF2B5EF4-FFF2-40B4-BE49-F238E27FC236}">
                <a16:creationId xmlns:a16="http://schemas.microsoft.com/office/drawing/2014/main" id="{329C3E6A-9AAC-A085-54E4-D745463B1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6543" y="822325"/>
            <a:ext cx="7281376" cy="5213350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6EF2-E049-53F6-2AE5-02C5B551B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AF3D67-4A71-EE6F-5187-D8CEF1225CBC}"/>
              </a:ext>
            </a:extLst>
          </p:cNvPr>
          <p:cNvSpPr txBox="1"/>
          <p:nvPr/>
        </p:nvSpPr>
        <p:spPr>
          <a:xfrm>
            <a:off x="7001870" y="3167390"/>
            <a:ext cx="1762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432FF"/>
                </a:solidFill>
                <a:latin typeface="+mn-lt"/>
              </a:rPr>
              <a:t>Not so different from today?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9B6D9E-5BDB-73E2-6EAB-7E90F34F6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 lecture December 2025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8D5B88A-6E1E-CACF-DCD4-C548F56DF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Hall</a:t>
            </a:r>
          </a:p>
        </p:txBody>
      </p:sp>
    </p:spTree>
    <p:extLst>
      <p:ext uri="{BB962C8B-B14F-4D97-AF65-F5344CB8AC3E}">
        <p14:creationId xmlns:p14="http://schemas.microsoft.com/office/powerpoint/2010/main" val="1736704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D64BD-A1B3-5558-ED1F-A0738E851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NIM (Nuclear Instrumentation Module) era</a:t>
            </a:r>
          </a:p>
        </p:txBody>
      </p:sp>
      <p:pic>
        <p:nvPicPr>
          <p:cNvPr id="8" name="Content Placeholder 7" descr="A close-up of a document&#10;&#10;Description automatically generated">
            <a:extLst>
              <a:ext uri="{FF2B5EF4-FFF2-40B4-BE49-F238E27FC236}">
                <a16:creationId xmlns:a16="http://schemas.microsoft.com/office/drawing/2014/main" id="{4AFE864B-7D26-2ACF-AD3F-A99211642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1066" b="37992"/>
          <a:stretch>
            <a:fillRect/>
          </a:stretch>
        </p:blipFill>
        <p:spPr>
          <a:xfrm>
            <a:off x="-45976" y="826539"/>
            <a:ext cx="9235952" cy="1620000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5117B-93B4-CBCF-8902-BF1D733AB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" name="Picture 9" descr="A white paper with black text&#10;&#10;Description automatically generated">
            <a:extLst>
              <a:ext uri="{FF2B5EF4-FFF2-40B4-BE49-F238E27FC236}">
                <a16:creationId xmlns:a16="http://schemas.microsoft.com/office/drawing/2014/main" id="{1E65E9A3-B961-2396-DE94-5FB601DB2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393" y="3554942"/>
            <a:ext cx="3297197" cy="2880000"/>
          </a:xfrm>
          <a:prstGeom prst="rect">
            <a:avLst/>
          </a:prstGeom>
        </p:spPr>
      </p:pic>
      <p:pic>
        <p:nvPicPr>
          <p:cNvPr id="12" name="Picture 11" descr="A close up of a device&#10;&#10;Description automatically generated">
            <a:extLst>
              <a:ext uri="{FF2B5EF4-FFF2-40B4-BE49-F238E27FC236}">
                <a16:creationId xmlns:a16="http://schemas.microsoft.com/office/drawing/2014/main" id="{42B94418-FC13-7F10-0558-4C78842E0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565247"/>
            <a:ext cx="3182869" cy="2880000"/>
          </a:xfrm>
          <a:prstGeom prst="rect">
            <a:avLst/>
          </a:prstGeom>
        </p:spPr>
      </p:pic>
      <p:pic>
        <p:nvPicPr>
          <p:cNvPr id="14" name="Picture 13" descr="A close-up of a device&#10;&#10;Description automatically generated">
            <a:extLst>
              <a:ext uri="{FF2B5EF4-FFF2-40B4-BE49-F238E27FC236}">
                <a16:creationId xmlns:a16="http://schemas.microsoft.com/office/drawing/2014/main" id="{69259F49-07D2-8CD6-45E6-E854B3AB5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848" y="3565247"/>
            <a:ext cx="630764" cy="2880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CB50F9-57BF-CE2F-82FB-355A8C5C9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 lecture December 2025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E9D22FF-ABF4-F907-F46F-218371567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Hall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5403DE-730B-1AB0-2B33-AD6210CDAC8C}"/>
              </a:ext>
            </a:extLst>
          </p:cNvPr>
          <p:cNvSpPr txBox="1"/>
          <p:nvPr/>
        </p:nvSpPr>
        <p:spPr>
          <a:xfrm>
            <a:off x="1054060" y="2626256"/>
            <a:ext cx="6789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with the invention of the bipolar transistor, more shrinkage began</a:t>
            </a:r>
          </a:p>
        </p:txBody>
      </p:sp>
    </p:spTree>
    <p:extLst>
      <p:ext uri="{BB962C8B-B14F-4D97-AF65-F5344CB8AC3E}">
        <p14:creationId xmlns:p14="http://schemas.microsoft.com/office/powerpoint/2010/main" val="1100108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ocument with text on it&#10;&#10;Description automatically generated">
            <a:extLst>
              <a:ext uri="{FF2B5EF4-FFF2-40B4-BE49-F238E27FC236}">
                <a16:creationId xmlns:a16="http://schemas.microsoft.com/office/drawing/2014/main" id="{1CADD24A-136A-E2D1-7530-FC5CECEF9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75" y="697985"/>
            <a:ext cx="5049192" cy="576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E4FF16-8FE3-5E07-AF80-784363224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NIM and miniaturisation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13D38-E516-BA3D-FD88-038AF2622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6392" y="5215832"/>
            <a:ext cx="3180408" cy="958467"/>
          </a:xfrm>
        </p:spPr>
        <p:txBody>
          <a:bodyPr/>
          <a:lstStyle/>
          <a:p>
            <a:pPr marL="0" indent="0">
              <a:buNone/>
            </a:pPr>
            <a:r>
              <a:rPr lang="en-GB" sz="1600" dirty="0">
                <a:solidFill>
                  <a:srgbClr val="FF0000"/>
                </a:solidFill>
              </a:rPr>
              <a:t>Popular too…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080B5-1EB5-370C-28CD-D74F38C1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61A9F1-46A0-19B2-6F3E-95684ECEAB99}"/>
              </a:ext>
            </a:extLst>
          </p:cNvPr>
          <p:cNvSpPr/>
          <p:nvPr/>
        </p:nvSpPr>
        <p:spPr>
          <a:xfrm>
            <a:off x="189575" y="4204010"/>
            <a:ext cx="4917688" cy="5018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F96C70-C87C-AD72-74B9-D6919879D633}"/>
              </a:ext>
            </a:extLst>
          </p:cNvPr>
          <p:cNvSpPr/>
          <p:nvPr/>
        </p:nvSpPr>
        <p:spPr>
          <a:xfrm>
            <a:off x="180735" y="5809784"/>
            <a:ext cx="4917688" cy="6023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38F059-F646-030B-0B1C-FF2771C4AA69}"/>
              </a:ext>
            </a:extLst>
          </p:cNvPr>
          <p:cNvSpPr/>
          <p:nvPr/>
        </p:nvSpPr>
        <p:spPr>
          <a:xfrm>
            <a:off x="180735" y="3247876"/>
            <a:ext cx="4917688" cy="501805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EA8487-ABE6-F4A9-0C60-994313496DD3}"/>
              </a:ext>
            </a:extLst>
          </p:cNvPr>
          <p:cNvSpPr/>
          <p:nvPr/>
        </p:nvSpPr>
        <p:spPr>
          <a:xfrm>
            <a:off x="180735" y="1495706"/>
            <a:ext cx="4917688" cy="5018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A close up of text&#10;&#10;Description automatically generated">
            <a:extLst>
              <a:ext uri="{FF2B5EF4-FFF2-40B4-BE49-F238E27FC236}">
                <a16:creationId xmlns:a16="http://schemas.microsoft.com/office/drawing/2014/main" id="{00F10B14-06F0-1A57-FD04-E5897B93E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179" y="5695066"/>
            <a:ext cx="3840821" cy="661289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807FC1-92CA-D072-05AE-5872CCA64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 lecture December 2025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E7725AA-B585-D698-2F90-57F7CBC94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Hall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A3975-6665-23C4-FDB2-8A21BB61D0B5}"/>
              </a:ext>
            </a:extLst>
          </p:cNvPr>
          <p:cNvSpPr txBox="1"/>
          <p:nvPr/>
        </p:nvSpPr>
        <p:spPr>
          <a:xfrm>
            <a:off x="5412676" y="1333506"/>
            <a:ext cx="36218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rgbClr val="0432FF"/>
                </a:solidFill>
                <a:effectLst/>
                <a:latin typeface="+mn-lt"/>
              </a:rPr>
              <a:t>“Though transistors</a:t>
            </a:r>
            <a:r>
              <a:rPr lang="en-GB" sz="1400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GB" sz="1400" i="1" dirty="0">
                <a:solidFill>
                  <a:srgbClr val="0432FF"/>
                </a:solidFill>
                <a:effectLst/>
                <a:latin typeface="+mn-lt"/>
              </a:rPr>
              <a:t>are extremely small compared to vacuum tubes and consume far less</a:t>
            </a:r>
            <a:r>
              <a:rPr lang="en-GB" sz="1400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GB" sz="1400" i="1" dirty="0">
                <a:solidFill>
                  <a:srgbClr val="0432FF"/>
                </a:solidFill>
                <a:effectLst/>
                <a:latin typeface="+mn-lt"/>
              </a:rPr>
              <a:t>power, transistorized instruments that emerged in the 1950 's were nonetheless</a:t>
            </a:r>
            <a:r>
              <a:rPr lang="en-GB" sz="1400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GB" sz="1400" i="1" dirty="0">
                <a:solidFill>
                  <a:srgbClr val="0432FF"/>
                </a:solidFill>
                <a:effectLst/>
                <a:latin typeface="+mn-lt"/>
              </a:rPr>
              <a:t>constructed in a manner quite similar to that of their vacuum</a:t>
            </a:r>
            <a:r>
              <a:rPr lang="en-GB" sz="1400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GB" sz="1400" i="1" dirty="0">
                <a:solidFill>
                  <a:srgbClr val="0432FF"/>
                </a:solidFill>
                <a:effectLst/>
                <a:latin typeface="+mn-lt"/>
              </a:rPr>
              <a:t>tube predecessors. Thus the </a:t>
            </a:r>
            <a:r>
              <a:rPr lang="en-GB" sz="1400" b="1" i="1" u="sng" dirty="0">
                <a:solidFill>
                  <a:srgbClr val="0432FF"/>
                </a:solidFill>
                <a:effectLst/>
                <a:latin typeface="+mn-lt"/>
              </a:rPr>
              <a:t>instruments utilized 19-inch front panels</a:t>
            </a:r>
            <a:r>
              <a:rPr lang="en-GB" sz="1400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GB" sz="1400" i="1" dirty="0">
                <a:solidFill>
                  <a:srgbClr val="0432FF"/>
                </a:solidFill>
                <a:effectLst/>
                <a:latin typeface="+mn-lt"/>
              </a:rPr>
              <a:t>and contained their own dc power supplies operated from the ac line. It</a:t>
            </a:r>
            <a:r>
              <a:rPr lang="en-GB" sz="1400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GB" sz="1400" i="1" dirty="0">
                <a:solidFill>
                  <a:srgbClr val="0432FF"/>
                </a:solidFill>
                <a:effectLst/>
                <a:latin typeface="+mn-lt"/>
              </a:rPr>
              <a:t>rapidly became apparent that such construction was quite uneconomical and</a:t>
            </a:r>
            <a:r>
              <a:rPr lang="en-GB" sz="1400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GB" sz="1400" i="1" dirty="0">
                <a:solidFill>
                  <a:srgbClr val="0432FF"/>
                </a:solidFill>
                <a:effectLst/>
                <a:latin typeface="+mn-lt"/>
              </a:rPr>
              <a:t>inefficient, that </a:t>
            </a:r>
            <a:r>
              <a:rPr lang="en-GB" sz="1400" b="1" i="1" u="sng" dirty="0">
                <a:solidFill>
                  <a:srgbClr val="0432FF"/>
                </a:solidFill>
                <a:effectLst/>
                <a:latin typeface="+mn-lt"/>
              </a:rPr>
              <a:t>a number of transistorized instruments in modular form</a:t>
            </a:r>
            <a:r>
              <a:rPr lang="en-GB" sz="1400" b="1" u="sng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GB" sz="1400" b="1" i="1" u="sng" dirty="0">
                <a:solidFill>
                  <a:srgbClr val="0432FF"/>
                </a:solidFill>
                <a:effectLst/>
                <a:latin typeface="+mn-lt"/>
              </a:rPr>
              <a:t>could be accommodated in the space occupied by a single 19-inch panel</a:t>
            </a:r>
            <a:r>
              <a:rPr lang="en-GB" sz="1400" i="1" dirty="0">
                <a:solidFill>
                  <a:srgbClr val="0432FF"/>
                </a:solidFill>
                <a:effectLst/>
                <a:latin typeface="+mn-lt"/>
              </a:rPr>
              <a:t>, and</a:t>
            </a:r>
            <a:r>
              <a:rPr lang="en-GB" sz="1400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GB" sz="1400" i="1" dirty="0">
                <a:solidFill>
                  <a:srgbClr val="0432FF"/>
                </a:solidFill>
                <a:effectLst/>
                <a:latin typeface="+mn-lt"/>
              </a:rPr>
              <a:t>that a single dc power supply…”</a:t>
            </a:r>
            <a:endParaRPr lang="en-GB" sz="1400" dirty="0">
              <a:solidFill>
                <a:srgbClr val="0432FF"/>
              </a:solidFill>
              <a:effectLst/>
              <a:latin typeface="+mn-lt"/>
            </a:endParaRPr>
          </a:p>
          <a:p>
            <a:endParaRPr lang="en-GB" sz="1400" dirty="0">
              <a:solidFill>
                <a:srgbClr val="0432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2035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EvF_fortemplate">
  <a:themeElements>
    <a:clrScheme name="EvF_for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vF_fortemplate">
      <a:majorFont>
        <a:latin typeface="Bradley Hand ITC"/>
        <a:ea typeface=""/>
        <a:cs typeface=""/>
      </a:majorFont>
      <a:minorFont>
        <a:latin typeface="Bradley Hand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vF_for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EvF_fortemplate">
  <a:themeElements>
    <a:clrScheme name="EvF_for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vF_fortemplate">
      <a:majorFont>
        <a:latin typeface="Bradley Hand ITC"/>
        <a:ea typeface=""/>
        <a:cs typeface=""/>
      </a:majorFont>
      <a:minorFont>
        <a:latin typeface="Bradley Hand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vF_for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51474</TotalTime>
  <Words>2578</Words>
  <Application>Microsoft Macintosh PowerPoint</Application>
  <PresentationFormat>On-screen Show (4:3)</PresentationFormat>
  <Paragraphs>402</Paragraphs>
  <Slides>29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ＭＳ Ｐゴシック</vt:lpstr>
      <vt:lpstr>-apple-system</vt:lpstr>
      <vt:lpstr>Arial</vt:lpstr>
      <vt:lpstr>Bradley Hand ITC</vt:lpstr>
      <vt:lpstr>Calibri</vt:lpstr>
      <vt:lpstr>Cambria Math</vt:lpstr>
      <vt:lpstr>Helvetica</vt:lpstr>
      <vt:lpstr>Impact</vt:lpstr>
      <vt:lpstr>Liberation Sans</vt:lpstr>
      <vt:lpstr>Symbol</vt:lpstr>
      <vt:lpstr>Times</vt:lpstr>
      <vt:lpstr>Wingdings</vt:lpstr>
      <vt:lpstr>Office Theme</vt:lpstr>
      <vt:lpstr>1_EvF_fortemplate</vt:lpstr>
      <vt:lpstr>2_EvF_fortemplate</vt:lpstr>
      <vt:lpstr>2_Custom Design</vt:lpstr>
      <vt:lpstr>Reference material</vt:lpstr>
      <vt:lpstr>A brief history of electronics for particle physics  selected from some recent conference talks</vt:lpstr>
      <vt:lpstr>My involvement</vt:lpstr>
      <vt:lpstr>Pre-CERN</vt:lpstr>
      <vt:lpstr>Some subsequent developments</vt:lpstr>
      <vt:lpstr>Early CERN</vt:lpstr>
      <vt:lpstr> π→eν experiment electronics</vt:lpstr>
      <vt:lpstr>NIM (Nuclear Instrumentation Module) era</vt:lpstr>
      <vt:lpstr>NIM and miniaturisation</vt:lpstr>
      <vt:lpstr>As seen in 1980</vt:lpstr>
      <vt:lpstr>PowerPoint Presentation</vt:lpstr>
      <vt:lpstr>1980s custom integrated circuits</vt:lpstr>
      <vt:lpstr>The ASIC era</vt:lpstr>
      <vt:lpstr>MOSFETs – in principle and practice</vt:lpstr>
      <vt:lpstr>MOSFET design</vt:lpstr>
      <vt:lpstr>A very brief history</vt:lpstr>
      <vt:lpstr>The low noise era</vt:lpstr>
      <vt:lpstr>ASIC technology progress</vt:lpstr>
      <vt:lpstr>LHC era</vt:lpstr>
      <vt:lpstr>How did we get to where we are today?</vt:lpstr>
      <vt:lpstr>Example: CMS silicon µstrip tracker ASICs</vt:lpstr>
      <vt:lpstr>Radiation behaviour of commercial CMOS</vt:lpstr>
      <vt:lpstr>Other important technologies</vt:lpstr>
      <vt:lpstr>Opto-electronics</vt:lpstr>
      <vt:lpstr>Importance of optoelectronics</vt:lpstr>
      <vt:lpstr>Digital processing &amp; FPGAs</vt:lpstr>
      <vt:lpstr>How to succeed in this world?</vt:lpstr>
      <vt:lpstr>Costs cannot be ignored</vt:lpstr>
      <vt:lpstr>Some conclusions</vt:lpstr>
    </vt:vector>
  </TitlesOfParts>
  <Company>Imperial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Geoff Hall</dc:creator>
  <cp:lastModifiedBy>Hall, Geoff</cp:lastModifiedBy>
  <cp:revision>1983</cp:revision>
  <cp:lastPrinted>2014-03-14T11:24:01Z</cp:lastPrinted>
  <dcterms:created xsi:type="dcterms:W3CDTF">2011-04-05T07:05:44Z</dcterms:created>
  <dcterms:modified xsi:type="dcterms:W3CDTF">2025-12-11T10:30:14Z</dcterms:modified>
</cp:coreProperties>
</file>