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embeddings/Microsoft_Equation29.bin" ContentType="application/vnd.openxmlformats-officedocument.oleObject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embeddings/Microsoft_Equation12.bin" ContentType="application/vnd.openxmlformats-officedocument.oleObject"/>
  <Override PartName="/ppt/embeddings/Microsoft_Equation20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embeddings/Microsoft_Equation23.bin" ContentType="application/vnd.openxmlformats-officedocument.oleObject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10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embeddings/Microsoft_Equation24.bin" ContentType="application/vnd.openxmlformats-officedocument.oleObject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slides/slide2.xml" ContentType="application/vnd.openxmlformats-officedocument.presentationml.slide+xml"/>
  <Override PartName="/ppt/embeddings/Microsoft_Equation28.bin" ContentType="application/vnd.openxmlformats-officedocument.oleObject"/>
  <Override PartName="/ppt/notesSlides/notesSlide2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Microsoft_Equation25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embeddings/Microsoft_Equation26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embeddings/Microsoft_Equation10.bin" ContentType="application/vnd.openxmlformats-officedocument.oleObject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embeddings/Microsoft_Equation27.bin" ContentType="application/vnd.openxmlformats-officedocument.oleObject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embeddings/Microsoft_Equation17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1" r:id="rId1"/>
  </p:sldMasterIdLst>
  <p:notesMasterIdLst>
    <p:notesMasterId r:id="rId32"/>
  </p:notesMasterIdLst>
  <p:sldIdLst>
    <p:sldId id="294" r:id="rId2"/>
    <p:sldId id="265" r:id="rId3"/>
    <p:sldId id="260" r:id="rId4"/>
    <p:sldId id="268" r:id="rId5"/>
    <p:sldId id="270" r:id="rId6"/>
    <p:sldId id="261" r:id="rId7"/>
    <p:sldId id="286" r:id="rId8"/>
    <p:sldId id="262" r:id="rId9"/>
    <p:sldId id="266" r:id="rId10"/>
    <p:sldId id="285" r:id="rId11"/>
    <p:sldId id="299" r:id="rId12"/>
    <p:sldId id="271" r:id="rId13"/>
    <p:sldId id="267" r:id="rId14"/>
    <p:sldId id="279" r:id="rId15"/>
    <p:sldId id="269" r:id="rId16"/>
    <p:sldId id="272" r:id="rId17"/>
    <p:sldId id="275" r:id="rId18"/>
    <p:sldId id="287" r:id="rId19"/>
    <p:sldId id="273" r:id="rId20"/>
    <p:sldId id="274" r:id="rId21"/>
    <p:sldId id="300" r:id="rId22"/>
    <p:sldId id="276" r:id="rId23"/>
    <p:sldId id="281" r:id="rId24"/>
    <p:sldId id="282" r:id="rId25"/>
    <p:sldId id="280" r:id="rId26"/>
    <p:sldId id="298" r:id="rId27"/>
    <p:sldId id="283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5pPr>
    <a:lvl6pPr marL="2286000" algn="l" defTabSz="457200" rtl="0" eaLnBrk="1" latinLnBrk="0" hangingPunct="1"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6pPr>
    <a:lvl7pPr marL="2743200" algn="l" defTabSz="457200" rtl="0" eaLnBrk="1" latinLnBrk="0" hangingPunct="1"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7pPr>
    <a:lvl8pPr marL="3200400" algn="l" defTabSz="457200" rtl="0" eaLnBrk="1" latinLnBrk="0" hangingPunct="1"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8pPr>
    <a:lvl9pPr marL="3657600" algn="l" defTabSz="457200" rtl="0" eaLnBrk="1" latinLnBrk="0" hangingPunct="1">
      <a:defRPr sz="3600" kern="1200">
        <a:solidFill>
          <a:schemeClr val="tx1"/>
        </a:solidFill>
        <a:latin typeface="Arial" pitchFamily="5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FF00CF"/>
    <a:srgbClr val="00FF00"/>
    <a:srgbClr val="53BF5B"/>
    <a:srgbClr val="95C1FF"/>
    <a:srgbClr val="6F87FF"/>
    <a:srgbClr val="8EADFF"/>
    <a:srgbClr val="D54426"/>
    <a:srgbClr val="BDFFBB"/>
    <a:srgbClr val="D2FF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19" autoAdjust="0"/>
    <p:restoredTop sz="94728" autoAdjust="0"/>
  </p:normalViewPr>
  <p:slideViewPr>
    <p:cSldViewPr>
      <p:cViewPr varScale="1">
        <p:scale>
          <a:sx n="121" d="100"/>
          <a:sy n="121" d="100"/>
        </p:scale>
        <p:origin x="-3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ict"/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Relationship Id="rId5" Type="http://schemas.openxmlformats.org/officeDocument/2006/relationships/image" Target="../media/image17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ict"/><Relationship Id="rId3" Type="http://schemas.openxmlformats.org/officeDocument/2006/relationships/image" Target="../media/image20.pict"/><Relationship Id="rId1" Type="http://schemas.openxmlformats.org/officeDocument/2006/relationships/image" Target="../media/image18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ict"/><Relationship Id="rId1" Type="http://schemas.openxmlformats.org/officeDocument/2006/relationships/image" Target="../media/image22.pict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ict"/><Relationship Id="rId1" Type="http://schemas.openxmlformats.org/officeDocument/2006/relationships/image" Target="../media/image24.pict"/><Relationship Id="rId2" Type="http://schemas.openxmlformats.org/officeDocument/2006/relationships/image" Target="../media/image25.pict"/><Relationship Id="rId3" Type="http://schemas.openxmlformats.org/officeDocument/2006/relationships/image" Target="../media/image26.pict"/><Relationship Id="rId5" Type="http://schemas.openxmlformats.org/officeDocument/2006/relationships/image" Target="../media/image28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ict"/><Relationship Id="rId3" Type="http://schemas.openxmlformats.org/officeDocument/2006/relationships/image" Target="../media/image31.pict"/><Relationship Id="rId1" Type="http://schemas.openxmlformats.org/officeDocument/2006/relationships/image" Target="../media/image29.pict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ict"/><Relationship Id="rId1" Type="http://schemas.openxmlformats.org/officeDocument/2006/relationships/image" Target="../media/image32.pict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ict"/><Relationship Id="rId1" Type="http://schemas.openxmlformats.org/officeDocument/2006/relationships/image" Target="../media/image36.pict"/><Relationship Id="rId2" Type="http://schemas.openxmlformats.org/officeDocument/2006/relationships/image" Target="../media/image37.pict"/><Relationship Id="rId3" Type="http://schemas.openxmlformats.org/officeDocument/2006/relationships/image" Target="../media/image3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ict"/><Relationship Id="rId1" Type="http://schemas.openxmlformats.org/officeDocument/2006/relationships/image" Target="../media/image47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58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58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58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58" charset="0"/>
              </a:defRPr>
            </a:lvl1pPr>
          </a:lstStyle>
          <a:p>
            <a:fld id="{32C34BC9-1CD4-4B7F-AACA-82FC72C1F6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8" charset="0"/>
        <a:ea typeface="ＭＳ Ｐゴシック" pitchFamily="5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8" charset="0"/>
        <a:ea typeface="ＭＳ Ｐゴシック" pitchFamily="5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8" charset="0"/>
        <a:ea typeface="ＭＳ Ｐゴシック" pitchFamily="5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8" charset="0"/>
        <a:ea typeface="ＭＳ Ｐゴシック" pitchFamily="5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77FC67-C3B9-FF4B-B00F-5DF18BB66F24}" type="slidenum">
              <a:rPr lang="en-US">
                <a:latin typeface="Times New Roman" pitchFamily="-112" charset="0"/>
              </a:rPr>
              <a:pPr/>
              <a:t>1</a:t>
            </a:fld>
            <a:endParaRPr lang="en-US">
              <a:latin typeface="Times New Roman" pitchFamily="-112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7763" y="655638"/>
            <a:ext cx="4568825" cy="3427412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6738"/>
            <a:ext cx="5029200" cy="40814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Times New Roman" pitchFamily="-11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CB6BF-16E8-4281-A8D1-4410711619D8}" type="slidenum">
              <a:rPr lang="en-US"/>
              <a:pPr/>
              <a:t>10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CB6BF-16E8-4281-A8D1-4410711619D8}" type="slidenum">
              <a:rPr lang="en-US"/>
              <a:pPr/>
              <a:t>11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F137F-02FF-448D-A05E-DB42B8F6E50B}" type="slidenum">
              <a:rPr lang="en-US"/>
              <a:pPr/>
              <a:t>12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0FD07-CCC2-43AD-AD80-B8F8F37EF5B3}" type="slidenum">
              <a:rPr lang="en-US"/>
              <a:pPr/>
              <a:t>13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8760F-BD70-4102-8669-FBABC132DB98}" type="slidenum">
              <a:rPr lang="en-US"/>
              <a:pPr/>
              <a:t>14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D686B-D082-4E9A-B336-9809D8CB9E8B}" type="slidenum">
              <a:rPr lang="en-US"/>
              <a:pPr/>
              <a:t>15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0BDC3-DC73-4437-8498-F0C5FB3B3CCF}" type="slidenum">
              <a:rPr lang="en-US"/>
              <a:pPr/>
              <a:t>16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566C7A-6B47-4454-9244-37F52FC68C9D}" type="slidenum">
              <a:rPr lang="en-US"/>
              <a:pPr/>
              <a:t>17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4ACBF-D342-4D03-A93A-D1B2E7FF2EBE}" type="slidenum">
              <a:rPr lang="en-US"/>
              <a:pPr/>
              <a:t>18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E21103-9F5F-41B0-ACEE-2A14D8D2C206}" type="slidenum">
              <a:rPr lang="en-US"/>
              <a:pPr/>
              <a:t>19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750E2-F3A1-4F03-B824-4D5850E04D3F}" type="slidenum">
              <a:rPr lang="en-US"/>
              <a:pPr/>
              <a:t>2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496BD-B82E-49EF-BCBF-F86CCE392E05}" type="slidenum">
              <a:rPr lang="en-US"/>
              <a:pPr/>
              <a:t>20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3496BD-B82E-49EF-BCBF-F86CCE392E05}" type="slidenum">
              <a:rPr lang="en-US"/>
              <a:pPr/>
              <a:t>21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35F22-D782-484A-AA1E-E6C1C2B4E3C2}" type="slidenum">
              <a:rPr lang="en-US"/>
              <a:pPr/>
              <a:t>22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6C090-529F-4A86-8A55-1C8309223DB8}" type="slidenum">
              <a:rPr lang="en-US"/>
              <a:pPr/>
              <a:t>23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8E191F-139D-4874-A821-05E6E047C23A}" type="slidenum">
              <a:rPr lang="en-US"/>
              <a:pPr/>
              <a:t>24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CC237C-2862-44DE-8D8C-6522FB459086}" type="slidenum">
              <a:rPr lang="en-US"/>
              <a:pPr/>
              <a:t>25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1F9F56-6E56-4210-AD1B-B2CE171AE123}" type="slidenum">
              <a:rPr lang="en-US"/>
              <a:pPr/>
              <a:t>27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3D7CF6-03CF-422A-883D-D452BFBFB7E4}" type="slidenum">
              <a:rPr lang="en-US"/>
              <a:pPr/>
              <a:t>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3038B-0946-41EA-A49B-CD701F6A361C}" type="slidenum">
              <a:rPr lang="en-US"/>
              <a:pPr/>
              <a:t>4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7C33B-AD8B-4511-9111-765C10260FFB}" type="slidenum">
              <a:rPr lang="en-US"/>
              <a:pPr/>
              <a:t>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063843-C310-4A99-86F4-BA3AA62558FD}" type="slidenum">
              <a:rPr lang="en-US"/>
              <a:pPr/>
              <a:t>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51354-8BE9-406F-B943-B3D0A30BA91D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B2ADF-B352-4C92-9915-BA608A3F06D9}" type="slidenum">
              <a:rPr lang="en-US"/>
              <a:pPr/>
              <a:t>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244FB-B173-464E-BBC3-AFC686805D78}" type="slidenum">
              <a:rPr lang="en-US"/>
              <a:pPr/>
              <a:t>9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7EA925-845F-42D4-B44B-83FEA6D17B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A12689-0F1D-4041-99DF-A5134A430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2738" y="1"/>
            <a:ext cx="221126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478" y="1"/>
            <a:ext cx="6494585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62814D-5599-4F09-9CBF-C886470056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79452AAF-2F29-48D1-8D12-B5EB9E37B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49A4E0-86B8-4F09-8B7F-6DECFD42D9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474" y="866777"/>
            <a:ext cx="4212980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131" y="866777"/>
            <a:ext cx="4214446" cy="533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CA5BCC-87B8-4AE5-AA08-D1E72ADC66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06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5"/>
            <a:ext cx="404153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DC5194-081E-4A5F-BC03-66D1377C85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31993E-3505-4CB1-8EE8-6FD31FEE5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01E72A-5C07-4201-A7FE-2E84666440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43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46CCE96-2F3A-41B7-9692-97F622B488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96FDD880-4F78-44F5-8953-3D87DC8A2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332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6334129"/>
            <a:ext cx="9144000" cy="523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1332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latin typeface="Arial" pitchFamily="26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478" y="866777"/>
            <a:ext cx="8568103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8473" y="6324600"/>
            <a:ext cx="112541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Symbol" pitchFamily="26" charset="2"/>
              </a:defRPr>
            </a:lvl1pPr>
          </a:lstStyle>
          <a:p>
            <a:fld id="{6DB101E3-2693-4E69-9ACE-3F56668585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366351" y="6324600"/>
            <a:ext cx="843768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26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813539" y="6324604"/>
            <a:ext cx="400929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>
              <a:tabLst>
                <a:tab pos="8226425" algn="r"/>
              </a:tabLst>
              <a:defRPr/>
            </a:pPr>
            <a:r>
              <a:rPr lang="en-US" sz="1200" b="0" dirty="0" smtClean="0">
                <a:latin typeface="+mj-lt"/>
              </a:rPr>
              <a:t>Charged</a:t>
            </a:r>
            <a:r>
              <a:rPr lang="en-US" sz="1200" b="0" baseline="0" dirty="0" smtClean="0">
                <a:latin typeface="+mj-lt"/>
              </a:rPr>
              <a:t> Particle Detection 1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81354" y="6324604"/>
            <a:ext cx="36576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tabLst>
                <a:tab pos="8226425" algn="r"/>
              </a:tabLst>
              <a:defRPr/>
            </a:pPr>
            <a:r>
              <a:rPr lang="en-US" sz="1200" b="0" dirty="0" smtClean="0">
                <a:latin typeface="+mj-lt"/>
              </a:rPr>
              <a:t>David Futyan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  <a:ea typeface="ＭＳ Ｐゴシック" pitchFamily="-112" charset="-128"/>
          <a:cs typeface="ＭＳ Ｐゴシック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  <a:ea typeface="ＭＳ Ｐゴシック" pitchFamily="-112" charset="-128"/>
          <a:cs typeface="ＭＳ Ｐゴシック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  <a:ea typeface="ＭＳ Ｐゴシック" pitchFamily="-112" charset="-128"/>
          <a:cs typeface="ＭＳ Ｐゴシック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26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SzPct val="80000"/>
        <a:buFont typeface="Wingdings" pitchFamily="-112" charset="2"/>
        <a:buBlip>
          <a:blip r:embed="rId13"/>
        </a:buBlip>
        <a:defRPr sz="2000">
          <a:solidFill>
            <a:schemeClr val="accent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0000"/>
        <a:buFont typeface="Wingdings" pitchFamily="-112" charset="2"/>
        <a:buBlip>
          <a:blip r:embed="rId14"/>
        </a:buBlip>
        <a:defRPr sz="1900">
          <a:solidFill>
            <a:schemeClr val="tx2"/>
          </a:solidFill>
          <a:latin typeface="+mn-lt"/>
          <a:ea typeface="ＭＳ Ｐゴシック" pitchFamily="2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900">
          <a:solidFill>
            <a:srgbClr val="00A700"/>
          </a:solidFill>
          <a:latin typeface="+mn-lt"/>
          <a:ea typeface="ＭＳ Ｐゴシック" pitchFamily="2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800">
          <a:solidFill>
            <a:schemeClr val="tx1"/>
          </a:solidFill>
          <a:latin typeface="+mn-lt"/>
          <a:ea typeface="ＭＳ Ｐゴシック" pitchFamily="2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1700">
          <a:solidFill>
            <a:schemeClr val="tx1"/>
          </a:solidFill>
          <a:latin typeface="+mn-lt"/>
          <a:ea typeface="ＭＳ Ｐゴシック" pitchFamily="2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2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2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2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pitchFamily="2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6" Type="http://schemas.openxmlformats.org/officeDocument/2006/relationships/oleObject" Target="../embeddings/Microsoft_Equation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7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6" Type="http://schemas.openxmlformats.org/officeDocument/2006/relationships/oleObject" Target="../embeddings/Microsoft_Equation8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5" Type="http://schemas.openxmlformats.org/officeDocument/2006/relationships/oleObject" Target="../embeddings/Microsoft_Equation10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5.bin"/><Relationship Id="rId4" Type="http://schemas.openxmlformats.org/officeDocument/2006/relationships/oleObject" Target="../embeddings/Microsoft_Equation11.bin"/><Relationship Id="rId5" Type="http://schemas.openxmlformats.org/officeDocument/2006/relationships/oleObject" Target="../embeddings/Microsoft_Equation12.bin"/><Relationship Id="rId7" Type="http://schemas.openxmlformats.org/officeDocument/2006/relationships/oleObject" Target="../embeddings/Microsoft_Equation14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6" Type="http://schemas.openxmlformats.org/officeDocument/2006/relationships/oleObject" Target="../embeddings/Microsoft_Equation13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5" Type="http://schemas.openxmlformats.org/officeDocument/2006/relationships/oleObject" Target="../embeddings/Microsoft_Equation17.bin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5" Type="http://schemas.openxmlformats.org/officeDocument/2006/relationships/oleObject" Target="../embeddings/Microsoft_Equation2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24.bin"/><Relationship Id="rId4" Type="http://schemas.openxmlformats.org/officeDocument/2006/relationships/image" Target="../media/image40.png"/><Relationship Id="rId5" Type="http://schemas.openxmlformats.org/officeDocument/2006/relationships/oleObject" Target="../embeddings/Microsoft_Equation21.bin"/><Relationship Id="rId7" Type="http://schemas.openxmlformats.org/officeDocument/2006/relationships/oleObject" Target="../embeddings/Microsoft_Equation2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6" Type="http://schemas.openxmlformats.org/officeDocument/2006/relationships/oleObject" Target="../embeddings/Microsoft_Equation22.bin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4" Type="http://schemas.openxmlformats.org/officeDocument/2006/relationships/image" Target="../media/image4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Relationship Id="rId5" Type="http://schemas.openxmlformats.org/officeDocument/2006/relationships/oleObject" Target="../embeddings/Microsoft_Equation2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4" Type="http://schemas.openxmlformats.org/officeDocument/2006/relationships/oleObject" Target="../embeddings/Microsoft_Equation27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6.bin"/><Relationship Id="rId5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9.bin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0000FF"/>
            </a:gs>
            <a:gs pos="100000">
              <a:schemeClr val="bg1"/>
            </a:gs>
            <a:gs pos="58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ABBBC8-4D77-FC41-84FE-E8E4101C5627}" type="slidenum">
              <a:rPr lang="en-US">
                <a:latin typeface="Symbol" pitchFamily="-112" charset="2"/>
              </a:rPr>
              <a:pPr/>
              <a:t>1</a:t>
            </a:fld>
            <a:endParaRPr lang="en-US" dirty="0">
              <a:latin typeface="Symbol" pitchFamily="-112" charset="2"/>
            </a:endParaRPr>
          </a:p>
        </p:txBody>
      </p:sp>
      <p:sp>
        <p:nvSpPr>
          <p:cNvPr id="376835" name="Rectangle 3"/>
          <p:cNvSpPr>
            <a:spLocks noChangeArrowheads="1"/>
          </p:cNvSpPr>
          <p:nvPr/>
        </p:nvSpPr>
        <p:spPr bwMode="auto">
          <a:xfrm>
            <a:off x="4330212" y="6188079"/>
            <a:ext cx="1846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sz="3600" b="1">
              <a:latin typeface="Arial" pitchFamily="26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676400" y="1676400"/>
            <a:ext cx="583809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latin typeface="+mj-lt"/>
              </a:rPr>
              <a:t>Basic Concepts of Charged</a:t>
            </a:r>
          </a:p>
          <a:p>
            <a:pPr algn="ctr"/>
            <a:r>
              <a:rPr lang="en-US" sz="4400" dirty="0" smtClean="0">
                <a:latin typeface="+mj-lt"/>
              </a:rPr>
              <a:t>Particle Detection:</a:t>
            </a:r>
          </a:p>
          <a:p>
            <a:pPr algn="ctr"/>
            <a:r>
              <a:rPr lang="en-US" sz="4400" dirty="0" smtClean="0">
                <a:latin typeface="+mj-lt"/>
              </a:rPr>
              <a:t>Part 1</a:t>
            </a:r>
            <a:endParaRPr lang="en-US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event displays from CMS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56885-7477-4D9A-BE20-A4BEBAF9D083}" type="slidenum">
              <a:rPr lang="en-US"/>
              <a:pPr/>
              <a:t>10</a:t>
            </a:fld>
            <a:endParaRPr lang="en-US"/>
          </a:p>
        </p:txBody>
      </p:sp>
      <p:pic>
        <p:nvPicPr>
          <p:cNvPr id="8" name="Picture 7" descr="wenu-133874-21466935-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495800" cy="3631612"/>
          </a:xfrm>
          <a:prstGeom prst="rect">
            <a:avLst/>
          </a:prstGeom>
        </p:spPr>
      </p:pic>
      <p:pic>
        <p:nvPicPr>
          <p:cNvPr id="9" name="Picture 8" descr="4lep_screenshot_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264" y="762000"/>
            <a:ext cx="4598736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event displays from CMS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456885-7477-4D9A-BE20-A4BEBAF9D083}" type="slidenum">
              <a:rPr lang="en-US"/>
              <a:pPr/>
              <a:t>11</a:t>
            </a:fld>
            <a:endParaRPr lang="en-US"/>
          </a:p>
        </p:txBody>
      </p:sp>
      <p:pic>
        <p:nvPicPr>
          <p:cNvPr id="8" name="Picture 7" descr="wenu-133874-21466935-fu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800"/>
            <a:ext cx="4495800" cy="3631612"/>
          </a:xfrm>
          <a:prstGeom prst="rect">
            <a:avLst/>
          </a:prstGeom>
        </p:spPr>
      </p:pic>
      <p:pic>
        <p:nvPicPr>
          <p:cNvPr id="9" name="Picture 8" descr="4lep_screenshot_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264" y="762000"/>
            <a:ext cx="4598736" cy="3276600"/>
          </a:xfrm>
          <a:prstGeom prst="rect">
            <a:avLst/>
          </a:prstGeom>
        </p:spPr>
      </p:pic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4648200"/>
            <a:ext cx="3179763" cy="1518321"/>
          </a:xfrm>
          <a:prstGeom prst="rect">
            <a:avLst/>
          </a:prstGeom>
        </p:spPr>
      </p:pic>
      <p:pic>
        <p:nvPicPr>
          <p:cNvPr id="11" name="Picture 10" descr="Picture 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191000"/>
            <a:ext cx="2176187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4800600"/>
            <a:ext cx="1033256" cy="430887"/>
          </a:xfrm>
          <a:prstGeom prst="rect">
            <a:avLst/>
          </a:prstGeom>
          <a:solidFill>
            <a:srgbClr val="BDFFBB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W</a:t>
            </a:r>
            <a:r>
              <a:rPr lang="en-US" sz="2200" dirty="0" err="1" smtClean="0">
                <a:latin typeface="Symbol" charset="2"/>
                <a:cs typeface="Symbol" charset="2"/>
              </a:rPr>
              <a:t>®</a:t>
            </a:r>
            <a:r>
              <a:rPr lang="en-US" sz="2200" dirty="0" err="1" smtClean="0"/>
              <a:t>e</a:t>
            </a:r>
            <a:r>
              <a:rPr lang="en-US" sz="2200" dirty="0" err="1" smtClean="0">
                <a:latin typeface="Symbol" charset="2"/>
                <a:cs typeface="Symbol" charset="2"/>
              </a:rPr>
              <a:t>n</a:t>
            </a:r>
            <a:endParaRPr lang="en-US" sz="2200" dirty="0"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114800"/>
            <a:ext cx="1127207" cy="430887"/>
          </a:xfrm>
          <a:prstGeom prst="rect">
            <a:avLst/>
          </a:prstGeom>
          <a:solidFill>
            <a:srgbClr val="BDFFBB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200" dirty="0" smtClean="0"/>
              <a:t>ZZ</a:t>
            </a:r>
            <a:r>
              <a:rPr lang="en-US" sz="2200" dirty="0" smtClean="0">
                <a:latin typeface="Symbol" charset="2"/>
                <a:cs typeface="Symbol" charset="2"/>
              </a:rPr>
              <a:t>®</a:t>
            </a:r>
            <a:r>
              <a:rPr lang="en-US" sz="2200" dirty="0" smtClean="0"/>
              <a:t>4</a:t>
            </a:r>
            <a:r>
              <a:rPr lang="en-US" sz="2200" dirty="0" smtClean="0">
                <a:latin typeface="Symbol" charset="2"/>
                <a:cs typeface="Symbol" charset="2"/>
              </a:rPr>
              <a:t>m</a:t>
            </a:r>
            <a:endParaRPr lang="en-US" sz="22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 of Definitions and Units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838200"/>
            <a:ext cx="8569325" cy="5359400"/>
          </a:xfrm>
        </p:spPr>
        <p:txBody>
          <a:bodyPr/>
          <a:lstStyle/>
          <a:p>
            <a:r>
              <a:rPr lang="en-US"/>
              <a:t>Energy and Momentum: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D70CEA-0D9B-406F-9406-8A3360DEA75F}" type="slidenum">
              <a:rPr lang="en-US"/>
              <a:pPr/>
              <a:t>12</a:t>
            </a:fld>
            <a:endParaRPr lang="en-US"/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85800" y="1905000"/>
            <a:ext cx="3749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marL="190500" indent="-190500"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58" charset="2"/>
              <a:buChar char=""/>
            </a:pPr>
            <a:r>
              <a:rPr lang="en-GB" sz="1800">
                <a:solidFill>
                  <a:schemeClr val="accent2"/>
                </a:solidFill>
              </a:rPr>
              <a:t>energy E: 	measure in eV</a:t>
            </a:r>
          </a:p>
          <a:p>
            <a:pPr marL="190500" indent="-190500"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58" charset="2"/>
              <a:buChar char=""/>
            </a:pPr>
            <a:r>
              <a:rPr lang="en-GB" sz="1800">
                <a:solidFill>
                  <a:schemeClr val="accent2"/>
                </a:solidFill>
              </a:rPr>
              <a:t>momentum p: 	measure in eV/c</a:t>
            </a:r>
          </a:p>
          <a:p>
            <a:pPr marL="190500" indent="-190500" algn="l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0000"/>
              <a:buFont typeface="Wingdings" pitchFamily="58" charset="2"/>
              <a:buChar char=""/>
            </a:pPr>
            <a:r>
              <a:rPr lang="en-GB" sz="1800">
                <a:solidFill>
                  <a:schemeClr val="accent2"/>
                </a:solidFill>
              </a:rPr>
              <a:t>mass m</a:t>
            </a:r>
            <a:r>
              <a:rPr lang="en-GB" sz="1800" baseline="-25000">
                <a:solidFill>
                  <a:schemeClr val="accent2"/>
                </a:solidFill>
              </a:rPr>
              <a:t>o</a:t>
            </a:r>
            <a:r>
              <a:rPr lang="en-GB" sz="1800">
                <a:solidFill>
                  <a:schemeClr val="accent2"/>
                </a:solidFill>
              </a:rPr>
              <a:t>: 	measure in eV/c</a:t>
            </a:r>
            <a:r>
              <a:rPr lang="en-GB" sz="1800" baseline="3000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1295400" y="1371600"/>
          <a:ext cx="1828800" cy="401638"/>
        </p:xfrm>
        <a:graphic>
          <a:graphicData uri="http://schemas.openxmlformats.org/presentationml/2006/ole">
            <p:oleObj spid="_x0000_s83974" name="Equation" r:id="rId4" imgW="1092123" imgH="241592" progId="Equation.3">
              <p:embed/>
            </p:oleObj>
          </a:graphicData>
        </a:graphic>
      </p:graphicFrame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609600" y="3048000"/>
            <a:ext cx="4679950" cy="1350963"/>
            <a:chOff x="548" y="2445"/>
            <a:chExt cx="2948" cy="851"/>
          </a:xfrm>
        </p:grpSpPr>
        <p:graphicFrame>
          <p:nvGraphicFramePr>
            <p:cNvPr id="83975" name="Object 7"/>
            <p:cNvGraphicFramePr>
              <a:graphicFrameLocks noChangeAspect="1"/>
            </p:cNvGraphicFramePr>
            <p:nvPr/>
          </p:nvGraphicFramePr>
          <p:xfrm>
            <a:off x="548" y="2445"/>
            <a:ext cx="2948" cy="443"/>
          </p:xfrm>
          <a:graphic>
            <a:graphicData uri="http://schemas.openxmlformats.org/presentationml/2006/ole">
              <p:oleObj spid="_x0000_s83975" name="Equation" r:id="rId5" imgW="3124597" imgH="470297" progId="Equation.3">
                <p:embed/>
              </p:oleObj>
            </a:graphicData>
          </a:graphic>
        </p:graphicFrame>
        <p:graphicFrame>
          <p:nvGraphicFramePr>
            <p:cNvPr id="83976" name="Object 8"/>
            <p:cNvGraphicFramePr>
              <a:graphicFrameLocks noChangeAspect="1"/>
            </p:cNvGraphicFramePr>
            <p:nvPr/>
          </p:nvGraphicFramePr>
          <p:xfrm>
            <a:off x="548" y="2936"/>
            <a:ext cx="729" cy="268"/>
          </p:xfrm>
          <a:graphic>
            <a:graphicData uri="http://schemas.openxmlformats.org/presentationml/2006/ole">
              <p:oleObj spid="_x0000_s83976" name="Equation" r:id="rId6" imgW="648097" imgH="241697" progId="Equation.3">
                <p:embed/>
              </p:oleObj>
            </a:graphicData>
          </a:graphic>
        </p:graphicFrame>
        <p:graphicFrame>
          <p:nvGraphicFramePr>
            <p:cNvPr id="83977" name="Object 9"/>
            <p:cNvGraphicFramePr>
              <a:graphicFrameLocks noChangeAspect="1"/>
            </p:cNvGraphicFramePr>
            <p:nvPr/>
          </p:nvGraphicFramePr>
          <p:xfrm>
            <a:off x="1452" y="2942"/>
            <a:ext cx="744" cy="256"/>
          </p:xfrm>
          <a:graphic>
            <a:graphicData uri="http://schemas.openxmlformats.org/presentationml/2006/ole">
              <p:oleObj spid="_x0000_s83977" name="Equation" r:id="rId7" imgW="660797" imgH="228997" progId="Equation.3">
                <p:embed/>
              </p:oleObj>
            </a:graphicData>
          </a:graphic>
        </p:graphicFrame>
        <p:graphicFrame>
          <p:nvGraphicFramePr>
            <p:cNvPr id="83978" name="Object 10"/>
            <p:cNvGraphicFramePr>
              <a:graphicFrameLocks noChangeAspect="1"/>
            </p:cNvGraphicFramePr>
            <p:nvPr/>
          </p:nvGraphicFramePr>
          <p:xfrm>
            <a:off x="2534" y="2857"/>
            <a:ext cx="572" cy="439"/>
          </p:xfrm>
          <a:graphic>
            <a:graphicData uri="http://schemas.openxmlformats.org/presentationml/2006/ole">
              <p:oleObj spid="_x0000_s83978" name="Equation" r:id="rId8" imgW="508176" imgH="393926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Detection of Charged Particles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Ultimately all detectors end up detecting charged particles:</a:t>
            </a:r>
          </a:p>
          <a:p>
            <a:pPr lvl="1"/>
            <a:r>
              <a:rPr lang="en-US" dirty="0"/>
              <a:t>Photons are detected via electrons produced through:</a:t>
            </a:r>
          </a:p>
          <a:p>
            <a:pPr lvl="2"/>
            <a:r>
              <a:rPr lang="en-US" dirty="0"/>
              <a:t>Photoelectric effect</a:t>
            </a:r>
          </a:p>
          <a:p>
            <a:pPr lvl="2"/>
            <a:r>
              <a:rPr lang="en-US" dirty="0"/>
              <a:t>Compton effect</a:t>
            </a:r>
          </a:p>
          <a:p>
            <a:pPr lvl="2"/>
            <a:r>
              <a:rPr lang="en-US" b="1" dirty="0" err="1"/>
              <a:t>e</a:t>
            </a:r>
            <a:r>
              <a:rPr lang="en-US" b="1" baseline="30000" dirty="0" err="1"/>
              <a:t>+</a:t>
            </a:r>
            <a:r>
              <a:rPr lang="en-US" b="1" dirty="0" err="1"/>
              <a:t>e</a:t>
            </a:r>
            <a:r>
              <a:rPr lang="en-US" b="1" baseline="30000" dirty="0"/>
              <a:t>-</a:t>
            </a:r>
            <a:r>
              <a:rPr lang="en-US" b="1" dirty="0"/>
              <a:t> pair production</a:t>
            </a:r>
            <a:r>
              <a:rPr lang="en-US" dirty="0"/>
              <a:t> (dominates for E&gt;5GeV)</a:t>
            </a:r>
          </a:p>
          <a:p>
            <a:pPr lvl="1"/>
            <a:r>
              <a:rPr lang="en-US" dirty="0"/>
              <a:t>Neutrons are detected through transfer of energy to charged particles in the detector medium (shower of secondary hadrons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See lecture on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r>
              <a:rPr lang="en-US" dirty="0"/>
              <a:t>Charged particles are detected via </a:t>
            </a:r>
            <a:r>
              <a:rPr lang="en-US" dirty="0" err="1"/>
              <a:t>e.m</a:t>
            </a:r>
            <a:r>
              <a:rPr lang="en-US" dirty="0"/>
              <a:t>. interaction with electrons or nuclei in the detector material:</a:t>
            </a:r>
          </a:p>
          <a:p>
            <a:pPr lvl="1"/>
            <a:r>
              <a:rPr lang="en-US" dirty="0"/>
              <a:t>Inelastic collisions with atomic </a:t>
            </a:r>
            <a:r>
              <a:rPr lang="en-US" dirty="0" smtClean="0"/>
              <a:t>electrons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energy loss</a:t>
            </a:r>
          </a:p>
          <a:p>
            <a:pPr lvl="1"/>
            <a:r>
              <a:rPr lang="en-US" dirty="0"/>
              <a:t>Elastic scattering from nuclei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®</a:t>
            </a:r>
            <a:r>
              <a:rPr lang="en-US" dirty="0" smtClean="0"/>
              <a:t> change of direction (</a:t>
            </a:r>
            <a:r>
              <a:rPr lang="en-US" dirty="0"/>
              <a:t>see Lecture 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D443B-7F2C-4FD8-B56D-D3627D7BA23A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Loss of Charged Particles in Matter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moderately relativistic charged particles other than electrons (“heavy charged particles”) almost all the energy loss is through Coulomb interaction with the atomic electrons.</a:t>
            </a:r>
          </a:p>
          <a:p>
            <a:r>
              <a:rPr lang="en-US" dirty="0"/>
              <a:t>This interaction is </a:t>
            </a:r>
            <a:r>
              <a:rPr lang="en-US" b="1" dirty="0"/>
              <a:t>inelastic</a:t>
            </a:r>
            <a:r>
              <a:rPr lang="en-US" dirty="0"/>
              <a:t>:  The energy transferred to the electrons causes them to be either:</a:t>
            </a:r>
          </a:p>
          <a:p>
            <a:pPr lvl="1"/>
            <a:r>
              <a:rPr lang="en-US" dirty="0"/>
              <a:t>ejected from the parent atom (hard collision) - </a:t>
            </a:r>
            <a:r>
              <a:rPr lang="en-US" b="1" dirty="0"/>
              <a:t>ionization</a:t>
            </a:r>
          </a:p>
          <a:p>
            <a:pPr>
              <a:buFont typeface="Wingdings" pitchFamily="58" charset="2"/>
              <a:buNone/>
            </a:pPr>
            <a:r>
              <a:rPr lang="en-US" dirty="0"/>
              <a:t>	or:</a:t>
            </a:r>
          </a:p>
          <a:p>
            <a:pPr lvl="1"/>
            <a:r>
              <a:rPr lang="en-US" dirty="0"/>
              <a:t>excited to a higher energy level (soft collision) - </a:t>
            </a:r>
            <a:r>
              <a:rPr lang="en-US" b="1" dirty="0"/>
              <a:t>excitation</a:t>
            </a:r>
            <a:endParaRPr lang="en-US" dirty="0"/>
          </a:p>
          <a:p>
            <a:r>
              <a:rPr lang="en-US" dirty="0"/>
              <a:t>Energy transferred in each collision much less than particle’s total KE, but no. of collisions / unit </a:t>
            </a:r>
            <a:r>
              <a:rPr lang="en-US" dirty="0" smtClean="0"/>
              <a:t>length is very </a:t>
            </a:r>
            <a:r>
              <a:rPr lang="en-US" dirty="0"/>
              <a:t>large</a:t>
            </a:r>
          </a:p>
          <a:p>
            <a:pPr lvl="1"/>
            <a:r>
              <a:rPr lang="en-US" dirty="0"/>
              <a:t>e.g. 10MeV proton completely stopped by 0.25mm of Cu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FED6FC-CE85-4F77-A5AB-82C4DEDD1BFF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Case:  Bohr’s Calculation </a:t>
            </a:r>
            <a:r>
              <a:rPr lang="en-US" sz="2400" i="1"/>
              <a:t>(Leo p.22)</a:t>
            </a:r>
            <a:endParaRPr lang="en-US" i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69325" cy="5254625"/>
          </a:xfrm>
        </p:spPr>
        <p:txBody>
          <a:bodyPr/>
          <a:lstStyle/>
          <a:p>
            <a:r>
              <a:rPr lang="en-US" dirty="0"/>
              <a:t>Consider heavy particle, mass </a:t>
            </a:r>
            <a:r>
              <a:rPr lang="en-US" i="1" dirty="0" err="1">
                <a:latin typeface="Times New Roman" pitchFamily="58" charset="0"/>
              </a:rPr>
              <a:t>m</a:t>
            </a:r>
            <a:r>
              <a:rPr lang="en-US" dirty="0"/>
              <a:t>, charge </a:t>
            </a:r>
            <a:r>
              <a:rPr lang="en-US" i="1" dirty="0" err="1">
                <a:latin typeface="Times New Roman" pitchFamily="58" charset="0"/>
              </a:rPr>
              <a:t>ze</a:t>
            </a:r>
            <a:r>
              <a:rPr lang="en-US" i="1" dirty="0"/>
              <a:t>, </a:t>
            </a:r>
            <a:r>
              <a:rPr lang="en-US" dirty="0"/>
              <a:t>velocity</a:t>
            </a:r>
            <a:r>
              <a:rPr lang="en-US" i="1" dirty="0"/>
              <a:t> </a:t>
            </a:r>
            <a:r>
              <a:rPr lang="en-US" i="1" dirty="0" err="1">
                <a:latin typeface="Times New Roman" pitchFamily="58" charset="0"/>
              </a:rPr>
              <a:t>v</a:t>
            </a:r>
            <a:r>
              <a:rPr lang="en-US" dirty="0"/>
              <a:t>.</a:t>
            </a:r>
          </a:p>
          <a:p>
            <a:r>
              <a:rPr lang="en-US" dirty="0"/>
              <a:t>Atomic electron at distance </a:t>
            </a:r>
            <a:r>
              <a:rPr lang="en-US" i="1" dirty="0" err="1">
                <a:latin typeface="Times New Roman" pitchFamily="58" charset="0"/>
              </a:rPr>
              <a:t>b</a:t>
            </a:r>
            <a:r>
              <a:rPr lang="en-US" dirty="0"/>
              <a:t> from particle trajectory: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Impulse transferred to the electron:</a:t>
            </a:r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Gauss Law: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AB1F7-3F6C-4F93-9C52-2C01ACA0EAB4}" type="slidenum">
              <a:rPr lang="en-US"/>
              <a:pPr/>
              <a:t>15</a:t>
            </a:fld>
            <a:endParaRPr lang="en-US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/>
        </p:nvGraphicFramePr>
        <p:xfrm>
          <a:off x="2057400" y="3505200"/>
          <a:ext cx="5486400" cy="695325"/>
        </p:xfrm>
        <a:graphic>
          <a:graphicData uri="http://schemas.openxmlformats.org/presentationml/2006/ole">
            <p:oleObj spid="_x0000_s81924" name="Equation" r:id="rId4" imgW="2908300" imgH="36830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4267200" y="4495800"/>
          <a:ext cx="4060825" cy="1544638"/>
        </p:xfrm>
        <a:graphic>
          <a:graphicData uri="http://schemas.openxmlformats.org/presentationml/2006/ole">
            <p:oleObj spid="_x0000_s81925" name="Equation" r:id="rId5" imgW="2273300" imgH="863600" progId="Equation.3">
              <p:embed/>
            </p:oleObj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/>
        </p:nvGraphicFramePr>
        <p:xfrm>
          <a:off x="2362200" y="4495800"/>
          <a:ext cx="1371600" cy="665163"/>
        </p:xfrm>
        <a:graphic>
          <a:graphicData uri="http://schemas.openxmlformats.org/presentationml/2006/ole">
            <p:oleObj spid="_x0000_s81926" name="Equation" r:id="rId6" imgW="838200" imgH="406400" progId="Equation.3">
              <p:embed/>
            </p:oleObj>
          </a:graphicData>
        </a:graphic>
      </p:graphicFrame>
      <p:pic>
        <p:nvPicPr>
          <p:cNvPr id="81928" name="Picture 8" descr="boh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1828800"/>
            <a:ext cx="3048000" cy="1247775"/>
          </a:xfrm>
          <a:prstGeom prst="rect">
            <a:avLst/>
          </a:prstGeom>
          <a:noFill/>
        </p:spPr>
      </p:pic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505200" y="26670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pitchFamily="58" charset="0"/>
              </a:rPr>
              <a:t>v</a:t>
            </a:r>
            <a:endParaRPr lang="en-US" b="1" dirty="0"/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4572000" y="2362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pitchFamily="58" charset="0"/>
              </a:rPr>
              <a:t>b</a:t>
            </a:r>
            <a:endParaRPr lang="en-US" b="1" dirty="0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3352800" y="23622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pitchFamily="58" charset="0"/>
              </a:rPr>
              <a:t>m</a:t>
            </a:r>
            <a:endParaRPr lang="en-US" b="1" dirty="0"/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3744295" y="2112607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pitchFamily="58" charset="0"/>
              </a:rPr>
              <a:t>ze</a:t>
            </a:r>
            <a:endParaRPr lang="en-US" b="1" dirty="0"/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962400" y="18288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pitchFamily="58" charset="0"/>
              </a:rPr>
              <a:t>e</a:t>
            </a:r>
            <a:endParaRPr lang="en-US" b="1" dirty="0"/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3540125" y="254793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36" name="Text Box 16"/>
          <p:cNvSpPr txBox="1">
            <a:spLocks noChangeArrowheads="1"/>
          </p:cNvSpPr>
          <p:nvPr/>
        </p:nvSpPr>
        <p:spPr bwMode="auto">
          <a:xfrm>
            <a:off x="5105400" y="251460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 sz="1800" i="1" dirty="0" err="1">
                <a:latin typeface="Times New Roman" pitchFamily="58" charset="0"/>
              </a:rPr>
              <a:t>x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Case:  Bohr’s Calculation</a:t>
            </a:r>
            <a:endParaRPr lang="en-US" sz="2400" i="1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69325" cy="5330825"/>
          </a:xfrm>
        </p:spPr>
        <p:txBody>
          <a:bodyPr/>
          <a:lstStyle/>
          <a:p>
            <a:r>
              <a:rPr lang="en-US"/>
              <a:t>Energy transfer: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For electron density </a:t>
            </a:r>
            <a:r>
              <a:rPr lang="en-US" i="1"/>
              <a:t>N</a:t>
            </a:r>
            <a:r>
              <a:rPr lang="en-US" i="1" baseline="-25000"/>
              <a:t>e</a:t>
            </a:r>
            <a:r>
              <a:rPr lang="en-US"/>
              <a:t>, energy lost to all electrons at distance between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b+db</a:t>
            </a:r>
            <a:r>
              <a:rPr lang="en-US"/>
              <a:t> in thickness </a:t>
            </a:r>
            <a:r>
              <a:rPr lang="en-US" i="1"/>
              <a:t>dx</a:t>
            </a:r>
            <a:r>
              <a:rPr lang="en-US"/>
              <a:t>: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03C6CD-CF67-4626-8A35-08ED553D1A6F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85007" name="Object 15"/>
          <p:cNvGraphicFramePr>
            <a:graphicFrameLocks noChangeAspect="1"/>
          </p:cNvGraphicFramePr>
          <p:nvPr/>
        </p:nvGraphicFramePr>
        <p:xfrm>
          <a:off x="3048000" y="838200"/>
          <a:ext cx="3048000" cy="833438"/>
        </p:xfrm>
        <a:graphic>
          <a:graphicData uri="http://schemas.openxmlformats.org/presentationml/2006/ole">
            <p:oleObj spid="_x0000_s85007" name="Equation" r:id="rId4" imgW="1765300" imgH="482600" progId="Equation.3">
              <p:embed/>
            </p:oleObj>
          </a:graphicData>
        </a:graphic>
      </p:graphicFrame>
      <p:graphicFrame>
        <p:nvGraphicFramePr>
          <p:cNvPr id="85008" name="Object 16"/>
          <p:cNvGraphicFramePr>
            <a:graphicFrameLocks noChangeAspect="1"/>
          </p:cNvGraphicFramePr>
          <p:nvPr/>
        </p:nvGraphicFramePr>
        <p:xfrm>
          <a:off x="1084263" y="2667000"/>
          <a:ext cx="3582987" cy="3505200"/>
        </p:xfrm>
        <a:graphic>
          <a:graphicData uri="http://schemas.openxmlformats.org/presentationml/2006/ole">
            <p:oleObj spid="_x0000_s85008" name="Equation" r:id="rId5" imgW="2311400" imgH="2260600" progId="Equation.3">
              <p:embed/>
            </p:oleObj>
          </a:graphicData>
        </a:graphic>
      </p:graphicFrame>
      <p:sp>
        <p:nvSpPr>
          <p:cNvPr id="85013" name="Text Box 21"/>
          <p:cNvSpPr txBox="1">
            <a:spLocks noChangeArrowheads="1"/>
          </p:cNvSpPr>
          <p:nvPr/>
        </p:nvSpPr>
        <p:spPr bwMode="auto">
          <a:xfrm>
            <a:off x="6462713" y="762000"/>
            <a:ext cx="26812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dirty="0">
                <a:solidFill>
                  <a:schemeClr val="accent1"/>
                </a:solidFill>
              </a:rPr>
              <a:t>Note: </a:t>
            </a:r>
            <a:r>
              <a:rPr lang="en-US" sz="1600" i="1" dirty="0">
                <a:solidFill>
                  <a:schemeClr val="accent1"/>
                </a:solidFill>
                <a:latin typeface="Times New Roman" pitchFamily="58" charset="0"/>
              </a:rPr>
              <a:t>m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 pitchFamily="58" charset="0"/>
              </a:rPr>
              <a:t>e</a:t>
            </a:r>
            <a:r>
              <a:rPr lang="en-US" sz="1600" dirty="0">
                <a:solidFill>
                  <a:schemeClr val="accent1"/>
                </a:solidFill>
              </a:rPr>
              <a:t> in denominator</a:t>
            </a:r>
          </a:p>
          <a:p>
            <a:pPr algn="l"/>
            <a:r>
              <a:rPr lang="en-US" sz="1600" dirty="0" err="1">
                <a:solidFill>
                  <a:schemeClr val="accent1"/>
                </a:solidFill>
                <a:sym typeface="Symbol" pitchFamily="58" charset="2"/>
              </a:rPr>
              <a:t></a:t>
            </a:r>
            <a:r>
              <a:rPr lang="en-US" sz="1600" dirty="0">
                <a:solidFill>
                  <a:schemeClr val="accent1"/>
                </a:solidFill>
                <a:sym typeface="Symbol" pitchFamily="58" charset="2"/>
              </a:rPr>
              <a:t> </a:t>
            </a:r>
            <a:r>
              <a:rPr lang="en-US" sz="1600" dirty="0">
                <a:solidFill>
                  <a:schemeClr val="accent1"/>
                </a:solidFill>
              </a:rPr>
              <a:t>collisions with nuclei (</a:t>
            </a:r>
            <a:r>
              <a:rPr lang="en-US" sz="1600" i="1" dirty="0" err="1">
                <a:solidFill>
                  <a:schemeClr val="accent1"/>
                </a:solidFill>
                <a:latin typeface="Times New Roman" pitchFamily="58" charset="0"/>
              </a:rPr>
              <a:t>m</a:t>
            </a:r>
            <a:r>
              <a:rPr lang="en-US" sz="1600" i="1" dirty="0">
                <a:solidFill>
                  <a:schemeClr val="accent1"/>
                </a:solidFill>
                <a:latin typeface="Times New Roman" pitchFamily="58" charset="0"/>
              </a:rPr>
              <a:t>&gt;&gt;m</a:t>
            </a:r>
            <a:r>
              <a:rPr lang="en-US" sz="1600" i="1" baseline="-25000" dirty="0">
                <a:solidFill>
                  <a:schemeClr val="accent1"/>
                </a:solidFill>
                <a:latin typeface="Times New Roman" pitchFamily="58" charset="0"/>
              </a:rPr>
              <a:t>e</a:t>
            </a:r>
            <a:r>
              <a:rPr lang="en-US" sz="1600" dirty="0">
                <a:solidFill>
                  <a:schemeClr val="accent1"/>
                </a:solidFill>
              </a:rPr>
              <a:t>) give negligible contribution to energy loss</a:t>
            </a:r>
          </a:p>
        </p:txBody>
      </p:sp>
      <p:sp>
        <p:nvSpPr>
          <p:cNvPr id="85014" name="Text Box 22"/>
          <p:cNvSpPr txBox="1">
            <a:spLocks noChangeArrowheads="1"/>
          </p:cNvSpPr>
          <p:nvPr/>
        </p:nvSpPr>
        <p:spPr bwMode="auto">
          <a:xfrm>
            <a:off x="4953000" y="5410200"/>
            <a:ext cx="26812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olidFill>
                  <a:schemeClr val="accent1"/>
                </a:solidFill>
              </a:rPr>
              <a:t>b</a:t>
            </a:r>
            <a:r>
              <a:rPr lang="en-US" sz="1600" baseline="-25000">
                <a:solidFill>
                  <a:schemeClr val="accent1"/>
                </a:solidFill>
              </a:rPr>
              <a:t>max</a:t>
            </a:r>
            <a:r>
              <a:rPr lang="en-US" sz="1600">
                <a:solidFill>
                  <a:schemeClr val="accent1"/>
                </a:solidFill>
              </a:rPr>
              <a:t> and b</a:t>
            </a:r>
            <a:r>
              <a:rPr lang="en-US" sz="1600" baseline="-25000">
                <a:solidFill>
                  <a:schemeClr val="accent1"/>
                </a:solidFill>
              </a:rPr>
              <a:t>min</a:t>
            </a:r>
            <a:r>
              <a:rPr lang="en-US" sz="1600">
                <a:solidFill>
                  <a:schemeClr val="accent1"/>
                </a:solidFill>
              </a:rPr>
              <a:t> are the limits for which the equation at the top of the slide is 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Case:  Bohr’s Calculation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Substituting:                    and                          (classical electron radius)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baseline="-25000" dirty="0" err="1" smtClean="0">
                <a:latin typeface="Times New Roman"/>
                <a:cs typeface="Times New Roman"/>
              </a:rPr>
              <a:t>min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is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for which </a:t>
            </a:r>
            <a:r>
              <a:rPr lang="en-US" i="1" dirty="0" err="1" smtClean="0">
                <a:latin typeface="Times New Roman"/>
                <a:cs typeface="Times New Roman"/>
                <a:sym typeface="Symbol" pitchFamily="58" charset="2"/>
              </a:rPr>
              <a:t></a:t>
            </a:r>
            <a:r>
              <a:rPr lang="en-US" i="1" dirty="0" err="1" smtClean="0">
                <a:latin typeface="Times New Roman"/>
                <a:cs typeface="Times New Roman"/>
              </a:rPr>
              <a:t>E</a:t>
            </a:r>
            <a:r>
              <a:rPr lang="en-US" dirty="0" err="1" smtClean="0">
                <a:latin typeface="Times New Roman"/>
                <a:cs typeface="Times New Roman"/>
              </a:rPr>
              <a:t>(</a:t>
            </a:r>
            <a:r>
              <a:rPr lang="en-US" i="1" dirty="0" err="1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>
                <a:cs typeface="Times New Roman"/>
              </a:rPr>
              <a:t>has it’s maximum possible value, which occurs for a  head on collision.  Classically, this is </a:t>
            </a:r>
            <a:r>
              <a:rPr lang="en-US" dirty="0" smtClean="0">
                <a:latin typeface="Times New Roman"/>
                <a:cs typeface="Times New Roman"/>
              </a:rPr>
              <a:t>½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(2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 = 2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e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cs typeface="Times New Roman"/>
              </a:rPr>
              <a:t>.  The relativistic form approximates to </a:t>
            </a:r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>
                <a:latin typeface="Symbol" charset="2"/>
                <a:cs typeface="Symbol" charset="2"/>
              </a:rPr>
              <a:t>2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e</a:t>
            </a:r>
            <a:r>
              <a:rPr lang="en-US" i="1" dirty="0" smtClean="0">
                <a:latin typeface="Times New Roman"/>
                <a:cs typeface="Times New Roman"/>
              </a:rPr>
              <a:t>v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80444D-B2D1-4114-ABBF-DA0C397492A0}" type="slidenum">
              <a:rPr lang="en-US"/>
              <a:pPr/>
              <a:t>17</a:t>
            </a:fld>
            <a:endParaRPr lang="en-US"/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4114800" y="762000"/>
          <a:ext cx="1600200" cy="725488"/>
        </p:xfrm>
        <a:graphic>
          <a:graphicData uri="http://schemas.openxmlformats.org/presentationml/2006/ole">
            <p:oleObj spid="_x0000_s88069" name="Equation" r:id="rId4" imgW="952500" imgH="431800" progId="Equation.3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2362200" y="914400"/>
          <a:ext cx="1066800" cy="508000"/>
        </p:xfrm>
        <a:graphic>
          <a:graphicData uri="http://schemas.openxmlformats.org/presentationml/2006/ole">
            <p:oleObj spid="_x0000_s88070" name="Equation" r:id="rId5" imgW="774700" imgH="368300" progId="Equation.3">
              <p:embed/>
            </p:oleObj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914400" y="1752600"/>
          <a:ext cx="4267200" cy="762000"/>
        </p:xfrm>
        <a:graphic>
          <a:graphicData uri="http://schemas.openxmlformats.org/presentationml/2006/ole">
            <p:oleObj spid="_x0000_s88071" name="Equation" r:id="rId6" imgW="2273300" imgH="406400" progId="Equation.3">
              <p:embed/>
            </p:oleObj>
          </a:graphicData>
        </a:graphic>
      </p:graphicFrame>
      <p:graphicFrame>
        <p:nvGraphicFramePr>
          <p:cNvPr id="88074" name="Object 10"/>
          <p:cNvGraphicFramePr>
            <a:graphicFrameLocks noChangeAspect="1"/>
          </p:cNvGraphicFramePr>
          <p:nvPr/>
        </p:nvGraphicFramePr>
        <p:xfrm>
          <a:off x="1447800" y="4495800"/>
          <a:ext cx="3729038" cy="833438"/>
        </p:xfrm>
        <a:graphic>
          <a:graphicData uri="http://schemas.openxmlformats.org/presentationml/2006/ole">
            <p:oleObj spid="_x0000_s88074" name="Equation" r:id="rId7" imgW="2159000" imgH="482600" progId="Equation.3">
              <p:embed/>
            </p:oleObj>
          </a:graphicData>
        </a:graphic>
      </p:graphicFrame>
      <p:graphicFrame>
        <p:nvGraphicFramePr>
          <p:cNvPr id="88075" name="Object 11"/>
          <p:cNvGraphicFramePr>
            <a:graphicFrameLocks noChangeAspect="1"/>
          </p:cNvGraphicFramePr>
          <p:nvPr/>
        </p:nvGraphicFramePr>
        <p:xfrm>
          <a:off x="5638800" y="4495800"/>
          <a:ext cx="2454275" cy="788988"/>
        </p:xfrm>
        <a:graphic>
          <a:graphicData uri="http://schemas.openxmlformats.org/presentationml/2006/ole">
            <p:oleObj spid="_x0000_s88075" name="Equation" r:id="rId8" imgW="14224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Classical Case:  Bohr’s Calculation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latin typeface="Times New Roman" pitchFamily="58" charset="0"/>
              </a:rPr>
              <a:t>b</a:t>
            </a:r>
            <a:r>
              <a:rPr lang="en-US" baseline="-25000" dirty="0" err="1">
                <a:latin typeface="Times New Roman" pitchFamily="58" charset="0"/>
              </a:rPr>
              <a:t>max</a:t>
            </a:r>
            <a:r>
              <a:rPr lang="en-US" dirty="0"/>
              <a:t>:  interaction time </a:t>
            </a:r>
            <a:r>
              <a:rPr lang="en-US" i="1" dirty="0" err="1">
                <a:latin typeface="Times New Roman" pitchFamily="58" charset="0"/>
              </a:rPr>
              <a:t>b/</a:t>
            </a:r>
            <a:r>
              <a:rPr lang="en-US" i="1" dirty="0" err="1">
                <a:latin typeface="Symbol" pitchFamily="58" charset="2"/>
                <a:sym typeface="Symbol" pitchFamily="58" charset="2"/>
              </a:rPr>
              <a:t></a:t>
            </a:r>
            <a:r>
              <a:rPr lang="en-US" i="1" dirty="0" err="1">
                <a:latin typeface="Times New Roman" pitchFamily="58" charset="0"/>
              </a:rPr>
              <a:t>v</a:t>
            </a:r>
            <a:r>
              <a:rPr lang="en-US" dirty="0"/>
              <a:t> should be less than the mean orbital period of atomic electron 1/</a:t>
            </a:r>
            <a:r>
              <a:rPr lang="en-US" dirty="0">
                <a:latin typeface="Symbol" pitchFamily="58" charset="2"/>
                <a:sym typeface="Symbol" pitchFamily="58" charset="2"/>
              </a:rPr>
              <a:t></a:t>
            </a:r>
            <a:r>
              <a:rPr lang="en-US" dirty="0"/>
              <a:t> in order for electron to absorb energy (“adiabatic invariance”):</a:t>
            </a:r>
            <a:endParaRPr lang="en-US" baseline="30000" dirty="0">
              <a:latin typeface="Times New Roman" pitchFamily="58" charset="0"/>
            </a:endParaRPr>
          </a:p>
          <a:p>
            <a:endParaRPr lang="en-US" dirty="0"/>
          </a:p>
          <a:p>
            <a:pPr>
              <a:buFont typeface="Wingdings" pitchFamily="58" charset="2"/>
              <a:buNone/>
            </a:pPr>
            <a:endParaRPr lang="en-US" dirty="0"/>
          </a:p>
          <a:p>
            <a:r>
              <a:rPr lang="en-US" dirty="0"/>
              <a:t>Substituting </a:t>
            </a:r>
            <a:r>
              <a:rPr lang="en-US" dirty="0" err="1"/>
              <a:t>b</a:t>
            </a:r>
            <a:r>
              <a:rPr lang="en-US" baseline="-25000" dirty="0" err="1"/>
              <a:t>min</a:t>
            </a:r>
            <a:r>
              <a:rPr lang="en-US" dirty="0"/>
              <a:t> and </a:t>
            </a:r>
            <a:r>
              <a:rPr lang="en-US" dirty="0" err="1"/>
              <a:t>b</a:t>
            </a:r>
            <a:r>
              <a:rPr lang="en-US" baseline="-25000" dirty="0" err="1"/>
              <a:t>max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Bohr’s classical formula for energy loss for heavy charged particles</a:t>
            </a:r>
          </a:p>
          <a:p>
            <a:pPr lvl="1"/>
            <a:r>
              <a:rPr lang="en-US" dirty="0"/>
              <a:t>Valid for very heavy particles e.g. 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</a:t>
            </a:r>
            <a:r>
              <a:rPr lang="en-US" dirty="0"/>
              <a:t>-particle or heavier nuclei</a:t>
            </a:r>
          </a:p>
          <a:p>
            <a:pPr lvl="1"/>
            <a:r>
              <a:rPr lang="en-US" dirty="0"/>
              <a:t>For lighter particles e.g. proton, need QM treatment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C7FFAD-C6C9-4F6F-9CA8-C76B7253A45A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129028" name="Object 4"/>
          <p:cNvGraphicFramePr>
            <a:graphicFrameLocks noChangeAspect="1"/>
          </p:cNvGraphicFramePr>
          <p:nvPr/>
        </p:nvGraphicFramePr>
        <p:xfrm>
          <a:off x="1524000" y="3352800"/>
          <a:ext cx="5149850" cy="785813"/>
        </p:xfrm>
        <a:graphic>
          <a:graphicData uri="http://schemas.openxmlformats.org/presentationml/2006/ole">
            <p:oleObj spid="_x0000_s129028" name="Equation" r:id="rId4" imgW="2743200" imgH="419100" progId="Equation.3">
              <p:embed/>
            </p:oleObj>
          </a:graphicData>
        </a:graphic>
      </p:graphicFrame>
      <p:graphicFrame>
        <p:nvGraphicFramePr>
          <p:cNvPr id="129030" name="Object 6"/>
          <p:cNvGraphicFramePr>
            <a:graphicFrameLocks noChangeAspect="1"/>
          </p:cNvGraphicFramePr>
          <p:nvPr/>
        </p:nvGraphicFramePr>
        <p:xfrm>
          <a:off x="2743200" y="1828800"/>
          <a:ext cx="1085850" cy="765175"/>
        </p:xfrm>
        <a:graphic>
          <a:graphicData uri="http://schemas.openxmlformats.org/presentationml/2006/ole">
            <p:oleObj spid="_x0000_s129030" name="Equation" r:id="rId5" imgW="558800" imgH="393700" progId="Equation.3">
              <p:embed/>
            </p:oleObj>
          </a:graphicData>
        </a:graphic>
      </p:graphicFrame>
      <p:graphicFrame>
        <p:nvGraphicFramePr>
          <p:cNvPr id="129031" name="Object 7"/>
          <p:cNvGraphicFramePr>
            <a:graphicFrameLocks noChangeAspect="1"/>
          </p:cNvGraphicFramePr>
          <p:nvPr/>
        </p:nvGraphicFramePr>
        <p:xfrm>
          <a:off x="4419600" y="1828800"/>
          <a:ext cx="1508125" cy="715963"/>
        </p:xfrm>
        <a:graphic>
          <a:graphicData uri="http://schemas.openxmlformats.org/presentationml/2006/ole">
            <p:oleObj spid="_x0000_s129031" name="Equation" r:id="rId6" imgW="774700" imgH="368300" progId="Equation.3">
              <p:embed/>
            </p:oleObj>
          </a:graphicData>
        </a:graphic>
      </p:graphicFrame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2735263" y="1336675"/>
            <a:ext cx="127000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Bethe Bloch Formula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69325" cy="5715000"/>
          </a:xfrm>
        </p:spPr>
        <p:txBody>
          <a:bodyPr/>
          <a:lstStyle/>
          <a:p>
            <a:r>
              <a:rPr lang="en-US" dirty="0"/>
              <a:t>Full quantum treatment is complicated.  Result is the Bethe-Bloch Formula for “stopping power”:</a:t>
            </a:r>
          </a:p>
          <a:p>
            <a:pPr>
              <a:buFont typeface="Wingdings" pitchFamily="58" charset="2"/>
              <a:buNone/>
            </a:pPr>
            <a:endParaRPr lang="en-US" dirty="0"/>
          </a:p>
          <a:p>
            <a:pPr>
              <a:buFont typeface="Wingdings" pitchFamily="58" charset="2"/>
              <a:buNone/>
            </a:pPr>
            <a:endParaRPr lang="en-US" dirty="0"/>
          </a:p>
          <a:p>
            <a:pPr>
              <a:buFont typeface="Wingdings" pitchFamily="58" charset="2"/>
              <a:buNone/>
            </a:pPr>
            <a:endParaRPr lang="en-US" dirty="0"/>
          </a:p>
          <a:p>
            <a:r>
              <a:rPr lang="en-US" dirty="0"/>
              <a:t>Where:</a:t>
            </a:r>
          </a:p>
          <a:p>
            <a:pPr lvl="1"/>
            <a:r>
              <a:rPr lang="en-US" i="1" dirty="0">
                <a:latin typeface="Times New Roman" pitchFamily="58" charset="0"/>
              </a:rPr>
              <a:t>X</a:t>
            </a:r>
            <a:r>
              <a:rPr lang="en-US" dirty="0"/>
              <a:t> = 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</a:t>
            </a:r>
            <a:r>
              <a:rPr lang="en-US" i="1" dirty="0" err="1">
                <a:latin typeface="Times New Roman" pitchFamily="58" charset="0"/>
              </a:rPr>
              <a:t>x</a:t>
            </a:r>
            <a:r>
              <a:rPr lang="en-US" dirty="0"/>
              <a:t>, where 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</a:t>
            </a:r>
            <a:r>
              <a:rPr lang="en-US" dirty="0"/>
              <a:t> is the density of the absorber material</a:t>
            </a:r>
            <a:endParaRPr lang="en-US" i="1" dirty="0">
              <a:latin typeface="Times New Roman" pitchFamily="58" charset="0"/>
            </a:endParaRPr>
          </a:p>
          <a:p>
            <a:pPr lvl="1"/>
            <a:r>
              <a:rPr lang="en-US" i="1" dirty="0">
                <a:latin typeface="Times New Roman" pitchFamily="58" charset="0"/>
              </a:rPr>
              <a:t>N</a:t>
            </a:r>
            <a:r>
              <a:rPr lang="en-US" i="1" baseline="-25000" dirty="0">
                <a:latin typeface="Times New Roman" pitchFamily="58" charset="0"/>
              </a:rPr>
              <a:t>A</a:t>
            </a:r>
            <a:r>
              <a:rPr lang="en-US" dirty="0"/>
              <a:t> = </a:t>
            </a:r>
            <a:r>
              <a:rPr lang="en-US" dirty="0" err="1"/>
              <a:t>Avagadro</a:t>
            </a:r>
            <a:r>
              <a:rPr lang="en-US" dirty="0"/>
              <a:t> no.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                         = classical electron radius = 2.82x10</a:t>
            </a:r>
            <a:r>
              <a:rPr lang="en-US" baseline="30000" dirty="0"/>
              <a:t>-13</a:t>
            </a:r>
            <a:r>
              <a:rPr lang="en-US" dirty="0"/>
              <a:t> cm</a:t>
            </a:r>
          </a:p>
          <a:p>
            <a:pPr lvl="1"/>
            <a:endParaRPr lang="en-US" dirty="0"/>
          </a:p>
          <a:p>
            <a:pPr lvl="1"/>
            <a:r>
              <a:rPr lang="en-US" i="1" dirty="0" err="1">
                <a:latin typeface="Times New Roman" pitchFamily="58" charset="0"/>
              </a:rPr>
              <a:t>z</a:t>
            </a:r>
            <a:r>
              <a:rPr lang="en-US" dirty="0"/>
              <a:t> = charge of incident particle in units of </a:t>
            </a:r>
            <a:r>
              <a:rPr lang="en-US" dirty="0" err="1"/>
              <a:t>e</a:t>
            </a:r>
            <a:endParaRPr lang="en-US" dirty="0"/>
          </a:p>
          <a:p>
            <a:pPr lvl="1"/>
            <a:r>
              <a:rPr lang="en-US" i="1" dirty="0">
                <a:latin typeface="Times New Roman" pitchFamily="58" charset="0"/>
              </a:rPr>
              <a:t>Z, A</a:t>
            </a:r>
            <a:r>
              <a:rPr lang="en-US" dirty="0"/>
              <a:t> = atomic no. and atomic weight of the absorber</a:t>
            </a:r>
          </a:p>
          <a:p>
            <a:pPr lvl="1"/>
            <a:r>
              <a:rPr lang="en-US" i="1" dirty="0" err="1">
                <a:latin typeface="Times New Roman" pitchFamily="58" charset="0"/>
              </a:rPr>
              <a:t>T</a:t>
            </a:r>
            <a:r>
              <a:rPr lang="en-US" baseline="-25000" dirty="0" err="1">
                <a:latin typeface="Times New Roman" pitchFamily="58" charset="0"/>
              </a:rPr>
              <a:t>max</a:t>
            </a:r>
            <a:r>
              <a:rPr lang="en-US" dirty="0"/>
              <a:t> = maximum kinetic energy which can be imparted to a free electron in a single </a:t>
            </a:r>
            <a:r>
              <a:rPr lang="en-US" dirty="0" smtClean="0"/>
              <a:t>collision.  For heavy particles (</a:t>
            </a:r>
            <a:r>
              <a:rPr lang="en-US" dirty="0" err="1" smtClean="0"/>
              <a:t>m</a:t>
            </a:r>
            <a:r>
              <a:rPr lang="en-US" dirty="0" smtClean="0"/>
              <a:t>&gt;&gt;m</a:t>
            </a:r>
            <a:r>
              <a:rPr lang="en-US" baseline="-25000" dirty="0" smtClean="0"/>
              <a:t>e</a:t>
            </a:r>
            <a:r>
              <a:rPr lang="en-US" dirty="0" smtClean="0"/>
              <a:t>),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max</a:t>
            </a:r>
            <a:r>
              <a:rPr lang="en-US" dirty="0" smtClean="0"/>
              <a:t> = 2m</a:t>
            </a:r>
            <a:r>
              <a:rPr lang="en-US" baseline="-25000" dirty="0" smtClean="0"/>
              <a:t>e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2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2E1749-C5C7-4EDB-B3F1-CC14BF07FFA3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817563" y="1524000"/>
          <a:ext cx="5975350" cy="776288"/>
        </p:xfrm>
        <a:graphic>
          <a:graphicData uri="http://schemas.openxmlformats.org/presentationml/2006/ole">
            <p:oleObj spid="_x0000_s86020" name="Equation" r:id="rId4" imgW="3505200" imgH="457200" progId="Equation.3">
              <p:embed/>
            </p:oleObj>
          </a:graphicData>
        </a:graphic>
      </p:graphicFrame>
      <p:graphicFrame>
        <p:nvGraphicFramePr>
          <p:cNvPr id="86021" name="Object 5"/>
          <p:cNvGraphicFramePr>
            <a:graphicFrameLocks noChangeAspect="1"/>
          </p:cNvGraphicFramePr>
          <p:nvPr/>
        </p:nvGraphicFramePr>
        <p:xfrm>
          <a:off x="1143000" y="3962400"/>
          <a:ext cx="1600200" cy="725488"/>
        </p:xfrm>
        <a:graphic>
          <a:graphicData uri="http://schemas.openxmlformats.org/presentationml/2006/ole">
            <p:oleObj spid="_x0000_s86021" name="Equation" r:id="rId5" imgW="952500" imgH="431800" progId="Equation.3">
              <p:embed/>
            </p:oleObj>
          </a:graphicData>
        </a:graphic>
      </p:graphicFrame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6858000" y="17526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Units: </a:t>
            </a:r>
            <a:r>
              <a:rPr lang="en-US" sz="1800" dirty="0" err="1"/>
              <a:t>MeV</a:t>
            </a:r>
            <a:r>
              <a:rPr lang="en-US" sz="1800" dirty="0"/>
              <a:t> g</a:t>
            </a:r>
            <a:r>
              <a:rPr lang="en-US" sz="1800" baseline="30000" dirty="0"/>
              <a:t>-1 </a:t>
            </a:r>
            <a:r>
              <a:rPr lang="en-US" sz="1800" dirty="0"/>
              <a:t>cm</a:t>
            </a:r>
            <a:r>
              <a:rPr lang="en-US" sz="1800" baseline="30000" dirty="0"/>
              <a:t>2 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3429000" y="2514600"/>
            <a:ext cx="3987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700"/>
              <a:t>constant</a:t>
            </a:r>
            <a:r>
              <a:rPr lang="en-US" sz="1700">
                <a:latin typeface="Times New Roman" pitchFamily="58" charset="0"/>
              </a:rPr>
              <a:t> 4</a:t>
            </a:r>
            <a:r>
              <a:rPr lang="en-US" sz="1700">
                <a:latin typeface="Symbol" pitchFamily="58" charset="2"/>
                <a:sym typeface="Symbol" pitchFamily="58" charset="2"/>
              </a:rPr>
              <a:t></a:t>
            </a:r>
            <a:r>
              <a:rPr lang="en-US" sz="1700" i="1">
                <a:latin typeface="Times New Roman" pitchFamily="58" charset="0"/>
              </a:rPr>
              <a:t>N</a:t>
            </a:r>
            <a:r>
              <a:rPr lang="en-US" sz="1700" i="1" baseline="-25000">
                <a:latin typeface="Times New Roman" pitchFamily="58" charset="0"/>
              </a:rPr>
              <a:t>A</a:t>
            </a:r>
            <a:r>
              <a:rPr lang="en-US" sz="1700" i="1">
                <a:latin typeface="Times New Roman" pitchFamily="58" charset="0"/>
              </a:rPr>
              <a:t>r</a:t>
            </a:r>
            <a:r>
              <a:rPr lang="en-US" sz="1700" i="1" baseline="-25000">
                <a:latin typeface="Times New Roman" pitchFamily="58" charset="0"/>
              </a:rPr>
              <a:t>e</a:t>
            </a:r>
            <a:r>
              <a:rPr lang="en-US" sz="1700" baseline="30000">
                <a:latin typeface="Times New Roman" pitchFamily="58" charset="0"/>
              </a:rPr>
              <a:t>2</a:t>
            </a:r>
            <a:r>
              <a:rPr lang="en-US" sz="1700" i="1">
                <a:latin typeface="Times New Roman" pitchFamily="58" charset="0"/>
              </a:rPr>
              <a:t>m</a:t>
            </a:r>
            <a:r>
              <a:rPr lang="en-US" sz="1700" i="1" baseline="-25000">
                <a:latin typeface="Times New Roman" pitchFamily="58" charset="0"/>
              </a:rPr>
              <a:t>e</a:t>
            </a:r>
            <a:r>
              <a:rPr lang="en-US" sz="1700" i="1">
                <a:latin typeface="Times New Roman" pitchFamily="58" charset="0"/>
              </a:rPr>
              <a:t>c</a:t>
            </a:r>
            <a:r>
              <a:rPr lang="en-US" sz="1700" baseline="30000">
                <a:latin typeface="Times New Roman" pitchFamily="58" charset="0"/>
              </a:rPr>
              <a:t>2</a:t>
            </a:r>
            <a:r>
              <a:rPr lang="en-US" sz="1700"/>
              <a:t> = 0.31 MeV g</a:t>
            </a:r>
            <a:r>
              <a:rPr lang="en-US" sz="1700" baseline="30000"/>
              <a:t>-1 </a:t>
            </a:r>
            <a:r>
              <a:rPr lang="en-US" sz="1700"/>
              <a:t>cm</a:t>
            </a:r>
            <a:r>
              <a:rPr lang="en-US" sz="1700" baseline="30000"/>
              <a:t>2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H="1" flipV="1">
            <a:off x="2590800" y="21336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is part of a topical course on instrumentation</a:t>
            </a:r>
          </a:p>
          <a:p>
            <a:r>
              <a:rPr lang="en-US" dirty="0" smtClean="0"/>
              <a:t>Two </a:t>
            </a:r>
            <a:r>
              <a:rPr lang="en-US" dirty="0"/>
              <a:t>introductory lectures will focus on the interaction of charged particles with matter in a general </a:t>
            </a:r>
            <a:r>
              <a:rPr lang="en-US" dirty="0" smtClean="0"/>
              <a:t>sense</a:t>
            </a:r>
          </a:p>
          <a:p>
            <a:r>
              <a:rPr lang="en-US" dirty="0" smtClean="0"/>
              <a:t>Subsequent lectures in this course will cover </a:t>
            </a:r>
            <a:r>
              <a:rPr lang="en-US" dirty="0"/>
              <a:t>specific types of detector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Gaseous detectors (tracking) - D. Futyan</a:t>
            </a:r>
          </a:p>
          <a:p>
            <a:pPr lvl="1"/>
            <a:r>
              <a:rPr lang="en-US" dirty="0" smtClean="0"/>
              <a:t>Electromagnetic &amp;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r>
              <a:rPr lang="en-US" dirty="0" err="1" smtClean="0"/>
              <a:t>Calorimetry</a:t>
            </a:r>
            <a:r>
              <a:rPr lang="en-US" dirty="0" smtClean="0"/>
              <a:t> - </a:t>
            </a:r>
            <a:r>
              <a:rPr lang="en-US" dirty="0" err="1" smtClean="0"/>
              <a:t>C.Seez</a:t>
            </a:r>
            <a:endParaRPr lang="en-US" dirty="0" smtClean="0"/>
          </a:p>
          <a:p>
            <a:pPr lvl="1"/>
            <a:r>
              <a:rPr lang="en-US" dirty="0" smtClean="0"/>
              <a:t>Semiconductor detectors and electronics - G. Hall and M. Raymond</a:t>
            </a:r>
          </a:p>
          <a:p>
            <a:pPr lvl="1"/>
            <a:r>
              <a:rPr lang="en-US" dirty="0" smtClean="0"/>
              <a:t>Particle ID - D. </a:t>
            </a:r>
            <a:r>
              <a:rPr lang="en-US" dirty="0" err="1" smtClean="0"/>
              <a:t>Websdale</a:t>
            </a:r>
            <a:endParaRPr lang="en-US" dirty="0" smtClean="0"/>
          </a:p>
          <a:p>
            <a:pPr lvl="1"/>
            <a:r>
              <a:rPr lang="en-US" dirty="0" smtClean="0"/>
              <a:t>Low level triggering and DAQ, inc </a:t>
            </a:r>
            <a:r>
              <a:rPr lang="en-US" dirty="0" err="1" smtClean="0"/>
              <a:t>FPGAs</a:t>
            </a:r>
            <a:r>
              <a:rPr lang="en-US" dirty="0" smtClean="0"/>
              <a:t> - A Tapper, J </a:t>
            </a:r>
            <a:r>
              <a:rPr lang="en-US" dirty="0" err="1" smtClean="0"/>
              <a:t>Fulcher</a:t>
            </a:r>
            <a:r>
              <a:rPr lang="en-US" dirty="0" smtClean="0"/>
              <a:t>, G 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14A04-9850-4B5C-85DF-98A402A9C59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1221933" y="1652681"/>
            <a:ext cx="2438400" cy="4572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68103" cy="5330825"/>
          </a:xfrm>
        </p:spPr>
        <p:txBody>
          <a:bodyPr/>
          <a:lstStyle/>
          <a:p>
            <a:pPr lvl="1"/>
            <a:r>
              <a:rPr lang="en-US" i="1" dirty="0">
                <a:latin typeface="Times New Roman" pitchFamily="58" charset="0"/>
              </a:rPr>
              <a:t>I</a:t>
            </a:r>
            <a:r>
              <a:rPr lang="en-US" dirty="0"/>
              <a:t> = </a:t>
            </a:r>
            <a:r>
              <a:rPr lang="en-US" b="1" dirty="0"/>
              <a:t>Mean Excitation </a:t>
            </a:r>
            <a:r>
              <a:rPr lang="en-US" b="1" dirty="0" smtClean="0"/>
              <a:t>Potential</a:t>
            </a:r>
            <a:r>
              <a:rPr lang="en-US" dirty="0" smtClean="0"/>
              <a:t> - </a:t>
            </a:r>
            <a:r>
              <a:rPr lang="en-US" dirty="0"/>
              <a:t>determined empirically for different materials from measurements of </a:t>
            </a:r>
            <a:r>
              <a:rPr lang="en-US" i="1" dirty="0" err="1">
                <a:latin typeface="Times New Roman" pitchFamily="58" charset="0"/>
              </a:rPr>
              <a:t>dE/dx</a:t>
            </a:r>
            <a:r>
              <a:rPr lang="en-US" dirty="0"/>
              <a:t>. </a:t>
            </a:r>
            <a:r>
              <a:rPr lang="en-US" dirty="0" smtClean="0"/>
              <a:t> An </a:t>
            </a:r>
            <a:r>
              <a:rPr lang="en-US" dirty="0"/>
              <a:t>approximate relation is</a:t>
            </a:r>
            <a:r>
              <a:rPr lang="en-US" dirty="0" smtClean="0"/>
              <a:t>:</a:t>
            </a:r>
          </a:p>
          <a:p>
            <a:pPr lvl="1"/>
            <a:endParaRPr lang="en-US" sz="1900" dirty="0" smtClean="0">
              <a:solidFill>
                <a:schemeClr val="tx2"/>
              </a:solidFill>
            </a:endParaRPr>
          </a:p>
          <a:p>
            <a:pPr lvl="2">
              <a:buFontTx/>
              <a:buNone/>
            </a:pPr>
            <a:r>
              <a:rPr lang="en-US" i="1" dirty="0">
                <a:solidFill>
                  <a:schemeClr val="tx1"/>
                </a:solidFill>
                <a:latin typeface="Times New Roman" pitchFamily="58" charset="0"/>
              </a:rPr>
              <a:t>I≈I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58" charset="0"/>
              </a:rPr>
              <a:t>0</a:t>
            </a:r>
            <a:r>
              <a:rPr lang="en-US" i="1" dirty="0">
                <a:solidFill>
                  <a:schemeClr val="tx1"/>
                </a:solidFill>
                <a:latin typeface="Times New Roman" pitchFamily="58" charset="0"/>
              </a:rPr>
              <a:t>Z</a:t>
            </a:r>
            <a:r>
              <a:rPr lang="en-US" baseline="30000" dirty="0">
                <a:solidFill>
                  <a:schemeClr val="tx1"/>
                </a:solidFill>
                <a:latin typeface="Times New Roman" pitchFamily="58" charset="0"/>
              </a:rPr>
              <a:t>0.9</a:t>
            </a:r>
            <a:r>
              <a:rPr lang="en-US" dirty="0">
                <a:solidFill>
                  <a:schemeClr val="tx1"/>
                </a:solidFill>
              </a:rPr>
              <a:t>, with</a:t>
            </a:r>
            <a:r>
              <a:rPr lang="en-US" i="1" dirty="0">
                <a:solidFill>
                  <a:schemeClr val="tx1"/>
                </a:solidFill>
                <a:latin typeface="Times New Roman" pitchFamily="58" charset="0"/>
              </a:rPr>
              <a:t> I</a:t>
            </a:r>
            <a:r>
              <a:rPr lang="en-US" i="1" baseline="-25000" dirty="0">
                <a:solidFill>
                  <a:schemeClr val="tx1"/>
                </a:solidFill>
                <a:latin typeface="Times New Roman" pitchFamily="58" charset="0"/>
              </a:rPr>
              <a:t>0</a:t>
            </a:r>
            <a:r>
              <a:rPr lang="en-US" dirty="0">
                <a:solidFill>
                  <a:schemeClr val="tx1"/>
                </a:solidFill>
                <a:latin typeface="Times New Roman" pitchFamily="58" charset="0"/>
              </a:rPr>
              <a:t>=16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58" charset="0"/>
              </a:rPr>
              <a:t>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Bethe Bloch </a:t>
            </a:r>
            <a:r>
              <a:rPr lang="en-US" dirty="0" smtClean="0"/>
              <a:t>Formula:  Excitation Potential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6B3C8-5388-4B60-ACA5-262EA03AB1F9}" type="slidenum">
              <a:rPr lang="en-US"/>
              <a:pPr/>
              <a:t>20</a:t>
            </a:fld>
            <a:endParaRPr lang="en-US"/>
          </a:p>
        </p:txBody>
      </p:sp>
      <p:pic>
        <p:nvPicPr>
          <p:cNvPr id="12" name="Picture 11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5085451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568103" cy="5102225"/>
          </a:xfrm>
        </p:spPr>
        <p:txBody>
          <a:bodyPr/>
          <a:lstStyle/>
          <a:p>
            <a:pPr lvl="1"/>
            <a:r>
              <a:rPr lang="en-US" dirty="0" err="1" smtClean="0">
                <a:latin typeface="Symbol" pitchFamily="58" charset="2"/>
                <a:sym typeface="Symbol" pitchFamily="58" charset="2"/>
              </a:rPr>
              <a:t></a:t>
            </a:r>
            <a:r>
              <a:rPr lang="en-US" dirty="0" smtClean="0"/>
              <a:t> </a:t>
            </a:r>
            <a:r>
              <a:rPr lang="en-US" dirty="0"/>
              <a:t>= density effect: due to polarization of atoms in the medium caused by E field of the particle, more distant atoms are shielded from the full E field intensity - contribute less to energy loss </a:t>
            </a:r>
          </a:p>
          <a:p>
            <a:pPr lvl="2"/>
            <a:r>
              <a:rPr lang="en-US" dirty="0"/>
              <a:t>Important at high energies.  Value is material dependent (depends on density)</a:t>
            </a:r>
          </a:p>
          <a:p>
            <a:endParaRPr lang="en-US" dirty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Bethe Bloch </a:t>
            </a:r>
            <a:r>
              <a:rPr lang="en-US" dirty="0" smtClean="0"/>
              <a:t>Formula:  Density Effect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6B3C8-5388-4B60-ACA5-262EA03AB1F9}" type="slidenum">
              <a:rPr lang="en-US"/>
              <a:pPr/>
              <a:t>21</a:t>
            </a:fld>
            <a:endParaRPr lang="en-US"/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842683"/>
            <a:ext cx="3962400" cy="325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6705600" y="3352800"/>
            <a:ext cx="1697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No density effect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713538" y="3733800"/>
            <a:ext cx="184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With density effect</a:t>
            </a: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 flipH="1" flipV="1">
            <a:off x="5794654" y="3245451"/>
            <a:ext cx="891896" cy="245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 flipH="1" flipV="1">
            <a:off x="5821114" y="3615856"/>
            <a:ext cx="865436" cy="256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0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9538" y="1752600"/>
            <a:ext cx="44831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Bethe Bloch Formula</a:t>
            </a:r>
          </a:p>
        </p:txBody>
      </p:sp>
      <p:sp>
        <p:nvSpPr>
          <p:cNvPr id="89111" name="Rectangle 2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2743200" cy="4445000"/>
          </a:xfrm>
          <a:noFill/>
          <a:ln/>
        </p:spPr>
        <p:txBody>
          <a:bodyPr/>
          <a:lstStyle/>
          <a:p>
            <a:r>
              <a:rPr lang="en-US" sz="1800" dirty="0"/>
              <a:t>Only valid for “heavy” particles (</a:t>
            </a:r>
            <a:r>
              <a:rPr lang="en-US" sz="1800" i="1" dirty="0" err="1">
                <a:latin typeface="Times New Roman" pitchFamily="58" charset="0"/>
              </a:rPr>
              <a:t>m</a:t>
            </a:r>
            <a:r>
              <a:rPr lang="en-US" sz="1800" dirty="0" err="1"/>
              <a:t>≥</a:t>
            </a:r>
            <a:r>
              <a:rPr lang="en-US" sz="1800" i="1" dirty="0" err="1">
                <a:latin typeface="Times New Roman" pitchFamily="58" charset="0"/>
              </a:rPr>
              <a:t>m</a:t>
            </a:r>
            <a:r>
              <a:rPr lang="en-US" sz="1800" baseline="-25000" dirty="0" err="1">
                <a:latin typeface="Symbol" pitchFamily="58" charset="2"/>
                <a:sym typeface="Symbol" pitchFamily="58" charset="2"/>
              </a:rPr>
              <a:t></a:t>
            </a:r>
            <a:r>
              <a:rPr lang="en-US" sz="1800" dirty="0"/>
              <a:t>)    </a:t>
            </a:r>
            <a:r>
              <a:rPr lang="en-US" sz="1800" dirty="0" smtClean="0"/>
              <a:t>    </a:t>
            </a:r>
            <a:r>
              <a:rPr lang="en-US" sz="1800" dirty="0"/>
              <a:t>i.e. not electrons</a:t>
            </a:r>
          </a:p>
          <a:p>
            <a:r>
              <a:rPr lang="en-US" sz="1800" dirty="0"/>
              <a:t>For a given material, </a:t>
            </a:r>
            <a:r>
              <a:rPr lang="en-US" sz="1800" i="1" dirty="0" err="1">
                <a:latin typeface="Times New Roman" pitchFamily="58" charset="0"/>
              </a:rPr>
              <a:t>dE/dX</a:t>
            </a:r>
            <a:r>
              <a:rPr lang="en-US" sz="1800" dirty="0"/>
              <a:t> depends only</a:t>
            </a:r>
            <a:r>
              <a:rPr lang="en-US" sz="1800" dirty="0" smtClean="0"/>
              <a:t> on </a:t>
            </a:r>
            <a:r>
              <a:rPr lang="en-US" sz="1800" i="1" dirty="0" err="1">
                <a:latin typeface="Symbol" pitchFamily="58" charset="2"/>
                <a:sym typeface="Symbol" pitchFamily="58" charset="2"/>
              </a:rPr>
              <a:t></a:t>
            </a:r>
            <a:r>
              <a:rPr lang="en-US" sz="1800" dirty="0" err="1">
                <a:latin typeface="Symbol" pitchFamily="58" charset="2"/>
                <a:sym typeface="Symbol" pitchFamily="58" charset="2"/>
              </a:rPr>
              <a:t></a:t>
            </a:r>
            <a:r>
              <a:rPr lang="en-US" sz="1800" dirty="0" err="1"/>
              <a:t>independent</a:t>
            </a:r>
            <a:r>
              <a:rPr lang="en-US" sz="1800" dirty="0"/>
              <a:t> of mass of particle</a:t>
            </a:r>
          </a:p>
          <a:p>
            <a:r>
              <a:rPr lang="en-US" sz="1800" dirty="0"/>
              <a:t>First approximation:  medium characterized by electron density </a:t>
            </a:r>
            <a:r>
              <a:rPr lang="en-US" sz="1800" i="1" dirty="0">
                <a:latin typeface="Times New Roman" pitchFamily="58" charset="0"/>
              </a:rPr>
              <a:t>~Z/A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650D26-0633-4774-9762-AF9950FB4A3A}" type="slidenum">
              <a:rPr lang="en-US"/>
              <a:pPr/>
              <a:t>22</a:t>
            </a:fld>
            <a:endParaRPr lang="en-US"/>
          </a:p>
        </p:txBody>
      </p:sp>
      <p:sp>
        <p:nvSpPr>
          <p:cNvPr id="89115" name="Rectangle 27"/>
          <p:cNvSpPr>
            <a:spLocks noChangeArrowheads="1"/>
          </p:cNvSpPr>
          <p:nvPr/>
        </p:nvSpPr>
        <p:spPr bwMode="auto">
          <a:xfrm>
            <a:off x="4495800" y="5638800"/>
            <a:ext cx="2514600" cy="533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6859588" y="3505200"/>
            <a:ext cx="92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Times New Roman" pitchFamily="58" charset="0"/>
              </a:rPr>
              <a:t>Z/A</a:t>
            </a:r>
            <a:r>
              <a:rPr lang="en-US" sz="1800">
                <a:solidFill>
                  <a:schemeClr val="accent2"/>
                </a:solidFill>
                <a:latin typeface="Times New Roman" pitchFamily="58" charset="0"/>
              </a:rPr>
              <a:t>~0.5</a:t>
            </a:r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6859588" y="2362200"/>
            <a:ext cx="87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chemeClr val="accent2"/>
                </a:solidFill>
                <a:latin typeface="Times New Roman" pitchFamily="58" charset="0"/>
              </a:rPr>
              <a:t>Z/A</a:t>
            </a:r>
            <a:r>
              <a:rPr lang="en-US" sz="1800">
                <a:solidFill>
                  <a:schemeClr val="accent2"/>
                </a:solidFill>
                <a:latin typeface="Times New Roman" pitchFamily="58" charset="0"/>
              </a:rPr>
              <a:t> = 1</a:t>
            </a: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2994025" y="5127625"/>
          <a:ext cx="720725" cy="487363"/>
        </p:xfrm>
        <a:graphic>
          <a:graphicData uri="http://schemas.openxmlformats.org/presentationml/2006/ole">
            <p:oleObj spid="_x0000_s89097" name="Equation" r:id="rId5" imgW="584200" imgH="393700" progId="Equation.3">
              <p:embed/>
            </p:oleObj>
          </a:graphicData>
        </a:graphic>
      </p:graphicFrame>
      <p:sp>
        <p:nvSpPr>
          <p:cNvPr id="89098" name="Line 10"/>
          <p:cNvSpPr>
            <a:spLocks noChangeShapeType="1"/>
          </p:cNvSpPr>
          <p:nvPr/>
        </p:nvSpPr>
        <p:spPr bwMode="auto">
          <a:xfrm flipV="1">
            <a:off x="3411538" y="3276600"/>
            <a:ext cx="307975" cy="183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099" name="Object 11"/>
          <p:cNvGraphicFramePr>
            <a:graphicFrameLocks noChangeAspect="1"/>
          </p:cNvGraphicFramePr>
          <p:nvPr/>
        </p:nvGraphicFramePr>
        <p:xfrm>
          <a:off x="7658100" y="4076700"/>
          <a:ext cx="984250" cy="455613"/>
        </p:xfrm>
        <a:graphic>
          <a:graphicData uri="http://schemas.openxmlformats.org/presentationml/2006/ole">
            <p:oleObj spid="_x0000_s89099" name="Equation" r:id="rId6" imgW="800100" imgH="368300" progId="Equation.3">
              <p:embed/>
            </p:oleObj>
          </a:graphicData>
        </a:graphic>
      </p:graphicFrame>
      <p:sp>
        <p:nvSpPr>
          <p:cNvPr id="89100" name="Line 12"/>
          <p:cNvSpPr>
            <a:spLocks noChangeShapeType="1"/>
          </p:cNvSpPr>
          <p:nvPr/>
        </p:nvSpPr>
        <p:spPr bwMode="auto">
          <a:xfrm flipH="1" flipV="1">
            <a:off x="6053138" y="3944938"/>
            <a:ext cx="1473200" cy="398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7221538" y="4495800"/>
            <a:ext cx="1922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“log relativistic rise”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420938" y="5638800"/>
            <a:ext cx="179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“kinematical term”</a:t>
            </a:r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H="1" flipV="1">
            <a:off x="4308475" y="4513263"/>
            <a:ext cx="263525" cy="592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4495800" y="5105400"/>
            <a:ext cx="33797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1">
                <a:solidFill>
                  <a:schemeClr val="accent2"/>
                </a:solidFill>
                <a:sym typeface="Symbol" pitchFamily="58" charset="2"/>
              </a:rPr>
              <a:t></a:t>
            </a:r>
            <a:r>
              <a:rPr lang="en-US" sz="1600">
                <a:solidFill>
                  <a:schemeClr val="accent2"/>
                </a:solidFill>
                <a:sym typeface="Symbol" pitchFamily="58" charset="2"/>
              </a:rPr>
              <a:t> </a:t>
            </a:r>
            <a:r>
              <a:rPr lang="en-US" sz="1600">
                <a:solidFill>
                  <a:schemeClr val="accent2"/>
                </a:solidFill>
              </a:rPr>
              <a:t> 3-4 (</a:t>
            </a:r>
            <a:r>
              <a:rPr lang="en-US" sz="1600" i="1">
                <a:solidFill>
                  <a:schemeClr val="accent2"/>
                </a:solidFill>
                <a:latin typeface="Times New Roman" pitchFamily="58" charset="0"/>
              </a:rPr>
              <a:t>v</a:t>
            </a:r>
            <a:r>
              <a:rPr lang="en-US" sz="1600">
                <a:solidFill>
                  <a:schemeClr val="accent2"/>
                </a:solidFill>
                <a:sym typeface="Symbol" pitchFamily="58" charset="2"/>
              </a:rPr>
              <a:t></a:t>
            </a:r>
            <a:r>
              <a:rPr lang="en-US" sz="1600">
                <a:solidFill>
                  <a:schemeClr val="accent2"/>
                </a:solidFill>
              </a:rPr>
              <a:t>0.96</a:t>
            </a:r>
            <a:r>
              <a:rPr lang="en-US" sz="1600" i="1">
                <a:solidFill>
                  <a:schemeClr val="accent2"/>
                </a:solidFill>
                <a:latin typeface="Times New Roman" pitchFamily="58" charset="0"/>
              </a:rPr>
              <a:t>c</a:t>
            </a:r>
            <a:r>
              <a:rPr lang="en-US" sz="1600">
                <a:solidFill>
                  <a:schemeClr val="accent2"/>
                </a:solidFill>
              </a:rPr>
              <a:t>) </a:t>
            </a:r>
          </a:p>
          <a:p>
            <a:pPr algn="l"/>
            <a:r>
              <a:rPr lang="en-US" sz="1600" b="1">
                <a:solidFill>
                  <a:schemeClr val="accent2"/>
                </a:solidFill>
              </a:rPr>
              <a:t>Minimum ionizing particles, MIPs</a:t>
            </a:r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89788" y="2743200"/>
            <a:ext cx="1617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“Fermi plateau” </a:t>
            </a:r>
          </a:p>
          <a:p>
            <a:r>
              <a:rPr lang="en-US" sz="1600">
                <a:solidFill>
                  <a:schemeClr val="accent2"/>
                </a:solidFill>
              </a:rPr>
              <a:t>at large </a:t>
            </a:r>
            <a:r>
              <a:rPr lang="en-US" sz="1600">
                <a:solidFill>
                  <a:schemeClr val="accent2"/>
                </a:solidFill>
                <a:latin typeface="Symbol" pitchFamily="58" charset="2"/>
                <a:sym typeface="Symbol" pitchFamily="58" charset="2"/>
              </a:rPr>
              <a:t></a:t>
            </a:r>
            <a:endParaRPr lang="en-US" sz="1600">
              <a:solidFill>
                <a:schemeClr val="accent2"/>
              </a:solidFill>
            </a:endParaRPr>
          </a:p>
        </p:txBody>
      </p:sp>
      <p:sp>
        <p:nvSpPr>
          <p:cNvPr id="89106" name="Line 18"/>
          <p:cNvSpPr>
            <a:spLocks noChangeShapeType="1"/>
          </p:cNvSpPr>
          <p:nvPr/>
        </p:nvSpPr>
        <p:spPr bwMode="auto">
          <a:xfrm flipH="1">
            <a:off x="6577013" y="2971800"/>
            <a:ext cx="720725" cy="249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9110" name="Object 22"/>
          <p:cNvGraphicFramePr>
            <a:graphicFrameLocks noChangeAspect="1"/>
          </p:cNvGraphicFramePr>
          <p:nvPr/>
        </p:nvGraphicFramePr>
        <p:xfrm>
          <a:off x="1274763" y="838200"/>
          <a:ext cx="5975350" cy="776288"/>
        </p:xfrm>
        <a:graphic>
          <a:graphicData uri="http://schemas.openxmlformats.org/presentationml/2006/ole">
            <p:oleObj spid="_x0000_s89110" name="Equation" r:id="rId7" imgW="3505200" imgH="457200" progId="Equation.3">
              <p:embed/>
            </p:oleObj>
          </a:graphicData>
        </a:graphic>
      </p:graphicFrame>
      <p:graphicFrame>
        <p:nvGraphicFramePr>
          <p:cNvPr id="89112" name="Object 24"/>
          <p:cNvGraphicFramePr>
            <a:graphicFrameLocks noChangeAspect="1"/>
          </p:cNvGraphicFramePr>
          <p:nvPr/>
        </p:nvGraphicFramePr>
        <p:xfrm>
          <a:off x="4724400" y="5638800"/>
          <a:ext cx="533400" cy="517525"/>
        </p:xfrm>
        <a:graphic>
          <a:graphicData uri="http://schemas.openxmlformats.org/presentationml/2006/ole">
            <p:oleObj spid="_x0000_s89112" name="Equation" r:id="rId8" imgW="419100" imgH="406400" progId="Equation.3">
              <p:embed/>
            </p:oleObj>
          </a:graphicData>
        </a:graphic>
      </p:graphicFrame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5029200" y="5715000"/>
            <a:ext cx="1808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>
                <a:sym typeface="Symbol" pitchFamily="58" charset="2"/>
              </a:rPr>
              <a:t>~ 1-2 </a:t>
            </a:r>
            <a:r>
              <a:rPr lang="en-US" sz="1600"/>
              <a:t>MeV g</a:t>
            </a:r>
            <a:r>
              <a:rPr lang="en-US" sz="1600" baseline="30000"/>
              <a:t>-1 </a:t>
            </a:r>
            <a:r>
              <a:rPr lang="en-US" sz="1600"/>
              <a:t>cm</a:t>
            </a:r>
            <a:r>
              <a:rPr lang="en-US" sz="1600" baseline="30000"/>
              <a:t>2</a:t>
            </a:r>
          </a:p>
        </p:txBody>
      </p:sp>
      <p:sp>
        <p:nvSpPr>
          <p:cNvPr id="89116" name="Text Box 28"/>
          <p:cNvSpPr txBox="1">
            <a:spLocks noChangeArrowheads="1"/>
          </p:cNvSpPr>
          <p:nvPr/>
        </p:nvSpPr>
        <p:spPr bwMode="auto">
          <a:xfrm>
            <a:off x="6999288" y="5638800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/>
              <a:t>True for </a:t>
            </a:r>
            <a:r>
              <a:rPr lang="en-US" sz="1600" b="1"/>
              <a:t>all</a:t>
            </a:r>
            <a:r>
              <a:rPr lang="en-US" sz="1600"/>
              <a:t> particles</a:t>
            </a:r>
          </a:p>
          <a:p>
            <a:r>
              <a:rPr lang="en-US" sz="1600"/>
              <a:t>with same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</a:t>
            </a:r>
            <a:r>
              <a:rPr lang="en-US" dirty="0" err="1"/>
              <a:t>/</a:t>
            </a:r>
            <a:r>
              <a:rPr lang="en-US" dirty="0" err="1" smtClean="0"/>
              <a:t>dX</a:t>
            </a:r>
            <a:r>
              <a:rPr lang="en-US" dirty="0" smtClean="0"/>
              <a:t> and Momentum</a:t>
            </a:r>
            <a:endParaRPr lang="en-US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35483" cy="5330825"/>
          </a:xfrm>
        </p:spPr>
        <p:txBody>
          <a:bodyPr/>
          <a:lstStyle/>
          <a:p>
            <a:r>
              <a:rPr lang="en-US" dirty="0" smtClean="0"/>
              <a:t>For a given medium, </a:t>
            </a:r>
            <a:r>
              <a:rPr lang="en-US" i="1" dirty="0" err="1" smtClean="0">
                <a:latin typeface="Times New Roman" pitchFamily="58" charset="0"/>
              </a:rPr>
              <a:t>dE</a:t>
            </a:r>
            <a:r>
              <a:rPr lang="en-US" i="1" dirty="0" err="1">
                <a:latin typeface="Times New Roman" pitchFamily="58" charset="0"/>
              </a:rPr>
              <a:t>/dX</a:t>
            </a:r>
            <a:r>
              <a:rPr lang="en-US" dirty="0" smtClean="0"/>
              <a:t> depends only on </a:t>
            </a:r>
            <a:r>
              <a:rPr lang="en-US" i="1" dirty="0" err="1" smtClean="0">
                <a:latin typeface="Symbol" charset="2"/>
                <a:cs typeface="Symbol" charset="2"/>
              </a:rPr>
              <a:t>b</a:t>
            </a:r>
            <a:endParaRPr lang="en-US" dirty="0" smtClean="0"/>
          </a:p>
          <a:p>
            <a:r>
              <a:rPr lang="en-US" i="1" dirty="0" err="1" smtClean="0">
                <a:latin typeface="Symbol" pitchFamily="58" charset="2"/>
                <a:sym typeface="Symbol" pitchFamily="58" charset="2"/>
              </a:rPr>
              <a:t></a:t>
            </a:r>
            <a:r>
              <a:rPr lang="en-US" dirty="0"/>
              <a:t>=</a:t>
            </a:r>
            <a:r>
              <a:rPr lang="en-US" i="1" dirty="0">
                <a:latin typeface="Times New Roman" pitchFamily="58" charset="0"/>
              </a:rPr>
              <a:t>p/</a:t>
            </a:r>
            <a:r>
              <a:rPr lang="en-US" i="1" dirty="0" smtClean="0">
                <a:latin typeface="Times New Roman" pitchFamily="58" charset="0"/>
              </a:rPr>
              <a:t>mc</a:t>
            </a:r>
            <a:r>
              <a:rPr lang="en-US" i="1" dirty="0" smtClean="0"/>
              <a:t> =&gt;</a:t>
            </a:r>
            <a:r>
              <a:rPr lang="en-US" dirty="0" smtClean="0"/>
              <a:t> for given momentum, </a:t>
            </a:r>
            <a:r>
              <a:rPr lang="en-US" i="1" dirty="0" err="1" smtClean="0">
                <a:latin typeface="Symbol" charset="2"/>
                <a:cs typeface="Symbol" charset="2"/>
              </a:rPr>
              <a:t>b</a:t>
            </a:r>
            <a:r>
              <a:rPr lang="en-US" i="1" dirty="0" smtClean="0">
                <a:latin typeface="Times New Roman" pitchFamily="58" charset="0"/>
              </a:rPr>
              <a:t> </a:t>
            </a:r>
            <a:r>
              <a:rPr lang="en-US" dirty="0" smtClean="0"/>
              <a:t>and hence </a:t>
            </a:r>
            <a:r>
              <a:rPr lang="en-US" i="1" dirty="0" err="1" smtClean="0">
                <a:latin typeface="Times New Roman" pitchFamily="58" charset="0"/>
              </a:rPr>
              <a:t>dE/dX</a:t>
            </a:r>
            <a:r>
              <a:rPr lang="en-US" dirty="0" smtClean="0"/>
              <a:t> are </a:t>
            </a:r>
            <a:r>
              <a:rPr lang="en-US" dirty="0"/>
              <a:t>different for particles with different </a:t>
            </a:r>
            <a:r>
              <a:rPr lang="en-US" dirty="0" smtClean="0"/>
              <a:t>masses: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A0487-FF49-46DA-B0AA-94D2D819F1AC}" type="slidenum">
              <a:rPr lang="en-US"/>
              <a:pPr/>
              <a:t>23</a:t>
            </a:fld>
            <a:endParaRPr lang="en-US"/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667000"/>
            <a:ext cx="3876546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6172200" y="2362200"/>
            <a:ext cx="1911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Ar/CH</a:t>
            </a:r>
            <a:r>
              <a:rPr lang="en-US" sz="1600" baseline="-25000" dirty="0"/>
              <a:t>4</a:t>
            </a:r>
            <a:r>
              <a:rPr lang="en-US" sz="1600" dirty="0"/>
              <a:t> (80%/20%)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76600" y="1905000"/>
          <a:ext cx="1752600" cy="781565"/>
        </p:xfrm>
        <a:graphic>
          <a:graphicData uri="http://schemas.openxmlformats.org/presentationml/2006/ole">
            <p:oleObj spid="_x0000_s137218" name="Equation" r:id="rId5" imgW="939800" imgH="419100" progId="Equation.3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81940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-112" charset="2"/>
              <a:buBlip>
                <a:blip r:embed="rId6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Measurement of both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/>
                <a:ea typeface="ＭＳ Ｐゴシック" pitchFamily="-112" charset="-128"/>
                <a:cs typeface="Times New Roman"/>
              </a:rPr>
              <a:t>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and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58" charset="0"/>
                <a:ea typeface="ＭＳ Ｐゴシック" pitchFamily="-112" charset="-128"/>
                <a:cs typeface="ＭＳ Ｐゴシック" pitchFamily="-112" charset="-128"/>
              </a:rPr>
              <a:t>dE/dX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 can be used to distinguish between different types of charged particle, especially for energies below minimum ionizing value: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5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Landau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Bethe Bloch formula gives </a:t>
            </a:r>
            <a:r>
              <a:rPr lang="en-US" b="1" dirty="0"/>
              <a:t>average</a:t>
            </a:r>
            <a:r>
              <a:rPr lang="en-US" dirty="0"/>
              <a:t> energy loss</a:t>
            </a:r>
          </a:p>
          <a:p>
            <a:r>
              <a:rPr lang="en-US" dirty="0"/>
              <a:t>Fluctuations about the mean value are significant and non-</a:t>
            </a:r>
            <a:r>
              <a:rPr lang="en-US" dirty="0" err="1"/>
              <a:t>gaussian</a:t>
            </a:r>
            <a:endParaRPr lang="en-US" dirty="0"/>
          </a:p>
          <a:p>
            <a:pPr lvl="1"/>
            <a:r>
              <a:rPr lang="en-US" dirty="0"/>
              <a:t>Collisions with small energy transfers are more probable</a:t>
            </a:r>
          </a:p>
          <a:p>
            <a:pPr lvl="1">
              <a:buFont typeface="Symbol" pitchFamily="58" charset="2"/>
              <a:buChar char=""/>
            </a:pPr>
            <a:r>
              <a:rPr lang="en-US" dirty="0"/>
              <a:t>Most probable energy loss shifted to lower values</a:t>
            </a:r>
          </a:p>
          <a:p>
            <a:pPr lvl="1">
              <a:buFont typeface="Symbol" pitchFamily="58" charset="2"/>
              <a:buChar char=""/>
            </a:pP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998B96D-87AC-4ECE-9250-BFF68DE8A3B6}" type="slidenum">
              <a:rPr lang="en-US"/>
              <a:pPr/>
              <a:t>24</a:t>
            </a:fld>
            <a:endParaRPr lang="en-US" dirty="0"/>
          </a:p>
        </p:txBody>
      </p:sp>
      <p:grpSp>
        <p:nvGrpSpPr>
          <p:cNvPr id="96265" name="Group 9"/>
          <p:cNvGrpSpPr>
            <a:grpSpLocks/>
          </p:cNvGrpSpPr>
          <p:nvPr/>
        </p:nvGrpSpPr>
        <p:grpSpPr bwMode="auto">
          <a:xfrm>
            <a:off x="2133600" y="2743200"/>
            <a:ext cx="3581400" cy="3048000"/>
            <a:chOff x="1344" y="1728"/>
            <a:chExt cx="2256" cy="1920"/>
          </a:xfrm>
        </p:grpSpPr>
        <p:grpSp>
          <p:nvGrpSpPr>
            <p:cNvPr id="96260" name="Group 4"/>
            <p:cNvGrpSpPr>
              <a:grpSpLocks/>
            </p:cNvGrpSpPr>
            <p:nvPr/>
          </p:nvGrpSpPr>
          <p:grpSpPr bwMode="auto">
            <a:xfrm>
              <a:off x="1344" y="1728"/>
              <a:ext cx="2256" cy="1920"/>
              <a:chOff x="240" y="1488"/>
              <a:chExt cx="1948" cy="1614"/>
            </a:xfrm>
          </p:grpSpPr>
          <p:pic>
            <p:nvPicPr>
              <p:cNvPr id="96261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0" y="1488"/>
                <a:ext cx="1948" cy="16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6262" name="Rectangle 6"/>
              <p:cNvSpPr>
                <a:spLocks noChangeArrowheads="1"/>
              </p:cNvSpPr>
              <p:nvPr/>
            </p:nvSpPr>
            <p:spPr bwMode="auto">
              <a:xfrm>
                <a:off x="1152" y="2304"/>
                <a:ext cx="48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6263" name="Text Box 7"/>
            <p:cNvSpPr txBox="1">
              <a:spLocks noChangeArrowheads="1"/>
            </p:cNvSpPr>
            <p:nvPr/>
          </p:nvSpPr>
          <p:spPr bwMode="auto">
            <a:xfrm>
              <a:off x="2503" y="2784"/>
              <a:ext cx="8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“Landau Tail”</a:t>
              </a:r>
            </a:p>
          </p:txBody>
        </p:sp>
        <p:sp>
          <p:nvSpPr>
            <p:cNvPr id="96264" name="Line 8"/>
            <p:cNvSpPr>
              <a:spLocks noChangeShapeType="1"/>
            </p:cNvSpPr>
            <p:nvPr/>
          </p:nvSpPr>
          <p:spPr bwMode="auto">
            <a:xfrm flipH="1">
              <a:off x="2640" y="297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1600" y="3276600"/>
            <a:ext cx="20438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Gaussian fluctuation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rot="10800000" flipV="1">
            <a:off x="3352800" y="3505200"/>
            <a:ext cx="1828800" cy="533400"/>
          </a:xfrm>
          <a:prstGeom prst="straightConnector1">
            <a:avLst/>
          </a:prstGeom>
          <a:solidFill>
            <a:srgbClr val="B7C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04800" y="2895600"/>
            <a:ext cx="16673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Below excitation</a:t>
            </a:r>
          </a:p>
          <a:p>
            <a:r>
              <a:rPr lang="en-US" sz="1600" dirty="0" smtClean="0"/>
              <a:t>threshold</a:t>
            </a:r>
            <a:endParaRPr lang="en-US" sz="16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752600" y="3352800"/>
            <a:ext cx="1066800" cy="990600"/>
          </a:xfrm>
          <a:prstGeom prst="straightConnector1">
            <a:avLst/>
          </a:prstGeom>
          <a:solidFill>
            <a:srgbClr val="B7C1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Landau Tails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569325" cy="5330825"/>
          </a:xfrm>
        </p:spPr>
        <p:txBody>
          <a:bodyPr/>
          <a:lstStyle/>
          <a:p>
            <a:r>
              <a:rPr lang="en-US" dirty="0"/>
              <a:t>Real detector measures the energy ΔE deposited in a layer of finite thickness 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</a:t>
            </a:r>
            <a:r>
              <a:rPr lang="en-US" dirty="0" err="1"/>
              <a:t>x</a:t>
            </a:r>
            <a:r>
              <a:rPr lang="en-US" dirty="0"/>
              <a:t>.</a:t>
            </a:r>
          </a:p>
          <a:p>
            <a:r>
              <a:rPr lang="en-US" dirty="0"/>
              <a:t>For thin layers or low density materials:</a:t>
            </a:r>
          </a:p>
          <a:p>
            <a:pPr lvl="1"/>
            <a:r>
              <a:rPr lang="en-US" dirty="0"/>
              <a:t>Few collisions, some with high energy transfer.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buFont typeface="Symbol" pitchFamily="58" charset="2"/>
              <a:buChar char=""/>
            </a:pPr>
            <a:r>
              <a:rPr lang="en-US" dirty="0"/>
              <a:t>Energy loss distributions show large fluctuations towards high losses</a:t>
            </a:r>
          </a:p>
          <a:p>
            <a:pPr lvl="1">
              <a:buFont typeface="Symbol" pitchFamily="58" charset="2"/>
              <a:buChar char=""/>
            </a:pPr>
            <a:r>
              <a:rPr lang="en-US" dirty="0"/>
              <a:t>Long Landau tails</a:t>
            </a:r>
          </a:p>
          <a:p>
            <a:r>
              <a:rPr lang="en-US" dirty="0"/>
              <a:t>For thick layers and high density materials:</a:t>
            </a:r>
          </a:p>
          <a:p>
            <a:pPr lvl="1"/>
            <a:r>
              <a:rPr lang="en-US" dirty="0"/>
              <a:t>Many collisions</a:t>
            </a:r>
          </a:p>
          <a:p>
            <a:pPr lvl="1"/>
            <a:r>
              <a:rPr lang="en-US" dirty="0"/>
              <a:t>Central limit theorem: distribution </a:t>
            </a:r>
            <a:r>
              <a:rPr lang="en-US" dirty="0" err="1">
                <a:sym typeface="Symbol" pitchFamily="58" charset="2"/>
              </a:rPr>
              <a:t></a:t>
            </a:r>
            <a:r>
              <a:rPr lang="en-US" dirty="0"/>
              <a:t> Gaussian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958C7F-8E9A-40E5-860D-20CFAF9596A5}" type="slidenum">
              <a:rPr lang="en-US"/>
              <a:pPr/>
              <a:t>25</a:t>
            </a:fld>
            <a:endParaRPr lang="en-US"/>
          </a:p>
        </p:txBody>
      </p:sp>
      <p:pic>
        <p:nvPicPr>
          <p:cNvPr id="9319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524000"/>
            <a:ext cx="179705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5257800"/>
            <a:ext cx="502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9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419600"/>
            <a:ext cx="17526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200" name="Line 16"/>
          <p:cNvSpPr>
            <a:spLocks noChangeShapeType="1"/>
          </p:cNvSpPr>
          <p:nvPr/>
        </p:nvSpPr>
        <p:spPr bwMode="auto">
          <a:xfrm flipV="1">
            <a:off x="1905000" y="2514600"/>
            <a:ext cx="23622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2362200" y="2819400"/>
            <a:ext cx="1524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 flipV="1">
            <a:off x="2166938" y="2684463"/>
            <a:ext cx="101600" cy="1778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3" name="Line 19"/>
          <p:cNvSpPr>
            <a:spLocks noChangeShapeType="1"/>
          </p:cNvSpPr>
          <p:nvPr/>
        </p:nvSpPr>
        <p:spPr bwMode="auto">
          <a:xfrm>
            <a:off x="2895600" y="2743200"/>
            <a:ext cx="152400" cy="76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4" name="Line 20"/>
          <p:cNvSpPr>
            <a:spLocks noChangeShapeType="1"/>
          </p:cNvSpPr>
          <p:nvPr/>
        </p:nvSpPr>
        <p:spPr bwMode="auto">
          <a:xfrm>
            <a:off x="3081338" y="2727325"/>
            <a:ext cx="1201737" cy="254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5" name="Line 21"/>
          <p:cNvSpPr>
            <a:spLocks noChangeShapeType="1"/>
          </p:cNvSpPr>
          <p:nvPr/>
        </p:nvSpPr>
        <p:spPr bwMode="auto">
          <a:xfrm flipV="1">
            <a:off x="3454400" y="2514600"/>
            <a:ext cx="127000" cy="127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2133600" y="2362200"/>
            <a:ext cx="320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Times New Roman" pitchFamily="58" charset="0"/>
              </a:rPr>
              <a:t>e</a:t>
            </a:r>
            <a:r>
              <a:rPr lang="en-US" sz="1600" baseline="30000">
                <a:solidFill>
                  <a:schemeClr val="accent2"/>
                </a:solidFill>
              </a:rPr>
              <a:t>-</a:t>
            </a:r>
            <a:endParaRPr lang="en-US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4267200" y="2819400"/>
            <a:ext cx="1058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Symbol" pitchFamily="58" charset="2"/>
                <a:sym typeface="Symbol" pitchFamily="58" charset="2"/>
              </a:rPr>
              <a:t></a:t>
            </a:r>
            <a:r>
              <a:rPr lang="en-US" sz="1600">
                <a:solidFill>
                  <a:schemeClr val="accent2"/>
                </a:solidFill>
              </a:rPr>
              <a:t>electron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Landau 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568103" cy="1981200"/>
          </a:xfrm>
        </p:spPr>
        <p:txBody>
          <a:bodyPr/>
          <a:lstStyle/>
          <a:p>
            <a:r>
              <a:rPr lang="en-US" dirty="0" smtClean="0"/>
              <a:t>Restricted </a:t>
            </a:r>
            <a:r>
              <a:rPr lang="en-US" dirty="0" err="1" smtClean="0"/>
              <a:t>dE/dX</a:t>
            </a:r>
            <a:r>
              <a:rPr lang="en-US" dirty="0" smtClean="0"/>
              <a:t>:  mean of truncated distribution excluding energy transfers above some threshold</a:t>
            </a:r>
          </a:p>
          <a:p>
            <a:pPr lvl="1"/>
            <a:r>
              <a:rPr lang="en-US" dirty="0" smtClean="0"/>
              <a:t>Useful for thin detectors in which </a:t>
            </a: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-</a:t>
            </a:r>
            <a:r>
              <a:rPr lang="en-US" dirty="0" smtClean="0"/>
              <a:t>electrons can escape the detector (energy loss not measured)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452AAF-2F29-48D1-8D12-B5EB9E37B34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51554" name="Object 2"/>
          <p:cNvGraphicFramePr>
            <a:graphicFrameLocks noChangeAspect="1"/>
          </p:cNvGraphicFramePr>
          <p:nvPr/>
        </p:nvGraphicFramePr>
        <p:xfrm>
          <a:off x="2133600" y="2590800"/>
          <a:ext cx="2508250" cy="664616"/>
        </p:xfrm>
        <a:graphic>
          <a:graphicData uri="http://schemas.openxmlformats.org/presentationml/2006/ole">
            <p:oleObj spid="_x0000_s136194" name="Equation" r:id="rId3" imgW="1485900" imgH="393700" progId="Equation.3">
              <p:embed/>
            </p:oleObj>
          </a:graphicData>
        </a:graphic>
      </p:graphicFrame>
      <p:graphicFrame>
        <p:nvGraphicFramePr>
          <p:cNvPr id="151555" name="Object 3"/>
          <p:cNvGraphicFramePr>
            <a:graphicFrameLocks noChangeAspect="1"/>
          </p:cNvGraphicFramePr>
          <p:nvPr/>
        </p:nvGraphicFramePr>
        <p:xfrm>
          <a:off x="914400" y="1828800"/>
          <a:ext cx="1981200" cy="604758"/>
        </p:xfrm>
        <a:graphic>
          <a:graphicData uri="http://schemas.openxmlformats.org/presentationml/2006/ole">
            <p:oleObj spid="_x0000_s136195" name="Equation" r:id="rId4" imgW="1206500" imgH="3683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2667000"/>
            <a:ext cx="89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where</a:t>
            </a:r>
            <a:endParaRPr lang="en-US" sz="2000" dirty="0"/>
          </a:p>
        </p:txBody>
      </p:sp>
      <p:pic>
        <p:nvPicPr>
          <p:cNvPr id="9" name="Picture 8" descr="F:\wcameron\Detectors\Bitmaps\landau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609600"/>
            <a:ext cx="3200400" cy="3200400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1" y="990600"/>
            <a:ext cx="510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-112" charset="2"/>
              <a:buBlip>
                <a:blip r:embed="rId6"/>
              </a:buBlip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An approximation to the probability of ejecting a </a:t>
            </a:r>
            <a:r>
              <a:rPr kumimoji="0" lang="en-GB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ymbol" charset="2"/>
                <a:ea typeface="ＭＳ Ｐゴシック" pitchFamily="-112" charset="-128"/>
                <a:cs typeface="Symbol" charset="2"/>
              </a:rPr>
              <a:t>d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-electron of energy E is: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tabLst/>
              <a:defRPr/>
            </a:pPr>
            <a:endParaRPr kumimoji="0" lang="en-US" sz="19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-112" charset="2"/>
              <a:buBlip>
                <a:blip r:embed="rId6"/>
              </a:buBlip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Range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heavy particle slows down in matter, rate of energy loss increases, since </a:t>
            </a:r>
            <a:r>
              <a:rPr lang="en-US" i="1" dirty="0" err="1">
                <a:latin typeface="Times New Roman" pitchFamily="58" charset="0"/>
              </a:rPr>
              <a:t>dE/dX</a:t>
            </a:r>
            <a:r>
              <a:rPr lang="en-US" dirty="0">
                <a:latin typeface="Times New Roman" pitchFamily="58" charset="0"/>
              </a:rPr>
              <a:t> </a:t>
            </a:r>
            <a:r>
              <a:rPr lang="en-US" dirty="0">
                <a:latin typeface="Times New Roman" pitchFamily="58" charset="0"/>
                <a:sym typeface="Symbol" pitchFamily="58" charset="2"/>
              </a:rPr>
              <a:t></a:t>
            </a:r>
            <a:r>
              <a:rPr lang="en-US" dirty="0">
                <a:latin typeface="Times New Roman" pitchFamily="58" charset="0"/>
              </a:rPr>
              <a:t>1/</a:t>
            </a:r>
            <a:r>
              <a:rPr lang="en-US" i="1" dirty="0">
                <a:latin typeface="Symbol" pitchFamily="58" charset="2"/>
                <a:sym typeface="Symbol" pitchFamily="58" charset="2"/>
              </a:rPr>
              <a:t></a:t>
            </a:r>
            <a:r>
              <a:rPr lang="en-US" baseline="30000" dirty="0">
                <a:latin typeface="Times New Roman" pitchFamily="58" charset="0"/>
              </a:rPr>
              <a:t>2</a:t>
            </a:r>
            <a:endParaRPr lang="en-US" dirty="0"/>
          </a:p>
          <a:p>
            <a:pPr lvl="1"/>
            <a:r>
              <a:rPr lang="en-US" dirty="0"/>
              <a:t>Most of the energy loss occurs at the end of the path</a:t>
            </a:r>
          </a:p>
          <a:p>
            <a:pPr lvl="1"/>
            <a:r>
              <a:rPr lang="en-US" dirty="0"/>
              <a:t>As a result, a beam of </a:t>
            </a:r>
            <a:r>
              <a:rPr lang="en-US" dirty="0" smtClean="0"/>
              <a:t>mono-energetic </a:t>
            </a:r>
            <a:r>
              <a:rPr lang="en-US" dirty="0"/>
              <a:t>stable charged particles will travel approximately the same distance in matter - referred to as the </a:t>
            </a:r>
            <a:r>
              <a:rPr lang="en-US" dirty="0" smtClean="0"/>
              <a:t>range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Medical application:  treatment of tumors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63C6D7-D620-4CD0-AC8E-7D5764C2F786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97306" name="Group 26"/>
          <p:cNvGrpSpPr>
            <a:grpSpLocks/>
          </p:cNvGrpSpPr>
          <p:nvPr/>
        </p:nvGrpSpPr>
        <p:grpSpPr bwMode="auto">
          <a:xfrm>
            <a:off x="685800" y="3276600"/>
            <a:ext cx="3389313" cy="2133600"/>
            <a:chOff x="432" y="2304"/>
            <a:chExt cx="2135" cy="1344"/>
          </a:xfrm>
        </p:grpSpPr>
        <p:pic>
          <p:nvPicPr>
            <p:cNvPr id="97290" name="Picture 10" descr="brag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8" y="2304"/>
              <a:ext cx="1779" cy="1169"/>
            </a:xfrm>
            <a:prstGeom prst="rect">
              <a:avLst/>
            </a:prstGeom>
            <a:noFill/>
          </p:spPr>
        </p:pic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1556" y="3456"/>
              <a:ext cx="10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Penetration depth</a:t>
              </a:r>
            </a:p>
          </p:txBody>
        </p:sp>
        <p:sp>
          <p:nvSpPr>
            <p:cNvPr id="97292" name="Text Box 12"/>
            <p:cNvSpPr txBox="1">
              <a:spLocks noChangeArrowheads="1"/>
            </p:cNvSpPr>
            <p:nvPr/>
          </p:nvSpPr>
          <p:spPr bwMode="auto">
            <a:xfrm>
              <a:off x="432" y="2390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i="1">
                  <a:latin typeface="Times New Roman" pitchFamily="58" charset="0"/>
                </a:rPr>
                <a:t>dE/dX</a:t>
              </a:r>
              <a:endParaRPr lang="en-US" sz="1600"/>
            </a:p>
          </p:txBody>
        </p:sp>
        <p:sp>
          <p:nvSpPr>
            <p:cNvPr id="97295" name="Line 15"/>
            <p:cNvSpPr>
              <a:spLocks noChangeShapeType="1"/>
            </p:cNvSpPr>
            <p:nvPr/>
          </p:nvSpPr>
          <p:spPr bwMode="auto">
            <a:xfrm flipV="1">
              <a:off x="858" y="230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6" name="Line 16"/>
            <p:cNvSpPr>
              <a:spLocks noChangeShapeType="1"/>
            </p:cNvSpPr>
            <p:nvPr/>
          </p:nvSpPr>
          <p:spPr bwMode="auto">
            <a:xfrm flipV="1">
              <a:off x="2473" y="3397"/>
              <a:ext cx="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8" name="Text Box 18"/>
            <p:cNvSpPr txBox="1">
              <a:spLocks noChangeArrowheads="1"/>
            </p:cNvSpPr>
            <p:nvPr/>
          </p:nvSpPr>
          <p:spPr bwMode="auto">
            <a:xfrm>
              <a:off x="1152" y="3024"/>
              <a:ext cx="89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“Bragg curve”</a:t>
              </a:r>
            </a:p>
          </p:txBody>
        </p:sp>
      </p:grpSp>
      <p:grpSp>
        <p:nvGrpSpPr>
          <p:cNvPr id="97307" name="Group 27"/>
          <p:cNvGrpSpPr>
            <a:grpSpLocks/>
          </p:cNvGrpSpPr>
          <p:nvPr/>
        </p:nvGrpSpPr>
        <p:grpSpPr bwMode="auto">
          <a:xfrm>
            <a:off x="4343400" y="3124200"/>
            <a:ext cx="3797300" cy="2286000"/>
            <a:chOff x="2784" y="2208"/>
            <a:chExt cx="2392" cy="1440"/>
          </a:xfrm>
        </p:grpSpPr>
        <p:pic>
          <p:nvPicPr>
            <p:cNvPr id="97299" name="Picture 19" descr="transmiss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08" y="2304"/>
              <a:ext cx="1666" cy="1169"/>
            </a:xfrm>
            <a:prstGeom prst="rect">
              <a:avLst/>
            </a:prstGeom>
            <a:noFill/>
          </p:spPr>
        </p:pic>
        <p:sp>
          <p:nvSpPr>
            <p:cNvPr id="97300" name="Line 20"/>
            <p:cNvSpPr>
              <a:spLocks noChangeShapeType="1"/>
            </p:cNvSpPr>
            <p:nvPr/>
          </p:nvSpPr>
          <p:spPr bwMode="auto">
            <a:xfrm flipV="1">
              <a:off x="4992" y="3408"/>
              <a:ext cx="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1" name="Line 21"/>
            <p:cNvSpPr>
              <a:spLocks noChangeShapeType="1"/>
            </p:cNvSpPr>
            <p:nvPr/>
          </p:nvSpPr>
          <p:spPr bwMode="auto">
            <a:xfrm flipV="1">
              <a:off x="3478" y="2251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2" name="Text Box 22"/>
            <p:cNvSpPr txBox="1">
              <a:spLocks noChangeArrowheads="1"/>
            </p:cNvSpPr>
            <p:nvPr/>
          </p:nvSpPr>
          <p:spPr bwMode="auto">
            <a:xfrm>
              <a:off x="4176" y="3456"/>
              <a:ext cx="10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Penetration depth</a:t>
              </a:r>
            </a:p>
          </p:txBody>
        </p:sp>
        <p:sp>
          <p:nvSpPr>
            <p:cNvPr id="97303" name="Text Box 23"/>
            <p:cNvSpPr txBox="1">
              <a:spLocks noChangeArrowheads="1"/>
            </p:cNvSpPr>
            <p:nvPr/>
          </p:nvSpPr>
          <p:spPr bwMode="auto">
            <a:xfrm>
              <a:off x="2784" y="2352"/>
              <a:ext cx="7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Transmitted</a:t>
              </a:r>
            </a:p>
            <a:p>
              <a:r>
                <a:rPr lang="en-US" sz="1400"/>
                <a:t>Fraction</a:t>
              </a:r>
            </a:p>
          </p:txBody>
        </p:sp>
        <p:sp>
          <p:nvSpPr>
            <p:cNvPr id="97304" name="Text Box 24"/>
            <p:cNvSpPr txBox="1">
              <a:spLocks noChangeArrowheads="1"/>
            </p:cNvSpPr>
            <p:nvPr/>
          </p:nvSpPr>
          <p:spPr bwMode="auto">
            <a:xfrm>
              <a:off x="4416" y="2208"/>
              <a:ext cx="40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/>
                <a:t>Mean</a:t>
              </a:r>
            </a:p>
            <a:p>
              <a:r>
                <a:rPr lang="en-US" sz="1400"/>
                <a:t>range</a:t>
              </a:r>
            </a:p>
          </p:txBody>
        </p:sp>
        <p:sp>
          <p:nvSpPr>
            <p:cNvPr id="97305" name="Line 25"/>
            <p:cNvSpPr>
              <a:spLocks noChangeShapeType="1"/>
            </p:cNvSpPr>
            <p:nvPr/>
          </p:nvSpPr>
          <p:spPr bwMode="auto">
            <a:xfrm flipV="1">
              <a:off x="4619" y="2544"/>
              <a:ext cx="0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Cherenkov Radiation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8568103" cy="5330825"/>
          </a:xfrm>
        </p:spPr>
        <p:txBody>
          <a:bodyPr/>
          <a:lstStyle/>
          <a:p>
            <a:r>
              <a:rPr lang="en-US" dirty="0"/>
              <a:t>Ionization</a:t>
            </a:r>
            <a:r>
              <a:rPr lang="en-US" dirty="0" smtClean="0"/>
              <a:t> or excitation through collisions is </a:t>
            </a:r>
            <a:r>
              <a:rPr lang="en-US" dirty="0"/>
              <a:t>the dominant </a:t>
            </a:r>
            <a:r>
              <a:rPr lang="en-US" dirty="0" smtClean="0"/>
              <a:t>mechanism </a:t>
            </a:r>
            <a:r>
              <a:rPr lang="en-US" dirty="0"/>
              <a:t>for energy loss for heavy charged particles</a:t>
            </a:r>
          </a:p>
          <a:p>
            <a:r>
              <a:rPr lang="en-US" dirty="0"/>
              <a:t>An additional </a:t>
            </a:r>
            <a:r>
              <a:rPr lang="en-US" dirty="0" smtClean="0"/>
              <a:t>mechanism, useful in particle detectors, is </a:t>
            </a:r>
            <a:r>
              <a:rPr lang="en-US" dirty="0"/>
              <a:t>Cherenkov radiation - occurs if the particle is moving faster than the speed of light in the medium:</a:t>
            </a:r>
          </a:p>
          <a:p>
            <a:endParaRPr lang="en-US" dirty="0"/>
          </a:p>
          <a:p>
            <a:pPr lvl="5"/>
            <a:endParaRPr lang="en-US" dirty="0" smtClean="0"/>
          </a:p>
          <a:p>
            <a:r>
              <a:rPr lang="en-US" dirty="0" smtClean="0"/>
              <a:t>The charged particle polarizes atoms in the medium which return </a:t>
            </a:r>
            <a:r>
              <a:rPr lang="en-US" dirty="0"/>
              <a:t>rapidly to the ground state, emitting radiation.  An electromagnetic </a:t>
            </a:r>
            <a:r>
              <a:rPr lang="en-US" b="1" dirty="0"/>
              <a:t>shock wave</a:t>
            </a:r>
            <a:r>
              <a:rPr lang="en-US" dirty="0"/>
              <a:t> is the result: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801800-C0C3-462F-A2C5-6A77DF9FD024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2057400" y="2514600"/>
          <a:ext cx="2374900" cy="452438"/>
        </p:xfrm>
        <a:graphic>
          <a:graphicData uri="http://schemas.openxmlformats.org/presentationml/2006/ole">
            <p:oleObj spid="_x0000_s131076" name="Equation" r:id="rId3" imgW="1066800" imgH="203200" progId="Equation.3">
              <p:embed/>
            </p:oleObj>
          </a:graphicData>
        </a:graphic>
      </p:graphicFrame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4924425" y="2760663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refractive index</a:t>
            </a:r>
          </a:p>
        </p:txBody>
      </p:sp>
      <p:sp>
        <p:nvSpPr>
          <p:cNvPr id="131078" name="Line 6"/>
          <p:cNvSpPr>
            <a:spLocks noChangeShapeType="1"/>
          </p:cNvSpPr>
          <p:nvPr/>
        </p:nvSpPr>
        <p:spPr bwMode="auto">
          <a:xfrm flipH="1" flipV="1">
            <a:off x="4425950" y="2736850"/>
            <a:ext cx="544513" cy="153988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1083" name="Group 11"/>
          <p:cNvGrpSpPr>
            <a:grpSpLocks/>
          </p:cNvGrpSpPr>
          <p:nvPr/>
        </p:nvGrpSpPr>
        <p:grpSpPr bwMode="auto">
          <a:xfrm>
            <a:off x="3581400" y="3886200"/>
            <a:ext cx="2925762" cy="2327275"/>
            <a:chOff x="1133" y="2400"/>
            <a:chExt cx="1843" cy="1466"/>
          </a:xfrm>
        </p:grpSpPr>
        <p:pic>
          <p:nvPicPr>
            <p:cNvPr id="131079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92" y="2400"/>
              <a:ext cx="1584" cy="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1080" name="Oval 8"/>
            <p:cNvSpPr>
              <a:spLocks noChangeArrowheads="1"/>
            </p:cNvSpPr>
            <p:nvPr/>
          </p:nvSpPr>
          <p:spPr bwMode="auto">
            <a:xfrm>
              <a:off x="1133" y="2531"/>
              <a:ext cx="1232" cy="123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1965" y="2819"/>
              <a:ext cx="641" cy="6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082" name="Oval 10"/>
            <p:cNvSpPr>
              <a:spLocks noChangeArrowheads="1"/>
            </p:cNvSpPr>
            <p:nvPr/>
          </p:nvSpPr>
          <p:spPr bwMode="auto">
            <a:xfrm>
              <a:off x="2425" y="2978"/>
              <a:ext cx="314" cy="3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6629400" y="4267200"/>
            <a:ext cx="2090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Coherent conical</a:t>
            </a:r>
          </a:p>
          <a:p>
            <a:r>
              <a:rPr lang="en-US" sz="2000" dirty="0" err="1"/>
              <a:t>wavefront</a:t>
            </a:r>
            <a:endParaRPr lang="en-US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Cherenkov Radiation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</a:t>
            </a:r>
            <a:r>
              <a:rPr lang="en-US" dirty="0"/>
              <a:t>(analogous to shock wave for supersonic aircraft) is emitted at a well defined angle </a:t>
            </a:r>
            <a:r>
              <a:rPr lang="en-US" dirty="0" err="1"/>
              <a:t>w.r.t</a:t>
            </a:r>
            <a:r>
              <a:rPr lang="en-US" dirty="0"/>
              <a:t>. the trajectory of the </a:t>
            </a:r>
            <a:r>
              <a:rPr lang="en-US" dirty="0" smtClean="0"/>
              <a:t>particle: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Symbol" pitchFamily="60" charset="2"/>
              <a:buChar char=""/>
            </a:pPr>
            <a:r>
              <a:rPr lang="en-US" dirty="0" smtClean="0"/>
              <a:t>Can determine 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</a:t>
            </a:r>
            <a:r>
              <a:rPr lang="en-US" dirty="0"/>
              <a:t> by measuring </a:t>
            </a:r>
            <a:r>
              <a:rPr lang="en-US" dirty="0">
                <a:latin typeface="Symbol" pitchFamily="58" charset="2"/>
                <a:sym typeface="Symbol" pitchFamily="58" charset="2"/>
              </a:rPr>
              <a:t></a:t>
            </a:r>
            <a:r>
              <a:rPr lang="en-US" baseline="-25000" dirty="0"/>
              <a:t>C</a:t>
            </a:r>
            <a:r>
              <a:rPr lang="en-US" dirty="0"/>
              <a:t>.  If momentum is measured independently, can measure the mass of the </a:t>
            </a:r>
            <a:r>
              <a:rPr lang="en-US" dirty="0" smtClean="0"/>
              <a:t>particle.</a:t>
            </a:r>
          </a:p>
          <a:p>
            <a:r>
              <a:rPr lang="en-US" dirty="0" smtClean="0"/>
              <a:t>Energy loss is small compared to collision energy loss and is already taken into account in the Bethe Bloch formula.</a:t>
            </a:r>
          </a:p>
          <a:p>
            <a:pPr>
              <a:buFont typeface="Symbol" pitchFamily="58" charset="2"/>
              <a:buChar char=""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EEFBB-9952-4E24-9857-DC1FB219D4BD}" type="slidenum">
              <a:rPr lang="en-US"/>
              <a:pPr/>
              <a:t>29</a:t>
            </a:fld>
            <a:endParaRPr lang="en-US" dirty="0"/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2971800" y="1676400"/>
          <a:ext cx="1776413" cy="679450"/>
        </p:xfrm>
        <a:graphic>
          <a:graphicData uri="http://schemas.openxmlformats.org/presentationml/2006/ole">
            <p:oleObj spid="_x0000_s132100" name="Equation" r:id="rId3" imgW="1028700" imgH="39370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Lecture 1:</a:t>
            </a:r>
          </a:p>
          <a:p>
            <a:pPr lvl="1"/>
            <a:r>
              <a:rPr lang="en-US"/>
              <a:t>Concepts of particle detection: what can we detect?</a:t>
            </a:r>
          </a:p>
          <a:p>
            <a:pPr lvl="1"/>
            <a:r>
              <a:rPr lang="en-US"/>
              <a:t>Basic design of particle detectors</a:t>
            </a:r>
          </a:p>
          <a:p>
            <a:pPr lvl="1"/>
            <a:r>
              <a:rPr lang="en-US"/>
              <a:t>Energy loss of charged particles in matter:  Bethe Bloch formula</a:t>
            </a:r>
          </a:p>
          <a:p>
            <a:r>
              <a:rPr lang="en-US"/>
              <a:t>Lecture 2: </a:t>
            </a:r>
          </a:p>
          <a:p>
            <a:pPr lvl="1"/>
            <a:r>
              <a:rPr lang="en-US"/>
              <a:t>Energy loss through Bremsstrahlung radiation (electrons)</a:t>
            </a:r>
          </a:p>
          <a:p>
            <a:pPr lvl="1"/>
            <a:r>
              <a:rPr lang="en-US"/>
              <a:t>Momentum measurement in a magnetic field</a:t>
            </a:r>
          </a:p>
          <a:p>
            <a:pPr lvl="1"/>
            <a:r>
              <a:rPr lang="en-US"/>
              <a:t>Multiple Coulomb scattering - effect on momentum resolution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C2428-582B-47F3-B72B-9DDAD61806E8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Lecture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072A34-0F27-48A4-8598-DA79F3A29F8F}" type="slidenum">
              <a:rPr lang="en-US"/>
              <a:pPr/>
              <a:t>30</a:t>
            </a:fld>
            <a:endParaRPr lang="en-US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96863" y="866775"/>
            <a:ext cx="8569325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80000"/>
              <a:buFont typeface="Wingdings" pitchFamily="58" charset="2"/>
              <a:buBlip>
                <a:blip r:embed="rId2"/>
              </a:buBlip>
            </a:pPr>
            <a:r>
              <a:rPr lang="en-US" sz="2000">
                <a:solidFill>
                  <a:schemeClr val="accent2"/>
                </a:solidFill>
              </a:rPr>
              <a:t>Lecture 1: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Concepts of particle detection: what can we detect?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Basic design of particle detectors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Energy loss of charged particles in matter:  Bethe Bloch formula</a:t>
            </a:r>
          </a:p>
          <a:p>
            <a:pPr marL="342900" indent="-342900" algn="l">
              <a:lnSpc>
                <a:spcPct val="110000"/>
              </a:lnSpc>
              <a:spcBef>
                <a:spcPct val="20000"/>
              </a:spcBef>
              <a:buSzPct val="80000"/>
              <a:buFont typeface="Wingdings" pitchFamily="58" charset="2"/>
              <a:buBlip>
                <a:blip r:embed="rId2"/>
              </a:buBlip>
            </a:pPr>
            <a:r>
              <a:rPr lang="en-US" sz="2000">
                <a:solidFill>
                  <a:schemeClr val="accent2"/>
                </a:solidFill>
              </a:rPr>
              <a:t>Lecture 2: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Energy loss through Bremsstrahlung radiation (electrons)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Momentum measurement in a magnetic field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Multiple Coulomb scattering - effect on momentum resolution</a:t>
            </a:r>
          </a:p>
          <a:p>
            <a:pPr marL="742950" lvl="1" indent="-285750" algn="l">
              <a:spcBef>
                <a:spcPct val="20000"/>
              </a:spcBef>
              <a:buClr>
                <a:srgbClr val="FF0000"/>
              </a:buClr>
              <a:buSzPct val="60000"/>
              <a:buFont typeface="Wingdings" pitchFamily="58" charset="2"/>
              <a:buBlip>
                <a:blip r:embed="rId3"/>
              </a:buBlip>
            </a:pPr>
            <a:r>
              <a:rPr lang="en-US" sz="1900">
                <a:solidFill>
                  <a:schemeClr val="tx2"/>
                </a:solidFill>
                <a:ea typeface="ＭＳ Ｐゴシック" pitchFamily="58" charset="-128"/>
              </a:rPr>
              <a:t>Interaction of photons</a:t>
            </a:r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304800" y="914400"/>
            <a:ext cx="7848600" cy="1447800"/>
          </a:xfrm>
          <a:prstGeom prst="roundRect">
            <a:avLst>
              <a:gd name="adj" fmla="val 16667"/>
            </a:avLst>
          </a:prstGeom>
          <a:solidFill>
            <a:schemeClr val="bg1">
              <a:alpha val="5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Literature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Text books: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W. R. Leo, Techniques for Nuclear and Particle Physics Experiments, 2nd edition, Springer, </a:t>
            </a:r>
            <a:r>
              <a:rPr lang="en-US" dirty="0" smtClean="0"/>
              <a:t>1994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</a:t>
            </a:r>
            <a:r>
              <a:rPr lang="en-US" dirty="0"/>
              <a:t>. </a:t>
            </a:r>
            <a:r>
              <a:rPr lang="en-US" dirty="0" err="1"/>
              <a:t>Grupen</a:t>
            </a:r>
            <a:r>
              <a:rPr lang="en-US" dirty="0"/>
              <a:t>, Particle Detectors, Cambridge University Press, </a:t>
            </a:r>
            <a:r>
              <a:rPr lang="en-US" dirty="0" smtClean="0"/>
              <a:t>1996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K. </a:t>
            </a:r>
            <a:r>
              <a:rPr lang="en-US" dirty="0" err="1" smtClean="0"/>
              <a:t>Kleinknecht</a:t>
            </a:r>
            <a:r>
              <a:rPr lang="en-US" dirty="0" smtClean="0"/>
              <a:t>, Detectors for Particle Radiation, 2nd edition, Cambridge University Press, 1998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R.S. Gilmore, Single particle detection and measurement, </a:t>
            </a:r>
            <a:r>
              <a:rPr lang="en-US" dirty="0" err="1" smtClean="0"/>
              <a:t>Taylor&amp;Francis</a:t>
            </a:r>
            <a:r>
              <a:rPr lang="en-US" dirty="0" smtClean="0"/>
              <a:t>, 1992</a:t>
            </a:r>
          </a:p>
          <a:p>
            <a:pPr>
              <a:lnSpc>
                <a:spcPct val="100000"/>
              </a:lnSpc>
            </a:pPr>
            <a:r>
              <a:rPr lang="en-US" dirty="0"/>
              <a:t>Other sources: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Particle Data Book (Phys. Rev. D, Vol. 54, </a:t>
            </a:r>
            <a:r>
              <a:rPr lang="en-US" dirty="0" smtClean="0"/>
              <a:t>1996)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	https://pdg.web.cern.ch/pdg/2010/reviews/rpp2010-rev-passage-particles-matter.pdf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R. Bock, A. </a:t>
            </a:r>
            <a:r>
              <a:rPr lang="en-US" dirty="0" err="1" smtClean="0"/>
              <a:t>Vasilescu</a:t>
            </a:r>
            <a:r>
              <a:rPr lang="en-US" dirty="0" smtClean="0"/>
              <a:t>, Particle Data </a:t>
            </a:r>
            <a:r>
              <a:rPr lang="en-US" dirty="0" err="1" smtClean="0"/>
              <a:t>Briefbook</a:t>
            </a:r>
            <a:endParaRPr lang="en-US" dirty="0" smtClean="0"/>
          </a:p>
          <a:p>
            <a:pPr lvl="1">
              <a:lnSpc>
                <a:spcPct val="90000"/>
              </a:lnSpc>
              <a:buNone/>
            </a:pPr>
            <a:r>
              <a:rPr lang="en-US" dirty="0" smtClean="0"/>
              <a:t>	http</a:t>
            </a:r>
            <a:r>
              <a:rPr lang="en-US" dirty="0"/>
              <a:t>://</a:t>
            </a:r>
            <a:r>
              <a:rPr lang="en-US" dirty="0" err="1"/>
              <a:t>www.cern.ch/Physics/ParticleDetector/BriefBook</a:t>
            </a:r>
            <a:r>
              <a:rPr lang="en-US" dirty="0"/>
              <a:t>/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42DB9F-76F6-4803-B3B3-E7B5C115E34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detect?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800600"/>
            <a:ext cx="8593974" cy="11430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order to reconstruct information about the original particles produced in the interaction, need to</a:t>
            </a:r>
            <a:r>
              <a:rPr lang="en-US" dirty="0" smtClean="0"/>
              <a:t> identify the particle </a:t>
            </a:r>
            <a:r>
              <a:rPr lang="en-US" b="1" dirty="0" smtClean="0"/>
              <a:t>type</a:t>
            </a:r>
            <a:r>
              <a:rPr lang="en-US" dirty="0" smtClean="0"/>
              <a:t> and measure the </a:t>
            </a:r>
            <a:r>
              <a:rPr lang="en-US" b="1" dirty="0"/>
              <a:t>energy</a:t>
            </a:r>
            <a:r>
              <a:rPr lang="en-US" dirty="0"/>
              <a:t>, </a:t>
            </a:r>
            <a:r>
              <a:rPr lang="en-US" b="1" dirty="0" smtClean="0"/>
              <a:t>direction, </a:t>
            </a:r>
            <a:r>
              <a:rPr lang="en-US" b="1" dirty="0"/>
              <a:t>charge</a:t>
            </a:r>
            <a:r>
              <a:rPr lang="en-US" dirty="0" smtClean="0"/>
              <a:t> and of </a:t>
            </a:r>
            <a:r>
              <a:rPr lang="en-US" dirty="0"/>
              <a:t>all final state products as precisely as possible.</a:t>
            </a:r>
          </a:p>
        </p:txBody>
      </p:sp>
      <p:sp>
        <p:nvSpPr>
          <p:cNvPr id="4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012DFB-E545-4B2E-B803-7B3305659A9D}" type="slidenum">
              <a:rPr lang="en-US"/>
              <a:pPr/>
              <a:t>5</a:t>
            </a:fld>
            <a:endParaRPr lang="en-US"/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304800" y="685800"/>
            <a:ext cx="8569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-112" charset="2"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Only the final decay products are observed in the detector</a:t>
            </a:r>
          </a:p>
        </p:txBody>
      </p:sp>
      <p:pic>
        <p:nvPicPr>
          <p:cNvPr id="44" name="Picture 43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143000"/>
            <a:ext cx="3695246" cy="3673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we detect?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924800" cy="3962400"/>
          </a:xfrm>
        </p:spPr>
        <p:txBody>
          <a:bodyPr/>
          <a:lstStyle/>
          <a:p>
            <a:r>
              <a:rPr lang="en-US" dirty="0" smtClean="0"/>
              <a:t>We can </a:t>
            </a:r>
            <a:r>
              <a:rPr lang="en-US" dirty="0"/>
              <a:t>directly observe:</a:t>
            </a:r>
            <a:endParaRPr lang="en-US" dirty="0" smtClean="0"/>
          </a:p>
          <a:p>
            <a:pPr lvl="1"/>
            <a:r>
              <a:rPr lang="en-US" dirty="0" smtClean="0"/>
              <a:t>electrons</a:t>
            </a:r>
          </a:p>
          <a:p>
            <a:pPr lvl="1"/>
            <a:r>
              <a:rPr lang="en-US" dirty="0" err="1" smtClean="0"/>
              <a:t>muons</a:t>
            </a:r>
            <a:endParaRPr lang="en-US" dirty="0" smtClean="0"/>
          </a:p>
          <a:p>
            <a:pPr lvl="1"/>
            <a:r>
              <a:rPr lang="en-US" dirty="0" smtClean="0"/>
              <a:t>photons</a:t>
            </a:r>
          </a:p>
          <a:p>
            <a:pPr lvl="1"/>
            <a:r>
              <a:rPr lang="en-US" dirty="0" smtClean="0"/>
              <a:t>neutral and charged hadrons / jets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  <a:latin typeface="Symbol" pitchFamily="58" charset="2"/>
                <a:sym typeface="Symbol" pitchFamily="58" charset="2"/>
              </a:rPr>
              <a:t></a:t>
            </a:r>
            <a:r>
              <a:rPr lang="en-US" baseline="30000" dirty="0" smtClean="0">
                <a:solidFill>
                  <a:srgbClr val="008000"/>
                </a:solidFill>
                <a:sym typeface="Symbol" pitchFamily="58" charset="2"/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  <a:latin typeface="Symbol" pitchFamily="58" charset="2"/>
                <a:sym typeface="Symbol" pitchFamily="58" charset="2"/>
              </a:rPr>
              <a:t></a:t>
            </a:r>
            <a:r>
              <a:rPr lang="en-US" baseline="30000" dirty="0" smtClean="0">
                <a:solidFill>
                  <a:srgbClr val="008000"/>
                </a:solidFill>
              </a:rPr>
              <a:t>±</a:t>
            </a:r>
            <a:r>
              <a:rPr lang="en-US" dirty="0" smtClean="0">
                <a:solidFill>
                  <a:srgbClr val="008000"/>
                </a:solidFill>
              </a:rPr>
              <a:t>, K</a:t>
            </a:r>
            <a:r>
              <a:rPr lang="en-US" baseline="30000" dirty="0" smtClean="0">
                <a:solidFill>
                  <a:srgbClr val="008000"/>
                </a:solidFill>
              </a:rPr>
              <a:t>0</a:t>
            </a:r>
            <a:r>
              <a:rPr lang="en-US" dirty="0" smtClean="0">
                <a:solidFill>
                  <a:srgbClr val="008000"/>
                </a:solidFill>
              </a:rPr>
              <a:t>, K</a:t>
            </a:r>
            <a:r>
              <a:rPr lang="en-US" baseline="30000" dirty="0" smtClean="0">
                <a:solidFill>
                  <a:srgbClr val="008000"/>
                </a:solidFill>
              </a:rPr>
              <a:t>±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,…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Many physics analyses treat </a:t>
            </a:r>
            <a:r>
              <a:rPr lang="en-US" b="1" dirty="0" smtClean="0">
                <a:solidFill>
                  <a:srgbClr val="008000"/>
                </a:solidFill>
              </a:rPr>
              <a:t>jets </a:t>
            </a:r>
            <a:r>
              <a:rPr lang="en-US" dirty="0" smtClean="0">
                <a:solidFill>
                  <a:srgbClr val="008000"/>
                </a:solidFill>
              </a:rPr>
              <a:t>from quark </a:t>
            </a:r>
            <a:r>
              <a:rPr lang="en-US" dirty="0" err="1" smtClean="0">
                <a:solidFill>
                  <a:srgbClr val="008000"/>
                </a:solidFill>
              </a:rPr>
              <a:t>hadronization</a:t>
            </a:r>
            <a:r>
              <a:rPr lang="en-US" dirty="0" smtClean="0">
                <a:solidFill>
                  <a:srgbClr val="008000"/>
                </a:solidFill>
              </a:rPr>
              <a:t> collectively as single objects</a:t>
            </a:r>
          </a:p>
          <a:p>
            <a:pPr lvl="2"/>
            <a:r>
              <a:rPr lang="en-US" dirty="0" smtClean="0">
                <a:solidFill>
                  <a:srgbClr val="008000"/>
                </a:solidFill>
              </a:rPr>
              <a:t>Use </a:t>
            </a:r>
            <a:r>
              <a:rPr lang="en-US" b="1" dirty="0" smtClean="0">
                <a:solidFill>
                  <a:srgbClr val="008000"/>
                </a:solidFill>
              </a:rPr>
              <a:t>displaced secondary vertices </a:t>
            </a:r>
            <a:r>
              <a:rPr lang="en-US" dirty="0" smtClean="0">
                <a:solidFill>
                  <a:srgbClr val="008000"/>
                </a:solidFill>
              </a:rPr>
              <a:t>to identify jets originating from</a:t>
            </a: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 quarks (“</a:t>
            </a:r>
            <a:r>
              <a:rPr lang="en-US" dirty="0" err="1" smtClean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-tagging”)</a:t>
            </a:r>
          </a:p>
          <a:p>
            <a:r>
              <a:rPr lang="en-US" dirty="0"/>
              <a:t>We can indirectly observe long lived weakly interacting particles (e.g. neutrinos) through </a:t>
            </a:r>
            <a:r>
              <a:rPr lang="en-US" b="1" dirty="0"/>
              <a:t>missing transverse energy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A99CFC-77DE-4541-AFC0-0A8BAB304D28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69639" name="Picture 7" descr="Image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685800"/>
            <a:ext cx="2540427" cy="3048000"/>
          </a:xfrm>
          <a:prstGeom prst="rect">
            <a:avLst/>
          </a:prstGeom>
          <a:noFill/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077201" y="3276601"/>
            <a:ext cx="457200" cy="400110"/>
          </a:xfrm>
          <a:prstGeom prst="rect">
            <a:avLst/>
          </a:prstGeom>
          <a:solidFill>
            <a:srgbClr val="53BF5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 Narrow" pitchFamily="58" charset="0"/>
              </a:rPr>
              <a:t>H</a:t>
            </a:r>
            <a:r>
              <a:rPr lang="en-US" sz="2000" b="1" baseline="30000" dirty="0">
                <a:latin typeface="Arial Narrow" pitchFamily="58" charset="0"/>
              </a:rPr>
              <a:t>0</a:t>
            </a:r>
            <a:endParaRPr lang="en-US" sz="2000" b="1" dirty="0">
              <a:latin typeface="Arial Narrow" pitchFamily="5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609600"/>
            <a:ext cx="5638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-112" charset="2"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Directly observable particles must: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-112" charset="2"/>
              <a:buBlip>
                <a:blip r:embed="rId5"/>
              </a:buBlip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Be long lived (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c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ymbol" pitchFamily="58" charset="2"/>
                <a:ea typeface="ＭＳ Ｐゴシック" pitchFamily="26" charset="-128"/>
                <a:sym typeface="Symbol" pitchFamily="58" charset="2"/>
              </a:rPr>
              <a:t>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sufficient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 to pass through sensitive elements of the detector)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ingdings" pitchFamily="-112" charset="2"/>
              <a:buBlip>
                <a:blip r:embed="rId5"/>
              </a:buBlip>
              <a:tabLst/>
              <a:defRPr/>
            </a:pP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Undergo strong or </a:t>
            </a:r>
            <a:r>
              <a:rPr kumimoji="0" lang="en-US" sz="19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e.m</a:t>
            </a:r>
            <a:r>
              <a:rPr kumimoji="0" lang="en-US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26" charset="-128"/>
              </a:rPr>
              <a:t>. interactions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Concept of HEP Detectors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 detectors need to provide:</a:t>
            </a:r>
          </a:p>
          <a:p>
            <a:pPr lvl="1"/>
            <a:r>
              <a:rPr lang="en-US" dirty="0"/>
              <a:t>Detection and identification of different particle types (mass, </a:t>
            </a:r>
            <a:r>
              <a:rPr lang="en-US" dirty="0" smtClean="0"/>
              <a:t>charge)</a:t>
            </a:r>
            <a:endParaRPr lang="en-US" dirty="0"/>
          </a:p>
          <a:p>
            <a:pPr lvl="1"/>
            <a:r>
              <a:rPr lang="en-US" dirty="0"/>
              <a:t>Measurement of particle momentum (track) and/or energy (calorimeter)</a:t>
            </a:r>
          </a:p>
          <a:p>
            <a:pPr lvl="1"/>
            <a:r>
              <a:rPr lang="en-US" dirty="0"/>
              <a:t>Coverage of full solid angle without cracks (“</a:t>
            </a:r>
            <a:r>
              <a:rPr lang="en-US" dirty="0" err="1"/>
              <a:t>hermiticity</a:t>
            </a:r>
            <a:r>
              <a:rPr lang="en-US" dirty="0"/>
              <a:t>”) in order to measure missing </a:t>
            </a:r>
            <a:r>
              <a:rPr lang="en-US" i="1" dirty="0">
                <a:latin typeface="Times New Roman" pitchFamily="58" charset="0"/>
              </a:rPr>
              <a:t>E</a:t>
            </a:r>
            <a:r>
              <a:rPr lang="en-US" i="1" baseline="-25000" dirty="0">
                <a:latin typeface="Times New Roman" pitchFamily="58" charset="0"/>
              </a:rPr>
              <a:t>T</a:t>
            </a:r>
            <a:r>
              <a:rPr lang="en-US" i="1" dirty="0"/>
              <a:t> </a:t>
            </a:r>
            <a:r>
              <a:rPr lang="en-US" dirty="0"/>
              <a:t>(neutrinos, </a:t>
            </a:r>
            <a:r>
              <a:rPr lang="en-US" dirty="0" err="1"/>
              <a:t>supersymmetry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Fast response (LHC bunch crossing </a:t>
            </a:r>
            <a:r>
              <a:rPr lang="en-US" dirty="0" smtClean="0"/>
              <a:t>interval </a:t>
            </a:r>
            <a:r>
              <a:rPr lang="en-US" dirty="0"/>
              <a:t>25ns!)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C3970-D737-48E2-AD05-1C5385FFB223}" type="slidenum">
              <a:rPr lang="en-US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3688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Concept of HEP Detectors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Detectors are designed be able to distinguish between the different types of object (</a:t>
            </a:r>
            <a:r>
              <a:rPr lang="en-US" dirty="0" err="1"/>
              <a:t>e</a:t>
            </a:r>
            <a:r>
              <a:rPr lang="en-US" baseline="30000" dirty="0" err="1">
                <a:latin typeface="Symbol" pitchFamily="58" charset="2"/>
                <a:sym typeface="Symbol" pitchFamily="58" charset="2"/>
              </a:rPr>
              <a:t></a:t>
            </a:r>
            <a:r>
              <a:rPr lang="en-US" dirty="0" err="1"/>
              <a:t>,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</a:t>
            </a:r>
            <a:r>
              <a:rPr lang="en-US" dirty="0" err="1"/>
              <a:t>,</a:t>
            </a:r>
            <a:r>
              <a:rPr lang="en-US" dirty="0" err="1">
                <a:latin typeface="Symbol" pitchFamily="58" charset="2"/>
                <a:sym typeface="Symbol" pitchFamily="58" charset="2"/>
              </a:rPr>
              <a:t></a:t>
            </a:r>
            <a:r>
              <a:rPr lang="en-US" baseline="30000" dirty="0" err="1">
                <a:latin typeface="Symbol" pitchFamily="58" charset="2"/>
                <a:sym typeface="Symbol" pitchFamily="58" charset="2"/>
              </a:rPr>
              <a:t></a:t>
            </a:r>
            <a:r>
              <a:rPr lang="en-US" dirty="0" err="1"/>
              <a:t>,hadrons</a:t>
            </a:r>
            <a:r>
              <a:rPr lang="en-US" dirty="0"/>
              <a:t>)</a:t>
            </a:r>
            <a:endParaRPr lang="en-US" dirty="0" smtClean="0"/>
          </a:p>
          <a:p>
            <a:pPr>
              <a:buFont typeface="Symbol" pitchFamily="58" charset="2"/>
              <a:buChar char=""/>
            </a:pPr>
            <a:r>
              <a:rPr lang="en-US" dirty="0" smtClean="0"/>
              <a:t>Many HEP </a:t>
            </a:r>
            <a:r>
              <a:rPr lang="en-US" dirty="0"/>
              <a:t>detectors have an onion like structure: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08DA5B-FFDF-4417-9157-BF25290CC39D}" type="slidenum">
              <a:rPr lang="en-US"/>
              <a:pPr/>
              <a:t>8</a:t>
            </a:fld>
            <a:endParaRPr lang="en-US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590800"/>
            <a:ext cx="44196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The CMS Detector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55680B-56E1-40CE-897D-CCDC039D92DF}" type="slidenum">
              <a:rPr lang="en-US"/>
              <a:pPr/>
              <a:t>9</a:t>
            </a:fld>
            <a:endParaRPr lang="en-US"/>
          </a:p>
        </p:txBody>
      </p:sp>
      <p:pic>
        <p:nvPicPr>
          <p:cNvPr id="78852" name="Picture 4" descr="CMS_Sl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657600"/>
            <a:ext cx="4724400" cy="2629474"/>
          </a:xfrm>
          <a:prstGeom prst="rect">
            <a:avLst/>
          </a:prstGeom>
          <a:noFill/>
        </p:spPr>
      </p:pic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609599"/>
            <a:ext cx="4343400" cy="3102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F_Sep06">
  <a:themeElements>
    <a:clrScheme name="DF_Sep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F_Sep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7C1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8099" dir="2700000" algn="ctr" rotWithShape="0">
            <a:schemeClr val="bg2">
              <a:alpha val="74998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7C1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8099" dir="2700000" algn="ctr" rotWithShape="0">
            <a:schemeClr val="bg2">
              <a:alpha val="74998"/>
            </a:scheme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6" charset="0"/>
          </a:defRPr>
        </a:defPPr>
      </a:lstStyle>
    </a:lnDef>
  </a:objectDefaults>
  <a:extraClrSchemeLst>
    <a:extraClrScheme>
      <a:clrScheme name="DF_Sep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_Sep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F_Sep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_Sep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_Sep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_Sep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F_Sep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AlCaTutorialOct08.pptx</Template>
  <TotalTime>4503</TotalTime>
  <Words>2051</Words>
  <Application>Microsoft Macintosh PowerPoint</Application>
  <PresentationFormat>On-screen Show (4:3)</PresentationFormat>
  <Paragraphs>310</Paragraphs>
  <Slides>30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DF_Sep06</vt:lpstr>
      <vt:lpstr>Equation</vt:lpstr>
      <vt:lpstr>Slide 1</vt:lpstr>
      <vt:lpstr>Overview</vt:lpstr>
      <vt:lpstr>Overview</vt:lpstr>
      <vt:lpstr>Literature</vt:lpstr>
      <vt:lpstr>What can we detect?</vt:lpstr>
      <vt:lpstr>What can we detect?</vt:lpstr>
      <vt:lpstr>Basic Concept of HEP Detectors</vt:lpstr>
      <vt:lpstr>Basic Concept of HEP Detectors</vt:lpstr>
      <vt:lpstr>Example: The CMS Detector</vt:lpstr>
      <vt:lpstr>Some event displays from CMS</vt:lpstr>
      <vt:lpstr>Some event displays from CMS</vt:lpstr>
      <vt:lpstr>Reminder of Definitions and Units</vt:lpstr>
      <vt:lpstr>Detection of Charged Particles</vt:lpstr>
      <vt:lpstr>Energy Loss of Charged Particles in Matter</vt:lpstr>
      <vt:lpstr>Classical Case:  Bohr’s Calculation (Leo p.22)</vt:lpstr>
      <vt:lpstr>Classical Case:  Bohr’s Calculation</vt:lpstr>
      <vt:lpstr>Classical Case:  Bohr’s Calculation</vt:lpstr>
      <vt:lpstr>Classical Case:  Bohr’s Calculation</vt:lpstr>
      <vt:lpstr>Bethe Bloch Formula</vt:lpstr>
      <vt:lpstr>Bethe Bloch Formula:  Excitation Potential</vt:lpstr>
      <vt:lpstr>Bethe Bloch Formula:  Density Effect</vt:lpstr>
      <vt:lpstr>Bethe Bloch Formula</vt:lpstr>
      <vt:lpstr>dE/dX and Momentum</vt:lpstr>
      <vt:lpstr>Landau Distribution</vt:lpstr>
      <vt:lpstr>Landau Tails</vt:lpstr>
      <vt:lpstr>Landau Tails</vt:lpstr>
      <vt:lpstr>Range</vt:lpstr>
      <vt:lpstr>Cherenkov Radiation</vt:lpstr>
      <vt:lpstr>Cherenkov Radiation</vt:lpstr>
      <vt:lpstr>Next Lecture</vt:lpstr>
    </vt:vector>
  </TitlesOfParts>
  <Company>cern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David Futyan</cp:lastModifiedBy>
  <cp:revision>67</cp:revision>
  <cp:lastPrinted>2011-11-03T14:34:03Z</cp:lastPrinted>
  <dcterms:created xsi:type="dcterms:W3CDTF">2011-11-03T14:32:11Z</dcterms:created>
  <dcterms:modified xsi:type="dcterms:W3CDTF">2011-11-03T14:37:39Z</dcterms:modified>
</cp:coreProperties>
</file>