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embeddings/Microsoft_Equation22.bin" ContentType="application/vnd.openxmlformats-officedocument.oleObject"/>
  <Override PartName="/ppt/notesSlides/notesSlide11.xml" ContentType="application/vnd.openxmlformats-officedocument.presentationml.notesSlide+xml"/>
  <Override PartName="/docProps/app.xml" ContentType="application/vnd.openxmlformats-officedocument.extended-properties+xml"/>
  <Override PartName="/ppt/notesSlides/notesSlide9.xml" ContentType="application/vnd.openxmlformats-officedocument.presentationml.notesSlide+xml"/>
  <Override PartName="/ppt/embeddings/Microsoft_Equation29.bin" ContentType="application/vnd.openxmlformats-officedocument.oleObject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embeddings/Microsoft_Equation39.bin" ContentType="application/vnd.openxmlformats-officedocument.oleObject"/>
  <Override PartName="/ppt/notesSlides/notesSlide16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embeddings/Microsoft_Equation8.bin" ContentType="application/vnd.openxmlformats-officedocument.oleObject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embeddings/Microsoft_Equation20.bin" ContentType="application/vnd.openxmlformats-officedocument.oleObject"/>
  <Override PartName="/ppt/embeddings/Microsoft_Equation12.bin" ContentType="application/vnd.openxmlformats-officedocument.oleObject"/>
  <Override PartName="/ppt/notesSlides/notesSlide15.xml" ContentType="application/vnd.openxmlformats-officedocument.presentationml.notesSlide+xml"/>
  <Override PartName="/ppt/embeddings/Microsoft_Equation36.bin" ContentType="application/vnd.openxmlformats-officedocument.oleObject"/>
  <Override PartName="/ppt/embeddings/Microsoft_Equation42.bin" ContentType="application/vnd.openxmlformats-officedocument.oleObject"/>
  <Override PartName="/ppt/notesSlides/notesSlide4.xml" ContentType="application/vnd.openxmlformats-officedocument.presentationml.notesSlide+xml"/>
  <Override PartName="/ppt/embeddings/Microsoft_Equation11.bin" ContentType="application/vnd.openxmlformats-officedocument.oleObject"/>
  <Override PartName="/ppt/embeddings/Microsoft_Equation19.bin" ContentType="application/vnd.openxmlformats-officedocument.oleObject"/>
  <Override PartName="/ppt/embeddings/Microsoft_Equation4.bin" ContentType="application/vnd.openxmlformats-officedocument.oleObject"/>
  <Override PartName="/ppt/slides/slide13.xml" ContentType="application/vnd.openxmlformats-officedocument.presentationml.slide+xml"/>
  <Override PartName="/ppt/embeddings/Microsoft_Equation23.bin" ContentType="application/vnd.openxmlformats-officedocument.oleObject"/>
  <Override PartName="/ppt/notesSlides/notesSlide17.xml" ContentType="application/vnd.openxmlformats-officedocument.presentationml.notesSlide+xml"/>
  <Override PartName="/ppt/embeddings/Microsoft_Equation5.bin" ContentType="application/vnd.openxmlformats-officedocument.oleObject"/>
  <Default Extension="pict" ContentType="image/pict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embeddings/Microsoft_Equation18.bin" ContentType="application/vnd.openxmlformats-officedocument.oleObject"/>
  <Override PartName="/ppt/slideLayouts/slideLayout4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10.xml" ContentType="application/vnd.openxmlformats-officedocument.presentationml.slide+xml"/>
  <Override PartName="/ppt/presProps.xml" ContentType="application/vnd.openxmlformats-officedocument.presentationml.presProps+xml"/>
  <Default Extension="vml" ContentType="application/vnd.openxmlformats-officedocument.vmlDrawing"/>
  <Default Extension="png" ContentType="image/png"/>
  <Override PartName="/ppt/embeddings/Microsoft_Equation1.bin" ContentType="application/vnd.openxmlformats-officedocument.oleObject"/>
  <Override PartName="/docProps/core.xml" ContentType="application/vnd.openxmlformats-package.core-properties+xml"/>
  <Override PartName="/ppt/embeddings/Microsoft_Equation24.bin" ContentType="application/vnd.openxmlformats-officedocument.oleObject"/>
  <Override PartName="/ppt/embeddings/Microsoft_Equation30.bin" ContentType="application/vnd.openxmlformats-officedocument.oleObject"/>
  <Default Extension="bin" ContentType="application/vnd.openxmlformats-officedocument.presentationml.printerSettings"/>
  <Override PartName="/ppt/notesSlides/notesSlide10.xml" ContentType="application/vnd.openxmlformats-officedocument.presentationml.notesSlide+xml"/>
  <Override PartName="/ppt/embeddings/Microsoft_Equation3.bin" ContentType="application/vnd.openxmlformats-officedocument.oleObject"/>
  <Override PartName="/ppt/embeddings/Microsoft_Equation41.bin" ContentType="application/vnd.openxmlformats-officedocument.oleObject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4.xml" ContentType="application/vnd.openxmlformats-officedocument.presentationml.notesSlide+xml"/>
  <Override PartName="/ppt/theme/theme2.xml" ContentType="application/vnd.openxmlformats-officedocument.theme+xml"/>
  <Override PartName="/ppt/embeddings/Microsoft_Equation15.bin" ContentType="application/vnd.openxmlformats-officedocument.oleObject"/>
  <Override PartName="/ppt/slides/slide2.xml" ContentType="application/vnd.openxmlformats-officedocument.presentationml.slide+xml"/>
  <Override PartName="/ppt/embeddings/Microsoft_Equation38.bin" ContentType="application/vnd.openxmlformats-officedocument.oleObject"/>
  <Override PartName="/ppt/embeddings/Microsoft_Equation28.bin" ContentType="application/vnd.openxmlformats-officedocument.oleObject"/>
  <Override PartName="/ppt/embeddings/Microsoft_Equation34.bin" ContentType="application/vnd.openxmlformats-officedocument.oleObject"/>
  <Override PartName="/ppt/embeddings/Microsoft_Equation44.bin" ContentType="application/vnd.openxmlformats-officedocument.oleObject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embeddings/Microsoft_Equation25.bin" ContentType="application/vnd.openxmlformats-officedocument.oleObject"/>
  <Override PartName="/ppt/embeddings/Microsoft_Equation35.bin" ContentType="application/vnd.openxmlformats-officedocument.oleObject"/>
  <Override PartName="/ppt/embeddings/Microsoft_Equation43.bin" ContentType="application/vnd.openxmlformats-officedocument.oleObject"/>
  <Override PartName="/ppt/embeddings/Microsoft_Equation16.bin" ContentType="application/vnd.openxmlformats-officedocument.oleObject"/>
  <Override PartName="/ppt/notesSlides/notesSlide3.xml" ContentType="application/vnd.openxmlformats-officedocument.presentationml.notesSlide+xml"/>
  <Default Extension="xml" ContentType="application/xml"/>
  <Override PartName="/ppt/embeddings/Microsoft_Equation14.bin" ContentType="application/vnd.openxmlformats-officedocument.oleObject"/>
  <Override PartName="/ppt/embeddings/Microsoft_Equation33.bin" ContentType="application/vnd.openxmlformats-officedocument.oleObject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embeddings/Microsoft_Equation40.bin" ContentType="application/vnd.openxmlformats-officedocument.oleObject"/>
  <Override PartName="/ppt/embeddings/Microsoft_Equation2.bin" ContentType="application/vnd.openxmlformats-officedocument.oleObject"/>
  <Override PartName="/ppt/embeddings/Microsoft_Equation26.bin" ContentType="application/vnd.openxmlformats-officedocument.oleObject"/>
  <Override PartName="/ppt/slides/slide14.xml" ContentType="application/vnd.openxmlformats-officedocument.presentationml.slide+xml"/>
  <Override PartName="/ppt/embeddings/oleObject1.bin" ContentType="application/vnd.openxmlformats-officedocument.oleObject"/>
  <Override PartName="/ppt/embeddings/Microsoft_Equation10.bin" ContentType="application/vnd.openxmlformats-officedocument.oleObject"/>
  <Override PartName="/ppt/notesSlides/notesSlide12.xml" ContentType="application/vnd.openxmlformats-officedocument.presentationml.notesSlide+xml"/>
  <Override PartName="/ppt/embeddings/Microsoft_Equation45.bin" ContentType="application/vnd.openxmlformats-officedocument.oleObject"/>
  <Override PartName="/ppt/embeddings/Microsoft_Equation7.bin" ContentType="application/vnd.openxmlformats-officedocument.oleObject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embeddings/Microsoft_Equation13.bin" ContentType="application/vnd.openxmlformats-officedocument.oleObject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jpeg" ContentType="image/jpeg"/>
  <Override PartName="/ppt/embeddings/Microsoft_Equation31.bin" ContentType="application/vnd.openxmlformats-officedocument.oleObject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ppt/embeddings/Microsoft_Equation27.bin" ContentType="application/vnd.openxmlformats-officedocument.oleObject"/>
  <Override PartName="/ppt/slides/slide8.xml" ContentType="application/vnd.openxmlformats-officedocument.presentationml.slide+xml"/>
  <Override PartName="/ppt/embeddings/Microsoft_Equation9.bin" ContentType="application/vnd.openxmlformats-officedocument.oleObject"/>
  <Override PartName="/ppt/slides/slide15.xml" ContentType="application/vnd.openxmlformats-officedocument.presentationml.slide+xml"/>
  <Override PartName="/ppt/embeddings/Microsoft_Equation37.bin" ContentType="application/vnd.openxmlformats-officedocument.oleObject"/>
  <Override PartName="/ppt/embeddings/Microsoft_Equation6.bin" ContentType="application/vnd.openxmlformats-officedocument.oleObject"/>
  <Override PartName="/ppt/embeddings/Microsoft_Equation32.bin" ContentType="application/vnd.openxmlformats-officedocument.oleObject"/>
  <Default Extension="rels" ContentType="application/vnd.openxmlformats-package.relationships+xml"/>
  <Override PartName="/ppt/slides/slide9.xml" ContentType="application/vnd.openxmlformats-officedocument.presentationml.slide+xml"/>
  <Override PartName="/ppt/embeddings/Microsoft_Equation17.bin" ContentType="application/vnd.openxmlformats-officedocument.oleObject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embeddings/Microsoft_Equation21.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1" r:id="rId1"/>
  </p:sldMasterIdLst>
  <p:notesMasterIdLst>
    <p:notesMasterId r:id="rId25"/>
  </p:notesMasterIdLst>
  <p:sldIdLst>
    <p:sldId id="282" r:id="rId2"/>
    <p:sldId id="274" r:id="rId3"/>
    <p:sldId id="263" r:id="rId4"/>
    <p:sldId id="276" r:id="rId5"/>
    <p:sldId id="275" r:id="rId6"/>
    <p:sldId id="264" r:id="rId7"/>
    <p:sldId id="265" r:id="rId8"/>
    <p:sldId id="272" r:id="rId9"/>
    <p:sldId id="266" r:id="rId10"/>
    <p:sldId id="273" r:id="rId11"/>
    <p:sldId id="283" r:id="rId12"/>
    <p:sldId id="260" r:id="rId13"/>
    <p:sldId id="261" r:id="rId14"/>
    <p:sldId id="262" r:id="rId15"/>
    <p:sldId id="267" r:id="rId16"/>
    <p:sldId id="268" r:id="rId17"/>
    <p:sldId id="269" r:id="rId18"/>
    <p:sldId id="270" r:id="rId19"/>
    <p:sldId id="271" r:id="rId20"/>
    <p:sldId id="277" r:id="rId21"/>
    <p:sldId id="280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itchFamily="5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itchFamily="5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itchFamily="5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itchFamily="5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itchFamily="58" charset="0"/>
        <a:ea typeface="+mn-ea"/>
        <a:cs typeface="+mn-cs"/>
      </a:defRPr>
    </a:lvl5pPr>
    <a:lvl6pPr marL="2286000" algn="l" defTabSz="457200" rtl="0" eaLnBrk="1" latinLnBrk="0" hangingPunct="1">
      <a:defRPr sz="3600" kern="1200">
        <a:solidFill>
          <a:schemeClr val="tx1"/>
        </a:solidFill>
        <a:latin typeface="Arial" pitchFamily="58" charset="0"/>
        <a:ea typeface="+mn-ea"/>
        <a:cs typeface="+mn-cs"/>
      </a:defRPr>
    </a:lvl6pPr>
    <a:lvl7pPr marL="2743200" algn="l" defTabSz="457200" rtl="0" eaLnBrk="1" latinLnBrk="0" hangingPunct="1">
      <a:defRPr sz="3600" kern="1200">
        <a:solidFill>
          <a:schemeClr val="tx1"/>
        </a:solidFill>
        <a:latin typeface="Arial" pitchFamily="58" charset="0"/>
        <a:ea typeface="+mn-ea"/>
        <a:cs typeface="+mn-cs"/>
      </a:defRPr>
    </a:lvl7pPr>
    <a:lvl8pPr marL="3200400" algn="l" defTabSz="457200" rtl="0" eaLnBrk="1" latinLnBrk="0" hangingPunct="1">
      <a:defRPr sz="3600" kern="1200">
        <a:solidFill>
          <a:schemeClr val="tx1"/>
        </a:solidFill>
        <a:latin typeface="Arial" pitchFamily="58" charset="0"/>
        <a:ea typeface="+mn-ea"/>
        <a:cs typeface="+mn-cs"/>
      </a:defRPr>
    </a:lvl8pPr>
    <a:lvl9pPr marL="3657600" algn="l" defTabSz="457200" rtl="0" eaLnBrk="1" latinLnBrk="0" hangingPunct="1">
      <a:defRPr sz="3600" kern="1200">
        <a:solidFill>
          <a:schemeClr val="tx1"/>
        </a:solidFill>
        <a:latin typeface="Arial" pitchFamily="5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53BF5B"/>
    <a:srgbClr val="95C1FF"/>
    <a:srgbClr val="6F87FF"/>
    <a:srgbClr val="8EADFF"/>
    <a:srgbClr val="D54426"/>
    <a:srgbClr val="800080"/>
    <a:srgbClr val="0066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19" autoAdjust="0"/>
    <p:restoredTop sz="94728" autoAdjust="0"/>
  </p:normalViewPr>
  <p:slideViewPr>
    <p:cSldViewPr>
      <p:cViewPr varScale="1">
        <p:scale>
          <a:sx n="121" d="100"/>
          <a:sy n="121" d="100"/>
        </p:scale>
        <p:origin x="-34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presProps" Target="presProps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viewProps" Target="viewProps.xml"/><Relationship Id="rId26" Type="http://schemas.openxmlformats.org/officeDocument/2006/relationships/printerSettings" Target="printerSettings/printerSettings1.bin"/><Relationship Id="rId30" Type="http://schemas.openxmlformats.org/officeDocument/2006/relationships/tableStyles" Target="tableStyles.xml"/><Relationship Id="rId11" Type="http://schemas.openxmlformats.org/officeDocument/2006/relationships/slide" Target="slides/slide10.xml"/><Relationship Id="rId29" Type="http://schemas.openxmlformats.org/officeDocument/2006/relationships/theme" Target="theme/theme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ict"/></Relationships>
</file>

<file path=ppt/drawings/_rels/vmlDrawing10.vml.rels><?xml version="1.0" encoding="UTF-8" standalone="yes"?>
<Relationships xmlns="http://schemas.openxmlformats.org/package/2006/relationships"><Relationship Id="rId4" Type="http://schemas.openxmlformats.org/officeDocument/2006/relationships/image" Target="../media/image46.pict"/><Relationship Id="rId1" Type="http://schemas.openxmlformats.org/officeDocument/2006/relationships/image" Target="../media/image43.pict"/><Relationship Id="rId2" Type="http://schemas.openxmlformats.org/officeDocument/2006/relationships/image" Target="../media/image44.pict"/><Relationship Id="rId3" Type="http://schemas.openxmlformats.org/officeDocument/2006/relationships/image" Target="../media/image45.pict"/><Relationship Id="rId5" Type="http://schemas.openxmlformats.org/officeDocument/2006/relationships/image" Target="../media/image47.pict"/></Relationships>
</file>

<file path=ppt/drawings/_rels/vmlDrawing11.vml.rels><?xml version="1.0" encoding="UTF-8" standalone="yes"?>
<Relationships xmlns="http://schemas.openxmlformats.org/package/2006/relationships"><Relationship Id="rId6" Type="http://schemas.openxmlformats.org/officeDocument/2006/relationships/image" Target="../media/image54.pict"/><Relationship Id="rId4" Type="http://schemas.openxmlformats.org/officeDocument/2006/relationships/image" Target="../media/image53.pict"/><Relationship Id="rId1" Type="http://schemas.openxmlformats.org/officeDocument/2006/relationships/image" Target="../media/image50.pict"/><Relationship Id="rId2" Type="http://schemas.openxmlformats.org/officeDocument/2006/relationships/image" Target="../media/image51.pict"/><Relationship Id="rId3" Type="http://schemas.openxmlformats.org/officeDocument/2006/relationships/image" Target="../media/image52.pict"/><Relationship Id="rId5" Type="http://schemas.openxmlformats.org/officeDocument/2006/relationships/image" Target="../media/image29.pict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ict"/><Relationship Id="rId3" Type="http://schemas.openxmlformats.org/officeDocument/2006/relationships/image" Target="../media/image57.pict"/><Relationship Id="rId1" Type="http://schemas.openxmlformats.org/officeDocument/2006/relationships/image" Target="../media/image55.pict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9.pict"/><Relationship Id="rId1" Type="http://schemas.openxmlformats.org/officeDocument/2006/relationships/image" Target="../media/image54.pict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pict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ict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10.pict"/><Relationship Id="rId1" Type="http://schemas.openxmlformats.org/officeDocument/2006/relationships/image" Target="../media/image7.pict"/><Relationship Id="rId2" Type="http://schemas.openxmlformats.org/officeDocument/2006/relationships/image" Target="../media/image8.pict"/><Relationship Id="rId3" Type="http://schemas.openxmlformats.org/officeDocument/2006/relationships/image" Target="../media/image9.pict"/><Relationship Id="rId5" Type="http://schemas.openxmlformats.org/officeDocument/2006/relationships/image" Target="../media/image11.pict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ict"/><Relationship Id="rId3" Type="http://schemas.openxmlformats.org/officeDocument/2006/relationships/image" Target="../media/image14.pict"/><Relationship Id="rId1" Type="http://schemas.openxmlformats.org/officeDocument/2006/relationships/image" Target="../media/image12.pict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ict"/><Relationship Id="rId1" Type="http://schemas.openxmlformats.org/officeDocument/2006/relationships/image" Target="../media/image15.pict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ict"/><Relationship Id="rId3" Type="http://schemas.openxmlformats.org/officeDocument/2006/relationships/image" Target="../media/image19.pict"/><Relationship Id="rId1" Type="http://schemas.openxmlformats.org/officeDocument/2006/relationships/image" Target="../media/image17.pict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29.pict"/><Relationship Id="rId5" Type="http://schemas.openxmlformats.org/officeDocument/2006/relationships/image" Target="../media/image30.pict"/><Relationship Id="rId7" Type="http://schemas.openxmlformats.org/officeDocument/2006/relationships/image" Target="../media/image32.pict"/><Relationship Id="rId1" Type="http://schemas.openxmlformats.org/officeDocument/2006/relationships/image" Target="../media/image26.pict"/><Relationship Id="rId2" Type="http://schemas.openxmlformats.org/officeDocument/2006/relationships/image" Target="../media/image27.pict"/><Relationship Id="rId3" Type="http://schemas.openxmlformats.org/officeDocument/2006/relationships/image" Target="../media/image28.pict"/><Relationship Id="rId6" Type="http://schemas.openxmlformats.org/officeDocument/2006/relationships/image" Target="../media/image31.pict"/></Relationships>
</file>

<file path=ppt/drawings/_rels/vmlDrawing8.vml.rels><?xml version="1.0" encoding="UTF-8" standalone="yes"?>
<Relationships xmlns="http://schemas.openxmlformats.org/package/2006/relationships"><Relationship Id="rId6" Type="http://schemas.openxmlformats.org/officeDocument/2006/relationships/image" Target="../media/image40.pict"/><Relationship Id="rId4" Type="http://schemas.openxmlformats.org/officeDocument/2006/relationships/image" Target="../media/image38.pict"/><Relationship Id="rId1" Type="http://schemas.openxmlformats.org/officeDocument/2006/relationships/image" Target="../media/image35.pict"/><Relationship Id="rId2" Type="http://schemas.openxmlformats.org/officeDocument/2006/relationships/image" Target="../media/image36.pict"/><Relationship Id="rId3" Type="http://schemas.openxmlformats.org/officeDocument/2006/relationships/image" Target="../media/image37.pict"/><Relationship Id="rId5" Type="http://schemas.openxmlformats.org/officeDocument/2006/relationships/image" Target="../media/image39.pict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Times New Roman" pitchFamily="58" charset="0"/>
              </a:defRPr>
            </a:lvl1pPr>
          </a:lstStyle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58" charset="0"/>
              </a:defRPr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Times New Roman" pitchFamily="58" charset="0"/>
              </a:defRPr>
            </a:lvl1pPr>
          </a:lstStyle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58" charset="0"/>
              </a:defRPr>
            </a:lvl1pPr>
          </a:lstStyle>
          <a:p>
            <a:fld id="{4BCC41AC-DC6D-45F7-9820-DBE0BA69CB0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5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58" charset="0"/>
        <a:ea typeface="ＭＳ Ｐゴシック" pitchFamily="5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58" charset="0"/>
        <a:ea typeface="ＭＳ Ｐゴシック" pitchFamily="5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58" charset="0"/>
        <a:ea typeface="ＭＳ Ｐゴシック" pitchFamily="5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58" charset="0"/>
        <a:ea typeface="ＭＳ Ｐゴシック" pitchFamily="5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77FC67-C3B9-FF4B-B00F-5DF18BB66F24}" type="slidenum">
              <a:rPr lang="en-US">
                <a:latin typeface="Times New Roman" pitchFamily="-112" charset="0"/>
              </a:rPr>
              <a:pPr/>
              <a:t>1</a:t>
            </a:fld>
            <a:endParaRPr lang="en-US">
              <a:latin typeface="Times New Roman" pitchFamily="-112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47763" y="655638"/>
            <a:ext cx="4568825" cy="3427412"/>
          </a:xfrm>
          <a:solidFill>
            <a:srgbClr val="FFFFFF"/>
          </a:solidFill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76738"/>
            <a:ext cx="5029200" cy="4081462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>
              <a:latin typeface="Times New Roman" pitchFamily="-112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7E9F0A-E721-47C7-B778-3D6207C63D85}" type="slidenum">
              <a:rPr lang="en-US"/>
              <a:pPr/>
              <a:t>12</a:t>
            </a:fld>
            <a:endParaRPr lang="en-US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8CC0BE-9EBD-43BB-8998-F0C773A71DEF}" type="slidenum">
              <a:rPr lang="en-US"/>
              <a:pPr/>
              <a:t>13</a:t>
            </a:fld>
            <a:endParaRPr lang="en-US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E3D575-71D5-4A22-8EF7-462970D55771}" type="slidenum">
              <a:rPr lang="en-US"/>
              <a:pPr/>
              <a:t>14</a:t>
            </a:fld>
            <a:endParaRPr lang="en-US"/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91BA75-5549-46D0-B40E-75C91D344192}" type="slidenum">
              <a:rPr lang="en-US"/>
              <a:pPr/>
              <a:t>15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7AA3B8-461E-422F-910B-CC4E1D841A1F}" type="slidenum">
              <a:rPr lang="en-US"/>
              <a:pPr/>
              <a:t>16</a:t>
            </a:fld>
            <a:endParaRPr lang="en-US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352856-FB04-42FE-9FD2-7D327E8693CB}" type="slidenum">
              <a:rPr lang="en-US"/>
              <a:pPr/>
              <a:t>17</a:t>
            </a:fld>
            <a:endParaRPr lang="en-US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02D8C4-A471-4BC6-86A3-9B2FD6F6B26B}" type="slidenum">
              <a:rPr lang="en-US"/>
              <a:pPr/>
              <a:t>18</a:t>
            </a:fld>
            <a:endParaRPr lang="en-US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E9E1FA-A883-42E9-860E-54A0E5193C70}" type="slidenum">
              <a:rPr lang="en-US"/>
              <a:pPr/>
              <a:t>19</a:t>
            </a:fld>
            <a:endParaRPr lang="en-US"/>
          </a:p>
        </p:txBody>
      </p:sp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8CCDAB-4D72-4245-8476-3879937DF823}" type="slidenum">
              <a:rPr lang="en-US"/>
              <a:pPr/>
              <a:t>2</a:t>
            </a:fld>
            <a:endParaRPr lang="en-US"/>
          </a:p>
        </p:txBody>
      </p:sp>
      <p:sp>
        <p:nvSpPr>
          <p:cNvPr id="13824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3B9501-9174-4E07-A03D-4EF8892B3236}" type="slidenum">
              <a:rPr lang="en-US"/>
              <a:pPr/>
              <a:t>3</a:t>
            </a:fld>
            <a:endParaRPr lang="en-US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E1CC6C-B283-4489-9901-AADE115A337E}" type="slidenum">
              <a:rPr lang="en-US"/>
              <a:pPr/>
              <a:t>5</a:t>
            </a:fld>
            <a:endParaRPr lang="en-US"/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09DC6F-24CC-4FBD-9C8D-5CE1F26C04D4}" type="slidenum">
              <a:rPr lang="en-US"/>
              <a:pPr/>
              <a:t>6</a:t>
            </a:fld>
            <a:endParaRPr lang="en-US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A447FF-A7DD-472E-AF73-DDD64C7B3BE9}" type="slidenum">
              <a:rPr lang="en-US"/>
              <a:pPr/>
              <a:t>7</a:t>
            </a:fld>
            <a:endParaRPr lang="en-US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7631E6-7509-4876-B62C-9A371F4F4A01}" type="slidenum">
              <a:rPr lang="en-US"/>
              <a:pPr/>
              <a:t>8</a:t>
            </a:fld>
            <a:endParaRPr lang="en-US"/>
          </a:p>
        </p:txBody>
      </p:sp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A88210-B4A7-4B39-8924-27C1E79A6845}" type="slidenum">
              <a:rPr lang="en-US"/>
              <a:pPr/>
              <a:t>9</a:t>
            </a:fld>
            <a:endParaRPr lang="en-US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36724A-8B27-43DE-AA44-A3478DB2A16A}" type="slidenum">
              <a:rPr lang="en-US"/>
              <a:pPr/>
              <a:t>10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21B1B628-54D6-4BAD-8BAE-A9BCFC4DF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5D6B06-28CF-4CB4-873B-B668FE4E99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738" y="1"/>
            <a:ext cx="221126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7478" y="1"/>
            <a:ext cx="6494585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92C510BB-D6B9-4422-8C36-4ADE772555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9E1F370F-67D5-4B6D-B664-7D7C6F400C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86AD7EE3-8410-4E6F-A4BE-C9BD1DFEF6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7474" y="866777"/>
            <a:ext cx="4212980" cy="5330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1131" y="866777"/>
            <a:ext cx="4214446" cy="5330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BA2238D7-4321-443A-9FDE-B16E011D4B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5"/>
            <a:ext cx="4040066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4" y="1535115"/>
            <a:ext cx="4041531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4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8CC94A55-B1B1-4CD0-B06B-F2AD49188F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0A66612B-27A2-480A-8917-D53172678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C8306E-4A5D-44E1-A5CA-7005D3E24A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73051"/>
            <a:ext cx="3008435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55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3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0074D85D-D9FF-4C23-8498-52FD96F748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2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41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6F5913A0-A7E7-4A6B-A55B-ABA157D068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09600"/>
          </a:xfrm>
          <a:prstGeom prst="rect">
            <a:avLst/>
          </a:prstGeom>
          <a:gradFill rotWithShape="0">
            <a:gsLst>
              <a:gs pos="0">
                <a:srgbClr val="1332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6334129"/>
            <a:ext cx="9144000" cy="52387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332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>
              <a:latin typeface="Arial" pitchFamily="26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7478" y="866777"/>
            <a:ext cx="8568103" cy="533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88473" y="6324600"/>
            <a:ext cx="112541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Symbol" pitchFamily="26" charset="2"/>
              </a:defRPr>
            </a:lvl1pPr>
          </a:lstStyle>
          <a:p>
            <a:fld id="{0B5B6722-A160-48A9-8DED-256567DB19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366351" y="6324600"/>
            <a:ext cx="843768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Arial" pitchFamily="26" charset="0"/>
            </a:endParaRP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2813539" y="6324604"/>
            <a:ext cx="4009292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ctr">
              <a:tabLst>
                <a:tab pos="8226425" algn="r"/>
              </a:tabLst>
              <a:defRPr/>
            </a:pPr>
            <a:r>
              <a:rPr lang="en-US" sz="1200" b="0" dirty="0" smtClean="0">
                <a:latin typeface="+mj-lt"/>
              </a:rPr>
              <a:t>Charged</a:t>
            </a:r>
            <a:r>
              <a:rPr lang="en-US" sz="1200" b="0" baseline="0" dirty="0" smtClean="0">
                <a:latin typeface="+mj-lt"/>
              </a:rPr>
              <a:t> Particle Detection 2</a:t>
            </a:r>
            <a:endParaRPr lang="en-US" sz="1200" b="0" dirty="0">
              <a:latin typeface="+mj-lt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281354" y="6324604"/>
            <a:ext cx="36576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algn="l">
              <a:tabLst>
                <a:tab pos="8226425" algn="r"/>
              </a:tabLst>
              <a:defRPr/>
            </a:pPr>
            <a:r>
              <a:rPr lang="en-US" sz="1200" b="0" dirty="0" smtClean="0">
                <a:latin typeface="+mj-lt"/>
              </a:rPr>
              <a:t>David Futyan</a:t>
            </a:r>
            <a:endParaRPr lang="en-US" sz="1200" b="0" baseline="0" dirty="0" smtClean="0"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0">
          <a:solidFill>
            <a:schemeClr val="tx1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26" charset="0"/>
          <a:ea typeface="ＭＳ Ｐゴシック" pitchFamily="-112" charset="-128"/>
          <a:cs typeface="ＭＳ Ｐゴシック" pitchFamily="-11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26" charset="0"/>
          <a:ea typeface="ＭＳ Ｐゴシック" pitchFamily="-112" charset="-128"/>
          <a:cs typeface="ＭＳ Ｐゴシック" pitchFamily="-11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26" charset="0"/>
          <a:ea typeface="ＭＳ Ｐゴシック" pitchFamily="-112" charset="-128"/>
          <a:cs typeface="ＭＳ Ｐゴシック" pitchFamily="-11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26" charset="0"/>
          <a:ea typeface="ＭＳ Ｐゴシック" pitchFamily="-112" charset="-128"/>
          <a:cs typeface="ＭＳ Ｐゴシック" pitchFamily="-11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26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26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26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itchFamily="26" charset="0"/>
        </a:defRPr>
      </a:lvl9pPr>
    </p:titleStyle>
    <p:bodyStyle>
      <a:lvl1pPr marL="342900" indent="-3429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SzPct val="80000"/>
        <a:buFont typeface="Wingdings" pitchFamily="-112" charset="2"/>
        <a:buBlip>
          <a:blip r:embed="rId13"/>
        </a:buBlip>
        <a:defRPr sz="2000">
          <a:solidFill>
            <a:schemeClr val="accent2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SzPct val="60000"/>
        <a:buFont typeface="Wingdings" pitchFamily="-112" charset="2"/>
        <a:buBlip>
          <a:blip r:embed="rId14"/>
        </a:buBlip>
        <a:defRPr sz="1900">
          <a:solidFill>
            <a:schemeClr val="tx2"/>
          </a:solidFill>
          <a:latin typeface="+mn-lt"/>
          <a:ea typeface="ＭＳ Ｐゴシック" pitchFamily="26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900">
          <a:solidFill>
            <a:srgbClr val="00A700"/>
          </a:solidFill>
          <a:latin typeface="+mn-lt"/>
          <a:ea typeface="ＭＳ Ｐゴシック" pitchFamily="26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800">
          <a:solidFill>
            <a:schemeClr val="tx1"/>
          </a:solidFill>
          <a:latin typeface="+mn-lt"/>
          <a:ea typeface="ＭＳ Ｐゴシック" pitchFamily="26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700">
          <a:solidFill>
            <a:schemeClr val="tx1"/>
          </a:solidFill>
          <a:latin typeface="+mn-lt"/>
          <a:ea typeface="ＭＳ Ｐゴシック" pitchFamily="2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ea typeface="ＭＳ Ｐゴシック" pitchFamily="26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ea typeface="ＭＳ Ｐゴシック" pitchFamily="26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ea typeface="ＭＳ Ｐゴシック" pitchFamily="26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  <a:ea typeface="ＭＳ Ｐゴシック" pitchFamily="26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image" Target="../media/image24.png"/><Relationship Id="rId4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1.png"/><Relationship Id="rId5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Equation18.bin"/><Relationship Id="rId4" Type="http://schemas.openxmlformats.org/officeDocument/2006/relationships/image" Target="../media/image33.png"/><Relationship Id="rId10" Type="http://schemas.openxmlformats.org/officeDocument/2006/relationships/oleObject" Target="../embeddings/Microsoft_Equation20.bin"/><Relationship Id="rId5" Type="http://schemas.openxmlformats.org/officeDocument/2006/relationships/image" Target="../media/image34.png"/><Relationship Id="rId7" Type="http://schemas.openxmlformats.org/officeDocument/2006/relationships/oleObject" Target="../embeddings/Microsoft_Equation17.bin"/><Relationship Id="rId11" Type="http://schemas.openxmlformats.org/officeDocument/2006/relationships/oleObject" Target="../embeddings/Microsoft_Equation21.bin"/><Relationship Id="rId12" Type="http://schemas.openxmlformats.org/officeDocument/2006/relationships/oleObject" Target="../embeddings/Microsoft_Equation22.bin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Relationship Id="rId9" Type="http://schemas.openxmlformats.org/officeDocument/2006/relationships/oleObject" Target="../embeddings/Microsoft_Equation19.bin"/><Relationship Id="rId3" Type="http://schemas.openxmlformats.org/officeDocument/2006/relationships/notesSlide" Target="../notesSlides/notesSlide10.xml"/><Relationship Id="rId6" Type="http://schemas.openxmlformats.org/officeDocument/2006/relationships/oleObject" Target="../embeddings/Microsoft_Equation1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Equation26.bin"/><Relationship Id="rId4" Type="http://schemas.openxmlformats.org/officeDocument/2006/relationships/image" Target="../media/image41.jpeg"/><Relationship Id="rId10" Type="http://schemas.openxmlformats.org/officeDocument/2006/relationships/oleObject" Target="../embeddings/Microsoft_Equation28.bin"/><Relationship Id="rId5" Type="http://schemas.openxmlformats.org/officeDocument/2006/relationships/oleObject" Target="../embeddings/Microsoft_Equation23.bin"/><Relationship Id="rId7" Type="http://schemas.openxmlformats.org/officeDocument/2006/relationships/oleObject" Target="../embeddings/Microsoft_Equation25.bin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Relationship Id="rId9" Type="http://schemas.openxmlformats.org/officeDocument/2006/relationships/oleObject" Target="../embeddings/Microsoft_Equation27.bin"/><Relationship Id="rId3" Type="http://schemas.openxmlformats.org/officeDocument/2006/relationships/notesSlide" Target="../notesSlides/notesSlide11.xml"/><Relationship Id="rId6" Type="http://schemas.openxmlformats.org/officeDocument/2006/relationships/oleObject" Target="../embeddings/Microsoft_Equation24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quation29.bin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Equation32.bin"/><Relationship Id="rId4" Type="http://schemas.openxmlformats.org/officeDocument/2006/relationships/image" Target="../media/image48.png"/><Relationship Id="rId10" Type="http://schemas.openxmlformats.org/officeDocument/2006/relationships/oleObject" Target="../embeddings/Microsoft_Equation34.bin"/><Relationship Id="rId5" Type="http://schemas.openxmlformats.org/officeDocument/2006/relationships/oleObject" Target="../embeddings/Microsoft_Equation30.bin"/><Relationship Id="rId7" Type="http://schemas.openxmlformats.org/officeDocument/2006/relationships/image" Target="../media/image49.png"/><Relationship Id="rId11" Type="http://schemas.openxmlformats.org/officeDocument/2006/relationships/image" Target="../media/image2.png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Relationship Id="rId9" Type="http://schemas.openxmlformats.org/officeDocument/2006/relationships/oleObject" Target="../embeddings/Microsoft_Equation33.bin"/><Relationship Id="rId3" Type="http://schemas.openxmlformats.org/officeDocument/2006/relationships/notesSlide" Target="../notesSlides/notesSlide14.xml"/><Relationship Id="rId6" Type="http://schemas.openxmlformats.org/officeDocument/2006/relationships/oleObject" Target="../embeddings/Microsoft_Equation31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Equation39.bin"/><Relationship Id="rId4" Type="http://schemas.openxmlformats.org/officeDocument/2006/relationships/oleObject" Target="../embeddings/Microsoft_Equation35.bin"/><Relationship Id="rId5" Type="http://schemas.openxmlformats.org/officeDocument/2006/relationships/oleObject" Target="../embeddings/Microsoft_Equation36.bin"/><Relationship Id="rId7" Type="http://schemas.openxmlformats.org/officeDocument/2006/relationships/oleObject" Target="../embeddings/Microsoft_Equation38.bin"/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2.xml"/><Relationship Id="rId9" Type="http://schemas.openxmlformats.org/officeDocument/2006/relationships/oleObject" Target="../embeddings/Microsoft_Equation40.bin"/><Relationship Id="rId3" Type="http://schemas.openxmlformats.org/officeDocument/2006/relationships/notesSlide" Target="../notesSlides/notesSlide15.xml"/><Relationship Id="rId6" Type="http://schemas.openxmlformats.org/officeDocument/2006/relationships/oleObject" Target="../embeddings/Microsoft_Equation37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Equation41.bin"/><Relationship Id="rId4" Type="http://schemas.openxmlformats.org/officeDocument/2006/relationships/oleObject" Target="../embeddings/oleObject1.bin"/><Relationship Id="rId5" Type="http://schemas.openxmlformats.org/officeDocument/2006/relationships/image" Target="../media/image58.png"/><Relationship Id="rId7" Type="http://schemas.openxmlformats.org/officeDocument/2006/relationships/image" Target="../media/image2.png"/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2.xml"/><Relationship Id="rId9" Type="http://schemas.openxmlformats.org/officeDocument/2006/relationships/oleObject" Target="../embeddings/Microsoft_Equation42.bin"/><Relationship Id="rId3" Type="http://schemas.openxmlformats.org/officeDocument/2006/relationships/notesSlide" Target="../notesSlides/notesSlide16.xml"/><Relationship Id="rId6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quation43.bin"/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7.xml"/><Relationship Id="rId5" Type="http://schemas.openxmlformats.org/officeDocument/2006/relationships/oleObject" Target="../embeddings/Microsoft_Equation44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3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quation45.bin"/><Relationship Id="rId1" Type="http://schemas.openxmlformats.org/officeDocument/2006/relationships/vmlDrawing" Target="../drawings/vmlDrawing14.v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3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quation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quation2.bin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Equation7.bin"/><Relationship Id="rId4" Type="http://schemas.openxmlformats.org/officeDocument/2006/relationships/oleObject" Target="../embeddings/Microsoft_Equation3.bin"/><Relationship Id="rId5" Type="http://schemas.openxmlformats.org/officeDocument/2006/relationships/oleObject" Target="../embeddings/Microsoft_Equation4.bin"/><Relationship Id="rId7" Type="http://schemas.openxmlformats.org/officeDocument/2006/relationships/oleObject" Target="../embeddings/Microsoft_Equation6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Relationship Id="rId6" Type="http://schemas.openxmlformats.org/officeDocument/2006/relationships/oleObject" Target="../embeddings/Microsoft_Equation5.bin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oleObject" Target="../embeddings/Microsoft_Equation10.bin"/><Relationship Id="rId4" Type="http://schemas.openxmlformats.org/officeDocument/2006/relationships/oleObject" Target="../embeddings/Microsoft_Equation8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6.xml"/><Relationship Id="rId5" Type="http://schemas.openxmlformats.org/officeDocument/2006/relationships/oleObject" Target="../embeddings/Microsoft_Equation9.bin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quation11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7.xml"/><Relationship Id="rId5" Type="http://schemas.openxmlformats.org/officeDocument/2006/relationships/oleObject" Target="../embeddings/Microsoft_Equation12.bin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image" Target="../media/image20.png"/><Relationship Id="rId5" Type="http://schemas.openxmlformats.org/officeDocument/2006/relationships/oleObject" Target="../embeddings/Microsoft_Equation13.bin"/><Relationship Id="rId7" Type="http://schemas.openxmlformats.org/officeDocument/2006/relationships/oleObject" Target="../embeddings/Microsoft_Equation15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8.xml"/><Relationship Id="rId6" Type="http://schemas.openxmlformats.org/officeDocument/2006/relationships/oleObject" Target="../embeddings/Microsoft_Equation14.bin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0">
              <a:srgbClr val="0000FF"/>
            </a:gs>
            <a:gs pos="100000">
              <a:schemeClr val="bg1"/>
            </a:gs>
            <a:gs pos="57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EABBBC8-4D77-FC41-84FE-E8E4101C5627}" type="slidenum">
              <a:rPr lang="en-US">
                <a:latin typeface="Symbol" pitchFamily="-112" charset="2"/>
              </a:rPr>
              <a:pPr/>
              <a:t>1</a:t>
            </a:fld>
            <a:endParaRPr lang="en-US" dirty="0">
              <a:latin typeface="Symbol" pitchFamily="-112" charset="2"/>
            </a:endParaRPr>
          </a:p>
        </p:txBody>
      </p:sp>
      <p:sp>
        <p:nvSpPr>
          <p:cNvPr id="376835" name="Rectangle 3"/>
          <p:cNvSpPr>
            <a:spLocks noChangeArrowheads="1"/>
          </p:cNvSpPr>
          <p:nvPr/>
        </p:nvSpPr>
        <p:spPr bwMode="auto">
          <a:xfrm>
            <a:off x="4330212" y="6188079"/>
            <a:ext cx="18466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endParaRPr lang="en-US" sz="3600" b="1">
              <a:latin typeface="Arial" pitchFamily="26" charset="0"/>
            </a:endParaRPr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1688123" y="1371600"/>
            <a:ext cx="5838092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4400" dirty="0" smtClean="0">
                <a:latin typeface="+mj-lt"/>
              </a:rPr>
              <a:t>Basic Concepts of Charged</a:t>
            </a:r>
          </a:p>
          <a:p>
            <a:pPr algn="ctr"/>
            <a:r>
              <a:rPr lang="en-US" sz="4400" dirty="0" smtClean="0">
                <a:latin typeface="+mj-lt"/>
              </a:rPr>
              <a:t>Particle Detection:</a:t>
            </a:r>
          </a:p>
          <a:p>
            <a:pPr algn="ctr"/>
            <a:r>
              <a:rPr lang="en-US" sz="4400" dirty="0" smtClean="0">
                <a:latin typeface="+mj-lt"/>
              </a:rPr>
              <a:t>Part 2</a:t>
            </a:r>
            <a:endParaRPr lang="en-US" sz="4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 Bremsstrahlung in CMS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685800"/>
            <a:ext cx="8569325" cy="2562225"/>
          </a:xfrm>
        </p:spPr>
        <p:txBody>
          <a:bodyPr/>
          <a:lstStyle/>
          <a:p>
            <a:r>
              <a:rPr lang="en-US" dirty="0" smtClean="0"/>
              <a:t>Electron </a:t>
            </a:r>
            <a:r>
              <a:rPr lang="en-US" dirty="0"/>
              <a:t>must traverse ~1</a:t>
            </a:r>
            <a:r>
              <a:rPr lang="en-US" i="1" dirty="0">
                <a:latin typeface="Times New Roman" pitchFamily="58" charset="0"/>
              </a:rPr>
              <a:t>X</a:t>
            </a:r>
            <a:r>
              <a:rPr lang="en-US" baseline="-25000" dirty="0">
                <a:latin typeface="Times New Roman" pitchFamily="58" charset="0"/>
              </a:rPr>
              <a:t>0</a:t>
            </a:r>
            <a:r>
              <a:rPr lang="en-US" dirty="0"/>
              <a:t> of material in the inner tracker (13 layers of Si strip detectors) before it reaches the electromagnetic calorimeter.</a:t>
            </a:r>
          </a:p>
          <a:p>
            <a:r>
              <a:rPr lang="en-US" dirty="0"/>
              <a:t>On average,</a:t>
            </a:r>
            <a:r>
              <a:rPr lang="en-US" dirty="0" smtClean="0"/>
              <a:t> about 40% </a:t>
            </a:r>
            <a:r>
              <a:rPr lang="en-US" dirty="0"/>
              <a:t>of electron energy is radiated in the </a:t>
            </a:r>
            <a:r>
              <a:rPr lang="en-US" dirty="0" smtClean="0"/>
              <a:t>tracker</a:t>
            </a:r>
          </a:p>
          <a:p>
            <a:pPr lvl="1"/>
            <a:r>
              <a:rPr lang="en-US" dirty="0" smtClean="0"/>
              <a:t>Spray of deposits in the ECAL - must be combined to give calorimeter energy measurement.</a:t>
            </a:r>
          </a:p>
          <a:p>
            <a:r>
              <a:rPr lang="en-US" dirty="0" smtClean="0"/>
              <a:t>Momentum at vertex should be determined from track curvature before 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  <a:r>
              <a:rPr lang="en-US" dirty="0" err="1" smtClean="0"/>
              <a:t>bremsstrahlung</a:t>
            </a:r>
            <a:r>
              <a:rPr lang="en-US" dirty="0" smtClean="0"/>
              <a:t> emission.</a:t>
            </a:r>
          </a:p>
          <a:p>
            <a:endParaRPr lang="en-US" dirty="0" smtClean="0"/>
          </a:p>
          <a:p>
            <a:endParaRPr lang="en-US" dirty="0"/>
          </a:p>
          <a:p>
            <a:pPr lvl="1" algn="ctr"/>
            <a:endParaRPr lang="en-US" dirty="0"/>
          </a:p>
          <a:p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CE891B-3D14-4F24-B22C-99256940C79E}" type="slidenum">
              <a:rPr lang="en-US"/>
              <a:pPr/>
              <a:t>10</a:t>
            </a:fld>
            <a:endParaRPr lang="en-US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3124200"/>
            <a:ext cx="3124200" cy="3128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9" name="Group 5"/>
          <p:cNvGrpSpPr>
            <a:grpSpLocks/>
          </p:cNvGrpSpPr>
          <p:nvPr/>
        </p:nvGrpSpPr>
        <p:grpSpPr bwMode="auto">
          <a:xfrm rot="-5400000">
            <a:off x="3543300" y="3848100"/>
            <a:ext cx="2667000" cy="2133600"/>
            <a:chOff x="2736" y="1584"/>
            <a:chExt cx="2596" cy="2028"/>
          </a:xfrm>
        </p:grpSpPr>
        <p:pic>
          <p:nvPicPr>
            <p:cNvPr id="10" name="Picture 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736" y="1584"/>
              <a:ext cx="2596" cy="20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1" name="Freeform 7"/>
            <p:cNvSpPr>
              <a:spLocks/>
            </p:cNvSpPr>
            <p:nvPr/>
          </p:nvSpPr>
          <p:spPr bwMode="auto">
            <a:xfrm>
              <a:off x="4351" y="2934"/>
              <a:ext cx="191" cy="1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29"/>
                </a:cxn>
                <a:cxn ang="0">
                  <a:pos x="24" y="29"/>
                </a:cxn>
                <a:cxn ang="0">
                  <a:pos x="32" y="51"/>
                </a:cxn>
                <a:cxn ang="0">
                  <a:pos x="53" y="51"/>
                </a:cxn>
                <a:cxn ang="0">
                  <a:pos x="56" y="77"/>
                </a:cxn>
                <a:cxn ang="0">
                  <a:pos x="82" y="77"/>
                </a:cxn>
                <a:cxn ang="0">
                  <a:pos x="82" y="99"/>
                </a:cxn>
                <a:cxn ang="0">
                  <a:pos x="120" y="101"/>
                </a:cxn>
                <a:cxn ang="0">
                  <a:pos x="122" y="123"/>
                </a:cxn>
                <a:cxn ang="0">
                  <a:pos x="146" y="123"/>
                </a:cxn>
              </a:cxnLst>
              <a:rect l="0" t="0" r="r" b="b"/>
              <a:pathLst>
                <a:path w="146" h="127">
                  <a:moveTo>
                    <a:pt x="0" y="0"/>
                  </a:moveTo>
                  <a:cubicBezTo>
                    <a:pt x="2" y="12"/>
                    <a:pt x="4" y="24"/>
                    <a:pt x="8" y="29"/>
                  </a:cubicBezTo>
                  <a:cubicBezTo>
                    <a:pt x="12" y="34"/>
                    <a:pt x="20" y="25"/>
                    <a:pt x="24" y="29"/>
                  </a:cubicBezTo>
                  <a:cubicBezTo>
                    <a:pt x="28" y="33"/>
                    <a:pt x="27" y="47"/>
                    <a:pt x="32" y="51"/>
                  </a:cubicBezTo>
                  <a:cubicBezTo>
                    <a:pt x="37" y="55"/>
                    <a:pt x="49" y="47"/>
                    <a:pt x="53" y="51"/>
                  </a:cubicBezTo>
                  <a:cubicBezTo>
                    <a:pt x="57" y="55"/>
                    <a:pt x="51" y="73"/>
                    <a:pt x="56" y="77"/>
                  </a:cubicBezTo>
                  <a:cubicBezTo>
                    <a:pt x="61" y="81"/>
                    <a:pt x="78" y="73"/>
                    <a:pt x="82" y="77"/>
                  </a:cubicBezTo>
                  <a:cubicBezTo>
                    <a:pt x="86" y="81"/>
                    <a:pt x="76" y="95"/>
                    <a:pt x="82" y="99"/>
                  </a:cubicBezTo>
                  <a:cubicBezTo>
                    <a:pt x="88" y="103"/>
                    <a:pt x="113" y="97"/>
                    <a:pt x="120" y="101"/>
                  </a:cubicBezTo>
                  <a:cubicBezTo>
                    <a:pt x="127" y="105"/>
                    <a:pt x="118" y="119"/>
                    <a:pt x="122" y="123"/>
                  </a:cubicBezTo>
                  <a:cubicBezTo>
                    <a:pt x="126" y="127"/>
                    <a:pt x="141" y="120"/>
                    <a:pt x="146" y="123"/>
                  </a:cubicBezTo>
                </a:path>
              </a:pathLst>
            </a:custGeom>
            <a:noFill/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8"/>
            <p:cNvSpPr>
              <a:spLocks/>
            </p:cNvSpPr>
            <p:nvPr/>
          </p:nvSpPr>
          <p:spPr bwMode="auto">
            <a:xfrm>
              <a:off x="4351" y="2934"/>
              <a:ext cx="191" cy="1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29"/>
                </a:cxn>
                <a:cxn ang="0">
                  <a:pos x="24" y="29"/>
                </a:cxn>
                <a:cxn ang="0">
                  <a:pos x="32" y="51"/>
                </a:cxn>
                <a:cxn ang="0">
                  <a:pos x="53" y="51"/>
                </a:cxn>
                <a:cxn ang="0">
                  <a:pos x="56" y="77"/>
                </a:cxn>
                <a:cxn ang="0">
                  <a:pos x="82" y="77"/>
                </a:cxn>
                <a:cxn ang="0">
                  <a:pos x="82" y="99"/>
                </a:cxn>
                <a:cxn ang="0">
                  <a:pos x="120" y="101"/>
                </a:cxn>
                <a:cxn ang="0">
                  <a:pos x="122" y="123"/>
                </a:cxn>
                <a:cxn ang="0">
                  <a:pos x="146" y="123"/>
                </a:cxn>
              </a:cxnLst>
              <a:rect l="0" t="0" r="r" b="b"/>
              <a:pathLst>
                <a:path w="146" h="127">
                  <a:moveTo>
                    <a:pt x="0" y="0"/>
                  </a:moveTo>
                  <a:cubicBezTo>
                    <a:pt x="2" y="12"/>
                    <a:pt x="4" y="24"/>
                    <a:pt x="8" y="29"/>
                  </a:cubicBezTo>
                  <a:cubicBezTo>
                    <a:pt x="12" y="34"/>
                    <a:pt x="20" y="25"/>
                    <a:pt x="24" y="29"/>
                  </a:cubicBezTo>
                  <a:cubicBezTo>
                    <a:pt x="28" y="33"/>
                    <a:pt x="27" y="47"/>
                    <a:pt x="32" y="51"/>
                  </a:cubicBezTo>
                  <a:cubicBezTo>
                    <a:pt x="37" y="55"/>
                    <a:pt x="49" y="47"/>
                    <a:pt x="53" y="51"/>
                  </a:cubicBezTo>
                  <a:cubicBezTo>
                    <a:pt x="57" y="55"/>
                    <a:pt x="51" y="73"/>
                    <a:pt x="56" y="77"/>
                  </a:cubicBezTo>
                  <a:cubicBezTo>
                    <a:pt x="61" y="81"/>
                    <a:pt x="78" y="73"/>
                    <a:pt x="82" y="77"/>
                  </a:cubicBezTo>
                  <a:cubicBezTo>
                    <a:pt x="86" y="81"/>
                    <a:pt x="76" y="95"/>
                    <a:pt x="82" y="99"/>
                  </a:cubicBezTo>
                  <a:cubicBezTo>
                    <a:pt x="88" y="103"/>
                    <a:pt x="113" y="97"/>
                    <a:pt x="120" y="101"/>
                  </a:cubicBezTo>
                  <a:cubicBezTo>
                    <a:pt x="127" y="105"/>
                    <a:pt x="118" y="119"/>
                    <a:pt x="122" y="123"/>
                  </a:cubicBezTo>
                  <a:cubicBezTo>
                    <a:pt x="126" y="127"/>
                    <a:pt x="141" y="120"/>
                    <a:pt x="146" y="123"/>
                  </a:cubicBezTo>
                </a:path>
              </a:pathLst>
            </a:custGeom>
            <a:noFill/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9"/>
            <p:cNvSpPr>
              <a:spLocks noChangeShapeType="1"/>
            </p:cNvSpPr>
            <p:nvPr/>
          </p:nvSpPr>
          <p:spPr bwMode="auto">
            <a:xfrm>
              <a:off x="4320" y="2928"/>
              <a:ext cx="473" cy="149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>
              <a:off x="4567" y="2953"/>
              <a:ext cx="258" cy="36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" name="Picture 11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E"/>
                </a:clrFrom>
                <a:clrTo>
                  <a:srgbClr val="FFFF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802" y="2931"/>
              <a:ext cx="144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6" name="Picture 12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E"/>
                </a:clrFrom>
                <a:clrTo>
                  <a:srgbClr val="FFFF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1316009">
              <a:off x="4768" y="3041"/>
              <a:ext cx="118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7" name="Line 13"/>
            <p:cNvSpPr>
              <a:spLocks noChangeShapeType="1"/>
            </p:cNvSpPr>
            <p:nvPr/>
          </p:nvSpPr>
          <p:spPr bwMode="auto">
            <a:xfrm>
              <a:off x="3984" y="2784"/>
              <a:ext cx="720" cy="432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8" name="Picture 14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E"/>
                </a:clrFrom>
                <a:clrTo>
                  <a:srgbClr val="FFFF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 rot="2242610">
              <a:off x="4656" y="3168"/>
              <a:ext cx="192" cy="1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19" name="Picture 18" descr="Picture 8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475" y="3408343"/>
            <a:ext cx="3651115" cy="26812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Energy Loss Spectrum for </a:t>
            </a:r>
            <a:r>
              <a:rPr lang="en-US" dirty="0" err="1" smtClean="0"/>
              <a:t>Muons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1F370F-67D5-4B6D-B664-7D7C6F400C99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389322" cy="885823"/>
          </a:xfrm>
        </p:spPr>
        <p:txBody>
          <a:bodyPr/>
          <a:lstStyle/>
          <a:p>
            <a:r>
              <a:rPr lang="en-US" dirty="0" smtClean="0"/>
              <a:t>-</a:t>
            </a:r>
            <a:r>
              <a:rPr lang="en-US" dirty="0" err="1" smtClean="0"/>
              <a:t>dE/dX</a:t>
            </a:r>
            <a:r>
              <a:rPr lang="en-US" dirty="0" smtClean="0"/>
              <a:t> for positive </a:t>
            </a:r>
            <a:r>
              <a:rPr lang="en-US" dirty="0" err="1" smtClean="0"/>
              <a:t>muons</a:t>
            </a:r>
            <a:r>
              <a:rPr lang="en-US" dirty="0" smtClean="0"/>
              <a:t> over 9 orders of magnitude in momentum:</a:t>
            </a:r>
            <a:endParaRPr lang="en-US" dirty="0"/>
          </a:p>
        </p:txBody>
      </p:sp>
      <p:pic>
        <p:nvPicPr>
          <p:cNvPr id="8" name="Picture 7" descr="Picture 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295400"/>
            <a:ext cx="7939634" cy="497054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Momentum Measurement in a Magnetic Field</a:t>
            </a: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FE03C7-3070-48FF-8FEA-89B4A4C472CD}" type="slidenum">
              <a:rPr lang="en-US"/>
              <a:pPr/>
              <a:t>12</a:t>
            </a:fld>
            <a:endParaRPr lang="en-US"/>
          </a:p>
        </p:txBody>
      </p:sp>
      <p:pic>
        <p:nvPicPr>
          <p:cNvPr id="10445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762000"/>
            <a:ext cx="2392363" cy="248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4454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5200" y="762000"/>
            <a:ext cx="4070350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04465" name="Group 17"/>
          <p:cNvGrpSpPr>
            <a:grpSpLocks/>
          </p:cNvGrpSpPr>
          <p:nvPr/>
        </p:nvGrpSpPr>
        <p:grpSpPr bwMode="auto">
          <a:xfrm>
            <a:off x="838200" y="3505200"/>
            <a:ext cx="6096000" cy="715963"/>
            <a:chOff x="960" y="2304"/>
            <a:chExt cx="3840" cy="451"/>
          </a:xfrm>
        </p:grpSpPr>
        <p:graphicFrame>
          <p:nvGraphicFramePr>
            <p:cNvPr id="104455" name="Object 7"/>
            <p:cNvGraphicFramePr>
              <a:graphicFrameLocks noChangeAspect="1"/>
            </p:cNvGraphicFramePr>
            <p:nvPr/>
          </p:nvGraphicFramePr>
          <p:xfrm>
            <a:off x="2160" y="2400"/>
            <a:ext cx="672" cy="209"/>
          </p:xfrm>
          <a:graphic>
            <a:graphicData uri="http://schemas.openxmlformats.org/presentationml/2006/ole">
              <p:oleObj spid="_x0000_s104455" name="Equation" r:id="rId6" imgW="571500" imgH="177800" progId="Equation.3">
                <p:embed/>
              </p:oleObj>
            </a:graphicData>
          </a:graphic>
        </p:graphicFrame>
        <p:graphicFrame>
          <p:nvGraphicFramePr>
            <p:cNvPr id="104456" name="Object 8"/>
            <p:cNvGraphicFramePr>
              <a:graphicFrameLocks noChangeAspect="1"/>
            </p:cNvGraphicFramePr>
            <p:nvPr/>
          </p:nvGraphicFramePr>
          <p:xfrm>
            <a:off x="960" y="2304"/>
            <a:ext cx="816" cy="451"/>
          </p:xfrm>
          <a:graphic>
            <a:graphicData uri="http://schemas.openxmlformats.org/presentationml/2006/ole">
              <p:oleObj spid="_x0000_s104456" name="Equation" r:id="rId7" imgW="711200" imgH="393700" progId="Equation.3">
                <p:embed/>
              </p:oleObj>
            </a:graphicData>
          </a:graphic>
        </p:graphicFrame>
        <p:graphicFrame>
          <p:nvGraphicFramePr>
            <p:cNvPr id="104457" name="Object 9"/>
            <p:cNvGraphicFramePr>
              <a:graphicFrameLocks noChangeAspect="1"/>
            </p:cNvGraphicFramePr>
            <p:nvPr/>
          </p:nvGraphicFramePr>
          <p:xfrm>
            <a:off x="3360" y="2400"/>
            <a:ext cx="1440" cy="208"/>
          </p:xfrm>
          <a:graphic>
            <a:graphicData uri="http://schemas.openxmlformats.org/presentationml/2006/ole">
              <p:oleObj spid="_x0000_s104457" name="Equation" r:id="rId8" imgW="1231900" imgH="177800" progId="Equation.3">
                <p:embed/>
              </p:oleObj>
            </a:graphicData>
          </a:graphic>
        </p:graphicFrame>
        <p:sp>
          <p:nvSpPr>
            <p:cNvPr id="104458" name="Text Box 10"/>
            <p:cNvSpPr txBox="1">
              <a:spLocks noChangeArrowheads="1"/>
            </p:cNvSpPr>
            <p:nvPr/>
          </p:nvSpPr>
          <p:spPr bwMode="auto">
            <a:xfrm>
              <a:off x="1872" y="2400"/>
              <a:ext cx="27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r>
                <a:rPr lang="en-US" sz="2000">
                  <a:sym typeface="Symbol" pitchFamily="58" charset="2"/>
                </a:rPr>
                <a:t></a:t>
              </a:r>
              <a:endParaRPr lang="en-US" sz="2000"/>
            </a:p>
          </p:txBody>
        </p:sp>
        <p:sp>
          <p:nvSpPr>
            <p:cNvPr id="104459" name="Text Box 11"/>
            <p:cNvSpPr txBox="1">
              <a:spLocks noChangeArrowheads="1"/>
            </p:cNvSpPr>
            <p:nvPr/>
          </p:nvSpPr>
          <p:spPr bwMode="auto">
            <a:xfrm>
              <a:off x="2976" y="2400"/>
              <a:ext cx="27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r>
                <a:rPr lang="en-US" sz="2000">
                  <a:sym typeface="Symbol" pitchFamily="58" charset="2"/>
                </a:rPr>
                <a:t></a:t>
              </a:r>
              <a:endParaRPr lang="en-US" sz="2000"/>
            </a:p>
          </p:txBody>
        </p:sp>
      </p:grpSp>
      <p:graphicFrame>
        <p:nvGraphicFramePr>
          <p:cNvPr id="104460" name="Object 12"/>
          <p:cNvGraphicFramePr>
            <a:graphicFrameLocks noChangeAspect="1"/>
          </p:cNvGraphicFramePr>
          <p:nvPr/>
        </p:nvGraphicFramePr>
        <p:xfrm>
          <a:off x="838200" y="4343400"/>
          <a:ext cx="1447800" cy="590550"/>
        </p:xfrm>
        <a:graphic>
          <a:graphicData uri="http://schemas.openxmlformats.org/presentationml/2006/ole">
            <p:oleObj spid="_x0000_s104460" name="Equation" r:id="rId9" imgW="901700" imgH="368300" progId="Equation.3">
              <p:embed/>
            </p:oleObj>
          </a:graphicData>
        </a:graphic>
      </p:graphicFrame>
      <p:sp>
        <p:nvSpPr>
          <p:cNvPr id="104461" name="Text Box 13"/>
          <p:cNvSpPr txBox="1">
            <a:spLocks noChangeArrowheads="1"/>
          </p:cNvSpPr>
          <p:nvPr/>
        </p:nvSpPr>
        <p:spPr bwMode="auto">
          <a:xfrm>
            <a:off x="2438400" y="4435475"/>
            <a:ext cx="434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2000">
                <a:sym typeface="Symbol" pitchFamily="58" charset="2"/>
              </a:rPr>
              <a:t></a:t>
            </a:r>
            <a:endParaRPr lang="en-US" sz="2000"/>
          </a:p>
        </p:txBody>
      </p:sp>
      <p:graphicFrame>
        <p:nvGraphicFramePr>
          <p:cNvPr id="104462" name="Object 14"/>
          <p:cNvGraphicFramePr>
            <a:graphicFrameLocks noChangeAspect="1"/>
          </p:cNvGraphicFramePr>
          <p:nvPr/>
        </p:nvGraphicFramePr>
        <p:xfrm>
          <a:off x="2971800" y="4343400"/>
          <a:ext cx="990600" cy="609600"/>
        </p:xfrm>
        <a:graphic>
          <a:graphicData uri="http://schemas.openxmlformats.org/presentationml/2006/ole">
            <p:oleObj spid="_x0000_s104462" name="Equation" r:id="rId10" imgW="660400" imgH="406400" progId="Equation.3">
              <p:embed/>
            </p:oleObj>
          </a:graphicData>
        </a:graphic>
      </p:graphicFrame>
      <p:graphicFrame>
        <p:nvGraphicFramePr>
          <p:cNvPr id="104463" name="Object 15"/>
          <p:cNvGraphicFramePr>
            <a:graphicFrameLocks noChangeAspect="1"/>
          </p:cNvGraphicFramePr>
          <p:nvPr/>
        </p:nvGraphicFramePr>
        <p:xfrm>
          <a:off x="914400" y="5029200"/>
          <a:ext cx="3635375" cy="719138"/>
        </p:xfrm>
        <a:graphic>
          <a:graphicData uri="http://schemas.openxmlformats.org/presentationml/2006/ole">
            <p:oleObj spid="_x0000_s104463" name="Equation" r:id="rId11" imgW="2438400" imgH="482600" progId="Equation.3">
              <p:embed/>
            </p:oleObj>
          </a:graphicData>
        </a:graphic>
      </p:graphicFrame>
      <p:graphicFrame>
        <p:nvGraphicFramePr>
          <p:cNvPr id="104464" name="Object 16"/>
          <p:cNvGraphicFramePr>
            <a:graphicFrameLocks noChangeAspect="1"/>
          </p:cNvGraphicFramePr>
          <p:nvPr/>
        </p:nvGraphicFramePr>
        <p:xfrm>
          <a:off x="5715000" y="5029200"/>
          <a:ext cx="1143000" cy="717550"/>
        </p:xfrm>
        <a:graphic>
          <a:graphicData uri="http://schemas.openxmlformats.org/presentationml/2006/ole">
            <p:oleObj spid="_x0000_s104464" name="Equation" r:id="rId12" imgW="685800" imgH="431800" progId="Equation.3">
              <p:embed/>
            </p:oleObj>
          </a:graphicData>
        </a:graphic>
      </p:graphicFrame>
      <p:sp>
        <p:nvSpPr>
          <p:cNvPr id="104466" name="Text Box 18"/>
          <p:cNvSpPr txBox="1">
            <a:spLocks noChangeArrowheads="1"/>
          </p:cNvSpPr>
          <p:nvPr/>
        </p:nvSpPr>
        <p:spPr bwMode="auto">
          <a:xfrm>
            <a:off x="5029200" y="5181600"/>
            <a:ext cx="434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2000">
                <a:sym typeface="Symbol" pitchFamily="58" charset="2"/>
              </a:rPr>
              <a:t></a:t>
            </a:r>
            <a:endParaRPr lang="en-US" sz="2000"/>
          </a:p>
        </p:txBody>
      </p:sp>
      <p:sp>
        <p:nvSpPr>
          <p:cNvPr id="104467" name="Text Box 19"/>
          <p:cNvSpPr txBox="1">
            <a:spLocks noChangeArrowheads="1"/>
          </p:cNvSpPr>
          <p:nvPr/>
        </p:nvSpPr>
        <p:spPr bwMode="auto">
          <a:xfrm>
            <a:off x="7239000" y="4953000"/>
            <a:ext cx="172085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l"/>
            <a:r>
              <a:rPr lang="en-US" sz="1700">
                <a:solidFill>
                  <a:schemeClr val="accent2"/>
                </a:solidFill>
              </a:rPr>
              <a:t>e.g. </a:t>
            </a:r>
            <a:r>
              <a:rPr lang="en-US" sz="1700" i="1">
                <a:solidFill>
                  <a:schemeClr val="accent2"/>
                </a:solidFill>
                <a:latin typeface="Times New Roman" pitchFamily="58" charset="0"/>
              </a:rPr>
              <a:t>s</a:t>
            </a:r>
            <a:r>
              <a:rPr lang="en-US" sz="1700">
                <a:solidFill>
                  <a:schemeClr val="accent2"/>
                </a:solidFill>
              </a:rPr>
              <a:t> = 3.75 cm</a:t>
            </a:r>
          </a:p>
          <a:p>
            <a:pPr algn="l"/>
            <a:r>
              <a:rPr lang="en-US" sz="1700">
                <a:solidFill>
                  <a:schemeClr val="accent2"/>
                </a:solidFill>
              </a:rPr>
              <a:t>for </a:t>
            </a:r>
            <a:r>
              <a:rPr lang="en-US" sz="1700" i="1">
                <a:solidFill>
                  <a:schemeClr val="accent2"/>
                </a:solidFill>
                <a:latin typeface="Times New Roman" pitchFamily="58" charset="0"/>
              </a:rPr>
              <a:t>p</a:t>
            </a:r>
            <a:r>
              <a:rPr lang="en-US" sz="1700" i="1" baseline="-25000">
                <a:solidFill>
                  <a:schemeClr val="accent2"/>
                </a:solidFill>
                <a:latin typeface="Times New Roman" pitchFamily="58" charset="0"/>
              </a:rPr>
              <a:t>T</a:t>
            </a:r>
            <a:r>
              <a:rPr lang="en-US" sz="1700">
                <a:solidFill>
                  <a:schemeClr val="accent2"/>
                </a:solidFill>
              </a:rPr>
              <a:t>=1 GeV/c,</a:t>
            </a:r>
          </a:p>
          <a:p>
            <a:pPr algn="l"/>
            <a:r>
              <a:rPr lang="en-US" sz="1700" i="1">
                <a:solidFill>
                  <a:schemeClr val="accent2"/>
                </a:solidFill>
                <a:latin typeface="Times New Roman" pitchFamily="58" charset="0"/>
              </a:rPr>
              <a:t>L</a:t>
            </a:r>
            <a:r>
              <a:rPr lang="en-US" sz="1700">
                <a:solidFill>
                  <a:schemeClr val="accent2"/>
                </a:solidFill>
              </a:rPr>
              <a:t>=1m and </a:t>
            </a:r>
            <a:r>
              <a:rPr lang="en-US" sz="1700" i="1">
                <a:solidFill>
                  <a:schemeClr val="accent2"/>
                </a:solidFill>
                <a:latin typeface="Times New Roman" pitchFamily="58" charset="0"/>
              </a:rPr>
              <a:t>B</a:t>
            </a:r>
            <a:r>
              <a:rPr lang="en-US" sz="1700">
                <a:solidFill>
                  <a:schemeClr val="accent2"/>
                </a:solidFill>
              </a:rPr>
              <a:t>=1T</a:t>
            </a:r>
            <a:endParaRPr lang="en-US" sz="1700">
              <a:latin typeface="Times New Roman" pitchFamily="5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Momentum Measurement Error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762000"/>
            <a:ext cx="8569325" cy="5791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1900"/>
              <a:t>Determination of sagitta from 3 measurements:</a:t>
            </a:r>
          </a:p>
          <a:p>
            <a:pPr>
              <a:lnSpc>
                <a:spcPct val="100000"/>
              </a:lnSpc>
            </a:pPr>
            <a:endParaRPr lang="en-US" sz="1900"/>
          </a:p>
          <a:p>
            <a:pPr>
              <a:lnSpc>
                <a:spcPct val="100000"/>
              </a:lnSpc>
            </a:pPr>
            <a:endParaRPr lang="en-US" sz="1900"/>
          </a:p>
          <a:p>
            <a:pPr>
              <a:lnSpc>
                <a:spcPct val="100000"/>
              </a:lnSpc>
            </a:pPr>
            <a:endParaRPr lang="en-US" sz="1900"/>
          </a:p>
          <a:p>
            <a:pPr>
              <a:lnSpc>
                <a:spcPct val="100000"/>
              </a:lnSpc>
            </a:pPr>
            <a:r>
              <a:rPr lang="en-US" sz="1900"/>
              <a:t>Momentum resolution:</a:t>
            </a:r>
          </a:p>
          <a:p>
            <a:pPr>
              <a:lnSpc>
                <a:spcPct val="100000"/>
              </a:lnSpc>
            </a:pPr>
            <a:endParaRPr lang="en-US" sz="1900"/>
          </a:p>
          <a:p>
            <a:pPr>
              <a:lnSpc>
                <a:spcPct val="100000"/>
              </a:lnSpc>
            </a:pPr>
            <a:endParaRPr lang="en-US" sz="1900"/>
          </a:p>
          <a:p>
            <a:pPr>
              <a:lnSpc>
                <a:spcPct val="100000"/>
              </a:lnSpc>
            </a:pPr>
            <a:endParaRPr lang="en-US" sz="1900"/>
          </a:p>
          <a:p>
            <a:pPr>
              <a:lnSpc>
                <a:spcPct val="100000"/>
              </a:lnSpc>
            </a:pPr>
            <a:r>
              <a:rPr lang="en-US" sz="1900">
                <a:solidFill>
                  <a:srgbClr val="2F13D6"/>
                </a:solidFill>
                <a:latin typeface="Helvetica" pitchFamily="58" charset="0"/>
              </a:rPr>
              <a:t>Momentum resolution degrades linearly with increasing momentum, and improves quadratically with the radial size of tracking cavity.</a:t>
            </a:r>
            <a:endParaRPr lang="en-US" sz="1900"/>
          </a:p>
          <a:p>
            <a:pPr>
              <a:lnSpc>
                <a:spcPct val="100000"/>
              </a:lnSpc>
            </a:pPr>
            <a:r>
              <a:rPr lang="en-US" sz="1900"/>
              <a:t>For </a:t>
            </a:r>
            <a:r>
              <a:rPr lang="en-US" sz="1900" i="1">
                <a:latin typeface="Times New Roman" pitchFamily="58" charset="0"/>
              </a:rPr>
              <a:t>N</a:t>
            </a:r>
            <a:r>
              <a:rPr lang="en-US" sz="1900"/>
              <a:t> equidistant measurements, one obtains (R.L. Gluckstern, NIM 24 (1963) 381):</a:t>
            </a:r>
          </a:p>
          <a:p>
            <a:pPr>
              <a:lnSpc>
                <a:spcPct val="100000"/>
              </a:lnSpc>
            </a:pPr>
            <a:endParaRPr lang="en-US" sz="1900"/>
          </a:p>
          <a:p>
            <a:pPr>
              <a:lnSpc>
                <a:spcPct val="100000"/>
              </a:lnSpc>
            </a:pPr>
            <a:endParaRPr lang="en-US" sz="1900">
              <a:solidFill>
                <a:srgbClr val="2F13D6"/>
              </a:solidFill>
              <a:latin typeface="Helvetica" pitchFamily="58" charset="0"/>
            </a:endParaRPr>
          </a:p>
          <a:p>
            <a:pPr>
              <a:lnSpc>
                <a:spcPct val="100000"/>
              </a:lnSpc>
            </a:pPr>
            <a:r>
              <a:rPr lang="en-US" sz="1900">
                <a:solidFill>
                  <a:srgbClr val="2F13D6"/>
                </a:solidFill>
                <a:latin typeface="Helvetica" pitchFamily="58" charset="0"/>
              </a:rPr>
              <a:t>e.g. </a:t>
            </a:r>
            <a:r>
              <a:rPr lang="en-US" sz="1900" i="1">
                <a:solidFill>
                  <a:srgbClr val="2F13D6"/>
                </a:solidFill>
                <a:latin typeface="Symbol" pitchFamily="58" charset="2"/>
                <a:sym typeface="Symbol" pitchFamily="58" charset="2"/>
              </a:rPr>
              <a:t></a:t>
            </a:r>
            <a:r>
              <a:rPr lang="en-US" sz="1900">
                <a:solidFill>
                  <a:srgbClr val="2F13D6"/>
                </a:solidFill>
                <a:latin typeface="Times New Roman" pitchFamily="58" charset="0"/>
              </a:rPr>
              <a:t>(</a:t>
            </a:r>
            <a:r>
              <a:rPr lang="en-US" sz="1900" i="1">
                <a:solidFill>
                  <a:srgbClr val="2F13D6"/>
                </a:solidFill>
                <a:latin typeface="Times New Roman" pitchFamily="58" charset="0"/>
              </a:rPr>
              <a:t>pT</a:t>
            </a:r>
            <a:r>
              <a:rPr lang="en-US" sz="1900">
                <a:solidFill>
                  <a:srgbClr val="2F13D6"/>
                </a:solidFill>
                <a:latin typeface="Times New Roman" pitchFamily="58" charset="0"/>
              </a:rPr>
              <a:t>)/</a:t>
            </a:r>
            <a:r>
              <a:rPr lang="en-US" sz="1900" i="1">
                <a:solidFill>
                  <a:srgbClr val="2F13D6"/>
                </a:solidFill>
                <a:latin typeface="Times New Roman" pitchFamily="58" charset="0"/>
              </a:rPr>
              <a:t>pT </a:t>
            </a:r>
            <a:r>
              <a:rPr lang="en-US" sz="1900">
                <a:solidFill>
                  <a:srgbClr val="2F13D6"/>
                </a:solidFill>
                <a:latin typeface="Helvetica" pitchFamily="58" charset="0"/>
              </a:rPr>
              <a:t> = 0.5% for </a:t>
            </a:r>
            <a:r>
              <a:rPr lang="en-US" sz="1900" i="1">
                <a:solidFill>
                  <a:srgbClr val="2F13D6"/>
                </a:solidFill>
                <a:latin typeface="Times New Roman" pitchFamily="58" charset="0"/>
              </a:rPr>
              <a:t>p</a:t>
            </a:r>
            <a:r>
              <a:rPr lang="en-US" sz="1900" i="1" baseline="-25000">
                <a:solidFill>
                  <a:srgbClr val="2F13D6"/>
                </a:solidFill>
                <a:latin typeface="Times New Roman" pitchFamily="58" charset="0"/>
              </a:rPr>
              <a:t>T</a:t>
            </a:r>
            <a:r>
              <a:rPr lang="en-US" sz="1900">
                <a:solidFill>
                  <a:srgbClr val="2F13D6"/>
                </a:solidFill>
                <a:latin typeface="Helvetica" pitchFamily="58" charset="0"/>
              </a:rPr>
              <a:t>=1 GeV/c, </a:t>
            </a:r>
            <a:r>
              <a:rPr lang="en-US" sz="1900" i="1">
                <a:solidFill>
                  <a:srgbClr val="2F13D6"/>
                </a:solidFill>
                <a:latin typeface="Times New Roman" pitchFamily="58" charset="0"/>
              </a:rPr>
              <a:t>L</a:t>
            </a:r>
            <a:r>
              <a:rPr lang="en-US" sz="1900">
                <a:solidFill>
                  <a:srgbClr val="2F13D6"/>
                </a:solidFill>
                <a:latin typeface="Helvetica" pitchFamily="58" charset="0"/>
              </a:rPr>
              <a:t>=1m, </a:t>
            </a:r>
            <a:r>
              <a:rPr lang="en-US" sz="1900" i="1">
                <a:solidFill>
                  <a:srgbClr val="2F13D6"/>
                </a:solidFill>
                <a:latin typeface="Times New Roman" pitchFamily="58" charset="0"/>
              </a:rPr>
              <a:t>B</a:t>
            </a:r>
            <a:r>
              <a:rPr lang="en-US" sz="1900">
                <a:solidFill>
                  <a:srgbClr val="2F13D6"/>
                </a:solidFill>
                <a:latin typeface="Helvetica" pitchFamily="58" charset="0"/>
              </a:rPr>
              <a:t>=1T, </a:t>
            </a:r>
            <a:r>
              <a:rPr lang="en-US" sz="1900">
                <a:solidFill>
                  <a:srgbClr val="2F13D6"/>
                </a:solidFill>
                <a:latin typeface="Symbol" pitchFamily="58" charset="2"/>
                <a:sym typeface="Symbol" pitchFamily="58" charset="2"/>
              </a:rPr>
              <a:t></a:t>
            </a:r>
            <a:r>
              <a:rPr lang="en-US" sz="1900" i="1" baseline="-25000">
                <a:solidFill>
                  <a:srgbClr val="2F13D6"/>
                </a:solidFill>
                <a:latin typeface="Times New Roman" pitchFamily="58" charset="0"/>
              </a:rPr>
              <a:t>x</a:t>
            </a:r>
            <a:r>
              <a:rPr lang="en-US" sz="1900">
                <a:solidFill>
                  <a:srgbClr val="2F13D6"/>
                </a:solidFill>
                <a:latin typeface="Helvetica" pitchFamily="58" charset="0"/>
              </a:rPr>
              <a:t> = 200 </a:t>
            </a:r>
            <a:r>
              <a:rPr lang="en-US" sz="1900">
                <a:solidFill>
                  <a:srgbClr val="2F13D6"/>
                </a:solidFill>
                <a:latin typeface="Symbol" pitchFamily="58" charset="2"/>
                <a:sym typeface="Symbol" pitchFamily="58" charset="2"/>
              </a:rPr>
              <a:t></a:t>
            </a:r>
            <a:r>
              <a:rPr lang="en-US" sz="1900">
                <a:solidFill>
                  <a:srgbClr val="2F13D6"/>
                </a:solidFill>
                <a:latin typeface="Helvetica" pitchFamily="58" charset="0"/>
              </a:rPr>
              <a:t>m and </a:t>
            </a:r>
            <a:r>
              <a:rPr lang="en-US" sz="1900" i="1">
                <a:solidFill>
                  <a:srgbClr val="2F13D6"/>
                </a:solidFill>
                <a:latin typeface="Times New Roman" pitchFamily="58" charset="0"/>
              </a:rPr>
              <a:t>N</a:t>
            </a:r>
            <a:r>
              <a:rPr lang="en-US" sz="1900">
                <a:solidFill>
                  <a:srgbClr val="2F13D6"/>
                </a:solidFill>
                <a:latin typeface="Helvetica" pitchFamily="58" charset="0"/>
              </a:rPr>
              <a:t>=10</a:t>
            </a:r>
            <a:endParaRPr lang="en-US" sz="1800">
              <a:solidFill>
                <a:srgbClr val="000000"/>
              </a:solidFill>
              <a:latin typeface="Helvetica" pitchFamily="58" charset="0"/>
            </a:endParaRPr>
          </a:p>
          <a:p>
            <a:pPr>
              <a:lnSpc>
                <a:spcPct val="100000"/>
              </a:lnSpc>
            </a:pPr>
            <a:endParaRPr lang="en-US" sz="1800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731B64-EF49-4286-89BC-873CEFD34CEF}" type="slidenum">
              <a:rPr lang="en-US"/>
              <a:pPr/>
              <a:t>13</a:t>
            </a:fld>
            <a:endParaRPr lang="en-US"/>
          </a:p>
        </p:txBody>
      </p:sp>
      <p:pic>
        <p:nvPicPr>
          <p:cNvPr id="105478" name="Picture 6" descr="sagitt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0200" y="1371600"/>
            <a:ext cx="2209800" cy="698500"/>
          </a:xfrm>
          <a:prstGeom prst="rect">
            <a:avLst/>
          </a:prstGeom>
          <a:noFill/>
        </p:spPr>
      </p:pic>
      <p:sp>
        <p:nvSpPr>
          <p:cNvPr id="105479" name="Line 7"/>
          <p:cNvSpPr>
            <a:spLocks noChangeShapeType="1"/>
          </p:cNvSpPr>
          <p:nvPr/>
        </p:nvSpPr>
        <p:spPr bwMode="auto">
          <a:xfrm flipV="1">
            <a:off x="1219200" y="1447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480" name="Text Box 8"/>
          <p:cNvSpPr txBox="1">
            <a:spLocks noChangeArrowheads="1"/>
          </p:cNvSpPr>
          <p:nvPr/>
        </p:nvSpPr>
        <p:spPr bwMode="auto">
          <a:xfrm>
            <a:off x="1085850" y="1185863"/>
            <a:ext cx="274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600" i="1">
                <a:latin typeface="Times New Roman" pitchFamily="58" charset="0"/>
              </a:rPr>
              <a:t>x</a:t>
            </a:r>
            <a:endParaRPr lang="en-US"/>
          </a:p>
        </p:txBody>
      </p:sp>
      <p:sp>
        <p:nvSpPr>
          <p:cNvPr id="105481" name="Text Box 9"/>
          <p:cNvSpPr txBox="1">
            <a:spLocks noChangeArrowheads="1"/>
          </p:cNvSpPr>
          <p:nvPr/>
        </p:nvSpPr>
        <p:spPr bwMode="auto">
          <a:xfrm>
            <a:off x="1519238" y="1676400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600" i="1">
                <a:latin typeface="Times New Roman" pitchFamily="58" charset="0"/>
              </a:rPr>
              <a:t>1</a:t>
            </a:r>
            <a:endParaRPr lang="en-US"/>
          </a:p>
        </p:txBody>
      </p:sp>
      <p:sp>
        <p:nvSpPr>
          <p:cNvPr id="105482" name="Text Box 10"/>
          <p:cNvSpPr txBox="1">
            <a:spLocks noChangeArrowheads="1"/>
          </p:cNvSpPr>
          <p:nvPr/>
        </p:nvSpPr>
        <p:spPr bwMode="auto">
          <a:xfrm>
            <a:off x="2574925" y="1193800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600" i="1">
                <a:latin typeface="Times New Roman" pitchFamily="58" charset="0"/>
              </a:rPr>
              <a:t>2</a:t>
            </a:r>
            <a:endParaRPr lang="en-US"/>
          </a:p>
        </p:txBody>
      </p:sp>
      <p:sp>
        <p:nvSpPr>
          <p:cNvPr id="105483" name="Text Box 11"/>
          <p:cNvSpPr txBox="1">
            <a:spLocks noChangeArrowheads="1"/>
          </p:cNvSpPr>
          <p:nvPr/>
        </p:nvSpPr>
        <p:spPr bwMode="auto">
          <a:xfrm>
            <a:off x="3657600" y="1676400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600" i="1">
                <a:latin typeface="Times New Roman" pitchFamily="58" charset="0"/>
              </a:rPr>
              <a:t>3</a:t>
            </a:r>
            <a:endParaRPr lang="en-US"/>
          </a:p>
        </p:txBody>
      </p:sp>
      <p:graphicFrame>
        <p:nvGraphicFramePr>
          <p:cNvPr id="105484" name="Object 12"/>
          <p:cNvGraphicFramePr>
            <a:graphicFrameLocks noChangeAspect="1"/>
          </p:cNvGraphicFramePr>
          <p:nvPr/>
        </p:nvGraphicFramePr>
        <p:xfrm>
          <a:off x="4343400" y="1295400"/>
          <a:ext cx="1600200" cy="619125"/>
        </p:xfrm>
        <a:graphic>
          <a:graphicData uri="http://schemas.openxmlformats.org/presentationml/2006/ole">
            <p:oleObj spid="_x0000_s105484" name="Equation" r:id="rId5" imgW="952500" imgH="368300" progId="Equation.3">
              <p:embed/>
            </p:oleObj>
          </a:graphicData>
        </a:graphic>
      </p:graphicFrame>
      <p:sp>
        <p:nvSpPr>
          <p:cNvPr id="105485" name="Line 13"/>
          <p:cNvSpPr>
            <a:spLocks noChangeShapeType="1"/>
          </p:cNvSpPr>
          <p:nvPr/>
        </p:nvSpPr>
        <p:spPr bwMode="auto">
          <a:xfrm flipV="1">
            <a:off x="2700338" y="1549400"/>
            <a:ext cx="0" cy="322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486" name="Line 14"/>
          <p:cNvSpPr>
            <a:spLocks noChangeShapeType="1"/>
          </p:cNvSpPr>
          <p:nvPr/>
        </p:nvSpPr>
        <p:spPr bwMode="auto">
          <a:xfrm flipH="1" flipV="1">
            <a:off x="1803400" y="1881188"/>
            <a:ext cx="18081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487" name="Text Box 15"/>
          <p:cNvSpPr txBox="1">
            <a:spLocks noChangeArrowheads="1"/>
          </p:cNvSpPr>
          <p:nvPr/>
        </p:nvSpPr>
        <p:spPr bwMode="auto">
          <a:xfrm>
            <a:off x="2646363" y="1524000"/>
            <a:ext cx="263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600" i="1">
                <a:latin typeface="Times New Roman" pitchFamily="58" charset="0"/>
              </a:rPr>
              <a:t>s</a:t>
            </a:r>
            <a:endParaRPr lang="en-US"/>
          </a:p>
        </p:txBody>
      </p:sp>
      <p:graphicFrame>
        <p:nvGraphicFramePr>
          <p:cNvPr id="105488" name="Object 16"/>
          <p:cNvGraphicFramePr>
            <a:graphicFrameLocks noChangeAspect="1"/>
          </p:cNvGraphicFramePr>
          <p:nvPr/>
        </p:nvGraphicFramePr>
        <p:xfrm>
          <a:off x="6781800" y="1295400"/>
          <a:ext cx="990600" cy="598488"/>
        </p:xfrm>
        <a:graphic>
          <a:graphicData uri="http://schemas.openxmlformats.org/presentationml/2006/ole">
            <p:oleObj spid="_x0000_s105488" name="Equation" r:id="rId6" imgW="673100" imgH="406400" progId="Equation.3">
              <p:embed/>
            </p:oleObj>
          </a:graphicData>
        </a:graphic>
      </p:graphicFrame>
      <p:sp>
        <p:nvSpPr>
          <p:cNvPr id="105489" name="Text Box 17"/>
          <p:cNvSpPr txBox="1">
            <a:spLocks noChangeArrowheads="1"/>
          </p:cNvSpPr>
          <p:nvPr/>
        </p:nvSpPr>
        <p:spPr bwMode="auto">
          <a:xfrm>
            <a:off x="3352800" y="2819400"/>
            <a:ext cx="434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2000">
                <a:sym typeface="Symbol" pitchFamily="58" charset="2"/>
              </a:rPr>
              <a:t></a:t>
            </a:r>
            <a:endParaRPr lang="en-US" sz="2000"/>
          </a:p>
        </p:txBody>
      </p:sp>
      <p:graphicFrame>
        <p:nvGraphicFramePr>
          <p:cNvPr id="105490" name="Object 18"/>
          <p:cNvGraphicFramePr>
            <a:graphicFrameLocks noChangeAspect="1"/>
          </p:cNvGraphicFramePr>
          <p:nvPr/>
        </p:nvGraphicFramePr>
        <p:xfrm>
          <a:off x="914400" y="2667000"/>
          <a:ext cx="2133600" cy="733425"/>
        </p:xfrm>
        <a:graphic>
          <a:graphicData uri="http://schemas.openxmlformats.org/presentationml/2006/ole">
            <p:oleObj spid="_x0000_s105490" name="Equation" r:id="rId7" imgW="1257300" imgH="431800" progId="Equation.3">
              <p:embed/>
            </p:oleObj>
          </a:graphicData>
        </a:graphic>
      </p:graphicFrame>
      <p:graphicFrame>
        <p:nvGraphicFramePr>
          <p:cNvPr id="105491" name="Object 19"/>
          <p:cNvGraphicFramePr>
            <a:graphicFrameLocks noChangeAspect="1"/>
          </p:cNvGraphicFramePr>
          <p:nvPr/>
        </p:nvGraphicFramePr>
        <p:xfrm>
          <a:off x="3962400" y="2590800"/>
          <a:ext cx="2476500" cy="776288"/>
        </p:xfrm>
        <a:graphic>
          <a:graphicData uri="http://schemas.openxmlformats.org/presentationml/2006/ole">
            <p:oleObj spid="_x0000_s105491" name="Equation" r:id="rId8" imgW="1460500" imgH="457200" progId="Equation.3">
              <p:embed/>
            </p:oleObj>
          </a:graphicData>
        </a:graphic>
      </p:graphicFrame>
      <p:graphicFrame>
        <p:nvGraphicFramePr>
          <p:cNvPr id="105492" name="Object 20"/>
          <p:cNvGraphicFramePr>
            <a:graphicFrameLocks noChangeAspect="1"/>
          </p:cNvGraphicFramePr>
          <p:nvPr/>
        </p:nvGraphicFramePr>
        <p:xfrm>
          <a:off x="2438400" y="4724400"/>
          <a:ext cx="2514600" cy="723900"/>
        </p:xfrm>
        <a:graphic>
          <a:graphicData uri="http://schemas.openxmlformats.org/presentationml/2006/ole">
            <p:oleObj spid="_x0000_s105492" name="Equation" r:id="rId9" imgW="1587500" imgH="457200" progId="Equation.3">
              <p:embed/>
            </p:oleObj>
          </a:graphicData>
        </a:graphic>
      </p:graphicFrame>
      <p:graphicFrame>
        <p:nvGraphicFramePr>
          <p:cNvPr id="105493" name="Object 21"/>
          <p:cNvGraphicFramePr>
            <a:graphicFrameLocks noChangeAspect="1"/>
          </p:cNvGraphicFramePr>
          <p:nvPr/>
        </p:nvGraphicFramePr>
        <p:xfrm>
          <a:off x="6858000" y="2590800"/>
          <a:ext cx="1679575" cy="776288"/>
        </p:xfrm>
        <a:graphic>
          <a:graphicData uri="http://schemas.openxmlformats.org/presentationml/2006/ole">
            <p:oleObj spid="_x0000_s105493" name="Equation" r:id="rId10" imgW="9906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Multiple Coulomb Scattering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838200"/>
            <a:ext cx="8569325" cy="5334000"/>
          </a:xfrm>
        </p:spPr>
        <p:txBody>
          <a:bodyPr/>
          <a:lstStyle/>
          <a:p>
            <a:r>
              <a:rPr lang="en-US" dirty="0"/>
              <a:t>In addition to inelastic collisions with atomic electrons </a:t>
            </a:r>
            <a:r>
              <a:rPr lang="en-US" dirty="0" smtClean="0"/>
              <a:t>(i.</a:t>
            </a:r>
            <a:r>
              <a:rPr lang="en-US" dirty="0"/>
              <a:t>e. ionization - Bethe Bloch), charged particles passing through matter also suffer repeated elastic Coulomb scattering from nuclei.</a:t>
            </a:r>
          </a:p>
          <a:p>
            <a:r>
              <a:rPr lang="en-US" dirty="0"/>
              <a:t>Elastic Coulomb scattering produces a change in the particle direction without any significant energy loss.</a:t>
            </a:r>
          </a:p>
          <a:p>
            <a:r>
              <a:rPr lang="en-US" dirty="0"/>
              <a:t>Change in direction caused by multiple Coulomb scattering degrades the momentum measurement.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806009-3A40-49C4-B624-F07C8DC2C40B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7" name="Rectangle 5"/>
          <p:cNvSpPr>
            <a:spLocks noChangeArrowheads="1"/>
          </p:cNvSpPr>
          <p:nvPr/>
        </p:nvSpPr>
        <p:spPr bwMode="auto">
          <a:xfrm>
            <a:off x="4800600" y="3733800"/>
            <a:ext cx="1219200" cy="304800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Single Scattering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Individual collisions governed by Rutherford scattering formula: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Does not take into account spin effects or screening</a:t>
            </a:r>
          </a:p>
          <a:p>
            <a:r>
              <a:rPr lang="en-US"/>
              <a:t>Although single large angle scattering can occur for very small impact parameter, probability that a single interaction will scatter through a significant angle is very small due to </a:t>
            </a:r>
            <a:r>
              <a:rPr lang="en-US">
                <a:solidFill>
                  <a:schemeClr val="tx1"/>
                </a:solidFill>
                <a:latin typeface="Times New Roman" pitchFamily="58" charset="0"/>
              </a:rPr>
              <a:t>1/sin</a:t>
            </a:r>
            <a:r>
              <a:rPr lang="en-US" baseline="30000">
                <a:solidFill>
                  <a:schemeClr val="tx1"/>
                </a:solidFill>
                <a:latin typeface="Times New Roman" pitchFamily="58" charset="0"/>
              </a:rPr>
              <a:t>4</a:t>
            </a:r>
            <a:r>
              <a:rPr lang="en-US">
                <a:solidFill>
                  <a:schemeClr val="tx1"/>
                </a:solidFill>
                <a:latin typeface="Times New Roman" pitchFamily="58" charset="0"/>
              </a:rPr>
              <a:t>(</a:t>
            </a:r>
            <a:r>
              <a:rPr lang="en-US">
                <a:solidFill>
                  <a:schemeClr val="tx1"/>
                </a:solidFill>
                <a:latin typeface="Symbol" pitchFamily="58" charset="2"/>
                <a:sym typeface="Symbol" pitchFamily="58" charset="2"/>
              </a:rPr>
              <a:t></a:t>
            </a:r>
            <a:r>
              <a:rPr lang="en-US">
                <a:solidFill>
                  <a:schemeClr val="tx1"/>
                </a:solidFill>
                <a:latin typeface="Times New Roman" pitchFamily="58" charset="0"/>
              </a:rPr>
              <a:t>/2)</a:t>
            </a:r>
            <a:r>
              <a:rPr lang="en-US"/>
              <a:t> dependence.</a:t>
            </a:r>
          </a:p>
          <a:p>
            <a:r>
              <a:rPr lang="en-US"/>
              <a:t>For large impact parameter (much more probable), scattering angle is further reduced w.r.t. Rutherford formula due to partial screening of nuclear charge by atomic electrons.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040CFC-B22C-41F1-800A-3C9D436FD638}" type="slidenum">
              <a:rPr lang="en-US"/>
              <a:pPr/>
              <a:t>15</a:t>
            </a:fld>
            <a:endParaRPr lang="en-US"/>
          </a:p>
        </p:txBody>
      </p:sp>
      <p:graphicFrame>
        <p:nvGraphicFramePr>
          <p:cNvPr id="115716" name="Object 4"/>
          <p:cNvGraphicFramePr>
            <a:graphicFrameLocks noChangeAspect="1"/>
          </p:cNvGraphicFramePr>
          <p:nvPr/>
        </p:nvGraphicFramePr>
        <p:xfrm>
          <a:off x="2209800" y="1447800"/>
          <a:ext cx="3595688" cy="857250"/>
        </p:xfrm>
        <a:graphic>
          <a:graphicData uri="http://schemas.openxmlformats.org/presentationml/2006/ole">
            <p:oleObj spid="_x0000_s115716" name="Equation" r:id="rId4" imgW="1968500" imgH="4699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Multiple Coulomb Scattering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762000"/>
            <a:ext cx="8569325" cy="17526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As a particle passes through a thickness of material, combination of a very large number of small deflections</a:t>
            </a:r>
            <a:r>
              <a:rPr lang="en-US" dirty="0" smtClean="0"/>
              <a:t> results </a:t>
            </a:r>
            <a:r>
              <a:rPr lang="en-US" dirty="0"/>
              <a:t>in a significant net deviation - </a:t>
            </a:r>
            <a:r>
              <a:rPr lang="en-US" b="1" dirty="0"/>
              <a:t>multiple coulomb scattering</a:t>
            </a:r>
          </a:p>
          <a:p>
            <a:pPr>
              <a:lnSpc>
                <a:spcPct val="100000"/>
              </a:lnSpc>
            </a:pPr>
            <a:r>
              <a:rPr lang="en-US" dirty="0"/>
              <a:t>Small contributions combine randomly to give a Gaussian probability distribution:</a:t>
            </a:r>
            <a:endParaRPr lang="en-US" b="1" dirty="0"/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9D6111E-DC21-4AEB-80D8-3240FF50F1FB}" type="slidenum">
              <a:rPr lang="en-US"/>
              <a:pPr/>
              <a:t>16</a:t>
            </a:fld>
            <a:endParaRPr lang="en-US"/>
          </a:p>
        </p:txBody>
      </p:sp>
      <p:grpSp>
        <p:nvGrpSpPr>
          <p:cNvPr id="116751" name="Group 15"/>
          <p:cNvGrpSpPr>
            <a:grpSpLocks/>
          </p:cNvGrpSpPr>
          <p:nvPr/>
        </p:nvGrpSpPr>
        <p:grpSpPr bwMode="auto">
          <a:xfrm>
            <a:off x="457200" y="2514600"/>
            <a:ext cx="3294064" cy="2128838"/>
            <a:chOff x="240" y="1344"/>
            <a:chExt cx="2075" cy="1341"/>
          </a:xfrm>
        </p:grpSpPr>
        <p:pic>
          <p:nvPicPr>
            <p:cNvPr id="116741" name="Picture 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0" y="1344"/>
              <a:ext cx="2029" cy="1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16749" name="Text Box 13"/>
            <p:cNvSpPr txBox="1">
              <a:spLocks noChangeArrowheads="1"/>
            </p:cNvSpPr>
            <p:nvPr/>
          </p:nvSpPr>
          <p:spPr bwMode="auto">
            <a:xfrm>
              <a:off x="1584" y="1344"/>
              <a:ext cx="731" cy="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r>
                <a:rPr lang="en-US" sz="1400" dirty="0"/>
                <a:t>Plane of </a:t>
              </a:r>
            </a:p>
            <a:p>
              <a:r>
                <a:rPr lang="en-US" sz="1400" dirty="0"/>
                <a:t>incident</a:t>
              </a:r>
              <a:endParaRPr lang="en-US" sz="1400" dirty="0" smtClean="0"/>
            </a:p>
            <a:p>
              <a:r>
                <a:rPr lang="en-US" sz="1400" dirty="0" smtClean="0"/>
                <a:t>particle</a:t>
              </a:r>
            </a:p>
            <a:p>
              <a:r>
                <a:rPr lang="en-US" sz="1400" dirty="0" smtClean="0"/>
                <a:t>(</a:t>
              </a:r>
              <a:r>
                <a:rPr lang="en-US" sz="1400" dirty="0" err="1" smtClean="0">
                  <a:sym typeface="Symbol" pitchFamily="58" charset="2"/>
                </a:rPr>
                <a:t></a:t>
              </a:r>
              <a:r>
                <a:rPr lang="en-US" sz="1400" dirty="0" smtClean="0">
                  <a:sym typeface="Symbol" pitchFamily="58" charset="2"/>
                </a:rPr>
                <a:t> </a:t>
              </a:r>
              <a:r>
                <a:rPr lang="en-US" sz="1400" dirty="0">
                  <a:sym typeface="Symbol" pitchFamily="58" charset="2"/>
                </a:rPr>
                <a:t>to B </a:t>
              </a:r>
              <a:r>
                <a:rPr lang="en-US" sz="1400" dirty="0" smtClean="0">
                  <a:sym typeface="Symbol" pitchFamily="58" charset="2"/>
                </a:rPr>
                <a:t>field)</a:t>
              </a:r>
              <a:endParaRPr lang="en-US" dirty="0"/>
            </a:p>
          </p:txBody>
        </p:sp>
        <p:sp>
          <p:nvSpPr>
            <p:cNvPr id="116750" name="Line 14"/>
            <p:cNvSpPr>
              <a:spLocks noChangeShapeType="1"/>
            </p:cNvSpPr>
            <p:nvPr/>
          </p:nvSpPr>
          <p:spPr bwMode="auto">
            <a:xfrm flipH="1">
              <a:off x="1296" y="1632"/>
              <a:ext cx="38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blurRad="63500" dist="38099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6743" name="Line 7"/>
          <p:cNvSpPr>
            <a:spLocks noChangeShapeType="1"/>
          </p:cNvSpPr>
          <p:nvPr/>
        </p:nvSpPr>
        <p:spPr bwMode="auto">
          <a:xfrm flipV="1">
            <a:off x="1295400" y="2514600"/>
            <a:ext cx="0" cy="304800"/>
          </a:xfrm>
          <a:prstGeom prst="line">
            <a:avLst/>
          </a:prstGeom>
          <a:noFill/>
          <a:ln w="9525">
            <a:noFill/>
            <a:round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16754" name="Object 18"/>
          <p:cNvGraphicFramePr>
            <a:graphicFrameLocks noChangeAspect="1"/>
          </p:cNvGraphicFramePr>
          <p:nvPr/>
        </p:nvGraphicFramePr>
        <p:xfrm>
          <a:off x="4495800" y="2209800"/>
          <a:ext cx="2057400" cy="577850"/>
        </p:xfrm>
        <a:graphic>
          <a:graphicData uri="http://schemas.openxmlformats.org/presentationml/2006/ole">
            <p:oleObj spid="_x0000_s116754" name="Equation" r:id="rId5" imgW="1358900" imgH="381000" progId="Equation.3">
              <p:embed/>
            </p:oleObj>
          </a:graphicData>
        </a:graphic>
      </p:graphicFrame>
      <p:graphicFrame>
        <p:nvGraphicFramePr>
          <p:cNvPr id="116755" name="Object 19"/>
          <p:cNvGraphicFramePr>
            <a:graphicFrameLocks noChangeAspect="1"/>
          </p:cNvGraphicFramePr>
          <p:nvPr/>
        </p:nvGraphicFramePr>
        <p:xfrm>
          <a:off x="7848600" y="2209800"/>
          <a:ext cx="914400" cy="647700"/>
        </p:xfrm>
        <a:graphic>
          <a:graphicData uri="http://schemas.openxmlformats.org/presentationml/2006/ole">
            <p:oleObj spid="_x0000_s116755" name="Equation" r:id="rId6" imgW="609600" imgH="431800" progId="Equation.3">
              <p:embed/>
            </p:oleObj>
          </a:graphicData>
        </a:graphic>
      </p:graphicFrame>
      <p:sp>
        <p:nvSpPr>
          <p:cNvPr id="116756" name="Text Box 20"/>
          <p:cNvSpPr txBox="1">
            <a:spLocks noChangeArrowheads="1"/>
          </p:cNvSpPr>
          <p:nvPr/>
        </p:nvSpPr>
        <p:spPr bwMode="auto">
          <a:xfrm>
            <a:off x="6743700" y="230663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800"/>
              <a:t>where</a:t>
            </a:r>
          </a:p>
        </p:txBody>
      </p:sp>
      <p:grpSp>
        <p:nvGrpSpPr>
          <p:cNvPr id="116759" name="Group 23"/>
          <p:cNvGrpSpPr>
            <a:grpSpLocks/>
          </p:cNvGrpSpPr>
          <p:nvPr/>
        </p:nvGrpSpPr>
        <p:grpSpPr bwMode="auto">
          <a:xfrm>
            <a:off x="4191000" y="3048000"/>
            <a:ext cx="4572000" cy="3125788"/>
            <a:chOff x="2832" y="2064"/>
            <a:chExt cx="2605" cy="1821"/>
          </a:xfrm>
        </p:grpSpPr>
        <p:grpSp>
          <p:nvGrpSpPr>
            <p:cNvPr id="116746" name="Group 10"/>
            <p:cNvGrpSpPr>
              <a:grpSpLocks/>
            </p:cNvGrpSpPr>
            <p:nvPr/>
          </p:nvGrpSpPr>
          <p:grpSpPr bwMode="auto">
            <a:xfrm>
              <a:off x="2832" y="2064"/>
              <a:ext cx="2605" cy="1821"/>
              <a:chOff x="2352" y="1344"/>
              <a:chExt cx="2845" cy="2077"/>
            </a:xfrm>
          </p:grpSpPr>
          <p:pic>
            <p:nvPicPr>
              <p:cNvPr id="116740" name="Picture 4"/>
              <p:cNvPicPr>
                <a:picLocks noChangeAspect="1" noChangeArrowheads="1"/>
              </p:cNvPicPr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>
                <a:off x="2352" y="1344"/>
                <a:ext cx="2845" cy="20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116744" name="Text Box 8"/>
              <p:cNvSpPr txBox="1">
                <a:spLocks noChangeArrowheads="1"/>
              </p:cNvSpPr>
              <p:nvPr/>
            </p:nvSpPr>
            <p:spPr bwMode="auto">
              <a:xfrm>
                <a:off x="4327" y="1723"/>
                <a:ext cx="732" cy="2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600"/>
                  <a:t>(Gaussian)</a:t>
                </a:r>
              </a:p>
            </p:txBody>
          </p:sp>
          <p:sp>
            <p:nvSpPr>
              <p:cNvPr id="116745" name="Text Box 9"/>
              <p:cNvSpPr txBox="1">
                <a:spLocks noChangeArrowheads="1"/>
              </p:cNvSpPr>
              <p:nvPr/>
            </p:nvSpPr>
            <p:spPr bwMode="auto">
              <a:xfrm>
                <a:off x="4323" y="3259"/>
                <a:ext cx="309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000"/>
                  <a:t>plane</a:t>
                </a:r>
                <a:endParaRPr lang="en-US" sz="1600"/>
              </a:p>
            </p:txBody>
          </p:sp>
        </p:grpSp>
        <p:graphicFrame>
          <p:nvGraphicFramePr>
            <p:cNvPr id="116758" name="Object 22"/>
            <p:cNvGraphicFramePr>
              <a:graphicFrameLocks noChangeAspect="1"/>
            </p:cNvGraphicFramePr>
            <p:nvPr/>
          </p:nvGraphicFramePr>
          <p:xfrm>
            <a:off x="3600" y="2064"/>
            <a:ext cx="272" cy="144"/>
          </p:xfrm>
          <a:graphic>
            <a:graphicData uri="http://schemas.openxmlformats.org/presentationml/2006/ole">
              <p:oleObj spid="_x0000_s116758" name="Equation" r:id="rId8" imgW="431800" imgH="228600" progId="Equation.3">
                <p:embed/>
              </p:oleObj>
            </a:graphicData>
          </a:graphic>
        </p:graphicFrame>
      </p:grpSp>
      <p:sp>
        <p:nvSpPr>
          <p:cNvPr id="116764" name="Freeform 28"/>
          <p:cNvSpPr>
            <a:spLocks/>
          </p:cNvSpPr>
          <p:nvPr/>
        </p:nvSpPr>
        <p:spPr bwMode="auto">
          <a:xfrm>
            <a:off x="3340100" y="4419600"/>
            <a:ext cx="93663" cy="371475"/>
          </a:xfrm>
          <a:custGeom>
            <a:avLst/>
            <a:gdLst/>
            <a:ahLst/>
            <a:cxnLst>
              <a:cxn ang="0">
                <a:pos x="56" y="0"/>
              </a:cxn>
              <a:cxn ang="0">
                <a:pos x="56" y="100"/>
              </a:cxn>
              <a:cxn ang="0">
                <a:pos x="38" y="164"/>
              </a:cxn>
              <a:cxn ang="0">
                <a:pos x="0" y="234"/>
              </a:cxn>
            </a:cxnLst>
            <a:rect l="0" t="0" r="r" b="b"/>
            <a:pathLst>
              <a:path w="59" h="234">
                <a:moveTo>
                  <a:pt x="56" y="0"/>
                </a:moveTo>
                <a:cubicBezTo>
                  <a:pt x="57" y="36"/>
                  <a:pt x="59" y="73"/>
                  <a:pt x="56" y="100"/>
                </a:cubicBezTo>
                <a:cubicBezTo>
                  <a:pt x="53" y="127"/>
                  <a:pt x="47" y="142"/>
                  <a:pt x="38" y="164"/>
                </a:cubicBezTo>
                <a:cubicBezTo>
                  <a:pt x="29" y="186"/>
                  <a:pt x="14" y="210"/>
                  <a:pt x="0" y="234"/>
                </a:cubicBezTo>
              </a:path>
            </a:pathLst>
          </a:custGeom>
          <a:noFill/>
          <a:ln w="9525" cap="flat" cmpd="sng">
            <a:noFill/>
            <a:prstDash val="solid"/>
            <a:round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16767" name="Object 31"/>
          <p:cNvGraphicFramePr>
            <a:graphicFrameLocks noChangeAspect="1"/>
          </p:cNvGraphicFramePr>
          <p:nvPr/>
        </p:nvGraphicFramePr>
        <p:xfrm>
          <a:off x="4514850" y="3359150"/>
          <a:ext cx="114300" cy="139700"/>
        </p:xfrm>
        <a:graphic>
          <a:graphicData uri="http://schemas.openxmlformats.org/presentationml/2006/ole">
            <p:oleObj spid="_x0000_s116767" name="Equation" r:id="rId9" imgW="114300" imgH="139700" progId="Equation.3">
              <p:embed/>
            </p:oleObj>
          </a:graphicData>
        </a:graphic>
      </p:graphicFrame>
      <p:graphicFrame>
        <p:nvGraphicFramePr>
          <p:cNvPr id="116768" name="Object 32"/>
          <p:cNvGraphicFramePr>
            <a:graphicFrameLocks noChangeAspect="1"/>
          </p:cNvGraphicFramePr>
          <p:nvPr/>
        </p:nvGraphicFramePr>
        <p:xfrm>
          <a:off x="2667000" y="5562600"/>
          <a:ext cx="1528763" cy="588963"/>
        </p:xfrm>
        <a:graphic>
          <a:graphicData uri="http://schemas.openxmlformats.org/presentationml/2006/ole">
            <p:oleObj spid="_x0000_s116768" name="Equation" r:id="rId10" imgW="990600" imgH="381000" progId="Equation.3">
              <p:embed/>
            </p:oleObj>
          </a:graphicData>
        </a:graphic>
      </p:graphicFrame>
      <p:sp>
        <p:nvSpPr>
          <p:cNvPr id="116769" name="Rectangle 33"/>
          <p:cNvSpPr>
            <a:spLocks noChangeArrowheads="1"/>
          </p:cNvSpPr>
          <p:nvPr/>
        </p:nvSpPr>
        <p:spPr bwMode="auto">
          <a:xfrm>
            <a:off x="76200" y="4648200"/>
            <a:ext cx="3360738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742950" lvl="1" indent="-285750" algn="l">
              <a:spcBef>
                <a:spcPct val="20000"/>
              </a:spcBef>
              <a:buClr>
                <a:srgbClr val="FF0000"/>
              </a:buClr>
              <a:buSzPct val="60000"/>
              <a:buFont typeface="Wingdings" pitchFamily="58" charset="2"/>
              <a:buBlip>
                <a:blip r:embed="rId11"/>
              </a:buBlip>
            </a:pPr>
            <a:r>
              <a:rPr lang="en-US" sz="1800" i="1" dirty="0" err="1">
                <a:solidFill>
                  <a:schemeClr val="tx2"/>
                </a:solidFill>
                <a:latin typeface="Symbol" pitchFamily="58" charset="2"/>
                <a:ea typeface="ＭＳ Ｐゴシック" pitchFamily="58" charset="-128"/>
                <a:sym typeface="Symbol" pitchFamily="58" charset="2"/>
              </a:rPr>
              <a:t></a:t>
            </a:r>
            <a:r>
              <a:rPr lang="en-US" sz="1800" i="1" baseline="-25000" dirty="0" err="1">
                <a:solidFill>
                  <a:schemeClr val="tx2"/>
                </a:solidFill>
                <a:latin typeface="Times New Roman" pitchFamily="58" charset="0"/>
                <a:ea typeface="ＭＳ Ｐゴシック" pitchFamily="58" charset="-128"/>
              </a:rPr>
              <a:t>plane</a:t>
            </a:r>
            <a:r>
              <a:rPr lang="en-US" sz="1800" dirty="0">
                <a:solidFill>
                  <a:schemeClr val="tx2"/>
                </a:solidFill>
                <a:ea typeface="ＭＳ Ｐゴシック" pitchFamily="58" charset="-128"/>
              </a:rPr>
              <a:t> is projection of true space scattering angle onto </a:t>
            </a:r>
            <a:r>
              <a:rPr lang="en-US" sz="1800" dirty="0" smtClean="0">
                <a:solidFill>
                  <a:schemeClr val="tx2"/>
                </a:solidFill>
                <a:ea typeface="ＭＳ Ｐゴシック" pitchFamily="58" charset="-128"/>
              </a:rPr>
              <a:t>plane of incident particle.</a:t>
            </a:r>
            <a:endParaRPr lang="en-US" sz="1900" dirty="0">
              <a:solidFill>
                <a:schemeClr val="tx2"/>
              </a:solidFill>
              <a:ea typeface="ＭＳ Ｐゴシック" pitchFamily="5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 of Multiple Scattering on Resolution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Approximate relation (PDG):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Apparent sagitta due to multiple scattering (from PDG):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Contribution to momentum resolution from multiple scattering:</a:t>
            </a: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65688A-AD59-4CD5-A61B-4FF62BF08367}" type="slidenum">
              <a:rPr lang="en-US"/>
              <a:pPr/>
              <a:t>17</a:t>
            </a:fld>
            <a:endParaRPr lang="en-US"/>
          </a:p>
        </p:txBody>
      </p:sp>
      <p:graphicFrame>
        <p:nvGraphicFramePr>
          <p:cNvPr id="117765" name="Object 5"/>
          <p:cNvGraphicFramePr>
            <a:graphicFrameLocks noChangeAspect="1"/>
          </p:cNvGraphicFramePr>
          <p:nvPr/>
        </p:nvGraphicFramePr>
        <p:xfrm>
          <a:off x="914400" y="1371600"/>
          <a:ext cx="3440113" cy="866775"/>
        </p:xfrm>
        <a:graphic>
          <a:graphicData uri="http://schemas.openxmlformats.org/presentationml/2006/ole">
            <p:oleObj spid="_x0000_s117765" name="Equation" r:id="rId4" imgW="1765300" imgH="444500" progId="Equation.3">
              <p:embed/>
            </p:oleObj>
          </a:graphicData>
        </a:graphic>
      </p:graphicFrame>
      <p:graphicFrame>
        <p:nvGraphicFramePr>
          <p:cNvPr id="117766" name="Object 6"/>
          <p:cNvGraphicFramePr>
            <a:graphicFrameLocks noChangeAspect="1"/>
          </p:cNvGraphicFramePr>
          <p:nvPr/>
        </p:nvGraphicFramePr>
        <p:xfrm>
          <a:off x="5791200" y="1371600"/>
          <a:ext cx="1524000" cy="874713"/>
        </p:xfrm>
        <a:graphic>
          <a:graphicData uri="http://schemas.openxmlformats.org/presentationml/2006/ole">
            <p:oleObj spid="_x0000_s117766" name="Equation" r:id="rId5" imgW="774700" imgH="444500" progId="Equation.3">
              <p:embed/>
            </p:oleObj>
          </a:graphicData>
        </a:graphic>
      </p:graphicFrame>
      <p:sp>
        <p:nvSpPr>
          <p:cNvPr id="117767" name="Text Box 7"/>
          <p:cNvSpPr txBox="1">
            <a:spLocks noChangeArrowheads="1"/>
          </p:cNvSpPr>
          <p:nvPr/>
        </p:nvSpPr>
        <p:spPr bwMode="auto">
          <a:xfrm>
            <a:off x="5181600" y="1600200"/>
            <a:ext cx="522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2000"/>
              <a:t>i.e.</a:t>
            </a:r>
          </a:p>
        </p:txBody>
      </p:sp>
      <p:sp>
        <p:nvSpPr>
          <p:cNvPr id="117768" name="Line 8"/>
          <p:cNvSpPr>
            <a:spLocks noChangeShapeType="1"/>
          </p:cNvSpPr>
          <p:nvPr/>
        </p:nvSpPr>
        <p:spPr bwMode="auto">
          <a:xfrm flipV="1">
            <a:off x="3200400" y="19812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769" name="Text Box 9"/>
          <p:cNvSpPr txBox="1">
            <a:spLocks noChangeArrowheads="1"/>
          </p:cNvSpPr>
          <p:nvPr/>
        </p:nvSpPr>
        <p:spPr bwMode="auto">
          <a:xfrm>
            <a:off x="833438" y="2528888"/>
            <a:ext cx="25447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600"/>
              <a:t>Charge of incident particle</a:t>
            </a:r>
          </a:p>
        </p:txBody>
      </p:sp>
      <p:sp>
        <p:nvSpPr>
          <p:cNvPr id="117770" name="Line 10"/>
          <p:cNvSpPr>
            <a:spLocks noChangeShapeType="1"/>
          </p:cNvSpPr>
          <p:nvPr/>
        </p:nvSpPr>
        <p:spPr bwMode="auto">
          <a:xfrm flipH="1" flipV="1">
            <a:off x="4267200" y="22098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771" name="Text Box 11"/>
          <p:cNvSpPr txBox="1">
            <a:spLocks noChangeArrowheads="1"/>
          </p:cNvSpPr>
          <p:nvPr/>
        </p:nvSpPr>
        <p:spPr bwMode="auto">
          <a:xfrm>
            <a:off x="4572000" y="2514600"/>
            <a:ext cx="3606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600"/>
              <a:t>Radiation length of absorbing material</a:t>
            </a:r>
          </a:p>
        </p:txBody>
      </p:sp>
      <p:graphicFrame>
        <p:nvGraphicFramePr>
          <p:cNvPr id="117773" name="Object 13"/>
          <p:cNvGraphicFramePr>
            <a:graphicFrameLocks noChangeAspect="1"/>
          </p:cNvGraphicFramePr>
          <p:nvPr/>
        </p:nvGraphicFramePr>
        <p:xfrm>
          <a:off x="1371600" y="3733800"/>
          <a:ext cx="1295400" cy="647700"/>
        </p:xfrm>
        <a:graphic>
          <a:graphicData uri="http://schemas.openxmlformats.org/presentationml/2006/ole">
            <p:oleObj spid="_x0000_s117773" name="Equation" r:id="rId6" imgW="762000" imgH="381000" progId="Equation.3">
              <p:embed/>
            </p:oleObj>
          </a:graphicData>
        </a:graphic>
      </p:graphicFrame>
      <p:graphicFrame>
        <p:nvGraphicFramePr>
          <p:cNvPr id="117774" name="Object 14"/>
          <p:cNvGraphicFramePr>
            <a:graphicFrameLocks noChangeAspect="1"/>
          </p:cNvGraphicFramePr>
          <p:nvPr/>
        </p:nvGraphicFramePr>
        <p:xfrm>
          <a:off x="420688" y="4876800"/>
          <a:ext cx="2892425" cy="857250"/>
        </p:xfrm>
        <a:graphic>
          <a:graphicData uri="http://schemas.openxmlformats.org/presentationml/2006/ole">
            <p:oleObj spid="_x0000_s117774" name="Equation" r:id="rId7" imgW="1498600" imgH="444500" progId="Equation.3">
              <p:embed/>
            </p:oleObj>
          </a:graphicData>
        </a:graphic>
      </p:graphicFrame>
      <p:sp>
        <p:nvSpPr>
          <p:cNvPr id="117775" name="Text Box 15"/>
          <p:cNvSpPr txBox="1">
            <a:spLocks noChangeArrowheads="1"/>
          </p:cNvSpPr>
          <p:nvPr/>
        </p:nvSpPr>
        <p:spPr bwMode="auto">
          <a:xfrm>
            <a:off x="6400800" y="5791200"/>
            <a:ext cx="2314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2000" b="1"/>
              <a:t>Independent of p!</a:t>
            </a:r>
          </a:p>
        </p:txBody>
      </p:sp>
      <p:graphicFrame>
        <p:nvGraphicFramePr>
          <p:cNvPr id="117776" name="Object 16"/>
          <p:cNvGraphicFramePr>
            <a:graphicFrameLocks noChangeAspect="1"/>
          </p:cNvGraphicFramePr>
          <p:nvPr/>
        </p:nvGraphicFramePr>
        <p:xfrm>
          <a:off x="4343400" y="4953000"/>
          <a:ext cx="1143000" cy="717550"/>
        </p:xfrm>
        <a:graphic>
          <a:graphicData uri="http://schemas.openxmlformats.org/presentationml/2006/ole">
            <p:oleObj spid="_x0000_s117776" name="Equation" r:id="rId8" imgW="685800" imgH="431800" progId="Equation.3">
              <p:embed/>
            </p:oleObj>
          </a:graphicData>
        </a:graphic>
      </p:graphicFrame>
      <p:sp>
        <p:nvSpPr>
          <p:cNvPr id="117777" name="Text Box 17"/>
          <p:cNvSpPr txBox="1">
            <a:spLocks noChangeArrowheads="1"/>
          </p:cNvSpPr>
          <p:nvPr/>
        </p:nvSpPr>
        <p:spPr bwMode="auto">
          <a:xfrm>
            <a:off x="3663950" y="5105400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2000"/>
              <a:t>using</a:t>
            </a:r>
          </a:p>
        </p:txBody>
      </p:sp>
      <p:sp>
        <p:nvSpPr>
          <p:cNvPr id="117778" name="Text Box 18"/>
          <p:cNvSpPr txBox="1">
            <a:spLocks noChangeArrowheads="1"/>
          </p:cNvSpPr>
          <p:nvPr/>
        </p:nvSpPr>
        <p:spPr bwMode="auto">
          <a:xfrm>
            <a:off x="5943600" y="5105400"/>
            <a:ext cx="522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2000"/>
              <a:t>i.e.</a:t>
            </a:r>
          </a:p>
        </p:txBody>
      </p:sp>
      <p:graphicFrame>
        <p:nvGraphicFramePr>
          <p:cNvPr id="117779" name="Object 19"/>
          <p:cNvGraphicFramePr>
            <a:graphicFrameLocks noChangeAspect="1"/>
          </p:cNvGraphicFramePr>
          <p:nvPr/>
        </p:nvGraphicFramePr>
        <p:xfrm>
          <a:off x="6516688" y="4876800"/>
          <a:ext cx="2009775" cy="857250"/>
        </p:xfrm>
        <a:graphic>
          <a:graphicData uri="http://schemas.openxmlformats.org/presentationml/2006/ole">
            <p:oleObj spid="_x0000_s117779" name="Equation" r:id="rId9" imgW="1041400" imgH="4445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 of Multiple Scattering on Resolution</a:t>
            </a:r>
          </a:p>
        </p:txBody>
      </p:sp>
      <p:graphicFrame>
        <p:nvGraphicFramePr>
          <p:cNvPr id="119813" name="Object 5"/>
          <p:cNvGraphicFramePr>
            <a:graphicFrameLocks noChangeAspect="1"/>
          </p:cNvGraphicFramePr>
          <p:nvPr>
            <p:ph idx="1"/>
          </p:nvPr>
        </p:nvGraphicFramePr>
        <p:xfrm>
          <a:off x="381000" y="914400"/>
          <a:ext cx="3733800" cy="2586038"/>
        </p:xfrm>
        <a:graphic>
          <a:graphicData uri="http://schemas.openxmlformats.org/presentationml/2006/ole">
            <p:oleObj spid="_x0000_s119813" name="Designer Drawing" r:id="rId4" imgW="7329714" imgH="5080000" progId="">
              <p:embed/>
            </p:oleObj>
          </a:graphicData>
        </a:graphic>
      </p:graphicFrame>
      <p:sp>
        <p:nvSpPr>
          <p:cNvPr id="1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FD3F07-80EB-486E-B890-79C2750300C5}" type="slidenum">
              <a:rPr lang="en-US"/>
              <a:pPr/>
              <a:t>18</a:t>
            </a:fld>
            <a:endParaRPr lang="en-US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5029200" y="685800"/>
            <a:ext cx="3932238" cy="4557713"/>
            <a:chOff x="3168" y="576"/>
            <a:chExt cx="2477" cy="2871"/>
          </a:xfrm>
        </p:grpSpPr>
        <p:pic>
          <p:nvPicPr>
            <p:cNvPr id="119814" name="Picture 6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168" y="960"/>
              <a:ext cx="2462" cy="2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19815" name="Text Box 7"/>
            <p:cNvSpPr txBox="1">
              <a:spLocks noChangeArrowheads="1"/>
            </p:cNvSpPr>
            <p:nvPr/>
          </p:nvSpPr>
          <p:spPr bwMode="auto">
            <a:xfrm>
              <a:off x="3408" y="576"/>
              <a:ext cx="223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r>
                <a:rPr lang="en-US" sz="1800">
                  <a:solidFill>
                    <a:srgbClr val="2F13D6"/>
                  </a:solidFill>
                  <a:latin typeface="Helvetica" pitchFamily="58" charset="0"/>
                </a:rPr>
                <a:t>Estimated Momentum Resolution</a:t>
              </a:r>
            </a:p>
            <a:p>
              <a:r>
                <a:rPr lang="en-US" sz="1800">
                  <a:solidFill>
                    <a:srgbClr val="2F13D6"/>
                  </a:solidFill>
                  <a:latin typeface="Helvetica" pitchFamily="58" charset="0"/>
                </a:rPr>
                <a:t>vs </a:t>
              </a:r>
              <a:r>
                <a:rPr lang="en-US" sz="1800" i="1">
                  <a:solidFill>
                    <a:srgbClr val="2F13D6"/>
                  </a:solidFill>
                  <a:latin typeface="Times New Roman" pitchFamily="58" charset="0"/>
                </a:rPr>
                <a:t>p</a:t>
              </a:r>
              <a:r>
                <a:rPr lang="en-US" sz="1800" i="1" baseline="-25000">
                  <a:solidFill>
                    <a:srgbClr val="2F13D6"/>
                  </a:solidFill>
                  <a:latin typeface="Times New Roman" pitchFamily="58" charset="0"/>
                </a:rPr>
                <a:t>T</a:t>
              </a:r>
              <a:r>
                <a:rPr lang="en-US" sz="1800">
                  <a:solidFill>
                    <a:srgbClr val="2F13D6"/>
                  </a:solidFill>
                  <a:latin typeface="Helvetica" pitchFamily="58" charset="0"/>
                </a:rPr>
                <a:t> in CMS</a:t>
              </a:r>
              <a:endParaRPr lang="en-US" sz="1800"/>
            </a:p>
          </p:txBody>
        </p:sp>
      </p:grpSp>
      <p:sp>
        <p:nvSpPr>
          <p:cNvPr id="119817" name="Rectangle 9"/>
          <p:cNvSpPr>
            <a:spLocks noChangeArrowheads="1"/>
          </p:cNvSpPr>
          <p:nvPr/>
        </p:nvSpPr>
        <p:spPr bwMode="auto">
          <a:xfrm>
            <a:off x="304800" y="3429000"/>
            <a:ext cx="4953000" cy="261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 algn="l">
              <a:lnSpc>
                <a:spcPct val="110000"/>
              </a:lnSpc>
              <a:spcBef>
                <a:spcPct val="20000"/>
              </a:spcBef>
              <a:buSzPct val="80000"/>
              <a:buFont typeface="Wingdings" pitchFamily="58" charset="2"/>
              <a:buBlip>
                <a:blip r:embed="rId6"/>
              </a:buBlip>
            </a:pPr>
            <a:r>
              <a:rPr lang="en-US" sz="2000">
                <a:solidFill>
                  <a:schemeClr val="accent2"/>
                </a:solidFill>
              </a:rPr>
              <a:t>Example:</a:t>
            </a:r>
          </a:p>
          <a:p>
            <a:pPr marL="742950" lvl="1" indent="-285750" algn="l">
              <a:spcBef>
                <a:spcPct val="20000"/>
              </a:spcBef>
              <a:buClr>
                <a:srgbClr val="FF0000"/>
              </a:buClr>
              <a:buSzPct val="60000"/>
              <a:buFont typeface="Wingdings" pitchFamily="58" charset="2"/>
              <a:buBlip>
                <a:blip r:embed="rId7"/>
              </a:buBlip>
            </a:pPr>
            <a:r>
              <a:rPr lang="en-US" sz="1900" i="1">
                <a:solidFill>
                  <a:schemeClr val="tx2"/>
                </a:solidFill>
                <a:latin typeface="Times New Roman" pitchFamily="58" charset="0"/>
                <a:ea typeface="ＭＳ Ｐゴシック" pitchFamily="58" charset="-128"/>
              </a:rPr>
              <a:t>p</a:t>
            </a:r>
            <a:r>
              <a:rPr lang="en-US" sz="1900" i="1" baseline="-25000">
                <a:solidFill>
                  <a:schemeClr val="tx2"/>
                </a:solidFill>
                <a:latin typeface="Times New Roman" pitchFamily="58" charset="0"/>
                <a:ea typeface="ＭＳ Ｐゴシック" pitchFamily="58" charset="-128"/>
              </a:rPr>
              <a:t>T</a:t>
            </a:r>
            <a:r>
              <a:rPr lang="en-US" sz="1900">
                <a:solidFill>
                  <a:schemeClr val="tx2"/>
                </a:solidFill>
                <a:ea typeface="ＭＳ Ｐゴシック" pitchFamily="58" charset="-128"/>
              </a:rPr>
              <a:t> = 1 GeV/c, </a:t>
            </a:r>
            <a:r>
              <a:rPr lang="en-US" sz="1900" i="1">
                <a:solidFill>
                  <a:schemeClr val="tx2"/>
                </a:solidFill>
                <a:latin typeface="Times New Roman" pitchFamily="58" charset="0"/>
                <a:ea typeface="ＭＳ Ｐゴシック" pitchFamily="58" charset="-128"/>
              </a:rPr>
              <a:t>L</a:t>
            </a:r>
            <a:r>
              <a:rPr lang="en-US" sz="1900">
                <a:solidFill>
                  <a:schemeClr val="tx2"/>
                </a:solidFill>
                <a:ea typeface="ＭＳ Ｐゴシック" pitchFamily="58" charset="-128"/>
              </a:rPr>
              <a:t> = 1m, </a:t>
            </a:r>
            <a:r>
              <a:rPr lang="en-US" sz="1900" i="1">
                <a:solidFill>
                  <a:schemeClr val="tx2"/>
                </a:solidFill>
                <a:latin typeface="Times New Roman" pitchFamily="58" charset="0"/>
                <a:ea typeface="ＭＳ Ｐゴシック" pitchFamily="58" charset="-128"/>
              </a:rPr>
              <a:t>B</a:t>
            </a:r>
            <a:r>
              <a:rPr lang="en-US" sz="1900">
                <a:solidFill>
                  <a:schemeClr val="tx2"/>
                </a:solidFill>
                <a:ea typeface="ＭＳ Ｐゴシック" pitchFamily="58" charset="-128"/>
              </a:rPr>
              <a:t> = 1 T,          </a:t>
            </a:r>
            <a:r>
              <a:rPr lang="en-US" sz="1900" i="1">
                <a:solidFill>
                  <a:schemeClr val="tx2"/>
                </a:solidFill>
                <a:latin typeface="Times New Roman" pitchFamily="58" charset="0"/>
                <a:ea typeface="ＭＳ Ｐゴシック" pitchFamily="58" charset="-128"/>
              </a:rPr>
              <a:t>N</a:t>
            </a:r>
            <a:r>
              <a:rPr lang="en-US" sz="1900">
                <a:solidFill>
                  <a:schemeClr val="tx2"/>
                </a:solidFill>
                <a:ea typeface="ＭＳ Ｐゴシック" pitchFamily="58" charset="-128"/>
              </a:rPr>
              <a:t> = 10, </a:t>
            </a:r>
            <a:r>
              <a:rPr lang="en-US" sz="1900" i="1">
                <a:solidFill>
                  <a:schemeClr val="tx2"/>
                </a:solidFill>
                <a:latin typeface="Symbol" pitchFamily="58" charset="2"/>
                <a:ea typeface="ＭＳ Ｐゴシック" pitchFamily="58" charset="-128"/>
                <a:sym typeface="Symbol" pitchFamily="58" charset="2"/>
              </a:rPr>
              <a:t></a:t>
            </a:r>
            <a:r>
              <a:rPr lang="en-US" sz="1900" i="1" baseline="-25000">
                <a:solidFill>
                  <a:schemeClr val="tx2"/>
                </a:solidFill>
                <a:latin typeface="Times New Roman" pitchFamily="58" charset="0"/>
                <a:ea typeface="ＭＳ Ｐゴシック" pitchFamily="58" charset="-128"/>
              </a:rPr>
              <a:t>x</a:t>
            </a:r>
            <a:r>
              <a:rPr lang="en-US" sz="1900">
                <a:solidFill>
                  <a:schemeClr val="tx2"/>
                </a:solidFill>
                <a:ea typeface="ＭＳ Ｐゴシック" pitchFamily="58" charset="-128"/>
              </a:rPr>
              <a:t> = 200</a:t>
            </a:r>
            <a:r>
              <a:rPr lang="en-US" sz="1900">
                <a:solidFill>
                  <a:schemeClr val="tx2"/>
                </a:solidFill>
                <a:latin typeface="Symbol" pitchFamily="58" charset="2"/>
                <a:ea typeface="ＭＳ Ｐゴシック" pitchFamily="58" charset="-128"/>
                <a:sym typeface="Symbol" pitchFamily="58" charset="2"/>
              </a:rPr>
              <a:t></a:t>
            </a:r>
            <a:r>
              <a:rPr lang="en-US" sz="1900">
                <a:solidFill>
                  <a:schemeClr val="tx2"/>
                </a:solidFill>
                <a:ea typeface="ＭＳ Ｐゴシック" pitchFamily="58" charset="-128"/>
              </a:rPr>
              <a:t>m:</a:t>
            </a:r>
          </a:p>
          <a:p>
            <a:pPr marL="742950" lvl="1" indent="-285750" algn="l">
              <a:spcBef>
                <a:spcPct val="20000"/>
              </a:spcBef>
              <a:buClr>
                <a:srgbClr val="FF0000"/>
              </a:buClr>
              <a:buSzPct val="60000"/>
              <a:buFont typeface="Wingdings" pitchFamily="58" charset="2"/>
              <a:buBlip>
                <a:blip r:embed="rId7"/>
              </a:buBlip>
            </a:pPr>
            <a:endParaRPr lang="en-US" sz="1900">
              <a:solidFill>
                <a:schemeClr val="tx2"/>
              </a:solidFill>
              <a:ea typeface="ＭＳ Ｐゴシック" pitchFamily="58" charset="-128"/>
            </a:endParaRPr>
          </a:p>
          <a:p>
            <a:pPr marL="742950" lvl="1" indent="-285750" algn="l">
              <a:spcBef>
                <a:spcPct val="20000"/>
              </a:spcBef>
              <a:buClr>
                <a:srgbClr val="FF0000"/>
              </a:buClr>
              <a:buSzPct val="60000"/>
              <a:buFont typeface="Wingdings" pitchFamily="58" charset="2"/>
              <a:buBlip>
                <a:blip r:embed="rId7"/>
              </a:buBlip>
            </a:pPr>
            <a:endParaRPr lang="en-US" sz="1900">
              <a:solidFill>
                <a:schemeClr val="tx2"/>
              </a:solidFill>
              <a:ea typeface="ＭＳ Ｐゴシック" pitchFamily="58" charset="-128"/>
            </a:endParaRPr>
          </a:p>
          <a:p>
            <a:pPr marL="742950" lvl="1" indent="-285750" algn="l">
              <a:spcBef>
                <a:spcPct val="20000"/>
              </a:spcBef>
              <a:buClr>
                <a:srgbClr val="FF0000"/>
              </a:buClr>
              <a:buSzPct val="60000"/>
              <a:buFont typeface="Wingdings" pitchFamily="58" charset="2"/>
              <a:buBlip>
                <a:blip r:embed="rId7"/>
              </a:buBlip>
            </a:pPr>
            <a:r>
              <a:rPr lang="en-US" sz="1900">
                <a:solidFill>
                  <a:schemeClr val="tx2"/>
                </a:solidFill>
                <a:ea typeface="ＭＳ Ｐゴシック" pitchFamily="58" charset="-128"/>
              </a:rPr>
              <a:t>For detector filled with Ar, </a:t>
            </a:r>
            <a:r>
              <a:rPr lang="en-US" sz="1900" i="1">
                <a:solidFill>
                  <a:schemeClr val="tx2"/>
                </a:solidFill>
                <a:latin typeface="Times New Roman" pitchFamily="58" charset="0"/>
                <a:ea typeface="ＭＳ Ｐゴシック" pitchFamily="58" charset="-128"/>
              </a:rPr>
              <a:t>X</a:t>
            </a:r>
            <a:r>
              <a:rPr lang="en-US" sz="1900" baseline="-25000">
                <a:solidFill>
                  <a:schemeClr val="tx2"/>
                </a:solidFill>
                <a:latin typeface="Times New Roman" pitchFamily="58" charset="0"/>
                <a:ea typeface="ＭＳ Ｐゴシック" pitchFamily="58" charset="-128"/>
              </a:rPr>
              <a:t>0</a:t>
            </a:r>
            <a:r>
              <a:rPr lang="en-US" sz="1900">
                <a:solidFill>
                  <a:schemeClr val="tx2"/>
                </a:solidFill>
                <a:ea typeface="ＭＳ Ｐゴシック" pitchFamily="58" charset="-128"/>
              </a:rPr>
              <a:t> = 110m:</a:t>
            </a:r>
          </a:p>
        </p:txBody>
      </p:sp>
      <p:graphicFrame>
        <p:nvGraphicFramePr>
          <p:cNvPr id="119818" name="Object 10"/>
          <p:cNvGraphicFramePr>
            <a:graphicFrameLocks noChangeAspect="1"/>
          </p:cNvGraphicFramePr>
          <p:nvPr/>
        </p:nvGraphicFramePr>
        <p:xfrm>
          <a:off x="2057400" y="4419600"/>
          <a:ext cx="1524000" cy="741363"/>
        </p:xfrm>
        <a:graphic>
          <a:graphicData uri="http://schemas.openxmlformats.org/presentationml/2006/ole">
            <p:oleObj spid="_x0000_s119818" name="Equation" r:id="rId8" imgW="914400" imgH="444500" progId="Equation.3">
              <p:embed/>
            </p:oleObj>
          </a:graphicData>
        </a:graphic>
      </p:graphicFrame>
      <p:graphicFrame>
        <p:nvGraphicFramePr>
          <p:cNvPr id="119819" name="Object 11"/>
          <p:cNvGraphicFramePr>
            <a:graphicFrameLocks noChangeAspect="1"/>
          </p:cNvGraphicFramePr>
          <p:nvPr/>
        </p:nvGraphicFramePr>
        <p:xfrm>
          <a:off x="2057400" y="5486400"/>
          <a:ext cx="1447800" cy="746125"/>
        </p:xfrm>
        <a:graphic>
          <a:graphicData uri="http://schemas.openxmlformats.org/presentationml/2006/ole">
            <p:oleObj spid="_x0000_s119819" name="Equation" r:id="rId9" imgW="863600" imgH="4445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Momentum Measurement Summary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2133600"/>
            <a:ext cx="8763000" cy="4064000"/>
          </a:xfrm>
        </p:spPr>
        <p:txBody>
          <a:bodyPr/>
          <a:lstStyle/>
          <a:p>
            <a:r>
              <a:rPr lang="en-US"/>
              <a:t>Tracking detector design:</a:t>
            </a:r>
          </a:p>
          <a:p>
            <a:pPr lvl="1"/>
            <a:r>
              <a:rPr lang="en-US"/>
              <a:t>High B field.  e.g. CMS: 4 Tesla</a:t>
            </a:r>
          </a:p>
          <a:p>
            <a:pPr lvl="1"/>
            <a:r>
              <a:rPr lang="en-US"/>
              <a:t>Large size e.g. CMS tracker radius = 1.2m</a:t>
            </a:r>
          </a:p>
          <a:p>
            <a:pPr lvl="1"/>
            <a:r>
              <a:rPr lang="en-US"/>
              <a:t>Low Z, low mass material.  Gaseous detectors frequently chosen e.g. ATLAS Ar (91% of gas mixture) </a:t>
            </a:r>
            <a:r>
              <a:rPr lang="en-US" i="1">
                <a:latin typeface="Times New Roman" pitchFamily="58" charset="0"/>
              </a:rPr>
              <a:t>X</a:t>
            </a:r>
            <a:r>
              <a:rPr lang="en-US" baseline="-25000">
                <a:latin typeface="Times New Roman" pitchFamily="58" charset="0"/>
              </a:rPr>
              <a:t>0</a:t>
            </a:r>
            <a:r>
              <a:rPr lang="en-US"/>
              <a:t>=110m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C31F7C-56DB-4F92-826C-7A5899F6186B}" type="slidenum">
              <a:rPr lang="en-US"/>
              <a:pPr/>
              <a:t>19</a:t>
            </a:fld>
            <a:endParaRPr lang="en-US"/>
          </a:p>
        </p:txBody>
      </p:sp>
      <p:graphicFrame>
        <p:nvGraphicFramePr>
          <p:cNvPr id="133124" name="Object 4"/>
          <p:cNvGraphicFramePr>
            <a:graphicFrameLocks noChangeAspect="1"/>
          </p:cNvGraphicFramePr>
          <p:nvPr/>
        </p:nvGraphicFramePr>
        <p:xfrm>
          <a:off x="4648200" y="914400"/>
          <a:ext cx="2009775" cy="857250"/>
        </p:xfrm>
        <a:graphic>
          <a:graphicData uri="http://schemas.openxmlformats.org/presentationml/2006/ole">
            <p:oleObj spid="_x0000_s133124" name="Equation" r:id="rId4" imgW="1041400" imgH="444500" progId="Equation.3">
              <p:embed/>
            </p:oleObj>
          </a:graphicData>
        </a:graphic>
      </p:graphicFrame>
      <p:graphicFrame>
        <p:nvGraphicFramePr>
          <p:cNvPr id="133125" name="Object 5"/>
          <p:cNvGraphicFramePr>
            <a:graphicFrameLocks noChangeAspect="1"/>
          </p:cNvGraphicFramePr>
          <p:nvPr/>
        </p:nvGraphicFramePr>
        <p:xfrm>
          <a:off x="1676400" y="914400"/>
          <a:ext cx="1905000" cy="881063"/>
        </p:xfrm>
        <a:graphic>
          <a:graphicData uri="http://schemas.openxmlformats.org/presentationml/2006/ole">
            <p:oleObj spid="_x0000_s133125" name="Equation" r:id="rId5" imgW="9906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Lecture 1:</a:t>
            </a:r>
          </a:p>
          <a:p>
            <a:pPr lvl="1"/>
            <a:r>
              <a:rPr lang="en-US"/>
              <a:t>Concepts of particle detection: what can we detect?</a:t>
            </a:r>
          </a:p>
          <a:p>
            <a:pPr lvl="1"/>
            <a:r>
              <a:rPr lang="en-US"/>
              <a:t>Basic design of particle detectors</a:t>
            </a:r>
          </a:p>
          <a:p>
            <a:pPr lvl="1"/>
            <a:r>
              <a:rPr lang="en-US"/>
              <a:t>Energy loss of charged particles in matter:  Bethe Bloch formula</a:t>
            </a:r>
          </a:p>
          <a:p>
            <a:r>
              <a:rPr lang="en-US"/>
              <a:t>Lecture 2:</a:t>
            </a:r>
            <a:r>
              <a:rPr lang="en-US" b="1"/>
              <a:t> </a:t>
            </a:r>
          </a:p>
          <a:p>
            <a:pPr lvl="1"/>
            <a:r>
              <a:rPr lang="en-US"/>
              <a:t>Energy loss through Bremsstrahlung radiation (electrons)</a:t>
            </a:r>
          </a:p>
          <a:p>
            <a:pPr lvl="1"/>
            <a:r>
              <a:rPr lang="en-US"/>
              <a:t>Momentum measurement in a magnetic field</a:t>
            </a:r>
          </a:p>
          <a:p>
            <a:pPr lvl="1"/>
            <a:r>
              <a:rPr lang="en-US"/>
              <a:t>Multiple Coulomb scattering - effect on momentum resolution</a:t>
            </a:r>
          </a:p>
          <a:p>
            <a:pPr lvl="1"/>
            <a:r>
              <a:rPr lang="en-US"/>
              <a:t>Interaction of photons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9B95A9-7BD8-4D53-B37F-60FC0C9A5738}" type="slidenum">
              <a:rPr lang="en-US"/>
              <a:pPr/>
              <a:t>2</a:t>
            </a:fld>
            <a:endParaRPr lang="en-US"/>
          </a:p>
        </p:txBody>
      </p:sp>
      <p:sp>
        <p:nvSpPr>
          <p:cNvPr id="137220" name="AutoShape 4"/>
          <p:cNvSpPr>
            <a:spLocks noChangeArrowheads="1"/>
          </p:cNvSpPr>
          <p:nvPr/>
        </p:nvSpPr>
        <p:spPr bwMode="auto">
          <a:xfrm>
            <a:off x="304800" y="914400"/>
            <a:ext cx="7848600" cy="1447800"/>
          </a:xfrm>
          <a:prstGeom prst="roundRect">
            <a:avLst>
              <a:gd name="adj" fmla="val 16667"/>
            </a:avLst>
          </a:prstGeom>
          <a:solidFill>
            <a:schemeClr val="bg1">
              <a:alpha val="52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Interaction of Photons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762000"/>
            <a:ext cx="8568103" cy="5330825"/>
          </a:xfrm>
        </p:spPr>
        <p:txBody>
          <a:bodyPr/>
          <a:lstStyle/>
          <a:p>
            <a:r>
              <a:rPr lang="en-US" dirty="0"/>
              <a:t>No E field =&gt; inelastic collisions with atomic electrons and </a:t>
            </a:r>
            <a:r>
              <a:rPr lang="en-US" dirty="0" err="1"/>
              <a:t>bremsstrahlung</a:t>
            </a:r>
            <a:r>
              <a:rPr lang="en-US" dirty="0"/>
              <a:t> which dominate for charged particles do not occur for photons</a:t>
            </a:r>
          </a:p>
          <a:p>
            <a:r>
              <a:rPr lang="en-US" dirty="0"/>
              <a:t>3 main </a:t>
            </a:r>
            <a:r>
              <a:rPr lang="en-US" dirty="0" err="1"/>
              <a:t>interations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1) Photoelectric effect (dominant for E&lt;100keV):</a:t>
            </a:r>
          </a:p>
          <a:p>
            <a:pPr lvl="2"/>
            <a:r>
              <a:rPr lang="en-US" dirty="0"/>
              <a:t>Photon is absorbed by an atomic electron with the subsequent ejection of the electron from the atom.</a:t>
            </a:r>
          </a:p>
          <a:p>
            <a:pPr lvl="1"/>
            <a:r>
              <a:rPr lang="en-US" dirty="0"/>
              <a:t>2) Compton scattering (important for E~1MeV):</a:t>
            </a:r>
          </a:p>
          <a:p>
            <a:pPr lvl="2"/>
            <a:r>
              <a:rPr lang="en-US" dirty="0"/>
              <a:t>Scattering of photons on free </a:t>
            </a:r>
            <a:r>
              <a:rPr lang="en-US" dirty="0" smtClean="0"/>
              <a:t>electrons</a:t>
            </a:r>
          </a:p>
          <a:p>
            <a:pPr lvl="2">
              <a:buNone/>
            </a:pPr>
            <a:r>
              <a:rPr lang="en-US" dirty="0" smtClean="0"/>
              <a:t>	(atomic electrons effectively free for</a:t>
            </a:r>
          </a:p>
          <a:p>
            <a:pPr lvl="2">
              <a:buNone/>
            </a:pPr>
            <a:r>
              <a:rPr lang="en-US" dirty="0" smtClean="0"/>
              <a:t>	E &gt;&gt; atomic binding energy)</a:t>
            </a:r>
          </a:p>
          <a:p>
            <a:pPr lvl="1"/>
            <a:r>
              <a:rPr lang="en-US" dirty="0"/>
              <a:t>3) Pair production (dominant for E&gt;5MeV)</a:t>
            </a:r>
          </a:p>
          <a:p>
            <a:pPr lvl="2"/>
            <a:r>
              <a:rPr lang="en-US" dirty="0"/>
              <a:t>Photon is </a:t>
            </a:r>
            <a:r>
              <a:rPr lang="en-US" b="1" dirty="0"/>
              <a:t>converted</a:t>
            </a:r>
            <a:r>
              <a:rPr lang="en-US" dirty="0"/>
              <a:t> into an electron-positron pair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1D2EBE-DBFC-4AFB-883F-64C29353CBD0}" type="slidenum">
              <a:rPr lang="en-US"/>
              <a:pPr/>
              <a:t>20</a:t>
            </a:fld>
            <a:endParaRPr lang="en-US"/>
          </a:p>
        </p:txBody>
      </p:sp>
      <p:pic>
        <p:nvPicPr>
          <p:cNvPr id="145412" name="Picture 4" descr="e10-f1"/>
          <p:cNvPicPr>
            <a:picLocks noChangeAspect="1" noChangeArrowheads="1"/>
          </p:cNvPicPr>
          <p:nvPr/>
        </p:nvPicPr>
        <p:blipFill>
          <a:blip r:embed="rId2"/>
          <a:srcRect b="11284"/>
          <a:stretch>
            <a:fillRect/>
          </a:stretch>
        </p:blipFill>
        <p:spPr bwMode="auto">
          <a:xfrm>
            <a:off x="6096000" y="3124200"/>
            <a:ext cx="2362200" cy="1703388"/>
          </a:xfrm>
          <a:prstGeom prst="rect">
            <a:avLst/>
          </a:prstGeom>
          <a:noFill/>
        </p:spPr>
      </p:pic>
      <p:pic>
        <p:nvPicPr>
          <p:cNvPr id="145414" name="Picture 6" descr="e10-f2"/>
          <p:cNvPicPr>
            <a:picLocks noChangeAspect="1" noChangeArrowheads="1"/>
          </p:cNvPicPr>
          <p:nvPr/>
        </p:nvPicPr>
        <p:blipFill>
          <a:blip r:embed="rId3"/>
          <a:srcRect b="17714"/>
          <a:stretch>
            <a:fillRect/>
          </a:stretch>
        </p:blipFill>
        <p:spPr bwMode="auto">
          <a:xfrm>
            <a:off x="6096000" y="5105400"/>
            <a:ext cx="2514600" cy="11445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Interaction of Photons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Result of these 3 interactions:</a:t>
            </a:r>
          </a:p>
          <a:p>
            <a:pPr lvl="1"/>
            <a:r>
              <a:rPr lang="en-US" dirty="0"/>
              <a:t>1) Photons (x-rays, </a:t>
            </a:r>
            <a:r>
              <a:rPr lang="en-US" dirty="0" err="1">
                <a:latin typeface="Symbol" pitchFamily="58" charset="2"/>
                <a:sym typeface="Symbol" pitchFamily="58" charset="2"/>
              </a:rPr>
              <a:t></a:t>
            </a:r>
            <a:r>
              <a:rPr lang="en-US" dirty="0"/>
              <a:t>-rays) much more penetrating in matter than charged particles</a:t>
            </a:r>
          </a:p>
          <a:p>
            <a:pPr lvl="2"/>
            <a:r>
              <a:rPr lang="en-US" dirty="0"/>
              <a:t>Cross-section for the 3 interactions much less than inelastic collision cross-section for charged particles</a:t>
            </a:r>
          </a:p>
          <a:p>
            <a:pPr lvl="1"/>
            <a:r>
              <a:rPr lang="en-US" dirty="0"/>
              <a:t>2) A beam of photons is not degraded in energy as it passes </a:t>
            </a:r>
            <a:r>
              <a:rPr lang="en-US" dirty="0" smtClean="0"/>
              <a:t>through </a:t>
            </a:r>
            <a:r>
              <a:rPr lang="en-US" dirty="0"/>
              <a:t>a thickness of matter, only in intensity</a:t>
            </a:r>
          </a:p>
          <a:p>
            <a:pPr lvl="2"/>
            <a:r>
              <a:rPr lang="en-US" dirty="0"/>
              <a:t>The 3 processes remove the photon from the beam entirely (absorbed or scattered out).</a:t>
            </a:r>
          </a:p>
          <a:p>
            <a:pPr lvl="2"/>
            <a:r>
              <a:rPr lang="en-US" dirty="0"/>
              <a:t>Photons which pass straight through have suffered no interaction so retain their original energy, but no. of photons is reduced.</a:t>
            </a:r>
          </a:p>
          <a:p>
            <a:r>
              <a:rPr lang="en-US" dirty="0"/>
              <a:t>Attenuation is exponential </a:t>
            </a:r>
            <a:r>
              <a:rPr lang="en-US" dirty="0" err="1"/>
              <a:t>w.r.t</a:t>
            </a:r>
            <a:r>
              <a:rPr lang="en-US" dirty="0"/>
              <a:t>. material thickness: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10B845-93C2-486E-8C33-C81DC6F691F9}" type="slidenum">
              <a:rPr lang="en-US"/>
              <a:pPr/>
              <a:t>21</a:t>
            </a:fld>
            <a:endParaRPr lang="en-US" dirty="0"/>
          </a:p>
        </p:txBody>
      </p:sp>
      <p:graphicFrame>
        <p:nvGraphicFramePr>
          <p:cNvPr id="149508" name="Object 4"/>
          <p:cNvGraphicFramePr>
            <a:graphicFrameLocks noChangeAspect="1"/>
          </p:cNvGraphicFramePr>
          <p:nvPr/>
        </p:nvGraphicFramePr>
        <p:xfrm>
          <a:off x="2819400" y="4856163"/>
          <a:ext cx="2317750" cy="365125"/>
        </p:xfrm>
        <a:graphic>
          <a:graphicData uri="http://schemas.openxmlformats.org/presentationml/2006/ole">
            <p:oleObj spid="_x0000_s149508" name="Equation" r:id="rId3" imgW="1130300" imgH="177800" progId="Equation.3">
              <p:embed/>
            </p:oleObj>
          </a:graphicData>
        </a:graphic>
      </p:graphicFrame>
      <p:sp>
        <p:nvSpPr>
          <p:cNvPr id="149509" name="Text Box 5"/>
          <p:cNvSpPr txBox="1">
            <a:spLocks noChangeArrowheads="1"/>
          </p:cNvSpPr>
          <p:nvPr/>
        </p:nvSpPr>
        <p:spPr bwMode="auto">
          <a:xfrm>
            <a:off x="5105400" y="5410200"/>
            <a:ext cx="23701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chemeClr val="accent1"/>
                </a:solidFill>
              </a:rPr>
              <a:t>Absorption coefficient</a:t>
            </a:r>
          </a:p>
        </p:txBody>
      </p:sp>
      <p:sp>
        <p:nvSpPr>
          <p:cNvPr id="149510" name="Line 6"/>
          <p:cNvSpPr>
            <a:spLocks noChangeShapeType="1"/>
          </p:cNvSpPr>
          <p:nvPr/>
        </p:nvSpPr>
        <p:spPr bwMode="auto">
          <a:xfrm flipH="1" flipV="1">
            <a:off x="4800600" y="5181600"/>
            <a:ext cx="381000" cy="3048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 type="triangle" w="med" len="med"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Symbol" pitchFamily="58" charset="2"/>
                <a:sym typeface="Symbol" pitchFamily="58" charset="2"/>
              </a:rPr>
              <a:t></a:t>
            </a:r>
            <a:r>
              <a:rPr lang="en-US">
                <a:sym typeface="Symbol" pitchFamily="58" charset="2"/>
              </a:rPr>
              <a:t></a:t>
            </a:r>
            <a:r>
              <a:rPr lang="en-US"/>
              <a:t>e</a:t>
            </a:r>
            <a:r>
              <a:rPr lang="en-US" baseline="30000"/>
              <a:t>+</a:t>
            </a:r>
            <a:r>
              <a:rPr lang="en-US"/>
              <a:t>e</a:t>
            </a:r>
            <a:r>
              <a:rPr lang="en-US" baseline="30000"/>
              <a:t>-</a:t>
            </a:r>
            <a:r>
              <a:rPr lang="en-US"/>
              <a:t> Pair Procution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energies &gt; a few </a:t>
            </a:r>
            <a:r>
              <a:rPr lang="en-US" dirty="0" err="1"/>
              <a:t>MeV</a:t>
            </a:r>
            <a:r>
              <a:rPr lang="en-US" dirty="0"/>
              <a:t>, pair production is the dominant mechanism: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 order to conserve</a:t>
            </a:r>
            <a:r>
              <a:rPr lang="en-US" dirty="0" smtClean="0"/>
              <a:t> energy and momentum</a:t>
            </a:r>
            <a:r>
              <a:rPr lang="en-US" dirty="0"/>
              <a:t>, pair production can only occur in the presence of a 3rd body, e.g. an atomic nucleus.</a:t>
            </a:r>
          </a:p>
          <a:p>
            <a:pPr lvl="1"/>
            <a:r>
              <a:rPr lang="en-US" dirty="0"/>
              <a:t>e.g. CMS ECAL:  PbW0</a:t>
            </a:r>
            <a:r>
              <a:rPr lang="en-US" baseline="-25000" dirty="0"/>
              <a:t>4</a:t>
            </a:r>
            <a:r>
              <a:rPr lang="en-US" dirty="0"/>
              <a:t> crystals - dense material with heavy nuclei</a:t>
            </a:r>
          </a:p>
          <a:p>
            <a:r>
              <a:rPr lang="en-US" dirty="0"/>
              <a:t>In order to create the pair, photon must have energy E&gt;2m</a:t>
            </a:r>
            <a:r>
              <a:rPr lang="en-US" baseline="-25000" dirty="0"/>
              <a:t>e</a:t>
            </a:r>
            <a:r>
              <a:rPr lang="en-US" dirty="0"/>
              <a:t>c</a:t>
            </a:r>
            <a:r>
              <a:rPr lang="en-US" baseline="30000" dirty="0"/>
              <a:t>2</a:t>
            </a:r>
            <a:r>
              <a:rPr lang="en-US" dirty="0"/>
              <a:t> i.e. </a:t>
            </a:r>
            <a:r>
              <a:rPr lang="en-US" b="1" dirty="0"/>
              <a:t>E&gt;1.022MeV.</a:t>
            </a:r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DA6D47-6FF0-44CF-B6AD-963CC85E2C71}" type="slidenum">
              <a:rPr lang="en-US"/>
              <a:pPr/>
              <a:t>22</a:t>
            </a:fld>
            <a:endParaRPr lang="en-US"/>
          </a:p>
        </p:txBody>
      </p:sp>
      <p:pic>
        <p:nvPicPr>
          <p:cNvPr id="14643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1371600"/>
            <a:ext cx="3505200" cy="2678113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</p:pic>
      <p:pic>
        <p:nvPicPr>
          <p:cNvPr id="146437" name="Picture 5" descr="e10-f2"/>
          <p:cNvPicPr>
            <a:picLocks noChangeAspect="1" noChangeArrowheads="1"/>
          </p:cNvPicPr>
          <p:nvPr/>
        </p:nvPicPr>
        <p:blipFill>
          <a:blip r:embed="rId3"/>
          <a:srcRect b="17714"/>
          <a:stretch>
            <a:fillRect/>
          </a:stretch>
        </p:blipFill>
        <p:spPr bwMode="auto">
          <a:xfrm>
            <a:off x="609600" y="2133600"/>
            <a:ext cx="2514600" cy="11445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Electron-Photon Showers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Combined effect of pair production for photons and bremsstrahlung for electrons is the formation of electron-photon showers.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r>
              <a:rPr lang="en-US"/>
              <a:t>Shower continues until energy of e+e- pairs drops below critical energy</a:t>
            </a:r>
          </a:p>
          <a:p>
            <a:pPr lvl="1"/>
            <a:r>
              <a:rPr lang="en-US"/>
              <a:t>See lectures on Calorimetry (Chris Seez)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BA12B5-7F48-4EA5-94DB-AAC0068BC2CB}" type="slidenum">
              <a:rPr lang="en-US"/>
              <a:pPr/>
              <a:t>23</a:t>
            </a:fld>
            <a:endParaRPr lang="en-US"/>
          </a:p>
        </p:txBody>
      </p:sp>
      <p:pic>
        <p:nvPicPr>
          <p:cNvPr id="148592" name="Picture 1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676400"/>
            <a:ext cx="5735638" cy="297338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Energy Loss of Electrons and Positrons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>
          <a:xfrm>
            <a:off x="296863" y="866775"/>
            <a:ext cx="8569325" cy="5381625"/>
          </a:xfrm>
        </p:spPr>
        <p:txBody>
          <a:bodyPr/>
          <a:lstStyle/>
          <a:p>
            <a:r>
              <a:rPr lang="en-US" dirty="0"/>
              <a:t>Electrons lose energy through ionization as for heavy charged particles, but due to small mass additional significant </a:t>
            </a:r>
            <a:r>
              <a:rPr lang="en-US" dirty="0" smtClean="0"/>
              <a:t>loss </a:t>
            </a:r>
            <a:r>
              <a:rPr lang="en-US" dirty="0"/>
              <a:t>through </a:t>
            </a:r>
            <a:r>
              <a:rPr lang="en-US" dirty="0" err="1"/>
              <a:t>bremsstrahlung</a:t>
            </a:r>
            <a:r>
              <a:rPr lang="en-US" dirty="0"/>
              <a:t> radiation.</a:t>
            </a:r>
          </a:p>
          <a:p>
            <a:r>
              <a:rPr lang="en-US" dirty="0"/>
              <a:t>Total energy loss: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F8F741-5111-415D-B2EF-3F3E5EC30A81}" type="slidenum">
              <a:rPr lang="en-US"/>
              <a:pPr/>
              <a:t>3</a:t>
            </a:fld>
            <a:endParaRPr lang="en-US"/>
          </a:p>
        </p:txBody>
      </p:sp>
      <p:graphicFrame>
        <p:nvGraphicFramePr>
          <p:cNvPr id="111625" name="Object 9"/>
          <p:cNvGraphicFramePr>
            <a:graphicFrameLocks noChangeAspect="1"/>
          </p:cNvGraphicFramePr>
          <p:nvPr/>
        </p:nvGraphicFramePr>
        <p:xfrm>
          <a:off x="2743200" y="2514600"/>
          <a:ext cx="2743200" cy="782638"/>
        </p:xfrm>
        <a:graphic>
          <a:graphicData uri="http://schemas.openxmlformats.org/presentationml/2006/ole">
            <p:oleObj spid="_x0000_s111625" name="Equation" r:id="rId4" imgW="1422400" imgH="406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Energy Loss Through Ionization for Electrons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Ionization loss for high energy electrons (»1MeV) can be approximated by Bethe Bloch formula with </a:t>
            </a:r>
            <a:r>
              <a:rPr lang="en-US" i="1" dirty="0" err="1">
                <a:latin typeface="Symbol" pitchFamily="58" charset="2"/>
                <a:sym typeface="Symbol" pitchFamily="58" charset="2"/>
              </a:rPr>
              <a:t></a:t>
            </a:r>
            <a:r>
              <a:rPr lang="en-US" dirty="0"/>
              <a:t>=1, </a:t>
            </a:r>
            <a:r>
              <a:rPr lang="en-US" i="1" dirty="0" err="1">
                <a:latin typeface="Times New Roman" pitchFamily="58" charset="0"/>
              </a:rPr>
              <a:t>z</a:t>
            </a:r>
            <a:r>
              <a:rPr lang="en-US" dirty="0"/>
              <a:t>=1: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Approximate and only valid for high energy.  Full treatment requires modification of the Bethe Bloch formula due to:</a:t>
            </a:r>
          </a:p>
          <a:p>
            <a:pPr lvl="1"/>
            <a:r>
              <a:rPr lang="en-US" dirty="0"/>
              <a:t>Small electron mass: assumption that incident particle is </a:t>
            </a:r>
            <a:r>
              <a:rPr lang="en-US" dirty="0" err="1"/>
              <a:t>undeflected</a:t>
            </a:r>
            <a:r>
              <a:rPr lang="en-US" dirty="0"/>
              <a:t> during collision process is not valid</a:t>
            </a:r>
          </a:p>
          <a:p>
            <a:pPr lvl="1"/>
            <a:r>
              <a:rPr lang="en-US" dirty="0"/>
              <a:t>Collisions are between identical particles - Q.M. effects due to </a:t>
            </a:r>
            <a:r>
              <a:rPr lang="en-US" dirty="0" err="1" smtClean="0"/>
              <a:t>indistinguishability</a:t>
            </a:r>
            <a:r>
              <a:rPr lang="en-US" dirty="0" smtClean="0"/>
              <a:t> </a:t>
            </a:r>
            <a:r>
              <a:rPr lang="en-US" dirty="0"/>
              <a:t>must be taken into account.</a:t>
            </a:r>
          </a:p>
          <a:p>
            <a:pPr lvl="1"/>
            <a:r>
              <a:rPr lang="en-US" dirty="0"/>
              <a:t>e.g. see </a:t>
            </a:r>
            <a:r>
              <a:rPr lang="en-US" i="1" dirty="0"/>
              <a:t>Leo</a:t>
            </a:r>
            <a:r>
              <a:rPr lang="en-US" dirty="0"/>
              <a:t> p.37</a:t>
            </a:r>
          </a:p>
          <a:p>
            <a:pPr lvl="1"/>
            <a:r>
              <a:rPr lang="en-US" dirty="0"/>
              <a:t>NB. </a:t>
            </a:r>
            <a:r>
              <a:rPr lang="en-US" dirty="0" err="1"/>
              <a:t>T</a:t>
            </a:r>
            <a:r>
              <a:rPr lang="en-US" baseline="-25000" dirty="0" err="1"/>
              <a:t>max</a:t>
            </a:r>
            <a:r>
              <a:rPr lang="en-US" dirty="0"/>
              <a:t>=T</a:t>
            </a:r>
            <a:r>
              <a:rPr lang="en-US" baseline="-25000" dirty="0"/>
              <a:t>e</a:t>
            </a:r>
            <a:r>
              <a:rPr lang="en-US" dirty="0"/>
              <a:t>/2,  where T</a:t>
            </a:r>
            <a:r>
              <a:rPr lang="en-US" baseline="-25000" dirty="0"/>
              <a:t>e</a:t>
            </a:r>
            <a:r>
              <a:rPr lang="en-US" dirty="0"/>
              <a:t> = KE of incident electron</a:t>
            </a:r>
          </a:p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BA03E44-400F-450A-AFA0-563916D97C9D}" type="slidenum">
              <a:rPr lang="en-US"/>
              <a:pPr/>
              <a:t>4</a:t>
            </a:fld>
            <a:endParaRPr lang="en-US" dirty="0"/>
          </a:p>
        </p:txBody>
      </p:sp>
      <p:graphicFrame>
        <p:nvGraphicFramePr>
          <p:cNvPr id="144388" name="Object 4"/>
          <p:cNvGraphicFramePr>
            <a:graphicFrameLocks noChangeAspect="1"/>
          </p:cNvGraphicFramePr>
          <p:nvPr/>
        </p:nvGraphicFramePr>
        <p:xfrm>
          <a:off x="1808163" y="1828800"/>
          <a:ext cx="4872037" cy="776288"/>
        </p:xfrm>
        <a:graphic>
          <a:graphicData uri="http://schemas.openxmlformats.org/presentationml/2006/ole">
            <p:oleObj spid="_x0000_s144388" name="Equation" r:id="rId3" imgW="28575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Bremsstrahlung</a:t>
            </a:r>
            <a:r>
              <a:rPr lang="en-US"/>
              <a:t> </a:t>
            </a:r>
            <a:r>
              <a:rPr lang="en-US" smtClean="0"/>
              <a:t>Radiation</a:t>
            </a:r>
            <a:endParaRPr lang="en-US" dirty="0"/>
          </a:p>
        </p:txBody>
      </p:sp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Emission of e.m. radiation arising from scattering in the E field of a nucleus in the absorber medium.</a:t>
            </a:r>
          </a:p>
          <a:p>
            <a:r>
              <a:rPr lang="en-US"/>
              <a:t>Classically, can be seen as radiation due to acceleration of </a:t>
            </a:r>
            <a:r>
              <a:rPr lang="en-US">
                <a:latin typeface="Times New Roman" pitchFamily="58" charset="0"/>
              </a:rPr>
              <a:t>e</a:t>
            </a:r>
            <a:r>
              <a:rPr lang="en-US" baseline="30000"/>
              <a:t>+</a:t>
            </a:r>
            <a:r>
              <a:rPr lang="en-US"/>
              <a:t> or </a:t>
            </a:r>
            <a:r>
              <a:rPr lang="en-US">
                <a:latin typeface="Times New Roman" pitchFamily="58" charset="0"/>
              </a:rPr>
              <a:t>e</a:t>
            </a:r>
            <a:r>
              <a:rPr lang="en-US" baseline="30000"/>
              <a:t>-</a:t>
            </a:r>
            <a:r>
              <a:rPr lang="en-US"/>
              <a:t> due to electrical attraction to a nucleus.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r>
              <a:rPr lang="en-US"/>
              <a:t>Radiative energy loss dominates for electrons for E &gt; few 10s of MeV.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37F7FF-ED14-40E0-9E63-F1FDBDC70070}" type="slidenum">
              <a:rPr lang="en-US"/>
              <a:pPr/>
              <a:t>5</a:t>
            </a:fld>
            <a:endParaRPr lang="en-US"/>
          </a:p>
        </p:txBody>
      </p:sp>
      <p:pic>
        <p:nvPicPr>
          <p:cNvPr id="14234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2895600"/>
            <a:ext cx="213360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42341" name="Group 5"/>
          <p:cNvGrpSpPr>
            <a:grpSpLocks/>
          </p:cNvGrpSpPr>
          <p:nvPr/>
        </p:nvGrpSpPr>
        <p:grpSpPr bwMode="auto">
          <a:xfrm>
            <a:off x="5334000" y="2362200"/>
            <a:ext cx="2057400" cy="1981200"/>
            <a:chOff x="3504" y="2304"/>
            <a:chExt cx="1296" cy="1248"/>
          </a:xfrm>
        </p:grpSpPr>
        <p:pic>
          <p:nvPicPr>
            <p:cNvPr id="142342" name="Picture 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504" y="2304"/>
              <a:ext cx="1248" cy="1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42343" name="Rectangle 7"/>
            <p:cNvSpPr>
              <a:spLocks noChangeArrowheads="1"/>
            </p:cNvSpPr>
            <p:nvPr/>
          </p:nvSpPr>
          <p:spPr bwMode="auto">
            <a:xfrm>
              <a:off x="4512" y="3456"/>
              <a:ext cx="288" cy="9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Energy Loss Through Bremsstrahlung</a:t>
            </a:r>
          </a:p>
        </p:txBody>
      </p:sp>
      <p:sp>
        <p:nvSpPr>
          <p:cNvPr id="112642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2057400"/>
            <a:ext cx="8686800" cy="3886200"/>
          </a:xfrm>
          <a:noFill/>
          <a:ln/>
        </p:spPr>
        <p:txBody>
          <a:bodyPr/>
          <a:lstStyle/>
          <a:p>
            <a:pPr lvl="1"/>
            <a:r>
              <a:rPr lang="en-US" i="1" dirty="0" err="1">
                <a:latin typeface="Symbol" pitchFamily="58" charset="2"/>
                <a:sym typeface="Symbol" pitchFamily="58" charset="2"/>
              </a:rPr>
              <a:t></a:t>
            </a:r>
            <a:r>
              <a:rPr lang="en-US" dirty="0"/>
              <a:t> = Fine structure constant: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Note that                          (recall                         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                      </a:t>
            </a:r>
            <a:r>
              <a:rPr lang="en-US" dirty="0" err="1">
                <a:sym typeface="Symbol" pitchFamily="58" charset="2"/>
              </a:rPr>
              <a:t></a:t>
            </a:r>
            <a:r>
              <a:rPr lang="en-US" dirty="0">
                <a:sym typeface="Symbol" pitchFamily="58" charset="2"/>
              </a:rPr>
              <a:t> </a:t>
            </a:r>
            <a:r>
              <a:rPr lang="en-US" dirty="0" err="1"/>
              <a:t>Bremsstrahlung</a:t>
            </a:r>
            <a:r>
              <a:rPr lang="en-US" dirty="0"/>
              <a:t> only significant for electrons/positrons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For E &lt; ~1TeV, electrons/positrons are the only</a:t>
            </a:r>
            <a:r>
              <a:rPr lang="en-US" dirty="0" smtClean="0"/>
              <a:t> particles </a:t>
            </a:r>
            <a:r>
              <a:rPr lang="en-US" dirty="0"/>
              <a:t>in which radiation contributes significantly to energy loss.</a:t>
            </a:r>
          </a:p>
          <a:p>
            <a:pPr lvl="1">
              <a:buFont typeface="Symbol" pitchFamily="58" charset="2"/>
              <a:buNone/>
            </a:pPr>
            <a:endParaRPr lang="en-US" dirty="0"/>
          </a:p>
        </p:txBody>
      </p:sp>
      <p:sp>
        <p:nvSpPr>
          <p:cNvPr id="1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05091E-D98A-444A-B69F-0539CAFC1EDC}" type="slidenum">
              <a:rPr lang="en-US"/>
              <a:pPr/>
              <a:t>6</a:t>
            </a:fld>
            <a:endParaRPr lang="en-US"/>
          </a:p>
        </p:txBody>
      </p:sp>
      <p:graphicFrame>
        <p:nvGraphicFramePr>
          <p:cNvPr id="112644" name="Object 4"/>
          <p:cNvGraphicFramePr>
            <a:graphicFrameLocks noChangeAspect="1"/>
          </p:cNvGraphicFramePr>
          <p:nvPr/>
        </p:nvGraphicFramePr>
        <p:xfrm>
          <a:off x="2133600" y="914400"/>
          <a:ext cx="3894138" cy="781050"/>
        </p:xfrm>
        <a:graphic>
          <a:graphicData uri="http://schemas.openxmlformats.org/presentationml/2006/ole">
            <p:oleObj spid="_x0000_s112644" name="Equation" r:id="rId4" imgW="1905000" imgH="419100" progId="Equation.3">
              <p:embed/>
            </p:oleObj>
          </a:graphicData>
        </a:graphic>
      </p:graphicFrame>
      <p:graphicFrame>
        <p:nvGraphicFramePr>
          <p:cNvPr id="112645" name="Object 5"/>
          <p:cNvGraphicFramePr>
            <a:graphicFrameLocks noChangeAspect="1"/>
          </p:cNvGraphicFramePr>
          <p:nvPr/>
        </p:nvGraphicFramePr>
        <p:xfrm>
          <a:off x="2133600" y="2590800"/>
          <a:ext cx="1295400" cy="557213"/>
        </p:xfrm>
        <a:graphic>
          <a:graphicData uri="http://schemas.openxmlformats.org/presentationml/2006/ole">
            <p:oleObj spid="_x0000_s112645" name="Equation" r:id="rId5" imgW="863600" imgH="406400" progId="Equation.3">
              <p:embed/>
            </p:oleObj>
          </a:graphicData>
        </a:graphic>
      </p:graphicFrame>
      <p:graphicFrame>
        <p:nvGraphicFramePr>
          <p:cNvPr id="112646" name="Object 6"/>
          <p:cNvGraphicFramePr>
            <a:graphicFrameLocks noChangeAspect="1"/>
          </p:cNvGraphicFramePr>
          <p:nvPr/>
        </p:nvGraphicFramePr>
        <p:xfrm>
          <a:off x="4495800" y="2590800"/>
          <a:ext cx="1447800" cy="596900"/>
        </p:xfrm>
        <a:graphic>
          <a:graphicData uri="http://schemas.openxmlformats.org/presentationml/2006/ole">
            <p:oleObj spid="_x0000_s112646" name="Equation" r:id="rId6" imgW="952500" imgH="431800" progId="Equation.3">
              <p:embed/>
            </p:oleObj>
          </a:graphicData>
        </a:graphic>
      </p:graphicFrame>
      <p:graphicFrame>
        <p:nvGraphicFramePr>
          <p:cNvPr id="112647" name="Object 7"/>
          <p:cNvGraphicFramePr>
            <a:graphicFrameLocks noChangeAspect="1"/>
          </p:cNvGraphicFramePr>
          <p:nvPr/>
        </p:nvGraphicFramePr>
        <p:xfrm>
          <a:off x="990600" y="3276600"/>
          <a:ext cx="1371600" cy="674688"/>
        </p:xfrm>
        <a:graphic>
          <a:graphicData uri="http://schemas.openxmlformats.org/presentationml/2006/ole">
            <p:oleObj spid="_x0000_s112647" name="Equation" r:id="rId7" imgW="965200" imgH="520700" progId="Equation.3">
              <p:embed/>
            </p:oleObj>
          </a:graphicData>
        </a:graphic>
      </p:graphicFrame>
      <p:grpSp>
        <p:nvGrpSpPr>
          <p:cNvPr id="112648" name="Group 8"/>
          <p:cNvGrpSpPr>
            <a:grpSpLocks/>
          </p:cNvGrpSpPr>
          <p:nvPr/>
        </p:nvGrpSpPr>
        <p:grpSpPr bwMode="auto">
          <a:xfrm>
            <a:off x="4038600" y="1905000"/>
            <a:ext cx="1127125" cy="669925"/>
            <a:chOff x="4992" y="576"/>
            <a:chExt cx="624" cy="354"/>
          </a:xfrm>
        </p:grpSpPr>
        <p:graphicFrame>
          <p:nvGraphicFramePr>
            <p:cNvPr id="112649" name="Object 9"/>
            <p:cNvGraphicFramePr>
              <a:graphicFrameLocks noChangeAspect="1"/>
            </p:cNvGraphicFramePr>
            <p:nvPr/>
          </p:nvGraphicFramePr>
          <p:xfrm>
            <a:off x="4992" y="576"/>
            <a:ext cx="624" cy="354"/>
          </p:xfrm>
          <a:graphic>
            <a:graphicData uri="http://schemas.openxmlformats.org/presentationml/2006/ole">
              <p:oleObj spid="_x0000_s112649" name="Equation" r:id="rId8" imgW="762000" imgH="431800" progId="Equation.3">
                <p:embed/>
              </p:oleObj>
            </a:graphicData>
          </a:graphic>
        </p:graphicFrame>
        <p:sp>
          <p:nvSpPr>
            <p:cNvPr id="112650" name="Line 10"/>
            <p:cNvSpPr>
              <a:spLocks noChangeShapeType="1"/>
            </p:cNvSpPr>
            <p:nvPr/>
          </p:nvSpPr>
          <p:spPr bwMode="auto">
            <a:xfrm>
              <a:off x="5232" y="816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63500" dist="38099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Radiation Length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838200"/>
            <a:ext cx="8569325" cy="5105400"/>
          </a:xfrm>
        </p:spPr>
        <p:txBody>
          <a:bodyPr/>
          <a:lstStyle/>
          <a:p>
            <a:r>
              <a:rPr lang="en-US"/>
              <a:t>Define </a:t>
            </a:r>
            <a:r>
              <a:rPr lang="en-US" b="1"/>
              <a:t>Radiation Length, </a:t>
            </a:r>
            <a:r>
              <a:rPr lang="en-US" b="1" i="1">
                <a:latin typeface="Times New Roman" pitchFamily="58" charset="0"/>
              </a:rPr>
              <a:t>X</a:t>
            </a:r>
            <a:r>
              <a:rPr lang="en-US" b="1" baseline="-25000">
                <a:latin typeface="Times New Roman" pitchFamily="58" charset="0"/>
              </a:rPr>
              <a:t>0</a:t>
            </a:r>
            <a:r>
              <a:rPr lang="en-US" b="1"/>
              <a:t>:</a:t>
            </a:r>
          </a:p>
          <a:p>
            <a:endParaRPr lang="en-US" b="1"/>
          </a:p>
          <a:p>
            <a:endParaRPr lang="en-US" b="1"/>
          </a:p>
          <a:p>
            <a:endParaRPr lang="en-US" b="1"/>
          </a:p>
          <a:p>
            <a:endParaRPr lang="en-US"/>
          </a:p>
          <a:p>
            <a:endParaRPr lang="en-US"/>
          </a:p>
          <a:p>
            <a:r>
              <a:rPr lang="en-US" u="sng"/>
              <a:t>Radiation length is the the mean distance over which a high-energy electron loses all but 1/e of its energy by bremsstrahlung.</a:t>
            </a:r>
          </a:p>
          <a:p>
            <a:endParaRPr lang="en-US"/>
          </a:p>
          <a:p>
            <a:r>
              <a:rPr lang="en-US"/>
              <a:t>e.g. Pb:  Z=82, A=207, </a:t>
            </a:r>
            <a:r>
              <a:rPr lang="en-US" i="1">
                <a:latin typeface="Symbol" pitchFamily="58" charset="2"/>
                <a:sym typeface="Symbol" pitchFamily="58" charset="2"/>
              </a:rPr>
              <a:t></a:t>
            </a:r>
            <a:r>
              <a:rPr lang="en-US"/>
              <a:t>=11.4 g/cm</a:t>
            </a:r>
            <a:r>
              <a:rPr lang="en-US" baseline="30000"/>
              <a:t>3</a:t>
            </a:r>
            <a:r>
              <a:rPr lang="en-US"/>
              <a:t>:</a:t>
            </a:r>
          </a:p>
          <a:p>
            <a:pPr lvl="1"/>
            <a:r>
              <a:rPr lang="en-US" i="1">
                <a:latin typeface="Times New Roman" pitchFamily="58" charset="0"/>
              </a:rPr>
              <a:t>X</a:t>
            </a:r>
            <a:r>
              <a:rPr lang="en-US" baseline="-25000">
                <a:latin typeface="Times New Roman" pitchFamily="58" charset="0"/>
              </a:rPr>
              <a:t>0</a:t>
            </a:r>
            <a:r>
              <a:rPr lang="en-US" baseline="-25000">
                <a:sym typeface="Symbol" pitchFamily="58" charset="2"/>
              </a:rPr>
              <a:t> </a:t>
            </a:r>
            <a:r>
              <a:rPr lang="en-US">
                <a:sym typeface="Symbol" pitchFamily="58" charset="2"/>
              </a:rPr>
              <a:t>≈ 5.9 g/cm</a:t>
            </a:r>
            <a:r>
              <a:rPr lang="en-US" baseline="30000">
                <a:sym typeface="Symbol" pitchFamily="58" charset="2"/>
              </a:rPr>
              <a:t>2</a:t>
            </a:r>
          </a:p>
          <a:p>
            <a:pPr lvl="1"/>
            <a:r>
              <a:rPr lang="en-US"/>
              <a:t>Mean penetration distance:  </a:t>
            </a:r>
            <a:r>
              <a:rPr lang="en-US" i="1">
                <a:latin typeface="Times New Roman" pitchFamily="58" charset="0"/>
              </a:rPr>
              <a:t>x</a:t>
            </a:r>
            <a:r>
              <a:rPr lang="en-US"/>
              <a:t> = </a:t>
            </a:r>
            <a:r>
              <a:rPr lang="en-US" i="1">
                <a:latin typeface="Times New Roman" pitchFamily="58" charset="0"/>
              </a:rPr>
              <a:t>X</a:t>
            </a:r>
            <a:r>
              <a:rPr lang="en-US" baseline="-25000">
                <a:latin typeface="Times New Roman" pitchFamily="58" charset="0"/>
              </a:rPr>
              <a:t>0</a:t>
            </a:r>
            <a:r>
              <a:rPr lang="en-US"/>
              <a:t>/</a:t>
            </a:r>
            <a:r>
              <a:rPr lang="en-US" i="1">
                <a:latin typeface="Symbol" pitchFamily="58" charset="2"/>
                <a:sym typeface="Symbol" pitchFamily="58" charset="2"/>
              </a:rPr>
              <a:t></a:t>
            </a:r>
            <a:r>
              <a:rPr lang="en-US"/>
              <a:t> = 5.9/11.4 = 5.2mm</a:t>
            </a:r>
          </a:p>
        </p:txBody>
      </p:sp>
      <p:sp>
        <p:nvSpPr>
          <p:cNvPr id="1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39E4FF-A76A-4E16-ADD3-4F5DDD8DB61B}" type="slidenum">
              <a:rPr lang="en-US"/>
              <a:pPr/>
              <a:t>7</a:t>
            </a:fld>
            <a:endParaRPr lang="en-US"/>
          </a:p>
        </p:txBody>
      </p:sp>
      <p:grpSp>
        <p:nvGrpSpPr>
          <p:cNvPr id="113668" name="Group 4"/>
          <p:cNvGrpSpPr>
            <a:grpSpLocks/>
          </p:cNvGrpSpPr>
          <p:nvPr/>
        </p:nvGrpSpPr>
        <p:grpSpPr bwMode="auto">
          <a:xfrm>
            <a:off x="1143000" y="1447800"/>
            <a:ext cx="6624638" cy="1676400"/>
            <a:chOff x="917" y="2256"/>
            <a:chExt cx="4173" cy="1056"/>
          </a:xfrm>
        </p:grpSpPr>
        <p:graphicFrame>
          <p:nvGraphicFramePr>
            <p:cNvPr id="113669" name="Object 5"/>
            <p:cNvGraphicFramePr>
              <a:graphicFrameLocks noChangeAspect="1"/>
            </p:cNvGraphicFramePr>
            <p:nvPr/>
          </p:nvGraphicFramePr>
          <p:xfrm>
            <a:off x="1200" y="2256"/>
            <a:ext cx="1095" cy="540"/>
          </p:xfrm>
          <a:graphic>
            <a:graphicData uri="http://schemas.openxmlformats.org/presentationml/2006/ole">
              <p:oleObj spid="_x0000_s113669" name="Equation" r:id="rId4" imgW="850900" imgH="419100" progId="Equation.3">
                <p:embed/>
              </p:oleObj>
            </a:graphicData>
          </a:graphic>
        </p:graphicFrame>
        <p:graphicFrame>
          <p:nvGraphicFramePr>
            <p:cNvPr id="113670" name="Object 6"/>
            <p:cNvGraphicFramePr>
              <a:graphicFrameLocks noChangeAspect="1"/>
            </p:cNvGraphicFramePr>
            <p:nvPr/>
          </p:nvGraphicFramePr>
          <p:xfrm>
            <a:off x="3072" y="2256"/>
            <a:ext cx="1930" cy="556"/>
          </p:xfrm>
          <a:graphic>
            <a:graphicData uri="http://schemas.openxmlformats.org/presentationml/2006/ole">
              <p:oleObj spid="_x0000_s113670" name="Equation" r:id="rId5" imgW="1498600" imgH="431800" progId="Equation.3">
                <p:embed/>
              </p:oleObj>
            </a:graphicData>
          </a:graphic>
        </p:graphicFrame>
        <p:graphicFrame>
          <p:nvGraphicFramePr>
            <p:cNvPr id="113671" name="Object 7"/>
            <p:cNvGraphicFramePr>
              <a:graphicFrameLocks noChangeAspect="1"/>
            </p:cNvGraphicFramePr>
            <p:nvPr/>
          </p:nvGraphicFramePr>
          <p:xfrm>
            <a:off x="1205" y="2907"/>
            <a:ext cx="1112" cy="287"/>
          </p:xfrm>
          <a:graphic>
            <a:graphicData uri="http://schemas.openxmlformats.org/presentationml/2006/ole">
              <p:oleObj spid="_x0000_s113671" name="Equation" r:id="rId6" imgW="787400" imgH="203200" progId="Equation.3">
                <p:embed/>
              </p:oleObj>
            </a:graphicData>
          </a:graphic>
        </p:graphicFrame>
        <p:sp>
          <p:nvSpPr>
            <p:cNvPr id="113672" name="Text Box 8"/>
            <p:cNvSpPr txBox="1">
              <a:spLocks noChangeArrowheads="1"/>
            </p:cNvSpPr>
            <p:nvPr/>
          </p:nvSpPr>
          <p:spPr bwMode="auto">
            <a:xfrm>
              <a:off x="2426" y="2439"/>
              <a:ext cx="55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r>
                <a:rPr lang="en-US" sz="2000"/>
                <a:t>where</a:t>
              </a:r>
            </a:p>
          </p:txBody>
        </p:sp>
        <p:sp>
          <p:nvSpPr>
            <p:cNvPr id="113673" name="Text Box 9"/>
            <p:cNvSpPr txBox="1">
              <a:spLocks noChangeArrowheads="1"/>
            </p:cNvSpPr>
            <p:nvPr/>
          </p:nvSpPr>
          <p:spPr bwMode="auto">
            <a:xfrm>
              <a:off x="917" y="2955"/>
              <a:ext cx="27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63500" dist="38099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r>
                <a:rPr lang="en-US" sz="2000">
                  <a:sym typeface="Symbol" pitchFamily="58" charset="2"/>
                </a:rPr>
                <a:t></a:t>
              </a:r>
              <a:endParaRPr lang="en-US"/>
            </a:p>
          </p:txBody>
        </p:sp>
        <p:sp>
          <p:nvSpPr>
            <p:cNvPr id="113674" name="Text Box 10"/>
            <p:cNvSpPr txBox="1">
              <a:spLocks noChangeArrowheads="1"/>
            </p:cNvSpPr>
            <p:nvPr/>
          </p:nvSpPr>
          <p:spPr bwMode="auto">
            <a:xfrm>
              <a:off x="2928" y="2928"/>
              <a:ext cx="2162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1700"/>
                <a:t>Units of </a:t>
              </a:r>
              <a:r>
                <a:rPr lang="en-US" sz="1700" i="1">
                  <a:latin typeface="Times New Roman" pitchFamily="58" charset="0"/>
                </a:rPr>
                <a:t>X</a:t>
              </a:r>
              <a:r>
                <a:rPr lang="en-US" sz="1700" baseline="-25000">
                  <a:latin typeface="Times New Roman" pitchFamily="58" charset="0"/>
                </a:rPr>
                <a:t>0</a:t>
              </a:r>
              <a:r>
                <a:rPr lang="en-US" sz="1700"/>
                <a:t>: g cm</a:t>
              </a:r>
              <a:r>
                <a:rPr lang="en-US" sz="1700" baseline="30000"/>
                <a:t>-2</a:t>
              </a:r>
              <a:endParaRPr lang="en-US" sz="1700"/>
            </a:p>
            <a:p>
              <a:pPr algn="l"/>
              <a:r>
                <a:rPr lang="en-US" sz="1700"/>
                <a:t>Divide by density </a:t>
              </a:r>
              <a:r>
                <a:rPr lang="en-US" sz="1700" i="1">
                  <a:latin typeface="Symbol" pitchFamily="58" charset="2"/>
                  <a:sym typeface="Symbol" pitchFamily="58" charset="2"/>
                </a:rPr>
                <a:t></a:t>
              </a:r>
              <a:r>
                <a:rPr lang="en-US" sz="1700"/>
                <a:t> to get </a:t>
              </a:r>
              <a:r>
                <a:rPr lang="en-US" sz="1700" i="1">
                  <a:latin typeface="Times New Roman" pitchFamily="58" charset="0"/>
                </a:rPr>
                <a:t>X</a:t>
              </a:r>
              <a:r>
                <a:rPr lang="en-US" sz="1700" baseline="-25000">
                  <a:latin typeface="Times New Roman" pitchFamily="58" charset="0"/>
                </a:rPr>
                <a:t>0</a:t>
              </a:r>
              <a:r>
                <a:rPr lang="en-US" sz="1700"/>
                <a:t> in cm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700"/>
              <a:t>Comparison with Energy Loss Through Ionization</a:t>
            </a: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914400"/>
            <a:ext cx="8569325" cy="5330825"/>
          </a:xfrm>
        </p:spPr>
        <p:txBody>
          <a:bodyPr/>
          <a:lstStyle/>
          <a:p>
            <a:r>
              <a:rPr lang="en-US"/>
              <a:t>Compare: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Rapid rise of radiation loss with electron energy</a:t>
            </a:r>
          </a:p>
          <a:p>
            <a:endParaRPr lang="en-US"/>
          </a:p>
          <a:p>
            <a:r>
              <a:rPr lang="en-US"/>
              <a:t>Almost all energy of electron can be radiated in one or two photons!  In contrast ionization loss quasi-continuous along path of particle.</a:t>
            </a:r>
          </a:p>
          <a:p>
            <a:pPr lvl="1"/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91848-B41E-4DA9-B058-E9BADDA0F345}" type="slidenum">
              <a:rPr lang="en-US"/>
              <a:pPr/>
              <a:t>8</a:t>
            </a:fld>
            <a:endParaRPr lang="en-US"/>
          </a:p>
        </p:txBody>
      </p:sp>
      <p:graphicFrame>
        <p:nvGraphicFramePr>
          <p:cNvPr id="134148" name="Object 4"/>
          <p:cNvGraphicFramePr>
            <a:graphicFrameLocks noChangeAspect="1"/>
          </p:cNvGraphicFramePr>
          <p:nvPr/>
        </p:nvGraphicFramePr>
        <p:xfrm>
          <a:off x="2286000" y="1066800"/>
          <a:ext cx="1571625" cy="750888"/>
        </p:xfrm>
        <a:graphic>
          <a:graphicData uri="http://schemas.openxmlformats.org/presentationml/2006/ole">
            <p:oleObj spid="_x0000_s134148" name="Equation" r:id="rId4" imgW="850900" imgH="406400" progId="Equation.3">
              <p:embed/>
            </p:oleObj>
          </a:graphicData>
        </a:graphic>
      </p:graphicFrame>
      <p:graphicFrame>
        <p:nvGraphicFramePr>
          <p:cNvPr id="134149" name="Object 5"/>
          <p:cNvGraphicFramePr>
            <a:graphicFrameLocks noChangeAspect="1"/>
          </p:cNvGraphicFramePr>
          <p:nvPr/>
        </p:nvGraphicFramePr>
        <p:xfrm>
          <a:off x="4419600" y="1066800"/>
          <a:ext cx="1711325" cy="750888"/>
        </p:xfrm>
        <a:graphic>
          <a:graphicData uri="http://schemas.openxmlformats.org/presentationml/2006/ole">
            <p:oleObj spid="_x0000_s134149" name="Equation" r:id="rId5" imgW="927100" imgH="406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Critical Energy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685800"/>
            <a:ext cx="8569325" cy="5562600"/>
          </a:xfrm>
        </p:spPr>
        <p:txBody>
          <a:bodyPr/>
          <a:lstStyle/>
          <a:p>
            <a:r>
              <a:rPr lang="en-US"/>
              <a:t>Critical energy is energy for which: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E.g. </a:t>
            </a:r>
            <a:r>
              <a:rPr lang="en-US" i="1">
                <a:latin typeface="Times New Roman" pitchFamily="58" charset="0"/>
              </a:rPr>
              <a:t>E</a:t>
            </a:r>
            <a:r>
              <a:rPr lang="en-US" i="1" baseline="-25000">
                <a:latin typeface="Times New Roman" pitchFamily="58" charset="0"/>
              </a:rPr>
              <a:t>C</a:t>
            </a:r>
            <a:r>
              <a:rPr lang="en-US"/>
              <a:t> for electrons in Cu(</a:t>
            </a:r>
            <a:r>
              <a:rPr lang="en-US" i="1">
                <a:latin typeface="Times New Roman" pitchFamily="58" charset="0"/>
              </a:rPr>
              <a:t>Z</a:t>
            </a:r>
            <a:r>
              <a:rPr lang="en-US"/>
              <a:t>=29): ~20 MeV</a:t>
            </a:r>
          </a:p>
          <a:p>
            <a:r>
              <a:rPr lang="en-US"/>
              <a:t>Energy loss through bremsstrahlung dominates for E &gt; few 10s of MeV.</a:t>
            </a:r>
          </a:p>
          <a:p>
            <a:pPr lvl="1"/>
            <a:r>
              <a:rPr lang="en-US"/>
              <a:t>e.g. electrons in LHC events: tens of GeV </a:t>
            </a:r>
            <a:r>
              <a:rPr lang="en-US">
                <a:sym typeface="Symbol" pitchFamily="58" charset="2"/>
              </a:rPr>
              <a:t></a:t>
            </a:r>
            <a:r>
              <a:rPr lang="en-US"/>
              <a:t> bremsstrahlung completely dominates.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1A493B-249F-4525-A02B-68681384CDBE}" type="slidenum">
              <a:rPr lang="en-US"/>
              <a:pPr/>
              <a:t>9</a:t>
            </a:fld>
            <a:endParaRPr lang="en-US"/>
          </a:p>
        </p:txBody>
      </p:sp>
      <p:pic>
        <p:nvPicPr>
          <p:cNvPr id="11469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1295400"/>
            <a:ext cx="3581400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14693" name="Object 5"/>
          <p:cNvGraphicFramePr>
            <a:graphicFrameLocks noChangeAspect="1"/>
          </p:cNvGraphicFramePr>
          <p:nvPr/>
        </p:nvGraphicFramePr>
        <p:xfrm>
          <a:off x="4953000" y="762000"/>
          <a:ext cx="1524000" cy="668338"/>
        </p:xfrm>
        <a:graphic>
          <a:graphicData uri="http://schemas.openxmlformats.org/presentationml/2006/ole">
            <p:oleObj spid="_x0000_s114693" name="Equation" r:id="rId5" imgW="927100" imgH="406400" progId="Equation.3">
              <p:embed/>
            </p:oleObj>
          </a:graphicData>
        </a:graphic>
      </p:graphicFrame>
      <p:graphicFrame>
        <p:nvGraphicFramePr>
          <p:cNvPr id="114694" name="Object 6"/>
          <p:cNvGraphicFramePr>
            <a:graphicFrameLocks noChangeAspect="1"/>
          </p:cNvGraphicFramePr>
          <p:nvPr/>
        </p:nvGraphicFramePr>
        <p:xfrm>
          <a:off x="5867400" y="2133600"/>
          <a:ext cx="2057400" cy="608013"/>
        </p:xfrm>
        <a:graphic>
          <a:graphicData uri="http://schemas.openxmlformats.org/presentationml/2006/ole">
            <p:oleObj spid="_x0000_s114694" name="Equation" r:id="rId6" imgW="1244600" imgH="368300" progId="Equation.3">
              <p:embed/>
            </p:oleObj>
          </a:graphicData>
        </a:graphic>
      </p:graphicFrame>
      <p:graphicFrame>
        <p:nvGraphicFramePr>
          <p:cNvPr id="114695" name="Object 7"/>
          <p:cNvGraphicFramePr>
            <a:graphicFrameLocks noChangeAspect="1"/>
          </p:cNvGraphicFramePr>
          <p:nvPr/>
        </p:nvGraphicFramePr>
        <p:xfrm>
          <a:off x="6045200" y="3048000"/>
          <a:ext cx="1700213" cy="608013"/>
        </p:xfrm>
        <a:graphic>
          <a:graphicData uri="http://schemas.openxmlformats.org/presentationml/2006/ole">
            <p:oleObj spid="_x0000_s114695" name="Equation" r:id="rId7" imgW="1028700" imgH="368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F_Sep06">
  <a:themeElements>
    <a:clrScheme name="DF_Sep06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F_Sep0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7C1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blurRad="63500" dist="38099" dir="2700000" algn="ctr" rotWithShape="0">
            <a:schemeClr val="bg2">
              <a:alpha val="74998"/>
            </a:schemeClr>
          </a:outerShdw>
        </a:effec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2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7C1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blurRad="63500" dist="38099" dir="2700000" algn="ctr" rotWithShape="0">
            <a:schemeClr val="bg2">
              <a:alpha val="74998"/>
            </a:schemeClr>
          </a:outerShdw>
        </a:effec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26" charset="0"/>
          </a:defRPr>
        </a:defPPr>
      </a:lstStyle>
    </a:lnDef>
  </a:objectDefaults>
  <a:extraClrSchemeLst>
    <a:extraClrScheme>
      <a:clrScheme name="DF_Sep0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F_Sep0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F_Sep0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F_Sep0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F_Sep0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F_Sep0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F_Sep0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AlCaIntro_14Oct08.pptx</Template>
  <TotalTime>3897</TotalTime>
  <Words>1544</Words>
  <Application>Microsoft Macintosh PowerPoint</Application>
  <PresentationFormat>On-screen Show (4:3)</PresentationFormat>
  <Paragraphs>256</Paragraphs>
  <Slides>23</Slides>
  <Notes>17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DF_Sep06</vt:lpstr>
      <vt:lpstr>Equation</vt:lpstr>
      <vt:lpstr>Designer Drawing</vt:lpstr>
      <vt:lpstr>Slide 1</vt:lpstr>
      <vt:lpstr>Overview</vt:lpstr>
      <vt:lpstr>Energy Loss of Electrons and Positrons</vt:lpstr>
      <vt:lpstr>Energy Loss Through Ionization for Electrons</vt:lpstr>
      <vt:lpstr>Bremsstrahlung Radiation</vt:lpstr>
      <vt:lpstr>Energy Loss Through Bremsstrahlung</vt:lpstr>
      <vt:lpstr>Radiation Length</vt:lpstr>
      <vt:lpstr>Comparison with Energy Loss Through Ionization</vt:lpstr>
      <vt:lpstr>Critical Energy</vt:lpstr>
      <vt:lpstr>Example:  Bremsstrahlung in CMS</vt:lpstr>
      <vt:lpstr>Full Energy Loss Spectrum for Muons</vt:lpstr>
      <vt:lpstr>Momentum Measurement in a Magnetic Field</vt:lpstr>
      <vt:lpstr>Momentum Measurement Error</vt:lpstr>
      <vt:lpstr>Multiple Coulomb Scattering</vt:lpstr>
      <vt:lpstr>Single Scattering</vt:lpstr>
      <vt:lpstr>Multiple Coulomb Scattering</vt:lpstr>
      <vt:lpstr>Effect of Multiple Scattering on Resolution</vt:lpstr>
      <vt:lpstr>Effect of Multiple Scattering on Resolution</vt:lpstr>
      <vt:lpstr>Momentum Measurement Summary</vt:lpstr>
      <vt:lpstr>Interaction of Photons</vt:lpstr>
      <vt:lpstr>Interaction of Photons</vt:lpstr>
      <vt:lpstr>e+e- Pair Procution</vt:lpstr>
      <vt:lpstr>Electron-Photon Showers</vt:lpstr>
    </vt:vector>
  </TitlesOfParts>
  <Company>cern</Company>
  <LinksUpToDate>false</LinksUpToDate>
  <SharedDoc>false</SharedDoc>
  <HyperlinksChanged>false</HyperlinksChanged>
  <AppVersion>12.0258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David Futyan</cp:lastModifiedBy>
  <cp:revision>41</cp:revision>
  <dcterms:created xsi:type="dcterms:W3CDTF">2011-12-04T17:58:49Z</dcterms:created>
  <dcterms:modified xsi:type="dcterms:W3CDTF">2011-12-04T18:15:53Z</dcterms:modified>
</cp:coreProperties>
</file>