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75" r:id="rId3"/>
    <p:sldId id="277" r:id="rId4"/>
    <p:sldId id="294" r:id="rId5"/>
    <p:sldId id="278" r:id="rId6"/>
    <p:sldId id="279" r:id="rId7"/>
    <p:sldId id="276" r:id="rId8"/>
    <p:sldId id="281" r:id="rId9"/>
    <p:sldId id="282" r:id="rId10"/>
    <p:sldId id="280" r:id="rId11"/>
    <p:sldId id="284" r:id="rId12"/>
    <p:sldId id="286" r:id="rId13"/>
    <p:sldId id="290" r:id="rId14"/>
    <p:sldId id="287" r:id="rId15"/>
    <p:sldId id="288" r:id="rId16"/>
    <p:sldId id="289" r:id="rId17"/>
    <p:sldId id="293" r:id="rId18"/>
    <p:sldId id="291" r:id="rId19"/>
    <p:sldId id="292" r:id="rId20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6600"/>
    <a:srgbClr val="FF7F3F"/>
    <a:srgbClr val="339966"/>
    <a:srgbClr val="339933"/>
    <a:srgbClr val="409298"/>
    <a:srgbClr val="5EB5B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5977" autoAdjust="0"/>
  </p:normalViewPr>
  <p:slideViewPr>
    <p:cSldViewPr snapToGrid="0">
      <p:cViewPr>
        <p:scale>
          <a:sx n="70" d="100"/>
          <a:sy n="70" d="100"/>
        </p:scale>
        <p:origin x="-36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AEC633C-BEBA-4FA9-B6A7-C9FF11AD735A}" type="datetimeFigureOut">
              <a:rPr lang="en-GB" smtClean="0"/>
              <a:t>05/04/2011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423E8C-A1E3-40EC-88F8-D19BE1403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3E8C-A1E3-40EC-88F8-D19BE14036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3E8C-A1E3-40EC-88F8-D19BE14036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 give a flavour of some of the on going R&amp;D.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3E8C-A1E3-40EC-88F8-D19BE14036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235613" y="779463"/>
            <a:ext cx="9034065" cy="56324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7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Ajit Kurup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1810" y="1115111"/>
            <a:ext cx="8898890" cy="5113020"/>
          </a:xfrm>
          <a:prstGeom prst="rect">
            <a:avLst/>
          </a:prstGeom>
          <a:ln w="28575">
            <a:solidFill>
              <a:srgbClr val="990099"/>
            </a:solidFill>
            <a:miter lim="800000"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5300" y="527127"/>
            <a:ext cx="8915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7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06382" y="1143000"/>
            <a:ext cx="8904318" cy="5105400"/>
          </a:xfrm>
          <a:prstGeom prst="rect">
            <a:avLst/>
          </a:prstGeom>
          <a:noFill/>
          <a:ln w="28575" cap="flat" cmpd="sng" algn="ctr">
            <a:solidFill>
              <a:srgbClr val="9900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43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966" y="6330951"/>
            <a:ext cx="1050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solidFill>
                  <a:srgbClr val="3366FF"/>
                </a:solidFill>
              </a:defRPr>
            </a:lvl1pPr>
          </a:lstStyle>
          <a:p>
            <a:r>
              <a:rPr lang="en-GB" dirty="0" smtClean="0"/>
              <a:t>Ajit Kurup</a:t>
            </a:r>
            <a:endParaRPr lang="en-GB" dirty="0"/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8308314" y="6353175"/>
            <a:ext cx="132595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3366FF"/>
                </a:solidFill>
              </a:rPr>
              <a:t>Page</a:t>
            </a:r>
            <a:r>
              <a:rPr lang="en-GB" sz="1800" b="1" dirty="0">
                <a:solidFill>
                  <a:srgbClr val="3366FF"/>
                </a:solidFill>
              </a:rPr>
              <a:t> </a:t>
            </a:r>
            <a:fld id="{6A8C8EF0-AE2C-43AB-BE17-B921CDDA06A1}" type="slidenum">
              <a:rPr lang="en-GB" sz="1400" b="1">
                <a:solidFill>
                  <a:srgbClr val="3366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1400" b="1" dirty="0">
              <a:solidFill>
                <a:srgbClr val="3366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 userDrawn="1"/>
        </p:nvSpPr>
        <p:spPr bwMode="auto">
          <a:xfrm>
            <a:off x="1499288" y="161926"/>
            <a:ext cx="7051867" cy="30777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The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COherent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Muon to Electron Transition (COMET) experiment</a:t>
            </a:r>
            <a:endParaRPr lang="en-GB" sz="1800" dirty="0"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5300" y="526098"/>
            <a:ext cx="8915400" cy="51530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876954" y="6343308"/>
            <a:ext cx="6431360" cy="30355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366FF"/>
                </a:solidFill>
              </a:rPr>
              <a:t>IOP Nuclear and Particle Physics Divisional Conference       6</a:t>
            </a:r>
            <a:r>
              <a:rPr lang="en-GB" b="1" baseline="30000" dirty="0" smtClean="0">
                <a:solidFill>
                  <a:srgbClr val="3366FF"/>
                </a:solidFill>
              </a:rPr>
              <a:t>th</a:t>
            </a:r>
            <a:r>
              <a:rPr lang="en-GB" b="1" dirty="0" smtClean="0">
                <a:solidFill>
                  <a:srgbClr val="3366FF"/>
                </a:solidFill>
              </a:rPr>
              <a:t> April 2011</a:t>
            </a:r>
            <a:endParaRPr lang="en-GB" b="1" dirty="0">
              <a:solidFill>
                <a:srgbClr val="3366FF"/>
              </a:solidFill>
            </a:endParaRPr>
          </a:p>
        </p:txBody>
      </p:sp>
      <p:pic>
        <p:nvPicPr>
          <p:cNvPr id="12" name="Picture 13" descr="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7878" r="4112" b="11818"/>
          <a:stretch>
            <a:fillRect/>
          </a:stretch>
        </p:blipFill>
        <p:spPr bwMode="auto">
          <a:xfrm>
            <a:off x="98167" y="149422"/>
            <a:ext cx="1294027" cy="3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logo_v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/>
          <a:stretch>
            <a:fillRect/>
          </a:stretch>
        </p:blipFill>
        <p:spPr bwMode="auto">
          <a:xfrm>
            <a:off x="8658250" y="100140"/>
            <a:ext cx="1112860" cy="4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61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accent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Picture 4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4" y="4930110"/>
            <a:ext cx="2622735" cy="8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80993" y="1303470"/>
            <a:ext cx="7145734" cy="1569660"/>
          </a:xfrm>
          <a:prstGeom prst="rect">
            <a:avLst/>
          </a:prstGeom>
          <a:noFill/>
          <a:ln w="8255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accent1"/>
                </a:solidFill>
                <a:latin typeface="Arial Black" pitchFamily="34" charset="0"/>
              </a:rPr>
              <a:t>The </a:t>
            </a:r>
            <a:r>
              <a:rPr lang="en-GB" sz="3200" dirty="0" err="1" smtClean="0">
                <a:solidFill>
                  <a:schemeClr val="accent1"/>
                </a:solidFill>
                <a:latin typeface="Arial Black" pitchFamily="34" charset="0"/>
              </a:rPr>
              <a:t>COherent</a:t>
            </a:r>
            <a:r>
              <a:rPr lang="en-GB" sz="3200" dirty="0" smtClean="0">
                <a:solidFill>
                  <a:schemeClr val="accent1"/>
                </a:solidFill>
                <a:latin typeface="Arial Black" pitchFamily="34" charset="0"/>
              </a:rPr>
              <a:t> Muon to Electron Transition (COMET) Experiment</a:t>
            </a:r>
            <a:endParaRPr lang="en-GB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70980" y="3343743"/>
            <a:ext cx="476404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Arial Black" pitchFamily="34" charset="0"/>
              </a:rPr>
              <a:t>Ajit Kurup</a:t>
            </a:r>
          </a:p>
          <a:p>
            <a:pPr algn="ctr"/>
            <a:endParaRPr lang="en-GB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GB" sz="2000" dirty="0" smtClean="0">
                <a:solidFill>
                  <a:schemeClr val="accent1"/>
                </a:solidFill>
                <a:latin typeface="Arial Black" pitchFamily="34" charset="0"/>
              </a:rPr>
              <a:t>Nuclear and Particle Physics Divisional Conference of the Institute of Physics</a:t>
            </a:r>
          </a:p>
          <a:p>
            <a:pPr algn="ctr" eaLnBrk="1" hangingPunct="1"/>
            <a:endParaRPr lang="en-GB" sz="2000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GB" sz="2000" dirty="0" smtClean="0">
                <a:solidFill>
                  <a:schemeClr val="accent1"/>
                </a:solidFill>
                <a:latin typeface="Arial Black" pitchFamily="34" charset="0"/>
              </a:rPr>
              <a:t>6</a:t>
            </a:r>
            <a:r>
              <a:rPr lang="en-GB" sz="2000" baseline="30000" dirty="0" smtClean="0">
                <a:solidFill>
                  <a:schemeClr val="accent1"/>
                </a:solidFill>
                <a:latin typeface="Arial Black" pitchFamily="34" charset="0"/>
              </a:rPr>
              <a:t>th</a:t>
            </a:r>
            <a:r>
              <a:rPr lang="en-GB" sz="2000" dirty="0" smtClean="0">
                <a:solidFill>
                  <a:schemeClr val="accent1"/>
                </a:solidFill>
                <a:latin typeface="Arial Black" pitchFamily="34" charset="0"/>
              </a:rPr>
              <a:t> April 2011</a:t>
            </a:r>
            <a:endParaRPr lang="en-GB" sz="20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35613" y="779463"/>
            <a:ext cx="9034065" cy="563245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GB"/>
          </a:p>
        </p:txBody>
      </p:sp>
      <p:pic>
        <p:nvPicPr>
          <p:cNvPr id="8" name="Picture 55" descr="logo_v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/>
          <a:stretch>
            <a:fillRect/>
          </a:stretch>
        </p:blipFill>
        <p:spPr bwMode="auto">
          <a:xfrm>
            <a:off x="6903826" y="4930110"/>
            <a:ext cx="218929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5"/>
            <a:endParaRPr lang="en-GB" sz="1600" dirty="0" smtClean="0">
              <a:solidFill>
                <a:srgbClr val="BBE0E3"/>
              </a:solidFill>
            </a:endParaRPr>
          </a:p>
          <a:p>
            <a:pPr lvl="0"/>
            <a:r>
              <a:rPr lang="en-GB" sz="2400" dirty="0" smtClean="0">
                <a:solidFill>
                  <a:srgbClr val="BBE0E3"/>
                </a:solidFill>
              </a:rPr>
              <a:t>Need </a:t>
            </a:r>
            <a:r>
              <a:rPr lang="en-GB" sz="2400" dirty="0">
                <a:solidFill>
                  <a:srgbClr val="BBE0E3"/>
                </a:solidFill>
              </a:rPr>
              <a:t>for high intensity muon beam</a:t>
            </a:r>
          </a:p>
          <a:p>
            <a:pPr lvl="1">
              <a:buFont typeface="Symbol" pitchFamily="18" charset="2"/>
              <a:buChar char="®"/>
            </a:pPr>
            <a:r>
              <a:rPr lang="en-GB" sz="2000" dirty="0">
                <a:solidFill>
                  <a:srgbClr val="BBE0E3"/>
                </a:solidFill>
                <a:sym typeface="Wingdings" pitchFamily="2" charset="2"/>
              </a:rPr>
              <a:t>Many c</a:t>
            </a:r>
            <a:r>
              <a:rPr lang="en-GB" sz="2000" dirty="0">
                <a:solidFill>
                  <a:srgbClr val="BBE0E3"/>
                </a:solidFill>
              </a:rPr>
              <a:t>hallenges from an accelerator physics perspective.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Intense proton beams.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Very cleanly pulsed proton beam (extinction &lt;10</a:t>
            </a:r>
            <a:r>
              <a:rPr lang="en-GB" sz="2000" baseline="30000" dirty="0">
                <a:solidFill>
                  <a:srgbClr val="BBE0E3"/>
                </a:solidFill>
              </a:rPr>
              <a:t>-9</a:t>
            </a:r>
            <a:r>
              <a:rPr lang="en-GB" sz="2000" dirty="0">
                <a:solidFill>
                  <a:srgbClr val="BBE0E3"/>
                </a:solidFill>
              </a:rPr>
              <a:t>).</a:t>
            </a:r>
          </a:p>
          <a:p>
            <a:pPr lvl="2"/>
            <a:r>
              <a:rPr lang="en-GB" sz="1800" dirty="0" smtClean="0">
                <a:solidFill>
                  <a:srgbClr val="BBE0E3"/>
                </a:solidFill>
              </a:rPr>
              <a:t>Need extinction device?</a:t>
            </a:r>
            <a:endParaRPr lang="en-GB" sz="1800" dirty="0">
              <a:solidFill>
                <a:srgbClr val="BBE0E3"/>
              </a:solidFill>
            </a:endParaRPr>
          </a:p>
          <a:p>
            <a:pPr lvl="1"/>
            <a:r>
              <a:rPr lang="en-GB" sz="2000" dirty="0" smtClean="0">
                <a:solidFill>
                  <a:srgbClr val="BBE0E3"/>
                </a:solidFill>
              </a:rPr>
              <a:t>Superconducting </a:t>
            </a:r>
            <a:r>
              <a:rPr lang="en-GB" sz="2000" dirty="0">
                <a:solidFill>
                  <a:srgbClr val="BBE0E3"/>
                </a:solidFill>
              </a:rPr>
              <a:t>solenoid in high radiation environment.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Transportation and momentum selection of large </a:t>
            </a:r>
            <a:r>
              <a:rPr lang="en-GB" sz="2000" dirty="0" err="1">
                <a:solidFill>
                  <a:srgbClr val="BBE0E3"/>
                </a:solidFill>
              </a:rPr>
              <a:t>emittance</a:t>
            </a:r>
            <a:r>
              <a:rPr lang="en-GB" sz="2000" dirty="0">
                <a:solidFill>
                  <a:srgbClr val="BBE0E3"/>
                </a:solidFill>
              </a:rPr>
              <a:t> pion/muon </a:t>
            </a:r>
            <a:r>
              <a:rPr lang="en-GB" sz="2000" dirty="0" smtClean="0">
                <a:solidFill>
                  <a:srgbClr val="BBE0E3"/>
                </a:solidFill>
              </a:rPr>
              <a:t>beams</a:t>
            </a:r>
            <a:r>
              <a:rPr lang="en-GB" sz="2000" dirty="0">
                <a:solidFill>
                  <a:srgbClr val="BBE0E3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rgbClr val="BBE0E3"/>
                </a:solidFill>
              </a:rPr>
              <a:t>Detector systems.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Extinction measurement device.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0.4% momentum resolution for ~105MeV/c electrons.</a:t>
            </a:r>
          </a:p>
          <a:p>
            <a:pPr lvl="1"/>
            <a:r>
              <a:rPr lang="en-GB" sz="2000" dirty="0">
                <a:solidFill>
                  <a:srgbClr val="BBE0E3"/>
                </a:solidFill>
              </a:rPr>
              <a:t>Fast, highly-segmented calorimeter.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for COMET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6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Proton Beam for COMET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130176" y="1357313"/>
            <a:ext cx="4810124" cy="460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Pulse structure mainly determined by muonic </a:t>
            </a:r>
            <a:r>
              <a:rPr lang="en-GB" sz="1800" dirty="0">
                <a:solidFill>
                  <a:schemeClr val="accent1"/>
                </a:solidFill>
              </a:rPr>
              <a:t>lifetime </a:t>
            </a:r>
            <a:r>
              <a:rPr lang="en-GB" sz="1800" dirty="0" smtClean="0">
                <a:solidFill>
                  <a:schemeClr val="accent1"/>
                </a:solidFill>
              </a:rPr>
              <a:t>which is </a:t>
            </a:r>
            <a:r>
              <a:rPr lang="en-GB" sz="1800" dirty="0">
                <a:solidFill>
                  <a:schemeClr val="accent1"/>
                </a:solidFill>
              </a:rPr>
              <a:t>dependent on </a:t>
            </a:r>
            <a:r>
              <a:rPr lang="en-GB" sz="1800" dirty="0" smtClean="0">
                <a:solidFill>
                  <a:schemeClr val="accent1"/>
                </a:solidFill>
              </a:rPr>
              <a:t>the stopping target </a:t>
            </a:r>
            <a:r>
              <a:rPr lang="en-GB" sz="1800" dirty="0">
                <a:solidFill>
                  <a:schemeClr val="accent1"/>
                </a:solidFill>
              </a:rPr>
              <a:t>Z.  For Al lifetime is </a:t>
            </a:r>
            <a:r>
              <a:rPr lang="en-GB" sz="1800" dirty="0" smtClean="0">
                <a:solidFill>
                  <a:schemeClr val="accent1"/>
                </a:solidFill>
              </a:rPr>
              <a:t>880ns.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Extinction is very important!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Without sufficient extinction, all processes in the prompt background category could become a problem.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Intrinsic extinction of J-PARC’s main ring is around 10</a:t>
            </a:r>
            <a:r>
              <a:rPr lang="en-GB" sz="1800" baseline="30000" dirty="0" smtClean="0">
                <a:solidFill>
                  <a:schemeClr val="accent1"/>
                </a:solidFill>
              </a:rPr>
              <a:t>-7</a:t>
            </a:r>
            <a:r>
              <a:rPr lang="en-GB" sz="1800" dirty="0" smtClean="0">
                <a:solidFill>
                  <a:schemeClr val="accent1"/>
                </a:solidFill>
              </a:rPr>
              <a:t>. (Need additional factor of 10</a:t>
            </a:r>
            <a:r>
              <a:rPr lang="en-GB" sz="1800" baseline="30000" dirty="0" smtClean="0">
                <a:solidFill>
                  <a:schemeClr val="accent1"/>
                </a:solidFill>
              </a:rPr>
              <a:t>-2</a:t>
            </a:r>
            <a:r>
              <a:rPr lang="en-GB" sz="1800" dirty="0" smtClean="0">
                <a:solidFill>
                  <a:schemeClr val="accent1"/>
                </a:solidFill>
              </a:rPr>
              <a:t>).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Possible solution is to use an AC dipole.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1600" dirty="0" smtClean="0">
                <a:solidFill>
                  <a:schemeClr val="accent1"/>
                </a:solidFill>
              </a:rPr>
              <a:t>Or, it may be possible to alter extraction kicking configuration to kick out empty buckets.</a:t>
            </a:r>
            <a:endParaRPr lang="en-GB" sz="1800" dirty="0">
              <a:solidFill>
                <a:schemeClr val="accent1"/>
              </a:solidFill>
            </a:endParaRPr>
          </a:p>
        </p:txBody>
      </p:sp>
      <p:pic>
        <p:nvPicPr>
          <p:cNvPr id="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620838"/>
            <a:ext cx="49022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>
            <a:off x="5346700" y="2028825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5162550" y="16843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800">
                <a:latin typeface="Times New Roman" pitchFamily="18" charset="0"/>
              </a:rPr>
              <a:t>100ns</a:t>
            </a:r>
          </a:p>
        </p:txBody>
      </p:sp>
    </p:spTree>
    <p:extLst>
      <p:ext uri="{BB962C8B-B14F-4D97-AF65-F5344CB8AC3E}">
        <p14:creationId xmlns:p14="http://schemas.microsoft.com/office/powerpoint/2010/main" val="15214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Proton Extinction Measurement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74663" y="1401763"/>
            <a:ext cx="3448050" cy="214828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9pPr>
          </a:lstStyle>
          <a:p>
            <a:pPr marL="177800" indent="-177800"/>
            <a:r>
              <a:rPr lang="en-GB" sz="1400" dirty="0" smtClean="0"/>
              <a:t>Need to measure extinction level.</a:t>
            </a:r>
          </a:p>
          <a:p>
            <a:pPr marL="1435100" lvl="3" indent="-177800"/>
            <a:endParaRPr lang="en-GB" sz="800" dirty="0" smtClean="0"/>
          </a:p>
          <a:p>
            <a:pPr marL="177800" indent="-177800"/>
            <a:r>
              <a:rPr lang="en-GB" sz="1400" dirty="0" smtClean="0"/>
              <a:t>Requires 10</a:t>
            </a:r>
            <a:r>
              <a:rPr lang="en-GB" sz="1400" baseline="30000" dirty="0" smtClean="0"/>
              <a:t>9</a:t>
            </a:r>
            <a:r>
              <a:rPr lang="en-GB" sz="1400" dirty="0" smtClean="0"/>
              <a:t> dynamic range and timing resolution of ~10ns.</a:t>
            </a:r>
          </a:p>
          <a:p>
            <a:pPr marL="1435100" lvl="3" indent="-177800"/>
            <a:endParaRPr lang="en-GB" sz="800" dirty="0" smtClean="0"/>
          </a:p>
          <a:p>
            <a:pPr marL="177800" indent="-177800"/>
            <a:r>
              <a:rPr lang="en-GB" sz="1400" dirty="0" smtClean="0"/>
              <a:t>On going R&amp;D at JPARC main ring.</a:t>
            </a:r>
          </a:p>
          <a:p>
            <a:pPr marL="600075" lvl="1" indent="-242888"/>
            <a:r>
              <a:rPr lang="en-GB" sz="1200" dirty="0" smtClean="0"/>
              <a:t>Scintillator </a:t>
            </a:r>
            <a:r>
              <a:rPr lang="en-GB" sz="1200" dirty="0" err="1" smtClean="0"/>
              <a:t>hodoscope</a:t>
            </a:r>
            <a:r>
              <a:rPr lang="en-GB" sz="1200" dirty="0" smtClean="0"/>
              <a:t> placed in main ring abort line.</a:t>
            </a:r>
          </a:p>
          <a:p>
            <a:pPr marL="1435100" lvl="3" indent="-177800"/>
            <a:endParaRPr lang="en-GB" sz="800" dirty="0" smtClean="0"/>
          </a:p>
          <a:p>
            <a:pPr marL="177800" indent="-177800"/>
            <a:r>
              <a:rPr lang="en-GB" sz="1400" dirty="0" smtClean="0"/>
              <a:t>Gating PMT development.</a:t>
            </a: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379913"/>
            <a:ext cx="1287462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383088"/>
            <a:ext cx="23177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 descr="extinctionMonitor2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657600"/>
            <a:ext cx="13731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extinctionMonito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662363"/>
            <a:ext cx="12842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998538" y="5886450"/>
            <a:ext cx="264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>
                <a:solidFill>
                  <a:schemeClr val="accent1"/>
                </a:solidFill>
              </a:rPr>
              <a:t>New monitor with moving stage and gate valve. 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4154488" y="3803650"/>
            <a:ext cx="524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>
                <a:solidFill>
                  <a:schemeClr val="accent1"/>
                </a:solidFill>
              </a:rPr>
              <a:t>Residual beam measurement with one filled, one empty bucket (left) and both buckets empty (right).</a:t>
            </a:r>
          </a:p>
        </p:txBody>
      </p:sp>
      <p:pic>
        <p:nvPicPr>
          <p:cNvPr id="11" name="Picture 41" descr="extinctionTr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409700"/>
            <a:ext cx="59737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7667625" y="4945063"/>
            <a:ext cx="21304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 dirty="0">
                <a:solidFill>
                  <a:schemeClr val="accent1"/>
                </a:solidFill>
              </a:rPr>
              <a:t>Extinction monitor installed in the J-PARC main ring abort line</a:t>
            </a:r>
          </a:p>
        </p:txBody>
      </p:sp>
    </p:spTree>
    <p:extLst>
      <p:ext uri="{BB962C8B-B14F-4D97-AF65-F5344CB8AC3E}">
        <p14:creationId xmlns:p14="http://schemas.microsoft.com/office/powerpoint/2010/main" val="31734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 Prototype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4664075" y="3443288"/>
          <a:ext cx="2336800" cy="909948"/>
        </p:xfrm>
        <a:graphic>
          <a:graphicData uri="http://schemas.openxmlformats.org/drawingml/2006/table">
            <a:tbl>
              <a:tblPr/>
              <a:tblGrid>
                <a:gridCol w="1425575"/>
                <a:gridCol w="911225"/>
              </a:tblGrid>
              <a:tr h="30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Field on axis</a:t>
                      </a:r>
                    </a:p>
                  </a:txBody>
                  <a:tcPr marL="54000" marR="54000" marT="17991" marB="71965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 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54000" marR="54000" marT="17991" marB="71965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Bore Diameter</a:t>
                      </a:r>
                    </a:p>
                  </a:txBody>
                  <a:tcPr marL="54000" marR="54000" marT="17991" marB="71965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480mm</a:t>
                      </a:r>
                    </a:p>
                  </a:txBody>
                  <a:tcPr marL="54000" marR="54000" marT="17991" marB="71965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Length</a:t>
                      </a:r>
                    </a:p>
                  </a:txBody>
                  <a:tcPr marL="54000" marR="54000" marT="17991" marB="71965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200mm</a:t>
                      </a:r>
                    </a:p>
                  </a:txBody>
                  <a:tcPr marL="54000" marR="54000" marT="17991" marB="71965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4568825" y="3140075"/>
            <a:ext cx="227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1400" b="1">
                <a:solidFill>
                  <a:schemeClr val="accent1"/>
                </a:solidFill>
              </a:rPr>
              <a:t>Solenoid Coil</a:t>
            </a:r>
          </a:p>
        </p:txBody>
      </p:sp>
      <p:graphicFrame>
        <p:nvGraphicFramePr>
          <p:cNvPr id="6" name="Group 84"/>
          <p:cNvGraphicFramePr>
            <a:graphicFrameLocks noGrp="1"/>
          </p:cNvGraphicFramePr>
          <p:nvPr/>
        </p:nvGraphicFramePr>
        <p:xfrm>
          <a:off x="7385050" y="4748213"/>
          <a:ext cx="2360613" cy="1289075"/>
        </p:xfrm>
        <a:graphic>
          <a:graphicData uri="http://schemas.openxmlformats.org/drawingml/2006/table">
            <a:tbl>
              <a:tblPr/>
              <a:tblGrid>
                <a:gridCol w="1490663"/>
                <a:gridCol w="869950"/>
              </a:tblGrid>
              <a:tr h="3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Field on axis</a:t>
                      </a:r>
                    </a:p>
                  </a:txBody>
                  <a:tcPr marL="54000" marR="54000" marT="17998" marB="71992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0.04 T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54000" marR="54000" marT="17998" marB="71992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Aperture</a:t>
                      </a:r>
                    </a:p>
                  </a:txBody>
                  <a:tcPr marL="54000" marR="54000" marT="17998" marB="71992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420mm</a:t>
                      </a:r>
                    </a:p>
                  </a:txBody>
                  <a:tcPr marL="54000" marR="54000" marT="17998" marB="71992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Length</a:t>
                      </a:r>
                    </a:p>
                  </a:txBody>
                  <a:tcPr marL="54000" marR="54000" marT="17998" marB="71992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200mm</a:t>
                      </a:r>
                    </a:p>
                  </a:txBody>
                  <a:tcPr marL="54000" marR="54000" marT="17998" marB="71992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No. of Layers</a:t>
                      </a:r>
                    </a:p>
                  </a:txBody>
                  <a:tcPr marL="54000" marR="54000" marT="17998" marB="71992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54000" marR="54000" marT="17998" marB="71992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7313613" y="4467225"/>
            <a:ext cx="1851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1400" b="1">
                <a:solidFill>
                  <a:schemeClr val="accent1"/>
                </a:solidFill>
              </a:rPr>
              <a:t>Dipole Coil</a:t>
            </a:r>
          </a:p>
        </p:txBody>
      </p:sp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986" r="1718" b="1517"/>
          <a:stretch>
            <a:fillRect/>
          </a:stretch>
        </p:blipFill>
        <p:spPr bwMode="auto">
          <a:xfrm>
            <a:off x="7545388" y="2168525"/>
            <a:ext cx="2187575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159000"/>
            <a:ext cx="1492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271463" y="1281113"/>
            <a:ext cx="940911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Muon Science Innovative Commission (MUSIC) at Osaka University.</a:t>
            </a:r>
          </a:p>
          <a:p>
            <a:pPr marL="2057400" lvl="4" indent="-228600">
              <a:buFontTx/>
              <a:buChar char="»"/>
            </a:pPr>
            <a:endParaRPr lang="en-GB" sz="130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Similar to pion capture section in COMET but at lower intensity and momentum. </a:t>
            </a:r>
          </a:p>
          <a:p>
            <a:pPr marL="2057400" lvl="4" indent="-228600">
              <a:buFontTx/>
              <a:buChar char="»"/>
            </a:pPr>
            <a:endParaRPr lang="en-GB" sz="130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400MeV,1</a:t>
            </a:r>
            <a:r>
              <a:rPr lang="en-GB" sz="1800" dirty="0">
                <a:solidFill>
                  <a:schemeClr val="accent1"/>
                </a:solidFill>
                <a:sym typeface="Symbol" pitchFamily="18" charset="2"/>
              </a:rPr>
              <a:t></a:t>
            </a:r>
            <a:r>
              <a:rPr lang="en-GB" sz="1800" dirty="0">
                <a:solidFill>
                  <a:schemeClr val="accent1"/>
                </a:solidFill>
              </a:rPr>
              <a:t>A protons </a:t>
            </a:r>
            <a:r>
              <a:rPr lang="en-GB" sz="1800" dirty="0">
                <a:solidFill>
                  <a:schemeClr val="accent1"/>
                </a:solidFill>
                <a:sym typeface="Wingdings" pitchFamily="2" charset="2"/>
              </a:rPr>
              <a:t> 10</a:t>
            </a:r>
            <a:r>
              <a:rPr lang="en-GB" sz="1800" baseline="30000" dirty="0">
                <a:solidFill>
                  <a:schemeClr val="accent1"/>
                </a:solidFill>
                <a:sym typeface="Wingdings" pitchFamily="2" charset="2"/>
              </a:rPr>
              <a:t>9</a:t>
            </a:r>
            <a:r>
              <a:rPr lang="en-GB" sz="18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GB" sz="1800" dirty="0">
                <a:solidFill>
                  <a:schemeClr val="accent1"/>
                </a:solidFill>
                <a:sym typeface="Symbol" pitchFamily="18" charset="2"/>
              </a:rPr>
              <a:t>/s</a:t>
            </a:r>
          </a:p>
          <a:p>
            <a:pPr marL="742950" lvl="1" indent="-285750">
              <a:buFontTx/>
              <a:buChar char="–"/>
            </a:pPr>
            <a:r>
              <a:rPr lang="en-GB" sz="1700" dirty="0">
                <a:solidFill>
                  <a:schemeClr val="accent1"/>
                </a:solidFill>
              </a:rPr>
              <a:t>World’s most intense muon </a:t>
            </a:r>
            <a:r>
              <a:rPr lang="en-GB" sz="1700" dirty="0" smtClean="0">
                <a:solidFill>
                  <a:schemeClr val="accent1"/>
                </a:solidFill>
              </a:rPr>
              <a:t>source!</a:t>
            </a:r>
            <a:endParaRPr lang="en-GB" sz="1700" dirty="0">
              <a:solidFill>
                <a:schemeClr val="accent1"/>
              </a:solidFill>
            </a:endParaRPr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44500" y="2921000"/>
            <a:ext cx="4124325" cy="2466975"/>
            <a:chOff x="280" y="1959"/>
            <a:chExt cx="2598" cy="1554"/>
          </a:xfrm>
        </p:grpSpPr>
        <p:pic>
          <p:nvPicPr>
            <p:cNvPr id="12" name="Picture 6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6" y="1423"/>
              <a:ext cx="1526" cy="2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Arc 74"/>
            <p:cNvSpPr>
              <a:spLocks/>
            </p:cNvSpPr>
            <p:nvPr/>
          </p:nvSpPr>
          <p:spPr bwMode="auto">
            <a:xfrm>
              <a:off x="2375" y="2140"/>
              <a:ext cx="407" cy="700"/>
            </a:xfrm>
            <a:custGeom>
              <a:avLst/>
              <a:gdLst>
                <a:gd name="T0" fmla="*/ 225 w 21600"/>
                <a:gd name="T1" fmla="*/ 0 h 18015"/>
                <a:gd name="T2" fmla="*/ 407 w 21600"/>
                <a:gd name="T3" fmla="*/ 700 h 18015"/>
                <a:gd name="T4" fmla="*/ 0 w 21600"/>
                <a:gd name="T5" fmla="*/ 700 h 180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8015" fill="none" extrusionOk="0">
                  <a:moveTo>
                    <a:pt x="11917" y="-1"/>
                  </a:moveTo>
                  <a:cubicBezTo>
                    <a:pt x="17963" y="3999"/>
                    <a:pt x="21600" y="10765"/>
                    <a:pt x="21600" y="18015"/>
                  </a:cubicBezTo>
                </a:path>
                <a:path w="21600" h="18015" stroke="0" extrusionOk="0">
                  <a:moveTo>
                    <a:pt x="11917" y="-1"/>
                  </a:moveTo>
                  <a:cubicBezTo>
                    <a:pt x="17963" y="3999"/>
                    <a:pt x="21600" y="10765"/>
                    <a:pt x="21600" y="18015"/>
                  </a:cubicBezTo>
                  <a:lnTo>
                    <a:pt x="0" y="18015"/>
                  </a:lnTo>
                  <a:lnTo>
                    <a:pt x="1191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Text Box 75"/>
            <p:cNvSpPr txBox="1">
              <a:spLocks noChangeArrowheads="1"/>
            </p:cNvSpPr>
            <p:nvPr/>
          </p:nvSpPr>
          <p:spPr bwMode="auto">
            <a:xfrm>
              <a:off x="2533" y="2449"/>
              <a:ext cx="2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36</a:t>
              </a:r>
              <a:r>
                <a:rPr lang="en-US">
                  <a:cs typeface="Arial" pitchFamily="34" charset="0"/>
                </a:rPr>
                <a:t>°</a:t>
              </a:r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>
              <a:off x="387" y="3398"/>
              <a:ext cx="7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7"/>
            <p:cNvSpPr txBox="1">
              <a:spLocks noChangeArrowheads="1"/>
            </p:cNvSpPr>
            <p:nvPr/>
          </p:nvSpPr>
          <p:spPr bwMode="auto">
            <a:xfrm>
              <a:off x="512" y="3359"/>
              <a:ext cx="4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000"/>
                <a:t>1580 mm</a:t>
              </a:r>
              <a:endParaRPr lang="en-US" sz="1000">
                <a:cs typeface="Arial" pitchFamily="34" charset="0"/>
              </a:endParaRPr>
            </a:p>
          </p:txBody>
        </p:sp>
      </p:grp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481013" y="5454650"/>
            <a:ext cx="3035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700">
                <a:solidFill>
                  <a:schemeClr val="accent1"/>
                </a:solidFill>
              </a:rPr>
              <a:t>Magnet design done in collaboration with Toshiba</a:t>
            </a:r>
          </a:p>
        </p:txBody>
      </p:sp>
      <p:pic>
        <p:nvPicPr>
          <p:cNvPr id="18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589463"/>
            <a:ext cx="3389312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Electron Spectrometer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84200" y="4657725"/>
            <a:ext cx="8810625" cy="118494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1T </a:t>
            </a:r>
            <a:r>
              <a:rPr lang="en-GB" sz="1800" dirty="0">
                <a:solidFill>
                  <a:schemeClr val="accent1"/>
                </a:solidFill>
              </a:rPr>
              <a:t>solenoid with additional 0.17T dipole field.</a:t>
            </a:r>
          </a:p>
          <a:p>
            <a:pPr marL="342900" indent="-342900"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Vertical dispersion of </a:t>
            </a:r>
            <a:r>
              <a:rPr lang="en-GB" sz="1800" dirty="0" err="1">
                <a:solidFill>
                  <a:schemeClr val="accent1"/>
                </a:solidFill>
              </a:rPr>
              <a:t>toroidal</a:t>
            </a:r>
            <a:r>
              <a:rPr lang="en-GB" sz="1800" dirty="0">
                <a:solidFill>
                  <a:schemeClr val="accent1"/>
                </a:solidFill>
              </a:rPr>
              <a:t> field allows electrons with P&lt;60MeV/c to be removed.</a:t>
            </a:r>
          </a:p>
          <a:p>
            <a:pPr marL="742950" lvl="1" indent="-285750">
              <a:buFontTx/>
              <a:buChar char="–"/>
            </a:pPr>
            <a:r>
              <a:rPr lang="en-GB" sz="1700" dirty="0">
                <a:solidFill>
                  <a:schemeClr val="accent1"/>
                </a:solidFill>
              </a:rPr>
              <a:t> reduces rate in tracker to ~1kHz.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4962"/>
            <a:ext cx="5486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24" y="1316038"/>
            <a:ext cx="3441101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Tracker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76275" y="1149350"/>
            <a:ext cx="8810625" cy="268605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GB" sz="1800">
                <a:solidFill>
                  <a:schemeClr val="accent1"/>
                </a:solidFill>
              </a:rPr>
              <a:t>Requirements</a:t>
            </a:r>
          </a:p>
          <a:p>
            <a:pPr marL="742950" lvl="1" indent="-285750">
              <a:buFontTx/>
              <a:buChar char="–"/>
            </a:pPr>
            <a:r>
              <a:rPr lang="en-GB" sz="1600">
                <a:solidFill>
                  <a:schemeClr val="accent1"/>
                </a:solidFill>
              </a:rPr>
              <a:t>operate in a 1T solenoid field.</a:t>
            </a:r>
          </a:p>
          <a:p>
            <a:pPr marL="742950" lvl="1" indent="-285750">
              <a:buFontTx/>
              <a:buChar char="–"/>
            </a:pPr>
            <a:r>
              <a:rPr lang="en-GB" sz="1600">
                <a:solidFill>
                  <a:schemeClr val="accent1"/>
                </a:solidFill>
              </a:rPr>
              <a:t>operate in vacuum (to reduce multiple scattering of electrons).</a:t>
            </a:r>
          </a:p>
          <a:p>
            <a:pPr marL="742950" lvl="1" indent="-285750">
              <a:buFontTx/>
              <a:buChar char="–"/>
            </a:pPr>
            <a:r>
              <a:rPr lang="en-GB" sz="1600">
                <a:solidFill>
                  <a:schemeClr val="accent1"/>
                </a:solidFill>
              </a:rPr>
              <a:t>800kHz charged particle rate and 8MHz gamma rates</a:t>
            </a:r>
          </a:p>
          <a:p>
            <a:pPr marL="742950" lvl="1" indent="-285750">
              <a:buFontTx/>
              <a:buChar char="–"/>
            </a:pPr>
            <a:r>
              <a:rPr lang="en-GB" sz="1600">
                <a:solidFill>
                  <a:schemeClr val="accent1"/>
                </a:solidFill>
              </a:rPr>
              <a:t>0.4% momentum and 700</a:t>
            </a:r>
            <a:r>
              <a:rPr lang="en-GB" sz="1600">
                <a:solidFill>
                  <a:schemeClr val="accent1"/>
                </a:solidFill>
                <a:sym typeface="Symbol" pitchFamily="18" charset="2"/>
              </a:rPr>
              <a:t>m</a:t>
            </a:r>
            <a:r>
              <a:rPr lang="en-GB" sz="1600">
                <a:solidFill>
                  <a:schemeClr val="accent1"/>
                </a:solidFill>
              </a:rPr>
              <a:t> spatial resolution.</a:t>
            </a:r>
          </a:p>
          <a:p>
            <a:pPr marL="342900" indent="-342900">
              <a:buFontTx/>
              <a:buChar char="•"/>
            </a:pPr>
            <a:r>
              <a:rPr lang="en-GB" sz="1800">
                <a:solidFill>
                  <a:schemeClr val="accent1"/>
                </a:solidFill>
              </a:rPr>
              <a:t>Current design utilises straw tube chambers</a:t>
            </a:r>
          </a:p>
          <a:p>
            <a:pPr marL="742950" lvl="1" indent="-285750">
              <a:buFontTx/>
              <a:buChar char="–"/>
            </a:pPr>
            <a:r>
              <a:rPr lang="en-GB" sz="1600">
                <a:solidFill>
                  <a:schemeClr val="accent1"/>
                </a:solidFill>
              </a:rPr>
              <a:t>Straw tubes 5mm in diameter. Wall composed of two layers of 12</a:t>
            </a:r>
            <a:r>
              <a:rPr lang="en-GB" sz="1600">
                <a:solidFill>
                  <a:schemeClr val="accent1"/>
                </a:solidFill>
                <a:sym typeface="Symbol" pitchFamily="18" charset="2"/>
              </a:rPr>
              <a:t>m</a:t>
            </a:r>
            <a:r>
              <a:rPr lang="en-GB" sz="1600">
                <a:solidFill>
                  <a:schemeClr val="accent1"/>
                </a:solidFill>
              </a:rPr>
              <a:t> thick metalized Kapton glued together.</a:t>
            </a:r>
          </a:p>
          <a:p>
            <a:pPr marL="342900" indent="-342900">
              <a:buFontTx/>
              <a:buChar char="•"/>
            </a:pPr>
            <a:r>
              <a:rPr lang="en-GB" sz="1800">
                <a:solidFill>
                  <a:schemeClr val="accent1"/>
                </a:solidFill>
              </a:rPr>
              <a:t>5 planes 48cm apart with 2 views (x and y) per plane and 2 layers per view (rotated by 45</a:t>
            </a:r>
            <a:r>
              <a:rPr lang="en-US" sz="1800">
                <a:solidFill>
                  <a:schemeClr val="accent1"/>
                </a:solidFill>
                <a:cs typeface="Arial" pitchFamily="34" charset="0"/>
              </a:rPr>
              <a:t>° to each other)</a:t>
            </a:r>
            <a:r>
              <a:rPr lang="en-GB" sz="180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3429"/>
          <a:stretch>
            <a:fillRect/>
          </a:stretch>
        </p:blipFill>
        <p:spPr bwMode="auto">
          <a:xfrm>
            <a:off x="404813" y="3892550"/>
            <a:ext cx="3849687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 descr="trackerProt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775200"/>
            <a:ext cx="4216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traw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879850"/>
            <a:ext cx="4214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543925" y="3851275"/>
            <a:ext cx="12747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700">
                <a:solidFill>
                  <a:schemeClr val="accent1"/>
                </a:solidFill>
              </a:rPr>
              <a:t>Straw wall</a:t>
            </a:r>
          </a:p>
          <a:p>
            <a:r>
              <a:rPr lang="en-GB" sz="1700">
                <a:solidFill>
                  <a:schemeClr val="accent1"/>
                </a:solidFill>
              </a:rPr>
              <a:t>cross-section.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289425" y="6016625"/>
            <a:ext cx="45243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chemeClr val="accent1"/>
                </a:solidFill>
              </a:rPr>
              <a:t>350mm long seamless straw tube prototype.</a:t>
            </a:r>
          </a:p>
        </p:txBody>
      </p:sp>
    </p:spTree>
    <p:extLst>
      <p:ext uri="{BB962C8B-B14F-4D97-AF65-F5344CB8AC3E}">
        <p14:creationId xmlns:p14="http://schemas.microsoft.com/office/powerpoint/2010/main" val="32855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Calorimeter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7688" y="1136650"/>
            <a:ext cx="8810625" cy="2720745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Measure energy, PID  and give additional position information. Can be used to make a trigger decision.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GB" sz="18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5</a:t>
            </a:r>
            <a:r>
              <a:rPr lang="en-GB" sz="1800" dirty="0">
                <a:solidFill>
                  <a:schemeClr val="accent1"/>
                </a:solidFill>
              </a:rPr>
              <a:t>% energy and 1cm spatial resolution at 100MeV</a:t>
            </a:r>
          </a:p>
          <a:p>
            <a:pPr marL="742950" lvl="1" indent="-285750">
              <a:buFontTx/>
              <a:buChar char="–"/>
            </a:pPr>
            <a:r>
              <a:rPr lang="en-GB" sz="1700" dirty="0">
                <a:solidFill>
                  <a:schemeClr val="accent1"/>
                </a:solidFill>
              </a:rPr>
              <a:t>High segmentation (3x3x15 cm</a:t>
            </a:r>
            <a:r>
              <a:rPr lang="en-GB" sz="1700" baseline="30000" dirty="0">
                <a:solidFill>
                  <a:schemeClr val="accent1"/>
                </a:solidFill>
              </a:rPr>
              <a:t>3</a:t>
            </a:r>
            <a:r>
              <a:rPr lang="en-GB" sz="1700" dirty="0">
                <a:solidFill>
                  <a:schemeClr val="accent1"/>
                </a:solidFill>
              </a:rPr>
              <a:t> crystals)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GB" sz="18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Candidate </a:t>
            </a:r>
            <a:r>
              <a:rPr lang="en-GB" sz="1800" dirty="0">
                <a:solidFill>
                  <a:schemeClr val="accent1"/>
                </a:solidFill>
              </a:rPr>
              <a:t>inorganic scintillator materials are Cerium-doped Lutetium Yttrium </a:t>
            </a:r>
            <a:r>
              <a:rPr lang="en-GB" sz="1800" dirty="0" err="1">
                <a:solidFill>
                  <a:schemeClr val="accent1"/>
                </a:solidFill>
              </a:rPr>
              <a:t>Orthosilicate</a:t>
            </a:r>
            <a:r>
              <a:rPr lang="en-GB" sz="1800" dirty="0">
                <a:solidFill>
                  <a:schemeClr val="accent1"/>
                </a:solidFill>
              </a:rPr>
              <a:t> (LYSO) or Cerium-doped Gd</a:t>
            </a:r>
            <a:r>
              <a:rPr lang="en-GB" sz="1800" baseline="-25000" dirty="0">
                <a:solidFill>
                  <a:schemeClr val="accent1"/>
                </a:solidFill>
              </a:rPr>
              <a:t>2</a:t>
            </a:r>
            <a:r>
              <a:rPr lang="en-GB" sz="1800" dirty="0">
                <a:solidFill>
                  <a:schemeClr val="accent1"/>
                </a:solidFill>
              </a:rPr>
              <a:t>SiO</a:t>
            </a:r>
            <a:r>
              <a:rPr lang="en-GB" sz="1800" baseline="-25000" dirty="0">
                <a:solidFill>
                  <a:schemeClr val="accent1"/>
                </a:solidFill>
              </a:rPr>
              <a:t>5 </a:t>
            </a:r>
            <a:r>
              <a:rPr lang="en-GB" sz="1800" dirty="0">
                <a:solidFill>
                  <a:schemeClr val="accent1"/>
                </a:solidFill>
              </a:rPr>
              <a:t>(GSO).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GB" sz="18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GB" sz="1800" dirty="0" smtClean="0">
                <a:solidFill>
                  <a:schemeClr val="accent1"/>
                </a:solidFill>
              </a:rPr>
              <a:t>Favoured </a:t>
            </a:r>
            <a:r>
              <a:rPr lang="en-GB" sz="1800" dirty="0">
                <a:solidFill>
                  <a:schemeClr val="accent1"/>
                </a:solidFill>
              </a:rPr>
              <a:t>read out technology is multi–pixel photon counters (MPPC).</a:t>
            </a:r>
          </a:p>
          <a:p>
            <a:pPr marL="742950" lvl="1" indent="-285750">
              <a:buFontTx/>
              <a:buChar char="–"/>
            </a:pPr>
            <a:r>
              <a:rPr lang="en-GB" sz="1700" dirty="0">
                <a:solidFill>
                  <a:schemeClr val="accent1"/>
                </a:solidFill>
              </a:rPr>
              <a:t>high gains, fast response times and can operate in magnetic fields</a:t>
            </a:r>
            <a:r>
              <a:rPr lang="en-GB" sz="1700" dirty="0" smtClean="0">
                <a:solidFill>
                  <a:schemeClr val="accent1"/>
                </a:solidFill>
              </a:rPr>
              <a:t>.</a:t>
            </a:r>
            <a:endParaRPr lang="en-GB" sz="1700" dirty="0">
              <a:solidFill>
                <a:schemeClr val="accent1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60788" y="3951288"/>
            <a:ext cx="5767387" cy="2406650"/>
            <a:chOff x="1913" y="781"/>
            <a:chExt cx="3354" cy="15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878"/>
              <a:ext cx="281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" y="781"/>
              <a:ext cx="80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079" y="2076"/>
              <a:ext cx="318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700">
                  <a:solidFill>
                    <a:schemeClr val="accent1"/>
                  </a:solidFill>
                </a:rPr>
                <a:t>100 MeV electron beam tests at Tohoku University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92" y="1874"/>
              <a:ext cx="43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0" tIns="0" rIns="18000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600"/>
                <a:t>LED</a:t>
              </a: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4535" y="1361"/>
              <a:ext cx="52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635" y="1393"/>
              <a:ext cx="37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600"/>
                <a:t>BEAM</a:t>
              </a:r>
            </a:p>
          </p:txBody>
        </p:sp>
      </p:grp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938588"/>
            <a:ext cx="25130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Cosmic ray veto counters.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Needs to cover a large area.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Efficiency 99.99%.</a:t>
            </a:r>
          </a:p>
          <a:p>
            <a:pPr lvl="4">
              <a:lnSpc>
                <a:spcPct val="90000"/>
              </a:lnSpc>
            </a:pPr>
            <a:endParaRPr lang="en-GB" sz="12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Muon intensity monitor.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X-rays from stopped muons.</a:t>
            </a:r>
          </a:p>
          <a:p>
            <a:pPr lvl="4">
              <a:lnSpc>
                <a:spcPct val="90000"/>
              </a:lnSpc>
            </a:pPr>
            <a:endParaRPr lang="en-GB" sz="12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Calibration system for electron momentum.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Use </a:t>
            </a:r>
            <a:r>
              <a:rPr lang="en-GB" sz="1800" dirty="0" err="1" smtClean="0">
                <a:solidFill>
                  <a:schemeClr val="accent1"/>
                </a:solidFill>
              </a:rPr>
              <a:t>pions</a:t>
            </a:r>
            <a:r>
              <a:rPr lang="en-GB" sz="1800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Electron </a:t>
            </a:r>
            <a:r>
              <a:rPr lang="en-GB" sz="1800" dirty="0" err="1" smtClean="0">
                <a:solidFill>
                  <a:schemeClr val="accent1"/>
                </a:solidFill>
              </a:rPr>
              <a:t>linac</a:t>
            </a:r>
            <a:r>
              <a:rPr lang="en-GB" sz="1800" dirty="0" smtClean="0">
                <a:solidFill>
                  <a:schemeClr val="accent1"/>
                </a:solidFill>
              </a:rPr>
              <a:t>?</a:t>
            </a:r>
          </a:p>
          <a:p>
            <a:pPr lvl="4">
              <a:lnSpc>
                <a:spcPct val="90000"/>
              </a:lnSpc>
            </a:pPr>
            <a:endParaRPr lang="en-GB" sz="12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Late-arriving particle tagger in muon </a:t>
            </a:r>
            <a:r>
              <a:rPr lang="en-GB" sz="2000" dirty="0" err="1" smtClean="0">
                <a:solidFill>
                  <a:schemeClr val="accent1"/>
                </a:solidFill>
              </a:rPr>
              <a:t>beamline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Only active after main beam pulse.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Momentum? PID?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Silicon pixels or diamond pixels?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Design being done in the UK.</a:t>
            </a:r>
          </a:p>
          <a:p>
            <a:endParaRPr lang="en-GB" sz="1800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Detectors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 smtClean="0"/>
              <a:t>10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better sensitivity than COMET mainly due to use of a fixed-field alternating gradient accelerator.</a:t>
            </a:r>
          </a:p>
          <a:p>
            <a:pPr lvl="2"/>
            <a:r>
              <a:rPr lang="en-GB" sz="2000" dirty="0" smtClean="0"/>
              <a:t>Reduce momentum spread from 20% to 2%.</a:t>
            </a:r>
          </a:p>
          <a:p>
            <a:pPr lvl="2"/>
            <a:r>
              <a:rPr lang="en-GB" sz="2000" dirty="0" smtClean="0"/>
              <a:t>Reduce pion survival probability.</a:t>
            </a:r>
          </a:p>
          <a:p>
            <a:pPr lvl="2">
              <a:lnSpc>
                <a:spcPct val="50000"/>
              </a:lnSpc>
            </a:pPr>
            <a:endParaRPr lang="en-GB" sz="2000" dirty="0" smtClean="0"/>
          </a:p>
          <a:p>
            <a:endParaRPr lang="en-GB" sz="2400" dirty="0" smtClean="0"/>
          </a:p>
          <a:p>
            <a:pPr lvl="1"/>
            <a:endParaRPr lang="en-GB" sz="22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PRISM task force aims to address technological issues that have to be solved in order to realise PRISM.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PRISM – Beyond COMET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249336"/>
            <a:ext cx="3603577" cy="324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pri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/>
          <a:stretch>
            <a:fillRect/>
          </a:stretch>
        </p:blipFill>
        <p:spPr bwMode="auto">
          <a:xfrm>
            <a:off x="1172327" y="2641601"/>
            <a:ext cx="4375351" cy="28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C:\docs\prism\pics\prism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"/>
          <a:stretch/>
        </p:blipFill>
        <p:spPr bwMode="auto">
          <a:xfrm>
            <a:off x="4994507" y="4866687"/>
            <a:ext cx="508120" cy="6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GB" sz="1800" dirty="0" smtClean="0"/>
              <a:t>COMET is an exciting project to work on!</a:t>
            </a:r>
          </a:p>
          <a:p>
            <a:pPr lvl="1" eaLnBrk="1" hangingPunct="1"/>
            <a:r>
              <a:rPr lang="en-GB" sz="1600" dirty="0" smtClean="0"/>
              <a:t>Promises factor 10</a:t>
            </a:r>
            <a:r>
              <a:rPr lang="en-GB" sz="1600" baseline="30000" dirty="0" smtClean="0"/>
              <a:t>4</a:t>
            </a:r>
            <a:r>
              <a:rPr lang="en-GB" sz="1600" dirty="0" smtClean="0"/>
              <a:t> improvement on current best limit.</a:t>
            </a:r>
          </a:p>
          <a:p>
            <a:pPr lvl="1" eaLnBrk="1" hangingPunct="1"/>
            <a:r>
              <a:rPr lang="en-GB" sz="1600" dirty="0" smtClean="0"/>
              <a:t>Accelerator is intimately linked to the detector systems.</a:t>
            </a:r>
          </a:p>
          <a:p>
            <a:pPr lvl="1"/>
            <a:endParaRPr lang="en-GB" sz="1600" dirty="0" smtClean="0"/>
          </a:p>
          <a:p>
            <a:pPr eaLnBrk="1" hangingPunct="1"/>
            <a:r>
              <a:rPr lang="en-GB" sz="1800" dirty="0" smtClean="0"/>
              <a:t>To achieve sensitivity requires the development of accelerator and detector technology.</a:t>
            </a:r>
          </a:p>
          <a:p>
            <a:pPr lvl="1" eaLnBrk="1" hangingPunct="1"/>
            <a:r>
              <a:rPr lang="en-GB" sz="1600" dirty="0" smtClean="0"/>
              <a:t>Intense, cleanly pulsed, proton beams.</a:t>
            </a:r>
          </a:p>
          <a:p>
            <a:pPr lvl="1" eaLnBrk="1" hangingPunct="1"/>
            <a:r>
              <a:rPr lang="en-GB" sz="1600" dirty="0" smtClean="0"/>
              <a:t>Superconducting solenoid technology.</a:t>
            </a:r>
          </a:p>
          <a:p>
            <a:pPr lvl="1" eaLnBrk="1" hangingPunct="1"/>
            <a:r>
              <a:rPr lang="en-GB" sz="1600" dirty="0" smtClean="0"/>
              <a:t>Transport channels for large </a:t>
            </a:r>
            <a:r>
              <a:rPr lang="en-GB" sz="1600" dirty="0" err="1" smtClean="0"/>
              <a:t>emittance</a:t>
            </a:r>
            <a:r>
              <a:rPr lang="en-GB" sz="1600" dirty="0" smtClean="0"/>
              <a:t> beams.</a:t>
            </a:r>
          </a:p>
          <a:p>
            <a:pPr lvl="1" eaLnBrk="1" hangingPunct="1"/>
            <a:r>
              <a:rPr lang="en-GB" sz="1600" dirty="0" smtClean="0"/>
              <a:t>Tracker technology, cost-effective calorimeter technology, late-arriving particle tagger.</a:t>
            </a:r>
          </a:p>
          <a:p>
            <a:pPr lvl="1"/>
            <a:endParaRPr lang="en-GB" sz="1600" dirty="0" smtClean="0"/>
          </a:p>
          <a:p>
            <a:pPr eaLnBrk="1" hangingPunct="1"/>
            <a:r>
              <a:rPr lang="en-GB" sz="1800" dirty="0" smtClean="0"/>
              <a:t>COMET has Stage-1 approval from J-PARC and the Technical Design Report is planned to be submitted in 2011.</a:t>
            </a:r>
          </a:p>
          <a:p>
            <a:pPr lvl="1"/>
            <a:endParaRPr lang="en-GB" sz="1600" dirty="0" smtClean="0"/>
          </a:p>
          <a:p>
            <a:pPr eaLnBrk="1" hangingPunct="1"/>
            <a:r>
              <a:rPr lang="en-GB" sz="1800" dirty="0" smtClean="0"/>
              <a:t>PRISM could be an even better muon to electron conversion experiment.</a:t>
            </a:r>
          </a:p>
          <a:p>
            <a:pPr lvl="1"/>
            <a:r>
              <a:rPr lang="en-GB" sz="1600" dirty="0" smtClean="0"/>
              <a:t>Requires pushing the boundaries of accelerator technology.</a:t>
            </a:r>
            <a:endParaRPr lang="en-GB" sz="1600" dirty="0"/>
          </a:p>
          <a:p>
            <a:pPr eaLnBrk="1" hangingPunct="1"/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and Future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Ajit Kurup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Brief introduction to muon to electron conversion and the aims of COMET Experiment.</a:t>
            </a:r>
          </a:p>
          <a:p>
            <a:endParaRPr lang="en-GB" dirty="0" smtClean="0"/>
          </a:p>
          <a:p>
            <a:r>
              <a:rPr lang="en-GB" dirty="0" smtClean="0"/>
              <a:t>Experimental overview.</a:t>
            </a:r>
          </a:p>
          <a:p>
            <a:endParaRPr lang="en-GB" dirty="0" smtClean="0"/>
          </a:p>
          <a:p>
            <a:r>
              <a:rPr lang="en-GB" dirty="0" smtClean="0"/>
              <a:t>Some R&amp;D projects.</a:t>
            </a:r>
          </a:p>
          <a:p>
            <a:endParaRPr lang="en-GB" dirty="0" smtClean="0"/>
          </a:p>
          <a:p>
            <a:r>
              <a:rPr lang="en-GB" dirty="0" smtClean="0"/>
              <a:t>PRISM – going beyond the sensitivity of COMET.</a:t>
            </a:r>
          </a:p>
          <a:p>
            <a:endParaRPr lang="en-GB" dirty="0" smtClean="0"/>
          </a:p>
          <a:p>
            <a:r>
              <a:rPr lang="en-GB" dirty="0" smtClean="0"/>
              <a:t>Summary and future plans.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200" dirty="0" smtClean="0"/>
              <a:t>Neutrino-less conversion of a muon into an electron in the presence of a nucleus.</a:t>
            </a:r>
          </a:p>
          <a:p>
            <a:pPr eaLnBrk="1" hangingPunct="1">
              <a:lnSpc>
                <a:spcPct val="120000"/>
              </a:lnSpc>
            </a:pPr>
            <a:r>
              <a:rPr lang="en-GB" sz="2200" dirty="0" smtClean="0">
                <a:sym typeface="Wingdings" pitchFamily="2" charset="2"/>
              </a:rPr>
              <a:t>For muonic atoms</a:t>
            </a:r>
          </a:p>
          <a:p>
            <a:pPr lvl="1" eaLnBrk="1" hangingPunct="1"/>
            <a:r>
              <a:rPr lang="en-GB" sz="2000" dirty="0">
                <a:sym typeface="Wingdings" pitchFamily="2" charset="2"/>
              </a:rPr>
              <a:t>M</a:t>
            </a:r>
            <a:r>
              <a:rPr lang="en-GB" sz="2000" dirty="0" smtClean="0">
                <a:sym typeface="Wingdings" pitchFamily="2" charset="2"/>
              </a:rPr>
              <a:t>uon decay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i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2000" baseline="30000" dirty="0" smtClean="0">
                <a:sym typeface="Wingdings" pitchFamily="2" charset="2"/>
              </a:rPr>
              <a:t>- </a:t>
            </a:r>
            <a:r>
              <a:rPr lang="en-GB" sz="2000" dirty="0" smtClean="0">
                <a:sym typeface="Symbol" pitchFamily="18" charset="2"/>
              </a:rPr>
              <a:t></a:t>
            </a:r>
            <a:r>
              <a:rPr lang="en-GB" sz="2000" i="1" baseline="-25000" dirty="0" smtClean="0">
                <a:latin typeface="Times New Roman" pitchFamily="18" charset="0"/>
                <a:sym typeface="Symbol" pitchFamily="18" charset="2"/>
              </a:rPr>
              <a:t>e</a:t>
            </a:r>
            <a:r>
              <a:rPr lang="en-GB" sz="2000" dirty="0" smtClean="0">
                <a:sym typeface="Symbol" pitchFamily="18" charset="2"/>
              </a:rPr>
              <a:t> </a:t>
            </a:r>
            <a:r>
              <a:rPr lang="en-GB" sz="2000" baseline="-25000" dirty="0" smtClean="0">
                <a:sym typeface="Symbol" pitchFamily="18" charset="2"/>
              </a:rPr>
              <a:t></a:t>
            </a:r>
            <a:endParaRPr lang="en-GB" sz="2000" dirty="0" smtClean="0">
              <a:sym typeface="Symbol" pitchFamily="18" charset="2"/>
            </a:endParaRPr>
          </a:p>
          <a:p>
            <a:pPr lvl="1" eaLnBrk="1" hangingPunct="1"/>
            <a:r>
              <a:rPr lang="en-GB" sz="2000" dirty="0">
                <a:sym typeface="Wingdings" pitchFamily="2" charset="2"/>
              </a:rPr>
              <a:t>N</a:t>
            </a:r>
            <a:r>
              <a:rPr lang="en-GB" sz="2000" dirty="0" smtClean="0">
                <a:sym typeface="Wingdings" pitchFamily="2" charset="2"/>
              </a:rPr>
              <a:t>uclear capture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,</a:t>
            </a:r>
            <a:r>
              <a:rPr lang="en-GB" sz="2000" i="1" dirty="0" smtClean="0">
                <a:sym typeface="Symbol" pitchFamily="18" charset="2"/>
              </a:rPr>
              <a:t>Z</a:t>
            </a:r>
            <a:r>
              <a:rPr lang="en-GB" sz="2000" dirty="0" smtClean="0">
                <a:sym typeface="Symbol" pitchFamily="18" charset="2"/>
              </a:rPr>
              <a:t>)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smtClean="0">
                <a:sym typeface="Symbol" pitchFamily="18" charset="2"/>
              </a:rPr>
              <a:t></a:t>
            </a:r>
            <a:r>
              <a:rPr lang="en-GB" sz="2000" baseline="-25000" dirty="0" smtClean="0">
                <a:sym typeface="Symbol" pitchFamily="18" charset="2"/>
              </a:rPr>
              <a:t></a:t>
            </a:r>
            <a:r>
              <a:rPr lang="en-GB" sz="2000" dirty="0" smtClean="0">
                <a:sym typeface="Wingdings" pitchFamily="2" charset="2"/>
              </a:rPr>
              <a:t> (</a:t>
            </a:r>
            <a:r>
              <a:rPr lang="en-GB" sz="2000" i="1" dirty="0" smtClean="0">
                <a:sym typeface="Wingdings" pitchFamily="2" charset="2"/>
              </a:rPr>
              <a:t>A</a:t>
            </a:r>
            <a:r>
              <a:rPr lang="en-GB" sz="2000" dirty="0" smtClean="0">
                <a:sym typeface="Wingdings" pitchFamily="2" charset="2"/>
              </a:rPr>
              <a:t>,</a:t>
            </a:r>
            <a:r>
              <a:rPr lang="en-GB" sz="2000" i="1" dirty="0" smtClean="0">
                <a:sym typeface="Wingdings" pitchFamily="2" charset="2"/>
              </a:rPr>
              <a:t>Z</a:t>
            </a:r>
            <a:r>
              <a:rPr lang="en-GB" sz="2000" dirty="0" smtClean="0">
                <a:sym typeface="Wingdings" pitchFamily="2" charset="2"/>
              </a:rPr>
              <a:t>-1)</a:t>
            </a:r>
            <a:endParaRPr lang="en-GB" sz="2000" dirty="0">
              <a:sym typeface="Wingdings" pitchFamily="2" charset="2"/>
            </a:endParaRPr>
          </a:p>
          <a:p>
            <a:pPr lvl="1" eaLnBrk="1" hangingPunct="1"/>
            <a:r>
              <a:rPr lang="en-GB" sz="2000" dirty="0" smtClean="0">
                <a:sym typeface="Wingdings" pitchFamily="2" charset="2"/>
              </a:rPr>
              <a:t>Muon to electron conversion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,</a:t>
            </a:r>
            <a:r>
              <a:rPr lang="en-GB" sz="2000" i="1" dirty="0" smtClean="0">
                <a:sym typeface="Symbol" pitchFamily="18" charset="2"/>
              </a:rPr>
              <a:t>Z</a:t>
            </a:r>
            <a:r>
              <a:rPr lang="en-GB" sz="2000" dirty="0" smtClean="0">
                <a:sym typeface="Symbol" pitchFamily="18" charset="2"/>
              </a:rPr>
              <a:t>)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i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2000" baseline="30000" dirty="0" smtClean="0">
                <a:sym typeface="Wingdings" pitchFamily="2" charset="2"/>
              </a:rPr>
              <a:t>-</a:t>
            </a:r>
            <a:r>
              <a:rPr lang="en-GB" sz="2000" dirty="0" smtClean="0">
                <a:sym typeface="Wingdings" pitchFamily="2" charset="2"/>
              </a:rPr>
              <a:t> (</a:t>
            </a:r>
            <a:r>
              <a:rPr lang="en-GB" sz="2000" i="1" dirty="0" smtClean="0">
                <a:sym typeface="Wingdings" pitchFamily="2" charset="2"/>
              </a:rPr>
              <a:t>A</a:t>
            </a:r>
            <a:r>
              <a:rPr lang="en-GB" sz="2000" dirty="0" smtClean="0">
                <a:sym typeface="Wingdings" pitchFamily="2" charset="2"/>
              </a:rPr>
              <a:t>,</a:t>
            </a:r>
            <a:r>
              <a:rPr lang="en-GB" sz="2000" i="1" dirty="0" smtClean="0">
                <a:sym typeface="Wingdings" pitchFamily="2" charset="2"/>
              </a:rPr>
              <a:t>Z</a:t>
            </a:r>
            <a:r>
              <a:rPr lang="en-GB" sz="2000" dirty="0" smtClean="0">
                <a:sym typeface="Wingdings" pitchFamily="2" charset="2"/>
              </a:rPr>
              <a:t>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Not allowed in SM.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Electron energy depends on </a:t>
            </a:r>
            <a:r>
              <a:rPr lang="en-GB" sz="1800" i="1" dirty="0" smtClean="0">
                <a:sym typeface="Wingdings" pitchFamily="2" charset="2"/>
              </a:rPr>
              <a:t>Z</a:t>
            </a:r>
            <a:r>
              <a:rPr lang="en-GB" sz="1800" dirty="0" smtClean="0">
                <a:sym typeface="Wingdings" pitchFamily="2" charset="2"/>
              </a:rPr>
              <a:t> (for Al, E</a:t>
            </a:r>
            <a:r>
              <a:rPr lang="en-GB" sz="1800" i="1" baseline="-25000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1800" dirty="0" smtClean="0">
                <a:sym typeface="Wingdings" pitchFamily="2" charset="2"/>
              </a:rPr>
              <a:t> = 105 MeV)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Nucleus coherently recoils off outgoing electron, no breakup.</a:t>
            </a: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Muon to Electron Conversion?</a:t>
            </a:r>
            <a:endParaRPr lang="en-GB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07" y="1545465"/>
            <a:ext cx="2016809" cy="22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922081" y="4823107"/>
            <a:ext cx="3405087" cy="1465522"/>
            <a:chOff x="5426" y="3261"/>
            <a:chExt cx="1504" cy="76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26" y="3261"/>
              <a:ext cx="1504" cy="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 i="1">
                <a:latin typeface="Times New Roman" pitchFamily="18" charset="0"/>
              </a:endParaRPr>
            </a:p>
          </p:txBody>
        </p:sp>
        <p:sp>
          <p:nvSpPr>
            <p:cNvPr id="10" name="Arc 11"/>
            <p:cNvSpPr>
              <a:spLocks/>
            </p:cNvSpPr>
            <p:nvPr/>
          </p:nvSpPr>
          <p:spPr bwMode="auto">
            <a:xfrm>
              <a:off x="5820" y="3517"/>
              <a:ext cx="635" cy="318"/>
            </a:xfrm>
            <a:custGeom>
              <a:avLst/>
              <a:gdLst>
                <a:gd name="T0" fmla="*/ 0 w 43200"/>
                <a:gd name="T1" fmla="*/ 318 h 21630"/>
                <a:gd name="T2" fmla="*/ 635 w 43200"/>
                <a:gd name="T3" fmla="*/ 318 h 21630"/>
                <a:gd name="T4" fmla="*/ 318 w 43200"/>
                <a:gd name="T5" fmla="*/ 318 h 216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30" fill="none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630" stroke="0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0" y="216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819" y="38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453" y="3836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5474" y="3836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014" y="3782"/>
              <a:ext cx="19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737" y="3612"/>
              <a:ext cx="14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444" y="3608"/>
              <a:ext cx="16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6055" y="3445"/>
              <a:ext cx="162" cy="1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940047" y="4803823"/>
            <a:ext cx="13340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600" dirty="0" smtClean="0"/>
              <a:t>New physics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86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200" dirty="0" smtClean="0"/>
              <a:t>Neutrino-less conversion of a muon into an electron in the presence of a nucleus.</a:t>
            </a:r>
          </a:p>
          <a:p>
            <a:pPr eaLnBrk="1" hangingPunct="1">
              <a:lnSpc>
                <a:spcPct val="120000"/>
              </a:lnSpc>
            </a:pPr>
            <a:r>
              <a:rPr lang="en-GB" sz="2200" dirty="0" smtClean="0">
                <a:sym typeface="Wingdings" pitchFamily="2" charset="2"/>
              </a:rPr>
              <a:t>For muonic atoms</a:t>
            </a:r>
          </a:p>
          <a:p>
            <a:pPr lvl="1" eaLnBrk="1" hangingPunct="1"/>
            <a:r>
              <a:rPr lang="en-GB" sz="2000" dirty="0">
                <a:sym typeface="Wingdings" pitchFamily="2" charset="2"/>
              </a:rPr>
              <a:t>M</a:t>
            </a:r>
            <a:r>
              <a:rPr lang="en-GB" sz="2000" dirty="0" smtClean="0">
                <a:sym typeface="Wingdings" pitchFamily="2" charset="2"/>
              </a:rPr>
              <a:t>uon decay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i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2000" baseline="30000" dirty="0" smtClean="0">
                <a:sym typeface="Wingdings" pitchFamily="2" charset="2"/>
              </a:rPr>
              <a:t>- </a:t>
            </a:r>
            <a:r>
              <a:rPr lang="en-GB" sz="2000" dirty="0" smtClean="0">
                <a:sym typeface="Symbol" pitchFamily="18" charset="2"/>
              </a:rPr>
              <a:t></a:t>
            </a:r>
            <a:r>
              <a:rPr lang="en-GB" sz="2000" i="1" baseline="-25000" dirty="0" smtClean="0">
                <a:latin typeface="Times New Roman" pitchFamily="18" charset="0"/>
                <a:sym typeface="Symbol" pitchFamily="18" charset="2"/>
              </a:rPr>
              <a:t>e</a:t>
            </a:r>
            <a:r>
              <a:rPr lang="en-GB" sz="2000" dirty="0" smtClean="0">
                <a:sym typeface="Symbol" pitchFamily="18" charset="2"/>
              </a:rPr>
              <a:t> </a:t>
            </a:r>
            <a:r>
              <a:rPr lang="en-GB" sz="2000" baseline="-25000" dirty="0" smtClean="0">
                <a:sym typeface="Symbol" pitchFamily="18" charset="2"/>
              </a:rPr>
              <a:t></a:t>
            </a:r>
            <a:endParaRPr lang="en-GB" sz="2000" dirty="0" smtClean="0">
              <a:sym typeface="Symbol" pitchFamily="18" charset="2"/>
            </a:endParaRPr>
          </a:p>
          <a:p>
            <a:pPr lvl="1" eaLnBrk="1" hangingPunct="1"/>
            <a:r>
              <a:rPr lang="en-GB" sz="2000" dirty="0">
                <a:sym typeface="Wingdings" pitchFamily="2" charset="2"/>
              </a:rPr>
              <a:t>N</a:t>
            </a:r>
            <a:r>
              <a:rPr lang="en-GB" sz="2000" dirty="0" smtClean="0">
                <a:sym typeface="Wingdings" pitchFamily="2" charset="2"/>
              </a:rPr>
              <a:t>uclear capture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,</a:t>
            </a:r>
            <a:r>
              <a:rPr lang="en-GB" sz="2000" i="1" dirty="0" smtClean="0">
                <a:sym typeface="Symbol" pitchFamily="18" charset="2"/>
              </a:rPr>
              <a:t>Z</a:t>
            </a:r>
            <a:r>
              <a:rPr lang="en-GB" sz="2000" dirty="0" smtClean="0">
                <a:sym typeface="Symbol" pitchFamily="18" charset="2"/>
              </a:rPr>
              <a:t>)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smtClean="0">
                <a:sym typeface="Symbol" pitchFamily="18" charset="2"/>
              </a:rPr>
              <a:t></a:t>
            </a:r>
            <a:r>
              <a:rPr lang="en-GB" sz="2000" baseline="-25000" dirty="0" smtClean="0">
                <a:sym typeface="Symbol" pitchFamily="18" charset="2"/>
              </a:rPr>
              <a:t></a:t>
            </a:r>
            <a:r>
              <a:rPr lang="en-GB" sz="2000" dirty="0" smtClean="0">
                <a:sym typeface="Wingdings" pitchFamily="2" charset="2"/>
              </a:rPr>
              <a:t> (</a:t>
            </a:r>
            <a:r>
              <a:rPr lang="en-GB" sz="2000" i="1" dirty="0" smtClean="0">
                <a:sym typeface="Wingdings" pitchFamily="2" charset="2"/>
              </a:rPr>
              <a:t>A</a:t>
            </a:r>
            <a:r>
              <a:rPr lang="en-GB" sz="2000" dirty="0" smtClean="0">
                <a:sym typeface="Wingdings" pitchFamily="2" charset="2"/>
              </a:rPr>
              <a:t>,</a:t>
            </a:r>
            <a:r>
              <a:rPr lang="en-GB" sz="2000" i="1" dirty="0" smtClean="0">
                <a:sym typeface="Wingdings" pitchFamily="2" charset="2"/>
              </a:rPr>
              <a:t>Z</a:t>
            </a:r>
            <a:r>
              <a:rPr lang="en-GB" sz="2000" dirty="0" smtClean="0">
                <a:sym typeface="Wingdings" pitchFamily="2" charset="2"/>
              </a:rPr>
              <a:t>-1)</a:t>
            </a:r>
            <a:endParaRPr lang="en-GB" sz="2000" dirty="0">
              <a:sym typeface="Wingdings" pitchFamily="2" charset="2"/>
            </a:endParaRPr>
          </a:p>
          <a:p>
            <a:pPr lvl="1" eaLnBrk="1" hangingPunct="1"/>
            <a:r>
              <a:rPr lang="en-GB" sz="2000" dirty="0" smtClean="0">
                <a:sym typeface="Wingdings" pitchFamily="2" charset="2"/>
              </a:rPr>
              <a:t>Muon to electron conversion </a:t>
            </a:r>
            <a:r>
              <a:rPr lang="en-GB" sz="2000" dirty="0" smtClean="0">
                <a:sym typeface="Symbol" pitchFamily="18" charset="2"/>
              </a:rPr>
              <a:t></a:t>
            </a:r>
            <a:r>
              <a:rPr lang="en-GB" sz="2000" baseline="30000" dirty="0" smtClean="0">
                <a:sym typeface="Symbol" pitchFamily="18" charset="2"/>
              </a:rPr>
              <a:t>-</a:t>
            </a:r>
            <a:r>
              <a:rPr lang="en-GB" sz="2000" dirty="0" smtClean="0">
                <a:sym typeface="Symbol" pitchFamily="18" charset="2"/>
              </a:rPr>
              <a:t> 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,</a:t>
            </a:r>
            <a:r>
              <a:rPr lang="en-GB" sz="2000" i="1" dirty="0" smtClean="0">
                <a:sym typeface="Symbol" pitchFamily="18" charset="2"/>
              </a:rPr>
              <a:t>Z</a:t>
            </a:r>
            <a:r>
              <a:rPr lang="en-GB" sz="2000" dirty="0" smtClean="0">
                <a:sym typeface="Symbol" pitchFamily="18" charset="2"/>
              </a:rPr>
              <a:t>) 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i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2000" baseline="30000" dirty="0" smtClean="0">
                <a:sym typeface="Wingdings" pitchFamily="2" charset="2"/>
              </a:rPr>
              <a:t>-</a:t>
            </a:r>
            <a:r>
              <a:rPr lang="en-GB" sz="2000" dirty="0" smtClean="0">
                <a:sym typeface="Wingdings" pitchFamily="2" charset="2"/>
              </a:rPr>
              <a:t> (</a:t>
            </a:r>
            <a:r>
              <a:rPr lang="en-GB" sz="2000" i="1" dirty="0" smtClean="0">
                <a:sym typeface="Wingdings" pitchFamily="2" charset="2"/>
              </a:rPr>
              <a:t>A</a:t>
            </a:r>
            <a:r>
              <a:rPr lang="en-GB" sz="2000" dirty="0" smtClean="0">
                <a:sym typeface="Wingdings" pitchFamily="2" charset="2"/>
              </a:rPr>
              <a:t>,</a:t>
            </a:r>
            <a:r>
              <a:rPr lang="en-GB" sz="2000" i="1" dirty="0" smtClean="0">
                <a:sym typeface="Wingdings" pitchFamily="2" charset="2"/>
              </a:rPr>
              <a:t>Z</a:t>
            </a:r>
            <a:r>
              <a:rPr lang="en-GB" sz="2000" dirty="0" smtClean="0">
                <a:sym typeface="Wingdings" pitchFamily="2" charset="2"/>
              </a:rPr>
              <a:t>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Not allowed in SM.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Electron energy depends on </a:t>
            </a:r>
            <a:r>
              <a:rPr lang="en-GB" sz="1800" i="1" dirty="0" smtClean="0">
                <a:sym typeface="Wingdings" pitchFamily="2" charset="2"/>
              </a:rPr>
              <a:t>Z</a:t>
            </a:r>
            <a:r>
              <a:rPr lang="en-GB" sz="1800" dirty="0" smtClean="0">
                <a:sym typeface="Wingdings" pitchFamily="2" charset="2"/>
              </a:rPr>
              <a:t> (for Al, E</a:t>
            </a:r>
            <a:r>
              <a:rPr lang="en-GB" sz="1800" i="1" baseline="-25000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en-GB" sz="1800" dirty="0" smtClean="0">
                <a:sym typeface="Wingdings" pitchFamily="2" charset="2"/>
              </a:rPr>
              <a:t> = 105 MeV)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Nucleus coherently recoils off outgoing electron, no breakup.</a:t>
            </a:r>
          </a:p>
          <a:p>
            <a:pPr eaLnBrk="1" hangingPunct="1"/>
            <a:r>
              <a:rPr lang="en-GB" sz="2200" dirty="0" smtClean="0">
                <a:sym typeface="Wingdings" pitchFamily="2" charset="2"/>
              </a:rPr>
              <a:t>If we include neutrino mixing in the SM, muon to electron conversion is &lt;10</a:t>
            </a:r>
            <a:r>
              <a:rPr lang="en-GB" sz="2200" baseline="30000" dirty="0" smtClean="0">
                <a:sym typeface="Wingdings" pitchFamily="2" charset="2"/>
              </a:rPr>
              <a:t>-52</a:t>
            </a:r>
            <a:endParaRPr lang="en-GB" sz="2200" dirty="0" smtClean="0">
              <a:sym typeface="Wingdings" pitchFamily="2" charset="2"/>
            </a:endParaRPr>
          </a:p>
          <a:p>
            <a:pPr lvl="1" eaLnBrk="1" hangingPunct="1"/>
            <a:r>
              <a:rPr lang="en-GB" sz="2000" dirty="0" smtClean="0">
                <a:sym typeface="Wingdings" pitchFamily="2" charset="2"/>
              </a:rPr>
              <a:t>Sensitive to physics beyond the SM.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SUSY, Compositeness, Heavy </a:t>
            </a:r>
            <a:r>
              <a:rPr lang="en-GB" sz="1800" dirty="0" smtClean="0">
                <a:sym typeface="Symbol"/>
              </a:rPr>
              <a:t>, </a:t>
            </a:r>
            <a:r>
              <a:rPr lang="en-GB" sz="1800" i="1" dirty="0" smtClean="0">
                <a:sym typeface="Symbol"/>
              </a:rPr>
              <a:t>Z</a:t>
            </a:r>
            <a:r>
              <a:rPr lang="en-GB" sz="1800" dirty="0" smtClean="0">
                <a:sym typeface="Symbol"/>
              </a:rPr>
              <a:t>’</a:t>
            </a:r>
          </a:p>
          <a:p>
            <a:pPr lvl="2"/>
            <a:r>
              <a:rPr lang="en-GB" sz="1800" dirty="0" smtClean="0">
                <a:sym typeface="Symbol"/>
              </a:rPr>
              <a:t>2</a:t>
            </a:r>
            <a:r>
              <a:rPr lang="en-GB" sz="1800" baseline="30000" dirty="0" smtClean="0">
                <a:sym typeface="Symbol"/>
              </a:rPr>
              <a:t>nd</a:t>
            </a:r>
            <a:r>
              <a:rPr lang="en-GB" sz="1800" dirty="0" smtClean="0">
                <a:sym typeface="Symbol"/>
              </a:rPr>
              <a:t> Higgs doublet, </a:t>
            </a:r>
            <a:r>
              <a:rPr lang="en-GB" sz="1800" dirty="0" err="1" smtClean="0">
                <a:sym typeface="Symbol"/>
              </a:rPr>
              <a:t>leptoquarks</a:t>
            </a:r>
            <a:r>
              <a:rPr lang="en-GB" sz="1800" dirty="0" smtClean="0">
                <a:sym typeface="Symbol"/>
              </a:rPr>
              <a:t>, etc.</a:t>
            </a:r>
            <a:endParaRPr lang="en-GB" sz="1800" dirty="0" smtClean="0">
              <a:sym typeface="Wingdings" pitchFamily="2" charset="2"/>
            </a:endParaRP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Muon to Electron Conversion?</a:t>
            </a:r>
            <a:endParaRPr lang="en-GB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07" y="1545465"/>
            <a:ext cx="2016809" cy="22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922081" y="4803823"/>
            <a:ext cx="3405087" cy="1484805"/>
            <a:chOff x="5426" y="3251"/>
            <a:chExt cx="1504" cy="77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26" y="3261"/>
              <a:ext cx="1504" cy="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 i="1">
                <a:latin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091" y="3288"/>
              <a:ext cx="520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Symath" pitchFamily="2" charset="0"/>
                  <a:cs typeface="Symath" pitchFamily="2" charset="0"/>
                </a:rPr>
                <a:t>Q</a:t>
              </a:r>
              <a:r>
                <a:rPr lang="en-US" sz="1800">
                  <a:latin typeface="Times New Roman" pitchFamily="18" charset="0"/>
                  <a:cs typeface="Symath" pitchFamily="2" charset="0"/>
                </a:rPr>
                <a:t>(</a:t>
              </a:r>
              <a:r>
                <a:rPr lang="en-US" sz="1800" i="1">
                  <a:latin typeface="Times New Roman" pitchFamily="18" charset="0"/>
                  <a:cs typeface="Symath" pitchFamily="2" charset="0"/>
                </a:rPr>
                <a:t>m</a:t>
              </a:r>
              <a:r>
                <a:rPr lang="en-US" sz="1800" baseline="-250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</a:t>
              </a:r>
              <a:r>
                <a:rPr lang="en-US" sz="1800" i="1" baseline="-250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 </a:t>
              </a:r>
              <a:r>
                <a:rPr lang="en-US" sz="18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/</a:t>
              </a:r>
              <a:r>
                <a:rPr lang="en-US" sz="1800" i="1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m</a:t>
              </a:r>
              <a:r>
                <a:rPr lang="en-US" sz="1800" i="1" baseline="-250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W</a:t>
              </a:r>
              <a:r>
                <a:rPr lang="en-US" sz="18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)</a:t>
              </a:r>
              <a:r>
                <a:rPr lang="en-US" sz="1800" baseline="30000">
                  <a:latin typeface="Times New Roman" pitchFamily="18" charset="0"/>
                  <a:cs typeface="Symath" pitchFamily="2" charset="0"/>
                  <a:sym typeface="Symbol" pitchFamily="18" charset="2"/>
                </a:rPr>
                <a:t>4</a:t>
              </a:r>
              <a:endParaRPr lang="en-US" sz="1800" baseline="-25000">
                <a:latin typeface="Symath" pitchFamily="2" charset="0"/>
                <a:cs typeface="Symath" pitchFamily="2" charset="0"/>
                <a:sym typeface="Symbol" pitchFamily="18" charset="2"/>
              </a:endParaRPr>
            </a:p>
          </p:txBody>
        </p:sp>
        <p:sp>
          <p:nvSpPr>
            <p:cNvPr id="10" name="Arc 11"/>
            <p:cNvSpPr>
              <a:spLocks/>
            </p:cNvSpPr>
            <p:nvPr/>
          </p:nvSpPr>
          <p:spPr bwMode="auto">
            <a:xfrm>
              <a:off x="5820" y="3517"/>
              <a:ext cx="635" cy="318"/>
            </a:xfrm>
            <a:custGeom>
              <a:avLst/>
              <a:gdLst>
                <a:gd name="T0" fmla="*/ 0 w 43200"/>
                <a:gd name="T1" fmla="*/ 318 h 21630"/>
                <a:gd name="T2" fmla="*/ 635 w 43200"/>
                <a:gd name="T3" fmla="*/ 318 h 21630"/>
                <a:gd name="T4" fmla="*/ 318 w 43200"/>
                <a:gd name="T5" fmla="*/ 318 h 216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30" fill="none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630" stroke="0" extrusionOk="0">
                  <a:moveTo>
                    <a:pt x="0" y="21629"/>
                  </a:moveTo>
                  <a:cubicBezTo>
                    <a:pt x="0" y="21619"/>
                    <a:pt x="0" y="216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0" y="216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819" y="38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453" y="3836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5474" y="3836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014" y="3782"/>
              <a:ext cx="19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737" y="3612"/>
              <a:ext cx="14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444" y="3608"/>
              <a:ext cx="16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5709" y="3390"/>
              <a:ext cx="20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en-GB" sz="2400" i="1" baseline="-25000">
                  <a:sym typeface="Symbol" pitchFamily="18" charset="2"/>
                </a:rPr>
                <a:t>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20" y="3389"/>
              <a:ext cx="19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400" i="1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en-GB" sz="2400" i="1" baseline="-25000">
                  <a:latin typeface="Times New Roman" pitchFamily="18" charset="0"/>
                  <a:sym typeface="Symbol" pitchFamily="18" charset="2"/>
                </a:rPr>
                <a:t>e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6055" y="3445"/>
              <a:ext cx="162" cy="1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5741" y="3251"/>
              <a:ext cx="34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600" dirty="0"/>
                <a:t>mixing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35600" y="4772653"/>
            <a:ext cx="4381500" cy="1462989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GB" sz="2200" dirty="0" smtClean="0"/>
              <a:t>Current best limit is &lt; 7x10</a:t>
            </a:r>
            <a:r>
              <a:rPr lang="en-GB" sz="2200" baseline="30000" dirty="0" smtClean="0"/>
              <a:t>-13</a:t>
            </a:r>
            <a:r>
              <a:rPr lang="en-GB" sz="2200" dirty="0" smtClean="0"/>
              <a:t> by SINDRUM </a:t>
            </a:r>
            <a:r>
              <a:rPr lang="en-GB" sz="2200" dirty="0" smtClean="0"/>
              <a:t>II (2006).</a:t>
            </a:r>
            <a:endParaRPr lang="en-GB" sz="2200" dirty="0" smtClean="0"/>
          </a:p>
          <a:p>
            <a:pPr lvl="1"/>
            <a:r>
              <a:rPr lang="en-GB" sz="2000" dirty="0" smtClean="0"/>
              <a:t>Muon beam from a cyclotron using a gold target.</a:t>
            </a:r>
          </a:p>
          <a:p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Brief History of Muon to Electron Conversion</a:t>
            </a:r>
            <a:endParaRPr lang="en-GB" sz="2800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2" t="8187" r="460" b="8290"/>
          <a:stretch/>
        </p:blipFill>
        <p:spPr bwMode="auto">
          <a:xfrm>
            <a:off x="6235700" y="1027027"/>
            <a:ext cx="3196442" cy="37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0" y="2826533"/>
            <a:ext cx="5121880" cy="33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99339" y="1016287"/>
            <a:ext cx="5723662" cy="1716989"/>
          </a:xfrm>
          <a:prstGeom prst="rect">
            <a:avLst/>
          </a:prstGeom>
          <a:ln w="28575">
            <a:noFill/>
            <a:miter lim="800000"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fr-FR" sz="2200" dirty="0" smtClean="0"/>
              <a:t>A. </a:t>
            </a:r>
            <a:r>
              <a:rPr lang="fr-FR" sz="2200" dirty="0" err="1" smtClean="0"/>
              <a:t>Lagarrigue</a:t>
            </a:r>
            <a:r>
              <a:rPr lang="fr-FR" sz="2200" dirty="0" smtClean="0"/>
              <a:t> et C. </a:t>
            </a:r>
            <a:r>
              <a:rPr lang="fr-FR" sz="2200" dirty="0" err="1" smtClean="0"/>
              <a:t>Peyrou</a:t>
            </a:r>
            <a:r>
              <a:rPr lang="fr-FR" sz="2200" dirty="0" smtClean="0"/>
              <a:t>, </a:t>
            </a:r>
            <a:r>
              <a:rPr lang="fr-FR" sz="2200" dirty="0" err="1" smtClean="0"/>
              <a:t>Compt</a:t>
            </a:r>
            <a:r>
              <a:rPr lang="fr-FR" sz="2200" dirty="0" smtClean="0"/>
              <a:t>. Rend. </a:t>
            </a:r>
            <a:r>
              <a:rPr lang="fr-FR" sz="2200" dirty="0" err="1" smtClean="0"/>
              <a:t>Ac</a:t>
            </a:r>
            <a:r>
              <a:rPr lang="fr-FR" sz="2200" dirty="0" smtClean="0"/>
              <a:t>. Sc., </a:t>
            </a:r>
            <a:r>
              <a:rPr lang="fr-FR" sz="2200" b="1" dirty="0" smtClean="0"/>
              <a:t>234</a:t>
            </a:r>
            <a:r>
              <a:rPr lang="fr-FR" sz="2200" dirty="0" smtClean="0"/>
              <a:t>, 1873 (1952).</a:t>
            </a:r>
            <a:endParaRPr lang="en-GB" sz="2200" dirty="0" smtClean="0"/>
          </a:p>
          <a:p>
            <a:pPr lvl="1"/>
            <a:r>
              <a:rPr lang="en-GB" sz="2000" dirty="0" smtClean="0"/>
              <a:t>Looked at cosmic ray muons stopping in copper and tin screens. </a:t>
            </a:r>
            <a:r>
              <a:rPr lang="en-GB" sz="2000" dirty="0" smtClean="0">
                <a:sym typeface="Wingdings" pitchFamily="2" charset="2"/>
              </a:rPr>
              <a:t> BR &lt; 2x10</a:t>
            </a:r>
            <a:r>
              <a:rPr lang="en-GB" sz="2000" baseline="30000" dirty="0" smtClean="0">
                <a:sym typeface="Wingdings" pitchFamily="2" charset="2"/>
              </a:rPr>
              <a:t>-2</a:t>
            </a:r>
            <a:endParaRPr lang="en-GB" sz="20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8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Lepton sector is not fully described by the SM!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bservation of neutrino oscillations is direct evidence that neutrinos have mass and violate lepton flavour number.</a:t>
            </a:r>
          </a:p>
          <a:p>
            <a:pPr marL="1371600" lvl="3" indent="0">
              <a:buNone/>
            </a:pPr>
            <a:endParaRPr lang="en-GB" dirty="0"/>
          </a:p>
          <a:p>
            <a:pPr marL="1371600" lvl="3" indent="0">
              <a:buNone/>
            </a:pPr>
            <a:endParaRPr lang="en-GB" dirty="0" smtClean="0"/>
          </a:p>
          <a:p>
            <a:pPr marL="1371600" lvl="3" indent="0">
              <a:buNone/>
            </a:pPr>
            <a:endParaRPr lang="en-GB" dirty="0" smtClean="0"/>
          </a:p>
          <a:p>
            <a:pPr lvl="8"/>
            <a:endParaRPr lang="en-GB" dirty="0" smtClean="0"/>
          </a:p>
          <a:p>
            <a:r>
              <a:rPr lang="en-GB" dirty="0" smtClean="0"/>
              <a:t>Next-generation experiments can expect 10</a:t>
            </a:r>
            <a:r>
              <a:rPr lang="en-GB" baseline="30000" dirty="0" smtClean="0"/>
              <a:t>4</a:t>
            </a:r>
            <a:r>
              <a:rPr lang="en-GB" dirty="0" smtClean="0"/>
              <a:t> improvement in sensitivity!</a:t>
            </a:r>
          </a:p>
          <a:p>
            <a:pPr lvl="1"/>
            <a:r>
              <a:rPr lang="en-GB" dirty="0" smtClean="0"/>
              <a:t>Mainly due to accelerator technology advances from R&amp;D for the Neutrino Factory.</a:t>
            </a:r>
            <a:endParaRPr lang="en-GB" dirty="0"/>
          </a:p>
          <a:p>
            <a:pPr lvl="1">
              <a:lnSpc>
                <a:spcPct val="50000"/>
              </a:lnSpc>
            </a:pPr>
            <a:endParaRPr lang="en-GB" dirty="0" smtClean="0"/>
          </a:p>
          <a:p>
            <a:r>
              <a:rPr lang="en-GB" dirty="0" smtClean="0"/>
              <a:t>Complementary to measurements at the LHC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363" y="527127"/>
            <a:ext cx="9243275" cy="563562"/>
          </a:xfrm>
        </p:spPr>
        <p:txBody>
          <a:bodyPr>
            <a:noAutofit/>
          </a:bodyPr>
          <a:lstStyle/>
          <a:p>
            <a:r>
              <a:rPr lang="en-GB" sz="2000" dirty="0" smtClean="0"/>
              <a:t>Why Measuring Muon to Electron Conversion is Important!</a:t>
            </a:r>
            <a:endParaRPr lang="en-GB" sz="20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42470" y="2419435"/>
            <a:ext cx="2350956" cy="1328737"/>
            <a:chOff x="3982" y="1651"/>
            <a:chExt cx="1262" cy="83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982" y="1651"/>
              <a:ext cx="1262" cy="413"/>
              <a:chOff x="3625" y="1861"/>
              <a:chExt cx="1262" cy="413"/>
            </a:xfrm>
          </p:grpSpPr>
          <p:pic>
            <p:nvPicPr>
              <p:cNvPr id="14" name="Picture 6" descr="_41136526_standard_model2_4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3" t="46124" r="34737" b="36667"/>
              <a:stretch>
                <a:fillRect/>
              </a:stretch>
            </p:blipFill>
            <p:spPr bwMode="auto">
              <a:xfrm>
                <a:off x="3625" y="1861"/>
                <a:ext cx="126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3903" y="1996"/>
                <a:ext cx="26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4332" y="1997"/>
                <a:ext cx="26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982" y="2067"/>
              <a:ext cx="1262" cy="421"/>
              <a:chOff x="3456" y="2709"/>
              <a:chExt cx="1262" cy="421"/>
            </a:xfrm>
          </p:grpSpPr>
          <p:pic>
            <p:nvPicPr>
              <p:cNvPr id="9" name="Picture 10" descr="_41136526_standard_model2_4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3" t="63126" r="34737" b="19333"/>
              <a:stretch>
                <a:fillRect/>
              </a:stretch>
            </p:blipFill>
            <p:spPr bwMode="auto">
              <a:xfrm>
                <a:off x="3456" y="2709"/>
                <a:ext cx="1262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3737" y="2837"/>
                <a:ext cx="2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4166" y="2838"/>
                <a:ext cx="2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3790" y="2817"/>
                <a:ext cx="14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>
                    <a:solidFill>
                      <a:srgbClr val="FF0000"/>
                    </a:solidFill>
                  </a:rPr>
                  <a:t>?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215" y="2814"/>
                <a:ext cx="14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7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3966" y="6330950"/>
            <a:ext cx="1050288" cy="307777"/>
          </a:xfrm>
        </p:spPr>
        <p:txBody>
          <a:bodyPr/>
          <a:lstStyle/>
          <a:p>
            <a:r>
              <a:rPr lang="en-GB" smtClean="0"/>
              <a:t>Ajit Kurup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COMET</a:t>
            </a:r>
            <a:endParaRPr lang="en-GB" dirty="0"/>
          </a:p>
        </p:txBody>
      </p:sp>
      <p:pic>
        <p:nvPicPr>
          <p:cNvPr id="7" name="Picture 5" descr="COME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"/>
          <a:stretch>
            <a:fillRect/>
          </a:stretch>
        </p:blipFill>
        <p:spPr bwMode="auto">
          <a:xfrm>
            <a:off x="237332" y="1056762"/>
            <a:ext cx="6247919" cy="40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74468" y="5113547"/>
            <a:ext cx="8866494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Aim for </a:t>
            </a:r>
            <a:r>
              <a:rPr lang="en-GB" sz="1800" dirty="0" smtClean="0">
                <a:solidFill>
                  <a:schemeClr val="accent1"/>
                </a:solidFill>
              </a:rPr>
              <a:t>single event sensitivity of &lt;10</a:t>
            </a:r>
            <a:r>
              <a:rPr lang="en-GB" sz="1800" baseline="30000" dirty="0" smtClean="0">
                <a:solidFill>
                  <a:schemeClr val="accent1"/>
                </a:solidFill>
              </a:rPr>
              <a:t>-16</a:t>
            </a:r>
            <a:r>
              <a:rPr lang="en-GB" sz="1800" dirty="0" smtClean="0">
                <a:solidFill>
                  <a:schemeClr val="accent1"/>
                </a:solidFill>
              </a:rPr>
              <a:t> (10</a:t>
            </a:r>
            <a:r>
              <a:rPr lang="en-GB" sz="1800" baseline="30000" dirty="0" smtClean="0">
                <a:solidFill>
                  <a:schemeClr val="accent1"/>
                </a:solidFill>
              </a:rPr>
              <a:t>4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accent1"/>
                </a:solidFill>
              </a:rPr>
              <a:t>improvement on SINDRUM </a:t>
            </a:r>
            <a:r>
              <a:rPr lang="en-GB" sz="1800" dirty="0" smtClean="0">
                <a:solidFill>
                  <a:schemeClr val="accent1"/>
                </a:solidFill>
              </a:rPr>
              <a:t>II).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6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3274" y="5413372"/>
            <a:ext cx="8849072" cy="917067"/>
            <a:chOff x="817876" y="5593677"/>
            <a:chExt cx="8168374" cy="917067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817876" y="5593677"/>
              <a:ext cx="5991360" cy="831187"/>
              <a:chOff x="660" y="1133"/>
              <a:chExt cx="4570" cy="634"/>
            </a:xfrm>
          </p:grpSpPr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660" y="1281"/>
                <a:ext cx="162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800" i="1" dirty="0">
                    <a:solidFill>
                      <a:schemeClr val="accent1"/>
                    </a:solidFill>
                    <a:latin typeface="Times New Roman" pitchFamily="18" charset="0"/>
                  </a:rPr>
                  <a:t>B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(</a:t>
                </a:r>
                <a:r>
                  <a:rPr lang="en-GB" sz="1800" dirty="0">
                    <a:solidFill>
                      <a:schemeClr val="accent1"/>
                    </a:solidFill>
                    <a:latin typeface="Symbol" pitchFamily="18" charset="2"/>
                  </a:rPr>
                  <a:t>m</a:t>
                </a:r>
                <a:r>
                  <a:rPr lang="en-GB" sz="180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 + </a:t>
                </a:r>
                <a:r>
                  <a:rPr lang="en-GB" sz="1800" i="1" dirty="0">
                    <a:solidFill>
                      <a:schemeClr val="accent1"/>
                    </a:solidFill>
                    <a:latin typeface="Times New Roman" pitchFamily="18" charset="0"/>
                  </a:rPr>
                  <a:t>Al</a:t>
                </a:r>
                <a:r>
                  <a:rPr lang="en-GB" sz="1800" i="1" dirty="0">
                    <a:solidFill>
                      <a:schemeClr val="accent1"/>
                    </a:solidFill>
                    <a:latin typeface="Times New Roman" pitchFamily="18" charset="0"/>
                    <a:sym typeface="Symbol" pitchFamily="18" charset="2"/>
                  </a:rPr>
                  <a:t>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1800" i="1" dirty="0">
                    <a:solidFill>
                      <a:schemeClr val="accent1"/>
                    </a:solidFill>
                    <a:latin typeface="Times New Roman" pitchFamily="18" charset="0"/>
                  </a:rPr>
                  <a:t>e</a:t>
                </a:r>
                <a:r>
                  <a:rPr lang="en-GB" sz="1800" i="1" baseline="30000" dirty="0">
                    <a:solidFill>
                      <a:schemeClr val="accent1"/>
                    </a:solidFill>
                    <a:latin typeface="Times New Roman" pitchFamily="18" charset="0"/>
                  </a:rPr>
                  <a:t>-</a:t>
                </a:r>
                <a:r>
                  <a:rPr lang="en-GB" sz="1800" i="1" dirty="0">
                    <a:solidFill>
                      <a:schemeClr val="accent1"/>
                    </a:solidFill>
                    <a:latin typeface="Times New Roman" pitchFamily="18" charset="0"/>
                  </a:rPr>
                  <a:t> + Al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) ~ </a:t>
                </a:r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470" y="1134"/>
                <a:ext cx="1032" cy="573"/>
                <a:chOff x="2470" y="1134"/>
                <a:chExt cx="1032" cy="573"/>
              </a:xfrm>
            </p:grpSpPr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51" y="1134"/>
                  <a:ext cx="211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1800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1</a:t>
                  </a:r>
                  <a:endParaRPr lang="en-GB" sz="18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70" y="1425"/>
                  <a:ext cx="949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1800" i="1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N</a:t>
                  </a:r>
                  <a:r>
                    <a:rPr lang="en-GB" sz="1800" i="1" baseline="-25000" dirty="0">
                      <a:solidFill>
                        <a:schemeClr val="accent1"/>
                      </a:solidFill>
                      <a:latin typeface="Symbol" pitchFamily="18" charset="2"/>
                    </a:rPr>
                    <a:t>m</a:t>
                  </a:r>
                  <a:r>
                    <a:rPr lang="en-US" sz="1800" baseline="300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Symath" pitchFamily="2" charset="0"/>
                      <a:cs typeface="Symath" pitchFamily="2" charset="0"/>
                    </a:rPr>
                    <a:t>H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i="1" dirty="0" err="1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f</a:t>
                  </a:r>
                  <a:r>
                    <a:rPr lang="en-US" sz="1800" i="1" baseline="-25000" dirty="0" err="1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CAP</a:t>
                  </a:r>
                  <a:r>
                    <a:rPr lang="en-US" sz="1800" i="1" baseline="-250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i="1" dirty="0">
                      <a:solidFill>
                        <a:schemeClr val="accent1"/>
                      </a:solidFill>
                      <a:latin typeface="Symath" pitchFamily="2" charset="0"/>
                      <a:cs typeface="Symath" pitchFamily="2" charset="0"/>
                    </a:rPr>
                    <a:t>H</a:t>
                  </a:r>
                  <a:r>
                    <a:rPr lang="en-US" sz="1800" i="1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i="1" dirty="0" err="1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A</a:t>
                  </a:r>
                  <a:r>
                    <a:rPr lang="en-US" sz="1800" i="1" baseline="-25000" dirty="0" err="1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e</a:t>
                  </a:r>
                  <a:endParaRPr lang="en-US" sz="1800" i="1" baseline="-25000" dirty="0">
                    <a:solidFill>
                      <a:schemeClr val="accent1"/>
                    </a:solidFill>
                    <a:latin typeface="Times New Roman" pitchFamily="18" charset="0"/>
                    <a:cs typeface="Symath" pitchFamily="2" charset="0"/>
                  </a:endParaRPr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>
                  <a:off x="2505" y="1417"/>
                  <a:ext cx="997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3705" y="1133"/>
                <a:ext cx="1525" cy="634"/>
                <a:chOff x="3705" y="1133"/>
                <a:chExt cx="1525" cy="634"/>
              </a:xfrm>
            </p:grpSpPr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705" y="1485"/>
                  <a:ext cx="1352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1800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Symath" pitchFamily="2" charset="0"/>
                      <a:cs typeface="Symath" pitchFamily="2" charset="0"/>
                    </a:rPr>
                    <a:t>G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10</a:t>
                  </a:r>
                  <a:r>
                    <a:rPr lang="en-US" sz="1800" baseline="300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18 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Symath" pitchFamily="2" charset="0"/>
                      <a:cs typeface="Symath" pitchFamily="2" charset="0"/>
                    </a:rPr>
                    <a:t>H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0.6</a:t>
                  </a:r>
                  <a:r>
                    <a:rPr lang="en-US" sz="1800" i="1" baseline="-250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i="1" dirty="0">
                      <a:solidFill>
                        <a:schemeClr val="accent1"/>
                      </a:solidFill>
                      <a:latin typeface="Symath" pitchFamily="2" charset="0"/>
                      <a:cs typeface="Symath" pitchFamily="2" charset="0"/>
                    </a:rPr>
                    <a:t>H</a:t>
                  </a:r>
                  <a:r>
                    <a:rPr lang="en-US" sz="1800" i="1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 </a:t>
                  </a:r>
                  <a:r>
                    <a:rPr lang="en-US" sz="1800" dirty="0">
                      <a:solidFill>
                        <a:schemeClr val="accent1"/>
                      </a:solidFill>
                      <a:latin typeface="Times New Roman" pitchFamily="18" charset="0"/>
                      <a:cs typeface="Symath" pitchFamily="2" charset="0"/>
                    </a:rPr>
                    <a:t>0.04</a:t>
                  </a:r>
                </a:p>
              </p:txBody>
            </p:sp>
            <p:sp>
              <p:nvSpPr>
                <p:cNvPr id="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79" y="1133"/>
                  <a:ext cx="211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sz="1800">
                      <a:solidFill>
                        <a:schemeClr val="accent1"/>
                      </a:solidFill>
                      <a:latin typeface="Times New Roman" pitchFamily="18" charset="0"/>
                    </a:rPr>
                    <a:t>1</a:t>
                  </a:r>
                  <a:endParaRPr lang="en-GB" sz="18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" name="Line 19"/>
                <p:cNvSpPr>
                  <a:spLocks noChangeShapeType="1"/>
                </p:cNvSpPr>
                <p:nvPr/>
              </p:nvSpPr>
              <p:spPr bwMode="auto">
                <a:xfrm>
                  <a:off x="3739" y="1416"/>
                  <a:ext cx="1491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3502" y="1278"/>
                <a:ext cx="221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800">
                    <a:solidFill>
                      <a:schemeClr val="accent1"/>
                    </a:solidFill>
                    <a:latin typeface="Times New Roman" pitchFamily="18" charset="0"/>
                  </a:rPr>
                  <a:t>=</a:t>
                </a:r>
                <a:endParaRPr lang="en-GB" sz="18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825599" y="5802858"/>
              <a:ext cx="216065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000" dirty="0">
                  <a:solidFill>
                    <a:schemeClr val="accent1"/>
                  </a:solidFill>
                  <a:latin typeface="Times New Roman" pitchFamily="18" charset="0"/>
                </a:rPr>
                <a:t>= 2.6</a:t>
              </a:r>
              <a:r>
                <a:rPr lang="en-US" sz="2000" dirty="0">
                  <a:solidFill>
                    <a:schemeClr val="accent1"/>
                  </a:solidFill>
                  <a:latin typeface="Symath" pitchFamily="2" charset="0"/>
                  <a:cs typeface="Symath" pitchFamily="2" charset="0"/>
                </a:rPr>
                <a:t>G</a:t>
              </a:r>
              <a:r>
                <a:rPr lang="en-GB" sz="2000" dirty="0">
                  <a:solidFill>
                    <a:schemeClr val="accent1"/>
                  </a:solidFill>
                  <a:latin typeface="Times New Roman" pitchFamily="18" charset="0"/>
                </a:rPr>
                <a:t>10</a:t>
              </a:r>
              <a:r>
                <a:rPr lang="en-GB" sz="2000" baseline="30000" dirty="0">
                  <a:solidFill>
                    <a:schemeClr val="accent1"/>
                  </a:solidFill>
                  <a:latin typeface="Times New Roman" pitchFamily="18" charset="0"/>
                </a:rPr>
                <a:t>-17</a:t>
              </a:r>
            </a:p>
            <a:p>
              <a:pPr eaLnBrk="1" hangingPunct="1"/>
              <a:r>
                <a:rPr lang="en-US" sz="2000" baseline="30000" dirty="0">
                  <a:solidFill>
                    <a:schemeClr val="accent1"/>
                  </a:solidFill>
                  <a:latin typeface="Symath" pitchFamily="2" charset="0"/>
                  <a:cs typeface="Symath" pitchFamily="2" charset="0"/>
                </a:rPr>
                <a:t>&lt;</a:t>
              </a:r>
              <a:r>
                <a:rPr lang="en-US" sz="2000" dirty="0">
                  <a:solidFill>
                    <a:schemeClr val="accent1"/>
                  </a:solidFill>
                  <a:latin typeface="Times New Roman" pitchFamily="18" charset="0"/>
                  <a:cs typeface="Symath" pitchFamily="2" charset="0"/>
                </a:rPr>
                <a:t> 6</a:t>
              </a:r>
              <a:r>
                <a:rPr lang="en-US" sz="2000" dirty="0">
                  <a:solidFill>
                    <a:schemeClr val="accent1"/>
                  </a:solidFill>
                  <a:latin typeface="Symath" pitchFamily="2" charset="0"/>
                  <a:cs typeface="Symath" pitchFamily="2" charset="0"/>
                </a:rPr>
                <a:t>G</a:t>
              </a:r>
              <a:r>
                <a:rPr lang="en-US" sz="2000" dirty="0">
                  <a:solidFill>
                    <a:schemeClr val="accent1"/>
                  </a:solidFill>
                  <a:latin typeface="Times New Roman" pitchFamily="18" charset="0"/>
                  <a:cs typeface="Symath" pitchFamily="2" charset="0"/>
                </a:rPr>
                <a:t>10</a:t>
              </a:r>
              <a:r>
                <a:rPr lang="en-US" sz="2000" baseline="30000" dirty="0">
                  <a:solidFill>
                    <a:schemeClr val="accent1"/>
                  </a:solidFill>
                  <a:latin typeface="Times New Roman" pitchFamily="18" charset="0"/>
                  <a:cs typeface="Symath" pitchFamily="2" charset="0"/>
                </a:rPr>
                <a:t>-17  </a:t>
              </a:r>
              <a:r>
                <a:rPr lang="en-US" sz="1800" dirty="0">
                  <a:solidFill>
                    <a:schemeClr val="accent1"/>
                  </a:solidFill>
                  <a:latin typeface="Times New Roman" pitchFamily="18" charset="0"/>
                  <a:cs typeface="Symath" pitchFamily="2" charset="0"/>
                </a:rPr>
                <a:t>(90% C.L.)</a:t>
              </a:r>
              <a:endParaRPr lang="en-US" sz="1800" dirty="0">
                <a:solidFill>
                  <a:schemeClr val="accent1"/>
                </a:solidFill>
                <a:latin typeface="Symath" pitchFamily="2" charset="0"/>
                <a:cs typeface="Symath" pitchFamily="2" charset="0"/>
              </a:endParaRP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5221690" y="1078811"/>
            <a:ext cx="4423775" cy="2473324"/>
            <a:chOff x="3400" y="767"/>
            <a:chExt cx="2777" cy="1682"/>
          </a:xfrm>
        </p:grpSpPr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3400" y="767"/>
              <a:ext cx="2777" cy="1682"/>
              <a:chOff x="3140" y="781"/>
              <a:chExt cx="2564" cy="1682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" y="781"/>
                <a:ext cx="2517" cy="1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5352" y="2131"/>
                <a:ext cx="335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800"/>
                  <a:t>s (m)</a:t>
                </a:r>
              </a:p>
            </p:txBody>
          </p:sp>
          <p:grpSp>
            <p:nvGrpSpPr>
              <p:cNvPr id="35" name="Group 30"/>
              <p:cNvGrpSpPr>
                <a:grpSpLocks/>
              </p:cNvGrpSpPr>
              <p:nvPr/>
            </p:nvGrpSpPr>
            <p:grpSpPr bwMode="auto">
              <a:xfrm>
                <a:off x="3351" y="790"/>
                <a:ext cx="49" cy="1585"/>
                <a:chOff x="3407" y="811"/>
                <a:chExt cx="49" cy="1585"/>
              </a:xfrm>
            </p:grpSpPr>
            <p:sp>
              <p:nvSpPr>
                <p:cNvPr id="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7" y="2270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0</a:t>
                  </a:r>
                </a:p>
              </p:txBody>
            </p:sp>
            <p:sp>
              <p:nvSpPr>
                <p:cNvPr id="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7" y="2018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1</a:t>
                  </a:r>
                </a:p>
              </p:txBody>
            </p:sp>
            <p:sp>
              <p:nvSpPr>
                <p:cNvPr id="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07" y="1781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2</a:t>
                  </a:r>
                </a:p>
              </p:txBody>
            </p:sp>
            <p:sp>
              <p:nvSpPr>
                <p:cNvPr id="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07" y="1537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3</a:t>
                  </a:r>
                </a:p>
              </p:txBody>
            </p:sp>
            <p:sp>
              <p:nvSpPr>
                <p:cNvPr id="4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7" y="1292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4</a:t>
                  </a:r>
                </a:p>
              </p:txBody>
            </p:sp>
            <p:sp>
              <p:nvSpPr>
                <p:cNvPr id="5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07" y="1041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5</a:t>
                  </a:r>
                </a:p>
              </p:txBody>
            </p:sp>
            <p:sp>
              <p:nvSpPr>
                <p:cNvPr id="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07" y="811"/>
                  <a:ext cx="49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6</a:t>
                  </a:r>
                </a:p>
              </p:txBody>
            </p:sp>
          </p:grp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2552" y="1542"/>
                <a:ext cx="1390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sz="1800"/>
                  <a:t>Magnetic Field (T)</a:t>
                </a:r>
              </a:p>
            </p:txBody>
          </p:sp>
          <p:grpSp>
            <p:nvGrpSpPr>
              <p:cNvPr id="37" name="Group 29"/>
              <p:cNvGrpSpPr>
                <a:grpSpLocks/>
              </p:cNvGrpSpPr>
              <p:nvPr/>
            </p:nvGrpSpPr>
            <p:grpSpPr bwMode="auto">
              <a:xfrm>
                <a:off x="3460" y="2331"/>
                <a:ext cx="2181" cy="126"/>
                <a:chOff x="3516" y="2352"/>
                <a:chExt cx="2181" cy="126"/>
              </a:xfrm>
            </p:grpSpPr>
            <p:sp>
              <p:nvSpPr>
                <p:cNvPr id="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16" y="2352"/>
                  <a:ext cx="176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0</a:t>
                  </a:r>
                </a:p>
              </p:txBody>
            </p:sp>
            <p:sp>
              <p:nvSpPr>
                <p:cNvPr id="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48" y="2352"/>
                  <a:ext cx="176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5</a:t>
                  </a:r>
                </a:p>
              </p:txBody>
            </p:sp>
            <p:sp>
              <p:nvSpPr>
                <p:cNvPr id="4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143" y="2352"/>
                  <a:ext cx="225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10</a:t>
                  </a:r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475" y="2352"/>
                  <a:ext cx="225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15</a:t>
                  </a:r>
                </a:p>
              </p:txBody>
            </p:sp>
            <p:sp>
              <p:nvSpPr>
                <p:cNvPr id="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793" y="2352"/>
                  <a:ext cx="225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20</a:t>
                  </a:r>
                </a:p>
              </p:txBody>
            </p:sp>
            <p:sp>
              <p:nvSpPr>
                <p:cNvPr id="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18" y="2352"/>
                  <a:ext cx="225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08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25</a:t>
                  </a:r>
                </a:p>
              </p:txBody>
            </p:sp>
            <p:sp>
              <p:nvSpPr>
                <p:cNvPr id="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409" y="2352"/>
                  <a:ext cx="288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16000" tIns="0" rIns="108000" bIns="0">
                  <a:spAutoFit/>
                </a:bodyPr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/>
                    <a:t>30</a:t>
                  </a:r>
                </a:p>
              </p:txBody>
            </p:sp>
          </p:grpSp>
        </p:grp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3723" y="842"/>
              <a:ext cx="0" cy="14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 flipV="1">
              <a:off x="4206" y="840"/>
              <a:ext cx="0" cy="14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 flipV="1">
              <a:off x="5019" y="843"/>
              <a:ext cx="0" cy="14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V="1">
              <a:off x="5262" y="846"/>
              <a:ext cx="0" cy="14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3718" y="2055"/>
              <a:ext cx="50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b="1">
                  <a:solidFill>
                    <a:schemeClr val="accent2"/>
                  </a:solidFill>
                </a:rPr>
                <a:t>Pion capture</a:t>
              </a:r>
            </a:p>
            <a:p>
              <a:pPr algn="ctr" eaLnBrk="1" hangingPunct="1"/>
              <a:r>
                <a:rPr lang="en-GB" sz="800" b="1">
                  <a:solidFill>
                    <a:schemeClr val="accent2"/>
                  </a:solidFill>
                </a:rPr>
                <a:t>solenoid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4291" y="2053"/>
              <a:ext cx="58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b="1" dirty="0">
                  <a:solidFill>
                    <a:schemeClr val="accent2"/>
                  </a:solidFill>
                </a:rPr>
                <a:t>Muon transport</a:t>
              </a:r>
            </a:p>
            <a:p>
              <a:pPr algn="ctr" eaLnBrk="1" hangingPunct="1"/>
              <a:r>
                <a:rPr lang="en-GB" sz="800" b="1" dirty="0">
                  <a:solidFill>
                    <a:schemeClr val="accent2"/>
                  </a:solidFill>
                </a:rPr>
                <a:t>channel</a:t>
              </a:r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auto">
            <a:xfrm rot="16200000">
              <a:off x="4748" y="1206"/>
              <a:ext cx="83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b="1">
                  <a:solidFill>
                    <a:schemeClr val="accent2"/>
                  </a:solidFill>
                </a:rPr>
                <a:t>Muon stopping target</a:t>
              </a:r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5216" y="1840"/>
              <a:ext cx="80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b="1">
                  <a:solidFill>
                    <a:schemeClr val="accent2"/>
                  </a:solidFill>
                </a:rPr>
                <a:t>Electron Spectrometer</a:t>
              </a:r>
            </a:p>
            <a:p>
              <a:pPr algn="ctr" eaLnBrk="1" hangingPunct="1"/>
              <a:r>
                <a:rPr lang="en-GB" sz="800" b="1">
                  <a:solidFill>
                    <a:schemeClr val="accent2"/>
                  </a:solidFill>
                </a:rPr>
                <a:t>and detector solenoid</a:t>
              </a:r>
            </a:p>
          </p:txBody>
        </p:sp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53" y="4651098"/>
            <a:ext cx="13201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9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COMET Collaboration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957" y="1112839"/>
            <a:ext cx="9842368" cy="5164137"/>
            <a:chOff x="298" y="741"/>
            <a:chExt cx="5723" cy="325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" b="4794"/>
            <a:stretch>
              <a:fillRect/>
            </a:stretch>
          </p:blipFill>
          <p:spPr bwMode="auto">
            <a:xfrm>
              <a:off x="298" y="741"/>
              <a:ext cx="5723" cy="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49" y="3648"/>
              <a:ext cx="426" cy="11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</a:rPr>
                <a:t>S. Mihara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66" y="2941"/>
              <a:ext cx="342" cy="10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100">
                  <a:solidFill>
                    <a:srgbClr val="FFFF66"/>
                  </a:solidFill>
                </a:rPr>
                <a:t>T. Hiasa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094" y="2957"/>
              <a:ext cx="386" cy="9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000">
                  <a:solidFill>
                    <a:srgbClr val="FFFF66"/>
                  </a:solidFill>
                </a:rPr>
                <a:t>T. Itahashi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766" y="3145"/>
              <a:ext cx="410" cy="10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100" i="1">
                  <a:solidFill>
                    <a:srgbClr val="99FF66"/>
                  </a:solidFill>
                </a:rPr>
                <a:t>Saitama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31" y="3358"/>
              <a:ext cx="282" cy="9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000" i="1">
                  <a:solidFill>
                    <a:srgbClr val="99FF66"/>
                  </a:solidFill>
                </a:rPr>
                <a:t>Tohoku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91" y="1418"/>
              <a:ext cx="486" cy="9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000">
                  <a:solidFill>
                    <a:srgbClr val="FFFF66"/>
                  </a:solidFill>
                </a:rPr>
                <a:t>I. Sekachev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COMET at J-PARC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Ajit Kurup</a:t>
            </a:r>
            <a:endParaRPr lang="en-GB" dirty="0"/>
          </a:p>
        </p:txBody>
      </p:sp>
      <p:graphicFrame>
        <p:nvGraphicFramePr>
          <p:cNvPr id="3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21157"/>
              </p:ext>
            </p:extLst>
          </p:nvPr>
        </p:nvGraphicFramePr>
        <p:xfrm>
          <a:off x="287338" y="1743075"/>
          <a:ext cx="3489325" cy="1092771"/>
        </p:xfrm>
        <a:graphic>
          <a:graphicData uri="http://schemas.openxmlformats.org/drawingml/2006/table">
            <a:tbl>
              <a:tblPr/>
              <a:tblGrid>
                <a:gridCol w="2465387"/>
                <a:gridCol w="1023938"/>
              </a:tblGrid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Beam Power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750 kW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Beam Energy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30 GeV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Average Current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A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174625" y="1384300"/>
            <a:ext cx="397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1800" b="1">
                <a:solidFill>
                  <a:schemeClr val="accent1"/>
                </a:solidFill>
              </a:rPr>
              <a:t>Proton beam design parameters</a:t>
            </a:r>
          </a:p>
        </p:txBody>
      </p:sp>
      <p:pic>
        <p:nvPicPr>
          <p:cNvPr id="40" name="Picture 38" descr="jparc-090716-04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20825"/>
            <a:ext cx="5684837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34938" y="4733925"/>
            <a:ext cx="3767137" cy="1000125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accent1"/>
                </a:solidFill>
              </a:rPr>
              <a:t>Slow-extracted proton beam.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accent1"/>
                </a:solidFill>
              </a:rPr>
              <a:t>8 GeV to suppress anti-proton production.</a:t>
            </a: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4870450" y="5721350"/>
            <a:ext cx="2625725" cy="298450"/>
          </a:xfrm>
          <a:prstGeom prst="wedgeRoundRectCallout">
            <a:avLst>
              <a:gd name="adj1" fmla="val 39662"/>
              <a:gd name="adj2" fmla="val -271810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solidFill>
                  <a:schemeClr val="accent1"/>
                </a:solidFill>
              </a:rPr>
              <a:t>Hadron Experimental Facility</a:t>
            </a:r>
          </a:p>
        </p:txBody>
      </p:sp>
      <p:sp>
        <p:nvSpPr>
          <p:cNvPr id="43" name="AutoShape 40"/>
          <p:cNvSpPr>
            <a:spLocks noChangeArrowheads="1"/>
          </p:cNvSpPr>
          <p:nvPr/>
        </p:nvSpPr>
        <p:spPr bwMode="auto">
          <a:xfrm>
            <a:off x="8297863" y="3708400"/>
            <a:ext cx="1519237" cy="488950"/>
          </a:xfrm>
          <a:prstGeom prst="wedgeRoundRectCallout">
            <a:avLst>
              <a:gd name="adj1" fmla="val -135731"/>
              <a:gd name="adj2" fmla="val -79546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GB">
                <a:solidFill>
                  <a:schemeClr val="accent1"/>
                </a:solidFill>
              </a:rPr>
              <a:t>Materials and Life Science Facility</a:t>
            </a:r>
          </a:p>
        </p:txBody>
      </p:sp>
      <p:sp>
        <p:nvSpPr>
          <p:cNvPr id="44" name="AutoShape 41"/>
          <p:cNvSpPr>
            <a:spLocks noChangeArrowheads="1"/>
          </p:cNvSpPr>
          <p:nvPr/>
        </p:nvSpPr>
        <p:spPr bwMode="auto">
          <a:xfrm>
            <a:off x="7775575" y="2776538"/>
            <a:ext cx="1879600" cy="298450"/>
          </a:xfrm>
          <a:prstGeom prst="wedgeRoundRectCallout">
            <a:avLst>
              <a:gd name="adj1" fmla="val -83579"/>
              <a:gd name="adj2" fmla="val -2130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solidFill>
                  <a:schemeClr val="accent1"/>
                </a:solidFill>
              </a:rPr>
              <a:t>3 GeV Synchrotron</a:t>
            </a:r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4510088" y="1576388"/>
            <a:ext cx="1527175" cy="298450"/>
          </a:xfrm>
          <a:prstGeom prst="wedgeRoundRectCallout">
            <a:avLst>
              <a:gd name="adj1" fmla="val 56028"/>
              <a:gd name="adj2" fmla="val 189361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solidFill>
                  <a:schemeClr val="accent1"/>
                </a:solidFill>
              </a:rPr>
              <a:t>Linac</a:t>
            </a:r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4008438" y="4846638"/>
            <a:ext cx="1889125" cy="471487"/>
          </a:xfrm>
          <a:prstGeom prst="wedgeRoundRectCallout">
            <a:avLst>
              <a:gd name="adj1" fmla="val 26218"/>
              <a:gd name="adj2" fmla="val -173569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/>
          <a:lstStyle/>
          <a:p>
            <a:pPr algn="ctr"/>
            <a:r>
              <a:rPr lang="en-GB">
                <a:solidFill>
                  <a:schemeClr val="accent1"/>
                </a:solidFill>
              </a:rPr>
              <a:t>Main Ring (30 GeV Synchrotron)</a:t>
            </a:r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4030663" y="2728913"/>
            <a:ext cx="1412875" cy="298450"/>
          </a:xfrm>
          <a:prstGeom prst="wedgeRoundRectCallout">
            <a:avLst>
              <a:gd name="adj1" fmla="val 42699"/>
              <a:gd name="adj2" fmla="val 153190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r>
              <a:rPr lang="en-GB">
                <a:solidFill>
                  <a:schemeClr val="accent1"/>
                </a:solidFill>
              </a:rPr>
              <a:t>Neutrino Facility</a:t>
            </a:r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6465888" y="1354138"/>
            <a:ext cx="2944812" cy="547687"/>
          </a:xfrm>
          <a:prstGeom prst="wedgeRoundRectCallout">
            <a:avLst>
              <a:gd name="adj1" fmla="val -41301"/>
              <a:gd name="adj2" fmla="val 192898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>
                <a:solidFill>
                  <a:schemeClr val="accent1"/>
                </a:solidFill>
              </a:rPr>
              <a:t>Accelerator-Driven Transmutation Experimental Facility</a:t>
            </a:r>
          </a:p>
        </p:txBody>
      </p:sp>
      <p:sp>
        <p:nvSpPr>
          <p:cNvPr id="49" name="AutoShape 48"/>
          <p:cNvSpPr>
            <a:spLocks noChangeArrowheads="1"/>
          </p:cNvSpPr>
          <p:nvPr/>
        </p:nvSpPr>
        <p:spPr bwMode="auto">
          <a:xfrm>
            <a:off x="7858125" y="5543550"/>
            <a:ext cx="1041400" cy="690563"/>
          </a:xfrm>
          <a:prstGeom prst="wedgeRoundRectCallout">
            <a:avLst>
              <a:gd name="adj1" fmla="val -85042"/>
              <a:gd name="adj2" fmla="val -125403"/>
              <a:gd name="adj3" fmla="val 16667"/>
            </a:avLst>
          </a:prstGeom>
          <a:solidFill>
            <a:schemeClr val="accent2">
              <a:alpha val="76077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7999413" y="5619750"/>
            <a:ext cx="766762" cy="547688"/>
            <a:chOff x="5540" y="3578"/>
            <a:chExt cx="446" cy="345"/>
          </a:xfrm>
        </p:grpSpPr>
        <p:pic>
          <p:nvPicPr>
            <p:cNvPr id="51" name="Picture 46" descr="COMET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" y="3578"/>
              <a:ext cx="43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5666" y="3623"/>
              <a:ext cx="32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800" b="1"/>
                <a:t>COMET</a:t>
              </a:r>
            </a:p>
          </p:txBody>
        </p:sp>
      </p:grpSp>
      <p:pic>
        <p:nvPicPr>
          <p:cNvPr id="53" name="Picture 50" descr="jpar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5054600"/>
            <a:ext cx="10112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54214"/>
              </p:ext>
            </p:extLst>
          </p:nvPr>
        </p:nvGraphicFramePr>
        <p:xfrm>
          <a:off x="287338" y="3400425"/>
          <a:ext cx="3489325" cy="1092771"/>
        </p:xfrm>
        <a:graphic>
          <a:graphicData uri="http://schemas.openxmlformats.org/drawingml/2006/table">
            <a:tbl>
              <a:tblPr/>
              <a:tblGrid>
                <a:gridCol w="2465387"/>
                <a:gridCol w="1023938"/>
              </a:tblGrid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Beam Power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56 kW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Beam Energy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8 GeV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Average Current</a:t>
                      </a:r>
                    </a:p>
                  </a:txBody>
                  <a:tcPr marL="54000" marR="54000" marT="17987" marB="71950"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A</a:t>
                      </a:r>
                    </a:p>
                  </a:txBody>
                  <a:tcPr marL="54000" marR="54000" marT="17987" marB="71950" horzOverflow="overflow">
                    <a:lnL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Rectangle 67"/>
          <p:cNvSpPr>
            <a:spLocks noChangeArrowheads="1"/>
          </p:cNvSpPr>
          <p:nvPr/>
        </p:nvSpPr>
        <p:spPr bwMode="auto">
          <a:xfrm>
            <a:off x="185738" y="3040063"/>
            <a:ext cx="3328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1800" b="1">
                <a:solidFill>
                  <a:schemeClr val="accent1"/>
                </a:solidFill>
              </a:rPr>
              <a:t>COMET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96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23604</TotalTime>
  <Words>1440</Words>
  <Application>Microsoft Office PowerPoint</Application>
  <PresentationFormat>A4 Paper (210x297 mm)</PresentationFormat>
  <Paragraphs>289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PowerPoint Presentation</vt:lpstr>
      <vt:lpstr>Introduction</vt:lpstr>
      <vt:lpstr>What is Muon to Electron Conversion?</vt:lpstr>
      <vt:lpstr>What is Muon to Electron Conversion?</vt:lpstr>
      <vt:lpstr>Brief History of Muon to Electron Conversion</vt:lpstr>
      <vt:lpstr>Why Measuring Muon to Electron Conversion is Important!</vt:lpstr>
      <vt:lpstr>COMET</vt:lpstr>
      <vt:lpstr>COMET Collaboration</vt:lpstr>
      <vt:lpstr>COMET at J-PARC</vt:lpstr>
      <vt:lpstr>Challenges for COMET</vt:lpstr>
      <vt:lpstr>Proton Beam for COMET</vt:lpstr>
      <vt:lpstr>Proton Extinction Measurement</vt:lpstr>
      <vt:lpstr>Magnet Prototype</vt:lpstr>
      <vt:lpstr>Electron Spectrometer</vt:lpstr>
      <vt:lpstr>Tracker</vt:lpstr>
      <vt:lpstr>Calorimeter</vt:lpstr>
      <vt:lpstr>Other Detectors</vt:lpstr>
      <vt:lpstr>PRISM – Beyond COMET</vt:lpstr>
      <vt:lpstr>Summary and Future Plans</vt:lpstr>
    </vt:vector>
  </TitlesOfParts>
  <Company>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ak2</dc:creator>
  <cp:lastModifiedBy>fetsuser</cp:lastModifiedBy>
  <cp:revision>160</cp:revision>
  <cp:lastPrinted>2011-04-05T13:09:54Z</cp:lastPrinted>
  <dcterms:created xsi:type="dcterms:W3CDTF">2004-12-08T12:17:55Z</dcterms:created>
  <dcterms:modified xsi:type="dcterms:W3CDTF">2011-04-05T14:36:59Z</dcterms:modified>
</cp:coreProperties>
</file>