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vml" ContentType="application/vnd.openxmlformats-officedocument.vmlDrawing"/>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sldIdLst>
    <p:sldId id="256" r:id="rId2"/>
  </p:sldIdLst>
  <p:sldSz cx="42808525" cy="30279975"/>
  <p:notesSz cx="9144000" cy="6858000"/>
  <p:defaultTextStyle>
    <a:defPPr>
      <a:defRPr lang="en-GB"/>
    </a:defPPr>
    <a:lvl1pPr algn="l" rtl="0" fontAlgn="base">
      <a:spcBef>
        <a:spcPct val="0"/>
      </a:spcBef>
      <a:spcAft>
        <a:spcPct val="0"/>
      </a:spcAft>
      <a:defRPr sz="5500" kern="1200">
        <a:solidFill>
          <a:schemeClr val="tx1"/>
        </a:solidFill>
        <a:latin typeface="Arial" pitchFamily="34" charset="0"/>
        <a:ea typeface="+mn-ea"/>
        <a:cs typeface="+mn-cs"/>
      </a:defRPr>
    </a:lvl1pPr>
    <a:lvl2pPr marL="457200" algn="l" rtl="0" fontAlgn="base">
      <a:spcBef>
        <a:spcPct val="0"/>
      </a:spcBef>
      <a:spcAft>
        <a:spcPct val="0"/>
      </a:spcAft>
      <a:defRPr sz="5500" kern="1200">
        <a:solidFill>
          <a:schemeClr val="tx1"/>
        </a:solidFill>
        <a:latin typeface="Arial" pitchFamily="34" charset="0"/>
        <a:ea typeface="+mn-ea"/>
        <a:cs typeface="+mn-cs"/>
      </a:defRPr>
    </a:lvl2pPr>
    <a:lvl3pPr marL="914400" algn="l" rtl="0" fontAlgn="base">
      <a:spcBef>
        <a:spcPct val="0"/>
      </a:spcBef>
      <a:spcAft>
        <a:spcPct val="0"/>
      </a:spcAft>
      <a:defRPr sz="5500" kern="1200">
        <a:solidFill>
          <a:schemeClr val="tx1"/>
        </a:solidFill>
        <a:latin typeface="Arial" pitchFamily="34" charset="0"/>
        <a:ea typeface="+mn-ea"/>
        <a:cs typeface="+mn-cs"/>
      </a:defRPr>
    </a:lvl3pPr>
    <a:lvl4pPr marL="1371600" algn="l" rtl="0" fontAlgn="base">
      <a:spcBef>
        <a:spcPct val="0"/>
      </a:spcBef>
      <a:spcAft>
        <a:spcPct val="0"/>
      </a:spcAft>
      <a:defRPr sz="5500" kern="1200">
        <a:solidFill>
          <a:schemeClr val="tx1"/>
        </a:solidFill>
        <a:latin typeface="Arial" pitchFamily="34" charset="0"/>
        <a:ea typeface="+mn-ea"/>
        <a:cs typeface="+mn-cs"/>
      </a:defRPr>
    </a:lvl4pPr>
    <a:lvl5pPr marL="1828800" algn="l" rtl="0" fontAlgn="base">
      <a:spcBef>
        <a:spcPct val="0"/>
      </a:spcBef>
      <a:spcAft>
        <a:spcPct val="0"/>
      </a:spcAft>
      <a:defRPr sz="5500" kern="1200">
        <a:solidFill>
          <a:schemeClr val="tx1"/>
        </a:solidFill>
        <a:latin typeface="Arial" pitchFamily="34" charset="0"/>
        <a:ea typeface="+mn-ea"/>
        <a:cs typeface="+mn-cs"/>
      </a:defRPr>
    </a:lvl5pPr>
    <a:lvl6pPr marL="2286000" algn="l" defTabSz="914400" rtl="0" eaLnBrk="1" latinLnBrk="0" hangingPunct="1">
      <a:defRPr sz="5500" kern="1200">
        <a:solidFill>
          <a:schemeClr val="tx1"/>
        </a:solidFill>
        <a:latin typeface="Arial" pitchFamily="34" charset="0"/>
        <a:ea typeface="+mn-ea"/>
        <a:cs typeface="+mn-cs"/>
      </a:defRPr>
    </a:lvl6pPr>
    <a:lvl7pPr marL="2743200" algn="l" defTabSz="914400" rtl="0" eaLnBrk="1" latinLnBrk="0" hangingPunct="1">
      <a:defRPr sz="5500" kern="1200">
        <a:solidFill>
          <a:schemeClr val="tx1"/>
        </a:solidFill>
        <a:latin typeface="Arial" pitchFamily="34" charset="0"/>
        <a:ea typeface="+mn-ea"/>
        <a:cs typeface="+mn-cs"/>
      </a:defRPr>
    </a:lvl7pPr>
    <a:lvl8pPr marL="3200400" algn="l" defTabSz="914400" rtl="0" eaLnBrk="1" latinLnBrk="0" hangingPunct="1">
      <a:defRPr sz="5500" kern="1200">
        <a:solidFill>
          <a:schemeClr val="tx1"/>
        </a:solidFill>
        <a:latin typeface="Arial" pitchFamily="34" charset="0"/>
        <a:ea typeface="+mn-ea"/>
        <a:cs typeface="+mn-cs"/>
      </a:defRPr>
    </a:lvl8pPr>
    <a:lvl9pPr marL="3657600" algn="l" defTabSz="914400" rtl="0" eaLnBrk="1" latinLnBrk="0" hangingPunct="1">
      <a:defRPr sz="5500"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7F3F"/>
    <a:srgbClr val="339966"/>
    <a:srgbClr val="339933"/>
    <a:srgbClr val="409298"/>
    <a:srgbClr val="000099"/>
    <a:srgbClr val="2E2E8A"/>
    <a:srgbClr val="313193"/>
    <a:srgbClr val="2D2D8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2069" autoAdjust="0"/>
    <p:restoredTop sz="94581" autoAdjust="0"/>
  </p:normalViewPr>
  <p:slideViewPr>
    <p:cSldViewPr snapToGrid="0" showGuides="1">
      <p:cViewPr>
        <p:scale>
          <a:sx n="30" d="100"/>
          <a:sy n="30" d="100"/>
        </p:scale>
        <p:origin x="624" y="1056"/>
      </p:cViewPr>
      <p:guideLst>
        <p:guide orient="horz" pos="16585"/>
        <p:guide orient="horz" pos="18889"/>
        <p:guide/>
      </p:guideLst>
    </p:cSldViewPr>
  </p:slideViewPr>
  <p:outlineViewPr>
    <p:cViewPr>
      <p:scale>
        <a:sx n="33" d="100"/>
        <a:sy n="33" d="100"/>
      </p:scale>
      <p:origin x="0" y="0"/>
    </p:cViewPr>
  </p:outlineViewPr>
  <p:notesTextViewPr>
    <p:cViewPr>
      <p:scale>
        <a:sx n="100" d="100"/>
        <a:sy n="100" d="100"/>
      </p:scale>
      <p:origin x="0" y="0"/>
    </p:cViewPr>
  </p:notesTextViewPr>
  <p:gridSpacing cx="72010" cy="7201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png"/></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09925" y="9405938"/>
            <a:ext cx="36388675" cy="6491287"/>
          </a:xfrm>
        </p:spPr>
        <p:txBody>
          <a:bodyPr/>
          <a:lstStyle/>
          <a:p>
            <a:r>
              <a:rPr lang="en-US" smtClean="0"/>
              <a:t>Click to edit Master title style</a:t>
            </a:r>
            <a:endParaRPr lang="en-GB"/>
          </a:p>
        </p:txBody>
      </p:sp>
      <p:sp>
        <p:nvSpPr>
          <p:cNvPr id="3" name="Subtitle 2"/>
          <p:cNvSpPr>
            <a:spLocks noGrp="1"/>
          </p:cNvSpPr>
          <p:nvPr>
            <p:ph type="subTitle" idx="1"/>
          </p:nvPr>
        </p:nvSpPr>
        <p:spPr>
          <a:xfrm>
            <a:off x="6421438" y="17159288"/>
            <a:ext cx="29965650" cy="77374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r>
              <a:rPr lang="en-GB"/>
              <a:t> </a:t>
            </a:r>
            <a:r>
              <a:rPr lang="en-GB" b="1">
                <a:solidFill>
                  <a:srgbClr val="3366FF"/>
                </a:solidFill>
              </a:rPr>
              <a:t>UKNF Meeting 3</a:t>
            </a:r>
            <a:r>
              <a:rPr lang="en-GB" b="1" baseline="30000">
                <a:solidFill>
                  <a:srgbClr val="3366FF"/>
                </a:solidFill>
              </a:rPr>
              <a:t>rd</a:t>
            </a:r>
            <a:r>
              <a:rPr lang="en-GB" b="1">
                <a:solidFill>
                  <a:srgbClr val="3366FF"/>
                </a:solidFill>
              </a:rPr>
              <a:t> October 2007</a:t>
            </a:r>
          </a:p>
        </p:txBody>
      </p:sp>
      <p:sp>
        <p:nvSpPr>
          <p:cNvPr id="5" name="Footer Placeholder 4"/>
          <p:cNvSpPr>
            <a:spLocks noGrp="1"/>
          </p:cNvSpPr>
          <p:nvPr>
            <p:ph type="ftr" sz="quarter" idx="11"/>
          </p:nvPr>
        </p:nvSpPr>
        <p:spPr/>
        <p:txBody>
          <a:bodyPr/>
          <a:lstStyle>
            <a:lvl1pPr>
              <a:defRPr/>
            </a:lvl1pPr>
          </a:lstStyle>
          <a:p>
            <a:r>
              <a:rPr lang="en-GB"/>
              <a:t>Ajit Kurup</a:t>
            </a:r>
          </a:p>
        </p:txBody>
      </p:sp>
    </p:spTree>
    <p:extLst>
      <p:ext uri="{BB962C8B-B14F-4D97-AF65-F5344CB8AC3E}">
        <p14:creationId xmlns:p14="http://schemas.microsoft.com/office/powerpoint/2010/main" val="3059078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r>
              <a:rPr lang="en-GB"/>
              <a:t> </a:t>
            </a:r>
            <a:r>
              <a:rPr lang="en-GB" b="1">
                <a:solidFill>
                  <a:srgbClr val="3366FF"/>
                </a:solidFill>
              </a:rPr>
              <a:t>UKNF Meeting 3</a:t>
            </a:r>
            <a:r>
              <a:rPr lang="en-GB" b="1" baseline="30000">
                <a:solidFill>
                  <a:srgbClr val="3366FF"/>
                </a:solidFill>
              </a:rPr>
              <a:t>rd</a:t>
            </a:r>
            <a:r>
              <a:rPr lang="en-GB" b="1">
                <a:solidFill>
                  <a:srgbClr val="3366FF"/>
                </a:solidFill>
              </a:rPr>
              <a:t> October 2007</a:t>
            </a:r>
          </a:p>
        </p:txBody>
      </p:sp>
      <p:sp>
        <p:nvSpPr>
          <p:cNvPr id="5" name="Footer Placeholder 4"/>
          <p:cNvSpPr>
            <a:spLocks noGrp="1"/>
          </p:cNvSpPr>
          <p:nvPr>
            <p:ph type="ftr" sz="quarter" idx="11"/>
          </p:nvPr>
        </p:nvSpPr>
        <p:spPr/>
        <p:txBody>
          <a:bodyPr/>
          <a:lstStyle>
            <a:lvl1pPr>
              <a:defRPr/>
            </a:lvl1pPr>
          </a:lstStyle>
          <a:p>
            <a:r>
              <a:rPr lang="en-GB"/>
              <a:t>Ajit Kurup</a:t>
            </a:r>
          </a:p>
        </p:txBody>
      </p:sp>
    </p:spTree>
    <p:extLst>
      <p:ext uri="{BB962C8B-B14F-4D97-AF65-F5344CB8AC3E}">
        <p14:creationId xmlns:p14="http://schemas.microsoft.com/office/powerpoint/2010/main" val="17066260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037213" y="2824163"/>
            <a:ext cx="9631362" cy="24226837"/>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2139950" y="2824163"/>
            <a:ext cx="28744863" cy="242268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r>
              <a:rPr lang="en-GB"/>
              <a:t> </a:t>
            </a:r>
            <a:r>
              <a:rPr lang="en-GB" b="1">
                <a:solidFill>
                  <a:srgbClr val="3366FF"/>
                </a:solidFill>
              </a:rPr>
              <a:t>UKNF Meeting 3</a:t>
            </a:r>
            <a:r>
              <a:rPr lang="en-GB" b="1" baseline="30000">
                <a:solidFill>
                  <a:srgbClr val="3366FF"/>
                </a:solidFill>
              </a:rPr>
              <a:t>rd</a:t>
            </a:r>
            <a:r>
              <a:rPr lang="en-GB" b="1">
                <a:solidFill>
                  <a:srgbClr val="3366FF"/>
                </a:solidFill>
              </a:rPr>
              <a:t> October 2007</a:t>
            </a:r>
          </a:p>
        </p:txBody>
      </p:sp>
      <p:sp>
        <p:nvSpPr>
          <p:cNvPr id="5" name="Footer Placeholder 4"/>
          <p:cNvSpPr>
            <a:spLocks noGrp="1"/>
          </p:cNvSpPr>
          <p:nvPr>
            <p:ph type="ftr" sz="quarter" idx="11"/>
          </p:nvPr>
        </p:nvSpPr>
        <p:spPr/>
        <p:txBody>
          <a:bodyPr/>
          <a:lstStyle>
            <a:lvl1pPr>
              <a:defRPr/>
            </a:lvl1pPr>
          </a:lstStyle>
          <a:p>
            <a:r>
              <a:rPr lang="en-GB"/>
              <a:t>Ajit Kurup</a:t>
            </a:r>
          </a:p>
        </p:txBody>
      </p:sp>
    </p:spTree>
    <p:extLst>
      <p:ext uri="{BB962C8B-B14F-4D97-AF65-F5344CB8AC3E}">
        <p14:creationId xmlns:p14="http://schemas.microsoft.com/office/powerpoint/2010/main" val="15349022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2139950" y="2824163"/>
            <a:ext cx="38528625" cy="2422683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3" name="Date Placeholder 2"/>
          <p:cNvSpPr>
            <a:spLocks noGrp="1"/>
          </p:cNvSpPr>
          <p:nvPr>
            <p:ph type="dt" sz="half" idx="10"/>
          </p:nvPr>
        </p:nvSpPr>
        <p:spPr>
          <a:xfrm>
            <a:off x="14582775" y="27951113"/>
            <a:ext cx="13395325" cy="1409700"/>
          </a:xfrm>
        </p:spPr>
        <p:txBody>
          <a:bodyPr/>
          <a:lstStyle>
            <a:lvl1pPr>
              <a:defRPr/>
            </a:lvl1pPr>
          </a:lstStyle>
          <a:p>
            <a:r>
              <a:rPr lang="en-GB"/>
              <a:t> </a:t>
            </a:r>
            <a:r>
              <a:rPr lang="en-GB" b="1">
                <a:solidFill>
                  <a:srgbClr val="3366FF"/>
                </a:solidFill>
              </a:rPr>
              <a:t>UKNF Meeting 3</a:t>
            </a:r>
            <a:r>
              <a:rPr lang="en-GB" b="1" baseline="30000">
                <a:solidFill>
                  <a:srgbClr val="3366FF"/>
                </a:solidFill>
              </a:rPr>
              <a:t>rd</a:t>
            </a:r>
            <a:r>
              <a:rPr lang="en-GB" b="1">
                <a:solidFill>
                  <a:srgbClr val="3366FF"/>
                </a:solidFill>
              </a:rPr>
              <a:t> October 2007</a:t>
            </a:r>
          </a:p>
        </p:txBody>
      </p:sp>
      <p:sp>
        <p:nvSpPr>
          <p:cNvPr id="4" name="Footer Placeholder 3"/>
          <p:cNvSpPr>
            <a:spLocks noGrp="1"/>
          </p:cNvSpPr>
          <p:nvPr>
            <p:ph type="ftr" sz="quarter" idx="11"/>
          </p:nvPr>
        </p:nvSpPr>
        <p:spPr>
          <a:xfrm>
            <a:off x="2654300" y="27951113"/>
            <a:ext cx="4824413" cy="1409700"/>
          </a:xfrm>
        </p:spPr>
        <p:txBody>
          <a:bodyPr/>
          <a:lstStyle>
            <a:lvl1pPr>
              <a:defRPr/>
            </a:lvl1pPr>
          </a:lstStyle>
          <a:p>
            <a:r>
              <a:rPr lang="en-GB"/>
              <a:t>Ajit Kurup</a:t>
            </a:r>
          </a:p>
        </p:txBody>
      </p:sp>
    </p:spTree>
    <p:extLst>
      <p:ext uri="{BB962C8B-B14F-4D97-AF65-F5344CB8AC3E}">
        <p14:creationId xmlns:p14="http://schemas.microsoft.com/office/powerpoint/2010/main" val="30097601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r>
              <a:rPr lang="en-GB"/>
              <a:t> </a:t>
            </a:r>
            <a:r>
              <a:rPr lang="en-GB" b="1">
                <a:solidFill>
                  <a:srgbClr val="3366FF"/>
                </a:solidFill>
              </a:rPr>
              <a:t>UKNF Meeting 3</a:t>
            </a:r>
            <a:r>
              <a:rPr lang="en-GB" b="1" baseline="30000">
                <a:solidFill>
                  <a:srgbClr val="3366FF"/>
                </a:solidFill>
              </a:rPr>
              <a:t>rd</a:t>
            </a:r>
            <a:r>
              <a:rPr lang="en-GB" b="1">
                <a:solidFill>
                  <a:srgbClr val="3366FF"/>
                </a:solidFill>
              </a:rPr>
              <a:t> October 2007</a:t>
            </a:r>
          </a:p>
        </p:txBody>
      </p:sp>
      <p:sp>
        <p:nvSpPr>
          <p:cNvPr id="5" name="Footer Placeholder 4"/>
          <p:cNvSpPr>
            <a:spLocks noGrp="1"/>
          </p:cNvSpPr>
          <p:nvPr>
            <p:ph type="ftr" sz="quarter" idx="11"/>
          </p:nvPr>
        </p:nvSpPr>
        <p:spPr/>
        <p:txBody>
          <a:bodyPr/>
          <a:lstStyle>
            <a:lvl1pPr>
              <a:defRPr/>
            </a:lvl1pPr>
          </a:lstStyle>
          <a:p>
            <a:r>
              <a:rPr lang="en-GB"/>
              <a:t>Ajit Kurup</a:t>
            </a:r>
          </a:p>
        </p:txBody>
      </p:sp>
    </p:spTree>
    <p:extLst>
      <p:ext uri="{BB962C8B-B14F-4D97-AF65-F5344CB8AC3E}">
        <p14:creationId xmlns:p14="http://schemas.microsoft.com/office/powerpoint/2010/main" val="3647882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381375" y="19457988"/>
            <a:ext cx="36387088" cy="6013450"/>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3381375" y="12833350"/>
            <a:ext cx="36387088" cy="6624638"/>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r>
              <a:rPr lang="en-GB"/>
              <a:t> </a:t>
            </a:r>
            <a:r>
              <a:rPr lang="en-GB" b="1">
                <a:solidFill>
                  <a:srgbClr val="3366FF"/>
                </a:solidFill>
              </a:rPr>
              <a:t>UKNF Meeting 3</a:t>
            </a:r>
            <a:r>
              <a:rPr lang="en-GB" b="1" baseline="30000">
                <a:solidFill>
                  <a:srgbClr val="3366FF"/>
                </a:solidFill>
              </a:rPr>
              <a:t>rd</a:t>
            </a:r>
            <a:r>
              <a:rPr lang="en-GB" b="1">
                <a:solidFill>
                  <a:srgbClr val="3366FF"/>
                </a:solidFill>
              </a:rPr>
              <a:t> October 2007</a:t>
            </a:r>
          </a:p>
        </p:txBody>
      </p:sp>
      <p:sp>
        <p:nvSpPr>
          <p:cNvPr id="5" name="Footer Placeholder 4"/>
          <p:cNvSpPr>
            <a:spLocks noGrp="1"/>
          </p:cNvSpPr>
          <p:nvPr>
            <p:ph type="ftr" sz="quarter" idx="11"/>
          </p:nvPr>
        </p:nvSpPr>
        <p:spPr/>
        <p:txBody>
          <a:bodyPr/>
          <a:lstStyle>
            <a:lvl1pPr>
              <a:defRPr/>
            </a:lvl1pPr>
          </a:lstStyle>
          <a:p>
            <a:r>
              <a:rPr lang="en-GB"/>
              <a:t>Ajit Kurup</a:t>
            </a:r>
          </a:p>
        </p:txBody>
      </p:sp>
    </p:spTree>
    <p:extLst>
      <p:ext uri="{BB962C8B-B14F-4D97-AF65-F5344CB8AC3E}">
        <p14:creationId xmlns:p14="http://schemas.microsoft.com/office/powerpoint/2010/main" val="31587928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2139950" y="5753100"/>
            <a:ext cx="19188113" cy="21297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21480463" y="5753100"/>
            <a:ext cx="19188112" cy="21297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lvl1pPr>
              <a:defRPr/>
            </a:lvl1pPr>
          </a:lstStyle>
          <a:p>
            <a:r>
              <a:rPr lang="en-GB"/>
              <a:t> </a:t>
            </a:r>
            <a:r>
              <a:rPr lang="en-GB" b="1">
                <a:solidFill>
                  <a:srgbClr val="3366FF"/>
                </a:solidFill>
              </a:rPr>
              <a:t>UKNF Meeting 3</a:t>
            </a:r>
            <a:r>
              <a:rPr lang="en-GB" b="1" baseline="30000">
                <a:solidFill>
                  <a:srgbClr val="3366FF"/>
                </a:solidFill>
              </a:rPr>
              <a:t>rd</a:t>
            </a:r>
            <a:r>
              <a:rPr lang="en-GB" b="1">
                <a:solidFill>
                  <a:srgbClr val="3366FF"/>
                </a:solidFill>
              </a:rPr>
              <a:t> October 2007</a:t>
            </a:r>
          </a:p>
        </p:txBody>
      </p:sp>
      <p:sp>
        <p:nvSpPr>
          <p:cNvPr id="6" name="Footer Placeholder 5"/>
          <p:cNvSpPr>
            <a:spLocks noGrp="1"/>
          </p:cNvSpPr>
          <p:nvPr>
            <p:ph type="ftr" sz="quarter" idx="11"/>
          </p:nvPr>
        </p:nvSpPr>
        <p:spPr/>
        <p:txBody>
          <a:bodyPr/>
          <a:lstStyle>
            <a:lvl1pPr>
              <a:defRPr/>
            </a:lvl1pPr>
          </a:lstStyle>
          <a:p>
            <a:r>
              <a:rPr lang="en-GB"/>
              <a:t>Ajit Kurup</a:t>
            </a:r>
          </a:p>
        </p:txBody>
      </p:sp>
    </p:spTree>
    <p:extLst>
      <p:ext uri="{BB962C8B-B14F-4D97-AF65-F5344CB8AC3E}">
        <p14:creationId xmlns:p14="http://schemas.microsoft.com/office/powerpoint/2010/main" val="2737316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39950" y="1212850"/>
            <a:ext cx="38528625" cy="5046663"/>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2139950" y="6778625"/>
            <a:ext cx="18915063" cy="28241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139950" y="9602788"/>
            <a:ext cx="18915063" cy="174466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21745575" y="6778625"/>
            <a:ext cx="18923000" cy="28241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21745575" y="9602788"/>
            <a:ext cx="18923000" cy="174466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lvl1pPr>
              <a:defRPr/>
            </a:lvl1pPr>
          </a:lstStyle>
          <a:p>
            <a:r>
              <a:rPr lang="en-GB"/>
              <a:t> </a:t>
            </a:r>
            <a:r>
              <a:rPr lang="en-GB" b="1">
                <a:solidFill>
                  <a:srgbClr val="3366FF"/>
                </a:solidFill>
              </a:rPr>
              <a:t>UKNF Meeting 3</a:t>
            </a:r>
            <a:r>
              <a:rPr lang="en-GB" b="1" baseline="30000">
                <a:solidFill>
                  <a:srgbClr val="3366FF"/>
                </a:solidFill>
              </a:rPr>
              <a:t>rd</a:t>
            </a:r>
            <a:r>
              <a:rPr lang="en-GB" b="1">
                <a:solidFill>
                  <a:srgbClr val="3366FF"/>
                </a:solidFill>
              </a:rPr>
              <a:t> October 2007</a:t>
            </a:r>
          </a:p>
        </p:txBody>
      </p:sp>
      <p:sp>
        <p:nvSpPr>
          <p:cNvPr id="8" name="Footer Placeholder 7"/>
          <p:cNvSpPr>
            <a:spLocks noGrp="1"/>
          </p:cNvSpPr>
          <p:nvPr>
            <p:ph type="ftr" sz="quarter" idx="11"/>
          </p:nvPr>
        </p:nvSpPr>
        <p:spPr/>
        <p:txBody>
          <a:bodyPr/>
          <a:lstStyle>
            <a:lvl1pPr>
              <a:defRPr/>
            </a:lvl1pPr>
          </a:lstStyle>
          <a:p>
            <a:r>
              <a:rPr lang="en-GB"/>
              <a:t>Ajit Kurup</a:t>
            </a:r>
          </a:p>
        </p:txBody>
      </p:sp>
    </p:spTree>
    <p:extLst>
      <p:ext uri="{BB962C8B-B14F-4D97-AF65-F5344CB8AC3E}">
        <p14:creationId xmlns:p14="http://schemas.microsoft.com/office/powerpoint/2010/main" val="28088533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lvl1pPr>
              <a:defRPr/>
            </a:lvl1pPr>
          </a:lstStyle>
          <a:p>
            <a:r>
              <a:rPr lang="en-GB"/>
              <a:t> </a:t>
            </a:r>
            <a:r>
              <a:rPr lang="en-GB" b="1">
                <a:solidFill>
                  <a:srgbClr val="3366FF"/>
                </a:solidFill>
              </a:rPr>
              <a:t>UKNF Meeting 3</a:t>
            </a:r>
            <a:r>
              <a:rPr lang="en-GB" b="1" baseline="30000">
                <a:solidFill>
                  <a:srgbClr val="3366FF"/>
                </a:solidFill>
              </a:rPr>
              <a:t>rd</a:t>
            </a:r>
            <a:r>
              <a:rPr lang="en-GB" b="1">
                <a:solidFill>
                  <a:srgbClr val="3366FF"/>
                </a:solidFill>
              </a:rPr>
              <a:t> October 2007</a:t>
            </a:r>
          </a:p>
        </p:txBody>
      </p:sp>
      <p:sp>
        <p:nvSpPr>
          <p:cNvPr id="4" name="Footer Placeholder 3"/>
          <p:cNvSpPr>
            <a:spLocks noGrp="1"/>
          </p:cNvSpPr>
          <p:nvPr>
            <p:ph type="ftr" sz="quarter" idx="11"/>
          </p:nvPr>
        </p:nvSpPr>
        <p:spPr/>
        <p:txBody>
          <a:bodyPr/>
          <a:lstStyle>
            <a:lvl1pPr>
              <a:defRPr/>
            </a:lvl1pPr>
          </a:lstStyle>
          <a:p>
            <a:r>
              <a:rPr lang="en-GB"/>
              <a:t>Ajit Kurup</a:t>
            </a:r>
          </a:p>
        </p:txBody>
      </p:sp>
    </p:spTree>
    <p:extLst>
      <p:ext uri="{BB962C8B-B14F-4D97-AF65-F5344CB8AC3E}">
        <p14:creationId xmlns:p14="http://schemas.microsoft.com/office/powerpoint/2010/main" val="28071674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r>
              <a:rPr lang="en-GB"/>
              <a:t> </a:t>
            </a:r>
            <a:r>
              <a:rPr lang="en-GB" b="1">
                <a:solidFill>
                  <a:srgbClr val="3366FF"/>
                </a:solidFill>
              </a:rPr>
              <a:t>UKNF Meeting 3</a:t>
            </a:r>
            <a:r>
              <a:rPr lang="en-GB" b="1" baseline="30000">
                <a:solidFill>
                  <a:srgbClr val="3366FF"/>
                </a:solidFill>
              </a:rPr>
              <a:t>rd</a:t>
            </a:r>
            <a:r>
              <a:rPr lang="en-GB" b="1">
                <a:solidFill>
                  <a:srgbClr val="3366FF"/>
                </a:solidFill>
              </a:rPr>
              <a:t> October 2007</a:t>
            </a:r>
          </a:p>
        </p:txBody>
      </p:sp>
      <p:sp>
        <p:nvSpPr>
          <p:cNvPr id="3" name="Footer Placeholder 2"/>
          <p:cNvSpPr>
            <a:spLocks noGrp="1"/>
          </p:cNvSpPr>
          <p:nvPr>
            <p:ph type="ftr" sz="quarter" idx="11"/>
          </p:nvPr>
        </p:nvSpPr>
        <p:spPr/>
        <p:txBody>
          <a:bodyPr/>
          <a:lstStyle>
            <a:lvl1pPr>
              <a:defRPr/>
            </a:lvl1pPr>
          </a:lstStyle>
          <a:p>
            <a:r>
              <a:rPr lang="en-GB"/>
              <a:t>Ajit Kurup</a:t>
            </a:r>
          </a:p>
        </p:txBody>
      </p:sp>
    </p:spTree>
    <p:extLst>
      <p:ext uri="{BB962C8B-B14F-4D97-AF65-F5344CB8AC3E}">
        <p14:creationId xmlns:p14="http://schemas.microsoft.com/office/powerpoint/2010/main" val="8818857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39950" y="1204913"/>
            <a:ext cx="14084300" cy="513080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16737013" y="1204913"/>
            <a:ext cx="23931562" cy="258445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2139950" y="6335713"/>
            <a:ext cx="14084300" cy="207137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r>
              <a:rPr lang="en-GB"/>
              <a:t> </a:t>
            </a:r>
            <a:r>
              <a:rPr lang="en-GB" b="1">
                <a:solidFill>
                  <a:srgbClr val="3366FF"/>
                </a:solidFill>
              </a:rPr>
              <a:t>UKNF Meeting 3</a:t>
            </a:r>
            <a:r>
              <a:rPr lang="en-GB" b="1" baseline="30000">
                <a:solidFill>
                  <a:srgbClr val="3366FF"/>
                </a:solidFill>
              </a:rPr>
              <a:t>rd</a:t>
            </a:r>
            <a:r>
              <a:rPr lang="en-GB" b="1">
                <a:solidFill>
                  <a:srgbClr val="3366FF"/>
                </a:solidFill>
              </a:rPr>
              <a:t> October 2007</a:t>
            </a:r>
          </a:p>
        </p:txBody>
      </p:sp>
      <p:sp>
        <p:nvSpPr>
          <p:cNvPr id="6" name="Footer Placeholder 5"/>
          <p:cNvSpPr>
            <a:spLocks noGrp="1"/>
          </p:cNvSpPr>
          <p:nvPr>
            <p:ph type="ftr" sz="quarter" idx="11"/>
          </p:nvPr>
        </p:nvSpPr>
        <p:spPr/>
        <p:txBody>
          <a:bodyPr/>
          <a:lstStyle>
            <a:lvl1pPr>
              <a:defRPr/>
            </a:lvl1pPr>
          </a:lstStyle>
          <a:p>
            <a:r>
              <a:rPr lang="en-GB"/>
              <a:t>Ajit Kurup</a:t>
            </a:r>
          </a:p>
        </p:txBody>
      </p:sp>
    </p:spTree>
    <p:extLst>
      <p:ext uri="{BB962C8B-B14F-4D97-AF65-F5344CB8AC3E}">
        <p14:creationId xmlns:p14="http://schemas.microsoft.com/office/powerpoint/2010/main" val="11208052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1525" y="21196300"/>
            <a:ext cx="25684163" cy="2501900"/>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8391525" y="2705100"/>
            <a:ext cx="25684163" cy="181689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1525" y="23698200"/>
            <a:ext cx="25684163" cy="355441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r>
              <a:rPr lang="en-GB"/>
              <a:t> </a:t>
            </a:r>
            <a:r>
              <a:rPr lang="en-GB" b="1">
                <a:solidFill>
                  <a:srgbClr val="3366FF"/>
                </a:solidFill>
              </a:rPr>
              <a:t>UKNF Meeting 3</a:t>
            </a:r>
            <a:r>
              <a:rPr lang="en-GB" b="1" baseline="30000">
                <a:solidFill>
                  <a:srgbClr val="3366FF"/>
                </a:solidFill>
              </a:rPr>
              <a:t>rd</a:t>
            </a:r>
            <a:r>
              <a:rPr lang="en-GB" b="1">
                <a:solidFill>
                  <a:srgbClr val="3366FF"/>
                </a:solidFill>
              </a:rPr>
              <a:t> October 2007</a:t>
            </a:r>
          </a:p>
        </p:txBody>
      </p:sp>
      <p:sp>
        <p:nvSpPr>
          <p:cNvPr id="6" name="Footer Placeholder 5"/>
          <p:cNvSpPr>
            <a:spLocks noGrp="1"/>
          </p:cNvSpPr>
          <p:nvPr>
            <p:ph type="ftr" sz="quarter" idx="11"/>
          </p:nvPr>
        </p:nvSpPr>
        <p:spPr/>
        <p:txBody>
          <a:bodyPr/>
          <a:lstStyle>
            <a:lvl1pPr>
              <a:defRPr/>
            </a:lvl1pPr>
          </a:lstStyle>
          <a:p>
            <a:r>
              <a:rPr lang="en-GB"/>
              <a:t>Ajit Kurup</a:t>
            </a:r>
          </a:p>
        </p:txBody>
      </p:sp>
    </p:spTree>
    <p:extLst>
      <p:ext uri="{BB962C8B-B14F-4D97-AF65-F5344CB8AC3E}">
        <p14:creationId xmlns:p14="http://schemas.microsoft.com/office/powerpoint/2010/main" val="23288052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accent2">
                <a:gamma/>
                <a:shade val="46275"/>
                <a:invGamma/>
              </a:schemeClr>
            </a:gs>
            <a:gs pos="50000">
              <a:schemeClr val="accent2"/>
            </a:gs>
            <a:gs pos="100000">
              <a:schemeClr val="accent2">
                <a:gamma/>
                <a:shade val="46275"/>
                <a:invGamma/>
              </a:schemeClr>
            </a:gs>
          </a:gsLst>
          <a:lin ang="5400000" scaled="1"/>
        </a:gradFill>
        <a:effectLst/>
      </p:bgPr>
    </p:bg>
    <p:spTree>
      <p:nvGrpSpPr>
        <p:cNvPr id="1" name=""/>
        <p:cNvGrpSpPr/>
        <p:nvPr/>
      </p:nvGrpSpPr>
      <p:grpSpPr>
        <a:xfrm>
          <a:off x="0" y="0"/>
          <a:ext cx="0" cy="0"/>
          <a:chOff x="0" y="0"/>
          <a:chExt cx="0" cy="0"/>
        </a:xfrm>
      </p:grpSpPr>
      <p:sp>
        <p:nvSpPr>
          <p:cNvPr id="14339" name="Rectangle 3"/>
          <p:cNvSpPr>
            <a:spLocks noGrp="1" noChangeArrowheads="1"/>
          </p:cNvSpPr>
          <p:nvPr>
            <p:ph type="body" idx="1"/>
          </p:nvPr>
        </p:nvSpPr>
        <p:spPr bwMode="auto">
          <a:xfrm>
            <a:off x="2139950" y="5753100"/>
            <a:ext cx="38528625" cy="21297900"/>
          </a:xfrm>
          <a:prstGeom prst="rect">
            <a:avLst/>
          </a:prstGeom>
          <a:noFill/>
          <a:ln w="28575">
            <a:solidFill>
              <a:srgbClr val="990099"/>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17639" tIns="208820" rIns="417639" bIns="2088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pic>
        <p:nvPicPr>
          <p:cNvPr id="14349" name="Picture 13" descr="logo"/>
          <p:cNvPicPr>
            <a:picLocks noChangeAspect="1" noChangeArrowheads="1"/>
          </p:cNvPicPr>
          <p:nvPr userDrawn="1"/>
        </p:nvPicPr>
        <p:blipFill>
          <a:blip r:embed="rId14">
            <a:extLst>
              <a:ext uri="{28A0092B-C50C-407E-A947-70E740481C1C}">
                <a14:useLocalDpi xmlns:a14="http://schemas.microsoft.com/office/drawing/2010/main" val="0"/>
              </a:ext>
            </a:extLst>
          </a:blip>
          <a:srcRect l="2921" t="7878" r="4112" b="11818"/>
          <a:stretch>
            <a:fillRect/>
          </a:stretch>
        </p:blipFill>
        <p:spPr bwMode="auto">
          <a:xfrm>
            <a:off x="663575" y="741363"/>
            <a:ext cx="6380163" cy="1857375"/>
          </a:xfrm>
          <a:prstGeom prst="rect">
            <a:avLst/>
          </a:prstGeom>
          <a:noFill/>
          <a:extLst>
            <a:ext uri="{909E8E84-426E-40DD-AFC4-6F175D3DCCD1}">
              <a14:hiddenFill xmlns:a14="http://schemas.microsoft.com/office/drawing/2010/main">
                <a:solidFill>
                  <a:srgbClr val="FFFFFF"/>
                </a:solidFill>
              </a14:hiddenFill>
            </a:ext>
          </a:extLst>
        </p:spPr>
      </p:pic>
      <p:sp>
        <p:nvSpPr>
          <p:cNvPr id="14338" name="Rectangle 2"/>
          <p:cNvSpPr>
            <a:spLocks noGrp="1" noChangeArrowheads="1"/>
          </p:cNvSpPr>
          <p:nvPr>
            <p:ph type="title"/>
          </p:nvPr>
        </p:nvSpPr>
        <p:spPr bwMode="auto">
          <a:xfrm>
            <a:off x="2139950" y="2824163"/>
            <a:ext cx="38528625" cy="2903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17639" tIns="208820" rIns="417639" bIns="208820" numCol="1" anchor="b" anchorCtr="0" compatLnSpc="1">
            <a:prstTxWarp prst="textNoShape">
              <a:avLst/>
            </a:prstTxWarp>
            <a:spAutoFit/>
          </a:bodyPr>
          <a:lstStyle/>
          <a:p>
            <a:pPr lvl="0"/>
            <a:r>
              <a:rPr lang="en-GB" smtClean="0"/>
              <a:t>Click to edit Master title style</a:t>
            </a:r>
          </a:p>
        </p:txBody>
      </p:sp>
      <p:sp>
        <p:nvSpPr>
          <p:cNvPr id="14340" name="Rectangle 4"/>
          <p:cNvSpPr>
            <a:spLocks noGrp="1" noChangeArrowheads="1"/>
          </p:cNvSpPr>
          <p:nvPr>
            <p:ph type="dt" sz="half" idx="2"/>
          </p:nvPr>
        </p:nvSpPr>
        <p:spPr bwMode="auto">
          <a:xfrm>
            <a:off x="14582775" y="27951113"/>
            <a:ext cx="13395325" cy="1409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417639" tIns="208820" rIns="417639" bIns="208820" numCol="1" anchor="t" anchorCtr="0" compatLnSpc="1">
            <a:prstTxWarp prst="textNoShape">
              <a:avLst/>
            </a:prstTxWarp>
            <a:spAutoFit/>
          </a:bodyPr>
          <a:lstStyle>
            <a:lvl1pPr defTabSz="4173538">
              <a:defRPr sz="6500"/>
            </a:lvl1pPr>
          </a:lstStyle>
          <a:p>
            <a:r>
              <a:rPr lang="en-GB"/>
              <a:t> </a:t>
            </a:r>
            <a:r>
              <a:rPr lang="en-GB" b="1">
                <a:solidFill>
                  <a:srgbClr val="3366FF"/>
                </a:solidFill>
              </a:rPr>
              <a:t>UKNF Meeting 3</a:t>
            </a:r>
            <a:r>
              <a:rPr lang="en-GB" b="1" baseline="30000">
                <a:solidFill>
                  <a:srgbClr val="3366FF"/>
                </a:solidFill>
              </a:rPr>
              <a:t>rd</a:t>
            </a:r>
            <a:r>
              <a:rPr lang="en-GB" b="1">
                <a:solidFill>
                  <a:srgbClr val="3366FF"/>
                </a:solidFill>
              </a:rPr>
              <a:t> October 2007</a:t>
            </a:r>
          </a:p>
        </p:txBody>
      </p:sp>
      <p:sp>
        <p:nvSpPr>
          <p:cNvPr id="14341" name="Rectangle 5"/>
          <p:cNvSpPr>
            <a:spLocks noGrp="1" noChangeArrowheads="1"/>
          </p:cNvSpPr>
          <p:nvPr>
            <p:ph type="ftr" sz="quarter" idx="3"/>
          </p:nvPr>
        </p:nvSpPr>
        <p:spPr bwMode="auto">
          <a:xfrm>
            <a:off x="2654300" y="27951113"/>
            <a:ext cx="4824413" cy="1409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417639" tIns="208820" rIns="417639" bIns="208820" numCol="1" anchor="t" anchorCtr="0" compatLnSpc="1">
            <a:prstTxWarp prst="textNoShape">
              <a:avLst/>
            </a:prstTxWarp>
            <a:spAutoFit/>
          </a:bodyPr>
          <a:lstStyle>
            <a:lvl1pPr defTabSz="4173538">
              <a:defRPr sz="6500" b="1">
                <a:solidFill>
                  <a:srgbClr val="3366FF"/>
                </a:solidFill>
              </a:defRPr>
            </a:lvl1pPr>
          </a:lstStyle>
          <a:p>
            <a:r>
              <a:rPr lang="en-GB"/>
              <a:t>Ajit Kurup</a:t>
            </a:r>
          </a:p>
        </p:txBody>
      </p:sp>
      <p:sp>
        <p:nvSpPr>
          <p:cNvPr id="14344" name="Text Box 8"/>
          <p:cNvSpPr txBox="1">
            <a:spLocks noChangeArrowheads="1"/>
          </p:cNvSpPr>
          <p:nvPr userDrawn="1"/>
        </p:nvSpPr>
        <p:spPr bwMode="auto">
          <a:xfrm>
            <a:off x="35901313" y="28052713"/>
            <a:ext cx="5734050" cy="129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17639" tIns="0" rIns="417639" bIns="208820" anchor="ctr"/>
          <a:lstStyle>
            <a:lvl1pPr defTabSz="4173538">
              <a:defRPr>
                <a:solidFill>
                  <a:schemeClr val="tx1"/>
                </a:solidFill>
                <a:latin typeface="Arial" pitchFamily="34" charset="0"/>
              </a:defRPr>
            </a:lvl1pPr>
            <a:lvl2pPr marL="2087563" defTabSz="4173538">
              <a:defRPr>
                <a:solidFill>
                  <a:schemeClr val="tx1"/>
                </a:solidFill>
                <a:latin typeface="Arial" pitchFamily="34" charset="0"/>
              </a:defRPr>
            </a:lvl2pPr>
            <a:lvl3pPr marL="4173538" defTabSz="4173538">
              <a:defRPr>
                <a:solidFill>
                  <a:schemeClr val="tx1"/>
                </a:solidFill>
                <a:latin typeface="Arial" pitchFamily="34" charset="0"/>
              </a:defRPr>
            </a:lvl3pPr>
            <a:lvl4pPr marL="6267450" defTabSz="4173538">
              <a:defRPr>
                <a:solidFill>
                  <a:schemeClr val="tx1"/>
                </a:solidFill>
                <a:latin typeface="Arial" pitchFamily="34" charset="0"/>
              </a:defRPr>
            </a:lvl4pPr>
            <a:lvl5pPr marL="8353425" defTabSz="4173538">
              <a:defRPr>
                <a:solidFill>
                  <a:schemeClr val="tx1"/>
                </a:solidFill>
                <a:latin typeface="Arial" pitchFamily="34" charset="0"/>
              </a:defRPr>
            </a:lvl5pPr>
            <a:lvl6pPr marL="8810625" defTabSz="4173538" fontAlgn="base">
              <a:spcBef>
                <a:spcPct val="0"/>
              </a:spcBef>
              <a:spcAft>
                <a:spcPct val="0"/>
              </a:spcAft>
              <a:defRPr>
                <a:solidFill>
                  <a:schemeClr val="tx1"/>
                </a:solidFill>
                <a:latin typeface="Arial" pitchFamily="34" charset="0"/>
              </a:defRPr>
            </a:lvl6pPr>
            <a:lvl7pPr marL="9267825" defTabSz="4173538" fontAlgn="base">
              <a:spcBef>
                <a:spcPct val="0"/>
              </a:spcBef>
              <a:spcAft>
                <a:spcPct val="0"/>
              </a:spcAft>
              <a:defRPr>
                <a:solidFill>
                  <a:schemeClr val="tx1"/>
                </a:solidFill>
                <a:latin typeface="Arial" pitchFamily="34" charset="0"/>
              </a:defRPr>
            </a:lvl7pPr>
            <a:lvl8pPr marL="9725025" defTabSz="4173538" fontAlgn="base">
              <a:spcBef>
                <a:spcPct val="0"/>
              </a:spcBef>
              <a:spcAft>
                <a:spcPct val="0"/>
              </a:spcAft>
              <a:defRPr>
                <a:solidFill>
                  <a:schemeClr val="tx1"/>
                </a:solidFill>
                <a:latin typeface="Arial" pitchFamily="34" charset="0"/>
              </a:defRPr>
            </a:lvl8pPr>
            <a:lvl9pPr marL="10182225" defTabSz="4173538" fontAlgn="base">
              <a:spcBef>
                <a:spcPct val="0"/>
              </a:spcBef>
              <a:spcAft>
                <a:spcPct val="0"/>
              </a:spcAft>
              <a:defRPr>
                <a:solidFill>
                  <a:schemeClr val="tx1"/>
                </a:solidFill>
                <a:latin typeface="Arial" pitchFamily="34" charset="0"/>
              </a:defRPr>
            </a:lvl9pPr>
          </a:lstStyle>
          <a:p>
            <a:pPr>
              <a:spcBef>
                <a:spcPct val="50000"/>
              </a:spcBef>
            </a:pPr>
            <a:r>
              <a:rPr lang="en-GB" sz="6500" b="1">
                <a:solidFill>
                  <a:srgbClr val="3366FF"/>
                </a:solidFill>
              </a:rPr>
              <a:t>Page</a:t>
            </a:r>
            <a:r>
              <a:rPr lang="en-GB" sz="8200" b="1">
                <a:solidFill>
                  <a:srgbClr val="3366FF"/>
                </a:solidFill>
              </a:rPr>
              <a:t> </a:t>
            </a:r>
            <a:fld id="{3F385CA8-1963-4076-95CC-1DFEC66150EE}" type="slidenum">
              <a:rPr lang="en-GB" sz="6500" b="1">
                <a:solidFill>
                  <a:srgbClr val="3366FF"/>
                </a:solidFill>
              </a:rPr>
              <a:pPr>
                <a:spcBef>
                  <a:spcPct val="50000"/>
                </a:spcBef>
              </a:pPr>
              <a:t>‹#›</a:t>
            </a:fld>
            <a:endParaRPr lang="en-GB" sz="6500" b="1">
              <a:solidFill>
                <a:srgbClr val="3366FF"/>
              </a:solidFill>
            </a:endParaRPr>
          </a:p>
        </p:txBody>
      </p:sp>
      <p:sp>
        <p:nvSpPr>
          <p:cNvPr id="14346" name="Text Box 10"/>
          <p:cNvSpPr txBox="1">
            <a:spLocks noChangeArrowheads="1"/>
          </p:cNvSpPr>
          <p:nvPr userDrawn="1"/>
        </p:nvSpPr>
        <p:spPr bwMode="auto">
          <a:xfrm>
            <a:off x="7389813" y="715963"/>
            <a:ext cx="28028900" cy="1697037"/>
          </a:xfrm>
          <a:prstGeom prst="rect">
            <a:avLst/>
          </a:prstGeom>
          <a:noFill/>
          <a:ln w="28575">
            <a:solidFill>
              <a:srgbClr val="990099"/>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417639" tIns="208820" rIns="417639" bIns="208820">
            <a:spAutoFit/>
          </a:bodyPr>
          <a:lstStyle>
            <a:lvl1pPr defTabSz="4173538">
              <a:defRPr>
                <a:solidFill>
                  <a:schemeClr val="tx1"/>
                </a:solidFill>
                <a:latin typeface="Arial" pitchFamily="34" charset="0"/>
              </a:defRPr>
            </a:lvl1pPr>
            <a:lvl2pPr marL="2087563" defTabSz="4173538">
              <a:defRPr>
                <a:solidFill>
                  <a:schemeClr val="tx1"/>
                </a:solidFill>
                <a:latin typeface="Arial" pitchFamily="34" charset="0"/>
              </a:defRPr>
            </a:lvl2pPr>
            <a:lvl3pPr marL="4173538" defTabSz="4173538">
              <a:defRPr>
                <a:solidFill>
                  <a:schemeClr val="tx1"/>
                </a:solidFill>
                <a:latin typeface="Arial" pitchFamily="34" charset="0"/>
              </a:defRPr>
            </a:lvl3pPr>
            <a:lvl4pPr marL="6267450" defTabSz="4173538">
              <a:defRPr>
                <a:solidFill>
                  <a:schemeClr val="tx1"/>
                </a:solidFill>
                <a:latin typeface="Arial" pitchFamily="34" charset="0"/>
              </a:defRPr>
            </a:lvl4pPr>
            <a:lvl5pPr marL="8353425" defTabSz="4173538">
              <a:defRPr>
                <a:solidFill>
                  <a:schemeClr val="tx1"/>
                </a:solidFill>
                <a:latin typeface="Arial" pitchFamily="34" charset="0"/>
              </a:defRPr>
            </a:lvl5pPr>
            <a:lvl6pPr marL="8810625" defTabSz="4173538" fontAlgn="base">
              <a:spcBef>
                <a:spcPct val="0"/>
              </a:spcBef>
              <a:spcAft>
                <a:spcPct val="0"/>
              </a:spcAft>
              <a:defRPr>
                <a:solidFill>
                  <a:schemeClr val="tx1"/>
                </a:solidFill>
                <a:latin typeface="Arial" pitchFamily="34" charset="0"/>
              </a:defRPr>
            </a:lvl6pPr>
            <a:lvl7pPr marL="9267825" defTabSz="4173538" fontAlgn="base">
              <a:spcBef>
                <a:spcPct val="0"/>
              </a:spcBef>
              <a:spcAft>
                <a:spcPct val="0"/>
              </a:spcAft>
              <a:defRPr>
                <a:solidFill>
                  <a:schemeClr val="tx1"/>
                </a:solidFill>
                <a:latin typeface="Arial" pitchFamily="34" charset="0"/>
              </a:defRPr>
            </a:lvl7pPr>
            <a:lvl8pPr marL="9725025" defTabSz="4173538" fontAlgn="base">
              <a:spcBef>
                <a:spcPct val="0"/>
              </a:spcBef>
              <a:spcAft>
                <a:spcPct val="0"/>
              </a:spcAft>
              <a:defRPr>
                <a:solidFill>
                  <a:schemeClr val="tx1"/>
                </a:solidFill>
                <a:latin typeface="Arial" pitchFamily="34" charset="0"/>
              </a:defRPr>
            </a:lvl8pPr>
            <a:lvl9pPr marL="10182225" defTabSz="4173538" fontAlgn="base">
              <a:spcBef>
                <a:spcPct val="0"/>
              </a:spcBef>
              <a:spcAft>
                <a:spcPct val="0"/>
              </a:spcAft>
              <a:defRPr>
                <a:solidFill>
                  <a:schemeClr val="tx1"/>
                </a:solidFill>
                <a:latin typeface="Arial" pitchFamily="34" charset="0"/>
              </a:defRPr>
            </a:lvl9pPr>
          </a:lstStyle>
          <a:p>
            <a:pPr algn="ctr"/>
            <a:r>
              <a:rPr lang="en-GB" sz="8200">
                <a:solidFill>
                  <a:srgbClr val="3366FF"/>
                </a:solidFill>
                <a:latin typeface="Arial Black" pitchFamily="34" charset="0"/>
              </a:rPr>
              <a:t>Status of the RFQ (i.e. the 4-vane cold model)</a:t>
            </a:r>
          </a:p>
        </p:txBody>
      </p:sp>
      <p:pic>
        <p:nvPicPr>
          <p:cNvPr id="14350" name="Picture 14" descr="logo"/>
          <p:cNvPicPr>
            <a:picLocks noChangeAspect="1" noChangeArrowheads="1"/>
          </p:cNvPicPr>
          <p:nvPr userDrawn="1"/>
        </p:nvPicPr>
        <p:blipFill>
          <a:blip r:embed="rId15">
            <a:extLst>
              <a:ext uri="{28A0092B-C50C-407E-A947-70E740481C1C}">
                <a14:useLocalDpi xmlns:a14="http://schemas.microsoft.com/office/drawing/2010/main" val="0"/>
              </a:ext>
            </a:extLst>
          </a:blip>
          <a:srcRect l="58565" b="1819"/>
          <a:stretch>
            <a:fillRect/>
          </a:stretch>
        </p:blipFill>
        <p:spPr bwMode="auto">
          <a:xfrm>
            <a:off x="35780663" y="1055688"/>
            <a:ext cx="6715125" cy="1252537"/>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hf sldNum="0" hdr="0"/>
  <p:txStyles>
    <p:titleStyle>
      <a:lvl1pPr algn="ctr" defTabSz="4173538" rtl="0" fontAlgn="base">
        <a:spcBef>
          <a:spcPct val="0"/>
        </a:spcBef>
        <a:spcAft>
          <a:spcPct val="0"/>
        </a:spcAft>
        <a:defRPr sz="16300">
          <a:solidFill>
            <a:srgbClr val="5EB5BC"/>
          </a:solidFill>
          <a:latin typeface="+mj-lt"/>
          <a:ea typeface="+mj-ea"/>
          <a:cs typeface="+mj-cs"/>
        </a:defRPr>
      </a:lvl1pPr>
      <a:lvl2pPr algn="ctr" defTabSz="4173538" rtl="0" fontAlgn="base">
        <a:spcBef>
          <a:spcPct val="0"/>
        </a:spcBef>
        <a:spcAft>
          <a:spcPct val="0"/>
        </a:spcAft>
        <a:defRPr sz="16300">
          <a:solidFill>
            <a:srgbClr val="5EB5BC"/>
          </a:solidFill>
          <a:latin typeface="Arial Black" pitchFamily="34" charset="0"/>
        </a:defRPr>
      </a:lvl2pPr>
      <a:lvl3pPr algn="ctr" defTabSz="4173538" rtl="0" fontAlgn="base">
        <a:spcBef>
          <a:spcPct val="0"/>
        </a:spcBef>
        <a:spcAft>
          <a:spcPct val="0"/>
        </a:spcAft>
        <a:defRPr sz="16300">
          <a:solidFill>
            <a:srgbClr val="5EB5BC"/>
          </a:solidFill>
          <a:latin typeface="Arial Black" pitchFamily="34" charset="0"/>
        </a:defRPr>
      </a:lvl3pPr>
      <a:lvl4pPr algn="ctr" defTabSz="4173538" rtl="0" fontAlgn="base">
        <a:spcBef>
          <a:spcPct val="0"/>
        </a:spcBef>
        <a:spcAft>
          <a:spcPct val="0"/>
        </a:spcAft>
        <a:defRPr sz="16300">
          <a:solidFill>
            <a:srgbClr val="5EB5BC"/>
          </a:solidFill>
          <a:latin typeface="Arial Black" pitchFamily="34" charset="0"/>
        </a:defRPr>
      </a:lvl4pPr>
      <a:lvl5pPr algn="ctr" defTabSz="4173538" rtl="0" fontAlgn="base">
        <a:spcBef>
          <a:spcPct val="0"/>
        </a:spcBef>
        <a:spcAft>
          <a:spcPct val="0"/>
        </a:spcAft>
        <a:defRPr sz="16300">
          <a:solidFill>
            <a:srgbClr val="5EB5BC"/>
          </a:solidFill>
          <a:latin typeface="Arial Black" pitchFamily="34" charset="0"/>
        </a:defRPr>
      </a:lvl5pPr>
      <a:lvl6pPr marL="457200" algn="ctr" defTabSz="4173538" rtl="0" fontAlgn="base">
        <a:spcBef>
          <a:spcPct val="0"/>
        </a:spcBef>
        <a:spcAft>
          <a:spcPct val="0"/>
        </a:spcAft>
        <a:defRPr sz="16300">
          <a:solidFill>
            <a:srgbClr val="5EB5BC"/>
          </a:solidFill>
          <a:latin typeface="Arial Black" pitchFamily="34" charset="0"/>
        </a:defRPr>
      </a:lvl6pPr>
      <a:lvl7pPr marL="914400" algn="ctr" defTabSz="4173538" rtl="0" fontAlgn="base">
        <a:spcBef>
          <a:spcPct val="0"/>
        </a:spcBef>
        <a:spcAft>
          <a:spcPct val="0"/>
        </a:spcAft>
        <a:defRPr sz="16300">
          <a:solidFill>
            <a:srgbClr val="5EB5BC"/>
          </a:solidFill>
          <a:latin typeface="Arial Black" pitchFamily="34" charset="0"/>
        </a:defRPr>
      </a:lvl7pPr>
      <a:lvl8pPr marL="1371600" algn="ctr" defTabSz="4173538" rtl="0" fontAlgn="base">
        <a:spcBef>
          <a:spcPct val="0"/>
        </a:spcBef>
        <a:spcAft>
          <a:spcPct val="0"/>
        </a:spcAft>
        <a:defRPr sz="16300">
          <a:solidFill>
            <a:srgbClr val="5EB5BC"/>
          </a:solidFill>
          <a:latin typeface="Arial Black" pitchFamily="34" charset="0"/>
        </a:defRPr>
      </a:lvl8pPr>
      <a:lvl9pPr marL="1828800" algn="ctr" defTabSz="4173538" rtl="0" fontAlgn="base">
        <a:spcBef>
          <a:spcPct val="0"/>
        </a:spcBef>
        <a:spcAft>
          <a:spcPct val="0"/>
        </a:spcAft>
        <a:defRPr sz="16300">
          <a:solidFill>
            <a:srgbClr val="5EB5BC"/>
          </a:solidFill>
          <a:latin typeface="Arial Black" pitchFamily="34" charset="0"/>
        </a:defRPr>
      </a:lvl9pPr>
    </p:titleStyle>
    <p:bodyStyle>
      <a:lvl1pPr marL="1563688" indent="-1563688" algn="l" defTabSz="4173538" rtl="0" fontAlgn="base">
        <a:spcBef>
          <a:spcPct val="20000"/>
        </a:spcBef>
        <a:spcAft>
          <a:spcPct val="0"/>
        </a:spcAft>
        <a:buChar char="•"/>
        <a:defRPr sz="11700">
          <a:solidFill>
            <a:schemeClr val="accent1"/>
          </a:solidFill>
          <a:latin typeface="+mn-lt"/>
          <a:ea typeface="+mn-ea"/>
          <a:cs typeface="+mn-cs"/>
        </a:defRPr>
      </a:lvl1pPr>
      <a:lvl2pPr marL="3392488" indent="-1304925" algn="l" defTabSz="4173538" rtl="0" fontAlgn="base">
        <a:spcBef>
          <a:spcPct val="20000"/>
        </a:spcBef>
        <a:spcAft>
          <a:spcPct val="0"/>
        </a:spcAft>
        <a:buChar char="–"/>
        <a:defRPr sz="11100">
          <a:solidFill>
            <a:schemeClr val="accent1"/>
          </a:solidFill>
          <a:latin typeface="+mn-lt"/>
        </a:defRPr>
      </a:lvl2pPr>
      <a:lvl3pPr marL="5219700" indent="-1046163" algn="l" defTabSz="4173538" rtl="0" fontAlgn="base">
        <a:spcBef>
          <a:spcPct val="20000"/>
        </a:spcBef>
        <a:spcAft>
          <a:spcPct val="0"/>
        </a:spcAft>
        <a:buChar char="•"/>
        <a:defRPr sz="10100">
          <a:solidFill>
            <a:schemeClr val="accent1"/>
          </a:solidFill>
          <a:latin typeface="+mn-lt"/>
        </a:defRPr>
      </a:lvl3pPr>
      <a:lvl4pPr marL="7307263" indent="-1039813" algn="l" defTabSz="4173538" rtl="0" fontAlgn="base">
        <a:spcBef>
          <a:spcPct val="20000"/>
        </a:spcBef>
        <a:spcAft>
          <a:spcPct val="0"/>
        </a:spcAft>
        <a:buChar char="–"/>
        <a:defRPr sz="9100">
          <a:solidFill>
            <a:schemeClr val="accent1"/>
          </a:solidFill>
          <a:latin typeface="+mn-lt"/>
        </a:defRPr>
      </a:lvl4pPr>
      <a:lvl5pPr marL="9394825" indent="-1041400" algn="l" defTabSz="4173538" rtl="0" fontAlgn="base">
        <a:spcBef>
          <a:spcPct val="20000"/>
        </a:spcBef>
        <a:spcAft>
          <a:spcPct val="0"/>
        </a:spcAft>
        <a:buChar char="»"/>
        <a:defRPr sz="8200">
          <a:solidFill>
            <a:schemeClr val="accent1"/>
          </a:solidFill>
          <a:latin typeface="+mn-lt"/>
        </a:defRPr>
      </a:lvl5pPr>
      <a:lvl6pPr marL="9852025" indent="-1041400" algn="l" defTabSz="4173538" rtl="0" fontAlgn="base">
        <a:spcBef>
          <a:spcPct val="20000"/>
        </a:spcBef>
        <a:spcAft>
          <a:spcPct val="0"/>
        </a:spcAft>
        <a:buChar char="»"/>
        <a:defRPr sz="8200">
          <a:solidFill>
            <a:schemeClr val="accent1"/>
          </a:solidFill>
          <a:latin typeface="+mn-lt"/>
        </a:defRPr>
      </a:lvl6pPr>
      <a:lvl7pPr marL="10309225" indent="-1041400" algn="l" defTabSz="4173538" rtl="0" fontAlgn="base">
        <a:spcBef>
          <a:spcPct val="20000"/>
        </a:spcBef>
        <a:spcAft>
          <a:spcPct val="0"/>
        </a:spcAft>
        <a:buChar char="»"/>
        <a:defRPr sz="8200">
          <a:solidFill>
            <a:schemeClr val="accent1"/>
          </a:solidFill>
          <a:latin typeface="+mn-lt"/>
        </a:defRPr>
      </a:lvl7pPr>
      <a:lvl8pPr marL="10766425" indent="-1041400" algn="l" defTabSz="4173538" rtl="0" fontAlgn="base">
        <a:spcBef>
          <a:spcPct val="20000"/>
        </a:spcBef>
        <a:spcAft>
          <a:spcPct val="0"/>
        </a:spcAft>
        <a:buChar char="»"/>
        <a:defRPr sz="8200">
          <a:solidFill>
            <a:schemeClr val="accent1"/>
          </a:solidFill>
          <a:latin typeface="+mn-lt"/>
        </a:defRPr>
      </a:lvl8pPr>
      <a:lvl9pPr marL="11223625" indent="-1041400" algn="l" defTabSz="4173538" rtl="0" fontAlgn="base">
        <a:spcBef>
          <a:spcPct val="20000"/>
        </a:spcBef>
        <a:spcAft>
          <a:spcPct val="0"/>
        </a:spcAft>
        <a:buChar char="»"/>
        <a:defRPr sz="8200">
          <a:solidFill>
            <a:schemeClr val="accent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3.png"/><Relationship Id="rId13" Type="http://schemas.openxmlformats.org/officeDocument/2006/relationships/image" Target="../media/image12.png"/><Relationship Id="rId18" Type="http://schemas.openxmlformats.org/officeDocument/2006/relationships/image" Target="../media/image17.gif"/><Relationship Id="rId3" Type="http://schemas.openxmlformats.org/officeDocument/2006/relationships/image" Target="../media/image4.jpeg"/><Relationship Id="rId7" Type="http://schemas.openxmlformats.org/officeDocument/2006/relationships/oleObject" Target="../embeddings/oleObject1.bin"/><Relationship Id="rId12" Type="http://schemas.openxmlformats.org/officeDocument/2006/relationships/image" Target="../media/image11.png"/><Relationship Id="rId17" Type="http://schemas.openxmlformats.org/officeDocument/2006/relationships/image" Target="../media/image16.png"/><Relationship Id="rId2" Type="http://schemas.openxmlformats.org/officeDocument/2006/relationships/slideLayout" Target="../slideLayouts/slideLayout12.xml"/><Relationship Id="rId16" Type="http://schemas.openxmlformats.org/officeDocument/2006/relationships/image" Target="../media/image15.png"/><Relationship Id="rId1" Type="http://schemas.openxmlformats.org/officeDocument/2006/relationships/vmlDrawing" Target="../drawings/vmlDrawing1.vml"/><Relationship Id="rId6" Type="http://schemas.openxmlformats.org/officeDocument/2006/relationships/image" Target="../media/image7.png"/><Relationship Id="rId11" Type="http://schemas.openxmlformats.org/officeDocument/2006/relationships/image" Target="../media/image10.png"/><Relationship Id="rId5" Type="http://schemas.openxmlformats.org/officeDocument/2006/relationships/image" Target="../media/image6.png"/><Relationship Id="rId15" Type="http://schemas.openxmlformats.org/officeDocument/2006/relationships/image" Target="../media/image14.png"/><Relationship Id="rId10" Type="http://schemas.openxmlformats.org/officeDocument/2006/relationships/image" Target="../media/image9.png"/><Relationship Id="rId4" Type="http://schemas.openxmlformats.org/officeDocument/2006/relationships/image" Target="../media/image5.jpeg"/><Relationship Id="rId9" Type="http://schemas.openxmlformats.org/officeDocument/2006/relationships/image" Target="../media/image8.png"/><Relationship Id="rId1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57" name="Text Box 9"/>
          <p:cNvSpPr txBox="1">
            <a:spLocks noChangeArrowheads="1"/>
          </p:cNvSpPr>
          <p:nvPr/>
        </p:nvSpPr>
        <p:spPr bwMode="auto">
          <a:xfrm>
            <a:off x="7248525" y="2947988"/>
            <a:ext cx="28327350" cy="263771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31750">
                <a:solidFill>
                  <a:srgbClr val="990099"/>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17639" tIns="208820" rIns="417639" bIns="208820">
            <a:spAutoFit/>
          </a:bodyPr>
          <a:lstStyle>
            <a:lvl1pPr defTabSz="4173538">
              <a:defRPr>
                <a:solidFill>
                  <a:schemeClr val="tx1"/>
                </a:solidFill>
                <a:latin typeface="Arial" pitchFamily="34" charset="0"/>
              </a:defRPr>
            </a:lvl1pPr>
            <a:lvl2pPr marL="2087563" defTabSz="4173538">
              <a:defRPr>
                <a:solidFill>
                  <a:schemeClr val="tx1"/>
                </a:solidFill>
                <a:latin typeface="Arial" pitchFamily="34" charset="0"/>
              </a:defRPr>
            </a:lvl2pPr>
            <a:lvl3pPr marL="4173538" defTabSz="4173538">
              <a:defRPr>
                <a:solidFill>
                  <a:schemeClr val="tx1"/>
                </a:solidFill>
                <a:latin typeface="Arial" pitchFamily="34" charset="0"/>
              </a:defRPr>
            </a:lvl3pPr>
            <a:lvl4pPr marL="6267450" defTabSz="4173538">
              <a:defRPr>
                <a:solidFill>
                  <a:schemeClr val="tx1"/>
                </a:solidFill>
                <a:latin typeface="Arial" pitchFamily="34" charset="0"/>
              </a:defRPr>
            </a:lvl4pPr>
            <a:lvl5pPr marL="8353425" defTabSz="4173538">
              <a:defRPr>
                <a:solidFill>
                  <a:schemeClr val="tx1"/>
                </a:solidFill>
                <a:latin typeface="Arial" pitchFamily="34" charset="0"/>
              </a:defRPr>
            </a:lvl5pPr>
            <a:lvl6pPr marL="8810625" defTabSz="4173538" fontAlgn="base">
              <a:spcBef>
                <a:spcPct val="0"/>
              </a:spcBef>
              <a:spcAft>
                <a:spcPct val="0"/>
              </a:spcAft>
              <a:defRPr>
                <a:solidFill>
                  <a:schemeClr val="tx1"/>
                </a:solidFill>
                <a:latin typeface="Arial" pitchFamily="34" charset="0"/>
              </a:defRPr>
            </a:lvl6pPr>
            <a:lvl7pPr marL="9267825" defTabSz="4173538" fontAlgn="base">
              <a:spcBef>
                <a:spcPct val="0"/>
              </a:spcBef>
              <a:spcAft>
                <a:spcPct val="0"/>
              </a:spcAft>
              <a:defRPr>
                <a:solidFill>
                  <a:schemeClr val="tx1"/>
                </a:solidFill>
                <a:latin typeface="Arial" pitchFamily="34" charset="0"/>
              </a:defRPr>
            </a:lvl7pPr>
            <a:lvl8pPr marL="9725025" defTabSz="4173538" fontAlgn="base">
              <a:spcBef>
                <a:spcPct val="0"/>
              </a:spcBef>
              <a:spcAft>
                <a:spcPct val="0"/>
              </a:spcAft>
              <a:defRPr>
                <a:solidFill>
                  <a:schemeClr val="tx1"/>
                </a:solidFill>
                <a:latin typeface="Arial" pitchFamily="34" charset="0"/>
              </a:defRPr>
            </a:lvl8pPr>
            <a:lvl9pPr marL="10182225" defTabSz="4173538" fontAlgn="base">
              <a:spcBef>
                <a:spcPct val="0"/>
              </a:spcBef>
              <a:spcAft>
                <a:spcPct val="0"/>
              </a:spcAft>
              <a:defRPr>
                <a:solidFill>
                  <a:schemeClr val="tx1"/>
                </a:solidFill>
                <a:latin typeface="Arial" pitchFamily="34" charset="0"/>
              </a:defRPr>
            </a:lvl9pPr>
          </a:lstStyle>
          <a:p>
            <a:pPr algn="ctr"/>
            <a:r>
              <a:rPr lang="en-GB" sz="4800" dirty="0">
                <a:solidFill>
                  <a:schemeClr val="accent1"/>
                </a:solidFill>
                <a:latin typeface="Arial Black" pitchFamily="34" charset="0"/>
              </a:rPr>
              <a:t>Ajit Kurup, </a:t>
            </a:r>
            <a:r>
              <a:rPr lang="en-GB" sz="4800" dirty="0">
                <a:solidFill>
                  <a:schemeClr val="accent1"/>
                </a:solidFill>
                <a:latin typeface="Arial Black" pitchFamily="34" charset="0"/>
              </a:rPr>
              <a:t>C. </a:t>
            </a:r>
            <a:r>
              <a:rPr lang="en-GB" sz="4800" dirty="0" err="1">
                <a:solidFill>
                  <a:schemeClr val="accent1"/>
                </a:solidFill>
                <a:latin typeface="Arial Black" pitchFamily="34" charset="0"/>
              </a:rPr>
              <a:t>Bontoiu</a:t>
            </a:r>
            <a:r>
              <a:rPr lang="en-GB" sz="4800" dirty="0">
                <a:solidFill>
                  <a:schemeClr val="accent1"/>
                </a:solidFill>
                <a:latin typeface="Arial Black" pitchFamily="34" charset="0"/>
              </a:rPr>
              <a:t>, M. </a:t>
            </a:r>
            <a:r>
              <a:rPr lang="en-GB" sz="4800" dirty="0" err="1">
                <a:solidFill>
                  <a:schemeClr val="accent1"/>
                </a:solidFill>
                <a:latin typeface="Arial Black" pitchFamily="34" charset="0"/>
              </a:rPr>
              <a:t>Aslaninejad</a:t>
            </a:r>
            <a:r>
              <a:rPr lang="en-GB" sz="4800" dirty="0">
                <a:solidFill>
                  <a:schemeClr val="accent1"/>
                </a:solidFill>
                <a:latin typeface="Arial Black" pitchFamily="34" charset="0"/>
              </a:rPr>
              <a:t>, J. </a:t>
            </a:r>
            <a:r>
              <a:rPr lang="en-GB" sz="4800" dirty="0" err="1">
                <a:solidFill>
                  <a:schemeClr val="accent1"/>
                </a:solidFill>
                <a:latin typeface="Arial Black" pitchFamily="34" charset="0"/>
              </a:rPr>
              <a:t>Pozimski</a:t>
            </a:r>
            <a:r>
              <a:rPr lang="en-GB" sz="4800" dirty="0" smtClean="0">
                <a:solidFill>
                  <a:schemeClr val="accent1"/>
                </a:solidFill>
                <a:latin typeface="Arial Black" pitchFamily="34" charset="0"/>
              </a:rPr>
              <a:t>, Imperial </a:t>
            </a:r>
            <a:r>
              <a:rPr lang="en-GB" sz="4800" dirty="0">
                <a:solidFill>
                  <a:schemeClr val="accent1"/>
                </a:solidFill>
                <a:latin typeface="Arial Black" pitchFamily="34" charset="0"/>
              </a:rPr>
              <a:t>College </a:t>
            </a:r>
            <a:r>
              <a:rPr lang="en-GB" sz="4800" dirty="0" smtClean="0">
                <a:solidFill>
                  <a:schemeClr val="accent1"/>
                </a:solidFill>
                <a:latin typeface="Arial Black" pitchFamily="34" charset="0"/>
              </a:rPr>
              <a:t>London</a:t>
            </a:r>
            <a:r>
              <a:rPr lang="en-GB" sz="4800" dirty="0" smtClean="0">
                <a:solidFill>
                  <a:schemeClr val="accent1"/>
                </a:solidFill>
                <a:latin typeface="Arial Black" pitchFamily="34" charset="0"/>
              </a:rPr>
              <a:t>.</a:t>
            </a:r>
          </a:p>
          <a:p>
            <a:pPr marL="914400" indent="-914400" algn="ctr">
              <a:buAutoNum type="alphaUcPeriod"/>
            </a:pPr>
            <a:r>
              <a:rPr lang="en-GB" sz="4800" dirty="0" err="1" smtClean="0">
                <a:solidFill>
                  <a:schemeClr val="accent1"/>
                </a:solidFill>
                <a:latin typeface="Arial Black" pitchFamily="34" charset="0"/>
              </a:rPr>
              <a:t>Bogacz</a:t>
            </a:r>
            <a:r>
              <a:rPr lang="en-GB" sz="4800" dirty="0">
                <a:solidFill>
                  <a:schemeClr val="accent1"/>
                </a:solidFill>
                <a:latin typeface="Arial Black" pitchFamily="34" charset="0"/>
              </a:rPr>
              <a:t>, V. S. </a:t>
            </a:r>
            <a:r>
              <a:rPr lang="en-GB" sz="4800" dirty="0" err="1">
                <a:solidFill>
                  <a:schemeClr val="accent1"/>
                </a:solidFill>
                <a:latin typeface="Arial Black" pitchFamily="34" charset="0"/>
              </a:rPr>
              <a:t>Morozov</a:t>
            </a:r>
            <a:r>
              <a:rPr lang="en-GB" sz="4800" dirty="0">
                <a:solidFill>
                  <a:schemeClr val="accent1"/>
                </a:solidFill>
                <a:latin typeface="Arial Black" pitchFamily="34" charset="0"/>
              </a:rPr>
              <a:t>, Y.R. </a:t>
            </a:r>
            <a:r>
              <a:rPr lang="en-GB" sz="4800" dirty="0" err="1">
                <a:solidFill>
                  <a:schemeClr val="accent1"/>
                </a:solidFill>
                <a:latin typeface="Arial Black" pitchFamily="34" charset="0"/>
              </a:rPr>
              <a:t>Roblin</a:t>
            </a:r>
            <a:r>
              <a:rPr lang="en-GB" sz="4800" dirty="0">
                <a:solidFill>
                  <a:schemeClr val="accent1"/>
                </a:solidFill>
                <a:latin typeface="Arial Black" pitchFamily="34" charset="0"/>
              </a:rPr>
              <a:t> Jefferson </a:t>
            </a:r>
            <a:r>
              <a:rPr lang="en-GB" sz="4800" dirty="0" smtClean="0">
                <a:solidFill>
                  <a:schemeClr val="accent1"/>
                </a:solidFill>
                <a:latin typeface="Arial Black" pitchFamily="34" charset="0"/>
              </a:rPr>
              <a:t>Laboratory</a:t>
            </a:r>
            <a:endParaRPr lang="en-GB" sz="4800" dirty="0">
              <a:solidFill>
                <a:schemeClr val="accent1"/>
              </a:solidFill>
              <a:latin typeface="Arial Black" pitchFamily="34" charset="0"/>
            </a:endParaRPr>
          </a:p>
          <a:p>
            <a:pPr algn="ctr"/>
            <a:r>
              <a:rPr lang="en-GB" sz="4800" dirty="0">
                <a:solidFill>
                  <a:schemeClr val="accent1"/>
                </a:solidFill>
                <a:latin typeface="Arial Black" pitchFamily="34" charset="0"/>
              </a:rPr>
              <a:t>K. B. Beard, Muons, Inc.</a:t>
            </a:r>
            <a:endParaRPr lang="en-GB" sz="4800" dirty="0">
              <a:solidFill>
                <a:schemeClr val="accent1"/>
              </a:solidFill>
              <a:latin typeface="Arial Black" pitchFamily="34" charset="0"/>
            </a:endParaRPr>
          </a:p>
        </p:txBody>
      </p:sp>
      <p:sp>
        <p:nvSpPr>
          <p:cNvPr id="2101" name="Text Box 53"/>
          <p:cNvSpPr txBox="1">
            <a:spLocks noChangeArrowheads="1"/>
          </p:cNvSpPr>
          <p:nvPr/>
        </p:nvSpPr>
        <p:spPr bwMode="auto">
          <a:xfrm>
            <a:off x="2390775" y="1095375"/>
            <a:ext cx="38033325" cy="1437381"/>
          </a:xfrm>
          <a:prstGeom prst="rect">
            <a:avLst/>
          </a:prstGeom>
          <a:noFill/>
          <a:ln w="82550">
            <a:solidFill>
              <a:srgbClr val="990099"/>
            </a:solidFill>
            <a:miter lim="800000"/>
            <a:headEnd/>
            <a:tailEnd/>
          </a:ln>
          <a:effectLst/>
          <a:scene3d>
            <a:camera prst="legacyObliqueTopRight"/>
            <a:lightRig rig="legacyFlat3" dir="b"/>
          </a:scene3d>
          <a:sp3d extrusionH="430200" prstMaterial="legacyMatte">
            <a:bevelT w="13500" h="13500" prst="angle"/>
            <a:bevelB w="13500" h="13500" prst="angle"/>
            <a:extrusionClr>
              <a:srgbClr val="990099"/>
            </a:extrusion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alpha val="50000"/>
                    </a:schemeClr>
                  </a:outerShdw>
                </a:effectLst>
              </a14:hiddenEffects>
            </a:ext>
          </a:extLst>
        </p:spPr>
        <p:txBody>
          <a:bodyPr lIns="417639" tIns="208820" rIns="417639" bIns="208820">
            <a:spAutoFit/>
            <a:flatTx/>
          </a:bodyPr>
          <a:lstStyle>
            <a:lvl1pPr defTabSz="4173538">
              <a:defRPr>
                <a:solidFill>
                  <a:schemeClr val="tx1"/>
                </a:solidFill>
                <a:latin typeface="Arial" pitchFamily="34" charset="0"/>
              </a:defRPr>
            </a:lvl1pPr>
            <a:lvl2pPr marL="2087563" defTabSz="4173538">
              <a:defRPr>
                <a:solidFill>
                  <a:schemeClr val="tx1"/>
                </a:solidFill>
                <a:latin typeface="Arial" pitchFamily="34" charset="0"/>
              </a:defRPr>
            </a:lvl2pPr>
            <a:lvl3pPr marL="4173538" defTabSz="4173538">
              <a:defRPr>
                <a:solidFill>
                  <a:schemeClr val="tx1"/>
                </a:solidFill>
                <a:latin typeface="Arial" pitchFamily="34" charset="0"/>
              </a:defRPr>
            </a:lvl3pPr>
            <a:lvl4pPr marL="6267450" defTabSz="4173538">
              <a:defRPr>
                <a:solidFill>
                  <a:schemeClr val="tx1"/>
                </a:solidFill>
                <a:latin typeface="Arial" pitchFamily="34" charset="0"/>
              </a:defRPr>
            </a:lvl4pPr>
            <a:lvl5pPr marL="8353425" defTabSz="4173538">
              <a:defRPr>
                <a:solidFill>
                  <a:schemeClr val="tx1"/>
                </a:solidFill>
                <a:latin typeface="Arial" pitchFamily="34" charset="0"/>
              </a:defRPr>
            </a:lvl5pPr>
            <a:lvl6pPr marL="8810625" defTabSz="4173538" fontAlgn="base">
              <a:spcBef>
                <a:spcPct val="0"/>
              </a:spcBef>
              <a:spcAft>
                <a:spcPct val="0"/>
              </a:spcAft>
              <a:defRPr>
                <a:solidFill>
                  <a:schemeClr val="tx1"/>
                </a:solidFill>
                <a:latin typeface="Arial" pitchFamily="34" charset="0"/>
              </a:defRPr>
            </a:lvl6pPr>
            <a:lvl7pPr marL="9267825" defTabSz="4173538" fontAlgn="base">
              <a:spcBef>
                <a:spcPct val="0"/>
              </a:spcBef>
              <a:spcAft>
                <a:spcPct val="0"/>
              </a:spcAft>
              <a:defRPr>
                <a:solidFill>
                  <a:schemeClr val="tx1"/>
                </a:solidFill>
                <a:latin typeface="Arial" pitchFamily="34" charset="0"/>
              </a:defRPr>
            </a:lvl7pPr>
            <a:lvl8pPr marL="9725025" defTabSz="4173538" fontAlgn="base">
              <a:spcBef>
                <a:spcPct val="0"/>
              </a:spcBef>
              <a:spcAft>
                <a:spcPct val="0"/>
              </a:spcAft>
              <a:defRPr>
                <a:solidFill>
                  <a:schemeClr val="tx1"/>
                </a:solidFill>
                <a:latin typeface="Arial" pitchFamily="34" charset="0"/>
              </a:defRPr>
            </a:lvl8pPr>
            <a:lvl9pPr marL="10182225" defTabSz="4173538" fontAlgn="base">
              <a:spcBef>
                <a:spcPct val="0"/>
              </a:spcBef>
              <a:spcAft>
                <a:spcPct val="0"/>
              </a:spcAft>
              <a:defRPr>
                <a:solidFill>
                  <a:schemeClr val="tx1"/>
                </a:solidFill>
                <a:latin typeface="Arial" pitchFamily="34" charset="0"/>
              </a:defRPr>
            </a:lvl9pPr>
          </a:lstStyle>
          <a:p>
            <a:pPr algn="ctr">
              <a:spcBef>
                <a:spcPct val="50000"/>
              </a:spcBef>
            </a:pPr>
            <a:r>
              <a:rPr lang="en-GB" sz="6600" dirty="0">
                <a:solidFill>
                  <a:schemeClr val="accent1"/>
                </a:solidFill>
                <a:latin typeface="Arial Black" pitchFamily="34" charset="0"/>
              </a:rPr>
              <a:t>The Muon Linac for the International Design Study for the Neutrino Factory.</a:t>
            </a:r>
            <a:endParaRPr lang="en-GB" sz="6600" dirty="0">
              <a:solidFill>
                <a:schemeClr val="accent1"/>
              </a:solidFill>
              <a:latin typeface="Arial Black" pitchFamily="34" charset="0"/>
            </a:endParaRPr>
          </a:p>
        </p:txBody>
      </p:sp>
      <p:sp>
        <p:nvSpPr>
          <p:cNvPr id="2111" name="Text Box 63"/>
          <p:cNvSpPr txBox="1">
            <a:spLocks noChangeArrowheads="1"/>
          </p:cNvSpPr>
          <p:nvPr/>
        </p:nvSpPr>
        <p:spPr bwMode="auto">
          <a:xfrm>
            <a:off x="776288" y="5793362"/>
            <a:ext cx="41232137" cy="3253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82550">
                <a:solidFill>
                  <a:srgbClr val="990099"/>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17639" tIns="208820" rIns="417639" bIns="208820">
            <a:spAutoFit/>
            <a:flatTx/>
          </a:bodyPr>
          <a:lstStyle>
            <a:lvl1pPr defTabSz="4173538">
              <a:defRPr>
                <a:solidFill>
                  <a:schemeClr val="tx1"/>
                </a:solidFill>
                <a:latin typeface="Arial" pitchFamily="34" charset="0"/>
              </a:defRPr>
            </a:lvl1pPr>
            <a:lvl2pPr marL="2087563" defTabSz="4173538">
              <a:defRPr>
                <a:solidFill>
                  <a:schemeClr val="tx1"/>
                </a:solidFill>
                <a:latin typeface="Arial" pitchFamily="34" charset="0"/>
              </a:defRPr>
            </a:lvl2pPr>
            <a:lvl3pPr marL="4173538" defTabSz="4173538">
              <a:defRPr>
                <a:solidFill>
                  <a:schemeClr val="tx1"/>
                </a:solidFill>
                <a:latin typeface="Arial" pitchFamily="34" charset="0"/>
              </a:defRPr>
            </a:lvl3pPr>
            <a:lvl4pPr marL="6267450" defTabSz="4173538">
              <a:defRPr>
                <a:solidFill>
                  <a:schemeClr val="tx1"/>
                </a:solidFill>
                <a:latin typeface="Arial" pitchFamily="34" charset="0"/>
              </a:defRPr>
            </a:lvl4pPr>
            <a:lvl5pPr marL="8353425" defTabSz="4173538">
              <a:defRPr>
                <a:solidFill>
                  <a:schemeClr val="tx1"/>
                </a:solidFill>
                <a:latin typeface="Arial" pitchFamily="34" charset="0"/>
              </a:defRPr>
            </a:lvl5pPr>
            <a:lvl6pPr marL="8810625" defTabSz="4173538" fontAlgn="base">
              <a:spcBef>
                <a:spcPct val="0"/>
              </a:spcBef>
              <a:spcAft>
                <a:spcPct val="0"/>
              </a:spcAft>
              <a:defRPr>
                <a:solidFill>
                  <a:schemeClr val="tx1"/>
                </a:solidFill>
                <a:latin typeface="Arial" pitchFamily="34" charset="0"/>
              </a:defRPr>
            </a:lvl6pPr>
            <a:lvl7pPr marL="9267825" defTabSz="4173538" fontAlgn="base">
              <a:spcBef>
                <a:spcPct val="0"/>
              </a:spcBef>
              <a:spcAft>
                <a:spcPct val="0"/>
              </a:spcAft>
              <a:defRPr>
                <a:solidFill>
                  <a:schemeClr val="tx1"/>
                </a:solidFill>
                <a:latin typeface="Arial" pitchFamily="34" charset="0"/>
              </a:defRPr>
            </a:lvl7pPr>
            <a:lvl8pPr marL="9725025" defTabSz="4173538" fontAlgn="base">
              <a:spcBef>
                <a:spcPct val="0"/>
              </a:spcBef>
              <a:spcAft>
                <a:spcPct val="0"/>
              </a:spcAft>
              <a:defRPr>
                <a:solidFill>
                  <a:schemeClr val="tx1"/>
                </a:solidFill>
                <a:latin typeface="Arial" pitchFamily="34" charset="0"/>
              </a:defRPr>
            </a:lvl8pPr>
            <a:lvl9pPr marL="10182225" defTabSz="4173538" fontAlgn="base">
              <a:spcBef>
                <a:spcPct val="0"/>
              </a:spcBef>
              <a:spcAft>
                <a:spcPct val="0"/>
              </a:spcAft>
              <a:defRPr>
                <a:solidFill>
                  <a:schemeClr val="tx1"/>
                </a:solidFill>
                <a:latin typeface="Arial" pitchFamily="34" charset="0"/>
              </a:defRPr>
            </a:lvl9pPr>
          </a:lstStyle>
          <a:p>
            <a:pPr>
              <a:spcBef>
                <a:spcPct val="50000"/>
              </a:spcBef>
            </a:pPr>
            <a:r>
              <a:rPr lang="en-GB" sz="4000" dirty="0" smtClean="0">
                <a:solidFill>
                  <a:schemeClr val="accent1"/>
                </a:solidFill>
                <a:effectLst>
                  <a:outerShdw blurRad="38100" dist="38100" dir="2700000" algn="tl">
                    <a:srgbClr val="000000"/>
                  </a:outerShdw>
                </a:effectLst>
                <a:latin typeface="Arial Black" pitchFamily="34" charset="0"/>
              </a:rPr>
              <a:t>ABSTRACT</a:t>
            </a:r>
          </a:p>
          <a:p>
            <a:pPr algn="just">
              <a:spcBef>
                <a:spcPct val="50000"/>
              </a:spcBef>
            </a:pPr>
            <a:r>
              <a:rPr lang="en-GB" sz="3200" dirty="0">
                <a:solidFill>
                  <a:schemeClr val="accent1"/>
                </a:solidFill>
                <a:latin typeface="Arial Black" pitchFamily="34" charset="0"/>
              </a:rPr>
              <a:t>The first stage of muon acceleration in the Neutrino Factory utilises a superconducting linac  to accelerate muons from 244 MeV to 900 MeV.  The linac was split into three types of cryomodules with decreasing magnetic fields and increasing amounts of RF voltage but with the design of the superconducting solenoid and RF cavities being the same for all cryomodules.  </a:t>
            </a:r>
            <a:r>
              <a:rPr lang="en-GB" sz="3200" dirty="0" smtClean="0">
                <a:solidFill>
                  <a:schemeClr val="accent1"/>
                </a:solidFill>
                <a:latin typeface="Arial Black" pitchFamily="34" charset="0"/>
              </a:rPr>
              <a:t>The </a:t>
            </a:r>
            <a:r>
              <a:rPr lang="en-GB" sz="3200" dirty="0">
                <a:solidFill>
                  <a:schemeClr val="accent1"/>
                </a:solidFill>
                <a:latin typeface="Arial Black" pitchFamily="34" charset="0"/>
              </a:rPr>
              <a:t>current status of the muon linac  for the International Design Study for the Neutrino Factory will be presented including a final lattice design of the linac and tracking simulations.</a:t>
            </a:r>
            <a:endParaRPr lang="en-GB" sz="3200" dirty="0">
              <a:solidFill>
                <a:schemeClr val="accent1"/>
              </a:solidFill>
              <a:latin typeface="Arial Black" pitchFamily="34" charset="0"/>
            </a:endParaRPr>
          </a:p>
        </p:txBody>
      </p:sp>
      <p:pic>
        <p:nvPicPr>
          <p:cNvPr id="2103" name="Picture 55" descr="IMP_ML_2CS_PS"/>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8710" y="26694859"/>
            <a:ext cx="7552493" cy="2233108"/>
          </a:xfrm>
          <a:prstGeom prst="rect">
            <a:avLst/>
          </a:prstGeom>
          <a:noFill/>
          <a:extLst>
            <a:ext uri="{909E8E84-426E-40DD-AFC4-6F175D3DCCD1}">
              <a14:hiddenFill xmlns:a14="http://schemas.microsoft.com/office/drawing/2010/main">
                <a:solidFill>
                  <a:srgbClr val="FFFFFF"/>
                </a:solidFill>
              </a14:hiddenFill>
            </a:ext>
          </a:extLst>
        </p:spPr>
      </p:pic>
      <p:sp>
        <p:nvSpPr>
          <p:cNvPr id="2415" name="Text Box 367"/>
          <p:cNvSpPr txBox="1">
            <a:spLocks noChangeArrowheads="1"/>
          </p:cNvSpPr>
          <p:nvPr/>
        </p:nvSpPr>
        <p:spPr bwMode="auto">
          <a:xfrm>
            <a:off x="32369760" y="18288000"/>
            <a:ext cx="8540840" cy="6915804"/>
          </a:xfrm>
          <a:prstGeom prst="rect">
            <a:avLst/>
          </a:prstGeom>
          <a:noFill/>
          <a:ln w="82550">
            <a:solidFill>
              <a:srgbClr val="990099"/>
            </a:solidFill>
            <a:miter lim="800000"/>
            <a:headEnd/>
            <a:tailEnd/>
          </a:ln>
          <a:effectLst/>
          <a:scene3d>
            <a:camera prst="legacyObliqueTopRight"/>
            <a:lightRig rig="legacyFlat3" dir="b"/>
          </a:scene3d>
          <a:sp3d extrusionH="430200" prstMaterial="legacyMatte">
            <a:bevelT w="13500" h="13500" prst="angle"/>
            <a:bevelB w="13500" h="13500" prst="angle"/>
            <a:extrusionClr>
              <a:srgbClr val="990099"/>
            </a:extrusion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417639" tIns="208820" rIns="417639" bIns="208820">
            <a:spAutoFit/>
            <a:flatTx/>
          </a:bodyPr>
          <a:lstStyle>
            <a:lvl1pPr defTabSz="4173538">
              <a:defRPr>
                <a:solidFill>
                  <a:schemeClr val="tx1"/>
                </a:solidFill>
                <a:latin typeface="Arial" pitchFamily="34" charset="0"/>
              </a:defRPr>
            </a:lvl1pPr>
            <a:lvl2pPr marL="2087563" defTabSz="4173538">
              <a:defRPr>
                <a:solidFill>
                  <a:schemeClr val="tx1"/>
                </a:solidFill>
                <a:latin typeface="Arial" pitchFamily="34" charset="0"/>
              </a:defRPr>
            </a:lvl2pPr>
            <a:lvl3pPr marL="4173538" defTabSz="4173538">
              <a:defRPr>
                <a:solidFill>
                  <a:schemeClr val="tx1"/>
                </a:solidFill>
                <a:latin typeface="Arial" pitchFamily="34" charset="0"/>
              </a:defRPr>
            </a:lvl3pPr>
            <a:lvl4pPr marL="6267450" defTabSz="4173538">
              <a:defRPr>
                <a:solidFill>
                  <a:schemeClr val="tx1"/>
                </a:solidFill>
                <a:latin typeface="Arial" pitchFamily="34" charset="0"/>
              </a:defRPr>
            </a:lvl4pPr>
            <a:lvl5pPr marL="8353425" defTabSz="4173538">
              <a:defRPr>
                <a:solidFill>
                  <a:schemeClr val="tx1"/>
                </a:solidFill>
                <a:latin typeface="Arial" pitchFamily="34" charset="0"/>
              </a:defRPr>
            </a:lvl5pPr>
            <a:lvl6pPr marL="8810625" defTabSz="4173538" fontAlgn="base">
              <a:spcBef>
                <a:spcPct val="0"/>
              </a:spcBef>
              <a:spcAft>
                <a:spcPct val="0"/>
              </a:spcAft>
              <a:defRPr>
                <a:solidFill>
                  <a:schemeClr val="tx1"/>
                </a:solidFill>
                <a:latin typeface="Arial" pitchFamily="34" charset="0"/>
              </a:defRPr>
            </a:lvl6pPr>
            <a:lvl7pPr marL="9267825" defTabSz="4173538" fontAlgn="base">
              <a:spcBef>
                <a:spcPct val="0"/>
              </a:spcBef>
              <a:spcAft>
                <a:spcPct val="0"/>
              </a:spcAft>
              <a:defRPr>
                <a:solidFill>
                  <a:schemeClr val="tx1"/>
                </a:solidFill>
                <a:latin typeface="Arial" pitchFamily="34" charset="0"/>
              </a:defRPr>
            </a:lvl7pPr>
            <a:lvl8pPr marL="9725025" defTabSz="4173538" fontAlgn="base">
              <a:spcBef>
                <a:spcPct val="0"/>
              </a:spcBef>
              <a:spcAft>
                <a:spcPct val="0"/>
              </a:spcAft>
              <a:defRPr>
                <a:solidFill>
                  <a:schemeClr val="tx1"/>
                </a:solidFill>
                <a:latin typeface="Arial" pitchFamily="34" charset="0"/>
              </a:defRPr>
            </a:lvl8pPr>
            <a:lvl9pPr marL="10182225" defTabSz="4173538" fontAlgn="base">
              <a:spcBef>
                <a:spcPct val="0"/>
              </a:spcBef>
              <a:spcAft>
                <a:spcPct val="0"/>
              </a:spcAft>
              <a:defRPr>
                <a:solidFill>
                  <a:schemeClr val="tx1"/>
                </a:solidFill>
                <a:latin typeface="Arial" pitchFamily="34" charset="0"/>
              </a:defRPr>
            </a:lvl9pPr>
          </a:lstStyle>
          <a:p>
            <a:pPr>
              <a:spcBef>
                <a:spcPct val="50000"/>
              </a:spcBef>
            </a:pPr>
            <a:r>
              <a:rPr lang="en-GB" sz="3200" dirty="0" smtClean="0">
                <a:solidFill>
                  <a:schemeClr val="accent1"/>
                </a:solidFill>
                <a:effectLst>
                  <a:outerShdw blurRad="38100" dist="38100" dir="2700000" algn="tl">
                    <a:srgbClr val="000000"/>
                  </a:outerShdw>
                </a:effectLst>
                <a:latin typeface="Arial Black" pitchFamily="34" charset="0"/>
              </a:rPr>
              <a:t>SUMMARY</a:t>
            </a:r>
            <a:endParaRPr lang="en-GB" sz="3200" dirty="0">
              <a:solidFill>
                <a:schemeClr val="accent1"/>
              </a:solidFill>
              <a:effectLst>
                <a:outerShdw blurRad="38100" dist="38100" dir="2700000" algn="tl">
                  <a:srgbClr val="000000"/>
                </a:outerShdw>
              </a:effectLst>
              <a:latin typeface="Arial Black" pitchFamily="34" charset="0"/>
            </a:endParaRPr>
          </a:p>
          <a:p>
            <a:pPr algn="just">
              <a:spcBef>
                <a:spcPct val="50000"/>
              </a:spcBef>
            </a:pPr>
            <a:r>
              <a:rPr lang="en-GB" sz="2000" dirty="0">
                <a:solidFill>
                  <a:schemeClr val="accent1"/>
                </a:solidFill>
                <a:latin typeface="Arial Black" pitchFamily="34" charset="0"/>
              </a:rPr>
              <a:t>A new design of the muon linac for the Neutrino Factory has been completed resulting in a linac shorter than the previous design.  Lattice calculations have been done and preliminary tracking simulations show signs of longitudinal phase space </a:t>
            </a:r>
            <a:r>
              <a:rPr lang="en-GB" sz="2000" dirty="0" err="1">
                <a:solidFill>
                  <a:schemeClr val="accent1"/>
                </a:solidFill>
                <a:latin typeface="Arial Black" pitchFamily="34" charset="0"/>
              </a:rPr>
              <a:t>filamentation</a:t>
            </a:r>
            <a:r>
              <a:rPr lang="en-GB" sz="2000" dirty="0">
                <a:solidFill>
                  <a:schemeClr val="accent1"/>
                </a:solidFill>
                <a:latin typeface="Arial Black" pitchFamily="34" charset="0"/>
              </a:rPr>
              <a:t>.  Further tracking studies are underway to optimise the phasing of the cavities to improve the transmission efficiency of the linac and to use a more realistic input beam from the output of the </a:t>
            </a:r>
            <a:r>
              <a:rPr lang="en-GB" sz="2000" dirty="0" smtClean="0">
                <a:solidFill>
                  <a:schemeClr val="accent1"/>
                </a:solidFill>
                <a:latin typeface="Arial Black" pitchFamily="34" charset="0"/>
              </a:rPr>
              <a:t>preceding </a:t>
            </a:r>
            <a:r>
              <a:rPr lang="en-GB" sz="2000" dirty="0">
                <a:solidFill>
                  <a:schemeClr val="accent1"/>
                </a:solidFill>
                <a:latin typeface="Arial Black" pitchFamily="34" charset="0"/>
              </a:rPr>
              <a:t>ionization cooling channel.</a:t>
            </a:r>
          </a:p>
          <a:p>
            <a:pPr algn="just">
              <a:spcBef>
                <a:spcPct val="50000"/>
              </a:spcBef>
            </a:pPr>
            <a:endParaRPr lang="en-GB" sz="2000" dirty="0">
              <a:solidFill>
                <a:schemeClr val="accent1"/>
              </a:solidFill>
              <a:latin typeface="Arial Black" pitchFamily="34" charset="0"/>
            </a:endParaRPr>
          </a:p>
          <a:p>
            <a:pPr algn="just">
              <a:spcBef>
                <a:spcPct val="50000"/>
              </a:spcBef>
            </a:pPr>
            <a:r>
              <a:rPr lang="en-GB" sz="2000" dirty="0">
                <a:solidFill>
                  <a:schemeClr val="accent1"/>
                </a:solidFill>
                <a:latin typeface="Arial Black" pitchFamily="34" charset="0"/>
              </a:rPr>
              <a:t>A cost estimate for the Neutrino Factory needs to be presented in the Reference Design Report which will be completed in 2013.  Work on costing the linac has started with defining the breakdown structure of its components, which needs to include all items from the cryomodules to heating and </a:t>
            </a:r>
            <a:r>
              <a:rPr lang="en-GB" sz="2000" dirty="0" smtClean="0">
                <a:solidFill>
                  <a:schemeClr val="accent1"/>
                </a:solidFill>
                <a:latin typeface="Arial Black" pitchFamily="34" charset="0"/>
              </a:rPr>
              <a:t>ventilation </a:t>
            </a:r>
            <a:r>
              <a:rPr lang="en-GB" sz="2000" dirty="0">
                <a:solidFill>
                  <a:schemeClr val="accent1"/>
                </a:solidFill>
                <a:latin typeface="Arial Black" pitchFamily="34" charset="0"/>
              </a:rPr>
              <a:t>services for the linac tunnel. </a:t>
            </a:r>
            <a:endParaRPr lang="en-GB" sz="2000" dirty="0">
              <a:solidFill>
                <a:schemeClr val="accent1"/>
              </a:solidFill>
              <a:latin typeface="Arial Black" pitchFamily="34" charset="0"/>
            </a:endParaRPr>
          </a:p>
        </p:txBody>
      </p:sp>
      <p:pic>
        <p:nvPicPr>
          <p:cNvPr id="1026" name="Picture 2" descr="C:\docs\IDS\Collaborators\Logos\JLab-logo.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591773" y="26854682"/>
            <a:ext cx="6590817" cy="1913463"/>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C:\docs\IDS\webPage\images\nufact-big.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895249" y="26572872"/>
            <a:ext cx="2664506" cy="2477082"/>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C:\docs\IDS\webPage\images\title-big.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771560" y="26720274"/>
            <a:ext cx="17432807" cy="2182278"/>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6" name="Group 69"/>
          <p:cNvGraphicFramePr>
            <a:graphicFrameLocks noGrp="1"/>
          </p:cNvGraphicFramePr>
          <p:nvPr>
            <p:extLst>
              <p:ext uri="{D42A27DB-BD31-4B8C-83A1-F6EECF244321}">
                <p14:modId xmlns:p14="http://schemas.microsoft.com/office/powerpoint/2010/main" val="3081893996"/>
              </p:ext>
            </p:extLst>
          </p:nvPr>
        </p:nvGraphicFramePr>
        <p:xfrm>
          <a:off x="23227502" y="9814666"/>
          <a:ext cx="9386164" cy="4470480"/>
        </p:xfrm>
        <a:graphic>
          <a:graphicData uri="http://schemas.openxmlformats.org/drawingml/2006/table">
            <a:tbl>
              <a:tblPr/>
              <a:tblGrid>
                <a:gridCol w="1140408"/>
                <a:gridCol w="2755813"/>
                <a:gridCol w="1829981"/>
                <a:gridCol w="1829981"/>
                <a:gridCol w="1829981"/>
              </a:tblGrid>
              <a:tr h="7017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2800" b="0" i="0" u="none" strike="noStrike" cap="none" normalizeH="0" baseline="0" dirty="0" smtClean="0">
                        <a:ln>
                          <a:noFill/>
                        </a:ln>
                        <a:solidFill>
                          <a:schemeClr val="accent1"/>
                        </a:solidFill>
                        <a:effectLst/>
                        <a:latin typeface="Arial" pitchFamily="34" charset="0"/>
                      </a:endParaRPr>
                    </a:p>
                  </a:txBody>
                  <a:tcPr marL="144000" marR="54000" marT="18000" marB="72000" horzOverflow="overflow">
                    <a:lnL w="76200" cap="flat" cmpd="sng" algn="ctr">
                      <a:solidFill>
                        <a:srgbClr val="7030A0"/>
                      </a:solidFill>
                      <a:prstDash val="solid"/>
                      <a:round/>
                      <a:headEnd type="none" w="med" len="med"/>
                      <a:tailEnd type="none" w="med" len="med"/>
                    </a:lnL>
                    <a:lnR w="38100" cap="flat" cmpd="sng" algn="ctr">
                      <a:solidFill>
                        <a:srgbClr val="7030A0"/>
                      </a:solidFill>
                      <a:prstDash val="solid"/>
                      <a:round/>
                      <a:headEnd type="none" w="med" len="med"/>
                      <a:tailEnd type="none" w="med" len="med"/>
                    </a:lnR>
                    <a:lnT w="76200" cap="flat" cmpd="sng" algn="ctr">
                      <a:solidFill>
                        <a:srgbClr val="7030A0"/>
                      </a:solidFill>
                      <a:prstDash val="solid"/>
                      <a:round/>
                      <a:headEnd type="none" w="med" len="med"/>
                      <a:tailEnd type="none" w="med" len="med"/>
                    </a:lnT>
                    <a:lnB w="38100" cap="flat" cmpd="sng" algn="ctr">
                      <a:solidFill>
                        <a:srgbClr val="7030A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1" i="0" u="none" strike="noStrike" cap="none" normalizeH="0" baseline="0" dirty="0" smtClean="0">
                          <a:ln>
                            <a:noFill/>
                          </a:ln>
                          <a:solidFill>
                            <a:schemeClr val="accent1"/>
                          </a:solidFill>
                          <a:effectLst/>
                          <a:latin typeface="Arial" pitchFamily="34" charset="0"/>
                        </a:rPr>
                        <a:t>Linac Section</a:t>
                      </a:r>
                    </a:p>
                  </a:txBody>
                  <a:tcPr marL="144000" marR="54000" marT="18000" marB="72000" horzOverflow="overflow">
                    <a:lnL w="38100" cap="flat" cmpd="sng" algn="ctr">
                      <a:solidFill>
                        <a:srgbClr val="7030A0"/>
                      </a:solidFill>
                      <a:prstDash val="solid"/>
                      <a:round/>
                      <a:headEnd type="none" w="med" len="med"/>
                      <a:tailEnd type="none" w="med" len="med"/>
                    </a:lnL>
                    <a:lnR w="38100" cap="flat" cmpd="sng" algn="ctr">
                      <a:solidFill>
                        <a:srgbClr val="7030A0"/>
                      </a:solidFill>
                      <a:prstDash val="solid"/>
                      <a:round/>
                      <a:headEnd type="none" w="med" len="med"/>
                      <a:tailEnd type="none" w="med" len="med"/>
                    </a:lnR>
                    <a:lnT w="76200" cap="flat" cmpd="sng" algn="ctr">
                      <a:solidFill>
                        <a:srgbClr val="7030A0"/>
                      </a:solidFill>
                      <a:prstDash val="solid"/>
                      <a:round/>
                      <a:headEnd type="none" w="med" len="med"/>
                      <a:tailEnd type="none" w="med" len="med"/>
                    </a:lnT>
                    <a:lnB w="38100" cap="flat" cmpd="sng" algn="ctr">
                      <a:solidFill>
                        <a:srgbClr val="7030A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1" i="0" u="none" strike="noStrike" cap="none" normalizeH="0" baseline="0" dirty="0" smtClean="0">
                          <a:ln>
                            <a:noFill/>
                          </a:ln>
                          <a:solidFill>
                            <a:schemeClr val="accent1"/>
                          </a:solidFill>
                          <a:effectLst/>
                          <a:latin typeface="Arial" pitchFamily="34" charset="0"/>
                        </a:rPr>
                        <a:t>Cell Length</a:t>
                      </a:r>
                    </a:p>
                  </a:txBody>
                  <a:tcPr marL="144000" marR="54000" marT="18000" marB="72000" horzOverflow="overflow">
                    <a:lnL w="38100" cap="flat" cmpd="sng" algn="ctr">
                      <a:solidFill>
                        <a:srgbClr val="7030A0"/>
                      </a:solidFill>
                      <a:prstDash val="solid"/>
                      <a:round/>
                      <a:headEnd type="none" w="med" len="med"/>
                      <a:tailEnd type="none" w="med" len="med"/>
                    </a:lnL>
                    <a:lnR w="38100" cap="flat" cmpd="sng" algn="ctr">
                      <a:solidFill>
                        <a:srgbClr val="7030A0"/>
                      </a:solidFill>
                      <a:prstDash val="solid"/>
                      <a:round/>
                      <a:headEnd type="none" w="med" len="med"/>
                      <a:tailEnd type="none" w="med" len="med"/>
                    </a:lnR>
                    <a:lnT w="76200" cap="flat" cmpd="sng" algn="ctr">
                      <a:solidFill>
                        <a:srgbClr val="7030A0"/>
                      </a:solidFill>
                      <a:prstDash val="solid"/>
                      <a:round/>
                      <a:headEnd type="none" w="med" len="med"/>
                      <a:tailEnd type="none" w="med" len="med"/>
                    </a:lnT>
                    <a:lnB w="38100" cap="flat" cmpd="sng" algn="ctr">
                      <a:solidFill>
                        <a:srgbClr val="7030A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1" i="0" u="none" strike="noStrike" cap="none" normalizeH="0" baseline="0" dirty="0" smtClean="0">
                          <a:ln>
                            <a:noFill/>
                          </a:ln>
                          <a:solidFill>
                            <a:schemeClr val="accent1"/>
                          </a:solidFill>
                          <a:effectLst/>
                          <a:latin typeface="Arial" pitchFamily="34" charset="0"/>
                        </a:rPr>
                        <a:t>No. of Solenoids</a:t>
                      </a:r>
                    </a:p>
                  </a:txBody>
                  <a:tcPr marL="144000" marR="54000" marT="18000" marB="72000" horzOverflow="overflow">
                    <a:lnL w="38100" cap="flat" cmpd="sng" algn="ctr">
                      <a:solidFill>
                        <a:srgbClr val="7030A0"/>
                      </a:solidFill>
                      <a:prstDash val="solid"/>
                      <a:round/>
                      <a:headEnd type="none" w="med" len="med"/>
                      <a:tailEnd type="none" w="med" len="med"/>
                    </a:lnL>
                    <a:lnR w="38100" cap="flat" cmpd="sng" algn="ctr">
                      <a:solidFill>
                        <a:srgbClr val="7030A0"/>
                      </a:solidFill>
                      <a:prstDash val="solid"/>
                      <a:round/>
                      <a:headEnd type="none" w="med" len="med"/>
                      <a:tailEnd type="none" w="med" len="med"/>
                    </a:lnR>
                    <a:lnT w="76200" cap="flat" cmpd="sng" algn="ctr">
                      <a:solidFill>
                        <a:srgbClr val="7030A0"/>
                      </a:solidFill>
                      <a:prstDash val="solid"/>
                      <a:round/>
                      <a:headEnd type="none" w="med" len="med"/>
                      <a:tailEnd type="none" w="med" len="med"/>
                    </a:lnT>
                    <a:lnB w="38100" cap="flat" cmpd="sng" algn="ctr">
                      <a:solidFill>
                        <a:srgbClr val="7030A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1" i="0" u="none" strike="noStrike" cap="none" normalizeH="0" baseline="0" dirty="0" smtClean="0">
                          <a:ln>
                            <a:noFill/>
                          </a:ln>
                          <a:solidFill>
                            <a:schemeClr val="accent1"/>
                          </a:solidFill>
                          <a:effectLst/>
                          <a:latin typeface="Arial" pitchFamily="34" charset="0"/>
                        </a:rPr>
                        <a:t>No. of RF Cavities</a:t>
                      </a:r>
                    </a:p>
                  </a:txBody>
                  <a:tcPr marL="144000" marR="54000" marT="18000" marB="72000" horzOverflow="overflow">
                    <a:lnL w="38100" cap="flat" cmpd="sng" algn="ctr">
                      <a:solidFill>
                        <a:srgbClr val="7030A0"/>
                      </a:solidFill>
                      <a:prstDash val="solid"/>
                      <a:round/>
                      <a:headEnd type="none" w="med" len="med"/>
                      <a:tailEnd type="none" w="med" len="med"/>
                    </a:lnL>
                    <a:lnR w="76200" cap="flat" cmpd="sng" algn="ctr">
                      <a:solidFill>
                        <a:srgbClr val="7030A0"/>
                      </a:solidFill>
                      <a:prstDash val="solid"/>
                      <a:round/>
                      <a:headEnd type="none" w="med" len="med"/>
                      <a:tailEnd type="none" w="med" len="med"/>
                    </a:lnR>
                    <a:lnT w="76200" cap="flat" cmpd="sng" algn="ctr">
                      <a:solidFill>
                        <a:srgbClr val="7030A0"/>
                      </a:solidFill>
                      <a:prstDash val="solid"/>
                      <a:round/>
                      <a:headEnd type="none" w="med" len="med"/>
                      <a:tailEnd type="none" w="med" len="med"/>
                    </a:lnT>
                    <a:lnB w="38100" cap="flat" cmpd="sng" algn="ctr">
                      <a:solidFill>
                        <a:srgbClr val="7030A0"/>
                      </a:solidFill>
                      <a:prstDash val="solid"/>
                      <a:round/>
                      <a:headEnd type="none" w="med" len="med"/>
                      <a:tailEnd type="none" w="med" len="med"/>
                    </a:lnB>
                    <a:lnTlToBr>
                      <a:noFill/>
                    </a:lnTlToBr>
                    <a:lnBlToTr>
                      <a:noFill/>
                    </a:lnBlToTr>
                    <a:noFill/>
                  </a:tcPr>
                </a:tc>
              </a:tr>
              <a:tr h="50140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2800" b="0" i="0" u="none" strike="noStrike" cap="none" normalizeH="0" baseline="0" dirty="0" smtClean="0">
                        <a:ln>
                          <a:noFill/>
                        </a:ln>
                        <a:solidFill>
                          <a:schemeClr val="accent1"/>
                        </a:solidFill>
                        <a:effectLst/>
                        <a:latin typeface="Arial" pitchFamily="34" charset="0"/>
                      </a:endParaRPr>
                    </a:p>
                  </a:txBody>
                  <a:tcPr marL="144000" marR="54000" marT="18000" marB="72000" horzOverflow="overflow">
                    <a:lnL w="76200" cap="flat" cmpd="sng" algn="ctr">
                      <a:solidFill>
                        <a:srgbClr val="7030A0"/>
                      </a:solidFill>
                      <a:prstDash val="solid"/>
                      <a:round/>
                      <a:headEnd type="none" w="med" len="med"/>
                      <a:tailEnd type="none" w="med" len="med"/>
                    </a:lnL>
                    <a:lnR w="38100" cap="flat" cmpd="sng" algn="ctr">
                      <a:solidFill>
                        <a:srgbClr val="7030A0"/>
                      </a:solidFill>
                      <a:prstDash val="solid"/>
                      <a:round/>
                      <a:headEnd type="none" w="med" len="med"/>
                      <a:tailEnd type="none" w="med" len="med"/>
                    </a:lnR>
                    <a:lnT w="38100" cap="flat" cmpd="sng" algn="ctr">
                      <a:solidFill>
                        <a:srgbClr val="7030A0"/>
                      </a:solidFill>
                      <a:prstDash val="solid"/>
                      <a:round/>
                      <a:headEnd type="none" w="med" len="med"/>
                      <a:tailEnd type="none" w="med" len="med"/>
                    </a:lnT>
                    <a:lnB w="38100" cap="flat" cmpd="sng" algn="ctr">
                      <a:no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0" i="0" u="none" strike="noStrike" cap="none" normalizeH="0" baseline="0" dirty="0" smtClean="0">
                          <a:ln>
                            <a:noFill/>
                          </a:ln>
                          <a:solidFill>
                            <a:schemeClr val="accent1"/>
                          </a:solidFill>
                          <a:effectLst/>
                          <a:latin typeface="Arial" pitchFamily="34" charset="0"/>
                        </a:rPr>
                        <a:t>Short</a:t>
                      </a:r>
                    </a:p>
                  </a:txBody>
                  <a:tcPr marL="144000" marR="54000" marT="18000" marB="72000" anchor="ctr" horzOverflow="overflow">
                    <a:lnL w="38100" cap="flat" cmpd="sng" algn="ctr">
                      <a:solidFill>
                        <a:srgbClr val="7030A0"/>
                      </a:solidFill>
                      <a:prstDash val="solid"/>
                      <a:round/>
                      <a:headEnd type="none" w="med" len="med"/>
                      <a:tailEnd type="none" w="med" len="med"/>
                    </a:lnL>
                    <a:lnR w="38100" cap="flat" cmpd="sng" algn="ctr">
                      <a:solidFill>
                        <a:srgbClr val="7030A0"/>
                      </a:solidFill>
                      <a:prstDash val="solid"/>
                      <a:round/>
                      <a:headEnd type="none" w="med" len="med"/>
                      <a:tailEnd type="none" w="med" len="med"/>
                    </a:lnR>
                    <a:lnT w="38100" cap="flat" cmpd="sng" algn="ctr">
                      <a:solidFill>
                        <a:srgbClr val="7030A0"/>
                      </a:solidFill>
                      <a:prstDash val="solid"/>
                      <a:round/>
                      <a:headEnd type="none" w="med" len="med"/>
                      <a:tailEnd type="none" w="med" len="med"/>
                    </a:lnT>
                    <a:lnB w="38100" cap="flat" cmpd="sng" algn="ctr">
                      <a:no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0" i="0" u="none" strike="noStrike" cap="none" normalizeH="0" baseline="0" dirty="0" smtClean="0">
                          <a:ln>
                            <a:noFill/>
                          </a:ln>
                          <a:solidFill>
                            <a:schemeClr val="accent1"/>
                          </a:solidFill>
                          <a:effectLst/>
                          <a:latin typeface="Arial" pitchFamily="34" charset="0"/>
                        </a:rPr>
                        <a:t>3m</a:t>
                      </a:r>
                    </a:p>
                  </a:txBody>
                  <a:tcPr marL="144000" marR="54000" marT="18000" marB="72000" anchor="ctr" horzOverflow="overflow">
                    <a:lnL w="38100" cap="flat" cmpd="sng" algn="ctr">
                      <a:solidFill>
                        <a:srgbClr val="7030A0"/>
                      </a:solidFill>
                      <a:prstDash val="solid"/>
                      <a:round/>
                      <a:headEnd type="none" w="med" len="med"/>
                      <a:tailEnd type="none" w="med" len="med"/>
                    </a:lnL>
                    <a:lnR w="38100" cap="flat" cmpd="sng" algn="ctr">
                      <a:solidFill>
                        <a:srgbClr val="7030A0"/>
                      </a:solidFill>
                      <a:prstDash val="solid"/>
                      <a:round/>
                      <a:headEnd type="none" w="med" len="med"/>
                      <a:tailEnd type="none" w="med" len="med"/>
                    </a:lnR>
                    <a:lnT w="38100" cap="flat" cmpd="sng" algn="ctr">
                      <a:solidFill>
                        <a:srgbClr val="7030A0"/>
                      </a:solidFill>
                      <a:prstDash val="solid"/>
                      <a:round/>
                      <a:headEnd type="none" w="med" len="med"/>
                      <a:tailEnd type="none" w="med" len="med"/>
                    </a:lnT>
                    <a:lnB w="38100" cap="flat" cmpd="sng" algn="ctr">
                      <a:no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0" i="0" u="none" strike="noStrike" cap="none" normalizeH="0" baseline="0" dirty="0" smtClean="0">
                          <a:ln>
                            <a:noFill/>
                          </a:ln>
                          <a:solidFill>
                            <a:schemeClr val="accent1"/>
                          </a:solidFill>
                          <a:effectLst/>
                          <a:latin typeface="Arial" pitchFamily="34" charset="0"/>
                        </a:rPr>
                        <a:t>6</a:t>
                      </a:r>
                    </a:p>
                  </a:txBody>
                  <a:tcPr marL="144000" marR="54000" marT="18000" marB="72000" anchor="ctr" horzOverflow="overflow">
                    <a:lnL w="38100" cap="flat" cmpd="sng" algn="ctr">
                      <a:solidFill>
                        <a:srgbClr val="7030A0"/>
                      </a:solidFill>
                      <a:prstDash val="solid"/>
                      <a:round/>
                      <a:headEnd type="none" w="med" len="med"/>
                      <a:tailEnd type="none" w="med" len="med"/>
                    </a:lnL>
                    <a:lnR w="38100" cap="flat" cmpd="sng" algn="ctr">
                      <a:solidFill>
                        <a:srgbClr val="7030A0"/>
                      </a:solidFill>
                      <a:prstDash val="solid"/>
                      <a:round/>
                      <a:headEnd type="none" w="med" len="med"/>
                      <a:tailEnd type="none" w="med" len="med"/>
                    </a:lnR>
                    <a:lnT w="38100" cap="flat" cmpd="sng" algn="ctr">
                      <a:solidFill>
                        <a:srgbClr val="7030A0"/>
                      </a:solidFill>
                      <a:prstDash val="solid"/>
                      <a:round/>
                      <a:headEnd type="none" w="med" len="med"/>
                      <a:tailEnd type="none" w="med" len="med"/>
                    </a:lnT>
                    <a:lnB w="38100" cap="flat" cmpd="sng" algn="ctr">
                      <a:no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0" i="0" u="none" strike="noStrike" cap="none" normalizeH="0" baseline="0" dirty="0" smtClean="0">
                          <a:ln>
                            <a:noFill/>
                          </a:ln>
                          <a:solidFill>
                            <a:schemeClr val="accent1"/>
                          </a:solidFill>
                          <a:effectLst/>
                          <a:latin typeface="Arial" pitchFamily="34" charset="0"/>
                        </a:rPr>
                        <a:t>6</a:t>
                      </a:r>
                    </a:p>
                  </a:txBody>
                  <a:tcPr marL="144000" marR="54000" marT="18000" marB="72000" anchor="ctr" horzOverflow="overflow">
                    <a:lnL w="38100" cap="flat" cmpd="sng" algn="ctr">
                      <a:solidFill>
                        <a:srgbClr val="7030A0"/>
                      </a:solidFill>
                      <a:prstDash val="solid"/>
                      <a:round/>
                      <a:headEnd type="none" w="med" len="med"/>
                      <a:tailEnd type="none" w="med" len="med"/>
                    </a:lnL>
                    <a:lnR w="76200" cap="flat" cmpd="sng" algn="ctr">
                      <a:solidFill>
                        <a:srgbClr val="7030A0"/>
                      </a:solidFill>
                      <a:prstDash val="solid"/>
                      <a:round/>
                      <a:headEnd type="none" w="med" len="med"/>
                      <a:tailEnd type="none" w="med" len="med"/>
                    </a:lnR>
                    <a:lnT w="38100" cap="flat" cmpd="sng" algn="ctr">
                      <a:solidFill>
                        <a:srgbClr val="7030A0"/>
                      </a:solidFill>
                      <a:prstDash val="solid"/>
                      <a:round/>
                      <a:headEnd type="none" w="med" len="med"/>
                      <a:tailEnd type="none" w="med" len="med"/>
                    </a:lnT>
                    <a:lnB w="38100" cap="flat" cmpd="sng" algn="ctr">
                      <a:noFill/>
                      <a:prstDash val="solid"/>
                      <a:round/>
                      <a:headEnd type="none" w="med" len="med"/>
                      <a:tailEnd type="none" w="med" len="med"/>
                    </a:lnB>
                    <a:lnTlToBr>
                      <a:noFill/>
                    </a:lnTlToBr>
                    <a:lnBlToTr>
                      <a:noFill/>
                    </a:lnBlToTr>
                    <a:noFill/>
                  </a:tcPr>
                </a:tc>
              </a:tr>
              <a:tr h="50140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2800" b="0" i="0" u="none" strike="noStrike" cap="none" normalizeH="0" baseline="0" dirty="0" smtClean="0">
                        <a:ln>
                          <a:noFill/>
                        </a:ln>
                        <a:solidFill>
                          <a:schemeClr val="accent1"/>
                        </a:solidFill>
                        <a:effectLst/>
                        <a:latin typeface="Arial" pitchFamily="34" charset="0"/>
                      </a:endParaRPr>
                    </a:p>
                  </a:txBody>
                  <a:tcPr marL="144000" marR="54000" marT="18000" marB="72000" horzOverflow="overflow">
                    <a:lnL w="76200" cap="flat" cmpd="sng" algn="ctr">
                      <a:solidFill>
                        <a:srgbClr val="7030A0"/>
                      </a:solidFill>
                      <a:prstDash val="solid"/>
                      <a:round/>
                      <a:headEnd type="none" w="med" len="med"/>
                      <a:tailEnd type="none" w="med" len="med"/>
                    </a:lnL>
                    <a:lnR w="38100" cap="flat" cmpd="sng" algn="ctr">
                      <a:solidFill>
                        <a:srgbClr val="7030A0"/>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0" i="0" u="none" strike="noStrike" cap="none" normalizeH="0" baseline="0" dirty="0" smtClean="0">
                          <a:ln>
                            <a:noFill/>
                          </a:ln>
                          <a:solidFill>
                            <a:schemeClr val="accent1"/>
                          </a:solidFill>
                          <a:effectLst/>
                          <a:latin typeface="Arial" pitchFamily="34" charset="0"/>
                        </a:rPr>
                        <a:t>Intermediate</a:t>
                      </a:r>
                    </a:p>
                  </a:txBody>
                  <a:tcPr marL="144000" marR="54000" marT="18000" marB="72000" anchor="ctr" horzOverflow="overflow">
                    <a:lnL w="38100" cap="flat" cmpd="sng" algn="ctr">
                      <a:solidFill>
                        <a:srgbClr val="7030A0"/>
                      </a:solidFill>
                      <a:prstDash val="solid"/>
                      <a:round/>
                      <a:headEnd type="none" w="med" len="med"/>
                      <a:tailEnd type="none" w="med" len="med"/>
                    </a:lnL>
                    <a:lnR w="38100" cap="flat" cmpd="sng" algn="ctr">
                      <a:solidFill>
                        <a:srgbClr val="7030A0"/>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0" i="0" u="none" strike="noStrike" cap="none" normalizeH="0" baseline="0" dirty="0" smtClean="0">
                          <a:ln>
                            <a:noFill/>
                          </a:ln>
                          <a:solidFill>
                            <a:schemeClr val="accent1"/>
                          </a:solidFill>
                          <a:effectLst/>
                          <a:latin typeface="Arial" pitchFamily="34" charset="0"/>
                        </a:rPr>
                        <a:t>5m</a:t>
                      </a:r>
                    </a:p>
                  </a:txBody>
                  <a:tcPr marL="144000" marR="54000" marT="18000" marB="72000" anchor="ctr" horzOverflow="overflow">
                    <a:lnL w="38100" cap="flat" cmpd="sng" algn="ctr">
                      <a:solidFill>
                        <a:srgbClr val="7030A0"/>
                      </a:solidFill>
                      <a:prstDash val="solid"/>
                      <a:round/>
                      <a:headEnd type="none" w="med" len="med"/>
                      <a:tailEnd type="none" w="med" len="med"/>
                    </a:lnL>
                    <a:lnR w="38100" cap="flat" cmpd="sng" algn="ctr">
                      <a:solidFill>
                        <a:srgbClr val="7030A0"/>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0" i="0" u="none" strike="noStrike" cap="none" normalizeH="0" baseline="0" dirty="0" smtClean="0">
                          <a:ln>
                            <a:noFill/>
                          </a:ln>
                          <a:solidFill>
                            <a:schemeClr val="accent1"/>
                          </a:solidFill>
                          <a:effectLst/>
                          <a:latin typeface="Arial" pitchFamily="34" charset="0"/>
                        </a:rPr>
                        <a:t>8</a:t>
                      </a:r>
                    </a:p>
                  </a:txBody>
                  <a:tcPr marL="144000" marR="54000" marT="18000" marB="72000" anchor="ctr" horzOverflow="overflow">
                    <a:lnL w="38100" cap="flat" cmpd="sng" algn="ctr">
                      <a:solidFill>
                        <a:srgbClr val="7030A0"/>
                      </a:solidFill>
                      <a:prstDash val="solid"/>
                      <a:round/>
                      <a:headEnd type="none" w="med" len="med"/>
                      <a:tailEnd type="none" w="med" len="med"/>
                    </a:lnL>
                    <a:lnR w="38100" cap="flat" cmpd="sng" algn="ctr">
                      <a:solidFill>
                        <a:srgbClr val="7030A0"/>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0" i="0" u="none" strike="noStrike" cap="none" normalizeH="0" baseline="0" dirty="0" smtClean="0">
                          <a:ln>
                            <a:noFill/>
                          </a:ln>
                          <a:solidFill>
                            <a:schemeClr val="accent1"/>
                          </a:solidFill>
                          <a:effectLst/>
                          <a:latin typeface="Arial" pitchFamily="34" charset="0"/>
                        </a:rPr>
                        <a:t>16</a:t>
                      </a:r>
                    </a:p>
                  </a:txBody>
                  <a:tcPr marL="144000" marR="54000" marT="18000" marB="72000" anchor="ctr" horzOverflow="overflow">
                    <a:lnL w="38100" cap="flat" cmpd="sng" algn="ctr">
                      <a:solidFill>
                        <a:srgbClr val="7030A0"/>
                      </a:solidFill>
                      <a:prstDash val="solid"/>
                      <a:round/>
                      <a:headEnd type="none" w="med" len="med"/>
                      <a:tailEnd type="none" w="med" len="med"/>
                    </a:lnL>
                    <a:lnR w="76200" cap="flat" cmpd="sng" algn="ctr">
                      <a:solidFill>
                        <a:srgbClr val="7030A0"/>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a:noFill/>
                    </a:lnTlToBr>
                    <a:lnBlToTr>
                      <a:noFill/>
                    </a:lnBlToTr>
                    <a:noFill/>
                  </a:tcPr>
                </a:tc>
              </a:tr>
              <a:tr h="50140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2800" b="0" i="0" u="none" strike="noStrike" cap="none" normalizeH="0" baseline="0" dirty="0" smtClean="0">
                        <a:ln>
                          <a:noFill/>
                        </a:ln>
                        <a:solidFill>
                          <a:schemeClr val="accent1"/>
                        </a:solidFill>
                        <a:effectLst/>
                        <a:latin typeface="Arial" pitchFamily="34" charset="0"/>
                      </a:endParaRPr>
                    </a:p>
                  </a:txBody>
                  <a:tcPr marL="144000" marR="54000" marT="18000" marB="72000" horzOverflow="overflow">
                    <a:lnL w="76200" cap="flat" cmpd="sng" algn="ctr">
                      <a:solidFill>
                        <a:srgbClr val="7030A0"/>
                      </a:solidFill>
                      <a:prstDash val="solid"/>
                      <a:round/>
                      <a:headEnd type="none" w="med" len="med"/>
                      <a:tailEnd type="none" w="med" len="med"/>
                    </a:lnL>
                    <a:lnR w="38100" cap="flat" cmpd="sng" algn="ctr">
                      <a:solidFill>
                        <a:srgbClr val="7030A0"/>
                      </a:solidFill>
                      <a:prstDash val="solid"/>
                      <a:round/>
                      <a:headEnd type="none" w="med" len="med"/>
                      <a:tailEnd type="none" w="med" len="med"/>
                    </a:lnR>
                    <a:lnT w="38100" cap="flat" cmpd="sng" algn="ctr">
                      <a:noFill/>
                      <a:prstDash val="solid"/>
                      <a:round/>
                      <a:headEnd type="none" w="med" len="med"/>
                      <a:tailEnd type="none" w="med" len="med"/>
                    </a:lnT>
                    <a:lnB w="38100" cap="flat" cmpd="sng" algn="ctr">
                      <a:solidFill>
                        <a:srgbClr val="7030A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0" i="0" u="none" strike="noStrike" cap="none" normalizeH="0" baseline="0" dirty="0" smtClean="0">
                          <a:ln>
                            <a:noFill/>
                          </a:ln>
                          <a:solidFill>
                            <a:schemeClr val="accent1"/>
                          </a:solidFill>
                          <a:effectLst/>
                          <a:latin typeface="Arial" pitchFamily="34" charset="0"/>
                        </a:rPr>
                        <a:t>Long</a:t>
                      </a:r>
                    </a:p>
                  </a:txBody>
                  <a:tcPr marL="144000" marR="54000" marT="18000" marB="72000" anchor="ctr" horzOverflow="overflow">
                    <a:lnL w="38100" cap="flat" cmpd="sng" algn="ctr">
                      <a:solidFill>
                        <a:srgbClr val="7030A0"/>
                      </a:solidFill>
                      <a:prstDash val="solid"/>
                      <a:round/>
                      <a:headEnd type="none" w="med" len="med"/>
                      <a:tailEnd type="none" w="med" len="med"/>
                    </a:lnL>
                    <a:lnR w="38100" cap="flat" cmpd="sng" algn="ctr">
                      <a:solidFill>
                        <a:srgbClr val="7030A0"/>
                      </a:solidFill>
                      <a:prstDash val="solid"/>
                      <a:round/>
                      <a:headEnd type="none" w="med" len="med"/>
                      <a:tailEnd type="none" w="med" len="med"/>
                    </a:lnR>
                    <a:lnT w="38100" cap="flat" cmpd="sng" algn="ctr">
                      <a:noFill/>
                      <a:prstDash val="solid"/>
                      <a:round/>
                      <a:headEnd type="none" w="med" len="med"/>
                      <a:tailEnd type="none" w="med" len="med"/>
                    </a:lnT>
                    <a:lnB w="38100" cap="flat" cmpd="sng" algn="ctr">
                      <a:solidFill>
                        <a:srgbClr val="7030A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0" i="0" u="none" strike="noStrike" cap="none" normalizeH="0" baseline="0" dirty="0" smtClean="0">
                          <a:ln>
                            <a:noFill/>
                          </a:ln>
                          <a:solidFill>
                            <a:schemeClr val="accent1"/>
                          </a:solidFill>
                          <a:effectLst/>
                          <a:latin typeface="Arial" pitchFamily="34" charset="0"/>
                        </a:rPr>
                        <a:t>8m</a:t>
                      </a:r>
                    </a:p>
                  </a:txBody>
                  <a:tcPr marL="144000" marR="54000" marT="18000" marB="72000" anchor="ctr" horzOverflow="overflow">
                    <a:lnL w="38100" cap="flat" cmpd="sng" algn="ctr">
                      <a:solidFill>
                        <a:srgbClr val="7030A0"/>
                      </a:solidFill>
                      <a:prstDash val="solid"/>
                      <a:round/>
                      <a:headEnd type="none" w="med" len="med"/>
                      <a:tailEnd type="none" w="med" len="med"/>
                    </a:lnL>
                    <a:lnR w="38100" cap="flat" cmpd="sng" algn="ctr">
                      <a:solidFill>
                        <a:srgbClr val="7030A0"/>
                      </a:solidFill>
                      <a:prstDash val="solid"/>
                      <a:round/>
                      <a:headEnd type="none" w="med" len="med"/>
                      <a:tailEnd type="none" w="med" len="med"/>
                    </a:lnR>
                    <a:lnT w="38100" cap="flat" cmpd="sng" algn="ctr">
                      <a:noFill/>
                      <a:prstDash val="solid"/>
                      <a:round/>
                      <a:headEnd type="none" w="med" len="med"/>
                      <a:tailEnd type="none" w="med" len="med"/>
                    </a:lnT>
                    <a:lnB w="38100" cap="flat" cmpd="sng" algn="ctr">
                      <a:solidFill>
                        <a:srgbClr val="7030A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0" i="0" u="none" strike="noStrike" cap="none" normalizeH="0" baseline="0" dirty="0" smtClean="0">
                          <a:ln>
                            <a:noFill/>
                          </a:ln>
                          <a:solidFill>
                            <a:schemeClr val="accent1"/>
                          </a:solidFill>
                          <a:effectLst/>
                          <a:latin typeface="Arial" pitchFamily="34" charset="0"/>
                        </a:rPr>
                        <a:t>20</a:t>
                      </a:r>
                    </a:p>
                  </a:txBody>
                  <a:tcPr marL="144000" marR="54000" marT="18000" marB="72000" anchor="ctr" horzOverflow="overflow">
                    <a:lnL w="38100" cap="flat" cmpd="sng" algn="ctr">
                      <a:solidFill>
                        <a:srgbClr val="7030A0"/>
                      </a:solidFill>
                      <a:prstDash val="solid"/>
                      <a:round/>
                      <a:headEnd type="none" w="med" len="med"/>
                      <a:tailEnd type="none" w="med" len="med"/>
                    </a:lnL>
                    <a:lnR w="38100" cap="flat" cmpd="sng" algn="ctr">
                      <a:solidFill>
                        <a:srgbClr val="7030A0"/>
                      </a:solidFill>
                      <a:prstDash val="solid"/>
                      <a:round/>
                      <a:headEnd type="none" w="med" len="med"/>
                      <a:tailEnd type="none" w="med" len="med"/>
                    </a:lnR>
                    <a:lnT w="38100" cap="flat" cmpd="sng" algn="ctr">
                      <a:noFill/>
                      <a:prstDash val="solid"/>
                      <a:round/>
                      <a:headEnd type="none" w="med" len="med"/>
                      <a:tailEnd type="none" w="med" len="med"/>
                    </a:lnT>
                    <a:lnB w="38100" cap="flat" cmpd="sng" algn="ctr">
                      <a:solidFill>
                        <a:srgbClr val="7030A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0" i="0" u="none" strike="noStrike" cap="none" normalizeH="0" baseline="0" dirty="0" smtClean="0">
                          <a:ln>
                            <a:noFill/>
                          </a:ln>
                          <a:solidFill>
                            <a:schemeClr val="accent1"/>
                          </a:solidFill>
                          <a:effectLst/>
                          <a:latin typeface="Arial" pitchFamily="34" charset="0"/>
                        </a:rPr>
                        <a:t>44</a:t>
                      </a:r>
                    </a:p>
                  </a:txBody>
                  <a:tcPr marL="144000" marR="54000" marT="18000" marB="72000" anchor="ctr" horzOverflow="overflow">
                    <a:lnL w="38100" cap="flat" cmpd="sng" algn="ctr">
                      <a:solidFill>
                        <a:srgbClr val="7030A0"/>
                      </a:solidFill>
                      <a:prstDash val="solid"/>
                      <a:round/>
                      <a:headEnd type="none" w="med" len="med"/>
                      <a:tailEnd type="none" w="med" len="med"/>
                    </a:lnL>
                    <a:lnR w="76200" cap="flat" cmpd="sng" algn="ctr">
                      <a:solidFill>
                        <a:srgbClr val="7030A0"/>
                      </a:solidFill>
                      <a:prstDash val="solid"/>
                      <a:round/>
                      <a:headEnd type="none" w="med" len="med"/>
                      <a:tailEnd type="none" w="med" len="med"/>
                    </a:lnR>
                    <a:lnT w="38100" cap="flat" cmpd="sng" algn="ctr">
                      <a:noFill/>
                      <a:prstDash val="solid"/>
                      <a:round/>
                      <a:headEnd type="none" w="med" len="med"/>
                      <a:tailEnd type="none" w="med" len="med"/>
                    </a:lnT>
                    <a:lnB w="38100" cap="flat" cmpd="sng" algn="ctr">
                      <a:solidFill>
                        <a:srgbClr val="7030A0"/>
                      </a:solidFill>
                      <a:prstDash val="solid"/>
                      <a:round/>
                      <a:headEnd type="none" w="med" len="med"/>
                      <a:tailEnd type="none" w="med" len="med"/>
                    </a:lnB>
                    <a:lnTlToBr>
                      <a:noFill/>
                    </a:lnTlToBr>
                    <a:lnBlToTr>
                      <a:noFill/>
                    </a:lnBlToTr>
                    <a:noFill/>
                  </a:tcPr>
                </a:tc>
              </a:tr>
              <a:tr h="50140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2800" b="0" i="0" u="none" strike="noStrike" cap="none" normalizeH="0" baseline="0" dirty="0" smtClean="0">
                        <a:ln>
                          <a:noFill/>
                        </a:ln>
                        <a:solidFill>
                          <a:schemeClr val="accent1"/>
                        </a:solidFill>
                        <a:effectLst/>
                        <a:latin typeface="Arial" pitchFamily="34" charset="0"/>
                      </a:endParaRPr>
                    </a:p>
                  </a:txBody>
                  <a:tcPr marL="144000" marR="54000" marT="18000" marB="72000" horzOverflow="overflow">
                    <a:lnL w="76200" cap="flat" cmpd="sng" algn="ctr">
                      <a:solidFill>
                        <a:srgbClr val="7030A0"/>
                      </a:solidFill>
                      <a:prstDash val="solid"/>
                      <a:round/>
                      <a:headEnd type="none" w="med" len="med"/>
                      <a:tailEnd type="none" w="med" len="med"/>
                    </a:lnL>
                    <a:lnR w="38100" cap="flat" cmpd="sng" algn="ctr">
                      <a:solidFill>
                        <a:srgbClr val="7030A0"/>
                      </a:solidFill>
                      <a:prstDash val="solid"/>
                      <a:round/>
                      <a:headEnd type="none" w="med" len="med"/>
                      <a:tailEnd type="none" w="med" len="med"/>
                    </a:lnR>
                    <a:lnT w="38100" cap="flat" cmpd="sng" algn="ctr">
                      <a:solidFill>
                        <a:srgbClr val="7030A0"/>
                      </a:solidFill>
                      <a:prstDash val="solid"/>
                      <a:round/>
                      <a:headEnd type="none" w="med" len="med"/>
                      <a:tailEnd type="none" w="med" len="med"/>
                    </a:lnT>
                    <a:lnB w="38100" cap="flat" cmpd="sng" algn="ctr">
                      <a:no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endParaRPr kumimoji="0" lang="en-GB" sz="2800" b="0" i="0" u="none" strike="noStrike" cap="none" normalizeH="0" baseline="0" dirty="0" smtClean="0">
                        <a:ln>
                          <a:noFill/>
                        </a:ln>
                        <a:solidFill>
                          <a:schemeClr val="accent1"/>
                        </a:solidFill>
                        <a:effectLst/>
                        <a:latin typeface="Arial" pitchFamily="34" charset="0"/>
                      </a:endParaRPr>
                    </a:p>
                  </a:txBody>
                  <a:tcPr marL="144000" marR="54000" marT="18000" marB="72000" anchor="ctr" horzOverflow="overflow">
                    <a:lnL w="38100" cap="flat" cmpd="sng" algn="ctr">
                      <a:solidFill>
                        <a:srgbClr val="7030A0"/>
                      </a:solidFill>
                      <a:prstDash val="solid"/>
                      <a:round/>
                      <a:headEnd type="none" w="med" len="med"/>
                      <a:tailEnd type="none" w="med" len="med"/>
                    </a:lnL>
                    <a:lnR w="38100" cap="flat" cmpd="sng" algn="ctr">
                      <a:solidFill>
                        <a:srgbClr val="7030A0"/>
                      </a:solidFill>
                      <a:prstDash val="solid"/>
                      <a:round/>
                      <a:headEnd type="none" w="med" len="med"/>
                      <a:tailEnd type="none" w="med" len="med"/>
                    </a:lnR>
                    <a:lnT w="38100" cap="flat" cmpd="sng" algn="ctr">
                      <a:solidFill>
                        <a:srgbClr val="7030A0"/>
                      </a:solidFill>
                      <a:prstDash val="solid"/>
                      <a:round/>
                      <a:headEnd type="none" w="med" len="med"/>
                      <a:tailEnd type="none" w="med" len="med"/>
                    </a:lnT>
                    <a:lnB w="38100" cap="flat" cmpd="sng" algn="ctr">
                      <a:no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2800" b="0" i="0" u="none" strike="noStrike" cap="none" normalizeH="0" baseline="0" dirty="0" smtClean="0">
                        <a:ln>
                          <a:noFill/>
                        </a:ln>
                        <a:solidFill>
                          <a:schemeClr val="accent1"/>
                        </a:solidFill>
                        <a:effectLst/>
                        <a:latin typeface="Arial" pitchFamily="34" charset="0"/>
                        <a:sym typeface="Symbol" pitchFamily="18" charset="2"/>
                      </a:endParaRPr>
                    </a:p>
                  </a:txBody>
                  <a:tcPr marL="144000" marR="54000" marT="18000" marB="72000" anchor="ctr" horzOverflow="overflow">
                    <a:lnL w="38100" cap="flat" cmpd="sng" algn="ctr">
                      <a:solidFill>
                        <a:srgbClr val="7030A0"/>
                      </a:solidFill>
                      <a:prstDash val="solid"/>
                      <a:round/>
                      <a:headEnd type="none" w="med" len="med"/>
                      <a:tailEnd type="none" w="med" len="med"/>
                    </a:lnL>
                    <a:lnR w="38100" cap="flat" cmpd="sng" algn="ctr">
                      <a:solidFill>
                        <a:srgbClr val="7030A0"/>
                      </a:solidFill>
                      <a:prstDash val="solid"/>
                      <a:round/>
                      <a:headEnd type="none" w="med" len="med"/>
                      <a:tailEnd type="none" w="med" len="med"/>
                    </a:lnR>
                    <a:lnT w="38100" cap="flat" cmpd="sng" algn="ctr">
                      <a:solidFill>
                        <a:srgbClr val="7030A0"/>
                      </a:solidFill>
                      <a:prstDash val="solid"/>
                      <a:round/>
                      <a:headEnd type="none" w="med" len="med"/>
                      <a:tailEnd type="none" w="med" len="med"/>
                    </a:lnT>
                    <a:lnB w="38100" cap="flat" cmpd="sng" algn="ctr">
                      <a:no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2800" b="0" i="0" u="none" strike="noStrike" cap="none" normalizeH="0" baseline="0" dirty="0" smtClean="0">
                        <a:ln>
                          <a:noFill/>
                        </a:ln>
                        <a:solidFill>
                          <a:schemeClr val="accent1"/>
                        </a:solidFill>
                        <a:effectLst/>
                        <a:latin typeface="Arial" pitchFamily="34" charset="0"/>
                        <a:sym typeface="Symbol" pitchFamily="18" charset="2"/>
                      </a:endParaRPr>
                    </a:p>
                  </a:txBody>
                  <a:tcPr marL="144000" marR="54000" marT="18000" marB="72000" anchor="ctr" horzOverflow="overflow">
                    <a:lnL w="38100" cap="flat" cmpd="sng" algn="ctr">
                      <a:solidFill>
                        <a:srgbClr val="7030A0"/>
                      </a:solidFill>
                      <a:prstDash val="solid"/>
                      <a:round/>
                      <a:headEnd type="none" w="med" len="med"/>
                      <a:tailEnd type="none" w="med" len="med"/>
                    </a:lnL>
                    <a:lnR w="38100" cap="flat" cmpd="sng" algn="ctr">
                      <a:solidFill>
                        <a:srgbClr val="7030A0"/>
                      </a:solidFill>
                      <a:prstDash val="solid"/>
                      <a:round/>
                      <a:headEnd type="none" w="med" len="med"/>
                      <a:tailEnd type="none" w="med" len="med"/>
                    </a:lnR>
                    <a:lnT w="38100" cap="flat" cmpd="sng" algn="ctr">
                      <a:solidFill>
                        <a:srgbClr val="7030A0"/>
                      </a:solidFill>
                      <a:prstDash val="solid"/>
                      <a:round/>
                      <a:headEnd type="none" w="med" len="med"/>
                      <a:tailEnd type="none" w="med" len="med"/>
                    </a:lnT>
                    <a:lnB w="38100" cap="flat" cmpd="sng" algn="ctr">
                      <a:no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2800" b="0" i="0" u="none" strike="noStrike" cap="none" normalizeH="0" baseline="0" dirty="0" smtClean="0">
                        <a:ln>
                          <a:noFill/>
                        </a:ln>
                        <a:solidFill>
                          <a:schemeClr val="accent1"/>
                        </a:solidFill>
                        <a:effectLst/>
                        <a:latin typeface="Arial" pitchFamily="34" charset="0"/>
                        <a:sym typeface="Symbol" pitchFamily="18" charset="2"/>
                      </a:endParaRPr>
                    </a:p>
                  </a:txBody>
                  <a:tcPr marL="144000" marR="54000" marT="18000" marB="72000" anchor="ctr" horzOverflow="overflow">
                    <a:lnL w="38100" cap="flat" cmpd="sng" algn="ctr">
                      <a:solidFill>
                        <a:srgbClr val="7030A0"/>
                      </a:solidFill>
                      <a:prstDash val="solid"/>
                      <a:round/>
                      <a:headEnd type="none" w="med" len="med"/>
                      <a:tailEnd type="none" w="med" len="med"/>
                    </a:lnL>
                    <a:lnR w="76200" cap="flat" cmpd="sng" algn="ctr">
                      <a:solidFill>
                        <a:srgbClr val="7030A0"/>
                      </a:solidFill>
                      <a:prstDash val="solid"/>
                      <a:round/>
                      <a:headEnd type="none" w="med" len="med"/>
                      <a:tailEnd type="none" w="med" len="med"/>
                    </a:lnR>
                    <a:lnT w="38100" cap="flat" cmpd="sng" algn="ctr">
                      <a:solidFill>
                        <a:srgbClr val="7030A0"/>
                      </a:solidFill>
                      <a:prstDash val="solid"/>
                      <a:round/>
                      <a:headEnd type="none" w="med" len="med"/>
                      <a:tailEnd type="none" w="med" len="med"/>
                    </a:lnT>
                    <a:lnB w="38100" cap="flat" cmpd="sng" algn="ctr">
                      <a:noFill/>
                      <a:prstDash val="solid"/>
                      <a:round/>
                      <a:headEnd type="none" w="med" len="med"/>
                      <a:tailEnd type="none" w="med" len="med"/>
                    </a:lnB>
                    <a:lnTlToBr>
                      <a:noFill/>
                    </a:lnTlToBr>
                    <a:lnBlToTr>
                      <a:noFill/>
                    </a:lnBlToTr>
                    <a:noFill/>
                  </a:tcPr>
                </a:tc>
              </a:tr>
              <a:tr h="50140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2800" b="0" i="0" u="none" strike="noStrike" cap="none" normalizeH="0" baseline="0" dirty="0" smtClean="0">
                        <a:ln>
                          <a:noFill/>
                        </a:ln>
                        <a:solidFill>
                          <a:schemeClr val="accent1"/>
                        </a:solidFill>
                        <a:effectLst/>
                        <a:latin typeface="Arial" pitchFamily="34" charset="0"/>
                      </a:endParaRPr>
                    </a:p>
                  </a:txBody>
                  <a:tcPr marL="144000" marR="54000" marT="18000" marB="72000" horzOverflow="overflow">
                    <a:lnL w="76200" cap="flat" cmpd="sng" algn="ctr">
                      <a:solidFill>
                        <a:srgbClr val="7030A0"/>
                      </a:solidFill>
                      <a:prstDash val="solid"/>
                      <a:round/>
                      <a:headEnd type="none" w="med" len="med"/>
                      <a:tailEnd type="none" w="med" len="med"/>
                    </a:lnL>
                    <a:lnR w="38100" cap="flat" cmpd="sng" algn="ctr">
                      <a:solidFill>
                        <a:srgbClr val="7030A0"/>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en-GB" sz="2800" b="0" i="0" u="none" strike="noStrike" cap="none" normalizeH="0" baseline="0" dirty="0" smtClean="0">
                          <a:ln>
                            <a:noFill/>
                          </a:ln>
                          <a:solidFill>
                            <a:schemeClr val="accent1"/>
                          </a:solidFill>
                          <a:effectLst/>
                          <a:latin typeface="Arial" pitchFamily="34" charset="0"/>
                        </a:rPr>
                        <a:t>Short</a:t>
                      </a:r>
                    </a:p>
                  </a:txBody>
                  <a:tcPr marL="144000" marR="54000" marT="18000" marB="72000" anchor="ctr" horzOverflow="overflow">
                    <a:lnL w="38100" cap="flat" cmpd="sng" algn="ctr">
                      <a:solidFill>
                        <a:srgbClr val="7030A0"/>
                      </a:solidFill>
                      <a:prstDash val="solid"/>
                      <a:round/>
                      <a:headEnd type="none" w="med" len="med"/>
                      <a:tailEnd type="none" w="med" len="med"/>
                    </a:lnL>
                    <a:lnR w="38100" cap="flat" cmpd="sng" algn="ctr">
                      <a:solidFill>
                        <a:srgbClr val="7030A0"/>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0" i="0" u="none" strike="noStrike" cap="none" normalizeH="0" baseline="0" dirty="0" smtClean="0">
                          <a:ln>
                            <a:noFill/>
                          </a:ln>
                          <a:solidFill>
                            <a:schemeClr val="accent1"/>
                          </a:solidFill>
                          <a:effectLst/>
                          <a:latin typeface="Arial" pitchFamily="34" charset="0"/>
                          <a:sym typeface="Symbol" pitchFamily="18" charset="2"/>
                        </a:rPr>
                        <a:t>3m</a:t>
                      </a:r>
                    </a:p>
                  </a:txBody>
                  <a:tcPr marL="144000" marR="54000" marT="18000" marB="72000" anchor="ctr" horzOverflow="overflow">
                    <a:lnL w="38100" cap="flat" cmpd="sng" algn="ctr">
                      <a:solidFill>
                        <a:srgbClr val="7030A0"/>
                      </a:solidFill>
                      <a:prstDash val="solid"/>
                      <a:round/>
                      <a:headEnd type="none" w="med" len="med"/>
                      <a:tailEnd type="none" w="med" len="med"/>
                    </a:lnL>
                    <a:lnR w="38100" cap="flat" cmpd="sng" algn="ctr">
                      <a:solidFill>
                        <a:srgbClr val="7030A0"/>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0" i="0" u="none" strike="noStrike" cap="none" normalizeH="0" baseline="0" dirty="0" smtClean="0">
                          <a:ln>
                            <a:noFill/>
                          </a:ln>
                          <a:solidFill>
                            <a:schemeClr val="accent1"/>
                          </a:solidFill>
                          <a:effectLst/>
                          <a:latin typeface="Arial" pitchFamily="34" charset="0"/>
                          <a:sym typeface="Symbol" pitchFamily="18" charset="2"/>
                        </a:rPr>
                        <a:t>24</a:t>
                      </a:r>
                    </a:p>
                  </a:txBody>
                  <a:tcPr marL="144000" marR="54000" marT="18000" marB="72000" anchor="ctr" horzOverflow="overflow">
                    <a:lnL w="38100" cap="flat" cmpd="sng" algn="ctr">
                      <a:solidFill>
                        <a:srgbClr val="7030A0"/>
                      </a:solidFill>
                      <a:prstDash val="solid"/>
                      <a:round/>
                      <a:headEnd type="none" w="med" len="med"/>
                      <a:tailEnd type="none" w="med" len="med"/>
                    </a:lnL>
                    <a:lnR w="38100" cap="flat" cmpd="sng" algn="ctr">
                      <a:solidFill>
                        <a:srgbClr val="7030A0"/>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0" i="0" u="none" strike="noStrike" cap="none" normalizeH="0" baseline="0" dirty="0" smtClean="0">
                          <a:ln>
                            <a:noFill/>
                          </a:ln>
                          <a:solidFill>
                            <a:schemeClr val="accent1"/>
                          </a:solidFill>
                          <a:effectLst/>
                          <a:latin typeface="Arial" pitchFamily="34" charset="0"/>
                          <a:sym typeface="Symbol" pitchFamily="18" charset="2"/>
                        </a:rPr>
                        <a:t>24</a:t>
                      </a:r>
                    </a:p>
                  </a:txBody>
                  <a:tcPr marL="144000" marR="54000" marT="18000" marB="72000" anchor="ctr" horzOverflow="overflow">
                    <a:lnL w="38100" cap="flat" cmpd="sng" algn="ctr">
                      <a:solidFill>
                        <a:srgbClr val="7030A0"/>
                      </a:solidFill>
                      <a:prstDash val="solid"/>
                      <a:round/>
                      <a:headEnd type="none" w="med" len="med"/>
                      <a:tailEnd type="none" w="med" len="med"/>
                    </a:lnL>
                    <a:lnR w="76200" cap="flat" cmpd="sng" algn="ctr">
                      <a:solidFill>
                        <a:srgbClr val="7030A0"/>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a:noFill/>
                    </a:lnTlToBr>
                    <a:lnBlToTr>
                      <a:noFill/>
                    </a:lnBlToTr>
                    <a:noFill/>
                  </a:tcPr>
                </a:tc>
              </a:tr>
              <a:tr h="50140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2800" b="0" i="0" u="none" strike="noStrike" cap="none" normalizeH="0" baseline="0" dirty="0" smtClean="0">
                        <a:ln>
                          <a:noFill/>
                        </a:ln>
                        <a:solidFill>
                          <a:schemeClr val="accent1"/>
                        </a:solidFill>
                        <a:effectLst/>
                        <a:latin typeface="Arial" pitchFamily="34" charset="0"/>
                      </a:endParaRPr>
                    </a:p>
                  </a:txBody>
                  <a:tcPr marL="144000" marR="54000" marT="18000" marB="72000" horzOverflow="overflow">
                    <a:lnL w="76200" cap="flat" cmpd="sng" algn="ctr">
                      <a:solidFill>
                        <a:srgbClr val="7030A0"/>
                      </a:solidFill>
                      <a:prstDash val="solid"/>
                      <a:round/>
                      <a:headEnd type="none" w="med" len="med"/>
                      <a:tailEnd type="none" w="med" len="med"/>
                    </a:lnL>
                    <a:lnR w="38100" cap="flat" cmpd="sng" algn="ctr">
                      <a:solidFill>
                        <a:srgbClr val="7030A0"/>
                      </a:solidFill>
                      <a:prstDash val="solid"/>
                      <a:round/>
                      <a:headEnd type="none" w="med" len="med"/>
                      <a:tailEnd type="none" w="med" len="med"/>
                    </a:lnR>
                    <a:lnT w="38100" cap="flat" cmpd="sng" algn="ctr">
                      <a:noFill/>
                      <a:prstDash val="solid"/>
                      <a:round/>
                      <a:headEnd type="none" w="med" len="med"/>
                      <a:tailEnd type="none" w="med" len="med"/>
                    </a:lnT>
                    <a:lnB w="76200" cap="flat" cmpd="sng" algn="ctr">
                      <a:solidFill>
                        <a:srgbClr val="7030A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en-GB" sz="2800" b="0" i="0" u="none" strike="noStrike" cap="none" normalizeH="0" baseline="0" dirty="0" smtClean="0">
                          <a:ln>
                            <a:noFill/>
                          </a:ln>
                          <a:solidFill>
                            <a:schemeClr val="accent1"/>
                          </a:solidFill>
                          <a:effectLst/>
                          <a:latin typeface="Arial" pitchFamily="34" charset="0"/>
                        </a:rPr>
                        <a:t>Intermediate</a:t>
                      </a:r>
                    </a:p>
                  </a:txBody>
                  <a:tcPr marL="144000" marR="54000" marT="18000" marB="72000" anchor="ctr" horzOverflow="overflow">
                    <a:lnL w="38100" cap="flat" cmpd="sng" algn="ctr">
                      <a:solidFill>
                        <a:srgbClr val="7030A0"/>
                      </a:solidFill>
                      <a:prstDash val="solid"/>
                      <a:round/>
                      <a:headEnd type="none" w="med" len="med"/>
                      <a:tailEnd type="none" w="med" len="med"/>
                    </a:lnL>
                    <a:lnR w="38100" cap="flat" cmpd="sng" algn="ctr">
                      <a:solidFill>
                        <a:srgbClr val="7030A0"/>
                      </a:solidFill>
                      <a:prstDash val="solid"/>
                      <a:round/>
                      <a:headEnd type="none" w="med" len="med"/>
                      <a:tailEnd type="none" w="med" len="med"/>
                    </a:lnR>
                    <a:lnT w="38100" cap="flat" cmpd="sng" algn="ctr">
                      <a:noFill/>
                      <a:prstDash val="solid"/>
                      <a:round/>
                      <a:headEnd type="none" w="med" len="med"/>
                      <a:tailEnd type="none" w="med" len="med"/>
                    </a:lnT>
                    <a:lnB w="76200" cap="flat" cmpd="sng" algn="ctr">
                      <a:solidFill>
                        <a:srgbClr val="7030A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0" i="0" u="none" strike="noStrike" cap="none" normalizeH="0" baseline="0" dirty="0" smtClean="0">
                          <a:ln>
                            <a:noFill/>
                          </a:ln>
                          <a:solidFill>
                            <a:schemeClr val="accent1"/>
                          </a:solidFill>
                          <a:effectLst/>
                          <a:latin typeface="Arial" pitchFamily="34" charset="0"/>
                          <a:sym typeface="Symbol" pitchFamily="18" charset="2"/>
                        </a:rPr>
                        <a:t>5m</a:t>
                      </a:r>
                    </a:p>
                  </a:txBody>
                  <a:tcPr marL="144000" marR="54000" marT="18000" marB="72000" anchor="ctr" horzOverflow="overflow">
                    <a:lnL w="38100" cap="flat" cmpd="sng" algn="ctr">
                      <a:solidFill>
                        <a:srgbClr val="7030A0"/>
                      </a:solidFill>
                      <a:prstDash val="solid"/>
                      <a:round/>
                      <a:headEnd type="none" w="med" len="med"/>
                      <a:tailEnd type="none" w="med" len="med"/>
                    </a:lnL>
                    <a:lnR w="38100" cap="flat" cmpd="sng" algn="ctr">
                      <a:solidFill>
                        <a:srgbClr val="7030A0"/>
                      </a:solidFill>
                      <a:prstDash val="solid"/>
                      <a:round/>
                      <a:headEnd type="none" w="med" len="med"/>
                      <a:tailEnd type="none" w="med" len="med"/>
                    </a:lnR>
                    <a:lnT w="38100" cap="flat" cmpd="sng" algn="ctr">
                      <a:noFill/>
                      <a:prstDash val="solid"/>
                      <a:round/>
                      <a:headEnd type="none" w="med" len="med"/>
                      <a:tailEnd type="none" w="med" len="med"/>
                    </a:lnT>
                    <a:lnB w="76200" cap="flat" cmpd="sng" algn="ctr">
                      <a:solidFill>
                        <a:srgbClr val="7030A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0" i="0" u="none" strike="noStrike" cap="none" normalizeH="0" baseline="0" dirty="0" smtClean="0">
                          <a:ln>
                            <a:noFill/>
                          </a:ln>
                          <a:solidFill>
                            <a:schemeClr val="accent1"/>
                          </a:solidFill>
                          <a:effectLst/>
                          <a:latin typeface="Arial" pitchFamily="34" charset="0"/>
                          <a:sym typeface="Symbol" pitchFamily="18" charset="2"/>
                        </a:rPr>
                        <a:t>24</a:t>
                      </a:r>
                    </a:p>
                  </a:txBody>
                  <a:tcPr marL="144000" marR="54000" marT="18000" marB="72000" anchor="ctr" horzOverflow="overflow">
                    <a:lnL w="38100" cap="flat" cmpd="sng" algn="ctr">
                      <a:solidFill>
                        <a:srgbClr val="7030A0"/>
                      </a:solidFill>
                      <a:prstDash val="solid"/>
                      <a:round/>
                      <a:headEnd type="none" w="med" len="med"/>
                      <a:tailEnd type="none" w="med" len="med"/>
                    </a:lnL>
                    <a:lnR w="38100" cap="flat" cmpd="sng" algn="ctr">
                      <a:solidFill>
                        <a:srgbClr val="7030A0"/>
                      </a:solidFill>
                      <a:prstDash val="solid"/>
                      <a:round/>
                      <a:headEnd type="none" w="med" len="med"/>
                      <a:tailEnd type="none" w="med" len="med"/>
                    </a:lnR>
                    <a:lnT w="38100" cap="flat" cmpd="sng" algn="ctr">
                      <a:noFill/>
                      <a:prstDash val="solid"/>
                      <a:round/>
                      <a:headEnd type="none" w="med" len="med"/>
                      <a:tailEnd type="none" w="med" len="med"/>
                    </a:lnT>
                    <a:lnB w="76200" cap="flat" cmpd="sng" algn="ctr">
                      <a:solidFill>
                        <a:srgbClr val="7030A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0" i="0" u="none" strike="noStrike" cap="none" normalizeH="0" baseline="0" dirty="0" smtClean="0">
                          <a:ln>
                            <a:noFill/>
                          </a:ln>
                          <a:solidFill>
                            <a:schemeClr val="accent1"/>
                          </a:solidFill>
                          <a:effectLst/>
                          <a:latin typeface="Arial" pitchFamily="34" charset="0"/>
                          <a:sym typeface="Symbol" pitchFamily="18" charset="2"/>
                        </a:rPr>
                        <a:t>48</a:t>
                      </a:r>
                    </a:p>
                  </a:txBody>
                  <a:tcPr marL="144000" marR="54000" marT="18000" marB="72000" anchor="ctr" horzOverflow="overflow">
                    <a:lnL w="38100" cap="flat" cmpd="sng" algn="ctr">
                      <a:solidFill>
                        <a:srgbClr val="7030A0"/>
                      </a:solidFill>
                      <a:prstDash val="solid"/>
                      <a:round/>
                      <a:headEnd type="none" w="med" len="med"/>
                      <a:tailEnd type="none" w="med" len="med"/>
                    </a:lnL>
                    <a:lnR w="76200" cap="flat" cmpd="sng" algn="ctr">
                      <a:solidFill>
                        <a:srgbClr val="7030A0"/>
                      </a:solidFill>
                      <a:prstDash val="solid"/>
                      <a:round/>
                      <a:headEnd type="none" w="med" len="med"/>
                      <a:tailEnd type="none" w="med" len="med"/>
                    </a:lnR>
                    <a:lnT w="38100" cap="flat" cmpd="sng" algn="ctr">
                      <a:noFill/>
                      <a:prstDash val="solid"/>
                      <a:round/>
                      <a:headEnd type="none" w="med" len="med"/>
                      <a:tailEnd type="none" w="med" len="med"/>
                    </a:lnT>
                    <a:lnB w="76200" cap="flat" cmpd="sng" algn="ctr">
                      <a:solidFill>
                        <a:srgbClr val="7030A0"/>
                      </a:solidFill>
                      <a:prstDash val="solid"/>
                      <a:round/>
                      <a:headEnd type="none" w="med" len="med"/>
                      <a:tailEnd type="none" w="med" len="med"/>
                    </a:lnB>
                    <a:lnTlToBr>
                      <a:noFill/>
                    </a:lnTlToBr>
                    <a:lnBlToTr>
                      <a:noFill/>
                    </a:lnBlToTr>
                    <a:noFill/>
                  </a:tcPr>
                </a:tc>
              </a:tr>
            </a:tbl>
          </a:graphicData>
        </a:graphic>
      </p:graphicFrame>
      <p:grpSp>
        <p:nvGrpSpPr>
          <p:cNvPr id="6" name="Group 5"/>
          <p:cNvGrpSpPr/>
          <p:nvPr/>
        </p:nvGrpSpPr>
        <p:grpSpPr>
          <a:xfrm>
            <a:off x="15570502" y="26648281"/>
            <a:ext cx="6144035" cy="2326264"/>
            <a:chOff x="15540386" y="22696225"/>
            <a:chExt cx="6597261" cy="2497865"/>
          </a:xfrm>
        </p:grpSpPr>
        <p:sp>
          <p:nvSpPr>
            <p:cNvPr id="4" name="Rectangle 3"/>
            <p:cNvSpPr/>
            <p:nvPr/>
          </p:nvSpPr>
          <p:spPr bwMode="auto">
            <a:xfrm>
              <a:off x="15540386" y="22696225"/>
              <a:ext cx="6597261" cy="2497865"/>
            </a:xfrm>
            <a:prstGeom prst="rect">
              <a:avLst/>
            </a:prstGeom>
            <a:solidFill>
              <a:schemeClr val="bg1"/>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4173538" rtl="0" eaLnBrk="1" fontAlgn="base" latinLnBrk="0" hangingPunct="1">
                <a:lnSpc>
                  <a:spcPct val="100000"/>
                </a:lnSpc>
                <a:spcBef>
                  <a:spcPct val="0"/>
                </a:spcBef>
                <a:spcAft>
                  <a:spcPct val="0"/>
                </a:spcAft>
                <a:buClrTx/>
                <a:buSzTx/>
                <a:buFontTx/>
                <a:buNone/>
                <a:tabLst/>
              </a:pPr>
              <a:endParaRPr kumimoji="0" lang="en-GB" sz="5500" b="0" i="0" u="none" strike="noStrike" cap="none" normalizeH="0" baseline="0" smtClean="0">
                <a:ln>
                  <a:noFill/>
                </a:ln>
                <a:solidFill>
                  <a:schemeClr val="tx1"/>
                </a:solidFill>
                <a:effectLst/>
                <a:latin typeface="Arial" pitchFamily="34" charset="0"/>
              </a:endParaRPr>
            </a:p>
          </p:txBody>
        </p:sp>
        <p:graphicFrame>
          <p:nvGraphicFramePr>
            <p:cNvPr id="37" name="Object 2"/>
            <p:cNvGraphicFramePr>
              <a:graphicFrameLocks noChangeAspect="1"/>
            </p:cNvGraphicFramePr>
            <p:nvPr>
              <p:extLst>
                <p:ext uri="{D42A27DB-BD31-4B8C-83A1-F6EECF244321}">
                  <p14:modId xmlns:p14="http://schemas.microsoft.com/office/powerpoint/2010/main" val="3971014408"/>
                </p:ext>
              </p:extLst>
            </p:nvPr>
          </p:nvGraphicFramePr>
          <p:xfrm>
            <a:off x="15544760" y="22737204"/>
            <a:ext cx="1639887" cy="2438400"/>
          </p:xfrm>
          <a:graphic>
            <a:graphicData uri="http://schemas.openxmlformats.org/presentationml/2006/ole">
              <mc:AlternateContent xmlns:mc="http://schemas.openxmlformats.org/markup-compatibility/2006">
                <mc:Choice xmlns:v="urn:schemas-microsoft-com:vml" Requires="v">
                  <p:oleObj spid="_x0000_s1049" r:id="rId7" imgW="5511111" imgH="8177778" progId="">
                    <p:embed/>
                  </p:oleObj>
                </mc:Choice>
                <mc:Fallback>
                  <p:oleObj r:id="rId7" imgW="5511111" imgH="8177778" progId="">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5544760" y="22737204"/>
                          <a:ext cx="1639887" cy="2438400"/>
                        </a:xfrm>
                        <a:prstGeom prst="rect">
                          <a:avLst/>
                        </a:prstGeom>
                        <a:noFill/>
                        <a:effectLst/>
                        <a:extLst>
                          <a:ext uri="{909E8E84-426E-40DD-AFC4-6F175D3DCCD1}">
                            <a14:hiddenFill xmlns:a14="http://schemas.microsoft.com/office/drawing/2010/main">
                              <a:blipFill dpi="0" rotWithShape="0">
                                <a:blip/>
                                <a:srcRect/>
                                <a:stretch>
                                  <a:fillRect/>
                                </a:stretch>
                              </a:blip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8" name="Text Box 14"/>
            <p:cNvSpPr txBox="1">
              <a:spLocks noChangeArrowheads="1"/>
            </p:cNvSpPr>
            <p:nvPr/>
          </p:nvSpPr>
          <p:spPr bwMode="auto">
            <a:xfrm>
              <a:off x="17184647" y="23419829"/>
              <a:ext cx="4953000" cy="917575"/>
            </a:xfrm>
            <a:prstGeom prst="rect">
              <a:avLst/>
            </a:prstGeom>
            <a:solidFill>
              <a:schemeClr val="bg1"/>
            </a:solidFill>
            <a:ln w="9525">
              <a:noFill/>
              <a:round/>
              <a:headEnd/>
              <a:tailEnd/>
            </a:ln>
          </p:spPr>
          <p:txBody>
            <a:bodyPr lIns="90000" tIns="46800" rIns="90000" bIns="46800">
              <a:spAutoFit/>
            </a:bodyPr>
            <a:lstStyle/>
            <a:p>
              <a:pPr fontAlgn="auto">
                <a:spcBef>
                  <a:spcPts val="0"/>
                </a:spcBef>
                <a:spcAft>
                  <a:spcPts val="0"/>
                </a:spcAft>
                <a:buClr>
                  <a:srgbClr val="0099FF"/>
                </a:buClr>
                <a:buFont typeface="Arial Black"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sz="5400" b="1" i="1" dirty="0" err="1">
                  <a:solidFill>
                    <a:srgbClr val="0099FF"/>
                  </a:solidFill>
                  <a:latin typeface="+mj-lt"/>
                </a:rPr>
                <a:t>Muons</a:t>
              </a:r>
              <a:r>
                <a:rPr lang="en-GB" sz="5400" b="1" i="1" dirty="0">
                  <a:solidFill>
                    <a:srgbClr val="0099FF"/>
                  </a:solidFill>
                  <a:latin typeface="+mj-lt"/>
                </a:rPr>
                <a:t>, Inc.</a:t>
              </a:r>
            </a:p>
          </p:txBody>
        </p:sp>
      </p:grpSp>
      <p:grpSp>
        <p:nvGrpSpPr>
          <p:cNvPr id="9" name="Group 8"/>
          <p:cNvGrpSpPr/>
          <p:nvPr/>
        </p:nvGrpSpPr>
        <p:grpSpPr>
          <a:xfrm>
            <a:off x="23241541" y="11302885"/>
            <a:ext cx="1046440" cy="2794260"/>
            <a:chOff x="2250379" y="10603651"/>
            <a:chExt cx="1046440" cy="2794260"/>
          </a:xfrm>
        </p:grpSpPr>
        <p:sp>
          <p:nvSpPr>
            <p:cNvPr id="7" name="TextBox 6"/>
            <p:cNvSpPr txBox="1"/>
            <p:nvPr/>
          </p:nvSpPr>
          <p:spPr>
            <a:xfrm>
              <a:off x="2250379" y="10603651"/>
              <a:ext cx="1046440" cy="1291379"/>
            </a:xfrm>
            <a:prstGeom prst="rect">
              <a:avLst/>
            </a:prstGeom>
            <a:noFill/>
          </p:spPr>
          <p:txBody>
            <a:bodyPr vert="vert270" wrap="none" rtlCol="0">
              <a:spAutoFit/>
            </a:bodyPr>
            <a:lstStyle/>
            <a:p>
              <a:pPr lvl="0"/>
              <a:r>
                <a:rPr lang="en-GB" sz="2800" b="1" dirty="0" smtClean="0">
                  <a:solidFill>
                    <a:schemeClr val="accent1"/>
                  </a:solidFill>
                </a:rPr>
                <a:t>Old</a:t>
              </a:r>
            </a:p>
            <a:p>
              <a:pPr lvl="0"/>
              <a:r>
                <a:rPr lang="en-GB" sz="2800" b="1" dirty="0" smtClean="0">
                  <a:solidFill>
                    <a:schemeClr val="accent1"/>
                  </a:solidFill>
                </a:rPr>
                <a:t>Design</a:t>
              </a:r>
              <a:endParaRPr lang="en-GB" sz="2800" b="1" dirty="0">
                <a:solidFill>
                  <a:schemeClr val="accent1"/>
                </a:solidFill>
              </a:endParaRPr>
            </a:p>
          </p:txBody>
        </p:sp>
        <p:sp>
          <p:nvSpPr>
            <p:cNvPr id="44" name="TextBox 43"/>
            <p:cNvSpPr txBox="1"/>
            <p:nvPr/>
          </p:nvSpPr>
          <p:spPr>
            <a:xfrm>
              <a:off x="2250379" y="12106532"/>
              <a:ext cx="1046440" cy="1291379"/>
            </a:xfrm>
            <a:prstGeom prst="rect">
              <a:avLst/>
            </a:prstGeom>
            <a:noFill/>
          </p:spPr>
          <p:txBody>
            <a:bodyPr vert="vert270" wrap="none" rtlCol="0">
              <a:spAutoFit/>
            </a:bodyPr>
            <a:lstStyle/>
            <a:p>
              <a:pPr lvl="0"/>
              <a:r>
                <a:rPr lang="en-GB" sz="2800" b="1" dirty="0" smtClean="0">
                  <a:solidFill>
                    <a:schemeClr val="accent1"/>
                  </a:solidFill>
                </a:rPr>
                <a:t>New</a:t>
              </a:r>
            </a:p>
            <a:p>
              <a:pPr lvl="0"/>
              <a:r>
                <a:rPr lang="en-GB" sz="2800" b="1" dirty="0" smtClean="0">
                  <a:solidFill>
                    <a:schemeClr val="accent1"/>
                  </a:solidFill>
                </a:rPr>
                <a:t>Design</a:t>
              </a:r>
              <a:endParaRPr lang="en-GB" sz="2800" b="1" dirty="0">
                <a:solidFill>
                  <a:schemeClr val="accent1"/>
                </a:solidFill>
              </a:endParaRPr>
            </a:p>
          </p:txBody>
        </p:sp>
      </p:grpSp>
      <p:pic>
        <p:nvPicPr>
          <p:cNvPr id="1034" name="Picture 10" descr="C:\docs\IDS\webPage\images\CRP_layout_with_PDoptions.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590690" y="9232369"/>
            <a:ext cx="6672991" cy="4625820"/>
          </a:xfrm>
          <a:prstGeom prst="rect">
            <a:avLst/>
          </a:prstGeom>
          <a:noFill/>
          <a:extLst>
            <a:ext uri="{909E8E84-426E-40DD-AFC4-6F175D3DCCD1}">
              <a14:hiddenFill xmlns:a14="http://schemas.microsoft.com/office/drawing/2010/main">
                <a:solidFill>
                  <a:srgbClr val="FFFFFF"/>
                </a:solidFill>
              </a14:hiddenFill>
            </a:ext>
          </a:extLst>
        </p:spPr>
      </p:pic>
      <p:sp>
        <p:nvSpPr>
          <p:cNvPr id="48" name="Text Box 26"/>
          <p:cNvSpPr txBox="1">
            <a:spLocks noChangeArrowheads="1"/>
          </p:cNvSpPr>
          <p:nvPr/>
        </p:nvSpPr>
        <p:spPr bwMode="auto">
          <a:xfrm>
            <a:off x="2962757" y="24553025"/>
            <a:ext cx="2206625" cy="680186"/>
          </a:xfrm>
          <a:prstGeom prst="rect">
            <a:avLst/>
          </a:prstGeom>
          <a:noFill/>
          <a:ln w="12699">
            <a:noFill/>
            <a:miter lim="800000"/>
            <a:headEnd/>
            <a:tailEnd/>
          </a:ln>
        </p:spPr>
        <p:txBody>
          <a:bodyPr wrap="square" lIns="65151" tIns="32004" rIns="65151" bIns="32004">
            <a:spAutoFit/>
          </a:bodyPr>
          <a:lstStyle/>
          <a:p>
            <a:pPr algn="ctr">
              <a:defRPr/>
            </a:pPr>
            <a:r>
              <a:rPr lang="en-GB" sz="2000" dirty="0">
                <a:solidFill>
                  <a:schemeClr val="accent1"/>
                </a:solidFill>
                <a:latin typeface="+mj-lt"/>
                <a:cs typeface="Times New Roman" pitchFamily="18" charset="0"/>
              </a:rPr>
              <a:t>24 short </a:t>
            </a:r>
            <a:r>
              <a:rPr lang="en-GB" sz="2000" dirty="0" smtClean="0">
                <a:solidFill>
                  <a:schemeClr val="accent1"/>
                </a:solidFill>
                <a:latin typeface="+mj-lt"/>
                <a:cs typeface="Times New Roman" pitchFamily="18" charset="0"/>
              </a:rPr>
              <a:t>cryomodules</a:t>
            </a:r>
            <a:endParaRPr lang="en-GB" sz="2000" dirty="0">
              <a:solidFill>
                <a:schemeClr val="accent1"/>
              </a:solidFill>
              <a:latin typeface="+mj-lt"/>
            </a:endParaRPr>
          </a:p>
        </p:txBody>
      </p:sp>
      <p:pic>
        <p:nvPicPr>
          <p:cNvPr id="50" name="Picture 2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4536538" y="9874634"/>
            <a:ext cx="5301998" cy="2818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a:tailEnd/>
              </a14:hiddenLine>
            </a:ext>
          </a:extLst>
        </p:spPr>
      </p:pic>
      <p:pic>
        <p:nvPicPr>
          <p:cNvPr id="51" name="Picture 2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3195115" y="13497964"/>
            <a:ext cx="7801293" cy="28335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a:tailEnd/>
              </a14:hiddenLine>
            </a:ext>
          </a:extLst>
        </p:spPr>
      </p:pic>
      <p:sp>
        <p:nvSpPr>
          <p:cNvPr id="54" name="AutoShape 35"/>
          <p:cNvSpPr>
            <a:spLocks/>
          </p:cNvSpPr>
          <p:nvPr/>
        </p:nvSpPr>
        <p:spPr bwMode="auto">
          <a:xfrm rot="16200000" flipV="1">
            <a:off x="3932900" y="22145747"/>
            <a:ext cx="153824" cy="4660730"/>
          </a:xfrm>
          <a:prstGeom prst="leftBrace">
            <a:avLst>
              <a:gd name="adj1" fmla="val 42015"/>
              <a:gd name="adj2" fmla="val 50000"/>
            </a:avLst>
          </a:prstGeom>
          <a:noFill/>
          <a:ln w="2857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lIns="90488" tIns="44450" rIns="90488" bIns="44450" anchor="ctr"/>
          <a:lstStyle/>
          <a:p>
            <a:endParaRPr lang="en-US"/>
          </a:p>
        </p:txBody>
      </p:sp>
      <p:sp>
        <p:nvSpPr>
          <p:cNvPr id="55" name="AutoShape 36"/>
          <p:cNvSpPr>
            <a:spLocks/>
          </p:cNvSpPr>
          <p:nvPr/>
        </p:nvSpPr>
        <p:spPr bwMode="auto">
          <a:xfrm rot="16200000" flipV="1">
            <a:off x="10142343" y="20610680"/>
            <a:ext cx="153825" cy="7730864"/>
          </a:xfrm>
          <a:prstGeom prst="leftBrace">
            <a:avLst>
              <a:gd name="adj1" fmla="val 100616"/>
              <a:gd name="adj2" fmla="val 50000"/>
            </a:avLst>
          </a:prstGeom>
          <a:noFill/>
          <a:ln w="2857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lIns="90488" tIns="44450" rIns="90488" bIns="44450" anchor="ctr"/>
          <a:lstStyle/>
          <a:p>
            <a:endParaRPr lang="en-US"/>
          </a:p>
        </p:txBody>
      </p:sp>
      <p:sp>
        <p:nvSpPr>
          <p:cNvPr id="10" name="TextBox 9"/>
          <p:cNvSpPr txBox="1"/>
          <p:nvPr/>
        </p:nvSpPr>
        <p:spPr>
          <a:xfrm>
            <a:off x="35564796" y="12700795"/>
            <a:ext cx="3084499" cy="523220"/>
          </a:xfrm>
          <a:prstGeom prst="rect">
            <a:avLst/>
          </a:prstGeom>
          <a:noFill/>
        </p:spPr>
        <p:txBody>
          <a:bodyPr wrap="none" rtlCol="0">
            <a:spAutoFit/>
          </a:bodyPr>
          <a:lstStyle/>
          <a:p>
            <a:r>
              <a:rPr lang="en-GB" sz="2800" dirty="0" smtClean="0">
                <a:solidFill>
                  <a:schemeClr val="accent1"/>
                </a:solidFill>
              </a:rPr>
              <a:t>Short Cryomodule</a:t>
            </a:r>
          </a:p>
        </p:txBody>
      </p:sp>
      <p:sp>
        <p:nvSpPr>
          <p:cNvPr id="404" name="TextBox 403"/>
          <p:cNvSpPr txBox="1"/>
          <p:nvPr/>
        </p:nvSpPr>
        <p:spPr>
          <a:xfrm>
            <a:off x="35079192" y="16347271"/>
            <a:ext cx="4225837" cy="523220"/>
          </a:xfrm>
          <a:prstGeom prst="rect">
            <a:avLst/>
          </a:prstGeom>
          <a:noFill/>
        </p:spPr>
        <p:txBody>
          <a:bodyPr wrap="none" rtlCol="0">
            <a:spAutoFit/>
          </a:bodyPr>
          <a:lstStyle/>
          <a:p>
            <a:r>
              <a:rPr lang="en-GB" sz="2800" dirty="0" smtClean="0">
                <a:solidFill>
                  <a:schemeClr val="accent1"/>
                </a:solidFill>
              </a:rPr>
              <a:t>Intermediate Cryomodule</a:t>
            </a:r>
          </a:p>
        </p:txBody>
      </p:sp>
      <p:sp>
        <p:nvSpPr>
          <p:cNvPr id="405" name="Text Box 26"/>
          <p:cNvSpPr txBox="1">
            <a:spLocks noChangeArrowheads="1"/>
          </p:cNvSpPr>
          <p:nvPr/>
        </p:nvSpPr>
        <p:spPr bwMode="auto">
          <a:xfrm>
            <a:off x="8933410" y="24553727"/>
            <a:ext cx="2540000" cy="680186"/>
          </a:xfrm>
          <a:prstGeom prst="rect">
            <a:avLst/>
          </a:prstGeom>
          <a:noFill/>
          <a:ln w="12699">
            <a:noFill/>
            <a:miter lim="800000"/>
            <a:headEnd/>
            <a:tailEnd/>
          </a:ln>
        </p:spPr>
        <p:txBody>
          <a:bodyPr wrap="square" lIns="65151" tIns="32004" rIns="65151" bIns="32004">
            <a:spAutoFit/>
          </a:bodyPr>
          <a:lstStyle/>
          <a:p>
            <a:pPr algn="ctr">
              <a:defRPr/>
            </a:pPr>
            <a:r>
              <a:rPr lang="en-GB" sz="2000" dirty="0">
                <a:solidFill>
                  <a:schemeClr val="accent1"/>
                </a:solidFill>
                <a:latin typeface="+mj-lt"/>
                <a:cs typeface="Times New Roman" pitchFamily="18" charset="0"/>
              </a:rPr>
              <a:t>24 </a:t>
            </a:r>
            <a:r>
              <a:rPr lang="en-GB" sz="2000" dirty="0" smtClean="0">
                <a:solidFill>
                  <a:schemeClr val="accent1"/>
                </a:solidFill>
                <a:latin typeface="+mj-lt"/>
                <a:cs typeface="Times New Roman" pitchFamily="18" charset="0"/>
              </a:rPr>
              <a:t>intermediate cryomodules</a:t>
            </a:r>
            <a:endParaRPr lang="en-GB" sz="2000" dirty="0">
              <a:solidFill>
                <a:schemeClr val="accent1"/>
              </a:solidFill>
              <a:latin typeface="+mj-lt"/>
            </a:endParaRPr>
          </a:p>
        </p:txBody>
      </p:sp>
      <p:sp>
        <p:nvSpPr>
          <p:cNvPr id="406" name="Text Box 367"/>
          <p:cNvSpPr txBox="1">
            <a:spLocks noChangeArrowheads="1"/>
          </p:cNvSpPr>
          <p:nvPr/>
        </p:nvSpPr>
        <p:spPr bwMode="auto">
          <a:xfrm>
            <a:off x="9853619" y="9756288"/>
            <a:ext cx="12041629" cy="4761368"/>
          </a:xfrm>
          <a:prstGeom prst="rect">
            <a:avLst/>
          </a:prstGeom>
          <a:noFill/>
          <a:ln w="82550">
            <a:solidFill>
              <a:srgbClr val="990099"/>
            </a:solidFill>
            <a:miter lim="800000"/>
            <a:headEnd/>
            <a:tailEnd/>
          </a:ln>
          <a:effectLst/>
          <a:scene3d>
            <a:camera prst="legacyObliqueTopRight"/>
            <a:lightRig rig="legacyFlat3" dir="b"/>
          </a:scene3d>
          <a:sp3d extrusionH="430200" prstMaterial="legacyMatte">
            <a:bevelT w="13500" h="13500" prst="angle"/>
            <a:bevelB w="13500" h="13500" prst="angle"/>
            <a:extrusionClr>
              <a:srgbClr val="990099"/>
            </a:extrusion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417639" tIns="208820" rIns="417639" bIns="208820">
            <a:spAutoFit/>
            <a:flatTx/>
          </a:bodyPr>
          <a:lstStyle>
            <a:lvl1pPr defTabSz="4173538">
              <a:defRPr>
                <a:solidFill>
                  <a:schemeClr val="tx1"/>
                </a:solidFill>
                <a:latin typeface="Arial" pitchFamily="34" charset="0"/>
              </a:defRPr>
            </a:lvl1pPr>
            <a:lvl2pPr marL="2087563" defTabSz="4173538">
              <a:defRPr>
                <a:solidFill>
                  <a:schemeClr val="tx1"/>
                </a:solidFill>
                <a:latin typeface="Arial" pitchFamily="34" charset="0"/>
              </a:defRPr>
            </a:lvl2pPr>
            <a:lvl3pPr marL="4173538" defTabSz="4173538">
              <a:defRPr>
                <a:solidFill>
                  <a:schemeClr val="tx1"/>
                </a:solidFill>
                <a:latin typeface="Arial" pitchFamily="34" charset="0"/>
              </a:defRPr>
            </a:lvl3pPr>
            <a:lvl4pPr marL="6267450" defTabSz="4173538">
              <a:defRPr>
                <a:solidFill>
                  <a:schemeClr val="tx1"/>
                </a:solidFill>
                <a:latin typeface="Arial" pitchFamily="34" charset="0"/>
              </a:defRPr>
            </a:lvl4pPr>
            <a:lvl5pPr marL="8353425" defTabSz="4173538">
              <a:defRPr>
                <a:solidFill>
                  <a:schemeClr val="tx1"/>
                </a:solidFill>
                <a:latin typeface="Arial" pitchFamily="34" charset="0"/>
              </a:defRPr>
            </a:lvl5pPr>
            <a:lvl6pPr marL="8810625" defTabSz="4173538" fontAlgn="base">
              <a:spcBef>
                <a:spcPct val="0"/>
              </a:spcBef>
              <a:spcAft>
                <a:spcPct val="0"/>
              </a:spcAft>
              <a:defRPr>
                <a:solidFill>
                  <a:schemeClr val="tx1"/>
                </a:solidFill>
                <a:latin typeface="Arial" pitchFamily="34" charset="0"/>
              </a:defRPr>
            </a:lvl6pPr>
            <a:lvl7pPr marL="9267825" defTabSz="4173538" fontAlgn="base">
              <a:spcBef>
                <a:spcPct val="0"/>
              </a:spcBef>
              <a:spcAft>
                <a:spcPct val="0"/>
              </a:spcAft>
              <a:defRPr>
                <a:solidFill>
                  <a:schemeClr val="tx1"/>
                </a:solidFill>
                <a:latin typeface="Arial" pitchFamily="34" charset="0"/>
              </a:defRPr>
            </a:lvl7pPr>
            <a:lvl8pPr marL="9725025" defTabSz="4173538" fontAlgn="base">
              <a:spcBef>
                <a:spcPct val="0"/>
              </a:spcBef>
              <a:spcAft>
                <a:spcPct val="0"/>
              </a:spcAft>
              <a:defRPr>
                <a:solidFill>
                  <a:schemeClr val="tx1"/>
                </a:solidFill>
                <a:latin typeface="Arial" pitchFamily="34" charset="0"/>
              </a:defRPr>
            </a:lvl8pPr>
            <a:lvl9pPr marL="10182225" defTabSz="4173538" fontAlgn="base">
              <a:spcBef>
                <a:spcPct val="0"/>
              </a:spcBef>
              <a:spcAft>
                <a:spcPct val="0"/>
              </a:spcAft>
              <a:defRPr>
                <a:solidFill>
                  <a:schemeClr val="tx1"/>
                </a:solidFill>
                <a:latin typeface="Arial" pitchFamily="34" charset="0"/>
              </a:defRPr>
            </a:lvl9pPr>
          </a:lstStyle>
          <a:p>
            <a:pPr>
              <a:spcBef>
                <a:spcPct val="50000"/>
              </a:spcBef>
            </a:pPr>
            <a:r>
              <a:rPr lang="en-GB" sz="3200" dirty="0" smtClean="0">
                <a:solidFill>
                  <a:schemeClr val="accent1"/>
                </a:solidFill>
                <a:effectLst>
                  <a:outerShdw blurRad="38100" dist="38100" dir="2700000" algn="tl">
                    <a:srgbClr val="000000"/>
                  </a:outerShdw>
                </a:effectLst>
                <a:latin typeface="Arial Black" pitchFamily="34" charset="0"/>
              </a:rPr>
              <a:t>UPDATED DESIGN</a:t>
            </a:r>
            <a:endParaRPr lang="en-GB" sz="3200" dirty="0">
              <a:solidFill>
                <a:schemeClr val="accent1"/>
              </a:solidFill>
              <a:effectLst>
                <a:outerShdw blurRad="38100" dist="38100" dir="2700000" algn="tl">
                  <a:srgbClr val="000000"/>
                </a:outerShdw>
              </a:effectLst>
              <a:latin typeface="Arial Black" pitchFamily="34" charset="0"/>
            </a:endParaRPr>
          </a:p>
          <a:p>
            <a:pPr algn="just">
              <a:spcBef>
                <a:spcPct val="50000"/>
              </a:spcBef>
            </a:pPr>
            <a:r>
              <a:rPr lang="en-GB" sz="2000" dirty="0">
                <a:solidFill>
                  <a:schemeClr val="accent1"/>
                </a:solidFill>
                <a:latin typeface="Arial Black" pitchFamily="34" charset="0"/>
              </a:rPr>
              <a:t>The </a:t>
            </a:r>
            <a:r>
              <a:rPr lang="en-GB" sz="2000" dirty="0" smtClean="0">
                <a:solidFill>
                  <a:schemeClr val="accent1"/>
                </a:solidFill>
                <a:latin typeface="Arial Black" pitchFamily="34" charset="0"/>
              </a:rPr>
              <a:t>old linac design utilised </a:t>
            </a:r>
            <a:r>
              <a:rPr lang="en-GB" sz="2000" dirty="0">
                <a:solidFill>
                  <a:schemeClr val="accent1"/>
                </a:solidFill>
                <a:latin typeface="Arial Black" pitchFamily="34" charset="0"/>
              </a:rPr>
              <a:t>three cryomodules (referred to </a:t>
            </a:r>
            <a:r>
              <a:rPr lang="en-GB" sz="2000" dirty="0" smtClean="0">
                <a:solidFill>
                  <a:schemeClr val="accent1"/>
                </a:solidFill>
                <a:latin typeface="Arial Black" pitchFamily="34" charset="0"/>
              </a:rPr>
              <a:t>as short</a:t>
            </a:r>
            <a:r>
              <a:rPr lang="en-GB" sz="2000" dirty="0">
                <a:solidFill>
                  <a:schemeClr val="accent1"/>
                </a:solidFill>
                <a:latin typeface="Arial Black" pitchFamily="34" charset="0"/>
              </a:rPr>
              <a:t>, intermediate and long) to match the change in the relativistic beta as the muons are accelerated. The short module used for low beta has only </a:t>
            </a:r>
            <a:r>
              <a:rPr lang="en-GB" sz="2000" dirty="0" smtClean="0">
                <a:solidFill>
                  <a:schemeClr val="accent1"/>
                </a:solidFill>
                <a:latin typeface="Arial Black" pitchFamily="34" charset="0"/>
              </a:rPr>
              <a:t>one RF </a:t>
            </a:r>
            <a:r>
              <a:rPr lang="en-GB" sz="2000" dirty="0">
                <a:solidFill>
                  <a:schemeClr val="accent1"/>
                </a:solidFill>
                <a:latin typeface="Arial Black" pitchFamily="34" charset="0"/>
              </a:rPr>
              <a:t>cavity whereas the other two cryomodules have two </a:t>
            </a:r>
            <a:r>
              <a:rPr lang="en-GB" sz="2000" dirty="0" smtClean="0">
                <a:solidFill>
                  <a:schemeClr val="accent1"/>
                </a:solidFill>
                <a:latin typeface="Arial Black" pitchFamily="34" charset="0"/>
              </a:rPr>
              <a:t>RF </a:t>
            </a:r>
            <a:r>
              <a:rPr lang="en-GB" sz="2000" dirty="0">
                <a:solidFill>
                  <a:schemeClr val="accent1"/>
                </a:solidFill>
                <a:latin typeface="Arial Black" pitchFamily="34" charset="0"/>
              </a:rPr>
              <a:t>cavities.  The short and intermediate cryomodules have </a:t>
            </a:r>
            <a:r>
              <a:rPr lang="en-GB" sz="2000" dirty="0" smtClean="0">
                <a:solidFill>
                  <a:schemeClr val="accent1"/>
                </a:solidFill>
                <a:latin typeface="Arial Black" pitchFamily="34" charset="0"/>
              </a:rPr>
              <a:t>RF </a:t>
            </a:r>
            <a:r>
              <a:rPr lang="en-GB" sz="2000" dirty="0">
                <a:solidFill>
                  <a:schemeClr val="accent1"/>
                </a:solidFill>
                <a:latin typeface="Arial Black" pitchFamily="34" charset="0"/>
              </a:rPr>
              <a:t>cavities with an aperture radius of </a:t>
            </a:r>
            <a:r>
              <a:rPr lang="en-GB" sz="2000" dirty="0" smtClean="0">
                <a:solidFill>
                  <a:schemeClr val="accent1"/>
                </a:solidFill>
                <a:latin typeface="Arial Black" pitchFamily="34" charset="0"/>
              </a:rPr>
              <a:t>23cm </a:t>
            </a:r>
            <a:r>
              <a:rPr lang="en-GB" sz="2000" dirty="0">
                <a:solidFill>
                  <a:schemeClr val="accent1"/>
                </a:solidFill>
                <a:latin typeface="Arial Black" pitchFamily="34" charset="0"/>
              </a:rPr>
              <a:t>whereas the long cryomodule has an aperture radius of 15cm, to give a higher gradient.  However, the aperture of the long cryomodule is the same as the required acceptance and so it was decided to redesign the lattice of the linac to use only short and intermediate cryomodules to allow a margin for error and minimise the possibility of </a:t>
            </a:r>
            <a:r>
              <a:rPr lang="en-GB" sz="2000" dirty="0" smtClean="0">
                <a:solidFill>
                  <a:schemeClr val="accent1"/>
                </a:solidFill>
                <a:latin typeface="Arial Black" pitchFamily="34" charset="0"/>
              </a:rPr>
              <a:t>the beam </a:t>
            </a:r>
            <a:r>
              <a:rPr lang="en-GB" sz="2000" dirty="0">
                <a:solidFill>
                  <a:schemeClr val="accent1"/>
                </a:solidFill>
                <a:latin typeface="Arial Black" pitchFamily="34" charset="0"/>
              </a:rPr>
              <a:t>scraping the superconducting cavity and solenoid. </a:t>
            </a:r>
            <a:r>
              <a:rPr lang="en-GB" sz="2000" dirty="0" smtClean="0">
                <a:solidFill>
                  <a:schemeClr val="accent1"/>
                </a:solidFill>
                <a:latin typeface="Arial Black" pitchFamily="34" charset="0"/>
              </a:rPr>
              <a:t>The length </a:t>
            </a:r>
            <a:r>
              <a:rPr lang="en-GB" sz="2000" dirty="0">
                <a:solidFill>
                  <a:schemeClr val="accent1"/>
                </a:solidFill>
                <a:latin typeface="Arial Black" pitchFamily="34" charset="0"/>
              </a:rPr>
              <a:t>of the linac has </a:t>
            </a:r>
            <a:r>
              <a:rPr lang="en-GB" sz="2000" dirty="0" smtClean="0">
                <a:solidFill>
                  <a:schemeClr val="accent1"/>
                </a:solidFill>
                <a:latin typeface="Arial Black" pitchFamily="34" charset="0"/>
              </a:rPr>
              <a:t>subsequently decreased </a:t>
            </a:r>
            <a:r>
              <a:rPr lang="en-GB" sz="2000" dirty="0">
                <a:solidFill>
                  <a:schemeClr val="accent1"/>
                </a:solidFill>
                <a:latin typeface="Arial Black" pitchFamily="34" charset="0"/>
              </a:rPr>
              <a:t>from </a:t>
            </a:r>
            <a:r>
              <a:rPr lang="en-GB" sz="2000" dirty="0" smtClean="0">
                <a:solidFill>
                  <a:schemeClr val="accent1"/>
                </a:solidFill>
                <a:latin typeface="Arial Black" pitchFamily="34" charset="0"/>
              </a:rPr>
              <a:t>218m </a:t>
            </a:r>
            <a:r>
              <a:rPr lang="en-GB" sz="2000" dirty="0">
                <a:solidFill>
                  <a:schemeClr val="accent1"/>
                </a:solidFill>
                <a:latin typeface="Arial Black" pitchFamily="34" charset="0"/>
              </a:rPr>
              <a:t>to </a:t>
            </a:r>
            <a:r>
              <a:rPr lang="en-GB" sz="2000" dirty="0" smtClean="0">
                <a:solidFill>
                  <a:schemeClr val="accent1"/>
                </a:solidFill>
                <a:latin typeface="Arial Black" pitchFamily="34" charset="0"/>
              </a:rPr>
              <a:t>192m</a:t>
            </a:r>
            <a:r>
              <a:rPr lang="en-GB" sz="2000" dirty="0">
                <a:solidFill>
                  <a:schemeClr val="accent1"/>
                </a:solidFill>
                <a:latin typeface="Arial Black" pitchFamily="34" charset="0"/>
              </a:rPr>
              <a:t>.</a:t>
            </a:r>
            <a:endParaRPr lang="en-GB" sz="2000" dirty="0">
              <a:solidFill>
                <a:schemeClr val="accent1"/>
              </a:solidFill>
              <a:latin typeface="Arial Black" pitchFamily="34" charset="0"/>
            </a:endParaRPr>
          </a:p>
        </p:txBody>
      </p:sp>
      <p:grpSp>
        <p:nvGrpSpPr>
          <p:cNvPr id="407" name="Group 6"/>
          <p:cNvGrpSpPr>
            <a:grpSpLocks noChangeAspect="1"/>
          </p:cNvGrpSpPr>
          <p:nvPr/>
        </p:nvGrpSpPr>
        <p:grpSpPr bwMode="auto">
          <a:xfrm>
            <a:off x="1499257" y="20001562"/>
            <a:ext cx="12902379" cy="4294630"/>
            <a:chOff x="296" y="695"/>
            <a:chExt cx="4885" cy="1626"/>
          </a:xfrm>
        </p:grpSpPr>
        <p:sp>
          <p:nvSpPr>
            <p:cNvPr id="408" name="AutoShape 5"/>
            <p:cNvSpPr>
              <a:spLocks noChangeAspect="1" noChangeArrowheads="1" noTextEdit="1"/>
            </p:cNvSpPr>
            <p:nvPr/>
          </p:nvSpPr>
          <p:spPr bwMode="auto">
            <a:xfrm>
              <a:off x="297" y="695"/>
              <a:ext cx="4848" cy="16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grpSp>
          <p:nvGrpSpPr>
            <p:cNvPr id="409" name="Group 207"/>
            <p:cNvGrpSpPr>
              <a:grpSpLocks/>
            </p:cNvGrpSpPr>
            <p:nvPr/>
          </p:nvGrpSpPr>
          <p:grpSpPr bwMode="auto">
            <a:xfrm>
              <a:off x="296" y="695"/>
              <a:ext cx="4885" cy="1626"/>
              <a:chOff x="296" y="695"/>
              <a:chExt cx="4885" cy="1626"/>
            </a:xfrm>
          </p:grpSpPr>
          <p:sp>
            <p:nvSpPr>
              <p:cNvPr id="940" name="Rectangle 7"/>
              <p:cNvSpPr>
                <a:spLocks noChangeArrowheads="1"/>
              </p:cNvSpPr>
              <p:nvPr/>
            </p:nvSpPr>
            <p:spPr bwMode="auto">
              <a:xfrm>
                <a:off x="297" y="695"/>
                <a:ext cx="4848" cy="1626"/>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941" name="Rectangle 8"/>
              <p:cNvSpPr>
                <a:spLocks noChangeArrowheads="1"/>
              </p:cNvSpPr>
              <p:nvPr/>
            </p:nvSpPr>
            <p:spPr bwMode="auto">
              <a:xfrm>
                <a:off x="369" y="839"/>
                <a:ext cx="4704" cy="1332"/>
              </a:xfrm>
              <a:prstGeom prst="rect">
                <a:avLst/>
              </a:prstGeom>
              <a:noFill/>
              <a:ln w="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42" name="Rectangle 9"/>
              <p:cNvSpPr>
                <a:spLocks noChangeArrowheads="1"/>
              </p:cNvSpPr>
              <p:nvPr/>
            </p:nvSpPr>
            <p:spPr bwMode="auto">
              <a:xfrm>
                <a:off x="4965" y="2183"/>
                <a:ext cx="162" cy="1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800" b="1">
                    <a:solidFill>
                      <a:srgbClr val="000000"/>
                    </a:solidFill>
                    <a:latin typeface="Arial" pitchFamily="34" charset="0"/>
                  </a:rPr>
                  <a:t>192</a:t>
                </a:r>
                <a:endParaRPr lang="en-US"/>
              </a:p>
            </p:txBody>
          </p:sp>
          <p:sp>
            <p:nvSpPr>
              <p:cNvPr id="943" name="Rectangle 10"/>
              <p:cNvSpPr>
                <a:spLocks noChangeArrowheads="1"/>
              </p:cNvSpPr>
              <p:nvPr/>
            </p:nvSpPr>
            <p:spPr bwMode="auto">
              <a:xfrm>
                <a:off x="369" y="2183"/>
                <a:ext cx="78" cy="1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800" b="1">
                    <a:solidFill>
                      <a:srgbClr val="000000"/>
                    </a:solidFill>
                    <a:latin typeface="Arial" pitchFamily="34" charset="0"/>
                  </a:rPr>
                  <a:t>0</a:t>
                </a:r>
                <a:endParaRPr lang="en-US"/>
              </a:p>
            </p:txBody>
          </p:sp>
          <p:sp>
            <p:nvSpPr>
              <p:cNvPr id="944" name="Rectangle 12"/>
              <p:cNvSpPr>
                <a:spLocks noChangeArrowheads="1"/>
              </p:cNvSpPr>
              <p:nvPr/>
            </p:nvSpPr>
            <p:spPr bwMode="auto">
              <a:xfrm>
                <a:off x="417" y="773"/>
                <a:ext cx="486" cy="1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800" b="1">
                    <a:solidFill>
                      <a:srgbClr val="000000"/>
                    </a:solidFill>
                    <a:latin typeface="Arial" pitchFamily="34" charset="0"/>
                  </a:rPr>
                  <a:t>                         </a:t>
                </a:r>
                <a:endParaRPr lang="en-US"/>
              </a:p>
            </p:txBody>
          </p:sp>
          <p:sp>
            <p:nvSpPr>
              <p:cNvPr id="945" name="Rectangle 13"/>
              <p:cNvSpPr>
                <a:spLocks noChangeArrowheads="1"/>
              </p:cNvSpPr>
              <p:nvPr/>
            </p:nvSpPr>
            <p:spPr bwMode="auto">
              <a:xfrm rot="-5400000">
                <a:off x="287" y="800"/>
                <a:ext cx="120" cy="1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800" b="1">
                    <a:solidFill>
                      <a:srgbClr val="000000"/>
                    </a:solidFill>
                    <a:latin typeface="Arial" pitchFamily="34" charset="0"/>
                  </a:rPr>
                  <a:t>25</a:t>
                </a:r>
                <a:endParaRPr lang="en-US"/>
              </a:p>
            </p:txBody>
          </p:sp>
          <p:sp>
            <p:nvSpPr>
              <p:cNvPr id="946" name="Rectangle 14"/>
              <p:cNvSpPr>
                <a:spLocks noChangeArrowheads="1"/>
              </p:cNvSpPr>
              <p:nvPr/>
            </p:nvSpPr>
            <p:spPr bwMode="auto">
              <a:xfrm rot="-5400000">
                <a:off x="308" y="2087"/>
                <a:ext cx="78" cy="1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800" b="1">
                    <a:solidFill>
                      <a:srgbClr val="000000"/>
                    </a:solidFill>
                    <a:latin typeface="Arial" pitchFamily="34" charset="0"/>
                  </a:rPr>
                  <a:t>0</a:t>
                </a:r>
                <a:endParaRPr lang="en-US"/>
              </a:p>
            </p:txBody>
          </p:sp>
          <p:sp>
            <p:nvSpPr>
              <p:cNvPr id="947" name="Rectangle 15"/>
              <p:cNvSpPr>
                <a:spLocks noChangeArrowheads="1"/>
              </p:cNvSpPr>
              <p:nvPr/>
            </p:nvSpPr>
            <p:spPr bwMode="auto">
              <a:xfrm rot="-5400000">
                <a:off x="5070" y="799"/>
                <a:ext cx="120" cy="1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800" b="1">
                    <a:solidFill>
                      <a:srgbClr val="000000"/>
                    </a:solidFill>
                    <a:latin typeface="Arial" pitchFamily="34" charset="0"/>
                  </a:rPr>
                  <a:t>25</a:t>
                </a:r>
                <a:endParaRPr lang="en-US"/>
              </a:p>
            </p:txBody>
          </p:sp>
          <p:sp>
            <p:nvSpPr>
              <p:cNvPr id="948" name="Rectangle 16"/>
              <p:cNvSpPr>
                <a:spLocks noChangeArrowheads="1"/>
              </p:cNvSpPr>
              <p:nvPr/>
            </p:nvSpPr>
            <p:spPr bwMode="auto">
              <a:xfrm rot="-5400000">
                <a:off x="5091" y="2086"/>
                <a:ext cx="78" cy="1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800" b="1">
                    <a:solidFill>
                      <a:srgbClr val="000000"/>
                    </a:solidFill>
                    <a:latin typeface="Arial" pitchFamily="34" charset="0"/>
                  </a:rPr>
                  <a:t>0</a:t>
                </a:r>
                <a:endParaRPr lang="en-US"/>
              </a:p>
            </p:txBody>
          </p:sp>
          <p:sp>
            <p:nvSpPr>
              <p:cNvPr id="949" name="Rectangle 17"/>
              <p:cNvSpPr>
                <a:spLocks noChangeArrowheads="1"/>
              </p:cNvSpPr>
              <p:nvPr/>
            </p:nvSpPr>
            <p:spPr bwMode="auto">
              <a:xfrm rot="-5400000">
                <a:off x="134" y="1421"/>
                <a:ext cx="426" cy="1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800" b="1">
                    <a:solidFill>
                      <a:srgbClr val="000000"/>
                    </a:solidFill>
                    <a:latin typeface="Arial" pitchFamily="34" charset="0"/>
                  </a:rPr>
                  <a:t>Size_X[cm]</a:t>
                </a:r>
                <a:endParaRPr lang="en-US"/>
              </a:p>
            </p:txBody>
          </p:sp>
          <p:sp>
            <p:nvSpPr>
              <p:cNvPr id="950" name="Rectangle 18"/>
              <p:cNvSpPr>
                <a:spLocks noChangeArrowheads="1"/>
              </p:cNvSpPr>
              <p:nvPr/>
            </p:nvSpPr>
            <p:spPr bwMode="auto">
              <a:xfrm rot="-5400000">
                <a:off x="4917" y="1420"/>
                <a:ext cx="426" cy="1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800" b="1">
                    <a:solidFill>
                      <a:srgbClr val="000000"/>
                    </a:solidFill>
                    <a:latin typeface="Arial" pitchFamily="34" charset="0"/>
                  </a:rPr>
                  <a:t>Size_Y[cm]</a:t>
                </a:r>
                <a:endParaRPr lang="en-US"/>
              </a:p>
            </p:txBody>
          </p:sp>
          <p:sp>
            <p:nvSpPr>
              <p:cNvPr id="951" name="Line 19"/>
              <p:cNvSpPr>
                <a:spLocks noChangeShapeType="1"/>
              </p:cNvSpPr>
              <p:nvPr/>
            </p:nvSpPr>
            <p:spPr bwMode="auto">
              <a:xfrm flipH="1">
                <a:off x="5043" y="971"/>
                <a:ext cx="24" cy="1"/>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52" name="Line 20"/>
              <p:cNvSpPr>
                <a:spLocks noChangeShapeType="1"/>
              </p:cNvSpPr>
              <p:nvPr/>
            </p:nvSpPr>
            <p:spPr bwMode="auto">
              <a:xfrm>
                <a:off x="369" y="971"/>
                <a:ext cx="24" cy="1"/>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53" name="Line 21"/>
              <p:cNvSpPr>
                <a:spLocks noChangeShapeType="1"/>
              </p:cNvSpPr>
              <p:nvPr/>
            </p:nvSpPr>
            <p:spPr bwMode="auto">
              <a:xfrm flipV="1">
                <a:off x="837" y="2147"/>
                <a:ext cx="1" cy="24"/>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54" name="Line 22"/>
              <p:cNvSpPr>
                <a:spLocks noChangeShapeType="1"/>
              </p:cNvSpPr>
              <p:nvPr/>
            </p:nvSpPr>
            <p:spPr bwMode="auto">
              <a:xfrm>
                <a:off x="837" y="839"/>
                <a:ext cx="1" cy="24"/>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55" name="Line 23"/>
              <p:cNvSpPr>
                <a:spLocks noChangeShapeType="1"/>
              </p:cNvSpPr>
              <p:nvPr/>
            </p:nvSpPr>
            <p:spPr bwMode="auto">
              <a:xfrm flipH="1">
                <a:off x="5043" y="1103"/>
                <a:ext cx="24" cy="1"/>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56" name="Line 24"/>
              <p:cNvSpPr>
                <a:spLocks noChangeShapeType="1"/>
              </p:cNvSpPr>
              <p:nvPr/>
            </p:nvSpPr>
            <p:spPr bwMode="auto">
              <a:xfrm>
                <a:off x="369" y="1103"/>
                <a:ext cx="24" cy="1"/>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57" name="Line 25"/>
              <p:cNvSpPr>
                <a:spLocks noChangeShapeType="1"/>
              </p:cNvSpPr>
              <p:nvPr/>
            </p:nvSpPr>
            <p:spPr bwMode="auto">
              <a:xfrm flipV="1">
                <a:off x="1305" y="2147"/>
                <a:ext cx="1" cy="24"/>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58" name="Line 26"/>
              <p:cNvSpPr>
                <a:spLocks noChangeShapeType="1"/>
              </p:cNvSpPr>
              <p:nvPr/>
            </p:nvSpPr>
            <p:spPr bwMode="auto">
              <a:xfrm>
                <a:off x="1305" y="839"/>
                <a:ext cx="1" cy="24"/>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59" name="Line 27"/>
              <p:cNvSpPr>
                <a:spLocks noChangeShapeType="1"/>
              </p:cNvSpPr>
              <p:nvPr/>
            </p:nvSpPr>
            <p:spPr bwMode="auto">
              <a:xfrm flipH="1">
                <a:off x="5043" y="1235"/>
                <a:ext cx="24" cy="1"/>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60" name="Line 28"/>
              <p:cNvSpPr>
                <a:spLocks noChangeShapeType="1"/>
              </p:cNvSpPr>
              <p:nvPr/>
            </p:nvSpPr>
            <p:spPr bwMode="auto">
              <a:xfrm>
                <a:off x="369" y="1235"/>
                <a:ext cx="24" cy="1"/>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61" name="Line 29"/>
              <p:cNvSpPr>
                <a:spLocks noChangeShapeType="1"/>
              </p:cNvSpPr>
              <p:nvPr/>
            </p:nvSpPr>
            <p:spPr bwMode="auto">
              <a:xfrm flipV="1">
                <a:off x="1779" y="2147"/>
                <a:ext cx="1" cy="24"/>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62" name="Line 30"/>
              <p:cNvSpPr>
                <a:spLocks noChangeShapeType="1"/>
              </p:cNvSpPr>
              <p:nvPr/>
            </p:nvSpPr>
            <p:spPr bwMode="auto">
              <a:xfrm>
                <a:off x="1779" y="839"/>
                <a:ext cx="1" cy="24"/>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63" name="Line 31"/>
              <p:cNvSpPr>
                <a:spLocks noChangeShapeType="1"/>
              </p:cNvSpPr>
              <p:nvPr/>
            </p:nvSpPr>
            <p:spPr bwMode="auto">
              <a:xfrm flipH="1">
                <a:off x="5043" y="1373"/>
                <a:ext cx="24" cy="1"/>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64" name="Line 32"/>
              <p:cNvSpPr>
                <a:spLocks noChangeShapeType="1"/>
              </p:cNvSpPr>
              <p:nvPr/>
            </p:nvSpPr>
            <p:spPr bwMode="auto">
              <a:xfrm>
                <a:off x="369" y="1373"/>
                <a:ext cx="24" cy="1"/>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65" name="Line 33"/>
              <p:cNvSpPr>
                <a:spLocks noChangeShapeType="1"/>
              </p:cNvSpPr>
              <p:nvPr/>
            </p:nvSpPr>
            <p:spPr bwMode="auto">
              <a:xfrm flipV="1">
                <a:off x="2247" y="2147"/>
                <a:ext cx="1" cy="24"/>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66" name="Line 34"/>
              <p:cNvSpPr>
                <a:spLocks noChangeShapeType="1"/>
              </p:cNvSpPr>
              <p:nvPr/>
            </p:nvSpPr>
            <p:spPr bwMode="auto">
              <a:xfrm>
                <a:off x="2247" y="839"/>
                <a:ext cx="1" cy="24"/>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67" name="Line 35"/>
              <p:cNvSpPr>
                <a:spLocks noChangeShapeType="1"/>
              </p:cNvSpPr>
              <p:nvPr/>
            </p:nvSpPr>
            <p:spPr bwMode="auto">
              <a:xfrm flipH="1">
                <a:off x="5043" y="1505"/>
                <a:ext cx="24" cy="1"/>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68" name="Line 36"/>
              <p:cNvSpPr>
                <a:spLocks noChangeShapeType="1"/>
              </p:cNvSpPr>
              <p:nvPr/>
            </p:nvSpPr>
            <p:spPr bwMode="auto">
              <a:xfrm>
                <a:off x="369" y="1505"/>
                <a:ext cx="24" cy="1"/>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69" name="Line 37"/>
              <p:cNvSpPr>
                <a:spLocks noChangeShapeType="1"/>
              </p:cNvSpPr>
              <p:nvPr/>
            </p:nvSpPr>
            <p:spPr bwMode="auto">
              <a:xfrm flipV="1">
                <a:off x="2721" y="2147"/>
                <a:ext cx="1" cy="24"/>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70" name="Line 38"/>
              <p:cNvSpPr>
                <a:spLocks noChangeShapeType="1"/>
              </p:cNvSpPr>
              <p:nvPr/>
            </p:nvSpPr>
            <p:spPr bwMode="auto">
              <a:xfrm>
                <a:off x="2721" y="839"/>
                <a:ext cx="1" cy="24"/>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71" name="Line 39"/>
              <p:cNvSpPr>
                <a:spLocks noChangeShapeType="1"/>
              </p:cNvSpPr>
              <p:nvPr/>
            </p:nvSpPr>
            <p:spPr bwMode="auto">
              <a:xfrm flipH="1">
                <a:off x="5043" y="1637"/>
                <a:ext cx="24" cy="1"/>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72" name="Line 40"/>
              <p:cNvSpPr>
                <a:spLocks noChangeShapeType="1"/>
              </p:cNvSpPr>
              <p:nvPr/>
            </p:nvSpPr>
            <p:spPr bwMode="auto">
              <a:xfrm>
                <a:off x="369" y="1637"/>
                <a:ext cx="24" cy="1"/>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73" name="Line 41"/>
              <p:cNvSpPr>
                <a:spLocks noChangeShapeType="1"/>
              </p:cNvSpPr>
              <p:nvPr/>
            </p:nvSpPr>
            <p:spPr bwMode="auto">
              <a:xfrm flipV="1">
                <a:off x="3189" y="2147"/>
                <a:ext cx="1" cy="24"/>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74" name="Line 42"/>
              <p:cNvSpPr>
                <a:spLocks noChangeShapeType="1"/>
              </p:cNvSpPr>
              <p:nvPr/>
            </p:nvSpPr>
            <p:spPr bwMode="auto">
              <a:xfrm>
                <a:off x="3189" y="839"/>
                <a:ext cx="1" cy="24"/>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75" name="Line 43"/>
              <p:cNvSpPr>
                <a:spLocks noChangeShapeType="1"/>
              </p:cNvSpPr>
              <p:nvPr/>
            </p:nvSpPr>
            <p:spPr bwMode="auto">
              <a:xfrm flipH="1">
                <a:off x="5043" y="1775"/>
                <a:ext cx="24" cy="1"/>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76" name="Line 44"/>
              <p:cNvSpPr>
                <a:spLocks noChangeShapeType="1"/>
              </p:cNvSpPr>
              <p:nvPr/>
            </p:nvSpPr>
            <p:spPr bwMode="auto">
              <a:xfrm>
                <a:off x="369" y="1775"/>
                <a:ext cx="24" cy="1"/>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77" name="Line 45"/>
              <p:cNvSpPr>
                <a:spLocks noChangeShapeType="1"/>
              </p:cNvSpPr>
              <p:nvPr/>
            </p:nvSpPr>
            <p:spPr bwMode="auto">
              <a:xfrm flipV="1">
                <a:off x="3657" y="2147"/>
                <a:ext cx="1" cy="24"/>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78" name="Line 46"/>
              <p:cNvSpPr>
                <a:spLocks noChangeShapeType="1"/>
              </p:cNvSpPr>
              <p:nvPr/>
            </p:nvSpPr>
            <p:spPr bwMode="auto">
              <a:xfrm>
                <a:off x="3657" y="839"/>
                <a:ext cx="1" cy="24"/>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79" name="Line 47"/>
              <p:cNvSpPr>
                <a:spLocks noChangeShapeType="1"/>
              </p:cNvSpPr>
              <p:nvPr/>
            </p:nvSpPr>
            <p:spPr bwMode="auto">
              <a:xfrm flipH="1">
                <a:off x="5043" y="1907"/>
                <a:ext cx="24" cy="1"/>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80" name="Line 48"/>
              <p:cNvSpPr>
                <a:spLocks noChangeShapeType="1"/>
              </p:cNvSpPr>
              <p:nvPr/>
            </p:nvSpPr>
            <p:spPr bwMode="auto">
              <a:xfrm>
                <a:off x="369" y="1907"/>
                <a:ext cx="24" cy="1"/>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81" name="Line 49"/>
              <p:cNvSpPr>
                <a:spLocks noChangeShapeType="1"/>
              </p:cNvSpPr>
              <p:nvPr/>
            </p:nvSpPr>
            <p:spPr bwMode="auto">
              <a:xfrm flipV="1">
                <a:off x="4131" y="2147"/>
                <a:ext cx="1" cy="24"/>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82" name="Line 50"/>
              <p:cNvSpPr>
                <a:spLocks noChangeShapeType="1"/>
              </p:cNvSpPr>
              <p:nvPr/>
            </p:nvSpPr>
            <p:spPr bwMode="auto">
              <a:xfrm>
                <a:off x="4131" y="839"/>
                <a:ext cx="1" cy="24"/>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83" name="Line 51"/>
              <p:cNvSpPr>
                <a:spLocks noChangeShapeType="1"/>
              </p:cNvSpPr>
              <p:nvPr/>
            </p:nvSpPr>
            <p:spPr bwMode="auto">
              <a:xfrm flipH="1">
                <a:off x="5043" y="2039"/>
                <a:ext cx="24" cy="1"/>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84" name="Line 52"/>
              <p:cNvSpPr>
                <a:spLocks noChangeShapeType="1"/>
              </p:cNvSpPr>
              <p:nvPr/>
            </p:nvSpPr>
            <p:spPr bwMode="auto">
              <a:xfrm>
                <a:off x="369" y="2039"/>
                <a:ext cx="24" cy="1"/>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85" name="Line 53"/>
              <p:cNvSpPr>
                <a:spLocks noChangeShapeType="1"/>
              </p:cNvSpPr>
              <p:nvPr/>
            </p:nvSpPr>
            <p:spPr bwMode="auto">
              <a:xfrm flipV="1">
                <a:off x="4599" y="2147"/>
                <a:ext cx="1" cy="24"/>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86" name="Line 54"/>
              <p:cNvSpPr>
                <a:spLocks noChangeShapeType="1"/>
              </p:cNvSpPr>
              <p:nvPr/>
            </p:nvSpPr>
            <p:spPr bwMode="auto">
              <a:xfrm>
                <a:off x="4599" y="839"/>
                <a:ext cx="1" cy="24"/>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87" name="Freeform 55"/>
              <p:cNvSpPr>
                <a:spLocks/>
              </p:cNvSpPr>
              <p:nvPr/>
            </p:nvSpPr>
            <p:spPr bwMode="auto">
              <a:xfrm>
                <a:off x="369" y="1031"/>
                <a:ext cx="4704" cy="510"/>
              </a:xfrm>
              <a:custGeom>
                <a:avLst/>
                <a:gdLst>
                  <a:gd name="T0" fmla="*/ 72 w 4704"/>
                  <a:gd name="T1" fmla="*/ 114 h 510"/>
                  <a:gd name="T2" fmla="*/ 144 w 4704"/>
                  <a:gd name="T3" fmla="*/ 138 h 510"/>
                  <a:gd name="T4" fmla="*/ 210 w 4704"/>
                  <a:gd name="T5" fmla="*/ 156 h 510"/>
                  <a:gd name="T6" fmla="*/ 264 w 4704"/>
                  <a:gd name="T7" fmla="*/ 144 h 510"/>
                  <a:gd name="T8" fmla="*/ 336 w 4704"/>
                  <a:gd name="T9" fmla="*/ 144 h 510"/>
                  <a:gd name="T10" fmla="*/ 408 w 4704"/>
                  <a:gd name="T11" fmla="*/ 138 h 510"/>
                  <a:gd name="T12" fmla="*/ 474 w 4704"/>
                  <a:gd name="T13" fmla="*/ 126 h 510"/>
                  <a:gd name="T14" fmla="*/ 546 w 4704"/>
                  <a:gd name="T15" fmla="*/ 126 h 510"/>
                  <a:gd name="T16" fmla="*/ 618 w 4704"/>
                  <a:gd name="T17" fmla="*/ 114 h 510"/>
                  <a:gd name="T18" fmla="*/ 684 w 4704"/>
                  <a:gd name="T19" fmla="*/ 114 h 510"/>
                  <a:gd name="T20" fmla="*/ 756 w 4704"/>
                  <a:gd name="T21" fmla="*/ 120 h 510"/>
                  <a:gd name="T22" fmla="*/ 828 w 4704"/>
                  <a:gd name="T23" fmla="*/ 126 h 510"/>
                  <a:gd name="T24" fmla="*/ 894 w 4704"/>
                  <a:gd name="T25" fmla="*/ 150 h 510"/>
                  <a:gd name="T26" fmla="*/ 966 w 4704"/>
                  <a:gd name="T27" fmla="*/ 180 h 510"/>
                  <a:gd name="T28" fmla="*/ 1038 w 4704"/>
                  <a:gd name="T29" fmla="*/ 204 h 510"/>
                  <a:gd name="T30" fmla="*/ 1110 w 4704"/>
                  <a:gd name="T31" fmla="*/ 234 h 510"/>
                  <a:gd name="T32" fmla="*/ 1176 w 4704"/>
                  <a:gd name="T33" fmla="*/ 258 h 510"/>
                  <a:gd name="T34" fmla="*/ 1248 w 4704"/>
                  <a:gd name="T35" fmla="*/ 282 h 510"/>
                  <a:gd name="T36" fmla="*/ 1320 w 4704"/>
                  <a:gd name="T37" fmla="*/ 306 h 510"/>
                  <a:gd name="T38" fmla="*/ 1386 w 4704"/>
                  <a:gd name="T39" fmla="*/ 324 h 510"/>
                  <a:gd name="T40" fmla="*/ 1440 w 4704"/>
                  <a:gd name="T41" fmla="*/ 306 h 510"/>
                  <a:gd name="T42" fmla="*/ 1512 w 4704"/>
                  <a:gd name="T43" fmla="*/ 306 h 510"/>
                  <a:gd name="T44" fmla="*/ 1584 w 4704"/>
                  <a:gd name="T45" fmla="*/ 306 h 510"/>
                  <a:gd name="T46" fmla="*/ 1650 w 4704"/>
                  <a:gd name="T47" fmla="*/ 294 h 510"/>
                  <a:gd name="T48" fmla="*/ 1722 w 4704"/>
                  <a:gd name="T49" fmla="*/ 240 h 510"/>
                  <a:gd name="T50" fmla="*/ 1794 w 4704"/>
                  <a:gd name="T51" fmla="*/ 18 h 510"/>
                  <a:gd name="T52" fmla="*/ 1884 w 4704"/>
                  <a:gd name="T53" fmla="*/ 144 h 510"/>
                  <a:gd name="T54" fmla="*/ 1938 w 4704"/>
                  <a:gd name="T55" fmla="*/ 132 h 510"/>
                  <a:gd name="T56" fmla="*/ 2028 w 4704"/>
                  <a:gd name="T57" fmla="*/ 72 h 510"/>
                  <a:gd name="T58" fmla="*/ 2118 w 4704"/>
                  <a:gd name="T59" fmla="*/ 210 h 510"/>
                  <a:gd name="T60" fmla="*/ 2178 w 4704"/>
                  <a:gd name="T61" fmla="*/ 144 h 510"/>
                  <a:gd name="T62" fmla="*/ 2268 w 4704"/>
                  <a:gd name="T63" fmla="*/ 150 h 510"/>
                  <a:gd name="T64" fmla="*/ 2358 w 4704"/>
                  <a:gd name="T65" fmla="*/ 270 h 510"/>
                  <a:gd name="T66" fmla="*/ 2412 w 4704"/>
                  <a:gd name="T67" fmla="*/ 162 h 510"/>
                  <a:gd name="T68" fmla="*/ 2502 w 4704"/>
                  <a:gd name="T69" fmla="*/ 222 h 510"/>
                  <a:gd name="T70" fmla="*/ 2562 w 4704"/>
                  <a:gd name="T71" fmla="*/ 264 h 510"/>
                  <a:gd name="T72" fmla="*/ 2652 w 4704"/>
                  <a:gd name="T73" fmla="*/ 180 h 510"/>
                  <a:gd name="T74" fmla="*/ 2742 w 4704"/>
                  <a:gd name="T75" fmla="*/ 282 h 510"/>
                  <a:gd name="T76" fmla="*/ 2796 w 4704"/>
                  <a:gd name="T77" fmla="*/ 276 h 510"/>
                  <a:gd name="T78" fmla="*/ 2886 w 4704"/>
                  <a:gd name="T79" fmla="*/ 222 h 510"/>
                  <a:gd name="T80" fmla="*/ 2976 w 4704"/>
                  <a:gd name="T81" fmla="*/ 336 h 510"/>
                  <a:gd name="T82" fmla="*/ 3036 w 4704"/>
                  <a:gd name="T83" fmla="*/ 276 h 510"/>
                  <a:gd name="T84" fmla="*/ 3126 w 4704"/>
                  <a:gd name="T85" fmla="*/ 276 h 510"/>
                  <a:gd name="T86" fmla="*/ 3216 w 4704"/>
                  <a:gd name="T87" fmla="*/ 384 h 510"/>
                  <a:gd name="T88" fmla="*/ 3270 w 4704"/>
                  <a:gd name="T89" fmla="*/ 288 h 510"/>
                  <a:gd name="T90" fmla="*/ 3360 w 4704"/>
                  <a:gd name="T91" fmla="*/ 336 h 510"/>
                  <a:gd name="T92" fmla="*/ 3420 w 4704"/>
                  <a:gd name="T93" fmla="*/ 372 h 510"/>
                  <a:gd name="T94" fmla="*/ 3510 w 4704"/>
                  <a:gd name="T95" fmla="*/ 294 h 510"/>
                  <a:gd name="T96" fmla="*/ 3600 w 4704"/>
                  <a:gd name="T97" fmla="*/ 390 h 510"/>
                  <a:gd name="T98" fmla="*/ 3654 w 4704"/>
                  <a:gd name="T99" fmla="*/ 378 h 510"/>
                  <a:gd name="T100" fmla="*/ 3744 w 4704"/>
                  <a:gd name="T101" fmla="*/ 324 h 510"/>
                  <a:gd name="T102" fmla="*/ 3834 w 4704"/>
                  <a:gd name="T103" fmla="*/ 426 h 510"/>
                  <a:gd name="T104" fmla="*/ 3888 w 4704"/>
                  <a:gd name="T105" fmla="*/ 378 h 510"/>
                  <a:gd name="T106" fmla="*/ 3984 w 4704"/>
                  <a:gd name="T107" fmla="*/ 372 h 510"/>
                  <a:gd name="T108" fmla="*/ 4074 w 4704"/>
                  <a:gd name="T109" fmla="*/ 462 h 510"/>
                  <a:gd name="T110" fmla="*/ 4128 w 4704"/>
                  <a:gd name="T111" fmla="*/ 378 h 510"/>
                  <a:gd name="T112" fmla="*/ 4218 w 4704"/>
                  <a:gd name="T113" fmla="*/ 426 h 510"/>
                  <a:gd name="T114" fmla="*/ 4272 w 4704"/>
                  <a:gd name="T115" fmla="*/ 450 h 510"/>
                  <a:gd name="T116" fmla="*/ 4368 w 4704"/>
                  <a:gd name="T117" fmla="*/ 378 h 510"/>
                  <a:gd name="T118" fmla="*/ 4458 w 4704"/>
                  <a:gd name="T119" fmla="*/ 462 h 510"/>
                  <a:gd name="T120" fmla="*/ 4512 w 4704"/>
                  <a:gd name="T121" fmla="*/ 456 h 510"/>
                  <a:gd name="T122" fmla="*/ 4602 w 4704"/>
                  <a:gd name="T123" fmla="*/ 408 h 510"/>
                  <a:gd name="T124" fmla="*/ 4692 w 4704"/>
                  <a:gd name="T125" fmla="*/ 492 h 510"/>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4704"/>
                  <a:gd name="T190" fmla="*/ 0 h 510"/>
                  <a:gd name="T191" fmla="*/ 4704 w 4704"/>
                  <a:gd name="T192" fmla="*/ 510 h 510"/>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4704" h="510">
                    <a:moveTo>
                      <a:pt x="0" y="108"/>
                    </a:moveTo>
                    <a:lnTo>
                      <a:pt x="0" y="102"/>
                    </a:lnTo>
                    <a:lnTo>
                      <a:pt x="0" y="96"/>
                    </a:lnTo>
                    <a:lnTo>
                      <a:pt x="0" y="90"/>
                    </a:lnTo>
                    <a:lnTo>
                      <a:pt x="0" y="84"/>
                    </a:lnTo>
                    <a:lnTo>
                      <a:pt x="6" y="78"/>
                    </a:lnTo>
                    <a:lnTo>
                      <a:pt x="6" y="72"/>
                    </a:lnTo>
                    <a:lnTo>
                      <a:pt x="6" y="66"/>
                    </a:lnTo>
                    <a:lnTo>
                      <a:pt x="6" y="60"/>
                    </a:lnTo>
                    <a:lnTo>
                      <a:pt x="6" y="48"/>
                    </a:lnTo>
                    <a:lnTo>
                      <a:pt x="12" y="48"/>
                    </a:lnTo>
                    <a:lnTo>
                      <a:pt x="12" y="42"/>
                    </a:lnTo>
                    <a:lnTo>
                      <a:pt x="12" y="36"/>
                    </a:lnTo>
                    <a:lnTo>
                      <a:pt x="12" y="30"/>
                    </a:lnTo>
                    <a:lnTo>
                      <a:pt x="12" y="24"/>
                    </a:lnTo>
                    <a:lnTo>
                      <a:pt x="12" y="18"/>
                    </a:lnTo>
                    <a:lnTo>
                      <a:pt x="12" y="12"/>
                    </a:lnTo>
                    <a:lnTo>
                      <a:pt x="18" y="12"/>
                    </a:lnTo>
                    <a:lnTo>
                      <a:pt x="18" y="6"/>
                    </a:lnTo>
                    <a:lnTo>
                      <a:pt x="18" y="0"/>
                    </a:lnTo>
                    <a:lnTo>
                      <a:pt x="24" y="0"/>
                    </a:lnTo>
                    <a:lnTo>
                      <a:pt x="24" y="6"/>
                    </a:lnTo>
                    <a:lnTo>
                      <a:pt x="24" y="12"/>
                    </a:lnTo>
                    <a:lnTo>
                      <a:pt x="30" y="18"/>
                    </a:lnTo>
                    <a:lnTo>
                      <a:pt x="30" y="24"/>
                    </a:lnTo>
                    <a:lnTo>
                      <a:pt x="30" y="30"/>
                    </a:lnTo>
                    <a:lnTo>
                      <a:pt x="30" y="42"/>
                    </a:lnTo>
                    <a:lnTo>
                      <a:pt x="30" y="48"/>
                    </a:lnTo>
                    <a:lnTo>
                      <a:pt x="36" y="54"/>
                    </a:lnTo>
                    <a:lnTo>
                      <a:pt x="36" y="60"/>
                    </a:lnTo>
                    <a:lnTo>
                      <a:pt x="36" y="66"/>
                    </a:lnTo>
                    <a:lnTo>
                      <a:pt x="36" y="72"/>
                    </a:lnTo>
                    <a:lnTo>
                      <a:pt x="36" y="78"/>
                    </a:lnTo>
                    <a:lnTo>
                      <a:pt x="36" y="84"/>
                    </a:lnTo>
                    <a:lnTo>
                      <a:pt x="42" y="90"/>
                    </a:lnTo>
                    <a:lnTo>
                      <a:pt x="42" y="96"/>
                    </a:lnTo>
                    <a:lnTo>
                      <a:pt x="42" y="102"/>
                    </a:lnTo>
                    <a:lnTo>
                      <a:pt x="42" y="108"/>
                    </a:lnTo>
                    <a:lnTo>
                      <a:pt x="42" y="114"/>
                    </a:lnTo>
                    <a:lnTo>
                      <a:pt x="66" y="138"/>
                    </a:lnTo>
                    <a:lnTo>
                      <a:pt x="66" y="132"/>
                    </a:lnTo>
                    <a:lnTo>
                      <a:pt x="66" y="126"/>
                    </a:lnTo>
                    <a:lnTo>
                      <a:pt x="72" y="120"/>
                    </a:lnTo>
                    <a:lnTo>
                      <a:pt x="72" y="114"/>
                    </a:lnTo>
                    <a:lnTo>
                      <a:pt x="72" y="108"/>
                    </a:lnTo>
                    <a:lnTo>
                      <a:pt x="72" y="102"/>
                    </a:lnTo>
                    <a:lnTo>
                      <a:pt x="72" y="96"/>
                    </a:lnTo>
                    <a:lnTo>
                      <a:pt x="78" y="96"/>
                    </a:lnTo>
                    <a:lnTo>
                      <a:pt x="78" y="90"/>
                    </a:lnTo>
                    <a:lnTo>
                      <a:pt x="78" y="84"/>
                    </a:lnTo>
                    <a:lnTo>
                      <a:pt x="78" y="78"/>
                    </a:lnTo>
                    <a:lnTo>
                      <a:pt x="78" y="72"/>
                    </a:lnTo>
                    <a:lnTo>
                      <a:pt x="78" y="66"/>
                    </a:lnTo>
                    <a:lnTo>
                      <a:pt x="84" y="60"/>
                    </a:lnTo>
                    <a:lnTo>
                      <a:pt x="84" y="54"/>
                    </a:lnTo>
                    <a:lnTo>
                      <a:pt x="84" y="48"/>
                    </a:lnTo>
                    <a:lnTo>
                      <a:pt x="84" y="42"/>
                    </a:lnTo>
                    <a:lnTo>
                      <a:pt x="84" y="36"/>
                    </a:lnTo>
                    <a:lnTo>
                      <a:pt x="90" y="30"/>
                    </a:lnTo>
                    <a:lnTo>
                      <a:pt x="90" y="24"/>
                    </a:lnTo>
                    <a:lnTo>
                      <a:pt x="90" y="18"/>
                    </a:lnTo>
                    <a:lnTo>
                      <a:pt x="90" y="12"/>
                    </a:lnTo>
                    <a:lnTo>
                      <a:pt x="96" y="12"/>
                    </a:lnTo>
                    <a:lnTo>
                      <a:pt x="96" y="18"/>
                    </a:lnTo>
                    <a:lnTo>
                      <a:pt x="96" y="24"/>
                    </a:lnTo>
                    <a:lnTo>
                      <a:pt x="102" y="24"/>
                    </a:lnTo>
                    <a:lnTo>
                      <a:pt x="102" y="30"/>
                    </a:lnTo>
                    <a:lnTo>
                      <a:pt x="102" y="36"/>
                    </a:lnTo>
                    <a:lnTo>
                      <a:pt x="102" y="42"/>
                    </a:lnTo>
                    <a:lnTo>
                      <a:pt x="102" y="48"/>
                    </a:lnTo>
                    <a:lnTo>
                      <a:pt x="102" y="54"/>
                    </a:lnTo>
                    <a:lnTo>
                      <a:pt x="108" y="60"/>
                    </a:lnTo>
                    <a:lnTo>
                      <a:pt x="108" y="66"/>
                    </a:lnTo>
                    <a:lnTo>
                      <a:pt x="108" y="72"/>
                    </a:lnTo>
                    <a:lnTo>
                      <a:pt x="108" y="78"/>
                    </a:lnTo>
                    <a:lnTo>
                      <a:pt x="108" y="84"/>
                    </a:lnTo>
                    <a:lnTo>
                      <a:pt x="108" y="90"/>
                    </a:lnTo>
                    <a:lnTo>
                      <a:pt x="114" y="96"/>
                    </a:lnTo>
                    <a:lnTo>
                      <a:pt x="114" y="102"/>
                    </a:lnTo>
                    <a:lnTo>
                      <a:pt x="114" y="108"/>
                    </a:lnTo>
                    <a:lnTo>
                      <a:pt x="114" y="114"/>
                    </a:lnTo>
                    <a:lnTo>
                      <a:pt x="114" y="120"/>
                    </a:lnTo>
                    <a:lnTo>
                      <a:pt x="120" y="126"/>
                    </a:lnTo>
                    <a:lnTo>
                      <a:pt x="138" y="150"/>
                    </a:lnTo>
                    <a:lnTo>
                      <a:pt x="138" y="144"/>
                    </a:lnTo>
                    <a:lnTo>
                      <a:pt x="144" y="138"/>
                    </a:lnTo>
                    <a:lnTo>
                      <a:pt x="144" y="132"/>
                    </a:lnTo>
                    <a:lnTo>
                      <a:pt x="144" y="126"/>
                    </a:lnTo>
                    <a:lnTo>
                      <a:pt x="144" y="120"/>
                    </a:lnTo>
                    <a:lnTo>
                      <a:pt x="150" y="114"/>
                    </a:lnTo>
                    <a:lnTo>
                      <a:pt x="150" y="108"/>
                    </a:lnTo>
                    <a:lnTo>
                      <a:pt x="150" y="102"/>
                    </a:lnTo>
                    <a:lnTo>
                      <a:pt x="150" y="96"/>
                    </a:lnTo>
                    <a:lnTo>
                      <a:pt x="150" y="90"/>
                    </a:lnTo>
                    <a:lnTo>
                      <a:pt x="150" y="84"/>
                    </a:lnTo>
                    <a:lnTo>
                      <a:pt x="156" y="78"/>
                    </a:lnTo>
                    <a:lnTo>
                      <a:pt x="156" y="72"/>
                    </a:lnTo>
                    <a:lnTo>
                      <a:pt x="156" y="66"/>
                    </a:lnTo>
                    <a:lnTo>
                      <a:pt x="156" y="54"/>
                    </a:lnTo>
                    <a:lnTo>
                      <a:pt x="156" y="48"/>
                    </a:lnTo>
                    <a:lnTo>
                      <a:pt x="162" y="48"/>
                    </a:lnTo>
                    <a:lnTo>
                      <a:pt x="162" y="42"/>
                    </a:lnTo>
                    <a:lnTo>
                      <a:pt x="162" y="36"/>
                    </a:lnTo>
                    <a:lnTo>
                      <a:pt x="162" y="30"/>
                    </a:lnTo>
                    <a:lnTo>
                      <a:pt x="168" y="24"/>
                    </a:lnTo>
                    <a:lnTo>
                      <a:pt x="168" y="30"/>
                    </a:lnTo>
                    <a:lnTo>
                      <a:pt x="174" y="30"/>
                    </a:lnTo>
                    <a:lnTo>
                      <a:pt x="174" y="36"/>
                    </a:lnTo>
                    <a:lnTo>
                      <a:pt x="174" y="42"/>
                    </a:lnTo>
                    <a:lnTo>
                      <a:pt x="174" y="48"/>
                    </a:lnTo>
                    <a:lnTo>
                      <a:pt x="174" y="54"/>
                    </a:lnTo>
                    <a:lnTo>
                      <a:pt x="180" y="66"/>
                    </a:lnTo>
                    <a:lnTo>
                      <a:pt x="180" y="72"/>
                    </a:lnTo>
                    <a:lnTo>
                      <a:pt x="180" y="78"/>
                    </a:lnTo>
                    <a:lnTo>
                      <a:pt x="180" y="84"/>
                    </a:lnTo>
                    <a:lnTo>
                      <a:pt x="186" y="90"/>
                    </a:lnTo>
                    <a:lnTo>
                      <a:pt x="186" y="96"/>
                    </a:lnTo>
                    <a:lnTo>
                      <a:pt x="186" y="102"/>
                    </a:lnTo>
                    <a:lnTo>
                      <a:pt x="186" y="108"/>
                    </a:lnTo>
                    <a:lnTo>
                      <a:pt x="186" y="114"/>
                    </a:lnTo>
                    <a:lnTo>
                      <a:pt x="186" y="120"/>
                    </a:lnTo>
                    <a:lnTo>
                      <a:pt x="192" y="126"/>
                    </a:lnTo>
                    <a:lnTo>
                      <a:pt x="192" y="132"/>
                    </a:lnTo>
                    <a:lnTo>
                      <a:pt x="210" y="156"/>
                    </a:lnTo>
                    <a:lnTo>
                      <a:pt x="210" y="150"/>
                    </a:lnTo>
                    <a:lnTo>
                      <a:pt x="216" y="150"/>
                    </a:lnTo>
                    <a:lnTo>
                      <a:pt x="216" y="144"/>
                    </a:lnTo>
                    <a:lnTo>
                      <a:pt x="216" y="138"/>
                    </a:lnTo>
                    <a:lnTo>
                      <a:pt x="216" y="132"/>
                    </a:lnTo>
                    <a:lnTo>
                      <a:pt x="222" y="126"/>
                    </a:lnTo>
                    <a:lnTo>
                      <a:pt x="222" y="120"/>
                    </a:lnTo>
                    <a:lnTo>
                      <a:pt x="222" y="114"/>
                    </a:lnTo>
                    <a:lnTo>
                      <a:pt x="222" y="108"/>
                    </a:lnTo>
                    <a:lnTo>
                      <a:pt x="222" y="102"/>
                    </a:lnTo>
                    <a:lnTo>
                      <a:pt x="228" y="96"/>
                    </a:lnTo>
                    <a:lnTo>
                      <a:pt x="228" y="90"/>
                    </a:lnTo>
                    <a:lnTo>
                      <a:pt x="228" y="84"/>
                    </a:lnTo>
                    <a:lnTo>
                      <a:pt x="228" y="78"/>
                    </a:lnTo>
                    <a:lnTo>
                      <a:pt x="228" y="72"/>
                    </a:lnTo>
                    <a:lnTo>
                      <a:pt x="234" y="66"/>
                    </a:lnTo>
                    <a:lnTo>
                      <a:pt x="234" y="60"/>
                    </a:lnTo>
                    <a:lnTo>
                      <a:pt x="234" y="54"/>
                    </a:lnTo>
                    <a:lnTo>
                      <a:pt x="234" y="48"/>
                    </a:lnTo>
                    <a:lnTo>
                      <a:pt x="234" y="42"/>
                    </a:lnTo>
                    <a:lnTo>
                      <a:pt x="234" y="36"/>
                    </a:lnTo>
                    <a:lnTo>
                      <a:pt x="240" y="36"/>
                    </a:lnTo>
                    <a:lnTo>
                      <a:pt x="240" y="30"/>
                    </a:lnTo>
                    <a:lnTo>
                      <a:pt x="246" y="36"/>
                    </a:lnTo>
                    <a:lnTo>
                      <a:pt x="246" y="42"/>
                    </a:lnTo>
                    <a:lnTo>
                      <a:pt x="246" y="48"/>
                    </a:lnTo>
                    <a:lnTo>
                      <a:pt x="246" y="54"/>
                    </a:lnTo>
                    <a:lnTo>
                      <a:pt x="252" y="60"/>
                    </a:lnTo>
                    <a:lnTo>
                      <a:pt x="252" y="66"/>
                    </a:lnTo>
                    <a:lnTo>
                      <a:pt x="252" y="72"/>
                    </a:lnTo>
                    <a:lnTo>
                      <a:pt x="252" y="78"/>
                    </a:lnTo>
                    <a:lnTo>
                      <a:pt x="252" y="84"/>
                    </a:lnTo>
                    <a:lnTo>
                      <a:pt x="252" y="90"/>
                    </a:lnTo>
                    <a:lnTo>
                      <a:pt x="258" y="96"/>
                    </a:lnTo>
                    <a:lnTo>
                      <a:pt x="258" y="102"/>
                    </a:lnTo>
                    <a:lnTo>
                      <a:pt x="258" y="108"/>
                    </a:lnTo>
                    <a:lnTo>
                      <a:pt x="258" y="114"/>
                    </a:lnTo>
                    <a:lnTo>
                      <a:pt x="258" y="120"/>
                    </a:lnTo>
                    <a:lnTo>
                      <a:pt x="264" y="126"/>
                    </a:lnTo>
                    <a:lnTo>
                      <a:pt x="264" y="132"/>
                    </a:lnTo>
                    <a:lnTo>
                      <a:pt x="264" y="138"/>
                    </a:lnTo>
                    <a:lnTo>
                      <a:pt x="264" y="144"/>
                    </a:lnTo>
                    <a:lnTo>
                      <a:pt x="282" y="168"/>
                    </a:lnTo>
                    <a:lnTo>
                      <a:pt x="288" y="168"/>
                    </a:lnTo>
                    <a:lnTo>
                      <a:pt x="288" y="162"/>
                    </a:lnTo>
                    <a:lnTo>
                      <a:pt x="288" y="156"/>
                    </a:lnTo>
                    <a:lnTo>
                      <a:pt x="288" y="150"/>
                    </a:lnTo>
                    <a:lnTo>
                      <a:pt x="294" y="150"/>
                    </a:lnTo>
                    <a:lnTo>
                      <a:pt x="294" y="144"/>
                    </a:lnTo>
                    <a:lnTo>
                      <a:pt x="294" y="138"/>
                    </a:lnTo>
                    <a:lnTo>
                      <a:pt x="294" y="132"/>
                    </a:lnTo>
                    <a:lnTo>
                      <a:pt x="294" y="126"/>
                    </a:lnTo>
                    <a:lnTo>
                      <a:pt x="300" y="120"/>
                    </a:lnTo>
                    <a:lnTo>
                      <a:pt x="300" y="114"/>
                    </a:lnTo>
                    <a:lnTo>
                      <a:pt x="300" y="108"/>
                    </a:lnTo>
                    <a:lnTo>
                      <a:pt x="300" y="102"/>
                    </a:lnTo>
                    <a:lnTo>
                      <a:pt x="300" y="96"/>
                    </a:lnTo>
                    <a:lnTo>
                      <a:pt x="300" y="90"/>
                    </a:lnTo>
                    <a:lnTo>
                      <a:pt x="306" y="90"/>
                    </a:lnTo>
                    <a:lnTo>
                      <a:pt x="306" y="84"/>
                    </a:lnTo>
                    <a:lnTo>
                      <a:pt x="306" y="78"/>
                    </a:lnTo>
                    <a:lnTo>
                      <a:pt x="306" y="72"/>
                    </a:lnTo>
                    <a:lnTo>
                      <a:pt x="306" y="66"/>
                    </a:lnTo>
                    <a:lnTo>
                      <a:pt x="306" y="60"/>
                    </a:lnTo>
                    <a:lnTo>
                      <a:pt x="312" y="54"/>
                    </a:lnTo>
                    <a:lnTo>
                      <a:pt x="312" y="48"/>
                    </a:lnTo>
                    <a:lnTo>
                      <a:pt x="318" y="48"/>
                    </a:lnTo>
                    <a:lnTo>
                      <a:pt x="318" y="54"/>
                    </a:lnTo>
                    <a:lnTo>
                      <a:pt x="318" y="60"/>
                    </a:lnTo>
                    <a:lnTo>
                      <a:pt x="324" y="66"/>
                    </a:lnTo>
                    <a:lnTo>
                      <a:pt x="324" y="72"/>
                    </a:lnTo>
                    <a:lnTo>
                      <a:pt x="324" y="78"/>
                    </a:lnTo>
                    <a:lnTo>
                      <a:pt x="324" y="84"/>
                    </a:lnTo>
                    <a:lnTo>
                      <a:pt x="324" y="90"/>
                    </a:lnTo>
                    <a:lnTo>
                      <a:pt x="330" y="96"/>
                    </a:lnTo>
                    <a:lnTo>
                      <a:pt x="330" y="102"/>
                    </a:lnTo>
                    <a:lnTo>
                      <a:pt x="330" y="108"/>
                    </a:lnTo>
                    <a:lnTo>
                      <a:pt x="330" y="114"/>
                    </a:lnTo>
                    <a:lnTo>
                      <a:pt x="330" y="120"/>
                    </a:lnTo>
                    <a:lnTo>
                      <a:pt x="330" y="126"/>
                    </a:lnTo>
                    <a:lnTo>
                      <a:pt x="336" y="132"/>
                    </a:lnTo>
                    <a:lnTo>
                      <a:pt x="336" y="138"/>
                    </a:lnTo>
                    <a:lnTo>
                      <a:pt x="336" y="144"/>
                    </a:lnTo>
                    <a:lnTo>
                      <a:pt x="336" y="150"/>
                    </a:lnTo>
                    <a:lnTo>
                      <a:pt x="336" y="156"/>
                    </a:lnTo>
                    <a:lnTo>
                      <a:pt x="360" y="180"/>
                    </a:lnTo>
                    <a:lnTo>
                      <a:pt x="360" y="174"/>
                    </a:lnTo>
                    <a:lnTo>
                      <a:pt x="360" y="168"/>
                    </a:lnTo>
                    <a:lnTo>
                      <a:pt x="366" y="162"/>
                    </a:lnTo>
                    <a:lnTo>
                      <a:pt x="366" y="156"/>
                    </a:lnTo>
                    <a:lnTo>
                      <a:pt x="366" y="150"/>
                    </a:lnTo>
                    <a:lnTo>
                      <a:pt x="366" y="144"/>
                    </a:lnTo>
                    <a:lnTo>
                      <a:pt x="366" y="138"/>
                    </a:lnTo>
                    <a:lnTo>
                      <a:pt x="372" y="138"/>
                    </a:lnTo>
                    <a:lnTo>
                      <a:pt x="372" y="132"/>
                    </a:lnTo>
                    <a:lnTo>
                      <a:pt x="372" y="126"/>
                    </a:lnTo>
                    <a:lnTo>
                      <a:pt x="372" y="120"/>
                    </a:lnTo>
                    <a:lnTo>
                      <a:pt x="372" y="114"/>
                    </a:lnTo>
                    <a:lnTo>
                      <a:pt x="372" y="108"/>
                    </a:lnTo>
                    <a:lnTo>
                      <a:pt x="378" y="102"/>
                    </a:lnTo>
                    <a:lnTo>
                      <a:pt x="378" y="96"/>
                    </a:lnTo>
                    <a:lnTo>
                      <a:pt x="378" y="90"/>
                    </a:lnTo>
                    <a:lnTo>
                      <a:pt x="378" y="84"/>
                    </a:lnTo>
                    <a:lnTo>
                      <a:pt x="378" y="78"/>
                    </a:lnTo>
                    <a:lnTo>
                      <a:pt x="384" y="72"/>
                    </a:lnTo>
                    <a:lnTo>
                      <a:pt x="384" y="66"/>
                    </a:lnTo>
                    <a:lnTo>
                      <a:pt x="384" y="60"/>
                    </a:lnTo>
                    <a:lnTo>
                      <a:pt x="384" y="54"/>
                    </a:lnTo>
                    <a:lnTo>
                      <a:pt x="390" y="54"/>
                    </a:lnTo>
                    <a:lnTo>
                      <a:pt x="390" y="60"/>
                    </a:lnTo>
                    <a:lnTo>
                      <a:pt x="390" y="66"/>
                    </a:lnTo>
                    <a:lnTo>
                      <a:pt x="396" y="66"/>
                    </a:lnTo>
                    <a:lnTo>
                      <a:pt x="396" y="72"/>
                    </a:lnTo>
                    <a:lnTo>
                      <a:pt x="396" y="78"/>
                    </a:lnTo>
                    <a:lnTo>
                      <a:pt x="396" y="84"/>
                    </a:lnTo>
                    <a:lnTo>
                      <a:pt x="396" y="90"/>
                    </a:lnTo>
                    <a:lnTo>
                      <a:pt x="396" y="96"/>
                    </a:lnTo>
                    <a:lnTo>
                      <a:pt x="402" y="102"/>
                    </a:lnTo>
                    <a:lnTo>
                      <a:pt x="402" y="108"/>
                    </a:lnTo>
                    <a:lnTo>
                      <a:pt x="402" y="114"/>
                    </a:lnTo>
                    <a:lnTo>
                      <a:pt x="402" y="120"/>
                    </a:lnTo>
                    <a:lnTo>
                      <a:pt x="402" y="126"/>
                    </a:lnTo>
                    <a:lnTo>
                      <a:pt x="408" y="132"/>
                    </a:lnTo>
                    <a:lnTo>
                      <a:pt x="408" y="138"/>
                    </a:lnTo>
                    <a:lnTo>
                      <a:pt x="408" y="144"/>
                    </a:lnTo>
                    <a:lnTo>
                      <a:pt x="408" y="150"/>
                    </a:lnTo>
                    <a:lnTo>
                      <a:pt x="408" y="156"/>
                    </a:lnTo>
                    <a:lnTo>
                      <a:pt x="414" y="162"/>
                    </a:lnTo>
                    <a:lnTo>
                      <a:pt x="432" y="186"/>
                    </a:lnTo>
                    <a:lnTo>
                      <a:pt x="432" y="180"/>
                    </a:lnTo>
                    <a:lnTo>
                      <a:pt x="438" y="174"/>
                    </a:lnTo>
                    <a:lnTo>
                      <a:pt x="438" y="168"/>
                    </a:lnTo>
                    <a:lnTo>
                      <a:pt x="438" y="162"/>
                    </a:lnTo>
                    <a:lnTo>
                      <a:pt x="438" y="156"/>
                    </a:lnTo>
                    <a:lnTo>
                      <a:pt x="444" y="150"/>
                    </a:lnTo>
                    <a:lnTo>
                      <a:pt x="444" y="144"/>
                    </a:lnTo>
                    <a:lnTo>
                      <a:pt x="444" y="138"/>
                    </a:lnTo>
                    <a:lnTo>
                      <a:pt x="444" y="132"/>
                    </a:lnTo>
                    <a:lnTo>
                      <a:pt x="444" y="126"/>
                    </a:lnTo>
                    <a:lnTo>
                      <a:pt x="450" y="120"/>
                    </a:lnTo>
                    <a:lnTo>
                      <a:pt x="450" y="114"/>
                    </a:lnTo>
                    <a:lnTo>
                      <a:pt x="450" y="108"/>
                    </a:lnTo>
                    <a:lnTo>
                      <a:pt x="450" y="102"/>
                    </a:lnTo>
                    <a:lnTo>
                      <a:pt x="450" y="96"/>
                    </a:lnTo>
                    <a:lnTo>
                      <a:pt x="450" y="90"/>
                    </a:lnTo>
                    <a:lnTo>
                      <a:pt x="456" y="84"/>
                    </a:lnTo>
                    <a:lnTo>
                      <a:pt x="456" y="78"/>
                    </a:lnTo>
                    <a:lnTo>
                      <a:pt x="456" y="72"/>
                    </a:lnTo>
                    <a:lnTo>
                      <a:pt x="462" y="66"/>
                    </a:lnTo>
                    <a:lnTo>
                      <a:pt x="462" y="72"/>
                    </a:lnTo>
                    <a:lnTo>
                      <a:pt x="468" y="72"/>
                    </a:lnTo>
                    <a:lnTo>
                      <a:pt x="468" y="78"/>
                    </a:lnTo>
                    <a:lnTo>
                      <a:pt x="468" y="84"/>
                    </a:lnTo>
                    <a:lnTo>
                      <a:pt x="468" y="90"/>
                    </a:lnTo>
                    <a:lnTo>
                      <a:pt x="468" y="96"/>
                    </a:lnTo>
                    <a:lnTo>
                      <a:pt x="474" y="108"/>
                    </a:lnTo>
                    <a:lnTo>
                      <a:pt x="474" y="114"/>
                    </a:lnTo>
                    <a:lnTo>
                      <a:pt x="474" y="120"/>
                    </a:lnTo>
                    <a:lnTo>
                      <a:pt x="474" y="126"/>
                    </a:lnTo>
                    <a:lnTo>
                      <a:pt x="480" y="132"/>
                    </a:lnTo>
                    <a:lnTo>
                      <a:pt x="480" y="138"/>
                    </a:lnTo>
                    <a:lnTo>
                      <a:pt x="480" y="144"/>
                    </a:lnTo>
                    <a:lnTo>
                      <a:pt x="480" y="150"/>
                    </a:lnTo>
                    <a:lnTo>
                      <a:pt x="480" y="156"/>
                    </a:lnTo>
                    <a:lnTo>
                      <a:pt x="480" y="162"/>
                    </a:lnTo>
                    <a:lnTo>
                      <a:pt x="486" y="162"/>
                    </a:lnTo>
                    <a:lnTo>
                      <a:pt x="486" y="168"/>
                    </a:lnTo>
                    <a:lnTo>
                      <a:pt x="486" y="174"/>
                    </a:lnTo>
                    <a:lnTo>
                      <a:pt x="504" y="198"/>
                    </a:lnTo>
                    <a:lnTo>
                      <a:pt x="504" y="192"/>
                    </a:lnTo>
                    <a:lnTo>
                      <a:pt x="510" y="192"/>
                    </a:lnTo>
                    <a:lnTo>
                      <a:pt x="510" y="186"/>
                    </a:lnTo>
                    <a:lnTo>
                      <a:pt x="510" y="180"/>
                    </a:lnTo>
                    <a:lnTo>
                      <a:pt x="510" y="174"/>
                    </a:lnTo>
                    <a:lnTo>
                      <a:pt x="516" y="174"/>
                    </a:lnTo>
                    <a:lnTo>
                      <a:pt x="516" y="168"/>
                    </a:lnTo>
                    <a:lnTo>
                      <a:pt x="516" y="162"/>
                    </a:lnTo>
                    <a:lnTo>
                      <a:pt x="516" y="156"/>
                    </a:lnTo>
                    <a:lnTo>
                      <a:pt x="516" y="150"/>
                    </a:lnTo>
                    <a:lnTo>
                      <a:pt x="522" y="144"/>
                    </a:lnTo>
                    <a:lnTo>
                      <a:pt x="522" y="138"/>
                    </a:lnTo>
                    <a:lnTo>
                      <a:pt x="522" y="132"/>
                    </a:lnTo>
                    <a:lnTo>
                      <a:pt x="522" y="126"/>
                    </a:lnTo>
                    <a:lnTo>
                      <a:pt x="522" y="120"/>
                    </a:lnTo>
                    <a:lnTo>
                      <a:pt x="528" y="114"/>
                    </a:lnTo>
                    <a:lnTo>
                      <a:pt x="528" y="108"/>
                    </a:lnTo>
                    <a:lnTo>
                      <a:pt x="528" y="102"/>
                    </a:lnTo>
                    <a:lnTo>
                      <a:pt x="528" y="96"/>
                    </a:lnTo>
                    <a:lnTo>
                      <a:pt x="528" y="90"/>
                    </a:lnTo>
                    <a:lnTo>
                      <a:pt x="528" y="84"/>
                    </a:lnTo>
                    <a:lnTo>
                      <a:pt x="534" y="84"/>
                    </a:lnTo>
                    <a:lnTo>
                      <a:pt x="534" y="78"/>
                    </a:lnTo>
                    <a:lnTo>
                      <a:pt x="534" y="84"/>
                    </a:lnTo>
                    <a:lnTo>
                      <a:pt x="540" y="84"/>
                    </a:lnTo>
                    <a:lnTo>
                      <a:pt x="540" y="90"/>
                    </a:lnTo>
                    <a:lnTo>
                      <a:pt x="540" y="96"/>
                    </a:lnTo>
                    <a:lnTo>
                      <a:pt x="540" y="102"/>
                    </a:lnTo>
                    <a:lnTo>
                      <a:pt x="546" y="108"/>
                    </a:lnTo>
                    <a:lnTo>
                      <a:pt x="546" y="114"/>
                    </a:lnTo>
                    <a:lnTo>
                      <a:pt x="546" y="120"/>
                    </a:lnTo>
                    <a:lnTo>
                      <a:pt x="546" y="126"/>
                    </a:lnTo>
                    <a:lnTo>
                      <a:pt x="546" y="132"/>
                    </a:lnTo>
                    <a:lnTo>
                      <a:pt x="546" y="138"/>
                    </a:lnTo>
                    <a:lnTo>
                      <a:pt x="552" y="138"/>
                    </a:lnTo>
                    <a:lnTo>
                      <a:pt x="552" y="144"/>
                    </a:lnTo>
                    <a:lnTo>
                      <a:pt x="552" y="150"/>
                    </a:lnTo>
                    <a:lnTo>
                      <a:pt x="552" y="156"/>
                    </a:lnTo>
                    <a:lnTo>
                      <a:pt x="552" y="162"/>
                    </a:lnTo>
                    <a:lnTo>
                      <a:pt x="558" y="168"/>
                    </a:lnTo>
                    <a:lnTo>
                      <a:pt x="558" y="174"/>
                    </a:lnTo>
                    <a:lnTo>
                      <a:pt x="558" y="180"/>
                    </a:lnTo>
                    <a:lnTo>
                      <a:pt x="558" y="186"/>
                    </a:lnTo>
                    <a:lnTo>
                      <a:pt x="576" y="210"/>
                    </a:lnTo>
                    <a:lnTo>
                      <a:pt x="582" y="204"/>
                    </a:lnTo>
                    <a:lnTo>
                      <a:pt x="582" y="198"/>
                    </a:lnTo>
                    <a:lnTo>
                      <a:pt x="582" y="192"/>
                    </a:lnTo>
                    <a:lnTo>
                      <a:pt x="588" y="192"/>
                    </a:lnTo>
                    <a:lnTo>
                      <a:pt x="588" y="186"/>
                    </a:lnTo>
                    <a:lnTo>
                      <a:pt x="588" y="180"/>
                    </a:lnTo>
                    <a:lnTo>
                      <a:pt x="588" y="174"/>
                    </a:lnTo>
                    <a:lnTo>
                      <a:pt x="588" y="168"/>
                    </a:lnTo>
                    <a:lnTo>
                      <a:pt x="594" y="162"/>
                    </a:lnTo>
                    <a:lnTo>
                      <a:pt x="594" y="156"/>
                    </a:lnTo>
                    <a:lnTo>
                      <a:pt x="594" y="150"/>
                    </a:lnTo>
                    <a:lnTo>
                      <a:pt x="594" y="144"/>
                    </a:lnTo>
                    <a:lnTo>
                      <a:pt x="594" y="138"/>
                    </a:lnTo>
                    <a:lnTo>
                      <a:pt x="594" y="132"/>
                    </a:lnTo>
                    <a:lnTo>
                      <a:pt x="600" y="132"/>
                    </a:lnTo>
                    <a:lnTo>
                      <a:pt x="600" y="126"/>
                    </a:lnTo>
                    <a:lnTo>
                      <a:pt x="600" y="120"/>
                    </a:lnTo>
                    <a:lnTo>
                      <a:pt x="600" y="114"/>
                    </a:lnTo>
                    <a:lnTo>
                      <a:pt x="600" y="108"/>
                    </a:lnTo>
                    <a:lnTo>
                      <a:pt x="600" y="102"/>
                    </a:lnTo>
                    <a:lnTo>
                      <a:pt x="606" y="102"/>
                    </a:lnTo>
                    <a:lnTo>
                      <a:pt x="606" y="96"/>
                    </a:lnTo>
                    <a:lnTo>
                      <a:pt x="606" y="90"/>
                    </a:lnTo>
                    <a:lnTo>
                      <a:pt x="612" y="90"/>
                    </a:lnTo>
                    <a:lnTo>
                      <a:pt x="612" y="96"/>
                    </a:lnTo>
                    <a:lnTo>
                      <a:pt x="612" y="102"/>
                    </a:lnTo>
                    <a:lnTo>
                      <a:pt x="618" y="108"/>
                    </a:lnTo>
                    <a:lnTo>
                      <a:pt x="618" y="114"/>
                    </a:lnTo>
                    <a:lnTo>
                      <a:pt x="618" y="120"/>
                    </a:lnTo>
                    <a:lnTo>
                      <a:pt x="618" y="126"/>
                    </a:lnTo>
                    <a:lnTo>
                      <a:pt x="618" y="132"/>
                    </a:lnTo>
                    <a:lnTo>
                      <a:pt x="624" y="138"/>
                    </a:lnTo>
                    <a:lnTo>
                      <a:pt x="624" y="144"/>
                    </a:lnTo>
                    <a:lnTo>
                      <a:pt x="624" y="150"/>
                    </a:lnTo>
                    <a:lnTo>
                      <a:pt x="624" y="156"/>
                    </a:lnTo>
                    <a:lnTo>
                      <a:pt x="624" y="162"/>
                    </a:lnTo>
                    <a:lnTo>
                      <a:pt x="624" y="168"/>
                    </a:lnTo>
                    <a:lnTo>
                      <a:pt x="630" y="174"/>
                    </a:lnTo>
                    <a:lnTo>
                      <a:pt x="630" y="180"/>
                    </a:lnTo>
                    <a:lnTo>
                      <a:pt x="630" y="186"/>
                    </a:lnTo>
                    <a:lnTo>
                      <a:pt x="630" y="192"/>
                    </a:lnTo>
                    <a:lnTo>
                      <a:pt x="654" y="216"/>
                    </a:lnTo>
                    <a:lnTo>
                      <a:pt x="654" y="210"/>
                    </a:lnTo>
                    <a:lnTo>
                      <a:pt x="654" y="204"/>
                    </a:lnTo>
                    <a:lnTo>
                      <a:pt x="660" y="204"/>
                    </a:lnTo>
                    <a:lnTo>
                      <a:pt x="660" y="198"/>
                    </a:lnTo>
                    <a:lnTo>
                      <a:pt x="660" y="192"/>
                    </a:lnTo>
                    <a:lnTo>
                      <a:pt x="660" y="186"/>
                    </a:lnTo>
                    <a:lnTo>
                      <a:pt x="660" y="180"/>
                    </a:lnTo>
                    <a:lnTo>
                      <a:pt x="666" y="174"/>
                    </a:lnTo>
                    <a:lnTo>
                      <a:pt x="666" y="168"/>
                    </a:lnTo>
                    <a:lnTo>
                      <a:pt x="666" y="162"/>
                    </a:lnTo>
                    <a:lnTo>
                      <a:pt x="666" y="156"/>
                    </a:lnTo>
                    <a:lnTo>
                      <a:pt x="666" y="150"/>
                    </a:lnTo>
                    <a:lnTo>
                      <a:pt x="672" y="144"/>
                    </a:lnTo>
                    <a:lnTo>
                      <a:pt x="672" y="138"/>
                    </a:lnTo>
                    <a:lnTo>
                      <a:pt x="672" y="132"/>
                    </a:lnTo>
                    <a:lnTo>
                      <a:pt x="672" y="126"/>
                    </a:lnTo>
                    <a:lnTo>
                      <a:pt x="672" y="120"/>
                    </a:lnTo>
                    <a:lnTo>
                      <a:pt x="678" y="120"/>
                    </a:lnTo>
                    <a:lnTo>
                      <a:pt x="678" y="114"/>
                    </a:lnTo>
                    <a:lnTo>
                      <a:pt x="678" y="108"/>
                    </a:lnTo>
                    <a:lnTo>
                      <a:pt x="678" y="102"/>
                    </a:lnTo>
                    <a:lnTo>
                      <a:pt x="684" y="102"/>
                    </a:lnTo>
                    <a:lnTo>
                      <a:pt x="684" y="108"/>
                    </a:lnTo>
                    <a:lnTo>
                      <a:pt x="684" y="114"/>
                    </a:lnTo>
                    <a:lnTo>
                      <a:pt x="690" y="114"/>
                    </a:lnTo>
                    <a:lnTo>
                      <a:pt x="690" y="120"/>
                    </a:lnTo>
                    <a:lnTo>
                      <a:pt x="690" y="126"/>
                    </a:lnTo>
                    <a:lnTo>
                      <a:pt x="690" y="132"/>
                    </a:lnTo>
                    <a:lnTo>
                      <a:pt x="690" y="138"/>
                    </a:lnTo>
                    <a:lnTo>
                      <a:pt x="696" y="144"/>
                    </a:lnTo>
                    <a:lnTo>
                      <a:pt x="696" y="150"/>
                    </a:lnTo>
                    <a:lnTo>
                      <a:pt x="696" y="156"/>
                    </a:lnTo>
                    <a:lnTo>
                      <a:pt x="696" y="162"/>
                    </a:lnTo>
                    <a:lnTo>
                      <a:pt x="696" y="168"/>
                    </a:lnTo>
                    <a:lnTo>
                      <a:pt x="696" y="174"/>
                    </a:lnTo>
                    <a:lnTo>
                      <a:pt x="702" y="174"/>
                    </a:lnTo>
                    <a:lnTo>
                      <a:pt x="702" y="180"/>
                    </a:lnTo>
                    <a:lnTo>
                      <a:pt x="702" y="186"/>
                    </a:lnTo>
                    <a:lnTo>
                      <a:pt x="702" y="192"/>
                    </a:lnTo>
                    <a:lnTo>
                      <a:pt x="702" y="198"/>
                    </a:lnTo>
                    <a:lnTo>
                      <a:pt x="708" y="204"/>
                    </a:lnTo>
                    <a:lnTo>
                      <a:pt x="726" y="234"/>
                    </a:lnTo>
                    <a:lnTo>
                      <a:pt x="726" y="228"/>
                    </a:lnTo>
                    <a:lnTo>
                      <a:pt x="726" y="222"/>
                    </a:lnTo>
                    <a:lnTo>
                      <a:pt x="732" y="222"/>
                    </a:lnTo>
                    <a:lnTo>
                      <a:pt x="732" y="216"/>
                    </a:lnTo>
                    <a:lnTo>
                      <a:pt x="732" y="210"/>
                    </a:lnTo>
                    <a:lnTo>
                      <a:pt x="732" y="204"/>
                    </a:lnTo>
                    <a:lnTo>
                      <a:pt x="738" y="198"/>
                    </a:lnTo>
                    <a:lnTo>
                      <a:pt x="738" y="192"/>
                    </a:lnTo>
                    <a:lnTo>
                      <a:pt x="738" y="186"/>
                    </a:lnTo>
                    <a:lnTo>
                      <a:pt x="738" y="180"/>
                    </a:lnTo>
                    <a:lnTo>
                      <a:pt x="738" y="174"/>
                    </a:lnTo>
                    <a:lnTo>
                      <a:pt x="744" y="168"/>
                    </a:lnTo>
                    <a:lnTo>
                      <a:pt x="744" y="162"/>
                    </a:lnTo>
                    <a:lnTo>
                      <a:pt x="744" y="156"/>
                    </a:lnTo>
                    <a:lnTo>
                      <a:pt x="744" y="162"/>
                    </a:lnTo>
                    <a:lnTo>
                      <a:pt x="744" y="150"/>
                    </a:lnTo>
                    <a:lnTo>
                      <a:pt x="744" y="144"/>
                    </a:lnTo>
                    <a:lnTo>
                      <a:pt x="750" y="138"/>
                    </a:lnTo>
                    <a:lnTo>
                      <a:pt x="750" y="132"/>
                    </a:lnTo>
                    <a:lnTo>
                      <a:pt x="750" y="126"/>
                    </a:lnTo>
                    <a:lnTo>
                      <a:pt x="750" y="120"/>
                    </a:lnTo>
                    <a:lnTo>
                      <a:pt x="756" y="120"/>
                    </a:lnTo>
                    <a:lnTo>
                      <a:pt x="756" y="114"/>
                    </a:lnTo>
                    <a:lnTo>
                      <a:pt x="756" y="120"/>
                    </a:lnTo>
                    <a:lnTo>
                      <a:pt x="762" y="120"/>
                    </a:lnTo>
                    <a:lnTo>
                      <a:pt x="762" y="126"/>
                    </a:lnTo>
                    <a:lnTo>
                      <a:pt x="762" y="132"/>
                    </a:lnTo>
                    <a:lnTo>
                      <a:pt x="762" y="138"/>
                    </a:lnTo>
                    <a:lnTo>
                      <a:pt x="762" y="144"/>
                    </a:lnTo>
                    <a:lnTo>
                      <a:pt x="762" y="150"/>
                    </a:lnTo>
                    <a:lnTo>
                      <a:pt x="768" y="156"/>
                    </a:lnTo>
                    <a:lnTo>
                      <a:pt x="768" y="162"/>
                    </a:lnTo>
                    <a:lnTo>
                      <a:pt x="768" y="156"/>
                    </a:lnTo>
                    <a:lnTo>
                      <a:pt x="768" y="162"/>
                    </a:lnTo>
                    <a:lnTo>
                      <a:pt x="768" y="168"/>
                    </a:lnTo>
                    <a:lnTo>
                      <a:pt x="768" y="174"/>
                    </a:lnTo>
                    <a:lnTo>
                      <a:pt x="774" y="180"/>
                    </a:lnTo>
                    <a:lnTo>
                      <a:pt x="774" y="186"/>
                    </a:lnTo>
                    <a:lnTo>
                      <a:pt x="774" y="192"/>
                    </a:lnTo>
                    <a:lnTo>
                      <a:pt x="774" y="198"/>
                    </a:lnTo>
                    <a:lnTo>
                      <a:pt x="774" y="204"/>
                    </a:lnTo>
                    <a:lnTo>
                      <a:pt x="780" y="210"/>
                    </a:lnTo>
                    <a:lnTo>
                      <a:pt x="780" y="216"/>
                    </a:lnTo>
                    <a:lnTo>
                      <a:pt x="798" y="240"/>
                    </a:lnTo>
                    <a:lnTo>
                      <a:pt x="798" y="234"/>
                    </a:lnTo>
                    <a:lnTo>
                      <a:pt x="804" y="234"/>
                    </a:lnTo>
                    <a:lnTo>
                      <a:pt x="804" y="228"/>
                    </a:lnTo>
                    <a:lnTo>
                      <a:pt x="804" y="222"/>
                    </a:lnTo>
                    <a:lnTo>
                      <a:pt x="804" y="216"/>
                    </a:lnTo>
                    <a:lnTo>
                      <a:pt x="810" y="216"/>
                    </a:lnTo>
                    <a:lnTo>
                      <a:pt x="810" y="210"/>
                    </a:lnTo>
                    <a:lnTo>
                      <a:pt x="810" y="204"/>
                    </a:lnTo>
                    <a:lnTo>
                      <a:pt x="810" y="198"/>
                    </a:lnTo>
                    <a:lnTo>
                      <a:pt x="810" y="192"/>
                    </a:lnTo>
                    <a:lnTo>
                      <a:pt x="816" y="186"/>
                    </a:lnTo>
                    <a:lnTo>
                      <a:pt x="816" y="180"/>
                    </a:lnTo>
                    <a:lnTo>
                      <a:pt x="816" y="174"/>
                    </a:lnTo>
                    <a:lnTo>
                      <a:pt x="816" y="168"/>
                    </a:lnTo>
                    <a:lnTo>
                      <a:pt x="816" y="162"/>
                    </a:lnTo>
                    <a:lnTo>
                      <a:pt x="822" y="156"/>
                    </a:lnTo>
                    <a:lnTo>
                      <a:pt x="822" y="150"/>
                    </a:lnTo>
                    <a:lnTo>
                      <a:pt x="822" y="144"/>
                    </a:lnTo>
                    <a:lnTo>
                      <a:pt x="822" y="138"/>
                    </a:lnTo>
                    <a:lnTo>
                      <a:pt x="822" y="132"/>
                    </a:lnTo>
                    <a:lnTo>
                      <a:pt x="828" y="132"/>
                    </a:lnTo>
                    <a:lnTo>
                      <a:pt x="828" y="126"/>
                    </a:lnTo>
                    <a:lnTo>
                      <a:pt x="834" y="126"/>
                    </a:lnTo>
                    <a:lnTo>
                      <a:pt x="834" y="132"/>
                    </a:lnTo>
                    <a:lnTo>
                      <a:pt x="834" y="138"/>
                    </a:lnTo>
                    <a:lnTo>
                      <a:pt x="834" y="144"/>
                    </a:lnTo>
                    <a:lnTo>
                      <a:pt x="840" y="150"/>
                    </a:lnTo>
                    <a:lnTo>
                      <a:pt x="840" y="156"/>
                    </a:lnTo>
                    <a:lnTo>
                      <a:pt x="840" y="162"/>
                    </a:lnTo>
                    <a:lnTo>
                      <a:pt x="840" y="168"/>
                    </a:lnTo>
                    <a:lnTo>
                      <a:pt x="840" y="174"/>
                    </a:lnTo>
                    <a:lnTo>
                      <a:pt x="840" y="180"/>
                    </a:lnTo>
                    <a:lnTo>
                      <a:pt x="846" y="180"/>
                    </a:lnTo>
                    <a:lnTo>
                      <a:pt x="846" y="186"/>
                    </a:lnTo>
                    <a:lnTo>
                      <a:pt x="846" y="192"/>
                    </a:lnTo>
                    <a:lnTo>
                      <a:pt x="846" y="198"/>
                    </a:lnTo>
                    <a:lnTo>
                      <a:pt x="846" y="204"/>
                    </a:lnTo>
                    <a:lnTo>
                      <a:pt x="852" y="210"/>
                    </a:lnTo>
                    <a:lnTo>
                      <a:pt x="852" y="216"/>
                    </a:lnTo>
                    <a:lnTo>
                      <a:pt x="852" y="222"/>
                    </a:lnTo>
                    <a:lnTo>
                      <a:pt x="870" y="252"/>
                    </a:lnTo>
                    <a:lnTo>
                      <a:pt x="870" y="246"/>
                    </a:lnTo>
                    <a:lnTo>
                      <a:pt x="876" y="246"/>
                    </a:lnTo>
                    <a:lnTo>
                      <a:pt x="876" y="240"/>
                    </a:lnTo>
                    <a:lnTo>
                      <a:pt x="876" y="234"/>
                    </a:lnTo>
                    <a:lnTo>
                      <a:pt x="882" y="234"/>
                    </a:lnTo>
                    <a:lnTo>
                      <a:pt x="882" y="228"/>
                    </a:lnTo>
                    <a:lnTo>
                      <a:pt x="882" y="222"/>
                    </a:lnTo>
                    <a:lnTo>
                      <a:pt x="882" y="216"/>
                    </a:lnTo>
                    <a:lnTo>
                      <a:pt x="882" y="210"/>
                    </a:lnTo>
                    <a:lnTo>
                      <a:pt x="888" y="204"/>
                    </a:lnTo>
                    <a:lnTo>
                      <a:pt x="888" y="198"/>
                    </a:lnTo>
                    <a:lnTo>
                      <a:pt x="888" y="192"/>
                    </a:lnTo>
                    <a:lnTo>
                      <a:pt x="888" y="186"/>
                    </a:lnTo>
                    <a:lnTo>
                      <a:pt x="888" y="180"/>
                    </a:lnTo>
                    <a:lnTo>
                      <a:pt x="894" y="180"/>
                    </a:lnTo>
                    <a:lnTo>
                      <a:pt x="894" y="174"/>
                    </a:lnTo>
                    <a:lnTo>
                      <a:pt x="894" y="168"/>
                    </a:lnTo>
                    <a:lnTo>
                      <a:pt x="894" y="162"/>
                    </a:lnTo>
                    <a:lnTo>
                      <a:pt x="894" y="156"/>
                    </a:lnTo>
                    <a:lnTo>
                      <a:pt x="894" y="150"/>
                    </a:lnTo>
                    <a:lnTo>
                      <a:pt x="900" y="144"/>
                    </a:lnTo>
                    <a:lnTo>
                      <a:pt x="900" y="138"/>
                    </a:lnTo>
                    <a:lnTo>
                      <a:pt x="906" y="138"/>
                    </a:lnTo>
                    <a:lnTo>
                      <a:pt x="906" y="144"/>
                    </a:lnTo>
                    <a:lnTo>
                      <a:pt x="906" y="150"/>
                    </a:lnTo>
                    <a:lnTo>
                      <a:pt x="912" y="156"/>
                    </a:lnTo>
                    <a:lnTo>
                      <a:pt x="912" y="162"/>
                    </a:lnTo>
                    <a:lnTo>
                      <a:pt x="912" y="168"/>
                    </a:lnTo>
                    <a:lnTo>
                      <a:pt x="912" y="174"/>
                    </a:lnTo>
                    <a:lnTo>
                      <a:pt x="912" y="180"/>
                    </a:lnTo>
                    <a:lnTo>
                      <a:pt x="918" y="186"/>
                    </a:lnTo>
                    <a:lnTo>
                      <a:pt x="918" y="192"/>
                    </a:lnTo>
                    <a:lnTo>
                      <a:pt x="918" y="198"/>
                    </a:lnTo>
                    <a:lnTo>
                      <a:pt x="918" y="204"/>
                    </a:lnTo>
                    <a:lnTo>
                      <a:pt x="918" y="210"/>
                    </a:lnTo>
                    <a:lnTo>
                      <a:pt x="918" y="216"/>
                    </a:lnTo>
                    <a:lnTo>
                      <a:pt x="924" y="216"/>
                    </a:lnTo>
                    <a:lnTo>
                      <a:pt x="924" y="222"/>
                    </a:lnTo>
                    <a:lnTo>
                      <a:pt x="924" y="228"/>
                    </a:lnTo>
                    <a:lnTo>
                      <a:pt x="924" y="234"/>
                    </a:lnTo>
                    <a:lnTo>
                      <a:pt x="924" y="240"/>
                    </a:lnTo>
                    <a:lnTo>
                      <a:pt x="948" y="264"/>
                    </a:lnTo>
                    <a:lnTo>
                      <a:pt x="948" y="258"/>
                    </a:lnTo>
                    <a:lnTo>
                      <a:pt x="948" y="252"/>
                    </a:lnTo>
                    <a:lnTo>
                      <a:pt x="954" y="246"/>
                    </a:lnTo>
                    <a:lnTo>
                      <a:pt x="954" y="240"/>
                    </a:lnTo>
                    <a:lnTo>
                      <a:pt x="954" y="234"/>
                    </a:lnTo>
                    <a:lnTo>
                      <a:pt x="954" y="228"/>
                    </a:lnTo>
                    <a:lnTo>
                      <a:pt x="960" y="222"/>
                    </a:lnTo>
                    <a:lnTo>
                      <a:pt x="960" y="216"/>
                    </a:lnTo>
                    <a:lnTo>
                      <a:pt x="960" y="210"/>
                    </a:lnTo>
                    <a:lnTo>
                      <a:pt x="960" y="204"/>
                    </a:lnTo>
                    <a:lnTo>
                      <a:pt x="960" y="198"/>
                    </a:lnTo>
                    <a:lnTo>
                      <a:pt x="966" y="192"/>
                    </a:lnTo>
                    <a:lnTo>
                      <a:pt x="966" y="186"/>
                    </a:lnTo>
                    <a:lnTo>
                      <a:pt x="966" y="180"/>
                    </a:lnTo>
                    <a:lnTo>
                      <a:pt x="966" y="174"/>
                    </a:lnTo>
                    <a:lnTo>
                      <a:pt x="972" y="168"/>
                    </a:lnTo>
                    <a:lnTo>
                      <a:pt x="972" y="162"/>
                    </a:lnTo>
                    <a:lnTo>
                      <a:pt x="972" y="156"/>
                    </a:lnTo>
                    <a:lnTo>
                      <a:pt x="972" y="150"/>
                    </a:lnTo>
                    <a:lnTo>
                      <a:pt x="978" y="150"/>
                    </a:lnTo>
                    <a:lnTo>
                      <a:pt x="978" y="156"/>
                    </a:lnTo>
                    <a:lnTo>
                      <a:pt x="978" y="162"/>
                    </a:lnTo>
                    <a:lnTo>
                      <a:pt x="984" y="162"/>
                    </a:lnTo>
                    <a:lnTo>
                      <a:pt x="984" y="168"/>
                    </a:lnTo>
                    <a:lnTo>
                      <a:pt x="984" y="174"/>
                    </a:lnTo>
                    <a:lnTo>
                      <a:pt x="984" y="180"/>
                    </a:lnTo>
                    <a:lnTo>
                      <a:pt x="984" y="186"/>
                    </a:lnTo>
                    <a:lnTo>
                      <a:pt x="990" y="192"/>
                    </a:lnTo>
                    <a:lnTo>
                      <a:pt x="990" y="198"/>
                    </a:lnTo>
                    <a:lnTo>
                      <a:pt x="990" y="204"/>
                    </a:lnTo>
                    <a:lnTo>
                      <a:pt x="990" y="210"/>
                    </a:lnTo>
                    <a:lnTo>
                      <a:pt x="990" y="216"/>
                    </a:lnTo>
                    <a:lnTo>
                      <a:pt x="996" y="222"/>
                    </a:lnTo>
                    <a:lnTo>
                      <a:pt x="996" y="228"/>
                    </a:lnTo>
                    <a:lnTo>
                      <a:pt x="996" y="234"/>
                    </a:lnTo>
                    <a:lnTo>
                      <a:pt x="996" y="240"/>
                    </a:lnTo>
                    <a:lnTo>
                      <a:pt x="1002" y="246"/>
                    </a:lnTo>
                    <a:lnTo>
                      <a:pt x="1020" y="270"/>
                    </a:lnTo>
                    <a:lnTo>
                      <a:pt x="1020" y="264"/>
                    </a:lnTo>
                    <a:lnTo>
                      <a:pt x="1026" y="264"/>
                    </a:lnTo>
                    <a:lnTo>
                      <a:pt x="1026" y="258"/>
                    </a:lnTo>
                    <a:lnTo>
                      <a:pt x="1026" y="252"/>
                    </a:lnTo>
                    <a:lnTo>
                      <a:pt x="1026" y="246"/>
                    </a:lnTo>
                    <a:lnTo>
                      <a:pt x="1026" y="240"/>
                    </a:lnTo>
                    <a:lnTo>
                      <a:pt x="1032" y="240"/>
                    </a:lnTo>
                    <a:lnTo>
                      <a:pt x="1032" y="234"/>
                    </a:lnTo>
                    <a:lnTo>
                      <a:pt x="1032" y="228"/>
                    </a:lnTo>
                    <a:lnTo>
                      <a:pt x="1032" y="222"/>
                    </a:lnTo>
                    <a:lnTo>
                      <a:pt x="1032" y="216"/>
                    </a:lnTo>
                    <a:lnTo>
                      <a:pt x="1038" y="210"/>
                    </a:lnTo>
                    <a:lnTo>
                      <a:pt x="1038" y="204"/>
                    </a:lnTo>
                    <a:lnTo>
                      <a:pt x="1038" y="198"/>
                    </a:lnTo>
                    <a:lnTo>
                      <a:pt x="1038" y="192"/>
                    </a:lnTo>
                    <a:lnTo>
                      <a:pt x="1038" y="186"/>
                    </a:lnTo>
                    <a:lnTo>
                      <a:pt x="1044" y="180"/>
                    </a:lnTo>
                    <a:lnTo>
                      <a:pt x="1044" y="174"/>
                    </a:lnTo>
                    <a:lnTo>
                      <a:pt x="1044" y="168"/>
                    </a:lnTo>
                    <a:lnTo>
                      <a:pt x="1044" y="162"/>
                    </a:lnTo>
                    <a:lnTo>
                      <a:pt x="1050" y="162"/>
                    </a:lnTo>
                    <a:lnTo>
                      <a:pt x="1056" y="168"/>
                    </a:lnTo>
                    <a:lnTo>
                      <a:pt x="1056" y="174"/>
                    </a:lnTo>
                    <a:lnTo>
                      <a:pt x="1056" y="180"/>
                    </a:lnTo>
                    <a:lnTo>
                      <a:pt x="1056" y="186"/>
                    </a:lnTo>
                    <a:lnTo>
                      <a:pt x="1056" y="192"/>
                    </a:lnTo>
                    <a:lnTo>
                      <a:pt x="1062" y="198"/>
                    </a:lnTo>
                    <a:lnTo>
                      <a:pt x="1062" y="204"/>
                    </a:lnTo>
                    <a:lnTo>
                      <a:pt x="1062" y="210"/>
                    </a:lnTo>
                    <a:lnTo>
                      <a:pt x="1062" y="216"/>
                    </a:lnTo>
                    <a:lnTo>
                      <a:pt x="1068" y="222"/>
                    </a:lnTo>
                    <a:lnTo>
                      <a:pt x="1068" y="228"/>
                    </a:lnTo>
                    <a:lnTo>
                      <a:pt x="1068" y="234"/>
                    </a:lnTo>
                    <a:lnTo>
                      <a:pt x="1068" y="240"/>
                    </a:lnTo>
                    <a:lnTo>
                      <a:pt x="1068" y="246"/>
                    </a:lnTo>
                    <a:lnTo>
                      <a:pt x="1074" y="246"/>
                    </a:lnTo>
                    <a:lnTo>
                      <a:pt x="1074" y="252"/>
                    </a:lnTo>
                    <a:lnTo>
                      <a:pt x="1074" y="258"/>
                    </a:lnTo>
                    <a:lnTo>
                      <a:pt x="1092" y="282"/>
                    </a:lnTo>
                    <a:lnTo>
                      <a:pt x="1092" y="276"/>
                    </a:lnTo>
                    <a:lnTo>
                      <a:pt x="1098" y="276"/>
                    </a:lnTo>
                    <a:lnTo>
                      <a:pt x="1098" y="270"/>
                    </a:lnTo>
                    <a:lnTo>
                      <a:pt x="1098" y="264"/>
                    </a:lnTo>
                    <a:lnTo>
                      <a:pt x="1098" y="258"/>
                    </a:lnTo>
                    <a:lnTo>
                      <a:pt x="1104" y="258"/>
                    </a:lnTo>
                    <a:lnTo>
                      <a:pt x="1104" y="252"/>
                    </a:lnTo>
                    <a:lnTo>
                      <a:pt x="1104" y="246"/>
                    </a:lnTo>
                    <a:lnTo>
                      <a:pt x="1104" y="240"/>
                    </a:lnTo>
                    <a:lnTo>
                      <a:pt x="1104" y="234"/>
                    </a:lnTo>
                    <a:lnTo>
                      <a:pt x="1110" y="234"/>
                    </a:lnTo>
                    <a:lnTo>
                      <a:pt x="1110" y="228"/>
                    </a:lnTo>
                    <a:lnTo>
                      <a:pt x="1110" y="222"/>
                    </a:lnTo>
                    <a:lnTo>
                      <a:pt x="1110" y="216"/>
                    </a:lnTo>
                    <a:lnTo>
                      <a:pt x="1110" y="210"/>
                    </a:lnTo>
                    <a:lnTo>
                      <a:pt x="1116" y="204"/>
                    </a:lnTo>
                    <a:lnTo>
                      <a:pt x="1116" y="198"/>
                    </a:lnTo>
                    <a:lnTo>
                      <a:pt x="1116" y="192"/>
                    </a:lnTo>
                    <a:lnTo>
                      <a:pt x="1116" y="186"/>
                    </a:lnTo>
                    <a:lnTo>
                      <a:pt x="1116" y="180"/>
                    </a:lnTo>
                    <a:lnTo>
                      <a:pt x="1122" y="180"/>
                    </a:lnTo>
                    <a:lnTo>
                      <a:pt x="1122" y="174"/>
                    </a:lnTo>
                    <a:lnTo>
                      <a:pt x="1128" y="174"/>
                    </a:lnTo>
                    <a:lnTo>
                      <a:pt x="1128" y="180"/>
                    </a:lnTo>
                    <a:lnTo>
                      <a:pt x="1128" y="186"/>
                    </a:lnTo>
                    <a:lnTo>
                      <a:pt x="1128" y="192"/>
                    </a:lnTo>
                    <a:lnTo>
                      <a:pt x="1134" y="198"/>
                    </a:lnTo>
                    <a:lnTo>
                      <a:pt x="1134" y="204"/>
                    </a:lnTo>
                    <a:lnTo>
                      <a:pt x="1134" y="210"/>
                    </a:lnTo>
                    <a:lnTo>
                      <a:pt x="1134" y="216"/>
                    </a:lnTo>
                    <a:lnTo>
                      <a:pt x="1134" y="222"/>
                    </a:lnTo>
                    <a:lnTo>
                      <a:pt x="1140" y="228"/>
                    </a:lnTo>
                    <a:lnTo>
                      <a:pt x="1140" y="234"/>
                    </a:lnTo>
                    <a:lnTo>
                      <a:pt x="1140" y="240"/>
                    </a:lnTo>
                    <a:lnTo>
                      <a:pt x="1140" y="246"/>
                    </a:lnTo>
                    <a:lnTo>
                      <a:pt x="1140" y="252"/>
                    </a:lnTo>
                    <a:lnTo>
                      <a:pt x="1146" y="252"/>
                    </a:lnTo>
                    <a:lnTo>
                      <a:pt x="1146" y="258"/>
                    </a:lnTo>
                    <a:lnTo>
                      <a:pt x="1146" y="264"/>
                    </a:lnTo>
                    <a:lnTo>
                      <a:pt x="1146" y="270"/>
                    </a:lnTo>
                    <a:lnTo>
                      <a:pt x="1164" y="294"/>
                    </a:lnTo>
                    <a:lnTo>
                      <a:pt x="1170" y="288"/>
                    </a:lnTo>
                    <a:lnTo>
                      <a:pt x="1170" y="282"/>
                    </a:lnTo>
                    <a:lnTo>
                      <a:pt x="1170" y="276"/>
                    </a:lnTo>
                    <a:lnTo>
                      <a:pt x="1176" y="276"/>
                    </a:lnTo>
                    <a:lnTo>
                      <a:pt x="1176" y="270"/>
                    </a:lnTo>
                    <a:lnTo>
                      <a:pt x="1176" y="264"/>
                    </a:lnTo>
                    <a:lnTo>
                      <a:pt x="1176" y="258"/>
                    </a:lnTo>
                    <a:lnTo>
                      <a:pt x="1182" y="252"/>
                    </a:lnTo>
                    <a:lnTo>
                      <a:pt x="1182" y="246"/>
                    </a:lnTo>
                    <a:lnTo>
                      <a:pt x="1182" y="240"/>
                    </a:lnTo>
                    <a:lnTo>
                      <a:pt x="1182" y="234"/>
                    </a:lnTo>
                    <a:lnTo>
                      <a:pt x="1182" y="228"/>
                    </a:lnTo>
                    <a:lnTo>
                      <a:pt x="1188" y="228"/>
                    </a:lnTo>
                    <a:lnTo>
                      <a:pt x="1188" y="222"/>
                    </a:lnTo>
                    <a:lnTo>
                      <a:pt x="1188" y="216"/>
                    </a:lnTo>
                    <a:lnTo>
                      <a:pt x="1188" y="210"/>
                    </a:lnTo>
                    <a:lnTo>
                      <a:pt x="1188" y="204"/>
                    </a:lnTo>
                    <a:lnTo>
                      <a:pt x="1188" y="198"/>
                    </a:lnTo>
                    <a:lnTo>
                      <a:pt x="1194" y="192"/>
                    </a:lnTo>
                    <a:lnTo>
                      <a:pt x="1194" y="186"/>
                    </a:lnTo>
                    <a:lnTo>
                      <a:pt x="1200" y="186"/>
                    </a:lnTo>
                    <a:lnTo>
                      <a:pt x="1200" y="192"/>
                    </a:lnTo>
                    <a:lnTo>
                      <a:pt x="1200" y="198"/>
                    </a:lnTo>
                    <a:lnTo>
                      <a:pt x="1206" y="198"/>
                    </a:lnTo>
                    <a:lnTo>
                      <a:pt x="1206" y="204"/>
                    </a:lnTo>
                    <a:lnTo>
                      <a:pt x="1206" y="210"/>
                    </a:lnTo>
                    <a:lnTo>
                      <a:pt x="1206" y="216"/>
                    </a:lnTo>
                    <a:lnTo>
                      <a:pt x="1206" y="222"/>
                    </a:lnTo>
                    <a:lnTo>
                      <a:pt x="1206" y="228"/>
                    </a:lnTo>
                    <a:lnTo>
                      <a:pt x="1212" y="228"/>
                    </a:lnTo>
                    <a:lnTo>
                      <a:pt x="1212" y="234"/>
                    </a:lnTo>
                    <a:lnTo>
                      <a:pt x="1212" y="240"/>
                    </a:lnTo>
                    <a:lnTo>
                      <a:pt x="1212" y="246"/>
                    </a:lnTo>
                    <a:lnTo>
                      <a:pt x="1212" y="252"/>
                    </a:lnTo>
                    <a:lnTo>
                      <a:pt x="1212" y="258"/>
                    </a:lnTo>
                    <a:lnTo>
                      <a:pt x="1218" y="258"/>
                    </a:lnTo>
                    <a:lnTo>
                      <a:pt x="1218" y="264"/>
                    </a:lnTo>
                    <a:lnTo>
                      <a:pt x="1218" y="270"/>
                    </a:lnTo>
                    <a:lnTo>
                      <a:pt x="1218" y="276"/>
                    </a:lnTo>
                    <a:lnTo>
                      <a:pt x="1242" y="300"/>
                    </a:lnTo>
                    <a:lnTo>
                      <a:pt x="1242" y="294"/>
                    </a:lnTo>
                    <a:lnTo>
                      <a:pt x="1242" y="288"/>
                    </a:lnTo>
                    <a:lnTo>
                      <a:pt x="1248" y="288"/>
                    </a:lnTo>
                    <a:lnTo>
                      <a:pt x="1248" y="282"/>
                    </a:lnTo>
                    <a:lnTo>
                      <a:pt x="1248" y="276"/>
                    </a:lnTo>
                    <a:lnTo>
                      <a:pt x="1248" y="270"/>
                    </a:lnTo>
                    <a:lnTo>
                      <a:pt x="1254" y="264"/>
                    </a:lnTo>
                    <a:lnTo>
                      <a:pt x="1254" y="258"/>
                    </a:lnTo>
                    <a:lnTo>
                      <a:pt x="1254" y="252"/>
                    </a:lnTo>
                    <a:lnTo>
                      <a:pt x="1254" y="246"/>
                    </a:lnTo>
                    <a:lnTo>
                      <a:pt x="1254" y="240"/>
                    </a:lnTo>
                    <a:lnTo>
                      <a:pt x="1260" y="234"/>
                    </a:lnTo>
                    <a:lnTo>
                      <a:pt x="1260" y="228"/>
                    </a:lnTo>
                    <a:lnTo>
                      <a:pt x="1260" y="222"/>
                    </a:lnTo>
                    <a:lnTo>
                      <a:pt x="1260" y="216"/>
                    </a:lnTo>
                    <a:lnTo>
                      <a:pt x="1266" y="210"/>
                    </a:lnTo>
                    <a:lnTo>
                      <a:pt x="1266" y="204"/>
                    </a:lnTo>
                    <a:lnTo>
                      <a:pt x="1266" y="198"/>
                    </a:lnTo>
                    <a:lnTo>
                      <a:pt x="1272" y="198"/>
                    </a:lnTo>
                    <a:lnTo>
                      <a:pt x="1272" y="204"/>
                    </a:lnTo>
                    <a:lnTo>
                      <a:pt x="1278" y="204"/>
                    </a:lnTo>
                    <a:lnTo>
                      <a:pt x="1278" y="210"/>
                    </a:lnTo>
                    <a:lnTo>
                      <a:pt x="1278" y="216"/>
                    </a:lnTo>
                    <a:lnTo>
                      <a:pt x="1278" y="222"/>
                    </a:lnTo>
                    <a:lnTo>
                      <a:pt x="1278" y="228"/>
                    </a:lnTo>
                    <a:lnTo>
                      <a:pt x="1284" y="234"/>
                    </a:lnTo>
                    <a:lnTo>
                      <a:pt x="1284" y="240"/>
                    </a:lnTo>
                    <a:lnTo>
                      <a:pt x="1284" y="246"/>
                    </a:lnTo>
                    <a:lnTo>
                      <a:pt x="1284" y="252"/>
                    </a:lnTo>
                    <a:lnTo>
                      <a:pt x="1284" y="258"/>
                    </a:lnTo>
                    <a:lnTo>
                      <a:pt x="1290" y="264"/>
                    </a:lnTo>
                    <a:lnTo>
                      <a:pt x="1290" y="270"/>
                    </a:lnTo>
                    <a:lnTo>
                      <a:pt x="1290" y="276"/>
                    </a:lnTo>
                    <a:lnTo>
                      <a:pt x="1290" y="282"/>
                    </a:lnTo>
                    <a:lnTo>
                      <a:pt x="1296" y="288"/>
                    </a:lnTo>
                    <a:lnTo>
                      <a:pt x="1314" y="312"/>
                    </a:lnTo>
                    <a:lnTo>
                      <a:pt x="1314" y="306"/>
                    </a:lnTo>
                    <a:lnTo>
                      <a:pt x="1320" y="306"/>
                    </a:lnTo>
                    <a:lnTo>
                      <a:pt x="1320" y="300"/>
                    </a:lnTo>
                    <a:lnTo>
                      <a:pt x="1320" y="294"/>
                    </a:lnTo>
                    <a:lnTo>
                      <a:pt x="1320" y="288"/>
                    </a:lnTo>
                    <a:lnTo>
                      <a:pt x="1326" y="282"/>
                    </a:lnTo>
                    <a:lnTo>
                      <a:pt x="1326" y="276"/>
                    </a:lnTo>
                    <a:lnTo>
                      <a:pt x="1326" y="270"/>
                    </a:lnTo>
                    <a:lnTo>
                      <a:pt x="1326" y="264"/>
                    </a:lnTo>
                    <a:lnTo>
                      <a:pt x="1326" y="258"/>
                    </a:lnTo>
                    <a:lnTo>
                      <a:pt x="1332" y="258"/>
                    </a:lnTo>
                    <a:lnTo>
                      <a:pt x="1332" y="252"/>
                    </a:lnTo>
                    <a:lnTo>
                      <a:pt x="1332" y="246"/>
                    </a:lnTo>
                    <a:lnTo>
                      <a:pt x="1332" y="240"/>
                    </a:lnTo>
                    <a:lnTo>
                      <a:pt x="1332" y="234"/>
                    </a:lnTo>
                    <a:lnTo>
                      <a:pt x="1338" y="228"/>
                    </a:lnTo>
                    <a:lnTo>
                      <a:pt x="1338" y="222"/>
                    </a:lnTo>
                    <a:lnTo>
                      <a:pt x="1338" y="216"/>
                    </a:lnTo>
                    <a:lnTo>
                      <a:pt x="1338" y="210"/>
                    </a:lnTo>
                    <a:lnTo>
                      <a:pt x="1344" y="210"/>
                    </a:lnTo>
                    <a:lnTo>
                      <a:pt x="1350" y="216"/>
                    </a:lnTo>
                    <a:lnTo>
                      <a:pt x="1350" y="222"/>
                    </a:lnTo>
                    <a:lnTo>
                      <a:pt x="1350" y="228"/>
                    </a:lnTo>
                    <a:lnTo>
                      <a:pt x="1350" y="234"/>
                    </a:lnTo>
                    <a:lnTo>
                      <a:pt x="1350" y="240"/>
                    </a:lnTo>
                    <a:lnTo>
                      <a:pt x="1356" y="240"/>
                    </a:lnTo>
                    <a:lnTo>
                      <a:pt x="1356" y="246"/>
                    </a:lnTo>
                    <a:lnTo>
                      <a:pt x="1356" y="252"/>
                    </a:lnTo>
                    <a:lnTo>
                      <a:pt x="1356" y="258"/>
                    </a:lnTo>
                    <a:lnTo>
                      <a:pt x="1356" y="264"/>
                    </a:lnTo>
                    <a:lnTo>
                      <a:pt x="1362" y="264"/>
                    </a:lnTo>
                    <a:lnTo>
                      <a:pt x="1362" y="270"/>
                    </a:lnTo>
                    <a:lnTo>
                      <a:pt x="1362" y="276"/>
                    </a:lnTo>
                    <a:lnTo>
                      <a:pt x="1362" y="282"/>
                    </a:lnTo>
                    <a:lnTo>
                      <a:pt x="1362" y="288"/>
                    </a:lnTo>
                    <a:lnTo>
                      <a:pt x="1368" y="294"/>
                    </a:lnTo>
                    <a:lnTo>
                      <a:pt x="1368" y="300"/>
                    </a:lnTo>
                    <a:lnTo>
                      <a:pt x="1386" y="324"/>
                    </a:lnTo>
                    <a:lnTo>
                      <a:pt x="1386" y="318"/>
                    </a:lnTo>
                    <a:lnTo>
                      <a:pt x="1392" y="318"/>
                    </a:lnTo>
                    <a:lnTo>
                      <a:pt x="1392" y="312"/>
                    </a:lnTo>
                    <a:lnTo>
                      <a:pt x="1392" y="306"/>
                    </a:lnTo>
                    <a:lnTo>
                      <a:pt x="1398" y="300"/>
                    </a:lnTo>
                    <a:lnTo>
                      <a:pt x="1398" y="294"/>
                    </a:lnTo>
                    <a:lnTo>
                      <a:pt x="1398" y="288"/>
                    </a:lnTo>
                    <a:lnTo>
                      <a:pt x="1398" y="282"/>
                    </a:lnTo>
                    <a:lnTo>
                      <a:pt x="1398" y="276"/>
                    </a:lnTo>
                    <a:lnTo>
                      <a:pt x="1404" y="276"/>
                    </a:lnTo>
                    <a:lnTo>
                      <a:pt x="1404" y="270"/>
                    </a:lnTo>
                    <a:lnTo>
                      <a:pt x="1404" y="264"/>
                    </a:lnTo>
                    <a:lnTo>
                      <a:pt x="1404" y="258"/>
                    </a:lnTo>
                    <a:lnTo>
                      <a:pt x="1404" y="252"/>
                    </a:lnTo>
                    <a:lnTo>
                      <a:pt x="1410" y="246"/>
                    </a:lnTo>
                    <a:lnTo>
                      <a:pt x="1410" y="240"/>
                    </a:lnTo>
                    <a:lnTo>
                      <a:pt x="1410" y="234"/>
                    </a:lnTo>
                    <a:lnTo>
                      <a:pt x="1410" y="228"/>
                    </a:lnTo>
                    <a:lnTo>
                      <a:pt x="1416" y="222"/>
                    </a:lnTo>
                    <a:lnTo>
                      <a:pt x="1422" y="222"/>
                    </a:lnTo>
                    <a:lnTo>
                      <a:pt x="1422" y="228"/>
                    </a:lnTo>
                    <a:lnTo>
                      <a:pt x="1422" y="234"/>
                    </a:lnTo>
                    <a:lnTo>
                      <a:pt x="1422" y="240"/>
                    </a:lnTo>
                    <a:lnTo>
                      <a:pt x="1428" y="240"/>
                    </a:lnTo>
                    <a:lnTo>
                      <a:pt x="1428" y="246"/>
                    </a:lnTo>
                    <a:lnTo>
                      <a:pt x="1428" y="252"/>
                    </a:lnTo>
                    <a:lnTo>
                      <a:pt x="1428" y="258"/>
                    </a:lnTo>
                    <a:lnTo>
                      <a:pt x="1428" y="264"/>
                    </a:lnTo>
                    <a:lnTo>
                      <a:pt x="1434" y="270"/>
                    </a:lnTo>
                    <a:lnTo>
                      <a:pt x="1434" y="276"/>
                    </a:lnTo>
                    <a:lnTo>
                      <a:pt x="1434" y="282"/>
                    </a:lnTo>
                    <a:lnTo>
                      <a:pt x="1434" y="288"/>
                    </a:lnTo>
                    <a:lnTo>
                      <a:pt x="1440" y="294"/>
                    </a:lnTo>
                    <a:lnTo>
                      <a:pt x="1440" y="300"/>
                    </a:lnTo>
                    <a:lnTo>
                      <a:pt x="1440" y="306"/>
                    </a:lnTo>
                    <a:lnTo>
                      <a:pt x="1458" y="330"/>
                    </a:lnTo>
                    <a:lnTo>
                      <a:pt x="1464" y="330"/>
                    </a:lnTo>
                    <a:lnTo>
                      <a:pt x="1464" y="324"/>
                    </a:lnTo>
                    <a:lnTo>
                      <a:pt x="1464" y="318"/>
                    </a:lnTo>
                    <a:lnTo>
                      <a:pt x="1470" y="312"/>
                    </a:lnTo>
                    <a:lnTo>
                      <a:pt x="1470" y="306"/>
                    </a:lnTo>
                    <a:lnTo>
                      <a:pt x="1470" y="300"/>
                    </a:lnTo>
                    <a:lnTo>
                      <a:pt x="1470" y="294"/>
                    </a:lnTo>
                    <a:lnTo>
                      <a:pt x="1476" y="294"/>
                    </a:lnTo>
                    <a:lnTo>
                      <a:pt x="1476" y="288"/>
                    </a:lnTo>
                    <a:lnTo>
                      <a:pt x="1476" y="282"/>
                    </a:lnTo>
                    <a:lnTo>
                      <a:pt x="1476" y="276"/>
                    </a:lnTo>
                    <a:lnTo>
                      <a:pt x="1476" y="270"/>
                    </a:lnTo>
                    <a:lnTo>
                      <a:pt x="1476" y="264"/>
                    </a:lnTo>
                    <a:lnTo>
                      <a:pt x="1482" y="270"/>
                    </a:lnTo>
                    <a:lnTo>
                      <a:pt x="1482" y="264"/>
                    </a:lnTo>
                    <a:lnTo>
                      <a:pt x="1482" y="258"/>
                    </a:lnTo>
                    <a:lnTo>
                      <a:pt x="1482" y="252"/>
                    </a:lnTo>
                    <a:lnTo>
                      <a:pt x="1482" y="246"/>
                    </a:lnTo>
                    <a:lnTo>
                      <a:pt x="1482" y="240"/>
                    </a:lnTo>
                    <a:lnTo>
                      <a:pt x="1488" y="240"/>
                    </a:lnTo>
                    <a:lnTo>
                      <a:pt x="1488" y="234"/>
                    </a:lnTo>
                    <a:lnTo>
                      <a:pt x="1488" y="228"/>
                    </a:lnTo>
                    <a:lnTo>
                      <a:pt x="1494" y="228"/>
                    </a:lnTo>
                    <a:lnTo>
                      <a:pt x="1494" y="234"/>
                    </a:lnTo>
                    <a:lnTo>
                      <a:pt x="1494" y="240"/>
                    </a:lnTo>
                    <a:lnTo>
                      <a:pt x="1500" y="246"/>
                    </a:lnTo>
                    <a:lnTo>
                      <a:pt x="1500" y="252"/>
                    </a:lnTo>
                    <a:lnTo>
                      <a:pt x="1500" y="258"/>
                    </a:lnTo>
                    <a:lnTo>
                      <a:pt x="1500" y="264"/>
                    </a:lnTo>
                    <a:lnTo>
                      <a:pt x="1500" y="270"/>
                    </a:lnTo>
                    <a:lnTo>
                      <a:pt x="1506" y="270"/>
                    </a:lnTo>
                    <a:lnTo>
                      <a:pt x="1506" y="276"/>
                    </a:lnTo>
                    <a:lnTo>
                      <a:pt x="1506" y="282"/>
                    </a:lnTo>
                    <a:lnTo>
                      <a:pt x="1506" y="288"/>
                    </a:lnTo>
                    <a:lnTo>
                      <a:pt x="1506" y="294"/>
                    </a:lnTo>
                    <a:lnTo>
                      <a:pt x="1512" y="300"/>
                    </a:lnTo>
                    <a:lnTo>
                      <a:pt x="1512" y="306"/>
                    </a:lnTo>
                    <a:lnTo>
                      <a:pt x="1512" y="312"/>
                    </a:lnTo>
                    <a:lnTo>
                      <a:pt x="1512" y="318"/>
                    </a:lnTo>
                    <a:lnTo>
                      <a:pt x="1536" y="342"/>
                    </a:lnTo>
                    <a:lnTo>
                      <a:pt x="1536" y="336"/>
                    </a:lnTo>
                    <a:lnTo>
                      <a:pt x="1536" y="330"/>
                    </a:lnTo>
                    <a:lnTo>
                      <a:pt x="1542" y="330"/>
                    </a:lnTo>
                    <a:lnTo>
                      <a:pt x="1542" y="324"/>
                    </a:lnTo>
                    <a:lnTo>
                      <a:pt x="1542" y="318"/>
                    </a:lnTo>
                    <a:lnTo>
                      <a:pt x="1542" y="312"/>
                    </a:lnTo>
                    <a:lnTo>
                      <a:pt x="1548" y="306"/>
                    </a:lnTo>
                    <a:lnTo>
                      <a:pt x="1548" y="300"/>
                    </a:lnTo>
                    <a:lnTo>
                      <a:pt x="1548" y="294"/>
                    </a:lnTo>
                    <a:lnTo>
                      <a:pt x="1548" y="288"/>
                    </a:lnTo>
                    <a:lnTo>
                      <a:pt x="1548" y="282"/>
                    </a:lnTo>
                    <a:lnTo>
                      <a:pt x="1554" y="282"/>
                    </a:lnTo>
                    <a:lnTo>
                      <a:pt x="1554" y="276"/>
                    </a:lnTo>
                    <a:lnTo>
                      <a:pt x="1554" y="270"/>
                    </a:lnTo>
                    <a:lnTo>
                      <a:pt x="1554" y="264"/>
                    </a:lnTo>
                    <a:lnTo>
                      <a:pt x="1554" y="258"/>
                    </a:lnTo>
                    <a:lnTo>
                      <a:pt x="1560" y="258"/>
                    </a:lnTo>
                    <a:lnTo>
                      <a:pt x="1560" y="252"/>
                    </a:lnTo>
                    <a:lnTo>
                      <a:pt x="1560" y="246"/>
                    </a:lnTo>
                    <a:lnTo>
                      <a:pt x="1566" y="246"/>
                    </a:lnTo>
                    <a:lnTo>
                      <a:pt x="1566" y="252"/>
                    </a:lnTo>
                    <a:lnTo>
                      <a:pt x="1572" y="252"/>
                    </a:lnTo>
                    <a:lnTo>
                      <a:pt x="1572" y="258"/>
                    </a:lnTo>
                    <a:lnTo>
                      <a:pt x="1572" y="264"/>
                    </a:lnTo>
                    <a:lnTo>
                      <a:pt x="1572" y="270"/>
                    </a:lnTo>
                    <a:lnTo>
                      <a:pt x="1572" y="276"/>
                    </a:lnTo>
                    <a:lnTo>
                      <a:pt x="1578" y="282"/>
                    </a:lnTo>
                    <a:lnTo>
                      <a:pt x="1578" y="288"/>
                    </a:lnTo>
                    <a:lnTo>
                      <a:pt x="1578" y="294"/>
                    </a:lnTo>
                    <a:lnTo>
                      <a:pt x="1578" y="300"/>
                    </a:lnTo>
                    <a:lnTo>
                      <a:pt x="1584" y="306"/>
                    </a:lnTo>
                    <a:lnTo>
                      <a:pt x="1584" y="312"/>
                    </a:lnTo>
                    <a:lnTo>
                      <a:pt x="1584" y="318"/>
                    </a:lnTo>
                    <a:lnTo>
                      <a:pt x="1584" y="324"/>
                    </a:lnTo>
                    <a:lnTo>
                      <a:pt x="1590" y="330"/>
                    </a:lnTo>
                    <a:lnTo>
                      <a:pt x="1608" y="354"/>
                    </a:lnTo>
                    <a:lnTo>
                      <a:pt x="1608" y="348"/>
                    </a:lnTo>
                    <a:lnTo>
                      <a:pt x="1608" y="342"/>
                    </a:lnTo>
                    <a:lnTo>
                      <a:pt x="1614" y="342"/>
                    </a:lnTo>
                    <a:lnTo>
                      <a:pt x="1614" y="336"/>
                    </a:lnTo>
                    <a:lnTo>
                      <a:pt x="1614" y="330"/>
                    </a:lnTo>
                    <a:lnTo>
                      <a:pt x="1614" y="324"/>
                    </a:lnTo>
                    <a:lnTo>
                      <a:pt x="1620" y="324"/>
                    </a:lnTo>
                    <a:lnTo>
                      <a:pt x="1620" y="318"/>
                    </a:lnTo>
                    <a:lnTo>
                      <a:pt x="1620" y="312"/>
                    </a:lnTo>
                    <a:lnTo>
                      <a:pt x="1620" y="306"/>
                    </a:lnTo>
                    <a:lnTo>
                      <a:pt x="1620" y="300"/>
                    </a:lnTo>
                    <a:lnTo>
                      <a:pt x="1626" y="300"/>
                    </a:lnTo>
                    <a:lnTo>
                      <a:pt x="1626" y="294"/>
                    </a:lnTo>
                    <a:lnTo>
                      <a:pt x="1626" y="288"/>
                    </a:lnTo>
                    <a:lnTo>
                      <a:pt x="1626" y="282"/>
                    </a:lnTo>
                    <a:lnTo>
                      <a:pt x="1626" y="276"/>
                    </a:lnTo>
                    <a:lnTo>
                      <a:pt x="1632" y="270"/>
                    </a:lnTo>
                    <a:lnTo>
                      <a:pt x="1632" y="264"/>
                    </a:lnTo>
                    <a:lnTo>
                      <a:pt x="1632" y="258"/>
                    </a:lnTo>
                    <a:lnTo>
                      <a:pt x="1632" y="252"/>
                    </a:lnTo>
                    <a:lnTo>
                      <a:pt x="1638" y="252"/>
                    </a:lnTo>
                    <a:lnTo>
                      <a:pt x="1644" y="258"/>
                    </a:lnTo>
                    <a:lnTo>
                      <a:pt x="1644" y="264"/>
                    </a:lnTo>
                    <a:lnTo>
                      <a:pt x="1644" y="270"/>
                    </a:lnTo>
                    <a:lnTo>
                      <a:pt x="1644" y="276"/>
                    </a:lnTo>
                    <a:lnTo>
                      <a:pt x="1650" y="282"/>
                    </a:lnTo>
                    <a:lnTo>
                      <a:pt x="1650" y="288"/>
                    </a:lnTo>
                    <a:lnTo>
                      <a:pt x="1650" y="294"/>
                    </a:lnTo>
                    <a:lnTo>
                      <a:pt x="1650" y="300"/>
                    </a:lnTo>
                    <a:lnTo>
                      <a:pt x="1656" y="306"/>
                    </a:lnTo>
                    <a:lnTo>
                      <a:pt x="1656" y="312"/>
                    </a:lnTo>
                    <a:lnTo>
                      <a:pt x="1656" y="318"/>
                    </a:lnTo>
                    <a:lnTo>
                      <a:pt x="1656" y="324"/>
                    </a:lnTo>
                    <a:lnTo>
                      <a:pt x="1662" y="330"/>
                    </a:lnTo>
                    <a:lnTo>
                      <a:pt x="1662" y="336"/>
                    </a:lnTo>
                    <a:lnTo>
                      <a:pt x="1680" y="360"/>
                    </a:lnTo>
                    <a:lnTo>
                      <a:pt x="1680" y="354"/>
                    </a:lnTo>
                    <a:lnTo>
                      <a:pt x="1686" y="354"/>
                    </a:lnTo>
                    <a:lnTo>
                      <a:pt x="1686" y="348"/>
                    </a:lnTo>
                    <a:lnTo>
                      <a:pt x="1686" y="342"/>
                    </a:lnTo>
                    <a:lnTo>
                      <a:pt x="1692" y="336"/>
                    </a:lnTo>
                    <a:lnTo>
                      <a:pt x="1692" y="330"/>
                    </a:lnTo>
                    <a:lnTo>
                      <a:pt x="1692" y="324"/>
                    </a:lnTo>
                    <a:lnTo>
                      <a:pt x="1692" y="318"/>
                    </a:lnTo>
                    <a:lnTo>
                      <a:pt x="1698" y="312"/>
                    </a:lnTo>
                    <a:lnTo>
                      <a:pt x="1698" y="306"/>
                    </a:lnTo>
                    <a:lnTo>
                      <a:pt x="1698" y="300"/>
                    </a:lnTo>
                    <a:lnTo>
                      <a:pt x="1698" y="294"/>
                    </a:lnTo>
                    <a:lnTo>
                      <a:pt x="1704" y="288"/>
                    </a:lnTo>
                    <a:lnTo>
                      <a:pt x="1704" y="282"/>
                    </a:lnTo>
                    <a:lnTo>
                      <a:pt x="1704" y="276"/>
                    </a:lnTo>
                    <a:lnTo>
                      <a:pt x="1704" y="270"/>
                    </a:lnTo>
                    <a:lnTo>
                      <a:pt x="1704" y="264"/>
                    </a:lnTo>
                    <a:lnTo>
                      <a:pt x="1704" y="258"/>
                    </a:lnTo>
                    <a:lnTo>
                      <a:pt x="1710" y="258"/>
                    </a:lnTo>
                    <a:lnTo>
                      <a:pt x="1710" y="252"/>
                    </a:lnTo>
                    <a:lnTo>
                      <a:pt x="1710" y="246"/>
                    </a:lnTo>
                    <a:lnTo>
                      <a:pt x="1716" y="240"/>
                    </a:lnTo>
                    <a:lnTo>
                      <a:pt x="1722" y="240"/>
                    </a:lnTo>
                    <a:lnTo>
                      <a:pt x="1722" y="234"/>
                    </a:lnTo>
                    <a:lnTo>
                      <a:pt x="1728" y="234"/>
                    </a:lnTo>
                    <a:lnTo>
                      <a:pt x="1734" y="234"/>
                    </a:lnTo>
                    <a:lnTo>
                      <a:pt x="1734" y="228"/>
                    </a:lnTo>
                    <a:lnTo>
                      <a:pt x="1752" y="192"/>
                    </a:lnTo>
                    <a:lnTo>
                      <a:pt x="1752" y="186"/>
                    </a:lnTo>
                    <a:lnTo>
                      <a:pt x="1758" y="186"/>
                    </a:lnTo>
                    <a:lnTo>
                      <a:pt x="1758" y="180"/>
                    </a:lnTo>
                    <a:lnTo>
                      <a:pt x="1758" y="174"/>
                    </a:lnTo>
                    <a:lnTo>
                      <a:pt x="1758" y="168"/>
                    </a:lnTo>
                    <a:lnTo>
                      <a:pt x="1758" y="162"/>
                    </a:lnTo>
                    <a:lnTo>
                      <a:pt x="1764" y="156"/>
                    </a:lnTo>
                    <a:lnTo>
                      <a:pt x="1764" y="150"/>
                    </a:lnTo>
                    <a:lnTo>
                      <a:pt x="1764" y="144"/>
                    </a:lnTo>
                    <a:lnTo>
                      <a:pt x="1764" y="138"/>
                    </a:lnTo>
                    <a:lnTo>
                      <a:pt x="1764" y="132"/>
                    </a:lnTo>
                    <a:lnTo>
                      <a:pt x="1770" y="126"/>
                    </a:lnTo>
                    <a:lnTo>
                      <a:pt x="1770" y="120"/>
                    </a:lnTo>
                    <a:lnTo>
                      <a:pt x="1770" y="114"/>
                    </a:lnTo>
                    <a:lnTo>
                      <a:pt x="1770" y="108"/>
                    </a:lnTo>
                    <a:lnTo>
                      <a:pt x="1770" y="102"/>
                    </a:lnTo>
                    <a:lnTo>
                      <a:pt x="1770" y="96"/>
                    </a:lnTo>
                    <a:lnTo>
                      <a:pt x="1776" y="90"/>
                    </a:lnTo>
                    <a:lnTo>
                      <a:pt x="1776" y="84"/>
                    </a:lnTo>
                    <a:lnTo>
                      <a:pt x="1776" y="78"/>
                    </a:lnTo>
                    <a:lnTo>
                      <a:pt x="1776" y="72"/>
                    </a:lnTo>
                    <a:lnTo>
                      <a:pt x="1776" y="66"/>
                    </a:lnTo>
                    <a:lnTo>
                      <a:pt x="1776" y="60"/>
                    </a:lnTo>
                    <a:lnTo>
                      <a:pt x="1782" y="60"/>
                    </a:lnTo>
                    <a:lnTo>
                      <a:pt x="1782" y="54"/>
                    </a:lnTo>
                    <a:lnTo>
                      <a:pt x="1782" y="48"/>
                    </a:lnTo>
                    <a:lnTo>
                      <a:pt x="1782" y="42"/>
                    </a:lnTo>
                    <a:lnTo>
                      <a:pt x="1782" y="36"/>
                    </a:lnTo>
                    <a:lnTo>
                      <a:pt x="1782" y="30"/>
                    </a:lnTo>
                    <a:lnTo>
                      <a:pt x="1788" y="24"/>
                    </a:lnTo>
                    <a:lnTo>
                      <a:pt x="1788" y="18"/>
                    </a:lnTo>
                    <a:lnTo>
                      <a:pt x="1794" y="18"/>
                    </a:lnTo>
                    <a:lnTo>
                      <a:pt x="1794" y="24"/>
                    </a:lnTo>
                    <a:lnTo>
                      <a:pt x="1800" y="24"/>
                    </a:lnTo>
                    <a:lnTo>
                      <a:pt x="1800" y="30"/>
                    </a:lnTo>
                    <a:lnTo>
                      <a:pt x="1800" y="36"/>
                    </a:lnTo>
                    <a:lnTo>
                      <a:pt x="1800" y="42"/>
                    </a:lnTo>
                    <a:lnTo>
                      <a:pt x="1800" y="48"/>
                    </a:lnTo>
                    <a:lnTo>
                      <a:pt x="1806" y="48"/>
                    </a:lnTo>
                    <a:lnTo>
                      <a:pt x="1806" y="54"/>
                    </a:lnTo>
                    <a:lnTo>
                      <a:pt x="1806" y="60"/>
                    </a:lnTo>
                    <a:lnTo>
                      <a:pt x="1806" y="66"/>
                    </a:lnTo>
                    <a:lnTo>
                      <a:pt x="1806" y="72"/>
                    </a:lnTo>
                    <a:lnTo>
                      <a:pt x="1812" y="78"/>
                    </a:lnTo>
                    <a:lnTo>
                      <a:pt x="1812" y="84"/>
                    </a:lnTo>
                    <a:lnTo>
                      <a:pt x="1812" y="90"/>
                    </a:lnTo>
                    <a:lnTo>
                      <a:pt x="1812" y="96"/>
                    </a:lnTo>
                    <a:lnTo>
                      <a:pt x="1812" y="102"/>
                    </a:lnTo>
                    <a:lnTo>
                      <a:pt x="1818" y="102"/>
                    </a:lnTo>
                    <a:lnTo>
                      <a:pt x="1818" y="108"/>
                    </a:lnTo>
                    <a:lnTo>
                      <a:pt x="1818" y="114"/>
                    </a:lnTo>
                    <a:lnTo>
                      <a:pt x="1818" y="120"/>
                    </a:lnTo>
                    <a:lnTo>
                      <a:pt x="1824" y="120"/>
                    </a:lnTo>
                    <a:lnTo>
                      <a:pt x="1824" y="126"/>
                    </a:lnTo>
                    <a:lnTo>
                      <a:pt x="1824" y="132"/>
                    </a:lnTo>
                    <a:lnTo>
                      <a:pt x="1824" y="138"/>
                    </a:lnTo>
                    <a:lnTo>
                      <a:pt x="1830" y="144"/>
                    </a:lnTo>
                    <a:lnTo>
                      <a:pt x="1866" y="192"/>
                    </a:lnTo>
                    <a:lnTo>
                      <a:pt x="1866" y="186"/>
                    </a:lnTo>
                    <a:lnTo>
                      <a:pt x="1872" y="180"/>
                    </a:lnTo>
                    <a:lnTo>
                      <a:pt x="1872" y="174"/>
                    </a:lnTo>
                    <a:lnTo>
                      <a:pt x="1878" y="168"/>
                    </a:lnTo>
                    <a:lnTo>
                      <a:pt x="1878" y="162"/>
                    </a:lnTo>
                    <a:lnTo>
                      <a:pt x="1878" y="156"/>
                    </a:lnTo>
                    <a:lnTo>
                      <a:pt x="1884" y="150"/>
                    </a:lnTo>
                    <a:lnTo>
                      <a:pt x="1884" y="144"/>
                    </a:lnTo>
                    <a:lnTo>
                      <a:pt x="1884" y="138"/>
                    </a:lnTo>
                    <a:lnTo>
                      <a:pt x="1890" y="132"/>
                    </a:lnTo>
                    <a:lnTo>
                      <a:pt x="1890" y="126"/>
                    </a:lnTo>
                    <a:lnTo>
                      <a:pt x="1890" y="120"/>
                    </a:lnTo>
                    <a:lnTo>
                      <a:pt x="1890" y="114"/>
                    </a:lnTo>
                    <a:lnTo>
                      <a:pt x="1896" y="108"/>
                    </a:lnTo>
                    <a:lnTo>
                      <a:pt x="1896" y="102"/>
                    </a:lnTo>
                    <a:lnTo>
                      <a:pt x="1896" y="96"/>
                    </a:lnTo>
                    <a:lnTo>
                      <a:pt x="1896" y="90"/>
                    </a:lnTo>
                    <a:lnTo>
                      <a:pt x="1902" y="84"/>
                    </a:lnTo>
                    <a:lnTo>
                      <a:pt x="1902" y="78"/>
                    </a:lnTo>
                    <a:lnTo>
                      <a:pt x="1902" y="72"/>
                    </a:lnTo>
                    <a:lnTo>
                      <a:pt x="1902" y="66"/>
                    </a:lnTo>
                    <a:lnTo>
                      <a:pt x="1902" y="60"/>
                    </a:lnTo>
                    <a:lnTo>
                      <a:pt x="1908" y="60"/>
                    </a:lnTo>
                    <a:lnTo>
                      <a:pt x="1908" y="54"/>
                    </a:lnTo>
                    <a:lnTo>
                      <a:pt x="1908" y="48"/>
                    </a:lnTo>
                    <a:lnTo>
                      <a:pt x="1908" y="42"/>
                    </a:lnTo>
                    <a:lnTo>
                      <a:pt x="1914" y="42"/>
                    </a:lnTo>
                    <a:lnTo>
                      <a:pt x="1920" y="48"/>
                    </a:lnTo>
                    <a:lnTo>
                      <a:pt x="1920" y="54"/>
                    </a:lnTo>
                    <a:lnTo>
                      <a:pt x="1920" y="60"/>
                    </a:lnTo>
                    <a:lnTo>
                      <a:pt x="1920" y="66"/>
                    </a:lnTo>
                    <a:lnTo>
                      <a:pt x="1926" y="72"/>
                    </a:lnTo>
                    <a:lnTo>
                      <a:pt x="1926" y="78"/>
                    </a:lnTo>
                    <a:lnTo>
                      <a:pt x="1926" y="84"/>
                    </a:lnTo>
                    <a:lnTo>
                      <a:pt x="1926" y="90"/>
                    </a:lnTo>
                    <a:lnTo>
                      <a:pt x="1932" y="90"/>
                    </a:lnTo>
                    <a:lnTo>
                      <a:pt x="1932" y="96"/>
                    </a:lnTo>
                    <a:lnTo>
                      <a:pt x="1932" y="102"/>
                    </a:lnTo>
                    <a:lnTo>
                      <a:pt x="1932" y="108"/>
                    </a:lnTo>
                    <a:lnTo>
                      <a:pt x="1932" y="114"/>
                    </a:lnTo>
                    <a:lnTo>
                      <a:pt x="1938" y="120"/>
                    </a:lnTo>
                    <a:lnTo>
                      <a:pt x="1938" y="126"/>
                    </a:lnTo>
                    <a:lnTo>
                      <a:pt x="1938" y="132"/>
                    </a:lnTo>
                    <a:lnTo>
                      <a:pt x="1938" y="138"/>
                    </a:lnTo>
                    <a:lnTo>
                      <a:pt x="1944" y="144"/>
                    </a:lnTo>
                    <a:lnTo>
                      <a:pt x="1944" y="150"/>
                    </a:lnTo>
                    <a:lnTo>
                      <a:pt x="1944" y="156"/>
                    </a:lnTo>
                    <a:lnTo>
                      <a:pt x="1950" y="162"/>
                    </a:lnTo>
                    <a:lnTo>
                      <a:pt x="1950" y="168"/>
                    </a:lnTo>
                    <a:lnTo>
                      <a:pt x="1986" y="216"/>
                    </a:lnTo>
                    <a:lnTo>
                      <a:pt x="1986" y="210"/>
                    </a:lnTo>
                    <a:lnTo>
                      <a:pt x="1992" y="210"/>
                    </a:lnTo>
                    <a:lnTo>
                      <a:pt x="1992" y="204"/>
                    </a:lnTo>
                    <a:lnTo>
                      <a:pt x="1992" y="198"/>
                    </a:lnTo>
                    <a:lnTo>
                      <a:pt x="1998" y="198"/>
                    </a:lnTo>
                    <a:lnTo>
                      <a:pt x="1998" y="192"/>
                    </a:lnTo>
                    <a:lnTo>
                      <a:pt x="1998" y="186"/>
                    </a:lnTo>
                    <a:lnTo>
                      <a:pt x="2004" y="180"/>
                    </a:lnTo>
                    <a:lnTo>
                      <a:pt x="2004" y="174"/>
                    </a:lnTo>
                    <a:lnTo>
                      <a:pt x="2004" y="168"/>
                    </a:lnTo>
                    <a:lnTo>
                      <a:pt x="2004" y="162"/>
                    </a:lnTo>
                    <a:lnTo>
                      <a:pt x="2010" y="162"/>
                    </a:lnTo>
                    <a:lnTo>
                      <a:pt x="2010" y="156"/>
                    </a:lnTo>
                    <a:lnTo>
                      <a:pt x="2010" y="150"/>
                    </a:lnTo>
                    <a:lnTo>
                      <a:pt x="2010" y="144"/>
                    </a:lnTo>
                    <a:lnTo>
                      <a:pt x="2016" y="144"/>
                    </a:lnTo>
                    <a:lnTo>
                      <a:pt x="2016" y="138"/>
                    </a:lnTo>
                    <a:lnTo>
                      <a:pt x="2016" y="132"/>
                    </a:lnTo>
                    <a:lnTo>
                      <a:pt x="2016" y="126"/>
                    </a:lnTo>
                    <a:lnTo>
                      <a:pt x="2016" y="120"/>
                    </a:lnTo>
                    <a:lnTo>
                      <a:pt x="2022" y="114"/>
                    </a:lnTo>
                    <a:lnTo>
                      <a:pt x="2022" y="108"/>
                    </a:lnTo>
                    <a:lnTo>
                      <a:pt x="2022" y="102"/>
                    </a:lnTo>
                    <a:lnTo>
                      <a:pt x="2022" y="96"/>
                    </a:lnTo>
                    <a:lnTo>
                      <a:pt x="2028" y="90"/>
                    </a:lnTo>
                    <a:lnTo>
                      <a:pt x="2028" y="84"/>
                    </a:lnTo>
                    <a:lnTo>
                      <a:pt x="2028" y="78"/>
                    </a:lnTo>
                    <a:lnTo>
                      <a:pt x="2028" y="72"/>
                    </a:lnTo>
                    <a:lnTo>
                      <a:pt x="2034" y="72"/>
                    </a:lnTo>
                    <a:lnTo>
                      <a:pt x="2034" y="66"/>
                    </a:lnTo>
                    <a:lnTo>
                      <a:pt x="2040" y="66"/>
                    </a:lnTo>
                    <a:lnTo>
                      <a:pt x="2040" y="72"/>
                    </a:lnTo>
                    <a:lnTo>
                      <a:pt x="2040" y="78"/>
                    </a:lnTo>
                    <a:lnTo>
                      <a:pt x="2046" y="78"/>
                    </a:lnTo>
                    <a:lnTo>
                      <a:pt x="2046" y="84"/>
                    </a:lnTo>
                    <a:lnTo>
                      <a:pt x="2046" y="90"/>
                    </a:lnTo>
                    <a:lnTo>
                      <a:pt x="2046" y="96"/>
                    </a:lnTo>
                    <a:lnTo>
                      <a:pt x="2046" y="102"/>
                    </a:lnTo>
                    <a:lnTo>
                      <a:pt x="2052" y="108"/>
                    </a:lnTo>
                    <a:lnTo>
                      <a:pt x="2052" y="114"/>
                    </a:lnTo>
                    <a:lnTo>
                      <a:pt x="2052" y="120"/>
                    </a:lnTo>
                    <a:lnTo>
                      <a:pt x="2052" y="126"/>
                    </a:lnTo>
                    <a:lnTo>
                      <a:pt x="2058" y="132"/>
                    </a:lnTo>
                    <a:lnTo>
                      <a:pt x="2058" y="138"/>
                    </a:lnTo>
                    <a:lnTo>
                      <a:pt x="2058" y="144"/>
                    </a:lnTo>
                    <a:lnTo>
                      <a:pt x="2058" y="150"/>
                    </a:lnTo>
                    <a:lnTo>
                      <a:pt x="2064" y="156"/>
                    </a:lnTo>
                    <a:lnTo>
                      <a:pt x="2064" y="162"/>
                    </a:lnTo>
                    <a:lnTo>
                      <a:pt x="2064" y="168"/>
                    </a:lnTo>
                    <a:lnTo>
                      <a:pt x="2064" y="174"/>
                    </a:lnTo>
                    <a:lnTo>
                      <a:pt x="2070" y="174"/>
                    </a:lnTo>
                    <a:lnTo>
                      <a:pt x="2070" y="180"/>
                    </a:lnTo>
                    <a:lnTo>
                      <a:pt x="2070" y="186"/>
                    </a:lnTo>
                    <a:lnTo>
                      <a:pt x="2106" y="234"/>
                    </a:lnTo>
                    <a:lnTo>
                      <a:pt x="2112" y="228"/>
                    </a:lnTo>
                    <a:lnTo>
                      <a:pt x="2112" y="222"/>
                    </a:lnTo>
                    <a:lnTo>
                      <a:pt x="2118" y="222"/>
                    </a:lnTo>
                    <a:lnTo>
                      <a:pt x="2118" y="216"/>
                    </a:lnTo>
                    <a:lnTo>
                      <a:pt x="2118" y="210"/>
                    </a:lnTo>
                    <a:lnTo>
                      <a:pt x="2124" y="210"/>
                    </a:lnTo>
                    <a:lnTo>
                      <a:pt x="2124" y="204"/>
                    </a:lnTo>
                    <a:lnTo>
                      <a:pt x="2124" y="198"/>
                    </a:lnTo>
                    <a:lnTo>
                      <a:pt x="2124" y="192"/>
                    </a:lnTo>
                    <a:lnTo>
                      <a:pt x="2130" y="192"/>
                    </a:lnTo>
                    <a:lnTo>
                      <a:pt x="2130" y="186"/>
                    </a:lnTo>
                    <a:lnTo>
                      <a:pt x="2130" y="180"/>
                    </a:lnTo>
                    <a:lnTo>
                      <a:pt x="2130" y="174"/>
                    </a:lnTo>
                    <a:lnTo>
                      <a:pt x="2136" y="168"/>
                    </a:lnTo>
                    <a:lnTo>
                      <a:pt x="2136" y="162"/>
                    </a:lnTo>
                    <a:lnTo>
                      <a:pt x="2136" y="156"/>
                    </a:lnTo>
                    <a:lnTo>
                      <a:pt x="2136" y="150"/>
                    </a:lnTo>
                    <a:lnTo>
                      <a:pt x="2142" y="150"/>
                    </a:lnTo>
                    <a:lnTo>
                      <a:pt x="2142" y="144"/>
                    </a:lnTo>
                    <a:lnTo>
                      <a:pt x="2142" y="138"/>
                    </a:lnTo>
                    <a:lnTo>
                      <a:pt x="2142" y="132"/>
                    </a:lnTo>
                    <a:lnTo>
                      <a:pt x="2142" y="126"/>
                    </a:lnTo>
                    <a:lnTo>
                      <a:pt x="2148" y="120"/>
                    </a:lnTo>
                    <a:lnTo>
                      <a:pt x="2148" y="114"/>
                    </a:lnTo>
                    <a:lnTo>
                      <a:pt x="2148" y="108"/>
                    </a:lnTo>
                    <a:lnTo>
                      <a:pt x="2148" y="102"/>
                    </a:lnTo>
                    <a:lnTo>
                      <a:pt x="2154" y="102"/>
                    </a:lnTo>
                    <a:lnTo>
                      <a:pt x="2154" y="96"/>
                    </a:lnTo>
                    <a:lnTo>
                      <a:pt x="2154" y="90"/>
                    </a:lnTo>
                    <a:lnTo>
                      <a:pt x="2160" y="90"/>
                    </a:lnTo>
                    <a:lnTo>
                      <a:pt x="2160" y="96"/>
                    </a:lnTo>
                    <a:lnTo>
                      <a:pt x="2166" y="96"/>
                    </a:lnTo>
                    <a:lnTo>
                      <a:pt x="2166" y="102"/>
                    </a:lnTo>
                    <a:lnTo>
                      <a:pt x="2166" y="108"/>
                    </a:lnTo>
                    <a:lnTo>
                      <a:pt x="2166" y="114"/>
                    </a:lnTo>
                    <a:lnTo>
                      <a:pt x="2172" y="120"/>
                    </a:lnTo>
                    <a:lnTo>
                      <a:pt x="2172" y="126"/>
                    </a:lnTo>
                    <a:lnTo>
                      <a:pt x="2172" y="132"/>
                    </a:lnTo>
                    <a:lnTo>
                      <a:pt x="2172" y="138"/>
                    </a:lnTo>
                    <a:lnTo>
                      <a:pt x="2172" y="144"/>
                    </a:lnTo>
                    <a:lnTo>
                      <a:pt x="2178" y="144"/>
                    </a:lnTo>
                    <a:lnTo>
                      <a:pt x="2178" y="150"/>
                    </a:lnTo>
                    <a:lnTo>
                      <a:pt x="2178" y="156"/>
                    </a:lnTo>
                    <a:lnTo>
                      <a:pt x="2178" y="162"/>
                    </a:lnTo>
                    <a:lnTo>
                      <a:pt x="2184" y="168"/>
                    </a:lnTo>
                    <a:lnTo>
                      <a:pt x="2184" y="174"/>
                    </a:lnTo>
                    <a:lnTo>
                      <a:pt x="2184" y="180"/>
                    </a:lnTo>
                    <a:lnTo>
                      <a:pt x="2184" y="186"/>
                    </a:lnTo>
                    <a:lnTo>
                      <a:pt x="2190" y="192"/>
                    </a:lnTo>
                    <a:lnTo>
                      <a:pt x="2190" y="198"/>
                    </a:lnTo>
                    <a:lnTo>
                      <a:pt x="2190" y="204"/>
                    </a:lnTo>
                    <a:lnTo>
                      <a:pt x="2196" y="204"/>
                    </a:lnTo>
                    <a:lnTo>
                      <a:pt x="2196" y="210"/>
                    </a:lnTo>
                    <a:lnTo>
                      <a:pt x="2232" y="258"/>
                    </a:lnTo>
                    <a:lnTo>
                      <a:pt x="2232" y="252"/>
                    </a:lnTo>
                    <a:lnTo>
                      <a:pt x="2238" y="252"/>
                    </a:lnTo>
                    <a:lnTo>
                      <a:pt x="2238" y="246"/>
                    </a:lnTo>
                    <a:lnTo>
                      <a:pt x="2238" y="240"/>
                    </a:lnTo>
                    <a:lnTo>
                      <a:pt x="2244" y="240"/>
                    </a:lnTo>
                    <a:lnTo>
                      <a:pt x="2244" y="234"/>
                    </a:lnTo>
                    <a:lnTo>
                      <a:pt x="2244" y="228"/>
                    </a:lnTo>
                    <a:lnTo>
                      <a:pt x="2250" y="222"/>
                    </a:lnTo>
                    <a:lnTo>
                      <a:pt x="2250" y="216"/>
                    </a:lnTo>
                    <a:lnTo>
                      <a:pt x="2250" y="210"/>
                    </a:lnTo>
                    <a:lnTo>
                      <a:pt x="2250" y="204"/>
                    </a:lnTo>
                    <a:lnTo>
                      <a:pt x="2256" y="204"/>
                    </a:lnTo>
                    <a:lnTo>
                      <a:pt x="2256" y="198"/>
                    </a:lnTo>
                    <a:lnTo>
                      <a:pt x="2256" y="192"/>
                    </a:lnTo>
                    <a:lnTo>
                      <a:pt x="2256" y="186"/>
                    </a:lnTo>
                    <a:lnTo>
                      <a:pt x="2262" y="186"/>
                    </a:lnTo>
                    <a:lnTo>
                      <a:pt x="2262" y="180"/>
                    </a:lnTo>
                    <a:lnTo>
                      <a:pt x="2262" y="174"/>
                    </a:lnTo>
                    <a:lnTo>
                      <a:pt x="2262" y="168"/>
                    </a:lnTo>
                    <a:lnTo>
                      <a:pt x="2262" y="162"/>
                    </a:lnTo>
                    <a:lnTo>
                      <a:pt x="2268" y="156"/>
                    </a:lnTo>
                    <a:lnTo>
                      <a:pt x="2268" y="150"/>
                    </a:lnTo>
                    <a:lnTo>
                      <a:pt x="2268" y="144"/>
                    </a:lnTo>
                    <a:lnTo>
                      <a:pt x="2274" y="138"/>
                    </a:lnTo>
                    <a:lnTo>
                      <a:pt x="2274" y="132"/>
                    </a:lnTo>
                    <a:lnTo>
                      <a:pt x="2274" y="126"/>
                    </a:lnTo>
                    <a:lnTo>
                      <a:pt x="2274" y="120"/>
                    </a:lnTo>
                    <a:lnTo>
                      <a:pt x="2280" y="120"/>
                    </a:lnTo>
                    <a:lnTo>
                      <a:pt x="2280" y="114"/>
                    </a:lnTo>
                    <a:lnTo>
                      <a:pt x="2286" y="120"/>
                    </a:lnTo>
                    <a:lnTo>
                      <a:pt x="2286" y="126"/>
                    </a:lnTo>
                    <a:lnTo>
                      <a:pt x="2286" y="132"/>
                    </a:lnTo>
                    <a:lnTo>
                      <a:pt x="2292" y="132"/>
                    </a:lnTo>
                    <a:lnTo>
                      <a:pt x="2292" y="138"/>
                    </a:lnTo>
                    <a:lnTo>
                      <a:pt x="2292" y="144"/>
                    </a:lnTo>
                    <a:lnTo>
                      <a:pt x="2292" y="150"/>
                    </a:lnTo>
                    <a:lnTo>
                      <a:pt x="2292" y="156"/>
                    </a:lnTo>
                    <a:lnTo>
                      <a:pt x="2298" y="156"/>
                    </a:lnTo>
                    <a:lnTo>
                      <a:pt x="2298" y="162"/>
                    </a:lnTo>
                    <a:lnTo>
                      <a:pt x="2298" y="168"/>
                    </a:lnTo>
                    <a:lnTo>
                      <a:pt x="2298" y="174"/>
                    </a:lnTo>
                    <a:lnTo>
                      <a:pt x="2304" y="180"/>
                    </a:lnTo>
                    <a:lnTo>
                      <a:pt x="2304" y="186"/>
                    </a:lnTo>
                    <a:lnTo>
                      <a:pt x="2304" y="192"/>
                    </a:lnTo>
                    <a:lnTo>
                      <a:pt x="2304" y="198"/>
                    </a:lnTo>
                    <a:lnTo>
                      <a:pt x="2310" y="204"/>
                    </a:lnTo>
                    <a:lnTo>
                      <a:pt x="2310" y="210"/>
                    </a:lnTo>
                    <a:lnTo>
                      <a:pt x="2310" y="216"/>
                    </a:lnTo>
                    <a:lnTo>
                      <a:pt x="2310" y="222"/>
                    </a:lnTo>
                    <a:lnTo>
                      <a:pt x="2316" y="222"/>
                    </a:lnTo>
                    <a:lnTo>
                      <a:pt x="2316" y="228"/>
                    </a:lnTo>
                    <a:lnTo>
                      <a:pt x="2316" y="234"/>
                    </a:lnTo>
                    <a:lnTo>
                      <a:pt x="2352" y="270"/>
                    </a:lnTo>
                    <a:lnTo>
                      <a:pt x="2358" y="270"/>
                    </a:lnTo>
                    <a:lnTo>
                      <a:pt x="2358" y="264"/>
                    </a:lnTo>
                    <a:lnTo>
                      <a:pt x="2364" y="258"/>
                    </a:lnTo>
                    <a:lnTo>
                      <a:pt x="2364" y="252"/>
                    </a:lnTo>
                    <a:lnTo>
                      <a:pt x="2364" y="246"/>
                    </a:lnTo>
                    <a:lnTo>
                      <a:pt x="2370" y="246"/>
                    </a:lnTo>
                    <a:lnTo>
                      <a:pt x="2370" y="240"/>
                    </a:lnTo>
                    <a:lnTo>
                      <a:pt x="2370" y="234"/>
                    </a:lnTo>
                    <a:lnTo>
                      <a:pt x="2376" y="228"/>
                    </a:lnTo>
                    <a:lnTo>
                      <a:pt x="2376" y="222"/>
                    </a:lnTo>
                    <a:lnTo>
                      <a:pt x="2376" y="216"/>
                    </a:lnTo>
                    <a:lnTo>
                      <a:pt x="2376" y="210"/>
                    </a:lnTo>
                    <a:lnTo>
                      <a:pt x="2382" y="210"/>
                    </a:lnTo>
                    <a:lnTo>
                      <a:pt x="2382" y="204"/>
                    </a:lnTo>
                    <a:lnTo>
                      <a:pt x="2382" y="198"/>
                    </a:lnTo>
                    <a:lnTo>
                      <a:pt x="2382" y="192"/>
                    </a:lnTo>
                    <a:lnTo>
                      <a:pt x="2388" y="186"/>
                    </a:lnTo>
                    <a:lnTo>
                      <a:pt x="2388" y="180"/>
                    </a:lnTo>
                    <a:lnTo>
                      <a:pt x="2388" y="174"/>
                    </a:lnTo>
                    <a:lnTo>
                      <a:pt x="2388" y="168"/>
                    </a:lnTo>
                    <a:lnTo>
                      <a:pt x="2388" y="162"/>
                    </a:lnTo>
                    <a:lnTo>
                      <a:pt x="2394" y="162"/>
                    </a:lnTo>
                    <a:lnTo>
                      <a:pt x="2394" y="156"/>
                    </a:lnTo>
                    <a:lnTo>
                      <a:pt x="2394" y="150"/>
                    </a:lnTo>
                    <a:lnTo>
                      <a:pt x="2394" y="144"/>
                    </a:lnTo>
                    <a:lnTo>
                      <a:pt x="2400" y="144"/>
                    </a:lnTo>
                    <a:lnTo>
                      <a:pt x="2400" y="138"/>
                    </a:lnTo>
                    <a:lnTo>
                      <a:pt x="2400" y="132"/>
                    </a:lnTo>
                    <a:lnTo>
                      <a:pt x="2406" y="132"/>
                    </a:lnTo>
                    <a:lnTo>
                      <a:pt x="2406" y="138"/>
                    </a:lnTo>
                    <a:lnTo>
                      <a:pt x="2412" y="144"/>
                    </a:lnTo>
                    <a:lnTo>
                      <a:pt x="2412" y="150"/>
                    </a:lnTo>
                    <a:lnTo>
                      <a:pt x="2412" y="156"/>
                    </a:lnTo>
                    <a:lnTo>
                      <a:pt x="2412" y="162"/>
                    </a:lnTo>
                    <a:lnTo>
                      <a:pt x="2418" y="162"/>
                    </a:lnTo>
                    <a:lnTo>
                      <a:pt x="2418" y="168"/>
                    </a:lnTo>
                    <a:lnTo>
                      <a:pt x="2418" y="174"/>
                    </a:lnTo>
                    <a:lnTo>
                      <a:pt x="2418" y="180"/>
                    </a:lnTo>
                    <a:lnTo>
                      <a:pt x="2418" y="186"/>
                    </a:lnTo>
                    <a:lnTo>
                      <a:pt x="2424" y="192"/>
                    </a:lnTo>
                    <a:lnTo>
                      <a:pt x="2424" y="198"/>
                    </a:lnTo>
                    <a:lnTo>
                      <a:pt x="2424" y="204"/>
                    </a:lnTo>
                    <a:lnTo>
                      <a:pt x="2424" y="210"/>
                    </a:lnTo>
                    <a:lnTo>
                      <a:pt x="2430" y="210"/>
                    </a:lnTo>
                    <a:lnTo>
                      <a:pt x="2430" y="216"/>
                    </a:lnTo>
                    <a:lnTo>
                      <a:pt x="2430" y="222"/>
                    </a:lnTo>
                    <a:lnTo>
                      <a:pt x="2430" y="228"/>
                    </a:lnTo>
                    <a:lnTo>
                      <a:pt x="2436" y="234"/>
                    </a:lnTo>
                    <a:lnTo>
                      <a:pt x="2436" y="240"/>
                    </a:lnTo>
                    <a:lnTo>
                      <a:pt x="2436" y="246"/>
                    </a:lnTo>
                    <a:lnTo>
                      <a:pt x="2442" y="252"/>
                    </a:lnTo>
                    <a:lnTo>
                      <a:pt x="2478" y="288"/>
                    </a:lnTo>
                    <a:lnTo>
                      <a:pt x="2484" y="282"/>
                    </a:lnTo>
                    <a:lnTo>
                      <a:pt x="2484" y="276"/>
                    </a:lnTo>
                    <a:lnTo>
                      <a:pt x="2490" y="270"/>
                    </a:lnTo>
                    <a:lnTo>
                      <a:pt x="2490" y="264"/>
                    </a:lnTo>
                    <a:lnTo>
                      <a:pt x="2490" y="258"/>
                    </a:lnTo>
                    <a:lnTo>
                      <a:pt x="2496" y="258"/>
                    </a:lnTo>
                    <a:lnTo>
                      <a:pt x="2496" y="252"/>
                    </a:lnTo>
                    <a:lnTo>
                      <a:pt x="2496" y="246"/>
                    </a:lnTo>
                    <a:lnTo>
                      <a:pt x="2496" y="240"/>
                    </a:lnTo>
                    <a:lnTo>
                      <a:pt x="2502" y="240"/>
                    </a:lnTo>
                    <a:lnTo>
                      <a:pt x="2502" y="234"/>
                    </a:lnTo>
                    <a:lnTo>
                      <a:pt x="2502" y="228"/>
                    </a:lnTo>
                    <a:lnTo>
                      <a:pt x="2502" y="222"/>
                    </a:lnTo>
                    <a:lnTo>
                      <a:pt x="2508" y="216"/>
                    </a:lnTo>
                    <a:lnTo>
                      <a:pt x="2508" y="210"/>
                    </a:lnTo>
                    <a:lnTo>
                      <a:pt x="2508" y="204"/>
                    </a:lnTo>
                    <a:lnTo>
                      <a:pt x="2508" y="198"/>
                    </a:lnTo>
                    <a:lnTo>
                      <a:pt x="2514" y="192"/>
                    </a:lnTo>
                    <a:lnTo>
                      <a:pt x="2514" y="186"/>
                    </a:lnTo>
                    <a:lnTo>
                      <a:pt x="2514" y="180"/>
                    </a:lnTo>
                    <a:lnTo>
                      <a:pt x="2520" y="174"/>
                    </a:lnTo>
                    <a:lnTo>
                      <a:pt x="2520" y="168"/>
                    </a:lnTo>
                    <a:lnTo>
                      <a:pt x="2520" y="162"/>
                    </a:lnTo>
                    <a:lnTo>
                      <a:pt x="2526" y="156"/>
                    </a:lnTo>
                    <a:lnTo>
                      <a:pt x="2526" y="162"/>
                    </a:lnTo>
                    <a:lnTo>
                      <a:pt x="2532" y="162"/>
                    </a:lnTo>
                    <a:lnTo>
                      <a:pt x="2532" y="168"/>
                    </a:lnTo>
                    <a:lnTo>
                      <a:pt x="2532" y="174"/>
                    </a:lnTo>
                    <a:lnTo>
                      <a:pt x="2538" y="180"/>
                    </a:lnTo>
                    <a:lnTo>
                      <a:pt x="2538" y="186"/>
                    </a:lnTo>
                    <a:lnTo>
                      <a:pt x="2538" y="192"/>
                    </a:lnTo>
                    <a:lnTo>
                      <a:pt x="2538" y="198"/>
                    </a:lnTo>
                    <a:lnTo>
                      <a:pt x="2544" y="204"/>
                    </a:lnTo>
                    <a:lnTo>
                      <a:pt x="2544" y="210"/>
                    </a:lnTo>
                    <a:lnTo>
                      <a:pt x="2544" y="216"/>
                    </a:lnTo>
                    <a:lnTo>
                      <a:pt x="2544" y="222"/>
                    </a:lnTo>
                    <a:lnTo>
                      <a:pt x="2550" y="228"/>
                    </a:lnTo>
                    <a:lnTo>
                      <a:pt x="2550" y="234"/>
                    </a:lnTo>
                    <a:lnTo>
                      <a:pt x="2550" y="240"/>
                    </a:lnTo>
                    <a:lnTo>
                      <a:pt x="2556" y="246"/>
                    </a:lnTo>
                    <a:lnTo>
                      <a:pt x="2556" y="252"/>
                    </a:lnTo>
                    <a:lnTo>
                      <a:pt x="2556" y="258"/>
                    </a:lnTo>
                    <a:lnTo>
                      <a:pt x="2556" y="264"/>
                    </a:lnTo>
                    <a:lnTo>
                      <a:pt x="2562" y="264"/>
                    </a:lnTo>
                    <a:lnTo>
                      <a:pt x="2562" y="270"/>
                    </a:lnTo>
                    <a:lnTo>
                      <a:pt x="2598" y="312"/>
                    </a:lnTo>
                    <a:lnTo>
                      <a:pt x="2598" y="306"/>
                    </a:lnTo>
                    <a:lnTo>
                      <a:pt x="2604" y="306"/>
                    </a:lnTo>
                    <a:lnTo>
                      <a:pt x="2604" y="300"/>
                    </a:lnTo>
                    <a:lnTo>
                      <a:pt x="2610" y="294"/>
                    </a:lnTo>
                    <a:lnTo>
                      <a:pt x="2610" y="288"/>
                    </a:lnTo>
                    <a:lnTo>
                      <a:pt x="2610" y="282"/>
                    </a:lnTo>
                    <a:lnTo>
                      <a:pt x="2616" y="282"/>
                    </a:lnTo>
                    <a:lnTo>
                      <a:pt x="2616" y="276"/>
                    </a:lnTo>
                    <a:lnTo>
                      <a:pt x="2616" y="270"/>
                    </a:lnTo>
                    <a:lnTo>
                      <a:pt x="2622" y="264"/>
                    </a:lnTo>
                    <a:lnTo>
                      <a:pt x="2622" y="258"/>
                    </a:lnTo>
                    <a:lnTo>
                      <a:pt x="2622" y="252"/>
                    </a:lnTo>
                    <a:lnTo>
                      <a:pt x="2628" y="246"/>
                    </a:lnTo>
                    <a:lnTo>
                      <a:pt x="2628" y="240"/>
                    </a:lnTo>
                    <a:lnTo>
                      <a:pt x="2628" y="234"/>
                    </a:lnTo>
                    <a:lnTo>
                      <a:pt x="2628" y="228"/>
                    </a:lnTo>
                    <a:lnTo>
                      <a:pt x="2634" y="228"/>
                    </a:lnTo>
                    <a:lnTo>
                      <a:pt x="2634" y="222"/>
                    </a:lnTo>
                    <a:lnTo>
                      <a:pt x="2634" y="216"/>
                    </a:lnTo>
                    <a:lnTo>
                      <a:pt x="2634" y="210"/>
                    </a:lnTo>
                    <a:lnTo>
                      <a:pt x="2634" y="204"/>
                    </a:lnTo>
                    <a:lnTo>
                      <a:pt x="2640" y="204"/>
                    </a:lnTo>
                    <a:lnTo>
                      <a:pt x="2640" y="198"/>
                    </a:lnTo>
                    <a:lnTo>
                      <a:pt x="2640" y="192"/>
                    </a:lnTo>
                    <a:lnTo>
                      <a:pt x="2640" y="186"/>
                    </a:lnTo>
                    <a:lnTo>
                      <a:pt x="2646" y="186"/>
                    </a:lnTo>
                    <a:lnTo>
                      <a:pt x="2646" y="180"/>
                    </a:lnTo>
                    <a:lnTo>
                      <a:pt x="2652" y="180"/>
                    </a:lnTo>
                    <a:lnTo>
                      <a:pt x="2652" y="186"/>
                    </a:lnTo>
                    <a:lnTo>
                      <a:pt x="2658" y="192"/>
                    </a:lnTo>
                    <a:lnTo>
                      <a:pt x="2658" y="198"/>
                    </a:lnTo>
                    <a:lnTo>
                      <a:pt x="2658" y="204"/>
                    </a:lnTo>
                    <a:lnTo>
                      <a:pt x="2664" y="210"/>
                    </a:lnTo>
                    <a:lnTo>
                      <a:pt x="2664" y="216"/>
                    </a:lnTo>
                    <a:lnTo>
                      <a:pt x="2664" y="222"/>
                    </a:lnTo>
                    <a:lnTo>
                      <a:pt x="2664" y="228"/>
                    </a:lnTo>
                    <a:lnTo>
                      <a:pt x="2664" y="234"/>
                    </a:lnTo>
                    <a:lnTo>
                      <a:pt x="2670" y="234"/>
                    </a:lnTo>
                    <a:lnTo>
                      <a:pt x="2670" y="240"/>
                    </a:lnTo>
                    <a:lnTo>
                      <a:pt x="2670" y="246"/>
                    </a:lnTo>
                    <a:lnTo>
                      <a:pt x="2670" y="252"/>
                    </a:lnTo>
                    <a:lnTo>
                      <a:pt x="2676" y="252"/>
                    </a:lnTo>
                    <a:lnTo>
                      <a:pt x="2676" y="258"/>
                    </a:lnTo>
                    <a:lnTo>
                      <a:pt x="2676" y="264"/>
                    </a:lnTo>
                    <a:lnTo>
                      <a:pt x="2676" y="270"/>
                    </a:lnTo>
                    <a:lnTo>
                      <a:pt x="2682" y="270"/>
                    </a:lnTo>
                    <a:lnTo>
                      <a:pt x="2682" y="276"/>
                    </a:lnTo>
                    <a:lnTo>
                      <a:pt x="2682" y="282"/>
                    </a:lnTo>
                    <a:lnTo>
                      <a:pt x="2682" y="288"/>
                    </a:lnTo>
                    <a:lnTo>
                      <a:pt x="2724" y="324"/>
                    </a:lnTo>
                    <a:lnTo>
                      <a:pt x="2724" y="318"/>
                    </a:lnTo>
                    <a:lnTo>
                      <a:pt x="2730" y="318"/>
                    </a:lnTo>
                    <a:lnTo>
                      <a:pt x="2730" y="312"/>
                    </a:lnTo>
                    <a:lnTo>
                      <a:pt x="2730" y="306"/>
                    </a:lnTo>
                    <a:lnTo>
                      <a:pt x="2736" y="300"/>
                    </a:lnTo>
                    <a:lnTo>
                      <a:pt x="2736" y="294"/>
                    </a:lnTo>
                    <a:lnTo>
                      <a:pt x="2742" y="288"/>
                    </a:lnTo>
                    <a:lnTo>
                      <a:pt x="2742" y="282"/>
                    </a:lnTo>
                    <a:lnTo>
                      <a:pt x="2742" y="276"/>
                    </a:lnTo>
                    <a:lnTo>
                      <a:pt x="2748" y="270"/>
                    </a:lnTo>
                    <a:lnTo>
                      <a:pt x="2748" y="264"/>
                    </a:lnTo>
                    <a:lnTo>
                      <a:pt x="2748" y="258"/>
                    </a:lnTo>
                    <a:lnTo>
                      <a:pt x="2748" y="252"/>
                    </a:lnTo>
                    <a:lnTo>
                      <a:pt x="2754" y="246"/>
                    </a:lnTo>
                    <a:lnTo>
                      <a:pt x="2754" y="240"/>
                    </a:lnTo>
                    <a:lnTo>
                      <a:pt x="2754" y="234"/>
                    </a:lnTo>
                    <a:lnTo>
                      <a:pt x="2754" y="228"/>
                    </a:lnTo>
                    <a:lnTo>
                      <a:pt x="2760" y="228"/>
                    </a:lnTo>
                    <a:lnTo>
                      <a:pt x="2760" y="222"/>
                    </a:lnTo>
                    <a:lnTo>
                      <a:pt x="2760" y="216"/>
                    </a:lnTo>
                    <a:lnTo>
                      <a:pt x="2760" y="210"/>
                    </a:lnTo>
                    <a:lnTo>
                      <a:pt x="2766" y="204"/>
                    </a:lnTo>
                    <a:lnTo>
                      <a:pt x="2766" y="198"/>
                    </a:lnTo>
                    <a:lnTo>
                      <a:pt x="2772" y="198"/>
                    </a:lnTo>
                    <a:lnTo>
                      <a:pt x="2772" y="192"/>
                    </a:lnTo>
                    <a:lnTo>
                      <a:pt x="2772" y="198"/>
                    </a:lnTo>
                    <a:lnTo>
                      <a:pt x="2778" y="198"/>
                    </a:lnTo>
                    <a:lnTo>
                      <a:pt x="2778" y="204"/>
                    </a:lnTo>
                    <a:lnTo>
                      <a:pt x="2778" y="210"/>
                    </a:lnTo>
                    <a:lnTo>
                      <a:pt x="2778" y="216"/>
                    </a:lnTo>
                    <a:lnTo>
                      <a:pt x="2784" y="216"/>
                    </a:lnTo>
                    <a:lnTo>
                      <a:pt x="2784" y="222"/>
                    </a:lnTo>
                    <a:lnTo>
                      <a:pt x="2784" y="228"/>
                    </a:lnTo>
                    <a:lnTo>
                      <a:pt x="2784" y="234"/>
                    </a:lnTo>
                    <a:lnTo>
                      <a:pt x="2784" y="240"/>
                    </a:lnTo>
                    <a:lnTo>
                      <a:pt x="2790" y="240"/>
                    </a:lnTo>
                    <a:lnTo>
                      <a:pt x="2790" y="246"/>
                    </a:lnTo>
                    <a:lnTo>
                      <a:pt x="2790" y="252"/>
                    </a:lnTo>
                    <a:lnTo>
                      <a:pt x="2790" y="258"/>
                    </a:lnTo>
                    <a:lnTo>
                      <a:pt x="2790" y="264"/>
                    </a:lnTo>
                    <a:lnTo>
                      <a:pt x="2796" y="264"/>
                    </a:lnTo>
                    <a:lnTo>
                      <a:pt x="2796" y="270"/>
                    </a:lnTo>
                    <a:lnTo>
                      <a:pt x="2796" y="276"/>
                    </a:lnTo>
                    <a:lnTo>
                      <a:pt x="2802" y="282"/>
                    </a:lnTo>
                    <a:lnTo>
                      <a:pt x="2802" y="288"/>
                    </a:lnTo>
                    <a:lnTo>
                      <a:pt x="2802" y="294"/>
                    </a:lnTo>
                    <a:lnTo>
                      <a:pt x="2808" y="300"/>
                    </a:lnTo>
                    <a:lnTo>
                      <a:pt x="2844" y="342"/>
                    </a:lnTo>
                    <a:lnTo>
                      <a:pt x="2844" y="336"/>
                    </a:lnTo>
                    <a:lnTo>
                      <a:pt x="2850" y="336"/>
                    </a:lnTo>
                    <a:lnTo>
                      <a:pt x="2850" y="330"/>
                    </a:lnTo>
                    <a:lnTo>
                      <a:pt x="2856" y="324"/>
                    </a:lnTo>
                    <a:lnTo>
                      <a:pt x="2856" y="318"/>
                    </a:lnTo>
                    <a:lnTo>
                      <a:pt x="2856" y="312"/>
                    </a:lnTo>
                    <a:lnTo>
                      <a:pt x="2862" y="312"/>
                    </a:lnTo>
                    <a:lnTo>
                      <a:pt x="2862" y="306"/>
                    </a:lnTo>
                    <a:lnTo>
                      <a:pt x="2862" y="300"/>
                    </a:lnTo>
                    <a:lnTo>
                      <a:pt x="2868" y="300"/>
                    </a:lnTo>
                    <a:lnTo>
                      <a:pt x="2868" y="294"/>
                    </a:lnTo>
                    <a:lnTo>
                      <a:pt x="2868" y="288"/>
                    </a:lnTo>
                    <a:lnTo>
                      <a:pt x="2868" y="282"/>
                    </a:lnTo>
                    <a:lnTo>
                      <a:pt x="2874" y="276"/>
                    </a:lnTo>
                    <a:lnTo>
                      <a:pt x="2874" y="270"/>
                    </a:lnTo>
                    <a:lnTo>
                      <a:pt x="2874" y="264"/>
                    </a:lnTo>
                    <a:lnTo>
                      <a:pt x="2880" y="258"/>
                    </a:lnTo>
                    <a:lnTo>
                      <a:pt x="2880" y="252"/>
                    </a:lnTo>
                    <a:lnTo>
                      <a:pt x="2880" y="246"/>
                    </a:lnTo>
                    <a:lnTo>
                      <a:pt x="2880" y="240"/>
                    </a:lnTo>
                    <a:lnTo>
                      <a:pt x="2886" y="234"/>
                    </a:lnTo>
                    <a:lnTo>
                      <a:pt x="2886" y="228"/>
                    </a:lnTo>
                    <a:lnTo>
                      <a:pt x="2886" y="222"/>
                    </a:lnTo>
                    <a:lnTo>
                      <a:pt x="2892" y="222"/>
                    </a:lnTo>
                    <a:lnTo>
                      <a:pt x="2892" y="216"/>
                    </a:lnTo>
                    <a:lnTo>
                      <a:pt x="2898" y="216"/>
                    </a:lnTo>
                    <a:lnTo>
                      <a:pt x="2898" y="222"/>
                    </a:lnTo>
                    <a:lnTo>
                      <a:pt x="2898" y="228"/>
                    </a:lnTo>
                    <a:lnTo>
                      <a:pt x="2904" y="234"/>
                    </a:lnTo>
                    <a:lnTo>
                      <a:pt x="2904" y="240"/>
                    </a:lnTo>
                    <a:lnTo>
                      <a:pt x="2904" y="246"/>
                    </a:lnTo>
                    <a:lnTo>
                      <a:pt x="2910" y="252"/>
                    </a:lnTo>
                    <a:lnTo>
                      <a:pt x="2910" y="258"/>
                    </a:lnTo>
                    <a:lnTo>
                      <a:pt x="2910" y="264"/>
                    </a:lnTo>
                    <a:lnTo>
                      <a:pt x="2910" y="270"/>
                    </a:lnTo>
                    <a:lnTo>
                      <a:pt x="2916" y="276"/>
                    </a:lnTo>
                    <a:lnTo>
                      <a:pt x="2916" y="282"/>
                    </a:lnTo>
                    <a:lnTo>
                      <a:pt x="2916" y="288"/>
                    </a:lnTo>
                    <a:lnTo>
                      <a:pt x="2922" y="294"/>
                    </a:lnTo>
                    <a:lnTo>
                      <a:pt x="2922" y="300"/>
                    </a:lnTo>
                    <a:lnTo>
                      <a:pt x="2922" y="306"/>
                    </a:lnTo>
                    <a:lnTo>
                      <a:pt x="2928" y="312"/>
                    </a:lnTo>
                    <a:lnTo>
                      <a:pt x="2928" y="318"/>
                    </a:lnTo>
                    <a:lnTo>
                      <a:pt x="2928" y="324"/>
                    </a:lnTo>
                    <a:lnTo>
                      <a:pt x="2964" y="354"/>
                    </a:lnTo>
                    <a:lnTo>
                      <a:pt x="2970" y="354"/>
                    </a:lnTo>
                    <a:lnTo>
                      <a:pt x="2970" y="348"/>
                    </a:lnTo>
                    <a:lnTo>
                      <a:pt x="2976" y="348"/>
                    </a:lnTo>
                    <a:lnTo>
                      <a:pt x="2976" y="342"/>
                    </a:lnTo>
                    <a:lnTo>
                      <a:pt x="2976" y="336"/>
                    </a:lnTo>
                    <a:lnTo>
                      <a:pt x="2982" y="336"/>
                    </a:lnTo>
                    <a:lnTo>
                      <a:pt x="2982" y="330"/>
                    </a:lnTo>
                    <a:lnTo>
                      <a:pt x="2982" y="324"/>
                    </a:lnTo>
                    <a:lnTo>
                      <a:pt x="2988" y="318"/>
                    </a:lnTo>
                    <a:lnTo>
                      <a:pt x="2988" y="312"/>
                    </a:lnTo>
                    <a:lnTo>
                      <a:pt x="2988" y="306"/>
                    </a:lnTo>
                    <a:lnTo>
                      <a:pt x="2994" y="300"/>
                    </a:lnTo>
                    <a:lnTo>
                      <a:pt x="2994" y="294"/>
                    </a:lnTo>
                    <a:lnTo>
                      <a:pt x="2994" y="288"/>
                    </a:lnTo>
                    <a:lnTo>
                      <a:pt x="2994" y="282"/>
                    </a:lnTo>
                    <a:lnTo>
                      <a:pt x="3000" y="282"/>
                    </a:lnTo>
                    <a:lnTo>
                      <a:pt x="3000" y="276"/>
                    </a:lnTo>
                    <a:lnTo>
                      <a:pt x="3000" y="270"/>
                    </a:lnTo>
                    <a:lnTo>
                      <a:pt x="3000" y="264"/>
                    </a:lnTo>
                    <a:lnTo>
                      <a:pt x="3006" y="258"/>
                    </a:lnTo>
                    <a:lnTo>
                      <a:pt x="3006" y="252"/>
                    </a:lnTo>
                    <a:lnTo>
                      <a:pt x="3006" y="246"/>
                    </a:lnTo>
                    <a:lnTo>
                      <a:pt x="3006" y="240"/>
                    </a:lnTo>
                    <a:lnTo>
                      <a:pt x="3012" y="240"/>
                    </a:lnTo>
                    <a:lnTo>
                      <a:pt x="3012" y="234"/>
                    </a:lnTo>
                    <a:lnTo>
                      <a:pt x="3018" y="234"/>
                    </a:lnTo>
                    <a:lnTo>
                      <a:pt x="3024" y="240"/>
                    </a:lnTo>
                    <a:lnTo>
                      <a:pt x="3024" y="246"/>
                    </a:lnTo>
                    <a:lnTo>
                      <a:pt x="3024" y="252"/>
                    </a:lnTo>
                    <a:lnTo>
                      <a:pt x="3024" y="258"/>
                    </a:lnTo>
                    <a:lnTo>
                      <a:pt x="3030" y="258"/>
                    </a:lnTo>
                    <a:lnTo>
                      <a:pt x="3030" y="264"/>
                    </a:lnTo>
                    <a:lnTo>
                      <a:pt x="3030" y="270"/>
                    </a:lnTo>
                    <a:lnTo>
                      <a:pt x="3030" y="276"/>
                    </a:lnTo>
                    <a:lnTo>
                      <a:pt x="3036" y="276"/>
                    </a:lnTo>
                    <a:lnTo>
                      <a:pt x="3036" y="282"/>
                    </a:lnTo>
                    <a:lnTo>
                      <a:pt x="3036" y="288"/>
                    </a:lnTo>
                    <a:lnTo>
                      <a:pt x="3036" y="294"/>
                    </a:lnTo>
                    <a:lnTo>
                      <a:pt x="3036" y="300"/>
                    </a:lnTo>
                    <a:lnTo>
                      <a:pt x="3042" y="300"/>
                    </a:lnTo>
                    <a:lnTo>
                      <a:pt x="3042" y="306"/>
                    </a:lnTo>
                    <a:lnTo>
                      <a:pt x="3042" y="312"/>
                    </a:lnTo>
                    <a:lnTo>
                      <a:pt x="3048" y="318"/>
                    </a:lnTo>
                    <a:lnTo>
                      <a:pt x="3048" y="324"/>
                    </a:lnTo>
                    <a:lnTo>
                      <a:pt x="3048" y="330"/>
                    </a:lnTo>
                    <a:lnTo>
                      <a:pt x="3054" y="330"/>
                    </a:lnTo>
                    <a:lnTo>
                      <a:pt x="3054" y="336"/>
                    </a:lnTo>
                    <a:lnTo>
                      <a:pt x="3090" y="366"/>
                    </a:lnTo>
                    <a:lnTo>
                      <a:pt x="3096" y="360"/>
                    </a:lnTo>
                    <a:lnTo>
                      <a:pt x="3096" y="354"/>
                    </a:lnTo>
                    <a:lnTo>
                      <a:pt x="3102" y="354"/>
                    </a:lnTo>
                    <a:lnTo>
                      <a:pt x="3102" y="348"/>
                    </a:lnTo>
                    <a:lnTo>
                      <a:pt x="3102" y="342"/>
                    </a:lnTo>
                    <a:lnTo>
                      <a:pt x="3108" y="336"/>
                    </a:lnTo>
                    <a:lnTo>
                      <a:pt x="3108" y="330"/>
                    </a:lnTo>
                    <a:lnTo>
                      <a:pt x="3108" y="324"/>
                    </a:lnTo>
                    <a:lnTo>
                      <a:pt x="3114" y="324"/>
                    </a:lnTo>
                    <a:lnTo>
                      <a:pt x="3114" y="318"/>
                    </a:lnTo>
                    <a:lnTo>
                      <a:pt x="3114" y="312"/>
                    </a:lnTo>
                    <a:lnTo>
                      <a:pt x="3114" y="306"/>
                    </a:lnTo>
                    <a:lnTo>
                      <a:pt x="3120" y="306"/>
                    </a:lnTo>
                    <a:lnTo>
                      <a:pt x="3120" y="300"/>
                    </a:lnTo>
                    <a:lnTo>
                      <a:pt x="3120" y="294"/>
                    </a:lnTo>
                    <a:lnTo>
                      <a:pt x="3120" y="288"/>
                    </a:lnTo>
                    <a:lnTo>
                      <a:pt x="3126" y="282"/>
                    </a:lnTo>
                    <a:lnTo>
                      <a:pt x="3126" y="276"/>
                    </a:lnTo>
                    <a:lnTo>
                      <a:pt x="3126" y="270"/>
                    </a:lnTo>
                    <a:lnTo>
                      <a:pt x="3126" y="264"/>
                    </a:lnTo>
                    <a:lnTo>
                      <a:pt x="3132" y="264"/>
                    </a:lnTo>
                    <a:lnTo>
                      <a:pt x="3132" y="258"/>
                    </a:lnTo>
                    <a:lnTo>
                      <a:pt x="3132" y="252"/>
                    </a:lnTo>
                    <a:lnTo>
                      <a:pt x="3138" y="252"/>
                    </a:lnTo>
                    <a:lnTo>
                      <a:pt x="3138" y="246"/>
                    </a:lnTo>
                    <a:lnTo>
                      <a:pt x="3138" y="252"/>
                    </a:lnTo>
                    <a:lnTo>
                      <a:pt x="3144" y="252"/>
                    </a:lnTo>
                    <a:lnTo>
                      <a:pt x="3144" y="258"/>
                    </a:lnTo>
                    <a:lnTo>
                      <a:pt x="3144" y="264"/>
                    </a:lnTo>
                    <a:lnTo>
                      <a:pt x="3150" y="270"/>
                    </a:lnTo>
                    <a:lnTo>
                      <a:pt x="3150" y="276"/>
                    </a:lnTo>
                    <a:lnTo>
                      <a:pt x="3150" y="282"/>
                    </a:lnTo>
                    <a:lnTo>
                      <a:pt x="3156" y="288"/>
                    </a:lnTo>
                    <a:lnTo>
                      <a:pt x="3156" y="294"/>
                    </a:lnTo>
                    <a:lnTo>
                      <a:pt x="3156" y="300"/>
                    </a:lnTo>
                    <a:lnTo>
                      <a:pt x="3156" y="306"/>
                    </a:lnTo>
                    <a:lnTo>
                      <a:pt x="3162" y="306"/>
                    </a:lnTo>
                    <a:lnTo>
                      <a:pt x="3162" y="312"/>
                    </a:lnTo>
                    <a:lnTo>
                      <a:pt x="3162" y="318"/>
                    </a:lnTo>
                    <a:lnTo>
                      <a:pt x="3162" y="324"/>
                    </a:lnTo>
                    <a:lnTo>
                      <a:pt x="3168" y="330"/>
                    </a:lnTo>
                    <a:lnTo>
                      <a:pt x="3168" y="336"/>
                    </a:lnTo>
                    <a:lnTo>
                      <a:pt x="3168" y="342"/>
                    </a:lnTo>
                    <a:lnTo>
                      <a:pt x="3174" y="342"/>
                    </a:lnTo>
                    <a:lnTo>
                      <a:pt x="3174" y="348"/>
                    </a:lnTo>
                    <a:lnTo>
                      <a:pt x="3210" y="384"/>
                    </a:lnTo>
                    <a:lnTo>
                      <a:pt x="3216" y="384"/>
                    </a:lnTo>
                    <a:lnTo>
                      <a:pt x="3216" y="378"/>
                    </a:lnTo>
                    <a:lnTo>
                      <a:pt x="3216" y="372"/>
                    </a:lnTo>
                    <a:lnTo>
                      <a:pt x="3222" y="372"/>
                    </a:lnTo>
                    <a:lnTo>
                      <a:pt x="3222" y="366"/>
                    </a:lnTo>
                    <a:lnTo>
                      <a:pt x="3228" y="360"/>
                    </a:lnTo>
                    <a:lnTo>
                      <a:pt x="3228" y="354"/>
                    </a:lnTo>
                    <a:lnTo>
                      <a:pt x="3234" y="348"/>
                    </a:lnTo>
                    <a:lnTo>
                      <a:pt x="3234" y="342"/>
                    </a:lnTo>
                    <a:lnTo>
                      <a:pt x="3234" y="336"/>
                    </a:lnTo>
                    <a:lnTo>
                      <a:pt x="3240" y="330"/>
                    </a:lnTo>
                    <a:lnTo>
                      <a:pt x="3240" y="324"/>
                    </a:lnTo>
                    <a:lnTo>
                      <a:pt x="3240" y="318"/>
                    </a:lnTo>
                    <a:lnTo>
                      <a:pt x="3240" y="312"/>
                    </a:lnTo>
                    <a:lnTo>
                      <a:pt x="3246" y="312"/>
                    </a:lnTo>
                    <a:lnTo>
                      <a:pt x="3246" y="306"/>
                    </a:lnTo>
                    <a:lnTo>
                      <a:pt x="3246" y="300"/>
                    </a:lnTo>
                    <a:lnTo>
                      <a:pt x="3246" y="294"/>
                    </a:lnTo>
                    <a:lnTo>
                      <a:pt x="3252" y="294"/>
                    </a:lnTo>
                    <a:lnTo>
                      <a:pt x="3252" y="288"/>
                    </a:lnTo>
                    <a:lnTo>
                      <a:pt x="3252" y="282"/>
                    </a:lnTo>
                    <a:lnTo>
                      <a:pt x="3252" y="276"/>
                    </a:lnTo>
                    <a:lnTo>
                      <a:pt x="3258" y="270"/>
                    </a:lnTo>
                    <a:lnTo>
                      <a:pt x="3258" y="264"/>
                    </a:lnTo>
                    <a:lnTo>
                      <a:pt x="3264" y="264"/>
                    </a:lnTo>
                    <a:lnTo>
                      <a:pt x="3264" y="270"/>
                    </a:lnTo>
                    <a:lnTo>
                      <a:pt x="3264" y="276"/>
                    </a:lnTo>
                    <a:lnTo>
                      <a:pt x="3270" y="276"/>
                    </a:lnTo>
                    <a:lnTo>
                      <a:pt x="3270" y="282"/>
                    </a:lnTo>
                    <a:lnTo>
                      <a:pt x="3270" y="288"/>
                    </a:lnTo>
                    <a:lnTo>
                      <a:pt x="3270" y="294"/>
                    </a:lnTo>
                    <a:lnTo>
                      <a:pt x="3276" y="294"/>
                    </a:lnTo>
                    <a:lnTo>
                      <a:pt x="3276" y="300"/>
                    </a:lnTo>
                    <a:lnTo>
                      <a:pt x="3276" y="306"/>
                    </a:lnTo>
                    <a:lnTo>
                      <a:pt x="3276" y="312"/>
                    </a:lnTo>
                    <a:lnTo>
                      <a:pt x="3282" y="318"/>
                    </a:lnTo>
                    <a:lnTo>
                      <a:pt x="3282" y="324"/>
                    </a:lnTo>
                    <a:lnTo>
                      <a:pt x="3282" y="330"/>
                    </a:lnTo>
                    <a:lnTo>
                      <a:pt x="3288" y="336"/>
                    </a:lnTo>
                    <a:lnTo>
                      <a:pt x="3288" y="342"/>
                    </a:lnTo>
                    <a:lnTo>
                      <a:pt x="3288" y="348"/>
                    </a:lnTo>
                    <a:lnTo>
                      <a:pt x="3294" y="348"/>
                    </a:lnTo>
                    <a:lnTo>
                      <a:pt x="3294" y="354"/>
                    </a:lnTo>
                    <a:lnTo>
                      <a:pt x="3294" y="360"/>
                    </a:lnTo>
                    <a:lnTo>
                      <a:pt x="3294" y="366"/>
                    </a:lnTo>
                    <a:lnTo>
                      <a:pt x="3300" y="366"/>
                    </a:lnTo>
                    <a:lnTo>
                      <a:pt x="3336" y="396"/>
                    </a:lnTo>
                    <a:lnTo>
                      <a:pt x="3336" y="390"/>
                    </a:lnTo>
                    <a:lnTo>
                      <a:pt x="3342" y="390"/>
                    </a:lnTo>
                    <a:lnTo>
                      <a:pt x="3342" y="384"/>
                    </a:lnTo>
                    <a:lnTo>
                      <a:pt x="3348" y="378"/>
                    </a:lnTo>
                    <a:lnTo>
                      <a:pt x="3348" y="372"/>
                    </a:lnTo>
                    <a:lnTo>
                      <a:pt x="3348" y="366"/>
                    </a:lnTo>
                    <a:lnTo>
                      <a:pt x="3354" y="366"/>
                    </a:lnTo>
                    <a:lnTo>
                      <a:pt x="3354" y="360"/>
                    </a:lnTo>
                    <a:lnTo>
                      <a:pt x="3354" y="354"/>
                    </a:lnTo>
                    <a:lnTo>
                      <a:pt x="3360" y="348"/>
                    </a:lnTo>
                    <a:lnTo>
                      <a:pt x="3360" y="342"/>
                    </a:lnTo>
                    <a:lnTo>
                      <a:pt x="3360" y="336"/>
                    </a:lnTo>
                    <a:lnTo>
                      <a:pt x="3366" y="330"/>
                    </a:lnTo>
                    <a:lnTo>
                      <a:pt x="3366" y="324"/>
                    </a:lnTo>
                    <a:lnTo>
                      <a:pt x="3366" y="318"/>
                    </a:lnTo>
                    <a:lnTo>
                      <a:pt x="3366" y="312"/>
                    </a:lnTo>
                    <a:lnTo>
                      <a:pt x="3372" y="312"/>
                    </a:lnTo>
                    <a:lnTo>
                      <a:pt x="3372" y="306"/>
                    </a:lnTo>
                    <a:lnTo>
                      <a:pt x="3372" y="300"/>
                    </a:lnTo>
                    <a:lnTo>
                      <a:pt x="3372" y="294"/>
                    </a:lnTo>
                    <a:lnTo>
                      <a:pt x="3378" y="288"/>
                    </a:lnTo>
                    <a:lnTo>
                      <a:pt x="3378" y="282"/>
                    </a:lnTo>
                    <a:lnTo>
                      <a:pt x="3384" y="276"/>
                    </a:lnTo>
                    <a:lnTo>
                      <a:pt x="3384" y="282"/>
                    </a:lnTo>
                    <a:lnTo>
                      <a:pt x="3390" y="282"/>
                    </a:lnTo>
                    <a:lnTo>
                      <a:pt x="3390" y="288"/>
                    </a:lnTo>
                    <a:lnTo>
                      <a:pt x="3390" y="294"/>
                    </a:lnTo>
                    <a:lnTo>
                      <a:pt x="3396" y="300"/>
                    </a:lnTo>
                    <a:lnTo>
                      <a:pt x="3396" y="306"/>
                    </a:lnTo>
                    <a:lnTo>
                      <a:pt x="3396" y="312"/>
                    </a:lnTo>
                    <a:lnTo>
                      <a:pt x="3402" y="318"/>
                    </a:lnTo>
                    <a:lnTo>
                      <a:pt x="3402" y="324"/>
                    </a:lnTo>
                    <a:lnTo>
                      <a:pt x="3402" y="330"/>
                    </a:lnTo>
                    <a:lnTo>
                      <a:pt x="3402" y="336"/>
                    </a:lnTo>
                    <a:lnTo>
                      <a:pt x="3408" y="336"/>
                    </a:lnTo>
                    <a:lnTo>
                      <a:pt x="3408" y="342"/>
                    </a:lnTo>
                    <a:lnTo>
                      <a:pt x="3408" y="348"/>
                    </a:lnTo>
                    <a:lnTo>
                      <a:pt x="3408" y="354"/>
                    </a:lnTo>
                    <a:lnTo>
                      <a:pt x="3414" y="354"/>
                    </a:lnTo>
                    <a:lnTo>
                      <a:pt x="3414" y="360"/>
                    </a:lnTo>
                    <a:lnTo>
                      <a:pt x="3414" y="366"/>
                    </a:lnTo>
                    <a:lnTo>
                      <a:pt x="3420" y="372"/>
                    </a:lnTo>
                    <a:lnTo>
                      <a:pt x="3420" y="378"/>
                    </a:lnTo>
                    <a:lnTo>
                      <a:pt x="3456" y="408"/>
                    </a:lnTo>
                    <a:lnTo>
                      <a:pt x="3462" y="408"/>
                    </a:lnTo>
                    <a:lnTo>
                      <a:pt x="3462" y="402"/>
                    </a:lnTo>
                    <a:lnTo>
                      <a:pt x="3462" y="396"/>
                    </a:lnTo>
                    <a:lnTo>
                      <a:pt x="3468" y="396"/>
                    </a:lnTo>
                    <a:lnTo>
                      <a:pt x="3468" y="390"/>
                    </a:lnTo>
                    <a:lnTo>
                      <a:pt x="3468" y="384"/>
                    </a:lnTo>
                    <a:lnTo>
                      <a:pt x="3474" y="384"/>
                    </a:lnTo>
                    <a:lnTo>
                      <a:pt x="3474" y="378"/>
                    </a:lnTo>
                    <a:lnTo>
                      <a:pt x="3474" y="372"/>
                    </a:lnTo>
                    <a:lnTo>
                      <a:pt x="3480" y="372"/>
                    </a:lnTo>
                    <a:lnTo>
                      <a:pt x="3480" y="366"/>
                    </a:lnTo>
                    <a:lnTo>
                      <a:pt x="3480" y="360"/>
                    </a:lnTo>
                    <a:lnTo>
                      <a:pt x="3486" y="354"/>
                    </a:lnTo>
                    <a:lnTo>
                      <a:pt x="3486" y="348"/>
                    </a:lnTo>
                    <a:lnTo>
                      <a:pt x="3486" y="342"/>
                    </a:lnTo>
                    <a:lnTo>
                      <a:pt x="3486" y="336"/>
                    </a:lnTo>
                    <a:lnTo>
                      <a:pt x="3492" y="336"/>
                    </a:lnTo>
                    <a:lnTo>
                      <a:pt x="3492" y="330"/>
                    </a:lnTo>
                    <a:lnTo>
                      <a:pt x="3492" y="324"/>
                    </a:lnTo>
                    <a:lnTo>
                      <a:pt x="3492" y="318"/>
                    </a:lnTo>
                    <a:lnTo>
                      <a:pt x="3498" y="318"/>
                    </a:lnTo>
                    <a:lnTo>
                      <a:pt x="3498" y="312"/>
                    </a:lnTo>
                    <a:lnTo>
                      <a:pt x="3498" y="306"/>
                    </a:lnTo>
                    <a:lnTo>
                      <a:pt x="3498" y="300"/>
                    </a:lnTo>
                    <a:lnTo>
                      <a:pt x="3504" y="300"/>
                    </a:lnTo>
                    <a:lnTo>
                      <a:pt x="3504" y="294"/>
                    </a:lnTo>
                    <a:lnTo>
                      <a:pt x="3510" y="294"/>
                    </a:lnTo>
                    <a:lnTo>
                      <a:pt x="3510" y="300"/>
                    </a:lnTo>
                    <a:lnTo>
                      <a:pt x="3510" y="306"/>
                    </a:lnTo>
                    <a:lnTo>
                      <a:pt x="3516" y="306"/>
                    </a:lnTo>
                    <a:lnTo>
                      <a:pt x="3516" y="312"/>
                    </a:lnTo>
                    <a:lnTo>
                      <a:pt x="3516" y="318"/>
                    </a:lnTo>
                    <a:lnTo>
                      <a:pt x="3516" y="324"/>
                    </a:lnTo>
                    <a:lnTo>
                      <a:pt x="3522" y="330"/>
                    </a:lnTo>
                    <a:lnTo>
                      <a:pt x="3522" y="336"/>
                    </a:lnTo>
                    <a:lnTo>
                      <a:pt x="3522" y="342"/>
                    </a:lnTo>
                    <a:lnTo>
                      <a:pt x="3528" y="348"/>
                    </a:lnTo>
                    <a:lnTo>
                      <a:pt x="3528" y="354"/>
                    </a:lnTo>
                    <a:lnTo>
                      <a:pt x="3528" y="360"/>
                    </a:lnTo>
                    <a:lnTo>
                      <a:pt x="3534" y="366"/>
                    </a:lnTo>
                    <a:lnTo>
                      <a:pt x="3534" y="372"/>
                    </a:lnTo>
                    <a:lnTo>
                      <a:pt x="3534" y="378"/>
                    </a:lnTo>
                    <a:lnTo>
                      <a:pt x="3540" y="384"/>
                    </a:lnTo>
                    <a:lnTo>
                      <a:pt x="3540" y="390"/>
                    </a:lnTo>
                    <a:lnTo>
                      <a:pt x="3576" y="420"/>
                    </a:lnTo>
                    <a:lnTo>
                      <a:pt x="3582" y="420"/>
                    </a:lnTo>
                    <a:lnTo>
                      <a:pt x="3582" y="414"/>
                    </a:lnTo>
                    <a:lnTo>
                      <a:pt x="3588" y="414"/>
                    </a:lnTo>
                    <a:lnTo>
                      <a:pt x="3588" y="408"/>
                    </a:lnTo>
                    <a:lnTo>
                      <a:pt x="3594" y="402"/>
                    </a:lnTo>
                    <a:lnTo>
                      <a:pt x="3594" y="396"/>
                    </a:lnTo>
                    <a:lnTo>
                      <a:pt x="3594" y="390"/>
                    </a:lnTo>
                    <a:lnTo>
                      <a:pt x="3600" y="390"/>
                    </a:lnTo>
                    <a:lnTo>
                      <a:pt x="3600" y="384"/>
                    </a:lnTo>
                    <a:lnTo>
                      <a:pt x="3600" y="378"/>
                    </a:lnTo>
                    <a:lnTo>
                      <a:pt x="3606" y="372"/>
                    </a:lnTo>
                    <a:lnTo>
                      <a:pt x="3606" y="366"/>
                    </a:lnTo>
                    <a:lnTo>
                      <a:pt x="3606" y="360"/>
                    </a:lnTo>
                    <a:lnTo>
                      <a:pt x="3612" y="354"/>
                    </a:lnTo>
                    <a:lnTo>
                      <a:pt x="3612" y="348"/>
                    </a:lnTo>
                    <a:lnTo>
                      <a:pt x="3612" y="342"/>
                    </a:lnTo>
                    <a:lnTo>
                      <a:pt x="3612" y="336"/>
                    </a:lnTo>
                    <a:lnTo>
                      <a:pt x="3618" y="336"/>
                    </a:lnTo>
                    <a:lnTo>
                      <a:pt x="3618" y="330"/>
                    </a:lnTo>
                    <a:lnTo>
                      <a:pt x="3618" y="324"/>
                    </a:lnTo>
                    <a:lnTo>
                      <a:pt x="3618" y="318"/>
                    </a:lnTo>
                    <a:lnTo>
                      <a:pt x="3624" y="318"/>
                    </a:lnTo>
                    <a:lnTo>
                      <a:pt x="3624" y="312"/>
                    </a:lnTo>
                    <a:lnTo>
                      <a:pt x="3630" y="312"/>
                    </a:lnTo>
                    <a:lnTo>
                      <a:pt x="3636" y="312"/>
                    </a:lnTo>
                    <a:lnTo>
                      <a:pt x="3636" y="318"/>
                    </a:lnTo>
                    <a:lnTo>
                      <a:pt x="3636" y="324"/>
                    </a:lnTo>
                    <a:lnTo>
                      <a:pt x="3636" y="330"/>
                    </a:lnTo>
                    <a:lnTo>
                      <a:pt x="3642" y="336"/>
                    </a:lnTo>
                    <a:lnTo>
                      <a:pt x="3642" y="342"/>
                    </a:lnTo>
                    <a:lnTo>
                      <a:pt x="3642" y="348"/>
                    </a:lnTo>
                    <a:lnTo>
                      <a:pt x="3648" y="354"/>
                    </a:lnTo>
                    <a:lnTo>
                      <a:pt x="3648" y="360"/>
                    </a:lnTo>
                    <a:lnTo>
                      <a:pt x="3648" y="366"/>
                    </a:lnTo>
                    <a:lnTo>
                      <a:pt x="3654" y="372"/>
                    </a:lnTo>
                    <a:lnTo>
                      <a:pt x="3654" y="378"/>
                    </a:lnTo>
                    <a:lnTo>
                      <a:pt x="3654" y="384"/>
                    </a:lnTo>
                    <a:lnTo>
                      <a:pt x="3660" y="384"/>
                    </a:lnTo>
                    <a:lnTo>
                      <a:pt x="3660" y="390"/>
                    </a:lnTo>
                    <a:lnTo>
                      <a:pt x="3660" y="396"/>
                    </a:lnTo>
                    <a:lnTo>
                      <a:pt x="3666" y="396"/>
                    </a:lnTo>
                    <a:lnTo>
                      <a:pt x="3666" y="402"/>
                    </a:lnTo>
                    <a:lnTo>
                      <a:pt x="3702" y="432"/>
                    </a:lnTo>
                    <a:lnTo>
                      <a:pt x="3702" y="426"/>
                    </a:lnTo>
                    <a:lnTo>
                      <a:pt x="3708" y="426"/>
                    </a:lnTo>
                    <a:lnTo>
                      <a:pt x="3708" y="420"/>
                    </a:lnTo>
                    <a:lnTo>
                      <a:pt x="3714" y="420"/>
                    </a:lnTo>
                    <a:lnTo>
                      <a:pt x="3714" y="414"/>
                    </a:lnTo>
                    <a:lnTo>
                      <a:pt x="3714" y="408"/>
                    </a:lnTo>
                    <a:lnTo>
                      <a:pt x="3720" y="408"/>
                    </a:lnTo>
                    <a:lnTo>
                      <a:pt x="3720" y="402"/>
                    </a:lnTo>
                    <a:lnTo>
                      <a:pt x="3720" y="396"/>
                    </a:lnTo>
                    <a:lnTo>
                      <a:pt x="3726" y="390"/>
                    </a:lnTo>
                    <a:lnTo>
                      <a:pt x="3726" y="384"/>
                    </a:lnTo>
                    <a:lnTo>
                      <a:pt x="3726" y="378"/>
                    </a:lnTo>
                    <a:lnTo>
                      <a:pt x="3732" y="378"/>
                    </a:lnTo>
                    <a:lnTo>
                      <a:pt x="3732" y="372"/>
                    </a:lnTo>
                    <a:lnTo>
                      <a:pt x="3732" y="366"/>
                    </a:lnTo>
                    <a:lnTo>
                      <a:pt x="3732" y="360"/>
                    </a:lnTo>
                    <a:lnTo>
                      <a:pt x="3738" y="354"/>
                    </a:lnTo>
                    <a:lnTo>
                      <a:pt x="3738" y="348"/>
                    </a:lnTo>
                    <a:lnTo>
                      <a:pt x="3738" y="342"/>
                    </a:lnTo>
                    <a:lnTo>
                      <a:pt x="3744" y="336"/>
                    </a:lnTo>
                    <a:lnTo>
                      <a:pt x="3744" y="330"/>
                    </a:lnTo>
                    <a:lnTo>
                      <a:pt x="3744" y="324"/>
                    </a:lnTo>
                    <a:lnTo>
                      <a:pt x="3750" y="324"/>
                    </a:lnTo>
                    <a:lnTo>
                      <a:pt x="3750" y="318"/>
                    </a:lnTo>
                    <a:lnTo>
                      <a:pt x="3750" y="324"/>
                    </a:lnTo>
                    <a:lnTo>
                      <a:pt x="3756" y="324"/>
                    </a:lnTo>
                    <a:lnTo>
                      <a:pt x="3756" y="330"/>
                    </a:lnTo>
                    <a:lnTo>
                      <a:pt x="3762" y="336"/>
                    </a:lnTo>
                    <a:lnTo>
                      <a:pt x="3762" y="342"/>
                    </a:lnTo>
                    <a:lnTo>
                      <a:pt x="3762" y="348"/>
                    </a:lnTo>
                    <a:lnTo>
                      <a:pt x="3762" y="354"/>
                    </a:lnTo>
                    <a:lnTo>
                      <a:pt x="3768" y="354"/>
                    </a:lnTo>
                    <a:lnTo>
                      <a:pt x="3768" y="360"/>
                    </a:lnTo>
                    <a:lnTo>
                      <a:pt x="3768" y="366"/>
                    </a:lnTo>
                    <a:lnTo>
                      <a:pt x="3768" y="372"/>
                    </a:lnTo>
                    <a:lnTo>
                      <a:pt x="3774" y="372"/>
                    </a:lnTo>
                    <a:lnTo>
                      <a:pt x="3774" y="378"/>
                    </a:lnTo>
                    <a:lnTo>
                      <a:pt x="3774" y="384"/>
                    </a:lnTo>
                    <a:lnTo>
                      <a:pt x="3774" y="390"/>
                    </a:lnTo>
                    <a:lnTo>
                      <a:pt x="3780" y="390"/>
                    </a:lnTo>
                    <a:lnTo>
                      <a:pt x="3780" y="396"/>
                    </a:lnTo>
                    <a:lnTo>
                      <a:pt x="3780" y="402"/>
                    </a:lnTo>
                    <a:lnTo>
                      <a:pt x="3786" y="408"/>
                    </a:lnTo>
                    <a:lnTo>
                      <a:pt x="3786" y="414"/>
                    </a:lnTo>
                    <a:lnTo>
                      <a:pt x="3822" y="444"/>
                    </a:lnTo>
                    <a:lnTo>
                      <a:pt x="3828" y="444"/>
                    </a:lnTo>
                    <a:lnTo>
                      <a:pt x="3828" y="438"/>
                    </a:lnTo>
                    <a:lnTo>
                      <a:pt x="3834" y="438"/>
                    </a:lnTo>
                    <a:lnTo>
                      <a:pt x="3834" y="432"/>
                    </a:lnTo>
                    <a:lnTo>
                      <a:pt x="3834" y="426"/>
                    </a:lnTo>
                    <a:lnTo>
                      <a:pt x="3840" y="426"/>
                    </a:lnTo>
                    <a:lnTo>
                      <a:pt x="3840" y="420"/>
                    </a:lnTo>
                    <a:lnTo>
                      <a:pt x="3840" y="414"/>
                    </a:lnTo>
                    <a:lnTo>
                      <a:pt x="3846" y="414"/>
                    </a:lnTo>
                    <a:lnTo>
                      <a:pt x="3846" y="408"/>
                    </a:lnTo>
                    <a:lnTo>
                      <a:pt x="3846" y="402"/>
                    </a:lnTo>
                    <a:lnTo>
                      <a:pt x="3846" y="396"/>
                    </a:lnTo>
                    <a:lnTo>
                      <a:pt x="3852" y="396"/>
                    </a:lnTo>
                    <a:lnTo>
                      <a:pt x="3852" y="390"/>
                    </a:lnTo>
                    <a:lnTo>
                      <a:pt x="3852" y="384"/>
                    </a:lnTo>
                    <a:lnTo>
                      <a:pt x="3858" y="378"/>
                    </a:lnTo>
                    <a:lnTo>
                      <a:pt x="3858" y="372"/>
                    </a:lnTo>
                    <a:lnTo>
                      <a:pt x="3858" y="366"/>
                    </a:lnTo>
                    <a:lnTo>
                      <a:pt x="3858" y="360"/>
                    </a:lnTo>
                    <a:lnTo>
                      <a:pt x="3864" y="360"/>
                    </a:lnTo>
                    <a:lnTo>
                      <a:pt x="3864" y="354"/>
                    </a:lnTo>
                    <a:lnTo>
                      <a:pt x="3864" y="348"/>
                    </a:lnTo>
                    <a:lnTo>
                      <a:pt x="3864" y="342"/>
                    </a:lnTo>
                    <a:lnTo>
                      <a:pt x="3870" y="342"/>
                    </a:lnTo>
                    <a:lnTo>
                      <a:pt x="3870" y="336"/>
                    </a:lnTo>
                    <a:lnTo>
                      <a:pt x="3876" y="336"/>
                    </a:lnTo>
                    <a:lnTo>
                      <a:pt x="3876" y="342"/>
                    </a:lnTo>
                    <a:lnTo>
                      <a:pt x="3882" y="342"/>
                    </a:lnTo>
                    <a:lnTo>
                      <a:pt x="3882" y="348"/>
                    </a:lnTo>
                    <a:lnTo>
                      <a:pt x="3882" y="354"/>
                    </a:lnTo>
                    <a:lnTo>
                      <a:pt x="3882" y="360"/>
                    </a:lnTo>
                    <a:lnTo>
                      <a:pt x="3888" y="360"/>
                    </a:lnTo>
                    <a:lnTo>
                      <a:pt x="3888" y="366"/>
                    </a:lnTo>
                    <a:lnTo>
                      <a:pt x="3888" y="372"/>
                    </a:lnTo>
                    <a:lnTo>
                      <a:pt x="3888" y="378"/>
                    </a:lnTo>
                    <a:lnTo>
                      <a:pt x="3894" y="384"/>
                    </a:lnTo>
                    <a:lnTo>
                      <a:pt x="3894" y="390"/>
                    </a:lnTo>
                    <a:lnTo>
                      <a:pt x="3894" y="396"/>
                    </a:lnTo>
                    <a:lnTo>
                      <a:pt x="3900" y="396"/>
                    </a:lnTo>
                    <a:lnTo>
                      <a:pt x="3900" y="402"/>
                    </a:lnTo>
                    <a:lnTo>
                      <a:pt x="3900" y="408"/>
                    </a:lnTo>
                    <a:lnTo>
                      <a:pt x="3900" y="414"/>
                    </a:lnTo>
                    <a:lnTo>
                      <a:pt x="3906" y="414"/>
                    </a:lnTo>
                    <a:lnTo>
                      <a:pt x="3906" y="420"/>
                    </a:lnTo>
                    <a:lnTo>
                      <a:pt x="3906" y="426"/>
                    </a:lnTo>
                    <a:lnTo>
                      <a:pt x="3912" y="426"/>
                    </a:lnTo>
                    <a:lnTo>
                      <a:pt x="3948" y="456"/>
                    </a:lnTo>
                    <a:lnTo>
                      <a:pt x="3948" y="450"/>
                    </a:lnTo>
                    <a:lnTo>
                      <a:pt x="3954" y="450"/>
                    </a:lnTo>
                    <a:lnTo>
                      <a:pt x="3954" y="444"/>
                    </a:lnTo>
                    <a:lnTo>
                      <a:pt x="3960" y="438"/>
                    </a:lnTo>
                    <a:lnTo>
                      <a:pt x="3960" y="432"/>
                    </a:lnTo>
                    <a:lnTo>
                      <a:pt x="3966" y="426"/>
                    </a:lnTo>
                    <a:lnTo>
                      <a:pt x="3966" y="420"/>
                    </a:lnTo>
                    <a:lnTo>
                      <a:pt x="3966" y="414"/>
                    </a:lnTo>
                    <a:lnTo>
                      <a:pt x="3972" y="414"/>
                    </a:lnTo>
                    <a:lnTo>
                      <a:pt x="3972" y="408"/>
                    </a:lnTo>
                    <a:lnTo>
                      <a:pt x="3972" y="402"/>
                    </a:lnTo>
                    <a:lnTo>
                      <a:pt x="3972" y="396"/>
                    </a:lnTo>
                    <a:lnTo>
                      <a:pt x="3978" y="396"/>
                    </a:lnTo>
                    <a:lnTo>
                      <a:pt x="3978" y="390"/>
                    </a:lnTo>
                    <a:lnTo>
                      <a:pt x="3978" y="384"/>
                    </a:lnTo>
                    <a:lnTo>
                      <a:pt x="3978" y="378"/>
                    </a:lnTo>
                    <a:lnTo>
                      <a:pt x="3984" y="378"/>
                    </a:lnTo>
                    <a:lnTo>
                      <a:pt x="3984" y="372"/>
                    </a:lnTo>
                    <a:lnTo>
                      <a:pt x="3984" y="366"/>
                    </a:lnTo>
                    <a:lnTo>
                      <a:pt x="3990" y="360"/>
                    </a:lnTo>
                    <a:lnTo>
                      <a:pt x="3990" y="354"/>
                    </a:lnTo>
                    <a:lnTo>
                      <a:pt x="3990" y="348"/>
                    </a:lnTo>
                    <a:lnTo>
                      <a:pt x="3996" y="348"/>
                    </a:lnTo>
                    <a:lnTo>
                      <a:pt x="4002" y="348"/>
                    </a:lnTo>
                    <a:lnTo>
                      <a:pt x="4002" y="354"/>
                    </a:lnTo>
                    <a:lnTo>
                      <a:pt x="4002" y="360"/>
                    </a:lnTo>
                    <a:lnTo>
                      <a:pt x="4008" y="360"/>
                    </a:lnTo>
                    <a:lnTo>
                      <a:pt x="4008" y="366"/>
                    </a:lnTo>
                    <a:lnTo>
                      <a:pt x="4008" y="372"/>
                    </a:lnTo>
                    <a:lnTo>
                      <a:pt x="4008" y="378"/>
                    </a:lnTo>
                    <a:lnTo>
                      <a:pt x="4014" y="384"/>
                    </a:lnTo>
                    <a:lnTo>
                      <a:pt x="4014" y="390"/>
                    </a:lnTo>
                    <a:lnTo>
                      <a:pt x="4014" y="396"/>
                    </a:lnTo>
                    <a:lnTo>
                      <a:pt x="4020" y="402"/>
                    </a:lnTo>
                    <a:lnTo>
                      <a:pt x="4020" y="408"/>
                    </a:lnTo>
                    <a:lnTo>
                      <a:pt x="4020" y="414"/>
                    </a:lnTo>
                    <a:lnTo>
                      <a:pt x="4026" y="414"/>
                    </a:lnTo>
                    <a:lnTo>
                      <a:pt x="4026" y="420"/>
                    </a:lnTo>
                    <a:lnTo>
                      <a:pt x="4026" y="426"/>
                    </a:lnTo>
                    <a:lnTo>
                      <a:pt x="4032" y="432"/>
                    </a:lnTo>
                    <a:lnTo>
                      <a:pt x="4032" y="438"/>
                    </a:lnTo>
                    <a:lnTo>
                      <a:pt x="4068" y="462"/>
                    </a:lnTo>
                    <a:lnTo>
                      <a:pt x="4074" y="462"/>
                    </a:lnTo>
                    <a:lnTo>
                      <a:pt x="4074" y="456"/>
                    </a:lnTo>
                    <a:lnTo>
                      <a:pt x="4080" y="456"/>
                    </a:lnTo>
                    <a:lnTo>
                      <a:pt x="4080" y="450"/>
                    </a:lnTo>
                    <a:lnTo>
                      <a:pt x="4080" y="444"/>
                    </a:lnTo>
                    <a:lnTo>
                      <a:pt x="4086" y="444"/>
                    </a:lnTo>
                    <a:lnTo>
                      <a:pt x="4086" y="438"/>
                    </a:lnTo>
                    <a:lnTo>
                      <a:pt x="4086" y="432"/>
                    </a:lnTo>
                    <a:lnTo>
                      <a:pt x="4092" y="432"/>
                    </a:lnTo>
                    <a:lnTo>
                      <a:pt x="4092" y="426"/>
                    </a:lnTo>
                    <a:lnTo>
                      <a:pt x="4092" y="420"/>
                    </a:lnTo>
                    <a:lnTo>
                      <a:pt x="4092" y="414"/>
                    </a:lnTo>
                    <a:lnTo>
                      <a:pt x="4098" y="414"/>
                    </a:lnTo>
                    <a:lnTo>
                      <a:pt x="4098" y="408"/>
                    </a:lnTo>
                    <a:lnTo>
                      <a:pt x="4098" y="402"/>
                    </a:lnTo>
                    <a:lnTo>
                      <a:pt x="4104" y="396"/>
                    </a:lnTo>
                    <a:lnTo>
                      <a:pt x="4104" y="390"/>
                    </a:lnTo>
                    <a:lnTo>
                      <a:pt x="4104" y="384"/>
                    </a:lnTo>
                    <a:lnTo>
                      <a:pt x="4104" y="378"/>
                    </a:lnTo>
                    <a:lnTo>
                      <a:pt x="4110" y="378"/>
                    </a:lnTo>
                    <a:lnTo>
                      <a:pt x="4110" y="372"/>
                    </a:lnTo>
                    <a:lnTo>
                      <a:pt x="4110" y="366"/>
                    </a:lnTo>
                    <a:lnTo>
                      <a:pt x="4116" y="360"/>
                    </a:lnTo>
                    <a:lnTo>
                      <a:pt x="4122" y="360"/>
                    </a:lnTo>
                    <a:lnTo>
                      <a:pt x="4122" y="366"/>
                    </a:lnTo>
                    <a:lnTo>
                      <a:pt x="4128" y="366"/>
                    </a:lnTo>
                    <a:lnTo>
                      <a:pt x="4128" y="372"/>
                    </a:lnTo>
                    <a:lnTo>
                      <a:pt x="4128" y="378"/>
                    </a:lnTo>
                    <a:lnTo>
                      <a:pt x="4128" y="384"/>
                    </a:lnTo>
                    <a:lnTo>
                      <a:pt x="4134" y="384"/>
                    </a:lnTo>
                    <a:lnTo>
                      <a:pt x="4134" y="390"/>
                    </a:lnTo>
                    <a:lnTo>
                      <a:pt x="4134" y="396"/>
                    </a:lnTo>
                    <a:lnTo>
                      <a:pt x="4134" y="402"/>
                    </a:lnTo>
                    <a:lnTo>
                      <a:pt x="4140" y="402"/>
                    </a:lnTo>
                    <a:lnTo>
                      <a:pt x="4140" y="408"/>
                    </a:lnTo>
                    <a:lnTo>
                      <a:pt x="4140" y="414"/>
                    </a:lnTo>
                    <a:lnTo>
                      <a:pt x="4140" y="420"/>
                    </a:lnTo>
                    <a:lnTo>
                      <a:pt x="4146" y="420"/>
                    </a:lnTo>
                    <a:lnTo>
                      <a:pt x="4146" y="426"/>
                    </a:lnTo>
                    <a:lnTo>
                      <a:pt x="4146" y="432"/>
                    </a:lnTo>
                    <a:lnTo>
                      <a:pt x="4152" y="438"/>
                    </a:lnTo>
                    <a:lnTo>
                      <a:pt x="4152" y="444"/>
                    </a:lnTo>
                    <a:lnTo>
                      <a:pt x="4152" y="450"/>
                    </a:lnTo>
                    <a:lnTo>
                      <a:pt x="4194" y="474"/>
                    </a:lnTo>
                    <a:lnTo>
                      <a:pt x="4194" y="468"/>
                    </a:lnTo>
                    <a:lnTo>
                      <a:pt x="4200" y="468"/>
                    </a:lnTo>
                    <a:lnTo>
                      <a:pt x="4200" y="462"/>
                    </a:lnTo>
                    <a:lnTo>
                      <a:pt x="4206" y="456"/>
                    </a:lnTo>
                    <a:lnTo>
                      <a:pt x="4206" y="450"/>
                    </a:lnTo>
                    <a:lnTo>
                      <a:pt x="4212" y="450"/>
                    </a:lnTo>
                    <a:lnTo>
                      <a:pt x="4212" y="444"/>
                    </a:lnTo>
                    <a:lnTo>
                      <a:pt x="4212" y="438"/>
                    </a:lnTo>
                    <a:lnTo>
                      <a:pt x="4218" y="432"/>
                    </a:lnTo>
                    <a:lnTo>
                      <a:pt x="4218" y="426"/>
                    </a:lnTo>
                    <a:lnTo>
                      <a:pt x="4218" y="420"/>
                    </a:lnTo>
                    <a:lnTo>
                      <a:pt x="4224" y="414"/>
                    </a:lnTo>
                    <a:lnTo>
                      <a:pt x="4224" y="408"/>
                    </a:lnTo>
                    <a:lnTo>
                      <a:pt x="4224" y="402"/>
                    </a:lnTo>
                    <a:lnTo>
                      <a:pt x="4230" y="396"/>
                    </a:lnTo>
                    <a:lnTo>
                      <a:pt x="4230" y="390"/>
                    </a:lnTo>
                    <a:lnTo>
                      <a:pt x="4230" y="384"/>
                    </a:lnTo>
                    <a:lnTo>
                      <a:pt x="4236" y="378"/>
                    </a:lnTo>
                    <a:lnTo>
                      <a:pt x="4236" y="372"/>
                    </a:lnTo>
                    <a:lnTo>
                      <a:pt x="4242" y="372"/>
                    </a:lnTo>
                    <a:lnTo>
                      <a:pt x="4248" y="378"/>
                    </a:lnTo>
                    <a:lnTo>
                      <a:pt x="4248" y="384"/>
                    </a:lnTo>
                    <a:lnTo>
                      <a:pt x="4248" y="390"/>
                    </a:lnTo>
                    <a:lnTo>
                      <a:pt x="4254" y="390"/>
                    </a:lnTo>
                    <a:lnTo>
                      <a:pt x="4254" y="396"/>
                    </a:lnTo>
                    <a:lnTo>
                      <a:pt x="4254" y="402"/>
                    </a:lnTo>
                    <a:lnTo>
                      <a:pt x="4254" y="408"/>
                    </a:lnTo>
                    <a:lnTo>
                      <a:pt x="4260" y="408"/>
                    </a:lnTo>
                    <a:lnTo>
                      <a:pt x="4260" y="414"/>
                    </a:lnTo>
                    <a:lnTo>
                      <a:pt x="4260" y="420"/>
                    </a:lnTo>
                    <a:lnTo>
                      <a:pt x="4260" y="426"/>
                    </a:lnTo>
                    <a:lnTo>
                      <a:pt x="4266" y="426"/>
                    </a:lnTo>
                    <a:lnTo>
                      <a:pt x="4266" y="432"/>
                    </a:lnTo>
                    <a:lnTo>
                      <a:pt x="4266" y="438"/>
                    </a:lnTo>
                    <a:lnTo>
                      <a:pt x="4272" y="438"/>
                    </a:lnTo>
                    <a:lnTo>
                      <a:pt x="4272" y="444"/>
                    </a:lnTo>
                    <a:lnTo>
                      <a:pt x="4272" y="450"/>
                    </a:lnTo>
                    <a:lnTo>
                      <a:pt x="4278" y="456"/>
                    </a:lnTo>
                    <a:lnTo>
                      <a:pt x="4314" y="486"/>
                    </a:lnTo>
                    <a:lnTo>
                      <a:pt x="4314" y="480"/>
                    </a:lnTo>
                    <a:lnTo>
                      <a:pt x="4320" y="480"/>
                    </a:lnTo>
                    <a:lnTo>
                      <a:pt x="4320" y="474"/>
                    </a:lnTo>
                    <a:lnTo>
                      <a:pt x="4326" y="474"/>
                    </a:lnTo>
                    <a:lnTo>
                      <a:pt x="4326" y="468"/>
                    </a:lnTo>
                    <a:lnTo>
                      <a:pt x="4326" y="462"/>
                    </a:lnTo>
                    <a:lnTo>
                      <a:pt x="4332" y="462"/>
                    </a:lnTo>
                    <a:lnTo>
                      <a:pt x="4332" y="456"/>
                    </a:lnTo>
                    <a:lnTo>
                      <a:pt x="4332" y="450"/>
                    </a:lnTo>
                    <a:lnTo>
                      <a:pt x="4338" y="450"/>
                    </a:lnTo>
                    <a:lnTo>
                      <a:pt x="4338" y="444"/>
                    </a:lnTo>
                    <a:lnTo>
                      <a:pt x="4338" y="438"/>
                    </a:lnTo>
                    <a:lnTo>
                      <a:pt x="4338" y="432"/>
                    </a:lnTo>
                    <a:lnTo>
                      <a:pt x="4344" y="432"/>
                    </a:lnTo>
                    <a:lnTo>
                      <a:pt x="4344" y="426"/>
                    </a:lnTo>
                    <a:lnTo>
                      <a:pt x="4344" y="420"/>
                    </a:lnTo>
                    <a:lnTo>
                      <a:pt x="4350" y="414"/>
                    </a:lnTo>
                    <a:lnTo>
                      <a:pt x="4350" y="408"/>
                    </a:lnTo>
                    <a:lnTo>
                      <a:pt x="4350" y="402"/>
                    </a:lnTo>
                    <a:lnTo>
                      <a:pt x="4350" y="396"/>
                    </a:lnTo>
                    <a:lnTo>
                      <a:pt x="4356" y="396"/>
                    </a:lnTo>
                    <a:lnTo>
                      <a:pt x="4356" y="390"/>
                    </a:lnTo>
                    <a:lnTo>
                      <a:pt x="4356" y="384"/>
                    </a:lnTo>
                    <a:lnTo>
                      <a:pt x="4362" y="384"/>
                    </a:lnTo>
                    <a:lnTo>
                      <a:pt x="4362" y="378"/>
                    </a:lnTo>
                    <a:lnTo>
                      <a:pt x="4368" y="378"/>
                    </a:lnTo>
                    <a:lnTo>
                      <a:pt x="4368" y="384"/>
                    </a:lnTo>
                    <a:lnTo>
                      <a:pt x="4368" y="390"/>
                    </a:lnTo>
                    <a:lnTo>
                      <a:pt x="4374" y="390"/>
                    </a:lnTo>
                    <a:lnTo>
                      <a:pt x="4374" y="396"/>
                    </a:lnTo>
                    <a:lnTo>
                      <a:pt x="4374" y="402"/>
                    </a:lnTo>
                    <a:lnTo>
                      <a:pt x="4380" y="408"/>
                    </a:lnTo>
                    <a:lnTo>
                      <a:pt x="4380" y="414"/>
                    </a:lnTo>
                    <a:lnTo>
                      <a:pt x="4380" y="420"/>
                    </a:lnTo>
                    <a:lnTo>
                      <a:pt x="4380" y="426"/>
                    </a:lnTo>
                    <a:lnTo>
                      <a:pt x="4386" y="426"/>
                    </a:lnTo>
                    <a:lnTo>
                      <a:pt x="4386" y="432"/>
                    </a:lnTo>
                    <a:lnTo>
                      <a:pt x="4386" y="438"/>
                    </a:lnTo>
                    <a:lnTo>
                      <a:pt x="4392" y="444"/>
                    </a:lnTo>
                    <a:lnTo>
                      <a:pt x="4392" y="450"/>
                    </a:lnTo>
                    <a:lnTo>
                      <a:pt x="4392" y="456"/>
                    </a:lnTo>
                    <a:lnTo>
                      <a:pt x="4398" y="456"/>
                    </a:lnTo>
                    <a:lnTo>
                      <a:pt x="4398" y="462"/>
                    </a:lnTo>
                    <a:lnTo>
                      <a:pt x="4398" y="468"/>
                    </a:lnTo>
                    <a:lnTo>
                      <a:pt x="4434" y="492"/>
                    </a:lnTo>
                    <a:lnTo>
                      <a:pt x="4440" y="492"/>
                    </a:lnTo>
                    <a:lnTo>
                      <a:pt x="4440" y="486"/>
                    </a:lnTo>
                    <a:lnTo>
                      <a:pt x="4446" y="486"/>
                    </a:lnTo>
                    <a:lnTo>
                      <a:pt x="4446" y="480"/>
                    </a:lnTo>
                    <a:lnTo>
                      <a:pt x="4446" y="474"/>
                    </a:lnTo>
                    <a:lnTo>
                      <a:pt x="4452" y="474"/>
                    </a:lnTo>
                    <a:lnTo>
                      <a:pt x="4452" y="468"/>
                    </a:lnTo>
                    <a:lnTo>
                      <a:pt x="4458" y="462"/>
                    </a:lnTo>
                    <a:lnTo>
                      <a:pt x="4458" y="456"/>
                    </a:lnTo>
                    <a:lnTo>
                      <a:pt x="4458" y="450"/>
                    </a:lnTo>
                    <a:lnTo>
                      <a:pt x="4464" y="450"/>
                    </a:lnTo>
                    <a:lnTo>
                      <a:pt x="4464" y="444"/>
                    </a:lnTo>
                    <a:lnTo>
                      <a:pt x="4464" y="438"/>
                    </a:lnTo>
                    <a:lnTo>
                      <a:pt x="4464" y="432"/>
                    </a:lnTo>
                    <a:lnTo>
                      <a:pt x="4470" y="432"/>
                    </a:lnTo>
                    <a:lnTo>
                      <a:pt x="4470" y="426"/>
                    </a:lnTo>
                    <a:lnTo>
                      <a:pt x="4470" y="420"/>
                    </a:lnTo>
                    <a:lnTo>
                      <a:pt x="4470" y="414"/>
                    </a:lnTo>
                    <a:lnTo>
                      <a:pt x="4476" y="414"/>
                    </a:lnTo>
                    <a:lnTo>
                      <a:pt x="4476" y="408"/>
                    </a:lnTo>
                    <a:lnTo>
                      <a:pt x="4476" y="402"/>
                    </a:lnTo>
                    <a:lnTo>
                      <a:pt x="4482" y="396"/>
                    </a:lnTo>
                    <a:lnTo>
                      <a:pt x="4482" y="390"/>
                    </a:lnTo>
                    <a:lnTo>
                      <a:pt x="4488" y="390"/>
                    </a:lnTo>
                    <a:lnTo>
                      <a:pt x="4488" y="396"/>
                    </a:lnTo>
                    <a:lnTo>
                      <a:pt x="4494" y="396"/>
                    </a:lnTo>
                    <a:lnTo>
                      <a:pt x="4494" y="402"/>
                    </a:lnTo>
                    <a:lnTo>
                      <a:pt x="4494" y="408"/>
                    </a:lnTo>
                    <a:lnTo>
                      <a:pt x="4494" y="414"/>
                    </a:lnTo>
                    <a:lnTo>
                      <a:pt x="4500" y="414"/>
                    </a:lnTo>
                    <a:lnTo>
                      <a:pt x="4500" y="420"/>
                    </a:lnTo>
                    <a:lnTo>
                      <a:pt x="4500" y="426"/>
                    </a:lnTo>
                    <a:lnTo>
                      <a:pt x="4506" y="432"/>
                    </a:lnTo>
                    <a:lnTo>
                      <a:pt x="4506" y="438"/>
                    </a:lnTo>
                    <a:lnTo>
                      <a:pt x="4506" y="444"/>
                    </a:lnTo>
                    <a:lnTo>
                      <a:pt x="4512" y="450"/>
                    </a:lnTo>
                    <a:lnTo>
                      <a:pt x="4512" y="456"/>
                    </a:lnTo>
                    <a:lnTo>
                      <a:pt x="4512" y="462"/>
                    </a:lnTo>
                    <a:lnTo>
                      <a:pt x="4518" y="462"/>
                    </a:lnTo>
                    <a:lnTo>
                      <a:pt x="4518" y="468"/>
                    </a:lnTo>
                    <a:lnTo>
                      <a:pt x="4518" y="474"/>
                    </a:lnTo>
                    <a:lnTo>
                      <a:pt x="4524" y="474"/>
                    </a:lnTo>
                    <a:lnTo>
                      <a:pt x="4560" y="504"/>
                    </a:lnTo>
                    <a:lnTo>
                      <a:pt x="4560" y="498"/>
                    </a:lnTo>
                    <a:lnTo>
                      <a:pt x="4566" y="498"/>
                    </a:lnTo>
                    <a:lnTo>
                      <a:pt x="4566" y="492"/>
                    </a:lnTo>
                    <a:lnTo>
                      <a:pt x="4572" y="492"/>
                    </a:lnTo>
                    <a:lnTo>
                      <a:pt x="4572" y="486"/>
                    </a:lnTo>
                    <a:lnTo>
                      <a:pt x="4572" y="480"/>
                    </a:lnTo>
                    <a:lnTo>
                      <a:pt x="4578" y="480"/>
                    </a:lnTo>
                    <a:lnTo>
                      <a:pt x="4578" y="474"/>
                    </a:lnTo>
                    <a:lnTo>
                      <a:pt x="4578" y="468"/>
                    </a:lnTo>
                    <a:lnTo>
                      <a:pt x="4584" y="468"/>
                    </a:lnTo>
                    <a:lnTo>
                      <a:pt x="4584" y="462"/>
                    </a:lnTo>
                    <a:lnTo>
                      <a:pt x="4584" y="456"/>
                    </a:lnTo>
                    <a:lnTo>
                      <a:pt x="4584" y="450"/>
                    </a:lnTo>
                    <a:lnTo>
                      <a:pt x="4590" y="450"/>
                    </a:lnTo>
                    <a:lnTo>
                      <a:pt x="4590" y="444"/>
                    </a:lnTo>
                    <a:lnTo>
                      <a:pt x="4590" y="438"/>
                    </a:lnTo>
                    <a:lnTo>
                      <a:pt x="4596" y="432"/>
                    </a:lnTo>
                    <a:lnTo>
                      <a:pt x="4596" y="426"/>
                    </a:lnTo>
                    <a:lnTo>
                      <a:pt x="4596" y="420"/>
                    </a:lnTo>
                    <a:lnTo>
                      <a:pt x="4602" y="414"/>
                    </a:lnTo>
                    <a:lnTo>
                      <a:pt x="4602" y="408"/>
                    </a:lnTo>
                    <a:lnTo>
                      <a:pt x="4602" y="402"/>
                    </a:lnTo>
                    <a:lnTo>
                      <a:pt x="4608" y="402"/>
                    </a:lnTo>
                    <a:lnTo>
                      <a:pt x="4614" y="402"/>
                    </a:lnTo>
                    <a:lnTo>
                      <a:pt x="4614" y="408"/>
                    </a:lnTo>
                    <a:lnTo>
                      <a:pt x="4614" y="414"/>
                    </a:lnTo>
                    <a:lnTo>
                      <a:pt x="4620" y="414"/>
                    </a:lnTo>
                    <a:lnTo>
                      <a:pt x="4620" y="420"/>
                    </a:lnTo>
                    <a:lnTo>
                      <a:pt x="4620" y="426"/>
                    </a:lnTo>
                    <a:lnTo>
                      <a:pt x="4626" y="432"/>
                    </a:lnTo>
                    <a:lnTo>
                      <a:pt x="4626" y="438"/>
                    </a:lnTo>
                    <a:lnTo>
                      <a:pt x="4626" y="444"/>
                    </a:lnTo>
                    <a:lnTo>
                      <a:pt x="4626" y="450"/>
                    </a:lnTo>
                    <a:lnTo>
                      <a:pt x="4632" y="450"/>
                    </a:lnTo>
                    <a:lnTo>
                      <a:pt x="4632" y="456"/>
                    </a:lnTo>
                    <a:lnTo>
                      <a:pt x="4632" y="462"/>
                    </a:lnTo>
                    <a:lnTo>
                      <a:pt x="4638" y="468"/>
                    </a:lnTo>
                    <a:lnTo>
                      <a:pt x="4638" y="474"/>
                    </a:lnTo>
                    <a:lnTo>
                      <a:pt x="4644" y="480"/>
                    </a:lnTo>
                    <a:lnTo>
                      <a:pt x="4644" y="486"/>
                    </a:lnTo>
                    <a:lnTo>
                      <a:pt x="4680" y="510"/>
                    </a:lnTo>
                    <a:lnTo>
                      <a:pt x="4686" y="504"/>
                    </a:lnTo>
                    <a:lnTo>
                      <a:pt x="4686" y="498"/>
                    </a:lnTo>
                    <a:lnTo>
                      <a:pt x="4692" y="498"/>
                    </a:lnTo>
                    <a:lnTo>
                      <a:pt x="4692" y="492"/>
                    </a:lnTo>
                    <a:lnTo>
                      <a:pt x="4698" y="492"/>
                    </a:lnTo>
                    <a:lnTo>
                      <a:pt x="4698" y="486"/>
                    </a:lnTo>
                    <a:lnTo>
                      <a:pt x="4698" y="480"/>
                    </a:lnTo>
                    <a:lnTo>
                      <a:pt x="4704" y="480"/>
                    </a:lnTo>
                  </a:path>
                </a:pathLst>
              </a:custGeom>
              <a:noFill/>
              <a:ln w="9525">
                <a:solidFill>
                  <a:srgbClr val="FF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988" name="Rectangle 56"/>
              <p:cNvSpPr>
                <a:spLocks noChangeArrowheads="1"/>
              </p:cNvSpPr>
              <p:nvPr/>
            </p:nvSpPr>
            <p:spPr bwMode="auto">
              <a:xfrm>
                <a:off x="597" y="2183"/>
                <a:ext cx="288" cy="1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800" b="1">
                    <a:solidFill>
                      <a:srgbClr val="FF0000"/>
                    </a:solidFill>
                    <a:latin typeface="Arial" pitchFamily="34" charset="0"/>
                  </a:rPr>
                  <a:t>Ax_bet</a:t>
                </a:r>
                <a:endParaRPr lang="en-US"/>
              </a:p>
            </p:txBody>
          </p:sp>
          <p:sp>
            <p:nvSpPr>
              <p:cNvPr id="989" name="Freeform 57"/>
              <p:cNvSpPr>
                <a:spLocks/>
              </p:cNvSpPr>
              <p:nvPr/>
            </p:nvSpPr>
            <p:spPr bwMode="auto">
              <a:xfrm>
                <a:off x="369" y="1031"/>
                <a:ext cx="4704" cy="510"/>
              </a:xfrm>
              <a:custGeom>
                <a:avLst/>
                <a:gdLst>
                  <a:gd name="T0" fmla="*/ 72 w 4704"/>
                  <a:gd name="T1" fmla="*/ 114 h 510"/>
                  <a:gd name="T2" fmla="*/ 144 w 4704"/>
                  <a:gd name="T3" fmla="*/ 138 h 510"/>
                  <a:gd name="T4" fmla="*/ 210 w 4704"/>
                  <a:gd name="T5" fmla="*/ 156 h 510"/>
                  <a:gd name="T6" fmla="*/ 264 w 4704"/>
                  <a:gd name="T7" fmla="*/ 144 h 510"/>
                  <a:gd name="T8" fmla="*/ 336 w 4704"/>
                  <a:gd name="T9" fmla="*/ 144 h 510"/>
                  <a:gd name="T10" fmla="*/ 408 w 4704"/>
                  <a:gd name="T11" fmla="*/ 138 h 510"/>
                  <a:gd name="T12" fmla="*/ 474 w 4704"/>
                  <a:gd name="T13" fmla="*/ 126 h 510"/>
                  <a:gd name="T14" fmla="*/ 546 w 4704"/>
                  <a:gd name="T15" fmla="*/ 126 h 510"/>
                  <a:gd name="T16" fmla="*/ 618 w 4704"/>
                  <a:gd name="T17" fmla="*/ 114 h 510"/>
                  <a:gd name="T18" fmla="*/ 684 w 4704"/>
                  <a:gd name="T19" fmla="*/ 114 h 510"/>
                  <a:gd name="T20" fmla="*/ 756 w 4704"/>
                  <a:gd name="T21" fmla="*/ 120 h 510"/>
                  <a:gd name="T22" fmla="*/ 828 w 4704"/>
                  <a:gd name="T23" fmla="*/ 126 h 510"/>
                  <a:gd name="T24" fmla="*/ 894 w 4704"/>
                  <a:gd name="T25" fmla="*/ 150 h 510"/>
                  <a:gd name="T26" fmla="*/ 966 w 4704"/>
                  <a:gd name="T27" fmla="*/ 180 h 510"/>
                  <a:gd name="T28" fmla="*/ 1038 w 4704"/>
                  <a:gd name="T29" fmla="*/ 204 h 510"/>
                  <a:gd name="T30" fmla="*/ 1110 w 4704"/>
                  <a:gd name="T31" fmla="*/ 234 h 510"/>
                  <a:gd name="T32" fmla="*/ 1176 w 4704"/>
                  <a:gd name="T33" fmla="*/ 258 h 510"/>
                  <a:gd name="T34" fmla="*/ 1248 w 4704"/>
                  <a:gd name="T35" fmla="*/ 282 h 510"/>
                  <a:gd name="T36" fmla="*/ 1320 w 4704"/>
                  <a:gd name="T37" fmla="*/ 306 h 510"/>
                  <a:gd name="T38" fmla="*/ 1386 w 4704"/>
                  <a:gd name="T39" fmla="*/ 324 h 510"/>
                  <a:gd name="T40" fmla="*/ 1440 w 4704"/>
                  <a:gd name="T41" fmla="*/ 306 h 510"/>
                  <a:gd name="T42" fmla="*/ 1512 w 4704"/>
                  <a:gd name="T43" fmla="*/ 306 h 510"/>
                  <a:gd name="T44" fmla="*/ 1584 w 4704"/>
                  <a:gd name="T45" fmla="*/ 306 h 510"/>
                  <a:gd name="T46" fmla="*/ 1650 w 4704"/>
                  <a:gd name="T47" fmla="*/ 294 h 510"/>
                  <a:gd name="T48" fmla="*/ 1722 w 4704"/>
                  <a:gd name="T49" fmla="*/ 240 h 510"/>
                  <a:gd name="T50" fmla="*/ 1794 w 4704"/>
                  <a:gd name="T51" fmla="*/ 18 h 510"/>
                  <a:gd name="T52" fmla="*/ 1884 w 4704"/>
                  <a:gd name="T53" fmla="*/ 144 h 510"/>
                  <a:gd name="T54" fmla="*/ 1938 w 4704"/>
                  <a:gd name="T55" fmla="*/ 132 h 510"/>
                  <a:gd name="T56" fmla="*/ 2028 w 4704"/>
                  <a:gd name="T57" fmla="*/ 72 h 510"/>
                  <a:gd name="T58" fmla="*/ 2118 w 4704"/>
                  <a:gd name="T59" fmla="*/ 210 h 510"/>
                  <a:gd name="T60" fmla="*/ 2178 w 4704"/>
                  <a:gd name="T61" fmla="*/ 144 h 510"/>
                  <a:gd name="T62" fmla="*/ 2268 w 4704"/>
                  <a:gd name="T63" fmla="*/ 150 h 510"/>
                  <a:gd name="T64" fmla="*/ 2358 w 4704"/>
                  <a:gd name="T65" fmla="*/ 270 h 510"/>
                  <a:gd name="T66" fmla="*/ 2412 w 4704"/>
                  <a:gd name="T67" fmla="*/ 162 h 510"/>
                  <a:gd name="T68" fmla="*/ 2502 w 4704"/>
                  <a:gd name="T69" fmla="*/ 222 h 510"/>
                  <a:gd name="T70" fmla="*/ 2562 w 4704"/>
                  <a:gd name="T71" fmla="*/ 264 h 510"/>
                  <a:gd name="T72" fmla="*/ 2652 w 4704"/>
                  <a:gd name="T73" fmla="*/ 180 h 510"/>
                  <a:gd name="T74" fmla="*/ 2742 w 4704"/>
                  <a:gd name="T75" fmla="*/ 282 h 510"/>
                  <a:gd name="T76" fmla="*/ 2796 w 4704"/>
                  <a:gd name="T77" fmla="*/ 276 h 510"/>
                  <a:gd name="T78" fmla="*/ 2886 w 4704"/>
                  <a:gd name="T79" fmla="*/ 222 h 510"/>
                  <a:gd name="T80" fmla="*/ 2976 w 4704"/>
                  <a:gd name="T81" fmla="*/ 336 h 510"/>
                  <a:gd name="T82" fmla="*/ 3036 w 4704"/>
                  <a:gd name="T83" fmla="*/ 276 h 510"/>
                  <a:gd name="T84" fmla="*/ 3126 w 4704"/>
                  <a:gd name="T85" fmla="*/ 276 h 510"/>
                  <a:gd name="T86" fmla="*/ 3216 w 4704"/>
                  <a:gd name="T87" fmla="*/ 384 h 510"/>
                  <a:gd name="T88" fmla="*/ 3270 w 4704"/>
                  <a:gd name="T89" fmla="*/ 288 h 510"/>
                  <a:gd name="T90" fmla="*/ 3360 w 4704"/>
                  <a:gd name="T91" fmla="*/ 336 h 510"/>
                  <a:gd name="T92" fmla="*/ 3420 w 4704"/>
                  <a:gd name="T93" fmla="*/ 372 h 510"/>
                  <a:gd name="T94" fmla="*/ 3510 w 4704"/>
                  <a:gd name="T95" fmla="*/ 294 h 510"/>
                  <a:gd name="T96" fmla="*/ 3600 w 4704"/>
                  <a:gd name="T97" fmla="*/ 390 h 510"/>
                  <a:gd name="T98" fmla="*/ 3654 w 4704"/>
                  <a:gd name="T99" fmla="*/ 378 h 510"/>
                  <a:gd name="T100" fmla="*/ 3744 w 4704"/>
                  <a:gd name="T101" fmla="*/ 324 h 510"/>
                  <a:gd name="T102" fmla="*/ 3834 w 4704"/>
                  <a:gd name="T103" fmla="*/ 426 h 510"/>
                  <a:gd name="T104" fmla="*/ 3888 w 4704"/>
                  <a:gd name="T105" fmla="*/ 378 h 510"/>
                  <a:gd name="T106" fmla="*/ 3984 w 4704"/>
                  <a:gd name="T107" fmla="*/ 372 h 510"/>
                  <a:gd name="T108" fmla="*/ 4074 w 4704"/>
                  <a:gd name="T109" fmla="*/ 462 h 510"/>
                  <a:gd name="T110" fmla="*/ 4128 w 4704"/>
                  <a:gd name="T111" fmla="*/ 378 h 510"/>
                  <a:gd name="T112" fmla="*/ 4218 w 4704"/>
                  <a:gd name="T113" fmla="*/ 426 h 510"/>
                  <a:gd name="T114" fmla="*/ 4272 w 4704"/>
                  <a:gd name="T115" fmla="*/ 450 h 510"/>
                  <a:gd name="T116" fmla="*/ 4368 w 4704"/>
                  <a:gd name="T117" fmla="*/ 378 h 510"/>
                  <a:gd name="T118" fmla="*/ 4458 w 4704"/>
                  <a:gd name="T119" fmla="*/ 462 h 510"/>
                  <a:gd name="T120" fmla="*/ 4512 w 4704"/>
                  <a:gd name="T121" fmla="*/ 456 h 510"/>
                  <a:gd name="T122" fmla="*/ 4602 w 4704"/>
                  <a:gd name="T123" fmla="*/ 408 h 510"/>
                  <a:gd name="T124" fmla="*/ 4692 w 4704"/>
                  <a:gd name="T125" fmla="*/ 492 h 510"/>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4704"/>
                  <a:gd name="T190" fmla="*/ 0 h 510"/>
                  <a:gd name="T191" fmla="*/ 4704 w 4704"/>
                  <a:gd name="T192" fmla="*/ 510 h 510"/>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4704" h="510">
                    <a:moveTo>
                      <a:pt x="0" y="108"/>
                    </a:moveTo>
                    <a:lnTo>
                      <a:pt x="0" y="102"/>
                    </a:lnTo>
                    <a:lnTo>
                      <a:pt x="0" y="96"/>
                    </a:lnTo>
                    <a:lnTo>
                      <a:pt x="0" y="90"/>
                    </a:lnTo>
                    <a:lnTo>
                      <a:pt x="0" y="84"/>
                    </a:lnTo>
                    <a:lnTo>
                      <a:pt x="6" y="78"/>
                    </a:lnTo>
                    <a:lnTo>
                      <a:pt x="6" y="72"/>
                    </a:lnTo>
                    <a:lnTo>
                      <a:pt x="6" y="66"/>
                    </a:lnTo>
                    <a:lnTo>
                      <a:pt x="6" y="60"/>
                    </a:lnTo>
                    <a:lnTo>
                      <a:pt x="6" y="48"/>
                    </a:lnTo>
                    <a:lnTo>
                      <a:pt x="12" y="48"/>
                    </a:lnTo>
                    <a:lnTo>
                      <a:pt x="12" y="42"/>
                    </a:lnTo>
                    <a:lnTo>
                      <a:pt x="12" y="36"/>
                    </a:lnTo>
                    <a:lnTo>
                      <a:pt x="12" y="30"/>
                    </a:lnTo>
                    <a:lnTo>
                      <a:pt x="12" y="24"/>
                    </a:lnTo>
                    <a:lnTo>
                      <a:pt x="12" y="18"/>
                    </a:lnTo>
                    <a:lnTo>
                      <a:pt x="12" y="12"/>
                    </a:lnTo>
                    <a:lnTo>
                      <a:pt x="18" y="12"/>
                    </a:lnTo>
                    <a:lnTo>
                      <a:pt x="18" y="6"/>
                    </a:lnTo>
                    <a:lnTo>
                      <a:pt x="18" y="0"/>
                    </a:lnTo>
                    <a:lnTo>
                      <a:pt x="24" y="0"/>
                    </a:lnTo>
                    <a:lnTo>
                      <a:pt x="24" y="6"/>
                    </a:lnTo>
                    <a:lnTo>
                      <a:pt x="24" y="12"/>
                    </a:lnTo>
                    <a:lnTo>
                      <a:pt x="30" y="18"/>
                    </a:lnTo>
                    <a:lnTo>
                      <a:pt x="30" y="24"/>
                    </a:lnTo>
                    <a:lnTo>
                      <a:pt x="30" y="30"/>
                    </a:lnTo>
                    <a:lnTo>
                      <a:pt x="30" y="42"/>
                    </a:lnTo>
                    <a:lnTo>
                      <a:pt x="30" y="48"/>
                    </a:lnTo>
                    <a:lnTo>
                      <a:pt x="36" y="54"/>
                    </a:lnTo>
                    <a:lnTo>
                      <a:pt x="36" y="60"/>
                    </a:lnTo>
                    <a:lnTo>
                      <a:pt x="36" y="66"/>
                    </a:lnTo>
                    <a:lnTo>
                      <a:pt x="36" y="72"/>
                    </a:lnTo>
                    <a:lnTo>
                      <a:pt x="36" y="78"/>
                    </a:lnTo>
                    <a:lnTo>
                      <a:pt x="36" y="84"/>
                    </a:lnTo>
                    <a:lnTo>
                      <a:pt x="42" y="90"/>
                    </a:lnTo>
                    <a:lnTo>
                      <a:pt x="42" y="96"/>
                    </a:lnTo>
                    <a:lnTo>
                      <a:pt x="42" y="102"/>
                    </a:lnTo>
                    <a:lnTo>
                      <a:pt x="42" y="108"/>
                    </a:lnTo>
                    <a:lnTo>
                      <a:pt x="42" y="114"/>
                    </a:lnTo>
                    <a:lnTo>
                      <a:pt x="66" y="138"/>
                    </a:lnTo>
                    <a:lnTo>
                      <a:pt x="66" y="132"/>
                    </a:lnTo>
                    <a:lnTo>
                      <a:pt x="66" y="126"/>
                    </a:lnTo>
                    <a:lnTo>
                      <a:pt x="72" y="120"/>
                    </a:lnTo>
                    <a:lnTo>
                      <a:pt x="72" y="114"/>
                    </a:lnTo>
                    <a:lnTo>
                      <a:pt x="72" y="108"/>
                    </a:lnTo>
                    <a:lnTo>
                      <a:pt x="72" y="102"/>
                    </a:lnTo>
                    <a:lnTo>
                      <a:pt x="72" y="96"/>
                    </a:lnTo>
                    <a:lnTo>
                      <a:pt x="78" y="96"/>
                    </a:lnTo>
                    <a:lnTo>
                      <a:pt x="78" y="90"/>
                    </a:lnTo>
                    <a:lnTo>
                      <a:pt x="78" y="84"/>
                    </a:lnTo>
                    <a:lnTo>
                      <a:pt x="78" y="78"/>
                    </a:lnTo>
                    <a:lnTo>
                      <a:pt x="78" y="72"/>
                    </a:lnTo>
                    <a:lnTo>
                      <a:pt x="78" y="66"/>
                    </a:lnTo>
                    <a:lnTo>
                      <a:pt x="84" y="60"/>
                    </a:lnTo>
                    <a:lnTo>
                      <a:pt x="84" y="54"/>
                    </a:lnTo>
                    <a:lnTo>
                      <a:pt x="84" y="48"/>
                    </a:lnTo>
                    <a:lnTo>
                      <a:pt x="84" y="42"/>
                    </a:lnTo>
                    <a:lnTo>
                      <a:pt x="84" y="36"/>
                    </a:lnTo>
                    <a:lnTo>
                      <a:pt x="90" y="30"/>
                    </a:lnTo>
                    <a:lnTo>
                      <a:pt x="90" y="24"/>
                    </a:lnTo>
                    <a:lnTo>
                      <a:pt x="90" y="18"/>
                    </a:lnTo>
                    <a:lnTo>
                      <a:pt x="90" y="12"/>
                    </a:lnTo>
                    <a:lnTo>
                      <a:pt x="96" y="12"/>
                    </a:lnTo>
                    <a:lnTo>
                      <a:pt x="96" y="18"/>
                    </a:lnTo>
                    <a:lnTo>
                      <a:pt x="96" y="24"/>
                    </a:lnTo>
                    <a:lnTo>
                      <a:pt x="102" y="24"/>
                    </a:lnTo>
                    <a:lnTo>
                      <a:pt x="102" y="30"/>
                    </a:lnTo>
                    <a:lnTo>
                      <a:pt x="102" y="36"/>
                    </a:lnTo>
                    <a:lnTo>
                      <a:pt x="102" y="42"/>
                    </a:lnTo>
                    <a:lnTo>
                      <a:pt x="102" y="48"/>
                    </a:lnTo>
                    <a:lnTo>
                      <a:pt x="102" y="54"/>
                    </a:lnTo>
                    <a:lnTo>
                      <a:pt x="108" y="60"/>
                    </a:lnTo>
                    <a:lnTo>
                      <a:pt x="108" y="66"/>
                    </a:lnTo>
                    <a:lnTo>
                      <a:pt x="108" y="72"/>
                    </a:lnTo>
                    <a:lnTo>
                      <a:pt x="108" y="78"/>
                    </a:lnTo>
                    <a:lnTo>
                      <a:pt x="108" y="84"/>
                    </a:lnTo>
                    <a:lnTo>
                      <a:pt x="108" y="90"/>
                    </a:lnTo>
                    <a:lnTo>
                      <a:pt x="114" y="96"/>
                    </a:lnTo>
                    <a:lnTo>
                      <a:pt x="114" y="102"/>
                    </a:lnTo>
                    <a:lnTo>
                      <a:pt x="114" y="108"/>
                    </a:lnTo>
                    <a:lnTo>
                      <a:pt x="114" y="114"/>
                    </a:lnTo>
                    <a:lnTo>
                      <a:pt x="114" y="120"/>
                    </a:lnTo>
                    <a:lnTo>
                      <a:pt x="120" y="126"/>
                    </a:lnTo>
                    <a:lnTo>
                      <a:pt x="138" y="150"/>
                    </a:lnTo>
                    <a:lnTo>
                      <a:pt x="138" y="144"/>
                    </a:lnTo>
                    <a:lnTo>
                      <a:pt x="144" y="138"/>
                    </a:lnTo>
                    <a:lnTo>
                      <a:pt x="144" y="132"/>
                    </a:lnTo>
                    <a:lnTo>
                      <a:pt x="144" y="126"/>
                    </a:lnTo>
                    <a:lnTo>
                      <a:pt x="144" y="120"/>
                    </a:lnTo>
                    <a:lnTo>
                      <a:pt x="150" y="114"/>
                    </a:lnTo>
                    <a:lnTo>
                      <a:pt x="150" y="108"/>
                    </a:lnTo>
                    <a:lnTo>
                      <a:pt x="150" y="102"/>
                    </a:lnTo>
                    <a:lnTo>
                      <a:pt x="150" y="96"/>
                    </a:lnTo>
                    <a:lnTo>
                      <a:pt x="150" y="90"/>
                    </a:lnTo>
                    <a:lnTo>
                      <a:pt x="150" y="84"/>
                    </a:lnTo>
                    <a:lnTo>
                      <a:pt x="156" y="78"/>
                    </a:lnTo>
                    <a:lnTo>
                      <a:pt x="156" y="72"/>
                    </a:lnTo>
                    <a:lnTo>
                      <a:pt x="156" y="66"/>
                    </a:lnTo>
                    <a:lnTo>
                      <a:pt x="156" y="54"/>
                    </a:lnTo>
                    <a:lnTo>
                      <a:pt x="156" y="48"/>
                    </a:lnTo>
                    <a:lnTo>
                      <a:pt x="162" y="48"/>
                    </a:lnTo>
                    <a:lnTo>
                      <a:pt x="162" y="42"/>
                    </a:lnTo>
                    <a:lnTo>
                      <a:pt x="162" y="36"/>
                    </a:lnTo>
                    <a:lnTo>
                      <a:pt x="162" y="30"/>
                    </a:lnTo>
                    <a:lnTo>
                      <a:pt x="168" y="24"/>
                    </a:lnTo>
                    <a:lnTo>
                      <a:pt x="168" y="30"/>
                    </a:lnTo>
                    <a:lnTo>
                      <a:pt x="174" y="30"/>
                    </a:lnTo>
                    <a:lnTo>
                      <a:pt x="174" y="36"/>
                    </a:lnTo>
                    <a:lnTo>
                      <a:pt x="174" y="42"/>
                    </a:lnTo>
                    <a:lnTo>
                      <a:pt x="174" y="48"/>
                    </a:lnTo>
                    <a:lnTo>
                      <a:pt x="174" y="54"/>
                    </a:lnTo>
                    <a:lnTo>
                      <a:pt x="180" y="66"/>
                    </a:lnTo>
                    <a:lnTo>
                      <a:pt x="180" y="72"/>
                    </a:lnTo>
                    <a:lnTo>
                      <a:pt x="180" y="78"/>
                    </a:lnTo>
                    <a:lnTo>
                      <a:pt x="180" y="84"/>
                    </a:lnTo>
                    <a:lnTo>
                      <a:pt x="186" y="90"/>
                    </a:lnTo>
                    <a:lnTo>
                      <a:pt x="186" y="96"/>
                    </a:lnTo>
                    <a:lnTo>
                      <a:pt x="186" y="102"/>
                    </a:lnTo>
                    <a:lnTo>
                      <a:pt x="186" y="108"/>
                    </a:lnTo>
                    <a:lnTo>
                      <a:pt x="186" y="114"/>
                    </a:lnTo>
                    <a:lnTo>
                      <a:pt x="186" y="120"/>
                    </a:lnTo>
                    <a:lnTo>
                      <a:pt x="192" y="126"/>
                    </a:lnTo>
                    <a:lnTo>
                      <a:pt x="192" y="132"/>
                    </a:lnTo>
                    <a:lnTo>
                      <a:pt x="210" y="156"/>
                    </a:lnTo>
                    <a:lnTo>
                      <a:pt x="210" y="150"/>
                    </a:lnTo>
                    <a:lnTo>
                      <a:pt x="216" y="150"/>
                    </a:lnTo>
                    <a:lnTo>
                      <a:pt x="216" y="144"/>
                    </a:lnTo>
                    <a:lnTo>
                      <a:pt x="216" y="138"/>
                    </a:lnTo>
                    <a:lnTo>
                      <a:pt x="216" y="132"/>
                    </a:lnTo>
                    <a:lnTo>
                      <a:pt x="222" y="126"/>
                    </a:lnTo>
                    <a:lnTo>
                      <a:pt x="222" y="120"/>
                    </a:lnTo>
                    <a:lnTo>
                      <a:pt x="222" y="114"/>
                    </a:lnTo>
                    <a:lnTo>
                      <a:pt x="222" y="108"/>
                    </a:lnTo>
                    <a:lnTo>
                      <a:pt x="222" y="102"/>
                    </a:lnTo>
                    <a:lnTo>
                      <a:pt x="228" y="96"/>
                    </a:lnTo>
                    <a:lnTo>
                      <a:pt x="228" y="90"/>
                    </a:lnTo>
                    <a:lnTo>
                      <a:pt x="228" y="84"/>
                    </a:lnTo>
                    <a:lnTo>
                      <a:pt x="228" y="78"/>
                    </a:lnTo>
                    <a:lnTo>
                      <a:pt x="228" y="72"/>
                    </a:lnTo>
                    <a:lnTo>
                      <a:pt x="234" y="66"/>
                    </a:lnTo>
                    <a:lnTo>
                      <a:pt x="234" y="60"/>
                    </a:lnTo>
                    <a:lnTo>
                      <a:pt x="234" y="54"/>
                    </a:lnTo>
                    <a:lnTo>
                      <a:pt x="234" y="48"/>
                    </a:lnTo>
                    <a:lnTo>
                      <a:pt x="234" y="42"/>
                    </a:lnTo>
                    <a:lnTo>
                      <a:pt x="234" y="36"/>
                    </a:lnTo>
                    <a:lnTo>
                      <a:pt x="240" y="36"/>
                    </a:lnTo>
                    <a:lnTo>
                      <a:pt x="240" y="30"/>
                    </a:lnTo>
                    <a:lnTo>
                      <a:pt x="246" y="36"/>
                    </a:lnTo>
                    <a:lnTo>
                      <a:pt x="246" y="42"/>
                    </a:lnTo>
                    <a:lnTo>
                      <a:pt x="246" y="48"/>
                    </a:lnTo>
                    <a:lnTo>
                      <a:pt x="246" y="54"/>
                    </a:lnTo>
                    <a:lnTo>
                      <a:pt x="252" y="60"/>
                    </a:lnTo>
                    <a:lnTo>
                      <a:pt x="252" y="66"/>
                    </a:lnTo>
                    <a:lnTo>
                      <a:pt x="252" y="72"/>
                    </a:lnTo>
                    <a:lnTo>
                      <a:pt x="252" y="78"/>
                    </a:lnTo>
                    <a:lnTo>
                      <a:pt x="252" y="84"/>
                    </a:lnTo>
                    <a:lnTo>
                      <a:pt x="252" y="90"/>
                    </a:lnTo>
                    <a:lnTo>
                      <a:pt x="258" y="96"/>
                    </a:lnTo>
                    <a:lnTo>
                      <a:pt x="258" y="102"/>
                    </a:lnTo>
                    <a:lnTo>
                      <a:pt x="258" y="108"/>
                    </a:lnTo>
                    <a:lnTo>
                      <a:pt x="258" y="114"/>
                    </a:lnTo>
                    <a:lnTo>
                      <a:pt x="258" y="120"/>
                    </a:lnTo>
                    <a:lnTo>
                      <a:pt x="264" y="126"/>
                    </a:lnTo>
                    <a:lnTo>
                      <a:pt x="264" y="132"/>
                    </a:lnTo>
                    <a:lnTo>
                      <a:pt x="264" y="138"/>
                    </a:lnTo>
                    <a:lnTo>
                      <a:pt x="264" y="144"/>
                    </a:lnTo>
                    <a:lnTo>
                      <a:pt x="282" y="168"/>
                    </a:lnTo>
                    <a:lnTo>
                      <a:pt x="288" y="168"/>
                    </a:lnTo>
                    <a:lnTo>
                      <a:pt x="288" y="162"/>
                    </a:lnTo>
                    <a:lnTo>
                      <a:pt x="288" y="156"/>
                    </a:lnTo>
                    <a:lnTo>
                      <a:pt x="288" y="150"/>
                    </a:lnTo>
                    <a:lnTo>
                      <a:pt x="294" y="150"/>
                    </a:lnTo>
                    <a:lnTo>
                      <a:pt x="294" y="144"/>
                    </a:lnTo>
                    <a:lnTo>
                      <a:pt x="294" y="138"/>
                    </a:lnTo>
                    <a:lnTo>
                      <a:pt x="294" y="132"/>
                    </a:lnTo>
                    <a:lnTo>
                      <a:pt x="294" y="126"/>
                    </a:lnTo>
                    <a:lnTo>
                      <a:pt x="300" y="120"/>
                    </a:lnTo>
                    <a:lnTo>
                      <a:pt x="300" y="114"/>
                    </a:lnTo>
                    <a:lnTo>
                      <a:pt x="300" y="108"/>
                    </a:lnTo>
                    <a:lnTo>
                      <a:pt x="300" y="102"/>
                    </a:lnTo>
                    <a:lnTo>
                      <a:pt x="300" y="96"/>
                    </a:lnTo>
                    <a:lnTo>
                      <a:pt x="300" y="90"/>
                    </a:lnTo>
                    <a:lnTo>
                      <a:pt x="306" y="90"/>
                    </a:lnTo>
                    <a:lnTo>
                      <a:pt x="306" y="84"/>
                    </a:lnTo>
                    <a:lnTo>
                      <a:pt x="306" y="78"/>
                    </a:lnTo>
                    <a:lnTo>
                      <a:pt x="306" y="72"/>
                    </a:lnTo>
                    <a:lnTo>
                      <a:pt x="306" y="66"/>
                    </a:lnTo>
                    <a:lnTo>
                      <a:pt x="306" y="60"/>
                    </a:lnTo>
                    <a:lnTo>
                      <a:pt x="312" y="54"/>
                    </a:lnTo>
                    <a:lnTo>
                      <a:pt x="312" y="48"/>
                    </a:lnTo>
                    <a:lnTo>
                      <a:pt x="318" y="48"/>
                    </a:lnTo>
                    <a:lnTo>
                      <a:pt x="318" y="54"/>
                    </a:lnTo>
                    <a:lnTo>
                      <a:pt x="318" y="60"/>
                    </a:lnTo>
                    <a:lnTo>
                      <a:pt x="324" y="66"/>
                    </a:lnTo>
                    <a:lnTo>
                      <a:pt x="324" y="72"/>
                    </a:lnTo>
                    <a:lnTo>
                      <a:pt x="324" y="78"/>
                    </a:lnTo>
                    <a:lnTo>
                      <a:pt x="324" y="84"/>
                    </a:lnTo>
                    <a:lnTo>
                      <a:pt x="324" y="90"/>
                    </a:lnTo>
                    <a:lnTo>
                      <a:pt x="330" y="96"/>
                    </a:lnTo>
                    <a:lnTo>
                      <a:pt x="330" y="102"/>
                    </a:lnTo>
                    <a:lnTo>
                      <a:pt x="330" y="108"/>
                    </a:lnTo>
                    <a:lnTo>
                      <a:pt x="330" y="114"/>
                    </a:lnTo>
                    <a:lnTo>
                      <a:pt x="330" y="120"/>
                    </a:lnTo>
                    <a:lnTo>
                      <a:pt x="330" y="126"/>
                    </a:lnTo>
                    <a:lnTo>
                      <a:pt x="336" y="132"/>
                    </a:lnTo>
                    <a:lnTo>
                      <a:pt x="336" y="138"/>
                    </a:lnTo>
                    <a:lnTo>
                      <a:pt x="336" y="144"/>
                    </a:lnTo>
                    <a:lnTo>
                      <a:pt x="336" y="150"/>
                    </a:lnTo>
                    <a:lnTo>
                      <a:pt x="336" y="156"/>
                    </a:lnTo>
                    <a:lnTo>
                      <a:pt x="360" y="180"/>
                    </a:lnTo>
                    <a:lnTo>
                      <a:pt x="360" y="174"/>
                    </a:lnTo>
                    <a:lnTo>
                      <a:pt x="360" y="168"/>
                    </a:lnTo>
                    <a:lnTo>
                      <a:pt x="366" y="162"/>
                    </a:lnTo>
                    <a:lnTo>
                      <a:pt x="366" y="156"/>
                    </a:lnTo>
                    <a:lnTo>
                      <a:pt x="366" y="150"/>
                    </a:lnTo>
                    <a:lnTo>
                      <a:pt x="366" y="144"/>
                    </a:lnTo>
                    <a:lnTo>
                      <a:pt x="366" y="138"/>
                    </a:lnTo>
                    <a:lnTo>
                      <a:pt x="372" y="138"/>
                    </a:lnTo>
                    <a:lnTo>
                      <a:pt x="372" y="132"/>
                    </a:lnTo>
                    <a:lnTo>
                      <a:pt x="372" y="126"/>
                    </a:lnTo>
                    <a:lnTo>
                      <a:pt x="372" y="120"/>
                    </a:lnTo>
                    <a:lnTo>
                      <a:pt x="372" y="114"/>
                    </a:lnTo>
                    <a:lnTo>
                      <a:pt x="372" y="108"/>
                    </a:lnTo>
                    <a:lnTo>
                      <a:pt x="378" y="102"/>
                    </a:lnTo>
                    <a:lnTo>
                      <a:pt x="378" y="96"/>
                    </a:lnTo>
                    <a:lnTo>
                      <a:pt x="378" y="90"/>
                    </a:lnTo>
                    <a:lnTo>
                      <a:pt x="378" y="84"/>
                    </a:lnTo>
                    <a:lnTo>
                      <a:pt x="378" y="78"/>
                    </a:lnTo>
                    <a:lnTo>
                      <a:pt x="384" y="72"/>
                    </a:lnTo>
                    <a:lnTo>
                      <a:pt x="384" y="66"/>
                    </a:lnTo>
                    <a:lnTo>
                      <a:pt x="384" y="60"/>
                    </a:lnTo>
                    <a:lnTo>
                      <a:pt x="384" y="54"/>
                    </a:lnTo>
                    <a:lnTo>
                      <a:pt x="390" y="54"/>
                    </a:lnTo>
                    <a:lnTo>
                      <a:pt x="390" y="60"/>
                    </a:lnTo>
                    <a:lnTo>
                      <a:pt x="390" y="66"/>
                    </a:lnTo>
                    <a:lnTo>
                      <a:pt x="396" y="66"/>
                    </a:lnTo>
                    <a:lnTo>
                      <a:pt x="396" y="72"/>
                    </a:lnTo>
                    <a:lnTo>
                      <a:pt x="396" y="78"/>
                    </a:lnTo>
                    <a:lnTo>
                      <a:pt x="396" y="84"/>
                    </a:lnTo>
                    <a:lnTo>
                      <a:pt x="396" y="90"/>
                    </a:lnTo>
                    <a:lnTo>
                      <a:pt x="396" y="96"/>
                    </a:lnTo>
                    <a:lnTo>
                      <a:pt x="402" y="102"/>
                    </a:lnTo>
                    <a:lnTo>
                      <a:pt x="402" y="108"/>
                    </a:lnTo>
                    <a:lnTo>
                      <a:pt x="402" y="114"/>
                    </a:lnTo>
                    <a:lnTo>
                      <a:pt x="402" y="120"/>
                    </a:lnTo>
                    <a:lnTo>
                      <a:pt x="402" y="126"/>
                    </a:lnTo>
                    <a:lnTo>
                      <a:pt x="408" y="132"/>
                    </a:lnTo>
                    <a:lnTo>
                      <a:pt x="408" y="138"/>
                    </a:lnTo>
                    <a:lnTo>
                      <a:pt x="408" y="144"/>
                    </a:lnTo>
                    <a:lnTo>
                      <a:pt x="408" y="150"/>
                    </a:lnTo>
                    <a:lnTo>
                      <a:pt x="408" y="156"/>
                    </a:lnTo>
                    <a:lnTo>
                      <a:pt x="414" y="162"/>
                    </a:lnTo>
                    <a:lnTo>
                      <a:pt x="432" y="186"/>
                    </a:lnTo>
                    <a:lnTo>
                      <a:pt x="432" y="180"/>
                    </a:lnTo>
                    <a:lnTo>
                      <a:pt x="438" y="174"/>
                    </a:lnTo>
                    <a:lnTo>
                      <a:pt x="438" y="168"/>
                    </a:lnTo>
                    <a:lnTo>
                      <a:pt x="438" y="162"/>
                    </a:lnTo>
                    <a:lnTo>
                      <a:pt x="438" y="156"/>
                    </a:lnTo>
                    <a:lnTo>
                      <a:pt x="444" y="150"/>
                    </a:lnTo>
                    <a:lnTo>
                      <a:pt x="444" y="144"/>
                    </a:lnTo>
                    <a:lnTo>
                      <a:pt x="444" y="138"/>
                    </a:lnTo>
                    <a:lnTo>
                      <a:pt x="444" y="132"/>
                    </a:lnTo>
                    <a:lnTo>
                      <a:pt x="444" y="126"/>
                    </a:lnTo>
                    <a:lnTo>
                      <a:pt x="450" y="120"/>
                    </a:lnTo>
                    <a:lnTo>
                      <a:pt x="450" y="114"/>
                    </a:lnTo>
                    <a:lnTo>
                      <a:pt x="450" y="108"/>
                    </a:lnTo>
                    <a:lnTo>
                      <a:pt x="450" y="102"/>
                    </a:lnTo>
                    <a:lnTo>
                      <a:pt x="450" y="96"/>
                    </a:lnTo>
                    <a:lnTo>
                      <a:pt x="450" y="90"/>
                    </a:lnTo>
                    <a:lnTo>
                      <a:pt x="456" y="84"/>
                    </a:lnTo>
                    <a:lnTo>
                      <a:pt x="456" y="78"/>
                    </a:lnTo>
                    <a:lnTo>
                      <a:pt x="456" y="72"/>
                    </a:lnTo>
                    <a:lnTo>
                      <a:pt x="462" y="66"/>
                    </a:lnTo>
                    <a:lnTo>
                      <a:pt x="462" y="72"/>
                    </a:lnTo>
                    <a:lnTo>
                      <a:pt x="468" y="72"/>
                    </a:lnTo>
                    <a:lnTo>
                      <a:pt x="468" y="78"/>
                    </a:lnTo>
                    <a:lnTo>
                      <a:pt x="468" y="84"/>
                    </a:lnTo>
                    <a:lnTo>
                      <a:pt x="468" y="90"/>
                    </a:lnTo>
                    <a:lnTo>
                      <a:pt x="468" y="96"/>
                    </a:lnTo>
                    <a:lnTo>
                      <a:pt x="474" y="108"/>
                    </a:lnTo>
                    <a:lnTo>
                      <a:pt x="474" y="114"/>
                    </a:lnTo>
                    <a:lnTo>
                      <a:pt x="474" y="120"/>
                    </a:lnTo>
                    <a:lnTo>
                      <a:pt x="474" y="126"/>
                    </a:lnTo>
                    <a:lnTo>
                      <a:pt x="480" y="132"/>
                    </a:lnTo>
                    <a:lnTo>
                      <a:pt x="480" y="138"/>
                    </a:lnTo>
                    <a:lnTo>
                      <a:pt x="480" y="144"/>
                    </a:lnTo>
                    <a:lnTo>
                      <a:pt x="480" y="150"/>
                    </a:lnTo>
                    <a:lnTo>
                      <a:pt x="480" y="156"/>
                    </a:lnTo>
                    <a:lnTo>
                      <a:pt x="480" y="162"/>
                    </a:lnTo>
                    <a:lnTo>
                      <a:pt x="486" y="162"/>
                    </a:lnTo>
                    <a:lnTo>
                      <a:pt x="486" y="168"/>
                    </a:lnTo>
                    <a:lnTo>
                      <a:pt x="486" y="174"/>
                    </a:lnTo>
                    <a:lnTo>
                      <a:pt x="504" y="198"/>
                    </a:lnTo>
                    <a:lnTo>
                      <a:pt x="504" y="192"/>
                    </a:lnTo>
                    <a:lnTo>
                      <a:pt x="510" y="192"/>
                    </a:lnTo>
                    <a:lnTo>
                      <a:pt x="510" y="186"/>
                    </a:lnTo>
                    <a:lnTo>
                      <a:pt x="510" y="180"/>
                    </a:lnTo>
                    <a:lnTo>
                      <a:pt x="510" y="174"/>
                    </a:lnTo>
                    <a:lnTo>
                      <a:pt x="516" y="174"/>
                    </a:lnTo>
                    <a:lnTo>
                      <a:pt x="516" y="168"/>
                    </a:lnTo>
                    <a:lnTo>
                      <a:pt x="516" y="162"/>
                    </a:lnTo>
                    <a:lnTo>
                      <a:pt x="516" y="156"/>
                    </a:lnTo>
                    <a:lnTo>
                      <a:pt x="516" y="150"/>
                    </a:lnTo>
                    <a:lnTo>
                      <a:pt x="522" y="144"/>
                    </a:lnTo>
                    <a:lnTo>
                      <a:pt x="522" y="138"/>
                    </a:lnTo>
                    <a:lnTo>
                      <a:pt x="522" y="132"/>
                    </a:lnTo>
                    <a:lnTo>
                      <a:pt x="522" y="126"/>
                    </a:lnTo>
                    <a:lnTo>
                      <a:pt x="522" y="120"/>
                    </a:lnTo>
                    <a:lnTo>
                      <a:pt x="528" y="114"/>
                    </a:lnTo>
                    <a:lnTo>
                      <a:pt x="528" y="108"/>
                    </a:lnTo>
                    <a:lnTo>
                      <a:pt x="528" y="102"/>
                    </a:lnTo>
                    <a:lnTo>
                      <a:pt x="528" y="96"/>
                    </a:lnTo>
                    <a:lnTo>
                      <a:pt x="528" y="90"/>
                    </a:lnTo>
                    <a:lnTo>
                      <a:pt x="528" y="84"/>
                    </a:lnTo>
                    <a:lnTo>
                      <a:pt x="534" y="84"/>
                    </a:lnTo>
                    <a:lnTo>
                      <a:pt x="534" y="78"/>
                    </a:lnTo>
                    <a:lnTo>
                      <a:pt x="534" y="84"/>
                    </a:lnTo>
                    <a:lnTo>
                      <a:pt x="540" y="84"/>
                    </a:lnTo>
                    <a:lnTo>
                      <a:pt x="540" y="90"/>
                    </a:lnTo>
                    <a:lnTo>
                      <a:pt x="540" y="96"/>
                    </a:lnTo>
                    <a:lnTo>
                      <a:pt x="540" y="102"/>
                    </a:lnTo>
                    <a:lnTo>
                      <a:pt x="546" y="108"/>
                    </a:lnTo>
                    <a:lnTo>
                      <a:pt x="546" y="114"/>
                    </a:lnTo>
                    <a:lnTo>
                      <a:pt x="546" y="120"/>
                    </a:lnTo>
                    <a:lnTo>
                      <a:pt x="546" y="126"/>
                    </a:lnTo>
                    <a:lnTo>
                      <a:pt x="546" y="132"/>
                    </a:lnTo>
                    <a:lnTo>
                      <a:pt x="546" y="138"/>
                    </a:lnTo>
                    <a:lnTo>
                      <a:pt x="552" y="138"/>
                    </a:lnTo>
                    <a:lnTo>
                      <a:pt x="552" y="144"/>
                    </a:lnTo>
                    <a:lnTo>
                      <a:pt x="552" y="150"/>
                    </a:lnTo>
                    <a:lnTo>
                      <a:pt x="552" y="156"/>
                    </a:lnTo>
                    <a:lnTo>
                      <a:pt x="552" y="162"/>
                    </a:lnTo>
                    <a:lnTo>
                      <a:pt x="558" y="168"/>
                    </a:lnTo>
                    <a:lnTo>
                      <a:pt x="558" y="174"/>
                    </a:lnTo>
                    <a:lnTo>
                      <a:pt x="558" y="180"/>
                    </a:lnTo>
                    <a:lnTo>
                      <a:pt x="558" y="186"/>
                    </a:lnTo>
                    <a:lnTo>
                      <a:pt x="576" y="210"/>
                    </a:lnTo>
                    <a:lnTo>
                      <a:pt x="582" y="204"/>
                    </a:lnTo>
                    <a:lnTo>
                      <a:pt x="582" y="198"/>
                    </a:lnTo>
                    <a:lnTo>
                      <a:pt x="582" y="192"/>
                    </a:lnTo>
                    <a:lnTo>
                      <a:pt x="588" y="192"/>
                    </a:lnTo>
                    <a:lnTo>
                      <a:pt x="588" y="186"/>
                    </a:lnTo>
                    <a:lnTo>
                      <a:pt x="588" y="180"/>
                    </a:lnTo>
                    <a:lnTo>
                      <a:pt x="588" y="174"/>
                    </a:lnTo>
                    <a:lnTo>
                      <a:pt x="588" y="168"/>
                    </a:lnTo>
                    <a:lnTo>
                      <a:pt x="594" y="162"/>
                    </a:lnTo>
                    <a:lnTo>
                      <a:pt x="594" y="156"/>
                    </a:lnTo>
                    <a:lnTo>
                      <a:pt x="594" y="150"/>
                    </a:lnTo>
                    <a:lnTo>
                      <a:pt x="594" y="144"/>
                    </a:lnTo>
                    <a:lnTo>
                      <a:pt x="594" y="138"/>
                    </a:lnTo>
                    <a:lnTo>
                      <a:pt x="594" y="132"/>
                    </a:lnTo>
                    <a:lnTo>
                      <a:pt x="600" y="132"/>
                    </a:lnTo>
                    <a:lnTo>
                      <a:pt x="600" y="126"/>
                    </a:lnTo>
                    <a:lnTo>
                      <a:pt x="600" y="120"/>
                    </a:lnTo>
                    <a:lnTo>
                      <a:pt x="600" y="114"/>
                    </a:lnTo>
                    <a:lnTo>
                      <a:pt x="600" y="108"/>
                    </a:lnTo>
                    <a:lnTo>
                      <a:pt x="600" y="102"/>
                    </a:lnTo>
                    <a:lnTo>
                      <a:pt x="606" y="102"/>
                    </a:lnTo>
                    <a:lnTo>
                      <a:pt x="606" y="96"/>
                    </a:lnTo>
                    <a:lnTo>
                      <a:pt x="606" y="90"/>
                    </a:lnTo>
                    <a:lnTo>
                      <a:pt x="612" y="90"/>
                    </a:lnTo>
                    <a:lnTo>
                      <a:pt x="612" y="96"/>
                    </a:lnTo>
                    <a:lnTo>
                      <a:pt x="612" y="102"/>
                    </a:lnTo>
                    <a:lnTo>
                      <a:pt x="618" y="108"/>
                    </a:lnTo>
                    <a:lnTo>
                      <a:pt x="618" y="114"/>
                    </a:lnTo>
                    <a:lnTo>
                      <a:pt x="618" y="120"/>
                    </a:lnTo>
                    <a:lnTo>
                      <a:pt x="618" y="126"/>
                    </a:lnTo>
                    <a:lnTo>
                      <a:pt x="618" y="132"/>
                    </a:lnTo>
                    <a:lnTo>
                      <a:pt x="624" y="138"/>
                    </a:lnTo>
                    <a:lnTo>
                      <a:pt x="624" y="144"/>
                    </a:lnTo>
                    <a:lnTo>
                      <a:pt x="624" y="150"/>
                    </a:lnTo>
                    <a:lnTo>
                      <a:pt x="624" y="156"/>
                    </a:lnTo>
                    <a:lnTo>
                      <a:pt x="624" y="162"/>
                    </a:lnTo>
                    <a:lnTo>
                      <a:pt x="624" y="168"/>
                    </a:lnTo>
                    <a:lnTo>
                      <a:pt x="630" y="174"/>
                    </a:lnTo>
                    <a:lnTo>
                      <a:pt x="630" y="180"/>
                    </a:lnTo>
                    <a:lnTo>
                      <a:pt x="630" y="186"/>
                    </a:lnTo>
                    <a:lnTo>
                      <a:pt x="630" y="192"/>
                    </a:lnTo>
                    <a:lnTo>
                      <a:pt x="654" y="216"/>
                    </a:lnTo>
                    <a:lnTo>
                      <a:pt x="654" y="210"/>
                    </a:lnTo>
                    <a:lnTo>
                      <a:pt x="654" y="204"/>
                    </a:lnTo>
                    <a:lnTo>
                      <a:pt x="660" y="204"/>
                    </a:lnTo>
                    <a:lnTo>
                      <a:pt x="660" y="198"/>
                    </a:lnTo>
                    <a:lnTo>
                      <a:pt x="660" y="192"/>
                    </a:lnTo>
                    <a:lnTo>
                      <a:pt x="660" y="186"/>
                    </a:lnTo>
                    <a:lnTo>
                      <a:pt x="660" y="180"/>
                    </a:lnTo>
                    <a:lnTo>
                      <a:pt x="666" y="174"/>
                    </a:lnTo>
                    <a:lnTo>
                      <a:pt x="666" y="168"/>
                    </a:lnTo>
                    <a:lnTo>
                      <a:pt x="666" y="162"/>
                    </a:lnTo>
                    <a:lnTo>
                      <a:pt x="666" y="156"/>
                    </a:lnTo>
                    <a:lnTo>
                      <a:pt x="666" y="150"/>
                    </a:lnTo>
                    <a:lnTo>
                      <a:pt x="672" y="144"/>
                    </a:lnTo>
                    <a:lnTo>
                      <a:pt x="672" y="138"/>
                    </a:lnTo>
                    <a:lnTo>
                      <a:pt x="672" y="132"/>
                    </a:lnTo>
                    <a:lnTo>
                      <a:pt x="672" y="126"/>
                    </a:lnTo>
                    <a:lnTo>
                      <a:pt x="672" y="120"/>
                    </a:lnTo>
                    <a:lnTo>
                      <a:pt x="678" y="120"/>
                    </a:lnTo>
                    <a:lnTo>
                      <a:pt x="678" y="114"/>
                    </a:lnTo>
                    <a:lnTo>
                      <a:pt x="678" y="108"/>
                    </a:lnTo>
                    <a:lnTo>
                      <a:pt x="678" y="102"/>
                    </a:lnTo>
                    <a:lnTo>
                      <a:pt x="684" y="102"/>
                    </a:lnTo>
                    <a:lnTo>
                      <a:pt x="684" y="108"/>
                    </a:lnTo>
                    <a:lnTo>
                      <a:pt x="684" y="114"/>
                    </a:lnTo>
                    <a:lnTo>
                      <a:pt x="690" y="114"/>
                    </a:lnTo>
                    <a:lnTo>
                      <a:pt x="690" y="120"/>
                    </a:lnTo>
                    <a:lnTo>
                      <a:pt x="690" y="126"/>
                    </a:lnTo>
                    <a:lnTo>
                      <a:pt x="690" y="132"/>
                    </a:lnTo>
                    <a:lnTo>
                      <a:pt x="690" y="138"/>
                    </a:lnTo>
                    <a:lnTo>
                      <a:pt x="696" y="144"/>
                    </a:lnTo>
                    <a:lnTo>
                      <a:pt x="696" y="150"/>
                    </a:lnTo>
                    <a:lnTo>
                      <a:pt x="696" y="156"/>
                    </a:lnTo>
                    <a:lnTo>
                      <a:pt x="696" y="162"/>
                    </a:lnTo>
                    <a:lnTo>
                      <a:pt x="696" y="168"/>
                    </a:lnTo>
                    <a:lnTo>
                      <a:pt x="696" y="174"/>
                    </a:lnTo>
                    <a:lnTo>
                      <a:pt x="702" y="174"/>
                    </a:lnTo>
                    <a:lnTo>
                      <a:pt x="702" y="180"/>
                    </a:lnTo>
                    <a:lnTo>
                      <a:pt x="702" y="186"/>
                    </a:lnTo>
                    <a:lnTo>
                      <a:pt x="702" y="192"/>
                    </a:lnTo>
                    <a:lnTo>
                      <a:pt x="702" y="198"/>
                    </a:lnTo>
                    <a:lnTo>
                      <a:pt x="708" y="204"/>
                    </a:lnTo>
                    <a:lnTo>
                      <a:pt x="726" y="234"/>
                    </a:lnTo>
                    <a:lnTo>
                      <a:pt x="726" y="228"/>
                    </a:lnTo>
                    <a:lnTo>
                      <a:pt x="726" y="222"/>
                    </a:lnTo>
                    <a:lnTo>
                      <a:pt x="732" y="222"/>
                    </a:lnTo>
                    <a:lnTo>
                      <a:pt x="732" y="216"/>
                    </a:lnTo>
                    <a:lnTo>
                      <a:pt x="732" y="210"/>
                    </a:lnTo>
                    <a:lnTo>
                      <a:pt x="732" y="204"/>
                    </a:lnTo>
                    <a:lnTo>
                      <a:pt x="738" y="198"/>
                    </a:lnTo>
                    <a:lnTo>
                      <a:pt x="738" y="192"/>
                    </a:lnTo>
                    <a:lnTo>
                      <a:pt x="738" y="186"/>
                    </a:lnTo>
                    <a:lnTo>
                      <a:pt x="738" y="180"/>
                    </a:lnTo>
                    <a:lnTo>
                      <a:pt x="738" y="174"/>
                    </a:lnTo>
                    <a:lnTo>
                      <a:pt x="744" y="168"/>
                    </a:lnTo>
                    <a:lnTo>
                      <a:pt x="744" y="162"/>
                    </a:lnTo>
                    <a:lnTo>
                      <a:pt x="744" y="156"/>
                    </a:lnTo>
                    <a:lnTo>
                      <a:pt x="744" y="162"/>
                    </a:lnTo>
                    <a:lnTo>
                      <a:pt x="744" y="150"/>
                    </a:lnTo>
                    <a:lnTo>
                      <a:pt x="744" y="144"/>
                    </a:lnTo>
                    <a:lnTo>
                      <a:pt x="750" y="138"/>
                    </a:lnTo>
                    <a:lnTo>
                      <a:pt x="750" y="132"/>
                    </a:lnTo>
                    <a:lnTo>
                      <a:pt x="750" y="126"/>
                    </a:lnTo>
                    <a:lnTo>
                      <a:pt x="750" y="120"/>
                    </a:lnTo>
                    <a:lnTo>
                      <a:pt x="756" y="120"/>
                    </a:lnTo>
                    <a:lnTo>
                      <a:pt x="756" y="114"/>
                    </a:lnTo>
                    <a:lnTo>
                      <a:pt x="756" y="120"/>
                    </a:lnTo>
                    <a:lnTo>
                      <a:pt x="762" y="120"/>
                    </a:lnTo>
                    <a:lnTo>
                      <a:pt x="762" y="126"/>
                    </a:lnTo>
                    <a:lnTo>
                      <a:pt x="762" y="132"/>
                    </a:lnTo>
                    <a:lnTo>
                      <a:pt x="762" y="138"/>
                    </a:lnTo>
                    <a:lnTo>
                      <a:pt x="762" y="144"/>
                    </a:lnTo>
                    <a:lnTo>
                      <a:pt x="762" y="150"/>
                    </a:lnTo>
                    <a:lnTo>
                      <a:pt x="768" y="156"/>
                    </a:lnTo>
                    <a:lnTo>
                      <a:pt x="768" y="162"/>
                    </a:lnTo>
                    <a:lnTo>
                      <a:pt x="768" y="156"/>
                    </a:lnTo>
                    <a:lnTo>
                      <a:pt x="768" y="162"/>
                    </a:lnTo>
                    <a:lnTo>
                      <a:pt x="768" y="168"/>
                    </a:lnTo>
                    <a:lnTo>
                      <a:pt x="768" y="174"/>
                    </a:lnTo>
                    <a:lnTo>
                      <a:pt x="774" y="180"/>
                    </a:lnTo>
                    <a:lnTo>
                      <a:pt x="774" y="186"/>
                    </a:lnTo>
                    <a:lnTo>
                      <a:pt x="774" y="192"/>
                    </a:lnTo>
                    <a:lnTo>
                      <a:pt x="774" y="198"/>
                    </a:lnTo>
                    <a:lnTo>
                      <a:pt x="774" y="204"/>
                    </a:lnTo>
                    <a:lnTo>
                      <a:pt x="780" y="210"/>
                    </a:lnTo>
                    <a:lnTo>
                      <a:pt x="780" y="216"/>
                    </a:lnTo>
                    <a:lnTo>
                      <a:pt x="798" y="240"/>
                    </a:lnTo>
                    <a:lnTo>
                      <a:pt x="798" y="234"/>
                    </a:lnTo>
                    <a:lnTo>
                      <a:pt x="804" y="234"/>
                    </a:lnTo>
                    <a:lnTo>
                      <a:pt x="804" y="228"/>
                    </a:lnTo>
                    <a:lnTo>
                      <a:pt x="804" y="222"/>
                    </a:lnTo>
                    <a:lnTo>
                      <a:pt x="804" y="216"/>
                    </a:lnTo>
                    <a:lnTo>
                      <a:pt x="810" y="216"/>
                    </a:lnTo>
                    <a:lnTo>
                      <a:pt x="810" y="210"/>
                    </a:lnTo>
                    <a:lnTo>
                      <a:pt x="810" y="204"/>
                    </a:lnTo>
                    <a:lnTo>
                      <a:pt x="810" y="198"/>
                    </a:lnTo>
                    <a:lnTo>
                      <a:pt x="810" y="192"/>
                    </a:lnTo>
                    <a:lnTo>
                      <a:pt x="816" y="186"/>
                    </a:lnTo>
                    <a:lnTo>
                      <a:pt x="816" y="180"/>
                    </a:lnTo>
                    <a:lnTo>
                      <a:pt x="816" y="174"/>
                    </a:lnTo>
                    <a:lnTo>
                      <a:pt x="816" y="168"/>
                    </a:lnTo>
                    <a:lnTo>
                      <a:pt x="816" y="162"/>
                    </a:lnTo>
                    <a:lnTo>
                      <a:pt x="822" y="156"/>
                    </a:lnTo>
                    <a:lnTo>
                      <a:pt x="822" y="150"/>
                    </a:lnTo>
                    <a:lnTo>
                      <a:pt x="822" y="144"/>
                    </a:lnTo>
                    <a:lnTo>
                      <a:pt x="822" y="138"/>
                    </a:lnTo>
                    <a:lnTo>
                      <a:pt x="822" y="132"/>
                    </a:lnTo>
                    <a:lnTo>
                      <a:pt x="828" y="132"/>
                    </a:lnTo>
                    <a:lnTo>
                      <a:pt x="828" y="126"/>
                    </a:lnTo>
                    <a:lnTo>
                      <a:pt x="834" y="126"/>
                    </a:lnTo>
                    <a:lnTo>
                      <a:pt x="834" y="132"/>
                    </a:lnTo>
                    <a:lnTo>
                      <a:pt x="834" y="138"/>
                    </a:lnTo>
                    <a:lnTo>
                      <a:pt x="834" y="144"/>
                    </a:lnTo>
                    <a:lnTo>
                      <a:pt x="840" y="150"/>
                    </a:lnTo>
                    <a:lnTo>
                      <a:pt x="840" y="156"/>
                    </a:lnTo>
                    <a:lnTo>
                      <a:pt x="840" y="162"/>
                    </a:lnTo>
                    <a:lnTo>
                      <a:pt x="840" y="168"/>
                    </a:lnTo>
                    <a:lnTo>
                      <a:pt x="840" y="174"/>
                    </a:lnTo>
                    <a:lnTo>
                      <a:pt x="840" y="180"/>
                    </a:lnTo>
                    <a:lnTo>
                      <a:pt x="846" y="180"/>
                    </a:lnTo>
                    <a:lnTo>
                      <a:pt x="846" y="186"/>
                    </a:lnTo>
                    <a:lnTo>
                      <a:pt x="846" y="192"/>
                    </a:lnTo>
                    <a:lnTo>
                      <a:pt x="846" y="198"/>
                    </a:lnTo>
                    <a:lnTo>
                      <a:pt x="846" y="204"/>
                    </a:lnTo>
                    <a:lnTo>
                      <a:pt x="852" y="210"/>
                    </a:lnTo>
                    <a:lnTo>
                      <a:pt x="852" y="216"/>
                    </a:lnTo>
                    <a:lnTo>
                      <a:pt x="852" y="222"/>
                    </a:lnTo>
                    <a:lnTo>
                      <a:pt x="870" y="252"/>
                    </a:lnTo>
                    <a:lnTo>
                      <a:pt x="870" y="246"/>
                    </a:lnTo>
                    <a:lnTo>
                      <a:pt x="876" y="246"/>
                    </a:lnTo>
                    <a:lnTo>
                      <a:pt x="876" y="240"/>
                    </a:lnTo>
                    <a:lnTo>
                      <a:pt x="876" y="234"/>
                    </a:lnTo>
                    <a:lnTo>
                      <a:pt x="882" y="234"/>
                    </a:lnTo>
                    <a:lnTo>
                      <a:pt x="882" y="228"/>
                    </a:lnTo>
                    <a:lnTo>
                      <a:pt x="882" y="222"/>
                    </a:lnTo>
                    <a:lnTo>
                      <a:pt x="882" y="216"/>
                    </a:lnTo>
                    <a:lnTo>
                      <a:pt x="882" y="210"/>
                    </a:lnTo>
                    <a:lnTo>
                      <a:pt x="888" y="204"/>
                    </a:lnTo>
                    <a:lnTo>
                      <a:pt x="888" y="198"/>
                    </a:lnTo>
                    <a:lnTo>
                      <a:pt x="888" y="192"/>
                    </a:lnTo>
                    <a:lnTo>
                      <a:pt x="888" y="186"/>
                    </a:lnTo>
                    <a:lnTo>
                      <a:pt x="888" y="180"/>
                    </a:lnTo>
                    <a:lnTo>
                      <a:pt x="894" y="180"/>
                    </a:lnTo>
                    <a:lnTo>
                      <a:pt x="894" y="174"/>
                    </a:lnTo>
                    <a:lnTo>
                      <a:pt x="894" y="168"/>
                    </a:lnTo>
                    <a:lnTo>
                      <a:pt x="894" y="162"/>
                    </a:lnTo>
                    <a:lnTo>
                      <a:pt x="894" y="156"/>
                    </a:lnTo>
                    <a:lnTo>
                      <a:pt x="894" y="150"/>
                    </a:lnTo>
                    <a:lnTo>
                      <a:pt x="900" y="144"/>
                    </a:lnTo>
                    <a:lnTo>
                      <a:pt x="900" y="138"/>
                    </a:lnTo>
                    <a:lnTo>
                      <a:pt x="906" y="138"/>
                    </a:lnTo>
                    <a:lnTo>
                      <a:pt x="906" y="144"/>
                    </a:lnTo>
                    <a:lnTo>
                      <a:pt x="906" y="150"/>
                    </a:lnTo>
                    <a:lnTo>
                      <a:pt x="912" y="156"/>
                    </a:lnTo>
                    <a:lnTo>
                      <a:pt x="912" y="162"/>
                    </a:lnTo>
                    <a:lnTo>
                      <a:pt x="912" y="168"/>
                    </a:lnTo>
                    <a:lnTo>
                      <a:pt x="912" y="174"/>
                    </a:lnTo>
                    <a:lnTo>
                      <a:pt x="912" y="180"/>
                    </a:lnTo>
                    <a:lnTo>
                      <a:pt x="918" y="186"/>
                    </a:lnTo>
                    <a:lnTo>
                      <a:pt x="918" y="192"/>
                    </a:lnTo>
                    <a:lnTo>
                      <a:pt x="918" y="198"/>
                    </a:lnTo>
                    <a:lnTo>
                      <a:pt x="918" y="204"/>
                    </a:lnTo>
                    <a:lnTo>
                      <a:pt x="918" y="210"/>
                    </a:lnTo>
                    <a:lnTo>
                      <a:pt x="918" y="216"/>
                    </a:lnTo>
                    <a:lnTo>
                      <a:pt x="924" y="216"/>
                    </a:lnTo>
                    <a:lnTo>
                      <a:pt x="924" y="222"/>
                    </a:lnTo>
                    <a:lnTo>
                      <a:pt x="924" y="228"/>
                    </a:lnTo>
                    <a:lnTo>
                      <a:pt x="924" y="234"/>
                    </a:lnTo>
                    <a:lnTo>
                      <a:pt x="924" y="240"/>
                    </a:lnTo>
                    <a:lnTo>
                      <a:pt x="948" y="264"/>
                    </a:lnTo>
                    <a:lnTo>
                      <a:pt x="948" y="258"/>
                    </a:lnTo>
                    <a:lnTo>
                      <a:pt x="948" y="252"/>
                    </a:lnTo>
                    <a:lnTo>
                      <a:pt x="954" y="246"/>
                    </a:lnTo>
                    <a:lnTo>
                      <a:pt x="954" y="240"/>
                    </a:lnTo>
                    <a:lnTo>
                      <a:pt x="954" y="234"/>
                    </a:lnTo>
                    <a:lnTo>
                      <a:pt x="954" y="228"/>
                    </a:lnTo>
                    <a:lnTo>
                      <a:pt x="960" y="222"/>
                    </a:lnTo>
                    <a:lnTo>
                      <a:pt x="960" y="216"/>
                    </a:lnTo>
                    <a:lnTo>
                      <a:pt x="960" y="210"/>
                    </a:lnTo>
                    <a:lnTo>
                      <a:pt x="960" y="204"/>
                    </a:lnTo>
                    <a:lnTo>
                      <a:pt x="960" y="198"/>
                    </a:lnTo>
                    <a:lnTo>
                      <a:pt x="966" y="192"/>
                    </a:lnTo>
                    <a:lnTo>
                      <a:pt x="966" y="186"/>
                    </a:lnTo>
                    <a:lnTo>
                      <a:pt x="966" y="180"/>
                    </a:lnTo>
                    <a:lnTo>
                      <a:pt x="966" y="174"/>
                    </a:lnTo>
                    <a:lnTo>
                      <a:pt x="972" y="168"/>
                    </a:lnTo>
                    <a:lnTo>
                      <a:pt x="972" y="162"/>
                    </a:lnTo>
                    <a:lnTo>
                      <a:pt x="972" y="156"/>
                    </a:lnTo>
                    <a:lnTo>
                      <a:pt x="972" y="150"/>
                    </a:lnTo>
                    <a:lnTo>
                      <a:pt x="978" y="150"/>
                    </a:lnTo>
                    <a:lnTo>
                      <a:pt x="978" y="156"/>
                    </a:lnTo>
                    <a:lnTo>
                      <a:pt x="978" y="162"/>
                    </a:lnTo>
                    <a:lnTo>
                      <a:pt x="984" y="162"/>
                    </a:lnTo>
                    <a:lnTo>
                      <a:pt x="984" y="168"/>
                    </a:lnTo>
                    <a:lnTo>
                      <a:pt x="984" y="174"/>
                    </a:lnTo>
                    <a:lnTo>
                      <a:pt x="984" y="180"/>
                    </a:lnTo>
                    <a:lnTo>
                      <a:pt x="984" y="186"/>
                    </a:lnTo>
                    <a:lnTo>
                      <a:pt x="990" y="192"/>
                    </a:lnTo>
                    <a:lnTo>
                      <a:pt x="990" y="198"/>
                    </a:lnTo>
                    <a:lnTo>
                      <a:pt x="990" y="204"/>
                    </a:lnTo>
                    <a:lnTo>
                      <a:pt x="990" y="210"/>
                    </a:lnTo>
                    <a:lnTo>
                      <a:pt x="990" y="216"/>
                    </a:lnTo>
                    <a:lnTo>
                      <a:pt x="996" y="222"/>
                    </a:lnTo>
                    <a:lnTo>
                      <a:pt x="996" y="228"/>
                    </a:lnTo>
                    <a:lnTo>
                      <a:pt x="996" y="234"/>
                    </a:lnTo>
                    <a:lnTo>
                      <a:pt x="996" y="240"/>
                    </a:lnTo>
                    <a:lnTo>
                      <a:pt x="1002" y="246"/>
                    </a:lnTo>
                    <a:lnTo>
                      <a:pt x="1020" y="270"/>
                    </a:lnTo>
                    <a:lnTo>
                      <a:pt x="1020" y="264"/>
                    </a:lnTo>
                    <a:lnTo>
                      <a:pt x="1026" y="264"/>
                    </a:lnTo>
                    <a:lnTo>
                      <a:pt x="1026" y="258"/>
                    </a:lnTo>
                    <a:lnTo>
                      <a:pt x="1026" y="252"/>
                    </a:lnTo>
                    <a:lnTo>
                      <a:pt x="1026" y="246"/>
                    </a:lnTo>
                    <a:lnTo>
                      <a:pt x="1026" y="240"/>
                    </a:lnTo>
                    <a:lnTo>
                      <a:pt x="1032" y="240"/>
                    </a:lnTo>
                    <a:lnTo>
                      <a:pt x="1032" y="234"/>
                    </a:lnTo>
                    <a:lnTo>
                      <a:pt x="1032" y="228"/>
                    </a:lnTo>
                    <a:lnTo>
                      <a:pt x="1032" y="222"/>
                    </a:lnTo>
                    <a:lnTo>
                      <a:pt x="1032" y="216"/>
                    </a:lnTo>
                    <a:lnTo>
                      <a:pt x="1038" y="210"/>
                    </a:lnTo>
                    <a:lnTo>
                      <a:pt x="1038" y="204"/>
                    </a:lnTo>
                    <a:lnTo>
                      <a:pt x="1038" y="198"/>
                    </a:lnTo>
                    <a:lnTo>
                      <a:pt x="1038" y="192"/>
                    </a:lnTo>
                    <a:lnTo>
                      <a:pt x="1038" y="186"/>
                    </a:lnTo>
                    <a:lnTo>
                      <a:pt x="1044" y="180"/>
                    </a:lnTo>
                    <a:lnTo>
                      <a:pt x="1044" y="174"/>
                    </a:lnTo>
                    <a:lnTo>
                      <a:pt x="1044" y="168"/>
                    </a:lnTo>
                    <a:lnTo>
                      <a:pt x="1044" y="162"/>
                    </a:lnTo>
                    <a:lnTo>
                      <a:pt x="1050" y="162"/>
                    </a:lnTo>
                    <a:lnTo>
                      <a:pt x="1056" y="168"/>
                    </a:lnTo>
                    <a:lnTo>
                      <a:pt x="1056" y="174"/>
                    </a:lnTo>
                    <a:lnTo>
                      <a:pt x="1056" y="180"/>
                    </a:lnTo>
                    <a:lnTo>
                      <a:pt x="1056" y="186"/>
                    </a:lnTo>
                    <a:lnTo>
                      <a:pt x="1056" y="192"/>
                    </a:lnTo>
                    <a:lnTo>
                      <a:pt x="1062" y="198"/>
                    </a:lnTo>
                    <a:lnTo>
                      <a:pt x="1062" y="204"/>
                    </a:lnTo>
                    <a:lnTo>
                      <a:pt x="1062" y="210"/>
                    </a:lnTo>
                    <a:lnTo>
                      <a:pt x="1062" y="216"/>
                    </a:lnTo>
                    <a:lnTo>
                      <a:pt x="1068" y="222"/>
                    </a:lnTo>
                    <a:lnTo>
                      <a:pt x="1068" y="228"/>
                    </a:lnTo>
                    <a:lnTo>
                      <a:pt x="1068" y="234"/>
                    </a:lnTo>
                    <a:lnTo>
                      <a:pt x="1068" y="240"/>
                    </a:lnTo>
                    <a:lnTo>
                      <a:pt x="1068" y="246"/>
                    </a:lnTo>
                    <a:lnTo>
                      <a:pt x="1074" y="246"/>
                    </a:lnTo>
                    <a:lnTo>
                      <a:pt x="1074" y="252"/>
                    </a:lnTo>
                    <a:lnTo>
                      <a:pt x="1074" y="258"/>
                    </a:lnTo>
                    <a:lnTo>
                      <a:pt x="1092" y="282"/>
                    </a:lnTo>
                    <a:lnTo>
                      <a:pt x="1092" y="276"/>
                    </a:lnTo>
                    <a:lnTo>
                      <a:pt x="1098" y="276"/>
                    </a:lnTo>
                    <a:lnTo>
                      <a:pt x="1098" y="270"/>
                    </a:lnTo>
                    <a:lnTo>
                      <a:pt x="1098" y="264"/>
                    </a:lnTo>
                    <a:lnTo>
                      <a:pt x="1098" y="258"/>
                    </a:lnTo>
                    <a:lnTo>
                      <a:pt x="1104" y="258"/>
                    </a:lnTo>
                    <a:lnTo>
                      <a:pt x="1104" y="252"/>
                    </a:lnTo>
                    <a:lnTo>
                      <a:pt x="1104" y="246"/>
                    </a:lnTo>
                    <a:lnTo>
                      <a:pt x="1104" y="240"/>
                    </a:lnTo>
                    <a:lnTo>
                      <a:pt x="1104" y="234"/>
                    </a:lnTo>
                    <a:lnTo>
                      <a:pt x="1110" y="234"/>
                    </a:lnTo>
                    <a:lnTo>
                      <a:pt x="1110" y="228"/>
                    </a:lnTo>
                    <a:lnTo>
                      <a:pt x="1110" y="222"/>
                    </a:lnTo>
                    <a:lnTo>
                      <a:pt x="1110" y="216"/>
                    </a:lnTo>
                    <a:lnTo>
                      <a:pt x="1110" y="210"/>
                    </a:lnTo>
                    <a:lnTo>
                      <a:pt x="1116" y="204"/>
                    </a:lnTo>
                    <a:lnTo>
                      <a:pt x="1116" y="198"/>
                    </a:lnTo>
                    <a:lnTo>
                      <a:pt x="1116" y="192"/>
                    </a:lnTo>
                    <a:lnTo>
                      <a:pt x="1116" y="186"/>
                    </a:lnTo>
                    <a:lnTo>
                      <a:pt x="1116" y="180"/>
                    </a:lnTo>
                    <a:lnTo>
                      <a:pt x="1122" y="180"/>
                    </a:lnTo>
                    <a:lnTo>
                      <a:pt x="1122" y="174"/>
                    </a:lnTo>
                    <a:lnTo>
                      <a:pt x="1128" y="174"/>
                    </a:lnTo>
                    <a:lnTo>
                      <a:pt x="1128" y="180"/>
                    </a:lnTo>
                    <a:lnTo>
                      <a:pt x="1128" y="186"/>
                    </a:lnTo>
                    <a:lnTo>
                      <a:pt x="1128" y="192"/>
                    </a:lnTo>
                    <a:lnTo>
                      <a:pt x="1134" y="198"/>
                    </a:lnTo>
                    <a:lnTo>
                      <a:pt x="1134" y="204"/>
                    </a:lnTo>
                    <a:lnTo>
                      <a:pt x="1134" y="210"/>
                    </a:lnTo>
                    <a:lnTo>
                      <a:pt x="1134" y="216"/>
                    </a:lnTo>
                    <a:lnTo>
                      <a:pt x="1134" y="222"/>
                    </a:lnTo>
                    <a:lnTo>
                      <a:pt x="1140" y="228"/>
                    </a:lnTo>
                    <a:lnTo>
                      <a:pt x="1140" y="234"/>
                    </a:lnTo>
                    <a:lnTo>
                      <a:pt x="1140" y="240"/>
                    </a:lnTo>
                    <a:lnTo>
                      <a:pt x="1140" y="246"/>
                    </a:lnTo>
                    <a:lnTo>
                      <a:pt x="1140" y="252"/>
                    </a:lnTo>
                    <a:lnTo>
                      <a:pt x="1146" y="252"/>
                    </a:lnTo>
                    <a:lnTo>
                      <a:pt x="1146" y="258"/>
                    </a:lnTo>
                    <a:lnTo>
                      <a:pt x="1146" y="264"/>
                    </a:lnTo>
                    <a:lnTo>
                      <a:pt x="1146" y="270"/>
                    </a:lnTo>
                    <a:lnTo>
                      <a:pt x="1164" y="294"/>
                    </a:lnTo>
                    <a:lnTo>
                      <a:pt x="1170" y="288"/>
                    </a:lnTo>
                    <a:lnTo>
                      <a:pt x="1170" y="282"/>
                    </a:lnTo>
                    <a:lnTo>
                      <a:pt x="1170" y="276"/>
                    </a:lnTo>
                    <a:lnTo>
                      <a:pt x="1176" y="276"/>
                    </a:lnTo>
                    <a:lnTo>
                      <a:pt x="1176" y="270"/>
                    </a:lnTo>
                    <a:lnTo>
                      <a:pt x="1176" y="264"/>
                    </a:lnTo>
                    <a:lnTo>
                      <a:pt x="1176" y="258"/>
                    </a:lnTo>
                    <a:lnTo>
                      <a:pt x="1182" y="252"/>
                    </a:lnTo>
                    <a:lnTo>
                      <a:pt x="1182" y="246"/>
                    </a:lnTo>
                    <a:lnTo>
                      <a:pt x="1182" y="240"/>
                    </a:lnTo>
                    <a:lnTo>
                      <a:pt x="1182" y="234"/>
                    </a:lnTo>
                    <a:lnTo>
                      <a:pt x="1182" y="228"/>
                    </a:lnTo>
                    <a:lnTo>
                      <a:pt x="1188" y="228"/>
                    </a:lnTo>
                    <a:lnTo>
                      <a:pt x="1188" y="222"/>
                    </a:lnTo>
                    <a:lnTo>
                      <a:pt x="1188" y="216"/>
                    </a:lnTo>
                    <a:lnTo>
                      <a:pt x="1188" y="210"/>
                    </a:lnTo>
                    <a:lnTo>
                      <a:pt x="1188" y="204"/>
                    </a:lnTo>
                    <a:lnTo>
                      <a:pt x="1188" y="198"/>
                    </a:lnTo>
                    <a:lnTo>
                      <a:pt x="1194" y="192"/>
                    </a:lnTo>
                    <a:lnTo>
                      <a:pt x="1194" y="186"/>
                    </a:lnTo>
                    <a:lnTo>
                      <a:pt x="1200" y="186"/>
                    </a:lnTo>
                    <a:lnTo>
                      <a:pt x="1200" y="192"/>
                    </a:lnTo>
                    <a:lnTo>
                      <a:pt x="1200" y="198"/>
                    </a:lnTo>
                    <a:lnTo>
                      <a:pt x="1206" y="198"/>
                    </a:lnTo>
                    <a:lnTo>
                      <a:pt x="1206" y="204"/>
                    </a:lnTo>
                    <a:lnTo>
                      <a:pt x="1206" y="210"/>
                    </a:lnTo>
                    <a:lnTo>
                      <a:pt x="1206" y="216"/>
                    </a:lnTo>
                    <a:lnTo>
                      <a:pt x="1206" y="222"/>
                    </a:lnTo>
                    <a:lnTo>
                      <a:pt x="1206" y="228"/>
                    </a:lnTo>
                    <a:lnTo>
                      <a:pt x="1212" y="228"/>
                    </a:lnTo>
                    <a:lnTo>
                      <a:pt x="1212" y="234"/>
                    </a:lnTo>
                    <a:lnTo>
                      <a:pt x="1212" y="240"/>
                    </a:lnTo>
                    <a:lnTo>
                      <a:pt x="1212" y="246"/>
                    </a:lnTo>
                    <a:lnTo>
                      <a:pt x="1212" y="252"/>
                    </a:lnTo>
                    <a:lnTo>
                      <a:pt x="1212" y="258"/>
                    </a:lnTo>
                    <a:lnTo>
                      <a:pt x="1218" y="258"/>
                    </a:lnTo>
                    <a:lnTo>
                      <a:pt x="1218" y="264"/>
                    </a:lnTo>
                    <a:lnTo>
                      <a:pt x="1218" y="270"/>
                    </a:lnTo>
                    <a:lnTo>
                      <a:pt x="1218" y="276"/>
                    </a:lnTo>
                    <a:lnTo>
                      <a:pt x="1242" y="300"/>
                    </a:lnTo>
                    <a:lnTo>
                      <a:pt x="1242" y="294"/>
                    </a:lnTo>
                    <a:lnTo>
                      <a:pt x="1242" y="288"/>
                    </a:lnTo>
                    <a:lnTo>
                      <a:pt x="1248" y="288"/>
                    </a:lnTo>
                    <a:lnTo>
                      <a:pt x="1248" y="282"/>
                    </a:lnTo>
                    <a:lnTo>
                      <a:pt x="1248" y="276"/>
                    </a:lnTo>
                    <a:lnTo>
                      <a:pt x="1248" y="270"/>
                    </a:lnTo>
                    <a:lnTo>
                      <a:pt x="1254" y="264"/>
                    </a:lnTo>
                    <a:lnTo>
                      <a:pt x="1254" y="258"/>
                    </a:lnTo>
                    <a:lnTo>
                      <a:pt x="1254" y="252"/>
                    </a:lnTo>
                    <a:lnTo>
                      <a:pt x="1254" y="246"/>
                    </a:lnTo>
                    <a:lnTo>
                      <a:pt x="1254" y="240"/>
                    </a:lnTo>
                    <a:lnTo>
                      <a:pt x="1260" y="234"/>
                    </a:lnTo>
                    <a:lnTo>
                      <a:pt x="1260" y="228"/>
                    </a:lnTo>
                    <a:lnTo>
                      <a:pt x="1260" y="222"/>
                    </a:lnTo>
                    <a:lnTo>
                      <a:pt x="1260" y="216"/>
                    </a:lnTo>
                    <a:lnTo>
                      <a:pt x="1266" y="210"/>
                    </a:lnTo>
                    <a:lnTo>
                      <a:pt x="1266" y="204"/>
                    </a:lnTo>
                    <a:lnTo>
                      <a:pt x="1266" y="198"/>
                    </a:lnTo>
                    <a:lnTo>
                      <a:pt x="1272" y="198"/>
                    </a:lnTo>
                    <a:lnTo>
                      <a:pt x="1272" y="204"/>
                    </a:lnTo>
                    <a:lnTo>
                      <a:pt x="1278" y="204"/>
                    </a:lnTo>
                    <a:lnTo>
                      <a:pt x="1278" y="210"/>
                    </a:lnTo>
                    <a:lnTo>
                      <a:pt x="1278" y="216"/>
                    </a:lnTo>
                    <a:lnTo>
                      <a:pt x="1278" y="222"/>
                    </a:lnTo>
                    <a:lnTo>
                      <a:pt x="1278" y="228"/>
                    </a:lnTo>
                    <a:lnTo>
                      <a:pt x="1284" y="234"/>
                    </a:lnTo>
                    <a:lnTo>
                      <a:pt x="1284" y="240"/>
                    </a:lnTo>
                    <a:lnTo>
                      <a:pt x="1284" y="246"/>
                    </a:lnTo>
                    <a:lnTo>
                      <a:pt x="1284" y="252"/>
                    </a:lnTo>
                    <a:lnTo>
                      <a:pt x="1284" y="258"/>
                    </a:lnTo>
                    <a:lnTo>
                      <a:pt x="1290" y="264"/>
                    </a:lnTo>
                    <a:lnTo>
                      <a:pt x="1290" y="270"/>
                    </a:lnTo>
                    <a:lnTo>
                      <a:pt x="1290" y="276"/>
                    </a:lnTo>
                    <a:lnTo>
                      <a:pt x="1290" y="282"/>
                    </a:lnTo>
                    <a:lnTo>
                      <a:pt x="1296" y="288"/>
                    </a:lnTo>
                    <a:lnTo>
                      <a:pt x="1314" y="312"/>
                    </a:lnTo>
                    <a:lnTo>
                      <a:pt x="1314" y="306"/>
                    </a:lnTo>
                    <a:lnTo>
                      <a:pt x="1320" y="306"/>
                    </a:lnTo>
                    <a:lnTo>
                      <a:pt x="1320" y="300"/>
                    </a:lnTo>
                    <a:lnTo>
                      <a:pt x="1320" y="294"/>
                    </a:lnTo>
                    <a:lnTo>
                      <a:pt x="1320" y="288"/>
                    </a:lnTo>
                    <a:lnTo>
                      <a:pt x="1326" y="282"/>
                    </a:lnTo>
                    <a:lnTo>
                      <a:pt x="1326" y="276"/>
                    </a:lnTo>
                    <a:lnTo>
                      <a:pt x="1326" y="270"/>
                    </a:lnTo>
                    <a:lnTo>
                      <a:pt x="1326" y="264"/>
                    </a:lnTo>
                    <a:lnTo>
                      <a:pt x="1326" y="258"/>
                    </a:lnTo>
                    <a:lnTo>
                      <a:pt x="1332" y="258"/>
                    </a:lnTo>
                    <a:lnTo>
                      <a:pt x="1332" y="252"/>
                    </a:lnTo>
                    <a:lnTo>
                      <a:pt x="1332" y="246"/>
                    </a:lnTo>
                    <a:lnTo>
                      <a:pt x="1332" y="240"/>
                    </a:lnTo>
                    <a:lnTo>
                      <a:pt x="1332" y="234"/>
                    </a:lnTo>
                    <a:lnTo>
                      <a:pt x="1338" y="228"/>
                    </a:lnTo>
                    <a:lnTo>
                      <a:pt x="1338" y="222"/>
                    </a:lnTo>
                    <a:lnTo>
                      <a:pt x="1338" y="216"/>
                    </a:lnTo>
                    <a:lnTo>
                      <a:pt x="1338" y="210"/>
                    </a:lnTo>
                    <a:lnTo>
                      <a:pt x="1344" y="210"/>
                    </a:lnTo>
                    <a:lnTo>
                      <a:pt x="1350" y="216"/>
                    </a:lnTo>
                    <a:lnTo>
                      <a:pt x="1350" y="222"/>
                    </a:lnTo>
                    <a:lnTo>
                      <a:pt x="1350" y="228"/>
                    </a:lnTo>
                    <a:lnTo>
                      <a:pt x="1350" y="234"/>
                    </a:lnTo>
                    <a:lnTo>
                      <a:pt x="1350" y="240"/>
                    </a:lnTo>
                    <a:lnTo>
                      <a:pt x="1356" y="240"/>
                    </a:lnTo>
                    <a:lnTo>
                      <a:pt x="1356" y="246"/>
                    </a:lnTo>
                    <a:lnTo>
                      <a:pt x="1356" y="252"/>
                    </a:lnTo>
                    <a:lnTo>
                      <a:pt x="1356" y="258"/>
                    </a:lnTo>
                    <a:lnTo>
                      <a:pt x="1356" y="264"/>
                    </a:lnTo>
                    <a:lnTo>
                      <a:pt x="1362" y="264"/>
                    </a:lnTo>
                    <a:lnTo>
                      <a:pt x="1362" y="270"/>
                    </a:lnTo>
                    <a:lnTo>
                      <a:pt x="1362" y="276"/>
                    </a:lnTo>
                    <a:lnTo>
                      <a:pt x="1362" y="282"/>
                    </a:lnTo>
                    <a:lnTo>
                      <a:pt x="1362" y="288"/>
                    </a:lnTo>
                    <a:lnTo>
                      <a:pt x="1368" y="294"/>
                    </a:lnTo>
                    <a:lnTo>
                      <a:pt x="1368" y="300"/>
                    </a:lnTo>
                    <a:lnTo>
                      <a:pt x="1386" y="324"/>
                    </a:lnTo>
                    <a:lnTo>
                      <a:pt x="1386" y="318"/>
                    </a:lnTo>
                    <a:lnTo>
                      <a:pt x="1392" y="318"/>
                    </a:lnTo>
                    <a:lnTo>
                      <a:pt x="1392" y="312"/>
                    </a:lnTo>
                    <a:lnTo>
                      <a:pt x="1392" y="306"/>
                    </a:lnTo>
                    <a:lnTo>
                      <a:pt x="1398" y="300"/>
                    </a:lnTo>
                    <a:lnTo>
                      <a:pt x="1398" y="294"/>
                    </a:lnTo>
                    <a:lnTo>
                      <a:pt x="1398" y="288"/>
                    </a:lnTo>
                    <a:lnTo>
                      <a:pt x="1398" y="282"/>
                    </a:lnTo>
                    <a:lnTo>
                      <a:pt x="1398" y="276"/>
                    </a:lnTo>
                    <a:lnTo>
                      <a:pt x="1404" y="276"/>
                    </a:lnTo>
                    <a:lnTo>
                      <a:pt x="1404" y="270"/>
                    </a:lnTo>
                    <a:lnTo>
                      <a:pt x="1404" y="264"/>
                    </a:lnTo>
                    <a:lnTo>
                      <a:pt x="1404" y="258"/>
                    </a:lnTo>
                    <a:lnTo>
                      <a:pt x="1404" y="252"/>
                    </a:lnTo>
                    <a:lnTo>
                      <a:pt x="1410" y="246"/>
                    </a:lnTo>
                    <a:lnTo>
                      <a:pt x="1410" y="240"/>
                    </a:lnTo>
                    <a:lnTo>
                      <a:pt x="1410" y="234"/>
                    </a:lnTo>
                    <a:lnTo>
                      <a:pt x="1410" y="228"/>
                    </a:lnTo>
                    <a:lnTo>
                      <a:pt x="1416" y="222"/>
                    </a:lnTo>
                    <a:lnTo>
                      <a:pt x="1422" y="222"/>
                    </a:lnTo>
                    <a:lnTo>
                      <a:pt x="1422" y="228"/>
                    </a:lnTo>
                    <a:lnTo>
                      <a:pt x="1422" y="234"/>
                    </a:lnTo>
                    <a:lnTo>
                      <a:pt x="1422" y="240"/>
                    </a:lnTo>
                    <a:lnTo>
                      <a:pt x="1428" y="240"/>
                    </a:lnTo>
                    <a:lnTo>
                      <a:pt x="1428" y="246"/>
                    </a:lnTo>
                    <a:lnTo>
                      <a:pt x="1428" y="252"/>
                    </a:lnTo>
                    <a:lnTo>
                      <a:pt x="1428" y="258"/>
                    </a:lnTo>
                    <a:lnTo>
                      <a:pt x="1428" y="264"/>
                    </a:lnTo>
                    <a:lnTo>
                      <a:pt x="1434" y="270"/>
                    </a:lnTo>
                    <a:lnTo>
                      <a:pt x="1434" y="276"/>
                    </a:lnTo>
                    <a:lnTo>
                      <a:pt x="1434" y="282"/>
                    </a:lnTo>
                    <a:lnTo>
                      <a:pt x="1434" y="288"/>
                    </a:lnTo>
                    <a:lnTo>
                      <a:pt x="1440" y="294"/>
                    </a:lnTo>
                    <a:lnTo>
                      <a:pt x="1440" y="300"/>
                    </a:lnTo>
                    <a:lnTo>
                      <a:pt x="1440" y="306"/>
                    </a:lnTo>
                    <a:lnTo>
                      <a:pt x="1458" y="330"/>
                    </a:lnTo>
                    <a:lnTo>
                      <a:pt x="1464" y="330"/>
                    </a:lnTo>
                    <a:lnTo>
                      <a:pt x="1464" y="324"/>
                    </a:lnTo>
                    <a:lnTo>
                      <a:pt x="1464" y="318"/>
                    </a:lnTo>
                    <a:lnTo>
                      <a:pt x="1470" y="312"/>
                    </a:lnTo>
                    <a:lnTo>
                      <a:pt x="1470" y="306"/>
                    </a:lnTo>
                    <a:lnTo>
                      <a:pt x="1470" y="300"/>
                    </a:lnTo>
                    <a:lnTo>
                      <a:pt x="1470" y="294"/>
                    </a:lnTo>
                    <a:lnTo>
                      <a:pt x="1476" y="294"/>
                    </a:lnTo>
                    <a:lnTo>
                      <a:pt x="1476" y="288"/>
                    </a:lnTo>
                    <a:lnTo>
                      <a:pt x="1476" y="282"/>
                    </a:lnTo>
                    <a:lnTo>
                      <a:pt x="1476" y="276"/>
                    </a:lnTo>
                    <a:lnTo>
                      <a:pt x="1476" y="270"/>
                    </a:lnTo>
                    <a:lnTo>
                      <a:pt x="1476" y="264"/>
                    </a:lnTo>
                    <a:lnTo>
                      <a:pt x="1482" y="270"/>
                    </a:lnTo>
                    <a:lnTo>
                      <a:pt x="1482" y="264"/>
                    </a:lnTo>
                    <a:lnTo>
                      <a:pt x="1482" y="258"/>
                    </a:lnTo>
                    <a:lnTo>
                      <a:pt x="1482" y="252"/>
                    </a:lnTo>
                    <a:lnTo>
                      <a:pt x="1482" y="246"/>
                    </a:lnTo>
                    <a:lnTo>
                      <a:pt x="1482" y="240"/>
                    </a:lnTo>
                    <a:lnTo>
                      <a:pt x="1488" y="240"/>
                    </a:lnTo>
                    <a:lnTo>
                      <a:pt x="1488" y="234"/>
                    </a:lnTo>
                    <a:lnTo>
                      <a:pt x="1488" y="228"/>
                    </a:lnTo>
                    <a:lnTo>
                      <a:pt x="1494" y="228"/>
                    </a:lnTo>
                    <a:lnTo>
                      <a:pt x="1494" y="234"/>
                    </a:lnTo>
                    <a:lnTo>
                      <a:pt x="1494" y="240"/>
                    </a:lnTo>
                    <a:lnTo>
                      <a:pt x="1500" y="246"/>
                    </a:lnTo>
                    <a:lnTo>
                      <a:pt x="1500" y="252"/>
                    </a:lnTo>
                    <a:lnTo>
                      <a:pt x="1500" y="258"/>
                    </a:lnTo>
                    <a:lnTo>
                      <a:pt x="1500" y="264"/>
                    </a:lnTo>
                    <a:lnTo>
                      <a:pt x="1500" y="270"/>
                    </a:lnTo>
                    <a:lnTo>
                      <a:pt x="1506" y="270"/>
                    </a:lnTo>
                    <a:lnTo>
                      <a:pt x="1506" y="276"/>
                    </a:lnTo>
                    <a:lnTo>
                      <a:pt x="1506" y="282"/>
                    </a:lnTo>
                    <a:lnTo>
                      <a:pt x="1506" y="288"/>
                    </a:lnTo>
                    <a:lnTo>
                      <a:pt x="1506" y="294"/>
                    </a:lnTo>
                    <a:lnTo>
                      <a:pt x="1512" y="300"/>
                    </a:lnTo>
                    <a:lnTo>
                      <a:pt x="1512" y="306"/>
                    </a:lnTo>
                    <a:lnTo>
                      <a:pt x="1512" y="312"/>
                    </a:lnTo>
                    <a:lnTo>
                      <a:pt x="1512" y="318"/>
                    </a:lnTo>
                    <a:lnTo>
                      <a:pt x="1536" y="342"/>
                    </a:lnTo>
                    <a:lnTo>
                      <a:pt x="1536" y="336"/>
                    </a:lnTo>
                    <a:lnTo>
                      <a:pt x="1536" y="330"/>
                    </a:lnTo>
                    <a:lnTo>
                      <a:pt x="1542" y="330"/>
                    </a:lnTo>
                    <a:lnTo>
                      <a:pt x="1542" y="324"/>
                    </a:lnTo>
                    <a:lnTo>
                      <a:pt x="1542" y="318"/>
                    </a:lnTo>
                    <a:lnTo>
                      <a:pt x="1542" y="312"/>
                    </a:lnTo>
                    <a:lnTo>
                      <a:pt x="1548" y="306"/>
                    </a:lnTo>
                    <a:lnTo>
                      <a:pt x="1548" y="300"/>
                    </a:lnTo>
                    <a:lnTo>
                      <a:pt x="1548" y="294"/>
                    </a:lnTo>
                    <a:lnTo>
                      <a:pt x="1548" y="288"/>
                    </a:lnTo>
                    <a:lnTo>
                      <a:pt x="1548" y="282"/>
                    </a:lnTo>
                    <a:lnTo>
                      <a:pt x="1554" y="282"/>
                    </a:lnTo>
                    <a:lnTo>
                      <a:pt x="1554" y="276"/>
                    </a:lnTo>
                    <a:lnTo>
                      <a:pt x="1554" y="270"/>
                    </a:lnTo>
                    <a:lnTo>
                      <a:pt x="1554" y="264"/>
                    </a:lnTo>
                    <a:lnTo>
                      <a:pt x="1554" y="258"/>
                    </a:lnTo>
                    <a:lnTo>
                      <a:pt x="1560" y="258"/>
                    </a:lnTo>
                    <a:lnTo>
                      <a:pt x="1560" y="252"/>
                    </a:lnTo>
                    <a:lnTo>
                      <a:pt x="1560" y="246"/>
                    </a:lnTo>
                    <a:lnTo>
                      <a:pt x="1566" y="246"/>
                    </a:lnTo>
                    <a:lnTo>
                      <a:pt x="1566" y="252"/>
                    </a:lnTo>
                    <a:lnTo>
                      <a:pt x="1572" y="252"/>
                    </a:lnTo>
                    <a:lnTo>
                      <a:pt x="1572" y="258"/>
                    </a:lnTo>
                    <a:lnTo>
                      <a:pt x="1572" y="264"/>
                    </a:lnTo>
                    <a:lnTo>
                      <a:pt x="1572" y="270"/>
                    </a:lnTo>
                    <a:lnTo>
                      <a:pt x="1572" y="276"/>
                    </a:lnTo>
                    <a:lnTo>
                      <a:pt x="1578" y="282"/>
                    </a:lnTo>
                    <a:lnTo>
                      <a:pt x="1578" y="288"/>
                    </a:lnTo>
                    <a:lnTo>
                      <a:pt x="1578" y="294"/>
                    </a:lnTo>
                    <a:lnTo>
                      <a:pt x="1578" y="300"/>
                    </a:lnTo>
                    <a:lnTo>
                      <a:pt x="1584" y="306"/>
                    </a:lnTo>
                    <a:lnTo>
                      <a:pt x="1584" y="312"/>
                    </a:lnTo>
                    <a:lnTo>
                      <a:pt x="1584" y="318"/>
                    </a:lnTo>
                    <a:lnTo>
                      <a:pt x="1584" y="324"/>
                    </a:lnTo>
                    <a:lnTo>
                      <a:pt x="1590" y="330"/>
                    </a:lnTo>
                    <a:lnTo>
                      <a:pt x="1608" y="354"/>
                    </a:lnTo>
                    <a:lnTo>
                      <a:pt x="1608" y="348"/>
                    </a:lnTo>
                    <a:lnTo>
                      <a:pt x="1608" y="342"/>
                    </a:lnTo>
                    <a:lnTo>
                      <a:pt x="1614" y="342"/>
                    </a:lnTo>
                    <a:lnTo>
                      <a:pt x="1614" y="336"/>
                    </a:lnTo>
                    <a:lnTo>
                      <a:pt x="1614" y="330"/>
                    </a:lnTo>
                    <a:lnTo>
                      <a:pt x="1614" y="324"/>
                    </a:lnTo>
                    <a:lnTo>
                      <a:pt x="1620" y="324"/>
                    </a:lnTo>
                    <a:lnTo>
                      <a:pt x="1620" y="318"/>
                    </a:lnTo>
                    <a:lnTo>
                      <a:pt x="1620" y="312"/>
                    </a:lnTo>
                    <a:lnTo>
                      <a:pt x="1620" y="306"/>
                    </a:lnTo>
                    <a:lnTo>
                      <a:pt x="1620" y="300"/>
                    </a:lnTo>
                    <a:lnTo>
                      <a:pt x="1626" y="300"/>
                    </a:lnTo>
                    <a:lnTo>
                      <a:pt x="1626" y="294"/>
                    </a:lnTo>
                    <a:lnTo>
                      <a:pt x="1626" y="288"/>
                    </a:lnTo>
                    <a:lnTo>
                      <a:pt x="1626" y="282"/>
                    </a:lnTo>
                    <a:lnTo>
                      <a:pt x="1626" y="276"/>
                    </a:lnTo>
                    <a:lnTo>
                      <a:pt x="1632" y="270"/>
                    </a:lnTo>
                    <a:lnTo>
                      <a:pt x="1632" y="264"/>
                    </a:lnTo>
                    <a:lnTo>
                      <a:pt x="1632" y="258"/>
                    </a:lnTo>
                    <a:lnTo>
                      <a:pt x="1632" y="252"/>
                    </a:lnTo>
                    <a:lnTo>
                      <a:pt x="1638" y="252"/>
                    </a:lnTo>
                    <a:lnTo>
                      <a:pt x="1644" y="258"/>
                    </a:lnTo>
                    <a:lnTo>
                      <a:pt x="1644" y="264"/>
                    </a:lnTo>
                    <a:lnTo>
                      <a:pt x="1644" y="270"/>
                    </a:lnTo>
                    <a:lnTo>
                      <a:pt x="1644" y="276"/>
                    </a:lnTo>
                    <a:lnTo>
                      <a:pt x="1650" y="282"/>
                    </a:lnTo>
                    <a:lnTo>
                      <a:pt x="1650" y="288"/>
                    </a:lnTo>
                    <a:lnTo>
                      <a:pt x="1650" y="294"/>
                    </a:lnTo>
                    <a:lnTo>
                      <a:pt x="1650" y="300"/>
                    </a:lnTo>
                    <a:lnTo>
                      <a:pt x="1656" y="306"/>
                    </a:lnTo>
                    <a:lnTo>
                      <a:pt x="1656" y="312"/>
                    </a:lnTo>
                    <a:lnTo>
                      <a:pt x="1656" y="318"/>
                    </a:lnTo>
                    <a:lnTo>
                      <a:pt x="1656" y="324"/>
                    </a:lnTo>
                    <a:lnTo>
                      <a:pt x="1662" y="330"/>
                    </a:lnTo>
                    <a:lnTo>
                      <a:pt x="1662" y="336"/>
                    </a:lnTo>
                    <a:lnTo>
                      <a:pt x="1680" y="360"/>
                    </a:lnTo>
                    <a:lnTo>
                      <a:pt x="1680" y="354"/>
                    </a:lnTo>
                    <a:lnTo>
                      <a:pt x="1686" y="354"/>
                    </a:lnTo>
                    <a:lnTo>
                      <a:pt x="1686" y="348"/>
                    </a:lnTo>
                    <a:lnTo>
                      <a:pt x="1686" y="342"/>
                    </a:lnTo>
                    <a:lnTo>
                      <a:pt x="1692" y="336"/>
                    </a:lnTo>
                    <a:lnTo>
                      <a:pt x="1692" y="330"/>
                    </a:lnTo>
                    <a:lnTo>
                      <a:pt x="1692" y="324"/>
                    </a:lnTo>
                    <a:lnTo>
                      <a:pt x="1692" y="318"/>
                    </a:lnTo>
                    <a:lnTo>
                      <a:pt x="1698" y="312"/>
                    </a:lnTo>
                    <a:lnTo>
                      <a:pt x="1698" y="306"/>
                    </a:lnTo>
                    <a:lnTo>
                      <a:pt x="1698" y="300"/>
                    </a:lnTo>
                    <a:lnTo>
                      <a:pt x="1698" y="294"/>
                    </a:lnTo>
                    <a:lnTo>
                      <a:pt x="1704" y="288"/>
                    </a:lnTo>
                    <a:lnTo>
                      <a:pt x="1704" y="282"/>
                    </a:lnTo>
                    <a:lnTo>
                      <a:pt x="1704" y="276"/>
                    </a:lnTo>
                    <a:lnTo>
                      <a:pt x="1704" y="270"/>
                    </a:lnTo>
                    <a:lnTo>
                      <a:pt x="1704" y="264"/>
                    </a:lnTo>
                    <a:lnTo>
                      <a:pt x="1704" y="258"/>
                    </a:lnTo>
                    <a:lnTo>
                      <a:pt x="1710" y="258"/>
                    </a:lnTo>
                    <a:lnTo>
                      <a:pt x="1710" y="252"/>
                    </a:lnTo>
                    <a:lnTo>
                      <a:pt x="1710" y="246"/>
                    </a:lnTo>
                    <a:lnTo>
                      <a:pt x="1716" y="240"/>
                    </a:lnTo>
                    <a:lnTo>
                      <a:pt x="1722" y="240"/>
                    </a:lnTo>
                    <a:lnTo>
                      <a:pt x="1722" y="234"/>
                    </a:lnTo>
                    <a:lnTo>
                      <a:pt x="1728" y="234"/>
                    </a:lnTo>
                    <a:lnTo>
                      <a:pt x="1734" y="234"/>
                    </a:lnTo>
                    <a:lnTo>
                      <a:pt x="1734" y="228"/>
                    </a:lnTo>
                    <a:lnTo>
                      <a:pt x="1752" y="192"/>
                    </a:lnTo>
                    <a:lnTo>
                      <a:pt x="1752" y="186"/>
                    </a:lnTo>
                    <a:lnTo>
                      <a:pt x="1758" y="186"/>
                    </a:lnTo>
                    <a:lnTo>
                      <a:pt x="1758" y="180"/>
                    </a:lnTo>
                    <a:lnTo>
                      <a:pt x="1758" y="174"/>
                    </a:lnTo>
                    <a:lnTo>
                      <a:pt x="1758" y="168"/>
                    </a:lnTo>
                    <a:lnTo>
                      <a:pt x="1758" y="162"/>
                    </a:lnTo>
                    <a:lnTo>
                      <a:pt x="1764" y="156"/>
                    </a:lnTo>
                    <a:lnTo>
                      <a:pt x="1764" y="150"/>
                    </a:lnTo>
                    <a:lnTo>
                      <a:pt x="1764" y="144"/>
                    </a:lnTo>
                    <a:lnTo>
                      <a:pt x="1764" y="138"/>
                    </a:lnTo>
                    <a:lnTo>
                      <a:pt x="1764" y="132"/>
                    </a:lnTo>
                    <a:lnTo>
                      <a:pt x="1770" y="126"/>
                    </a:lnTo>
                    <a:lnTo>
                      <a:pt x="1770" y="120"/>
                    </a:lnTo>
                    <a:lnTo>
                      <a:pt x="1770" y="114"/>
                    </a:lnTo>
                    <a:lnTo>
                      <a:pt x="1770" y="108"/>
                    </a:lnTo>
                    <a:lnTo>
                      <a:pt x="1770" y="102"/>
                    </a:lnTo>
                    <a:lnTo>
                      <a:pt x="1770" y="96"/>
                    </a:lnTo>
                    <a:lnTo>
                      <a:pt x="1776" y="90"/>
                    </a:lnTo>
                    <a:lnTo>
                      <a:pt x="1776" y="84"/>
                    </a:lnTo>
                    <a:lnTo>
                      <a:pt x="1776" y="78"/>
                    </a:lnTo>
                    <a:lnTo>
                      <a:pt x="1776" y="72"/>
                    </a:lnTo>
                    <a:lnTo>
                      <a:pt x="1776" y="66"/>
                    </a:lnTo>
                    <a:lnTo>
                      <a:pt x="1776" y="60"/>
                    </a:lnTo>
                    <a:lnTo>
                      <a:pt x="1782" y="60"/>
                    </a:lnTo>
                    <a:lnTo>
                      <a:pt x="1782" y="54"/>
                    </a:lnTo>
                    <a:lnTo>
                      <a:pt x="1782" y="48"/>
                    </a:lnTo>
                    <a:lnTo>
                      <a:pt x="1782" y="42"/>
                    </a:lnTo>
                    <a:lnTo>
                      <a:pt x="1782" y="36"/>
                    </a:lnTo>
                    <a:lnTo>
                      <a:pt x="1782" y="30"/>
                    </a:lnTo>
                    <a:lnTo>
                      <a:pt x="1788" y="24"/>
                    </a:lnTo>
                    <a:lnTo>
                      <a:pt x="1788" y="18"/>
                    </a:lnTo>
                    <a:lnTo>
                      <a:pt x="1794" y="18"/>
                    </a:lnTo>
                    <a:lnTo>
                      <a:pt x="1794" y="24"/>
                    </a:lnTo>
                    <a:lnTo>
                      <a:pt x="1800" y="24"/>
                    </a:lnTo>
                    <a:lnTo>
                      <a:pt x="1800" y="30"/>
                    </a:lnTo>
                    <a:lnTo>
                      <a:pt x="1800" y="36"/>
                    </a:lnTo>
                    <a:lnTo>
                      <a:pt x="1800" y="42"/>
                    </a:lnTo>
                    <a:lnTo>
                      <a:pt x="1800" y="48"/>
                    </a:lnTo>
                    <a:lnTo>
                      <a:pt x="1806" y="48"/>
                    </a:lnTo>
                    <a:lnTo>
                      <a:pt x="1806" y="54"/>
                    </a:lnTo>
                    <a:lnTo>
                      <a:pt x="1806" y="60"/>
                    </a:lnTo>
                    <a:lnTo>
                      <a:pt x="1806" y="66"/>
                    </a:lnTo>
                    <a:lnTo>
                      <a:pt x="1806" y="72"/>
                    </a:lnTo>
                    <a:lnTo>
                      <a:pt x="1812" y="78"/>
                    </a:lnTo>
                    <a:lnTo>
                      <a:pt x="1812" y="84"/>
                    </a:lnTo>
                    <a:lnTo>
                      <a:pt x="1812" y="90"/>
                    </a:lnTo>
                    <a:lnTo>
                      <a:pt x="1812" y="96"/>
                    </a:lnTo>
                    <a:lnTo>
                      <a:pt x="1812" y="102"/>
                    </a:lnTo>
                    <a:lnTo>
                      <a:pt x="1818" y="102"/>
                    </a:lnTo>
                    <a:lnTo>
                      <a:pt x="1818" y="108"/>
                    </a:lnTo>
                    <a:lnTo>
                      <a:pt x="1818" y="114"/>
                    </a:lnTo>
                    <a:lnTo>
                      <a:pt x="1818" y="120"/>
                    </a:lnTo>
                    <a:lnTo>
                      <a:pt x="1824" y="120"/>
                    </a:lnTo>
                    <a:lnTo>
                      <a:pt x="1824" y="126"/>
                    </a:lnTo>
                    <a:lnTo>
                      <a:pt x="1824" y="132"/>
                    </a:lnTo>
                    <a:lnTo>
                      <a:pt x="1824" y="138"/>
                    </a:lnTo>
                    <a:lnTo>
                      <a:pt x="1830" y="144"/>
                    </a:lnTo>
                    <a:lnTo>
                      <a:pt x="1866" y="192"/>
                    </a:lnTo>
                    <a:lnTo>
                      <a:pt x="1866" y="186"/>
                    </a:lnTo>
                    <a:lnTo>
                      <a:pt x="1872" y="180"/>
                    </a:lnTo>
                    <a:lnTo>
                      <a:pt x="1872" y="174"/>
                    </a:lnTo>
                    <a:lnTo>
                      <a:pt x="1878" y="168"/>
                    </a:lnTo>
                    <a:lnTo>
                      <a:pt x="1878" y="162"/>
                    </a:lnTo>
                    <a:lnTo>
                      <a:pt x="1878" y="156"/>
                    </a:lnTo>
                    <a:lnTo>
                      <a:pt x="1884" y="150"/>
                    </a:lnTo>
                    <a:lnTo>
                      <a:pt x="1884" y="144"/>
                    </a:lnTo>
                    <a:lnTo>
                      <a:pt x="1884" y="138"/>
                    </a:lnTo>
                    <a:lnTo>
                      <a:pt x="1890" y="132"/>
                    </a:lnTo>
                    <a:lnTo>
                      <a:pt x="1890" y="126"/>
                    </a:lnTo>
                    <a:lnTo>
                      <a:pt x="1890" y="120"/>
                    </a:lnTo>
                    <a:lnTo>
                      <a:pt x="1890" y="114"/>
                    </a:lnTo>
                    <a:lnTo>
                      <a:pt x="1896" y="108"/>
                    </a:lnTo>
                    <a:lnTo>
                      <a:pt x="1896" y="102"/>
                    </a:lnTo>
                    <a:lnTo>
                      <a:pt x="1896" y="96"/>
                    </a:lnTo>
                    <a:lnTo>
                      <a:pt x="1896" y="90"/>
                    </a:lnTo>
                    <a:lnTo>
                      <a:pt x="1902" y="84"/>
                    </a:lnTo>
                    <a:lnTo>
                      <a:pt x="1902" y="78"/>
                    </a:lnTo>
                    <a:lnTo>
                      <a:pt x="1902" y="72"/>
                    </a:lnTo>
                    <a:lnTo>
                      <a:pt x="1902" y="66"/>
                    </a:lnTo>
                    <a:lnTo>
                      <a:pt x="1902" y="60"/>
                    </a:lnTo>
                    <a:lnTo>
                      <a:pt x="1908" y="60"/>
                    </a:lnTo>
                    <a:lnTo>
                      <a:pt x="1908" y="54"/>
                    </a:lnTo>
                    <a:lnTo>
                      <a:pt x="1908" y="48"/>
                    </a:lnTo>
                    <a:lnTo>
                      <a:pt x="1908" y="42"/>
                    </a:lnTo>
                    <a:lnTo>
                      <a:pt x="1914" y="42"/>
                    </a:lnTo>
                    <a:lnTo>
                      <a:pt x="1920" y="48"/>
                    </a:lnTo>
                    <a:lnTo>
                      <a:pt x="1920" y="54"/>
                    </a:lnTo>
                    <a:lnTo>
                      <a:pt x="1920" y="60"/>
                    </a:lnTo>
                    <a:lnTo>
                      <a:pt x="1920" y="66"/>
                    </a:lnTo>
                    <a:lnTo>
                      <a:pt x="1926" y="72"/>
                    </a:lnTo>
                    <a:lnTo>
                      <a:pt x="1926" y="78"/>
                    </a:lnTo>
                    <a:lnTo>
                      <a:pt x="1926" y="84"/>
                    </a:lnTo>
                    <a:lnTo>
                      <a:pt x="1926" y="90"/>
                    </a:lnTo>
                    <a:lnTo>
                      <a:pt x="1932" y="90"/>
                    </a:lnTo>
                    <a:lnTo>
                      <a:pt x="1932" y="96"/>
                    </a:lnTo>
                    <a:lnTo>
                      <a:pt x="1932" y="102"/>
                    </a:lnTo>
                    <a:lnTo>
                      <a:pt x="1932" y="108"/>
                    </a:lnTo>
                    <a:lnTo>
                      <a:pt x="1932" y="114"/>
                    </a:lnTo>
                    <a:lnTo>
                      <a:pt x="1938" y="120"/>
                    </a:lnTo>
                    <a:lnTo>
                      <a:pt x="1938" y="126"/>
                    </a:lnTo>
                    <a:lnTo>
                      <a:pt x="1938" y="132"/>
                    </a:lnTo>
                    <a:lnTo>
                      <a:pt x="1938" y="138"/>
                    </a:lnTo>
                    <a:lnTo>
                      <a:pt x="1944" y="144"/>
                    </a:lnTo>
                    <a:lnTo>
                      <a:pt x="1944" y="150"/>
                    </a:lnTo>
                    <a:lnTo>
                      <a:pt x="1944" y="156"/>
                    </a:lnTo>
                    <a:lnTo>
                      <a:pt x="1950" y="162"/>
                    </a:lnTo>
                    <a:lnTo>
                      <a:pt x="1950" y="168"/>
                    </a:lnTo>
                    <a:lnTo>
                      <a:pt x="1986" y="216"/>
                    </a:lnTo>
                    <a:lnTo>
                      <a:pt x="1986" y="210"/>
                    </a:lnTo>
                    <a:lnTo>
                      <a:pt x="1992" y="210"/>
                    </a:lnTo>
                    <a:lnTo>
                      <a:pt x="1992" y="204"/>
                    </a:lnTo>
                    <a:lnTo>
                      <a:pt x="1992" y="198"/>
                    </a:lnTo>
                    <a:lnTo>
                      <a:pt x="1998" y="198"/>
                    </a:lnTo>
                    <a:lnTo>
                      <a:pt x="1998" y="192"/>
                    </a:lnTo>
                    <a:lnTo>
                      <a:pt x="1998" y="186"/>
                    </a:lnTo>
                    <a:lnTo>
                      <a:pt x="2004" y="180"/>
                    </a:lnTo>
                    <a:lnTo>
                      <a:pt x="2004" y="174"/>
                    </a:lnTo>
                    <a:lnTo>
                      <a:pt x="2004" y="168"/>
                    </a:lnTo>
                    <a:lnTo>
                      <a:pt x="2004" y="162"/>
                    </a:lnTo>
                    <a:lnTo>
                      <a:pt x="2010" y="162"/>
                    </a:lnTo>
                    <a:lnTo>
                      <a:pt x="2010" y="156"/>
                    </a:lnTo>
                    <a:lnTo>
                      <a:pt x="2010" y="150"/>
                    </a:lnTo>
                    <a:lnTo>
                      <a:pt x="2010" y="144"/>
                    </a:lnTo>
                    <a:lnTo>
                      <a:pt x="2016" y="144"/>
                    </a:lnTo>
                    <a:lnTo>
                      <a:pt x="2016" y="138"/>
                    </a:lnTo>
                    <a:lnTo>
                      <a:pt x="2016" y="132"/>
                    </a:lnTo>
                    <a:lnTo>
                      <a:pt x="2016" y="126"/>
                    </a:lnTo>
                    <a:lnTo>
                      <a:pt x="2016" y="120"/>
                    </a:lnTo>
                    <a:lnTo>
                      <a:pt x="2022" y="114"/>
                    </a:lnTo>
                    <a:lnTo>
                      <a:pt x="2022" y="108"/>
                    </a:lnTo>
                    <a:lnTo>
                      <a:pt x="2022" y="102"/>
                    </a:lnTo>
                    <a:lnTo>
                      <a:pt x="2022" y="96"/>
                    </a:lnTo>
                    <a:lnTo>
                      <a:pt x="2028" y="90"/>
                    </a:lnTo>
                    <a:lnTo>
                      <a:pt x="2028" y="84"/>
                    </a:lnTo>
                    <a:lnTo>
                      <a:pt x="2028" y="78"/>
                    </a:lnTo>
                    <a:lnTo>
                      <a:pt x="2028" y="72"/>
                    </a:lnTo>
                    <a:lnTo>
                      <a:pt x="2034" y="72"/>
                    </a:lnTo>
                    <a:lnTo>
                      <a:pt x="2034" y="66"/>
                    </a:lnTo>
                    <a:lnTo>
                      <a:pt x="2040" y="66"/>
                    </a:lnTo>
                    <a:lnTo>
                      <a:pt x="2040" y="72"/>
                    </a:lnTo>
                    <a:lnTo>
                      <a:pt x="2040" y="78"/>
                    </a:lnTo>
                    <a:lnTo>
                      <a:pt x="2046" y="78"/>
                    </a:lnTo>
                    <a:lnTo>
                      <a:pt x="2046" y="84"/>
                    </a:lnTo>
                    <a:lnTo>
                      <a:pt x="2046" y="90"/>
                    </a:lnTo>
                    <a:lnTo>
                      <a:pt x="2046" y="96"/>
                    </a:lnTo>
                    <a:lnTo>
                      <a:pt x="2046" y="102"/>
                    </a:lnTo>
                    <a:lnTo>
                      <a:pt x="2052" y="108"/>
                    </a:lnTo>
                    <a:lnTo>
                      <a:pt x="2052" y="114"/>
                    </a:lnTo>
                    <a:lnTo>
                      <a:pt x="2052" y="120"/>
                    </a:lnTo>
                    <a:lnTo>
                      <a:pt x="2052" y="126"/>
                    </a:lnTo>
                    <a:lnTo>
                      <a:pt x="2058" y="132"/>
                    </a:lnTo>
                    <a:lnTo>
                      <a:pt x="2058" y="138"/>
                    </a:lnTo>
                    <a:lnTo>
                      <a:pt x="2058" y="144"/>
                    </a:lnTo>
                    <a:lnTo>
                      <a:pt x="2058" y="150"/>
                    </a:lnTo>
                    <a:lnTo>
                      <a:pt x="2064" y="156"/>
                    </a:lnTo>
                    <a:lnTo>
                      <a:pt x="2064" y="162"/>
                    </a:lnTo>
                    <a:lnTo>
                      <a:pt x="2064" y="168"/>
                    </a:lnTo>
                    <a:lnTo>
                      <a:pt x="2064" y="174"/>
                    </a:lnTo>
                    <a:lnTo>
                      <a:pt x="2070" y="174"/>
                    </a:lnTo>
                    <a:lnTo>
                      <a:pt x="2070" y="180"/>
                    </a:lnTo>
                    <a:lnTo>
                      <a:pt x="2070" y="186"/>
                    </a:lnTo>
                    <a:lnTo>
                      <a:pt x="2106" y="234"/>
                    </a:lnTo>
                    <a:lnTo>
                      <a:pt x="2112" y="228"/>
                    </a:lnTo>
                    <a:lnTo>
                      <a:pt x="2112" y="222"/>
                    </a:lnTo>
                    <a:lnTo>
                      <a:pt x="2118" y="222"/>
                    </a:lnTo>
                    <a:lnTo>
                      <a:pt x="2118" y="216"/>
                    </a:lnTo>
                    <a:lnTo>
                      <a:pt x="2118" y="210"/>
                    </a:lnTo>
                    <a:lnTo>
                      <a:pt x="2124" y="210"/>
                    </a:lnTo>
                    <a:lnTo>
                      <a:pt x="2124" y="204"/>
                    </a:lnTo>
                    <a:lnTo>
                      <a:pt x="2124" y="198"/>
                    </a:lnTo>
                    <a:lnTo>
                      <a:pt x="2124" y="192"/>
                    </a:lnTo>
                    <a:lnTo>
                      <a:pt x="2130" y="192"/>
                    </a:lnTo>
                    <a:lnTo>
                      <a:pt x="2130" y="186"/>
                    </a:lnTo>
                    <a:lnTo>
                      <a:pt x="2130" y="180"/>
                    </a:lnTo>
                    <a:lnTo>
                      <a:pt x="2130" y="174"/>
                    </a:lnTo>
                    <a:lnTo>
                      <a:pt x="2136" y="168"/>
                    </a:lnTo>
                    <a:lnTo>
                      <a:pt x="2136" y="162"/>
                    </a:lnTo>
                    <a:lnTo>
                      <a:pt x="2136" y="156"/>
                    </a:lnTo>
                    <a:lnTo>
                      <a:pt x="2136" y="150"/>
                    </a:lnTo>
                    <a:lnTo>
                      <a:pt x="2142" y="150"/>
                    </a:lnTo>
                    <a:lnTo>
                      <a:pt x="2142" y="144"/>
                    </a:lnTo>
                    <a:lnTo>
                      <a:pt x="2142" y="138"/>
                    </a:lnTo>
                    <a:lnTo>
                      <a:pt x="2142" y="132"/>
                    </a:lnTo>
                    <a:lnTo>
                      <a:pt x="2142" y="126"/>
                    </a:lnTo>
                    <a:lnTo>
                      <a:pt x="2148" y="120"/>
                    </a:lnTo>
                    <a:lnTo>
                      <a:pt x="2148" y="114"/>
                    </a:lnTo>
                    <a:lnTo>
                      <a:pt x="2148" y="108"/>
                    </a:lnTo>
                    <a:lnTo>
                      <a:pt x="2148" y="102"/>
                    </a:lnTo>
                    <a:lnTo>
                      <a:pt x="2154" y="102"/>
                    </a:lnTo>
                    <a:lnTo>
                      <a:pt x="2154" y="96"/>
                    </a:lnTo>
                    <a:lnTo>
                      <a:pt x="2154" y="90"/>
                    </a:lnTo>
                    <a:lnTo>
                      <a:pt x="2160" y="90"/>
                    </a:lnTo>
                    <a:lnTo>
                      <a:pt x="2160" y="96"/>
                    </a:lnTo>
                    <a:lnTo>
                      <a:pt x="2166" y="96"/>
                    </a:lnTo>
                    <a:lnTo>
                      <a:pt x="2166" y="102"/>
                    </a:lnTo>
                    <a:lnTo>
                      <a:pt x="2166" y="108"/>
                    </a:lnTo>
                    <a:lnTo>
                      <a:pt x="2166" y="114"/>
                    </a:lnTo>
                    <a:lnTo>
                      <a:pt x="2172" y="120"/>
                    </a:lnTo>
                    <a:lnTo>
                      <a:pt x="2172" y="126"/>
                    </a:lnTo>
                    <a:lnTo>
                      <a:pt x="2172" y="132"/>
                    </a:lnTo>
                    <a:lnTo>
                      <a:pt x="2172" y="138"/>
                    </a:lnTo>
                    <a:lnTo>
                      <a:pt x="2172" y="144"/>
                    </a:lnTo>
                    <a:lnTo>
                      <a:pt x="2178" y="144"/>
                    </a:lnTo>
                    <a:lnTo>
                      <a:pt x="2178" y="150"/>
                    </a:lnTo>
                    <a:lnTo>
                      <a:pt x="2178" y="156"/>
                    </a:lnTo>
                    <a:lnTo>
                      <a:pt x="2178" y="162"/>
                    </a:lnTo>
                    <a:lnTo>
                      <a:pt x="2184" y="168"/>
                    </a:lnTo>
                    <a:lnTo>
                      <a:pt x="2184" y="174"/>
                    </a:lnTo>
                    <a:lnTo>
                      <a:pt x="2184" y="180"/>
                    </a:lnTo>
                    <a:lnTo>
                      <a:pt x="2184" y="186"/>
                    </a:lnTo>
                    <a:lnTo>
                      <a:pt x="2190" y="192"/>
                    </a:lnTo>
                    <a:lnTo>
                      <a:pt x="2190" y="198"/>
                    </a:lnTo>
                    <a:lnTo>
                      <a:pt x="2190" y="204"/>
                    </a:lnTo>
                    <a:lnTo>
                      <a:pt x="2196" y="204"/>
                    </a:lnTo>
                    <a:lnTo>
                      <a:pt x="2196" y="210"/>
                    </a:lnTo>
                    <a:lnTo>
                      <a:pt x="2232" y="258"/>
                    </a:lnTo>
                    <a:lnTo>
                      <a:pt x="2232" y="252"/>
                    </a:lnTo>
                    <a:lnTo>
                      <a:pt x="2238" y="252"/>
                    </a:lnTo>
                    <a:lnTo>
                      <a:pt x="2238" y="246"/>
                    </a:lnTo>
                    <a:lnTo>
                      <a:pt x="2238" y="240"/>
                    </a:lnTo>
                    <a:lnTo>
                      <a:pt x="2244" y="240"/>
                    </a:lnTo>
                    <a:lnTo>
                      <a:pt x="2244" y="234"/>
                    </a:lnTo>
                    <a:lnTo>
                      <a:pt x="2244" y="228"/>
                    </a:lnTo>
                    <a:lnTo>
                      <a:pt x="2250" y="222"/>
                    </a:lnTo>
                    <a:lnTo>
                      <a:pt x="2250" y="216"/>
                    </a:lnTo>
                    <a:lnTo>
                      <a:pt x="2250" y="210"/>
                    </a:lnTo>
                    <a:lnTo>
                      <a:pt x="2250" y="204"/>
                    </a:lnTo>
                    <a:lnTo>
                      <a:pt x="2256" y="204"/>
                    </a:lnTo>
                    <a:lnTo>
                      <a:pt x="2256" y="198"/>
                    </a:lnTo>
                    <a:lnTo>
                      <a:pt x="2256" y="192"/>
                    </a:lnTo>
                    <a:lnTo>
                      <a:pt x="2256" y="186"/>
                    </a:lnTo>
                    <a:lnTo>
                      <a:pt x="2262" y="186"/>
                    </a:lnTo>
                    <a:lnTo>
                      <a:pt x="2262" y="180"/>
                    </a:lnTo>
                    <a:lnTo>
                      <a:pt x="2262" y="174"/>
                    </a:lnTo>
                    <a:lnTo>
                      <a:pt x="2262" y="168"/>
                    </a:lnTo>
                    <a:lnTo>
                      <a:pt x="2262" y="162"/>
                    </a:lnTo>
                    <a:lnTo>
                      <a:pt x="2268" y="156"/>
                    </a:lnTo>
                    <a:lnTo>
                      <a:pt x="2268" y="150"/>
                    </a:lnTo>
                    <a:lnTo>
                      <a:pt x="2268" y="144"/>
                    </a:lnTo>
                    <a:lnTo>
                      <a:pt x="2274" y="138"/>
                    </a:lnTo>
                    <a:lnTo>
                      <a:pt x="2274" y="132"/>
                    </a:lnTo>
                    <a:lnTo>
                      <a:pt x="2274" y="126"/>
                    </a:lnTo>
                    <a:lnTo>
                      <a:pt x="2274" y="120"/>
                    </a:lnTo>
                    <a:lnTo>
                      <a:pt x="2280" y="120"/>
                    </a:lnTo>
                    <a:lnTo>
                      <a:pt x="2280" y="114"/>
                    </a:lnTo>
                    <a:lnTo>
                      <a:pt x="2286" y="120"/>
                    </a:lnTo>
                    <a:lnTo>
                      <a:pt x="2286" y="126"/>
                    </a:lnTo>
                    <a:lnTo>
                      <a:pt x="2286" y="132"/>
                    </a:lnTo>
                    <a:lnTo>
                      <a:pt x="2292" y="132"/>
                    </a:lnTo>
                    <a:lnTo>
                      <a:pt x="2292" y="138"/>
                    </a:lnTo>
                    <a:lnTo>
                      <a:pt x="2292" y="144"/>
                    </a:lnTo>
                    <a:lnTo>
                      <a:pt x="2292" y="150"/>
                    </a:lnTo>
                    <a:lnTo>
                      <a:pt x="2292" y="156"/>
                    </a:lnTo>
                    <a:lnTo>
                      <a:pt x="2298" y="156"/>
                    </a:lnTo>
                    <a:lnTo>
                      <a:pt x="2298" y="162"/>
                    </a:lnTo>
                    <a:lnTo>
                      <a:pt x="2298" y="168"/>
                    </a:lnTo>
                    <a:lnTo>
                      <a:pt x="2298" y="174"/>
                    </a:lnTo>
                    <a:lnTo>
                      <a:pt x="2304" y="180"/>
                    </a:lnTo>
                    <a:lnTo>
                      <a:pt x="2304" y="186"/>
                    </a:lnTo>
                    <a:lnTo>
                      <a:pt x="2304" y="192"/>
                    </a:lnTo>
                    <a:lnTo>
                      <a:pt x="2304" y="198"/>
                    </a:lnTo>
                    <a:lnTo>
                      <a:pt x="2310" y="204"/>
                    </a:lnTo>
                    <a:lnTo>
                      <a:pt x="2310" y="210"/>
                    </a:lnTo>
                    <a:lnTo>
                      <a:pt x="2310" y="216"/>
                    </a:lnTo>
                    <a:lnTo>
                      <a:pt x="2310" y="222"/>
                    </a:lnTo>
                    <a:lnTo>
                      <a:pt x="2316" y="222"/>
                    </a:lnTo>
                    <a:lnTo>
                      <a:pt x="2316" y="228"/>
                    </a:lnTo>
                    <a:lnTo>
                      <a:pt x="2316" y="234"/>
                    </a:lnTo>
                    <a:lnTo>
                      <a:pt x="2352" y="270"/>
                    </a:lnTo>
                    <a:lnTo>
                      <a:pt x="2358" y="270"/>
                    </a:lnTo>
                    <a:lnTo>
                      <a:pt x="2358" y="264"/>
                    </a:lnTo>
                    <a:lnTo>
                      <a:pt x="2364" y="258"/>
                    </a:lnTo>
                    <a:lnTo>
                      <a:pt x="2364" y="252"/>
                    </a:lnTo>
                    <a:lnTo>
                      <a:pt x="2364" y="246"/>
                    </a:lnTo>
                    <a:lnTo>
                      <a:pt x="2370" y="246"/>
                    </a:lnTo>
                    <a:lnTo>
                      <a:pt x="2370" y="240"/>
                    </a:lnTo>
                    <a:lnTo>
                      <a:pt x="2370" y="234"/>
                    </a:lnTo>
                    <a:lnTo>
                      <a:pt x="2376" y="228"/>
                    </a:lnTo>
                    <a:lnTo>
                      <a:pt x="2376" y="222"/>
                    </a:lnTo>
                    <a:lnTo>
                      <a:pt x="2376" y="216"/>
                    </a:lnTo>
                    <a:lnTo>
                      <a:pt x="2376" y="210"/>
                    </a:lnTo>
                    <a:lnTo>
                      <a:pt x="2382" y="210"/>
                    </a:lnTo>
                    <a:lnTo>
                      <a:pt x="2382" y="204"/>
                    </a:lnTo>
                    <a:lnTo>
                      <a:pt x="2382" y="198"/>
                    </a:lnTo>
                    <a:lnTo>
                      <a:pt x="2382" y="192"/>
                    </a:lnTo>
                    <a:lnTo>
                      <a:pt x="2388" y="186"/>
                    </a:lnTo>
                    <a:lnTo>
                      <a:pt x="2388" y="180"/>
                    </a:lnTo>
                    <a:lnTo>
                      <a:pt x="2388" y="174"/>
                    </a:lnTo>
                    <a:lnTo>
                      <a:pt x="2388" y="168"/>
                    </a:lnTo>
                    <a:lnTo>
                      <a:pt x="2388" y="162"/>
                    </a:lnTo>
                    <a:lnTo>
                      <a:pt x="2394" y="162"/>
                    </a:lnTo>
                    <a:lnTo>
                      <a:pt x="2394" y="156"/>
                    </a:lnTo>
                    <a:lnTo>
                      <a:pt x="2394" y="150"/>
                    </a:lnTo>
                    <a:lnTo>
                      <a:pt x="2394" y="144"/>
                    </a:lnTo>
                    <a:lnTo>
                      <a:pt x="2400" y="144"/>
                    </a:lnTo>
                    <a:lnTo>
                      <a:pt x="2400" y="138"/>
                    </a:lnTo>
                    <a:lnTo>
                      <a:pt x="2400" y="132"/>
                    </a:lnTo>
                    <a:lnTo>
                      <a:pt x="2406" y="132"/>
                    </a:lnTo>
                    <a:lnTo>
                      <a:pt x="2406" y="138"/>
                    </a:lnTo>
                    <a:lnTo>
                      <a:pt x="2412" y="144"/>
                    </a:lnTo>
                    <a:lnTo>
                      <a:pt x="2412" y="150"/>
                    </a:lnTo>
                    <a:lnTo>
                      <a:pt x="2412" y="156"/>
                    </a:lnTo>
                    <a:lnTo>
                      <a:pt x="2412" y="162"/>
                    </a:lnTo>
                    <a:lnTo>
                      <a:pt x="2418" y="162"/>
                    </a:lnTo>
                    <a:lnTo>
                      <a:pt x="2418" y="168"/>
                    </a:lnTo>
                    <a:lnTo>
                      <a:pt x="2418" y="174"/>
                    </a:lnTo>
                    <a:lnTo>
                      <a:pt x="2418" y="180"/>
                    </a:lnTo>
                    <a:lnTo>
                      <a:pt x="2418" y="186"/>
                    </a:lnTo>
                    <a:lnTo>
                      <a:pt x="2424" y="192"/>
                    </a:lnTo>
                    <a:lnTo>
                      <a:pt x="2424" y="198"/>
                    </a:lnTo>
                    <a:lnTo>
                      <a:pt x="2424" y="204"/>
                    </a:lnTo>
                    <a:lnTo>
                      <a:pt x="2424" y="210"/>
                    </a:lnTo>
                    <a:lnTo>
                      <a:pt x="2430" y="210"/>
                    </a:lnTo>
                    <a:lnTo>
                      <a:pt x="2430" y="216"/>
                    </a:lnTo>
                    <a:lnTo>
                      <a:pt x="2430" y="222"/>
                    </a:lnTo>
                    <a:lnTo>
                      <a:pt x="2430" y="228"/>
                    </a:lnTo>
                    <a:lnTo>
                      <a:pt x="2436" y="234"/>
                    </a:lnTo>
                    <a:lnTo>
                      <a:pt x="2436" y="240"/>
                    </a:lnTo>
                    <a:lnTo>
                      <a:pt x="2436" y="246"/>
                    </a:lnTo>
                    <a:lnTo>
                      <a:pt x="2442" y="252"/>
                    </a:lnTo>
                    <a:lnTo>
                      <a:pt x="2478" y="288"/>
                    </a:lnTo>
                    <a:lnTo>
                      <a:pt x="2484" y="282"/>
                    </a:lnTo>
                    <a:lnTo>
                      <a:pt x="2484" y="276"/>
                    </a:lnTo>
                    <a:lnTo>
                      <a:pt x="2490" y="270"/>
                    </a:lnTo>
                    <a:lnTo>
                      <a:pt x="2490" y="264"/>
                    </a:lnTo>
                    <a:lnTo>
                      <a:pt x="2490" y="258"/>
                    </a:lnTo>
                    <a:lnTo>
                      <a:pt x="2496" y="258"/>
                    </a:lnTo>
                    <a:lnTo>
                      <a:pt x="2496" y="252"/>
                    </a:lnTo>
                    <a:lnTo>
                      <a:pt x="2496" y="246"/>
                    </a:lnTo>
                    <a:lnTo>
                      <a:pt x="2496" y="240"/>
                    </a:lnTo>
                    <a:lnTo>
                      <a:pt x="2502" y="240"/>
                    </a:lnTo>
                    <a:lnTo>
                      <a:pt x="2502" y="234"/>
                    </a:lnTo>
                    <a:lnTo>
                      <a:pt x="2502" y="228"/>
                    </a:lnTo>
                    <a:lnTo>
                      <a:pt x="2502" y="222"/>
                    </a:lnTo>
                    <a:lnTo>
                      <a:pt x="2508" y="216"/>
                    </a:lnTo>
                    <a:lnTo>
                      <a:pt x="2508" y="210"/>
                    </a:lnTo>
                    <a:lnTo>
                      <a:pt x="2508" y="204"/>
                    </a:lnTo>
                    <a:lnTo>
                      <a:pt x="2508" y="198"/>
                    </a:lnTo>
                    <a:lnTo>
                      <a:pt x="2514" y="192"/>
                    </a:lnTo>
                    <a:lnTo>
                      <a:pt x="2514" y="186"/>
                    </a:lnTo>
                    <a:lnTo>
                      <a:pt x="2514" y="180"/>
                    </a:lnTo>
                    <a:lnTo>
                      <a:pt x="2520" y="174"/>
                    </a:lnTo>
                    <a:lnTo>
                      <a:pt x="2520" y="168"/>
                    </a:lnTo>
                    <a:lnTo>
                      <a:pt x="2520" y="162"/>
                    </a:lnTo>
                    <a:lnTo>
                      <a:pt x="2526" y="156"/>
                    </a:lnTo>
                    <a:lnTo>
                      <a:pt x="2526" y="162"/>
                    </a:lnTo>
                    <a:lnTo>
                      <a:pt x="2532" y="162"/>
                    </a:lnTo>
                    <a:lnTo>
                      <a:pt x="2532" y="168"/>
                    </a:lnTo>
                    <a:lnTo>
                      <a:pt x="2532" y="174"/>
                    </a:lnTo>
                    <a:lnTo>
                      <a:pt x="2538" y="180"/>
                    </a:lnTo>
                    <a:lnTo>
                      <a:pt x="2538" y="186"/>
                    </a:lnTo>
                    <a:lnTo>
                      <a:pt x="2538" y="192"/>
                    </a:lnTo>
                    <a:lnTo>
                      <a:pt x="2538" y="198"/>
                    </a:lnTo>
                    <a:lnTo>
                      <a:pt x="2544" y="204"/>
                    </a:lnTo>
                    <a:lnTo>
                      <a:pt x="2544" y="210"/>
                    </a:lnTo>
                    <a:lnTo>
                      <a:pt x="2544" y="216"/>
                    </a:lnTo>
                    <a:lnTo>
                      <a:pt x="2544" y="222"/>
                    </a:lnTo>
                    <a:lnTo>
                      <a:pt x="2550" y="228"/>
                    </a:lnTo>
                    <a:lnTo>
                      <a:pt x="2550" y="234"/>
                    </a:lnTo>
                    <a:lnTo>
                      <a:pt x="2550" y="240"/>
                    </a:lnTo>
                    <a:lnTo>
                      <a:pt x="2556" y="246"/>
                    </a:lnTo>
                    <a:lnTo>
                      <a:pt x="2556" y="252"/>
                    </a:lnTo>
                    <a:lnTo>
                      <a:pt x="2556" y="258"/>
                    </a:lnTo>
                    <a:lnTo>
                      <a:pt x="2556" y="264"/>
                    </a:lnTo>
                    <a:lnTo>
                      <a:pt x="2562" y="264"/>
                    </a:lnTo>
                    <a:lnTo>
                      <a:pt x="2562" y="270"/>
                    </a:lnTo>
                    <a:lnTo>
                      <a:pt x="2598" y="312"/>
                    </a:lnTo>
                    <a:lnTo>
                      <a:pt x="2598" y="306"/>
                    </a:lnTo>
                    <a:lnTo>
                      <a:pt x="2604" y="306"/>
                    </a:lnTo>
                    <a:lnTo>
                      <a:pt x="2604" y="300"/>
                    </a:lnTo>
                    <a:lnTo>
                      <a:pt x="2610" y="294"/>
                    </a:lnTo>
                    <a:lnTo>
                      <a:pt x="2610" y="288"/>
                    </a:lnTo>
                    <a:lnTo>
                      <a:pt x="2610" y="282"/>
                    </a:lnTo>
                    <a:lnTo>
                      <a:pt x="2616" y="282"/>
                    </a:lnTo>
                    <a:lnTo>
                      <a:pt x="2616" y="276"/>
                    </a:lnTo>
                    <a:lnTo>
                      <a:pt x="2616" y="270"/>
                    </a:lnTo>
                    <a:lnTo>
                      <a:pt x="2622" y="264"/>
                    </a:lnTo>
                    <a:lnTo>
                      <a:pt x="2622" y="258"/>
                    </a:lnTo>
                    <a:lnTo>
                      <a:pt x="2622" y="252"/>
                    </a:lnTo>
                    <a:lnTo>
                      <a:pt x="2628" y="246"/>
                    </a:lnTo>
                    <a:lnTo>
                      <a:pt x="2628" y="240"/>
                    </a:lnTo>
                    <a:lnTo>
                      <a:pt x="2628" y="234"/>
                    </a:lnTo>
                    <a:lnTo>
                      <a:pt x="2628" y="228"/>
                    </a:lnTo>
                    <a:lnTo>
                      <a:pt x="2634" y="228"/>
                    </a:lnTo>
                    <a:lnTo>
                      <a:pt x="2634" y="222"/>
                    </a:lnTo>
                    <a:lnTo>
                      <a:pt x="2634" y="216"/>
                    </a:lnTo>
                    <a:lnTo>
                      <a:pt x="2634" y="210"/>
                    </a:lnTo>
                    <a:lnTo>
                      <a:pt x="2634" y="204"/>
                    </a:lnTo>
                    <a:lnTo>
                      <a:pt x="2640" y="204"/>
                    </a:lnTo>
                    <a:lnTo>
                      <a:pt x="2640" y="198"/>
                    </a:lnTo>
                    <a:lnTo>
                      <a:pt x="2640" y="192"/>
                    </a:lnTo>
                    <a:lnTo>
                      <a:pt x="2640" y="186"/>
                    </a:lnTo>
                    <a:lnTo>
                      <a:pt x="2646" y="186"/>
                    </a:lnTo>
                    <a:lnTo>
                      <a:pt x="2646" y="180"/>
                    </a:lnTo>
                    <a:lnTo>
                      <a:pt x="2652" y="180"/>
                    </a:lnTo>
                    <a:lnTo>
                      <a:pt x="2652" y="186"/>
                    </a:lnTo>
                    <a:lnTo>
                      <a:pt x="2658" y="192"/>
                    </a:lnTo>
                    <a:lnTo>
                      <a:pt x="2658" y="198"/>
                    </a:lnTo>
                    <a:lnTo>
                      <a:pt x="2658" y="204"/>
                    </a:lnTo>
                    <a:lnTo>
                      <a:pt x="2664" y="210"/>
                    </a:lnTo>
                    <a:lnTo>
                      <a:pt x="2664" y="216"/>
                    </a:lnTo>
                    <a:lnTo>
                      <a:pt x="2664" y="222"/>
                    </a:lnTo>
                    <a:lnTo>
                      <a:pt x="2664" y="228"/>
                    </a:lnTo>
                    <a:lnTo>
                      <a:pt x="2664" y="234"/>
                    </a:lnTo>
                    <a:lnTo>
                      <a:pt x="2670" y="234"/>
                    </a:lnTo>
                    <a:lnTo>
                      <a:pt x="2670" y="240"/>
                    </a:lnTo>
                    <a:lnTo>
                      <a:pt x="2670" y="246"/>
                    </a:lnTo>
                    <a:lnTo>
                      <a:pt x="2670" y="252"/>
                    </a:lnTo>
                    <a:lnTo>
                      <a:pt x="2676" y="252"/>
                    </a:lnTo>
                    <a:lnTo>
                      <a:pt x="2676" y="258"/>
                    </a:lnTo>
                    <a:lnTo>
                      <a:pt x="2676" y="264"/>
                    </a:lnTo>
                    <a:lnTo>
                      <a:pt x="2676" y="270"/>
                    </a:lnTo>
                    <a:lnTo>
                      <a:pt x="2682" y="270"/>
                    </a:lnTo>
                    <a:lnTo>
                      <a:pt x="2682" y="276"/>
                    </a:lnTo>
                    <a:lnTo>
                      <a:pt x="2682" y="282"/>
                    </a:lnTo>
                    <a:lnTo>
                      <a:pt x="2682" y="288"/>
                    </a:lnTo>
                    <a:lnTo>
                      <a:pt x="2724" y="324"/>
                    </a:lnTo>
                    <a:lnTo>
                      <a:pt x="2724" y="318"/>
                    </a:lnTo>
                    <a:lnTo>
                      <a:pt x="2730" y="318"/>
                    </a:lnTo>
                    <a:lnTo>
                      <a:pt x="2730" y="312"/>
                    </a:lnTo>
                    <a:lnTo>
                      <a:pt x="2730" y="306"/>
                    </a:lnTo>
                    <a:lnTo>
                      <a:pt x="2736" y="300"/>
                    </a:lnTo>
                    <a:lnTo>
                      <a:pt x="2736" y="294"/>
                    </a:lnTo>
                    <a:lnTo>
                      <a:pt x="2742" y="288"/>
                    </a:lnTo>
                    <a:lnTo>
                      <a:pt x="2742" y="282"/>
                    </a:lnTo>
                    <a:lnTo>
                      <a:pt x="2742" y="276"/>
                    </a:lnTo>
                    <a:lnTo>
                      <a:pt x="2748" y="270"/>
                    </a:lnTo>
                    <a:lnTo>
                      <a:pt x="2748" y="264"/>
                    </a:lnTo>
                    <a:lnTo>
                      <a:pt x="2748" y="258"/>
                    </a:lnTo>
                    <a:lnTo>
                      <a:pt x="2748" y="252"/>
                    </a:lnTo>
                    <a:lnTo>
                      <a:pt x="2754" y="246"/>
                    </a:lnTo>
                    <a:lnTo>
                      <a:pt x="2754" y="240"/>
                    </a:lnTo>
                    <a:lnTo>
                      <a:pt x="2754" y="234"/>
                    </a:lnTo>
                    <a:lnTo>
                      <a:pt x="2754" y="228"/>
                    </a:lnTo>
                    <a:lnTo>
                      <a:pt x="2760" y="228"/>
                    </a:lnTo>
                    <a:lnTo>
                      <a:pt x="2760" y="222"/>
                    </a:lnTo>
                    <a:lnTo>
                      <a:pt x="2760" y="216"/>
                    </a:lnTo>
                    <a:lnTo>
                      <a:pt x="2760" y="210"/>
                    </a:lnTo>
                    <a:lnTo>
                      <a:pt x="2766" y="204"/>
                    </a:lnTo>
                    <a:lnTo>
                      <a:pt x="2766" y="198"/>
                    </a:lnTo>
                    <a:lnTo>
                      <a:pt x="2772" y="198"/>
                    </a:lnTo>
                    <a:lnTo>
                      <a:pt x="2772" y="192"/>
                    </a:lnTo>
                    <a:lnTo>
                      <a:pt x="2772" y="198"/>
                    </a:lnTo>
                    <a:lnTo>
                      <a:pt x="2778" y="198"/>
                    </a:lnTo>
                    <a:lnTo>
                      <a:pt x="2778" y="204"/>
                    </a:lnTo>
                    <a:lnTo>
                      <a:pt x="2778" y="210"/>
                    </a:lnTo>
                    <a:lnTo>
                      <a:pt x="2778" y="216"/>
                    </a:lnTo>
                    <a:lnTo>
                      <a:pt x="2784" y="216"/>
                    </a:lnTo>
                    <a:lnTo>
                      <a:pt x="2784" y="222"/>
                    </a:lnTo>
                    <a:lnTo>
                      <a:pt x="2784" y="228"/>
                    </a:lnTo>
                    <a:lnTo>
                      <a:pt x="2784" y="234"/>
                    </a:lnTo>
                    <a:lnTo>
                      <a:pt x="2784" y="240"/>
                    </a:lnTo>
                    <a:lnTo>
                      <a:pt x="2790" y="240"/>
                    </a:lnTo>
                    <a:lnTo>
                      <a:pt x="2790" y="246"/>
                    </a:lnTo>
                    <a:lnTo>
                      <a:pt x="2790" y="252"/>
                    </a:lnTo>
                    <a:lnTo>
                      <a:pt x="2790" y="258"/>
                    </a:lnTo>
                    <a:lnTo>
                      <a:pt x="2790" y="264"/>
                    </a:lnTo>
                    <a:lnTo>
                      <a:pt x="2796" y="264"/>
                    </a:lnTo>
                    <a:lnTo>
                      <a:pt x="2796" y="270"/>
                    </a:lnTo>
                    <a:lnTo>
                      <a:pt x="2796" y="276"/>
                    </a:lnTo>
                    <a:lnTo>
                      <a:pt x="2802" y="282"/>
                    </a:lnTo>
                    <a:lnTo>
                      <a:pt x="2802" y="288"/>
                    </a:lnTo>
                    <a:lnTo>
                      <a:pt x="2802" y="294"/>
                    </a:lnTo>
                    <a:lnTo>
                      <a:pt x="2808" y="300"/>
                    </a:lnTo>
                    <a:lnTo>
                      <a:pt x="2844" y="342"/>
                    </a:lnTo>
                    <a:lnTo>
                      <a:pt x="2844" y="336"/>
                    </a:lnTo>
                    <a:lnTo>
                      <a:pt x="2850" y="336"/>
                    </a:lnTo>
                    <a:lnTo>
                      <a:pt x="2850" y="330"/>
                    </a:lnTo>
                    <a:lnTo>
                      <a:pt x="2856" y="324"/>
                    </a:lnTo>
                    <a:lnTo>
                      <a:pt x="2856" y="318"/>
                    </a:lnTo>
                    <a:lnTo>
                      <a:pt x="2856" y="312"/>
                    </a:lnTo>
                    <a:lnTo>
                      <a:pt x="2862" y="312"/>
                    </a:lnTo>
                    <a:lnTo>
                      <a:pt x="2862" y="306"/>
                    </a:lnTo>
                    <a:lnTo>
                      <a:pt x="2862" y="300"/>
                    </a:lnTo>
                    <a:lnTo>
                      <a:pt x="2868" y="300"/>
                    </a:lnTo>
                    <a:lnTo>
                      <a:pt x="2868" y="294"/>
                    </a:lnTo>
                    <a:lnTo>
                      <a:pt x="2868" y="288"/>
                    </a:lnTo>
                    <a:lnTo>
                      <a:pt x="2868" y="282"/>
                    </a:lnTo>
                    <a:lnTo>
                      <a:pt x="2874" y="276"/>
                    </a:lnTo>
                    <a:lnTo>
                      <a:pt x="2874" y="270"/>
                    </a:lnTo>
                    <a:lnTo>
                      <a:pt x="2874" y="264"/>
                    </a:lnTo>
                    <a:lnTo>
                      <a:pt x="2880" y="258"/>
                    </a:lnTo>
                    <a:lnTo>
                      <a:pt x="2880" y="252"/>
                    </a:lnTo>
                    <a:lnTo>
                      <a:pt x="2880" y="246"/>
                    </a:lnTo>
                    <a:lnTo>
                      <a:pt x="2880" y="240"/>
                    </a:lnTo>
                    <a:lnTo>
                      <a:pt x="2886" y="234"/>
                    </a:lnTo>
                    <a:lnTo>
                      <a:pt x="2886" y="228"/>
                    </a:lnTo>
                    <a:lnTo>
                      <a:pt x="2886" y="222"/>
                    </a:lnTo>
                    <a:lnTo>
                      <a:pt x="2892" y="222"/>
                    </a:lnTo>
                    <a:lnTo>
                      <a:pt x="2892" y="216"/>
                    </a:lnTo>
                    <a:lnTo>
                      <a:pt x="2898" y="216"/>
                    </a:lnTo>
                    <a:lnTo>
                      <a:pt x="2898" y="222"/>
                    </a:lnTo>
                    <a:lnTo>
                      <a:pt x="2898" y="228"/>
                    </a:lnTo>
                    <a:lnTo>
                      <a:pt x="2904" y="234"/>
                    </a:lnTo>
                    <a:lnTo>
                      <a:pt x="2904" y="240"/>
                    </a:lnTo>
                    <a:lnTo>
                      <a:pt x="2904" y="246"/>
                    </a:lnTo>
                    <a:lnTo>
                      <a:pt x="2910" y="252"/>
                    </a:lnTo>
                    <a:lnTo>
                      <a:pt x="2910" y="258"/>
                    </a:lnTo>
                    <a:lnTo>
                      <a:pt x="2910" y="264"/>
                    </a:lnTo>
                    <a:lnTo>
                      <a:pt x="2910" y="270"/>
                    </a:lnTo>
                    <a:lnTo>
                      <a:pt x="2916" y="276"/>
                    </a:lnTo>
                    <a:lnTo>
                      <a:pt x="2916" y="282"/>
                    </a:lnTo>
                    <a:lnTo>
                      <a:pt x="2916" y="288"/>
                    </a:lnTo>
                    <a:lnTo>
                      <a:pt x="2922" y="294"/>
                    </a:lnTo>
                    <a:lnTo>
                      <a:pt x="2922" y="300"/>
                    </a:lnTo>
                    <a:lnTo>
                      <a:pt x="2922" y="306"/>
                    </a:lnTo>
                    <a:lnTo>
                      <a:pt x="2928" y="312"/>
                    </a:lnTo>
                    <a:lnTo>
                      <a:pt x="2928" y="318"/>
                    </a:lnTo>
                    <a:lnTo>
                      <a:pt x="2928" y="324"/>
                    </a:lnTo>
                    <a:lnTo>
                      <a:pt x="2964" y="354"/>
                    </a:lnTo>
                    <a:lnTo>
                      <a:pt x="2970" y="354"/>
                    </a:lnTo>
                    <a:lnTo>
                      <a:pt x="2970" y="348"/>
                    </a:lnTo>
                    <a:lnTo>
                      <a:pt x="2976" y="348"/>
                    </a:lnTo>
                    <a:lnTo>
                      <a:pt x="2976" y="342"/>
                    </a:lnTo>
                    <a:lnTo>
                      <a:pt x="2976" y="336"/>
                    </a:lnTo>
                    <a:lnTo>
                      <a:pt x="2982" y="336"/>
                    </a:lnTo>
                    <a:lnTo>
                      <a:pt x="2982" y="330"/>
                    </a:lnTo>
                    <a:lnTo>
                      <a:pt x="2982" y="324"/>
                    </a:lnTo>
                    <a:lnTo>
                      <a:pt x="2988" y="318"/>
                    </a:lnTo>
                    <a:lnTo>
                      <a:pt x="2988" y="312"/>
                    </a:lnTo>
                    <a:lnTo>
                      <a:pt x="2988" y="306"/>
                    </a:lnTo>
                    <a:lnTo>
                      <a:pt x="2994" y="300"/>
                    </a:lnTo>
                    <a:lnTo>
                      <a:pt x="2994" y="294"/>
                    </a:lnTo>
                    <a:lnTo>
                      <a:pt x="2994" y="288"/>
                    </a:lnTo>
                    <a:lnTo>
                      <a:pt x="2994" y="282"/>
                    </a:lnTo>
                    <a:lnTo>
                      <a:pt x="3000" y="282"/>
                    </a:lnTo>
                    <a:lnTo>
                      <a:pt x="3000" y="276"/>
                    </a:lnTo>
                    <a:lnTo>
                      <a:pt x="3000" y="270"/>
                    </a:lnTo>
                    <a:lnTo>
                      <a:pt x="3000" y="264"/>
                    </a:lnTo>
                    <a:lnTo>
                      <a:pt x="3006" y="258"/>
                    </a:lnTo>
                    <a:lnTo>
                      <a:pt x="3006" y="252"/>
                    </a:lnTo>
                    <a:lnTo>
                      <a:pt x="3006" y="246"/>
                    </a:lnTo>
                    <a:lnTo>
                      <a:pt x="3006" y="240"/>
                    </a:lnTo>
                    <a:lnTo>
                      <a:pt x="3012" y="240"/>
                    </a:lnTo>
                    <a:lnTo>
                      <a:pt x="3012" y="234"/>
                    </a:lnTo>
                    <a:lnTo>
                      <a:pt x="3018" y="234"/>
                    </a:lnTo>
                    <a:lnTo>
                      <a:pt x="3024" y="240"/>
                    </a:lnTo>
                    <a:lnTo>
                      <a:pt x="3024" y="246"/>
                    </a:lnTo>
                    <a:lnTo>
                      <a:pt x="3024" y="252"/>
                    </a:lnTo>
                    <a:lnTo>
                      <a:pt x="3024" y="258"/>
                    </a:lnTo>
                    <a:lnTo>
                      <a:pt x="3030" y="258"/>
                    </a:lnTo>
                    <a:lnTo>
                      <a:pt x="3030" y="264"/>
                    </a:lnTo>
                    <a:lnTo>
                      <a:pt x="3030" y="270"/>
                    </a:lnTo>
                    <a:lnTo>
                      <a:pt x="3030" y="276"/>
                    </a:lnTo>
                    <a:lnTo>
                      <a:pt x="3036" y="276"/>
                    </a:lnTo>
                    <a:lnTo>
                      <a:pt x="3036" y="282"/>
                    </a:lnTo>
                    <a:lnTo>
                      <a:pt x="3036" y="288"/>
                    </a:lnTo>
                    <a:lnTo>
                      <a:pt x="3036" y="294"/>
                    </a:lnTo>
                    <a:lnTo>
                      <a:pt x="3036" y="300"/>
                    </a:lnTo>
                    <a:lnTo>
                      <a:pt x="3042" y="300"/>
                    </a:lnTo>
                    <a:lnTo>
                      <a:pt x="3042" y="306"/>
                    </a:lnTo>
                    <a:lnTo>
                      <a:pt x="3042" y="312"/>
                    </a:lnTo>
                    <a:lnTo>
                      <a:pt x="3048" y="318"/>
                    </a:lnTo>
                    <a:lnTo>
                      <a:pt x="3048" y="324"/>
                    </a:lnTo>
                    <a:lnTo>
                      <a:pt x="3048" y="330"/>
                    </a:lnTo>
                    <a:lnTo>
                      <a:pt x="3054" y="330"/>
                    </a:lnTo>
                    <a:lnTo>
                      <a:pt x="3054" y="336"/>
                    </a:lnTo>
                    <a:lnTo>
                      <a:pt x="3090" y="366"/>
                    </a:lnTo>
                    <a:lnTo>
                      <a:pt x="3096" y="360"/>
                    </a:lnTo>
                    <a:lnTo>
                      <a:pt x="3096" y="354"/>
                    </a:lnTo>
                    <a:lnTo>
                      <a:pt x="3102" y="354"/>
                    </a:lnTo>
                    <a:lnTo>
                      <a:pt x="3102" y="348"/>
                    </a:lnTo>
                    <a:lnTo>
                      <a:pt x="3102" y="342"/>
                    </a:lnTo>
                    <a:lnTo>
                      <a:pt x="3108" y="336"/>
                    </a:lnTo>
                    <a:lnTo>
                      <a:pt x="3108" y="330"/>
                    </a:lnTo>
                    <a:lnTo>
                      <a:pt x="3108" y="324"/>
                    </a:lnTo>
                    <a:lnTo>
                      <a:pt x="3114" y="324"/>
                    </a:lnTo>
                    <a:lnTo>
                      <a:pt x="3114" y="318"/>
                    </a:lnTo>
                    <a:lnTo>
                      <a:pt x="3114" y="312"/>
                    </a:lnTo>
                    <a:lnTo>
                      <a:pt x="3114" y="306"/>
                    </a:lnTo>
                    <a:lnTo>
                      <a:pt x="3120" y="306"/>
                    </a:lnTo>
                    <a:lnTo>
                      <a:pt x="3120" y="300"/>
                    </a:lnTo>
                    <a:lnTo>
                      <a:pt x="3120" y="294"/>
                    </a:lnTo>
                    <a:lnTo>
                      <a:pt x="3120" y="288"/>
                    </a:lnTo>
                    <a:lnTo>
                      <a:pt x="3126" y="282"/>
                    </a:lnTo>
                    <a:lnTo>
                      <a:pt x="3126" y="276"/>
                    </a:lnTo>
                    <a:lnTo>
                      <a:pt x="3126" y="270"/>
                    </a:lnTo>
                    <a:lnTo>
                      <a:pt x="3126" y="264"/>
                    </a:lnTo>
                    <a:lnTo>
                      <a:pt x="3132" y="264"/>
                    </a:lnTo>
                    <a:lnTo>
                      <a:pt x="3132" y="258"/>
                    </a:lnTo>
                    <a:lnTo>
                      <a:pt x="3132" y="252"/>
                    </a:lnTo>
                    <a:lnTo>
                      <a:pt x="3138" y="252"/>
                    </a:lnTo>
                    <a:lnTo>
                      <a:pt x="3138" y="246"/>
                    </a:lnTo>
                    <a:lnTo>
                      <a:pt x="3138" y="252"/>
                    </a:lnTo>
                    <a:lnTo>
                      <a:pt x="3144" y="252"/>
                    </a:lnTo>
                    <a:lnTo>
                      <a:pt x="3144" y="258"/>
                    </a:lnTo>
                    <a:lnTo>
                      <a:pt x="3144" y="264"/>
                    </a:lnTo>
                    <a:lnTo>
                      <a:pt x="3150" y="270"/>
                    </a:lnTo>
                    <a:lnTo>
                      <a:pt x="3150" y="276"/>
                    </a:lnTo>
                    <a:lnTo>
                      <a:pt x="3150" y="282"/>
                    </a:lnTo>
                    <a:lnTo>
                      <a:pt x="3156" y="288"/>
                    </a:lnTo>
                    <a:lnTo>
                      <a:pt x="3156" y="294"/>
                    </a:lnTo>
                    <a:lnTo>
                      <a:pt x="3156" y="300"/>
                    </a:lnTo>
                    <a:lnTo>
                      <a:pt x="3156" y="306"/>
                    </a:lnTo>
                    <a:lnTo>
                      <a:pt x="3162" y="306"/>
                    </a:lnTo>
                    <a:lnTo>
                      <a:pt x="3162" y="312"/>
                    </a:lnTo>
                    <a:lnTo>
                      <a:pt x="3162" y="318"/>
                    </a:lnTo>
                    <a:lnTo>
                      <a:pt x="3162" y="324"/>
                    </a:lnTo>
                    <a:lnTo>
                      <a:pt x="3168" y="330"/>
                    </a:lnTo>
                    <a:lnTo>
                      <a:pt x="3168" y="336"/>
                    </a:lnTo>
                    <a:lnTo>
                      <a:pt x="3168" y="342"/>
                    </a:lnTo>
                    <a:lnTo>
                      <a:pt x="3174" y="342"/>
                    </a:lnTo>
                    <a:lnTo>
                      <a:pt x="3174" y="348"/>
                    </a:lnTo>
                    <a:lnTo>
                      <a:pt x="3210" y="384"/>
                    </a:lnTo>
                    <a:lnTo>
                      <a:pt x="3216" y="384"/>
                    </a:lnTo>
                    <a:lnTo>
                      <a:pt x="3216" y="378"/>
                    </a:lnTo>
                    <a:lnTo>
                      <a:pt x="3216" y="372"/>
                    </a:lnTo>
                    <a:lnTo>
                      <a:pt x="3222" y="372"/>
                    </a:lnTo>
                    <a:lnTo>
                      <a:pt x="3222" y="366"/>
                    </a:lnTo>
                    <a:lnTo>
                      <a:pt x="3228" y="360"/>
                    </a:lnTo>
                    <a:lnTo>
                      <a:pt x="3228" y="354"/>
                    </a:lnTo>
                    <a:lnTo>
                      <a:pt x="3234" y="348"/>
                    </a:lnTo>
                    <a:lnTo>
                      <a:pt x="3234" y="342"/>
                    </a:lnTo>
                    <a:lnTo>
                      <a:pt x="3234" y="336"/>
                    </a:lnTo>
                    <a:lnTo>
                      <a:pt x="3240" y="330"/>
                    </a:lnTo>
                    <a:lnTo>
                      <a:pt x="3240" y="324"/>
                    </a:lnTo>
                    <a:lnTo>
                      <a:pt x="3240" y="318"/>
                    </a:lnTo>
                    <a:lnTo>
                      <a:pt x="3240" y="312"/>
                    </a:lnTo>
                    <a:lnTo>
                      <a:pt x="3246" y="312"/>
                    </a:lnTo>
                    <a:lnTo>
                      <a:pt x="3246" y="306"/>
                    </a:lnTo>
                    <a:lnTo>
                      <a:pt x="3246" y="300"/>
                    </a:lnTo>
                    <a:lnTo>
                      <a:pt x="3246" y="294"/>
                    </a:lnTo>
                    <a:lnTo>
                      <a:pt x="3252" y="294"/>
                    </a:lnTo>
                    <a:lnTo>
                      <a:pt x="3252" y="288"/>
                    </a:lnTo>
                    <a:lnTo>
                      <a:pt x="3252" y="282"/>
                    </a:lnTo>
                    <a:lnTo>
                      <a:pt x="3252" y="276"/>
                    </a:lnTo>
                    <a:lnTo>
                      <a:pt x="3258" y="270"/>
                    </a:lnTo>
                    <a:lnTo>
                      <a:pt x="3258" y="264"/>
                    </a:lnTo>
                    <a:lnTo>
                      <a:pt x="3264" y="264"/>
                    </a:lnTo>
                    <a:lnTo>
                      <a:pt x="3264" y="270"/>
                    </a:lnTo>
                    <a:lnTo>
                      <a:pt x="3264" y="276"/>
                    </a:lnTo>
                    <a:lnTo>
                      <a:pt x="3270" y="276"/>
                    </a:lnTo>
                    <a:lnTo>
                      <a:pt x="3270" y="282"/>
                    </a:lnTo>
                    <a:lnTo>
                      <a:pt x="3270" y="288"/>
                    </a:lnTo>
                    <a:lnTo>
                      <a:pt x="3270" y="294"/>
                    </a:lnTo>
                    <a:lnTo>
                      <a:pt x="3276" y="294"/>
                    </a:lnTo>
                    <a:lnTo>
                      <a:pt x="3276" y="300"/>
                    </a:lnTo>
                    <a:lnTo>
                      <a:pt x="3276" y="306"/>
                    </a:lnTo>
                    <a:lnTo>
                      <a:pt x="3276" y="312"/>
                    </a:lnTo>
                    <a:lnTo>
                      <a:pt x="3282" y="318"/>
                    </a:lnTo>
                    <a:lnTo>
                      <a:pt x="3282" y="324"/>
                    </a:lnTo>
                    <a:lnTo>
                      <a:pt x="3282" y="330"/>
                    </a:lnTo>
                    <a:lnTo>
                      <a:pt x="3288" y="336"/>
                    </a:lnTo>
                    <a:lnTo>
                      <a:pt x="3288" y="342"/>
                    </a:lnTo>
                    <a:lnTo>
                      <a:pt x="3288" y="348"/>
                    </a:lnTo>
                    <a:lnTo>
                      <a:pt x="3294" y="348"/>
                    </a:lnTo>
                    <a:lnTo>
                      <a:pt x="3294" y="354"/>
                    </a:lnTo>
                    <a:lnTo>
                      <a:pt x="3294" y="360"/>
                    </a:lnTo>
                    <a:lnTo>
                      <a:pt x="3294" y="366"/>
                    </a:lnTo>
                    <a:lnTo>
                      <a:pt x="3300" y="366"/>
                    </a:lnTo>
                    <a:lnTo>
                      <a:pt x="3336" y="396"/>
                    </a:lnTo>
                    <a:lnTo>
                      <a:pt x="3336" y="390"/>
                    </a:lnTo>
                    <a:lnTo>
                      <a:pt x="3342" y="390"/>
                    </a:lnTo>
                    <a:lnTo>
                      <a:pt x="3342" y="384"/>
                    </a:lnTo>
                    <a:lnTo>
                      <a:pt x="3348" y="378"/>
                    </a:lnTo>
                    <a:lnTo>
                      <a:pt x="3348" y="372"/>
                    </a:lnTo>
                    <a:lnTo>
                      <a:pt x="3348" y="366"/>
                    </a:lnTo>
                    <a:lnTo>
                      <a:pt x="3354" y="366"/>
                    </a:lnTo>
                    <a:lnTo>
                      <a:pt x="3354" y="360"/>
                    </a:lnTo>
                    <a:lnTo>
                      <a:pt x="3354" y="354"/>
                    </a:lnTo>
                    <a:lnTo>
                      <a:pt x="3360" y="348"/>
                    </a:lnTo>
                    <a:lnTo>
                      <a:pt x="3360" y="342"/>
                    </a:lnTo>
                    <a:lnTo>
                      <a:pt x="3360" y="336"/>
                    </a:lnTo>
                    <a:lnTo>
                      <a:pt x="3366" y="330"/>
                    </a:lnTo>
                    <a:lnTo>
                      <a:pt x="3366" y="324"/>
                    </a:lnTo>
                    <a:lnTo>
                      <a:pt x="3366" y="318"/>
                    </a:lnTo>
                    <a:lnTo>
                      <a:pt x="3366" y="312"/>
                    </a:lnTo>
                    <a:lnTo>
                      <a:pt x="3372" y="312"/>
                    </a:lnTo>
                    <a:lnTo>
                      <a:pt x="3372" y="306"/>
                    </a:lnTo>
                    <a:lnTo>
                      <a:pt x="3372" y="300"/>
                    </a:lnTo>
                    <a:lnTo>
                      <a:pt x="3372" y="294"/>
                    </a:lnTo>
                    <a:lnTo>
                      <a:pt x="3378" y="288"/>
                    </a:lnTo>
                    <a:lnTo>
                      <a:pt x="3378" y="282"/>
                    </a:lnTo>
                    <a:lnTo>
                      <a:pt x="3384" y="276"/>
                    </a:lnTo>
                    <a:lnTo>
                      <a:pt x="3384" y="282"/>
                    </a:lnTo>
                    <a:lnTo>
                      <a:pt x="3390" y="282"/>
                    </a:lnTo>
                    <a:lnTo>
                      <a:pt x="3390" y="288"/>
                    </a:lnTo>
                    <a:lnTo>
                      <a:pt x="3390" y="294"/>
                    </a:lnTo>
                    <a:lnTo>
                      <a:pt x="3396" y="300"/>
                    </a:lnTo>
                    <a:lnTo>
                      <a:pt x="3396" y="306"/>
                    </a:lnTo>
                    <a:lnTo>
                      <a:pt x="3396" y="312"/>
                    </a:lnTo>
                    <a:lnTo>
                      <a:pt x="3402" y="318"/>
                    </a:lnTo>
                    <a:lnTo>
                      <a:pt x="3402" y="324"/>
                    </a:lnTo>
                    <a:lnTo>
                      <a:pt x="3402" y="330"/>
                    </a:lnTo>
                    <a:lnTo>
                      <a:pt x="3402" y="336"/>
                    </a:lnTo>
                    <a:lnTo>
                      <a:pt x="3408" y="336"/>
                    </a:lnTo>
                    <a:lnTo>
                      <a:pt x="3408" y="342"/>
                    </a:lnTo>
                    <a:lnTo>
                      <a:pt x="3408" y="348"/>
                    </a:lnTo>
                    <a:lnTo>
                      <a:pt x="3408" y="354"/>
                    </a:lnTo>
                    <a:lnTo>
                      <a:pt x="3414" y="354"/>
                    </a:lnTo>
                    <a:lnTo>
                      <a:pt x="3414" y="360"/>
                    </a:lnTo>
                    <a:lnTo>
                      <a:pt x="3414" y="366"/>
                    </a:lnTo>
                    <a:lnTo>
                      <a:pt x="3420" y="372"/>
                    </a:lnTo>
                    <a:lnTo>
                      <a:pt x="3420" y="378"/>
                    </a:lnTo>
                    <a:lnTo>
                      <a:pt x="3456" y="408"/>
                    </a:lnTo>
                    <a:lnTo>
                      <a:pt x="3462" y="408"/>
                    </a:lnTo>
                    <a:lnTo>
                      <a:pt x="3462" y="402"/>
                    </a:lnTo>
                    <a:lnTo>
                      <a:pt x="3462" y="396"/>
                    </a:lnTo>
                    <a:lnTo>
                      <a:pt x="3468" y="396"/>
                    </a:lnTo>
                    <a:lnTo>
                      <a:pt x="3468" y="390"/>
                    </a:lnTo>
                    <a:lnTo>
                      <a:pt x="3468" y="384"/>
                    </a:lnTo>
                    <a:lnTo>
                      <a:pt x="3474" y="384"/>
                    </a:lnTo>
                    <a:lnTo>
                      <a:pt x="3474" y="378"/>
                    </a:lnTo>
                    <a:lnTo>
                      <a:pt x="3474" y="372"/>
                    </a:lnTo>
                    <a:lnTo>
                      <a:pt x="3480" y="372"/>
                    </a:lnTo>
                    <a:lnTo>
                      <a:pt x="3480" y="366"/>
                    </a:lnTo>
                    <a:lnTo>
                      <a:pt x="3480" y="360"/>
                    </a:lnTo>
                    <a:lnTo>
                      <a:pt x="3486" y="354"/>
                    </a:lnTo>
                    <a:lnTo>
                      <a:pt x="3486" y="348"/>
                    </a:lnTo>
                    <a:lnTo>
                      <a:pt x="3486" y="342"/>
                    </a:lnTo>
                    <a:lnTo>
                      <a:pt x="3486" y="336"/>
                    </a:lnTo>
                    <a:lnTo>
                      <a:pt x="3492" y="336"/>
                    </a:lnTo>
                    <a:lnTo>
                      <a:pt x="3492" y="330"/>
                    </a:lnTo>
                    <a:lnTo>
                      <a:pt x="3492" y="324"/>
                    </a:lnTo>
                    <a:lnTo>
                      <a:pt x="3492" y="318"/>
                    </a:lnTo>
                    <a:lnTo>
                      <a:pt x="3498" y="318"/>
                    </a:lnTo>
                    <a:lnTo>
                      <a:pt x="3498" y="312"/>
                    </a:lnTo>
                    <a:lnTo>
                      <a:pt x="3498" y="306"/>
                    </a:lnTo>
                    <a:lnTo>
                      <a:pt x="3498" y="300"/>
                    </a:lnTo>
                    <a:lnTo>
                      <a:pt x="3504" y="300"/>
                    </a:lnTo>
                    <a:lnTo>
                      <a:pt x="3504" y="294"/>
                    </a:lnTo>
                    <a:lnTo>
                      <a:pt x="3510" y="294"/>
                    </a:lnTo>
                    <a:lnTo>
                      <a:pt x="3510" y="300"/>
                    </a:lnTo>
                    <a:lnTo>
                      <a:pt x="3510" y="306"/>
                    </a:lnTo>
                    <a:lnTo>
                      <a:pt x="3516" y="306"/>
                    </a:lnTo>
                    <a:lnTo>
                      <a:pt x="3516" y="312"/>
                    </a:lnTo>
                    <a:lnTo>
                      <a:pt x="3516" y="318"/>
                    </a:lnTo>
                    <a:lnTo>
                      <a:pt x="3516" y="324"/>
                    </a:lnTo>
                    <a:lnTo>
                      <a:pt x="3522" y="330"/>
                    </a:lnTo>
                    <a:lnTo>
                      <a:pt x="3522" y="336"/>
                    </a:lnTo>
                    <a:lnTo>
                      <a:pt x="3522" y="342"/>
                    </a:lnTo>
                    <a:lnTo>
                      <a:pt x="3528" y="348"/>
                    </a:lnTo>
                    <a:lnTo>
                      <a:pt x="3528" y="354"/>
                    </a:lnTo>
                    <a:lnTo>
                      <a:pt x="3528" y="360"/>
                    </a:lnTo>
                    <a:lnTo>
                      <a:pt x="3534" y="366"/>
                    </a:lnTo>
                    <a:lnTo>
                      <a:pt x="3534" y="372"/>
                    </a:lnTo>
                    <a:lnTo>
                      <a:pt x="3534" y="378"/>
                    </a:lnTo>
                    <a:lnTo>
                      <a:pt x="3540" y="384"/>
                    </a:lnTo>
                    <a:lnTo>
                      <a:pt x="3540" y="390"/>
                    </a:lnTo>
                    <a:lnTo>
                      <a:pt x="3576" y="420"/>
                    </a:lnTo>
                    <a:lnTo>
                      <a:pt x="3582" y="420"/>
                    </a:lnTo>
                    <a:lnTo>
                      <a:pt x="3582" y="414"/>
                    </a:lnTo>
                    <a:lnTo>
                      <a:pt x="3588" y="414"/>
                    </a:lnTo>
                    <a:lnTo>
                      <a:pt x="3588" y="408"/>
                    </a:lnTo>
                    <a:lnTo>
                      <a:pt x="3594" y="402"/>
                    </a:lnTo>
                    <a:lnTo>
                      <a:pt x="3594" y="396"/>
                    </a:lnTo>
                    <a:lnTo>
                      <a:pt x="3594" y="390"/>
                    </a:lnTo>
                    <a:lnTo>
                      <a:pt x="3600" y="390"/>
                    </a:lnTo>
                    <a:lnTo>
                      <a:pt x="3600" y="384"/>
                    </a:lnTo>
                    <a:lnTo>
                      <a:pt x="3600" y="378"/>
                    </a:lnTo>
                    <a:lnTo>
                      <a:pt x="3606" y="372"/>
                    </a:lnTo>
                    <a:lnTo>
                      <a:pt x="3606" y="366"/>
                    </a:lnTo>
                    <a:lnTo>
                      <a:pt x="3606" y="360"/>
                    </a:lnTo>
                    <a:lnTo>
                      <a:pt x="3612" y="354"/>
                    </a:lnTo>
                    <a:lnTo>
                      <a:pt x="3612" y="348"/>
                    </a:lnTo>
                    <a:lnTo>
                      <a:pt x="3612" y="342"/>
                    </a:lnTo>
                    <a:lnTo>
                      <a:pt x="3612" y="336"/>
                    </a:lnTo>
                    <a:lnTo>
                      <a:pt x="3618" y="336"/>
                    </a:lnTo>
                    <a:lnTo>
                      <a:pt x="3618" y="330"/>
                    </a:lnTo>
                    <a:lnTo>
                      <a:pt x="3618" y="324"/>
                    </a:lnTo>
                    <a:lnTo>
                      <a:pt x="3618" y="318"/>
                    </a:lnTo>
                    <a:lnTo>
                      <a:pt x="3624" y="318"/>
                    </a:lnTo>
                    <a:lnTo>
                      <a:pt x="3624" y="312"/>
                    </a:lnTo>
                    <a:lnTo>
                      <a:pt x="3630" y="312"/>
                    </a:lnTo>
                    <a:lnTo>
                      <a:pt x="3636" y="312"/>
                    </a:lnTo>
                    <a:lnTo>
                      <a:pt x="3636" y="318"/>
                    </a:lnTo>
                    <a:lnTo>
                      <a:pt x="3636" y="324"/>
                    </a:lnTo>
                    <a:lnTo>
                      <a:pt x="3636" y="330"/>
                    </a:lnTo>
                    <a:lnTo>
                      <a:pt x="3642" y="336"/>
                    </a:lnTo>
                    <a:lnTo>
                      <a:pt x="3642" y="342"/>
                    </a:lnTo>
                    <a:lnTo>
                      <a:pt x="3642" y="348"/>
                    </a:lnTo>
                    <a:lnTo>
                      <a:pt x="3648" y="354"/>
                    </a:lnTo>
                    <a:lnTo>
                      <a:pt x="3648" y="360"/>
                    </a:lnTo>
                    <a:lnTo>
                      <a:pt x="3648" y="366"/>
                    </a:lnTo>
                    <a:lnTo>
                      <a:pt x="3654" y="372"/>
                    </a:lnTo>
                    <a:lnTo>
                      <a:pt x="3654" y="378"/>
                    </a:lnTo>
                    <a:lnTo>
                      <a:pt x="3654" y="384"/>
                    </a:lnTo>
                    <a:lnTo>
                      <a:pt x="3660" y="384"/>
                    </a:lnTo>
                    <a:lnTo>
                      <a:pt x="3660" y="390"/>
                    </a:lnTo>
                    <a:lnTo>
                      <a:pt x="3660" y="396"/>
                    </a:lnTo>
                    <a:lnTo>
                      <a:pt x="3666" y="396"/>
                    </a:lnTo>
                    <a:lnTo>
                      <a:pt x="3666" y="402"/>
                    </a:lnTo>
                    <a:lnTo>
                      <a:pt x="3702" y="432"/>
                    </a:lnTo>
                    <a:lnTo>
                      <a:pt x="3702" y="426"/>
                    </a:lnTo>
                    <a:lnTo>
                      <a:pt x="3708" y="426"/>
                    </a:lnTo>
                    <a:lnTo>
                      <a:pt x="3708" y="420"/>
                    </a:lnTo>
                    <a:lnTo>
                      <a:pt x="3714" y="420"/>
                    </a:lnTo>
                    <a:lnTo>
                      <a:pt x="3714" y="414"/>
                    </a:lnTo>
                    <a:lnTo>
                      <a:pt x="3714" y="408"/>
                    </a:lnTo>
                    <a:lnTo>
                      <a:pt x="3720" y="408"/>
                    </a:lnTo>
                    <a:lnTo>
                      <a:pt x="3720" y="402"/>
                    </a:lnTo>
                    <a:lnTo>
                      <a:pt x="3720" y="396"/>
                    </a:lnTo>
                    <a:lnTo>
                      <a:pt x="3726" y="390"/>
                    </a:lnTo>
                    <a:lnTo>
                      <a:pt x="3726" y="384"/>
                    </a:lnTo>
                    <a:lnTo>
                      <a:pt x="3726" y="378"/>
                    </a:lnTo>
                    <a:lnTo>
                      <a:pt x="3732" y="378"/>
                    </a:lnTo>
                    <a:lnTo>
                      <a:pt x="3732" y="372"/>
                    </a:lnTo>
                    <a:lnTo>
                      <a:pt x="3732" y="366"/>
                    </a:lnTo>
                    <a:lnTo>
                      <a:pt x="3732" y="360"/>
                    </a:lnTo>
                    <a:lnTo>
                      <a:pt x="3738" y="354"/>
                    </a:lnTo>
                    <a:lnTo>
                      <a:pt x="3738" y="348"/>
                    </a:lnTo>
                    <a:lnTo>
                      <a:pt x="3738" y="342"/>
                    </a:lnTo>
                    <a:lnTo>
                      <a:pt x="3744" y="336"/>
                    </a:lnTo>
                    <a:lnTo>
                      <a:pt x="3744" y="330"/>
                    </a:lnTo>
                    <a:lnTo>
                      <a:pt x="3744" y="324"/>
                    </a:lnTo>
                    <a:lnTo>
                      <a:pt x="3750" y="324"/>
                    </a:lnTo>
                    <a:lnTo>
                      <a:pt x="3750" y="318"/>
                    </a:lnTo>
                    <a:lnTo>
                      <a:pt x="3750" y="324"/>
                    </a:lnTo>
                    <a:lnTo>
                      <a:pt x="3756" y="324"/>
                    </a:lnTo>
                    <a:lnTo>
                      <a:pt x="3756" y="330"/>
                    </a:lnTo>
                    <a:lnTo>
                      <a:pt x="3762" y="336"/>
                    </a:lnTo>
                    <a:lnTo>
                      <a:pt x="3762" y="342"/>
                    </a:lnTo>
                    <a:lnTo>
                      <a:pt x="3762" y="348"/>
                    </a:lnTo>
                    <a:lnTo>
                      <a:pt x="3762" y="354"/>
                    </a:lnTo>
                    <a:lnTo>
                      <a:pt x="3768" y="354"/>
                    </a:lnTo>
                    <a:lnTo>
                      <a:pt x="3768" y="360"/>
                    </a:lnTo>
                    <a:lnTo>
                      <a:pt x="3768" y="366"/>
                    </a:lnTo>
                    <a:lnTo>
                      <a:pt x="3768" y="372"/>
                    </a:lnTo>
                    <a:lnTo>
                      <a:pt x="3774" y="372"/>
                    </a:lnTo>
                    <a:lnTo>
                      <a:pt x="3774" y="378"/>
                    </a:lnTo>
                    <a:lnTo>
                      <a:pt x="3774" y="384"/>
                    </a:lnTo>
                    <a:lnTo>
                      <a:pt x="3774" y="390"/>
                    </a:lnTo>
                    <a:lnTo>
                      <a:pt x="3780" y="390"/>
                    </a:lnTo>
                    <a:lnTo>
                      <a:pt x="3780" y="396"/>
                    </a:lnTo>
                    <a:lnTo>
                      <a:pt x="3780" y="402"/>
                    </a:lnTo>
                    <a:lnTo>
                      <a:pt x="3786" y="408"/>
                    </a:lnTo>
                    <a:lnTo>
                      <a:pt x="3786" y="414"/>
                    </a:lnTo>
                    <a:lnTo>
                      <a:pt x="3822" y="444"/>
                    </a:lnTo>
                    <a:lnTo>
                      <a:pt x="3828" y="444"/>
                    </a:lnTo>
                    <a:lnTo>
                      <a:pt x="3828" y="438"/>
                    </a:lnTo>
                    <a:lnTo>
                      <a:pt x="3834" y="438"/>
                    </a:lnTo>
                    <a:lnTo>
                      <a:pt x="3834" y="432"/>
                    </a:lnTo>
                    <a:lnTo>
                      <a:pt x="3834" y="426"/>
                    </a:lnTo>
                    <a:lnTo>
                      <a:pt x="3840" y="426"/>
                    </a:lnTo>
                    <a:lnTo>
                      <a:pt x="3840" y="420"/>
                    </a:lnTo>
                    <a:lnTo>
                      <a:pt x="3840" y="414"/>
                    </a:lnTo>
                    <a:lnTo>
                      <a:pt x="3846" y="414"/>
                    </a:lnTo>
                    <a:lnTo>
                      <a:pt x="3846" y="408"/>
                    </a:lnTo>
                    <a:lnTo>
                      <a:pt x="3846" y="402"/>
                    </a:lnTo>
                    <a:lnTo>
                      <a:pt x="3846" y="396"/>
                    </a:lnTo>
                    <a:lnTo>
                      <a:pt x="3852" y="396"/>
                    </a:lnTo>
                    <a:lnTo>
                      <a:pt x="3852" y="390"/>
                    </a:lnTo>
                    <a:lnTo>
                      <a:pt x="3852" y="384"/>
                    </a:lnTo>
                    <a:lnTo>
                      <a:pt x="3858" y="378"/>
                    </a:lnTo>
                    <a:lnTo>
                      <a:pt x="3858" y="372"/>
                    </a:lnTo>
                    <a:lnTo>
                      <a:pt x="3858" y="366"/>
                    </a:lnTo>
                    <a:lnTo>
                      <a:pt x="3858" y="360"/>
                    </a:lnTo>
                    <a:lnTo>
                      <a:pt x="3864" y="360"/>
                    </a:lnTo>
                    <a:lnTo>
                      <a:pt x="3864" y="354"/>
                    </a:lnTo>
                    <a:lnTo>
                      <a:pt x="3864" y="348"/>
                    </a:lnTo>
                    <a:lnTo>
                      <a:pt x="3864" y="342"/>
                    </a:lnTo>
                    <a:lnTo>
                      <a:pt x="3870" y="342"/>
                    </a:lnTo>
                    <a:lnTo>
                      <a:pt x="3870" y="336"/>
                    </a:lnTo>
                    <a:lnTo>
                      <a:pt x="3876" y="336"/>
                    </a:lnTo>
                    <a:lnTo>
                      <a:pt x="3876" y="342"/>
                    </a:lnTo>
                    <a:lnTo>
                      <a:pt x="3882" y="342"/>
                    </a:lnTo>
                    <a:lnTo>
                      <a:pt x="3882" y="348"/>
                    </a:lnTo>
                    <a:lnTo>
                      <a:pt x="3882" y="354"/>
                    </a:lnTo>
                    <a:lnTo>
                      <a:pt x="3882" y="360"/>
                    </a:lnTo>
                    <a:lnTo>
                      <a:pt x="3888" y="360"/>
                    </a:lnTo>
                    <a:lnTo>
                      <a:pt x="3888" y="366"/>
                    </a:lnTo>
                    <a:lnTo>
                      <a:pt x="3888" y="372"/>
                    </a:lnTo>
                    <a:lnTo>
                      <a:pt x="3888" y="378"/>
                    </a:lnTo>
                    <a:lnTo>
                      <a:pt x="3894" y="384"/>
                    </a:lnTo>
                    <a:lnTo>
                      <a:pt x="3894" y="390"/>
                    </a:lnTo>
                    <a:lnTo>
                      <a:pt x="3894" y="396"/>
                    </a:lnTo>
                    <a:lnTo>
                      <a:pt x="3900" y="396"/>
                    </a:lnTo>
                    <a:lnTo>
                      <a:pt x="3900" y="402"/>
                    </a:lnTo>
                    <a:lnTo>
                      <a:pt x="3900" y="408"/>
                    </a:lnTo>
                    <a:lnTo>
                      <a:pt x="3900" y="414"/>
                    </a:lnTo>
                    <a:lnTo>
                      <a:pt x="3906" y="414"/>
                    </a:lnTo>
                    <a:lnTo>
                      <a:pt x="3906" y="420"/>
                    </a:lnTo>
                    <a:lnTo>
                      <a:pt x="3906" y="426"/>
                    </a:lnTo>
                    <a:lnTo>
                      <a:pt x="3912" y="426"/>
                    </a:lnTo>
                    <a:lnTo>
                      <a:pt x="3948" y="456"/>
                    </a:lnTo>
                    <a:lnTo>
                      <a:pt x="3948" y="450"/>
                    </a:lnTo>
                    <a:lnTo>
                      <a:pt x="3954" y="450"/>
                    </a:lnTo>
                    <a:lnTo>
                      <a:pt x="3954" y="444"/>
                    </a:lnTo>
                    <a:lnTo>
                      <a:pt x="3960" y="438"/>
                    </a:lnTo>
                    <a:lnTo>
                      <a:pt x="3960" y="432"/>
                    </a:lnTo>
                    <a:lnTo>
                      <a:pt x="3966" y="426"/>
                    </a:lnTo>
                    <a:lnTo>
                      <a:pt x="3966" y="420"/>
                    </a:lnTo>
                    <a:lnTo>
                      <a:pt x="3966" y="414"/>
                    </a:lnTo>
                    <a:lnTo>
                      <a:pt x="3972" y="414"/>
                    </a:lnTo>
                    <a:lnTo>
                      <a:pt x="3972" y="408"/>
                    </a:lnTo>
                    <a:lnTo>
                      <a:pt x="3972" y="402"/>
                    </a:lnTo>
                    <a:lnTo>
                      <a:pt x="3972" y="396"/>
                    </a:lnTo>
                    <a:lnTo>
                      <a:pt x="3978" y="396"/>
                    </a:lnTo>
                    <a:lnTo>
                      <a:pt x="3978" y="390"/>
                    </a:lnTo>
                    <a:lnTo>
                      <a:pt x="3978" y="384"/>
                    </a:lnTo>
                    <a:lnTo>
                      <a:pt x="3978" y="378"/>
                    </a:lnTo>
                    <a:lnTo>
                      <a:pt x="3984" y="378"/>
                    </a:lnTo>
                    <a:lnTo>
                      <a:pt x="3984" y="372"/>
                    </a:lnTo>
                    <a:lnTo>
                      <a:pt x="3984" y="366"/>
                    </a:lnTo>
                    <a:lnTo>
                      <a:pt x="3990" y="360"/>
                    </a:lnTo>
                    <a:lnTo>
                      <a:pt x="3990" y="354"/>
                    </a:lnTo>
                    <a:lnTo>
                      <a:pt x="3990" y="348"/>
                    </a:lnTo>
                    <a:lnTo>
                      <a:pt x="3996" y="348"/>
                    </a:lnTo>
                    <a:lnTo>
                      <a:pt x="4002" y="348"/>
                    </a:lnTo>
                    <a:lnTo>
                      <a:pt x="4002" y="354"/>
                    </a:lnTo>
                    <a:lnTo>
                      <a:pt x="4002" y="360"/>
                    </a:lnTo>
                    <a:lnTo>
                      <a:pt x="4008" y="360"/>
                    </a:lnTo>
                    <a:lnTo>
                      <a:pt x="4008" y="366"/>
                    </a:lnTo>
                    <a:lnTo>
                      <a:pt x="4008" y="372"/>
                    </a:lnTo>
                    <a:lnTo>
                      <a:pt x="4008" y="378"/>
                    </a:lnTo>
                    <a:lnTo>
                      <a:pt x="4014" y="384"/>
                    </a:lnTo>
                    <a:lnTo>
                      <a:pt x="4014" y="390"/>
                    </a:lnTo>
                    <a:lnTo>
                      <a:pt x="4014" y="396"/>
                    </a:lnTo>
                    <a:lnTo>
                      <a:pt x="4020" y="402"/>
                    </a:lnTo>
                    <a:lnTo>
                      <a:pt x="4020" y="408"/>
                    </a:lnTo>
                    <a:lnTo>
                      <a:pt x="4020" y="414"/>
                    </a:lnTo>
                    <a:lnTo>
                      <a:pt x="4026" y="414"/>
                    </a:lnTo>
                    <a:lnTo>
                      <a:pt x="4026" y="420"/>
                    </a:lnTo>
                    <a:lnTo>
                      <a:pt x="4026" y="426"/>
                    </a:lnTo>
                    <a:lnTo>
                      <a:pt x="4032" y="432"/>
                    </a:lnTo>
                    <a:lnTo>
                      <a:pt x="4032" y="438"/>
                    </a:lnTo>
                    <a:lnTo>
                      <a:pt x="4068" y="462"/>
                    </a:lnTo>
                    <a:lnTo>
                      <a:pt x="4074" y="462"/>
                    </a:lnTo>
                    <a:lnTo>
                      <a:pt x="4074" y="456"/>
                    </a:lnTo>
                    <a:lnTo>
                      <a:pt x="4080" y="456"/>
                    </a:lnTo>
                    <a:lnTo>
                      <a:pt x="4080" y="450"/>
                    </a:lnTo>
                    <a:lnTo>
                      <a:pt x="4080" y="444"/>
                    </a:lnTo>
                    <a:lnTo>
                      <a:pt x="4086" y="444"/>
                    </a:lnTo>
                    <a:lnTo>
                      <a:pt x="4086" y="438"/>
                    </a:lnTo>
                    <a:lnTo>
                      <a:pt x="4086" y="432"/>
                    </a:lnTo>
                    <a:lnTo>
                      <a:pt x="4092" y="432"/>
                    </a:lnTo>
                    <a:lnTo>
                      <a:pt x="4092" y="426"/>
                    </a:lnTo>
                    <a:lnTo>
                      <a:pt x="4092" y="420"/>
                    </a:lnTo>
                    <a:lnTo>
                      <a:pt x="4092" y="414"/>
                    </a:lnTo>
                    <a:lnTo>
                      <a:pt x="4098" y="414"/>
                    </a:lnTo>
                    <a:lnTo>
                      <a:pt x="4098" y="408"/>
                    </a:lnTo>
                    <a:lnTo>
                      <a:pt x="4098" y="402"/>
                    </a:lnTo>
                    <a:lnTo>
                      <a:pt x="4104" y="396"/>
                    </a:lnTo>
                    <a:lnTo>
                      <a:pt x="4104" y="390"/>
                    </a:lnTo>
                    <a:lnTo>
                      <a:pt x="4104" y="384"/>
                    </a:lnTo>
                    <a:lnTo>
                      <a:pt x="4104" y="378"/>
                    </a:lnTo>
                    <a:lnTo>
                      <a:pt x="4110" y="378"/>
                    </a:lnTo>
                    <a:lnTo>
                      <a:pt x="4110" y="372"/>
                    </a:lnTo>
                    <a:lnTo>
                      <a:pt x="4110" y="366"/>
                    </a:lnTo>
                    <a:lnTo>
                      <a:pt x="4116" y="360"/>
                    </a:lnTo>
                    <a:lnTo>
                      <a:pt x="4122" y="360"/>
                    </a:lnTo>
                    <a:lnTo>
                      <a:pt x="4122" y="366"/>
                    </a:lnTo>
                    <a:lnTo>
                      <a:pt x="4128" y="366"/>
                    </a:lnTo>
                    <a:lnTo>
                      <a:pt x="4128" y="372"/>
                    </a:lnTo>
                    <a:lnTo>
                      <a:pt x="4128" y="378"/>
                    </a:lnTo>
                    <a:lnTo>
                      <a:pt x="4128" y="384"/>
                    </a:lnTo>
                    <a:lnTo>
                      <a:pt x="4134" y="384"/>
                    </a:lnTo>
                    <a:lnTo>
                      <a:pt x="4134" y="390"/>
                    </a:lnTo>
                    <a:lnTo>
                      <a:pt x="4134" y="396"/>
                    </a:lnTo>
                    <a:lnTo>
                      <a:pt x="4134" y="402"/>
                    </a:lnTo>
                    <a:lnTo>
                      <a:pt x="4140" y="402"/>
                    </a:lnTo>
                    <a:lnTo>
                      <a:pt x="4140" y="408"/>
                    </a:lnTo>
                    <a:lnTo>
                      <a:pt x="4140" y="414"/>
                    </a:lnTo>
                    <a:lnTo>
                      <a:pt x="4140" y="420"/>
                    </a:lnTo>
                    <a:lnTo>
                      <a:pt x="4146" y="420"/>
                    </a:lnTo>
                    <a:lnTo>
                      <a:pt x="4146" y="426"/>
                    </a:lnTo>
                    <a:lnTo>
                      <a:pt x="4146" y="432"/>
                    </a:lnTo>
                    <a:lnTo>
                      <a:pt x="4152" y="438"/>
                    </a:lnTo>
                    <a:lnTo>
                      <a:pt x="4152" y="444"/>
                    </a:lnTo>
                    <a:lnTo>
                      <a:pt x="4152" y="450"/>
                    </a:lnTo>
                    <a:lnTo>
                      <a:pt x="4194" y="474"/>
                    </a:lnTo>
                    <a:lnTo>
                      <a:pt x="4194" y="468"/>
                    </a:lnTo>
                    <a:lnTo>
                      <a:pt x="4200" y="468"/>
                    </a:lnTo>
                    <a:lnTo>
                      <a:pt x="4200" y="462"/>
                    </a:lnTo>
                    <a:lnTo>
                      <a:pt x="4206" y="456"/>
                    </a:lnTo>
                    <a:lnTo>
                      <a:pt x="4206" y="450"/>
                    </a:lnTo>
                    <a:lnTo>
                      <a:pt x="4212" y="450"/>
                    </a:lnTo>
                    <a:lnTo>
                      <a:pt x="4212" y="444"/>
                    </a:lnTo>
                    <a:lnTo>
                      <a:pt x="4212" y="438"/>
                    </a:lnTo>
                    <a:lnTo>
                      <a:pt x="4218" y="432"/>
                    </a:lnTo>
                    <a:lnTo>
                      <a:pt x="4218" y="426"/>
                    </a:lnTo>
                    <a:lnTo>
                      <a:pt x="4218" y="420"/>
                    </a:lnTo>
                    <a:lnTo>
                      <a:pt x="4224" y="414"/>
                    </a:lnTo>
                    <a:lnTo>
                      <a:pt x="4224" y="408"/>
                    </a:lnTo>
                    <a:lnTo>
                      <a:pt x="4224" y="402"/>
                    </a:lnTo>
                    <a:lnTo>
                      <a:pt x="4230" y="396"/>
                    </a:lnTo>
                    <a:lnTo>
                      <a:pt x="4230" y="390"/>
                    </a:lnTo>
                    <a:lnTo>
                      <a:pt x="4230" y="384"/>
                    </a:lnTo>
                    <a:lnTo>
                      <a:pt x="4236" y="378"/>
                    </a:lnTo>
                    <a:lnTo>
                      <a:pt x="4236" y="372"/>
                    </a:lnTo>
                    <a:lnTo>
                      <a:pt x="4242" y="372"/>
                    </a:lnTo>
                    <a:lnTo>
                      <a:pt x="4248" y="378"/>
                    </a:lnTo>
                    <a:lnTo>
                      <a:pt x="4248" y="384"/>
                    </a:lnTo>
                    <a:lnTo>
                      <a:pt x="4248" y="390"/>
                    </a:lnTo>
                    <a:lnTo>
                      <a:pt x="4254" y="390"/>
                    </a:lnTo>
                    <a:lnTo>
                      <a:pt x="4254" y="396"/>
                    </a:lnTo>
                    <a:lnTo>
                      <a:pt x="4254" y="402"/>
                    </a:lnTo>
                    <a:lnTo>
                      <a:pt x="4254" y="408"/>
                    </a:lnTo>
                    <a:lnTo>
                      <a:pt x="4260" y="408"/>
                    </a:lnTo>
                    <a:lnTo>
                      <a:pt x="4260" y="414"/>
                    </a:lnTo>
                    <a:lnTo>
                      <a:pt x="4260" y="420"/>
                    </a:lnTo>
                    <a:lnTo>
                      <a:pt x="4260" y="426"/>
                    </a:lnTo>
                    <a:lnTo>
                      <a:pt x="4266" y="426"/>
                    </a:lnTo>
                    <a:lnTo>
                      <a:pt x="4266" y="432"/>
                    </a:lnTo>
                    <a:lnTo>
                      <a:pt x="4266" y="438"/>
                    </a:lnTo>
                    <a:lnTo>
                      <a:pt x="4272" y="438"/>
                    </a:lnTo>
                    <a:lnTo>
                      <a:pt x="4272" y="444"/>
                    </a:lnTo>
                    <a:lnTo>
                      <a:pt x="4272" y="450"/>
                    </a:lnTo>
                    <a:lnTo>
                      <a:pt x="4278" y="456"/>
                    </a:lnTo>
                    <a:lnTo>
                      <a:pt x="4314" y="486"/>
                    </a:lnTo>
                    <a:lnTo>
                      <a:pt x="4314" y="480"/>
                    </a:lnTo>
                    <a:lnTo>
                      <a:pt x="4320" y="480"/>
                    </a:lnTo>
                    <a:lnTo>
                      <a:pt x="4320" y="474"/>
                    </a:lnTo>
                    <a:lnTo>
                      <a:pt x="4326" y="474"/>
                    </a:lnTo>
                    <a:lnTo>
                      <a:pt x="4326" y="468"/>
                    </a:lnTo>
                    <a:lnTo>
                      <a:pt x="4326" y="462"/>
                    </a:lnTo>
                    <a:lnTo>
                      <a:pt x="4332" y="462"/>
                    </a:lnTo>
                    <a:lnTo>
                      <a:pt x="4332" y="456"/>
                    </a:lnTo>
                    <a:lnTo>
                      <a:pt x="4332" y="450"/>
                    </a:lnTo>
                    <a:lnTo>
                      <a:pt x="4338" y="450"/>
                    </a:lnTo>
                    <a:lnTo>
                      <a:pt x="4338" y="444"/>
                    </a:lnTo>
                    <a:lnTo>
                      <a:pt x="4338" y="438"/>
                    </a:lnTo>
                    <a:lnTo>
                      <a:pt x="4338" y="432"/>
                    </a:lnTo>
                    <a:lnTo>
                      <a:pt x="4344" y="432"/>
                    </a:lnTo>
                    <a:lnTo>
                      <a:pt x="4344" y="426"/>
                    </a:lnTo>
                    <a:lnTo>
                      <a:pt x="4344" y="420"/>
                    </a:lnTo>
                    <a:lnTo>
                      <a:pt x="4350" y="414"/>
                    </a:lnTo>
                    <a:lnTo>
                      <a:pt x="4350" y="408"/>
                    </a:lnTo>
                    <a:lnTo>
                      <a:pt x="4350" y="402"/>
                    </a:lnTo>
                    <a:lnTo>
                      <a:pt x="4350" y="396"/>
                    </a:lnTo>
                    <a:lnTo>
                      <a:pt x="4356" y="396"/>
                    </a:lnTo>
                    <a:lnTo>
                      <a:pt x="4356" y="390"/>
                    </a:lnTo>
                    <a:lnTo>
                      <a:pt x="4356" y="384"/>
                    </a:lnTo>
                    <a:lnTo>
                      <a:pt x="4362" y="384"/>
                    </a:lnTo>
                    <a:lnTo>
                      <a:pt x="4362" y="378"/>
                    </a:lnTo>
                    <a:lnTo>
                      <a:pt x="4368" y="378"/>
                    </a:lnTo>
                    <a:lnTo>
                      <a:pt x="4368" y="384"/>
                    </a:lnTo>
                    <a:lnTo>
                      <a:pt x="4368" y="390"/>
                    </a:lnTo>
                    <a:lnTo>
                      <a:pt x="4374" y="390"/>
                    </a:lnTo>
                    <a:lnTo>
                      <a:pt x="4374" y="396"/>
                    </a:lnTo>
                    <a:lnTo>
                      <a:pt x="4374" y="402"/>
                    </a:lnTo>
                    <a:lnTo>
                      <a:pt x="4380" y="408"/>
                    </a:lnTo>
                    <a:lnTo>
                      <a:pt x="4380" y="414"/>
                    </a:lnTo>
                    <a:lnTo>
                      <a:pt x="4380" y="420"/>
                    </a:lnTo>
                    <a:lnTo>
                      <a:pt x="4380" y="426"/>
                    </a:lnTo>
                    <a:lnTo>
                      <a:pt x="4386" y="426"/>
                    </a:lnTo>
                    <a:lnTo>
                      <a:pt x="4386" y="432"/>
                    </a:lnTo>
                    <a:lnTo>
                      <a:pt x="4386" y="438"/>
                    </a:lnTo>
                    <a:lnTo>
                      <a:pt x="4392" y="444"/>
                    </a:lnTo>
                    <a:lnTo>
                      <a:pt x="4392" y="450"/>
                    </a:lnTo>
                    <a:lnTo>
                      <a:pt x="4392" y="456"/>
                    </a:lnTo>
                    <a:lnTo>
                      <a:pt x="4398" y="456"/>
                    </a:lnTo>
                    <a:lnTo>
                      <a:pt x="4398" y="462"/>
                    </a:lnTo>
                    <a:lnTo>
                      <a:pt x="4398" y="468"/>
                    </a:lnTo>
                    <a:lnTo>
                      <a:pt x="4434" y="492"/>
                    </a:lnTo>
                    <a:lnTo>
                      <a:pt x="4440" y="492"/>
                    </a:lnTo>
                    <a:lnTo>
                      <a:pt x="4440" y="486"/>
                    </a:lnTo>
                    <a:lnTo>
                      <a:pt x="4446" y="486"/>
                    </a:lnTo>
                    <a:lnTo>
                      <a:pt x="4446" y="480"/>
                    </a:lnTo>
                    <a:lnTo>
                      <a:pt x="4446" y="474"/>
                    </a:lnTo>
                    <a:lnTo>
                      <a:pt x="4452" y="474"/>
                    </a:lnTo>
                    <a:lnTo>
                      <a:pt x="4452" y="468"/>
                    </a:lnTo>
                    <a:lnTo>
                      <a:pt x="4458" y="462"/>
                    </a:lnTo>
                    <a:lnTo>
                      <a:pt x="4458" y="456"/>
                    </a:lnTo>
                    <a:lnTo>
                      <a:pt x="4458" y="450"/>
                    </a:lnTo>
                    <a:lnTo>
                      <a:pt x="4464" y="450"/>
                    </a:lnTo>
                    <a:lnTo>
                      <a:pt x="4464" y="444"/>
                    </a:lnTo>
                    <a:lnTo>
                      <a:pt x="4464" y="438"/>
                    </a:lnTo>
                    <a:lnTo>
                      <a:pt x="4464" y="432"/>
                    </a:lnTo>
                    <a:lnTo>
                      <a:pt x="4470" y="432"/>
                    </a:lnTo>
                    <a:lnTo>
                      <a:pt x="4470" y="426"/>
                    </a:lnTo>
                    <a:lnTo>
                      <a:pt x="4470" y="420"/>
                    </a:lnTo>
                    <a:lnTo>
                      <a:pt x="4470" y="414"/>
                    </a:lnTo>
                    <a:lnTo>
                      <a:pt x="4476" y="414"/>
                    </a:lnTo>
                    <a:lnTo>
                      <a:pt x="4476" y="408"/>
                    </a:lnTo>
                    <a:lnTo>
                      <a:pt x="4476" y="402"/>
                    </a:lnTo>
                    <a:lnTo>
                      <a:pt x="4482" y="396"/>
                    </a:lnTo>
                    <a:lnTo>
                      <a:pt x="4482" y="390"/>
                    </a:lnTo>
                    <a:lnTo>
                      <a:pt x="4488" y="390"/>
                    </a:lnTo>
                    <a:lnTo>
                      <a:pt x="4488" y="396"/>
                    </a:lnTo>
                    <a:lnTo>
                      <a:pt x="4494" y="396"/>
                    </a:lnTo>
                    <a:lnTo>
                      <a:pt x="4494" y="402"/>
                    </a:lnTo>
                    <a:lnTo>
                      <a:pt x="4494" y="408"/>
                    </a:lnTo>
                    <a:lnTo>
                      <a:pt x="4494" y="414"/>
                    </a:lnTo>
                    <a:lnTo>
                      <a:pt x="4500" y="414"/>
                    </a:lnTo>
                    <a:lnTo>
                      <a:pt x="4500" y="420"/>
                    </a:lnTo>
                    <a:lnTo>
                      <a:pt x="4500" y="426"/>
                    </a:lnTo>
                    <a:lnTo>
                      <a:pt x="4506" y="432"/>
                    </a:lnTo>
                    <a:lnTo>
                      <a:pt x="4506" y="438"/>
                    </a:lnTo>
                    <a:lnTo>
                      <a:pt x="4506" y="444"/>
                    </a:lnTo>
                    <a:lnTo>
                      <a:pt x="4512" y="450"/>
                    </a:lnTo>
                    <a:lnTo>
                      <a:pt x="4512" y="456"/>
                    </a:lnTo>
                    <a:lnTo>
                      <a:pt x="4512" y="462"/>
                    </a:lnTo>
                    <a:lnTo>
                      <a:pt x="4518" y="462"/>
                    </a:lnTo>
                    <a:lnTo>
                      <a:pt x="4518" y="468"/>
                    </a:lnTo>
                    <a:lnTo>
                      <a:pt x="4518" y="474"/>
                    </a:lnTo>
                    <a:lnTo>
                      <a:pt x="4524" y="474"/>
                    </a:lnTo>
                    <a:lnTo>
                      <a:pt x="4560" y="504"/>
                    </a:lnTo>
                    <a:lnTo>
                      <a:pt x="4560" y="498"/>
                    </a:lnTo>
                    <a:lnTo>
                      <a:pt x="4566" y="498"/>
                    </a:lnTo>
                    <a:lnTo>
                      <a:pt x="4566" y="492"/>
                    </a:lnTo>
                    <a:lnTo>
                      <a:pt x="4572" y="492"/>
                    </a:lnTo>
                    <a:lnTo>
                      <a:pt x="4572" y="486"/>
                    </a:lnTo>
                    <a:lnTo>
                      <a:pt x="4572" y="480"/>
                    </a:lnTo>
                    <a:lnTo>
                      <a:pt x="4578" y="480"/>
                    </a:lnTo>
                    <a:lnTo>
                      <a:pt x="4578" y="474"/>
                    </a:lnTo>
                    <a:lnTo>
                      <a:pt x="4578" y="468"/>
                    </a:lnTo>
                    <a:lnTo>
                      <a:pt x="4584" y="468"/>
                    </a:lnTo>
                    <a:lnTo>
                      <a:pt x="4584" y="462"/>
                    </a:lnTo>
                    <a:lnTo>
                      <a:pt x="4584" y="456"/>
                    </a:lnTo>
                    <a:lnTo>
                      <a:pt x="4584" y="450"/>
                    </a:lnTo>
                    <a:lnTo>
                      <a:pt x="4590" y="450"/>
                    </a:lnTo>
                    <a:lnTo>
                      <a:pt x="4590" y="444"/>
                    </a:lnTo>
                    <a:lnTo>
                      <a:pt x="4590" y="438"/>
                    </a:lnTo>
                    <a:lnTo>
                      <a:pt x="4596" y="432"/>
                    </a:lnTo>
                    <a:lnTo>
                      <a:pt x="4596" y="426"/>
                    </a:lnTo>
                    <a:lnTo>
                      <a:pt x="4596" y="420"/>
                    </a:lnTo>
                    <a:lnTo>
                      <a:pt x="4602" y="414"/>
                    </a:lnTo>
                    <a:lnTo>
                      <a:pt x="4602" y="408"/>
                    </a:lnTo>
                    <a:lnTo>
                      <a:pt x="4602" y="402"/>
                    </a:lnTo>
                    <a:lnTo>
                      <a:pt x="4608" y="402"/>
                    </a:lnTo>
                    <a:lnTo>
                      <a:pt x="4614" y="402"/>
                    </a:lnTo>
                    <a:lnTo>
                      <a:pt x="4614" y="408"/>
                    </a:lnTo>
                    <a:lnTo>
                      <a:pt x="4614" y="414"/>
                    </a:lnTo>
                    <a:lnTo>
                      <a:pt x="4620" y="414"/>
                    </a:lnTo>
                    <a:lnTo>
                      <a:pt x="4620" y="420"/>
                    </a:lnTo>
                    <a:lnTo>
                      <a:pt x="4620" y="426"/>
                    </a:lnTo>
                    <a:lnTo>
                      <a:pt x="4626" y="432"/>
                    </a:lnTo>
                    <a:lnTo>
                      <a:pt x="4626" y="438"/>
                    </a:lnTo>
                    <a:lnTo>
                      <a:pt x="4626" y="444"/>
                    </a:lnTo>
                    <a:lnTo>
                      <a:pt x="4626" y="450"/>
                    </a:lnTo>
                    <a:lnTo>
                      <a:pt x="4632" y="450"/>
                    </a:lnTo>
                    <a:lnTo>
                      <a:pt x="4632" y="456"/>
                    </a:lnTo>
                    <a:lnTo>
                      <a:pt x="4632" y="462"/>
                    </a:lnTo>
                    <a:lnTo>
                      <a:pt x="4638" y="468"/>
                    </a:lnTo>
                    <a:lnTo>
                      <a:pt x="4638" y="474"/>
                    </a:lnTo>
                    <a:lnTo>
                      <a:pt x="4644" y="480"/>
                    </a:lnTo>
                    <a:lnTo>
                      <a:pt x="4644" y="486"/>
                    </a:lnTo>
                    <a:lnTo>
                      <a:pt x="4680" y="510"/>
                    </a:lnTo>
                    <a:lnTo>
                      <a:pt x="4686" y="504"/>
                    </a:lnTo>
                    <a:lnTo>
                      <a:pt x="4686" y="498"/>
                    </a:lnTo>
                    <a:lnTo>
                      <a:pt x="4692" y="498"/>
                    </a:lnTo>
                    <a:lnTo>
                      <a:pt x="4692" y="492"/>
                    </a:lnTo>
                    <a:lnTo>
                      <a:pt x="4698" y="492"/>
                    </a:lnTo>
                    <a:lnTo>
                      <a:pt x="4698" y="486"/>
                    </a:lnTo>
                    <a:lnTo>
                      <a:pt x="4698" y="480"/>
                    </a:lnTo>
                    <a:lnTo>
                      <a:pt x="4704" y="480"/>
                    </a:lnTo>
                  </a:path>
                </a:pathLst>
              </a:custGeom>
              <a:noFill/>
              <a:ln w="19050">
                <a:solidFill>
                  <a:srgbClr val="00FF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990" name="Rectangle 58"/>
              <p:cNvSpPr>
                <a:spLocks noChangeArrowheads="1"/>
              </p:cNvSpPr>
              <p:nvPr/>
            </p:nvSpPr>
            <p:spPr bwMode="auto">
              <a:xfrm>
                <a:off x="1017" y="2183"/>
                <a:ext cx="288" cy="1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800" b="1">
                    <a:solidFill>
                      <a:srgbClr val="00FF00"/>
                    </a:solidFill>
                    <a:latin typeface="Arial" pitchFamily="34" charset="0"/>
                  </a:rPr>
                  <a:t>Ay_bet</a:t>
                </a:r>
                <a:endParaRPr lang="en-US"/>
              </a:p>
            </p:txBody>
          </p:sp>
          <p:sp>
            <p:nvSpPr>
              <p:cNvPr id="991" name="Freeform 59"/>
              <p:cNvSpPr>
                <a:spLocks/>
              </p:cNvSpPr>
              <p:nvPr/>
            </p:nvSpPr>
            <p:spPr bwMode="auto">
              <a:xfrm>
                <a:off x="369" y="2171"/>
                <a:ext cx="4704" cy="1"/>
              </a:xfrm>
              <a:custGeom>
                <a:avLst/>
                <a:gdLst>
                  <a:gd name="T0" fmla="*/ 72 w 4704"/>
                  <a:gd name="T1" fmla="*/ 0 h 1"/>
                  <a:gd name="T2" fmla="*/ 144 w 4704"/>
                  <a:gd name="T3" fmla="*/ 0 h 1"/>
                  <a:gd name="T4" fmla="*/ 210 w 4704"/>
                  <a:gd name="T5" fmla="*/ 0 h 1"/>
                  <a:gd name="T6" fmla="*/ 264 w 4704"/>
                  <a:gd name="T7" fmla="*/ 0 h 1"/>
                  <a:gd name="T8" fmla="*/ 336 w 4704"/>
                  <a:gd name="T9" fmla="*/ 0 h 1"/>
                  <a:gd name="T10" fmla="*/ 408 w 4704"/>
                  <a:gd name="T11" fmla="*/ 0 h 1"/>
                  <a:gd name="T12" fmla="*/ 474 w 4704"/>
                  <a:gd name="T13" fmla="*/ 0 h 1"/>
                  <a:gd name="T14" fmla="*/ 546 w 4704"/>
                  <a:gd name="T15" fmla="*/ 0 h 1"/>
                  <a:gd name="T16" fmla="*/ 618 w 4704"/>
                  <a:gd name="T17" fmla="*/ 0 h 1"/>
                  <a:gd name="T18" fmla="*/ 684 w 4704"/>
                  <a:gd name="T19" fmla="*/ 0 h 1"/>
                  <a:gd name="T20" fmla="*/ 756 w 4704"/>
                  <a:gd name="T21" fmla="*/ 0 h 1"/>
                  <a:gd name="T22" fmla="*/ 828 w 4704"/>
                  <a:gd name="T23" fmla="*/ 0 h 1"/>
                  <a:gd name="T24" fmla="*/ 894 w 4704"/>
                  <a:gd name="T25" fmla="*/ 0 h 1"/>
                  <a:gd name="T26" fmla="*/ 966 w 4704"/>
                  <a:gd name="T27" fmla="*/ 0 h 1"/>
                  <a:gd name="T28" fmla="*/ 1038 w 4704"/>
                  <a:gd name="T29" fmla="*/ 0 h 1"/>
                  <a:gd name="T30" fmla="*/ 1110 w 4704"/>
                  <a:gd name="T31" fmla="*/ 0 h 1"/>
                  <a:gd name="T32" fmla="*/ 1176 w 4704"/>
                  <a:gd name="T33" fmla="*/ 0 h 1"/>
                  <a:gd name="T34" fmla="*/ 1248 w 4704"/>
                  <a:gd name="T35" fmla="*/ 0 h 1"/>
                  <a:gd name="T36" fmla="*/ 1320 w 4704"/>
                  <a:gd name="T37" fmla="*/ 0 h 1"/>
                  <a:gd name="T38" fmla="*/ 1386 w 4704"/>
                  <a:gd name="T39" fmla="*/ 0 h 1"/>
                  <a:gd name="T40" fmla="*/ 1440 w 4704"/>
                  <a:gd name="T41" fmla="*/ 0 h 1"/>
                  <a:gd name="T42" fmla="*/ 1512 w 4704"/>
                  <a:gd name="T43" fmla="*/ 0 h 1"/>
                  <a:gd name="T44" fmla="*/ 1584 w 4704"/>
                  <a:gd name="T45" fmla="*/ 0 h 1"/>
                  <a:gd name="T46" fmla="*/ 1650 w 4704"/>
                  <a:gd name="T47" fmla="*/ 0 h 1"/>
                  <a:gd name="T48" fmla="*/ 1722 w 4704"/>
                  <a:gd name="T49" fmla="*/ 0 h 1"/>
                  <a:gd name="T50" fmla="*/ 1794 w 4704"/>
                  <a:gd name="T51" fmla="*/ 0 h 1"/>
                  <a:gd name="T52" fmla="*/ 1884 w 4704"/>
                  <a:gd name="T53" fmla="*/ 0 h 1"/>
                  <a:gd name="T54" fmla="*/ 1938 w 4704"/>
                  <a:gd name="T55" fmla="*/ 0 h 1"/>
                  <a:gd name="T56" fmla="*/ 2028 w 4704"/>
                  <a:gd name="T57" fmla="*/ 0 h 1"/>
                  <a:gd name="T58" fmla="*/ 2118 w 4704"/>
                  <a:gd name="T59" fmla="*/ 0 h 1"/>
                  <a:gd name="T60" fmla="*/ 2178 w 4704"/>
                  <a:gd name="T61" fmla="*/ 0 h 1"/>
                  <a:gd name="T62" fmla="*/ 2268 w 4704"/>
                  <a:gd name="T63" fmla="*/ 0 h 1"/>
                  <a:gd name="T64" fmla="*/ 2358 w 4704"/>
                  <a:gd name="T65" fmla="*/ 0 h 1"/>
                  <a:gd name="T66" fmla="*/ 2412 w 4704"/>
                  <a:gd name="T67" fmla="*/ 0 h 1"/>
                  <a:gd name="T68" fmla="*/ 2502 w 4704"/>
                  <a:gd name="T69" fmla="*/ 0 h 1"/>
                  <a:gd name="T70" fmla="*/ 2562 w 4704"/>
                  <a:gd name="T71" fmla="*/ 0 h 1"/>
                  <a:gd name="T72" fmla="*/ 2652 w 4704"/>
                  <a:gd name="T73" fmla="*/ 0 h 1"/>
                  <a:gd name="T74" fmla="*/ 2742 w 4704"/>
                  <a:gd name="T75" fmla="*/ 0 h 1"/>
                  <a:gd name="T76" fmla="*/ 2796 w 4704"/>
                  <a:gd name="T77" fmla="*/ 0 h 1"/>
                  <a:gd name="T78" fmla="*/ 2886 w 4704"/>
                  <a:gd name="T79" fmla="*/ 0 h 1"/>
                  <a:gd name="T80" fmla="*/ 2976 w 4704"/>
                  <a:gd name="T81" fmla="*/ 0 h 1"/>
                  <a:gd name="T82" fmla="*/ 3036 w 4704"/>
                  <a:gd name="T83" fmla="*/ 0 h 1"/>
                  <a:gd name="T84" fmla="*/ 3126 w 4704"/>
                  <a:gd name="T85" fmla="*/ 0 h 1"/>
                  <a:gd name="T86" fmla="*/ 3216 w 4704"/>
                  <a:gd name="T87" fmla="*/ 0 h 1"/>
                  <a:gd name="T88" fmla="*/ 3270 w 4704"/>
                  <a:gd name="T89" fmla="*/ 0 h 1"/>
                  <a:gd name="T90" fmla="*/ 3360 w 4704"/>
                  <a:gd name="T91" fmla="*/ 0 h 1"/>
                  <a:gd name="T92" fmla="*/ 3420 w 4704"/>
                  <a:gd name="T93" fmla="*/ 0 h 1"/>
                  <a:gd name="T94" fmla="*/ 3510 w 4704"/>
                  <a:gd name="T95" fmla="*/ 0 h 1"/>
                  <a:gd name="T96" fmla="*/ 3600 w 4704"/>
                  <a:gd name="T97" fmla="*/ 0 h 1"/>
                  <a:gd name="T98" fmla="*/ 3654 w 4704"/>
                  <a:gd name="T99" fmla="*/ 0 h 1"/>
                  <a:gd name="T100" fmla="*/ 3744 w 4704"/>
                  <a:gd name="T101" fmla="*/ 0 h 1"/>
                  <a:gd name="T102" fmla="*/ 3834 w 4704"/>
                  <a:gd name="T103" fmla="*/ 0 h 1"/>
                  <a:gd name="T104" fmla="*/ 3888 w 4704"/>
                  <a:gd name="T105" fmla="*/ 0 h 1"/>
                  <a:gd name="T106" fmla="*/ 3984 w 4704"/>
                  <a:gd name="T107" fmla="*/ 0 h 1"/>
                  <a:gd name="T108" fmla="*/ 4074 w 4704"/>
                  <a:gd name="T109" fmla="*/ 0 h 1"/>
                  <a:gd name="T110" fmla="*/ 4128 w 4704"/>
                  <a:gd name="T111" fmla="*/ 0 h 1"/>
                  <a:gd name="T112" fmla="*/ 4218 w 4704"/>
                  <a:gd name="T113" fmla="*/ 0 h 1"/>
                  <a:gd name="T114" fmla="*/ 4272 w 4704"/>
                  <a:gd name="T115" fmla="*/ 0 h 1"/>
                  <a:gd name="T116" fmla="*/ 4368 w 4704"/>
                  <a:gd name="T117" fmla="*/ 0 h 1"/>
                  <a:gd name="T118" fmla="*/ 4458 w 4704"/>
                  <a:gd name="T119" fmla="*/ 0 h 1"/>
                  <a:gd name="T120" fmla="*/ 4512 w 4704"/>
                  <a:gd name="T121" fmla="*/ 0 h 1"/>
                  <a:gd name="T122" fmla="*/ 4602 w 4704"/>
                  <a:gd name="T123" fmla="*/ 0 h 1"/>
                  <a:gd name="T124" fmla="*/ 4692 w 4704"/>
                  <a:gd name="T125" fmla="*/ 0 h 1"/>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4704"/>
                  <a:gd name="T190" fmla="*/ 0 h 1"/>
                  <a:gd name="T191" fmla="*/ 4704 w 4704"/>
                  <a:gd name="T192" fmla="*/ 1 h 1"/>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4704" h="1">
                    <a:moveTo>
                      <a:pt x="0" y="0"/>
                    </a:moveTo>
                    <a:lnTo>
                      <a:pt x="0" y="0"/>
                    </a:lnTo>
                    <a:lnTo>
                      <a:pt x="6" y="0"/>
                    </a:lnTo>
                    <a:lnTo>
                      <a:pt x="12" y="0"/>
                    </a:lnTo>
                    <a:lnTo>
                      <a:pt x="18" y="0"/>
                    </a:lnTo>
                    <a:lnTo>
                      <a:pt x="24" y="0"/>
                    </a:lnTo>
                    <a:lnTo>
                      <a:pt x="30" y="0"/>
                    </a:lnTo>
                    <a:lnTo>
                      <a:pt x="36" y="0"/>
                    </a:lnTo>
                    <a:lnTo>
                      <a:pt x="42" y="0"/>
                    </a:lnTo>
                    <a:lnTo>
                      <a:pt x="66" y="0"/>
                    </a:lnTo>
                    <a:lnTo>
                      <a:pt x="72" y="0"/>
                    </a:lnTo>
                    <a:lnTo>
                      <a:pt x="78" y="0"/>
                    </a:lnTo>
                    <a:lnTo>
                      <a:pt x="84" y="0"/>
                    </a:lnTo>
                    <a:lnTo>
                      <a:pt x="90" y="0"/>
                    </a:lnTo>
                    <a:lnTo>
                      <a:pt x="96" y="0"/>
                    </a:lnTo>
                    <a:lnTo>
                      <a:pt x="102" y="0"/>
                    </a:lnTo>
                    <a:lnTo>
                      <a:pt x="108" y="0"/>
                    </a:lnTo>
                    <a:lnTo>
                      <a:pt x="114" y="0"/>
                    </a:lnTo>
                    <a:lnTo>
                      <a:pt x="120" y="0"/>
                    </a:lnTo>
                    <a:lnTo>
                      <a:pt x="138" y="0"/>
                    </a:lnTo>
                    <a:lnTo>
                      <a:pt x="144" y="0"/>
                    </a:lnTo>
                    <a:lnTo>
                      <a:pt x="150" y="0"/>
                    </a:lnTo>
                    <a:lnTo>
                      <a:pt x="156" y="0"/>
                    </a:lnTo>
                    <a:lnTo>
                      <a:pt x="162" y="0"/>
                    </a:lnTo>
                    <a:lnTo>
                      <a:pt x="168" y="0"/>
                    </a:lnTo>
                    <a:lnTo>
                      <a:pt x="174" y="0"/>
                    </a:lnTo>
                    <a:lnTo>
                      <a:pt x="180" y="0"/>
                    </a:lnTo>
                    <a:lnTo>
                      <a:pt x="186" y="0"/>
                    </a:lnTo>
                    <a:lnTo>
                      <a:pt x="192" y="0"/>
                    </a:lnTo>
                    <a:lnTo>
                      <a:pt x="210" y="0"/>
                    </a:lnTo>
                    <a:lnTo>
                      <a:pt x="216" y="0"/>
                    </a:lnTo>
                    <a:lnTo>
                      <a:pt x="222" y="0"/>
                    </a:lnTo>
                    <a:lnTo>
                      <a:pt x="228" y="0"/>
                    </a:lnTo>
                    <a:lnTo>
                      <a:pt x="234" y="0"/>
                    </a:lnTo>
                    <a:lnTo>
                      <a:pt x="240" y="0"/>
                    </a:lnTo>
                    <a:lnTo>
                      <a:pt x="246" y="0"/>
                    </a:lnTo>
                    <a:lnTo>
                      <a:pt x="252" y="0"/>
                    </a:lnTo>
                    <a:lnTo>
                      <a:pt x="258" y="0"/>
                    </a:lnTo>
                    <a:lnTo>
                      <a:pt x="264" y="0"/>
                    </a:lnTo>
                    <a:lnTo>
                      <a:pt x="282" y="0"/>
                    </a:lnTo>
                    <a:lnTo>
                      <a:pt x="288" y="0"/>
                    </a:lnTo>
                    <a:lnTo>
                      <a:pt x="294" y="0"/>
                    </a:lnTo>
                    <a:lnTo>
                      <a:pt x="300" y="0"/>
                    </a:lnTo>
                    <a:lnTo>
                      <a:pt x="306" y="0"/>
                    </a:lnTo>
                    <a:lnTo>
                      <a:pt x="312" y="0"/>
                    </a:lnTo>
                    <a:lnTo>
                      <a:pt x="318" y="0"/>
                    </a:lnTo>
                    <a:lnTo>
                      <a:pt x="324" y="0"/>
                    </a:lnTo>
                    <a:lnTo>
                      <a:pt x="330" y="0"/>
                    </a:lnTo>
                    <a:lnTo>
                      <a:pt x="336" y="0"/>
                    </a:lnTo>
                    <a:lnTo>
                      <a:pt x="360" y="0"/>
                    </a:lnTo>
                    <a:lnTo>
                      <a:pt x="366" y="0"/>
                    </a:lnTo>
                    <a:lnTo>
                      <a:pt x="372" y="0"/>
                    </a:lnTo>
                    <a:lnTo>
                      <a:pt x="378" y="0"/>
                    </a:lnTo>
                    <a:lnTo>
                      <a:pt x="384" y="0"/>
                    </a:lnTo>
                    <a:lnTo>
                      <a:pt x="390" y="0"/>
                    </a:lnTo>
                    <a:lnTo>
                      <a:pt x="396" y="0"/>
                    </a:lnTo>
                    <a:lnTo>
                      <a:pt x="402" y="0"/>
                    </a:lnTo>
                    <a:lnTo>
                      <a:pt x="408" y="0"/>
                    </a:lnTo>
                    <a:lnTo>
                      <a:pt x="414" y="0"/>
                    </a:lnTo>
                    <a:lnTo>
                      <a:pt x="432" y="0"/>
                    </a:lnTo>
                    <a:lnTo>
                      <a:pt x="438" y="0"/>
                    </a:lnTo>
                    <a:lnTo>
                      <a:pt x="444" y="0"/>
                    </a:lnTo>
                    <a:lnTo>
                      <a:pt x="450" y="0"/>
                    </a:lnTo>
                    <a:lnTo>
                      <a:pt x="456" y="0"/>
                    </a:lnTo>
                    <a:lnTo>
                      <a:pt x="462" y="0"/>
                    </a:lnTo>
                    <a:lnTo>
                      <a:pt x="468" y="0"/>
                    </a:lnTo>
                    <a:lnTo>
                      <a:pt x="474" y="0"/>
                    </a:lnTo>
                    <a:lnTo>
                      <a:pt x="480" y="0"/>
                    </a:lnTo>
                    <a:lnTo>
                      <a:pt x="486" y="0"/>
                    </a:lnTo>
                    <a:lnTo>
                      <a:pt x="504" y="0"/>
                    </a:lnTo>
                    <a:lnTo>
                      <a:pt x="510" y="0"/>
                    </a:lnTo>
                    <a:lnTo>
                      <a:pt x="516" y="0"/>
                    </a:lnTo>
                    <a:lnTo>
                      <a:pt x="522" y="0"/>
                    </a:lnTo>
                    <a:lnTo>
                      <a:pt x="528" y="0"/>
                    </a:lnTo>
                    <a:lnTo>
                      <a:pt x="534" y="0"/>
                    </a:lnTo>
                    <a:lnTo>
                      <a:pt x="540" y="0"/>
                    </a:lnTo>
                    <a:lnTo>
                      <a:pt x="546" y="0"/>
                    </a:lnTo>
                    <a:lnTo>
                      <a:pt x="552" y="0"/>
                    </a:lnTo>
                    <a:lnTo>
                      <a:pt x="558" y="0"/>
                    </a:lnTo>
                    <a:lnTo>
                      <a:pt x="576" y="0"/>
                    </a:lnTo>
                    <a:lnTo>
                      <a:pt x="582" y="0"/>
                    </a:lnTo>
                    <a:lnTo>
                      <a:pt x="588" y="0"/>
                    </a:lnTo>
                    <a:lnTo>
                      <a:pt x="594" y="0"/>
                    </a:lnTo>
                    <a:lnTo>
                      <a:pt x="600" y="0"/>
                    </a:lnTo>
                    <a:lnTo>
                      <a:pt x="606" y="0"/>
                    </a:lnTo>
                    <a:lnTo>
                      <a:pt x="612" y="0"/>
                    </a:lnTo>
                    <a:lnTo>
                      <a:pt x="618" y="0"/>
                    </a:lnTo>
                    <a:lnTo>
                      <a:pt x="624" y="0"/>
                    </a:lnTo>
                    <a:lnTo>
                      <a:pt x="630" y="0"/>
                    </a:lnTo>
                    <a:lnTo>
                      <a:pt x="654" y="0"/>
                    </a:lnTo>
                    <a:lnTo>
                      <a:pt x="660" y="0"/>
                    </a:lnTo>
                    <a:lnTo>
                      <a:pt x="666" y="0"/>
                    </a:lnTo>
                    <a:lnTo>
                      <a:pt x="672" y="0"/>
                    </a:lnTo>
                    <a:lnTo>
                      <a:pt x="678" y="0"/>
                    </a:lnTo>
                    <a:lnTo>
                      <a:pt x="684" y="0"/>
                    </a:lnTo>
                    <a:lnTo>
                      <a:pt x="690" y="0"/>
                    </a:lnTo>
                    <a:lnTo>
                      <a:pt x="696" y="0"/>
                    </a:lnTo>
                    <a:lnTo>
                      <a:pt x="702" y="0"/>
                    </a:lnTo>
                    <a:lnTo>
                      <a:pt x="708" y="0"/>
                    </a:lnTo>
                    <a:lnTo>
                      <a:pt x="726" y="0"/>
                    </a:lnTo>
                    <a:lnTo>
                      <a:pt x="732" y="0"/>
                    </a:lnTo>
                    <a:lnTo>
                      <a:pt x="738" y="0"/>
                    </a:lnTo>
                    <a:lnTo>
                      <a:pt x="744" y="0"/>
                    </a:lnTo>
                    <a:lnTo>
                      <a:pt x="750" y="0"/>
                    </a:lnTo>
                    <a:lnTo>
                      <a:pt x="756" y="0"/>
                    </a:lnTo>
                    <a:lnTo>
                      <a:pt x="762" y="0"/>
                    </a:lnTo>
                    <a:lnTo>
                      <a:pt x="768" y="0"/>
                    </a:lnTo>
                    <a:lnTo>
                      <a:pt x="774" y="0"/>
                    </a:lnTo>
                    <a:lnTo>
                      <a:pt x="780" y="0"/>
                    </a:lnTo>
                    <a:lnTo>
                      <a:pt x="798" y="0"/>
                    </a:lnTo>
                    <a:lnTo>
                      <a:pt x="804" y="0"/>
                    </a:lnTo>
                    <a:lnTo>
                      <a:pt x="810" y="0"/>
                    </a:lnTo>
                    <a:lnTo>
                      <a:pt x="816" y="0"/>
                    </a:lnTo>
                    <a:lnTo>
                      <a:pt x="822" y="0"/>
                    </a:lnTo>
                    <a:lnTo>
                      <a:pt x="828" y="0"/>
                    </a:lnTo>
                    <a:lnTo>
                      <a:pt x="834" y="0"/>
                    </a:lnTo>
                    <a:lnTo>
                      <a:pt x="840" y="0"/>
                    </a:lnTo>
                    <a:lnTo>
                      <a:pt x="846" y="0"/>
                    </a:lnTo>
                    <a:lnTo>
                      <a:pt x="852" y="0"/>
                    </a:lnTo>
                    <a:lnTo>
                      <a:pt x="870" y="0"/>
                    </a:lnTo>
                    <a:lnTo>
                      <a:pt x="876" y="0"/>
                    </a:lnTo>
                    <a:lnTo>
                      <a:pt x="882" y="0"/>
                    </a:lnTo>
                    <a:lnTo>
                      <a:pt x="888" y="0"/>
                    </a:lnTo>
                    <a:lnTo>
                      <a:pt x="894" y="0"/>
                    </a:lnTo>
                    <a:lnTo>
                      <a:pt x="900" y="0"/>
                    </a:lnTo>
                    <a:lnTo>
                      <a:pt x="906" y="0"/>
                    </a:lnTo>
                    <a:lnTo>
                      <a:pt x="912" y="0"/>
                    </a:lnTo>
                    <a:lnTo>
                      <a:pt x="918" y="0"/>
                    </a:lnTo>
                    <a:lnTo>
                      <a:pt x="924" y="0"/>
                    </a:lnTo>
                    <a:lnTo>
                      <a:pt x="948" y="0"/>
                    </a:lnTo>
                    <a:lnTo>
                      <a:pt x="954" y="0"/>
                    </a:lnTo>
                    <a:lnTo>
                      <a:pt x="960" y="0"/>
                    </a:lnTo>
                    <a:lnTo>
                      <a:pt x="966" y="0"/>
                    </a:lnTo>
                    <a:lnTo>
                      <a:pt x="972" y="0"/>
                    </a:lnTo>
                    <a:lnTo>
                      <a:pt x="978" y="0"/>
                    </a:lnTo>
                    <a:lnTo>
                      <a:pt x="984" y="0"/>
                    </a:lnTo>
                    <a:lnTo>
                      <a:pt x="990" y="0"/>
                    </a:lnTo>
                    <a:lnTo>
                      <a:pt x="996" y="0"/>
                    </a:lnTo>
                    <a:lnTo>
                      <a:pt x="1002" y="0"/>
                    </a:lnTo>
                    <a:lnTo>
                      <a:pt x="1020" y="0"/>
                    </a:lnTo>
                    <a:lnTo>
                      <a:pt x="1026" y="0"/>
                    </a:lnTo>
                    <a:lnTo>
                      <a:pt x="1032" y="0"/>
                    </a:lnTo>
                    <a:lnTo>
                      <a:pt x="1038" y="0"/>
                    </a:lnTo>
                    <a:lnTo>
                      <a:pt x="1044" y="0"/>
                    </a:lnTo>
                    <a:lnTo>
                      <a:pt x="1050" y="0"/>
                    </a:lnTo>
                    <a:lnTo>
                      <a:pt x="1056" y="0"/>
                    </a:lnTo>
                    <a:lnTo>
                      <a:pt x="1062" y="0"/>
                    </a:lnTo>
                    <a:lnTo>
                      <a:pt x="1068" y="0"/>
                    </a:lnTo>
                    <a:lnTo>
                      <a:pt x="1074" y="0"/>
                    </a:lnTo>
                    <a:lnTo>
                      <a:pt x="1092" y="0"/>
                    </a:lnTo>
                    <a:lnTo>
                      <a:pt x="1098" y="0"/>
                    </a:lnTo>
                    <a:lnTo>
                      <a:pt x="1104" y="0"/>
                    </a:lnTo>
                    <a:lnTo>
                      <a:pt x="1110" y="0"/>
                    </a:lnTo>
                    <a:lnTo>
                      <a:pt x="1116" y="0"/>
                    </a:lnTo>
                    <a:lnTo>
                      <a:pt x="1122" y="0"/>
                    </a:lnTo>
                    <a:lnTo>
                      <a:pt x="1128" y="0"/>
                    </a:lnTo>
                    <a:lnTo>
                      <a:pt x="1134" y="0"/>
                    </a:lnTo>
                    <a:lnTo>
                      <a:pt x="1140" y="0"/>
                    </a:lnTo>
                    <a:lnTo>
                      <a:pt x="1146" y="0"/>
                    </a:lnTo>
                    <a:lnTo>
                      <a:pt x="1164" y="0"/>
                    </a:lnTo>
                    <a:lnTo>
                      <a:pt x="1170" y="0"/>
                    </a:lnTo>
                    <a:lnTo>
                      <a:pt x="1176" y="0"/>
                    </a:lnTo>
                    <a:lnTo>
                      <a:pt x="1182" y="0"/>
                    </a:lnTo>
                    <a:lnTo>
                      <a:pt x="1188" y="0"/>
                    </a:lnTo>
                    <a:lnTo>
                      <a:pt x="1194" y="0"/>
                    </a:lnTo>
                    <a:lnTo>
                      <a:pt x="1200" y="0"/>
                    </a:lnTo>
                    <a:lnTo>
                      <a:pt x="1206" y="0"/>
                    </a:lnTo>
                    <a:lnTo>
                      <a:pt x="1212" y="0"/>
                    </a:lnTo>
                    <a:lnTo>
                      <a:pt x="1218" y="0"/>
                    </a:lnTo>
                    <a:lnTo>
                      <a:pt x="1242" y="0"/>
                    </a:lnTo>
                    <a:lnTo>
                      <a:pt x="1248" y="0"/>
                    </a:lnTo>
                    <a:lnTo>
                      <a:pt x="1254" y="0"/>
                    </a:lnTo>
                    <a:lnTo>
                      <a:pt x="1260" y="0"/>
                    </a:lnTo>
                    <a:lnTo>
                      <a:pt x="1266" y="0"/>
                    </a:lnTo>
                    <a:lnTo>
                      <a:pt x="1272" y="0"/>
                    </a:lnTo>
                    <a:lnTo>
                      <a:pt x="1278" y="0"/>
                    </a:lnTo>
                    <a:lnTo>
                      <a:pt x="1284" y="0"/>
                    </a:lnTo>
                    <a:lnTo>
                      <a:pt x="1290" y="0"/>
                    </a:lnTo>
                    <a:lnTo>
                      <a:pt x="1296" y="0"/>
                    </a:lnTo>
                    <a:lnTo>
                      <a:pt x="1314" y="0"/>
                    </a:lnTo>
                    <a:lnTo>
                      <a:pt x="1320" y="0"/>
                    </a:lnTo>
                    <a:lnTo>
                      <a:pt x="1326" y="0"/>
                    </a:lnTo>
                    <a:lnTo>
                      <a:pt x="1332" y="0"/>
                    </a:lnTo>
                    <a:lnTo>
                      <a:pt x="1338" y="0"/>
                    </a:lnTo>
                    <a:lnTo>
                      <a:pt x="1344" y="0"/>
                    </a:lnTo>
                    <a:lnTo>
                      <a:pt x="1350" y="0"/>
                    </a:lnTo>
                    <a:lnTo>
                      <a:pt x="1356" y="0"/>
                    </a:lnTo>
                    <a:lnTo>
                      <a:pt x="1362" y="0"/>
                    </a:lnTo>
                    <a:lnTo>
                      <a:pt x="1368" y="0"/>
                    </a:lnTo>
                    <a:lnTo>
                      <a:pt x="1386" y="0"/>
                    </a:lnTo>
                    <a:lnTo>
                      <a:pt x="1392" y="0"/>
                    </a:lnTo>
                    <a:lnTo>
                      <a:pt x="1398" y="0"/>
                    </a:lnTo>
                    <a:lnTo>
                      <a:pt x="1404" y="0"/>
                    </a:lnTo>
                    <a:lnTo>
                      <a:pt x="1410" y="0"/>
                    </a:lnTo>
                    <a:lnTo>
                      <a:pt x="1416" y="0"/>
                    </a:lnTo>
                    <a:lnTo>
                      <a:pt x="1422" y="0"/>
                    </a:lnTo>
                    <a:lnTo>
                      <a:pt x="1428" y="0"/>
                    </a:lnTo>
                    <a:lnTo>
                      <a:pt x="1434" y="0"/>
                    </a:lnTo>
                    <a:lnTo>
                      <a:pt x="1440" y="0"/>
                    </a:lnTo>
                    <a:lnTo>
                      <a:pt x="1458" y="0"/>
                    </a:lnTo>
                    <a:lnTo>
                      <a:pt x="1464" y="0"/>
                    </a:lnTo>
                    <a:lnTo>
                      <a:pt x="1470" y="0"/>
                    </a:lnTo>
                    <a:lnTo>
                      <a:pt x="1476" y="0"/>
                    </a:lnTo>
                    <a:lnTo>
                      <a:pt x="1482" y="0"/>
                    </a:lnTo>
                    <a:lnTo>
                      <a:pt x="1488" y="0"/>
                    </a:lnTo>
                    <a:lnTo>
                      <a:pt x="1494" y="0"/>
                    </a:lnTo>
                    <a:lnTo>
                      <a:pt x="1500" y="0"/>
                    </a:lnTo>
                    <a:lnTo>
                      <a:pt x="1506" y="0"/>
                    </a:lnTo>
                    <a:lnTo>
                      <a:pt x="1512" y="0"/>
                    </a:lnTo>
                    <a:lnTo>
                      <a:pt x="1536" y="0"/>
                    </a:lnTo>
                    <a:lnTo>
                      <a:pt x="1542" y="0"/>
                    </a:lnTo>
                    <a:lnTo>
                      <a:pt x="1548" y="0"/>
                    </a:lnTo>
                    <a:lnTo>
                      <a:pt x="1554" y="0"/>
                    </a:lnTo>
                    <a:lnTo>
                      <a:pt x="1560" y="0"/>
                    </a:lnTo>
                    <a:lnTo>
                      <a:pt x="1566" y="0"/>
                    </a:lnTo>
                    <a:lnTo>
                      <a:pt x="1572" y="0"/>
                    </a:lnTo>
                    <a:lnTo>
                      <a:pt x="1578" y="0"/>
                    </a:lnTo>
                    <a:lnTo>
                      <a:pt x="1584" y="0"/>
                    </a:lnTo>
                    <a:lnTo>
                      <a:pt x="1590" y="0"/>
                    </a:lnTo>
                    <a:lnTo>
                      <a:pt x="1608" y="0"/>
                    </a:lnTo>
                    <a:lnTo>
                      <a:pt x="1614" y="0"/>
                    </a:lnTo>
                    <a:lnTo>
                      <a:pt x="1620" y="0"/>
                    </a:lnTo>
                    <a:lnTo>
                      <a:pt x="1626" y="0"/>
                    </a:lnTo>
                    <a:lnTo>
                      <a:pt x="1632" y="0"/>
                    </a:lnTo>
                    <a:lnTo>
                      <a:pt x="1638" y="0"/>
                    </a:lnTo>
                    <a:lnTo>
                      <a:pt x="1644" y="0"/>
                    </a:lnTo>
                    <a:lnTo>
                      <a:pt x="1650" y="0"/>
                    </a:lnTo>
                    <a:lnTo>
                      <a:pt x="1656" y="0"/>
                    </a:lnTo>
                    <a:lnTo>
                      <a:pt x="1662" y="0"/>
                    </a:lnTo>
                    <a:lnTo>
                      <a:pt x="1680" y="0"/>
                    </a:lnTo>
                    <a:lnTo>
                      <a:pt x="1686" y="0"/>
                    </a:lnTo>
                    <a:lnTo>
                      <a:pt x="1692" y="0"/>
                    </a:lnTo>
                    <a:lnTo>
                      <a:pt x="1698" y="0"/>
                    </a:lnTo>
                    <a:lnTo>
                      <a:pt x="1704" y="0"/>
                    </a:lnTo>
                    <a:lnTo>
                      <a:pt x="1710" y="0"/>
                    </a:lnTo>
                    <a:lnTo>
                      <a:pt x="1716" y="0"/>
                    </a:lnTo>
                    <a:lnTo>
                      <a:pt x="1722" y="0"/>
                    </a:lnTo>
                    <a:lnTo>
                      <a:pt x="1728" y="0"/>
                    </a:lnTo>
                    <a:lnTo>
                      <a:pt x="1734" y="0"/>
                    </a:lnTo>
                    <a:lnTo>
                      <a:pt x="1752" y="0"/>
                    </a:lnTo>
                    <a:lnTo>
                      <a:pt x="1758" y="0"/>
                    </a:lnTo>
                    <a:lnTo>
                      <a:pt x="1764" y="0"/>
                    </a:lnTo>
                    <a:lnTo>
                      <a:pt x="1770" y="0"/>
                    </a:lnTo>
                    <a:lnTo>
                      <a:pt x="1776" y="0"/>
                    </a:lnTo>
                    <a:lnTo>
                      <a:pt x="1782" y="0"/>
                    </a:lnTo>
                    <a:lnTo>
                      <a:pt x="1788" y="0"/>
                    </a:lnTo>
                    <a:lnTo>
                      <a:pt x="1794" y="0"/>
                    </a:lnTo>
                    <a:lnTo>
                      <a:pt x="1800" y="0"/>
                    </a:lnTo>
                    <a:lnTo>
                      <a:pt x="1806" y="0"/>
                    </a:lnTo>
                    <a:lnTo>
                      <a:pt x="1812" y="0"/>
                    </a:lnTo>
                    <a:lnTo>
                      <a:pt x="1818" y="0"/>
                    </a:lnTo>
                    <a:lnTo>
                      <a:pt x="1824" y="0"/>
                    </a:lnTo>
                    <a:lnTo>
                      <a:pt x="1830" y="0"/>
                    </a:lnTo>
                    <a:lnTo>
                      <a:pt x="1866" y="0"/>
                    </a:lnTo>
                    <a:lnTo>
                      <a:pt x="1872" y="0"/>
                    </a:lnTo>
                    <a:lnTo>
                      <a:pt x="1878" y="0"/>
                    </a:lnTo>
                    <a:lnTo>
                      <a:pt x="1884" y="0"/>
                    </a:lnTo>
                    <a:lnTo>
                      <a:pt x="1890" y="0"/>
                    </a:lnTo>
                    <a:lnTo>
                      <a:pt x="1896" y="0"/>
                    </a:lnTo>
                    <a:lnTo>
                      <a:pt x="1902" y="0"/>
                    </a:lnTo>
                    <a:lnTo>
                      <a:pt x="1908" y="0"/>
                    </a:lnTo>
                    <a:lnTo>
                      <a:pt x="1914" y="0"/>
                    </a:lnTo>
                    <a:lnTo>
                      <a:pt x="1920" y="0"/>
                    </a:lnTo>
                    <a:lnTo>
                      <a:pt x="1926" y="0"/>
                    </a:lnTo>
                    <a:lnTo>
                      <a:pt x="1932" y="0"/>
                    </a:lnTo>
                    <a:lnTo>
                      <a:pt x="1938" y="0"/>
                    </a:lnTo>
                    <a:lnTo>
                      <a:pt x="1944" y="0"/>
                    </a:lnTo>
                    <a:lnTo>
                      <a:pt x="1950" y="0"/>
                    </a:lnTo>
                    <a:lnTo>
                      <a:pt x="1986" y="0"/>
                    </a:lnTo>
                    <a:lnTo>
                      <a:pt x="1992" y="0"/>
                    </a:lnTo>
                    <a:lnTo>
                      <a:pt x="1998" y="0"/>
                    </a:lnTo>
                    <a:lnTo>
                      <a:pt x="2004" y="0"/>
                    </a:lnTo>
                    <a:lnTo>
                      <a:pt x="2010" y="0"/>
                    </a:lnTo>
                    <a:lnTo>
                      <a:pt x="2016" y="0"/>
                    </a:lnTo>
                    <a:lnTo>
                      <a:pt x="2022" y="0"/>
                    </a:lnTo>
                    <a:lnTo>
                      <a:pt x="2028" y="0"/>
                    </a:lnTo>
                    <a:lnTo>
                      <a:pt x="2034" y="0"/>
                    </a:lnTo>
                    <a:lnTo>
                      <a:pt x="2040" y="0"/>
                    </a:lnTo>
                    <a:lnTo>
                      <a:pt x="2046" y="0"/>
                    </a:lnTo>
                    <a:lnTo>
                      <a:pt x="2052" y="0"/>
                    </a:lnTo>
                    <a:lnTo>
                      <a:pt x="2058" y="0"/>
                    </a:lnTo>
                    <a:lnTo>
                      <a:pt x="2064" y="0"/>
                    </a:lnTo>
                    <a:lnTo>
                      <a:pt x="2070" y="0"/>
                    </a:lnTo>
                    <a:lnTo>
                      <a:pt x="2106" y="0"/>
                    </a:lnTo>
                    <a:lnTo>
                      <a:pt x="2112" y="0"/>
                    </a:lnTo>
                    <a:lnTo>
                      <a:pt x="2118" y="0"/>
                    </a:lnTo>
                    <a:lnTo>
                      <a:pt x="2124" y="0"/>
                    </a:lnTo>
                    <a:lnTo>
                      <a:pt x="2130" y="0"/>
                    </a:lnTo>
                    <a:lnTo>
                      <a:pt x="2136" y="0"/>
                    </a:lnTo>
                    <a:lnTo>
                      <a:pt x="2142" y="0"/>
                    </a:lnTo>
                    <a:lnTo>
                      <a:pt x="2148" y="0"/>
                    </a:lnTo>
                    <a:lnTo>
                      <a:pt x="2154" y="0"/>
                    </a:lnTo>
                    <a:lnTo>
                      <a:pt x="2160" y="0"/>
                    </a:lnTo>
                    <a:lnTo>
                      <a:pt x="2166" y="0"/>
                    </a:lnTo>
                    <a:lnTo>
                      <a:pt x="2172" y="0"/>
                    </a:lnTo>
                    <a:lnTo>
                      <a:pt x="2178" y="0"/>
                    </a:lnTo>
                    <a:lnTo>
                      <a:pt x="2184" y="0"/>
                    </a:lnTo>
                    <a:lnTo>
                      <a:pt x="2190" y="0"/>
                    </a:lnTo>
                    <a:lnTo>
                      <a:pt x="2196" y="0"/>
                    </a:lnTo>
                    <a:lnTo>
                      <a:pt x="2232" y="0"/>
                    </a:lnTo>
                    <a:lnTo>
                      <a:pt x="2238" y="0"/>
                    </a:lnTo>
                    <a:lnTo>
                      <a:pt x="2244" y="0"/>
                    </a:lnTo>
                    <a:lnTo>
                      <a:pt x="2250" y="0"/>
                    </a:lnTo>
                    <a:lnTo>
                      <a:pt x="2256" y="0"/>
                    </a:lnTo>
                    <a:lnTo>
                      <a:pt x="2262" y="0"/>
                    </a:lnTo>
                    <a:lnTo>
                      <a:pt x="2268" y="0"/>
                    </a:lnTo>
                    <a:lnTo>
                      <a:pt x="2274" y="0"/>
                    </a:lnTo>
                    <a:lnTo>
                      <a:pt x="2280" y="0"/>
                    </a:lnTo>
                    <a:lnTo>
                      <a:pt x="2286" y="0"/>
                    </a:lnTo>
                    <a:lnTo>
                      <a:pt x="2292" y="0"/>
                    </a:lnTo>
                    <a:lnTo>
                      <a:pt x="2298" y="0"/>
                    </a:lnTo>
                    <a:lnTo>
                      <a:pt x="2304" y="0"/>
                    </a:lnTo>
                    <a:lnTo>
                      <a:pt x="2310" y="0"/>
                    </a:lnTo>
                    <a:lnTo>
                      <a:pt x="2316" y="0"/>
                    </a:lnTo>
                    <a:lnTo>
                      <a:pt x="2352" y="0"/>
                    </a:lnTo>
                    <a:lnTo>
                      <a:pt x="2358" y="0"/>
                    </a:lnTo>
                    <a:lnTo>
                      <a:pt x="2364" y="0"/>
                    </a:lnTo>
                    <a:lnTo>
                      <a:pt x="2370" y="0"/>
                    </a:lnTo>
                    <a:lnTo>
                      <a:pt x="2376" y="0"/>
                    </a:lnTo>
                    <a:lnTo>
                      <a:pt x="2382" y="0"/>
                    </a:lnTo>
                    <a:lnTo>
                      <a:pt x="2388" y="0"/>
                    </a:lnTo>
                    <a:lnTo>
                      <a:pt x="2394" y="0"/>
                    </a:lnTo>
                    <a:lnTo>
                      <a:pt x="2400" y="0"/>
                    </a:lnTo>
                    <a:lnTo>
                      <a:pt x="2406" y="0"/>
                    </a:lnTo>
                    <a:lnTo>
                      <a:pt x="2412" y="0"/>
                    </a:lnTo>
                    <a:lnTo>
                      <a:pt x="2418" y="0"/>
                    </a:lnTo>
                    <a:lnTo>
                      <a:pt x="2424" y="0"/>
                    </a:lnTo>
                    <a:lnTo>
                      <a:pt x="2430" y="0"/>
                    </a:lnTo>
                    <a:lnTo>
                      <a:pt x="2436" y="0"/>
                    </a:lnTo>
                    <a:lnTo>
                      <a:pt x="2442" y="0"/>
                    </a:lnTo>
                    <a:lnTo>
                      <a:pt x="2478" y="0"/>
                    </a:lnTo>
                    <a:lnTo>
                      <a:pt x="2484" y="0"/>
                    </a:lnTo>
                    <a:lnTo>
                      <a:pt x="2490" y="0"/>
                    </a:lnTo>
                    <a:lnTo>
                      <a:pt x="2496" y="0"/>
                    </a:lnTo>
                    <a:lnTo>
                      <a:pt x="2502" y="0"/>
                    </a:lnTo>
                    <a:lnTo>
                      <a:pt x="2508" y="0"/>
                    </a:lnTo>
                    <a:lnTo>
                      <a:pt x="2514" y="0"/>
                    </a:lnTo>
                    <a:lnTo>
                      <a:pt x="2520" y="0"/>
                    </a:lnTo>
                    <a:lnTo>
                      <a:pt x="2526" y="0"/>
                    </a:lnTo>
                    <a:lnTo>
                      <a:pt x="2532" y="0"/>
                    </a:lnTo>
                    <a:lnTo>
                      <a:pt x="2538" y="0"/>
                    </a:lnTo>
                    <a:lnTo>
                      <a:pt x="2544" y="0"/>
                    </a:lnTo>
                    <a:lnTo>
                      <a:pt x="2550" y="0"/>
                    </a:lnTo>
                    <a:lnTo>
                      <a:pt x="2556" y="0"/>
                    </a:lnTo>
                    <a:lnTo>
                      <a:pt x="2562" y="0"/>
                    </a:lnTo>
                    <a:lnTo>
                      <a:pt x="2598" y="0"/>
                    </a:lnTo>
                    <a:lnTo>
                      <a:pt x="2604" y="0"/>
                    </a:lnTo>
                    <a:lnTo>
                      <a:pt x="2610" y="0"/>
                    </a:lnTo>
                    <a:lnTo>
                      <a:pt x="2616" y="0"/>
                    </a:lnTo>
                    <a:lnTo>
                      <a:pt x="2622" y="0"/>
                    </a:lnTo>
                    <a:lnTo>
                      <a:pt x="2628" y="0"/>
                    </a:lnTo>
                    <a:lnTo>
                      <a:pt x="2634" y="0"/>
                    </a:lnTo>
                    <a:lnTo>
                      <a:pt x="2640" y="0"/>
                    </a:lnTo>
                    <a:lnTo>
                      <a:pt x="2646" y="0"/>
                    </a:lnTo>
                    <a:lnTo>
                      <a:pt x="2652" y="0"/>
                    </a:lnTo>
                    <a:lnTo>
                      <a:pt x="2658" y="0"/>
                    </a:lnTo>
                    <a:lnTo>
                      <a:pt x="2664" y="0"/>
                    </a:lnTo>
                    <a:lnTo>
                      <a:pt x="2670" y="0"/>
                    </a:lnTo>
                    <a:lnTo>
                      <a:pt x="2676" y="0"/>
                    </a:lnTo>
                    <a:lnTo>
                      <a:pt x="2682" y="0"/>
                    </a:lnTo>
                    <a:lnTo>
                      <a:pt x="2724" y="0"/>
                    </a:lnTo>
                    <a:lnTo>
                      <a:pt x="2730" y="0"/>
                    </a:lnTo>
                    <a:lnTo>
                      <a:pt x="2736" y="0"/>
                    </a:lnTo>
                    <a:lnTo>
                      <a:pt x="2742" y="0"/>
                    </a:lnTo>
                    <a:lnTo>
                      <a:pt x="2748" y="0"/>
                    </a:lnTo>
                    <a:lnTo>
                      <a:pt x="2754" y="0"/>
                    </a:lnTo>
                    <a:lnTo>
                      <a:pt x="2760" y="0"/>
                    </a:lnTo>
                    <a:lnTo>
                      <a:pt x="2766" y="0"/>
                    </a:lnTo>
                    <a:lnTo>
                      <a:pt x="2772" y="0"/>
                    </a:lnTo>
                    <a:lnTo>
                      <a:pt x="2778" y="0"/>
                    </a:lnTo>
                    <a:lnTo>
                      <a:pt x="2784" y="0"/>
                    </a:lnTo>
                    <a:lnTo>
                      <a:pt x="2790" y="0"/>
                    </a:lnTo>
                    <a:lnTo>
                      <a:pt x="2796" y="0"/>
                    </a:lnTo>
                    <a:lnTo>
                      <a:pt x="2802" y="0"/>
                    </a:lnTo>
                    <a:lnTo>
                      <a:pt x="2808" y="0"/>
                    </a:lnTo>
                    <a:lnTo>
                      <a:pt x="2844" y="0"/>
                    </a:lnTo>
                    <a:lnTo>
                      <a:pt x="2850" y="0"/>
                    </a:lnTo>
                    <a:lnTo>
                      <a:pt x="2856" y="0"/>
                    </a:lnTo>
                    <a:lnTo>
                      <a:pt x="2862" y="0"/>
                    </a:lnTo>
                    <a:lnTo>
                      <a:pt x="2868" y="0"/>
                    </a:lnTo>
                    <a:lnTo>
                      <a:pt x="2874" y="0"/>
                    </a:lnTo>
                    <a:lnTo>
                      <a:pt x="2880" y="0"/>
                    </a:lnTo>
                    <a:lnTo>
                      <a:pt x="2886" y="0"/>
                    </a:lnTo>
                    <a:lnTo>
                      <a:pt x="2892" y="0"/>
                    </a:lnTo>
                    <a:lnTo>
                      <a:pt x="2898" y="0"/>
                    </a:lnTo>
                    <a:lnTo>
                      <a:pt x="2904" y="0"/>
                    </a:lnTo>
                    <a:lnTo>
                      <a:pt x="2910" y="0"/>
                    </a:lnTo>
                    <a:lnTo>
                      <a:pt x="2916" y="0"/>
                    </a:lnTo>
                    <a:lnTo>
                      <a:pt x="2922" y="0"/>
                    </a:lnTo>
                    <a:lnTo>
                      <a:pt x="2928" y="0"/>
                    </a:lnTo>
                    <a:lnTo>
                      <a:pt x="2964" y="0"/>
                    </a:lnTo>
                    <a:lnTo>
                      <a:pt x="2970" y="0"/>
                    </a:lnTo>
                    <a:lnTo>
                      <a:pt x="2976" y="0"/>
                    </a:lnTo>
                    <a:lnTo>
                      <a:pt x="2982" y="0"/>
                    </a:lnTo>
                    <a:lnTo>
                      <a:pt x="2988" y="0"/>
                    </a:lnTo>
                    <a:lnTo>
                      <a:pt x="2994" y="0"/>
                    </a:lnTo>
                    <a:lnTo>
                      <a:pt x="3000" y="0"/>
                    </a:lnTo>
                    <a:lnTo>
                      <a:pt x="3006" y="0"/>
                    </a:lnTo>
                    <a:lnTo>
                      <a:pt x="3012" y="0"/>
                    </a:lnTo>
                    <a:lnTo>
                      <a:pt x="3018" y="0"/>
                    </a:lnTo>
                    <a:lnTo>
                      <a:pt x="3024" y="0"/>
                    </a:lnTo>
                    <a:lnTo>
                      <a:pt x="3030" y="0"/>
                    </a:lnTo>
                    <a:lnTo>
                      <a:pt x="3036" y="0"/>
                    </a:lnTo>
                    <a:lnTo>
                      <a:pt x="3042" y="0"/>
                    </a:lnTo>
                    <a:lnTo>
                      <a:pt x="3048" y="0"/>
                    </a:lnTo>
                    <a:lnTo>
                      <a:pt x="3054" y="0"/>
                    </a:lnTo>
                    <a:lnTo>
                      <a:pt x="3090" y="0"/>
                    </a:lnTo>
                    <a:lnTo>
                      <a:pt x="3096" y="0"/>
                    </a:lnTo>
                    <a:lnTo>
                      <a:pt x="3102" y="0"/>
                    </a:lnTo>
                    <a:lnTo>
                      <a:pt x="3108" y="0"/>
                    </a:lnTo>
                    <a:lnTo>
                      <a:pt x="3114" y="0"/>
                    </a:lnTo>
                    <a:lnTo>
                      <a:pt x="3120" y="0"/>
                    </a:lnTo>
                    <a:lnTo>
                      <a:pt x="3126" y="0"/>
                    </a:lnTo>
                    <a:lnTo>
                      <a:pt x="3132" y="0"/>
                    </a:lnTo>
                    <a:lnTo>
                      <a:pt x="3138" y="0"/>
                    </a:lnTo>
                    <a:lnTo>
                      <a:pt x="3144" y="0"/>
                    </a:lnTo>
                    <a:lnTo>
                      <a:pt x="3150" y="0"/>
                    </a:lnTo>
                    <a:lnTo>
                      <a:pt x="3156" y="0"/>
                    </a:lnTo>
                    <a:lnTo>
                      <a:pt x="3162" y="0"/>
                    </a:lnTo>
                    <a:lnTo>
                      <a:pt x="3168" y="0"/>
                    </a:lnTo>
                    <a:lnTo>
                      <a:pt x="3174" y="0"/>
                    </a:lnTo>
                    <a:lnTo>
                      <a:pt x="3210" y="0"/>
                    </a:lnTo>
                    <a:lnTo>
                      <a:pt x="3216" y="0"/>
                    </a:lnTo>
                    <a:lnTo>
                      <a:pt x="3222" y="0"/>
                    </a:lnTo>
                    <a:lnTo>
                      <a:pt x="3228" y="0"/>
                    </a:lnTo>
                    <a:lnTo>
                      <a:pt x="3234" y="0"/>
                    </a:lnTo>
                    <a:lnTo>
                      <a:pt x="3240" y="0"/>
                    </a:lnTo>
                    <a:lnTo>
                      <a:pt x="3246" y="0"/>
                    </a:lnTo>
                    <a:lnTo>
                      <a:pt x="3252" y="0"/>
                    </a:lnTo>
                    <a:lnTo>
                      <a:pt x="3258" y="0"/>
                    </a:lnTo>
                    <a:lnTo>
                      <a:pt x="3264" y="0"/>
                    </a:lnTo>
                    <a:lnTo>
                      <a:pt x="3270" y="0"/>
                    </a:lnTo>
                    <a:lnTo>
                      <a:pt x="3276" y="0"/>
                    </a:lnTo>
                    <a:lnTo>
                      <a:pt x="3282" y="0"/>
                    </a:lnTo>
                    <a:lnTo>
                      <a:pt x="3288" y="0"/>
                    </a:lnTo>
                    <a:lnTo>
                      <a:pt x="3294" y="0"/>
                    </a:lnTo>
                    <a:lnTo>
                      <a:pt x="3300" y="0"/>
                    </a:lnTo>
                    <a:lnTo>
                      <a:pt x="3336" y="0"/>
                    </a:lnTo>
                    <a:lnTo>
                      <a:pt x="3342" y="0"/>
                    </a:lnTo>
                    <a:lnTo>
                      <a:pt x="3348" y="0"/>
                    </a:lnTo>
                    <a:lnTo>
                      <a:pt x="3354" y="0"/>
                    </a:lnTo>
                    <a:lnTo>
                      <a:pt x="3360" y="0"/>
                    </a:lnTo>
                    <a:lnTo>
                      <a:pt x="3366" y="0"/>
                    </a:lnTo>
                    <a:lnTo>
                      <a:pt x="3372" y="0"/>
                    </a:lnTo>
                    <a:lnTo>
                      <a:pt x="3378" y="0"/>
                    </a:lnTo>
                    <a:lnTo>
                      <a:pt x="3384" y="0"/>
                    </a:lnTo>
                    <a:lnTo>
                      <a:pt x="3390" y="0"/>
                    </a:lnTo>
                    <a:lnTo>
                      <a:pt x="3396" y="0"/>
                    </a:lnTo>
                    <a:lnTo>
                      <a:pt x="3402" y="0"/>
                    </a:lnTo>
                    <a:lnTo>
                      <a:pt x="3408" y="0"/>
                    </a:lnTo>
                    <a:lnTo>
                      <a:pt x="3414" y="0"/>
                    </a:lnTo>
                    <a:lnTo>
                      <a:pt x="3420" y="0"/>
                    </a:lnTo>
                    <a:lnTo>
                      <a:pt x="3456" y="0"/>
                    </a:lnTo>
                    <a:lnTo>
                      <a:pt x="3462" y="0"/>
                    </a:lnTo>
                    <a:lnTo>
                      <a:pt x="3468" y="0"/>
                    </a:lnTo>
                    <a:lnTo>
                      <a:pt x="3474" y="0"/>
                    </a:lnTo>
                    <a:lnTo>
                      <a:pt x="3480" y="0"/>
                    </a:lnTo>
                    <a:lnTo>
                      <a:pt x="3486" y="0"/>
                    </a:lnTo>
                    <a:lnTo>
                      <a:pt x="3492" y="0"/>
                    </a:lnTo>
                    <a:lnTo>
                      <a:pt x="3498" y="0"/>
                    </a:lnTo>
                    <a:lnTo>
                      <a:pt x="3504" y="0"/>
                    </a:lnTo>
                    <a:lnTo>
                      <a:pt x="3510" y="0"/>
                    </a:lnTo>
                    <a:lnTo>
                      <a:pt x="3516" y="0"/>
                    </a:lnTo>
                    <a:lnTo>
                      <a:pt x="3522" y="0"/>
                    </a:lnTo>
                    <a:lnTo>
                      <a:pt x="3528" y="0"/>
                    </a:lnTo>
                    <a:lnTo>
                      <a:pt x="3534" y="0"/>
                    </a:lnTo>
                    <a:lnTo>
                      <a:pt x="3540" y="0"/>
                    </a:lnTo>
                    <a:lnTo>
                      <a:pt x="3576" y="0"/>
                    </a:lnTo>
                    <a:lnTo>
                      <a:pt x="3582" y="0"/>
                    </a:lnTo>
                    <a:lnTo>
                      <a:pt x="3588" y="0"/>
                    </a:lnTo>
                    <a:lnTo>
                      <a:pt x="3594" y="0"/>
                    </a:lnTo>
                    <a:lnTo>
                      <a:pt x="3600" y="0"/>
                    </a:lnTo>
                    <a:lnTo>
                      <a:pt x="3606" y="0"/>
                    </a:lnTo>
                    <a:lnTo>
                      <a:pt x="3612" y="0"/>
                    </a:lnTo>
                    <a:lnTo>
                      <a:pt x="3618" y="0"/>
                    </a:lnTo>
                    <a:lnTo>
                      <a:pt x="3624" y="0"/>
                    </a:lnTo>
                    <a:lnTo>
                      <a:pt x="3630" y="0"/>
                    </a:lnTo>
                    <a:lnTo>
                      <a:pt x="3636" y="0"/>
                    </a:lnTo>
                    <a:lnTo>
                      <a:pt x="3642" y="0"/>
                    </a:lnTo>
                    <a:lnTo>
                      <a:pt x="3648" y="0"/>
                    </a:lnTo>
                    <a:lnTo>
                      <a:pt x="3654" y="0"/>
                    </a:lnTo>
                    <a:lnTo>
                      <a:pt x="3660" y="0"/>
                    </a:lnTo>
                    <a:lnTo>
                      <a:pt x="3666" y="0"/>
                    </a:lnTo>
                    <a:lnTo>
                      <a:pt x="3702" y="0"/>
                    </a:lnTo>
                    <a:lnTo>
                      <a:pt x="3708" y="0"/>
                    </a:lnTo>
                    <a:lnTo>
                      <a:pt x="3714" y="0"/>
                    </a:lnTo>
                    <a:lnTo>
                      <a:pt x="3720" y="0"/>
                    </a:lnTo>
                    <a:lnTo>
                      <a:pt x="3726" y="0"/>
                    </a:lnTo>
                    <a:lnTo>
                      <a:pt x="3732" y="0"/>
                    </a:lnTo>
                    <a:lnTo>
                      <a:pt x="3738" y="0"/>
                    </a:lnTo>
                    <a:lnTo>
                      <a:pt x="3744" y="0"/>
                    </a:lnTo>
                    <a:lnTo>
                      <a:pt x="3750" y="0"/>
                    </a:lnTo>
                    <a:lnTo>
                      <a:pt x="3756" y="0"/>
                    </a:lnTo>
                    <a:lnTo>
                      <a:pt x="3762" y="0"/>
                    </a:lnTo>
                    <a:lnTo>
                      <a:pt x="3768" y="0"/>
                    </a:lnTo>
                    <a:lnTo>
                      <a:pt x="3774" y="0"/>
                    </a:lnTo>
                    <a:lnTo>
                      <a:pt x="3780" y="0"/>
                    </a:lnTo>
                    <a:lnTo>
                      <a:pt x="3786" y="0"/>
                    </a:lnTo>
                    <a:lnTo>
                      <a:pt x="3822" y="0"/>
                    </a:lnTo>
                    <a:lnTo>
                      <a:pt x="3828" y="0"/>
                    </a:lnTo>
                    <a:lnTo>
                      <a:pt x="3834" y="0"/>
                    </a:lnTo>
                    <a:lnTo>
                      <a:pt x="3840" y="0"/>
                    </a:lnTo>
                    <a:lnTo>
                      <a:pt x="3846" y="0"/>
                    </a:lnTo>
                    <a:lnTo>
                      <a:pt x="3852" y="0"/>
                    </a:lnTo>
                    <a:lnTo>
                      <a:pt x="3858" y="0"/>
                    </a:lnTo>
                    <a:lnTo>
                      <a:pt x="3864" y="0"/>
                    </a:lnTo>
                    <a:lnTo>
                      <a:pt x="3870" y="0"/>
                    </a:lnTo>
                    <a:lnTo>
                      <a:pt x="3876" y="0"/>
                    </a:lnTo>
                    <a:lnTo>
                      <a:pt x="3882" y="0"/>
                    </a:lnTo>
                    <a:lnTo>
                      <a:pt x="3888" y="0"/>
                    </a:lnTo>
                    <a:lnTo>
                      <a:pt x="3894" y="0"/>
                    </a:lnTo>
                    <a:lnTo>
                      <a:pt x="3900" y="0"/>
                    </a:lnTo>
                    <a:lnTo>
                      <a:pt x="3906" y="0"/>
                    </a:lnTo>
                    <a:lnTo>
                      <a:pt x="3912" y="0"/>
                    </a:lnTo>
                    <a:lnTo>
                      <a:pt x="3948" y="0"/>
                    </a:lnTo>
                    <a:lnTo>
                      <a:pt x="3954" y="0"/>
                    </a:lnTo>
                    <a:lnTo>
                      <a:pt x="3960" y="0"/>
                    </a:lnTo>
                    <a:lnTo>
                      <a:pt x="3966" y="0"/>
                    </a:lnTo>
                    <a:lnTo>
                      <a:pt x="3972" y="0"/>
                    </a:lnTo>
                    <a:lnTo>
                      <a:pt x="3978" y="0"/>
                    </a:lnTo>
                    <a:lnTo>
                      <a:pt x="3984" y="0"/>
                    </a:lnTo>
                    <a:lnTo>
                      <a:pt x="3990" y="0"/>
                    </a:lnTo>
                    <a:lnTo>
                      <a:pt x="3996" y="0"/>
                    </a:lnTo>
                    <a:lnTo>
                      <a:pt x="4002" y="0"/>
                    </a:lnTo>
                    <a:lnTo>
                      <a:pt x="4008" y="0"/>
                    </a:lnTo>
                    <a:lnTo>
                      <a:pt x="4014" y="0"/>
                    </a:lnTo>
                    <a:lnTo>
                      <a:pt x="4020" y="0"/>
                    </a:lnTo>
                    <a:lnTo>
                      <a:pt x="4026" y="0"/>
                    </a:lnTo>
                    <a:lnTo>
                      <a:pt x="4032" y="0"/>
                    </a:lnTo>
                    <a:lnTo>
                      <a:pt x="4068" y="0"/>
                    </a:lnTo>
                    <a:lnTo>
                      <a:pt x="4074" y="0"/>
                    </a:lnTo>
                    <a:lnTo>
                      <a:pt x="4080" y="0"/>
                    </a:lnTo>
                    <a:lnTo>
                      <a:pt x="4086" y="0"/>
                    </a:lnTo>
                    <a:lnTo>
                      <a:pt x="4092" y="0"/>
                    </a:lnTo>
                    <a:lnTo>
                      <a:pt x="4098" y="0"/>
                    </a:lnTo>
                    <a:lnTo>
                      <a:pt x="4104" y="0"/>
                    </a:lnTo>
                    <a:lnTo>
                      <a:pt x="4110" y="0"/>
                    </a:lnTo>
                    <a:lnTo>
                      <a:pt x="4116" y="0"/>
                    </a:lnTo>
                    <a:lnTo>
                      <a:pt x="4122" y="0"/>
                    </a:lnTo>
                    <a:lnTo>
                      <a:pt x="4128" y="0"/>
                    </a:lnTo>
                    <a:lnTo>
                      <a:pt x="4134" y="0"/>
                    </a:lnTo>
                    <a:lnTo>
                      <a:pt x="4140" y="0"/>
                    </a:lnTo>
                    <a:lnTo>
                      <a:pt x="4146" y="0"/>
                    </a:lnTo>
                    <a:lnTo>
                      <a:pt x="4152" y="0"/>
                    </a:lnTo>
                    <a:lnTo>
                      <a:pt x="4194" y="0"/>
                    </a:lnTo>
                    <a:lnTo>
                      <a:pt x="4200" y="0"/>
                    </a:lnTo>
                    <a:lnTo>
                      <a:pt x="4206" y="0"/>
                    </a:lnTo>
                    <a:lnTo>
                      <a:pt x="4212" y="0"/>
                    </a:lnTo>
                    <a:lnTo>
                      <a:pt x="4218" y="0"/>
                    </a:lnTo>
                    <a:lnTo>
                      <a:pt x="4224" y="0"/>
                    </a:lnTo>
                    <a:lnTo>
                      <a:pt x="4230" y="0"/>
                    </a:lnTo>
                    <a:lnTo>
                      <a:pt x="4236" y="0"/>
                    </a:lnTo>
                    <a:lnTo>
                      <a:pt x="4242" y="0"/>
                    </a:lnTo>
                    <a:lnTo>
                      <a:pt x="4248" y="0"/>
                    </a:lnTo>
                    <a:lnTo>
                      <a:pt x="4254" y="0"/>
                    </a:lnTo>
                    <a:lnTo>
                      <a:pt x="4260" y="0"/>
                    </a:lnTo>
                    <a:lnTo>
                      <a:pt x="4266" y="0"/>
                    </a:lnTo>
                    <a:lnTo>
                      <a:pt x="4272" y="0"/>
                    </a:lnTo>
                    <a:lnTo>
                      <a:pt x="4278" y="0"/>
                    </a:lnTo>
                    <a:lnTo>
                      <a:pt x="4314" y="0"/>
                    </a:lnTo>
                    <a:lnTo>
                      <a:pt x="4320" y="0"/>
                    </a:lnTo>
                    <a:lnTo>
                      <a:pt x="4326" y="0"/>
                    </a:lnTo>
                    <a:lnTo>
                      <a:pt x="4332" y="0"/>
                    </a:lnTo>
                    <a:lnTo>
                      <a:pt x="4338" y="0"/>
                    </a:lnTo>
                    <a:lnTo>
                      <a:pt x="4344" y="0"/>
                    </a:lnTo>
                    <a:lnTo>
                      <a:pt x="4350" y="0"/>
                    </a:lnTo>
                    <a:lnTo>
                      <a:pt x="4356" y="0"/>
                    </a:lnTo>
                    <a:lnTo>
                      <a:pt x="4362" y="0"/>
                    </a:lnTo>
                    <a:lnTo>
                      <a:pt x="4368" y="0"/>
                    </a:lnTo>
                    <a:lnTo>
                      <a:pt x="4374" y="0"/>
                    </a:lnTo>
                    <a:lnTo>
                      <a:pt x="4380" y="0"/>
                    </a:lnTo>
                    <a:lnTo>
                      <a:pt x="4386" y="0"/>
                    </a:lnTo>
                    <a:lnTo>
                      <a:pt x="4392" y="0"/>
                    </a:lnTo>
                    <a:lnTo>
                      <a:pt x="4398" y="0"/>
                    </a:lnTo>
                    <a:lnTo>
                      <a:pt x="4434" y="0"/>
                    </a:lnTo>
                    <a:lnTo>
                      <a:pt x="4440" y="0"/>
                    </a:lnTo>
                    <a:lnTo>
                      <a:pt x="4446" y="0"/>
                    </a:lnTo>
                    <a:lnTo>
                      <a:pt x="4452" y="0"/>
                    </a:lnTo>
                    <a:lnTo>
                      <a:pt x="4458" y="0"/>
                    </a:lnTo>
                    <a:lnTo>
                      <a:pt x="4464" y="0"/>
                    </a:lnTo>
                    <a:lnTo>
                      <a:pt x="4470" y="0"/>
                    </a:lnTo>
                    <a:lnTo>
                      <a:pt x="4476" y="0"/>
                    </a:lnTo>
                    <a:lnTo>
                      <a:pt x="4482" y="0"/>
                    </a:lnTo>
                    <a:lnTo>
                      <a:pt x="4488" y="0"/>
                    </a:lnTo>
                    <a:lnTo>
                      <a:pt x="4494" y="0"/>
                    </a:lnTo>
                    <a:lnTo>
                      <a:pt x="4500" y="0"/>
                    </a:lnTo>
                    <a:lnTo>
                      <a:pt x="4506" y="0"/>
                    </a:lnTo>
                    <a:lnTo>
                      <a:pt x="4512" y="0"/>
                    </a:lnTo>
                    <a:lnTo>
                      <a:pt x="4518" y="0"/>
                    </a:lnTo>
                    <a:lnTo>
                      <a:pt x="4524" y="0"/>
                    </a:lnTo>
                    <a:lnTo>
                      <a:pt x="4560" y="0"/>
                    </a:lnTo>
                    <a:lnTo>
                      <a:pt x="4566" y="0"/>
                    </a:lnTo>
                    <a:lnTo>
                      <a:pt x="4572" y="0"/>
                    </a:lnTo>
                    <a:lnTo>
                      <a:pt x="4578" y="0"/>
                    </a:lnTo>
                    <a:lnTo>
                      <a:pt x="4584" y="0"/>
                    </a:lnTo>
                    <a:lnTo>
                      <a:pt x="4590" y="0"/>
                    </a:lnTo>
                    <a:lnTo>
                      <a:pt x="4596" y="0"/>
                    </a:lnTo>
                    <a:lnTo>
                      <a:pt x="4602" y="0"/>
                    </a:lnTo>
                    <a:lnTo>
                      <a:pt x="4608" y="0"/>
                    </a:lnTo>
                    <a:lnTo>
                      <a:pt x="4614" y="0"/>
                    </a:lnTo>
                    <a:lnTo>
                      <a:pt x="4620" y="0"/>
                    </a:lnTo>
                    <a:lnTo>
                      <a:pt x="4626" y="0"/>
                    </a:lnTo>
                    <a:lnTo>
                      <a:pt x="4632" y="0"/>
                    </a:lnTo>
                    <a:lnTo>
                      <a:pt x="4638" y="0"/>
                    </a:lnTo>
                    <a:lnTo>
                      <a:pt x="4644" y="0"/>
                    </a:lnTo>
                    <a:lnTo>
                      <a:pt x="4680" y="0"/>
                    </a:lnTo>
                    <a:lnTo>
                      <a:pt x="4686" y="0"/>
                    </a:lnTo>
                    <a:lnTo>
                      <a:pt x="4692" y="0"/>
                    </a:lnTo>
                    <a:lnTo>
                      <a:pt x="4698" y="0"/>
                    </a:lnTo>
                    <a:lnTo>
                      <a:pt x="4704" y="0"/>
                    </a:lnTo>
                  </a:path>
                </a:pathLst>
              </a:custGeom>
              <a:noFill/>
              <a:ln w="9525">
                <a:solidFill>
                  <a:srgbClr val="0000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992" name="Rectangle 60"/>
              <p:cNvSpPr>
                <a:spLocks noChangeArrowheads="1"/>
              </p:cNvSpPr>
              <p:nvPr/>
            </p:nvSpPr>
            <p:spPr bwMode="auto">
              <a:xfrm>
                <a:off x="1437" y="2183"/>
                <a:ext cx="330" cy="1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800" b="1">
                    <a:solidFill>
                      <a:srgbClr val="0000FF"/>
                    </a:solidFill>
                    <a:latin typeface="Arial" pitchFamily="34" charset="0"/>
                  </a:rPr>
                  <a:t>Ax_disp</a:t>
                </a:r>
                <a:endParaRPr lang="en-US"/>
              </a:p>
            </p:txBody>
          </p:sp>
          <p:sp>
            <p:nvSpPr>
              <p:cNvPr id="993" name="Freeform 61"/>
              <p:cNvSpPr>
                <a:spLocks/>
              </p:cNvSpPr>
              <p:nvPr/>
            </p:nvSpPr>
            <p:spPr bwMode="auto">
              <a:xfrm>
                <a:off x="369" y="2171"/>
                <a:ext cx="4704" cy="1"/>
              </a:xfrm>
              <a:custGeom>
                <a:avLst/>
                <a:gdLst>
                  <a:gd name="T0" fmla="*/ 72 w 4704"/>
                  <a:gd name="T1" fmla="*/ 0 h 1"/>
                  <a:gd name="T2" fmla="*/ 144 w 4704"/>
                  <a:gd name="T3" fmla="*/ 0 h 1"/>
                  <a:gd name="T4" fmla="*/ 210 w 4704"/>
                  <a:gd name="T5" fmla="*/ 0 h 1"/>
                  <a:gd name="T6" fmla="*/ 264 w 4704"/>
                  <a:gd name="T7" fmla="*/ 0 h 1"/>
                  <a:gd name="T8" fmla="*/ 336 w 4704"/>
                  <a:gd name="T9" fmla="*/ 0 h 1"/>
                  <a:gd name="T10" fmla="*/ 408 w 4704"/>
                  <a:gd name="T11" fmla="*/ 0 h 1"/>
                  <a:gd name="T12" fmla="*/ 474 w 4704"/>
                  <a:gd name="T13" fmla="*/ 0 h 1"/>
                  <a:gd name="T14" fmla="*/ 546 w 4704"/>
                  <a:gd name="T15" fmla="*/ 0 h 1"/>
                  <a:gd name="T16" fmla="*/ 618 w 4704"/>
                  <a:gd name="T17" fmla="*/ 0 h 1"/>
                  <a:gd name="T18" fmla="*/ 684 w 4704"/>
                  <a:gd name="T19" fmla="*/ 0 h 1"/>
                  <a:gd name="T20" fmla="*/ 756 w 4704"/>
                  <a:gd name="T21" fmla="*/ 0 h 1"/>
                  <a:gd name="T22" fmla="*/ 828 w 4704"/>
                  <a:gd name="T23" fmla="*/ 0 h 1"/>
                  <a:gd name="T24" fmla="*/ 894 w 4704"/>
                  <a:gd name="T25" fmla="*/ 0 h 1"/>
                  <a:gd name="T26" fmla="*/ 966 w 4704"/>
                  <a:gd name="T27" fmla="*/ 0 h 1"/>
                  <a:gd name="T28" fmla="*/ 1038 w 4704"/>
                  <a:gd name="T29" fmla="*/ 0 h 1"/>
                  <a:gd name="T30" fmla="*/ 1110 w 4704"/>
                  <a:gd name="T31" fmla="*/ 0 h 1"/>
                  <a:gd name="T32" fmla="*/ 1176 w 4704"/>
                  <a:gd name="T33" fmla="*/ 0 h 1"/>
                  <a:gd name="T34" fmla="*/ 1248 w 4704"/>
                  <a:gd name="T35" fmla="*/ 0 h 1"/>
                  <a:gd name="T36" fmla="*/ 1320 w 4704"/>
                  <a:gd name="T37" fmla="*/ 0 h 1"/>
                  <a:gd name="T38" fmla="*/ 1386 w 4704"/>
                  <a:gd name="T39" fmla="*/ 0 h 1"/>
                  <a:gd name="T40" fmla="*/ 1440 w 4704"/>
                  <a:gd name="T41" fmla="*/ 0 h 1"/>
                  <a:gd name="T42" fmla="*/ 1512 w 4704"/>
                  <a:gd name="T43" fmla="*/ 0 h 1"/>
                  <a:gd name="T44" fmla="*/ 1584 w 4704"/>
                  <a:gd name="T45" fmla="*/ 0 h 1"/>
                  <a:gd name="T46" fmla="*/ 1650 w 4704"/>
                  <a:gd name="T47" fmla="*/ 0 h 1"/>
                  <a:gd name="T48" fmla="*/ 1722 w 4704"/>
                  <a:gd name="T49" fmla="*/ 0 h 1"/>
                  <a:gd name="T50" fmla="*/ 1794 w 4704"/>
                  <a:gd name="T51" fmla="*/ 0 h 1"/>
                  <a:gd name="T52" fmla="*/ 1884 w 4704"/>
                  <a:gd name="T53" fmla="*/ 0 h 1"/>
                  <a:gd name="T54" fmla="*/ 1938 w 4704"/>
                  <a:gd name="T55" fmla="*/ 0 h 1"/>
                  <a:gd name="T56" fmla="*/ 2028 w 4704"/>
                  <a:gd name="T57" fmla="*/ 0 h 1"/>
                  <a:gd name="T58" fmla="*/ 2118 w 4704"/>
                  <a:gd name="T59" fmla="*/ 0 h 1"/>
                  <a:gd name="T60" fmla="*/ 2178 w 4704"/>
                  <a:gd name="T61" fmla="*/ 0 h 1"/>
                  <a:gd name="T62" fmla="*/ 2268 w 4704"/>
                  <a:gd name="T63" fmla="*/ 0 h 1"/>
                  <a:gd name="T64" fmla="*/ 2358 w 4704"/>
                  <a:gd name="T65" fmla="*/ 0 h 1"/>
                  <a:gd name="T66" fmla="*/ 2412 w 4704"/>
                  <a:gd name="T67" fmla="*/ 0 h 1"/>
                  <a:gd name="T68" fmla="*/ 2502 w 4704"/>
                  <a:gd name="T69" fmla="*/ 0 h 1"/>
                  <a:gd name="T70" fmla="*/ 2562 w 4704"/>
                  <a:gd name="T71" fmla="*/ 0 h 1"/>
                  <a:gd name="T72" fmla="*/ 2652 w 4704"/>
                  <a:gd name="T73" fmla="*/ 0 h 1"/>
                  <a:gd name="T74" fmla="*/ 2742 w 4704"/>
                  <a:gd name="T75" fmla="*/ 0 h 1"/>
                  <a:gd name="T76" fmla="*/ 2796 w 4704"/>
                  <a:gd name="T77" fmla="*/ 0 h 1"/>
                  <a:gd name="T78" fmla="*/ 2886 w 4704"/>
                  <a:gd name="T79" fmla="*/ 0 h 1"/>
                  <a:gd name="T80" fmla="*/ 2976 w 4704"/>
                  <a:gd name="T81" fmla="*/ 0 h 1"/>
                  <a:gd name="T82" fmla="*/ 3036 w 4704"/>
                  <a:gd name="T83" fmla="*/ 0 h 1"/>
                  <a:gd name="T84" fmla="*/ 3126 w 4704"/>
                  <a:gd name="T85" fmla="*/ 0 h 1"/>
                  <a:gd name="T86" fmla="*/ 3216 w 4704"/>
                  <a:gd name="T87" fmla="*/ 0 h 1"/>
                  <a:gd name="T88" fmla="*/ 3270 w 4704"/>
                  <a:gd name="T89" fmla="*/ 0 h 1"/>
                  <a:gd name="T90" fmla="*/ 3360 w 4704"/>
                  <a:gd name="T91" fmla="*/ 0 h 1"/>
                  <a:gd name="T92" fmla="*/ 3420 w 4704"/>
                  <a:gd name="T93" fmla="*/ 0 h 1"/>
                  <a:gd name="T94" fmla="*/ 3510 w 4704"/>
                  <a:gd name="T95" fmla="*/ 0 h 1"/>
                  <a:gd name="T96" fmla="*/ 3600 w 4704"/>
                  <a:gd name="T97" fmla="*/ 0 h 1"/>
                  <a:gd name="T98" fmla="*/ 3654 w 4704"/>
                  <a:gd name="T99" fmla="*/ 0 h 1"/>
                  <a:gd name="T100" fmla="*/ 3744 w 4704"/>
                  <a:gd name="T101" fmla="*/ 0 h 1"/>
                  <a:gd name="T102" fmla="*/ 3834 w 4704"/>
                  <a:gd name="T103" fmla="*/ 0 h 1"/>
                  <a:gd name="T104" fmla="*/ 3888 w 4704"/>
                  <a:gd name="T105" fmla="*/ 0 h 1"/>
                  <a:gd name="T106" fmla="*/ 3984 w 4704"/>
                  <a:gd name="T107" fmla="*/ 0 h 1"/>
                  <a:gd name="T108" fmla="*/ 4074 w 4704"/>
                  <a:gd name="T109" fmla="*/ 0 h 1"/>
                  <a:gd name="T110" fmla="*/ 4128 w 4704"/>
                  <a:gd name="T111" fmla="*/ 0 h 1"/>
                  <a:gd name="T112" fmla="*/ 4218 w 4704"/>
                  <a:gd name="T113" fmla="*/ 0 h 1"/>
                  <a:gd name="T114" fmla="*/ 4272 w 4704"/>
                  <a:gd name="T115" fmla="*/ 0 h 1"/>
                  <a:gd name="T116" fmla="*/ 4368 w 4704"/>
                  <a:gd name="T117" fmla="*/ 0 h 1"/>
                  <a:gd name="T118" fmla="*/ 4458 w 4704"/>
                  <a:gd name="T119" fmla="*/ 0 h 1"/>
                  <a:gd name="T120" fmla="*/ 4512 w 4704"/>
                  <a:gd name="T121" fmla="*/ 0 h 1"/>
                  <a:gd name="T122" fmla="*/ 4602 w 4704"/>
                  <a:gd name="T123" fmla="*/ 0 h 1"/>
                  <a:gd name="T124" fmla="*/ 4692 w 4704"/>
                  <a:gd name="T125" fmla="*/ 0 h 1"/>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4704"/>
                  <a:gd name="T190" fmla="*/ 0 h 1"/>
                  <a:gd name="T191" fmla="*/ 4704 w 4704"/>
                  <a:gd name="T192" fmla="*/ 1 h 1"/>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4704" h="1">
                    <a:moveTo>
                      <a:pt x="0" y="0"/>
                    </a:moveTo>
                    <a:lnTo>
                      <a:pt x="0" y="0"/>
                    </a:lnTo>
                    <a:lnTo>
                      <a:pt x="6" y="0"/>
                    </a:lnTo>
                    <a:lnTo>
                      <a:pt x="12" y="0"/>
                    </a:lnTo>
                    <a:lnTo>
                      <a:pt x="18" y="0"/>
                    </a:lnTo>
                    <a:lnTo>
                      <a:pt x="24" y="0"/>
                    </a:lnTo>
                    <a:lnTo>
                      <a:pt x="30" y="0"/>
                    </a:lnTo>
                    <a:lnTo>
                      <a:pt x="36" y="0"/>
                    </a:lnTo>
                    <a:lnTo>
                      <a:pt x="42" y="0"/>
                    </a:lnTo>
                    <a:lnTo>
                      <a:pt x="66" y="0"/>
                    </a:lnTo>
                    <a:lnTo>
                      <a:pt x="72" y="0"/>
                    </a:lnTo>
                    <a:lnTo>
                      <a:pt x="78" y="0"/>
                    </a:lnTo>
                    <a:lnTo>
                      <a:pt x="84" y="0"/>
                    </a:lnTo>
                    <a:lnTo>
                      <a:pt x="90" y="0"/>
                    </a:lnTo>
                    <a:lnTo>
                      <a:pt x="96" y="0"/>
                    </a:lnTo>
                    <a:lnTo>
                      <a:pt x="102" y="0"/>
                    </a:lnTo>
                    <a:lnTo>
                      <a:pt x="108" y="0"/>
                    </a:lnTo>
                    <a:lnTo>
                      <a:pt x="114" y="0"/>
                    </a:lnTo>
                    <a:lnTo>
                      <a:pt x="120" y="0"/>
                    </a:lnTo>
                    <a:lnTo>
                      <a:pt x="138" y="0"/>
                    </a:lnTo>
                    <a:lnTo>
                      <a:pt x="144" y="0"/>
                    </a:lnTo>
                    <a:lnTo>
                      <a:pt x="150" y="0"/>
                    </a:lnTo>
                    <a:lnTo>
                      <a:pt x="156" y="0"/>
                    </a:lnTo>
                    <a:lnTo>
                      <a:pt x="162" y="0"/>
                    </a:lnTo>
                    <a:lnTo>
                      <a:pt x="168" y="0"/>
                    </a:lnTo>
                    <a:lnTo>
                      <a:pt x="174" y="0"/>
                    </a:lnTo>
                    <a:lnTo>
                      <a:pt x="180" y="0"/>
                    </a:lnTo>
                    <a:lnTo>
                      <a:pt x="186" y="0"/>
                    </a:lnTo>
                    <a:lnTo>
                      <a:pt x="192" y="0"/>
                    </a:lnTo>
                    <a:lnTo>
                      <a:pt x="210" y="0"/>
                    </a:lnTo>
                    <a:lnTo>
                      <a:pt x="216" y="0"/>
                    </a:lnTo>
                    <a:lnTo>
                      <a:pt x="222" y="0"/>
                    </a:lnTo>
                    <a:lnTo>
                      <a:pt x="228" y="0"/>
                    </a:lnTo>
                    <a:lnTo>
                      <a:pt x="234" y="0"/>
                    </a:lnTo>
                    <a:lnTo>
                      <a:pt x="240" y="0"/>
                    </a:lnTo>
                    <a:lnTo>
                      <a:pt x="246" y="0"/>
                    </a:lnTo>
                    <a:lnTo>
                      <a:pt x="252" y="0"/>
                    </a:lnTo>
                    <a:lnTo>
                      <a:pt x="258" y="0"/>
                    </a:lnTo>
                    <a:lnTo>
                      <a:pt x="264" y="0"/>
                    </a:lnTo>
                    <a:lnTo>
                      <a:pt x="282" y="0"/>
                    </a:lnTo>
                    <a:lnTo>
                      <a:pt x="288" y="0"/>
                    </a:lnTo>
                    <a:lnTo>
                      <a:pt x="294" y="0"/>
                    </a:lnTo>
                    <a:lnTo>
                      <a:pt x="300" y="0"/>
                    </a:lnTo>
                    <a:lnTo>
                      <a:pt x="306" y="0"/>
                    </a:lnTo>
                    <a:lnTo>
                      <a:pt x="312" y="0"/>
                    </a:lnTo>
                    <a:lnTo>
                      <a:pt x="318" y="0"/>
                    </a:lnTo>
                    <a:lnTo>
                      <a:pt x="324" y="0"/>
                    </a:lnTo>
                    <a:lnTo>
                      <a:pt x="330" y="0"/>
                    </a:lnTo>
                    <a:lnTo>
                      <a:pt x="336" y="0"/>
                    </a:lnTo>
                    <a:lnTo>
                      <a:pt x="360" y="0"/>
                    </a:lnTo>
                    <a:lnTo>
                      <a:pt x="366" y="0"/>
                    </a:lnTo>
                    <a:lnTo>
                      <a:pt x="372" y="0"/>
                    </a:lnTo>
                    <a:lnTo>
                      <a:pt x="378" y="0"/>
                    </a:lnTo>
                    <a:lnTo>
                      <a:pt x="384" y="0"/>
                    </a:lnTo>
                    <a:lnTo>
                      <a:pt x="390" y="0"/>
                    </a:lnTo>
                    <a:lnTo>
                      <a:pt x="396" y="0"/>
                    </a:lnTo>
                    <a:lnTo>
                      <a:pt x="402" y="0"/>
                    </a:lnTo>
                    <a:lnTo>
                      <a:pt x="408" y="0"/>
                    </a:lnTo>
                    <a:lnTo>
                      <a:pt x="414" y="0"/>
                    </a:lnTo>
                    <a:lnTo>
                      <a:pt x="432" y="0"/>
                    </a:lnTo>
                    <a:lnTo>
                      <a:pt x="438" y="0"/>
                    </a:lnTo>
                    <a:lnTo>
                      <a:pt x="444" y="0"/>
                    </a:lnTo>
                    <a:lnTo>
                      <a:pt x="450" y="0"/>
                    </a:lnTo>
                    <a:lnTo>
                      <a:pt x="456" y="0"/>
                    </a:lnTo>
                    <a:lnTo>
                      <a:pt x="462" y="0"/>
                    </a:lnTo>
                    <a:lnTo>
                      <a:pt x="468" y="0"/>
                    </a:lnTo>
                    <a:lnTo>
                      <a:pt x="474" y="0"/>
                    </a:lnTo>
                    <a:lnTo>
                      <a:pt x="480" y="0"/>
                    </a:lnTo>
                    <a:lnTo>
                      <a:pt x="486" y="0"/>
                    </a:lnTo>
                    <a:lnTo>
                      <a:pt x="504" y="0"/>
                    </a:lnTo>
                    <a:lnTo>
                      <a:pt x="510" y="0"/>
                    </a:lnTo>
                    <a:lnTo>
                      <a:pt x="516" y="0"/>
                    </a:lnTo>
                    <a:lnTo>
                      <a:pt x="522" y="0"/>
                    </a:lnTo>
                    <a:lnTo>
                      <a:pt x="528" y="0"/>
                    </a:lnTo>
                    <a:lnTo>
                      <a:pt x="534" y="0"/>
                    </a:lnTo>
                    <a:lnTo>
                      <a:pt x="540" y="0"/>
                    </a:lnTo>
                    <a:lnTo>
                      <a:pt x="546" y="0"/>
                    </a:lnTo>
                    <a:lnTo>
                      <a:pt x="552" y="0"/>
                    </a:lnTo>
                    <a:lnTo>
                      <a:pt x="558" y="0"/>
                    </a:lnTo>
                    <a:lnTo>
                      <a:pt x="576" y="0"/>
                    </a:lnTo>
                    <a:lnTo>
                      <a:pt x="582" y="0"/>
                    </a:lnTo>
                    <a:lnTo>
                      <a:pt x="588" y="0"/>
                    </a:lnTo>
                    <a:lnTo>
                      <a:pt x="594" y="0"/>
                    </a:lnTo>
                    <a:lnTo>
                      <a:pt x="600" y="0"/>
                    </a:lnTo>
                    <a:lnTo>
                      <a:pt x="606" y="0"/>
                    </a:lnTo>
                    <a:lnTo>
                      <a:pt x="612" y="0"/>
                    </a:lnTo>
                    <a:lnTo>
                      <a:pt x="618" y="0"/>
                    </a:lnTo>
                    <a:lnTo>
                      <a:pt x="624" y="0"/>
                    </a:lnTo>
                    <a:lnTo>
                      <a:pt x="630" y="0"/>
                    </a:lnTo>
                    <a:lnTo>
                      <a:pt x="654" y="0"/>
                    </a:lnTo>
                    <a:lnTo>
                      <a:pt x="660" y="0"/>
                    </a:lnTo>
                    <a:lnTo>
                      <a:pt x="666" y="0"/>
                    </a:lnTo>
                    <a:lnTo>
                      <a:pt x="672" y="0"/>
                    </a:lnTo>
                    <a:lnTo>
                      <a:pt x="678" y="0"/>
                    </a:lnTo>
                    <a:lnTo>
                      <a:pt x="684" y="0"/>
                    </a:lnTo>
                    <a:lnTo>
                      <a:pt x="690" y="0"/>
                    </a:lnTo>
                    <a:lnTo>
                      <a:pt x="696" y="0"/>
                    </a:lnTo>
                    <a:lnTo>
                      <a:pt x="702" y="0"/>
                    </a:lnTo>
                    <a:lnTo>
                      <a:pt x="708" y="0"/>
                    </a:lnTo>
                    <a:lnTo>
                      <a:pt x="726" y="0"/>
                    </a:lnTo>
                    <a:lnTo>
                      <a:pt x="732" y="0"/>
                    </a:lnTo>
                    <a:lnTo>
                      <a:pt x="738" y="0"/>
                    </a:lnTo>
                    <a:lnTo>
                      <a:pt x="744" y="0"/>
                    </a:lnTo>
                    <a:lnTo>
                      <a:pt x="750" y="0"/>
                    </a:lnTo>
                    <a:lnTo>
                      <a:pt x="756" y="0"/>
                    </a:lnTo>
                    <a:lnTo>
                      <a:pt x="762" y="0"/>
                    </a:lnTo>
                    <a:lnTo>
                      <a:pt x="768" y="0"/>
                    </a:lnTo>
                    <a:lnTo>
                      <a:pt x="774" y="0"/>
                    </a:lnTo>
                    <a:lnTo>
                      <a:pt x="780" y="0"/>
                    </a:lnTo>
                    <a:lnTo>
                      <a:pt x="798" y="0"/>
                    </a:lnTo>
                    <a:lnTo>
                      <a:pt x="804" y="0"/>
                    </a:lnTo>
                    <a:lnTo>
                      <a:pt x="810" y="0"/>
                    </a:lnTo>
                    <a:lnTo>
                      <a:pt x="816" y="0"/>
                    </a:lnTo>
                    <a:lnTo>
                      <a:pt x="822" y="0"/>
                    </a:lnTo>
                    <a:lnTo>
                      <a:pt x="828" y="0"/>
                    </a:lnTo>
                    <a:lnTo>
                      <a:pt x="834" y="0"/>
                    </a:lnTo>
                    <a:lnTo>
                      <a:pt x="840" y="0"/>
                    </a:lnTo>
                    <a:lnTo>
                      <a:pt x="846" y="0"/>
                    </a:lnTo>
                    <a:lnTo>
                      <a:pt x="852" y="0"/>
                    </a:lnTo>
                    <a:lnTo>
                      <a:pt x="870" y="0"/>
                    </a:lnTo>
                    <a:lnTo>
                      <a:pt x="876" y="0"/>
                    </a:lnTo>
                    <a:lnTo>
                      <a:pt x="882" y="0"/>
                    </a:lnTo>
                    <a:lnTo>
                      <a:pt x="888" y="0"/>
                    </a:lnTo>
                    <a:lnTo>
                      <a:pt x="894" y="0"/>
                    </a:lnTo>
                    <a:lnTo>
                      <a:pt x="900" y="0"/>
                    </a:lnTo>
                    <a:lnTo>
                      <a:pt x="906" y="0"/>
                    </a:lnTo>
                    <a:lnTo>
                      <a:pt x="912" y="0"/>
                    </a:lnTo>
                    <a:lnTo>
                      <a:pt x="918" y="0"/>
                    </a:lnTo>
                    <a:lnTo>
                      <a:pt x="924" y="0"/>
                    </a:lnTo>
                    <a:lnTo>
                      <a:pt x="948" y="0"/>
                    </a:lnTo>
                    <a:lnTo>
                      <a:pt x="954" y="0"/>
                    </a:lnTo>
                    <a:lnTo>
                      <a:pt x="960" y="0"/>
                    </a:lnTo>
                    <a:lnTo>
                      <a:pt x="966" y="0"/>
                    </a:lnTo>
                    <a:lnTo>
                      <a:pt x="972" y="0"/>
                    </a:lnTo>
                    <a:lnTo>
                      <a:pt x="978" y="0"/>
                    </a:lnTo>
                    <a:lnTo>
                      <a:pt x="984" y="0"/>
                    </a:lnTo>
                    <a:lnTo>
                      <a:pt x="990" y="0"/>
                    </a:lnTo>
                    <a:lnTo>
                      <a:pt x="996" y="0"/>
                    </a:lnTo>
                    <a:lnTo>
                      <a:pt x="1002" y="0"/>
                    </a:lnTo>
                    <a:lnTo>
                      <a:pt x="1020" y="0"/>
                    </a:lnTo>
                    <a:lnTo>
                      <a:pt x="1026" y="0"/>
                    </a:lnTo>
                    <a:lnTo>
                      <a:pt x="1032" y="0"/>
                    </a:lnTo>
                    <a:lnTo>
                      <a:pt x="1038" y="0"/>
                    </a:lnTo>
                    <a:lnTo>
                      <a:pt x="1044" y="0"/>
                    </a:lnTo>
                    <a:lnTo>
                      <a:pt x="1050" y="0"/>
                    </a:lnTo>
                    <a:lnTo>
                      <a:pt x="1056" y="0"/>
                    </a:lnTo>
                    <a:lnTo>
                      <a:pt x="1062" y="0"/>
                    </a:lnTo>
                    <a:lnTo>
                      <a:pt x="1068" y="0"/>
                    </a:lnTo>
                    <a:lnTo>
                      <a:pt x="1074" y="0"/>
                    </a:lnTo>
                    <a:lnTo>
                      <a:pt x="1092" y="0"/>
                    </a:lnTo>
                    <a:lnTo>
                      <a:pt x="1098" y="0"/>
                    </a:lnTo>
                    <a:lnTo>
                      <a:pt x="1104" y="0"/>
                    </a:lnTo>
                    <a:lnTo>
                      <a:pt x="1110" y="0"/>
                    </a:lnTo>
                    <a:lnTo>
                      <a:pt x="1116" y="0"/>
                    </a:lnTo>
                    <a:lnTo>
                      <a:pt x="1122" y="0"/>
                    </a:lnTo>
                    <a:lnTo>
                      <a:pt x="1128" y="0"/>
                    </a:lnTo>
                    <a:lnTo>
                      <a:pt x="1134" y="0"/>
                    </a:lnTo>
                    <a:lnTo>
                      <a:pt x="1140" y="0"/>
                    </a:lnTo>
                    <a:lnTo>
                      <a:pt x="1146" y="0"/>
                    </a:lnTo>
                    <a:lnTo>
                      <a:pt x="1164" y="0"/>
                    </a:lnTo>
                    <a:lnTo>
                      <a:pt x="1170" y="0"/>
                    </a:lnTo>
                    <a:lnTo>
                      <a:pt x="1176" y="0"/>
                    </a:lnTo>
                    <a:lnTo>
                      <a:pt x="1182" y="0"/>
                    </a:lnTo>
                    <a:lnTo>
                      <a:pt x="1188" y="0"/>
                    </a:lnTo>
                    <a:lnTo>
                      <a:pt x="1194" y="0"/>
                    </a:lnTo>
                    <a:lnTo>
                      <a:pt x="1200" y="0"/>
                    </a:lnTo>
                    <a:lnTo>
                      <a:pt x="1206" y="0"/>
                    </a:lnTo>
                    <a:lnTo>
                      <a:pt x="1212" y="0"/>
                    </a:lnTo>
                    <a:lnTo>
                      <a:pt x="1218" y="0"/>
                    </a:lnTo>
                    <a:lnTo>
                      <a:pt x="1242" y="0"/>
                    </a:lnTo>
                    <a:lnTo>
                      <a:pt x="1248" y="0"/>
                    </a:lnTo>
                    <a:lnTo>
                      <a:pt x="1254" y="0"/>
                    </a:lnTo>
                    <a:lnTo>
                      <a:pt x="1260" y="0"/>
                    </a:lnTo>
                    <a:lnTo>
                      <a:pt x="1266" y="0"/>
                    </a:lnTo>
                    <a:lnTo>
                      <a:pt x="1272" y="0"/>
                    </a:lnTo>
                    <a:lnTo>
                      <a:pt x="1278" y="0"/>
                    </a:lnTo>
                    <a:lnTo>
                      <a:pt x="1284" y="0"/>
                    </a:lnTo>
                    <a:lnTo>
                      <a:pt x="1290" y="0"/>
                    </a:lnTo>
                    <a:lnTo>
                      <a:pt x="1296" y="0"/>
                    </a:lnTo>
                    <a:lnTo>
                      <a:pt x="1314" y="0"/>
                    </a:lnTo>
                    <a:lnTo>
                      <a:pt x="1320" y="0"/>
                    </a:lnTo>
                    <a:lnTo>
                      <a:pt x="1326" y="0"/>
                    </a:lnTo>
                    <a:lnTo>
                      <a:pt x="1332" y="0"/>
                    </a:lnTo>
                    <a:lnTo>
                      <a:pt x="1338" y="0"/>
                    </a:lnTo>
                    <a:lnTo>
                      <a:pt x="1344" y="0"/>
                    </a:lnTo>
                    <a:lnTo>
                      <a:pt x="1350" y="0"/>
                    </a:lnTo>
                    <a:lnTo>
                      <a:pt x="1356" y="0"/>
                    </a:lnTo>
                    <a:lnTo>
                      <a:pt x="1362" y="0"/>
                    </a:lnTo>
                    <a:lnTo>
                      <a:pt x="1368" y="0"/>
                    </a:lnTo>
                    <a:lnTo>
                      <a:pt x="1386" y="0"/>
                    </a:lnTo>
                    <a:lnTo>
                      <a:pt x="1392" y="0"/>
                    </a:lnTo>
                    <a:lnTo>
                      <a:pt x="1398" y="0"/>
                    </a:lnTo>
                    <a:lnTo>
                      <a:pt x="1404" y="0"/>
                    </a:lnTo>
                    <a:lnTo>
                      <a:pt x="1410" y="0"/>
                    </a:lnTo>
                    <a:lnTo>
                      <a:pt x="1416" y="0"/>
                    </a:lnTo>
                    <a:lnTo>
                      <a:pt x="1422" y="0"/>
                    </a:lnTo>
                    <a:lnTo>
                      <a:pt x="1428" y="0"/>
                    </a:lnTo>
                    <a:lnTo>
                      <a:pt x="1434" y="0"/>
                    </a:lnTo>
                    <a:lnTo>
                      <a:pt x="1440" y="0"/>
                    </a:lnTo>
                    <a:lnTo>
                      <a:pt x="1458" y="0"/>
                    </a:lnTo>
                    <a:lnTo>
                      <a:pt x="1464" y="0"/>
                    </a:lnTo>
                    <a:lnTo>
                      <a:pt x="1470" y="0"/>
                    </a:lnTo>
                    <a:lnTo>
                      <a:pt x="1476" y="0"/>
                    </a:lnTo>
                    <a:lnTo>
                      <a:pt x="1482" y="0"/>
                    </a:lnTo>
                    <a:lnTo>
                      <a:pt x="1488" y="0"/>
                    </a:lnTo>
                    <a:lnTo>
                      <a:pt x="1494" y="0"/>
                    </a:lnTo>
                    <a:lnTo>
                      <a:pt x="1500" y="0"/>
                    </a:lnTo>
                    <a:lnTo>
                      <a:pt x="1506" y="0"/>
                    </a:lnTo>
                    <a:lnTo>
                      <a:pt x="1512" y="0"/>
                    </a:lnTo>
                    <a:lnTo>
                      <a:pt x="1536" y="0"/>
                    </a:lnTo>
                    <a:lnTo>
                      <a:pt x="1542" y="0"/>
                    </a:lnTo>
                    <a:lnTo>
                      <a:pt x="1548" y="0"/>
                    </a:lnTo>
                    <a:lnTo>
                      <a:pt x="1554" y="0"/>
                    </a:lnTo>
                    <a:lnTo>
                      <a:pt x="1560" y="0"/>
                    </a:lnTo>
                    <a:lnTo>
                      <a:pt x="1566" y="0"/>
                    </a:lnTo>
                    <a:lnTo>
                      <a:pt x="1572" y="0"/>
                    </a:lnTo>
                    <a:lnTo>
                      <a:pt x="1578" y="0"/>
                    </a:lnTo>
                    <a:lnTo>
                      <a:pt x="1584" y="0"/>
                    </a:lnTo>
                    <a:lnTo>
                      <a:pt x="1590" y="0"/>
                    </a:lnTo>
                    <a:lnTo>
                      <a:pt x="1608" y="0"/>
                    </a:lnTo>
                    <a:lnTo>
                      <a:pt x="1614" y="0"/>
                    </a:lnTo>
                    <a:lnTo>
                      <a:pt x="1620" y="0"/>
                    </a:lnTo>
                    <a:lnTo>
                      <a:pt x="1626" y="0"/>
                    </a:lnTo>
                    <a:lnTo>
                      <a:pt x="1632" y="0"/>
                    </a:lnTo>
                    <a:lnTo>
                      <a:pt x="1638" y="0"/>
                    </a:lnTo>
                    <a:lnTo>
                      <a:pt x="1644" y="0"/>
                    </a:lnTo>
                    <a:lnTo>
                      <a:pt x="1650" y="0"/>
                    </a:lnTo>
                    <a:lnTo>
                      <a:pt x="1656" y="0"/>
                    </a:lnTo>
                    <a:lnTo>
                      <a:pt x="1662" y="0"/>
                    </a:lnTo>
                    <a:lnTo>
                      <a:pt x="1680" y="0"/>
                    </a:lnTo>
                    <a:lnTo>
                      <a:pt x="1686" y="0"/>
                    </a:lnTo>
                    <a:lnTo>
                      <a:pt x="1692" y="0"/>
                    </a:lnTo>
                    <a:lnTo>
                      <a:pt x="1698" y="0"/>
                    </a:lnTo>
                    <a:lnTo>
                      <a:pt x="1704" y="0"/>
                    </a:lnTo>
                    <a:lnTo>
                      <a:pt x="1710" y="0"/>
                    </a:lnTo>
                    <a:lnTo>
                      <a:pt x="1716" y="0"/>
                    </a:lnTo>
                    <a:lnTo>
                      <a:pt x="1722" y="0"/>
                    </a:lnTo>
                    <a:lnTo>
                      <a:pt x="1728" y="0"/>
                    </a:lnTo>
                    <a:lnTo>
                      <a:pt x="1734" y="0"/>
                    </a:lnTo>
                    <a:lnTo>
                      <a:pt x="1752" y="0"/>
                    </a:lnTo>
                    <a:lnTo>
                      <a:pt x="1758" y="0"/>
                    </a:lnTo>
                    <a:lnTo>
                      <a:pt x="1764" y="0"/>
                    </a:lnTo>
                    <a:lnTo>
                      <a:pt x="1770" y="0"/>
                    </a:lnTo>
                    <a:lnTo>
                      <a:pt x="1776" y="0"/>
                    </a:lnTo>
                    <a:lnTo>
                      <a:pt x="1782" y="0"/>
                    </a:lnTo>
                    <a:lnTo>
                      <a:pt x="1788" y="0"/>
                    </a:lnTo>
                    <a:lnTo>
                      <a:pt x="1794" y="0"/>
                    </a:lnTo>
                    <a:lnTo>
                      <a:pt x="1800" y="0"/>
                    </a:lnTo>
                    <a:lnTo>
                      <a:pt x="1806" y="0"/>
                    </a:lnTo>
                    <a:lnTo>
                      <a:pt x="1812" y="0"/>
                    </a:lnTo>
                    <a:lnTo>
                      <a:pt x="1818" y="0"/>
                    </a:lnTo>
                    <a:lnTo>
                      <a:pt x="1824" y="0"/>
                    </a:lnTo>
                    <a:lnTo>
                      <a:pt x="1830" y="0"/>
                    </a:lnTo>
                    <a:lnTo>
                      <a:pt x="1866" y="0"/>
                    </a:lnTo>
                    <a:lnTo>
                      <a:pt x="1872" y="0"/>
                    </a:lnTo>
                    <a:lnTo>
                      <a:pt x="1878" y="0"/>
                    </a:lnTo>
                    <a:lnTo>
                      <a:pt x="1884" y="0"/>
                    </a:lnTo>
                    <a:lnTo>
                      <a:pt x="1890" y="0"/>
                    </a:lnTo>
                    <a:lnTo>
                      <a:pt x="1896" y="0"/>
                    </a:lnTo>
                    <a:lnTo>
                      <a:pt x="1902" y="0"/>
                    </a:lnTo>
                    <a:lnTo>
                      <a:pt x="1908" y="0"/>
                    </a:lnTo>
                    <a:lnTo>
                      <a:pt x="1914" y="0"/>
                    </a:lnTo>
                    <a:lnTo>
                      <a:pt x="1920" y="0"/>
                    </a:lnTo>
                    <a:lnTo>
                      <a:pt x="1926" y="0"/>
                    </a:lnTo>
                    <a:lnTo>
                      <a:pt x="1932" y="0"/>
                    </a:lnTo>
                    <a:lnTo>
                      <a:pt x="1938" y="0"/>
                    </a:lnTo>
                    <a:lnTo>
                      <a:pt x="1944" y="0"/>
                    </a:lnTo>
                    <a:lnTo>
                      <a:pt x="1950" y="0"/>
                    </a:lnTo>
                    <a:lnTo>
                      <a:pt x="1986" y="0"/>
                    </a:lnTo>
                    <a:lnTo>
                      <a:pt x="1992" y="0"/>
                    </a:lnTo>
                    <a:lnTo>
                      <a:pt x="1998" y="0"/>
                    </a:lnTo>
                    <a:lnTo>
                      <a:pt x="2004" y="0"/>
                    </a:lnTo>
                    <a:lnTo>
                      <a:pt x="2010" y="0"/>
                    </a:lnTo>
                    <a:lnTo>
                      <a:pt x="2016" y="0"/>
                    </a:lnTo>
                    <a:lnTo>
                      <a:pt x="2022" y="0"/>
                    </a:lnTo>
                    <a:lnTo>
                      <a:pt x="2028" y="0"/>
                    </a:lnTo>
                    <a:lnTo>
                      <a:pt x="2034" y="0"/>
                    </a:lnTo>
                    <a:lnTo>
                      <a:pt x="2040" y="0"/>
                    </a:lnTo>
                    <a:lnTo>
                      <a:pt x="2046" y="0"/>
                    </a:lnTo>
                    <a:lnTo>
                      <a:pt x="2052" y="0"/>
                    </a:lnTo>
                    <a:lnTo>
                      <a:pt x="2058" y="0"/>
                    </a:lnTo>
                    <a:lnTo>
                      <a:pt x="2064" y="0"/>
                    </a:lnTo>
                    <a:lnTo>
                      <a:pt x="2070" y="0"/>
                    </a:lnTo>
                    <a:lnTo>
                      <a:pt x="2106" y="0"/>
                    </a:lnTo>
                    <a:lnTo>
                      <a:pt x="2112" y="0"/>
                    </a:lnTo>
                    <a:lnTo>
                      <a:pt x="2118" y="0"/>
                    </a:lnTo>
                    <a:lnTo>
                      <a:pt x="2124" y="0"/>
                    </a:lnTo>
                    <a:lnTo>
                      <a:pt x="2130" y="0"/>
                    </a:lnTo>
                    <a:lnTo>
                      <a:pt x="2136" y="0"/>
                    </a:lnTo>
                    <a:lnTo>
                      <a:pt x="2142" y="0"/>
                    </a:lnTo>
                    <a:lnTo>
                      <a:pt x="2148" y="0"/>
                    </a:lnTo>
                    <a:lnTo>
                      <a:pt x="2154" y="0"/>
                    </a:lnTo>
                    <a:lnTo>
                      <a:pt x="2160" y="0"/>
                    </a:lnTo>
                    <a:lnTo>
                      <a:pt x="2166" y="0"/>
                    </a:lnTo>
                    <a:lnTo>
                      <a:pt x="2172" y="0"/>
                    </a:lnTo>
                    <a:lnTo>
                      <a:pt x="2178" y="0"/>
                    </a:lnTo>
                    <a:lnTo>
                      <a:pt x="2184" y="0"/>
                    </a:lnTo>
                    <a:lnTo>
                      <a:pt x="2190" y="0"/>
                    </a:lnTo>
                    <a:lnTo>
                      <a:pt x="2196" y="0"/>
                    </a:lnTo>
                    <a:lnTo>
                      <a:pt x="2232" y="0"/>
                    </a:lnTo>
                    <a:lnTo>
                      <a:pt x="2238" y="0"/>
                    </a:lnTo>
                    <a:lnTo>
                      <a:pt x="2244" y="0"/>
                    </a:lnTo>
                    <a:lnTo>
                      <a:pt x="2250" y="0"/>
                    </a:lnTo>
                    <a:lnTo>
                      <a:pt x="2256" y="0"/>
                    </a:lnTo>
                    <a:lnTo>
                      <a:pt x="2262" y="0"/>
                    </a:lnTo>
                    <a:lnTo>
                      <a:pt x="2268" y="0"/>
                    </a:lnTo>
                    <a:lnTo>
                      <a:pt x="2274" y="0"/>
                    </a:lnTo>
                    <a:lnTo>
                      <a:pt x="2280" y="0"/>
                    </a:lnTo>
                    <a:lnTo>
                      <a:pt x="2286" y="0"/>
                    </a:lnTo>
                    <a:lnTo>
                      <a:pt x="2292" y="0"/>
                    </a:lnTo>
                    <a:lnTo>
                      <a:pt x="2298" y="0"/>
                    </a:lnTo>
                    <a:lnTo>
                      <a:pt x="2304" y="0"/>
                    </a:lnTo>
                    <a:lnTo>
                      <a:pt x="2310" y="0"/>
                    </a:lnTo>
                    <a:lnTo>
                      <a:pt x="2316" y="0"/>
                    </a:lnTo>
                    <a:lnTo>
                      <a:pt x="2352" y="0"/>
                    </a:lnTo>
                    <a:lnTo>
                      <a:pt x="2358" y="0"/>
                    </a:lnTo>
                    <a:lnTo>
                      <a:pt x="2364" y="0"/>
                    </a:lnTo>
                    <a:lnTo>
                      <a:pt x="2370" y="0"/>
                    </a:lnTo>
                    <a:lnTo>
                      <a:pt x="2376" y="0"/>
                    </a:lnTo>
                    <a:lnTo>
                      <a:pt x="2382" y="0"/>
                    </a:lnTo>
                    <a:lnTo>
                      <a:pt x="2388" y="0"/>
                    </a:lnTo>
                    <a:lnTo>
                      <a:pt x="2394" y="0"/>
                    </a:lnTo>
                    <a:lnTo>
                      <a:pt x="2400" y="0"/>
                    </a:lnTo>
                    <a:lnTo>
                      <a:pt x="2406" y="0"/>
                    </a:lnTo>
                    <a:lnTo>
                      <a:pt x="2412" y="0"/>
                    </a:lnTo>
                    <a:lnTo>
                      <a:pt x="2418" y="0"/>
                    </a:lnTo>
                    <a:lnTo>
                      <a:pt x="2424" y="0"/>
                    </a:lnTo>
                    <a:lnTo>
                      <a:pt x="2430" y="0"/>
                    </a:lnTo>
                    <a:lnTo>
                      <a:pt x="2436" y="0"/>
                    </a:lnTo>
                    <a:lnTo>
                      <a:pt x="2442" y="0"/>
                    </a:lnTo>
                    <a:lnTo>
                      <a:pt x="2478" y="0"/>
                    </a:lnTo>
                    <a:lnTo>
                      <a:pt x="2484" y="0"/>
                    </a:lnTo>
                    <a:lnTo>
                      <a:pt x="2490" y="0"/>
                    </a:lnTo>
                    <a:lnTo>
                      <a:pt x="2496" y="0"/>
                    </a:lnTo>
                    <a:lnTo>
                      <a:pt x="2502" y="0"/>
                    </a:lnTo>
                    <a:lnTo>
                      <a:pt x="2508" y="0"/>
                    </a:lnTo>
                    <a:lnTo>
                      <a:pt x="2514" y="0"/>
                    </a:lnTo>
                    <a:lnTo>
                      <a:pt x="2520" y="0"/>
                    </a:lnTo>
                    <a:lnTo>
                      <a:pt x="2526" y="0"/>
                    </a:lnTo>
                    <a:lnTo>
                      <a:pt x="2532" y="0"/>
                    </a:lnTo>
                    <a:lnTo>
                      <a:pt x="2538" y="0"/>
                    </a:lnTo>
                    <a:lnTo>
                      <a:pt x="2544" y="0"/>
                    </a:lnTo>
                    <a:lnTo>
                      <a:pt x="2550" y="0"/>
                    </a:lnTo>
                    <a:lnTo>
                      <a:pt x="2556" y="0"/>
                    </a:lnTo>
                    <a:lnTo>
                      <a:pt x="2562" y="0"/>
                    </a:lnTo>
                    <a:lnTo>
                      <a:pt x="2598" y="0"/>
                    </a:lnTo>
                    <a:lnTo>
                      <a:pt x="2604" y="0"/>
                    </a:lnTo>
                    <a:lnTo>
                      <a:pt x="2610" y="0"/>
                    </a:lnTo>
                    <a:lnTo>
                      <a:pt x="2616" y="0"/>
                    </a:lnTo>
                    <a:lnTo>
                      <a:pt x="2622" y="0"/>
                    </a:lnTo>
                    <a:lnTo>
                      <a:pt x="2628" y="0"/>
                    </a:lnTo>
                    <a:lnTo>
                      <a:pt x="2634" y="0"/>
                    </a:lnTo>
                    <a:lnTo>
                      <a:pt x="2640" y="0"/>
                    </a:lnTo>
                    <a:lnTo>
                      <a:pt x="2646" y="0"/>
                    </a:lnTo>
                    <a:lnTo>
                      <a:pt x="2652" y="0"/>
                    </a:lnTo>
                    <a:lnTo>
                      <a:pt x="2658" y="0"/>
                    </a:lnTo>
                    <a:lnTo>
                      <a:pt x="2664" y="0"/>
                    </a:lnTo>
                    <a:lnTo>
                      <a:pt x="2670" y="0"/>
                    </a:lnTo>
                    <a:lnTo>
                      <a:pt x="2676" y="0"/>
                    </a:lnTo>
                    <a:lnTo>
                      <a:pt x="2682" y="0"/>
                    </a:lnTo>
                    <a:lnTo>
                      <a:pt x="2724" y="0"/>
                    </a:lnTo>
                    <a:lnTo>
                      <a:pt x="2730" y="0"/>
                    </a:lnTo>
                    <a:lnTo>
                      <a:pt x="2736" y="0"/>
                    </a:lnTo>
                    <a:lnTo>
                      <a:pt x="2742" y="0"/>
                    </a:lnTo>
                    <a:lnTo>
                      <a:pt x="2748" y="0"/>
                    </a:lnTo>
                    <a:lnTo>
                      <a:pt x="2754" y="0"/>
                    </a:lnTo>
                    <a:lnTo>
                      <a:pt x="2760" y="0"/>
                    </a:lnTo>
                    <a:lnTo>
                      <a:pt x="2766" y="0"/>
                    </a:lnTo>
                    <a:lnTo>
                      <a:pt x="2772" y="0"/>
                    </a:lnTo>
                    <a:lnTo>
                      <a:pt x="2778" y="0"/>
                    </a:lnTo>
                    <a:lnTo>
                      <a:pt x="2784" y="0"/>
                    </a:lnTo>
                    <a:lnTo>
                      <a:pt x="2790" y="0"/>
                    </a:lnTo>
                    <a:lnTo>
                      <a:pt x="2796" y="0"/>
                    </a:lnTo>
                    <a:lnTo>
                      <a:pt x="2802" y="0"/>
                    </a:lnTo>
                    <a:lnTo>
                      <a:pt x="2808" y="0"/>
                    </a:lnTo>
                    <a:lnTo>
                      <a:pt x="2844" y="0"/>
                    </a:lnTo>
                    <a:lnTo>
                      <a:pt x="2850" y="0"/>
                    </a:lnTo>
                    <a:lnTo>
                      <a:pt x="2856" y="0"/>
                    </a:lnTo>
                    <a:lnTo>
                      <a:pt x="2862" y="0"/>
                    </a:lnTo>
                    <a:lnTo>
                      <a:pt x="2868" y="0"/>
                    </a:lnTo>
                    <a:lnTo>
                      <a:pt x="2874" y="0"/>
                    </a:lnTo>
                    <a:lnTo>
                      <a:pt x="2880" y="0"/>
                    </a:lnTo>
                    <a:lnTo>
                      <a:pt x="2886" y="0"/>
                    </a:lnTo>
                    <a:lnTo>
                      <a:pt x="2892" y="0"/>
                    </a:lnTo>
                    <a:lnTo>
                      <a:pt x="2898" y="0"/>
                    </a:lnTo>
                    <a:lnTo>
                      <a:pt x="2904" y="0"/>
                    </a:lnTo>
                    <a:lnTo>
                      <a:pt x="2910" y="0"/>
                    </a:lnTo>
                    <a:lnTo>
                      <a:pt x="2916" y="0"/>
                    </a:lnTo>
                    <a:lnTo>
                      <a:pt x="2922" y="0"/>
                    </a:lnTo>
                    <a:lnTo>
                      <a:pt x="2928" y="0"/>
                    </a:lnTo>
                    <a:lnTo>
                      <a:pt x="2964" y="0"/>
                    </a:lnTo>
                    <a:lnTo>
                      <a:pt x="2970" y="0"/>
                    </a:lnTo>
                    <a:lnTo>
                      <a:pt x="2976" y="0"/>
                    </a:lnTo>
                    <a:lnTo>
                      <a:pt x="2982" y="0"/>
                    </a:lnTo>
                    <a:lnTo>
                      <a:pt x="2988" y="0"/>
                    </a:lnTo>
                    <a:lnTo>
                      <a:pt x="2994" y="0"/>
                    </a:lnTo>
                    <a:lnTo>
                      <a:pt x="3000" y="0"/>
                    </a:lnTo>
                    <a:lnTo>
                      <a:pt x="3006" y="0"/>
                    </a:lnTo>
                    <a:lnTo>
                      <a:pt x="3012" y="0"/>
                    </a:lnTo>
                    <a:lnTo>
                      <a:pt x="3018" y="0"/>
                    </a:lnTo>
                    <a:lnTo>
                      <a:pt x="3024" y="0"/>
                    </a:lnTo>
                    <a:lnTo>
                      <a:pt x="3030" y="0"/>
                    </a:lnTo>
                    <a:lnTo>
                      <a:pt x="3036" y="0"/>
                    </a:lnTo>
                    <a:lnTo>
                      <a:pt x="3042" y="0"/>
                    </a:lnTo>
                    <a:lnTo>
                      <a:pt x="3048" y="0"/>
                    </a:lnTo>
                    <a:lnTo>
                      <a:pt x="3054" y="0"/>
                    </a:lnTo>
                    <a:lnTo>
                      <a:pt x="3090" y="0"/>
                    </a:lnTo>
                    <a:lnTo>
                      <a:pt x="3096" y="0"/>
                    </a:lnTo>
                    <a:lnTo>
                      <a:pt x="3102" y="0"/>
                    </a:lnTo>
                    <a:lnTo>
                      <a:pt x="3108" y="0"/>
                    </a:lnTo>
                    <a:lnTo>
                      <a:pt x="3114" y="0"/>
                    </a:lnTo>
                    <a:lnTo>
                      <a:pt x="3120" y="0"/>
                    </a:lnTo>
                    <a:lnTo>
                      <a:pt x="3126" y="0"/>
                    </a:lnTo>
                    <a:lnTo>
                      <a:pt x="3132" y="0"/>
                    </a:lnTo>
                    <a:lnTo>
                      <a:pt x="3138" y="0"/>
                    </a:lnTo>
                    <a:lnTo>
                      <a:pt x="3144" y="0"/>
                    </a:lnTo>
                    <a:lnTo>
                      <a:pt x="3150" y="0"/>
                    </a:lnTo>
                    <a:lnTo>
                      <a:pt x="3156" y="0"/>
                    </a:lnTo>
                    <a:lnTo>
                      <a:pt x="3162" y="0"/>
                    </a:lnTo>
                    <a:lnTo>
                      <a:pt x="3168" y="0"/>
                    </a:lnTo>
                    <a:lnTo>
                      <a:pt x="3174" y="0"/>
                    </a:lnTo>
                    <a:lnTo>
                      <a:pt x="3210" y="0"/>
                    </a:lnTo>
                    <a:lnTo>
                      <a:pt x="3216" y="0"/>
                    </a:lnTo>
                    <a:lnTo>
                      <a:pt x="3222" y="0"/>
                    </a:lnTo>
                    <a:lnTo>
                      <a:pt x="3228" y="0"/>
                    </a:lnTo>
                    <a:lnTo>
                      <a:pt x="3234" y="0"/>
                    </a:lnTo>
                    <a:lnTo>
                      <a:pt x="3240" y="0"/>
                    </a:lnTo>
                    <a:lnTo>
                      <a:pt x="3246" y="0"/>
                    </a:lnTo>
                    <a:lnTo>
                      <a:pt x="3252" y="0"/>
                    </a:lnTo>
                    <a:lnTo>
                      <a:pt x="3258" y="0"/>
                    </a:lnTo>
                    <a:lnTo>
                      <a:pt x="3264" y="0"/>
                    </a:lnTo>
                    <a:lnTo>
                      <a:pt x="3270" y="0"/>
                    </a:lnTo>
                    <a:lnTo>
                      <a:pt x="3276" y="0"/>
                    </a:lnTo>
                    <a:lnTo>
                      <a:pt x="3282" y="0"/>
                    </a:lnTo>
                    <a:lnTo>
                      <a:pt x="3288" y="0"/>
                    </a:lnTo>
                    <a:lnTo>
                      <a:pt x="3294" y="0"/>
                    </a:lnTo>
                    <a:lnTo>
                      <a:pt x="3300" y="0"/>
                    </a:lnTo>
                    <a:lnTo>
                      <a:pt x="3336" y="0"/>
                    </a:lnTo>
                    <a:lnTo>
                      <a:pt x="3342" y="0"/>
                    </a:lnTo>
                    <a:lnTo>
                      <a:pt x="3348" y="0"/>
                    </a:lnTo>
                    <a:lnTo>
                      <a:pt x="3354" y="0"/>
                    </a:lnTo>
                    <a:lnTo>
                      <a:pt x="3360" y="0"/>
                    </a:lnTo>
                    <a:lnTo>
                      <a:pt x="3366" y="0"/>
                    </a:lnTo>
                    <a:lnTo>
                      <a:pt x="3372" y="0"/>
                    </a:lnTo>
                    <a:lnTo>
                      <a:pt x="3378" y="0"/>
                    </a:lnTo>
                    <a:lnTo>
                      <a:pt x="3384" y="0"/>
                    </a:lnTo>
                    <a:lnTo>
                      <a:pt x="3390" y="0"/>
                    </a:lnTo>
                    <a:lnTo>
                      <a:pt x="3396" y="0"/>
                    </a:lnTo>
                    <a:lnTo>
                      <a:pt x="3402" y="0"/>
                    </a:lnTo>
                    <a:lnTo>
                      <a:pt x="3408" y="0"/>
                    </a:lnTo>
                    <a:lnTo>
                      <a:pt x="3414" y="0"/>
                    </a:lnTo>
                    <a:lnTo>
                      <a:pt x="3420" y="0"/>
                    </a:lnTo>
                    <a:lnTo>
                      <a:pt x="3456" y="0"/>
                    </a:lnTo>
                    <a:lnTo>
                      <a:pt x="3462" y="0"/>
                    </a:lnTo>
                    <a:lnTo>
                      <a:pt x="3468" y="0"/>
                    </a:lnTo>
                    <a:lnTo>
                      <a:pt x="3474" y="0"/>
                    </a:lnTo>
                    <a:lnTo>
                      <a:pt x="3480" y="0"/>
                    </a:lnTo>
                    <a:lnTo>
                      <a:pt x="3486" y="0"/>
                    </a:lnTo>
                    <a:lnTo>
                      <a:pt x="3492" y="0"/>
                    </a:lnTo>
                    <a:lnTo>
                      <a:pt x="3498" y="0"/>
                    </a:lnTo>
                    <a:lnTo>
                      <a:pt x="3504" y="0"/>
                    </a:lnTo>
                    <a:lnTo>
                      <a:pt x="3510" y="0"/>
                    </a:lnTo>
                    <a:lnTo>
                      <a:pt x="3516" y="0"/>
                    </a:lnTo>
                    <a:lnTo>
                      <a:pt x="3522" y="0"/>
                    </a:lnTo>
                    <a:lnTo>
                      <a:pt x="3528" y="0"/>
                    </a:lnTo>
                    <a:lnTo>
                      <a:pt x="3534" y="0"/>
                    </a:lnTo>
                    <a:lnTo>
                      <a:pt x="3540" y="0"/>
                    </a:lnTo>
                    <a:lnTo>
                      <a:pt x="3576" y="0"/>
                    </a:lnTo>
                    <a:lnTo>
                      <a:pt x="3582" y="0"/>
                    </a:lnTo>
                    <a:lnTo>
                      <a:pt x="3588" y="0"/>
                    </a:lnTo>
                    <a:lnTo>
                      <a:pt x="3594" y="0"/>
                    </a:lnTo>
                    <a:lnTo>
                      <a:pt x="3600" y="0"/>
                    </a:lnTo>
                    <a:lnTo>
                      <a:pt x="3606" y="0"/>
                    </a:lnTo>
                    <a:lnTo>
                      <a:pt x="3612" y="0"/>
                    </a:lnTo>
                    <a:lnTo>
                      <a:pt x="3618" y="0"/>
                    </a:lnTo>
                    <a:lnTo>
                      <a:pt x="3624" y="0"/>
                    </a:lnTo>
                    <a:lnTo>
                      <a:pt x="3630" y="0"/>
                    </a:lnTo>
                    <a:lnTo>
                      <a:pt x="3636" y="0"/>
                    </a:lnTo>
                    <a:lnTo>
                      <a:pt x="3642" y="0"/>
                    </a:lnTo>
                    <a:lnTo>
                      <a:pt x="3648" y="0"/>
                    </a:lnTo>
                    <a:lnTo>
                      <a:pt x="3654" y="0"/>
                    </a:lnTo>
                    <a:lnTo>
                      <a:pt x="3660" y="0"/>
                    </a:lnTo>
                    <a:lnTo>
                      <a:pt x="3666" y="0"/>
                    </a:lnTo>
                    <a:lnTo>
                      <a:pt x="3702" y="0"/>
                    </a:lnTo>
                    <a:lnTo>
                      <a:pt x="3708" y="0"/>
                    </a:lnTo>
                    <a:lnTo>
                      <a:pt x="3714" y="0"/>
                    </a:lnTo>
                    <a:lnTo>
                      <a:pt x="3720" y="0"/>
                    </a:lnTo>
                    <a:lnTo>
                      <a:pt x="3726" y="0"/>
                    </a:lnTo>
                    <a:lnTo>
                      <a:pt x="3732" y="0"/>
                    </a:lnTo>
                    <a:lnTo>
                      <a:pt x="3738" y="0"/>
                    </a:lnTo>
                    <a:lnTo>
                      <a:pt x="3744" y="0"/>
                    </a:lnTo>
                    <a:lnTo>
                      <a:pt x="3750" y="0"/>
                    </a:lnTo>
                    <a:lnTo>
                      <a:pt x="3756" y="0"/>
                    </a:lnTo>
                    <a:lnTo>
                      <a:pt x="3762" y="0"/>
                    </a:lnTo>
                    <a:lnTo>
                      <a:pt x="3768" y="0"/>
                    </a:lnTo>
                    <a:lnTo>
                      <a:pt x="3774" y="0"/>
                    </a:lnTo>
                    <a:lnTo>
                      <a:pt x="3780" y="0"/>
                    </a:lnTo>
                    <a:lnTo>
                      <a:pt x="3786" y="0"/>
                    </a:lnTo>
                    <a:lnTo>
                      <a:pt x="3822" y="0"/>
                    </a:lnTo>
                    <a:lnTo>
                      <a:pt x="3828" y="0"/>
                    </a:lnTo>
                    <a:lnTo>
                      <a:pt x="3834" y="0"/>
                    </a:lnTo>
                    <a:lnTo>
                      <a:pt x="3840" y="0"/>
                    </a:lnTo>
                    <a:lnTo>
                      <a:pt x="3846" y="0"/>
                    </a:lnTo>
                    <a:lnTo>
                      <a:pt x="3852" y="0"/>
                    </a:lnTo>
                    <a:lnTo>
                      <a:pt x="3858" y="0"/>
                    </a:lnTo>
                    <a:lnTo>
                      <a:pt x="3864" y="0"/>
                    </a:lnTo>
                    <a:lnTo>
                      <a:pt x="3870" y="0"/>
                    </a:lnTo>
                    <a:lnTo>
                      <a:pt x="3876" y="0"/>
                    </a:lnTo>
                    <a:lnTo>
                      <a:pt x="3882" y="0"/>
                    </a:lnTo>
                    <a:lnTo>
                      <a:pt x="3888" y="0"/>
                    </a:lnTo>
                    <a:lnTo>
                      <a:pt x="3894" y="0"/>
                    </a:lnTo>
                    <a:lnTo>
                      <a:pt x="3900" y="0"/>
                    </a:lnTo>
                    <a:lnTo>
                      <a:pt x="3906" y="0"/>
                    </a:lnTo>
                    <a:lnTo>
                      <a:pt x="3912" y="0"/>
                    </a:lnTo>
                    <a:lnTo>
                      <a:pt x="3948" y="0"/>
                    </a:lnTo>
                    <a:lnTo>
                      <a:pt x="3954" y="0"/>
                    </a:lnTo>
                    <a:lnTo>
                      <a:pt x="3960" y="0"/>
                    </a:lnTo>
                    <a:lnTo>
                      <a:pt x="3966" y="0"/>
                    </a:lnTo>
                    <a:lnTo>
                      <a:pt x="3972" y="0"/>
                    </a:lnTo>
                    <a:lnTo>
                      <a:pt x="3978" y="0"/>
                    </a:lnTo>
                    <a:lnTo>
                      <a:pt x="3984" y="0"/>
                    </a:lnTo>
                    <a:lnTo>
                      <a:pt x="3990" y="0"/>
                    </a:lnTo>
                    <a:lnTo>
                      <a:pt x="3996" y="0"/>
                    </a:lnTo>
                    <a:lnTo>
                      <a:pt x="4002" y="0"/>
                    </a:lnTo>
                    <a:lnTo>
                      <a:pt x="4008" y="0"/>
                    </a:lnTo>
                    <a:lnTo>
                      <a:pt x="4014" y="0"/>
                    </a:lnTo>
                    <a:lnTo>
                      <a:pt x="4020" y="0"/>
                    </a:lnTo>
                    <a:lnTo>
                      <a:pt x="4026" y="0"/>
                    </a:lnTo>
                    <a:lnTo>
                      <a:pt x="4032" y="0"/>
                    </a:lnTo>
                    <a:lnTo>
                      <a:pt x="4068" y="0"/>
                    </a:lnTo>
                    <a:lnTo>
                      <a:pt x="4074" y="0"/>
                    </a:lnTo>
                    <a:lnTo>
                      <a:pt x="4080" y="0"/>
                    </a:lnTo>
                    <a:lnTo>
                      <a:pt x="4086" y="0"/>
                    </a:lnTo>
                    <a:lnTo>
                      <a:pt x="4092" y="0"/>
                    </a:lnTo>
                    <a:lnTo>
                      <a:pt x="4098" y="0"/>
                    </a:lnTo>
                    <a:lnTo>
                      <a:pt x="4104" y="0"/>
                    </a:lnTo>
                    <a:lnTo>
                      <a:pt x="4110" y="0"/>
                    </a:lnTo>
                    <a:lnTo>
                      <a:pt x="4116" y="0"/>
                    </a:lnTo>
                    <a:lnTo>
                      <a:pt x="4122" y="0"/>
                    </a:lnTo>
                    <a:lnTo>
                      <a:pt x="4128" y="0"/>
                    </a:lnTo>
                    <a:lnTo>
                      <a:pt x="4134" y="0"/>
                    </a:lnTo>
                    <a:lnTo>
                      <a:pt x="4140" y="0"/>
                    </a:lnTo>
                    <a:lnTo>
                      <a:pt x="4146" y="0"/>
                    </a:lnTo>
                    <a:lnTo>
                      <a:pt x="4152" y="0"/>
                    </a:lnTo>
                    <a:lnTo>
                      <a:pt x="4194" y="0"/>
                    </a:lnTo>
                    <a:lnTo>
                      <a:pt x="4200" y="0"/>
                    </a:lnTo>
                    <a:lnTo>
                      <a:pt x="4206" y="0"/>
                    </a:lnTo>
                    <a:lnTo>
                      <a:pt x="4212" y="0"/>
                    </a:lnTo>
                    <a:lnTo>
                      <a:pt x="4218" y="0"/>
                    </a:lnTo>
                    <a:lnTo>
                      <a:pt x="4224" y="0"/>
                    </a:lnTo>
                    <a:lnTo>
                      <a:pt x="4230" y="0"/>
                    </a:lnTo>
                    <a:lnTo>
                      <a:pt x="4236" y="0"/>
                    </a:lnTo>
                    <a:lnTo>
                      <a:pt x="4242" y="0"/>
                    </a:lnTo>
                    <a:lnTo>
                      <a:pt x="4248" y="0"/>
                    </a:lnTo>
                    <a:lnTo>
                      <a:pt x="4254" y="0"/>
                    </a:lnTo>
                    <a:lnTo>
                      <a:pt x="4260" y="0"/>
                    </a:lnTo>
                    <a:lnTo>
                      <a:pt x="4266" y="0"/>
                    </a:lnTo>
                    <a:lnTo>
                      <a:pt x="4272" y="0"/>
                    </a:lnTo>
                    <a:lnTo>
                      <a:pt x="4278" y="0"/>
                    </a:lnTo>
                    <a:lnTo>
                      <a:pt x="4314" y="0"/>
                    </a:lnTo>
                    <a:lnTo>
                      <a:pt x="4320" y="0"/>
                    </a:lnTo>
                    <a:lnTo>
                      <a:pt x="4326" y="0"/>
                    </a:lnTo>
                    <a:lnTo>
                      <a:pt x="4332" y="0"/>
                    </a:lnTo>
                    <a:lnTo>
                      <a:pt x="4338" y="0"/>
                    </a:lnTo>
                    <a:lnTo>
                      <a:pt x="4344" y="0"/>
                    </a:lnTo>
                    <a:lnTo>
                      <a:pt x="4350" y="0"/>
                    </a:lnTo>
                    <a:lnTo>
                      <a:pt x="4356" y="0"/>
                    </a:lnTo>
                    <a:lnTo>
                      <a:pt x="4362" y="0"/>
                    </a:lnTo>
                    <a:lnTo>
                      <a:pt x="4368" y="0"/>
                    </a:lnTo>
                    <a:lnTo>
                      <a:pt x="4374" y="0"/>
                    </a:lnTo>
                    <a:lnTo>
                      <a:pt x="4380" y="0"/>
                    </a:lnTo>
                    <a:lnTo>
                      <a:pt x="4386" y="0"/>
                    </a:lnTo>
                    <a:lnTo>
                      <a:pt x="4392" y="0"/>
                    </a:lnTo>
                    <a:lnTo>
                      <a:pt x="4398" y="0"/>
                    </a:lnTo>
                    <a:lnTo>
                      <a:pt x="4434" y="0"/>
                    </a:lnTo>
                    <a:lnTo>
                      <a:pt x="4440" y="0"/>
                    </a:lnTo>
                    <a:lnTo>
                      <a:pt x="4446" y="0"/>
                    </a:lnTo>
                    <a:lnTo>
                      <a:pt x="4452" y="0"/>
                    </a:lnTo>
                    <a:lnTo>
                      <a:pt x="4458" y="0"/>
                    </a:lnTo>
                    <a:lnTo>
                      <a:pt x="4464" y="0"/>
                    </a:lnTo>
                    <a:lnTo>
                      <a:pt x="4470" y="0"/>
                    </a:lnTo>
                    <a:lnTo>
                      <a:pt x="4476" y="0"/>
                    </a:lnTo>
                    <a:lnTo>
                      <a:pt x="4482" y="0"/>
                    </a:lnTo>
                    <a:lnTo>
                      <a:pt x="4488" y="0"/>
                    </a:lnTo>
                    <a:lnTo>
                      <a:pt x="4494" y="0"/>
                    </a:lnTo>
                    <a:lnTo>
                      <a:pt x="4500" y="0"/>
                    </a:lnTo>
                    <a:lnTo>
                      <a:pt x="4506" y="0"/>
                    </a:lnTo>
                    <a:lnTo>
                      <a:pt x="4512" y="0"/>
                    </a:lnTo>
                    <a:lnTo>
                      <a:pt x="4518" y="0"/>
                    </a:lnTo>
                    <a:lnTo>
                      <a:pt x="4524" y="0"/>
                    </a:lnTo>
                    <a:lnTo>
                      <a:pt x="4560" y="0"/>
                    </a:lnTo>
                    <a:lnTo>
                      <a:pt x="4566" y="0"/>
                    </a:lnTo>
                    <a:lnTo>
                      <a:pt x="4572" y="0"/>
                    </a:lnTo>
                    <a:lnTo>
                      <a:pt x="4578" y="0"/>
                    </a:lnTo>
                    <a:lnTo>
                      <a:pt x="4584" y="0"/>
                    </a:lnTo>
                    <a:lnTo>
                      <a:pt x="4590" y="0"/>
                    </a:lnTo>
                    <a:lnTo>
                      <a:pt x="4596" y="0"/>
                    </a:lnTo>
                    <a:lnTo>
                      <a:pt x="4602" y="0"/>
                    </a:lnTo>
                    <a:lnTo>
                      <a:pt x="4608" y="0"/>
                    </a:lnTo>
                    <a:lnTo>
                      <a:pt x="4614" y="0"/>
                    </a:lnTo>
                    <a:lnTo>
                      <a:pt x="4620" y="0"/>
                    </a:lnTo>
                    <a:lnTo>
                      <a:pt x="4626" y="0"/>
                    </a:lnTo>
                    <a:lnTo>
                      <a:pt x="4632" y="0"/>
                    </a:lnTo>
                    <a:lnTo>
                      <a:pt x="4638" y="0"/>
                    </a:lnTo>
                    <a:lnTo>
                      <a:pt x="4644" y="0"/>
                    </a:lnTo>
                    <a:lnTo>
                      <a:pt x="4680" y="0"/>
                    </a:lnTo>
                    <a:lnTo>
                      <a:pt x="4686" y="0"/>
                    </a:lnTo>
                    <a:lnTo>
                      <a:pt x="4692" y="0"/>
                    </a:lnTo>
                    <a:lnTo>
                      <a:pt x="4698" y="0"/>
                    </a:lnTo>
                    <a:lnTo>
                      <a:pt x="4704" y="0"/>
                    </a:lnTo>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994" name="Rectangle 62"/>
              <p:cNvSpPr>
                <a:spLocks noChangeArrowheads="1"/>
              </p:cNvSpPr>
              <p:nvPr/>
            </p:nvSpPr>
            <p:spPr bwMode="auto">
              <a:xfrm>
                <a:off x="1857" y="2183"/>
                <a:ext cx="330" cy="1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800" b="1" dirty="0" err="1">
                    <a:solidFill>
                      <a:srgbClr val="000000"/>
                    </a:solidFill>
                    <a:latin typeface="Arial" pitchFamily="34" charset="0"/>
                  </a:rPr>
                  <a:t>Ay_disp</a:t>
                </a:r>
                <a:endParaRPr lang="en-US" dirty="0"/>
              </a:p>
            </p:txBody>
          </p:sp>
          <p:sp>
            <p:nvSpPr>
              <p:cNvPr id="995" name="Rectangle 63"/>
              <p:cNvSpPr>
                <a:spLocks noChangeArrowheads="1"/>
              </p:cNvSpPr>
              <p:nvPr/>
            </p:nvSpPr>
            <p:spPr bwMode="auto">
              <a:xfrm>
                <a:off x="375"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996" name="Rectangle 64"/>
              <p:cNvSpPr>
                <a:spLocks noChangeArrowheads="1"/>
              </p:cNvSpPr>
              <p:nvPr/>
            </p:nvSpPr>
            <p:spPr bwMode="auto">
              <a:xfrm>
                <a:off x="375" y="2297"/>
                <a:ext cx="24" cy="18"/>
              </a:xfrm>
              <a:prstGeom prst="rect">
                <a:avLst/>
              </a:prstGeom>
              <a:solidFill>
                <a:srgbClr val="C0C000"/>
              </a:solidFill>
              <a:ln w="9525">
                <a:solidFill>
                  <a:srgbClr val="C0C000"/>
                </a:solidFill>
                <a:miter lim="800000"/>
                <a:headEnd/>
                <a:tailEnd/>
              </a:ln>
            </p:spPr>
            <p:txBody>
              <a:bodyPr/>
              <a:lstStyle/>
              <a:p>
                <a:endParaRPr lang="en-US"/>
              </a:p>
            </p:txBody>
          </p:sp>
          <p:sp>
            <p:nvSpPr>
              <p:cNvPr id="997" name="Rectangle 65"/>
              <p:cNvSpPr>
                <a:spLocks noChangeArrowheads="1"/>
              </p:cNvSpPr>
              <p:nvPr/>
            </p:nvSpPr>
            <p:spPr bwMode="auto">
              <a:xfrm>
                <a:off x="399"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998" name="Rectangle 66"/>
              <p:cNvSpPr>
                <a:spLocks noChangeArrowheads="1"/>
              </p:cNvSpPr>
              <p:nvPr/>
            </p:nvSpPr>
            <p:spPr bwMode="auto">
              <a:xfrm>
                <a:off x="411"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999" name="Rectangle 67"/>
              <p:cNvSpPr>
                <a:spLocks noChangeArrowheads="1"/>
              </p:cNvSpPr>
              <p:nvPr/>
            </p:nvSpPr>
            <p:spPr bwMode="auto">
              <a:xfrm>
                <a:off x="411" y="2297"/>
                <a:ext cx="24" cy="18"/>
              </a:xfrm>
              <a:prstGeom prst="rect">
                <a:avLst/>
              </a:prstGeom>
              <a:solidFill>
                <a:srgbClr val="008080"/>
              </a:solidFill>
              <a:ln w="9525">
                <a:solidFill>
                  <a:srgbClr val="008080"/>
                </a:solidFill>
                <a:miter lim="800000"/>
                <a:headEnd/>
                <a:tailEnd/>
              </a:ln>
            </p:spPr>
            <p:txBody>
              <a:bodyPr/>
              <a:lstStyle/>
              <a:p>
                <a:endParaRPr lang="en-US"/>
              </a:p>
            </p:txBody>
          </p:sp>
          <p:sp>
            <p:nvSpPr>
              <p:cNvPr id="1000" name="Rectangle 68"/>
              <p:cNvSpPr>
                <a:spLocks noChangeArrowheads="1"/>
              </p:cNvSpPr>
              <p:nvPr/>
            </p:nvSpPr>
            <p:spPr bwMode="auto">
              <a:xfrm>
                <a:off x="435"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1001" name="Rectangle 69"/>
              <p:cNvSpPr>
                <a:spLocks noChangeArrowheads="1"/>
              </p:cNvSpPr>
              <p:nvPr/>
            </p:nvSpPr>
            <p:spPr bwMode="auto">
              <a:xfrm>
                <a:off x="453"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1002" name="Rectangle 70"/>
              <p:cNvSpPr>
                <a:spLocks noChangeArrowheads="1"/>
              </p:cNvSpPr>
              <p:nvPr/>
            </p:nvSpPr>
            <p:spPr bwMode="auto">
              <a:xfrm>
                <a:off x="453" y="2297"/>
                <a:ext cx="24" cy="18"/>
              </a:xfrm>
              <a:prstGeom prst="rect">
                <a:avLst/>
              </a:prstGeom>
              <a:solidFill>
                <a:srgbClr val="C0C000"/>
              </a:solidFill>
              <a:ln w="9525">
                <a:solidFill>
                  <a:srgbClr val="C0C000"/>
                </a:solidFill>
                <a:miter lim="800000"/>
                <a:headEnd/>
                <a:tailEnd/>
              </a:ln>
            </p:spPr>
            <p:txBody>
              <a:bodyPr/>
              <a:lstStyle/>
              <a:p>
                <a:endParaRPr lang="en-US"/>
              </a:p>
            </p:txBody>
          </p:sp>
          <p:sp>
            <p:nvSpPr>
              <p:cNvPr id="1003" name="Rectangle 71"/>
              <p:cNvSpPr>
                <a:spLocks noChangeArrowheads="1"/>
              </p:cNvSpPr>
              <p:nvPr/>
            </p:nvSpPr>
            <p:spPr bwMode="auto">
              <a:xfrm>
                <a:off x="477"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1004" name="Rectangle 72"/>
              <p:cNvSpPr>
                <a:spLocks noChangeArrowheads="1"/>
              </p:cNvSpPr>
              <p:nvPr/>
            </p:nvSpPr>
            <p:spPr bwMode="auto">
              <a:xfrm>
                <a:off x="489"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1005" name="Rectangle 73"/>
              <p:cNvSpPr>
                <a:spLocks noChangeArrowheads="1"/>
              </p:cNvSpPr>
              <p:nvPr/>
            </p:nvSpPr>
            <p:spPr bwMode="auto">
              <a:xfrm>
                <a:off x="489" y="2297"/>
                <a:ext cx="18" cy="18"/>
              </a:xfrm>
              <a:prstGeom prst="rect">
                <a:avLst/>
              </a:prstGeom>
              <a:solidFill>
                <a:srgbClr val="008080"/>
              </a:solidFill>
              <a:ln w="9525">
                <a:solidFill>
                  <a:srgbClr val="008080"/>
                </a:solidFill>
                <a:miter lim="800000"/>
                <a:headEnd/>
                <a:tailEnd/>
              </a:ln>
            </p:spPr>
            <p:txBody>
              <a:bodyPr/>
              <a:lstStyle/>
              <a:p>
                <a:endParaRPr lang="en-US"/>
              </a:p>
            </p:txBody>
          </p:sp>
          <p:sp>
            <p:nvSpPr>
              <p:cNvPr id="1006" name="Rectangle 74"/>
              <p:cNvSpPr>
                <a:spLocks noChangeArrowheads="1"/>
              </p:cNvSpPr>
              <p:nvPr/>
            </p:nvSpPr>
            <p:spPr bwMode="auto">
              <a:xfrm>
                <a:off x="507"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1007" name="Rectangle 75"/>
              <p:cNvSpPr>
                <a:spLocks noChangeArrowheads="1"/>
              </p:cNvSpPr>
              <p:nvPr/>
            </p:nvSpPr>
            <p:spPr bwMode="auto">
              <a:xfrm>
                <a:off x="525"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1008" name="Rectangle 76"/>
              <p:cNvSpPr>
                <a:spLocks noChangeArrowheads="1"/>
              </p:cNvSpPr>
              <p:nvPr/>
            </p:nvSpPr>
            <p:spPr bwMode="auto">
              <a:xfrm>
                <a:off x="525" y="2297"/>
                <a:ext cx="24" cy="18"/>
              </a:xfrm>
              <a:prstGeom prst="rect">
                <a:avLst/>
              </a:prstGeom>
              <a:solidFill>
                <a:srgbClr val="C0C000"/>
              </a:solidFill>
              <a:ln w="9525">
                <a:solidFill>
                  <a:srgbClr val="C0C000"/>
                </a:solidFill>
                <a:miter lim="800000"/>
                <a:headEnd/>
                <a:tailEnd/>
              </a:ln>
            </p:spPr>
            <p:txBody>
              <a:bodyPr/>
              <a:lstStyle/>
              <a:p>
                <a:endParaRPr lang="en-US"/>
              </a:p>
            </p:txBody>
          </p:sp>
          <p:sp>
            <p:nvSpPr>
              <p:cNvPr id="1009" name="Rectangle 77"/>
              <p:cNvSpPr>
                <a:spLocks noChangeArrowheads="1"/>
              </p:cNvSpPr>
              <p:nvPr/>
            </p:nvSpPr>
            <p:spPr bwMode="auto">
              <a:xfrm>
                <a:off x="549"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1010" name="Rectangle 78"/>
              <p:cNvSpPr>
                <a:spLocks noChangeArrowheads="1"/>
              </p:cNvSpPr>
              <p:nvPr/>
            </p:nvSpPr>
            <p:spPr bwMode="auto">
              <a:xfrm>
                <a:off x="561"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1011" name="Rectangle 79"/>
              <p:cNvSpPr>
                <a:spLocks noChangeArrowheads="1"/>
              </p:cNvSpPr>
              <p:nvPr/>
            </p:nvSpPr>
            <p:spPr bwMode="auto">
              <a:xfrm>
                <a:off x="561" y="2297"/>
                <a:ext cx="18" cy="18"/>
              </a:xfrm>
              <a:prstGeom prst="rect">
                <a:avLst/>
              </a:prstGeom>
              <a:solidFill>
                <a:srgbClr val="008080"/>
              </a:solidFill>
              <a:ln w="9525">
                <a:solidFill>
                  <a:srgbClr val="008080"/>
                </a:solidFill>
                <a:miter lim="800000"/>
                <a:headEnd/>
                <a:tailEnd/>
              </a:ln>
            </p:spPr>
            <p:txBody>
              <a:bodyPr/>
              <a:lstStyle/>
              <a:p>
                <a:endParaRPr lang="en-US"/>
              </a:p>
            </p:txBody>
          </p:sp>
          <p:sp>
            <p:nvSpPr>
              <p:cNvPr id="1012" name="Rectangle 80"/>
              <p:cNvSpPr>
                <a:spLocks noChangeArrowheads="1"/>
              </p:cNvSpPr>
              <p:nvPr/>
            </p:nvSpPr>
            <p:spPr bwMode="auto">
              <a:xfrm>
                <a:off x="579"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1013" name="Rectangle 81"/>
              <p:cNvSpPr>
                <a:spLocks noChangeArrowheads="1"/>
              </p:cNvSpPr>
              <p:nvPr/>
            </p:nvSpPr>
            <p:spPr bwMode="auto">
              <a:xfrm>
                <a:off x="597"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1014" name="Rectangle 82"/>
              <p:cNvSpPr>
                <a:spLocks noChangeArrowheads="1"/>
              </p:cNvSpPr>
              <p:nvPr/>
            </p:nvSpPr>
            <p:spPr bwMode="auto">
              <a:xfrm>
                <a:off x="597" y="2297"/>
                <a:ext cx="24" cy="18"/>
              </a:xfrm>
              <a:prstGeom prst="rect">
                <a:avLst/>
              </a:prstGeom>
              <a:solidFill>
                <a:srgbClr val="C0C000"/>
              </a:solidFill>
              <a:ln w="9525">
                <a:solidFill>
                  <a:srgbClr val="C0C000"/>
                </a:solidFill>
                <a:miter lim="800000"/>
                <a:headEnd/>
                <a:tailEnd/>
              </a:ln>
            </p:spPr>
            <p:txBody>
              <a:bodyPr/>
              <a:lstStyle/>
              <a:p>
                <a:endParaRPr lang="en-US"/>
              </a:p>
            </p:txBody>
          </p:sp>
          <p:sp>
            <p:nvSpPr>
              <p:cNvPr id="1015" name="Rectangle 83"/>
              <p:cNvSpPr>
                <a:spLocks noChangeArrowheads="1"/>
              </p:cNvSpPr>
              <p:nvPr/>
            </p:nvSpPr>
            <p:spPr bwMode="auto">
              <a:xfrm>
                <a:off x="621"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1016" name="Rectangle 84"/>
              <p:cNvSpPr>
                <a:spLocks noChangeArrowheads="1"/>
              </p:cNvSpPr>
              <p:nvPr/>
            </p:nvSpPr>
            <p:spPr bwMode="auto">
              <a:xfrm>
                <a:off x="633"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1017" name="Rectangle 85"/>
              <p:cNvSpPr>
                <a:spLocks noChangeArrowheads="1"/>
              </p:cNvSpPr>
              <p:nvPr/>
            </p:nvSpPr>
            <p:spPr bwMode="auto">
              <a:xfrm>
                <a:off x="633" y="2297"/>
                <a:ext cx="18" cy="18"/>
              </a:xfrm>
              <a:prstGeom prst="rect">
                <a:avLst/>
              </a:prstGeom>
              <a:solidFill>
                <a:srgbClr val="008080"/>
              </a:solidFill>
              <a:ln w="9525">
                <a:solidFill>
                  <a:srgbClr val="008080"/>
                </a:solidFill>
                <a:miter lim="800000"/>
                <a:headEnd/>
                <a:tailEnd/>
              </a:ln>
            </p:spPr>
            <p:txBody>
              <a:bodyPr/>
              <a:lstStyle/>
              <a:p>
                <a:endParaRPr lang="en-US"/>
              </a:p>
            </p:txBody>
          </p:sp>
          <p:sp>
            <p:nvSpPr>
              <p:cNvPr id="1018" name="Rectangle 86"/>
              <p:cNvSpPr>
                <a:spLocks noChangeArrowheads="1"/>
              </p:cNvSpPr>
              <p:nvPr/>
            </p:nvSpPr>
            <p:spPr bwMode="auto">
              <a:xfrm>
                <a:off x="651"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1019" name="Rectangle 87"/>
              <p:cNvSpPr>
                <a:spLocks noChangeArrowheads="1"/>
              </p:cNvSpPr>
              <p:nvPr/>
            </p:nvSpPr>
            <p:spPr bwMode="auto">
              <a:xfrm>
                <a:off x="669"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1020" name="Rectangle 88"/>
              <p:cNvSpPr>
                <a:spLocks noChangeArrowheads="1"/>
              </p:cNvSpPr>
              <p:nvPr/>
            </p:nvSpPr>
            <p:spPr bwMode="auto">
              <a:xfrm>
                <a:off x="669" y="2297"/>
                <a:ext cx="24" cy="18"/>
              </a:xfrm>
              <a:prstGeom prst="rect">
                <a:avLst/>
              </a:prstGeom>
              <a:solidFill>
                <a:srgbClr val="C0C000"/>
              </a:solidFill>
              <a:ln w="9525">
                <a:solidFill>
                  <a:srgbClr val="C0C000"/>
                </a:solidFill>
                <a:miter lim="800000"/>
                <a:headEnd/>
                <a:tailEnd/>
              </a:ln>
            </p:spPr>
            <p:txBody>
              <a:bodyPr/>
              <a:lstStyle/>
              <a:p>
                <a:endParaRPr lang="en-US"/>
              </a:p>
            </p:txBody>
          </p:sp>
          <p:sp>
            <p:nvSpPr>
              <p:cNvPr id="1021" name="Rectangle 89"/>
              <p:cNvSpPr>
                <a:spLocks noChangeArrowheads="1"/>
              </p:cNvSpPr>
              <p:nvPr/>
            </p:nvSpPr>
            <p:spPr bwMode="auto">
              <a:xfrm>
                <a:off x="693"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1022" name="Rectangle 90"/>
              <p:cNvSpPr>
                <a:spLocks noChangeArrowheads="1"/>
              </p:cNvSpPr>
              <p:nvPr/>
            </p:nvSpPr>
            <p:spPr bwMode="auto">
              <a:xfrm>
                <a:off x="705"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1023" name="Rectangle 91"/>
              <p:cNvSpPr>
                <a:spLocks noChangeArrowheads="1"/>
              </p:cNvSpPr>
              <p:nvPr/>
            </p:nvSpPr>
            <p:spPr bwMode="auto">
              <a:xfrm>
                <a:off x="705" y="2297"/>
                <a:ext cx="24" cy="18"/>
              </a:xfrm>
              <a:prstGeom prst="rect">
                <a:avLst/>
              </a:prstGeom>
              <a:solidFill>
                <a:srgbClr val="008080"/>
              </a:solidFill>
              <a:ln w="9525">
                <a:solidFill>
                  <a:srgbClr val="008080"/>
                </a:solidFill>
                <a:miter lim="800000"/>
                <a:headEnd/>
                <a:tailEnd/>
              </a:ln>
            </p:spPr>
            <p:txBody>
              <a:bodyPr/>
              <a:lstStyle/>
              <a:p>
                <a:endParaRPr lang="en-US"/>
              </a:p>
            </p:txBody>
          </p:sp>
          <p:sp>
            <p:nvSpPr>
              <p:cNvPr id="1024" name="Rectangle 92"/>
              <p:cNvSpPr>
                <a:spLocks noChangeArrowheads="1"/>
              </p:cNvSpPr>
              <p:nvPr/>
            </p:nvSpPr>
            <p:spPr bwMode="auto">
              <a:xfrm>
                <a:off x="729"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1025" name="Rectangle 93"/>
              <p:cNvSpPr>
                <a:spLocks noChangeArrowheads="1"/>
              </p:cNvSpPr>
              <p:nvPr/>
            </p:nvSpPr>
            <p:spPr bwMode="auto">
              <a:xfrm>
                <a:off x="747"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1030" name="Rectangle 94"/>
              <p:cNvSpPr>
                <a:spLocks noChangeArrowheads="1"/>
              </p:cNvSpPr>
              <p:nvPr/>
            </p:nvSpPr>
            <p:spPr bwMode="auto">
              <a:xfrm>
                <a:off x="747" y="2297"/>
                <a:ext cx="24" cy="18"/>
              </a:xfrm>
              <a:prstGeom prst="rect">
                <a:avLst/>
              </a:prstGeom>
              <a:solidFill>
                <a:srgbClr val="C0C000"/>
              </a:solidFill>
              <a:ln w="9525">
                <a:solidFill>
                  <a:srgbClr val="C0C000"/>
                </a:solidFill>
                <a:miter lim="800000"/>
                <a:headEnd/>
                <a:tailEnd/>
              </a:ln>
            </p:spPr>
            <p:txBody>
              <a:bodyPr/>
              <a:lstStyle/>
              <a:p>
                <a:endParaRPr lang="en-US"/>
              </a:p>
            </p:txBody>
          </p:sp>
          <p:sp>
            <p:nvSpPr>
              <p:cNvPr id="1031" name="Rectangle 95"/>
              <p:cNvSpPr>
                <a:spLocks noChangeArrowheads="1"/>
              </p:cNvSpPr>
              <p:nvPr/>
            </p:nvSpPr>
            <p:spPr bwMode="auto">
              <a:xfrm>
                <a:off x="771"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1032" name="Rectangle 96"/>
              <p:cNvSpPr>
                <a:spLocks noChangeArrowheads="1"/>
              </p:cNvSpPr>
              <p:nvPr/>
            </p:nvSpPr>
            <p:spPr bwMode="auto">
              <a:xfrm>
                <a:off x="783"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1033" name="Rectangle 97"/>
              <p:cNvSpPr>
                <a:spLocks noChangeArrowheads="1"/>
              </p:cNvSpPr>
              <p:nvPr/>
            </p:nvSpPr>
            <p:spPr bwMode="auto">
              <a:xfrm>
                <a:off x="783" y="2297"/>
                <a:ext cx="18" cy="18"/>
              </a:xfrm>
              <a:prstGeom prst="rect">
                <a:avLst/>
              </a:prstGeom>
              <a:solidFill>
                <a:srgbClr val="008080"/>
              </a:solidFill>
              <a:ln w="9525">
                <a:solidFill>
                  <a:srgbClr val="008080"/>
                </a:solidFill>
                <a:miter lim="800000"/>
                <a:headEnd/>
                <a:tailEnd/>
              </a:ln>
            </p:spPr>
            <p:txBody>
              <a:bodyPr/>
              <a:lstStyle/>
              <a:p>
                <a:endParaRPr lang="en-US"/>
              </a:p>
            </p:txBody>
          </p:sp>
          <p:sp>
            <p:nvSpPr>
              <p:cNvPr id="1035" name="Rectangle 98"/>
              <p:cNvSpPr>
                <a:spLocks noChangeArrowheads="1"/>
              </p:cNvSpPr>
              <p:nvPr/>
            </p:nvSpPr>
            <p:spPr bwMode="auto">
              <a:xfrm>
                <a:off x="801"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1036" name="Rectangle 99"/>
              <p:cNvSpPr>
                <a:spLocks noChangeArrowheads="1"/>
              </p:cNvSpPr>
              <p:nvPr/>
            </p:nvSpPr>
            <p:spPr bwMode="auto">
              <a:xfrm>
                <a:off x="819"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1037" name="Rectangle 100"/>
              <p:cNvSpPr>
                <a:spLocks noChangeArrowheads="1"/>
              </p:cNvSpPr>
              <p:nvPr/>
            </p:nvSpPr>
            <p:spPr bwMode="auto">
              <a:xfrm>
                <a:off x="819" y="2297"/>
                <a:ext cx="24" cy="18"/>
              </a:xfrm>
              <a:prstGeom prst="rect">
                <a:avLst/>
              </a:prstGeom>
              <a:solidFill>
                <a:srgbClr val="C0C000"/>
              </a:solidFill>
              <a:ln w="9525">
                <a:solidFill>
                  <a:srgbClr val="C0C000"/>
                </a:solidFill>
                <a:miter lim="800000"/>
                <a:headEnd/>
                <a:tailEnd/>
              </a:ln>
            </p:spPr>
            <p:txBody>
              <a:bodyPr/>
              <a:lstStyle/>
              <a:p>
                <a:endParaRPr lang="en-US"/>
              </a:p>
            </p:txBody>
          </p:sp>
          <p:sp>
            <p:nvSpPr>
              <p:cNvPr id="1038" name="Rectangle 101"/>
              <p:cNvSpPr>
                <a:spLocks noChangeArrowheads="1"/>
              </p:cNvSpPr>
              <p:nvPr/>
            </p:nvSpPr>
            <p:spPr bwMode="auto">
              <a:xfrm>
                <a:off x="843"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1039" name="Rectangle 102"/>
              <p:cNvSpPr>
                <a:spLocks noChangeArrowheads="1"/>
              </p:cNvSpPr>
              <p:nvPr/>
            </p:nvSpPr>
            <p:spPr bwMode="auto">
              <a:xfrm>
                <a:off x="855"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1040" name="Rectangle 103"/>
              <p:cNvSpPr>
                <a:spLocks noChangeArrowheads="1"/>
              </p:cNvSpPr>
              <p:nvPr/>
            </p:nvSpPr>
            <p:spPr bwMode="auto">
              <a:xfrm>
                <a:off x="855" y="2297"/>
                <a:ext cx="18" cy="18"/>
              </a:xfrm>
              <a:prstGeom prst="rect">
                <a:avLst/>
              </a:prstGeom>
              <a:solidFill>
                <a:srgbClr val="008080"/>
              </a:solidFill>
              <a:ln w="9525">
                <a:solidFill>
                  <a:srgbClr val="008080"/>
                </a:solidFill>
                <a:miter lim="800000"/>
                <a:headEnd/>
                <a:tailEnd/>
              </a:ln>
            </p:spPr>
            <p:txBody>
              <a:bodyPr/>
              <a:lstStyle/>
              <a:p>
                <a:endParaRPr lang="en-US"/>
              </a:p>
            </p:txBody>
          </p:sp>
          <p:sp>
            <p:nvSpPr>
              <p:cNvPr id="1041" name="Rectangle 104"/>
              <p:cNvSpPr>
                <a:spLocks noChangeArrowheads="1"/>
              </p:cNvSpPr>
              <p:nvPr/>
            </p:nvSpPr>
            <p:spPr bwMode="auto">
              <a:xfrm>
                <a:off x="873"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1042" name="Rectangle 105"/>
              <p:cNvSpPr>
                <a:spLocks noChangeArrowheads="1"/>
              </p:cNvSpPr>
              <p:nvPr/>
            </p:nvSpPr>
            <p:spPr bwMode="auto">
              <a:xfrm>
                <a:off x="891"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1043" name="Rectangle 106"/>
              <p:cNvSpPr>
                <a:spLocks noChangeArrowheads="1"/>
              </p:cNvSpPr>
              <p:nvPr/>
            </p:nvSpPr>
            <p:spPr bwMode="auto">
              <a:xfrm>
                <a:off x="891" y="2297"/>
                <a:ext cx="24" cy="18"/>
              </a:xfrm>
              <a:prstGeom prst="rect">
                <a:avLst/>
              </a:prstGeom>
              <a:solidFill>
                <a:srgbClr val="C0C000"/>
              </a:solidFill>
              <a:ln w="9525">
                <a:solidFill>
                  <a:srgbClr val="C0C000"/>
                </a:solidFill>
                <a:miter lim="800000"/>
                <a:headEnd/>
                <a:tailEnd/>
              </a:ln>
            </p:spPr>
            <p:txBody>
              <a:bodyPr/>
              <a:lstStyle/>
              <a:p>
                <a:endParaRPr lang="en-US"/>
              </a:p>
            </p:txBody>
          </p:sp>
          <p:sp>
            <p:nvSpPr>
              <p:cNvPr id="1044" name="Rectangle 107"/>
              <p:cNvSpPr>
                <a:spLocks noChangeArrowheads="1"/>
              </p:cNvSpPr>
              <p:nvPr/>
            </p:nvSpPr>
            <p:spPr bwMode="auto">
              <a:xfrm>
                <a:off x="915"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1045" name="Rectangle 108"/>
              <p:cNvSpPr>
                <a:spLocks noChangeArrowheads="1"/>
              </p:cNvSpPr>
              <p:nvPr/>
            </p:nvSpPr>
            <p:spPr bwMode="auto">
              <a:xfrm>
                <a:off x="927"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1046" name="Rectangle 109"/>
              <p:cNvSpPr>
                <a:spLocks noChangeArrowheads="1"/>
              </p:cNvSpPr>
              <p:nvPr/>
            </p:nvSpPr>
            <p:spPr bwMode="auto">
              <a:xfrm>
                <a:off x="927" y="2297"/>
                <a:ext cx="18" cy="18"/>
              </a:xfrm>
              <a:prstGeom prst="rect">
                <a:avLst/>
              </a:prstGeom>
              <a:solidFill>
                <a:srgbClr val="008080"/>
              </a:solidFill>
              <a:ln w="9525">
                <a:solidFill>
                  <a:srgbClr val="008080"/>
                </a:solidFill>
                <a:miter lim="800000"/>
                <a:headEnd/>
                <a:tailEnd/>
              </a:ln>
            </p:spPr>
            <p:txBody>
              <a:bodyPr/>
              <a:lstStyle/>
              <a:p>
                <a:endParaRPr lang="en-US"/>
              </a:p>
            </p:txBody>
          </p:sp>
          <p:sp>
            <p:nvSpPr>
              <p:cNvPr id="1047" name="Rectangle 110"/>
              <p:cNvSpPr>
                <a:spLocks noChangeArrowheads="1"/>
              </p:cNvSpPr>
              <p:nvPr/>
            </p:nvSpPr>
            <p:spPr bwMode="auto">
              <a:xfrm>
                <a:off x="945"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1048" name="Rectangle 111"/>
              <p:cNvSpPr>
                <a:spLocks noChangeArrowheads="1"/>
              </p:cNvSpPr>
              <p:nvPr/>
            </p:nvSpPr>
            <p:spPr bwMode="auto">
              <a:xfrm>
                <a:off x="963"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1049" name="Rectangle 112"/>
              <p:cNvSpPr>
                <a:spLocks noChangeArrowheads="1"/>
              </p:cNvSpPr>
              <p:nvPr/>
            </p:nvSpPr>
            <p:spPr bwMode="auto">
              <a:xfrm>
                <a:off x="963" y="2297"/>
                <a:ext cx="24" cy="18"/>
              </a:xfrm>
              <a:prstGeom prst="rect">
                <a:avLst/>
              </a:prstGeom>
              <a:solidFill>
                <a:srgbClr val="C0C000"/>
              </a:solidFill>
              <a:ln w="9525">
                <a:solidFill>
                  <a:srgbClr val="C0C000"/>
                </a:solidFill>
                <a:miter lim="800000"/>
                <a:headEnd/>
                <a:tailEnd/>
              </a:ln>
            </p:spPr>
            <p:txBody>
              <a:bodyPr/>
              <a:lstStyle/>
              <a:p>
                <a:endParaRPr lang="en-US"/>
              </a:p>
            </p:txBody>
          </p:sp>
          <p:sp>
            <p:nvSpPr>
              <p:cNvPr id="1050" name="Rectangle 113"/>
              <p:cNvSpPr>
                <a:spLocks noChangeArrowheads="1"/>
              </p:cNvSpPr>
              <p:nvPr/>
            </p:nvSpPr>
            <p:spPr bwMode="auto">
              <a:xfrm>
                <a:off x="987"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1051" name="Rectangle 114"/>
              <p:cNvSpPr>
                <a:spLocks noChangeArrowheads="1"/>
              </p:cNvSpPr>
              <p:nvPr/>
            </p:nvSpPr>
            <p:spPr bwMode="auto">
              <a:xfrm>
                <a:off x="999"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1052" name="Rectangle 115"/>
              <p:cNvSpPr>
                <a:spLocks noChangeArrowheads="1"/>
              </p:cNvSpPr>
              <p:nvPr/>
            </p:nvSpPr>
            <p:spPr bwMode="auto">
              <a:xfrm>
                <a:off x="999" y="2297"/>
                <a:ext cx="24" cy="18"/>
              </a:xfrm>
              <a:prstGeom prst="rect">
                <a:avLst/>
              </a:prstGeom>
              <a:solidFill>
                <a:srgbClr val="008080"/>
              </a:solidFill>
              <a:ln w="9525">
                <a:solidFill>
                  <a:srgbClr val="008080"/>
                </a:solidFill>
                <a:miter lim="800000"/>
                <a:headEnd/>
                <a:tailEnd/>
              </a:ln>
            </p:spPr>
            <p:txBody>
              <a:bodyPr/>
              <a:lstStyle/>
              <a:p>
                <a:endParaRPr lang="en-US"/>
              </a:p>
            </p:txBody>
          </p:sp>
          <p:sp>
            <p:nvSpPr>
              <p:cNvPr id="1053" name="Rectangle 116"/>
              <p:cNvSpPr>
                <a:spLocks noChangeArrowheads="1"/>
              </p:cNvSpPr>
              <p:nvPr/>
            </p:nvSpPr>
            <p:spPr bwMode="auto">
              <a:xfrm>
                <a:off x="1023"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1054" name="Rectangle 117"/>
              <p:cNvSpPr>
                <a:spLocks noChangeArrowheads="1"/>
              </p:cNvSpPr>
              <p:nvPr/>
            </p:nvSpPr>
            <p:spPr bwMode="auto">
              <a:xfrm>
                <a:off x="1041"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1055" name="Rectangle 118"/>
              <p:cNvSpPr>
                <a:spLocks noChangeArrowheads="1"/>
              </p:cNvSpPr>
              <p:nvPr/>
            </p:nvSpPr>
            <p:spPr bwMode="auto">
              <a:xfrm>
                <a:off x="1041" y="2297"/>
                <a:ext cx="24" cy="18"/>
              </a:xfrm>
              <a:prstGeom prst="rect">
                <a:avLst/>
              </a:prstGeom>
              <a:solidFill>
                <a:srgbClr val="C0C000"/>
              </a:solidFill>
              <a:ln w="9525">
                <a:solidFill>
                  <a:srgbClr val="C0C000"/>
                </a:solidFill>
                <a:miter lim="800000"/>
                <a:headEnd/>
                <a:tailEnd/>
              </a:ln>
            </p:spPr>
            <p:txBody>
              <a:bodyPr/>
              <a:lstStyle/>
              <a:p>
                <a:endParaRPr lang="en-US"/>
              </a:p>
            </p:txBody>
          </p:sp>
          <p:sp>
            <p:nvSpPr>
              <p:cNvPr id="1056" name="Rectangle 119"/>
              <p:cNvSpPr>
                <a:spLocks noChangeArrowheads="1"/>
              </p:cNvSpPr>
              <p:nvPr/>
            </p:nvSpPr>
            <p:spPr bwMode="auto">
              <a:xfrm>
                <a:off x="1065"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1057" name="Rectangle 120"/>
              <p:cNvSpPr>
                <a:spLocks noChangeArrowheads="1"/>
              </p:cNvSpPr>
              <p:nvPr/>
            </p:nvSpPr>
            <p:spPr bwMode="auto">
              <a:xfrm>
                <a:off x="1077"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1058" name="Rectangle 121"/>
              <p:cNvSpPr>
                <a:spLocks noChangeArrowheads="1"/>
              </p:cNvSpPr>
              <p:nvPr/>
            </p:nvSpPr>
            <p:spPr bwMode="auto">
              <a:xfrm>
                <a:off x="1077" y="2297"/>
                <a:ext cx="18" cy="18"/>
              </a:xfrm>
              <a:prstGeom prst="rect">
                <a:avLst/>
              </a:prstGeom>
              <a:solidFill>
                <a:srgbClr val="008080"/>
              </a:solidFill>
              <a:ln w="9525">
                <a:solidFill>
                  <a:srgbClr val="008080"/>
                </a:solidFill>
                <a:miter lim="800000"/>
                <a:headEnd/>
                <a:tailEnd/>
              </a:ln>
            </p:spPr>
            <p:txBody>
              <a:bodyPr/>
              <a:lstStyle/>
              <a:p>
                <a:endParaRPr lang="en-US"/>
              </a:p>
            </p:txBody>
          </p:sp>
          <p:sp>
            <p:nvSpPr>
              <p:cNvPr id="1059" name="Rectangle 122"/>
              <p:cNvSpPr>
                <a:spLocks noChangeArrowheads="1"/>
              </p:cNvSpPr>
              <p:nvPr/>
            </p:nvSpPr>
            <p:spPr bwMode="auto">
              <a:xfrm>
                <a:off x="1095"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1060" name="Rectangle 123"/>
              <p:cNvSpPr>
                <a:spLocks noChangeArrowheads="1"/>
              </p:cNvSpPr>
              <p:nvPr/>
            </p:nvSpPr>
            <p:spPr bwMode="auto">
              <a:xfrm>
                <a:off x="1113"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1061" name="Rectangle 124"/>
              <p:cNvSpPr>
                <a:spLocks noChangeArrowheads="1"/>
              </p:cNvSpPr>
              <p:nvPr/>
            </p:nvSpPr>
            <p:spPr bwMode="auto">
              <a:xfrm>
                <a:off x="1113" y="2297"/>
                <a:ext cx="24" cy="18"/>
              </a:xfrm>
              <a:prstGeom prst="rect">
                <a:avLst/>
              </a:prstGeom>
              <a:solidFill>
                <a:srgbClr val="C0C000"/>
              </a:solidFill>
              <a:ln w="9525">
                <a:solidFill>
                  <a:srgbClr val="C0C000"/>
                </a:solidFill>
                <a:miter lim="800000"/>
                <a:headEnd/>
                <a:tailEnd/>
              </a:ln>
            </p:spPr>
            <p:txBody>
              <a:bodyPr/>
              <a:lstStyle/>
              <a:p>
                <a:endParaRPr lang="en-US"/>
              </a:p>
            </p:txBody>
          </p:sp>
          <p:sp>
            <p:nvSpPr>
              <p:cNvPr id="1062" name="Rectangle 125"/>
              <p:cNvSpPr>
                <a:spLocks noChangeArrowheads="1"/>
              </p:cNvSpPr>
              <p:nvPr/>
            </p:nvSpPr>
            <p:spPr bwMode="auto">
              <a:xfrm>
                <a:off x="1137"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1063" name="Rectangle 126"/>
              <p:cNvSpPr>
                <a:spLocks noChangeArrowheads="1"/>
              </p:cNvSpPr>
              <p:nvPr/>
            </p:nvSpPr>
            <p:spPr bwMode="auto">
              <a:xfrm>
                <a:off x="1149"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1064" name="Rectangle 127"/>
              <p:cNvSpPr>
                <a:spLocks noChangeArrowheads="1"/>
              </p:cNvSpPr>
              <p:nvPr/>
            </p:nvSpPr>
            <p:spPr bwMode="auto">
              <a:xfrm>
                <a:off x="1149" y="2297"/>
                <a:ext cx="18" cy="18"/>
              </a:xfrm>
              <a:prstGeom prst="rect">
                <a:avLst/>
              </a:prstGeom>
              <a:solidFill>
                <a:srgbClr val="008080"/>
              </a:solidFill>
              <a:ln w="9525">
                <a:solidFill>
                  <a:srgbClr val="008080"/>
                </a:solidFill>
                <a:miter lim="800000"/>
                <a:headEnd/>
                <a:tailEnd/>
              </a:ln>
            </p:spPr>
            <p:txBody>
              <a:bodyPr/>
              <a:lstStyle/>
              <a:p>
                <a:endParaRPr lang="en-US"/>
              </a:p>
            </p:txBody>
          </p:sp>
          <p:sp>
            <p:nvSpPr>
              <p:cNvPr id="1065" name="Rectangle 128"/>
              <p:cNvSpPr>
                <a:spLocks noChangeArrowheads="1"/>
              </p:cNvSpPr>
              <p:nvPr/>
            </p:nvSpPr>
            <p:spPr bwMode="auto">
              <a:xfrm>
                <a:off x="1167"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1066" name="Rectangle 129"/>
              <p:cNvSpPr>
                <a:spLocks noChangeArrowheads="1"/>
              </p:cNvSpPr>
              <p:nvPr/>
            </p:nvSpPr>
            <p:spPr bwMode="auto">
              <a:xfrm>
                <a:off x="1185"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1067" name="Rectangle 130"/>
              <p:cNvSpPr>
                <a:spLocks noChangeArrowheads="1"/>
              </p:cNvSpPr>
              <p:nvPr/>
            </p:nvSpPr>
            <p:spPr bwMode="auto">
              <a:xfrm>
                <a:off x="1185" y="2297"/>
                <a:ext cx="24" cy="18"/>
              </a:xfrm>
              <a:prstGeom prst="rect">
                <a:avLst/>
              </a:prstGeom>
              <a:solidFill>
                <a:srgbClr val="C0C000"/>
              </a:solidFill>
              <a:ln w="9525">
                <a:solidFill>
                  <a:srgbClr val="C0C000"/>
                </a:solidFill>
                <a:miter lim="800000"/>
                <a:headEnd/>
                <a:tailEnd/>
              </a:ln>
            </p:spPr>
            <p:txBody>
              <a:bodyPr/>
              <a:lstStyle/>
              <a:p>
                <a:endParaRPr lang="en-US"/>
              </a:p>
            </p:txBody>
          </p:sp>
          <p:sp>
            <p:nvSpPr>
              <p:cNvPr id="1068" name="Rectangle 131"/>
              <p:cNvSpPr>
                <a:spLocks noChangeArrowheads="1"/>
              </p:cNvSpPr>
              <p:nvPr/>
            </p:nvSpPr>
            <p:spPr bwMode="auto">
              <a:xfrm>
                <a:off x="1209"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1069" name="Rectangle 132"/>
              <p:cNvSpPr>
                <a:spLocks noChangeArrowheads="1"/>
              </p:cNvSpPr>
              <p:nvPr/>
            </p:nvSpPr>
            <p:spPr bwMode="auto">
              <a:xfrm>
                <a:off x="1221"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1070" name="Rectangle 133"/>
              <p:cNvSpPr>
                <a:spLocks noChangeArrowheads="1"/>
              </p:cNvSpPr>
              <p:nvPr/>
            </p:nvSpPr>
            <p:spPr bwMode="auto">
              <a:xfrm>
                <a:off x="1221" y="2297"/>
                <a:ext cx="18" cy="18"/>
              </a:xfrm>
              <a:prstGeom prst="rect">
                <a:avLst/>
              </a:prstGeom>
              <a:solidFill>
                <a:srgbClr val="008080"/>
              </a:solidFill>
              <a:ln w="9525">
                <a:solidFill>
                  <a:srgbClr val="008080"/>
                </a:solidFill>
                <a:miter lim="800000"/>
                <a:headEnd/>
                <a:tailEnd/>
              </a:ln>
            </p:spPr>
            <p:txBody>
              <a:bodyPr/>
              <a:lstStyle/>
              <a:p>
                <a:endParaRPr lang="en-US"/>
              </a:p>
            </p:txBody>
          </p:sp>
          <p:sp>
            <p:nvSpPr>
              <p:cNvPr id="1071" name="Rectangle 134"/>
              <p:cNvSpPr>
                <a:spLocks noChangeArrowheads="1"/>
              </p:cNvSpPr>
              <p:nvPr/>
            </p:nvSpPr>
            <p:spPr bwMode="auto">
              <a:xfrm>
                <a:off x="1239"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1072" name="Rectangle 135"/>
              <p:cNvSpPr>
                <a:spLocks noChangeArrowheads="1"/>
              </p:cNvSpPr>
              <p:nvPr/>
            </p:nvSpPr>
            <p:spPr bwMode="auto">
              <a:xfrm>
                <a:off x="1257"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1073" name="Rectangle 136"/>
              <p:cNvSpPr>
                <a:spLocks noChangeArrowheads="1"/>
              </p:cNvSpPr>
              <p:nvPr/>
            </p:nvSpPr>
            <p:spPr bwMode="auto">
              <a:xfrm>
                <a:off x="1257" y="2297"/>
                <a:ext cx="24" cy="18"/>
              </a:xfrm>
              <a:prstGeom prst="rect">
                <a:avLst/>
              </a:prstGeom>
              <a:solidFill>
                <a:srgbClr val="C0C000"/>
              </a:solidFill>
              <a:ln w="9525">
                <a:solidFill>
                  <a:srgbClr val="C0C000"/>
                </a:solidFill>
                <a:miter lim="800000"/>
                <a:headEnd/>
                <a:tailEnd/>
              </a:ln>
            </p:spPr>
            <p:txBody>
              <a:bodyPr/>
              <a:lstStyle/>
              <a:p>
                <a:endParaRPr lang="en-US"/>
              </a:p>
            </p:txBody>
          </p:sp>
          <p:sp>
            <p:nvSpPr>
              <p:cNvPr id="1074" name="Rectangle 137"/>
              <p:cNvSpPr>
                <a:spLocks noChangeArrowheads="1"/>
              </p:cNvSpPr>
              <p:nvPr/>
            </p:nvSpPr>
            <p:spPr bwMode="auto">
              <a:xfrm>
                <a:off x="1281"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1075" name="Rectangle 138"/>
              <p:cNvSpPr>
                <a:spLocks noChangeArrowheads="1"/>
              </p:cNvSpPr>
              <p:nvPr/>
            </p:nvSpPr>
            <p:spPr bwMode="auto">
              <a:xfrm>
                <a:off x="1293"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1076" name="Rectangle 139"/>
              <p:cNvSpPr>
                <a:spLocks noChangeArrowheads="1"/>
              </p:cNvSpPr>
              <p:nvPr/>
            </p:nvSpPr>
            <p:spPr bwMode="auto">
              <a:xfrm>
                <a:off x="1293" y="2297"/>
                <a:ext cx="24" cy="18"/>
              </a:xfrm>
              <a:prstGeom prst="rect">
                <a:avLst/>
              </a:prstGeom>
              <a:solidFill>
                <a:srgbClr val="008080"/>
              </a:solidFill>
              <a:ln w="9525">
                <a:solidFill>
                  <a:srgbClr val="008080"/>
                </a:solidFill>
                <a:miter lim="800000"/>
                <a:headEnd/>
                <a:tailEnd/>
              </a:ln>
            </p:spPr>
            <p:txBody>
              <a:bodyPr/>
              <a:lstStyle/>
              <a:p>
                <a:endParaRPr lang="en-US"/>
              </a:p>
            </p:txBody>
          </p:sp>
          <p:sp>
            <p:nvSpPr>
              <p:cNvPr id="1077" name="Rectangle 140"/>
              <p:cNvSpPr>
                <a:spLocks noChangeArrowheads="1"/>
              </p:cNvSpPr>
              <p:nvPr/>
            </p:nvSpPr>
            <p:spPr bwMode="auto">
              <a:xfrm>
                <a:off x="1317"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1078" name="Rectangle 141"/>
              <p:cNvSpPr>
                <a:spLocks noChangeArrowheads="1"/>
              </p:cNvSpPr>
              <p:nvPr/>
            </p:nvSpPr>
            <p:spPr bwMode="auto">
              <a:xfrm>
                <a:off x="1335"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1079" name="Rectangle 142"/>
              <p:cNvSpPr>
                <a:spLocks noChangeArrowheads="1"/>
              </p:cNvSpPr>
              <p:nvPr/>
            </p:nvSpPr>
            <p:spPr bwMode="auto">
              <a:xfrm>
                <a:off x="1335" y="2297"/>
                <a:ext cx="24" cy="18"/>
              </a:xfrm>
              <a:prstGeom prst="rect">
                <a:avLst/>
              </a:prstGeom>
              <a:solidFill>
                <a:srgbClr val="C0C000"/>
              </a:solidFill>
              <a:ln w="9525">
                <a:solidFill>
                  <a:srgbClr val="C0C000"/>
                </a:solidFill>
                <a:miter lim="800000"/>
                <a:headEnd/>
                <a:tailEnd/>
              </a:ln>
            </p:spPr>
            <p:txBody>
              <a:bodyPr/>
              <a:lstStyle/>
              <a:p>
                <a:endParaRPr lang="en-US"/>
              </a:p>
            </p:txBody>
          </p:sp>
          <p:sp>
            <p:nvSpPr>
              <p:cNvPr id="1080" name="Rectangle 143"/>
              <p:cNvSpPr>
                <a:spLocks noChangeArrowheads="1"/>
              </p:cNvSpPr>
              <p:nvPr/>
            </p:nvSpPr>
            <p:spPr bwMode="auto">
              <a:xfrm>
                <a:off x="1359"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1081" name="Rectangle 144"/>
              <p:cNvSpPr>
                <a:spLocks noChangeArrowheads="1"/>
              </p:cNvSpPr>
              <p:nvPr/>
            </p:nvSpPr>
            <p:spPr bwMode="auto">
              <a:xfrm>
                <a:off x="1371"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1082" name="Rectangle 145"/>
              <p:cNvSpPr>
                <a:spLocks noChangeArrowheads="1"/>
              </p:cNvSpPr>
              <p:nvPr/>
            </p:nvSpPr>
            <p:spPr bwMode="auto">
              <a:xfrm>
                <a:off x="1371" y="2297"/>
                <a:ext cx="18" cy="18"/>
              </a:xfrm>
              <a:prstGeom prst="rect">
                <a:avLst/>
              </a:prstGeom>
              <a:solidFill>
                <a:srgbClr val="008080"/>
              </a:solidFill>
              <a:ln w="9525">
                <a:solidFill>
                  <a:srgbClr val="008080"/>
                </a:solidFill>
                <a:miter lim="800000"/>
                <a:headEnd/>
                <a:tailEnd/>
              </a:ln>
            </p:spPr>
            <p:txBody>
              <a:bodyPr/>
              <a:lstStyle/>
              <a:p>
                <a:endParaRPr lang="en-US"/>
              </a:p>
            </p:txBody>
          </p:sp>
          <p:sp>
            <p:nvSpPr>
              <p:cNvPr id="1083" name="Rectangle 146"/>
              <p:cNvSpPr>
                <a:spLocks noChangeArrowheads="1"/>
              </p:cNvSpPr>
              <p:nvPr/>
            </p:nvSpPr>
            <p:spPr bwMode="auto">
              <a:xfrm>
                <a:off x="1389"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1084" name="Rectangle 147"/>
              <p:cNvSpPr>
                <a:spLocks noChangeArrowheads="1"/>
              </p:cNvSpPr>
              <p:nvPr/>
            </p:nvSpPr>
            <p:spPr bwMode="auto">
              <a:xfrm>
                <a:off x="1407"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1085" name="Rectangle 148"/>
              <p:cNvSpPr>
                <a:spLocks noChangeArrowheads="1"/>
              </p:cNvSpPr>
              <p:nvPr/>
            </p:nvSpPr>
            <p:spPr bwMode="auto">
              <a:xfrm>
                <a:off x="1407" y="2297"/>
                <a:ext cx="24" cy="18"/>
              </a:xfrm>
              <a:prstGeom prst="rect">
                <a:avLst/>
              </a:prstGeom>
              <a:solidFill>
                <a:srgbClr val="C0C000"/>
              </a:solidFill>
              <a:ln w="9525">
                <a:solidFill>
                  <a:srgbClr val="C0C000"/>
                </a:solidFill>
                <a:miter lim="800000"/>
                <a:headEnd/>
                <a:tailEnd/>
              </a:ln>
            </p:spPr>
            <p:txBody>
              <a:bodyPr/>
              <a:lstStyle/>
              <a:p>
                <a:endParaRPr lang="en-US"/>
              </a:p>
            </p:txBody>
          </p:sp>
          <p:sp>
            <p:nvSpPr>
              <p:cNvPr id="1086" name="Rectangle 149"/>
              <p:cNvSpPr>
                <a:spLocks noChangeArrowheads="1"/>
              </p:cNvSpPr>
              <p:nvPr/>
            </p:nvSpPr>
            <p:spPr bwMode="auto">
              <a:xfrm>
                <a:off x="1431"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1087" name="Rectangle 150"/>
              <p:cNvSpPr>
                <a:spLocks noChangeArrowheads="1"/>
              </p:cNvSpPr>
              <p:nvPr/>
            </p:nvSpPr>
            <p:spPr bwMode="auto">
              <a:xfrm>
                <a:off x="1443"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1088" name="Rectangle 151"/>
              <p:cNvSpPr>
                <a:spLocks noChangeArrowheads="1"/>
              </p:cNvSpPr>
              <p:nvPr/>
            </p:nvSpPr>
            <p:spPr bwMode="auto">
              <a:xfrm>
                <a:off x="1443" y="2297"/>
                <a:ext cx="18" cy="18"/>
              </a:xfrm>
              <a:prstGeom prst="rect">
                <a:avLst/>
              </a:prstGeom>
              <a:solidFill>
                <a:srgbClr val="008080"/>
              </a:solidFill>
              <a:ln w="9525">
                <a:solidFill>
                  <a:srgbClr val="008080"/>
                </a:solidFill>
                <a:miter lim="800000"/>
                <a:headEnd/>
                <a:tailEnd/>
              </a:ln>
            </p:spPr>
            <p:txBody>
              <a:bodyPr/>
              <a:lstStyle/>
              <a:p>
                <a:endParaRPr lang="en-US"/>
              </a:p>
            </p:txBody>
          </p:sp>
          <p:sp>
            <p:nvSpPr>
              <p:cNvPr id="1089" name="Rectangle 152"/>
              <p:cNvSpPr>
                <a:spLocks noChangeArrowheads="1"/>
              </p:cNvSpPr>
              <p:nvPr/>
            </p:nvSpPr>
            <p:spPr bwMode="auto">
              <a:xfrm>
                <a:off x="1461"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1090" name="Rectangle 153"/>
              <p:cNvSpPr>
                <a:spLocks noChangeArrowheads="1"/>
              </p:cNvSpPr>
              <p:nvPr/>
            </p:nvSpPr>
            <p:spPr bwMode="auto">
              <a:xfrm>
                <a:off x="1479"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1091" name="Rectangle 154"/>
              <p:cNvSpPr>
                <a:spLocks noChangeArrowheads="1"/>
              </p:cNvSpPr>
              <p:nvPr/>
            </p:nvSpPr>
            <p:spPr bwMode="auto">
              <a:xfrm>
                <a:off x="1479" y="2297"/>
                <a:ext cx="24" cy="18"/>
              </a:xfrm>
              <a:prstGeom prst="rect">
                <a:avLst/>
              </a:prstGeom>
              <a:solidFill>
                <a:srgbClr val="C0C000"/>
              </a:solidFill>
              <a:ln w="9525">
                <a:solidFill>
                  <a:srgbClr val="C0C000"/>
                </a:solidFill>
                <a:miter lim="800000"/>
                <a:headEnd/>
                <a:tailEnd/>
              </a:ln>
            </p:spPr>
            <p:txBody>
              <a:bodyPr/>
              <a:lstStyle/>
              <a:p>
                <a:endParaRPr lang="en-US"/>
              </a:p>
            </p:txBody>
          </p:sp>
          <p:sp>
            <p:nvSpPr>
              <p:cNvPr id="1092" name="Rectangle 155"/>
              <p:cNvSpPr>
                <a:spLocks noChangeArrowheads="1"/>
              </p:cNvSpPr>
              <p:nvPr/>
            </p:nvSpPr>
            <p:spPr bwMode="auto">
              <a:xfrm>
                <a:off x="1503"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1093" name="Rectangle 156"/>
              <p:cNvSpPr>
                <a:spLocks noChangeArrowheads="1"/>
              </p:cNvSpPr>
              <p:nvPr/>
            </p:nvSpPr>
            <p:spPr bwMode="auto">
              <a:xfrm>
                <a:off x="1515"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1094" name="Rectangle 157"/>
              <p:cNvSpPr>
                <a:spLocks noChangeArrowheads="1"/>
              </p:cNvSpPr>
              <p:nvPr/>
            </p:nvSpPr>
            <p:spPr bwMode="auto">
              <a:xfrm>
                <a:off x="1515" y="2297"/>
                <a:ext cx="18" cy="18"/>
              </a:xfrm>
              <a:prstGeom prst="rect">
                <a:avLst/>
              </a:prstGeom>
              <a:solidFill>
                <a:srgbClr val="008080"/>
              </a:solidFill>
              <a:ln w="9525">
                <a:solidFill>
                  <a:srgbClr val="008080"/>
                </a:solidFill>
                <a:miter lim="800000"/>
                <a:headEnd/>
                <a:tailEnd/>
              </a:ln>
            </p:spPr>
            <p:txBody>
              <a:bodyPr/>
              <a:lstStyle/>
              <a:p>
                <a:endParaRPr lang="en-US"/>
              </a:p>
            </p:txBody>
          </p:sp>
          <p:sp>
            <p:nvSpPr>
              <p:cNvPr id="1095" name="Rectangle 158"/>
              <p:cNvSpPr>
                <a:spLocks noChangeArrowheads="1"/>
              </p:cNvSpPr>
              <p:nvPr/>
            </p:nvSpPr>
            <p:spPr bwMode="auto">
              <a:xfrm>
                <a:off x="1533"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1096" name="Rectangle 159"/>
              <p:cNvSpPr>
                <a:spLocks noChangeArrowheads="1"/>
              </p:cNvSpPr>
              <p:nvPr/>
            </p:nvSpPr>
            <p:spPr bwMode="auto">
              <a:xfrm>
                <a:off x="1551"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1097" name="Rectangle 160"/>
              <p:cNvSpPr>
                <a:spLocks noChangeArrowheads="1"/>
              </p:cNvSpPr>
              <p:nvPr/>
            </p:nvSpPr>
            <p:spPr bwMode="auto">
              <a:xfrm>
                <a:off x="1551" y="2297"/>
                <a:ext cx="24" cy="18"/>
              </a:xfrm>
              <a:prstGeom prst="rect">
                <a:avLst/>
              </a:prstGeom>
              <a:solidFill>
                <a:srgbClr val="C0C000"/>
              </a:solidFill>
              <a:ln w="9525">
                <a:solidFill>
                  <a:srgbClr val="C0C000"/>
                </a:solidFill>
                <a:miter lim="800000"/>
                <a:headEnd/>
                <a:tailEnd/>
              </a:ln>
            </p:spPr>
            <p:txBody>
              <a:bodyPr/>
              <a:lstStyle/>
              <a:p>
                <a:endParaRPr lang="en-US"/>
              </a:p>
            </p:txBody>
          </p:sp>
          <p:sp>
            <p:nvSpPr>
              <p:cNvPr id="1098" name="Rectangle 161"/>
              <p:cNvSpPr>
                <a:spLocks noChangeArrowheads="1"/>
              </p:cNvSpPr>
              <p:nvPr/>
            </p:nvSpPr>
            <p:spPr bwMode="auto">
              <a:xfrm>
                <a:off x="1575"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1099" name="Rectangle 162"/>
              <p:cNvSpPr>
                <a:spLocks noChangeArrowheads="1"/>
              </p:cNvSpPr>
              <p:nvPr/>
            </p:nvSpPr>
            <p:spPr bwMode="auto">
              <a:xfrm>
                <a:off x="1587"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1100" name="Rectangle 163"/>
              <p:cNvSpPr>
                <a:spLocks noChangeArrowheads="1"/>
              </p:cNvSpPr>
              <p:nvPr/>
            </p:nvSpPr>
            <p:spPr bwMode="auto">
              <a:xfrm>
                <a:off x="1587" y="2297"/>
                <a:ext cx="24" cy="18"/>
              </a:xfrm>
              <a:prstGeom prst="rect">
                <a:avLst/>
              </a:prstGeom>
              <a:solidFill>
                <a:srgbClr val="008080"/>
              </a:solidFill>
              <a:ln w="9525">
                <a:solidFill>
                  <a:srgbClr val="008080"/>
                </a:solidFill>
                <a:miter lim="800000"/>
                <a:headEnd/>
                <a:tailEnd/>
              </a:ln>
            </p:spPr>
            <p:txBody>
              <a:bodyPr/>
              <a:lstStyle/>
              <a:p>
                <a:endParaRPr lang="en-US"/>
              </a:p>
            </p:txBody>
          </p:sp>
          <p:sp>
            <p:nvSpPr>
              <p:cNvPr id="1101" name="Rectangle 164"/>
              <p:cNvSpPr>
                <a:spLocks noChangeArrowheads="1"/>
              </p:cNvSpPr>
              <p:nvPr/>
            </p:nvSpPr>
            <p:spPr bwMode="auto">
              <a:xfrm>
                <a:off x="1611"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1102" name="Rectangle 165"/>
              <p:cNvSpPr>
                <a:spLocks noChangeArrowheads="1"/>
              </p:cNvSpPr>
              <p:nvPr/>
            </p:nvSpPr>
            <p:spPr bwMode="auto">
              <a:xfrm>
                <a:off x="1629"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1103" name="Rectangle 166"/>
              <p:cNvSpPr>
                <a:spLocks noChangeArrowheads="1"/>
              </p:cNvSpPr>
              <p:nvPr/>
            </p:nvSpPr>
            <p:spPr bwMode="auto">
              <a:xfrm>
                <a:off x="1629" y="2297"/>
                <a:ext cx="24" cy="18"/>
              </a:xfrm>
              <a:prstGeom prst="rect">
                <a:avLst/>
              </a:prstGeom>
              <a:solidFill>
                <a:srgbClr val="C0C000"/>
              </a:solidFill>
              <a:ln w="9525">
                <a:solidFill>
                  <a:srgbClr val="C0C000"/>
                </a:solidFill>
                <a:miter lim="800000"/>
                <a:headEnd/>
                <a:tailEnd/>
              </a:ln>
            </p:spPr>
            <p:txBody>
              <a:bodyPr/>
              <a:lstStyle/>
              <a:p>
                <a:endParaRPr lang="en-US"/>
              </a:p>
            </p:txBody>
          </p:sp>
          <p:sp>
            <p:nvSpPr>
              <p:cNvPr id="1104" name="Rectangle 167"/>
              <p:cNvSpPr>
                <a:spLocks noChangeArrowheads="1"/>
              </p:cNvSpPr>
              <p:nvPr/>
            </p:nvSpPr>
            <p:spPr bwMode="auto">
              <a:xfrm>
                <a:off x="1653"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1105" name="Rectangle 168"/>
              <p:cNvSpPr>
                <a:spLocks noChangeArrowheads="1"/>
              </p:cNvSpPr>
              <p:nvPr/>
            </p:nvSpPr>
            <p:spPr bwMode="auto">
              <a:xfrm>
                <a:off x="1665"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1106" name="Rectangle 169"/>
              <p:cNvSpPr>
                <a:spLocks noChangeArrowheads="1"/>
              </p:cNvSpPr>
              <p:nvPr/>
            </p:nvSpPr>
            <p:spPr bwMode="auto">
              <a:xfrm>
                <a:off x="1665" y="2297"/>
                <a:ext cx="18" cy="18"/>
              </a:xfrm>
              <a:prstGeom prst="rect">
                <a:avLst/>
              </a:prstGeom>
              <a:solidFill>
                <a:srgbClr val="008080"/>
              </a:solidFill>
              <a:ln w="9525">
                <a:solidFill>
                  <a:srgbClr val="008080"/>
                </a:solidFill>
                <a:miter lim="800000"/>
                <a:headEnd/>
                <a:tailEnd/>
              </a:ln>
            </p:spPr>
            <p:txBody>
              <a:bodyPr/>
              <a:lstStyle/>
              <a:p>
                <a:endParaRPr lang="en-US"/>
              </a:p>
            </p:txBody>
          </p:sp>
          <p:sp>
            <p:nvSpPr>
              <p:cNvPr id="1107" name="Rectangle 170"/>
              <p:cNvSpPr>
                <a:spLocks noChangeArrowheads="1"/>
              </p:cNvSpPr>
              <p:nvPr/>
            </p:nvSpPr>
            <p:spPr bwMode="auto">
              <a:xfrm>
                <a:off x="1683"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1108" name="Rectangle 171"/>
              <p:cNvSpPr>
                <a:spLocks noChangeArrowheads="1"/>
              </p:cNvSpPr>
              <p:nvPr/>
            </p:nvSpPr>
            <p:spPr bwMode="auto">
              <a:xfrm>
                <a:off x="1701"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1109" name="Rectangle 172"/>
              <p:cNvSpPr>
                <a:spLocks noChangeArrowheads="1"/>
              </p:cNvSpPr>
              <p:nvPr/>
            </p:nvSpPr>
            <p:spPr bwMode="auto">
              <a:xfrm>
                <a:off x="1701" y="2297"/>
                <a:ext cx="24" cy="18"/>
              </a:xfrm>
              <a:prstGeom prst="rect">
                <a:avLst/>
              </a:prstGeom>
              <a:solidFill>
                <a:srgbClr val="C0C000"/>
              </a:solidFill>
              <a:ln w="9525">
                <a:solidFill>
                  <a:srgbClr val="C0C000"/>
                </a:solidFill>
                <a:miter lim="800000"/>
                <a:headEnd/>
                <a:tailEnd/>
              </a:ln>
            </p:spPr>
            <p:txBody>
              <a:bodyPr/>
              <a:lstStyle/>
              <a:p>
                <a:endParaRPr lang="en-US"/>
              </a:p>
            </p:txBody>
          </p:sp>
          <p:sp>
            <p:nvSpPr>
              <p:cNvPr id="1110" name="Rectangle 173"/>
              <p:cNvSpPr>
                <a:spLocks noChangeArrowheads="1"/>
              </p:cNvSpPr>
              <p:nvPr/>
            </p:nvSpPr>
            <p:spPr bwMode="auto">
              <a:xfrm>
                <a:off x="1725"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1111" name="Rectangle 174"/>
              <p:cNvSpPr>
                <a:spLocks noChangeArrowheads="1"/>
              </p:cNvSpPr>
              <p:nvPr/>
            </p:nvSpPr>
            <p:spPr bwMode="auto">
              <a:xfrm>
                <a:off x="1737"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1112" name="Rectangle 175"/>
              <p:cNvSpPr>
                <a:spLocks noChangeArrowheads="1"/>
              </p:cNvSpPr>
              <p:nvPr/>
            </p:nvSpPr>
            <p:spPr bwMode="auto">
              <a:xfrm>
                <a:off x="1737" y="2297"/>
                <a:ext cx="18" cy="18"/>
              </a:xfrm>
              <a:prstGeom prst="rect">
                <a:avLst/>
              </a:prstGeom>
              <a:solidFill>
                <a:srgbClr val="008080"/>
              </a:solidFill>
              <a:ln w="9525">
                <a:solidFill>
                  <a:srgbClr val="008080"/>
                </a:solidFill>
                <a:miter lim="800000"/>
                <a:headEnd/>
                <a:tailEnd/>
              </a:ln>
            </p:spPr>
            <p:txBody>
              <a:bodyPr/>
              <a:lstStyle/>
              <a:p>
                <a:endParaRPr lang="en-US"/>
              </a:p>
            </p:txBody>
          </p:sp>
          <p:sp>
            <p:nvSpPr>
              <p:cNvPr id="1113" name="Rectangle 176"/>
              <p:cNvSpPr>
                <a:spLocks noChangeArrowheads="1"/>
              </p:cNvSpPr>
              <p:nvPr/>
            </p:nvSpPr>
            <p:spPr bwMode="auto">
              <a:xfrm>
                <a:off x="1755"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1114" name="Rectangle 177"/>
              <p:cNvSpPr>
                <a:spLocks noChangeArrowheads="1"/>
              </p:cNvSpPr>
              <p:nvPr/>
            </p:nvSpPr>
            <p:spPr bwMode="auto">
              <a:xfrm>
                <a:off x="1773"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1115" name="Rectangle 178"/>
              <p:cNvSpPr>
                <a:spLocks noChangeArrowheads="1"/>
              </p:cNvSpPr>
              <p:nvPr/>
            </p:nvSpPr>
            <p:spPr bwMode="auto">
              <a:xfrm>
                <a:off x="1773" y="2297"/>
                <a:ext cx="24" cy="18"/>
              </a:xfrm>
              <a:prstGeom prst="rect">
                <a:avLst/>
              </a:prstGeom>
              <a:solidFill>
                <a:srgbClr val="C0C000"/>
              </a:solidFill>
              <a:ln w="9525">
                <a:solidFill>
                  <a:srgbClr val="C0C000"/>
                </a:solidFill>
                <a:miter lim="800000"/>
                <a:headEnd/>
                <a:tailEnd/>
              </a:ln>
            </p:spPr>
            <p:txBody>
              <a:bodyPr/>
              <a:lstStyle/>
              <a:p>
                <a:endParaRPr lang="en-US"/>
              </a:p>
            </p:txBody>
          </p:sp>
          <p:sp>
            <p:nvSpPr>
              <p:cNvPr id="1116" name="Rectangle 179"/>
              <p:cNvSpPr>
                <a:spLocks noChangeArrowheads="1"/>
              </p:cNvSpPr>
              <p:nvPr/>
            </p:nvSpPr>
            <p:spPr bwMode="auto">
              <a:xfrm>
                <a:off x="1797"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1117" name="Rectangle 180"/>
              <p:cNvSpPr>
                <a:spLocks noChangeArrowheads="1"/>
              </p:cNvSpPr>
              <p:nvPr/>
            </p:nvSpPr>
            <p:spPr bwMode="auto">
              <a:xfrm>
                <a:off x="1809"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1118" name="Rectangle 181"/>
              <p:cNvSpPr>
                <a:spLocks noChangeArrowheads="1"/>
              </p:cNvSpPr>
              <p:nvPr/>
            </p:nvSpPr>
            <p:spPr bwMode="auto">
              <a:xfrm>
                <a:off x="1809" y="2297"/>
                <a:ext cx="18" cy="18"/>
              </a:xfrm>
              <a:prstGeom prst="rect">
                <a:avLst/>
              </a:prstGeom>
              <a:solidFill>
                <a:srgbClr val="008080"/>
              </a:solidFill>
              <a:ln w="9525">
                <a:solidFill>
                  <a:srgbClr val="008080"/>
                </a:solidFill>
                <a:miter lim="800000"/>
                <a:headEnd/>
                <a:tailEnd/>
              </a:ln>
            </p:spPr>
            <p:txBody>
              <a:bodyPr/>
              <a:lstStyle/>
              <a:p>
                <a:endParaRPr lang="en-US"/>
              </a:p>
            </p:txBody>
          </p:sp>
          <p:sp>
            <p:nvSpPr>
              <p:cNvPr id="1119" name="Rectangle 182"/>
              <p:cNvSpPr>
                <a:spLocks noChangeArrowheads="1"/>
              </p:cNvSpPr>
              <p:nvPr/>
            </p:nvSpPr>
            <p:spPr bwMode="auto">
              <a:xfrm>
                <a:off x="1827"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1120" name="Rectangle 183"/>
              <p:cNvSpPr>
                <a:spLocks noChangeArrowheads="1"/>
              </p:cNvSpPr>
              <p:nvPr/>
            </p:nvSpPr>
            <p:spPr bwMode="auto">
              <a:xfrm>
                <a:off x="1845"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1121" name="Rectangle 184"/>
              <p:cNvSpPr>
                <a:spLocks noChangeArrowheads="1"/>
              </p:cNvSpPr>
              <p:nvPr/>
            </p:nvSpPr>
            <p:spPr bwMode="auto">
              <a:xfrm>
                <a:off x="1845" y="2297"/>
                <a:ext cx="24" cy="18"/>
              </a:xfrm>
              <a:prstGeom prst="rect">
                <a:avLst/>
              </a:prstGeom>
              <a:solidFill>
                <a:srgbClr val="C0C000"/>
              </a:solidFill>
              <a:ln w="9525">
                <a:solidFill>
                  <a:srgbClr val="C0C000"/>
                </a:solidFill>
                <a:miter lim="800000"/>
                <a:headEnd/>
                <a:tailEnd/>
              </a:ln>
            </p:spPr>
            <p:txBody>
              <a:bodyPr/>
              <a:lstStyle/>
              <a:p>
                <a:endParaRPr lang="en-US"/>
              </a:p>
            </p:txBody>
          </p:sp>
          <p:sp>
            <p:nvSpPr>
              <p:cNvPr id="1122" name="Rectangle 185"/>
              <p:cNvSpPr>
                <a:spLocks noChangeArrowheads="1"/>
              </p:cNvSpPr>
              <p:nvPr/>
            </p:nvSpPr>
            <p:spPr bwMode="auto">
              <a:xfrm>
                <a:off x="1869"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1123" name="Rectangle 186"/>
              <p:cNvSpPr>
                <a:spLocks noChangeArrowheads="1"/>
              </p:cNvSpPr>
              <p:nvPr/>
            </p:nvSpPr>
            <p:spPr bwMode="auto">
              <a:xfrm>
                <a:off x="1881"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1124" name="Rectangle 187"/>
              <p:cNvSpPr>
                <a:spLocks noChangeArrowheads="1"/>
              </p:cNvSpPr>
              <p:nvPr/>
            </p:nvSpPr>
            <p:spPr bwMode="auto">
              <a:xfrm>
                <a:off x="1881" y="2297"/>
                <a:ext cx="24" cy="18"/>
              </a:xfrm>
              <a:prstGeom prst="rect">
                <a:avLst/>
              </a:prstGeom>
              <a:solidFill>
                <a:srgbClr val="008080"/>
              </a:solidFill>
              <a:ln w="9525">
                <a:solidFill>
                  <a:srgbClr val="008080"/>
                </a:solidFill>
                <a:miter lim="800000"/>
                <a:headEnd/>
                <a:tailEnd/>
              </a:ln>
            </p:spPr>
            <p:txBody>
              <a:bodyPr/>
              <a:lstStyle/>
              <a:p>
                <a:endParaRPr lang="en-US"/>
              </a:p>
            </p:txBody>
          </p:sp>
          <p:sp>
            <p:nvSpPr>
              <p:cNvPr id="1125" name="Rectangle 188"/>
              <p:cNvSpPr>
                <a:spLocks noChangeArrowheads="1"/>
              </p:cNvSpPr>
              <p:nvPr/>
            </p:nvSpPr>
            <p:spPr bwMode="auto">
              <a:xfrm>
                <a:off x="1905"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1126" name="Rectangle 189"/>
              <p:cNvSpPr>
                <a:spLocks noChangeArrowheads="1"/>
              </p:cNvSpPr>
              <p:nvPr/>
            </p:nvSpPr>
            <p:spPr bwMode="auto">
              <a:xfrm>
                <a:off x="1923"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1127" name="Rectangle 190"/>
              <p:cNvSpPr>
                <a:spLocks noChangeArrowheads="1"/>
              </p:cNvSpPr>
              <p:nvPr/>
            </p:nvSpPr>
            <p:spPr bwMode="auto">
              <a:xfrm>
                <a:off x="1923" y="2297"/>
                <a:ext cx="24" cy="18"/>
              </a:xfrm>
              <a:prstGeom prst="rect">
                <a:avLst/>
              </a:prstGeom>
              <a:solidFill>
                <a:srgbClr val="C0C000"/>
              </a:solidFill>
              <a:ln w="9525">
                <a:solidFill>
                  <a:srgbClr val="C0C000"/>
                </a:solidFill>
                <a:miter lim="800000"/>
                <a:headEnd/>
                <a:tailEnd/>
              </a:ln>
            </p:spPr>
            <p:txBody>
              <a:bodyPr/>
              <a:lstStyle/>
              <a:p>
                <a:endParaRPr lang="en-US"/>
              </a:p>
            </p:txBody>
          </p:sp>
          <p:sp>
            <p:nvSpPr>
              <p:cNvPr id="1128" name="Rectangle 191"/>
              <p:cNvSpPr>
                <a:spLocks noChangeArrowheads="1"/>
              </p:cNvSpPr>
              <p:nvPr/>
            </p:nvSpPr>
            <p:spPr bwMode="auto">
              <a:xfrm>
                <a:off x="1947"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1129" name="Rectangle 192"/>
              <p:cNvSpPr>
                <a:spLocks noChangeArrowheads="1"/>
              </p:cNvSpPr>
              <p:nvPr/>
            </p:nvSpPr>
            <p:spPr bwMode="auto">
              <a:xfrm>
                <a:off x="1959"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1130" name="Rectangle 193"/>
              <p:cNvSpPr>
                <a:spLocks noChangeArrowheads="1"/>
              </p:cNvSpPr>
              <p:nvPr/>
            </p:nvSpPr>
            <p:spPr bwMode="auto">
              <a:xfrm>
                <a:off x="1959" y="2297"/>
                <a:ext cx="18" cy="18"/>
              </a:xfrm>
              <a:prstGeom prst="rect">
                <a:avLst/>
              </a:prstGeom>
              <a:solidFill>
                <a:srgbClr val="008080"/>
              </a:solidFill>
              <a:ln w="9525">
                <a:solidFill>
                  <a:srgbClr val="008080"/>
                </a:solidFill>
                <a:miter lim="800000"/>
                <a:headEnd/>
                <a:tailEnd/>
              </a:ln>
            </p:spPr>
            <p:txBody>
              <a:bodyPr/>
              <a:lstStyle/>
              <a:p>
                <a:endParaRPr lang="en-US"/>
              </a:p>
            </p:txBody>
          </p:sp>
          <p:sp>
            <p:nvSpPr>
              <p:cNvPr id="1131" name="Rectangle 194"/>
              <p:cNvSpPr>
                <a:spLocks noChangeArrowheads="1"/>
              </p:cNvSpPr>
              <p:nvPr/>
            </p:nvSpPr>
            <p:spPr bwMode="auto">
              <a:xfrm>
                <a:off x="1977"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1132" name="Rectangle 195"/>
              <p:cNvSpPr>
                <a:spLocks noChangeArrowheads="1"/>
              </p:cNvSpPr>
              <p:nvPr/>
            </p:nvSpPr>
            <p:spPr bwMode="auto">
              <a:xfrm>
                <a:off x="1995"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1133" name="Rectangle 196"/>
              <p:cNvSpPr>
                <a:spLocks noChangeArrowheads="1"/>
              </p:cNvSpPr>
              <p:nvPr/>
            </p:nvSpPr>
            <p:spPr bwMode="auto">
              <a:xfrm>
                <a:off x="1995" y="2297"/>
                <a:ext cx="24" cy="18"/>
              </a:xfrm>
              <a:prstGeom prst="rect">
                <a:avLst/>
              </a:prstGeom>
              <a:solidFill>
                <a:srgbClr val="C0C000"/>
              </a:solidFill>
              <a:ln w="9525">
                <a:solidFill>
                  <a:srgbClr val="C0C000"/>
                </a:solidFill>
                <a:miter lim="800000"/>
                <a:headEnd/>
                <a:tailEnd/>
              </a:ln>
            </p:spPr>
            <p:txBody>
              <a:bodyPr/>
              <a:lstStyle/>
              <a:p>
                <a:endParaRPr lang="en-US"/>
              </a:p>
            </p:txBody>
          </p:sp>
          <p:sp>
            <p:nvSpPr>
              <p:cNvPr id="1134" name="Rectangle 197"/>
              <p:cNvSpPr>
                <a:spLocks noChangeArrowheads="1"/>
              </p:cNvSpPr>
              <p:nvPr/>
            </p:nvSpPr>
            <p:spPr bwMode="auto">
              <a:xfrm>
                <a:off x="2019"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1135" name="Rectangle 198"/>
              <p:cNvSpPr>
                <a:spLocks noChangeArrowheads="1"/>
              </p:cNvSpPr>
              <p:nvPr/>
            </p:nvSpPr>
            <p:spPr bwMode="auto">
              <a:xfrm>
                <a:off x="2031"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1136" name="Rectangle 199"/>
              <p:cNvSpPr>
                <a:spLocks noChangeArrowheads="1"/>
              </p:cNvSpPr>
              <p:nvPr/>
            </p:nvSpPr>
            <p:spPr bwMode="auto">
              <a:xfrm>
                <a:off x="2031" y="2297"/>
                <a:ext cx="18" cy="18"/>
              </a:xfrm>
              <a:prstGeom prst="rect">
                <a:avLst/>
              </a:prstGeom>
              <a:solidFill>
                <a:srgbClr val="008080"/>
              </a:solidFill>
              <a:ln w="9525">
                <a:solidFill>
                  <a:srgbClr val="008080"/>
                </a:solidFill>
                <a:miter lim="800000"/>
                <a:headEnd/>
                <a:tailEnd/>
              </a:ln>
            </p:spPr>
            <p:txBody>
              <a:bodyPr/>
              <a:lstStyle/>
              <a:p>
                <a:endParaRPr lang="en-US"/>
              </a:p>
            </p:txBody>
          </p:sp>
          <p:sp>
            <p:nvSpPr>
              <p:cNvPr id="1137" name="Rectangle 200"/>
              <p:cNvSpPr>
                <a:spLocks noChangeArrowheads="1"/>
              </p:cNvSpPr>
              <p:nvPr/>
            </p:nvSpPr>
            <p:spPr bwMode="auto">
              <a:xfrm>
                <a:off x="2049"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1138" name="Rectangle 201"/>
              <p:cNvSpPr>
                <a:spLocks noChangeArrowheads="1"/>
              </p:cNvSpPr>
              <p:nvPr/>
            </p:nvSpPr>
            <p:spPr bwMode="auto">
              <a:xfrm>
                <a:off x="2067"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1139" name="Rectangle 202"/>
              <p:cNvSpPr>
                <a:spLocks noChangeArrowheads="1"/>
              </p:cNvSpPr>
              <p:nvPr/>
            </p:nvSpPr>
            <p:spPr bwMode="auto">
              <a:xfrm>
                <a:off x="2067" y="2297"/>
                <a:ext cx="24" cy="18"/>
              </a:xfrm>
              <a:prstGeom prst="rect">
                <a:avLst/>
              </a:prstGeom>
              <a:solidFill>
                <a:srgbClr val="C0C000"/>
              </a:solidFill>
              <a:ln w="9525">
                <a:solidFill>
                  <a:srgbClr val="C0C000"/>
                </a:solidFill>
                <a:miter lim="800000"/>
                <a:headEnd/>
                <a:tailEnd/>
              </a:ln>
            </p:spPr>
            <p:txBody>
              <a:bodyPr/>
              <a:lstStyle/>
              <a:p>
                <a:endParaRPr lang="en-US"/>
              </a:p>
            </p:txBody>
          </p:sp>
          <p:sp>
            <p:nvSpPr>
              <p:cNvPr id="1140" name="Rectangle 203"/>
              <p:cNvSpPr>
                <a:spLocks noChangeArrowheads="1"/>
              </p:cNvSpPr>
              <p:nvPr/>
            </p:nvSpPr>
            <p:spPr bwMode="auto">
              <a:xfrm>
                <a:off x="2091"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1141" name="Rectangle 204"/>
              <p:cNvSpPr>
                <a:spLocks noChangeArrowheads="1"/>
              </p:cNvSpPr>
              <p:nvPr/>
            </p:nvSpPr>
            <p:spPr bwMode="auto">
              <a:xfrm>
                <a:off x="2103"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1142" name="Rectangle 205"/>
              <p:cNvSpPr>
                <a:spLocks noChangeArrowheads="1"/>
              </p:cNvSpPr>
              <p:nvPr/>
            </p:nvSpPr>
            <p:spPr bwMode="auto">
              <a:xfrm>
                <a:off x="2103" y="2297"/>
                <a:ext cx="18" cy="18"/>
              </a:xfrm>
              <a:prstGeom prst="rect">
                <a:avLst/>
              </a:prstGeom>
              <a:solidFill>
                <a:srgbClr val="008080"/>
              </a:solidFill>
              <a:ln w="9525">
                <a:solidFill>
                  <a:srgbClr val="008080"/>
                </a:solidFill>
                <a:miter lim="800000"/>
                <a:headEnd/>
                <a:tailEnd/>
              </a:ln>
            </p:spPr>
            <p:txBody>
              <a:bodyPr/>
              <a:lstStyle/>
              <a:p>
                <a:endParaRPr lang="en-US"/>
              </a:p>
            </p:txBody>
          </p:sp>
          <p:sp>
            <p:nvSpPr>
              <p:cNvPr id="1143" name="Rectangle 206"/>
              <p:cNvSpPr>
                <a:spLocks noChangeArrowheads="1"/>
              </p:cNvSpPr>
              <p:nvPr/>
            </p:nvSpPr>
            <p:spPr bwMode="auto">
              <a:xfrm>
                <a:off x="2121" y="2297"/>
                <a:ext cx="6" cy="18"/>
              </a:xfrm>
              <a:prstGeom prst="rect">
                <a:avLst/>
              </a:prstGeom>
              <a:solidFill>
                <a:srgbClr val="000000"/>
              </a:solidFill>
              <a:ln w="0">
                <a:solidFill>
                  <a:srgbClr val="000000"/>
                </a:solidFill>
                <a:miter lim="800000"/>
                <a:headEnd/>
                <a:tailEnd/>
              </a:ln>
            </p:spPr>
            <p:txBody>
              <a:bodyPr/>
              <a:lstStyle/>
              <a:p>
                <a:endParaRPr lang="en-US"/>
              </a:p>
            </p:txBody>
          </p:sp>
        </p:grpSp>
        <p:grpSp>
          <p:nvGrpSpPr>
            <p:cNvPr id="410" name="Group 408"/>
            <p:cNvGrpSpPr>
              <a:grpSpLocks/>
            </p:cNvGrpSpPr>
            <p:nvPr/>
          </p:nvGrpSpPr>
          <p:grpSpPr bwMode="auto">
            <a:xfrm>
              <a:off x="375" y="839"/>
              <a:ext cx="4680" cy="1476"/>
              <a:chOff x="375" y="839"/>
              <a:chExt cx="4680" cy="1476"/>
            </a:xfrm>
          </p:grpSpPr>
          <p:sp>
            <p:nvSpPr>
              <p:cNvPr id="740" name="Rectangle 208"/>
              <p:cNvSpPr>
                <a:spLocks noChangeArrowheads="1"/>
              </p:cNvSpPr>
              <p:nvPr/>
            </p:nvSpPr>
            <p:spPr bwMode="auto">
              <a:xfrm>
                <a:off x="2145"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741" name="Rectangle 209"/>
              <p:cNvSpPr>
                <a:spLocks noChangeArrowheads="1"/>
              </p:cNvSpPr>
              <p:nvPr/>
            </p:nvSpPr>
            <p:spPr bwMode="auto">
              <a:xfrm>
                <a:off x="2145" y="2297"/>
                <a:ext cx="24" cy="18"/>
              </a:xfrm>
              <a:prstGeom prst="rect">
                <a:avLst/>
              </a:prstGeom>
              <a:solidFill>
                <a:srgbClr val="C0C000"/>
              </a:solidFill>
              <a:ln w="9525">
                <a:solidFill>
                  <a:srgbClr val="C0C000"/>
                </a:solidFill>
                <a:miter lim="800000"/>
                <a:headEnd/>
                <a:tailEnd/>
              </a:ln>
            </p:spPr>
            <p:txBody>
              <a:bodyPr/>
              <a:lstStyle/>
              <a:p>
                <a:endParaRPr lang="en-US"/>
              </a:p>
            </p:txBody>
          </p:sp>
          <p:sp>
            <p:nvSpPr>
              <p:cNvPr id="742" name="Rectangle 210"/>
              <p:cNvSpPr>
                <a:spLocks noChangeArrowheads="1"/>
              </p:cNvSpPr>
              <p:nvPr/>
            </p:nvSpPr>
            <p:spPr bwMode="auto">
              <a:xfrm>
                <a:off x="2169"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743" name="Rectangle 211"/>
              <p:cNvSpPr>
                <a:spLocks noChangeArrowheads="1"/>
              </p:cNvSpPr>
              <p:nvPr/>
            </p:nvSpPr>
            <p:spPr bwMode="auto">
              <a:xfrm>
                <a:off x="2199"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744" name="Rectangle 212"/>
              <p:cNvSpPr>
                <a:spLocks noChangeArrowheads="1"/>
              </p:cNvSpPr>
              <p:nvPr/>
            </p:nvSpPr>
            <p:spPr bwMode="auto">
              <a:xfrm>
                <a:off x="2199" y="2297"/>
                <a:ext cx="36" cy="18"/>
              </a:xfrm>
              <a:prstGeom prst="rect">
                <a:avLst/>
              </a:prstGeom>
              <a:solidFill>
                <a:srgbClr val="008080"/>
              </a:solidFill>
              <a:ln w="9525">
                <a:solidFill>
                  <a:srgbClr val="008080"/>
                </a:solidFill>
                <a:miter lim="800000"/>
                <a:headEnd/>
                <a:tailEnd/>
              </a:ln>
            </p:spPr>
            <p:txBody>
              <a:bodyPr/>
              <a:lstStyle/>
              <a:p>
                <a:endParaRPr lang="en-US"/>
              </a:p>
            </p:txBody>
          </p:sp>
          <p:sp>
            <p:nvSpPr>
              <p:cNvPr id="745" name="Rectangle 213"/>
              <p:cNvSpPr>
                <a:spLocks noChangeArrowheads="1"/>
              </p:cNvSpPr>
              <p:nvPr/>
            </p:nvSpPr>
            <p:spPr bwMode="auto">
              <a:xfrm>
                <a:off x="2235"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746" name="Rectangle 214"/>
              <p:cNvSpPr>
                <a:spLocks noChangeArrowheads="1"/>
              </p:cNvSpPr>
              <p:nvPr/>
            </p:nvSpPr>
            <p:spPr bwMode="auto">
              <a:xfrm>
                <a:off x="2271"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747" name="Rectangle 215"/>
              <p:cNvSpPr>
                <a:spLocks noChangeArrowheads="1"/>
              </p:cNvSpPr>
              <p:nvPr/>
            </p:nvSpPr>
            <p:spPr bwMode="auto">
              <a:xfrm>
                <a:off x="2271" y="2297"/>
                <a:ext cx="24" cy="18"/>
              </a:xfrm>
              <a:prstGeom prst="rect">
                <a:avLst/>
              </a:prstGeom>
              <a:solidFill>
                <a:srgbClr val="C0C000"/>
              </a:solidFill>
              <a:ln w="9525">
                <a:solidFill>
                  <a:srgbClr val="C0C000"/>
                </a:solidFill>
                <a:miter lim="800000"/>
                <a:headEnd/>
                <a:tailEnd/>
              </a:ln>
            </p:spPr>
            <p:txBody>
              <a:bodyPr/>
              <a:lstStyle/>
              <a:p>
                <a:endParaRPr lang="en-US"/>
              </a:p>
            </p:txBody>
          </p:sp>
          <p:sp>
            <p:nvSpPr>
              <p:cNvPr id="748" name="Rectangle 216"/>
              <p:cNvSpPr>
                <a:spLocks noChangeArrowheads="1"/>
              </p:cNvSpPr>
              <p:nvPr/>
            </p:nvSpPr>
            <p:spPr bwMode="auto">
              <a:xfrm>
                <a:off x="2295"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749" name="Rectangle 217"/>
              <p:cNvSpPr>
                <a:spLocks noChangeArrowheads="1"/>
              </p:cNvSpPr>
              <p:nvPr/>
            </p:nvSpPr>
            <p:spPr bwMode="auto">
              <a:xfrm>
                <a:off x="2319"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750" name="Rectangle 218"/>
              <p:cNvSpPr>
                <a:spLocks noChangeArrowheads="1"/>
              </p:cNvSpPr>
              <p:nvPr/>
            </p:nvSpPr>
            <p:spPr bwMode="auto">
              <a:xfrm>
                <a:off x="2319" y="2297"/>
                <a:ext cx="36" cy="18"/>
              </a:xfrm>
              <a:prstGeom prst="rect">
                <a:avLst/>
              </a:prstGeom>
              <a:solidFill>
                <a:srgbClr val="008080"/>
              </a:solidFill>
              <a:ln w="9525">
                <a:solidFill>
                  <a:srgbClr val="008080"/>
                </a:solidFill>
                <a:miter lim="800000"/>
                <a:headEnd/>
                <a:tailEnd/>
              </a:ln>
            </p:spPr>
            <p:txBody>
              <a:bodyPr/>
              <a:lstStyle/>
              <a:p>
                <a:endParaRPr lang="en-US"/>
              </a:p>
            </p:txBody>
          </p:sp>
          <p:sp>
            <p:nvSpPr>
              <p:cNvPr id="751" name="Rectangle 219"/>
              <p:cNvSpPr>
                <a:spLocks noChangeArrowheads="1"/>
              </p:cNvSpPr>
              <p:nvPr/>
            </p:nvSpPr>
            <p:spPr bwMode="auto">
              <a:xfrm>
                <a:off x="2355"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752" name="Rectangle 220"/>
              <p:cNvSpPr>
                <a:spLocks noChangeArrowheads="1"/>
              </p:cNvSpPr>
              <p:nvPr/>
            </p:nvSpPr>
            <p:spPr bwMode="auto">
              <a:xfrm>
                <a:off x="2391"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753" name="Rectangle 221"/>
              <p:cNvSpPr>
                <a:spLocks noChangeArrowheads="1"/>
              </p:cNvSpPr>
              <p:nvPr/>
            </p:nvSpPr>
            <p:spPr bwMode="auto">
              <a:xfrm>
                <a:off x="2391" y="2297"/>
                <a:ext cx="24" cy="18"/>
              </a:xfrm>
              <a:prstGeom prst="rect">
                <a:avLst/>
              </a:prstGeom>
              <a:solidFill>
                <a:srgbClr val="C0C000"/>
              </a:solidFill>
              <a:ln w="9525">
                <a:solidFill>
                  <a:srgbClr val="C0C000"/>
                </a:solidFill>
                <a:miter lim="800000"/>
                <a:headEnd/>
                <a:tailEnd/>
              </a:ln>
            </p:spPr>
            <p:txBody>
              <a:bodyPr/>
              <a:lstStyle/>
              <a:p>
                <a:endParaRPr lang="en-US"/>
              </a:p>
            </p:txBody>
          </p:sp>
          <p:sp>
            <p:nvSpPr>
              <p:cNvPr id="754" name="Rectangle 222"/>
              <p:cNvSpPr>
                <a:spLocks noChangeArrowheads="1"/>
              </p:cNvSpPr>
              <p:nvPr/>
            </p:nvSpPr>
            <p:spPr bwMode="auto">
              <a:xfrm>
                <a:off x="2415"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755" name="Rectangle 223"/>
              <p:cNvSpPr>
                <a:spLocks noChangeArrowheads="1"/>
              </p:cNvSpPr>
              <p:nvPr/>
            </p:nvSpPr>
            <p:spPr bwMode="auto">
              <a:xfrm>
                <a:off x="2439"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756" name="Rectangle 224"/>
              <p:cNvSpPr>
                <a:spLocks noChangeArrowheads="1"/>
              </p:cNvSpPr>
              <p:nvPr/>
            </p:nvSpPr>
            <p:spPr bwMode="auto">
              <a:xfrm>
                <a:off x="2439" y="2297"/>
                <a:ext cx="36" cy="18"/>
              </a:xfrm>
              <a:prstGeom prst="rect">
                <a:avLst/>
              </a:prstGeom>
              <a:solidFill>
                <a:srgbClr val="008080"/>
              </a:solidFill>
              <a:ln w="9525">
                <a:solidFill>
                  <a:srgbClr val="008080"/>
                </a:solidFill>
                <a:miter lim="800000"/>
                <a:headEnd/>
                <a:tailEnd/>
              </a:ln>
            </p:spPr>
            <p:txBody>
              <a:bodyPr/>
              <a:lstStyle/>
              <a:p>
                <a:endParaRPr lang="en-US"/>
              </a:p>
            </p:txBody>
          </p:sp>
          <p:sp>
            <p:nvSpPr>
              <p:cNvPr id="757" name="Rectangle 225"/>
              <p:cNvSpPr>
                <a:spLocks noChangeArrowheads="1"/>
              </p:cNvSpPr>
              <p:nvPr/>
            </p:nvSpPr>
            <p:spPr bwMode="auto">
              <a:xfrm>
                <a:off x="2475"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758" name="Rectangle 226"/>
              <p:cNvSpPr>
                <a:spLocks noChangeArrowheads="1"/>
              </p:cNvSpPr>
              <p:nvPr/>
            </p:nvSpPr>
            <p:spPr bwMode="auto">
              <a:xfrm>
                <a:off x="2517"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759" name="Rectangle 227"/>
              <p:cNvSpPr>
                <a:spLocks noChangeArrowheads="1"/>
              </p:cNvSpPr>
              <p:nvPr/>
            </p:nvSpPr>
            <p:spPr bwMode="auto">
              <a:xfrm>
                <a:off x="2517" y="2297"/>
                <a:ext cx="24" cy="18"/>
              </a:xfrm>
              <a:prstGeom prst="rect">
                <a:avLst/>
              </a:prstGeom>
              <a:solidFill>
                <a:srgbClr val="C0C000"/>
              </a:solidFill>
              <a:ln w="9525">
                <a:solidFill>
                  <a:srgbClr val="C0C000"/>
                </a:solidFill>
                <a:miter lim="800000"/>
                <a:headEnd/>
                <a:tailEnd/>
              </a:ln>
            </p:spPr>
            <p:txBody>
              <a:bodyPr/>
              <a:lstStyle/>
              <a:p>
                <a:endParaRPr lang="en-US"/>
              </a:p>
            </p:txBody>
          </p:sp>
          <p:sp>
            <p:nvSpPr>
              <p:cNvPr id="760" name="Rectangle 228"/>
              <p:cNvSpPr>
                <a:spLocks noChangeArrowheads="1"/>
              </p:cNvSpPr>
              <p:nvPr/>
            </p:nvSpPr>
            <p:spPr bwMode="auto">
              <a:xfrm>
                <a:off x="2541"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761" name="Rectangle 229"/>
              <p:cNvSpPr>
                <a:spLocks noChangeArrowheads="1"/>
              </p:cNvSpPr>
              <p:nvPr/>
            </p:nvSpPr>
            <p:spPr bwMode="auto">
              <a:xfrm>
                <a:off x="2565"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762" name="Rectangle 230"/>
              <p:cNvSpPr>
                <a:spLocks noChangeArrowheads="1"/>
              </p:cNvSpPr>
              <p:nvPr/>
            </p:nvSpPr>
            <p:spPr bwMode="auto">
              <a:xfrm>
                <a:off x="2565" y="2297"/>
                <a:ext cx="36" cy="18"/>
              </a:xfrm>
              <a:prstGeom prst="rect">
                <a:avLst/>
              </a:prstGeom>
              <a:solidFill>
                <a:srgbClr val="008080"/>
              </a:solidFill>
              <a:ln w="9525">
                <a:solidFill>
                  <a:srgbClr val="008080"/>
                </a:solidFill>
                <a:miter lim="800000"/>
                <a:headEnd/>
                <a:tailEnd/>
              </a:ln>
            </p:spPr>
            <p:txBody>
              <a:bodyPr/>
              <a:lstStyle/>
              <a:p>
                <a:endParaRPr lang="en-US"/>
              </a:p>
            </p:txBody>
          </p:sp>
          <p:sp>
            <p:nvSpPr>
              <p:cNvPr id="763" name="Rectangle 231"/>
              <p:cNvSpPr>
                <a:spLocks noChangeArrowheads="1"/>
              </p:cNvSpPr>
              <p:nvPr/>
            </p:nvSpPr>
            <p:spPr bwMode="auto">
              <a:xfrm>
                <a:off x="2601"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764" name="Rectangle 232"/>
              <p:cNvSpPr>
                <a:spLocks noChangeArrowheads="1"/>
              </p:cNvSpPr>
              <p:nvPr/>
            </p:nvSpPr>
            <p:spPr bwMode="auto">
              <a:xfrm>
                <a:off x="2637"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765" name="Rectangle 233"/>
              <p:cNvSpPr>
                <a:spLocks noChangeArrowheads="1"/>
              </p:cNvSpPr>
              <p:nvPr/>
            </p:nvSpPr>
            <p:spPr bwMode="auto">
              <a:xfrm>
                <a:off x="2637" y="2297"/>
                <a:ext cx="24" cy="18"/>
              </a:xfrm>
              <a:prstGeom prst="rect">
                <a:avLst/>
              </a:prstGeom>
              <a:solidFill>
                <a:srgbClr val="C0C000"/>
              </a:solidFill>
              <a:ln w="9525">
                <a:solidFill>
                  <a:srgbClr val="C0C000"/>
                </a:solidFill>
                <a:miter lim="800000"/>
                <a:headEnd/>
                <a:tailEnd/>
              </a:ln>
            </p:spPr>
            <p:txBody>
              <a:bodyPr/>
              <a:lstStyle/>
              <a:p>
                <a:endParaRPr lang="en-US"/>
              </a:p>
            </p:txBody>
          </p:sp>
          <p:sp>
            <p:nvSpPr>
              <p:cNvPr id="766" name="Rectangle 234"/>
              <p:cNvSpPr>
                <a:spLocks noChangeArrowheads="1"/>
              </p:cNvSpPr>
              <p:nvPr/>
            </p:nvSpPr>
            <p:spPr bwMode="auto">
              <a:xfrm>
                <a:off x="2661"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767" name="Rectangle 235"/>
              <p:cNvSpPr>
                <a:spLocks noChangeArrowheads="1"/>
              </p:cNvSpPr>
              <p:nvPr/>
            </p:nvSpPr>
            <p:spPr bwMode="auto">
              <a:xfrm>
                <a:off x="2685"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768" name="Rectangle 236"/>
              <p:cNvSpPr>
                <a:spLocks noChangeArrowheads="1"/>
              </p:cNvSpPr>
              <p:nvPr/>
            </p:nvSpPr>
            <p:spPr bwMode="auto">
              <a:xfrm>
                <a:off x="2685" y="2297"/>
                <a:ext cx="36" cy="18"/>
              </a:xfrm>
              <a:prstGeom prst="rect">
                <a:avLst/>
              </a:prstGeom>
              <a:solidFill>
                <a:srgbClr val="008080"/>
              </a:solidFill>
              <a:ln w="9525">
                <a:solidFill>
                  <a:srgbClr val="008080"/>
                </a:solidFill>
                <a:miter lim="800000"/>
                <a:headEnd/>
                <a:tailEnd/>
              </a:ln>
            </p:spPr>
            <p:txBody>
              <a:bodyPr/>
              <a:lstStyle/>
              <a:p>
                <a:endParaRPr lang="en-US"/>
              </a:p>
            </p:txBody>
          </p:sp>
          <p:sp>
            <p:nvSpPr>
              <p:cNvPr id="769" name="Rectangle 237"/>
              <p:cNvSpPr>
                <a:spLocks noChangeArrowheads="1"/>
              </p:cNvSpPr>
              <p:nvPr/>
            </p:nvSpPr>
            <p:spPr bwMode="auto">
              <a:xfrm>
                <a:off x="2721"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770" name="Rectangle 238"/>
              <p:cNvSpPr>
                <a:spLocks noChangeArrowheads="1"/>
              </p:cNvSpPr>
              <p:nvPr/>
            </p:nvSpPr>
            <p:spPr bwMode="auto">
              <a:xfrm>
                <a:off x="2757"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771" name="Rectangle 239"/>
              <p:cNvSpPr>
                <a:spLocks noChangeArrowheads="1"/>
              </p:cNvSpPr>
              <p:nvPr/>
            </p:nvSpPr>
            <p:spPr bwMode="auto">
              <a:xfrm>
                <a:off x="2757" y="2297"/>
                <a:ext cx="30" cy="18"/>
              </a:xfrm>
              <a:prstGeom prst="rect">
                <a:avLst/>
              </a:prstGeom>
              <a:solidFill>
                <a:srgbClr val="C0C000"/>
              </a:solidFill>
              <a:ln w="9525">
                <a:solidFill>
                  <a:srgbClr val="C0C000"/>
                </a:solidFill>
                <a:miter lim="800000"/>
                <a:headEnd/>
                <a:tailEnd/>
              </a:ln>
            </p:spPr>
            <p:txBody>
              <a:bodyPr/>
              <a:lstStyle/>
              <a:p>
                <a:endParaRPr lang="en-US"/>
              </a:p>
            </p:txBody>
          </p:sp>
          <p:sp>
            <p:nvSpPr>
              <p:cNvPr id="772" name="Rectangle 240"/>
              <p:cNvSpPr>
                <a:spLocks noChangeArrowheads="1"/>
              </p:cNvSpPr>
              <p:nvPr/>
            </p:nvSpPr>
            <p:spPr bwMode="auto">
              <a:xfrm>
                <a:off x="2787"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773" name="Rectangle 241"/>
              <p:cNvSpPr>
                <a:spLocks noChangeArrowheads="1"/>
              </p:cNvSpPr>
              <p:nvPr/>
            </p:nvSpPr>
            <p:spPr bwMode="auto">
              <a:xfrm>
                <a:off x="2811"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774" name="Rectangle 242"/>
              <p:cNvSpPr>
                <a:spLocks noChangeArrowheads="1"/>
              </p:cNvSpPr>
              <p:nvPr/>
            </p:nvSpPr>
            <p:spPr bwMode="auto">
              <a:xfrm>
                <a:off x="2811" y="2297"/>
                <a:ext cx="36" cy="18"/>
              </a:xfrm>
              <a:prstGeom prst="rect">
                <a:avLst/>
              </a:prstGeom>
              <a:solidFill>
                <a:srgbClr val="008080"/>
              </a:solidFill>
              <a:ln w="9525">
                <a:solidFill>
                  <a:srgbClr val="008080"/>
                </a:solidFill>
                <a:miter lim="800000"/>
                <a:headEnd/>
                <a:tailEnd/>
              </a:ln>
            </p:spPr>
            <p:txBody>
              <a:bodyPr/>
              <a:lstStyle/>
              <a:p>
                <a:endParaRPr lang="en-US"/>
              </a:p>
            </p:txBody>
          </p:sp>
          <p:sp>
            <p:nvSpPr>
              <p:cNvPr id="775" name="Rectangle 243"/>
              <p:cNvSpPr>
                <a:spLocks noChangeArrowheads="1"/>
              </p:cNvSpPr>
              <p:nvPr/>
            </p:nvSpPr>
            <p:spPr bwMode="auto">
              <a:xfrm>
                <a:off x="2847"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776" name="Rectangle 244"/>
              <p:cNvSpPr>
                <a:spLocks noChangeArrowheads="1"/>
              </p:cNvSpPr>
              <p:nvPr/>
            </p:nvSpPr>
            <p:spPr bwMode="auto">
              <a:xfrm>
                <a:off x="2883"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777" name="Rectangle 245"/>
              <p:cNvSpPr>
                <a:spLocks noChangeArrowheads="1"/>
              </p:cNvSpPr>
              <p:nvPr/>
            </p:nvSpPr>
            <p:spPr bwMode="auto">
              <a:xfrm>
                <a:off x="2883" y="2297"/>
                <a:ext cx="24" cy="18"/>
              </a:xfrm>
              <a:prstGeom prst="rect">
                <a:avLst/>
              </a:prstGeom>
              <a:solidFill>
                <a:srgbClr val="C0C000"/>
              </a:solidFill>
              <a:ln w="9525">
                <a:solidFill>
                  <a:srgbClr val="C0C000"/>
                </a:solidFill>
                <a:miter lim="800000"/>
                <a:headEnd/>
                <a:tailEnd/>
              </a:ln>
            </p:spPr>
            <p:txBody>
              <a:bodyPr/>
              <a:lstStyle/>
              <a:p>
                <a:endParaRPr lang="en-US"/>
              </a:p>
            </p:txBody>
          </p:sp>
          <p:sp>
            <p:nvSpPr>
              <p:cNvPr id="778" name="Rectangle 246"/>
              <p:cNvSpPr>
                <a:spLocks noChangeArrowheads="1"/>
              </p:cNvSpPr>
              <p:nvPr/>
            </p:nvSpPr>
            <p:spPr bwMode="auto">
              <a:xfrm>
                <a:off x="2907"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779" name="Rectangle 247"/>
              <p:cNvSpPr>
                <a:spLocks noChangeArrowheads="1"/>
              </p:cNvSpPr>
              <p:nvPr/>
            </p:nvSpPr>
            <p:spPr bwMode="auto">
              <a:xfrm>
                <a:off x="2931"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780" name="Rectangle 248"/>
              <p:cNvSpPr>
                <a:spLocks noChangeArrowheads="1"/>
              </p:cNvSpPr>
              <p:nvPr/>
            </p:nvSpPr>
            <p:spPr bwMode="auto">
              <a:xfrm>
                <a:off x="2931" y="2297"/>
                <a:ext cx="36" cy="18"/>
              </a:xfrm>
              <a:prstGeom prst="rect">
                <a:avLst/>
              </a:prstGeom>
              <a:solidFill>
                <a:srgbClr val="008080"/>
              </a:solidFill>
              <a:ln w="9525">
                <a:solidFill>
                  <a:srgbClr val="008080"/>
                </a:solidFill>
                <a:miter lim="800000"/>
                <a:headEnd/>
                <a:tailEnd/>
              </a:ln>
            </p:spPr>
            <p:txBody>
              <a:bodyPr/>
              <a:lstStyle/>
              <a:p>
                <a:endParaRPr lang="en-US"/>
              </a:p>
            </p:txBody>
          </p:sp>
          <p:sp>
            <p:nvSpPr>
              <p:cNvPr id="781" name="Rectangle 249"/>
              <p:cNvSpPr>
                <a:spLocks noChangeArrowheads="1"/>
              </p:cNvSpPr>
              <p:nvPr/>
            </p:nvSpPr>
            <p:spPr bwMode="auto">
              <a:xfrm>
                <a:off x="2967"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782" name="Rectangle 250"/>
              <p:cNvSpPr>
                <a:spLocks noChangeArrowheads="1"/>
              </p:cNvSpPr>
              <p:nvPr/>
            </p:nvSpPr>
            <p:spPr bwMode="auto">
              <a:xfrm>
                <a:off x="3003"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783" name="Rectangle 251"/>
              <p:cNvSpPr>
                <a:spLocks noChangeArrowheads="1"/>
              </p:cNvSpPr>
              <p:nvPr/>
            </p:nvSpPr>
            <p:spPr bwMode="auto">
              <a:xfrm>
                <a:off x="3003" y="2297"/>
                <a:ext cx="24" cy="18"/>
              </a:xfrm>
              <a:prstGeom prst="rect">
                <a:avLst/>
              </a:prstGeom>
              <a:solidFill>
                <a:srgbClr val="C0C000"/>
              </a:solidFill>
              <a:ln w="9525">
                <a:solidFill>
                  <a:srgbClr val="C0C000"/>
                </a:solidFill>
                <a:miter lim="800000"/>
                <a:headEnd/>
                <a:tailEnd/>
              </a:ln>
            </p:spPr>
            <p:txBody>
              <a:bodyPr/>
              <a:lstStyle/>
              <a:p>
                <a:endParaRPr lang="en-US"/>
              </a:p>
            </p:txBody>
          </p:sp>
          <p:sp>
            <p:nvSpPr>
              <p:cNvPr id="784" name="Rectangle 252"/>
              <p:cNvSpPr>
                <a:spLocks noChangeArrowheads="1"/>
              </p:cNvSpPr>
              <p:nvPr/>
            </p:nvSpPr>
            <p:spPr bwMode="auto">
              <a:xfrm>
                <a:off x="3027"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785" name="Rectangle 253"/>
              <p:cNvSpPr>
                <a:spLocks noChangeArrowheads="1"/>
              </p:cNvSpPr>
              <p:nvPr/>
            </p:nvSpPr>
            <p:spPr bwMode="auto">
              <a:xfrm>
                <a:off x="3051"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786" name="Rectangle 254"/>
              <p:cNvSpPr>
                <a:spLocks noChangeArrowheads="1"/>
              </p:cNvSpPr>
              <p:nvPr/>
            </p:nvSpPr>
            <p:spPr bwMode="auto">
              <a:xfrm>
                <a:off x="3051" y="2297"/>
                <a:ext cx="42" cy="18"/>
              </a:xfrm>
              <a:prstGeom prst="rect">
                <a:avLst/>
              </a:prstGeom>
              <a:solidFill>
                <a:srgbClr val="008080"/>
              </a:solidFill>
              <a:ln w="9525">
                <a:solidFill>
                  <a:srgbClr val="008080"/>
                </a:solidFill>
                <a:miter lim="800000"/>
                <a:headEnd/>
                <a:tailEnd/>
              </a:ln>
            </p:spPr>
            <p:txBody>
              <a:bodyPr/>
              <a:lstStyle/>
              <a:p>
                <a:endParaRPr lang="en-US"/>
              </a:p>
            </p:txBody>
          </p:sp>
          <p:sp>
            <p:nvSpPr>
              <p:cNvPr id="787" name="Rectangle 255"/>
              <p:cNvSpPr>
                <a:spLocks noChangeArrowheads="1"/>
              </p:cNvSpPr>
              <p:nvPr/>
            </p:nvSpPr>
            <p:spPr bwMode="auto">
              <a:xfrm>
                <a:off x="3093"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788" name="Rectangle 256"/>
              <p:cNvSpPr>
                <a:spLocks noChangeArrowheads="1"/>
              </p:cNvSpPr>
              <p:nvPr/>
            </p:nvSpPr>
            <p:spPr bwMode="auto">
              <a:xfrm>
                <a:off x="3129"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789" name="Rectangle 257"/>
              <p:cNvSpPr>
                <a:spLocks noChangeArrowheads="1"/>
              </p:cNvSpPr>
              <p:nvPr/>
            </p:nvSpPr>
            <p:spPr bwMode="auto">
              <a:xfrm>
                <a:off x="3129" y="2297"/>
                <a:ext cx="24" cy="18"/>
              </a:xfrm>
              <a:prstGeom prst="rect">
                <a:avLst/>
              </a:prstGeom>
              <a:solidFill>
                <a:srgbClr val="C0C000"/>
              </a:solidFill>
              <a:ln w="9525">
                <a:solidFill>
                  <a:srgbClr val="C0C000"/>
                </a:solidFill>
                <a:miter lim="800000"/>
                <a:headEnd/>
                <a:tailEnd/>
              </a:ln>
            </p:spPr>
            <p:txBody>
              <a:bodyPr/>
              <a:lstStyle/>
              <a:p>
                <a:endParaRPr lang="en-US"/>
              </a:p>
            </p:txBody>
          </p:sp>
          <p:sp>
            <p:nvSpPr>
              <p:cNvPr id="790" name="Rectangle 258"/>
              <p:cNvSpPr>
                <a:spLocks noChangeArrowheads="1"/>
              </p:cNvSpPr>
              <p:nvPr/>
            </p:nvSpPr>
            <p:spPr bwMode="auto">
              <a:xfrm>
                <a:off x="3153"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791" name="Rectangle 259"/>
              <p:cNvSpPr>
                <a:spLocks noChangeArrowheads="1"/>
              </p:cNvSpPr>
              <p:nvPr/>
            </p:nvSpPr>
            <p:spPr bwMode="auto">
              <a:xfrm>
                <a:off x="3177"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792" name="Rectangle 260"/>
              <p:cNvSpPr>
                <a:spLocks noChangeArrowheads="1"/>
              </p:cNvSpPr>
              <p:nvPr/>
            </p:nvSpPr>
            <p:spPr bwMode="auto">
              <a:xfrm>
                <a:off x="3177" y="2297"/>
                <a:ext cx="36" cy="18"/>
              </a:xfrm>
              <a:prstGeom prst="rect">
                <a:avLst/>
              </a:prstGeom>
              <a:solidFill>
                <a:srgbClr val="008080"/>
              </a:solidFill>
              <a:ln w="9525">
                <a:solidFill>
                  <a:srgbClr val="008080"/>
                </a:solidFill>
                <a:miter lim="800000"/>
                <a:headEnd/>
                <a:tailEnd/>
              </a:ln>
            </p:spPr>
            <p:txBody>
              <a:bodyPr/>
              <a:lstStyle/>
              <a:p>
                <a:endParaRPr lang="en-US"/>
              </a:p>
            </p:txBody>
          </p:sp>
          <p:sp>
            <p:nvSpPr>
              <p:cNvPr id="793" name="Rectangle 261"/>
              <p:cNvSpPr>
                <a:spLocks noChangeArrowheads="1"/>
              </p:cNvSpPr>
              <p:nvPr/>
            </p:nvSpPr>
            <p:spPr bwMode="auto">
              <a:xfrm>
                <a:off x="3213"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794" name="Rectangle 262"/>
              <p:cNvSpPr>
                <a:spLocks noChangeArrowheads="1"/>
              </p:cNvSpPr>
              <p:nvPr/>
            </p:nvSpPr>
            <p:spPr bwMode="auto">
              <a:xfrm>
                <a:off x="3249"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795" name="Rectangle 263"/>
              <p:cNvSpPr>
                <a:spLocks noChangeArrowheads="1"/>
              </p:cNvSpPr>
              <p:nvPr/>
            </p:nvSpPr>
            <p:spPr bwMode="auto">
              <a:xfrm>
                <a:off x="3249" y="2297"/>
                <a:ext cx="24" cy="18"/>
              </a:xfrm>
              <a:prstGeom prst="rect">
                <a:avLst/>
              </a:prstGeom>
              <a:solidFill>
                <a:srgbClr val="C0C000"/>
              </a:solidFill>
              <a:ln w="9525">
                <a:solidFill>
                  <a:srgbClr val="C0C000"/>
                </a:solidFill>
                <a:miter lim="800000"/>
                <a:headEnd/>
                <a:tailEnd/>
              </a:ln>
            </p:spPr>
            <p:txBody>
              <a:bodyPr/>
              <a:lstStyle/>
              <a:p>
                <a:endParaRPr lang="en-US"/>
              </a:p>
            </p:txBody>
          </p:sp>
          <p:sp>
            <p:nvSpPr>
              <p:cNvPr id="796" name="Rectangle 264"/>
              <p:cNvSpPr>
                <a:spLocks noChangeArrowheads="1"/>
              </p:cNvSpPr>
              <p:nvPr/>
            </p:nvSpPr>
            <p:spPr bwMode="auto">
              <a:xfrm>
                <a:off x="3273"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797" name="Rectangle 265"/>
              <p:cNvSpPr>
                <a:spLocks noChangeArrowheads="1"/>
              </p:cNvSpPr>
              <p:nvPr/>
            </p:nvSpPr>
            <p:spPr bwMode="auto">
              <a:xfrm>
                <a:off x="3297"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798" name="Rectangle 266"/>
              <p:cNvSpPr>
                <a:spLocks noChangeArrowheads="1"/>
              </p:cNvSpPr>
              <p:nvPr/>
            </p:nvSpPr>
            <p:spPr bwMode="auto">
              <a:xfrm>
                <a:off x="3297" y="2297"/>
                <a:ext cx="36" cy="18"/>
              </a:xfrm>
              <a:prstGeom prst="rect">
                <a:avLst/>
              </a:prstGeom>
              <a:solidFill>
                <a:srgbClr val="008080"/>
              </a:solidFill>
              <a:ln w="9525">
                <a:solidFill>
                  <a:srgbClr val="008080"/>
                </a:solidFill>
                <a:miter lim="800000"/>
                <a:headEnd/>
                <a:tailEnd/>
              </a:ln>
            </p:spPr>
            <p:txBody>
              <a:bodyPr/>
              <a:lstStyle/>
              <a:p>
                <a:endParaRPr lang="en-US"/>
              </a:p>
            </p:txBody>
          </p:sp>
          <p:sp>
            <p:nvSpPr>
              <p:cNvPr id="799" name="Rectangle 267"/>
              <p:cNvSpPr>
                <a:spLocks noChangeArrowheads="1"/>
              </p:cNvSpPr>
              <p:nvPr/>
            </p:nvSpPr>
            <p:spPr bwMode="auto">
              <a:xfrm>
                <a:off x="3333"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800" name="Rectangle 268"/>
              <p:cNvSpPr>
                <a:spLocks noChangeArrowheads="1"/>
              </p:cNvSpPr>
              <p:nvPr/>
            </p:nvSpPr>
            <p:spPr bwMode="auto">
              <a:xfrm>
                <a:off x="3375"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801" name="Rectangle 269"/>
              <p:cNvSpPr>
                <a:spLocks noChangeArrowheads="1"/>
              </p:cNvSpPr>
              <p:nvPr/>
            </p:nvSpPr>
            <p:spPr bwMode="auto">
              <a:xfrm>
                <a:off x="3375" y="2297"/>
                <a:ext cx="24" cy="18"/>
              </a:xfrm>
              <a:prstGeom prst="rect">
                <a:avLst/>
              </a:prstGeom>
              <a:solidFill>
                <a:srgbClr val="C0C000"/>
              </a:solidFill>
              <a:ln w="9525">
                <a:solidFill>
                  <a:srgbClr val="C0C000"/>
                </a:solidFill>
                <a:miter lim="800000"/>
                <a:headEnd/>
                <a:tailEnd/>
              </a:ln>
            </p:spPr>
            <p:txBody>
              <a:bodyPr/>
              <a:lstStyle/>
              <a:p>
                <a:endParaRPr lang="en-US"/>
              </a:p>
            </p:txBody>
          </p:sp>
          <p:sp>
            <p:nvSpPr>
              <p:cNvPr id="802" name="Rectangle 270"/>
              <p:cNvSpPr>
                <a:spLocks noChangeArrowheads="1"/>
              </p:cNvSpPr>
              <p:nvPr/>
            </p:nvSpPr>
            <p:spPr bwMode="auto">
              <a:xfrm>
                <a:off x="3399"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803" name="Rectangle 271"/>
              <p:cNvSpPr>
                <a:spLocks noChangeArrowheads="1"/>
              </p:cNvSpPr>
              <p:nvPr/>
            </p:nvSpPr>
            <p:spPr bwMode="auto">
              <a:xfrm>
                <a:off x="3423"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804" name="Rectangle 272"/>
              <p:cNvSpPr>
                <a:spLocks noChangeArrowheads="1"/>
              </p:cNvSpPr>
              <p:nvPr/>
            </p:nvSpPr>
            <p:spPr bwMode="auto">
              <a:xfrm>
                <a:off x="3423" y="2297"/>
                <a:ext cx="36" cy="18"/>
              </a:xfrm>
              <a:prstGeom prst="rect">
                <a:avLst/>
              </a:prstGeom>
              <a:solidFill>
                <a:srgbClr val="008080"/>
              </a:solidFill>
              <a:ln w="9525">
                <a:solidFill>
                  <a:srgbClr val="008080"/>
                </a:solidFill>
                <a:miter lim="800000"/>
                <a:headEnd/>
                <a:tailEnd/>
              </a:ln>
            </p:spPr>
            <p:txBody>
              <a:bodyPr/>
              <a:lstStyle/>
              <a:p>
                <a:endParaRPr lang="en-US"/>
              </a:p>
            </p:txBody>
          </p:sp>
          <p:sp>
            <p:nvSpPr>
              <p:cNvPr id="805" name="Rectangle 273"/>
              <p:cNvSpPr>
                <a:spLocks noChangeArrowheads="1"/>
              </p:cNvSpPr>
              <p:nvPr/>
            </p:nvSpPr>
            <p:spPr bwMode="auto">
              <a:xfrm>
                <a:off x="3459"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806" name="Rectangle 274"/>
              <p:cNvSpPr>
                <a:spLocks noChangeArrowheads="1"/>
              </p:cNvSpPr>
              <p:nvPr/>
            </p:nvSpPr>
            <p:spPr bwMode="auto">
              <a:xfrm>
                <a:off x="3495"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807" name="Rectangle 275"/>
              <p:cNvSpPr>
                <a:spLocks noChangeArrowheads="1"/>
              </p:cNvSpPr>
              <p:nvPr/>
            </p:nvSpPr>
            <p:spPr bwMode="auto">
              <a:xfrm>
                <a:off x="3495" y="2297"/>
                <a:ext cx="24" cy="18"/>
              </a:xfrm>
              <a:prstGeom prst="rect">
                <a:avLst/>
              </a:prstGeom>
              <a:solidFill>
                <a:srgbClr val="C0C000"/>
              </a:solidFill>
              <a:ln w="9525">
                <a:solidFill>
                  <a:srgbClr val="C0C000"/>
                </a:solidFill>
                <a:miter lim="800000"/>
                <a:headEnd/>
                <a:tailEnd/>
              </a:ln>
            </p:spPr>
            <p:txBody>
              <a:bodyPr/>
              <a:lstStyle/>
              <a:p>
                <a:endParaRPr lang="en-US"/>
              </a:p>
            </p:txBody>
          </p:sp>
          <p:sp>
            <p:nvSpPr>
              <p:cNvPr id="808" name="Rectangle 276"/>
              <p:cNvSpPr>
                <a:spLocks noChangeArrowheads="1"/>
              </p:cNvSpPr>
              <p:nvPr/>
            </p:nvSpPr>
            <p:spPr bwMode="auto">
              <a:xfrm>
                <a:off x="3519"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809" name="Rectangle 277"/>
              <p:cNvSpPr>
                <a:spLocks noChangeArrowheads="1"/>
              </p:cNvSpPr>
              <p:nvPr/>
            </p:nvSpPr>
            <p:spPr bwMode="auto">
              <a:xfrm>
                <a:off x="3543"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810" name="Rectangle 278"/>
              <p:cNvSpPr>
                <a:spLocks noChangeArrowheads="1"/>
              </p:cNvSpPr>
              <p:nvPr/>
            </p:nvSpPr>
            <p:spPr bwMode="auto">
              <a:xfrm>
                <a:off x="3543" y="2297"/>
                <a:ext cx="36" cy="18"/>
              </a:xfrm>
              <a:prstGeom prst="rect">
                <a:avLst/>
              </a:prstGeom>
              <a:solidFill>
                <a:srgbClr val="008080"/>
              </a:solidFill>
              <a:ln w="9525">
                <a:solidFill>
                  <a:srgbClr val="008080"/>
                </a:solidFill>
                <a:miter lim="800000"/>
                <a:headEnd/>
                <a:tailEnd/>
              </a:ln>
            </p:spPr>
            <p:txBody>
              <a:bodyPr/>
              <a:lstStyle/>
              <a:p>
                <a:endParaRPr lang="en-US"/>
              </a:p>
            </p:txBody>
          </p:sp>
          <p:sp>
            <p:nvSpPr>
              <p:cNvPr id="811" name="Rectangle 279"/>
              <p:cNvSpPr>
                <a:spLocks noChangeArrowheads="1"/>
              </p:cNvSpPr>
              <p:nvPr/>
            </p:nvSpPr>
            <p:spPr bwMode="auto">
              <a:xfrm>
                <a:off x="3579"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812" name="Rectangle 280"/>
              <p:cNvSpPr>
                <a:spLocks noChangeArrowheads="1"/>
              </p:cNvSpPr>
              <p:nvPr/>
            </p:nvSpPr>
            <p:spPr bwMode="auto">
              <a:xfrm>
                <a:off x="3615"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813" name="Rectangle 281"/>
              <p:cNvSpPr>
                <a:spLocks noChangeArrowheads="1"/>
              </p:cNvSpPr>
              <p:nvPr/>
            </p:nvSpPr>
            <p:spPr bwMode="auto">
              <a:xfrm>
                <a:off x="3615" y="2297"/>
                <a:ext cx="24" cy="18"/>
              </a:xfrm>
              <a:prstGeom prst="rect">
                <a:avLst/>
              </a:prstGeom>
              <a:solidFill>
                <a:srgbClr val="C0C000"/>
              </a:solidFill>
              <a:ln w="9525">
                <a:solidFill>
                  <a:srgbClr val="C0C000"/>
                </a:solidFill>
                <a:miter lim="800000"/>
                <a:headEnd/>
                <a:tailEnd/>
              </a:ln>
            </p:spPr>
            <p:txBody>
              <a:bodyPr/>
              <a:lstStyle/>
              <a:p>
                <a:endParaRPr lang="en-US"/>
              </a:p>
            </p:txBody>
          </p:sp>
          <p:sp>
            <p:nvSpPr>
              <p:cNvPr id="814" name="Rectangle 282"/>
              <p:cNvSpPr>
                <a:spLocks noChangeArrowheads="1"/>
              </p:cNvSpPr>
              <p:nvPr/>
            </p:nvSpPr>
            <p:spPr bwMode="auto">
              <a:xfrm>
                <a:off x="3639"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815" name="Rectangle 283"/>
              <p:cNvSpPr>
                <a:spLocks noChangeArrowheads="1"/>
              </p:cNvSpPr>
              <p:nvPr/>
            </p:nvSpPr>
            <p:spPr bwMode="auto">
              <a:xfrm>
                <a:off x="3669"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816" name="Rectangle 284"/>
              <p:cNvSpPr>
                <a:spLocks noChangeArrowheads="1"/>
              </p:cNvSpPr>
              <p:nvPr/>
            </p:nvSpPr>
            <p:spPr bwMode="auto">
              <a:xfrm>
                <a:off x="3669" y="2297"/>
                <a:ext cx="36" cy="18"/>
              </a:xfrm>
              <a:prstGeom prst="rect">
                <a:avLst/>
              </a:prstGeom>
              <a:solidFill>
                <a:srgbClr val="008080"/>
              </a:solidFill>
              <a:ln w="9525">
                <a:solidFill>
                  <a:srgbClr val="008080"/>
                </a:solidFill>
                <a:miter lim="800000"/>
                <a:headEnd/>
                <a:tailEnd/>
              </a:ln>
            </p:spPr>
            <p:txBody>
              <a:bodyPr/>
              <a:lstStyle/>
              <a:p>
                <a:endParaRPr lang="en-US"/>
              </a:p>
            </p:txBody>
          </p:sp>
          <p:sp>
            <p:nvSpPr>
              <p:cNvPr id="817" name="Rectangle 285"/>
              <p:cNvSpPr>
                <a:spLocks noChangeArrowheads="1"/>
              </p:cNvSpPr>
              <p:nvPr/>
            </p:nvSpPr>
            <p:spPr bwMode="auto">
              <a:xfrm>
                <a:off x="3705"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818" name="Rectangle 286"/>
              <p:cNvSpPr>
                <a:spLocks noChangeArrowheads="1"/>
              </p:cNvSpPr>
              <p:nvPr/>
            </p:nvSpPr>
            <p:spPr bwMode="auto">
              <a:xfrm>
                <a:off x="3741"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819" name="Rectangle 287"/>
              <p:cNvSpPr>
                <a:spLocks noChangeArrowheads="1"/>
              </p:cNvSpPr>
              <p:nvPr/>
            </p:nvSpPr>
            <p:spPr bwMode="auto">
              <a:xfrm>
                <a:off x="3741" y="2297"/>
                <a:ext cx="24" cy="18"/>
              </a:xfrm>
              <a:prstGeom prst="rect">
                <a:avLst/>
              </a:prstGeom>
              <a:solidFill>
                <a:srgbClr val="C0C000"/>
              </a:solidFill>
              <a:ln w="9525">
                <a:solidFill>
                  <a:srgbClr val="C0C000"/>
                </a:solidFill>
                <a:miter lim="800000"/>
                <a:headEnd/>
                <a:tailEnd/>
              </a:ln>
            </p:spPr>
            <p:txBody>
              <a:bodyPr/>
              <a:lstStyle/>
              <a:p>
                <a:endParaRPr lang="en-US"/>
              </a:p>
            </p:txBody>
          </p:sp>
          <p:sp>
            <p:nvSpPr>
              <p:cNvPr id="820" name="Rectangle 288"/>
              <p:cNvSpPr>
                <a:spLocks noChangeArrowheads="1"/>
              </p:cNvSpPr>
              <p:nvPr/>
            </p:nvSpPr>
            <p:spPr bwMode="auto">
              <a:xfrm>
                <a:off x="3765"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821" name="Rectangle 289"/>
              <p:cNvSpPr>
                <a:spLocks noChangeArrowheads="1"/>
              </p:cNvSpPr>
              <p:nvPr/>
            </p:nvSpPr>
            <p:spPr bwMode="auto">
              <a:xfrm>
                <a:off x="3789"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822" name="Rectangle 290"/>
              <p:cNvSpPr>
                <a:spLocks noChangeArrowheads="1"/>
              </p:cNvSpPr>
              <p:nvPr/>
            </p:nvSpPr>
            <p:spPr bwMode="auto">
              <a:xfrm>
                <a:off x="3789" y="2297"/>
                <a:ext cx="36" cy="18"/>
              </a:xfrm>
              <a:prstGeom prst="rect">
                <a:avLst/>
              </a:prstGeom>
              <a:solidFill>
                <a:srgbClr val="008080"/>
              </a:solidFill>
              <a:ln w="9525">
                <a:solidFill>
                  <a:srgbClr val="008080"/>
                </a:solidFill>
                <a:miter lim="800000"/>
                <a:headEnd/>
                <a:tailEnd/>
              </a:ln>
            </p:spPr>
            <p:txBody>
              <a:bodyPr/>
              <a:lstStyle/>
              <a:p>
                <a:endParaRPr lang="en-US"/>
              </a:p>
            </p:txBody>
          </p:sp>
          <p:sp>
            <p:nvSpPr>
              <p:cNvPr id="823" name="Rectangle 291"/>
              <p:cNvSpPr>
                <a:spLocks noChangeArrowheads="1"/>
              </p:cNvSpPr>
              <p:nvPr/>
            </p:nvSpPr>
            <p:spPr bwMode="auto">
              <a:xfrm>
                <a:off x="3825"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824" name="Rectangle 292"/>
              <p:cNvSpPr>
                <a:spLocks noChangeArrowheads="1"/>
              </p:cNvSpPr>
              <p:nvPr/>
            </p:nvSpPr>
            <p:spPr bwMode="auto">
              <a:xfrm>
                <a:off x="3861"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825" name="Rectangle 293"/>
              <p:cNvSpPr>
                <a:spLocks noChangeArrowheads="1"/>
              </p:cNvSpPr>
              <p:nvPr/>
            </p:nvSpPr>
            <p:spPr bwMode="auto">
              <a:xfrm>
                <a:off x="3861" y="2297"/>
                <a:ext cx="24" cy="18"/>
              </a:xfrm>
              <a:prstGeom prst="rect">
                <a:avLst/>
              </a:prstGeom>
              <a:solidFill>
                <a:srgbClr val="C0C000"/>
              </a:solidFill>
              <a:ln w="9525">
                <a:solidFill>
                  <a:srgbClr val="C0C000"/>
                </a:solidFill>
                <a:miter lim="800000"/>
                <a:headEnd/>
                <a:tailEnd/>
              </a:ln>
            </p:spPr>
            <p:txBody>
              <a:bodyPr/>
              <a:lstStyle/>
              <a:p>
                <a:endParaRPr lang="en-US"/>
              </a:p>
            </p:txBody>
          </p:sp>
          <p:sp>
            <p:nvSpPr>
              <p:cNvPr id="826" name="Rectangle 294"/>
              <p:cNvSpPr>
                <a:spLocks noChangeArrowheads="1"/>
              </p:cNvSpPr>
              <p:nvPr/>
            </p:nvSpPr>
            <p:spPr bwMode="auto">
              <a:xfrm>
                <a:off x="3885"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827" name="Rectangle 295"/>
              <p:cNvSpPr>
                <a:spLocks noChangeArrowheads="1"/>
              </p:cNvSpPr>
              <p:nvPr/>
            </p:nvSpPr>
            <p:spPr bwMode="auto">
              <a:xfrm>
                <a:off x="3909"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828" name="Rectangle 296"/>
              <p:cNvSpPr>
                <a:spLocks noChangeArrowheads="1"/>
              </p:cNvSpPr>
              <p:nvPr/>
            </p:nvSpPr>
            <p:spPr bwMode="auto">
              <a:xfrm>
                <a:off x="3909" y="2297"/>
                <a:ext cx="36" cy="18"/>
              </a:xfrm>
              <a:prstGeom prst="rect">
                <a:avLst/>
              </a:prstGeom>
              <a:solidFill>
                <a:srgbClr val="008080"/>
              </a:solidFill>
              <a:ln w="9525">
                <a:solidFill>
                  <a:srgbClr val="008080"/>
                </a:solidFill>
                <a:miter lim="800000"/>
                <a:headEnd/>
                <a:tailEnd/>
              </a:ln>
            </p:spPr>
            <p:txBody>
              <a:bodyPr/>
              <a:lstStyle/>
              <a:p>
                <a:endParaRPr lang="en-US"/>
              </a:p>
            </p:txBody>
          </p:sp>
          <p:sp>
            <p:nvSpPr>
              <p:cNvPr id="829" name="Rectangle 297"/>
              <p:cNvSpPr>
                <a:spLocks noChangeArrowheads="1"/>
              </p:cNvSpPr>
              <p:nvPr/>
            </p:nvSpPr>
            <p:spPr bwMode="auto">
              <a:xfrm>
                <a:off x="3945"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830" name="Rectangle 298"/>
              <p:cNvSpPr>
                <a:spLocks noChangeArrowheads="1"/>
              </p:cNvSpPr>
              <p:nvPr/>
            </p:nvSpPr>
            <p:spPr bwMode="auto">
              <a:xfrm>
                <a:off x="3987"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831" name="Rectangle 299"/>
              <p:cNvSpPr>
                <a:spLocks noChangeArrowheads="1"/>
              </p:cNvSpPr>
              <p:nvPr/>
            </p:nvSpPr>
            <p:spPr bwMode="auto">
              <a:xfrm>
                <a:off x="3987" y="2297"/>
                <a:ext cx="24" cy="18"/>
              </a:xfrm>
              <a:prstGeom prst="rect">
                <a:avLst/>
              </a:prstGeom>
              <a:solidFill>
                <a:srgbClr val="C0C000"/>
              </a:solidFill>
              <a:ln w="9525">
                <a:solidFill>
                  <a:srgbClr val="C0C000"/>
                </a:solidFill>
                <a:miter lim="800000"/>
                <a:headEnd/>
                <a:tailEnd/>
              </a:ln>
            </p:spPr>
            <p:txBody>
              <a:bodyPr/>
              <a:lstStyle/>
              <a:p>
                <a:endParaRPr lang="en-US"/>
              </a:p>
            </p:txBody>
          </p:sp>
          <p:sp>
            <p:nvSpPr>
              <p:cNvPr id="832" name="Rectangle 300"/>
              <p:cNvSpPr>
                <a:spLocks noChangeArrowheads="1"/>
              </p:cNvSpPr>
              <p:nvPr/>
            </p:nvSpPr>
            <p:spPr bwMode="auto">
              <a:xfrm>
                <a:off x="4011"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833" name="Rectangle 301"/>
              <p:cNvSpPr>
                <a:spLocks noChangeArrowheads="1"/>
              </p:cNvSpPr>
              <p:nvPr/>
            </p:nvSpPr>
            <p:spPr bwMode="auto">
              <a:xfrm>
                <a:off x="4035"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834" name="Rectangle 302"/>
              <p:cNvSpPr>
                <a:spLocks noChangeArrowheads="1"/>
              </p:cNvSpPr>
              <p:nvPr/>
            </p:nvSpPr>
            <p:spPr bwMode="auto">
              <a:xfrm>
                <a:off x="4035" y="2297"/>
                <a:ext cx="36" cy="18"/>
              </a:xfrm>
              <a:prstGeom prst="rect">
                <a:avLst/>
              </a:prstGeom>
              <a:solidFill>
                <a:srgbClr val="008080"/>
              </a:solidFill>
              <a:ln w="9525">
                <a:solidFill>
                  <a:srgbClr val="008080"/>
                </a:solidFill>
                <a:miter lim="800000"/>
                <a:headEnd/>
                <a:tailEnd/>
              </a:ln>
            </p:spPr>
            <p:txBody>
              <a:bodyPr/>
              <a:lstStyle/>
              <a:p>
                <a:endParaRPr lang="en-US"/>
              </a:p>
            </p:txBody>
          </p:sp>
          <p:sp>
            <p:nvSpPr>
              <p:cNvPr id="835" name="Rectangle 303"/>
              <p:cNvSpPr>
                <a:spLocks noChangeArrowheads="1"/>
              </p:cNvSpPr>
              <p:nvPr/>
            </p:nvSpPr>
            <p:spPr bwMode="auto">
              <a:xfrm>
                <a:off x="4071"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836" name="Rectangle 304"/>
              <p:cNvSpPr>
                <a:spLocks noChangeArrowheads="1"/>
              </p:cNvSpPr>
              <p:nvPr/>
            </p:nvSpPr>
            <p:spPr bwMode="auto">
              <a:xfrm>
                <a:off x="4107"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837" name="Rectangle 305"/>
              <p:cNvSpPr>
                <a:spLocks noChangeArrowheads="1"/>
              </p:cNvSpPr>
              <p:nvPr/>
            </p:nvSpPr>
            <p:spPr bwMode="auto">
              <a:xfrm>
                <a:off x="4107" y="2297"/>
                <a:ext cx="24" cy="18"/>
              </a:xfrm>
              <a:prstGeom prst="rect">
                <a:avLst/>
              </a:prstGeom>
              <a:solidFill>
                <a:srgbClr val="C0C000"/>
              </a:solidFill>
              <a:ln w="9525">
                <a:solidFill>
                  <a:srgbClr val="C0C000"/>
                </a:solidFill>
                <a:miter lim="800000"/>
                <a:headEnd/>
                <a:tailEnd/>
              </a:ln>
            </p:spPr>
            <p:txBody>
              <a:bodyPr/>
              <a:lstStyle/>
              <a:p>
                <a:endParaRPr lang="en-US"/>
              </a:p>
            </p:txBody>
          </p:sp>
          <p:sp>
            <p:nvSpPr>
              <p:cNvPr id="838" name="Rectangle 306"/>
              <p:cNvSpPr>
                <a:spLocks noChangeArrowheads="1"/>
              </p:cNvSpPr>
              <p:nvPr/>
            </p:nvSpPr>
            <p:spPr bwMode="auto">
              <a:xfrm>
                <a:off x="4131"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839" name="Rectangle 307"/>
              <p:cNvSpPr>
                <a:spLocks noChangeArrowheads="1"/>
              </p:cNvSpPr>
              <p:nvPr/>
            </p:nvSpPr>
            <p:spPr bwMode="auto">
              <a:xfrm>
                <a:off x="4155"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840" name="Rectangle 308"/>
              <p:cNvSpPr>
                <a:spLocks noChangeArrowheads="1"/>
              </p:cNvSpPr>
              <p:nvPr/>
            </p:nvSpPr>
            <p:spPr bwMode="auto">
              <a:xfrm>
                <a:off x="4155" y="2297"/>
                <a:ext cx="36" cy="18"/>
              </a:xfrm>
              <a:prstGeom prst="rect">
                <a:avLst/>
              </a:prstGeom>
              <a:solidFill>
                <a:srgbClr val="008080"/>
              </a:solidFill>
              <a:ln w="9525">
                <a:solidFill>
                  <a:srgbClr val="008080"/>
                </a:solidFill>
                <a:miter lim="800000"/>
                <a:headEnd/>
                <a:tailEnd/>
              </a:ln>
            </p:spPr>
            <p:txBody>
              <a:bodyPr/>
              <a:lstStyle/>
              <a:p>
                <a:endParaRPr lang="en-US"/>
              </a:p>
            </p:txBody>
          </p:sp>
          <p:sp>
            <p:nvSpPr>
              <p:cNvPr id="841" name="Rectangle 309"/>
              <p:cNvSpPr>
                <a:spLocks noChangeArrowheads="1"/>
              </p:cNvSpPr>
              <p:nvPr/>
            </p:nvSpPr>
            <p:spPr bwMode="auto">
              <a:xfrm>
                <a:off x="4191"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842" name="Rectangle 310"/>
              <p:cNvSpPr>
                <a:spLocks noChangeArrowheads="1"/>
              </p:cNvSpPr>
              <p:nvPr/>
            </p:nvSpPr>
            <p:spPr bwMode="auto">
              <a:xfrm>
                <a:off x="4227"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843" name="Rectangle 311"/>
              <p:cNvSpPr>
                <a:spLocks noChangeArrowheads="1"/>
              </p:cNvSpPr>
              <p:nvPr/>
            </p:nvSpPr>
            <p:spPr bwMode="auto">
              <a:xfrm>
                <a:off x="4227" y="2297"/>
                <a:ext cx="30" cy="18"/>
              </a:xfrm>
              <a:prstGeom prst="rect">
                <a:avLst/>
              </a:prstGeom>
              <a:solidFill>
                <a:srgbClr val="C0C000"/>
              </a:solidFill>
              <a:ln w="9525">
                <a:solidFill>
                  <a:srgbClr val="C0C000"/>
                </a:solidFill>
                <a:miter lim="800000"/>
                <a:headEnd/>
                <a:tailEnd/>
              </a:ln>
            </p:spPr>
            <p:txBody>
              <a:bodyPr/>
              <a:lstStyle/>
              <a:p>
                <a:endParaRPr lang="en-US"/>
              </a:p>
            </p:txBody>
          </p:sp>
          <p:sp>
            <p:nvSpPr>
              <p:cNvPr id="844" name="Rectangle 312"/>
              <p:cNvSpPr>
                <a:spLocks noChangeArrowheads="1"/>
              </p:cNvSpPr>
              <p:nvPr/>
            </p:nvSpPr>
            <p:spPr bwMode="auto">
              <a:xfrm>
                <a:off x="4257"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845" name="Rectangle 313"/>
              <p:cNvSpPr>
                <a:spLocks noChangeArrowheads="1"/>
              </p:cNvSpPr>
              <p:nvPr/>
            </p:nvSpPr>
            <p:spPr bwMode="auto">
              <a:xfrm>
                <a:off x="4281"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846" name="Rectangle 314"/>
              <p:cNvSpPr>
                <a:spLocks noChangeArrowheads="1"/>
              </p:cNvSpPr>
              <p:nvPr/>
            </p:nvSpPr>
            <p:spPr bwMode="auto">
              <a:xfrm>
                <a:off x="4281" y="2297"/>
                <a:ext cx="36" cy="18"/>
              </a:xfrm>
              <a:prstGeom prst="rect">
                <a:avLst/>
              </a:prstGeom>
              <a:solidFill>
                <a:srgbClr val="008080"/>
              </a:solidFill>
              <a:ln w="9525">
                <a:solidFill>
                  <a:srgbClr val="008080"/>
                </a:solidFill>
                <a:miter lim="800000"/>
                <a:headEnd/>
                <a:tailEnd/>
              </a:ln>
            </p:spPr>
            <p:txBody>
              <a:bodyPr/>
              <a:lstStyle/>
              <a:p>
                <a:endParaRPr lang="en-US"/>
              </a:p>
            </p:txBody>
          </p:sp>
          <p:sp>
            <p:nvSpPr>
              <p:cNvPr id="847" name="Rectangle 315"/>
              <p:cNvSpPr>
                <a:spLocks noChangeArrowheads="1"/>
              </p:cNvSpPr>
              <p:nvPr/>
            </p:nvSpPr>
            <p:spPr bwMode="auto">
              <a:xfrm>
                <a:off x="4317"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848" name="Rectangle 316"/>
              <p:cNvSpPr>
                <a:spLocks noChangeArrowheads="1"/>
              </p:cNvSpPr>
              <p:nvPr/>
            </p:nvSpPr>
            <p:spPr bwMode="auto">
              <a:xfrm>
                <a:off x="4353"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849" name="Rectangle 317"/>
              <p:cNvSpPr>
                <a:spLocks noChangeArrowheads="1"/>
              </p:cNvSpPr>
              <p:nvPr/>
            </p:nvSpPr>
            <p:spPr bwMode="auto">
              <a:xfrm>
                <a:off x="4353" y="2297"/>
                <a:ext cx="24" cy="18"/>
              </a:xfrm>
              <a:prstGeom prst="rect">
                <a:avLst/>
              </a:prstGeom>
              <a:solidFill>
                <a:srgbClr val="C0C000"/>
              </a:solidFill>
              <a:ln w="9525">
                <a:solidFill>
                  <a:srgbClr val="C0C000"/>
                </a:solidFill>
                <a:miter lim="800000"/>
                <a:headEnd/>
                <a:tailEnd/>
              </a:ln>
            </p:spPr>
            <p:txBody>
              <a:bodyPr/>
              <a:lstStyle/>
              <a:p>
                <a:endParaRPr lang="en-US"/>
              </a:p>
            </p:txBody>
          </p:sp>
          <p:sp>
            <p:nvSpPr>
              <p:cNvPr id="850" name="Rectangle 318"/>
              <p:cNvSpPr>
                <a:spLocks noChangeArrowheads="1"/>
              </p:cNvSpPr>
              <p:nvPr/>
            </p:nvSpPr>
            <p:spPr bwMode="auto">
              <a:xfrm>
                <a:off x="4377"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851" name="Rectangle 319"/>
              <p:cNvSpPr>
                <a:spLocks noChangeArrowheads="1"/>
              </p:cNvSpPr>
              <p:nvPr/>
            </p:nvSpPr>
            <p:spPr bwMode="auto">
              <a:xfrm>
                <a:off x="4401"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852" name="Rectangle 320"/>
              <p:cNvSpPr>
                <a:spLocks noChangeArrowheads="1"/>
              </p:cNvSpPr>
              <p:nvPr/>
            </p:nvSpPr>
            <p:spPr bwMode="auto">
              <a:xfrm>
                <a:off x="4401" y="2297"/>
                <a:ext cx="36" cy="18"/>
              </a:xfrm>
              <a:prstGeom prst="rect">
                <a:avLst/>
              </a:prstGeom>
              <a:solidFill>
                <a:srgbClr val="008080"/>
              </a:solidFill>
              <a:ln w="9525">
                <a:solidFill>
                  <a:srgbClr val="008080"/>
                </a:solidFill>
                <a:miter lim="800000"/>
                <a:headEnd/>
                <a:tailEnd/>
              </a:ln>
            </p:spPr>
            <p:txBody>
              <a:bodyPr/>
              <a:lstStyle/>
              <a:p>
                <a:endParaRPr lang="en-US"/>
              </a:p>
            </p:txBody>
          </p:sp>
          <p:sp>
            <p:nvSpPr>
              <p:cNvPr id="853" name="Rectangle 321"/>
              <p:cNvSpPr>
                <a:spLocks noChangeArrowheads="1"/>
              </p:cNvSpPr>
              <p:nvPr/>
            </p:nvSpPr>
            <p:spPr bwMode="auto">
              <a:xfrm>
                <a:off x="4437"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854" name="Rectangle 322"/>
              <p:cNvSpPr>
                <a:spLocks noChangeArrowheads="1"/>
              </p:cNvSpPr>
              <p:nvPr/>
            </p:nvSpPr>
            <p:spPr bwMode="auto">
              <a:xfrm>
                <a:off x="4473"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855" name="Rectangle 323"/>
              <p:cNvSpPr>
                <a:spLocks noChangeArrowheads="1"/>
              </p:cNvSpPr>
              <p:nvPr/>
            </p:nvSpPr>
            <p:spPr bwMode="auto">
              <a:xfrm>
                <a:off x="4473" y="2297"/>
                <a:ext cx="24" cy="18"/>
              </a:xfrm>
              <a:prstGeom prst="rect">
                <a:avLst/>
              </a:prstGeom>
              <a:solidFill>
                <a:srgbClr val="C0C000"/>
              </a:solidFill>
              <a:ln w="9525">
                <a:solidFill>
                  <a:srgbClr val="C0C000"/>
                </a:solidFill>
                <a:miter lim="800000"/>
                <a:headEnd/>
                <a:tailEnd/>
              </a:ln>
            </p:spPr>
            <p:txBody>
              <a:bodyPr/>
              <a:lstStyle/>
              <a:p>
                <a:endParaRPr lang="en-US"/>
              </a:p>
            </p:txBody>
          </p:sp>
          <p:sp>
            <p:nvSpPr>
              <p:cNvPr id="856" name="Rectangle 324"/>
              <p:cNvSpPr>
                <a:spLocks noChangeArrowheads="1"/>
              </p:cNvSpPr>
              <p:nvPr/>
            </p:nvSpPr>
            <p:spPr bwMode="auto">
              <a:xfrm>
                <a:off x="4497"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857" name="Rectangle 325"/>
              <p:cNvSpPr>
                <a:spLocks noChangeArrowheads="1"/>
              </p:cNvSpPr>
              <p:nvPr/>
            </p:nvSpPr>
            <p:spPr bwMode="auto">
              <a:xfrm>
                <a:off x="4521"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858" name="Rectangle 326"/>
              <p:cNvSpPr>
                <a:spLocks noChangeArrowheads="1"/>
              </p:cNvSpPr>
              <p:nvPr/>
            </p:nvSpPr>
            <p:spPr bwMode="auto">
              <a:xfrm>
                <a:off x="4521" y="2297"/>
                <a:ext cx="42" cy="18"/>
              </a:xfrm>
              <a:prstGeom prst="rect">
                <a:avLst/>
              </a:prstGeom>
              <a:solidFill>
                <a:srgbClr val="008080"/>
              </a:solidFill>
              <a:ln w="9525">
                <a:solidFill>
                  <a:srgbClr val="008080"/>
                </a:solidFill>
                <a:miter lim="800000"/>
                <a:headEnd/>
                <a:tailEnd/>
              </a:ln>
            </p:spPr>
            <p:txBody>
              <a:bodyPr/>
              <a:lstStyle/>
              <a:p>
                <a:endParaRPr lang="en-US"/>
              </a:p>
            </p:txBody>
          </p:sp>
          <p:sp>
            <p:nvSpPr>
              <p:cNvPr id="859" name="Rectangle 327"/>
              <p:cNvSpPr>
                <a:spLocks noChangeArrowheads="1"/>
              </p:cNvSpPr>
              <p:nvPr/>
            </p:nvSpPr>
            <p:spPr bwMode="auto">
              <a:xfrm>
                <a:off x="4563"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860" name="Rectangle 328"/>
              <p:cNvSpPr>
                <a:spLocks noChangeArrowheads="1"/>
              </p:cNvSpPr>
              <p:nvPr/>
            </p:nvSpPr>
            <p:spPr bwMode="auto">
              <a:xfrm>
                <a:off x="4599"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861" name="Rectangle 329"/>
              <p:cNvSpPr>
                <a:spLocks noChangeArrowheads="1"/>
              </p:cNvSpPr>
              <p:nvPr/>
            </p:nvSpPr>
            <p:spPr bwMode="auto">
              <a:xfrm>
                <a:off x="4599" y="2297"/>
                <a:ext cx="24" cy="18"/>
              </a:xfrm>
              <a:prstGeom prst="rect">
                <a:avLst/>
              </a:prstGeom>
              <a:solidFill>
                <a:srgbClr val="C0C000"/>
              </a:solidFill>
              <a:ln w="9525">
                <a:solidFill>
                  <a:srgbClr val="C0C000"/>
                </a:solidFill>
                <a:miter lim="800000"/>
                <a:headEnd/>
                <a:tailEnd/>
              </a:ln>
            </p:spPr>
            <p:txBody>
              <a:bodyPr/>
              <a:lstStyle/>
              <a:p>
                <a:endParaRPr lang="en-US"/>
              </a:p>
            </p:txBody>
          </p:sp>
          <p:sp>
            <p:nvSpPr>
              <p:cNvPr id="862" name="Rectangle 330"/>
              <p:cNvSpPr>
                <a:spLocks noChangeArrowheads="1"/>
              </p:cNvSpPr>
              <p:nvPr/>
            </p:nvSpPr>
            <p:spPr bwMode="auto">
              <a:xfrm>
                <a:off x="4623"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863" name="Rectangle 331"/>
              <p:cNvSpPr>
                <a:spLocks noChangeArrowheads="1"/>
              </p:cNvSpPr>
              <p:nvPr/>
            </p:nvSpPr>
            <p:spPr bwMode="auto">
              <a:xfrm>
                <a:off x="4647"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864" name="Rectangle 332"/>
              <p:cNvSpPr>
                <a:spLocks noChangeArrowheads="1"/>
              </p:cNvSpPr>
              <p:nvPr/>
            </p:nvSpPr>
            <p:spPr bwMode="auto">
              <a:xfrm>
                <a:off x="4647" y="2297"/>
                <a:ext cx="36" cy="18"/>
              </a:xfrm>
              <a:prstGeom prst="rect">
                <a:avLst/>
              </a:prstGeom>
              <a:solidFill>
                <a:srgbClr val="008080"/>
              </a:solidFill>
              <a:ln w="9525">
                <a:solidFill>
                  <a:srgbClr val="008080"/>
                </a:solidFill>
                <a:miter lim="800000"/>
                <a:headEnd/>
                <a:tailEnd/>
              </a:ln>
            </p:spPr>
            <p:txBody>
              <a:bodyPr/>
              <a:lstStyle/>
              <a:p>
                <a:endParaRPr lang="en-US"/>
              </a:p>
            </p:txBody>
          </p:sp>
          <p:sp>
            <p:nvSpPr>
              <p:cNvPr id="865" name="Rectangle 333"/>
              <p:cNvSpPr>
                <a:spLocks noChangeArrowheads="1"/>
              </p:cNvSpPr>
              <p:nvPr/>
            </p:nvSpPr>
            <p:spPr bwMode="auto">
              <a:xfrm>
                <a:off x="4683"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866" name="Rectangle 334"/>
              <p:cNvSpPr>
                <a:spLocks noChangeArrowheads="1"/>
              </p:cNvSpPr>
              <p:nvPr/>
            </p:nvSpPr>
            <p:spPr bwMode="auto">
              <a:xfrm>
                <a:off x="4719"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867" name="Rectangle 335"/>
              <p:cNvSpPr>
                <a:spLocks noChangeArrowheads="1"/>
              </p:cNvSpPr>
              <p:nvPr/>
            </p:nvSpPr>
            <p:spPr bwMode="auto">
              <a:xfrm>
                <a:off x="4719" y="2297"/>
                <a:ext cx="24" cy="18"/>
              </a:xfrm>
              <a:prstGeom prst="rect">
                <a:avLst/>
              </a:prstGeom>
              <a:solidFill>
                <a:srgbClr val="C0C000"/>
              </a:solidFill>
              <a:ln w="9525">
                <a:solidFill>
                  <a:srgbClr val="C0C000"/>
                </a:solidFill>
                <a:miter lim="800000"/>
                <a:headEnd/>
                <a:tailEnd/>
              </a:ln>
            </p:spPr>
            <p:txBody>
              <a:bodyPr/>
              <a:lstStyle/>
              <a:p>
                <a:endParaRPr lang="en-US"/>
              </a:p>
            </p:txBody>
          </p:sp>
          <p:sp>
            <p:nvSpPr>
              <p:cNvPr id="868" name="Rectangle 336"/>
              <p:cNvSpPr>
                <a:spLocks noChangeArrowheads="1"/>
              </p:cNvSpPr>
              <p:nvPr/>
            </p:nvSpPr>
            <p:spPr bwMode="auto">
              <a:xfrm>
                <a:off x="4743"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869" name="Rectangle 337"/>
              <p:cNvSpPr>
                <a:spLocks noChangeArrowheads="1"/>
              </p:cNvSpPr>
              <p:nvPr/>
            </p:nvSpPr>
            <p:spPr bwMode="auto">
              <a:xfrm>
                <a:off x="4767"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870" name="Rectangle 338"/>
              <p:cNvSpPr>
                <a:spLocks noChangeArrowheads="1"/>
              </p:cNvSpPr>
              <p:nvPr/>
            </p:nvSpPr>
            <p:spPr bwMode="auto">
              <a:xfrm>
                <a:off x="4767" y="2297"/>
                <a:ext cx="36" cy="18"/>
              </a:xfrm>
              <a:prstGeom prst="rect">
                <a:avLst/>
              </a:prstGeom>
              <a:solidFill>
                <a:srgbClr val="008080"/>
              </a:solidFill>
              <a:ln w="9525">
                <a:solidFill>
                  <a:srgbClr val="008080"/>
                </a:solidFill>
                <a:miter lim="800000"/>
                <a:headEnd/>
                <a:tailEnd/>
              </a:ln>
            </p:spPr>
            <p:txBody>
              <a:bodyPr/>
              <a:lstStyle/>
              <a:p>
                <a:endParaRPr lang="en-US"/>
              </a:p>
            </p:txBody>
          </p:sp>
          <p:sp>
            <p:nvSpPr>
              <p:cNvPr id="871" name="Rectangle 339"/>
              <p:cNvSpPr>
                <a:spLocks noChangeArrowheads="1"/>
              </p:cNvSpPr>
              <p:nvPr/>
            </p:nvSpPr>
            <p:spPr bwMode="auto">
              <a:xfrm>
                <a:off x="4803"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872" name="Rectangle 340"/>
              <p:cNvSpPr>
                <a:spLocks noChangeArrowheads="1"/>
              </p:cNvSpPr>
              <p:nvPr/>
            </p:nvSpPr>
            <p:spPr bwMode="auto">
              <a:xfrm>
                <a:off x="4845"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873" name="Rectangle 341"/>
              <p:cNvSpPr>
                <a:spLocks noChangeArrowheads="1"/>
              </p:cNvSpPr>
              <p:nvPr/>
            </p:nvSpPr>
            <p:spPr bwMode="auto">
              <a:xfrm>
                <a:off x="4845" y="2297"/>
                <a:ext cx="24" cy="18"/>
              </a:xfrm>
              <a:prstGeom prst="rect">
                <a:avLst/>
              </a:prstGeom>
              <a:solidFill>
                <a:srgbClr val="C0C000"/>
              </a:solidFill>
              <a:ln w="9525">
                <a:solidFill>
                  <a:srgbClr val="C0C000"/>
                </a:solidFill>
                <a:miter lim="800000"/>
                <a:headEnd/>
                <a:tailEnd/>
              </a:ln>
            </p:spPr>
            <p:txBody>
              <a:bodyPr/>
              <a:lstStyle/>
              <a:p>
                <a:endParaRPr lang="en-US"/>
              </a:p>
            </p:txBody>
          </p:sp>
          <p:sp>
            <p:nvSpPr>
              <p:cNvPr id="874" name="Rectangle 342"/>
              <p:cNvSpPr>
                <a:spLocks noChangeArrowheads="1"/>
              </p:cNvSpPr>
              <p:nvPr/>
            </p:nvSpPr>
            <p:spPr bwMode="auto">
              <a:xfrm>
                <a:off x="4869"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875" name="Rectangle 343"/>
              <p:cNvSpPr>
                <a:spLocks noChangeArrowheads="1"/>
              </p:cNvSpPr>
              <p:nvPr/>
            </p:nvSpPr>
            <p:spPr bwMode="auto">
              <a:xfrm>
                <a:off x="4893"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876" name="Rectangle 344"/>
              <p:cNvSpPr>
                <a:spLocks noChangeArrowheads="1"/>
              </p:cNvSpPr>
              <p:nvPr/>
            </p:nvSpPr>
            <p:spPr bwMode="auto">
              <a:xfrm>
                <a:off x="4893" y="2297"/>
                <a:ext cx="36" cy="18"/>
              </a:xfrm>
              <a:prstGeom prst="rect">
                <a:avLst/>
              </a:prstGeom>
              <a:solidFill>
                <a:srgbClr val="008080"/>
              </a:solidFill>
              <a:ln w="9525">
                <a:solidFill>
                  <a:srgbClr val="008080"/>
                </a:solidFill>
                <a:miter lim="800000"/>
                <a:headEnd/>
                <a:tailEnd/>
              </a:ln>
            </p:spPr>
            <p:txBody>
              <a:bodyPr/>
              <a:lstStyle/>
              <a:p>
                <a:endParaRPr lang="en-US"/>
              </a:p>
            </p:txBody>
          </p:sp>
          <p:sp>
            <p:nvSpPr>
              <p:cNvPr id="877" name="Rectangle 345"/>
              <p:cNvSpPr>
                <a:spLocks noChangeArrowheads="1"/>
              </p:cNvSpPr>
              <p:nvPr/>
            </p:nvSpPr>
            <p:spPr bwMode="auto">
              <a:xfrm>
                <a:off x="4929"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878" name="Rectangle 346"/>
              <p:cNvSpPr>
                <a:spLocks noChangeArrowheads="1"/>
              </p:cNvSpPr>
              <p:nvPr/>
            </p:nvSpPr>
            <p:spPr bwMode="auto">
              <a:xfrm>
                <a:off x="4965"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879" name="Rectangle 347"/>
              <p:cNvSpPr>
                <a:spLocks noChangeArrowheads="1"/>
              </p:cNvSpPr>
              <p:nvPr/>
            </p:nvSpPr>
            <p:spPr bwMode="auto">
              <a:xfrm>
                <a:off x="4965" y="2297"/>
                <a:ext cx="24" cy="18"/>
              </a:xfrm>
              <a:prstGeom prst="rect">
                <a:avLst/>
              </a:prstGeom>
              <a:solidFill>
                <a:srgbClr val="C0C000"/>
              </a:solidFill>
              <a:ln w="9525">
                <a:solidFill>
                  <a:srgbClr val="C0C000"/>
                </a:solidFill>
                <a:miter lim="800000"/>
                <a:headEnd/>
                <a:tailEnd/>
              </a:ln>
            </p:spPr>
            <p:txBody>
              <a:bodyPr/>
              <a:lstStyle/>
              <a:p>
                <a:endParaRPr lang="en-US"/>
              </a:p>
            </p:txBody>
          </p:sp>
          <p:sp>
            <p:nvSpPr>
              <p:cNvPr id="880" name="Rectangle 348"/>
              <p:cNvSpPr>
                <a:spLocks noChangeArrowheads="1"/>
              </p:cNvSpPr>
              <p:nvPr/>
            </p:nvSpPr>
            <p:spPr bwMode="auto">
              <a:xfrm>
                <a:off x="4989"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881" name="Rectangle 349"/>
              <p:cNvSpPr>
                <a:spLocks noChangeArrowheads="1"/>
              </p:cNvSpPr>
              <p:nvPr/>
            </p:nvSpPr>
            <p:spPr bwMode="auto">
              <a:xfrm>
                <a:off x="5013"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882" name="Rectangle 350"/>
              <p:cNvSpPr>
                <a:spLocks noChangeArrowheads="1"/>
              </p:cNvSpPr>
              <p:nvPr/>
            </p:nvSpPr>
            <p:spPr bwMode="auto">
              <a:xfrm>
                <a:off x="5013" y="2297"/>
                <a:ext cx="36" cy="18"/>
              </a:xfrm>
              <a:prstGeom prst="rect">
                <a:avLst/>
              </a:prstGeom>
              <a:solidFill>
                <a:srgbClr val="008080"/>
              </a:solidFill>
              <a:ln w="9525">
                <a:solidFill>
                  <a:srgbClr val="008080"/>
                </a:solidFill>
                <a:miter lim="800000"/>
                <a:headEnd/>
                <a:tailEnd/>
              </a:ln>
            </p:spPr>
            <p:txBody>
              <a:bodyPr/>
              <a:lstStyle/>
              <a:p>
                <a:endParaRPr lang="en-US"/>
              </a:p>
            </p:txBody>
          </p:sp>
          <p:sp>
            <p:nvSpPr>
              <p:cNvPr id="883" name="Rectangle 351"/>
              <p:cNvSpPr>
                <a:spLocks noChangeArrowheads="1"/>
              </p:cNvSpPr>
              <p:nvPr/>
            </p:nvSpPr>
            <p:spPr bwMode="auto">
              <a:xfrm>
                <a:off x="5049" y="2297"/>
                <a:ext cx="6" cy="18"/>
              </a:xfrm>
              <a:prstGeom prst="rect">
                <a:avLst/>
              </a:prstGeom>
              <a:solidFill>
                <a:srgbClr val="000000"/>
              </a:solidFill>
              <a:ln w="0">
                <a:solidFill>
                  <a:srgbClr val="000000"/>
                </a:solidFill>
                <a:miter lim="800000"/>
                <a:headEnd/>
                <a:tailEnd/>
              </a:ln>
            </p:spPr>
            <p:txBody>
              <a:bodyPr/>
              <a:lstStyle/>
              <a:p>
                <a:endParaRPr lang="en-US"/>
              </a:p>
            </p:txBody>
          </p:sp>
          <p:sp>
            <p:nvSpPr>
              <p:cNvPr id="884" name="Line 352"/>
              <p:cNvSpPr>
                <a:spLocks noChangeShapeType="1"/>
              </p:cNvSpPr>
              <p:nvPr/>
            </p:nvSpPr>
            <p:spPr bwMode="auto">
              <a:xfrm>
                <a:off x="375"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885" name="Line 353"/>
              <p:cNvSpPr>
                <a:spLocks noChangeShapeType="1"/>
              </p:cNvSpPr>
              <p:nvPr/>
            </p:nvSpPr>
            <p:spPr bwMode="auto">
              <a:xfrm>
                <a:off x="399"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886" name="Line 354"/>
              <p:cNvSpPr>
                <a:spLocks noChangeShapeType="1"/>
              </p:cNvSpPr>
              <p:nvPr/>
            </p:nvSpPr>
            <p:spPr bwMode="auto">
              <a:xfrm>
                <a:off x="411"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887" name="Line 355"/>
              <p:cNvSpPr>
                <a:spLocks noChangeShapeType="1"/>
              </p:cNvSpPr>
              <p:nvPr/>
            </p:nvSpPr>
            <p:spPr bwMode="auto">
              <a:xfrm>
                <a:off x="435"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888" name="Line 356"/>
              <p:cNvSpPr>
                <a:spLocks noChangeShapeType="1"/>
              </p:cNvSpPr>
              <p:nvPr/>
            </p:nvSpPr>
            <p:spPr bwMode="auto">
              <a:xfrm>
                <a:off x="453"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889" name="Line 357"/>
              <p:cNvSpPr>
                <a:spLocks noChangeShapeType="1"/>
              </p:cNvSpPr>
              <p:nvPr/>
            </p:nvSpPr>
            <p:spPr bwMode="auto">
              <a:xfrm>
                <a:off x="477"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890" name="Line 358"/>
              <p:cNvSpPr>
                <a:spLocks noChangeShapeType="1"/>
              </p:cNvSpPr>
              <p:nvPr/>
            </p:nvSpPr>
            <p:spPr bwMode="auto">
              <a:xfrm>
                <a:off x="489"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891" name="Line 359"/>
              <p:cNvSpPr>
                <a:spLocks noChangeShapeType="1"/>
              </p:cNvSpPr>
              <p:nvPr/>
            </p:nvSpPr>
            <p:spPr bwMode="auto">
              <a:xfrm>
                <a:off x="507"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892" name="Line 360"/>
              <p:cNvSpPr>
                <a:spLocks noChangeShapeType="1"/>
              </p:cNvSpPr>
              <p:nvPr/>
            </p:nvSpPr>
            <p:spPr bwMode="auto">
              <a:xfrm>
                <a:off x="525"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893" name="Line 361"/>
              <p:cNvSpPr>
                <a:spLocks noChangeShapeType="1"/>
              </p:cNvSpPr>
              <p:nvPr/>
            </p:nvSpPr>
            <p:spPr bwMode="auto">
              <a:xfrm>
                <a:off x="549"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894" name="Line 362"/>
              <p:cNvSpPr>
                <a:spLocks noChangeShapeType="1"/>
              </p:cNvSpPr>
              <p:nvPr/>
            </p:nvSpPr>
            <p:spPr bwMode="auto">
              <a:xfrm>
                <a:off x="561"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895" name="Line 363"/>
              <p:cNvSpPr>
                <a:spLocks noChangeShapeType="1"/>
              </p:cNvSpPr>
              <p:nvPr/>
            </p:nvSpPr>
            <p:spPr bwMode="auto">
              <a:xfrm>
                <a:off x="579"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896" name="Line 364"/>
              <p:cNvSpPr>
                <a:spLocks noChangeShapeType="1"/>
              </p:cNvSpPr>
              <p:nvPr/>
            </p:nvSpPr>
            <p:spPr bwMode="auto">
              <a:xfrm>
                <a:off x="597"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897" name="Line 365"/>
              <p:cNvSpPr>
                <a:spLocks noChangeShapeType="1"/>
              </p:cNvSpPr>
              <p:nvPr/>
            </p:nvSpPr>
            <p:spPr bwMode="auto">
              <a:xfrm>
                <a:off x="621"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898" name="Line 366"/>
              <p:cNvSpPr>
                <a:spLocks noChangeShapeType="1"/>
              </p:cNvSpPr>
              <p:nvPr/>
            </p:nvSpPr>
            <p:spPr bwMode="auto">
              <a:xfrm>
                <a:off x="633"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899" name="Line 367"/>
              <p:cNvSpPr>
                <a:spLocks noChangeShapeType="1"/>
              </p:cNvSpPr>
              <p:nvPr/>
            </p:nvSpPr>
            <p:spPr bwMode="auto">
              <a:xfrm>
                <a:off x="651"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00" name="Line 368"/>
              <p:cNvSpPr>
                <a:spLocks noChangeShapeType="1"/>
              </p:cNvSpPr>
              <p:nvPr/>
            </p:nvSpPr>
            <p:spPr bwMode="auto">
              <a:xfrm>
                <a:off x="669"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01" name="Line 369"/>
              <p:cNvSpPr>
                <a:spLocks noChangeShapeType="1"/>
              </p:cNvSpPr>
              <p:nvPr/>
            </p:nvSpPr>
            <p:spPr bwMode="auto">
              <a:xfrm>
                <a:off x="693"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02" name="Line 370"/>
              <p:cNvSpPr>
                <a:spLocks noChangeShapeType="1"/>
              </p:cNvSpPr>
              <p:nvPr/>
            </p:nvSpPr>
            <p:spPr bwMode="auto">
              <a:xfrm>
                <a:off x="705"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03" name="Line 371"/>
              <p:cNvSpPr>
                <a:spLocks noChangeShapeType="1"/>
              </p:cNvSpPr>
              <p:nvPr/>
            </p:nvSpPr>
            <p:spPr bwMode="auto">
              <a:xfrm>
                <a:off x="729"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04" name="Line 372"/>
              <p:cNvSpPr>
                <a:spLocks noChangeShapeType="1"/>
              </p:cNvSpPr>
              <p:nvPr/>
            </p:nvSpPr>
            <p:spPr bwMode="auto">
              <a:xfrm>
                <a:off x="747"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05" name="Line 373"/>
              <p:cNvSpPr>
                <a:spLocks noChangeShapeType="1"/>
              </p:cNvSpPr>
              <p:nvPr/>
            </p:nvSpPr>
            <p:spPr bwMode="auto">
              <a:xfrm>
                <a:off x="771"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06" name="Line 374"/>
              <p:cNvSpPr>
                <a:spLocks noChangeShapeType="1"/>
              </p:cNvSpPr>
              <p:nvPr/>
            </p:nvSpPr>
            <p:spPr bwMode="auto">
              <a:xfrm>
                <a:off x="783"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07" name="Line 375"/>
              <p:cNvSpPr>
                <a:spLocks noChangeShapeType="1"/>
              </p:cNvSpPr>
              <p:nvPr/>
            </p:nvSpPr>
            <p:spPr bwMode="auto">
              <a:xfrm>
                <a:off x="801"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08" name="Line 376"/>
              <p:cNvSpPr>
                <a:spLocks noChangeShapeType="1"/>
              </p:cNvSpPr>
              <p:nvPr/>
            </p:nvSpPr>
            <p:spPr bwMode="auto">
              <a:xfrm>
                <a:off x="819"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09" name="Line 377"/>
              <p:cNvSpPr>
                <a:spLocks noChangeShapeType="1"/>
              </p:cNvSpPr>
              <p:nvPr/>
            </p:nvSpPr>
            <p:spPr bwMode="auto">
              <a:xfrm>
                <a:off x="843"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10" name="Line 378"/>
              <p:cNvSpPr>
                <a:spLocks noChangeShapeType="1"/>
              </p:cNvSpPr>
              <p:nvPr/>
            </p:nvSpPr>
            <p:spPr bwMode="auto">
              <a:xfrm>
                <a:off x="855"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11" name="Line 379"/>
              <p:cNvSpPr>
                <a:spLocks noChangeShapeType="1"/>
              </p:cNvSpPr>
              <p:nvPr/>
            </p:nvSpPr>
            <p:spPr bwMode="auto">
              <a:xfrm>
                <a:off x="873"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12" name="Line 380"/>
              <p:cNvSpPr>
                <a:spLocks noChangeShapeType="1"/>
              </p:cNvSpPr>
              <p:nvPr/>
            </p:nvSpPr>
            <p:spPr bwMode="auto">
              <a:xfrm>
                <a:off x="891"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13" name="Line 381"/>
              <p:cNvSpPr>
                <a:spLocks noChangeShapeType="1"/>
              </p:cNvSpPr>
              <p:nvPr/>
            </p:nvSpPr>
            <p:spPr bwMode="auto">
              <a:xfrm>
                <a:off x="915"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14" name="Line 382"/>
              <p:cNvSpPr>
                <a:spLocks noChangeShapeType="1"/>
              </p:cNvSpPr>
              <p:nvPr/>
            </p:nvSpPr>
            <p:spPr bwMode="auto">
              <a:xfrm>
                <a:off x="927"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15" name="Line 383"/>
              <p:cNvSpPr>
                <a:spLocks noChangeShapeType="1"/>
              </p:cNvSpPr>
              <p:nvPr/>
            </p:nvSpPr>
            <p:spPr bwMode="auto">
              <a:xfrm>
                <a:off x="945"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16" name="Line 384"/>
              <p:cNvSpPr>
                <a:spLocks noChangeShapeType="1"/>
              </p:cNvSpPr>
              <p:nvPr/>
            </p:nvSpPr>
            <p:spPr bwMode="auto">
              <a:xfrm>
                <a:off x="963"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17" name="Line 385"/>
              <p:cNvSpPr>
                <a:spLocks noChangeShapeType="1"/>
              </p:cNvSpPr>
              <p:nvPr/>
            </p:nvSpPr>
            <p:spPr bwMode="auto">
              <a:xfrm>
                <a:off x="987"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18" name="Line 386"/>
              <p:cNvSpPr>
                <a:spLocks noChangeShapeType="1"/>
              </p:cNvSpPr>
              <p:nvPr/>
            </p:nvSpPr>
            <p:spPr bwMode="auto">
              <a:xfrm>
                <a:off x="999"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19" name="Line 387"/>
              <p:cNvSpPr>
                <a:spLocks noChangeShapeType="1"/>
              </p:cNvSpPr>
              <p:nvPr/>
            </p:nvSpPr>
            <p:spPr bwMode="auto">
              <a:xfrm>
                <a:off x="1023"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20" name="Line 388"/>
              <p:cNvSpPr>
                <a:spLocks noChangeShapeType="1"/>
              </p:cNvSpPr>
              <p:nvPr/>
            </p:nvSpPr>
            <p:spPr bwMode="auto">
              <a:xfrm>
                <a:off x="1041"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21" name="Line 389"/>
              <p:cNvSpPr>
                <a:spLocks noChangeShapeType="1"/>
              </p:cNvSpPr>
              <p:nvPr/>
            </p:nvSpPr>
            <p:spPr bwMode="auto">
              <a:xfrm>
                <a:off x="1065"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22" name="Line 390"/>
              <p:cNvSpPr>
                <a:spLocks noChangeShapeType="1"/>
              </p:cNvSpPr>
              <p:nvPr/>
            </p:nvSpPr>
            <p:spPr bwMode="auto">
              <a:xfrm>
                <a:off x="1077"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23" name="Line 391"/>
              <p:cNvSpPr>
                <a:spLocks noChangeShapeType="1"/>
              </p:cNvSpPr>
              <p:nvPr/>
            </p:nvSpPr>
            <p:spPr bwMode="auto">
              <a:xfrm>
                <a:off x="1095"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24" name="Line 392"/>
              <p:cNvSpPr>
                <a:spLocks noChangeShapeType="1"/>
              </p:cNvSpPr>
              <p:nvPr/>
            </p:nvSpPr>
            <p:spPr bwMode="auto">
              <a:xfrm>
                <a:off x="1113"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25" name="Line 393"/>
              <p:cNvSpPr>
                <a:spLocks noChangeShapeType="1"/>
              </p:cNvSpPr>
              <p:nvPr/>
            </p:nvSpPr>
            <p:spPr bwMode="auto">
              <a:xfrm>
                <a:off x="1137"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26" name="Line 394"/>
              <p:cNvSpPr>
                <a:spLocks noChangeShapeType="1"/>
              </p:cNvSpPr>
              <p:nvPr/>
            </p:nvSpPr>
            <p:spPr bwMode="auto">
              <a:xfrm>
                <a:off x="1149"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27" name="Line 395"/>
              <p:cNvSpPr>
                <a:spLocks noChangeShapeType="1"/>
              </p:cNvSpPr>
              <p:nvPr/>
            </p:nvSpPr>
            <p:spPr bwMode="auto">
              <a:xfrm>
                <a:off x="1167"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28" name="Line 396"/>
              <p:cNvSpPr>
                <a:spLocks noChangeShapeType="1"/>
              </p:cNvSpPr>
              <p:nvPr/>
            </p:nvSpPr>
            <p:spPr bwMode="auto">
              <a:xfrm>
                <a:off x="1185"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29" name="Line 397"/>
              <p:cNvSpPr>
                <a:spLocks noChangeShapeType="1"/>
              </p:cNvSpPr>
              <p:nvPr/>
            </p:nvSpPr>
            <p:spPr bwMode="auto">
              <a:xfrm>
                <a:off x="1209"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30" name="Line 398"/>
              <p:cNvSpPr>
                <a:spLocks noChangeShapeType="1"/>
              </p:cNvSpPr>
              <p:nvPr/>
            </p:nvSpPr>
            <p:spPr bwMode="auto">
              <a:xfrm>
                <a:off x="1221"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31" name="Line 399"/>
              <p:cNvSpPr>
                <a:spLocks noChangeShapeType="1"/>
              </p:cNvSpPr>
              <p:nvPr/>
            </p:nvSpPr>
            <p:spPr bwMode="auto">
              <a:xfrm>
                <a:off x="1239"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32" name="Line 400"/>
              <p:cNvSpPr>
                <a:spLocks noChangeShapeType="1"/>
              </p:cNvSpPr>
              <p:nvPr/>
            </p:nvSpPr>
            <p:spPr bwMode="auto">
              <a:xfrm>
                <a:off x="1257"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33" name="Line 401"/>
              <p:cNvSpPr>
                <a:spLocks noChangeShapeType="1"/>
              </p:cNvSpPr>
              <p:nvPr/>
            </p:nvSpPr>
            <p:spPr bwMode="auto">
              <a:xfrm>
                <a:off x="1281"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34" name="Line 402"/>
              <p:cNvSpPr>
                <a:spLocks noChangeShapeType="1"/>
              </p:cNvSpPr>
              <p:nvPr/>
            </p:nvSpPr>
            <p:spPr bwMode="auto">
              <a:xfrm>
                <a:off x="1293"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35" name="Line 403"/>
              <p:cNvSpPr>
                <a:spLocks noChangeShapeType="1"/>
              </p:cNvSpPr>
              <p:nvPr/>
            </p:nvSpPr>
            <p:spPr bwMode="auto">
              <a:xfrm>
                <a:off x="1317"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36" name="Line 404"/>
              <p:cNvSpPr>
                <a:spLocks noChangeShapeType="1"/>
              </p:cNvSpPr>
              <p:nvPr/>
            </p:nvSpPr>
            <p:spPr bwMode="auto">
              <a:xfrm>
                <a:off x="1335"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37" name="Line 405"/>
              <p:cNvSpPr>
                <a:spLocks noChangeShapeType="1"/>
              </p:cNvSpPr>
              <p:nvPr/>
            </p:nvSpPr>
            <p:spPr bwMode="auto">
              <a:xfrm>
                <a:off x="1359"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38" name="Line 406"/>
              <p:cNvSpPr>
                <a:spLocks noChangeShapeType="1"/>
              </p:cNvSpPr>
              <p:nvPr/>
            </p:nvSpPr>
            <p:spPr bwMode="auto">
              <a:xfrm>
                <a:off x="1371"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939" name="Line 407"/>
              <p:cNvSpPr>
                <a:spLocks noChangeShapeType="1"/>
              </p:cNvSpPr>
              <p:nvPr/>
            </p:nvSpPr>
            <p:spPr bwMode="auto">
              <a:xfrm>
                <a:off x="1389"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grpSp>
        <p:grpSp>
          <p:nvGrpSpPr>
            <p:cNvPr id="411" name="Group 609"/>
            <p:cNvGrpSpPr>
              <a:grpSpLocks/>
            </p:cNvGrpSpPr>
            <p:nvPr/>
          </p:nvGrpSpPr>
          <p:grpSpPr bwMode="auto">
            <a:xfrm>
              <a:off x="387" y="839"/>
              <a:ext cx="4663" cy="102"/>
              <a:chOff x="387" y="839"/>
              <a:chExt cx="4663" cy="102"/>
            </a:xfrm>
          </p:grpSpPr>
          <p:sp>
            <p:nvSpPr>
              <p:cNvPr id="540" name="Line 409"/>
              <p:cNvSpPr>
                <a:spLocks noChangeShapeType="1"/>
              </p:cNvSpPr>
              <p:nvPr/>
            </p:nvSpPr>
            <p:spPr bwMode="auto">
              <a:xfrm>
                <a:off x="1407"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41" name="Line 410"/>
              <p:cNvSpPr>
                <a:spLocks noChangeShapeType="1"/>
              </p:cNvSpPr>
              <p:nvPr/>
            </p:nvSpPr>
            <p:spPr bwMode="auto">
              <a:xfrm>
                <a:off x="1431"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42" name="Line 411"/>
              <p:cNvSpPr>
                <a:spLocks noChangeShapeType="1"/>
              </p:cNvSpPr>
              <p:nvPr/>
            </p:nvSpPr>
            <p:spPr bwMode="auto">
              <a:xfrm>
                <a:off x="1443"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43" name="Line 412"/>
              <p:cNvSpPr>
                <a:spLocks noChangeShapeType="1"/>
              </p:cNvSpPr>
              <p:nvPr/>
            </p:nvSpPr>
            <p:spPr bwMode="auto">
              <a:xfrm>
                <a:off x="1461"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44" name="Line 413"/>
              <p:cNvSpPr>
                <a:spLocks noChangeShapeType="1"/>
              </p:cNvSpPr>
              <p:nvPr/>
            </p:nvSpPr>
            <p:spPr bwMode="auto">
              <a:xfrm>
                <a:off x="1479"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45" name="Line 414"/>
              <p:cNvSpPr>
                <a:spLocks noChangeShapeType="1"/>
              </p:cNvSpPr>
              <p:nvPr/>
            </p:nvSpPr>
            <p:spPr bwMode="auto">
              <a:xfrm>
                <a:off x="1503"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46" name="Line 415"/>
              <p:cNvSpPr>
                <a:spLocks noChangeShapeType="1"/>
              </p:cNvSpPr>
              <p:nvPr/>
            </p:nvSpPr>
            <p:spPr bwMode="auto">
              <a:xfrm>
                <a:off x="1515"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47" name="Line 416"/>
              <p:cNvSpPr>
                <a:spLocks noChangeShapeType="1"/>
              </p:cNvSpPr>
              <p:nvPr/>
            </p:nvSpPr>
            <p:spPr bwMode="auto">
              <a:xfrm>
                <a:off x="1533"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48" name="Line 417"/>
              <p:cNvSpPr>
                <a:spLocks noChangeShapeType="1"/>
              </p:cNvSpPr>
              <p:nvPr/>
            </p:nvSpPr>
            <p:spPr bwMode="auto">
              <a:xfrm>
                <a:off x="1551"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49" name="Line 418"/>
              <p:cNvSpPr>
                <a:spLocks noChangeShapeType="1"/>
              </p:cNvSpPr>
              <p:nvPr/>
            </p:nvSpPr>
            <p:spPr bwMode="auto">
              <a:xfrm>
                <a:off x="1575"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50" name="Line 419"/>
              <p:cNvSpPr>
                <a:spLocks noChangeShapeType="1"/>
              </p:cNvSpPr>
              <p:nvPr/>
            </p:nvSpPr>
            <p:spPr bwMode="auto">
              <a:xfrm>
                <a:off x="1587"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51" name="Line 420"/>
              <p:cNvSpPr>
                <a:spLocks noChangeShapeType="1"/>
              </p:cNvSpPr>
              <p:nvPr/>
            </p:nvSpPr>
            <p:spPr bwMode="auto">
              <a:xfrm>
                <a:off x="1611"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52" name="Line 421"/>
              <p:cNvSpPr>
                <a:spLocks noChangeShapeType="1"/>
              </p:cNvSpPr>
              <p:nvPr/>
            </p:nvSpPr>
            <p:spPr bwMode="auto">
              <a:xfrm>
                <a:off x="1629"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53" name="Line 422"/>
              <p:cNvSpPr>
                <a:spLocks noChangeShapeType="1"/>
              </p:cNvSpPr>
              <p:nvPr/>
            </p:nvSpPr>
            <p:spPr bwMode="auto">
              <a:xfrm>
                <a:off x="1653"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54" name="Line 423"/>
              <p:cNvSpPr>
                <a:spLocks noChangeShapeType="1"/>
              </p:cNvSpPr>
              <p:nvPr/>
            </p:nvSpPr>
            <p:spPr bwMode="auto">
              <a:xfrm>
                <a:off x="1665"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55" name="Line 424"/>
              <p:cNvSpPr>
                <a:spLocks noChangeShapeType="1"/>
              </p:cNvSpPr>
              <p:nvPr/>
            </p:nvSpPr>
            <p:spPr bwMode="auto">
              <a:xfrm>
                <a:off x="1683"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56" name="Line 425"/>
              <p:cNvSpPr>
                <a:spLocks noChangeShapeType="1"/>
              </p:cNvSpPr>
              <p:nvPr/>
            </p:nvSpPr>
            <p:spPr bwMode="auto">
              <a:xfrm>
                <a:off x="1701"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57" name="Line 426"/>
              <p:cNvSpPr>
                <a:spLocks noChangeShapeType="1"/>
              </p:cNvSpPr>
              <p:nvPr/>
            </p:nvSpPr>
            <p:spPr bwMode="auto">
              <a:xfrm>
                <a:off x="1725"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58" name="Line 427"/>
              <p:cNvSpPr>
                <a:spLocks noChangeShapeType="1"/>
              </p:cNvSpPr>
              <p:nvPr/>
            </p:nvSpPr>
            <p:spPr bwMode="auto">
              <a:xfrm>
                <a:off x="1737"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59" name="Line 428"/>
              <p:cNvSpPr>
                <a:spLocks noChangeShapeType="1"/>
              </p:cNvSpPr>
              <p:nvPr/>
            </p:nvSpPr>
            <p:spPr bwMode="auto">
              <a:xfrm>
                <a:off x="1755"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60" name="Line 429"/>
              <p:cNvSpPr>
                <a:spLocks noChangeShapeType="1"/>
              </p:cNvSpPr>
              <p:nvPr/>
            </p:nvSpPr>
            <p:spPr bwMode="auto">
              <a:xfrm>
                <a:off x="1773"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61" name="Line 430"/>
              <p:cNvSpPr>
                <a:spLocks noChangeShapeType="1"/>
              </p:cNvSpPr>
              <p:nvPr/>
            </p:nvSpPr>
            <p:spPr bwMode="auto">
              <a:xfrm>
                <a:off x="1797"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62" name="Line 431"/>
              <p:cNvSpPr>
                <a:spLocks noChangeShapeType="1"/>
              </p:cNvSpPr>
              <p:nvPr/>
            </p:nvSpPr>
            <p:spPr bwMode="auto">
              <a:xfrm>
                <a:off x="1809"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63" name="Line 432"/>
              <p:cNvSpPr>
                <a:spLocks noChangeShapeType="1"/>
              </p:cNvSpPr>
              <p:nvPr/>
            </p:nvSpPr>
            <p:spPr bwMode="auto">
              <a:xfrm>
                <a:off x="1827"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64" name="Line 433"/>
              <p:cNvSpPr>
                <a:spLocks noChangeShapeType="1"/>
              </p:cNvSpPr>
              <p:nvPr/>
            </p:nvSpPr>
            <p:spPr bwMode="auto">
              <a:xfrm>
                <a:off x="1845"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65" name="Line 434"/>
              <p:cNvSpPr>
                <a:spLocks noChangeShapeType="1"/>
              </p:cNvSpPr>
              <p:nvPr/>
            </p:nvSpPr>
            <p:spPr bwMode="auto">
              <a:xfrm>
                <a:off x="1869"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66" name="Line 435"/>
              <p:cNvSpPr>
                <a:spLocks noChangeShapeType="1"/>
              </p:cNvSpPr>
              <p:nvPr/>
            </p:nvSpPr>
            <p:spPr bwMode="auto">
              <a:xfrm>
                <a:off x="1881"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67" name="Line 436"/>
              <p:cNvSpPr>
                <a:spLocks noChangeShapeType="1"/>
              </p:cNvSpPr>
              <p:nvPr/>
            </p:nvSpPr>
            <p:spPr bwMode="auto">
              <a:xfrm>
                <a:off x="1905"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68" name="Line 437"/>
              <p:cNvSpPr>
                <a:spLocks noChangeShapeType="1"/>
              </p:cNvSpPr>
              <p:nvPr/>
            </p:nvSpPr>
            <p:spPr bwMode="auto">
              <a:xfrm>
                <a:off x="1923"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69" name="Line 438"/>
              <p:cNvSpPr>
                <a:spLocks noChangeShapeType="1"/>
              </p:cNvSpPr>
              <p:nvPr/>
            </p:nvSpPr>
            <p:spPr bwMode="auto">
              <a:xfrm>
                <a:off x="1947"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70" name="Line 439"/>
              <p:cNvSpPr>
                <a:spLocks noChangeShapeType="1"/>
              </p:cNvSpPr>
              <p:nvPr/>
            </p:nvSpPr>
            <p:spPr bwMode="auto">
              <a:xfrm>
                <a:off x="1959"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71" name="Line 440"/>
              <p:cNvSpPr>
                <a:spLocks noChangeShapeType="1"/>
              </p:cNvSpPr>
              <p:nvPr/>
            </p:nvSpPr>
            <p:spPr bwMode="auto">
              <a:xfrm>
                <a:off x="1977"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72" name="Line 441"/>
              <p:cNvSpPr>
                <a:spLocks noChangeShapeType="1"/>
              </p:cNvSpPr>
              <p:nvPr/>
            </p:nvSpPr>
            <p:spPr bwMode="auto">
              <a:xfrm>
                <a:off x="1995"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73" name="Line 442"/>
              <p:cNvSpPr>
                <a:spLocks noChangeShapeType="1"/>
              </p:cNvSpPr>
              <p:nvPr/>
            </p:nvSpPr>
            <p:spPr bwMode="auto">
              <a:xfrm>
                <a:off x="2019"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74" name="Line 443"/>
              <p:cNvSpPr>
                <a:spLocks noChangeShapeType="1"/>
              </p:cNvSpPr>
              <p:nvPr/>
            </p:nvSpPr>
            <p:spPr bwMode="auto">
              <a:xfrm>
                <a:off x="2031"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75" name="Line 444"/>
              <p:cNvSpPr>
                <a:spLocks noChangeShapeType="1"/>
              </p:cNvSpPr>
              <p:nvPr/>
            </p:nvSpPr>
            <p:spPr bwMode="auto">
              <a:xfrm>
                <a:off x="2049"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76" name="Line 445"/>
              <p:cNvSpPr>
                <a:spLocks noChangeShapeType="1"/>
              </p:cNvSpPr>
              <p:nvPr/>
            </p:nvSpPr>
            <p:spPr bwMode="auto">
              <a:xfrm>
                <a:off x="2067"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77" name="Line 446"/>
              <p:cNvSpPr>
                <a:spLocks noChangeShapeType="1"/>
              </p:cNvSpPr>
              <p:nvPr/>
            </p:nvSpPr>
            <p:spPr bwMode="auto">
              <a:xfrm>
                <a:off x="2091"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78" name="Line 447"/>
              <p:cNvSpPr>
                <a:spLocks noChangeShapeType="1"/>
              </p:cNvSpPr>
              <p:nvPr/>
            </p:nvSpPr>
            <p:spPr bwMode="auto">
              <a:xfrm>
                <a:off x="2103"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79" name="Line 448"/>
              <p:cNvSpPr>
                <a:spLocks noChangeShapeType="1"/>
              </p:cNvSpPr>
              <p:nvPr/>
            </p:nvSpPr>
            <p:spPr bwMode="auto">
              <a:xfrm>
                <a:off x="2121"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80" name="Line 449"/>
              <p:cNvSpPr>
                <a:spLocks noChangeShapeType="1"/>
              </p:cNvSpPr>
              <p:nvPr/>
            </p:nvSpPr>
            <p:spPr bwMode="auto">
              <a:xfrm>
                <a:off x="2145"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81" name="Line 450"/>
              <p:cNvSpPr>
                <a:spLocks noChangeShapeType="1"/>
              </p:cNvSpPr>
              <p:nvPr/>
            </p:nvSpPr>
            <p:spPr bwMode="auto">
              <a:xfrm>
                <a:off x="2169"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82" name="Line 451"/>
              <p:cNvSpPr>
                <a:spLocks noChangeShapeType="1"/>
              </p:cNvSpPr>
              <p:nvPr/>
            </p:nvSpPr>
            <p:spPr bwMode="auto">
              <a:xfrm>
                <a:off x="2199"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83" name="Line 452"/>
              <p:cNvSpPr>
                <a:spLocks noChangeShapeType="1"/>
              </p:cNvSpPr>
              <p:nvPr/>
            </p:nvSpPr>
            <p:spPr bwMode="auto">
              <a:xfrm>
                <a:off x="2235"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84" name="Line 453"/>
              <p:cNvSpPr>
                <a:spLocks noChangeShapeType="1"/>
              </p:cNvSpPr>
              <p:nvPr/>
            </p:nvSpPr>
            <p:spPr bwMode="auto">
              <a:xfrm>
                <a:off x="2271"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85" name="Line 454"/>
              <p:cNvSpPr>
                <a:spLocks noChangeShapeType="1"/>
              </p:cNvSpPr>
              <p:nvPr/>
            </p:nvSpPr>
            <p:spPr bwMode="auto">
              <a:xfrm>
                <a:off x="2295"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86" name="Line 455"/>
              <p:cNvSpPr>
                <a:spLocks noChangeShapeType="1"/>
              </p:cNvSpPr>
              <p:nvPr/>
            </p:nvSpPr>
            <p:spPr bwMode="auto">
              <a:xfrm>
                <a:off x="2319"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87" name="Line 456"/>
              <p:cNvSpPr>
                <a:spLocks noChangeShapeType="1"/>
              </p:cNvSpPr>
              <p:nvPr/>
            </p:nvSpPr>
            <p:spPr bwMode="auto">
              <a:xfrm>
                <a:off x="2355"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88" name="Line 457"/>
              <p:cNvSpPr>
                <a:spLocks noChangeShapeType="1"/>
              </p:cNvSpPr>
              <p:nvPr/>
            </p:nvSpPr>
            <p:spPr bwMode="auto">
              <a:xfrm>
                <a:off x="2391"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89" name="Line 458"/>
              <p:cNvSpPr>
                <a:spLocks noChangeShapeType="1"/>
              </p:cNvSpPr>
              <p:nvPr/>
            </p:nvSpPr>
            <p:spPr bwMode="auto">
              <a:xfrm>
                <a:off x="2415"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90" name="Line 459"/>
              <p:cNvSpPr>
                <a:spLocks noChangeShapeType="1"/>
              </p:cNvSpPr>
              <p:nvPr/>
            </p:nvSpPr>
            <p:spPr bwMode="auto">
              <a:xfrm>
                <a:off x="2439"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91" name="Line 460"/>
              <p:cNvSpPr>
                <a:spLocks noChangeShapeType="1"/>
              </p:cNvSpPr>
              <p:nvPr/>
            </p:nvSpPr>
            <p:spPr bwMode="auto">
              <a:xfrm>
                <a:off x="2475"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92" name="Line 461"/>
              <p:cNvSpPr>
                <a:spLocks noChangeShapeType="1"/>
              </p:cNvSpPr>
              <p:nvPr/>
            </p:nvSpPr>
            <p:spPr bwMode="auto">
              <a:xfrm>
                <a:off x="2517"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93" name="Line 462"/>
              <p:cNvSpPr>
                <a:spLocks noChangeShapeType="1"/>
              </p:cNvSpPr>
              <p:nvPr/>
            </p:nvSpPr>
            <p:spPr bwMode="auto">
              <a:xfrm>
                <a:off x="2541"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94" name="Line 463"/>
              <p:cNvSpPr>
                <a:spLocks noChangeShapeType="1"/>
              </p:cNvSpPr>
              <p:nvPr/>
            </p:nvSpPr>
            <p:spPr bwMode="auto">
              <a:xfrm>
                <a:off x="2565"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95" name="Line 464"/>
              <p:cNvSpPr>
                <a:spLocks noChangeShapeType="1"/>
              </p:cNvSpPr>
              <p:nvPr/>
            </p:nvSpPr>
            <p:spPr bwMode="auto">
              <a:xfrm>
                <a:off x="2601"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96" name="Line 465"/>
              <p:cNvSpPr>
                <a:spLocks noChangeShapeType="1"/>
              </p:cNvSpPr>
              <p:nvPr/>
            </p:nvSpPr>
            <p:spPr bwMode="auto">
              <a:xfrm>
                <a:off x="2637"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97" name="Line 466"/>
              <p:cNvSpPr>
                <a:spLocks noChangeShapeType="1"/>
              </p:cNvSpPr>
              <p:nvPr/>
            </p:nvSpPr>
            <p:spPr bwMode="auto">
              <a:xfrm>
                <a:off x="2661"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98" name="Line 467"/>
              <p:cNvSpPr>
                <a:spLocks noChangeShapeType="1"/>
              </p:cNvSpPr>
              <p:nvPr/>
            </p:nvSpPr>
            <p:spPr bwMode="auto">
              <a:xfrm>
                <a:off x="2685"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99" name="Line 468"/>
              <p:cNvSpPr>
                <a:spLocks noChangeShapeType="1"/>
              </p:cNvSpPr>
              <p:nvPr/>
            </p:nvSpPr>
            <p:spPr bwMode="auto">
              <a:xfrm>
                <a:off x="2721"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00" name="Line 469"/>
              <p:cNvSpPr>
                <a:spLocks noChangeShapeType="1"/>
              </p:cNvSpPr>
              <p:nvPr/>
            </p:nvSpPr>
            <p:spPr bwMode="auto">
              <a:xfrm>
                <a:off x="2757"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01" name="Line 470"/>
              <p:cNvSpPr>
                <a:spLocks noChangeShapeType="1"/>
              </p:cNvSpPr>
              <p:nvPr/>
            </p:nvSpPr>
            <p:spPr bwMode="auto">
              <a:xfrm>
                <a:off x="2787"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02" name="Line 471"/>
              <p:cNvSpPr>
                <a:spLocks noChangeShapeType="1"/>
              </p:cNvSpPr>
              <p:nvPr/>
            </p:nvSpPr>
            <p:spPr bwMode="auto">
              <a:xfrm>
                <a:off x="2811"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03" name="Line 472"/>
              <p:cNvSpPr>
                <a:spLocks noChangeShapeType="1"/>
              </p:cNvSpPr>
              <p:nvPr/>
            </p:nvSpPr>
            <p:spPr bwMode="auto">
              <a:xfrm>
                <a:off x="2847"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04" name="Line 473"/>
              <p:cNvSpPr>
                <a:spLocks noChangeShapeType="1"/>
              </p:cNvSpPr>
              <p:nvPr/>
            </p:nvSpPr>
            <p:spPr bwMode="auto">
              <a:xfrm>
                <a:off x="2883"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05" name="Line 474"/>
              <p:cNvSpPr>
                <a:spLocks noChangeShapeType="1"/>
              </p:cNvSpPr>
              <p:nvPr/>
            </p:nvSpPr>
            <p:spPr bwMode="auto">
              <a:xfrm>
                <a:off x="2907"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06" name="Line 475"/>
              <p:cNvSpPr>
                <a:spLocks noChangeShapeType="1"/>
              </p:cNvSpPr>
              <p:nvPr/>
            </p:nvSpPr>
            <p:spPr bwMode="auto">
              <a:xfrm>
                <a:off x="2931"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07" name="Line 476"/>
              <p:cNvSpPr>
                <a:spLocks noChangeShapeType="1"/>
              </p:cNvSpPr>
              <p:nvPr/>
            </p:nvSpPr>
            <p:spPr bwMode="auto">
              <a:xfrm>
                <a:off x="2967"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08" name="Line 477"/>
              <p:cNvSpPr>
                <a:spLocks noChangeShapeType="1"/>
              </p:cNvSpPr>
              <p:nvPr/>
            </p:nvSpPr>
            <p:spPr bwMode="auto">
              <a:xfrm>
                <a:off x="3003"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09" name="Line 478"/>
              <p:cNvSpPr>
                <a:spLocks noChangeShapeType="1"/>
              </p:cNvSpPr>
              <p:nvPr/>
            </p:nvSpPr>
            <p:spPr bwMode="auto">
              <a:xfrm>
                <a:off x="3027"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10" name="Line 479"/>
              <p:cNvSpPr>
                <a:spLocks noChangeShapeType="1"/>
              </p:cNvSpPr>
              <p:nvPr/>
            </p:nvSpPr>
            <p:spPr bwMode="auto">
              <a:xfrm>
                <a:off x="3051"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11" name="Line 480"/>
              <p:cNvSpPr>
                <a:spLocks noChangeShapeType="1"/>
              </p:cNvSpPr>
              <p:nvPr/>
            </p:nvSpPr>
            <p:spPr bwMode="auto">
              <a:xfrm>
                <a:off x="3093"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12" name="Line 481"/>
              <p:cNvSpPr>
                <a:spLocks noChangeShapeType="1"/>
              </p:cNvSpPr>
              <p:nvPr/>
            </p:nvSpPr>
            <p:spPr bwMode="auto">
              <a:xfrm>
                <a:off x="3129"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13" name="Line 482"/>
              <p:cNvSpPr>
                <a:spLocks noChangeShapeType="1"/>
              </p:cNvSpPr>
              <p:nvPr/>
            </p:nvSpPr>
            <p:spPr bwMode="auto">
              <a:xfrm>
                <a:off x="3153"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14" name="Line 483"/>
              <p:cNvSpPr>
                <a:spLocks noChangeShapeType="1"/>
              </p:cNvSpPr>
              <p:nvPr/>
            </p:nvSpPr>
            <p:spPr bwMode="auto">
              <a:xfrm>
                <a:off x="3177"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15" name="Line 484"/>
              <p:cNvSpPr>
                <a:spLocks noChangeShapeType="1"/>
              </p:cNvSpPr>
              <p:nvPr/>
            </p:nvSpPr>
            <p:spPr bwMode="auto">
              <a:xfrm>
                <a:off x="3213"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16" name="Line 485"/>
              <p:cNvSpPr>
                <a:spLocks noChangeShapeType="1"/>
              </p:cNvSpPr>
              <p:nvPr/>
            </p:nvSpPr>
            <p:spPr bwMode="auto">
              <a:xfrm>
                <a:off x="3249"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17" name="Line 486"/>
              <p:cNvSpPr>
                <a:spLocks noChangeShapeType="1"/>
              </p:cNvSpPr>
              <p:nvPr/>
            </p:nvSpPr>
            <p:spPr bwMode="auto">
              <a:xfrm>
                <a:off x="3273"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18" name="Line 487"/>
              <p:cNvSpPr>
                <a:spLocks noChangeShapeType="1"/>
              </p:cNvSpPr>
              <p:nvPr/>
            </p:nvSpPr>
            <p:spPr bwMode="auto">
              <a:xfrm>
                <a:off x="3297"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19" name="Line 488"/>
              <p:cNvSpPr>
                <a:spLocks noChangeShapeType="1"/>
              </p:cNvSpPr>
              <p:nvPr/>
            </p:nvSpPr>
            <p:spPr bwMode="auto">
              <a:xfrm>
                <a:off x="3333"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20" name="Line 489"/>
              <p:cNvSpPr>
                <a:spLocks noChangeShapeType="1"/>
              </p:cNvSpPr>
              <p:nvPr/>
            </p:nvSpPr>
            <p:spPr bwMode="auto">
              <a:xfrm>
                <a:off x="3375"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21" name="Line 490"/>
              <p:cNvSpPr>
                <a:spLocks noChangeShapeType="1"/>
              </p:cNvSpPr>
              <p:nvPr/>
            </p:nvSpPr>
            <p:spPr bwMode="auto">
              <a:xfrm>
                <a:off x="3399"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22" name="Line 491"/>
              <p:cNvSpPr>
                <a:spLocks noChangeShapeType="1"/>
              </p:cNvSpPr>
              <p:nvPr/>
            </p:nvSpPr>
            <p:spPr bwMode="auto">
              <a:xfrm>
                <a:off x="3423"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23" name="Line 492"/>
              <p:cNvSpPr>
                <a:spLocks noChangeShapeType="1"/>
              </p:cNvSpPr>
              <p:nvPr/>
            </p:nvSpPr>
            <p:spPr bwMode="auto">
              <a:xfrm>
                <a:off x="3459"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24" name="Line 493"/>
              <p:cNvSpPr>
                <a:spLocks noChangeShapeType="1"/>
              </p:cNvSpPr>
              <p:nvPr/>
            </p:nvSpPr>
            <p:spPr bwMode="auto">
              <a:xfrm>
                <a:off x="3495"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25" name="Line 494"/>
              <p:cNvSpPr>
                <a:spLocks noChangeShapeType="1"/>
              </p:cNvSpPr>
              <p:nvPr/>
            </p:nvSpPr>
            <p:spPr bwMode="auto">
              <a:xfrm>
                <a:off x="3519"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26" name="Line 495"/>
              <p:cNvSpPr>
                <a:spLocks noChangeShapeType="1"/>
              </p:cNvSpPr>
              <p:nvPr/>
            </p:nvSpPr>
            <p:spPr bwMode="auto">
              <a:xfrm>
                <a:off x="3543"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27" name="Line 496"/>
              <p:cNvSpPr>
                <a:spLocks noChangeShapeType="1"/>
              </p:cNvSpPr>
              <p:nvPr/>
            </p:nvSpPr>
            <p:spPr bwMode="auto">
              <a:xfrm>
                <a:off x="3579"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28" name="Line 497"/>
              <p:cNvSpPr>
                <a:spLocks noChangeShapeType="1"/>
              </p:cNvSpPr>
              <p:nvPr/>
            </p:nvSpPr>
            <p:spPr bwMode="auto">
              <a:xfrm>
                <a:off x="3615"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29" name="Line 498"/>
              <p:cNvSpPr>
                <a:spLocks noChangeShapeType="1"/>
              </p:cNvSpPr>
              <p:nvPr/>
            </p:nvSpPr>
            <p:spPr bwMode="auto">
              <a:xfrm>
                <a:off x="3639"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30" name="Line 499"/>
              <p:cNvSpPr>
                <a:spLocks noChangeShapeType="1"/>
              </p:cNvSpPr>
              <p:nvPr/>
            </p:nvSpPr>
            <p:spPr bwMode="auto">
              <a:xfrm>
                <a:off x="3669"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31" name="Line 500"/>
              <p:cNvSpPr>
                <a:spLocks noChangeShapeType="1"/>
              </p:cNvSpPr>
              <p:nvPr/>
            </p:nvSpPr>
            <p:spPr bwMode="auto">
              <a:xfrm>
                <a:off x="3705"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32" name="Line 501"/>
              <p:cNvSpPr>
                <a:spLocks noChangeShapeType="1"/>
              </p:cNvSpPr>
              <p:nvPr/>
            </p:nvSpPr>
            <p:spPr bwMode="auto">
              <a:xfrm>
                <a:off x="3741"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33" name="Line 502"/>
              <p:cNvSpPr>
                <a:spLocks noChangeShapeType="1"/>
              </p:cNvSpPr>
              <p:nvPr/>
            </p:nvSpPr>
            <p:spPr bwMode="auto">
              <a:xfrm>
                <a:off x="3765"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34" name="Line 503"/>
              <p:cNvSpPr>
                <a:spLocks noChangeShapeType="1"/>
              </p:cNvSpPr>
              <p:nvPr/>
            </p:nvSpPr>
            <p:spPr bwMode="auto">
              <a:xfrm>
                <a:off x="3789"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35" name="Line 504"/>
              <p:cNvSpPr>
                <a:spLocks noChangeShapeType="1"/>
              </p:cNvSpPr>
              <p:nvPr/>
            </p:nvSpPr>
            <p:spPr bwMode="auto">
              <a:xfrm>
                <a:off x="3825"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36" name="Line 505"/>
              <p:cNvSpPr>
                <a:spLocks noChangeShapeType="1"/>
              </p:cNvSpPr>
              <p:nvPr/>
            </p:nvSpPr>
            <p:spPr bwMode="auto">
              <a:xfrm>
                <a:off x="3861"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37" name="Line 506"/>
              <p:cNvSpPr>
                <a:spLocks noChangeShapeType="1"/>
              </p:cNvSpPr>
              <p:nvPr/>
            </p:nvSpPr>
            <p:spPr bwMode="auto">
              <a:xfrm>
                <a:off x="3885"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38" name="Line 507"/>
              <p:cNvSpPr>
                <a:spLocks noChangeShapeType="1"/>
              </p:cNvSpPr>
              <p:nvPr/>
            </p:nvSpPr>
            <p:spPr bwMode="auto">
              <a:xfrm>
                <a:off x="3909"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39" name="Line 508"/>
              <p:cNvSpPr>
                <a:spLocks noChangeShapeType="1"/>
              </p:cNvSpPr>
              <p:nvPr/>
            </p:nvSpPr>
            <p:spPr bwMode="auto">
              <a:xfrm>
                <a:off x="3945"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40" name="Line 509"/>
              <p:cNvSpPr>
                <a:spLocks noChangeShapeType="1"/>
              </p:cNvSpPr>
              <p:nvPr/>
            </p:nvSpPr>
            <p:spPr bwMode="auto">
              <a:xfrm>
                <a:off x="3987"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41" name="Line 510"/>
              <p:cNvSpPr>
                <a:spLocks noChangeShapeType="1"/>
              </p:cNvSpPr>
              <p:nvPr/>
            </p:nvSpPr>
            <p:spPr bwMode="auto">
              <a:xfrm>
                <a:off x="4011"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42" name="Line 511"/>
              <p:cNvSpPr>
                <a:spLocks noChangeShapeType="1"/>
              </p:cNvSpPr>
              <p:nvPr/>
            </p:nvSpPr>
            <p:spPr bwMode="auto">
              <a:xfrm>
                <a:off x="4035"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43" name="Line 512"/>
              <p:cNvSpPr>
                <a:spLocks noChangeShapeType="1"/>
              </p:cNvSpPr>
              <p:nvPr/>
            </p:nvSpPr>
            <p:spPr bwMode="auto">
              <a:xfrm>
                <a:off x="4071"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44" name="Line 513"/>
              <p:cNvSpPr>
                <a:spLocks noChangeShapeType="1"/>
              </p:cNvSpPr>
              <p:nvPr/>
            </p:nvSpPr>
            <p:spPr bwMode="auto">
              <a:xfrm>
                <a:off x="4107"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45" name="Line 514"/>
              <p:cNvSpPr>
                <a:spLocks noChangeShapeType="1"/>
              </p:cNvSpPr>
              <p:nvPr/>
            </p:nvSpPr>
            <p:spPr bwMode="auto">
              <a:xfrm>
                <a:off x="4131"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46" name="Line 515"/>
              <p:cNvSpPr>
                <a:spLocks noChangeShapeType="1"/>
              </p:cNvSpPr>
              <p:nvPr/>
            </p:nvSpPr>
            <p:spPr bwMode="auto">
              <a:xfrm>
                <a:off x="4155"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47" name="Line 516"/>
              <p:cNvSpPr>
                <a:spLocks noChangeShapeType="1"/>
              </p:cNvSpPr>
              <p:nvPr/>
            </p:nvSpPr>
            <p:spPr bwMode="auto">
              <a:xfrm>
                <a:off x="4191"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48" name="Line 517"/>
              <p:cNvSpPr>
                <a:spLocks noChangeShapeType="1"/>
              </p:cNvSpPr>
              <p:nvPr/>
            </p:nvSpPr>
            <p:spPr bwMode="auto">
              <a:xfrm>
                <a:off x="4227"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49" name="Line 518"/>
              <p:cNvSpPr>
                <a:spLocks noChangeShapeType="1"/>
              </p:cNvSpPr>
              <p:nvPr/>
            </p:nvSpPr>
            <p:spPr bwMode="auto">
              <a:xfrm>
                <a:off x="4257"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50" name="Line 519"/>
              <p:cNvSpPr>
                <a:spLocks noChangeShapeType="1"/>
              </p:cNvSpPr>
              <p:nvPr/>
            </p:nvSpPr>
            <p:spPr bwMode="auto">
              <a:xfrm>
                <a:off x="4281"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51" name="Line 520"/>
              <p:cNvSpPr>
                <a:spLocks noChangeShapeType="1"/>
              </p:cNvSpPr>
              <p:nvPr/>
            </p:nvSpPr>
            <p:spPr bwMode="auto">
              <a:xfrm>
                <a:off x="4317"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52" name="Line 521"/>
              <p:cNvSpPr>
                <a:spLocks noChangeShapeType="1"/>
              </p:cNvSpPr>
              <p:nvPr/>
            </p:nvSpPr>
            <p:spPr bwMode="auto">
              <a:xfrm>
                <a:off x="4353"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53" name="Line 522"/>
              <p:cNvSpPr>
                <a:spLocks noChangeShapeType="1"/>
              </p:cNvSpPr>
              <p:nvPr/>
            </p:nvSpPr>
            <p:spPr bwMode="auto">
              <a:xfrm>
                <a:off x="4377"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54" name="Line 523"/>
              <p:cNvSpPr>
                <a:spLocks noChangeShapeType="1"/>
              </p:cNvSpPr>
              <p:nvPr/>
            </p:nvSpPr>
            <p:spPr bwMode="auto">
              <a:xfrm>
                <a:off x="4401"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55" name="Line 524"/>
              <p:cNvSpPr>
                <a:spLocks noChangeShapeType="1"/>
              </p:cNvSpPr>
              <p:nvPr/>
            </p:nvSpPr>
            <p:spPr bwMode="auto">
              <a:xfrm>
                <a:off x="4437"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56" name="Line 525"/>
              <p:cNvSpPr>
                <a:spLocks noChangeShapeType="1"/>
              </p:cNvSpPr>
              <p:nvPr/>
            </p:nvSpPr>
            <p:spPr bwMode="auto">
              <a:xfrm>
                <a:off x="4473"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57" name="Line 526"/>
              <p:cNvSpPr>
                <a:spLocks noChangeShapeType="1"/>
              </p:cNvSpPr>
              <p:nvPr/>
            </p:nvSpPr>
            <p:spPr bwMode="auto">
              <a:xfrm>
                <a:off x="4497"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58" name="Line 527"/>
              <p:cNvSpPr>
                <a:spLocks noChangeShapeType="1"/>
              </p:cNvSpPr>
              <p:nvPr/>
            </p:nvSpPr>
            <p:spPr bwMode="auto">
              <a:xfrm>
                <a:off x="4521"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59" name="Line 528"/>
              <p:cNvSpPr>
                <a:spLocks noChangeShapeType="1"/>
              </p:cNvSpPr>
              <p:nvPr/>
            </p:nvSpPr>
            <p:spPr bwMode="auto">
              <a:xfrm>
                <a:off x="4563"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60" name="Line 529"/>
              <p:cNvSpPr>
                <a:spLocks noChangeShapeType="1"/>
              </p:cNvSpPr>
              <p:nvPr/>
            </p:nvSpPr>
            <p:spPr bwMode="auto">
              <a:xfrm>
                <a:off x="4599"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61" name="Line 530"/>
              <p:cNvSpPr>
                <a:spLocks noChangeShapeType="1"/>
              </p:cNvSpPr>
              <p:nvPr/>
            </p:nvSpPr>
            <p:spPr bwMode="auto">
              <a:xfrm>
                <a:off x="4623"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62" name="Line 531"/>
              <p:cNvSpPr>
                <a:spLocks noChangeShapeType="1"/>
              </p:cNvSpPr>
              <p:nvPr/>
            </p:nvSpPr>
            <p:spPr bwMode="auto">
              <a:xfrm>
                <a:off x="4647"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63" name="Line 532"/>
              <p:cNvSpPr>
                <a:spLocks noChangeShapeType="1"/>
              </p:cNvSpPr>
              <p:nvPr/>
            </p:nvSpPr>
            <p:spPr bwMode="auto">
              <a:xfrm>
                <a:off x="4683"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64" name="Line 533"/>
              <p:cNvSpPr>
                <a:spLocks noChangeShapeType="1"/>
              </p:cNvSpPr>
              <p:nvPr/>
            </p:nvSpPr>
            <p:spPr bwMode="auto">
              <a:xfrm>
                <a:off x="4719"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65" name="Line 534"/>
              <p:cNvSpPr>
                <a:spLocks noChangeShapeType="1"/>
              </p:cNvSpPr>
              <p:nvPr/>
            </p:nvSpPr>
            <p:spPr bwMode="auto">
              <a:xfrm>
                <a:off x="4743"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66" name="Line 535"/>
              <p:cNvSpPr>
                <a:spLocks noChangeShapeType="1"/>
              </p:cNvSpPr>
              <p:nvPr/>
            </p:nvSpPr>
            <p:spPr bwMode="auto">
              <a:xfrm>
                <a:off x="4767"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67" name="Line 536"/>
              <p:cNvSpPr>
                <a:spLocks noChangeShapeType="1"/>
              </p:cNvSpPr>
              <p:nvPr/>
            </p:nvSpPr>
            <p:spPr bwMode="auto">
              <a:xfrm>
                <a:off x="4803"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68" name="Line 537"/>
              <p:cNvSpPr>
                <a:spLocks noChangeShapeType="1"/>
              </p:cNvSpPr>
              <p:nvPr/>
            </p:nvSpPr>
            <p:spPr bwMode="auto">
              <a:xfrm>
                <a:off x="4845"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69" name="Line 538"/>
              <p:cNvSpPr>
                <a:spLocks noChangeShapeType="1"/>
              </p:cNvSpPr>
              <p:nvPr/>
            </p:nvSpPr>
            <p:spPr bwMode="auto">
              <a:xfrm>
                <a:off x="4869"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70" name="Line 539"/>
              <p:cNvSpPr>
                <a:spLocks noChangeShapeType="1"/>
              </p:cNvSpPr>
              <p:nvPr/>
            </p:nvSpPr>
            <p:spPr bwMode="auto">
              <a:xfrm>
                <a:off x="4893"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71" name="Line 540"/>
              <p:cNvSpPr>
                <a:spLocks noChangeShapeType="1"/>
              </p:cNvSpPr>
              <p:nvPr/>
            </p:nvSpPr>
            <p:spPr bwMode="auto">
              <a:xfrm>
                <a:off x="4929"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72" name="Line 541"/>
              <p:cNvSpPr>
                <a:spLocks noChangeShapeType="1"/>
              </p:cNvSpPr>
              <p:nvPr/>
            </p:nvSpPr>
            <p:spPr bwMode="auto">
              <a:xfrm>
                <a:off x="4965"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73" name="Line 542"/>
              <p:cNvSpPr>
                <a:spLocks noChangeShapeType="1"/>
              </p:cNvSpPr>
              <p:nvPr/>
            </p:nvSpPr>
            <p:spPr bwMode="auto">
              <a:xfrm>
                <a:off x="4989"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74" name="Line 543"/>
              <p:cNvSpPr>
                <a:spLocks noChangeShapeType="1"/>
              </p:cNvSpPr>
              <p:nvPr/>
            </p:nvSpPr>
            <p:spPr bwMode="auto">
              <a:xfrm>
                <a:off x="5013"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75" name="Line 544"/>
              <p:cNvSpPr>
                <a:spLocks noChangeShapeType="1"/>
              </p:cNvSpPr>
              <p:nvPr/>
            </p:nvSpPr>
            <p:spPr bwMode="auto">
              <a:xfrm>
                <a:off x="5049" y="839"/>
                <a:ext cx="1" cy="10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76" name="Line 545"/>
              <p:cNvSpPr>
                <a:spLocks noChangeShapeType="1"/>
              </p:cNvSpPr>
              <p:nvPr/>
            </p:nvSpPr>
            <p:spPr bwMode="auto">
              <a:xfrm>
                <a:off x="387"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77" name="Line 546"/>
              <p:cNvSpPr>
                <a:spLocks noChangeShapeType="1"/>
              </p:cNvSpPr>
              <p:nvPr/>
            </p:nvSpPr>
            <p:spPr bwMode="auto">
              <a:xfrm>
                <a:off x="411"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78" name="Line 547"/>
              <p:cNvSpPr>
                <a:spLocks noChangeShapeType="1"/>
              </p:cNvSpPr>
              <p:nvPr/>
            </p:nvSpPr>
            <p:spPr bwMode="auto">
              <a:xfrm>
                <a:off x="423"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79" name="Line 548"/>
              <p:cNvSpPr>
                <a:spLocks noChangeShapeType="1"/>
              </p:cNvSpPr>
              <p:nvPr/>
            </p:nvSpPr>
            <p:spPr bwMode="auto">
              <a:xfrm>
                <a:off x="447"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80" name="Line 549"/>
              <p:cNvSpPr>
                <a:spLocks noChangeShapeType="1"/>
              </p:cNvSpPr>
              <p:nvPr/>
            </p:nvSpPr>
            <p:spPr bwMode="auto">
              <a:xfrm>
                <a:off x="465"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81" name="Line 550"/>
              <p:cNvSpPr>
                <a:spLocks noChangeShapeType="1"/>
              </p:cNvSpPr>
              <p:nvPr/>
            </p:nvSpPr>
            <p:spPr bwMode="auto">
              <a:xfrm>
                <a:off x="489"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82" name="Line 551"/>
              <p:cNvSpPr>
                <a:spLocks noChangeShapeType="1"/>
              </p:cNvSpPr>
              <p:nvPr/>
            </p:nvSpPr>
            <p:spPr bwMode="auto">
              <a:xfrm>
                <a:off x="501"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83" name="Line 552"/>
              <p:cNvSpPr>
                <a:spLocks noChangeShapeType="1"/>
              </p:cNvSpPr>
              <p:nvPr/>
            </p:nvSpPr>
            <p:spPr bwMode="auto">
              <a:xfrm>
                <a:off x="519"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84" name="Line 553"/>
              <p:cNvSpPr>
                <a:spLocks noChangeShapeType="1"/>
              </p:cNvSpPr>
              <p:nvPr/>
            </p:nvSpPr>
            <p:spPr bwMode="auto">
              <a:xfrm>
                <a:off x="537"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85" name="Line 554"/>
              <p:cNvSpPr>
                <a:spLocks noChangeShapeType="1"/>
              </p:cNvSpPr>
              <p:nvPr/>
            </p:nvSpPr>
            <p:spPr bwMode="auto">
              <a:xfrm>
                <a:off x="561"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86" name="Line 555"/>
              <p:cNvSpPr>
                <a:spLocks noChangeShapeType="1"/>
              </p:cNvSpPr>
              <p:nvPr/>
            </p:nvSpPr>
            <p:spPr bwMode="auto">
              <a:xfrm>
                <a:off x="573"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87" name="Line 556"/>
              <p:cNvSpPr>
                <a:spLocks noChangeShapeType="1"/>
              </p:cNvSpPr>
              <p:nvPr/>
            </p:nvSpPr>
            <p:spPr bwMode="auto">
              <a:xfrm>
                <a:off x="591"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88" name="Line 557"/>
              <p:cNvSpPr>
                <a:spLocks noChangeShapeType="1"/>
              </p:cNvSpPr>
              <p:nvPr/>
            </p:nvSpPr>
            <p:spPr bwMode="auto">
              <a:xfrm>
                <a:off x="609"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89" name="Line 558"/>
              <p:cNvSpPr>
                <a:spLocks noChangeShapeType="1"/>
              </p:cNvSpPr>
              <p:nvPr/>
            </p:nvSpPr>
            <p:spPr bwMode="auto">
              <a:xfrm>
                <a:off x="633"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90" name="Line 559"/>
              <p:cNvSpPr>
                <a:spLocks noChangeShapeType="1"/>
              </p:cNvSpPr>
              <p:nvPr/>
            </p:nvSpPr>
            <p:spPr bwMode="auto">
              <a:xfrm>
                <a:off x="645"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91" name="Line 560"/>
              <p:cNvSpPr>
                <a:spLocks noChangeShapeType="1"/>
              </p:cNvSpPr>
              <p:nvPr/>
            </p:nvSpPr>
            <p:spPr bwMode="auto">
              <a:xfrm>
                <a:off x="663"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92" name="Line 561"/>
              <p:cNvSpPr>
                <a:spLocks noChangeShapeType="1"/>
              </p:cNvSpPr>
              <p:nvPr/>
            </p:nvSpPr>
            <p:spPr bwMode="auto">
              <a:xfrm>
                <a:off x="681"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93" name="Line 562"/>
              <p:cNvSpPr>
                <a:spLocks noChangeShapeType="1"/>
              </p:cNvSpPr>
              <p:nvPr/>
            </p:nvSpPr>
            <p:spPr bwMode="auto">
              <a:xfrm>
                <a:off x="705"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94" name="Line 563"/>
              <p:cNvSpPr>
                <a:spLocks noChangeShapeType="1"/>
              </p:cNvSpPr>
              <p:nvPr/>
            </p:nvSpPr>
            <p:spPr bwMode="auto">
              <a:xfrm>
                <a:off x="717"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95" name="Line 564"/>
              <p:cNvSpPr>
                <a:spLocks noChangeShapeType="1"/>
              </p:cNvSpPr>
              <p:nvPr/>
            </p:nvSpPr>
            <p:spPr bwMode="auto">
              <a:xfrm>
                <a:off x="741"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96" name="Line 565"/>
              <p:cNvSpPr>
                <a:spLocks noChangeShapeType="1"/>
              </p:cNvSpPr>
              <p:nvPr/>
            </p:nvSpPr>
            <p:spPr bwMode="auto">
              <a:xfrm>
                <a:off x="759"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97" name="Line 566"/>
              <p:cNvSpPr>
                <a:spLocks noChangeShapeType="1"/>
              </p:cNvSpPr>
              <p:nvPr/>
            </p:nvSpPr>
            <p:spPr bwMode="auto">
              <a:xfrm>
                <a:off x="783"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98" name="Line 567"/>
              <p:cNvSpPr>
                <a:spLocks noChangeShapeType="1"/>
              </p:cNvSpPr>
              <p:nvPr/>
            </p:nvSpPr>
            <p:spPr bwMode="auto">
              <a:xfrm>
                <a:off x="795"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99" name="Line 568"/>
              <p:cNvSpPr>
                <a:spLocks noChangeShapeType="1"/>
              </p:cNvSpPr>
              <p:nvPr/>
            </p:nvSpPr>
            <p:spPr bwMode="auto">
              <a:xfrm>
                <a:off x="813"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700" name="Line 569"/>
              <p:cNvSpPr>
                <a:spLocks noChangeShapeType="1"/>
              </p:cNvSpPr>
              <p:nvPr/>
            </p:nvSpPr>
            <p:spPr bwMode="auto">
              <a:xfrm>
                <a:off x="831"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701" name="Line 570"/>
              <p:cNvSpPr>
                <a:spLocks noChangeShapeType="1"/>
              </p:cNvSpPr>
              <p:nvPr/>
            </p:nvSpPr>
            <p:spPr bwMode="auto">
              <a:xfrm>
                <a:off x="855"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702" name="Line 571"/>
              <p:cNvSpPr>
                <a:spLocks noChangeShapeType="1"/>
              </p:cNvSpPr>
              <p:nvPr/>
            </p:nvSpPr>
            <p:spPr bwMode="auto">
              <a:xfrm>
                <a:off x="867"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703" name="Line 572"/>
              <p:cNvSpPr>
                <a:spLocks noChangeShapeType="1"/>
              </p:cNvSpPr>
              <p:nvPr/>
            </p:nvSpPr>
            <p:spPr bwMode="auto">
              <a:xfrm>
                <a:off x="885"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704" name="Line 573"/>
              <p:cNvSpPr>
                <a:spLocks noChangeShapeType="1"/>
              </p:cNvSpPr>
              <p:nvPr/>
            </p:nvSpPr>
            <p:spPr bwMode="auto">
              <a:xfrm>
                <a:off x="903"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705" name="Line 574"/>
              <p:cNvSpPr>
                <a:spLocks noChangeShapeType="1"/>
              </p:cNvSpPr>
              <p:nvPr/>
            </p:nvSpPr>
            <p:spPr bwMode="auto">
              <a:xfrm>
                <a:off x="927"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706" name="Line 575"/>
              <p:cNvSpPr>
                <a:spLocks noChangeShapeType="1"/>
              </p:cNvSpPr>
              <p:nvPr/>
            </p:nvSpPr>
            <p:spPr bwMode="auto">
              <a:xfrm>
                <a:off x="939"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707" name="Line 576"/>
              <p:cNvSpPr>
                <a:spLocks noChangeShapeType="1"/>
              </p:cNvSpPr>
              <p:nvPr/>
            </p:nvSpPr>
            <p:spPr bwMode="auto">
              <a:xfrm>
                <a:off x="957"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708" name="Line 577"/>
              <p:cNvSpPr>
                <a:spLocks noChangeShapeType="1"/>
              </p:cNvSpPr>
              <p:nvPr/>
            </p:nvSpPr>
            <p:spPr bwMode="auto">
              <a:xfrm>
                <a:off x="975"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709" name="Line 578"/>
              <p:cNvSpPr>
                <a:spLocks noChangeShapeType="1"/>
              </p:cNvSpPr>
              <p:nvPr/>
            </p:nvSpPr>
            <p:spPr bwMode="auto">
              <a:xfrm>
                <a:off x="999"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710" name="Line 579"/>
              <p:cNvSpPr>
                <a:spLocks noChangeShapeType="1"/>
              </p:cNvSpPr>
              <p:nvPr/>
            </p:nvSpPr>
            <p:spPr bwMode="auto">
              <a:xfrm>
                <a:off x="1011"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711" name="Line 580"/>
              <p:cNvSpPr>
                <a:spLocks noChangeShapeType="1"/>
              </p:cNvSpPr>
              <p:nvPr/>
            </p:nvSpPr>
            <p:spPr bwMode="auto">
              <a:xfrm>
                <a:off x="1035"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712" name="Line 581"/>
              <p:cNvSpPr>
                <a:spLocks noChangeShapeType="1"/>
              </p:cNvSpPr>
              <p:nvPr/>
            </p:nvSpPr>
            <p:spPr bwMode="auto">
              <a:xfrm>
                <a:off x="1053"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713" name="Line 582"/>
              <p:cNvSpPr>
                <a:spLocks noChangeShapeType="1"/>
              </p:cNvSpPr>
              <p:nvPr/>
            </p:nvSpPr>
            <p:spPr bwMode="auto">
              <a:xfrm>
                <a:off x="1077"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714" name="Line 583"/>
              <p:cNvSpPr>
                <a:spLocks noChangeShapeType="1"/>
              </p:cNvSpPr>
              <p:nvPr/>
            </p:nvSpPr>
            <p:spPr bwMode="auto">
              <a:xfrm>
                <a:off x="1089"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715" name="Line 584"/>
              <p:cNvSpPr>
                <a:spLocks noChangeShapeType="1"/>
              </p:cNvSpPr>
              <p:nvPr/>
            </p:nvSpPr>
            <p:spPr bwMode="auto">
              <a:xfrm>
                <a:off x="1107"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716" name="Line 585"/>
              <p:cNvSpPr>
                <a:spLocks noChangeShapeType="1"/>
              </p:cNvSpPr>
              <p:nvPr/>
            </p:nvSpPr>
            <p:spPr bwMode="auto">
              <a:xfrm>
                <a:off x="1125"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717" name="Line 586"/>
              <p:cNvSpPr>
                <a:spLocks noChangeShapeType="1"/>
              </p:cNvSpPr>
              <p:nvPr/>
            </p:nvSpPr>
            <p:spPr bwMode="auto">
              <a:xfrm>
                <a:off x="1149"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718" name="Line 587"/>
              <p:cNvSpPr>
                <a:spLocks noChangeShapeType="1"/>
              </p:cNvSpPr>
              <p:nvPr/>
            </p:nvSpPr>
            <p:spPr bwMode="auto">
              <a:xfrm>
                <a:off x="1161"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719" name="Line 588"/>
              <p:cNvSpPr>
                <a:spLocks noChangeShapeType="1"/>
              </p:cNvSpPr>
              <p:nvPr/>
            </p:nvSpPr>
            <p:spPr bwMode="auto">
              <a:xfrm>
                <a:off x="1179"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720" name="Line 589"/>
              <p:cNvSpPr>
                <a:spLocks noChangeShapeType="1"/>
              </p:cNvSpPr>
              <p:nvPr/>
            </p:nvSpPr>
            <p:spPr bwMode="auto">
              <a:xfrm>
                <a:off x="1197"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721" name="Line 590"/>
              <p:cNvSpPr>
                <a:spLocks noChangeShapeType="1"/>
              </p:cNvSpPr>
              <p:nvPr/>
            </p:nvSpPr>
            <p:spPr bwMode="auto">
              <a:xfrm>
                <a:off x="1221"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722" name="Line 591"/>
              <p:cNvSpPr>
                <a:spLocks noChangeShapeType="1"/>
              </p:cNvSpPr>
              <p:nvPr/>
            </p:nvSpPr>
            <p:spPr bwMode="auto">
              <a:xfrm>
                <a:off x="1233"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723" name="Line 592"/>
              <p:cNvSpPr>
                <a:spLocks noChangeShapeType="1"/>
              </p:cNvSpPr>
              <p:nvPr/>
            </p:nvSpPr>
            <p:spPr bwMode="auto">
              <a:xfrm>
                <a:off x="1251"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724" name="Line 593"/>
              <p:cNvSpPr>
                <a:spLocks noChangeShapeType="1"/>
              </p:cNvSpPr>
              <p:nvPr/>
            </p:nvSpPr>
            <p:spPr bwMode="auto">
              <a:xfrm>
                <a:off x="1269"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725" name="Line 594"/>
              <p:cNvSpPr>
                <a:spLocks noChangeShapeType="1"/>
              </p:cNvSpPr>
              <p:nvPr/>
            </p:nvSpPr>
            <p:spPr bwMode="auto">
              <a:xfrm>
                <a:off x="1293"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726" name="Line 595"/>
              <p:cNvSpPr>
                <a:spLocks noChangeShapeType="1"/>
              </p:cNvSpPr>
              <p:nvPr/>
            </p:nvSpPr>
            <p:spPr bwMode="auto">
              <a:xfrm>
                <a:off x="1305"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727" name="Line 596"/>
              <p:cNvSpPr>
                <a:spLocks noChangeShapeType="1"/>
              </p:cNvSpPr>
              <p:nvPr/>
            </p:nvSpPr>
            <p:spPr bwMode="auto">
              <a:xfrm>
                <a:off x="1329"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728" name="Line 597"/>
              <p:cNvSpPr>
                <a:spLocks noChangeShapeType="1"/>
              </p:cNvSpPr>
              <p:nvPr/>
            </p:nvSpPr>
            <p:spPr bwMode="auto">
              <a:xfrm>
                <a:off x="1347"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729" name="Line 598"/>
              <p:cNvSpPr>
                <a:spLocks noChangeShapeType="1"/>
              </p:cNvSpPr>
              <p:nvPr/>
            </p:nvSpPr>
            <p:spPr bwMode="auto">
              <a:xfrm>
                <a:off x="1371"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730" name="Line 599"/>
              <p:cNvSpPr>
                <a:spLocks noChangeShapeType="1"/>
              </p:cNvSpPr>
              <p:nvPr/>
            </p:nvSpPr>
            <p:spPr bwMode="auto">
              <a:xfrm>
                <a:off x="1383"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731" name="Line 600"/>
              <p:cNvSpPr>
                <a:spLocks noChangeShapeType="1"/>
              </p:cNvSpPr>
              <p:nvPr/>
            </p:nvSpPr>
            <p:spPr bwMode="auto">
              <a:xfrm>
                <a:off x="1401"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732" name="Line 601"/>
              <p:cNvSpPr>
                <a:spLocks noChangeShapeType="1"/>
              </p:cNvSpPr>
              <p:nvPr/>
            </p:nvSpPr>
            <p:spPr bwMode="auto">
              <a:xfrm>
                <a:off x="1419"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733" name="Line 602"/>
              <p:cNvSpPr>
                <a:spLocks noChangeShapeType="1"/>
              </p:cNvSpPr>
              <p:nvPr/>
            </p:nvSpPr>
            <p:spPr bwMode="auto">
              <a:xfrm>
                <a:off x="1443"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734" name="Line 603"/>
              <p:cNvSpPr>
                <a:spLocks noChangeShapeType="1"/>
              </p:cNvSpPr>
              <p:nvPr/>
            </p:nvSpPr>
            <p:spPr bwMode="auto">
              <a:xfrm>
                <a:off x="1455"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735" name="Line 604"/>
              <p:cNvSpPr>
                <a:spLocks noChangeShapeType="1"/>
              </p:cNvSpPr>
              <p:nvPr/>
            </p:nvSpPr>
            <p:spPr bwMode="auto">
              <a:xfrm>
                <a:off x="1473"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736" name="Line 605"/>
              <p:cNvSpPr>
                <a:spLocks noChangeShapeType="1"/>
              </p:cNvSpPr>
              <p:nvPr/>
            </p:nvSpPr>
            <p:spPr bwMode="auto">
              <a:xfrm>
                <a:off x="1491"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737" name="Line 606"/>
              <p:cNvSpPr>
                <a:spLocks noChangeShapeType="1"/>
              </p:cNvSpPr>
              <p:nvPr/>
            </p:nvSpPr>
            <p:spPr bwMode="auto">
              <a:xfrm>
                <a:off x="1515"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738" name="Line 607"/>
              <p:cNvSpPr>
                <a:spLocks noChangeShapeType="1"/>
              </p:cNvSpPr>
              <p:nvPr/>
            </p:nvSpPr>
            <p:spPr bwMode="auto">
              <a:xfrm>
                <a:off x="1527"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739" name="Line 608"/>
              <p:cNvSpPr>
                <a:spLocks noChangeShapeType="1"/>
              </p:cNvSpPr>
              <p:nvPr/>
            </p:nvSpPr>
            <p:spPr bwMode="auto">
              <a:xfrm>
                <a:off x="1545"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grpSp>
        <p:sp>
          <p:nvSpPr>
            <p:cNvPr id="412" name="Line 610"/>
            <p:cNvSpPr>
              <a:spLocks noChangeShapeType="1"/>
            </p:cNvSpPr>
            <p:nvPr/>
          </p:nvSpPr>
          <p:spPr bwMode="auto">
            <a:xfrm>
              <a:off x="1563"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413" name="Line 611"/>
            <p:cNvSpPr>
              <a:spLocks noChangeShapeType="1"/>
            </p:cNvSpPr>
            <p:nvPr/>
          </p:nvSpPr>
          <p:spPr bwMode="auto">
            <a:xfrm>
              <a:off x="1587"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414" name="Line 612"/>
            <p:cNvSpPr>
              <a:spLocks noChangeShapeType="1"/>
            </p:cNvSpPr>
            <p:nvPr/>
          </p:nvSpPr>
          <p:spPr bwMode="auto">
            <a:xfrm>
              <a:off x="1599"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415" name="Line 613"/>
            <p:cNvSpPr>
              <a:spLocks noChangeShapeType="1"/>
            </p:cNvSpPr>
            <p:nvPr/>
          </p:nvSpPr>
          <p:spPr bwMode="auto">
            <a:xfrm>
              <a:off x="1623"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416" name="Line 614"/>
            <p:cNvSpPr>
              <a:spLocks noChangeShapeType="1"/>
            </p:cNvSpPr>
            <p:nvPr/>
          </p:nvSpPr>
          <p:spPr bwMode="auto">
            <a:xfrm>
              <a:off x="1641"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417" name="Line 615"/>
            <p:cNvSpPr>
              <a:spLocks noChangeShapeType="1"/>
            </p:cNvSpPr>
            <p:nvPr/>
          </p:nvSpPr>
          <p:spPr bwMode="auto">
            <a:xfrm>
              <a:off x="1665"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418" name="Line 616"/>
            <p:cNvSpPr>
              <a:spLocks noChangeShapeType="1"/>
            </p:cNvSpPr>
            <p:nvPr/>
          </p:nvSpPr>
          <p:spPr bwMode="auto">
            <a:xfrm>
              <a:off x="1677"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419" name="Line 617"/>
            <p:cNvSpPr>
              <a:spLocks noChangeShapeType="1"/>
            </p:cNvSpPr>
            <p:nvPr/>
          </p:nvSpPr>
          <p:spPr bwMode="auto">
            <a:xfrm>
              <a:off x="1695"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420" name="Line 618"/>
            <p:cNvSpPr>
              <a:spLocks noChangeShapeType="1"/>
            </p:cNvSpPr>
            <p:nvPr/>
          </p:nvSpPr>
          <p:spPr bwMode="auto">
            <a:xfrm>
              <a:off x="1713"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421" name="Line 619"/>
            <p:cNvSpPr>
              <a:spLocks noChangeShapeType="1"/>
            </p:cNvSpPr>
            <p:nvPr/>
          </p:nvSpPr>
          <p:spPr bwMode="auto">
            <a:xfrm>
              <a:off x="1737"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422" name="Line 620"/>
            <p:cNvSpPr>
              <a:spLocks noChangeShapeType="1"/>
            </p:cNvSpPr>
            <p:nvPr/>
          </p:nvSpPr>
          <p:spPr bwMode="auto">
            <a:xfrm>
              <a:off x="1749"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423" name="Line 621"/>
            <p:cNvSpPr>
              <a:spLocks noChangeShapeType="1"/>
            </p:cNvSpPr>
            <p:nvPr/>
          </p:nvSpPr>
          <p:spPr bwMode="auto">
            <a:xfrm>
              <a:off x="1767"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424" name="Line 622"/>
            <p:cNvSpPr>
              <a:spLocks noChangeShapeType="1"/>
            </p:cNvSpPr>
            <p:nvPr/>
          </p:nvSpPr>
          <p:spPr bwMode="auto">
            <a:xfrm>
              <a:off x="1785"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425" name="Line 623"/>
            <p:cNvSpPr>
              <a:spLocks noChangeShapeType="1"/>
            </p:cNvSpPr>
            <p:nvPr/>
          </p:nvSpPr>
          <p:spPr bwMode="auto">
            <a:xfrm>
              <a:off x="1809"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426" name="Line 624"/>
            <p:cNvSpPr>
              <a:spLocks noChangeShapeType="1"/>
            </p:cNvSpPr>
            <p:nvPr/>
          </p:nvSpPr>
          <p:spPr bwMode="auto">
            <a:xfrm>
              <a:off x="1821"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427" name="Line 625"/>
            <p:cNvSpPr>
              <a:spLocks noChangeShapeType="1"/>
            </p:cNvSpPr>
            <p:nvPr/>
          </p:nvSpPr>
          <p:spPr bwMode="auto">
            <a:xfrm>
              <a:off x="1839"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428" name="Line 626"/>
            <p:cNvSpPr>
              <a:spLocks noChangeShapeType="1"/>
            </p:cNvSpPr>
            <p:nvPr/>
          </p:nvSpPr>
          <p:spPr bwMode="auto">
            <a:xfrm>
              <a:off x="1857"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429" name="Line 627"/>
            <p:cNvSpPr>
              <a:spLocks noChangeShapeType="1"/>
            </p:cNvSpPr>
            <p:nvPr/>
          </p:nvSpPr>
          <p:spPr bwMode="auto">
            <a:xfrm>
              <a:off x="1881"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430" name="Line 628"/>
            <p:cNvSpPr>
              <a:spLocks noChangeShapeType="1"/>
            </p:cNvSpPr>
            <p:nvPr/>
          </p:nvSpPr>
          <p:spPr bwMode="auto">
            <a:xfrm>
              <a:off x="1893"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431" name="Line 629"/>
            <p:cNvSpPr>
              <a:spLocks noChangeShapeType="1"/>
            </p:cNvSpPr>
            <p:nvPr/>
          </p:nvSpPr>
          <p:spPr bwMode="auto">
            <a:xfrm>
              <a:off x="1917"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432" name="Line 630"/>
            <p:cNvSpPr>
              <a:spLocks noChangeShapeType="1"/>
            </p:cNvSpPr>
            <p:nvPr/>
          </p:nvSpPr>
          <p:spPr bwMode="auto">
            <a:xfrm>
              <a:off x="1935"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433" name="Line 631"/>
            <p:cNvSpPr>
              <a:spLocks noChangeShapeType="1"/>
            </p:cNvSpPr>
            <p:nvPr/>
          </p:nvSpPr>
          <p:spPr bwMode="auto">
            <a:xfrm>
              <a:off x="1959"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434" name="Line 632"/>
            <p:cNvSpPr>
              <a:spLocks noChangeShapeType="1"/>
            </p:cNvSpPr>
            <p:nvPr/>
          </p:nvSpPr>
          <p:spPr bwMode="auto">
            <a:xfrm>
              <a:off x="1971"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435" name="Line 633"/>
            <p:cNvSpPr>
              <a:spLocks noChangeShapeType="1"/>
            </p:cNvSpPr>
            <p:nvPr/>
          </p:nvSpPr>
          <p:spPr bwMode="auto">
            <a:xfrm>
              <a:off x="1989"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436" name="Line 634"/>
            <p:cNvSpPr>
              <a:spLocks noChangeShapeType="1"/>
            </p:cNvSpPr>
            <p:nvPr/>
          </p:nvSpPr>
          <p:spPr bwMode="auto">
            <a:xfrm>
              <a:off x="2007"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437" name="Line 635"/>
            <p:cNvSpPr>
              <a:spLocks noChangeShapeType="1"/>
            </p:cNvSpPr>
            <p:nvPr/>
          </p:nvSpPr>
          <p:spPr bwMode="auto">
            <a:xfrm>
              <a:off x="2031"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438" name="Line 636"/>
            <p:cNvSpPr>
              <a:spLocks noChangeShapeType="1"/>
            </p:cNvSpPr>
            <p:nvPr/>
          </p:nvSpPr>
          <p:spPr bwMode="auto">
            <a:xfrm>
              <a:off x="2043"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439" name="Line 637"/>
            <p:cNvSpPr>
              <a:spLocks noChangeShapeType="1"/>
            </p:cNvSpPr>
            <p:nvPr/>
          </p:nvSpPr>
          <p:spPr bwMode="auto">
            <a:xfrm>
              <a:off x="2061"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440" name="Line 638"/>
            <p:cNvSpPr>
              <a:spLocks noChangeShapeType="1"/>
            </p:cNvSpPr>
            <p:nvPr/>
          </p:nvSpPr>
          <p:spPr bwMode="auto">
            <a:xfrm>
              <a:off x="2079"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441" name="Line 639"/>
            <p:cNvSpPr>
              <a:spLocks noChangeShapeType="1"/>
            </p:cNvSpPr>
            <p:nvPr/>
          </p:nvSpPr>
          <p:spPr bwMode="auto">
            <a:xfrm>
              <a:off x="2103"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442" name="Line 640"/>
            <p:cNvSpPr>
              <a:spLocks noChangeShapeType="1"/>
            </p:cNvSpPr>
            <p:nvPr/>
          </p:nvSpPr>
          <p:spPr bwMode="auto">
            <a:xfrm>
              <a:off x="2115"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443" name="Line 641"/>
            <p:cNvSpPr>
              <a:spLocks noChangeShapeType="1"/>
            </p:cNvSpPr>
            <p:nvPr/>
          </p:nvSpPr>
          <p:spPr bwMode="auto">
            <a:xfrm>
              <a:off x="2133"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444" name="Line 642"/>
            <p:cNvSpPr>
              <a:spLocks noChangeShapeType="1"/>
            </p:cNvSpPr>
            <p:nvPr/>
          </p:nvSpPr>
          <p:spPr bwMode="auto">
            <a:xfrm>
              <a:off x="2157"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445" name="Line 643"/>
            <p:cNvSpPr>
              <a:spLocks noChangeShapeType="1"/>
            </p:cNvSpPr>
            <p:nvPr/>
          </p:nvSpPr>
          <p:spPr bwMode="auto">
            <a:xfrm>
              <a:off x="2181"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446" name="Line 644"/>
            <p:cNvSpPr>
              <a:spLocks noChangeShapeType="1"/>
            </p:cNvSpPr>
            <p:nvPr/>
          </p:nvSpPr>
          <p:spPr bwMode="auto">
            <a:xfrm>
              <a:off x="2211"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447" name="Line 645"/>
            <p:cNvSpPr>
              <a:spLocks noChangeShapeType="1"/>
            </p:cNvSpPr>
            <p:nvPr/>
          </p:nvSpPr>
          <p:spPr bwMode="auto">
            <a:xfrm>
              <a:off x="2247"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448" name="Line 646"/>
            <p:cNvSpPr>
              <a:spLocks noChangeShapeType="1"/>
            </p:cNvSpPr>
            <p:nvPr/>
          </p:nvSpPr>
          <p:spPr bwMode="auto">
            <a:xfrm>
              <a:off x="2283"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449" name="Line 647"/>
            <p:cNvSpPr>
              <a:spLocks noChangeShapeType="1"/>
            </p:cNvSpPr>
            <p:nvPr/>
          </p:nvSpPr>
          <p:spPr bwMode="auto">
            <a:xfrm>
              <a:off x="2307"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450" name="Line 648"/>
            <p:cNvSpPr>
              <a:spLocks noChangeShapeType="1"/>
            </p:cNvSpPr>
            <p:nvPr/>
          </p:nvSpPr>
          <p:spPr bwMode="auto">
            <a:xfrm>
              <a:off x="2331"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451" name="Line 649"/>
            <p:cNvSpPr>
              <a:spLocks noChangeShapeType="1"/>
            </p:cNvSpPr>
            <p:nvPr/>
          </p:nvSpPr>
          <p:spPr bwMode="auto">
            <a:xfrm>
              <a:off x="2367"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452" name="Line 650"/>
            <p:cNvSpPr>
              <a:spLocks noChangeShapeType="1"/>
            </p:cNvSpPr>
            <p:nvPr/>
          </p:nvSpPr>
          <p:spPr bwMode="auto">
            <a:xfrm>
              <a:off x="2403"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453" name="Line 651"/>
            <p:cNvSpPr>
              <a:spLocks noChangeShapeType="1"/>
            </p:cNvSpPr>
            <p:nvPr/>
          </p:nvSpPr>
          <p:spPr bwMode="auto">
            <a:xfrm>
              <a:off x="2427"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454" name="Line 652"/>
            <p:cNvSpPr>
              <a:spLocks noChangeShapeType="1"/>
            </p:cNvSpPr>
            <p:nvPr/>
          </p:nvSpPr>
          <p:spPr bwMode="auto">
            <a:xfrm>
              <a:off x="2451"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455" name="Line 653"/>
            <p:cNvSpPr>
              <a:spLocks noChangeShapeType="1"/>
            </p:cNvSpPr>
            <p:nvPr/>
          </p:nvSpPr>
          <p:spPr bwMode="auto">
            <a:xfrm>
              <a:off x="2487"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456" name="Line 654"/>
            <p:cNvSpPr>
              <a:spLocks noChangeShapeType="1"/>
            </p:cNvSpPr>
            <p:nvPr/>
          </p:nvSpPr>
          <p:spPr bwMode="auto">
            <a:xfrm>
              <a:off x="2529"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457" name="Line 655"/>
            <p:cNvSpPr>
              <a:spLocks noChangeShapeType="1"/>
            </p:cNvSpPr>
            <p:nvPr/>
          </p:nvSpPr>
          <p:spPr bwMode="auto">
            <a:xfrm>
              <a:off x="2553"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458" name="Line 656"/>
            <p:cNvSpPr>
              <a:spLocks noChangeShapeType="1"/>
            </p:cNvSpPr>
            <p:nvPr/>
          </p:nvSpPr>
          <p:spPr bwMode="auto">
            <a:xfrm>
              <a:off x="2577"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459" name="Line 657"/>
            <p:cNvSpPr>
              <a:spLocks noChangeShapeType="1"/>
            </p:cNvSpPr>
            <p:nvPr/>
          </p:nvSpPr>
          <p:spPr bwMode="auto">
            <a:xfrm>
              <a:off x="2613"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460" name="Line 658"/>
            <p:cNvSpPr>
              <a:spLocks noChangeShapeType="1"/>
            </p:cNvSpPr>
            <p:nvPr/>
          </p:nvSpPr>
          <p:spPr bwMode="auto">
            <a:xfrm>
              <a:off x="2649"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461" name="Line 659"/>
            <p:cNvSpPr>
              <a:spLocks noChangeShapeType="1"/>
            </p:cNvSpPr>
            <p:nvPr/>
          </p:nvSpPr>
          <p:spPr bwMode="auto">
            <a:xfrm>
              <a:off x="2673"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462" name="Line 660"/>
            <p:cNvSpPr>
              <a:spLocks noChangeShapeType="1"/>
            </p:cNvSpPr>
            <p:nvPr/>
          </p:nvSpPr>
          <p:spPr bwMode="auto">
            <a:xfrm>
              <a:off x="2697"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463" name="Line 661"/>
            <p:cNvSpPr>
              <a:spLocks noChangeShapeType="1"/>
            </p:cNvSpPr>
            <p:nvPr/>
          </p:nvSpPr>
          <p:spPr bwMode="auto">
            <a:xfrm>
              <a:off x="2733"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464" name="Line 662"/>
            <p:cNvSpPr>
              <a:spLocks noChangeShapeType="1"/>
            </p:cNvSpPr>
            <p:nvPr/>
          </p:nvSpPr>
          <p:spPr bwMode="auto">
            <a:xfrm>
              <a:off x="2769"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465" name="Line 663"/>
            <p:cNvSpPr>
              <a:spLocks noChangeShapeType="1"/>
            </p:cNvSpPr>
            <p:nvPr/>
          </p:nvSpPr>
          <p:spPr bwMode="auto">
            <a:xfrm>
              <a:off x="2799"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466" name="Line 664"/>
            <p:cNvSpPr>
              <a:spLocks noChangeShapeType="1"/>
            </p:cNvSpPr>
            <p:nvPr/>
          </p:nvSpPr>
          <p:spPr bwMode="auto">
            <a:xfrm>
              <a:off x="2823"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467" name="Line 665"/>
            <p:cNvSpPr>
              <a:spLocks noChangeShapeType="1"/>
            </p:cNvSpPr>
            <p:nvPr/>
          </p:nvSpPr>
          <p:spPr bwMode="auto">
            <a:xfrm>
              <a:off x="2859"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468" name="Line 666"/>
            <p:cNvSpPr>
              <a:spLocks noChangeShapeType="1"/>
            </p:cNvSpPr>
            <p:nvPr/>
          </p:nvSpPr>
          <p:spPr bwMode="auto">
            <a:xfrm>
              <a:off x="2895"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469" name="Line 667"/>
            <p:cNvSpPr>
              <a:spLocks noChangeShapeType="1"/>
            </p:cNvSpPr>
            <p:nvPr/>
          </p:nvSpPr>
          <p:spPr bwMode="auto">
            <a:xfrm>
              <a:off x="2919"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470" name="Line 668"/>
            <p:cNvSpPr>
              <a:spLocks noChangeShapeType="1"/>
            </p:cNvSpPr>
            <p:nvPr/>
          </p:nvSpPr>
          <p:spPr bwMode="auto">
            <a:xfrm>
              <a:off x="2943"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471" name="Line 669"/>
            <p:cNvSpPr>
              <a:spLocks noChangeShapeType="1"/>
            </p:cNvSpPr>
            <p:nvPr/>
          </p:nvSpPr>
          <p:spPr bwMode="auto">
            <a:xfrm>
              <a:off x="2979"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472" name="Line 670"/>
            <p:cNvSpPr>
              <a:spLocks noChangeShapeType="1"/>
            </p:cNvSpPr>
            <p:nvPr/>
          </p:nvSpPr>
          <p:spPr bwMode="auto">
            <a:xfrm>
              <a:off x="3015"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473" name="Line 671"/>
            <p:cNvSpPr>
              <a:spLocks noChangeShapeType="1"/>
            </p:cNvSpPr>
            <p:nvPr/>
          </p:nvSpPr>
          <p:spPr bwMode="auto">
            <a:xfrm>
              <a:off x="3039"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474" name="Line 672"/>
            <p:cNvSpPr>
              <a:spLocks noChangeShapeType="1"/>
            </p:cNvSpPr>
            <p:nvPr/>
          </p:nvSpPr>
          <p:spPr bwMode="auto">
            <a:xfrm>
              <a:off x="3063"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475" name="Line 673"/>
            <p:cNvSpPr>
              <a:spLocks noChangeShapeType="1"/>
            </p:cNvSpPr>
            <p:nvPr/>
          </p:nvSpPr>
          <p:spPr bwMode="auto">
            <a:xfrm>
              <a:off x="3105"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476" name="Line 674"/>
            <p:cNvSpPr>
              <a:spLocks noChangeShapeType="1"/>
            </p:cNvSpPr>
            <p:nvPr/>
          </p:nvSpPr>
          <p:spPr bwMode="auto">
            <a:xfrm>
              <a:off x="3141"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477" name="Line 675"/>
            <p:cNvSpPr>
              <a:spLocks noChangeShapeType="1"/>
            </p:cNvSpPr>
            <p:nvPr/>
          </p:nvSpPr>
          <p:spPr bwMode="auto">
            <a:xfrm>
              <a:off x="3165"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478" name="Line 676"/>
            <p:cNvSpPr>
              <a:spLocks noChangeShapeType="1"/>
            </p:cNvSpPr>
            <p:nvPr/>
          </p:nvSpPr>
          <p:spPr bwMode="auto">
            <a:xfrm>
              <a:off x="3189"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479" name="Line 677"/>
            <p:cNvSpPr>
              <a:spLocks noChangeShapeType="1"/>
            </p:cNvSpPr>
            <p:nvPr/>
          </p:nvSpPr>
          <p:spPr bwMode="auto">
            <a:xfrm>
              <a:off x="3225"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480" name="Line 678"/>
            <p:cNvSpPr>
              <a:spLocks noChangeShapeType="1"/>
            </p:cNvSpPr>
            <p:nvPr/>
          </p:nvSpPr>
          <p:spPr bwMode="auto">
            <a:xfrm>
              <a:off x="3261"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481" name="Line 679"/>
            <p:cNvSpPr>
              <a:spLocks noChangeShapeType="1"/>
            </p:cNvSpPr>
            <p:nvPr/>
          </p:nvSpPr>
          <p:spPr bwMode="auto">
            <a:xfrm>
              <a:off x="3285"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482" name="Line 680"/>
            <p:cNvSpPr>
              <a:spLocks noChangeShapeType="1"/>
            </p:cNvSpPr>
            <p:nvPr/>
          </p:nvSpPr>
          <p:spPr bwMode="auto">
            <a:xfrm>
              <a:off x="3309"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483" name="Line 681"/>
            <p:cNvSpPr>
              <a:spLocks noChangeShapeType="1"/>
            </p:cNvSpPr>
            <p:nvPr/>
          </p:nvSpPr>
          <p:spPr bwMode="auto">
            <a:xfrm>
              <a:off x="3345"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484" name="Line 682"/>
            <p:cNvSpPr>
              <a:spLocks noChangeShapeType="1"/>
            </p:cNvSpPr>
            <p:nvPr/>
          </p:nvSpPr>
          <p:spPr bwMode="auto">
            <a:xfrm>
              <a:off x="3387"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485" name="Line 683"/>
            <p:cNvSpPr>
              <a:spLocks noChangeShapeType="1"/>
            </p:cNvSpPr>
            <p:nvPr/>
          </p:nvSpPr>
          <p:spPr bwMode="auto">
            <a:xfrm>
              <a:off x="3411"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486" name="Line 684"/>
            <p:cNvSpPr>
              <a:spLocks noChangeShapeType="1"/>
            </p:cNvSpPr>
            <p:nvPr/>
          </p:nvSpPr>
          <p:spPr bwMode="auto">
            <a:xfrm>
              <a:off x="3435"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487" name="Line 685"/>
            <p:cNvSpPr>
              <a:spLocks noChangeShapeType="1"/>
            </p:cNvSpPr>
            <p:nvPr/>
          </p:nvSpPr>
          <p:spPr bwMode="auto">
            <a:xfrm>
              <a:off x="3471"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488" name="Line 686"/>
            <p:cNvSpPr>
              <a:spLocks noChangeShapeType="1"/>
            </p:cNvSpPr>
            <p:nvPr/>
          </p:nvSpPr>
          <p:spPr bwMode="auto">
            <a:xfrm>
              <a:off x="3507"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489" name="Line 687"/>
            <p:cNvSpPr>
              <a:spLocks noChangeShapeType="1"/>
            </p:cNvSpPr>
            <p:nvPr/>
          </p:nvSpPr>
          <p:spPr bwMode="auto">
            <a:xfrm>
              <a:off x="3531"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490" name="Line 688"/>
            <p:cNvSpPr>
              <a:spLocks noChangeShapeType="1"/>
            </p:cNvSpPr>
            <p:nvPr/>
          </p:nvSpPr>
          <p:spPr bwMode="auto">
            <a:xfrm>
              <a:off x="3555"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491" name="Line 689"/>
            <p:cNvSpPr>
              <a:spLocks noChangeShapeType="1"/>
            </p:cNvSpPr>
            <p:nvPr/>
          </p:nvSpPr>
          <p:spPr bwMode="auto">
            <a:xfrm>
              <a:off x="3591"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492" name="Line 690"/>
            <p:cNvSpPr>
              <a:spLocks noChangeShapeType="1"/>
            </p:cNvSpPr>
            <p:nvPr/>
          </p:nvSpPr>
          <p:spPr bwMode="auto">
            <a:xfrm>
              <a:off x="3627"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493" name="Line 691"/>
            <p:cNvSpPr>
              <a:spLocks noChangeShapeType="1"/>
            </p:cNvSpPr>
            <p:nvPr/>
          </p:nvSpPr>
          <p:spPr bwMode="auto">
            <a:xfrm>
              <a:off x="3651"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494" name="Line 692"/>
            <p:cNvSpPr>
              <a:spLocks noChangeShapeType="1"/>
            </p:cNvSpPr>
            <p:nvPr/>
          </p:nvSpPr>
          <p:spPr bwMode="auto">
            <a:xfrm>
              <a:off x="3681"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495" name="Line 693"/>
            <p:cNvSpPr>
              <a:spLocks noChangeShapeType="1"/>
            </p:cNvSpPr>
            <p:nvPr/>
          </p:nvSpPr>
          <p:spPr bwMode="auto">
            <a:xfrm>
              <a:off x="3717"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496" name="Line 694"/>
            <p:cNvSpPr>
              <a:spLocks noChangeShapeType="1"/>
            </p:cNvSpPr>
            <p:nvPr/>
          </p:nvSpPr>
          <p:spPr bwMode="auto">
            <a:xfrm>
              <a:off x="3753"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497" name="Line 695"/>
            <p:cNvSpPr>
              <a:spLocks noChangeShapeType="1"/>
            </p:cNvSpPr>
            <p:nvPr/>
          </p:nvSpPr>
          <p:spPr bwMode="auto">
            <a:xfrm>
              <a:off x="3777"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498" name="Line 696"/>
            <p:cNvSpPr>
              <a:spLocks noChangeShapeType="1"/>
            </p:cNvSpPr>
            <p:nvPr/>
          </p:nvSpPr>
          <p:spPr bwMode="auto">
            <a:xfrm>
              <a:off x="3801"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499" name="Line 697"/>
            <p:cNvSpPr>
              <a:spLocks noChangeShapeType="1"/>
            </p:cNvSpPr>
            <p:nvPr/>
          </p:nvSpPr>
          <p:spPr bwMode="auto">
            <a:xfrm>
              <a:off x="3837"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00" name="Line 698"/>
            <p:cNvSpPr>
              <a:spLocks noChangeShapeType="1"/>
            </p:cNvSpPr>
            <p:nvPr/>
          </p:nvSpPr>
          <p:spPr bwMode="auto">
            <a:xfrm>
              <a:off x="3873"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01" name="Line 699"/>
            <p:cNvSpPr>
              <a:spLocks noChangeShapeType="1"/>
            </p:cNvSpPr>
            <p:nvPr/>
          </p:nvSpPr>
          <p:spPr bwMode="auto">
            <a:xfrm>
              <a:off x="3897"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02" name="Line 700"/>
            <p:cNvSpPr>
              <a:spLocks noChangeShapeType="1"/>
            </p:cNvSpPr>
            <p:nvPr/>
          </p:nvSpPr>
          <p:spPr bwMode="auto">
            <a:xfrm>
              <a:off x="3921"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03" name="Line 701"/>
            <p:cNvSpPr>
              <a:spLocks noChangeShapeType="1"/>
            </p:cNvSpPr>
            <p:nvPr/>
          </p:nvSpPr>
          <p:spPr bwMode="auto">
            <a:xfrm>
              <a:off x="3957"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04" name="Line 702"/>
            <p:cNvSpPr>
              <a:spLocks noChangeShapeType="1"/>
            </p:cNvSpPr>
            <p:nvPr/>
          </p:nvSpPr>
          <p:spPr bwMode="auto">
            <a:xfrm>
              <a:off x="3999"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05" name="Line 703"/>
            <p:cNvSpPr>
              <a:spLocks noChangeShapeType="1"/>
            </p:cNvSpPr>
            <p:nvPr/>
          </p:nvSpPr>
          <p:spPr bwMode="auto">
            <a:xfrm>
              <a:off x="4023"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06" name="Line 704"/>
            <p:cNvSpPr>
              <a:spLocks noChangeShapeType="1"/>
            </p:cNvSpPr>
            <p:nvPr/>
          </p:nvSpPr>
          <p:spPr bwMode="auto">
            <a:xfrm>
              <a:off x="4047"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07" name="Line 705"/>
            <p:cNvSpPr>
              <a:spLocks noChangeShapeType="1"/>
            </p:cNvSpPr>
            <p:nvPr/>
          </p:nvSpPr>
          <p:spPr bwMode="auto">
            <a:xfrm>
              <a:off x="4083"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08" name="Line 706"/>
            <p:cNvSpPr>
              <a:spLocks noChangeShapeType="1"/>
            </p:cNvSpPr>
            <p:nvPr/>
          </p:nvSpPr>
          <p:spPr bwMode="auto">
            <a:xfrm>
              <a:off x="4119"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09" name="Line 707"/>
            <p:cNvSpPr>
              <a:spLocks noChangeShapeType="1"/>
            </p:cNvSpPr>
            <p:nvPr/>
          </p:nvSpPr>
          <p:spPr bwMode="auto">
            <a:xfrm>
              <a:off x="4143"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10" name="Line 708"/>
            <p:cNvSpPr>
              <a:spLocks noChangeShapeType="1"/>
            </p:cNvSpPr>
            <p:nvPr/>
          </p:nvSpPr>
          <p:spPr bwMode="auto">
            <a:xfrm>
              <a:off x="4167"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11" name="Line 709"/>
            <p:cNvSpPr>
              <a:spLocks noChangeShapeType="1"/>
            </p:cNvSpPr>
            <p:nvPr/>
          </p:nvSpPr>
          <p:spPr bwMode="auto">
            <a:xfrm>
              <a:off x="4203"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12" name="Line 710"/>
            <p:cNvSpPr>
              <a:spLocks noChangeShapeType="1"/>
            </p:cNvSpPr>
            <p:nvPr/>
          </p:nvSpPr>
          <p:spPr bwMode="auto">
            <a:xfrm>
              <a:off x="4239"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13" name="Line 711"/>
            <p:cNvSpPr>
              <a:spLocks noChangeShapeType="1"/>
            </p:cNvSpPr>
            <p:nvPr/>
          </p:nvSpPr>
          <p:spPr bwMode="auto">
            <a:xfrm>
              <a:off x="4269"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14" name="Line 712"/>
            <p:cNvSpPr>
              <a:spLocks noChangeShapeType="1"/>
            </p:cNvSpPr>
            <p:nvPr/>
          </p:nvSpPr>
          <p:spPr bwMode="auto">
            <a:xfrm>
              <a:off x="4293"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15" name="Line 713"/>
            <p:cNvSpPr>
              <a:spLocks noChangeShapeType="1"/>
            </p:cNvSpPr>
            <p:nvPr/>
          </p:nvSpPr>
          <p:spPr bwMode="auto">
            <a:xfrm>
              <a:off x="4329"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16" name="Line 714"/>
            <p:cNvSpPr>
              <a:spLocks noChangeShapeType="1"/>
            </p:cNvSpPr>
            <p:nvPr/>
          </p:nvSpPr>
          <p:spPr bwMode="auto">
            <a:xfrm>
              <a:off x="4365"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17" name="Line 715"/>
            <p:cNvSpPr>
              <a:spLocks noChangeShapeType="1"/>
            </p:cNvSpPr>
            <p:nvPr/>
          </p:nvSpPr>
          <p:spPr bwMode="auto">
            <a:xfrm>
              <a:off x="4389"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18" name="Line 716"/>
            <p:cNvSpPr>
              <a:spLocks noChangeShapeType="1"/>
            </p:cNvSpPr>
            <p:nvPr/>
          </p:nvSpPr>
          <p:spPr bwMode="auto">
            <a:xfrm>
              <a:off x="4413"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19" name="Line 717"/>
            <p:cNvSpPr>
              <a:spLocks noChangeShapeType="1"/>
            </p:cNvSpPr>
            <p:nvPr/>
          </p:nvSpPr>
          <p:spPr bwMode="auto">
            <a:xfrm>
              <a:off x="4449"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20" name="Line 718"/>
            <p:cNvSpPr>
              <a:spLocks noChangeShapeType="1"/>
            </p:cNvSpPr>
            <p:nvPr/>
          </p:nvSpPr>
          <p:spPr bwMode="auto">
            <a:xfrm>
              <a:off x="4485"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21" name="Line 719"/>
            <p:cNvSpPr>
              <a:spLocks noChangeShapeType="1"/>
            </p:cNvSpPr>
            <p:nvPr/>
          </p:nvSpPr>
          <p:spPr bwMode="auto">
            <a:xfrm>
              <a:off x="4509"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22" name="Line 720"/>
            <p:cNvSpPr>
              <a:spLocks noChangeShapeType="1"/>
            </p:cNvSpPr>
            <p:nvPr/>
          </p:nvSpPr>
          <p:spPr bwMode="auto">
            <a:xfrm>
              <a:off x="4533"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23" name="Line 721"/>
            <p:cNvSpPr>
              <a:spLocks noChangeShapeType="1"/>
            </p:cNvSpPr>
            <p:nvPr/>
          </p:nvSpPr>
          <p:spPr bwMode="auto">
            <a:xfrm>
              <a:off x="4575"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24" name="Line 722"/>
            <p:cNvSpPr>
              <a:spLocks noChangeShapeType="1"/>
            </p:cNvSpPr>
            <p:nvPr/>
          </p:nvSpPr>
          <p:spPr bwMode="auto">
            <a:xfrm>
              <a:off x="4611"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25" name="Line 723"/>
            <p:cNvSpPr>
              <a:spLocks noChangeShapeType="1"/>
            </p:cNvSpPr>
            <p:nvPr/>
          </p:nvSpPr>
          <p:spPr bwMode="auto">
            <a:xfrm>
              <a:off x="4635"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26" name="Line 724"/>
            <p:cNvSpPr>
              <a:spLocks noChangeShapeType="1"/>
            </p:cNvSpPr>
            <p:nvPr/>
          </p:nvSpPr>
          <p:spPr bwMode="auto">
            <a:xfrm>
              <a:off x="4659"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27" name="Line 725"/>
            <p:cNvSpPr>
              <a:spLocks noChangeShapeType="1"/>
            </p:cNvSpPr>
            <p:nvPr/>
          </p:nvSpPr>
          <p:spPr bwMode="auto">
            <a:xfrm>
              <a:off x="4695"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28" name="Line 726"/>
            <p:cNvSpPr>
              <a:spLocks noChangeShapeType="1"/>
            </p:cNvSpPr>
            <p:nvPr/>
          </p:nvSpPr>
          <p:spPr bwMode="auto">
            <a:xfrm>
              <a:off x="4731"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29" name="Line 727"/>
            <p:cNvSpPr>
              <a:spLocks noChangeShapeType="1"/>
            </p:cNvSpPr>
            <p:nvPr/>
          </p:nvSpPr>
          <p:spPr bwMode="auto">
            <a:xfrm>
              <a:off x="4755"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30" name="Line 728"/>
            <p:cNvSpPr>
              <a:spLocks noChangeShapeType="1"/>
            </p:cNvSpPr>
            <p:nvPr/>
          </p:nvSpPr>
          <p:spPr bwMode="auto">
            <a:xfrm>
              <a:off x="4779"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31" name="Line 729"/>
            <p:cNvSpPr>
              <a:spLocks noChangeShapeType="1"/>
            </p:cNvSpPr>
            <p:nvPr/>
          </p:nvSpPr>
          <p:spPr bwMode="auto">
            <a:xfrm>
              <a:off x="4815"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32" name="Line 730"/>
            <p:cNvSpPr>
              <a:spLocks noChangeShapeType="1"/>
            </p:cNvSpPr>
            <p:nvPr/>
          </p:nvSpPr>
          <p:spPr bwMode="auto">
            <a:xfrm>
              <a:off x="4857"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33" name="Line 731"/>
            <p:cNvSpPr>
              <a:spLocks noChangeShapeType="1"/>
            </p:cNvSpPr>
            <p:nvPr/>
          </p:nvSpPr>
          <p:spPr bwMode="auto">
            <a:xfrm>
              <a:off x="4881"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34" name="Line 732"/>
            <p:cNvSpPr>
              <a:spLocks noChangeShapeType="1"/>
            </p:cNvSpPr>
            <p:nvPr/>
          </p:nvSpPr>
          <p:spPr bwMode="auto">
            <a:xfrm>
              <a:off x="4905"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35" name="Line 733"/>
            <p:cNvSpPr>
              <a:spLocks noChangeShapeType="1"/>
            </p:cNvSpPr>
            <p:nvPr/>
          </p:nvSpPr>
          <p:spPr bwMode="auto">
            <a:xfrm>
              <a:off x="4941"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36" name="Line 734"/>
            <p:cNvSpPr>
              <a:spLocks noChangeShapeType="1"/>
            </p:cNvSpPr>
            <p:nvPr/>
          </p:nvSpPr>
          <p:spPr bwMode="auto">
            <a:xfrm>
              <a:off x="4977"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37" name="Line 735"/>
            <p:cNvSpPr>
              <a:spLocks noChangeShapeType="1"/>
            </p:cNvSpPr>
            <p:nvPr/>
          </p:nvSpPr>
          <p:spPr bwMode="auto">
            <a:xfrm>
              <a:off x="5001"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38" name="Line 736"/>
            <p:cNvSpPr>
              <a:spLocks noChangeShapeType="1"/>
            </p:cNvSpPr>
            <p:nvPr/>
          </p:nvSpPr>
          <p:spPr bwMode="auto">
            <a:xfrm>
              <a:off x="5025"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39" name="Line 737"/>
            <p:cNvSpPr>
              <a:spLocks noChangeShapeType="1"/>
            </p:cNvSpPr>
            <p:nvPr/>
          </p:nvSpPr>
          <p:spPr bwMode="auto">
            <a:xfrm>
              <a:off x="5061" y="839"/>
              <a:ext cx="1" cy="102"/>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GB"/>
            </a:p>
          </p:txBody>
        </p:sp>
      </p:grpSp>
      <p:pic>
        <p:nvPicPr>
          <p:cNvPr id="11" name="Picture 1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645064" y="15139583"/>
            <a:ext cx="4758403" cy="31484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 name="Picture 1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656800" y="15492566"/>
            <a:ext cx="3977090" cy="27853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 name="Picture 1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1048304" y="15482224"/>
            <a:ext cx="3762664" cy="27853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4" name="TextBox 13"/>
          <p:cNvSpPr txBox="1"/>
          <p:nvPr/>
        </p:nvSpPr>
        <p:spPr>
          <a:xfrm>
            <a:off x="1615472" y="18310436"/>
            <a:ext cx="5179439" cy="1323439"/>
          </a:xfrm>
          <a:prstGeom prst="rect">
            <a:avLst/>
          </a:prstGeom>
          <a:noFill/>
        </p:spPr>
        <p:txBody>
          <a:bodyPr wrap="square" rtlCol="0">
            <a:spAutoFit/>
          </a:bodyPr>
          <a:lstStyle/>
          <a:p>
            <a:r>
              <a:rPr lang="en-GB" sz="2000" dirty="0">
                <a:solidFill>
                  <a:schemeClr val="accent1"/>
                </a:solidFill>
              </a:rPr>
              <a:t>Longitudinal </a:t>
            </a:r>
            <a:r>
              <a:rPr lang="en-GB" sz="2000" dirty="0" smtClean="0">
                <a:solidFill>
                  <a:schemeClr val="accent1"/>
                </a:solidFill>
              </a:rPr>
              <a:t>phase space </a:t>
            </a:r>
            <a:r>
              <a:rPr lang="en-GB" sz="2000" dirty="0">
                <a:solidFill>
                  <a:schemeClr val="accent1"/>
                </a:solidFill>
              </a:rPr>
              <a:t>showing the </a:t>
            </a:r>
            <a:r>
              <a:rPr lang="en-GB" sz="2000" dirty="0" smtClean="0">
                <a:solidFill>
                  <a:schemeClr val="accent1"/>
                </a:solidFill>
              </a:rPr>
              <a:t>required acceptance </a:t>
            </a:r>
            <a:r>
              <a:rPr lang="en-GB" sz="2000" dirty="0">
                <a:solidFill>
                  <a:schemeClr val="accent1"/>
                </a:solidFill>
              </a:rPr>
              <a:t>at 95% (blue circle) and the bucket </a:t>
            </a:r>
            <a:r>
              <a:rPr lang="en-GB" sz="2000" dirty="0" err="1" smtClean="0">
                <a:solidFill>
                  <a:schemeClr val="accent1"/>
                </a:solidFill>
              </a:rPr>
              <a:t>separatrix</a:t>
            </a:r>
            <a:r>
              <a:rPr lang="en-GB" sz="2000" dirty="0" smtClean="0">
                <a:solidFill>
                  <a:schemeClr val="accent1"/>
                </a:solidFill>
              </a:rPr>
              <a:t> (red </a:t>
            </a:r>
            <a:r>
              <a:rPr lang="en-GB" sz="2000" dirty="0">
                <a:solidFill>
                  <a:schemeClr val="accent1"/>
                </a:solidFill>
              </a:rPr>
              <a:t>curve) for the 201MHz </a:t>
            </a:r>
            <a:r>
              <a:rPr lang="en-GB" sz="2000" dirty="0" smtClean="0">
                <a:solidFill>
                  <a:schemeClr val="accent1"/>
                </a:solidFill>
              </a:rPr>
              <a:t>cavity </a:t>
            </a:r>
            <a:r>
              <a:rPr lang="en-GB" sz="2000" dirty="0">
                <a:solidFill>
                  <a:schemeClr val="accent1"/>
                </a:solidFill>
              </a:rPr>
              <a:t>with a gradient </a:t>
            </a:r>
            <a:r>
              <a:rPr lang="en-GB" sz="2000" dirty="0" smtClean="0">
                <a:solidFill>
                  <a:schemeClr val="accent1"/>
                </a:solidFill>
              </a:rPr>
              <a:t>of 15MV/m</a:t>
            </a:r>
            <a:r>
              <a:rPr lang="en-GB" sz="2000" dirty="0">
                <a:solidFill>
                  <a:schemeClr val="accent1"/>
                </a:solidFill>
              </a:rPr>
              <a:t>.</a:t>
            </a:r>
            <a:endParaRPr lang="en-GB" sz="2000" dirty="0">
              <a:solidFill>
                <a:schemeClr val="accent1"/>
              </a:solidFill>
            </a:endParaRPr>
          </a:p>
        </p:txBody>
      </p:sp>
      <p:sp>
        <p:nvSpPr>
          <p:cNvPr id="1144" name="TextBox 1143"/>
          <p:cNvSpPr txBox="1"/>
          <p:nvPr/>
        </p:nvSpPr>
        <p:spPr>
          <a:xfrm>
            <a:off x="6702469" y="18326200"/>
            <a:ext cx="3990889" cy="707886"/>
          </a:xfrm>
          <a:prstGeom prst="rect">
            <a:avLst/>
          </a:prstGeom>
          <a:noFill/>
        </p:spPr>
        <p:txBody>
          <a:bodyPr wrap="square" rtlCol="0">
            <a:spAutoFit/>
          </a:bodyPr>
          <a:lstStyle/>
          <a:p>
            <a:r>
              <a:rPr lang="en-GB" sz="2000" dirty="0" smtClean="0">
                <a:solidFill>
                  <a:schemeClr val="accent1"/>
                </a:solidFill>
              </a:rPr>
              <a:t>Variation </a:t>
            </a:r>
            <a:r>
              <a:rPr lang="en-GB" sz="2000" dirty="0">
                <a:solidFill>
                  <a:schemeClr val="accent1"/>
                </a:solidFill>
              </a:rPr>
              <a:t>of the beam </a:t>
            </a:r>
            <a:r>
              <a:rPr lang="en-GB" sz="2000" dirty="0" smtClean="0">
                <a:solidFill>
                  <a:schemeClr val="accent1"/>
                </a:solidFill>
              </a:rPr>
              <a:t>energy as </a:t>
            </a:r>
            <a:r>
              <a:rPr lang="en-GB" sz="2000" dirty="0">
                <a:solidFill>
                  <a:schemeClr val="accent1"/>
                </a:solidFill>
              </a:rPr>
              <a:t>a function of length along </a:t>
            </a:r>
            <a:r>
              <a:rPr lang="en-GB" sz="2000" dirty="0" smtClean="0">
                <a:solidFill>
                  <a:schemeClr val="accent1"/>
                </a:solidFill>
              </a:rPr>
              <a:t>the linac</a:t>
            </a:r>
            <a:r>
              <a:rPr lang="en-GB" sz="2000" dirty="0">
                <a:solidFill>
                  <a:schemeClr val="accent1"/>
                </a:solidFill>
              </a:rPr>
              <a:t>.</a:t>
            </a:r>
          </a:p>
        </p:txBody>
      </p:sp>
      <p:sp>
        <p:nvSpPr>
          <p:cNvPr id="1145" name="TextBox 1144"/>
          <p:cNvSpPr txBox="1"/>
          <p:nvPr/>
        </p:nvSpPr>
        <p:spPr>
          <a:xfrm>
            <a:off x="10785801" y="18326200"/>
            <a:ext cx="4474232" cy="707886"/>
          </a:xfrm>
          <a:prstGeom prst="rect">
            <a:avLst/>
          </a:prstGeom>
          <a:noFill/>
        </p:spPr>
        <p:txBody>
          <a:bodyPr wrap="square" rtlCol="0">
            <a:spAutoFit/>
          </a:bodyPr>
          <a:lstStyle/>
          <a:p>
            <a:r>
              <a:rPr lang="en-GB" sz="2000" dirty="0" smtClean="0">
                <a:solidFill>
                  <a:schemeClr val="accent1"/>
                </a:solidFill>
              </a:rPr>
              <a:t>Variation </a:t>
            </a:r>
            <a:r>
              <a:rPr lang="en-GB" sz="2000" dirty="0">
                <a:solidFill>
                  <a:schemeClr val="accent1"/>
                </a:solidFill>
              </a:rPr>
              <a:t>of </a:t>
            </a:r>
            <a:r>
              <a:rPr lang="en-GB" sz="2000" dirty="0" smtClean="0">
                <a:solidFill>
                  <a:schemeClr val="accent1"/>
                </a:solidFill>
              </a:rPr>
              <a:t>the synchrotron phase </a:t>
            </a:r>
            <a:r>
              <a:rPr lang="en-GB" sz="2000" dirty="0">
                <a:solidFill>
                  <a:schemeClr val="accent1"/>
                </a:solidFill>
              </a:rPr>
              <a:t>as a function of length along </a:t>
            </a:r>
            <a:r>
              <a:rPr lang="en-GB" sz="2000" dirty="0" smtClean="0">
                <a:solidFill>
                  <a:schemeClr val="accent1"/>
                </a:solidFill>
              </a:rPr>
              <a:t>the linac</a:t>
            </a:r>
            <a:r>
              <a:rPr lang="en-GB" sz="2000" dirty="0">
                <a:solidFill>
                  <a:schemeClr val="accent1"/>
                </a:solidFill>
              </a:rPr>
              <a:t>.</a:t>
            </a:r>
          </a:p>
        </p:txBody>
      </p:sp>
      <mc:AlternateContent xmlns:mc="http://schemas.openxmlformats.org/markup-compatibility/2006">
        <mc:Choice xmlns:a14="http://schemas.microsoft.com/office/drawing/2010/main" Requires="a14">
          <p:sp>
            <p:nvSpPr>
              <p:cNvPr id="1146" name="TextBox 1145"/>
              <p:cNvSpPr txBox="1"/>
              <p:nvPr/>
            </p:nvSpPr>
            <p:spPr>
              <a:xfrm>
                <a:off x="4103505" y="25261209"/>
                <a:ext cx="7715014" cy="707886"/>
              </a:xfrm>
              <a:prstGeom prst="rect">
                <a:avLst/>
              </a:prstGeom>
              <a:noFill/>
            </p:spPr>
            <p:txBody>
              <a:bodyPr wrap="square" rtlCol="0">
                <a:spAutoFit/>
              </a:bodyPr>
              <a:lstStyle/>
              <a:p>
                <a:r>
                  <a:rPr lang="en-GB" sz="2000" dirty="0" smtClean="0">
                    <a:solidFill>
                      <a:schemeClr val="accent1"/>
                    </a:solidFill>
                  </a:rPr>
                  <a:t>Beta functions calculated by </a:t>
                </a:r>
                <a:r>
                  <a:rPr lang="en-GB" sz="2000" dirty="0" err="1" smtClean="0">
                    <a:solidFill>
                      <a:schemeClr val="accent1"/>
                    </a:solidFill>
                  </a:rPr>
                  <a:t>OptiM</a:t>
                </a:r>
                <a:r>
                  <a:rPr lang="en-GB" sz="2000" dirty="0" smtClean="0">
                    <a:solidFill>
                      <a:schemeClr val="accent1"/>
                    </a:solidFill>
                  </a:rPr>
                  <a:t> including RF cavity </a:t>
                </a:r>
                <a:r>
                  <a:rPr lang="en-GB" sz="2000" dirty="0">
                    <a:solidFill>
                      <a:schemeClr val="accent1"/>
                    </a:solidFill>
                  </a:rPr>
                  <a:t>phasing. </a:t>
                </a:r>
                <a:endParaRPr lang="en-GB" sz="2000" dirty="0" smtClean="0">
                  <a:solidFill>
                    <a:schemeClr val="accent1"/>
                  </a:solidFill>
                </a:endParaRPr>
              </a:p>
              <a:p>
                <a:r>
                  <a:rPr lang="en-GB" sz="2000" dirty="0" smtClean="0">
                    <a:solidFill>
                      <a:schemeClr val="accent1"/>
                    </a:solidFill>
                  </a:rPr>
                  <a:t>The </a:t>
                </a:r>
                <a:r>
                  <a:rPr lang="en-GB" sz="2000" dirty="0">
                    <a:solidFill>
                      <a:schemeClr val="accent1"/>
                    </a:solidFill>
                  </a:rPr>
                  <a:t>beam starts off at </a:t>
                </a:r>
                <a:r>
                  <a:rPr lang="en-GB" sz="2000" dirty="0" smtClean="0">
                    <a:solidFill>
                      <a:schemeClr val="accent1"/>
                    </a:solidFill>
                  </a:rPr>
                  <a:t>72</a:t>
                </a:r>
                <a14:m>
                  <m:oMath xmlns:m="http://schemas.openxmlformats.org/officeDocument/2006/math">
                    <m:r>
                      <a:rPr lang="en-GB" sz="2000" b="0" i="1" smtClean="0">
                        <a:solidFill>
                          <a:schemeClr val="accent1"/>
                        </a:solidFill>
                        <a:latin typeface="Cambria Math"/>
                      </a:rPr>
                      <m:t>°</m:t>
                    </m:r>
                  </m:oMath>
                </a14:m>
                <a:r>
                  <a:rPr lang="en-GB" sz="2000" dirty="0" smtClean="0">
                    <a:solidFill>
                      <a:schemeClr val="accent1"/>
                    </a:solidFill>
                  </a:rPr>
                  <a:t> </a:t>
                </a:r>
                <a:r>
                  <a:rPr lang="en-GB" sz="2000" dirty="0">
                    <a:solidFill>
                      <a:schemeClr val="accent1"/>
                    </a:solidFill>
                  </a:rPr>
                  <a:t>off-crest </a:t>
                </a:r>
                <a:r>
                  <a:rPr lang="en-GB" sz="2000" dirty="0" smtClean="0">
                    <a:solidFill>
                      <a:schemeClr val="accent1"/>
                    </a:solidFill>
                  </a:rPr>
                  <a:t>and ends </a:t>
                </a:r>
                <a:r>
                  <a:rPr lang="en-GB" sz="2000" dirty="0">
                    <a:solidFill>
                      <a:schemeClr val="accent1"/>
                    </a:solidFill>
                  </a:rPr>
                  <a:t>up being on-crest.</a:t>
                </a:r>
              </a:p>
            </p:txBody>
          </p:sp>
        </mc:Choice>
        <mc:Fallback>
          <p:sp>
            <p:nvSpPr>
              <p:cNvPr id="1146" name="TextBox 1145"/>
              <p:cNvSpPr txBox="1">
                <a:spLocks noRot="1" noChangeAspect="1" noMove="1" noResize="1" noEditPoints="1" noAdjustHandles="1" noChangeArrowheads="1" noChangeShapeType="1" noTextEdit="1"/>
              </p:cNvSpPr>
              <p:nvPr/>
            </p:nvSpPr>
            <p:spPr>
              <a:xfrm>
                <a:off x="4103505" y="25261209"/>
                <a:ext cx="7715014" cy="707886"/>
              </a:xfrm>
              <a:prstGeom prst="rect">
                <a:avLst/>
              </a:prstGeom>
              <a:blipFill rotWithShape="1">
                <a:blip r:embed="rId15"/>
                <a:stretch>
                  <a:fillRect l="-790" t="-3448" b="-15517"/>
                </a:stretch>
              </a:blipFill>
            </p:spPr>
            <p:txBody>
              <a:bodyPr/>
              <a:lstStyle/>
              <a:p>
                <a:r>
                  <a:rPr lang="en-GB">
                    <a:noFill/>
                  </a:rPr>
                  <a:t> </a:t>
                </a:r>
              </a:p>
            </p:txBody>
          </p:sp>
        </mc:Fallback>
      </mc:AlternateContent>
      <p:pic>
        <p:nvPicPr>
          <p:cNvPr id="15" name="Picture 2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5816357" y="14744701"/>
            <a:ext cx="15630400" cy="46891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47" name="Object 8"/>
          <p:cNvPicPr>
            <a:picLocks noChangeArrowheads="1"/>
          </p:cNvPicPr>
          <p:nvPr/>
        </p:nvPicPr>
        <p:blipFill>
          <a:blip r:embed="rId17">
            <a:extLst>
              <a:ext uri="{28A0092B-C50C-407E-A947-70E740481C1C}">
                <a14:useLocalDpi xmlns:a14="http://schemas.microsoft.com/office/drawing/2010/main" val="0"/>
              </a:ext>
            </a:extLst>
          </a:blip>
          <a:srcRect l="-217" r="-1193" b="-568"/>
          <a:stretch>
            <a:fillRect/>
          </a:stretch>
        </p:blipFill>
        <p:spPr bwMode="auto">
          <a:xfrm>
            <a:off x="15333190" y="20548557"/>
            <a:ext cx="7947639" cy="45036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Picture 22" descr="C:\docs\NuFact\EUROnu\pubs\IPAC2011\linac\initialbunch.gif"/>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4186138" y="20528343"/>
            <a:ext cx="6096000" cy="4572000"/>
          </a:xfrm>
          <a:prstGeom prst="rect">
            <a:avLst/>
          </a:prstGeom>
          <a:noFill/>
          <a:extLst>
            <a:ext uri="{909E8E84-426E-40DD-AFC4-6F175D3DCCD1}">
              <a14:hiddenFill xmlns:a14="http://schemas.microsoft.com/office/drawing/2010/main">
                <a:solidFill>
                  <a:srgbClr val="FFFFFF"/>
                </a:solidFill>
              </a14:hiddenFill>
            </a:ext>
          </a:extLst>
        </p:spPr>
      </p:pic>
      <p:sp>
        <p:nvSpPr>
          <p:cNvPr id="1149" name="TextBox 1148"/>
          <p:cNvSpPr txBox="1"/>
          <p:nvPr/>
        </p:nvSpPr>
        <p:spPr>
          <a:xfrm>
            <a:off x="15874433" y="19433820"/>
            <a:ext cx="15712309" cy="400110"/>
          </a:xfrm>
          <a:prstGeom prst="rect">
            <a:avLst/>
          </a:prstGeom>
          <a:noFill/>
        </p:spPr>
        <p:txBody>
          <a:bodyPr wrap="square" rtlCol="0">
            <a:spAutoFit/>
          </a:bodyPr>
          <a:lstStyle/>
          <a:p>
            <a:r>
              <a:rPr lang="en-GB" sz="2000" dirty="0">
                <a:solidFill>
                  <a:schemeClr val="accent1"/>
                </a:solidFill>
              </a:rPr>
              <a:t>Longitudinal phase space at the end of the </a:t>
            </a:r>
            <a:r>
              <a:rPr lang="en-GB" sz="2000" dirty="0" smtClean="0">
                <a:solidFill>
                  <a:schemeClr val="accent1"/>
                </a:solidFill>
              </a:rPr>
              <a:t>linac using </a:t>
            </a:r>
            <a:r>
              <a:rPr lang="en-GB" sz="2000" dirty="0">
                <a:solidFill>
                  <a:schemeClr val="accent1"/>
                </a:solidFill>
              </a:rPr>
              <a:t>10</a:t>
            </a:r>
            <a:r>
              <a:rPr lang="en-GB" sz="2000" baseline="30000" dirty="0">
                <a:solidFill>
                  <a:schemeClr val="accent1"/>
                </a:solidFill>
              </a:rPr>
              <a:t>4</a:t>
            </a:r>
            <a:r>
              <a:rPr lang="en-GB" sz="2000" dirty="0">
                <a:solidFill>
                  <a:schemeClr val="accent1"/>
                </a:solidFill>
              </a:rPr>
              <a:t> particles tracked with ELEGANT (left), </a:t>
            </a:r>
            <a:r>
              <a:rPr lang="en-GB" sz="2000" dirty="0" err="1" smtClean="0">
                <a:solidFill>
                  <a:schemeClr val="accent1"/>
                </a:solidFill>
              </a:rPr>
              <a:t>OptiM</a:t>
            </a:r>
            <a:r>
              <a:rPr lang="en-GB" sz="2000" dirty="0" smtClean="0">
                <a:solidFill>
                  <a:schemeClr val="accent1"/>
                </a:solidFill>
              </a:rPr>
              <a:t> (middle</a:t>
            </a:r>
            <a:r>
              <a:rPr lang="en-GB" sz="2000" dirty="0">
                <a:solidFill>
                  <a:schemeClr val="accent1"/>
                </a:solidFill>
              </a:rPr>
              <a:t>) and G4beamline (right).</a:t>
            </a:r>
          </a:p>
        </p:txBody>
      </p:sp>
      <p:sp>
        <p:nvSpPr>
          <p:cNvPr id="1150" name="TextBox 1149"/>
          <p:cNvSpPr txBox="1"/>
          <p:nvPr/>
        </p:nvSpPr>
        <p:spPr>
          <a:xfrm>
            <a:off x="22216859" y="25107320"/>
            <a:ext cx="10034557" cy="1015663"/>
          </a:xfrm>
          <a:prstGeom prst="rect">
            <a:avLst/>
          </a:prstGeom>
          <a:noFill/>
        </p:spPr>
        <p:txBody>
          <a:bodyPr wrap="square" rtlCol="0">
            <a:spAutoFit/>
          </a:bodyPr>
          <a:lstStyle/>
          <a:p>
            <a:r>
              <a:rPr lang="en-GB" sz="2000" dirty="0" smtClean="0">
                <a:solidFill>
                  <a:schemeClr val="accent1"/>
                </a:solidFill>
              </a:rPr>
              <a:t>G4beamline simulation showing the initial </a:t>
            </a:r>
            <a:r>
              <a:rPr lang="en-GB" sz="2000" dirty="0">
                <a:solidFill>
                  <a:schemeClr val="accent1"/>
                </a:solidFill>
              </a:rPr>
              <a:t>position, in </a:t>
            </a:r>
            <a:r>
              <a:rPr lang="en-GB" sz="2000" dirty="0" err="1">
                <a:solidFill>
                  <a:schemeClr val="accent1"/>
                </a:solidFill>
              </a:rPr>
              <a:t>P</a:t>
            </a:r>
            <a:r>
              <a:rPr lang="en-GB" sz="2000" baseline="-25000" dirty="0" err="1">
                <a:solidFill>
                  <a:schemeClr val="accent1"/>
                </a:solidFill>
              </a:rPr>
              <a:t>z</a:t>
            </a:r>
            <a:r>
              <a:rPr lang="en-GB" sz="2000" dirty="0">
                <a:solidFill>
                  <a:schemeClr val="accent1"/>
                </a:solidFill>
              </a:rPr>
              <a:t>-t phase </a:t>
            </a:r>
            <a:r>
              <a:rPr lang="en-GB" sz="2000" dirty="0" smtClean="0">
                <a:solidFill>
                  <a:schemeClr val="accent1"/>
                </a:solidFill>
              </a:rPr>
              <a:t>space</a:t>
            </a:r>
            <a:r>
              <a:rPr lang="en-GB" sz="2000" dirty="0">
                <a:solidFill>
                  <a:schemeClr val="accent1"/>
                </a:solidFill>
              </a:rPr>
              <a:t>, of </a:t>
            </a:r>
            <a:r>
              <a:rPr lang="en-GB" sz="2000" dirty="0" smtClean="0">
                <a:solidFill>
                  <a:schemeClr val="accent1"/>
                </a:solidFill>
              </a:rPr>
              <a:t>muons that </a:t>
            </a:r>
            <a:r>
              <a:rPr lang="en-GB" sz="2000" dirty="0">
                <a:solidFill>
                  <a:schemeClr val="accent1"/>
                </a:solidFill>
              </a:rPr>
              <a:t>do not make it to the end (in red) and muons </a:t>
            </a:r>
            <a:r>
              <a:rPr lang="en-GB" sz="2000" dirty="0" smtClean="0">
                <a:solidFill>
                  <a:schemeClr val="accent1"/>
                </a:solidFill>
              </a:rPr>
              <a:t>that are in </a:t>
            </a:r>
            <a:r>
              <a:rPr lang="en-GB" sz="2000" dirty="0">
                <a:solidFill>
                  <a:schemeClr val="accent1"/>
                </a:solidFill>
              </a:rPr>
              <a:t>the main body, tail and extreme tail (in green, blue </a:t>
            </a:r>
            <a:r>
              <a:rPr lang="en-GB" sz="2000" dirty="0" smtClean="0">
                <a:solidFill>
                  <a:schemeClr val="accent1"/>
                </a:solidFill>
              </a:rPr>
              <a:t>and mauve </a:t>
            </a:r>
            <a:r>
              <a:rPr lang="en-GB" sz="2000" dirty="0">
                <a:solidFill>
                  <a:schemeClr val="accent1"/>
                </a:solidFill>
              </a:rPr>
              <a:t>respectively) of the bunch at the end of the linac.</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173538" rtl="0" eaLnBrk="1" fontAlgn="base" latinLnBrk="0" hangingPunct="1">
          <a:lnSpc>
            <a:spcPct val="100000"/>
          </a:lnSpc>
          <a:spcBef>
            <a:spcPct val="0"/>
          </a:spcBef>
          <a:spcAft>
            <a:spcPct val="0"/>
          </a:spcAft>
          <a:buClrTx/>
          <a:buSzTx/>
          <a:buFontTx/>
          <a:buNone/>
          <a:tabLst/>
          <a:defRPr kumimoji="0" lang="en-GB" sz="55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173538" rtl="0" eaLnBrk="1" fontAlgn="base" latinLnBrk="0" hangingPunct="1">
          <a:lnSpc>
            <a:spcPct val="100000"/>
          </a:lnSpc>
          <a:spcBef>
            <a:spcPct val="0"/>
          </a:spcBef>
          <a:spcAft>
            <a:spcPct val="0"/>
          </a:spcAft>
          <a:buClrTx/>
          <a:buSzTx/>
          <a:buFontTx/>
          <a:buNone/>
          <a:tabLst/>
          <a:defRPr kumimoji="0" lang="en-GB" sz="55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15096</TotalTime>
  <Words>674</Words>
  <Application>Microsoft Office PowerPoint</Application>
  <PresentationFormat>Custom</PresentationFormat>
  <Paragraphs>65</Paragraphs>
  <Slides>1</Slides>
  <Notes>0</Notes>
  <HiddenSlides>0</HiddenSlides>
  <MMClips>0</MMClips>
  <ScaleCrop>false</ScaleCrop>
  <HeadingPairs>
    <vt:vector size="6" baseType="variant">
      <vt:variant>
        <vt:lpstr>Theme</vt:lpstr>
      </vt:variant>
      <vt:variant>
        <vt:i4>1</vt:i4>
      </vt:variant>
      <vt:variant>
        <vt:lpstr>Embedded OLE Servers</vt:lpstr>
      </vt:variant>
      <vt:variant>
        <vt:i4>0</vt:i4>
      </vt:variant>
      <vt:variant>
        <vt:lpstr>Slide Titles</vt:lpstr>
      </vt:variant>
      <vt:variant>
        <vt:i4>1</vt:i4>
      </vt:variant>
    </vt:vector>
  </HeadingPairs>
  <TitlesOfParts>
    <vt:vector size="2" baseType="lpstr">
      <vt:lpstr>Custom Design</vt:lpstr>
      <vt:lpstr>PowerPoint Presentation</vt:lpstr>
    </vt:vector>
  </TitlesOfParts>
  <Company>ak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ak2</dc:creator>
  <cp:lastModifiedBy>fetsuser</cp:lastModifiedBy>
  <cp:revision>131</cp:revision>
  <dcterms:created xsi:type="dcterms:W3CDTF">2004-12-08T12:17:55Z</dcterms:created>
  <dcterms:modified xsi:type="dcterms:W3CDTF">2011-08-30T20:56:04Z</dcterms:modified>
</cp:coreProperties>
</file>