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Lst>
  <p:sldSz cx="42808525" cy="30279975"/>
  <p:notesSz cx="9144000" cy="6858000"/>
  <p:defaultTextStyle>
    <a:defPPr>
      <a:defRPr lang="en-GB"/>
    </a:defPPr>
    <a:lvl1pPr algn="l" rtl="0" fontAlgn="base">
      <a:spcBef>
        <a:spcPct val="0"/>
      </a:spcBef>
      <a:spcAft>
        <a:spcPct val="0"/>
      </a:spcAft>
      <a:defRPr sz="5500" kern="1200">
        <a:solidFill>
          <a:schemeClr val="tx1"/>
        </a:solidFill>
        <a:latin typeface="Arial" pitchFamily="34" charset="0"/>
        <a:ea typeface="+mn-ea"/>
        <a:cs typeface="+mn-cs"/>
      </a:defRPr>
    </a:lvl1pPr>
    <a:lvl2pPr marL="457200" algn="l" rtl="0" fontAlgn="base">
      <a:spcBef>
        <a:spcPct val="0"/>
      </a:spcBef>
      <a:spcAft>
        <a:spcPct val="0"/>
      </a:spcAft>
      <a:defRPr sz="5500" kern="1200">
        <a:solidFill>
          <a:schemeClr val="tx1"/>
        </a:solidFill>
        <a:latin typeface="Arial" pitchFamily="34" charset="0"/>
        <a:ea typeface="+mn-ea"/>
        <a:cs typeface="+mn-cs"/>
      </a:defRPr>
    </a:lvl2pPr>
    <a:lvl3pPr marL="914400" algn="l" rtl="0" fontAlgn="base">
      <a:spcBef>
        <a:spcPct val="0"/>
      </a:spcBef>
      <a:spcAft>
        <a:spcPct val="0"/>
      </a:spcAft>
      <a:defRPr sz="5500" kern="1200">
        <a:solidFill>
          <a:schemeClr val="tx1"/>
        </a:solidFill>
        <a:latin typeface="Arial" pitchFamily="34" charset="0"/>
        <a:ea typeface="+mn-ea"/>
        <a:cs typeface="+mn-cs"/>
      </a:defRPr>
    </a:lvl3pPr>
    <a:lvl4pPr marL="1371600" algn="l" rtl="0" fontAlgn="base">
      <a:spcBef>
        <a:spcPct val="0"/>
      </a:spcBef>
      <a:spcAft>
        <a:spcPct val="0"/>
      </a:spcAft>
      <a:defRPr sz="5500" kern="1200">
        <a:solidFill>
          <a:schemeClr val="tx1"/>
        </a:solidFill>
        <a:latin typeface="Arial" pitchFamily="34" charset="0"/>
        <a:ea typeface="+mn-ea"/>
        <a:cs typeface="+mn-cs"/>
      </a:defRPr>
    </a:lvl4pPr>
    <a:lvl5pPr marL="1828800" algn="l" rtl="0" fontAlgn="base">
      <a:spcBef>
        <a:spcPct val="0"/>
      </a:spcBef>
      <a:spcAft>
        <a:spcPct val="0"/>
      </a:spcAft>
      <a:defRPr sz="5500" kern="1200">
        <a:solidFill>
          <a:schemeClr val="tx1"/>
        </a:solidFill>
        <a:latin typeface="Arial" pitchFamily="34" charset="0"/>
        <a:ea typeface="+mn-ea"/>
        <a:cs typeface="+mn-cs"/>
      </a:defRPr>
    </a:lvl5pPr>
    <a:lvl6pPr marL="2286000" algn="l" defTabSz="914400" rtl="0" eaLnBrk="1" latinLnBrk="0" hangingPunct="1">
      <a:defRPr sz="5500" kern="1200">
        <a:solidFill>
          <a:schemeClr val="tx1"/>
        </a:solidFill>
        <a:latin typeface="Arial" pitchFamily="34" charset="0"/>
        <a:ea typeface="+mn-ea"/>
        <a:cs typeface="+mn-cs"/>
      </a:defRPr>
    </a:lvl6pPr>
    <a:lvl7pPr marL="2743200" algn="l" defTabSz="914400" rtl="0" eaLnBrk="1" latinLnBrk="0" hangingPunct="1">
      <a:defRPr sz="5500" kern="1200">
        <a:solidFill>
          <a:schemeClr val="tx1"/>
        </a:solidFill>
        <a:latin typeface="Arial" pitchFamily="34" charset="0"/>
        <a:ea typeface="+mn-ea"/>
        <a:cs typeface="+mn-cs"/>
      </a:defRPr>
    </a:lvl7pPr>
    <a:lvl8pPr marL="3200400" algn="l" defTabSz="914400" rtl="0" eaLnBrk="1" latinLnBrk="0" hangingPunct="1">
      <a:defRPr sz="5500" kern="1200">
        <a:solidFill>
          <a:schemeClr val="tx1"/>
        </a:solidFill>
        <a:latin typeface="Arial" pitchFamily="34" charset="0"/>
        <a:ea typeface="+mn-ea"/>
        <a:cs typeface="+mn-cs"/>
      </a:defRPr>
    </a:lvl8pPr>
    <a:lvl9pPr marL="3657600" algn="l" defTabSz="914400" rtl="0" eaLnBrk="1" latinLnBrk="0" hangingPunct="1">
      <a:defRPr sz="55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F3F"/>
    <a:srgbClr val="339966"/>
    <a:srgbClr val="339933"/>
    <a:srgbClr val="409298"/>
    <a:srgbClr val="000099"/>
    <a:srgbClr val="2E2E8A"/>
    <a:srgbClr val="313193"/>
    <a:srgbClr val="2D2D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31" autoAdjust="0"/>
    <p:restoredTop sz="86356" autoAdjust="0"/>
  </p:normalViewPr>
  <p:slideViewPr>
    <p:cSldViewPr snapToGrid="0" showGuides="1">
      <p:cViewPr>
        <p:scale>
          <a:sx n="50" d="100"/>
          <a:sy n="50" d="100"/>
        </p:scale>
        <p:origin x="4278" y="3696"/>
      </p:cViewPr>
      <p:guideLst>
        <p:guide orient="horz" pos="16585"/>
        <p:guide orient="horz" pos="18889"/>
        <p:guide/>
      </p:guideLst>
    </p:cSldViewPr>
  </p:slideViewPr>
  <p:outlineViewPr>
    <p:cViewPr>
      <p:scale>
        <a:sx n="33" d="100"/>
        <a:sy n="33" d="100"/>
      </p:scale>
      <p:origin x="0" y="0"/>
    </p:cViewPr>
  </p:outlin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9925" y="9405938"/>
            <a:ext cx="36388675" cy="6491287"/>
          </a:xfrm>
        </p:spPr>
        <p:txBody>
          <a:bodyPr/>
          <a:lstStyle/>
          <a:p>
            <a:r>
              <a:rPr lang="en-US" smtClean="0"/>
              <a:t>Click to edit Master title style</a:t>
            </a:r>
            <a:endParaRPr lang="en-GB"/>
          </a:p>
        </p:txBody>
      </p:sp>
      <p:sp>
        <p:nvSpPr>
          <p:cNvPr id="3" name="Subtitle 2"/>
          <p:cNvSpPr>
            <a:spLocks noGrp="1"/>
          </p:cNvSpPr>
          <p:nvPr>
            <p:ph type="subTitle" idx="1"/>
          </p:nvPr>
        </p:nvSpPr>
        <p:spPr>
          <a:xfrm>
            <a:off x="6421438" y="17159288"/>
            <a:ext cx="29965650" cy="77374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305907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1706626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037213" y="2824163"/>
            <a:ext cx="9631362" cy="242268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139950" y="2824163"/>
            <a:ext cx="28744863" cy="24226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1534902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139950" y="2824163"/>
            <a:ext cx="38528625" cy="242268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Date Placeholder 2"/>
          <p:cNvSpPr>
            <a:spLocks noGrp="1"/>
          </p:cNvSpPr>
          <p:nvPr>
            <p:ph type="dt" sz="half" idx="10"/>
          </p:nvPr>
        </p:nvSpPr>
        <p:spPr>
          <a:xfrm>
            <a:off x="14582775" y="27951113"/>
            <a:ext cx="13395325" cy="1409700"/>
          </a:xfrm>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4" name="Footer Placeholder 3"/>
          <p:cNvSpPr>
            <a:spLocks noGrp="1"/>
          </p:cNvSpPr>
          <p:nvPr>
            <p:ph type="ftr" sz="quarter" idx="11"/>
          </p:nvPr>
        </p:nvSpPr>
        <p:spPr>
          <a:xfrm>
            <a:off x="2654300" y="27951113"/>
            <a:ext cx="4824413" cy="1409700"/>
          </a:xfrm>
        </p:spPr>
        <p:txBody>
          <a:bodyPr/>
          <a:lstStyle>
            <a:lvl1pPr>
              <a:defRPr/>
            </a:lvl1pPr>
          </a:lstStyle>
          <a:p>
            <a:r>
              <a:rPr lang="en-GB"/>
              <a:t>Ajit Kurup</a:t>
            </a:r>
          </a:p>
        </p:txBody>
      </p:sp>
    </p:spTree>
    <p:extLst>
      <p:ext uri="{BB962C8B-B14F-4D97-AF65-F5344CB8AC3E}">
        <p14:creationId xmlns:p14="http://schemas.microsoft.com/office/powerpoint/2010/main" val="3009760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36478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81375" y="19457988"/>
            <a:ext cx="36387088" cy="60134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3381375" y="12833350"/>
            <a:ext cx="36387088" cy="662463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3158792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139950" y="5753100"/>
            <a:ext cx="19188113" cy="21297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1480463" y="5753100"/>
            <a:ext cx="19188112" cy="21297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6" name="Footer Placeholder 5"/>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273731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39950" y="1212850"/>
            <a:ext cx="38528625" cy="5046663"/>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2139950" y="6778625"/>
            <a:ext cx="18915063" cy="28241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39950" y="9602788"/>
            <a:ext cx="18915063" cy="174466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21745575" y="6778625"/>
            <a:ext cx="18923000" cy="28241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1745575" y="9602788"/>
            <a:ext cx="18923000" cy="174466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8" name="Footer Placeholder 7"/>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2808853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4" name="Footer Placeholder 3"/>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280716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3" name="Footer Placeholder 2"/>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881885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9950" y="1204913"/>
            <a:ext cx="14084300" cy="513080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16737013" y="1204913"/>
            <a:ext cx="23931562" cy="258445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2139950" y="6335713"/>
            <a:ext cx="14084300" cy="207137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6" name="Footer Placeholder 5"/>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1120805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1525" y="21196300"/>
            <a:ext cx="25684163" cy="2501900"/>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8391525" y="2705100"/>
            <a:ext cx="25684163" cy="181689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1525" y="23698200"/>
            <a:ext cx="25684163" cy="3554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6" name="Footer Placeholder 5"/>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2328805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amma/>
                <a:shade val="46275"/>
                <a:invGamma/>
              </a:schemeClr>
            </a:gs>
            <a:gs pos="50000">
              <a:schemeClr val="accent2"/>
            </a:gs>
            <a:gs pos="100000">
              <a:schemeClr val="accent2">
                <a:gamma/>
                <a:shade val="46275"/>
                <a:invGamma/>
              </a:schemeClr>
            </a:gs>
          </a:gsLst>
          <a:lin ang="5400000" scaled="1"/>
        </a:gradFill>
        <a:effectLst/>
      </p:bgPr>
    </p:bg>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bwMode="auto">
          <a:xfrm>
            <a:off x="2139950" y="5753100"/>
            <a:ext cx="38528625" cy="21297900"/>
          </a:xfrm>
          <a:prstGeom prst="rect">
            <a:avLst/>
          </a:prstGeom>
          <a:noFill/>
          <a:ln w="28575">
            <a:solidFill>
              <a:srgbClr val="9900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17639" tIns="208820" rIns="417639" bIns="2088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14349" name="Picture 13" descr="logo"/>
          <p:cNvPicPr>
            <a:picLocks noChangeAspect="1" noChangeArrowheads="1"/>
          </p:cNvPicPr>
          <p:nvPr userDrawn="1"/>
        </p:nvPicPr>
        <p:blipFill>
          <a:blip r:embed="rId14">
            <a:extLst>
              <a:ext uri="{28A0092B-C50C-407E-A947-70E740481C1C}">
                <a14:useLocalDpi xmlns:a14="http://schemas.microsoft.com/office/drawing/2010/main" val="0"/>
              </a:ext>
            </a:extLst>
          </a:blip>
          <a:srcRect l="2921" t="7878" r="4112" b="11818"/>
          <a:stretch>
            <a:fillRect/>
          </a:stretch>
        </p:blipFill>
        <p:spPr bwMode="auto">
          <a:xfrm>
            <a:off x="663575" y="741363"/>
            <a:ext cx="6380163" cy="1857375"/>
          </a:xfrm>
          <a:prstGeom prst="rect">
            <a:avLst/>
          </a:prstGeom>
          <a:noFill/>
          <a:extLst>
            <a:ext uri="{909E8E84-426E-40DD-AFC4-6F175D3DCCD1}">
              <a14:hiddenFill xmlns:a14="http://schemas.microsoft.com/office/drawing/2010/main">
                <a:solidFill>
                  <a:srgbClr val="FFFFFF"/>
                </a:solidFill>
              </a14:hiddenFill>
            </a:ext>
          </a:extLst>
        </p:spPr>
      </p:pic>
      <p:sp>
        <p:nvSpPr>
          <p:cNvPr id="14338" name="Rectangle 2"/>
          <p:cNvSpPr>
            <a:spLocks noGrp="1" noChangeArrowheads="1"/>
          </p:cNvSpPr>
          <p:nvPr>
            <p:ph type="title"/>
          </p:nvPr>
        </p:nvSpPr>
        <p:spPr bwMode="auto">
          <a:xfrm>
            <a:off x="2139950" y="2824163"/>
            <a:ext cx="38528625" cy="290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17639" tIns="208820" rIns="417639" bIns="208820" numCol="1" anchor="b" anchorCtr="0" compatLnSpc="1">
            <a:prstTxWarp prst="textNoShape">
              <a:avLst/>
            </a:prstTxWarp>
            <a:spAutoFit/>
          </a:bodyPr>
          <a:lstStyle/>
          <a:p>
            <a:pPr lvl="0"/>
            <a:r>
              <a:rPr lang="en-GB" smtClean="0"/>
              <a:t>Click to edit Master title style</a:t>
            </a:r>
          </a:p>
        </p:txBody>
      </p:sp>
      <p:sp>
        <p:nvSpPr>
          <p:cNvPr id="14340" name="Rectangle 4"/>
          <p:cNvSpPr>
            <a:spLocks noGrp="1" noChangeArrowheads="1"/>
          </p:cNvSpPr>
          <p:nvPr>
            <p:ph type="dt" sz="half" idx="2"/>
          </p:nvPr>
        </p:nvSpPr>
        <p:spPr bwMode="auto">
          <a:xfrm>
            <a:off x="14582775" y="27951113"/>
            <a:ext cx="13395325"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17639" tIns="208820" rIns="417639" bIns="208820" numCol="1" anchor="t" anchorCtr="0" compatLnSpc="1">
            <a:prstTxWarp prst="textNoShape">
              <a:avLst/>
            </a:prstTxWarp>
            <a:spAutoFit/>
          </a:bodyPr>
          <a:lstStyle>
            <a:lvl1pPr defTabSz="4173538">
              <a:defRPr sz="6500"/>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14341" name="Rectangle 5"/>
          <p:cNvSpPr>
            <a:spLocks noGrp="1" noChangeArrowheads="1"/>
          </p:cNvSpPr>
          <p:nvPr>
            <p:ph type="ftr" sz="quarter" idx="3"/>
          </p:nvPr>
        </p:nvSpPr>
        <p:spPr bwMode="auto">
          <a:xfrm>
            <a:off x="2654300" y="27951113"/>
            <a:ext cx="4824413"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17639" tIns="208820" rIns="417639" bIns="208820" numCol="1" anchor="t" anchorCtr="0" compatLnSpc="1">
            <a:prstTxWarp prst="textNoShape">
              <a:avLst/>
            </a:prstTxWarp>
            <a:spAutoFit/>
          </a:bodyPr>
          <a:lstStyle>
            <a:lvl1pPr defTabSz="4173538">
              <a:defRPr sz="6500" b="1">
                <a:solidFill>
                  <a:srgbClr val="3366FF"/>
                </a:solidFill>
              </a:defRPr>
            </a:lvl1pPr>
          </a:lstStyle>
          <a:p>
            <a:r>
              <a:rPr lang="en-GB"/>
              <a:t>Ajit Kurup</a:t>
            </a:r>
          </a:p>
        </p:txBody>
      </p:sp>
      <p:sp>
        <p:nvSpPr>
          <p:cNvPr id="14344" name="Text Box 8"/>
          <p:cNvSpPr txBox="1">
            <a:spLocks noChangeArrowheads="1"/>
          </p:cNvSpPr>
          <p:nvPr userDrawn="1"/>
        </p:nvSpPr>
        <p:spPr bwMode="auto">
          <a:xfrm>
            <a:off x="35901313" y="28052713"/>
            <a:ext cx="573405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39" tIns="0" rIns="417639" bIns="208820" anchor="ct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6500" b="1">
                <a:solidFill>
                  <a:srgbClr val="3366FF"/>
                </a:solidFill>
              </a:rPr>
              <a:t>Page</a:t>
            </a:r>
            <a:r>
              <a:rPr lang="en-GB" sz="8200" b="1">
                <a:solidFill>
                  <a:srgbClr val="3366FF"/>
                </a:solidFill>
              </a:rPr>
              <a:t> </a:t>
            </a:r>
            <a:fld id="{3F385CA8-1963-4076-95CC-1DFEC66150EE}" type="slidenum">
              <a:rPr lang="en-GB" sz="6500" b="1">
                <a:solidFill>
                  <a:srgbClr val="3366FF"/>
                </a:solidFill>
              </a:rPr>
              <a:pPr>
                <a:spcBef>
                  <a:spcPct val="50000"/>
                </a:spcBef>
              </a:pPr>
              <a:t>‹#›</a:t>
            </a:fld>
            <a:endParaRPr lang="en-GB" sz="6500" b="1">
              <a:solidFill>
                <a:srgbClr val="3366FF"/>
              </a:solidFill>
            </a:endParaRPr>
          </a:p>
        </p:txBody>
      </p:sp>
      <p:sp>
        <p:nvSpPr>
          <p:cNvPr id="14346" name="Text Box 10"/>
          <p:cNvSpPr txBox="1">
            <a:spLocks noChangeArrowheads="1"/>
          </p:cNvSpPr>
          <p:nvPr userDrawn="1"/>
        </p:nvSpPr>
        <p:spPr bwMode="auto">
          <a:xfrm>
            <a:off x="7389813" y="715963"/>
            <a:ext cx="28028900" cy="1697037"/>
          </a:xfrm>
          <a:prstGeom prst="rect">
            <a:avLst/>
          </a:prstGeom>
          <a:noFill/>
          <a:ln w="28575">
            <a:solidFill>
              <a:srgbClr val="9900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39" tIns="208820" rIns="417639" bIns="208820">
            <a:spAutoFit/>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lgn="ctr"/>
            <a:r>
              <a:rPr lang="en-GB" sz="8200">
                <a:solidFill>
                  <a:srgbClr val="3366FF"/>
                </a:solidFill>
                <a:latin typeface="Arial Black" pitchFamily="34" charset="0"/>
              </a:rPr>
              <a:t>Status of the RFQ (i.e. the 4-vane cold model)</a:t>
            </a:r>
          </a:p>
        </p:txBody>
      </p:sp>
      <p:pic>
        <p:nvPicPr>
          <p:cNvPr id="14350" name="Picture 14" descr="logo"/>
          <p:cNvPicPr>
            <a:picLocks noChangeAspect="1" noChangeArrowheads="1"/>
          </p:cNvPicPr>
          <p:nvPr userDrawn="1"/>
        </p:nvPicPr>
        <p:blipFill>
          <a:blip r:embed="rId15">
            <a:extLst>
              <a:ext uri="{28A0092B-C50C-407E-A947-70E740481C1C}">
                <a14:useLocalDpi xmlns:a14="http://schemas.microsoft.com/office/drawing/2010/main" val="0"/>
              </a:ext>
            </a:extLst>
          </a:blip>
          <a:srcRect l="58565" b="1819"/>
          <a:stretch>
            <a:fillRect/>
          </a:stretch>
        </p:blipFill>
        <p:spPr bwMode="auto">
          <a:xfrm>
            <a:off x="35780663" y="1055688"/>
            <a:ext cx="6715125" cy="125253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sldNum="0" hdr="0"/>
  <p:txStyles>
    <p:titleStyle>
      <a:lvl1pPr algn="ctr" defTabSz="4173538" rtl="0" fontAlgn="base">
        <a:spcBef>
          <a:spcPct val="0"/>
        </a:spcBef>
        <a:spcAft>
          <a:spcPct val="0"/>
        </a:spcAft>
        <a:defRPr sz="16300">
          <a:solidFill>
            <a:srgbClr val="5EB5BC"/>
          </a:solidFill>
          <a:latin typeface="+mj-lt"/>
          <a:ea typeface="+mj-ea"/>
          <a:cs typeface="+mj-cs"/>
        </a:defRPr>
      </a:lvl1pPr>
      <a:lvl2pPr algn="ctr" defTabSz="4173538" rtl="0" fontAlgn="base">
        <a:spcBef>
          <a:spcPct val="0"/>
        </a:spcBef>
        <a:spcAft>
          <a:spcPct val="0"/>
        </a:spcAft>
        <a:defRPr sz="16300">
          <a:solidFill>
            <a:srgbClr val="5EB5BC"/>
          </a:solidFill>
          <a:latin typeface="Arial Black" pitchFamily="34" charset="0"/>
        </a:defRPr>
      </a:lvl2pPr>
      <a:lvl3pPr algn="ctr" defTabSz="4173538" rtl="0" fontAlgn="base">
        <a:spcBef>
          <a:spcPct val="0"/>
        </a:spcBef>
        <a:spcAft>
          <a:spcPct val="0"/>
        </a:spcAft>
        <a:defRPr sz="16300">
          <a:solidFill>
            <a:srgbClr val="5EB5BC"/>
          </a:solidFill>
          <a:latin typeface="Arial Black" pitchFamily="34" charset="0"/>
        </a:defRPr>
      </a:lvl3pPr>
      <a:lvl4pPr algn="ctr" defTabSz="4173538" rtl="0" fontAlgn="base">
        <a:spcBef>
          <a:spcPct val="0"/>
        </a:spcBef>
        <a:spcAft>
          <a:spcPct val="0"/>
        </a:spcAft>
        <a:defRPr sz="16300">
          <a:solidFill>
            <a:srgbClr val="5EB5BC"/>
          </a:solidFill>
          <a:latin typeface="Arial Black" pitchFamily="34" charset="0"/>
        </a:defRPr>
      </a:lvl4pPr>
      <a:lvl5pPr algn="ctr" defTabSz="4173538" rtl="0" fontAlgn="base">
        <a:spcBef>
          <a:spcPct val="0"/>
        </a:spcBef>
        <a:spcAft>
          <a:spcPct val="0"/>
        </a:spcAft>
        <a:defRPr sz="16300">
          <a:solidFill>
            <a:srgbClr val="5EB5BC"/>
          </a:solidFill>
          <a:latin typeface="Arial Black" pitchFamily="34" charset="0"/>
        </a:defRPr>
      </a:lvl5pPr>
      <a:lvl6pPr marL="457200" algn="ctr" defTabSz="4173538" rtl="0" fontAlgn="base">
        <a:spcBef>
          <a:spcPct val="0"/>
        </a:spcBef>
        <a:spcAft>
          <a:spcPct val="0"/>
        </a:spcAft>
        <a:defRPr sz="16300">
          <a:solidFill>
            <a:srgbClr val="5EB5BC"/>
          </a:solidFill>
          <a:latin typeface="Arial Black" pitchFamily="34" charset="0"/>
        </a:defRPr>
      </a:lvl6pPr>
      <a:lvl7pPr marL="914400" algn="ctr" defTabSz="4173538" rtl="0" fontAlgn="base">
        <a:spcBef>
          <a:spcPct val="0"/>
        </a:spcBef>
        <a:spcAft>
          <a:spcPct val="0"/>
        </a:spcAft>
        <a:defRPr sz="16300">
          <a:solidFill>
            <a:srgbClr val="5EB5BC"/>
          </a:solidFill>
          <a:latin typeface="Arial Black" pitchFamily="34" charset="0"/>
        </a:defRPr>
      </a:lvl7pPr>
      <a:lvl8pPr marL="1371600" algn="ctr" defTabSz="4173538" rtl="0" fontAlgn="base">
        <a:spcBef>
          <a:spcPct val="0"/>
        </a:spcBef>
        <a:spcAft>
          <a:spcPct val="0"/>
        </a:spcAft>
        <a:defRPr sz="16300">
          <a:solidFill>
            <a:srgbClr val="5EB5BC"/>
          </a:solidFill>
          <a:latin typeface="Arial Black" pitchFamily="34" charset="0"/>
        </a:defRPr>
      </a:lvl8pPr>
      <a:lvl9pPr marL="1828800" algn="ctr" defTabSz="4173538" rtl="0" fontAlgn="base">
        <a:spcBef>
          <a:spcPct val="0"/>
        </a:spcBef>
        <a:spcAft>
          <a:spcPct val="0"/>
        </a:spcAft>
        <a:defRPr sz="16300">
          <a:solidFill>
            <a:srgbClr val="5EB5BC"/>
          </a:solidFill>
          <a:latin typeface="Arial Black" pitchFamily="34" charset="0"/>
        </a:defRPr>
      </a:lvl9pPr>
    </p:titleStyle>
    <p:bodyStyle>
      <a:lvl1pPr marL="1563688" indent="-1563688" algn="l" defTabSz="4173538" rtl="0" fontAlgn="base">
        <a:spcBef>
          <a:spcPct val="20000"/>
        </a:spcBef>
        <a:spcAft>
          <a:spcPct val="0"/>
        </a:spcAft>
        <a:buChar char="•"/>
        <a:defRPr sz="11700">
          <a:solidFill>
            <a:schemeClr val="accent1"/>
          </a:solidFill>
          <a:latin typeface="+mn-lt"/>
          <a:ea typeface="+mn-ea"/>
          <a:cs typeface="+mn-cs"/>
        </a:defRPr>
      </a:lvl1pPr>
      <a:lvl2pPr marL="3392488" indent="-1304925" algn="l" defTabSz="4173538" rtl="0" fontAlgn="base">
        <a:spcBef>
          <a:spcPct val="20000"/>
        </a:spcBef>
        <a:spcAft>
          <a:spcPct val="0"/>
        </a:spcAft>
        <a:buChar char="–"/>
        <a:defRPr sz="11100">
          <a:solidFill>
            <a:schemeClr val="accent1"/>
          </a:solidFill>
          <a:latin typeface="+mn-lt"/>
        </a:defRPr>
      </a:lvl2pPr>
      <a:lvl3pPr marL="5219700" indent="-1046163" algn="l" defTabSz="4173538" rtl="0" fontAlgn="base">
        <a:spcBef>
          <a:spcPct val="20000"/>
        </a:spcBef>
        <a:spcAft>
          <a:spcPct val="0"/>
        </a:spcAft>
        <a:buChar char="•"/>
        <a:defRPr sz="10100">
          <a:solidFill>
            <a:schemeClr val="accent1"/>
          </a:solidFill>
          <a:latin typeface="+mn-lt"/>
        </a:defRPr>
      </a:lvl3pPr>
      <a:lvl4pPr marL="7307263" indent="-1039813" algn="l" defTabSz="4173538" rtl="0" fontAlgn="base">
        <a:spcBef>
          <a:spcPct val="20000"/>
        </a:spcBef>
        <a:spcAft>
          <a:spcPct val="0"/>
        </a:spcAft>
        <a:buChar char="–"/>
        <a:defRPr sz="9100">
          <a:solidFill>
            <a:schemeClr val="accent1"/>
          </a:solidFill>
          <a:latin typeface="+mn-lt"/>
        </a:defRPr>
      </a:lvl4pPr>
      <a:lvl5pPr marL="9394825" indent="-1041400" algn="l" defTabSz="4173538" rtl="0" fontAlgn="base">
        <a:spcBef>
          <a:spcPct val="20000"/>
        </a:spcBef>
        <a:spcAft>
          <a:spcPct val="0"/>
        </a:spcAft>
        <a:buChar char="»"/>
        <a:defRPr sz="8200">
          <a:solidFill>
            <a:schemeClr val="accent1"/>
          </a:solidFill>
          <a:latin typeface="+mn-lt"/>
        </a:defRPr>
      </a:lvl5pPr>
      <a:lvl6pPr marL="9852025" indent="-1041400" algn="l" defTabSz="4173538" rtl="0" fontAlgn="base">
        <a:spcBef>
          <a:spcPct val="20000"/>
        </a:spcBef>
        <a:spcAft>
          <a:spcPct val="0"/>
        </a:spcAft>
        <a:buChar char="»"/>
        <a:defRPr sz="8200">
          <a:solidFill>
            <a:schemeClr val="accent1"/>
          </a:solidFill>
          <a:latin typeface="+mn-lt"/>
        </a:defRPr>
      </a:lvl6pPr>
      <a:lvl7pPr marL="10309225" indent="-1041400" algn="l" defTabSz="4173538" rtl="0" fontAlgn="base">
        <a:spcBef>
          <a:spcPct val="20000"/>
        </a:spcBef>
        <a:spcAft>
          <a:spcPct val="0"/>
        </a:spcAft>
        <a:buChar char="»"/>
        <a:defRPr sz="8200">
          <a:solidFill>
            <a:schemeClr val="accent1"/>
          </a:solidFill>
          <a:latin typeface="+mn-lt"/>
        </a:defRPr>
      </a:lvl7pPr>
      <a:lvl8pPr marL="10766425" indent="-1041400" algn="l" defTabSz="4173538" rtl="0" fontAlgn="base">
        <a:spcBef>
          <a:spcPct val="20000"/>
        </a:spcBef>
        <a:spcAft>
          <a:spcPct val="0"/>
        </a:spcAft>
        <a:buChar char="»"/>
        <a:defRPr sz="8200">
          <a:solidFill>
            <a:schemeClr val="accent1"/>
          </a:solidFill>
          <a:latin typeface="+mn-lt"/>
        </a:defRPr>
      </a:lvl8pPr>
      <a:lvl9pPr marL="11223625" indent="-1041400" algn="l" defTabSz="4173538" rtl="0" fontAlgn="base">
        <a:spcBef>
          <a:spcPct val="20000"/>
        </a:spcBef>
        <a:spcAft>
          <a:spcPct val="0"/>
        </a:spcAft>
        <a:buChar char="»"/>
        <a:defRPr sz="8200">
          <a:solidFill>
            <a:schemeClr val="accent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image" Target="../media/image7.gif"/><Relationship Id="rId5" Type="http://schemas.openxmlformats.org/officeDocument/2006/relationships/image" Target="../media/image6.jpe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7" name="Text Box 9"/>
          <p:cNvSpPr txBox="1">
            <a:spLocks noChangeArrowheads="1"/>
          </p:cNvSpPr>
          <p:nvPr/>
        </p:nvSpPr>
        <p:spPr bwMode="auto">
          <a:xfrm>
            <a:off x="7248525" y="4987805"/>
            <a:ext cx="28327350" cy="18990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31750">
                <a:solidFill>
                  <a:srgbClr val="99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39" tIns="208820" rIns="417639" bIns="208820">
            <a:spAutoFit/>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lgn="ctr"/>
            <a:r>
              <a:rPr lang="en-GB" sz="4800" dirty="0">
                <a:solidFill>
                  <a:schemeClr val="accent1"/>
                </a:solidFill>
                <a:latin typeface="Arial Black" pitchFamily="34" charset="0"/>
              </a:rPr>
              <a:t>Ajit Kurup, Imperial College </a:t>
            </a:r>
            <a:r>
              <a:rPr lang="en-GB" sz="4800" dirty="0" smtClean="0">
                <a:solidFill>
                  <a:schemeClr val="accent1"/>
                </a:solidFill>
                <a:latin typeface="Arial Black" pitchFamily="34" charset="0"/>
              </a:rPr>
              <a:t>London</a:t>
            </a:r>
          </a:p>
          <a:p>
            <a:pPr algn="ctr"/>
            <a:r>
              <a:rPr lang="en-GB" sz="4800" dirty="0">
                <a:solidFill>
                  <a:schemeClr val="accent1"/>
                </a:solidFill>
                <a:latin typeface="Arial Black" pitchFamily="34" charset="0"/>
              </a:rPr>
              <a:t>P. </a:t>
            </a:r>
            <a:r>
              <a:rPr lang="en-GB" sz="4800" dirty="0" err="1">
                <a:solidFill>
                  <a:schemeClr val="accent1"/>
                </a:solidFill>
                <a:latin typeface="Arial Black" pitchFamily="34" charset="0"/>
              </a:rPr>
              <a:t>Bonnal</a:t>
            </a:r>
            <a:r>
              <a:rPr lang="en-GB" sz="4800" dirty="0">
                <a:solidFill>
                  <a:schemeClr val="accent1"/>
                </a:solidFill>
                <a:latin typeface="Arial Black" pitchFamily="34" charset="0"/>
              </a:rPr>
              <a:t>, B. </a:t>
            </a:r>
            <a:r>
              <a:rPr lang="en-GB" sz="4800" dirty="0" err="1">
                <a:solidFill>
                  <a:schemeClr val="accent1"/>
                </a:solidFill>
                <a:latin typeface="Arial Black" pitchFamily="34" charset="0"/>
              </a:rPr>
              <a:t>Daudin</a:t>
            </a:r>
            <a:r>
              <a:rPr lang="en-GB" sz="4800" dirty="0">
                <a:solidFill>
                  <a:schemeClr val="accent1"/>
                </a:solidFill>
                <a:latin typeface="Arial Black" pitchFamily="34" charset="0"/>
              </a:rPr>
              <a:t>, J. De </a:t>
            </a:r>
            <a:r>
              <a:rPr lang="en-GB" sz="4800" dirty="0" err="1">
                <a:solidFill>
                  <a:schemeClr val="accent1"/>
                </a:solidFill>
                <a:latin typeface="Arial Black" pitchFamily="34" charset="0"/>
              </a:rPr>
              <a:t>Jonghe</a:t>
            </a:r>
            <a:r>
              <a:rPr lang="en-GB" sz="4800" dirty="0">
                <a:solidFill>
                  <a:schemeClr val="accent1"/>
                </a:solidFill>
                <a:latin typeface="Arial Black" pitchFamily="34" charset="0"/>
              </a:rPr>
              <a:t>, </a:t>
            </a:r>
            <a:r>
              <a:rPr lang="en-GB" sz="4800" dirty="0" smtClean="0">
                <a:solidFill>
                  <a:schemeClr val="accent1"/>
                </a:solidFill>
                <a:latin typeface="Arial Black" pitchFamily="34" charset="0"/>
              </a:rPr>
              <a:t>CERN</a:t>
            </a:r>
            <a:endParaRPr lang="en-GB" sz="4800" dirty="0">
              <a:solidFill>
                <a:schemeClr val="accent1"/>
              </a:solidFill>
              <a:latin typeface="Arial Black" pitchFamily="34" charset="0"/>
            </a:endParaRPr>
          </a:p>
        </p:txBody>
      </p:sp>
      <p:sp>
        <p:nvSpPr>
          <p:cNvPr id="2101" name="Text Box 53"/>
          <p:cNvSpPr txBox="1">
            <a:spLocks noChangeArrowheads="1"/>
          </p:cNvSpPr>
          <p:nvPr/>
        </p:nvSpPr>
        <p:spPr bwMode="auto">
          <a:xfrm>
            <a:off x="2390775" y="1095375"/>
            <a:ext cx="38033325" cy="3191708"/>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alpha val="50000"/>
                    </a:schemeClr>
                  </a:outerShdw>
                </a:effectLst>
              </a14:hiddenEffects>
            </a:ext>
          </a:extLst>
        </p:spPr>
        <p:txBody>
          <a:bodyPr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lgn="ctr">
              <a:spcBef>
                <a:spcPct val="50000"/>
              </a:spcBef>
            </a:pPr>
            <a:r>
              <a:rPr lang="en-GB" sz="7200" dirty="0">
                <a:solidFill>
                  <a:schemeClr val="accent1"/>
                </a:solidFill>
                <a:latin typeface="Arial Black" pitchFamily="34" charset="0"/>
              </a:rPr>
              <a:t>An Accelerator Design Tool for the International Design Study for the</a:t>
            </a:r>
          </a:p>
          <a:p>
            <a:pPr algn="ctr">
              <a:spcBef>
                <a:spcPct val="50000"/>
              </a:spcBef>
            </a:pPr>
            <a:r>
              <a:rPr lang="en-GB" sz="7200" dirty="0">
                <a:solidFill>
                  <a:schemeClr val="accent1"/>
                </a:solidFill>
                <a:latin typeface="Arial Black" pitchFamily="34" charset="0"/>
              </a:rPr>
              <a:t>Neutrino </a:t>
            </a:r>
            <a:r>
              <a:rPr lang="en-GB" sz="7200" dirty="0" smtClean="0">
                <a:solidFill>
                  <a:schemeClr val="accent1"/>
                </a:solidFill>
                <a:latin typeface="Arial Black" pitchFamily="34" charset="0"/>
              </a:rPr>
              <a:t>Factory</a:t>
            </a:r>
            <a:endParaRPr lang="en-GB" sz="7200" dirty="0">
              <a:solidFill>
                <a:schemeClr val="accent1"/>
              </a:solidFill>
              <a:latin typeface="Arial Black" pitchFamily="34" charset="0"/>
            </a:endParaRPr>
          </a:p>
        </p:txBody>
      </p:sp>
      <p:sp>
        <p:nvSpPr>
          <p:cNvPr id="2111" name="Text Box 63"/>
          <p:cNvSpPr txBox="1">
            <a:spLocks noChangeArrowheads="1"/>
          </p:cNvSpPr>
          <p:nvPr/>
        </p:nvSpPr>
        <p:spPr bwMode="auto">
          <a:xfrm>
            <a:off x="776288" y="7092950"/>
            <a:ext cx="41232137" cy="4484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82550">
                <a:solidFill>
                  <a:srgbClr val="99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4000" dirty="0">
                <a:solidFill>
                  <a:schemeClr val="accent1"/>
                </a:solidFill>
                <a:effectLst>
                  <a:outerShdw blurRad="38100" dist="38100" dir="2700000" algn="tl">
                    <a:srgbClr val="000000"/>
                  </a:outerShdw>
                </a:effectLst>
                <a:latin typeface="Arial Black" pitchFamily="34" charset="0"/>
              </a:rPr>
              <a:t>ABSTRACT</a:t>
            </a:r>
          </a:p>
          <a:p>
            <a:pPr algn="just">
              <a:spcBef>
                <a:spcPct val="50000"/>
              </a:spcBef>
            </a:pPr>
            <a:r>
              <a:rPr lang="en-GB" sz="3200" dirty="0">
                <a:solidFill>
                  <a:schemeClr val="accent1"/>
                </a:solidFill>
                <a:latin typeface="Arial Black" pitchFamily="34" charset="0"/>
              </a:rPr>
              <a:t>A tool has been developed to simplify the accelerator design process from the lattice design, through tracking simulations with engineering features,  to costing the </a:t>
            </a:r>
            <a:r>
              <a:rPr lang="en-GB" sz="3200" dirty="0" smtClean="0">
                <a:solidFill>
                  <a:schemeClr val="accent1"/>
                </a:solidFill>
                <a:latin typeface="Arial Black" pitchFamily="34" charset="0"/>
              </a:rPr>
              <a:t>Neutrino Factory.  </a:t>
            </a:r>
            <a:r>
              <a:rPr lang="en-GB" sz="3200" dirty="0">
                <a:solidFill>
                  <a:schemeClr val="accent1"/>
                </a:solidFill>
                <a:latin typeface="Arial Black" pitchFamily="34" charset="0"/>
              </a:rPr>
              <a:t>The aim of this tool is to facilitate going through the design loop efficiently and thus allow engineering features to be included early on in the design process without hindering the development of the lattice design</a:t>
            </a:r>
            <a:r>
              <a:rPr lang="en-GB" sz="3200" dirty="0" smtClean="0">
                <a:solidFill>
                  <a:schemeClr val="accent1"/>
                </a:solidFill>
                <a:latin typeface="Arial Black" pitchFamily="34" charset="0"/>
              </a:rPr>
              <a:t>.</a:t>
            </a:r>
            <a:endParaRPr lang="en-GB" sz="3200" dirty="0">
              <a:solidFill>
                <a:schemeClr val="accent1"/>
              </a:solidFill>
              <a:latin typeface="Arial Black" pitchFamily="34" charset="0"/>
            </a:endParaRPr>
          </a:p>
          <a:p>
            <a:pPr algn="just">
              <a:spcBef>
                <a:spcPct val="50000"/>
              </a:spcBef>
            </a:pPr>
            <a:r>
              <a:rPr lang="en-GB" sz="3200" dirty="0">
                <a:solidFill>
                  <a:schemeClr val="accent1"/>
                </a:solidFill>
                <a:latin typeface="Arial Black" pitchFamily="34" charset="0"/>
              </a:rPr>
              <a:t>The tool uses a spreadsheet to store information about the accelerator and can generate MADX input files, G4beamline input files and interfaces with the costing tool developed by CERN. Having one source for the information simplifies  going between lattice simulations, tracking simulations and costing calculations  and eliminates the possibility of introducing discrepancies in the design</a:t>
            </a:r>
            <a:r>
              <a:rPr lang="en-GB" sz="3200" dirty="0" smtClean="0">
                <a:solidFill>
                  <a:schemeClr val="accent1"/>
                </a:solidFill>
                <a:latin typeface="Arial Black" pitchFamily="34" charset="0"/>
              </a:rPr>
              <a:t>.</a:t>
            </a:r>
            <a:endParaRPr lang="en-GB" sz="3200" dirty="0">
              <a:solidFill>
                <a:schemeClr val="accent1"/>
              </a:solidFill>
              <a:latin typeface="Arial Black" pitchFamily="34" charset="0"/>
            </a:endParaRPr>
          </a:p>
        </p:txBody>
      </p:sp>
      <p:sp>
        <p:nvSpPr>
          <p:cNvPr id="2419" name="Text Box 371"/>
          <p:cNvSpPr txBox="1">
            <a:spLocks noChangeArrowheads="1"/>
          </p:cNvSpPr>
          <p:nvPr/>
        </p:nvSpPr>
        <p:spPr bwMode="auto">
          <a:xfrm>
            <a:off x="1368424" y="12160726"/>
            <a:ext cx="14907896" cy="11070788"/>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3200" dirty="0" smtClean="0">
                <a:solidFill>
                  <a:schemeClr val="accent1"/>
                </a:solidFill>
                <a:effectLst>
                  <a:outerShdw blurRad="38100" dist="38100" dir="2700000" algn="tl">
                    <a:srgbClr val="000000"/>
                  </a:outerShdw>
                </a:effectLst>
                <a:latin typeface="Arial Black" pitchFamily="34" charset="0"/>
              </a:rPr>
              <a:t>COMMON INFORMATION STRUCTURE</a:t>
            </a:r>
            <a:endParaRPr lang="en-GB" sz="3200" dirty="0">
              <a:solidFill>
                <a:schemeClr val="accent1"/>
              </a:solidFill>
              <a:effectLst>
                <a:outerShdw blurRad="38100" dist="38100" dir="2700000" algn="tl">
                  <a:srgbClr val="000000"/>
                </a:outerShdw>
              </a:effectLst>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r>
              <a:rPr lang="en-GB" sz="2000" dirty="0" smtClean="0">
                <a:solidFill>
                  <a:schemeClr val="accent1"/>
                </a:solidFill>
                <a:latin typeface="Arial Black" pitchFamily="34" charset="0"/>
              </a:rPr>
              <a:t>The </a:t>
            </a:r>
            <a:r>
              <a:rPr lang="en-GB" sz="2000" dirty="0">
                <a:solidFill>
                  <a:schemeClr val="accent1"/>
                </a:solidFill>
                <a:latin typeface="Arial Black" pitchFamily="34" charset="0"/>
              </a:rPr>
              <a:t>information needed to describe and accelerator in the ADT is broken down into 3 basic levels.  These correspond to a physical hierarchy of building, module and component.  Components (level 3) can be </a:t>
            </a:r>
            <a:r>
              <a:rPr lang="en-GB" sz="2000" dirty="0" err="1">
                <a:solidFill>
                  <a:schemeClr val="accent1"/>
                </a:solidFill>
                <a:latin typeface="Arial Black" pitchFamily="34" charset="0"/>
              </a:rPr>
              <a:t>beamline</a:t>
            </a:r>
            <a:r>
              <a:rPr lang="en-GB" sz="2000" dirty="0">
                <a:solidFill>
                  <a:schemeClr val="accent1"/>
                </a:solidFill>
                <a:latin typeface="Arial Black" pitchFamily="34" charset="0"/>
              </a:rPr>
              <a:t> elements such as magnets, RF cavities, etc.  Modules (level 2) contain components and their dimensions reflect the space needed to have the component in the </a:t>
            </a:r>
            <a:r>
              <a:rPr lang="en-GB" sz="2000" dirty="0" err="1">
                <a:solidFill>
                  <a:schemeClr val="accent1"/>
                </a:solidFill>
                <a:latin typeface="Arial Black" pitchFamily="34" charset="0"/>
              </a:rPr>
              <a:t>beamline</a:t>
            </a:r>
            <a:r>
              <a:rPr lang="en-GB" sz="2000" dirty="0">
                <a:solidFill>
                  <a:schemeClr val="accent1"/>
                </a:solidFill>
                <a:latin typeface="Arial Black" pitchFamily="34" charset="0"/>
              </a:rPr>
              <a:t>, e.g. the size of a module for a magnet will including its yoke and support structure not just the size of the field volume.  A building (level 1) contains modules and its dimensions reflect space needed for </a:t>
            </a:r>
            <a:r>
              <a:rPr lang="en-GB" sz="2000" dirty="0" smtClean="0">
                <a:solidFill>
                  <a:schemeClr val="accent1"/>
                </a:solidFill>
                <a:latin typeface="Arial Black" pitchFamily="34" charset="0"/>
              </a:rPr>
              <a:t>ancillary </a:t>
            </a:r>
            <a:r>
              <a:rPr lang="en-GB" sz="2000" dirty="0">
                <a:solidFill>
                  <a:schemeClr val="accent1"/>
                </a:solidFill>
                <a:latin typeface="Arial Black" pitchFamily="34" charset="0"/>
              </a:rPr>
              <a:t>equipment such as vacuum gate valves, magnet power supplies, etc.  </a:t>
            </a:r>
            <a:r>
              <a:rPr lang="en-GB" sz="2000" dirty="0" smtClean="0">
                <a:solidFill>
                  <a:schemeClr val="accent1"/>
                </a:solidFill>
                <a:latin typeface="Arial Black" pitchFamily="34" charset="0"/>
              </a:rPr>
              <a:t>Additional </a:t>
            </a:r>
            <a:r>
              <a:rPr lang="en-GB" sz="2000" dirty="0">
                <a:solidFill>
                  <a:schemeClr val="accent1"/>
                </a:solidFill>
                <a:latin typeface="Arial Black" pitchFamily="34" charset="0"/>
              </a:rPr>
              <a:t>levels below the component level contain details for tracking simulations (level 4) and for costing purposes (level 5). This </a:t>
            </a:r>
            <a:r>
              <a:rPr lang="en-GB" sz="2000" dirty="0" smtClean="0">
                <a:solidFill>
                  <a:schemeClr val="accent1"/>
                </a:solidFill>
                <a:latin typeface="Arial Black" pitchFamily="34" charset="0"/>
              </a:rPr>
              <a:t>hierarchy </a:t>
            </a:r>
            <a:r>
              <a:rPr lang="en-GB" sz="2000" dirty="0">
                <a:solidFill>
                  <a:schemeClr val="accent1"/>
                </a:solidFill>
                <a:latin typeface="Arial Black" pitchFamily="34" charset="0"/>
              </a:rPr>
              <a:t>is implemented in the spreadsheet using </a:t>
            </a:r>
            <a:r>
              <a:rPr lang="en-GB" sz="2000" dirty="0" smtClean="0">
                <a:solidFill>
                  <a:schemeClr val="accent1"/>
                </a:solidFill>
                <a:latin typeface="Arial Black" pitchFamily="34" charset="0"/>
              </a:rPr>
              <a:t>groups.</a:t>
            </a:r>
            <a:endParaRPr lang="en-GB" sz="2000" dirty="0">
              <a:solidFill>
                <a:schemeClr val="accent1"/>
              </a:solidFill>
              <a:latin typeface="Arial Black" pitchFamily="34" charset="0"/>
            </a:endParaRPr>
          </a:p>
        </p:txBody>
      </p:sp>
      <p:sp>
        <p:nvSpPr>
          <p:cNvPr id="2415" name="Text Box 367"/>
          <p:cNvSpPr txBox="1">
            <a:spLocks noChangeArrowheads="1"/>
          </p:cNvSpPr>
          <p:nvPr/>
        </p:nvSpPr>
        <p:spPr bwMode="auto">
          <a:xfrm>
            <a:off x="17190720" y="12760036"/>
            <a:ext cx="10694194" cy="7223581"/>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3200" dirty="0" smtClean="0">
                <a:solidFill>
                  <a:schemeClr val="accent1"/>
                </a:solidFill>
                <a:effectLst>
                  <a:outerShdw blurRad="38100" dist="38100" dir="2700000" algn="tl">
                    <a:srgbClr val="000000"/>
                  </a:outerShdw>
                </a:effectLst>
                <a:latin typeface="Arial Black" pitchFamily="34" charset="0"/>
              </a:rPr>
              <a:t>DESIGN LOOP</a:t>
            </a:r>
            <a:endParaRPr lang="en-GB" sz="3200" dirty="0">
              <a:solidFill>
                <a:schemeClr val="accent1"/>
              </a:solidFill>
              <a:effectLst>
                <a:outerShdw blurRad="38100" dist="38100" dir="2700000" algn="tl">
                  <a:srgbClr val="000000"/>
                </a:outerShdw>
              </a:effectLst>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endParaRPr lang="en-GB" sz="2000" dirty="0" smtClean="0">
              <a:solidFill>
                <a:schemeClr val="accent1"/>
              </a:solidFill>
              <a:latin typeface="Arial Black" pitchFamily="34" charset="0"/>
            </a:endParaRPr>
          </a:p>
          <a:p>
            <a:pPr algn="just">
              <a:spcBef>
                <a:spcPct val="50000"/>
              </a:spcBef>
            </a:pPr>
            <a:r>
              <a:rPr lang="en-GB" sz="2000" dirty="0">
                <a:solidFill>
                  <a:schemeClr val="accent1"/>
                </a:solidFill>
                <a:latin typeface="Arial Black" pitchFamily="34" charset="0"/>
              </a:rPr>
              <a:t>T</a:t>
            </a:r>
            <a:r>
              <a:rPr lang="en-GB" sz="2000" dirty="0" smtClean="0">
                <a:solidFill>
                  <a:schemeClr val="accent1"/>
                </a:solidFill>
                <a:latin typeface="Arial Black" pitchFamily="34" charset="0"/>
              </a:rPr>
              <a:t>o </a:t>
            </a:r>
            <a:r>
              <a:rPr lang="en-GB" sz="2000" dirty="0">
                <a:solidFill>
                  <a:schemeClr val="accent1"/>
                </a:solidFill>
                <a:latin typeface="Arial Black" pitchFamily="34" charset="0"/>
              </a:rPr>
              <a:t>reach the final design it may be necessary to go through this design loop several times.  In going between each phase, the exchange of information between accelerator physicists and engineers could be cumbersome and the conversion of information between different formats could lead to errors or omissions. </a:t>
            </a:r>
            <a:endParaRPr lang="en-GB" sz="2000" dirty="0">
              <a:solidFill>
                <a:schemeClr val="accent1"/>
              </a:solidFill>
              <a:latin typeface="Arial Black" pitchFamily="34" charset="0"/>
            </a:endParaRPr>
          </a:p>
        </p:txBody>
      </p:sp>
      <p:pic>
        <p:nvPicPr>
          <p:cNvPr id="35" name="Picture 55" descr="IMP_ML_2CS_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23110" y="26955212"/>
            <a:ext cx="7552493" cy="2233108"/>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C:\docs\IDS\webPage\images\nufact-bi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20558" y="26833225"/>
            <a:ext cx="2664506" cy="2477082"/>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5" descr="C:\docs\IDS\webPage\images\title-bi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96869" y="26980627"/>
            <a:ext cx="17432807" cy="2182278"/>
          </a:xfrm>
          <a:prstGeom prst="rect">
            <a:avLst/>
          </a:prstGeom>
          <a:noFill/>
          <a:extLst>
            <a:ext uri="{909E8E84-426E-40DD-AFC4-6F175D3DCCD1}">
              <a14:hiddenFill xmlns:a14="http://schemas.microsoft.com/office/drawing/2010/main">
                <a:solidFill>
                  <a:srgbClr val="FFFFFF"/>
                </a:solidFill>
              </a14:hiddenFill>
            </a:ext>
          </a:extLst>
        </p:spPr>
      </p:pic>
      <p:pic>
        <p:nvPicPr>
          <p:cNvPr id="2549" name="Picture 501" descr="C:\docs\NuFact\EUROnu\pics\euro-nu_small.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55600" y="26967920"/>
            <a:ext cx="4001444" cy="2207693"/>
          </a:xfrm>
          <a:prstGeom prst="rect">
            <a:avLst/>
          </a:prstGeom>
          <a:noFill/>
          <a:extLst>
            <a:ext uri="{909E8E84-426E-40DD-AFC4-6F175D3DCCD1}">
              <a14:hiddenFill xmlns:a14="http://schemas.microsoft.com/office/drawing/2010/main">
                <a:solidFill>
                  <a:srgbClr val="FFFFFF"/>
                </a:solidFill>
              </a14:hiddenFill>
            </a:ext>
          </a:extLst>
        </p:spPr>
      </p:pic>
      <p:pic>
        <p:nvPicPr>
          <p:cNvPr id="2551" name="Picture 503" descr="C:\docs\IDS\Collaborators\Logos\cern_logo_white.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64159" y="26555133"/>
            <a:ext cx="3133579" cy="3033266"/>
          </a:xfrm>
          <a:prstGeom prst="rect">
            <a:avLst/>
          </a:prstGeom>
          <a:solidFill>
            <a:schemeClr val="bg1"/>
          </a:solidFill>
        </p:spPr>
      </p:pic>
      <p:sp>
        <p:nvSpPr>
          <p:cNvPr id="41" name="Text Box 367"/>
          <p:cNvSpPr txBox="1">
            <a:spLocks noChangeArrowheads="1"/>
          </p:cNvSpPr>
          <p:nvPr/>
        </p:nvSpPr>
        <p:spPr bwMode="auto">
          <a:xfrm>
            <a:off x="17312640" y="20557024"/>
            <a:ext cx="10694194" cy="4453591"/>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3200" dirty="0" smtClean="0">
                <a:solidFill>
                  <a:schemeClr val="accent1"/>
                </a:solidFill>
                <a:effectLst>
                  <a:outerShdw blurRad="38100" dist="38100" dir="2700000" algn="tl">
                    <a:srgbClr val="000000"/>
                  </a:outerShdw>
                </a:effectLst>
                <a:latin typeface="Arial Black" pitchFamily="34" charset="0"/>
              </a:rPr>
              <a:t>CERN COSTING TOOL (CCT) INTERFACE</a:t>
            </a:r>
            <a:endParaRPr lang="en-GB" sz="3200" dirty="0">
              <a:solidFill>
                <a:schemeClr val="accent1"/>
              </a:solidFill>
              <a:effectLst>
                <a:outerShdw blurRad="38100" dist="38100" dir="2700000" algn="tl">
                  <a:srgbClr val="000000"/>
                </a:outerShdw>
              </a:effectLst>
              <a:latin typeface="Arial Black" pitchFamily="34" charset="0"/>
            </a:endParaRPr>
          </a:p>
          <a:p>
            <a:pPr algn="just">
              <a:spcBef>
                <a:spcPct val="50000"/>
              </a:spcBef>
            </a:pPr>
            <a:r>
              <a:rPr lang="en-GB" sz="2000" dirty="0">
                <a:solidFill>
                  <a:schemeClr val="accent1"/>
                </a:solidFill>
                <a:latin typeface="Arial Black" pitchFamily="34" charset="0"/>
              </a:rPr>
              <a:t>Within the CCT a project is broken down into </a:t>
            </a:r>
            <a:r>
              <a:rPr lang="en-GB" sz="2000" dirty="0" smtClean="0">
                <a:solidFill>
                  <a:schemeClr val="accent1"/>
                </a:solidFill>
                <a:latin typeface="Arial Black" pitchFamily="34" charset="0"/>
              </a:rPr>
              <a:t>sets </a:t>
            </a:r>
            <a:r>
              <a:rPr lang="en-GB" sz="2000" dirty="0">
                <a:solidFill>
                  <a:schemeClr val="accent1"/>
                </a:solidFill>
                <a:latin typeface="Arial Black" pitchFamily="34" charset="0"/>
              </a:rPr>
              <a:t>of grouped components.  This structure was chosen to be the same as the </a:t>
            </a:r>
            <a:r>
              <a:rPr lang="en-GB" sz="2000" dirty="0" smtClean="0">
                <a:solidFill>
                  <a:schemeClr val="accent1"/>
                </a:solidFill>
                <a:latin typeface="Arial Black" pitchFamily="34" charset="0"/>
              </a:rPr>
              <a:t>hierarchy </a:t>
            </a:r>
            <a:r>
              <a:rPr lang="en-GB" sz="2000" dirty="0">
                <a:solidFill>
                  <a:schemeClr val="accent1"/>
                </a:solidFill>
                <a:latin typeface="Arial Black" pitchFamily="34" charset="0"/>
              </a:rPr>
              <a:t>defined for the ADT.  Each component is then split into three </a:t>
            </a:r>
            <a:r>
              <a:rPr lang="en-GB" sz="2000" dirty="0" smtClean="0">
                <a:solidFill>
                  <a:schemeClr val="accent1"/>
                </a:solidFill>
                <a:latin typeface="Arial Black" pitchFamily="34" charset="0"/>
              </a:rPr>
              <a:t>phases, industrialisation and tendering; procurement</a:t>
            </a:r>
            <a:r>
              <a:rPr lang="en-GB" sz="2000" dirty="0">
                <a:solidFill>
                  <a:schemeClr val="accent1"/>
                </a:solidFill>
                <a:latin typeface="Arial Black" pitchFamily="34" charset="0"/>
              </a:rPr>
              <a:t>; and reception. Each phase has its own associated material costs and technician and engineering manpower. The information that needs to be provided to the CCT has been grouped into higher level columns and rows within the ADT.  Thus, these can be hidden when only the physics or engineering design is being considered. A VBA macro is used to translate the information in these higher levels into the format required by the CCT.</a:t>
            </a:r>
            <a:endParaRPr lang="en-GB" sz="2000" dirty="0">
              <a:solidFill>
                <a:schemeClr val="accent1"/>
              </a:solidFill>
              <a:latin typeface="Arial Black" pitchFamily="34" charset="0"/>
            </a:endParaRPr>
          </a:p>
        </p:txBody>
      </p:sp>
      <p:sp>
        <p:nvSpPr>
          <p:cNvPr id="42" name="Text Box 367"/>
          <p:cNvSpPr txBox="1">
            <a:spLocks noChangeArrowheads="1"/>
          </p:cNvSpPr>
          <p:nvPr/>
        </p:nvSpPr>
        <p:spPr bwMode="auto">
          <a:xfrm>
            <a:off x="28764636" y="12375187"/>
            <a:ext cx="12755404" cy="6146363"/>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3200" dirty="0" smtClean="0">
                <a:solidFill>
                  <a:schemeClr val="accent1"/>
                </a:solidFill>
                <a:effectLst>
                  <a:outerShdw blurRad="38100" dist="38100" dir="2700000" algn="tl">
                    <a:srgbClr val="000000"/>
                  </a:outerShdw>
                </a:effectLst>
                <a:latin typeface="Arial Black" pitchFamily="34" charset="0"/>
              </a:rPr>
              <a:t>MADX INTERFACE</a:t>
            </a:r>
            <a:endParaRPr lang="en-GB" sz="3200" dirty="0">
              <a:solidFill>
                <a:schemeClr val="accent1"/>
              </a:solidFill>
              <a:effectLst>
                <a:outerShdw blurRad="38100" dist="38100" dir="2700000" algn="tl">
                  <a:srgbClr val="000000"/>
                </a:outerShdw>
              </a:effectLst>
              <a:latin typeface="Arial Black" pitchFamily="34" charset="0"/>
            </a:endParaRPr>
          </a:p>
          <a:p>
            <a:pPr marL="5364163" algn="just">
              <a:spcBef>
                <a:spcPct val="50000"/>
              </a:spcBef>
            </a:pPr>
            <a:endParaRPr lang="en-GB" sz="2000" dirty="0" smtClean="0">
              <a:solidFill>
                <a:schemeClr val="accent1"/>
              </a:solidFill>
              <a:latin typeface="Arial Black" pitchFamily="34" charset="0"/>
            </a:endParaRPr>
          </a:p>
          <a:p>
            <a:pPr marL="7070725" algn="just">
              <a:spcBef>
                <a:spcPct val="50000"/>
              </a:spcBef>
            </a:pPr>
            <a:r>
              <a:rPr lang="en-GB" sz="2000" dirty="0" smtClean="0">
                <a:solidFill>
                  <a:schemeClr val="accent1"/>
                </a:solidFill>
                <a:latin typeface="Arial Black" pitchFamily="34" charset="0"/>
              </a:rPr>
              <a:t>The </a:t>
            </a:r>
            <a:r>
              <a:rPr lang="en-GB" sz="2000" dirty="0">
                <a:solidFill>
                  <a:schemeClr val="accent1"/>
                </a:solidFill>
                <a:latin typeface="Arial Black" pitchFamily="34" charset="0"/>
              </a:rPr>
              <a:t>ADT can create a MADX sequence file from the information stored in the spreadsheet.  A VBA macro parses the spreadsheet and creates a series of sequences that follows the level </a:t>
            </a:r>
            <a:r>
              <a:rPr lang="en-GB" sz="2000">
                <a:solidFill>
                  <a:schemeClr val="accent1"/>
                </a:solidFill>
                <a:latin typeface="Arial Black" pitchFamily="34" charset="0"/>
              </a:rPr>
              <a:t>1</a:t>
            </a:r>
            <a:r>
              <a:rPr lang="en-GB" sz="2000" smtClean="0">
                <a:solidFill>
                  <a:schemeClr val="accent1"/>
                </a:solidFill>
                <a:latin typeface="Arial Black" pitchFamily="34" charset="0"/>
              </a:rPr>
              <a:t>, 2 </a:t>
            </a:r>
            <a:r>
              <a:rPr lang="en-GB" sz="2000" dirty="0">
                <a:solidFill>
                  <a:schemeClr val="accent1"/>
                </a:solidFill>
                <a:latin typeface="Arial Black" pitchFamily="34" charset="0"/>
              </a:rPr>
              <a:t>and 3 structure of the spreadsheet.  Higher levels are ignored.  The type of a level 3 entry must correspond to a known type and specifies what </a:t>
            </a:r>
            <a:r>
              <a:rPr lang="en-GB" sz="2000" dirty="0" err="1">
                <a:solidFill>
                  <a:schemeClr val="accent1"/>
                </a:solidFill>
                <a:latin typeface="Arial Black" pitchFamily="34" charset="0"/>
              </a:rPr>
              <a:t>beamline</a:t>
            </a:r>
            <a:r>
              <a:rPr lang="en-GB" sz="2000" dirty="0">
                <a:solidFill>
                  <a:schemeClr val="accent1"/>
                </a:solidFill>
                <a:latin typeface="Arial Black" pitchFamily="34" charset="0"/>
              </a:rPr>
              <a:t> element to include in the sequence</a:t>
            </a:r>
            <a:r>
              <a:rPr lang="en-GB" sz="2000" dirty="0" smtClean="0">
                <a:solidFill>
                  <a:schemeClr val="accent1"/>
                </a:solidFill>
                <a:latin typeface="Arial Black" pitchFamily="34" charset="0"/>
              </a:rPr>
              <a:t>.</a:t>
            </a:r>
          </a:p>
          <a:p>
            <a:pPr marL="7070725" algn="just">
              <a:spcBef>
                <a:spcPct val="50000"/>
              </a:spcBef>
            </a:pPr>
            <a:endParaRPr lang="en-GB" sz="2000" dirty="0">
              <a:solidFill>
                <a:schemeClr val="accent1"/>
              </a:solidFill>
              <a:latin typeface="Arial Black" pitchFamily="34" charset="0"/>
            </a:endParaRPr>
          </a:p>
          <a:p>
            <a:pPr marL="5364163" algn="just">
              <a:spcBef>
                <a:spcPct val="50000"/>
              </a:spcBef>
            </a:pPr>
            <a:endParaRPr lang="en-GB" sz="2000" dirty="0">
              <a:solidFill>
                <a:schemeClr val="accent1"/>
              </a:solidFill>
              <a:latin typeface="Arial Black" pitchFamily="34" charset="0"/>
            </a:endParaRPr>
          </a:p>
        </p:txBody>
      </p:sp>
      <p:sp>
        <p:nvSpPr>
          <p:cNvPr id="46" name="Text Box 367"/>
          <p:cNvSpPr txBox="1">
            <a:spLocks noChangeArrowheads="1"/>
          </p:cNvSpPr>
          <p:nvPr/>
        </p:nvSpPr>
        <p:spPr bwMode="auto">
          <a:xfrm>
            <a:off x="28865206" y="19822357"/>
            <a:ext cx="12659679" cy="5992474"/>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3200" dirty="0" smtClean="0">
                <a:solidFill>
                  <a:schemeClr val="accent1"/>
                </a:solidFill>
                <a:effectLst>
                  <a:outerShdw blurRad="38100" dist="38100" dir="2700000" algn="tl">
                    <a:srgbClr val="000000"/>
                  </a:outerShdw>
                </a:effectLst>
                <a:latin typeface="Arial Black" pitchFamily="34" charset="0"/>
              </a:rPr>
              <a:t>G4BEAMLINE INTERFACE</a:t>
            </a:r>
            <a:endParaRPr lang="en-GB" sz="3200" dirty="0">
              <a:solidFill>
                <a:schemeClr val="accent1"/>
              </a:solidFill>
              <a:effectLst>
                <a:outerShdw blurRad="38100" dist="38100" dir="2700000" algn="tl">
                  <a:srgbClr val="000000"/>
                </a:outerShdw>
              </a:effectLst>
              <a:latin typeface="Arial Black" pitchFamily="34" charset="0"/>
            </a:endParaRPr>
          </a:p>
          <a:p>
            <a:pPr marL="7864475" algn="just">
              <a:spcBef>
                <a:spcPct val="50000"/>
              </a:spcBef>
            </a:pPr>
            <a:r>
              <a:rPr lang="en-GB" sz="2000" dirty="0">
                <a:solidFill>
                  <a:schemeClr val="accent1"/>
                </a:solidFill>
                <a:latin typeface="Arial Black" pitchFamily="34" charset="0"/>
              </a:rPr>
              <a:t>The ADT can create a </a:t>
            </a:r>
            <a:r>
              <a:rPr lang="en-GB" sz="2000" dirty="0" smtClean="0">
                <a:solidFill>
                  <a:schemeClr val="accent1"/>
                </a:solidFill>
                <a:latin typeface="Arial Black" pitchFamily="34" charset="0"/>
              </a:rPr>
              <a:t>G4Beamline input </a:t>
            </a:r>
            <a:r>
              <a:rPr lang="en-GB" sz="2000" dirty="0">
                <a:solidFill>
                  <a:schemeClr val="accent1"/>
                </a:solidFill>
                <a:latin typeface="Arial Black" pitchFamily="34" charset="0"/>
              </a:rPr>
              <a:t>file from the information stored in the spreadsheet. </a:t>
            </a:r>
            <a:r>
              <a:rPr lang="en-GB" sz="2000" dirty="0" smtClean="0">
                <a:solidFill>
                  <a:schemeClr val="accent1"/>
                </a:solidFill>
                <a:latin typeface="Arial Black" pitchFamily="34" charset="0"/>
              </a:rPr>
              <a:t>Here </a:t>
            </a:r>
            <a:r>
              <a:rPr lang="en-GB" sz="2000" dirty="0">
                <a:solidFill>
                  <a:schemeClr val="accent1"/>
                </a:solidFill>
                <a:latin typeface="Arial Black" pitchFamily="34" charset="0"/>
              </a:rPr>
              <a:t>the G4beamline input follows a linear format and does not have the level 1</a:t>
            </a:r>
            <a:r>
              <a:rPr lang="en-GB" sz="2000" dirty="0" smtClean="0">
                <a:solidFill>
                  <a:schemeClr val="accent1"/>
                </a:solidFill>
                <a:latin typeface="Arial Black" pitchFamily="34" charset="0"/>
              </a:rPr>
              <a:t>, 2 </a:t>
            </a:r>
            <a:r>
              <a:rPr lang="en-GB" sz="2000" dirty="0">
                <a:solidFill>
                  <a:schemeClr val="accent1"/>
                </a:solidFill>
                <a:latin typeface="Arial Black" pitchFamily="34" charset="0"/>
              </a:rPr>
              <a:t>and 3 </a:t>
            </a:r>
            <a:r>
              <a:rPr lang="en-GB" sz="2000" dirty="0" smtClean="0">
                <a:solidFill>
                  <a:schemeClr val="accent1"/>
                </a:solidFill>
                <a:latin typeface="Arial Black" pitchFamily="34" charset="0"/>
              </a:rPr>
              <a:t>hierarchy </a:t>
            </a:r>
            <a:r>
              <a:rPr lang="en-GB" sz="2000" dirty="0">
                <a:solidFill>
                  <a:schemeClr val="accent1"/>
                </a:solidFill>
                <a:latin typeface="Arial Black" pitchFamily="34" charset="0"/>
              </a:rPr>
              <a:t>other than implicitly in the names automatically generated for each </a:t>
            </a:r>
            <a:r>
              <a:rPr lang="en-GB" sz="2000" dirty="0" err="1">
                <a:solidFill>
                  <a:schemeClr val="accent1"/>
                </a:solidFill>
                <a:latin typeface="Arial Black" pitchFamily="34" charset="0"/>
              </a:rPr>
              <a:t>beamline</a:t>
            </a:r>
            <a:r>
              <a:rPr lang="en-GB" sz="2000" dirty="0">
                <a:solidFill>
                  <a:schemeClr val="accent1"/>
                </a:solidFill>
                <a:latin typeface="Arial Black" pitchFamily="34" charset="0"/>
              </a:rPr>
              <a:t> element.  Certain level 3 entries must be followed by additional entries at level 4 in order to provide required information for G4beamline</a:t>
            </a:r>
            <a:r>
              <a:rPr lang="en-GB" sz="2000" dirty="0" smtClean="0">
                <a:solidFill>
                  <a:schemeClr val="accent1"/>
                </a:solidFill>
                <a:latin typeface="Arial Black" pitchFamily="34" charset="0"/>
              </a:rPr>
              <a:t>.</a:t>
            </a:r>
            <a:endParaRPr lang="en-GB" sz="2000" dirty="0">
              <a:solidFill>
                <a:schemeClr val="accent1"/>
              </a:solidFill>
              <a:latin typeface="Arial Black" pitchFamily="34" charset="0"/>
            </a:endParaRPr>
          </a:p>
        </p:txBody>
      </p:sp>
      <p:sp>
        <p:nvSpPr>
          <p:cNvPr id="47" name="Text Box 367"/>
          <p:cNvSpPr txBox="1">
            <a:spLocks noChangeArrowheads="1"/>
          </p:cNvSpPr>
          <p:nvPr/>
        </p:nvSpPr>
        <p:spPr bwMode="auto">
          <a:xfrm>
            <a:off x="1490344" y="23658234"/>
            <a:ext cx="14785976" cy="2606932"/>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3200" dirty="0" smtClean="0">
                <a:solidFill>
                  <a:schemeClr val="accent1"/>
                </a:solidFill>
                <a:effectLst>
                  <a:outerShdw blurRad="38100" dist="38100" dir="2700000" algn="tl">
                    <a:srgbClr val="000000"/>
                  </a:outerShdw>
                </a:effectLst>
                <a:latin typeface="Arial Black" pitchFamily="34" charset="0"/>
              </a:rPr>
              <a:t>ADDITIONAL FEATURES</a:t>
            </a:r>
            <a:endParaRPr lang="en-GB" sz="3200" dirty="0">
              <a:solidFill>
                <a:schemeClr val="accent1"/>
              </a:solidFill>
              <a:effectLst>
                <a:outerShdw blurRad="38100" dist="38100" dir="2700000" algn="tl">
                  <a:srgbClr val="000000"/>
                </a:outerShdw>
              </a:effectLst>
              <a:latin typeface="Arial Black" pitchFamily="34" charset="0"/>
            </a:endParaRPr>
          </a:p>
          <a:p>
            <a:pPr marL="342900" indent="-342900" algn="just">
              <a:spcBef>
                <a:spcPct val="50000"/>
              </a:spcBef>
              <a:buFont typeface="Arial" pitchFamily="34" charset="0"/>
              <a:buChar char="•"/>
            </a:pPr>
            <a:r>
              <a:rPr lang="en-GB" sz="2000" dirty="0">
                <a:solidFill>
                  <a:schemeClr val="accent1"/>
                </a:solidFill>
                <a:latin typeface="Arial Black" pitchFamily="34" charset="0"/>
              </a:rPr>
              <a:t>A macro to copy and link sections, which is useful </a:t>
            </a:r>
            <a:r>
              <a:rPr lang="en-GB" sz="2000" dirty="0" smtClean="0">
                <a:solidFill>
                  <a:schemeClr val="accent1"/>
                </a:solidFill>
                <a:latin typeface="Arial Black" pitchFamily="34" charset="0"/>
              </a:rPr>
              <a:t>for repeating structures</a:t>
            </a:r>
            <a:r>
              <a:rPr lang="en-GB" sz="2000" dirty="0">
                <a:solidFill>
                  <a:schemeClr val="accent1"/>
                </a:solidFill>
                <a:latin typeface="Arial Black" pitchFamily="34" charset="0"/>
              </a:rPr>
              <a:t>.</a:t>
            </a:r>
          </a:p>
          <a:p>
            <a:pPr marL="342900" indent="-342900" algn="just">
              <a:spcBef>
                <a:spcPct val="50000"/>
              </a:spcBef>
              <a:buFont typeface="Arial" pitchFamily="34" charset="0"/>
              <a:buChar char="•"/>
            </a:pPr>
            <a:r>
              <a:rPr lang="en-GB" sz="2000" dirty="0" smtClean="0">
                <a:solidFill>
                  <a:schemeClr val="accent1"/>
                </a:solidFill>
                <a:latin typeface="Arial Black" pitchFamily="34" charset="0"/>
              </a:rPr>
              <a:t>The </a:t>
            </a:r>
            <a:r>
              <a:rPr lang="en-GB" sz="2000" dirty="0">
                <a:solidFill>
                  <a:schemeClr val="accent1"/>
                </a:solidFill>
                <a:latin typeface="Arial Black" pitchFamily="34" charset="0"/>
              </a:rPr>
              <a:t>use of a parameters sheet and named cells to </a:t>
            </a:r>
            <a:r>
              <a:rPr lang="en-GB" sz="2000" dirty="0" smtClean="0">
                <a:solidFill>
                  <a:schemeClr val="accent1"/>
                </a:solidFill>
                <a:latin typeface="Arial Black" pitchFamily="34" charset="0"/>
              </a:rPr>
              <a:t>store variables </a:t>
            </a:r>
            <a:r>
              <a:rPr lang="en-GB" sz="2000" dirty="0">
                <a:solidFill>
                  <a:schemeClr val="accent1"/>
                </a:solidFill>
                <a:latin typeface="Arial Black" pitchFamily="34" charset="0"/>
              </a:rPr>
              <a:t>in a compact location.</a:t>
            </a:r>
          </a:p>
          <a:p>
            <a:pPr marL="342900" indent="-342900" algn="just">
              <a:spcBef>
                <a:spcPct val="50000"/>
              </a:spcBef>
              <a:buFont typeface="Arial" pitchFamily="34" charset="0"/>
              <a:buChar char="•"/>
            </a:pPr>
            <a:r>
              <a:rPr lang="en-GB" sz="2000" dirty="0" smtClean="0">
                <a:solidFill>
                  <a:schemeClr val="accent1"/>
                </a:solidFill>
                <a:latin typeface="Arial Black" pitchFamily="34" charset="0"/>
              </a:rPr>
              <a:t>A </a:t>
            </a:r>
            <a:r>
              <a:rPr lang="en-GB" sz="2000" dirty="0">
                <a:solidFill>
                  <a:schemeClr val="accent1"/>
                </a:solidFill>
                <a:latin typeface="Arial Black" pitchFamily="34" charset="0"/>
              </a:rPr>
              <a:t>macro to automatically highlight rows at the </a:t>
            </a:r>
            <a:r>
              <a:rPr lang="en-GB" sz="2000" dirty="0" smtClean="0">
                <a:solidFill>
                  <a:schemeClr val="accent1"/>
                </a:solidFill>
                <a:latin typeface="Arial Black" pitchFamily="34" charset="0"/>
              </a:rPr>
              <a:t>appropriate level</a:t>
            </a:r>
            <a:r>
              <a:rPr lang="en-GB" sz="2000" dirty="0">
                <a:solidFill>
                  <a:schemeClr val="accent1"/>
                </a:solidFill>
                <a:latin typeface="Arial Black" pitchFamily="34" charset="0"/>
              </a:rPr>
              <a:t>, which makes reading the spreadsheet easier.</a:t>
            </a:r>
            <a:endParaRPr lang="en-GB" sz="2000" dirty="0">
              <a:solidFill>
                <a:schemeClr val="accent1"/>
              </a:solidFill>
              <a:latin typeface="Arial Black" pitchFamily="34" charset="0"/>
            </a:endParaRPr>
          </a:p>
        </p:txBody>
      </p:sp>
      <p:pic>
        <p:nvPicPr>
          <p:cNvPr id="2553" name="Picture 50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01386" y="13099295"/>
            <a:ext cx="13401675" cy="643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54" name="Picture 50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291927" y="13200619"/>
            <a:ext cx="6528327" cy="4495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55" name="Picture 50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291927" y="20961227"/>
            <a:ext cx="7473655" cy="4006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56" name="Picture 5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43197" y="13746930"/>
            <a:ext cx="5568950" cy="3888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173538" rtl="0" eaLnBrk="1" fontAlgn="base" latinLnBrk="0" hangingPunct="1">
          <a:lnSpc>
            <a:spcPct val="100000"/>
          </a:lnSpc>
          <a:spcBef>
            <a:spcPct val="0"/>
          </a:spcBef>
          <a:spcAft>
            <a:spcPct val="0"/>
          </a:spcAft>
          <a:buClrTx/>
          <a:buSzTx/>
          <a:buFontTx/>
          <a:buNone/>
          <a:tabLst/>
          <a:defRPr kumimoji="0" lang="en-GB" sz="55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173538" rtl="0" eaLnBrk="1" fontAlgn="base" latinLnBrk="0" hangingPunct="1">
          <a:lnSpc>
            <a:spcPct val="100000"/>
          </a:lnSpc>
          <a:spcBef>
            <a:spcPct val="0"/>
          </a:spcBef>
          <a:spcAft>
            <a:spcPct val="0"/>
          </a:spcAft>
          <a:buClrTx/>
          <a:buSzTx/>
          <a:buFontTx/>
          <a:buNone/>
          <a:tabLst/>
          <a:defRPr kumimoji="0" lang="en-GB" sz="55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15089</TotalTime>
  <Words>702</Words>
  <Application>Microsoft Office PowerPoint</Application>
  <PresentationFormat>Custom</PresentationFormat>
  <Paragraphs>47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Custom Design</vt:lpstr>
      <vt:lpstr>PowerPoint Presentation</vt:lpstr>
    </vt:vector>
  </TitlesOfParts>
  <Company>ak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ak2</dc:creator>
  <cp:lastModifiedBy>fetsuser</cp:lastModifiedBy>
  <cp:revision>126</cp:revision>
  <dcterms:created xsi:type="dcterms:W3CDTF">2004-12-08T12:17:55Z</dcterms:created>
  <dcterms:modified xsi:type="dcterms:W3CDTF">2011-08-30T20:48:10Z</dcterms:modified>
</cp:coreProperties>
</file>