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</p:sldIdLst>
  <p:sldSz cx="42808525" cy="30279975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3F"/>
    <a:srgbClr val="339966"/>
    <a:srgbClr val="339933"/>
    <a:srgbClr val="409298"/>
    <a:srgbClr val="000099"/>
    <a:srgbClr val="2E2E8A"/>
    <a:srgbClr val="313193"/>
    <a:srgbClr val="2D2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69" autoAdjust="0"/>
    <p:restoredTop sz="94581" autoAdjust="0"/>
  </p:normalViewPr>
  <p:slideViewPr>
    <p:cSldViewPr snapToGrid="0" showGuides="1">
      <p:cViewPr varScale="1">
        <p:scale>
          <a:sx n="20" d="100"/>
          <a:sy n="20" d="100"/>
        </p:scale>
        <p:origin x="-2016" y="-144"/>
      </p:cViewPr>
      <p:guideLst>
        <p:guide orient="horz" pos="16585"/>
        <p:guide orient="horz" pos="1888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925" y="9405938"/>
            <a:ext cx="36388675" cy="6491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438" y="17159288"/>
            <a:ext cx="29965650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30590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17066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37213" y="2824163"/>
            <a:ext cx="9631362" cy="24226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9950" y="2824163"/>
            <a:ext cx="28744863" cy="24226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153490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39950" y="2824163"/>
            <a:ext cx="38528625" cy="24226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582775" y="27951113"/>
            <a:ext cx="13395325" cy="14097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4300" y="27951113"/>
            <a:ext cx="4824413" cy="14097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300976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36478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19457988"/>
            <a:ext cx="36387088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375" y="12833350"/>
            <a:ext cx="36387088" cy="6624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315879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9950" y="5753100"/>
            <a:ext cx="19188113" cy="2129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80463" y="5753100"/>
            <a:ext cx="19188112" cy="2129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27373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1212850"/>
            <a:ext cx="38528625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950" y="6778625"/>
            <a:ext cx="18915063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9950" y="9602788"/>
            <a:ext cx="18915063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5575" y="6778625"/>
            <a:ext cx="18923000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5575" y="9602788"/>
            <a:ext cx="18923000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280885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280716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88188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1204913"/>
            <a:ext cx="14084300" cy="51308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7013" y="1204913"/>
            <a:ext cx="23931562" cy="25844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9950" y="6335713"/>
            <a:ext cx="14084300" cy="2071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112080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525" y="21196300"/>
            <a:ext cx="25684163" cy="25019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1525" y="2705100"/>
            <a:ext cx="25684163" cy="18168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1525" y="23698200"/>
            <a:ext cx="25684163" cy="355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232880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9950" y="5753100"/>
            <a:ext cx="38528625" cy="21297900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39" tIns="208820" rIns="417639" bIns="208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4349" name="Picture 13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7878" r="4112" b="11818"/>
          <a:stretch>
            <a:fillRect/>
          </a:stretch>
        </p:blipFill>
        <p:spPr bwMode="auto">
          <a:xfrm>
            <a:off x="663575" y="741363"/>
            <a:ext cx="6380163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9950" y="2824163"/>
            <a:ext cx="38528625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39" tIns="208820" rIns="417639" bIns="2088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582775" y="27951113"/>
            <a:ext cx="133953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7639" tIns="208820" rIns="417639" bIns="208820" numCol="1" anchor="t" anchorCtr="0" compatLnSpc="1">
            <a:prstTxWarp prst="textNoShape">
              <a:avLst/>
            </a:prstTxWarp>
            <a:spAutoFit/>
          </a:bodyPr>
          <a:lstStyle>
            <a:lvl1pPr defTabSz="4173538">
              <a:defRPr sz="6500"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4300" y="27951113"/>
            <a:ext cx="4824413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7639" tIns="208820" rIns="417639" bIns="208820" numCol="1" anchor="t" anchorCtr="0" compatLnSpc="1">
            <a:prstTxWarp prst="textNoShape">
              <a:avLst/>
            </a:prstTxWarp>
            <a:spAutoFit/>
          </a:bodyPr>
          <a:lstStyle>
            <a:lvl1pPr defTabSz="4173538">
              <a:defRPr sz="6500" b="1">
                <a:solidFill>
                  <a:srgbClr val="3366FF"/>
                </a:solidFill>
              </a:defRPr>
            </a:lvl1pPr>
          </a:lstStyle>
          <a:p>
            <a:r>
              <a:rPr lang="en-GB"/>
              <a:t>Ajit Kurup</a:t>
            </a:r>
          </a:p>
        </p:txBody>
      </p:sp>
      <p:sp>
        <p:nvSpPr>
          <p:cNvPr id="14344" name="Text Box 8"/>
          <p:cNvSpPr txBox="1">
            <a:spLocks noChangeArrowheads="1"/>
          </p:cNvSpPr>
          <p:nvPr userDrawn="1"/>
        </p:nvSpPr>
        <p:spPr bwMode="auto">
          <a:xfrm>
            <a:off x="35901313" y="28052713"/>
            <a:ext cx="57340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639" tIns="0" rIns="417639" bIns="208820" anchor="ctr"/>
          <a:lstStyle>
            <a:lvl1pPr defTabSz="41735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087563" defTabSz="41735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173538" defTabSz="41735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67450" defTabSz="41735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8353425" defTabSz="41735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88106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2678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97250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01822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500" b="1">
                <a:solidFill>
                  <a:srgbClr val="3366FF"/>
                </a:solidFill>
              </a:rPr>
              <a:t>Page</a:t>
            </a:r>
            <a:r>
              <a:rPr lang="en-GB" sz="8200" b="1">
                <a:solidFill>
                  <a:srgbClr val="3366FF"/>
                </a:solidFill>
              </a:rPr>
              <a:t> </a:t>
            </a:r>
            <a:fld id="{3F385CA8-1963-4076-95CC-1DFEC66150EE}" type="slidenum">
              <a:rPr lang="en-GB" sz="6500" b="1">
                <a:solidFill>
                  <a:srgbClr val="3366FF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GB" sz="6500" b="1">
              <a:solidFill>
                <a:srgbClr val="3366FF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 userDrawn="1"/>
        </p:nvSpPr>
        <p:spPr bwMode="auto">
          <a:xfrm>
            <a:off x="7389813" y="715963"/>
            <a:ext cx="28028900" cy="1697037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639" tIns="208820" rIns="417639" bIns="208820">
            <a:spAutoFit/>
          </a:bodyPr>
          <a:lstStyle>
            <a:lvl1pPr defTabSz="41735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087563" defTabSz="41735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173538" defTabSz="41735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67450" defTabSz="41735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8353425" defTabSz="41735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88106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2678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97250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01822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8200">
                <a:solidFill>
                  <a:srgbClr val="3366FF"/>
                </a:solidFill>
                <a:latin typeface="Arial Black" pitchFamily="34" charset="0"/>
              </a:rPr>
              <a:t>Status of the RFQ (i.e. the 4-vane cold model)</a:t>
            </a:r>
          </a:p>
        </p:txBody>
      </p:sp>
      <p:pic>
        <p:nvPicPr>
          <p:cNvPr id="14350" name="Picture 14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5" b="1819"/>
          <a:stretch>
            <a:fillRect/>
          </a:stretch>
        </p:blipFill>
        <p:spPr bwMode="auto">
          <a:xfrm>
            <a:off x="35780663" y="1055688"/>
            <a:ext cx="6715125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/>
  <p:txStyles>
    <p:titleStyle>
      <a:lvl1pPr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+mj-lt"/>
          <a:ea typeface="+mj-ea"/>
          <a:cs typeface="+mj-cs"/>
        </a:defRPr>
      </a:lvl1pPr>
      <a:lvl2pPr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2pPr>
      <a:lvl3pPr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3pPr>
      <a:lvl4pPr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4pPr>
      <a:lvl5pPr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5pPr>
      <a:lvl6pPr marL="457200"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6pPr>
      <a:lvl7pPr marL="914400"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7pPr>
      <a:lvl8pPr marL="1371600"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8pPr>
      <a:lvl9pPr marL="1828800"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9pPr>
    </p:titleStyle>
    <p:bodyStyle>
      <a:lvl1pPr marL="1563688" indent="-1563688" algn="l" defTabSz="4173538" rtl="0" fontAlgn="base">
        <a:spcBef>
          <a:spcPct val="20000"/>
        </a:spcBef>
        <a:spcAft>
          <a:spcPct val="0"/>
        </a:spcAft>
        <a:buChar char="•"/>
        <a:defRPr sz="11700">
          <a:solidFill>
            <a:schemeClr val="accent1"/>
          </a:solidFill>
          <a:latin typeface="+mn-lt"/>
          <a:ea typeface="+mn-ea"/>
          <a:cs typeface="+mn-cs"/>
        </a:defRPr>
      </a:lvl1pPr>
      <a:lvl2pPr marL="3392488" indent="-1304925" algn="l" defTabSz="4173538" rtl="0" fontAlgn="base">
        <a:spcBef>
          <a:spcPct val="20000"/>
        </a:spcBef>
        <a:spcAft>
          <a:spcPct val="0"/>
        </a:spcAft>
        <a:buChar char="–"/>
        <a:defRPr sz="11100">
          <a:solidFill>
            <a:schemeClr val="accent1"/>
          </a:solidFill>
          <a:latin typeface="+mn-lt"/>
        </a:defRPr>
      </a:lvl2pPr>
      <a:lvl3pPr marL="5219700" indent="-1046163" algn="l" defTabSz="4173538" rtl="0" fontAlgn="base">
        <a:spcBef>
          <a:spcPct val="20000"/>
        </a:spcBef>
        <a:spcAft>
          <a:spcPct val="0"/>
        </a:spcAft>
        <a:buChar char="•"/>
        <a:defRPr sz="10100">
          <a:solidFill>
            <a:schemeClr val="accent1"/>
          </a:solidFill>
          <a:latin typeface="+mn-lt"/>
        </a:defRPr>
      </a:lvl3pPr>
      <a:lvl4pPr marL="7307263" indent="-1039813" algn="l" defTabSz="4173538" rtl="0" fontAlgn="base">
        <a:spcBef>
          <a:spcPct val="20000"/>
        </a:spcBef>
        <a:spcAft>
          <a:spcPct val="0"/>
        </a:spcAft>
        <a:buChar char="–"/>
        <a:defRPr sz="9100">
          <a:solidFill>
            <a:schemeClr val="accent1"/>
          </a:solidFill>
          <a:latin typeface="+mn-lt"/>
        </a:defRPr>
      </a:lvl4pPr>
      <a:lvl5pPr marL="9394825" indent="-1041400" algn="l" defTabSz="4173538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accent1"/>
          </a:solidFill>
          <a:latin typeface="+mn-lt"/>
        </a:defRPr>
      </a:lvl5pPr>
      <a:lvl6pPr marL="9852025" indent="-1041400" algn="l" defTabSz="4173538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accent1"/>
          </a:solidFill>
          <a:latin typeface="+mn-lt"/>
        </a:defRPr>
      </a:lvl6pPr>
      <a:lvl7pPr marL="10309225" indent="-1041400" algn="l" defTabSz="4173538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accent1"/>
          </a:solidFill>
          <a:latin typeface="+mn-lt"/>
        </a:defRPr>
      </a:lvl7pPr>
      <a:lvl8pPr marL="10766425" indent="-1041400" algn="l" defTabSz="4173538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accent1"/>
          </a:solidFill>
          <a:latin typeface="+mn-lt"/>
        </a:defRPr>
      </a:lvl8pPr>
      <a:lvl9pPr marL="11223625" indent="-1041400" algn="l" defTabSz="4173538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248525" y="2947988"/>
            <a:ext cx="283273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639" tIns="208820" rIns="417639" bIns="208820">
            <a:spAutoFit/>
          </a:bodyPr>
          <a:lstStyle>
            <a:lvl1pPr defTabSz="41735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087563" defTabSz="41735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173538" defTabSz="41735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67450" defTabSz="41735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8353425" defTabSz="41735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88106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2678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97250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01822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4800" dirty="0">
                <a:solidFill>
                  <a:schemeClr val="accent1"/>
                </a:solidFill>
                <a:latin typeface="Arial Black" pitchFamily="34" charset="0"/>
              </a:rPr>
              <a:t>Ajit Kurup, Imperial College </a:t>
            </a:r>
            <a:r>
              <a:rPr lang="en-GB" sz="4800" dirty="0" smtClean="0">
                <a:solidFill>
                  <a:schemeClr val="accent1"/>
                </a:solidFill>
                <a:latin typeface="Arial Black" pitchFamily="34" charset="0"/>
              </a:rPr>
              <a:t>London.</a:t>
            </a:r>
            <a:endParaRPr lang="en-GB" sz="48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1296987" y="1095375"/>
            <a:ext cx="40214550" cy="1529714"/>
          </a:xfrm>
          <a:prstGeom prst="rect">
            <a:avLst/>
          </a:prstGeom>
          <a:noFill/>
          <a:ln w="82550">
            <a:solidFill>
              <a:srgbClr val="990099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417639" tIns="208820" rIns="417639" bIns="208820">
            <a:spAutoFit/>
            <a:flatTx/>
          </a:bodyPr>
          <a:lstStyle>
            <a:lvl1pPr defTabSz="41735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087563" defTabSz="41735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173538" defTabSz="41735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67450" defTabSz="41735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8353425" defTabSz="41735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88106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2678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97250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01822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7200" dirty="0" smtClean="0">
                <a:solidFill>
                  <a:schemeClr val="accent1"/>
                </a:solidFill>
                <a:latin typeface="Arial Black" pitchFamily="34" charset="0"/>
              </a:rPr>
              <a:t>An </a:t>
            </a:r>
            <a:r>
              <a:rPr lang="en-GB" sz="7200" dirty="0">
                <a:solidFill>
                  <a:schemeClr val="accent1"/>
                </a:solidFill>
                <a:latin typeface="Arial Black" pitchFamily="34" charset="0"/>
              </a:rPr>
              <a:t>Automated Conditioning System for the MUCOOL Experiments at </a:t>
            </a:r>
            <a:r>
              <a:rPr lang="en-GB" sz="7200" dirty="0" err="1">
                <a:solidFill>
                  <a:schemeClr val="accent1"/>
                </a:solidFill>
                <a:latin typeface="Arial Black" pitchFamily="34" charset="0"/>
              </a:rPr>
              <a:t>Fermilab</a:t>
            </a:r>
            <a:endParaRPr lang="en-GB" sz="7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776288" y="4227019"/>
            <a:ext cx="41232137" cy="32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8255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639" tIns="208820" rIns="417639" bIns="208820">
            <a:spAutoFit/>
            <a:flatTx/>
          </a:bodyPr>
          <a:lstStyle>
            <a:lvl1pPr defTabSz="41735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087563" defTabSz="41735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173538" defTabSz="41735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67450" defTabSz="41735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8353425" defTabSz="41735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88106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2678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97250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01822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ABSTRACT</a:t>
            </a:r>
          </a:p>
          <a:p>
            <a:pPr algn="just">
              <a:spcBef>
                <a:spcPct val="50000"/>
              </a:spcBef>
            </a:pPr>
            <a:r>
              <a:rPr lang="en-GB" sz="3200" dirty="0">
                <a:solidFill>
                  <a:schemeClr val="accent1"/>
                </a:solidFill>
                <a:latin typeface="Arial Black" pitchFamily="34" charset="0"/>
              </a:rPr>
              <a:t>The MUCOOL project aims to study RF cavities for the Neutrino Factory and the Muon Collider.  The large emittance muon beams in these accelerators require high-gradient RF cavities at low-frequencies and they need to operate in the presence of relatively strong magnetic fields.  MUCOOL is conducting a number of tests on 805MHz and 201 MHz cavities in order to develop a technology that can meet all of these </a:t>
            </a:r>
            <a:r>
              <a:rPr lang="en-GB" sz="3200" dirty="0" smtClean="0">
                <a:solidFill>
                  <a:schemeClr val="accent1"/>
                </a:solidFill>
                <a:latin typeface="Arial Black" pitchFamily="34" charset="0"/>
              </a:rPr>
              <a:t>requirements.  An </a:t>
            </a:r>
            <a:r>
              <a:rPr lang="en-GB" sz="3200" dirty="0">
                <a:solidFill>
                  <a:schemeClr val="accent1"/>
                </a:solidFill>
                <a:latin typeface="Arial Black" pitchFamily="34" charset="0"/>
              </a:rPr>
              <a:t>automated conditioning system was developed for the 805MHz test program for MUCOOL.  This system was designed to replicate the logic a human operator would use when conditioning an RF cavity and to provide automated logging of the conditioning process. </a:t>
            </a:r>
            <a:endParaRPr lang="en-GB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52" name="Picture 61" descr="Fermi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944" y="26760269"/>
            <a:ext cx="11302970" cy="21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5" descr="IMP_ML_2CS_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6" y="26394002"/>
            <a:ext cx="9300826" cy="275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162751" y="11414779"/>
            <a:ext cx="1665428" cy="8365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b="1"/>
              <a:t>Signal </a:t>
            </a:r>
          </a:p>
          <a:p>
            <a:pPr algn="ctr"/>
            <a:r>
              <a:rPr lang="en-GB" sz="2000" b="1"/>
              <a:t>Generator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967944" y="13084470"/>
            <a:ext cx="2103002" cy="8365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b="1"/>
              <a:t>Analogue </a:t>
            </a:r>
          </a:p>
          <a:p>
            <a:pPr algn="ctr"/>
            <a:r>
              <a:rPr lang="en-GB" sz="2000" b="1"/>
              <a:t>Oscilloscope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 rot="5400000">
            <a:off x="13299677" y="10559737"/>
            <a:ext cx="1529714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/>
              <a:t>Waveguide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 rot="5400000">
            <a:off x="12777993" y="13076268"/>
            <a:ext cx="2549096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/>
              <a:t>Directional Coupler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3201255" y="14916037"/>
            <a:ext cx="1882526" cy="12200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GB" sz="2000" b="1"/>
              <a:t>Cavity</a:t>
            </a:r>
          </a:p>
        </p:txBody>
      </p:sp>
      <p:pic>
        <p:nvPicPr>
          <p:cNvPr id="4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56" y="12583863"/>
            <a:ext cx="2428098" cy="178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1393672" y="12149203"/>
            <a:ext cx="18085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forward power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11414654" y="13510137"/>
            <a:ext cx="19367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1"/>
                </a:solidFill>
              </a:rPr>
              <a:t>reflected power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2844367" y="7889540"/>
            <a:ext cx="2631939" cy="1930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000" b="1" dirty="0"/>
              <a:t>Fast ~-30dBm</a:t>
            </a:r>
          </a:p>
          <a:p>
            <a:r>
              <a:rPr lang="en-GB" sz="2000" b="1" dirty="0"/>
              <a:t>attenuator</a:t>
            </a:r>
          </a:p>
          <a:p>
            <a:r>
              <a:rPr lang="en-GB" sz="1800" b="1" dirty="0"/>
              <a:t>(threshold between reflected power peaks)</a:t>
            </a: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6195742" y="8342184"/>
            <a:ext cx="3627159" cy="11600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GB" sz="2000" b="1" dirty="0"/>
              <a:t>Fast Switch</a:t>
            </a:r>
          </a:p>
          <a:p>
            <a:r>
              <a:rPr lang="en-GB" sz="1800" b="1" dirty="0"/>
              <a:t>(</a:t>
            </a:r>
            <a:r>
              <a:rPr lang="en-GB" sz="1800" b="1" dirty="0" err="1"/>
              <a:t>vacc</a:t>
            </a:r>
            <a:r>
              <a:rPr lang="en-GB" sz="1800" b="1" dirty="0"/>
              <a:t> &gt; 6X10^-8 </a:t>
            </a:r>
            <a:r>
              <a:rPr lang="en-GB" sz="1800" b="1" dirty="0" err="1"/>
              <a:t>torr</a:t>
            </a:r>
            <a:r>
              <a:rPr lang="en-GB" sz="1800" b="1" dirty="0"/>
              <a:t> ||</a:t>
            </a:r>
          </a:p>
          <a:p>
            <a:r>
              <a:rPr lang="en-GB" sz="1800" b="1" dirty="0"/>
              <a:t>2 consecutive breakdowns) </a:t>
            </a: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6417569" y="11600633"/>
            <a:ext cx="1265742" cy="47280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/>
              <a:t>ACNET</a:t>
            </a:r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6508238" y="10048095"/>
            <a:ext cx="1851065" cy="8365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b="1"/>
              <a:t>Control</a:t>
            </a:r>
          </a:p>
          <a:p>
            <a:pPr algn="ctr"/>
            <a:r>
              <a:rPr lang="en-GB" sz="2000" b="1"/>
              <a:t>Electronics</a:t>
            </a:r>
          </a:p>
        </p:txBody>
      </p:sp>
      <p:sp>
        <p:nvSpPr>
          <p:cNvPr id="53" name="AutoShape 42"/>
          <p:cNvSpPr>
            <a:spLocks noChangeArrowheads="1"/>
          </p:cNvSpPr>
          <p:nvPr/>
        </p:nvSpPr>
        <p:spPr bwMode="auto">
          <a:xfrm>
            <a:off x="3911531" y="9900964"/>
            <a:ext cx="227822" cy="1459858"/>
          </a:xfrm>
          <a:prstGeom prst="upArrow">
            <a:avLst>
              <a:gd name="adj1" fmla="val 50000"/>
              <a:gd name="adj2" fmla="val 160197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7200"/>
          </a:p>
        </p:txBody>
      </p:sp>
      <p:sp>
        <p:nvSpPr>
          <p:cNvPr id="54" name="AutoShape 43"/>
          <p:cNvSpPr>
            <a:spLocks noChangeArrowheads="1"/>
          </p:cNvSpPr>
          <p:nvPr/>
        </p:nvSpPr>
        <p:spPr bwMode="auto">
          <a:xfrm rot="5400000">
            <a:off x="5717617" y="8862277"/>
            <a:ext cx="227822" cy="626508"/>
          </a:xfrm>
          <a:prstGeom prst="up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7200"/>
          </a:p>
        </p:txBody>
      </p:sp>
      <p:sp>
        <p:nvSpPr>
          <p:cNvPr id="55" name="AutoShape 44"/>
          <p:cNvSpPr>
            <a:spLocks noChangeArrowheads="1"/>
          </p:cNvSpPr>
          <p:nvPr/>
        </p:nvSpPr>
        <p:spPr bwMode="auto">
          <a:xfrm rot="5400000">
            <a:off x="10088160" y="8694039"/>
            <a:ext cx="189501" cy="551661"/>
          </a:xfrm>
          <a:prstGeom prst="upArrow">
            <a:avLst>
              <a:gd name="adj1" fmla="val 50000"/>
              <a:gd name="adj2" fmla="val 7909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7200"/>
          </a:p>
        </p:txBody>
      </p:sp>
      <p:sp>
        <p:nvSpPr>
          <p:cNvPr id="56" name="AutoShape 50"/>
          <p:cNvSpPr>
            <a:spLocks noChangeArrowheads="1"/>
          </p:cNvSpPr>
          <p:nvPr/>
        </p:nvSpPr>
        <p:spPr bwMode="auto">
          <a:xfrm rot="10800000">
            <a:off x="13953622" y="11633607"/>
            <a:ext cx="206837" cy="257798"/>
          </a:xfrm>
          <a:prstGeom prst="upArrow">
            <a:avLst>
              <a:gd name="adj1" fmla="val 50000"/>
              <a:gd name="adj2" fmla="val 3116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7200"/>
          </a:p>
        </p:txBody>
      </p:sp>
      <p:sp>
        <p:nvSpPr>
          <p:cNvPr id="57" name="AutoShape 51"/>
          <p:cNvSpPr>
            <a:spLocks noChangeArrowheads="1"/>
          </p:cNvSpPr>
          <p:nvPr/>
        </p:nvSpPr>
        <p:spPr bwMode="auto">
          <a:xfrm rot="10800000">
            <a:off x="13953622" y="14619268"/>
            <a:ext cx="206837" cy="257798"/>
          </a:xfrm>
          <a:prstGeom prst="upArrow">
            <a:avLst>
              <a:gd name="adj1" fmla="val 50000"/>
              <a:gd name="adj2" fmla="val 3116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7200"/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 flipH="1">
            <a:off x="11069925" y="12682785"/>
            <a:ext cx="2634936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rot="5400000" flipH="1">
            <a:off x="9777936" y="11426768"/>
            <a:ext cx="251203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 flipH="1" flipV="1">
            <a:off x="8635831" y="10170752"/>
            <a:ext cx="2434093" cy="1499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H="1">
            <a:off x="10551330" y="14043719"/>
            <a:ext cx="3111563" cy="35972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 rot="5400000" flipH="1">
            <a:off x="8755736" y="12284096"/>
            <a:ext cx="3591187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 flipH="1">
            <a:off x="8635831" y="10488503"/>
            <a:ext cx="1924737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H="1">
            <a:off x="10065709" y="15308728"/>
            <a:ext cx="296767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11069925" y="14748168"/>
            <a:ext cx="18085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1"/>
                </a:solidFill>
              </a:rPr>
              <a:t>vacuum probe</a:t>
            </a: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 rot="5400000" flipH="1">
            <a:off x="7827963" y="13070980"/>
            <a:ext cx="447549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 flipH="1">
            <a:off x="8641827" y="10833234"/>
            <a:ext cx="142388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68" name="Line 64"/>
          <p:cNvSpPr>
            <a:spLocks noChangeShapeType="1"/>
          </p:cNvSpPr>
          <p:nvPr/>
        </p:nvSpPr>
        <p:spPr bwMode="auto">
          <a:xfrm flipH="1">
            <a:off x="3971484" y="15890273"/>
            <a:ext cx="906190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11069925" y="15980202"/>
            <a:ext cx="1737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1"/>
                </a:solidFill>
              </a:rPr>
              <a:t>voltage probe</a:t>
            </a:r>
          </a:p>
        </p:txBody>
      </p:sp>
      <p:sp>
        <p:nvSpPr>
          <p:cNvPr id="70" name="Line 66"/>
          <p:cNvSpPr>
            <a:spLocks noChangeShapeType="1"/>
          </p:cNvSpPr>
          <p:nvPr/>
        </p:nvSpPr>
        <p:spPr bwMode="auto">
          <a:xfrm rot="5400000" flipH="1">
            <a:off x="3120151" y="15038940"/>
            <a:ext cx="170266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71" name="Line 67"/>
          <p:cNvSpPr>
            <a:spLocks noChangeShapeType="1"/>
          </p:cNvSpPr>
          <p:nvPr/>
        </p:nvSpPr>
        <p:spPr bwMode="auto">
          <a:xfrm flipH="1">
            <a:off x="8072273" y="11864427"/>
            <a:ext cx="19934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72" name="Line 68"/>
          <p:cNvSpPr>
            <a:spLocks noChangeShapeType="1"/>
          </p:cNvSpPr>
          <p:nvPr/>
        </p:nvSpPr>
        <p:spPr bwMode="auto">
          <a:xfrm rot="16200000" flipH="1">
            <a:off x="6963140" y="12421990"/>
            <a:ext cx="42566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73" name="Line 69"/>
          <p:cNvSpPr>
            <a:spLocks noChangeShapeType="1"/>
          </p:cNvSpPr>
          <p:nvPr/>
        </p:nvSpPr>
        <p:spPr bwMode="auto">
          <a:xfrm flipH="1">
            <a:off x="4825814" y="10428550"/>
            <a:ext cx="142388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 rot="5400000" flipH="1">
            <a:off x="4550827" y="10185742"/>
            <a:ext cx="575549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75" name="Line 71"/>
          <p:cNvSpPr>
            <a:spLocks noChangeShapeType="1"/>
          </p:cNvSpPr>
          <p:nvPr/>
        </p:nvSpPr>
        <p:spPr bwMode="auto">
          <a:xfrm rot="5400000" flipH="1">
            <a:off x="7273396" y="9743588"/>
            <a:ext cx="42866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200"/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13385830" y="9013659"/>
            <a:ext cx="1447589" cy="47280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/>
              <a:t>Klystron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13183271" y="7853570"/>
            <a:ext cx="1708660" cy="47280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r>
              <a:rPr lang="en-GB" sz="2000" b="1" dirty="0"/>
              <a:t>Modulator</a:t>
            </a:r>
          </a:p>
        </p:txBody>
      </p: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10368475" y="7793615"/>
            <a:ext cx="1784767" cy="47280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/>
              <a:t>10Hz clock</a:t>
            </a:r>
          </a:p>
        </p:txBody>
      </p:sp>
      <p:sp>
        <p:nvSpPr>
          <p:cNvPr id="79" name="AutoShape 28"/>
          <p:cNvSpPr>
            <a:spLocks noChangeArrowheads="1"/>
          </p:cNvSpPr>
          <p:nvPr/>
        </p:nvSpPr>
        <p:spPr bwMode="auto">
          <a:xfrm rot="5400000">
            <a:off x="12636943" y="8664728"/>
            <a:ext cx="204092" cy="1224827"/>
          </a:xfrm>
          <a:prstGeom prst="upArrow">
            <a:avLst>
              <a:gd name="adj1" fmla="val 50000"/>
              <a:gd name="adj2" fmla="val 42742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7200"/>
          </a:p>
        </p:txBody>
      </p:sp>
      <p:sp>
        <p:nvSpPr>
          <p:cNvPr id="80" name="AutoShape 29"/>
          <p:cNvSpPr>
            <a:spLocks noChangeArrowheads="1"/>
          </p:cNvSpPr>
          <p:nvPr/>
        </p:nvSpPr>
        <p:spPr bwMode="auto">
          <a:xfrm rot="10800000">
            <a:off x="14004626" y="8489070"/>
            <a:ext cx="206839" cy="461638"/>
          </a:xfrm>
          <a:prstGeom prst="upArrow">
            <a:avLst>
              <a:gd name="adj1" fmla="val 50000"/>
              <a:gd name="adj2" fmla="val 55797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7200"/>
          </a:p>
        </p:txBody>
      </p:sp>
      <p:sp>
        <p:nvSpPr>
          <p:cNvPr id="81" name="AutoShape 30"/>
          <p:cNvSpPr>
            <a:spLocks noChangeArrowheads="1"/>
          </p:cNvSpPr>
          <p:nvPr/>
        </p:nvSpPr>
        <p:spPr bwMode="auto">
          <a:xfrm rot="5400000">
            <a:off x="12712639" y="7835580"/>
            <a:ext cx="206839" cy="584543"/>
          </a:xfrm>
          <a:prstGeom prst="upArrow">
            <a:avLst>
              <a:gd name="adj1" fmla="val 50000"/>
              <a:gd name="adj2" fmla="val 70652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7200"/>
          </a:p>
        </p:txBody>
      </p:sp>
      <p:sp>
        <p:nvSpPr>
          <p:cNvPr id="82" name="AutoShape 31"/>
          <p:cNvSpPr>
            <a:spLocks noChangeArrowheads="1"/>
          </p:cNvSpPr>
          <p:nvPr/>
        </p:nvSpPr>
        <p:spPr bwMode="auto">
          <a:xfrm rot="10800000">
            <a:off x="13965658" y="9643166"/>
            <a:ext cx="206837" cy="257798"/>
          </a:xfrm>
          <a:prstGeom prst="upArrow">
            <a:avLst>
              <a:gd name="adj1" fmla="val 50000"/>
              <a:gd name="adj2" fmla="val 3116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7200"/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10549410" y="8756844"/>
            <a:ext cx="1529043" cy="8365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/>
              <a:t>Power </a:t>
            </a:r>
          </a:p>
          <a:p>
            <a:r>
              <a:rPr lang="en-GB" sz="2000" b="1" dirty="0"/>
              <a:t>Amplifier</a:t>
            </a:r>
          </a:p>
        </p:txBody>
      </p:sp>
      <p:sp>
        <p:nvSpPr>
          <p:cNvPr id="84" name="AutoShape 78"/>
          <p:cNvSpPr>
            <a:spLocks noChangeArrowheads="1"/>
          </p:cNvSpPr>
          <p:nvPr/>
        </p:nvSpPr>
        <p:spPr bwMode="auto">
          <a:xfrm rot="16200000" flipH="1">
            <a:off x="9064491" y="6771416"/>
            <a:ext cx="134899" cy="2401119"/>
          </a:xfrm>
          <a:prstGeom prst="upArrow">
            <a:avLst>
              <a:gd name="adj1" fmla="val 50000"/>
              <a:gd name="adj2" fmla="val 307271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7200"/>
          </a:p>
        </p:txBody>
      </p:sp>
      <p:sp>
        <p:nvSpPr>
          <p:cNvPr id="85" name="AutoShape 76"/>
          <p:cNvSpPr>
            <a:spLocks noChangeArrowheads="1"/>
          </p:cNvSpPr>
          <p:nvPr/>
        </p:nvSpPr>
        <p:spPr bwMode="auto">
          <a:xfrm rot="10800000">
            <a:off x="7871102" y="7913521"/>
            <a:ext cx="227822" cy="380701"/>
          </a:xfrm>
          <a:prstGeom prst="upArrow">
            <a:avLst>
              <a:gd name="adj1" fmla="val 50000"/>
              <a:gd name="adj2" fmla="val 41776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7200"/>
          </a:p>
        </p:txBody>
      </p:sp>
      <p:grpSp>
        <p:nvGrpSpPr>
          <p:cNvPr id="10" name="Group 9"/>
          <p:cNvGrpSpPr/>
          <p:nvPr/>
        </p:nvGrpSpPr>
        <p:grpSpPr>
          <a:xfrm>
            <a:off x="2921043" y="17476107"/>
            <a:ext cx="12184528" cy="8549986"/>
            <a:chOff x="2921043" y="17476107"/>
            <a:chExt cx="12184528" cy="8549986"/>
          </a:xfrm>
        </p:grpSpPr>
        <p:pic>
          <p:nvPicPr>
            <p:cNvPr id="86" name="Picture 5" descr="desk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24" b="47980"/>
            <a:stretch>
              <a:fillRect/>
            </a:stretch>
          </p:blipFill>
          <p:spPr bwMode="auto">
            <a:xfrm>
              <a:off x="5553116" y="22611931"/>
              <a:ext cx="3378125" cy="1844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3362300" y="21081032"/>
              <a:ext cx="1409360" cy="7078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/>
                <a:t>Signal </a:t>
              </a:r>
            </a:p>
            <a:p>
              <a:pPr algn="ctr"/>
              <a:r>
                <a:rPr lang="en-GB" sz="2000" b="1"/>
                <a:t>Generator</a:t>
              </a:r>
            </a:p>
          </p:txBody>
        </p:sp>
        <p:sp>
          <p:nvSpPr>
            <p:cNvPr id="88" name="Text Box 8"/>
            <p:cNvSpPr txBox="1">
              <a:spLocks noChangeArrowheads="1"/>
            </p:cNvSpPr>
            <p:nvPr/>
          </p:nvSpPr>
          <p:spPr bwMode="auto">
            <a:xfrm>
              <a:off x="3201027" y="22743236"/>
              <a:ext cx="1779653" cy="7078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/>
                <a:t>Analogue </a:t>
              </a:r>
            </a:p>
            <a:p>
              <a:pPr algn="ctr"/>
              <a:r>
                <a:rPr lang="en-GB" sz="2000" b="1"/>
                <a:t>Oscilloscope</a:t>
              </a:r>
            </a:p>
          </p:txBody>
        </p:sp>
        <p:sp>
          <p:nvSpPr>
            <p:cNvPr id="89" name="Text Box 9"/>
            <p:cNvSpPr txBox="1">
              <a:spLocks noChangeArrowheads="1"/>
            </p:cNvSpPr>
            <p:nvPr/>
          </p:nvSpPr>
          <p:spPr bwMode="auto">
            <a:xfrm>
              <a:off x="10530778" y="21014092"/>
              <a:ext cx="1177690" cy="7078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0">
              <a:spAutoFit/>
            </a:bodyPr>
            <a:lstStyle/>
            <a:p>
              <a:r>
                <a:rPr lang="en-GB" sz="2000" b="1" dirty="0" smtClean="0"/>
                <a:t>Envelope</a:t>
              </a:r>
            </a:p>
            <a:p>
              <a:r>
                <a:rPr lang="en-GB" sz="2000" b="1" dirty="0" smtClean="0"/>
                <a:t>Filter</a:t>
              </a:r>
              <a:endParaRPr lang="en-GB" sz="2000" b="1" dirty="0"/>
            </a:p>
          </p:txBody>
        </p:sp>
        <p:sp>
          <p:nvSpPr>
            <p:cNvPr id="90" name="Text Box 10"/>
            <p:cNvSpPr txBox="1">
              <a:spLocks noChangeArrowheads="1"/>
            </p:cNvSpPr>
            <p:nvPr/>
          </p:nvSpPr>
          <p:spPr bwMode="auto">
            <a:xfrm>
              <a:off x="13369375" y="18642553"/>
              <a:ext cx="1225015" cy="400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/>
                <a:t>Klystron</a:t>
              </a:r>
            </a:p>
          </p:txBody>
        </p:sp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13165458" y="17535793"/>
              <a:ext cx="1700998" cy="400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Ins="0">
              <a:spAutoFit/>
            </a:bodyPr>
            <a:lstStyle/>
            <a:p>
              <a:r>
                <a:rPr lang="en-GB" sz="2000" b="1" dirty="0"/>
                <a:t>Modulator</a:t>
              </a:r>
            </a:p>
          </p:txBody>
        </p:sp>
        <p:sp>
          <p:nvSpPr>
            <p:cNvPr id="92" name="Text Box 12"/>
            <p:cNvSpPr txBox="1">
              <a:spLocks noChangeArrowheads="1"/>
            </p:cNvSpPr>
            <p:nvPr/>
          </p:nvSpPr>
          <p:spPr bwMode="auto">
            <a:xfrm rot="5400000">
              <a:off x="13338020" y="20228928"/>
              <a:ext cx="1529714" cy="400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/>
                <a:t>Waveguide</a:t>
              </a:r>
            </a:p>
          </p:txBody>
        </p:sp>
        <p:sp>
          <p:nvSpPr>
            <p:cNvPr id="93" name="Text Box 13"/>
            <p:cNvSpPr txBox="1">
              <a:spLocks noChangeArrowheads="1"/>
            </p:cNvSpPr>
            <p:nvPr/>
          </p:nvSpPr>
          <p:spPr bwMode="auto">
            <a:xfrm rot="5400000">
              <a:off x="12816392" y="22734174"/>
              <a:ext cx="2549096" cy="400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/>
                <a:t>Directional Coupler</a:t>
              </a:r>
            </a:p>
          </p:txBody>
        </p:sp>
        <p:sp>
          <p:nvSpPr>
            <p:cNvPr id="94" name="Text Box 14"/>
            <p:cNvSpPr txBox="1">
              <a:spLocks noChangeArrowheads="1"/>
            </p:cNvSpPr>
            <p:nvPr/>
          </p:nvSpPr>
          <p:spPr bwMode="auto">
            <a:xfrm>
              <a:off x="13231487" y="24566589"/>
              <a:ext cx="1874084" cy="12145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en-GB" sz="2000" b="1" dirty="0"/>
                <a:t>Cavity</a:t>
              </a:r>
            </a:p>
          </p:txBody>
        </p:sp>
        <p:sp>
          <p:nvSpPr>
            <p:cNvPr id="95" name="Text Box 17"/>
            <p:cNvSpPr txBox="1">
              <a:spLocks noChangeArrowheads="1"/>
            </p:cNvSpPr>
            <p:nvPr/>
          </p:nvSpPr>
          <p:spPr bwMode="auto">
            <a:xfrm>
              <a:off x="12591847" y="22408580"/>
              <a:ext cx="110959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accent1"/>
                  </a:solidFill>
                </a:rPr>
                <a:t>forward </a:t>
              </a:r>
              <a:endParaRPr lang="en-GB" sz="2000" dirty="0" smtClean="0">
                <a:solidFill>
                  <a:schemeClr val="accent1"/>
                </a:solidFill>
              </a:endParaRPr>
            </a:p>
            <a:p>
              <a:r>
                <a:rPr lang="en-GB" sz="2000" dirty="0" smtClean="0">
                  <a:solidFill>
                    <a:schemeClr val="accent1"/>
                  </a:solidFill>
                </a:rPr>
                <a:t>power</a:t>
              </a:r>
              <a:endParaRPr lang="en-GB" sz="2000" dirty="0">
                <a:solidFill>
                  <a:schemeClr val="accent1"/>
                </a:solidFill>
              </a:endParaRPr>
            </a:p>
          </p:txBody>
        </p:sp>
        <p:sp>
          <p:nvSpPr>
            <p:cNvPr id="96" name="Text Box 18"/>
            <p:cNvSpPr txBox="1">
              <a:spLocks noChangeArrowheads="1"/>
            </p:cNvSpPr>
            <p:nvPr/>
          </p:nvSpPr>
          <p:spPr bwMode="auto">
            <a:xfrm>
              <a:off x="12486600" y="23319758"/>
              <a:ext cx="116730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chemeClr val="accent1"/>
                  </a:solidFill>
                </a:rPr>
                <a:t>reflected</a:t>
              </a:r>
            </a:p>
            <a:p>
              <a:r>
                <a:rPr lang="en-GB" sz="2000" dirty="0" smtClean="0">
                  <a:solidFill>
                    <a:schemeClr val="accent1"/>
                  </a:solidFill>
                </a:rPr>
                <a:t>power</a:t>
              </a:r>
              <a:endParaRPr lang="en-GB" sz="2000" dirty="0">
                <a:solidFill>
                  <a:schemeClr val="accent1"/>
                </a:solidFill>
              </a:endParaRPr>
            </a:p>
          </p:txBody>
        </p:sp>
        <p:sp>
          <p:nvSpPr>
            <p:cNvPr id="97" name="Text Box 20"/>
            <p:cNvSpPr txBox="1">
              <a:spLocks noChangeArrowheads="1"/>
            </p:cNvSpPr>
            <p:nvPr/>
          </p:nvSpPr>
          <p:spPr bwMode="auto">
            <a:xfrm>
              <a:off x="10411410" y="17476107"/>
              <a:ext cx="1510350" cy="400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/>
                <a:t>10Hz clock</a:t>
              </a:r>
            </a:p>
          </p:txBody>
        </p:sp>
        <p:sp>
          <p:nvSpPr>
            <p:cNvPr id="98" name="Text Box 22"/>
            <p:cNvSpPr txBox="1">
              <a:spLocks noChangeArrowheads="1"/>
            </p:cNvSpPr>
            <p:nvPr/>
          </p:nvSpPr>
          <p:spPr bwMode="auto">
            <a:xfrm>
              <a:off x="7504790" y="24602400"/>
              <a:ext cx="1071127" cy="400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/>
                <a:t>ACNET</a:t>
              </a:r>
            </a:p>
          </p:txBody>
        </p:sp>
        <p:sp>
          <p:nvSpPr>
            <p:cNvPr id="99" name="Text Box 23"/>
            <p:cNvSpPr txBox="1">
              <a:spLocks noChangeArrowheads="1"/>
            </p:cNvSpPr>
            <p:nvPr/>
          </p:nvSpPr>
          <p:spPr bwMode="auto">
            <a:xfrm>
              <a:off x="6706642" y="19648612"/>
              <a:ext cx="1566454" cy="7078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/>
                <a:t>Control</a:t>
              </a:r>
            </a:p>
            <a:p>
              <a:pPr algn="ctr"/>
              <a:r>
                <a:rPr lang="en-GB" sz="2000" b="1"/>
                <a:t>Electronics</a:t>
              </a:r>
            </a:p>
          </p:txBody>
        </p:sp>
        <p:sp>
          <p:nvSpPr>
            <p:cNvPr id="100" name="AutoShape 25"/>
            <p:cNvSpPr>
              <a:spLocks noChangeArrowheads="1"/>
            </p:cNvSpPr>
            <p:nvPr/>
          </p:nvSpPr>
          <p:spPr bwMode="auto">
            <a:xfrm>
              <a:off x="3983422" y="19574005"/>
              <a:ext cx="226800" cy="1453311"/>
            </a:xfrm>
            <a:prstGeom prst="upArrow">
              <a:avLst>
                <a:gd name="adj1" fmla="val 50000"/>
                <a:gd name="adj2" fmla="val 160197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1" name="AutoShape 27"/>
            <p:cNvSpPr>
              <a:spLocks noChangeArrowheads="1"/>
            </p:cNvSpPr>
            <p:nvPr/>
          </p:nvSpPr>
          <p:spPr bwMode="auto">
            <a:xfrm rot="5400000">
              <a:off x="10105526" y="18581757"/>
              <a:ext cx="247690" cy="561031"/>
            </a:xfrm>
            <a:prstGeom prst="upArrow">
              <a:avLst>
                <a:gd name="adj1" fmla="val 50000"/>
                <a:gd name="adj2" fmla="val 56626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" name="AutoShape 28"/>
            <p:cNvSpPr>
              <a:spLocks noChangeArrowheads="1"/>
            </p:cNvSpPr>
            <p:nvPr/>
          </p:nvSpPr>
          <p:spPr bwMode="auto">
            <a:xfrm rot="5400000">
              <a:off x="12582657" y="18121989"/>
              <a:ext cx="200055" cy="1337435"/>
            </a:xfrm>
            <a:prstGeom prst="upArrow">
              <a:avLst>
                <a:gd name="adj1" fmla="val 50000"/>
                <a:gd name="adj2" fmla="val 42742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" name="AutoShape 29"/>
            <p:cNvSpPr>
              <a:spLocks noChangeArrowheads="1"/>
            </p:cNvSpPr>
            <p:nvPr/>
          </p:nvSpPr>
          <p:spPr bwMode="auto">
            <a:xfrm rot="10800000">
              <a:off x="13886877" y="18120318"/>
              <a:ext cx="205911" cy="459568"/>
            </a:xfrm>
            <a:prstGeom prst="upArrow">
              <a:avLst>
                <a:gd name="adj1" fmla="val 50000"/>
                <a:gd name="adj2" fmla="val 55797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" name="AutoShape 30"/>
            <p:cNvSpPr>
              <a:spLocks noChangeArrowheads="1"/>
            </p:cNvSpPr>
            <p:nvPr/>
          </p:nvSpPr>
          <p:spPr bwMode="auto">
            <a:xfrm rot="5400000">
              <a:off x="12424482" y="17101125"/>
              <a:ext cx="220408" cy="1147289"/>
            </a:xfrm>
            <a:prstGeom prst="upArrow">
              <a:avLst>
                <a:gd name="adj1" fmla="val 50000"/>
                <a:gd name="adj2" fmla="val 70652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" name="AutoShape 31"/>
            <p:cNvSpPr>
              <a:spLocks noChangeArrowheads="1"/>
            </p:cNvSpPr>
            <p:nvPr/>
          </p:nvSpPr>
          <p:spPr bwMode="auto">
            <a:xfrm rot="10800000">
              <a:off x="13992462" y="19317363"/>
              <a:ext cx="205910" cy="256642"/>
            </a:xfrm>
            <a:prstGeom prst="upArrow">
              <a:avLst>
                <a:gd name="adj1" fmla="val 50000"/>
                <a:gd name="adj2" fmla="val 3116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" name="AutoShape 32"/>
            <p:cNvSpPr>
              <a:spLocks noChangeArrowheads="1"/>
            </p:cNvSpPr>
            <p:nvPr/>
          </p:nvSpPr>
          <p:spPr bwMode="auto">
            <a:xfrm rot="10800000">
              <a:off x="13992462" y="21298879"/>
              <a:ext cx="205910" cy="256642"/>
            </a:xfrm>
            <a:prstGeom prst="upArrow">
              <a:avLst>
                <a:gd name="adj1" fmla="val 50000"/>
                <a:gd name="adj2" fmla="val 3116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" name="AutoShape 33"/>
            <p:cNvSpPr>
              <a:spLocks noChangeArrowheads="1"/>
            </p:cNvSpPr>
            <p:nvPr/>
          </p:nvSpPr>
          <p:spPr bwMode="auto">
            <a:xfrm rot="10800000">
              <a:off x="13971571" y="24271152"/>
              <a:ext cx="205911" cy="256642"/>
            </a:xfrm>
            <a:prstGeom prst="upArrow">
              <a:avLst>
                <a:gd name="adj1" fmla="val 50000"/>
                <a:gd name="adj2" fmla="val 31159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" name="Line 34"/>
            <p:cNvSpPr>
              <a:spLocks noChangeShapeType="1"/>
            </p:cNvSpPr>
            <p:nvPr/>
          </p:nvSpPr>
          <p:spPr bwMode="auto">
            <a:xfrm flipH="1">
              <a:off x="11557346" y="22807910"/>
              <a:ext cx="2175486" cy="597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Line 35"/>
            <p:cNvSpPr>
              <a:spLocks noChangeShapeType="1"/>
            </p:cNvSpPr>
            <p:nvPr/>
          </p:nvSpPr>
          <p:spPr bwMode="auto">
            <a:xfrm rot="5400000" flipH="1">
              <a:off x="10967684" y="21326200"/>
              <a:ext cx="2967237" cy="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Line 36"/>
            <p:cNvSpPr>
              <a:spLocks noChangeShapeType="1"/>
            </p:cNvSpPr>
            <p:nvPr/>
          </p:nvSpPr>
          <p:spPr bwMode="auto">
            <a:xfrm flipH="1">
              <a:off x="8686535" y="19842584"/>
              <a:ext cx="378248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 flipH="1">
              <a:off x="11268343" y="23698183"/>
              <a:ext cx="2422712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Line 38"/>
            <p:cNvSpPr>
              <a:spLocks noChangeShapeType="1"/>
            </p:cNvSpPr>
            <p:nvPr/>
          </p:nvSpPr>
          <p:spPr bwMode="auto">
            <a:xfrm rot="5400000" flipH="1">
              <a:off x="10432633" y="21913291"/>
              <a:ext cx="3523710" cy="14946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Line 39"/>
            <p:cNvSpPr>
              <a:spLocks noChangeShapeType="1"/>
            </p:cNvSpPr>
            <p:nvPr/>
          </p:nvSpPr>
          <p:spPr bwMode="auto">
            <a:xfrm flipH="1">
              <a:off x="8689518" y="20150399"/>
              <a:ext cx="3515452" cy="8512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Line 40"/>
            <p:cNvSpPr>
              <a:spLocks noChangeShapeType="1"/>
            </p:cNvSpPr>
            <p:nvPr/>
          </p:nvSpPr>
          <p:spPr bwMode="auto">
            <a:xfrm flipH="1">
              <a:off x="9102553" y="24957520"/>
              <a:ext cx="39618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 Box 41"/>
            <p:cNvSpPr txBox="1">
              <a:spLocks noChangeArrowheads="1"/>
            </p:cNvSpPr>
            <p:nvPr/>
          </p:nvSpPr>
          <p:spPr bwMode="auto">
            <a:xfrm>
              <a:off x="11109715" y="24399474"/>
              <a:ext cx="180850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chemeClr val="accent1"/>
                  </a:solidFill>
                </a:rPr>
                <a:t>vacuum probe</a:t>
              </a:r>
            </a:p>
          </p:txBody>
        </p:sp>
        <p:sp>
          <p:nvSpPr>
            <p:cNvPr id="116" name="Line 42"/>
            <p:cNvSpPr>
              <a:spLocks noChangeShapeType="1"/>
            </p:cNvSpPr>
            <p:nvPr/>
          </p:nvSpPr>
          <p:spPr bwMode="auto">
            <a:xfrm rot="5400000" flipH="1">
              <a:off x="7882291" y="22729807"/>
              <a:ext cx="44554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43"/>
            <p:cNvSpPr>
              <a:spLocks noChangeShapeType="1"/>
            </p:cNvSpPr>
            <p:nvPr/>
          </p:nvSpPr>
          <p:spPr bwMode="auto">
            <a:xfrm flipH="1">
              <a:off x="8692503" y="20502096"/>
              <a:ext cx="141749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Line 44"/>
            <p:cNvSpPr>
              <a:spLocks noChangeShapeType="1"/>
            </p:cNvSpPr>
            <p:nvPr/>
          </p:nvSpPr>
          <p:spPr bwMode="auto">
            <a:xfrm flipH="1" flipV="1">
              <a:off x="4043104" y="25500646"/>
              <a:ext cx="9021267" cy="3581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 Box 45"/>
            <p:cNvSpPr txBox="1">
              <a:spLocks noChangeArrowheads="1"/>
            </p:cNvSpPr>
            <p:nvPr/>
          </p:nvSpPr>
          <p:spPr bwMode="auto">
            <a:xfrm>
              <a:off x="11109715" y="25625983"/>
              <a:ext cx="17379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accent1"/>
                  </a:solidFill>
                </a:rPr>
                <a:t>voltage probe</a:t>
              </a:r>
            </a:p>
          </p:txBody>
        </p:sp>
        <p:sp>
          <p:nvSpPr>
            <p:cNvPr id="120" name="Line 46"/>
            <p:cNvSpPr>
              <a:spLocks noChangeShapeType="1"/>
            </p:cNvSpPr>
            <p:nvPr/>
          </p:nvSpPr>
          <p:spPr bwMode="auto">
            <a:xfrm rot="5400000" flipH="1">
              <a:off x="3204542" y="24679987"/>
              <a:ext cx="1677126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Line 49"/>
            <p:cNvSpPr>
              <a:spLocks noChangeShapeType="1"/>
            </p:cNvSpPr>
            <p:nvPr/>
          </p:nvSpPr>
          <p:spPr bwMode="auto">
            <a:xfrm flipH="1">
              <a:off x="4917667" y="20123289"/>
              <a:ext cx="1614633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Line 50"/>
            <p:cNvSpPr>
              <a:spLocks noChangeShapeType="1"/>
            </p:cNvSpPr>
            <p:nvPr/>
          </p:nvSpPr>
          <p:spPr bwMode="auto">
            <a:xfrm rot="5400000" flipH="1">
              <a:off x="4619851" y="19857506"/>
              <a:ext cx="572968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Line 51"/>
            <p:cNvSpPr>
              <a:spLocks noChangeShapeType="1"/>
            </p:cNvSpPr>
            <p:nvPr/>
          </p:nvSpPr>
          <p:spPr bwMode="auto">
            <a:xfrm rot="5400000" flipH="1">
              <a:off x="7330211" y="19417336"/>
              <a:ext cx="426743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Text Box 52"/>
            <p:cNvSpPr txBox="1">
              <a:spLocks noChangeArrowheads="1"/>
            </p:cNvSpPr>
            <p:nvPr/>
          </p:nvSpPr>
          <p:spPr bwMode="auto">
            <a:xfrm>
              <a:off x="6048495" y="20800517"/>
              <a:ext cx="2435115" cy="13339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/>
              <a:r>
                <a:rPr lang="en-GB" sz="2000" b="1"/>
                <a:t>Digital </a:t>
              </a:r>
            </a:p>
            <a:p>
              <a:pPr algn="ctr"/>
              <a:r>
                <a:rPr lang="en-GB" sz="2000" b="1"/>
                <a:t>Oscilloscope</a:t>
              </a:r>
            </a:p>
          </p:txBody>
        </p:sp>
        <p:sp>
          <p:nvSpPr>
            <p:cNvPr id="125" name="Line 53"/>
            <p:cNvSpPr>
              <a:spLocks noChangeShapeType="1"/>
            </p:cNvSpPr>
            <p:nvPr/>
          </p:nvSpPr>
          <p:spPr bwMode="auto">
            <a:xfrm rot="5400000" flipH="1">
              <a:off x="7446596" y="23816061"/>
              <a:ext cx="13936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Line 59"/>
            <p:cNvSpPr>
              <a:spLocks noChangeShapeType="1"/>
            </p:cNvSpPr>
            <p:nvPr/>
          </p:nvSpPr>
          <p:spPr bwMode="auto">
            <a:xfrm flipH="1">
              <a:off x="8564183" y="21239195"/>
              <a:ext cx="1847227" cy="202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Line 60"/>
            <p:cNvSpPr>
              <a:spLocks noChangeShapeType="1"/>
            </p:cNvSpPr>
            <p:nvPr/>
          </p:nvSpPr>
          <p:spPr bwMode="auto">
            <a:xfrm flipH="1">
              <a:off x="8588055" y="21591564"/>
              <a:ext cx="1823353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Line 63"/>
            <p:cNvSpPr>
              <a:spLocks noChangeShapeType="1"/>
            </p:cNvSpPr>
            <p:nvPr/>
          </p:nvSpPr>
          <p:spPr bwMode="auto">
            <a:xfrm rot="5400000" flipH="1">
              <a:off x="6934805" y="22462722"/>
              <a:ext cx="650558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Line 64"/>
            <p:cNvSpPr>
              <a:spLocks noChangeShapeType="1"/>
            </p:cNvSpPr>
            <p:nvPr/>
          </p:nvSpPr>
          <p:spPr bwMode="auto">
            <a:xfrm>
              <a:off x="5075643" y="21594316"/>
              <a:ext cx="2023294" cy="1193684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Line 66"/>
            <p:cNvSpPr>
              <a:spLocks noChangeShapeType="1"/>
            </p:cNvSpPr>
            <p:nvPr/>
          </p:nvSpPr>
          <p:spPr bwMode="auto">
            <a:xfrm rot="5400000" flipH="1">
              <a:off x="9129924" y="23804124"/>
              <a:ext cx="3464667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Line 69"/>
            <p:cNvSpPr>
              <a:spLocks noChangeShapeType="1"/>
            </p:cNvSpPr>
            <p:nvPr/>
          </p:nvSpPr>
          <p:spPr bwMode="auto">
            <a:xfrm flipH="1" flipV="1">
              <a:off x="8614914" y="21862288"/>
              <a:ext cx="1766521" cy="701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Text Box 75"/>
            <p:cNvSpPr txBox="1">
              <a:spLocks noChangeArrowheads="1"/>
            </p:cNvSpPr>
            <p:nvPr/>
          </p:nvSpPr>
          <p:spPr bwMode="auto">
            <a:xfrm>
              <a:off x="2921043" y="17571602"/>
              <a:ext cx="2620136" cy="19218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GB" sz="2000" b="1" dirty="0"/>
                <a:t>Fast ~-30dBm</a:t>
              </a:r>
            </a:p>
            <a:p>
              <a:r>
                <a:rPr lang="en-GB" sz="2000" b="1" dirty="0"/>
                <a:t>attenuator</a:t>
              </a:r>
            </a:p>
            <a:p>
              <a:r>
                <a:rPr lang="en-GB" sz="1800" b="1" dirty="0"/>
                <a:t>(threshold between reflected power peaks)</a:t>
              </a:r>
            </a:p>
          </p:txBody>
        </p:sp>
        <p:sp>
          <p:nvSpPr>
            <p:cNvPr id="133" name="Text Box 76"/>
            <p:cNvSpPr txBox="1">
              <a:spLocks noChangeArrowheads="1"/>
            </p:cNvSpPr>
            <p:nvPr/>
          </p:nvSpPr>
          <p:spPr bwMode="auto">
            <a:xfrm>
              <a:off x="6275295" y="18040122"/>
              <a:ext cx="3610894" cy="11548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en-GB" sz="2000" b="1" dirty="0"/>
                <a:t>Fast Switch</a:t>
              </a:r>
            </a:p>
            <a:p>
              <a:r>
                <a:rPr lang="en-GB" sz="1800" b="1" dirty="0"/>
                <a:t>(</a:t>
              </a:r>
              <a:r>
                <a:rPr lang="en-GB" sz="1800" b="1" dirty="0" err="1"/>
                <a:t>vacc</a:t>
              </a:r>
              <a:r>
                <a:rPr lang="en-GB" sz="1800" b="1" dirty="0"/>
                <a:t> &gt; 6X10^-8 </a:t>
              </a:r>
              <a:r>
                <a:rPr lang="en-GB" sz="1800" b="1" dirty="0" err="1"/>
                <a:t>torr</a:t>
              </a:r>
              <a:r>
                <a:rPr lang="en-GB" sz="1800" b="1" dirty="0"/>
                <a:t> ||</a:t>
              </a:r>
            </a:p>
            <a:p>
              <a:r>
                <a:rPr lang="en-GB" sz="1800" b="1" dirty="0"/>
                <a:t>2 consecutive breakdowns) </a:t>
              </a:r>
            </a:p>
          </p:txBody>
        </p:sp>
        <p:sp>
          <p:nvSpPr>
            <p:cNvPr id="134" name="AutoShape 77"/>
            <p:cNvSpPr>
              <a:spLocks noChangeArrowheads="1"/>
            </p:cNvSpPr>
            <p:nvPr/>
          </p:nvSpPr>
          <p:spPr bwMode="auto">
            <a:xfrm rot="5400000">
              <a:off x="5781409" y="18539976"/>
              <a:ext cx="226800" cy="623699"/>
            </a:xfrm>
            <a:prstGeom prst="upArrow">
              <a:avLst>
                <a:gd name="adj1" fmla="val 50000"/>
                <a:gd name="adj2" fmla="val 6875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5" name="AutoShape 78"/>
            <p:cNvSpPr>
              <a:spLocks noChangeArrowheads="1"/>
            </p:cNvSpPr>
            <p:nvPr/>
          </p:nvSpPr>
          <p:spPr bwMode="auto">
            <a:xfrm rot="16200000" flipH="1">
              <a:off x="9113274" y="16458492"/>
              <a:ext cx="134294" cy="2390351"/>
            </a:xfrm>
            <a:prstGeom prst="upArrow">
              <a:avLst>
                <a:gd name="adj1" fmla="val 50000"/>
                <a:gd name="adj2" fmla="val 307271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6" name="AutoShape 79"/>
            <p:cNvSpPr>
              <a:spLocks noChangeArrowheads="1"/>
            </p:cNvSpPr>
            <p:nvPr/>
          </p:nvSpPr>
          <p:spPr bwMode="auto">
            <a:xfrm rot="10800000">
              <a:off x="8021057" y="17595475"/>
              <a:ext cx="226800" cy="378994"/>
            </a:xfrm>
            <a:prstGeom prst="upArrow">
              <a:avLst>
                <a:gd name="adj1" fmla="val 50000"/>
                <a:gd name="adj2" fmla="val 41776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" name="Line 35"/>
            <p:cNvSpPr>
              <a:spLocks noChangeShapeType="1"/>
            </p:cNvSpPr>
            <p:nvPr/>
          </p:nvSpPr>
          <p:spPr bwMode="auto">
            <a:xfrm rot="5400000" flipH="1">
              <a:off x="11175368" y="22453769"/>
              <a:ext cx="76395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Line 38"/>
            <p:cNvSpPr>
              <a:spLocks noChangeShapeType="1"/>
            </p:cNvSpPr>
            <p:nvPr/>
          </p:nvSpPr>
          <p:spPr bwMode="auto">
            <a:xfrm rot="5400000" flipH="1">
              <a:off x="10455302" y="22884830"/>
              <a:ext cx="1635995" cy="9914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Text Box 9"/>
            <p:cNvSpPr txBox="1">
              <a:spLocks noChangeArrowheads="1"/>
            </p:cNvSpPr>
            <p:nvPr/>
          </p:nvSpPr>
          <p:spPr bwMode="auto">
            <a:xfrm>
              <a:off x="10591534" y="18435017"/>
              <a:ext cx="1293944" cy="7078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 dirty="0"/>
                <a:t>Power </a:t>
              </a:r>
            </a:p>
            <a:p>
              <a:r>
                <a:rPr lang="en-GB" sz="2000" b="1" dirty="0"/>
                <a:t>Amplifier</a:t>
              </a:r>
            </a:p>
          </p:txBody>
        </p:sp>
        <p:sp>
          <p:nvSpPr>
            <p:cNvPr id="140" name="Line 66"/>
            <p:cNvSpPr>
              <a:spLocks noChangeShapeType="1"/>
            </p:cNvSpPr>
            <p:nvPr/>
          </p:nvSpPr>
          <p:spPr bwMode="auto">
            <a:xfrm rot="5400000">
              <a:off x="8377891" y="20981280"/>
              <a:ext cx="1064924" cy="284097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Line 38"/>
            <p:cNvSpPr>
              <a:spLocks noChangeShapeType="1"/>
            </p:cNvSpPr>
            <p:nvPr/>
          </p:nvSpPr>
          <p:spPr bwMode="auto">
            <a:xfrm rot="5400000">
              <a:off x="8346354" y="20694722"/>
              <a:ext cx="1138239" cy="2931926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Rectangle 8"/>
          <p:cNvSpPr/>
          <p:nvPr/>
        </p:nvSpPr>
        <p:spPr>
          <a:xfrm>
            <a:off x="1215013" y="17928151"/>
            <a:ext cx="1415772" cy="687143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NEW SETUP</a:t>
            </a:r>
            <a:endParaRPr lang="en-GB" sz="8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215013" y="8772802"/>
            <a:ext cx="1415772" cy="658770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OLD SETUP</a:t>
            </a:r>
            <a:endParaRPr lang="en-GB" sz="8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550" name="Picture 502" descr="C:\docs\rfCavity\pubs\IPAC11\ACS-Snapsho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908" y="9013659"/>
            <a:ext cx="12691222" cy="152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1" name="Picture 503" descr="C:\docs\rfCavity\pubs\IPAC11\ACS-Snapshot-2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098" y="7529333"/>
            <a:ext cx="13519009" cy="215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3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3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15083</TotalTime>
  <Words>240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PowerPoint Presentation</vt:lpstr>
    </vt:vector>
  </TitlesOfParts>
  <Company>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ak2</dc:creator>
  <cp:lastModifiedBy>fetsuser</cp:lastModifiedBy>
  <cp:revision>123</cp:revision>
  <dcterms:created xsi:type="dcterms:W3CDTF">2004-12-08T12:17:55Z</dcterms:created>
  <dcterms:modified xsi:type="dcterms:W3CDTF">2011-08-30T20:42:17Z</dcterms:modified>
</cp:coreProperties>
</file>