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0" r:id="rId4"/>
    <p:sldId id="271" r:id="rId5"/>
    <p:sldId id="274" r:id="rId6"/>
    <p:sldId id="263" r:id="rId7"/>
    <p:sldId id="264" r:id="rId8"/>
    <p:sldId id="272" r:id="rId9"/>
    <p:sldId id="273" r:id="rId10"/>
    <p:sldId id="276" r:id="rId11"/>
    <p:sldId id="275" r:id="rId12"/>
    <p:sldId id="266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FF"/>
    <a:srgbClr val="0000FF"/>
    <a:srgbClr val="CC0099"/>
    <a:srgbClr val="3FB2CD"/>
    <a:srgbClr val="180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00" y="-66"/>
      </p:cViewPr>
      <p:guideLst>
        <p:guide orient="horz"/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2438400"/>
            <a:ext cx="88392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5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gif"/><Relationship Id="rId18" Type="http://schemas.openxmlformats.org/officeDocument/2006/relationships/image" Target="../media/image13.jpeg"/><Relationship Id="rId3" Type="http://schemas.openxmlformats.org/officeDocument/2006/relationships/theme" Target="../theme/theme1.xml"/><Relationship Id="rId21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openxmlformats.org/officeDocument/2006/relationships/image" Target="../media/image7.jpe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5" Type="http://schemas.openxmlformats.org/officeDocument/2006/relationships/image" Target="../media/image10.png"/><Relationship Id="rId10" Type="http://schemas.openxmlformats.org/officeDocument/2006/relationships/image" Target="../media/image1.png"/><Relationship Id="rId19" Type="http://schemas.openxmlformats.org/officeDocument/2006/relationships/image" Target="../media/image14.jpeg"/><Relationship Id="rId4" Type="http://schemas.openxmlformats.org/officeDocument/2006/relationships/vmlDrawing" Target="../drawings/vmlDrawing1.v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0000FF">
                <a:alpha val="50000"/>
              </a:srgbClr>
            </a:gs>
            <a:gs pos="99000">
              <a:srgbClr val="0000FF">
                <a:alpha val="85000"/>
              </a:srgb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95422" y="68394"/>
            <a:ext cx="8940981" cy="338554"/>
          </a:xfrm>
          <a:prstGeom prst="rect">
            <a:avLst/>
          </a:prstGeom>
          <a:ln w="25400" cap="rnd">
            <a:solidFill>
              <a:srgbClr val="CC0099"/>
            </a:solidFill>
          </a:ln>
          <a:effectLst>
            <a:glow rad="50800">
              <a:srgbClr val="7030A0"/>
            </a:glow>
          </a:effectLst>
        </p:spPr>
        <p:txBody>
          <a:bodyPr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 kern="12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Status of the PRISM FFAG Design for the Next Generation Muon-to-Electron Conversion Experiment</a:t>
            </a:r>
            <a:endParaRPr lang="en-US" sz="1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C:\docs\prism\pics\prism-logo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0" y="503694"/>
            <a:ext cx="742778" cy="8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 userDrawn="1"/>
        </p:nvGrpSpPr>
        <p:grpSpPr>
          <a:xfrm>
            <a:off x="7391400" y="491514"/>
            <a:ext cx="1628322" cy="1654509"/>
            <a:chOff x="7435213" y="1471645"/>
            <a:chExt cx="1628322" cy="1654509"/>
          </a:xfrm>
        </p:grpSpPr>
        <p:pic>
          <p:nvPicPr>
            <p:cNvPr id="17" name="Picture 55" descr="IMP_ML_2CS_PS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3817" y="1787797"/>
              <a:ext cx="642137" cy="189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63" descr="Osaka-logo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216" y="2408559"/>
              <a:ext cx="909633" cy="134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84" descr="keklogo-c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867" y="2044505"/>
              <a:ext cx="321243" cy="203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0" name="Object 58"/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3511076336"/>
                </p:ext>
              </p:extLst>
            </p:nvPr>
          </p:nvGraphicFramePr>
          <p:xfrm>
            <a:off x="7435213" y="1471645"/>
            <a:ext cx="485993" cy="202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Photo Editor Photo" r:id="rId9" imgW="10847619" imgH="4525007" progId="MSPhotoEd.3">
                    <p:embed/>
                  </p:oleObj>
                </mc:Choice>
                <mc:Fallback>
                  <p:oleObj name="Photo Editor Photo" r:id="rId9" imgW="10847619" imgH="452500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35213" y="1471645"/>
                          <a:ext cx="485993" cy="2026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Picture 61" descr="FermiLogo2"/>
            <p:cNvPicPr>
              <a:picLocks noChangeAspect="1" noChangeArrowheads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318" y="1802375"/>
              <a:ext cx="847809" cy="160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07" descr="C:\docs\IDS\Collaborators\Logos\STFC-logo.jpg"/>
            <p:cNvPicPr>
              <a:picLocks noChangeAspect="1" noChangeArrowheads="1"/>
            </p:cNvPicPr>
            <p:nvPr userDrawn="1"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" t="18113" r="6192" b="11835"/>
            <a:stretch/>
          </p:blipFill>
          <p:spPr bwMode="auto">
            <a:xfrm>
              <a:off x="8421889" y="2390009"/>
              <a:ext cx="605702" cy="17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docs\IDS\Collaborators\Logos\Oxford-logo.gif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2057" y="2856578"/>
              <a:ext cx="227352" cy="269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docs\IDS\Collaborators\Logos\kurri-logo-cropped.jpg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4345" y="2059803"/>
              <a:ext cx="729087" cy="1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85" descr="logo-ucl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1" t="24420" r="13832"/>
            <a:stretch>
              <a:fillRect/>
            </a:stretch>
          </p:blipFill>
          <p:spPr bwMode="auto">
            <a:xfrm>
              <a:off x="8083119" y="2624363"/>
              <a:ext cx="574928" cy="179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88" descr="TRIUMF_logo"/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216" y="2626837"/>
              <a:ext cx="561008" cy="174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docs\pics\Logos\Liverpool-logo.png"/>
            <p:cNvPicPr>
              <a:picLocks noChangeAspect="1" noChangeArrowheads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3" t="21574" r="9934" b="23665"/>
            <a:stretch/>
          </p:blipFill>
          <p:spPr bwMode="auto">
            <a:xfrm>
              <a:off x="7475714" y="2928850"/>
              <a:ext cx="710462" cy="1973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33" name="Picture 9" descr="C:\docs\pics\Logos\Manchester_logo.jpg"/>
            <p:cNvPicPr>
              <a:picLocks noChangeAspect="1" noChangeArrowheads="1"/>
            </p:cNvPicPr>
            <p:nvPr userDrawn="1"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23"/>
            <a:stretch/>
          </p:blipFill>
          <p:spPr bwMode="auto">
            <a:xfrm>
              <a:off x="8535906" y="2064403"/>
              <a:ext cx="527629" cy="16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docs\pics\Logos\Cockcroft_logo.jpg"/>
            <p:cNvPicPr>
              <a:picLocks noChangeAspect="1" noChangeArrowheads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6407" y="1479536"/>
              <a:ext cx="330443" cy="18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docs\IDS\Collaborators\Logos\BNL-logo.png"/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576" y="1483451"/>
              <a:ext cx="476462" cy="179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 userDrawn="1"/>
        </p:nvSpPr>
        <p:spPr>
          <a:xfrm>
            <a:off x="990600" y="441573"/>
            <a:ext cx="67456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PRISM Task Force continues to study high intensity and high quality muon beams needed for next generation lepton flavour violation experiments.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PRISM experiment requires RF phase rotation</a:t>
            </a:r>
            <a:r>
              <a:rPr lang="en-GB" sz="11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to produce an intense muon beam with a  small energy spread.</a:t>
            </a:r>
          </a:p>
          <a:p>
            <a:pPr marL="36830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 6-cell scaling</a:t>
            </a:r>
            <a:r>
              <a:rPr lang="en-GB" sz="11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FFAG was built at Osaka University to demonstrate phase rotation with an FFAG.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This poster summarizes the current status of the PRISM design being</a:t>
            </a:r>
            <a:r>
              <a:rPr lang="en-GB" sz="11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studied</a:t>
            </a: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by the Task Force.</a:t>
            </a:r>
          </a:p>
          <a:p>
            <a:pPr marL="368300" indent="-171450">
              <a:buFont typeface="Arial" pitchFamily="34" charset="0"/>
              <a:buChar char="•"/>
            </a:pP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Various designs for the PRISM FFAG ring are discussed and their performance compared to the baseline.</a:t>
            </a:r>
          </a:p>
          <a:p>
            <a:pPr marL="368300" indent="-171450">
              <a:buFont typeface="Arial" pitchFamily="34" charset="0"/>
              <a:buChar char="•"/>
            </a:pP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injection/extraction systems.</a:t>
            </a:r>
          </a:p>
          <a:p>
            <a:pPr marL="368300" indent="-171450">
              <a:buFont typeface="Arial" pitchFamily="34" charset="0"/>
              <a:buChar char="•"/>
            </a:pP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matching to the solenoid channels upstream and downstream of the FFAG ring.</a:t>
            </a:r>
          </a:p>
          <a:p>
            <a:pPr marL="368300" indent="-171450">
              <a:buFont typeface="Arial" pitchFamily="34" charset="0"/>
              <a:buChar char="•"/>
            </a:pP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Technological solutions</a:t>
            </a:r>
            <a:r>
              <a:rPr lang="en-GB" sz="11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11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for the construction of the PRISM system.</a:t>
            </a:r>
            <a:endParaRPr lang="en-GB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" name="Picture 4" descr="C:\docs\prism\pics\prismconcept-2012-v2.png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0" y="1428428"/>
            <a:ext cx="895678" cy="6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wm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952500" y="2133600"/>
            <a:ext cx="723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Muon to Electron Conversion</a:t>
            </a:r>
            <a:endParaRPr lang="en-GB" dirty="0">
              <a:latin typeface="BankGothic Md BT" pitchFamily="34" charset="0"/>
            </a:endParaRPr>
          </a:p>
        </p:txBody>
      </p:sp>
      <p:pic>
        <p:nvPicPr>
          <p:cNvPr id="17" name="prism-experim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9000" y="2667000"/>
            <a:ext cx="5455920" cy="4091940"/>
          </a:xfrm>
          <a:prstGeom prst="rect">
            <a:avLst/>
          </a:prstGeom>
        </p:spPr>
      </p:pic>
      <p:pic>
        <p:nvPicPr>
          <p:cNvPr id="2" name="muec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32" y="32766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000"/>
    </mc:Choice>
    <mc:Fallback xmlns="">
      <p:transition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Alternative Front-End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7804" y="2583120"/>
            <a:ext cx="8705196" cy="1926681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Capture forward going particles.</a:t>
            </a:r>
          </a:p>
          <a:p>
            <a:pPr lvl="1">
              <a:buFont typeface="Wingdings" pitchFamily="2" charset="2"/>
              <a:buChar char="ü"/>
            </a:pP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smtClean="0"/>
              <a:t>Increased particle rate.</a:t>
            </a:r>
          </a:p>
          <a:p>
            <a:pPr lvl="1">
              <a:buFont typeface="Wingdings" pitchFamily="2" charset="2"/>
              <a:buChar char="û"/>
            </a:pP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/>
              <a:t>Higher momentum particles can lead to more backgrounds.</a:t>
            </a:r>
          </a:p>
          <a:p>
            <a:pPr>
              <a:buFont typeface="Symath" pitchFamily="2" charset="0"/>
              <a:buChar char="Y"/>
            </a:pPr>
            <a:r>
              <a:rPr lang="en-GB" sz="2800" dirty="0" smtClean="0"/>
              <a:t>Use a cooling channel like in the Neutrino Factory.</a:t>
            </a:r>
          </a:p>
        </p:txBody>
      </p:sp>
      <p:pic>
        <p:nvPicPr>
          <p:cNvPr id="6" name="Picture 5" descr="transm_noCut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4459747"/>
            <a:ext cx="3289208" cy="2230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6485" y="5595743"/>
            <a:ext cx="155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Transmission </a:t>
            </a:r>
            <a:r>
              <a:rPr lang="en-GB" dirty="0" err="1" smtClean="0"/>
              <a:t>vs</a:t>
            </a:r>
            <a:r>
              <a:rPr lang="en-GB" dirty="0" smtClean="0"/>
              <a:t> z (mm)</a:t>
            </a:r>
            <a:endParaRPr lang="el-GR" baseline="-25000" dirty="0"/>
          </a:p>
        </p:txBody>
      </p:sp>
      <p:pic>
        <p:nvPicPr>
          <p:cNvPr id="9" name="Picture 8" descr="energ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4458370"/>
            <a:ext cx="3124200" cy="22472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3014" y="5791200"/>
            <a:ext cx="148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Energy (</a:t>
            </a:r>
            <a:r>
              <a:rPr lang="en-GB" dirty="0" err="1" smtClean="0"/>
              <a:t>MeV</a:t>
            </a:r>
            <a:r>
              <a:rPr lang="en-GB" dirty="0" smtClean="0"/>
              <a:t>) </a:t>
            </a:r>
            <a:r>
              <a:rPr lang="en-GB" dirty="0" err="1" smtClean="0"/>
              <a:t>vs</a:t>
            </a:r>
            <a:r>
              <a:rPr lang="en-GB" dirty="0" smtClean="0"/>
              <a:t> z (mm)</a:t>
            </a:r>
            <a:endParaRPr lang="el-GR" baseline="-25000" dirty="0"/>
          </a:p>
        </p:txBody>
      </p:sp>
      <p:sp>
        <p:nvSpPr>
          <p:cNvPr id="2" name="Rectangle 1"/>
          <p:cNvSpPr/>
          <p:nvPr/>
        </p:nvSpPr>
        <p:spPr>
          <a:xfrm>
            <a:off x="200859" y="5087912"/>
            <a:ext cx="2146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Bucked coil </a:t>
            </a:r>
          </a:p>
          <a:p>
            <a:r>
              <a:rPr lang="en-GB" sz="2400" dirty="0"/>
              <a:t>cooling lattice.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7059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Alternative Ring Designs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200" y="2743200"/>
            <a:ext cx="5486400" cy="198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Investigate rings that could have larger dynamical acceptance.</a:t>
            </a:r>
          </a:p>
          <a:p>
            <a:r>
              <a:rPr lang="en-GB" sz="2800" dirty="0" smtClean="0"/>
              <a:t>Investigate rings that could have easier injection/extraction.</a:t>
            </a:r>
          </a:p>
          <a:p>
            <a:endParaRPr lang="en-GB" sz="1600" dirty="0" smtClean="0"/>
          </a:p>
          <a:p>
            <a:pPr lvl="3"/>
            <a:endParaRPr lang="en-GB" sz="1600" dirty="0" smtClean="0"/>
          </a:p>
          <a:p>
            <a:endParaRPr lang="en-GB" sz="28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743200"/>
            <a:ext cx="1715285" cy="1676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32121" y="4367778"/>
            <a:ext cx="12550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dirty="0"/>
              <a:t>Scaling Superperiodic</a:t>
            </a:r>
          </a:p>
        </p:txBody>
      </p:sp>
      <p:pic>
        <p:nvPicPr>
          <p:cNvPr id="9" name="Picture 5" descr="PrismTau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7432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PrismNSAd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724400"/>
            <a:ext cx="1860155" cy="186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471410" y="4461301"/>
            <a:ext cx="1048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 dirty="0"/>
              <a:t>Non-Scaling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501313" y="6503908"/>
            <a:ext cx="21984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/>
              <a:t>Advanced NS-FFAG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724400"/>
            <a:ext cx="3363914" cy="163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31825" y="6324600"/>
            <a:ext cx="264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/>
              <a:t>Advanced scaling FFAG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4900962"/>
            <a:ext cx="2910840" cy="165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32562" y="6503908"/>
            <a:ext cx="2525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/>
              <a:t>Egg-shaped scaling FFAG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637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Alternative Ring Designs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200" y="2743200"/>
            <a:ext cx="5486400" cy="198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Investigate rings that could have larger dynamical acceptance.</a:t>
            </a:r>
          </a:p>
          <a:p>
            <a:r>
              <a:rPr lang="en-GB" sz="2800" dirty="0" smtClean="0"/>
              <a:t>Investigate rings that could have easier injection/extraction.</a:t>
            </a:r>
          </a:p>
          <a:p>
            <a:pPr marL="0" indent="0">
              <a:buNone/>
            </a:pPr>
            <a:r>
              <a:rPr lang="en-GB" sz="2800" dirty="0" smtClean="0">
                <a:sym typeface="Wingdings" pitchFamily="2" charset="2"/>
              </a:rPr>
              <a:t> </a:t>
            </a:r>
            <a:r>
              <a:rPr lang="en-GB" sz="2800" dirty="0" smtClean="0"/>
              <a:t>Promising FDF scaling triplet design.</a:t>
            </a:r>
          </a:p>
          <a:p>
            <a:endParaRPr lang="en-GB" sz="1600" dirty="0" smtClean="0"/>
          </a:p>
          <a:p>
            <a:pPr lvl="3"/>
            <a:endParaRPr lang="en-GB" sz="1600" dirty="0" smtClean="0"/>
          </a:p>
          <a:p>
            <a:endParaRPr lang="en-GB" sz="2800" dirty="0" smtClean="0"/>
          </a:p>
        </p:txBody>
      </p:sp>
      <p:pic>
        <p:nvPicPr>
          <p:cNvPr id="4098" name="Picture 2" descr="PRISMNewF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81845"/>
            <a:ext cx="3810000" cy="235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5334000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Dynamical acceptance of the new FDF scaling FFAG ring for PRISM in horizontal (black) and vertical (red) planes respectively. Horizontal position is presented subtracting the mean </a:t>
            </a:r>
            <a:r>
              <a:rPr lang="en-GB" dirty="0"/>
              <a:t>closed</a:t>
            </a:r>
            <a:r>
              <a:rPr lang="en-GB" sz="1600" dirty="0"/>
              <a:t> orbit.</a:t>
            </a:r>
          </a:p>
        </p:txBody>
      </p:sp>
    </p:spTree>
    <p:extLst>
      <p:ext uri="{BB962C8B-B14F-4D97-AF65-F5344CB8AC3E}">
        <p14:creationId xmlns:p14="http://schemas.microsoft.com/office/powerpoint/2010/main" val="128020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Summary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65760" y="2743200"/>
            <a:ext cx="8549640" cy="3810274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pl-PL" sz="2000" dirty="0"/>
              <a:t>PRISM/PRIME aims to probe cLFV with </a:t>
            </a:r>
            <a:r>
              <a:rPr lang="pl-PL" sz="2000" dirty="0" smtClean="0"/>
              <a:t>unprecedented</a:t>
            </a:r>
            <a:r>
              <a:rPr lang="en-GB" sz="2000" dirty="0" smtClean="0"/>
              <a:t> sensitivity</a:t>
            </a:r>
            <a:r>
              <a:rPr lang="pl-PL" sz="2000" dirty="0" smtClean="0"/>
              <a:t> </a:t>
            </a:r>
            <a:r>
              <a:rPr lang="pl-PL" sz="2000" dirty="0"/>
              <a:t>(</a:t>
            </a:r>
            <a:r>
              <a:rPr lang="en-GB" sz="2000" dirty="0"/>
              <a:t>single event - 3×</a:t>
            </a:r>
            <a:r>
              <a:rPr lang="pl-PL" sz="2000" dirty="0"/>
              <a:t>10</a:t>
            </a:r>
            <a:r>
              <a:rPr lang="pl-PL" sz="2000" baseline="30000" dirty="0"/>
              <a:t>-1</a:t>
            </a:r>
            <a:r>
              <a:rPr lang="en-GB" sz="2000" baseline="30000" dirty="0"/>
              <a:t>9</a:t>
            </a:r>
            <a:r>
              <a:rPr lang="pl-PL" sz="2000" dirty="0"/>
              <a:t>).</a:t>
            </a:r>
          </a:p>
          <a:p>
            <a:pPr>
              <a:buFontTx/>
              <a:buChar char="•"/>
            </a:pPr>
            <a:r>
              <a:rPr lang="en-GB" sz="2000" dirty="0" smtClean="0"/>
              <a:t>M</a:t>
            </a:r>
            <a:r>
              <a:rPr lang="pl-PL" sz="2000" dirty="0" smtClean="0"/>
              <a:t>any </a:t>
            </a:r>
            <a:r>
              <a:rPr lang="pl-PL" sz="2000" dirty="0"/>
              <a:t>aspects </a:t>
            </a:r>
            <a:r>
              <a:rPr lang="en-GB" sz="2000" dirty="0" smtClean="0"/>
              <a:t>of t</a:t>
            </a:r>
            <a:r>
              <a:rPr lang="pl-PL" sz="2000" dirty="0" smtClean="0"/>
              <a:t>he </a:t>
            </a:r>
            <a:r>
              <a:rPr lang="pl-PL" sz="2000" dirty="0"/>
              <a:t>reference design was proven </a:t>
            </a:r>
            <a:r>
              <a:rPr lang="pl-PL" sz="2000" dirty="0" smtClean="0"/>
              <a:t>(</a:t>
            </a:r>
            <a:r>
              <a:rPr lang="en-GB" sz="2000" dirty="0" smtClean="0"/>
              <a:t>e.g. </a:t>
            </a:r>
            <a:r>
              <a:rPr lang="pl-PL" sz="2000" dirty="0" smtClean="0"/>
              <a:t>phase </a:t>
            </a:r>
            <a:r>
              <a:rPr lang="pl-PL" sz="2000" dirty="0"/>
              <a:t>rotation, magnet design, RF system, etc.) </a:t>
            </a:r>
            <a:r>
              <a:rPr lang="en-GB" sz="2000" dirty="0" smtClean="0"/>
              <a:t>by the </a:t>
            </a:r>
            <a:r>
              <a:rPr lang="pl-PL" sz="2000" dirty="0" smtClean="0"/>
              <a:t>accelerator </a:t>
            </a:r>
            <a:r>
              <a:rPr lang="pl-PL" sz="2000" dirty="0"/>
              <a:t>R&amp;D at RCNP, Osaka University.</a:t>
            </a:r>
          </a:p>
          <a:p>
            <a:pPr>
              <a:buFontTx/>
              <a:buChar char="•"/>
            </a:pPr>
            <a:r>
              <a:rPr lang="en-GB" sz="2000" dirty="0" smtClean="0"/>
              <a:t>The </a:t>
            </a:r>
            <a:r>
              <a:rPr lang="pl-PL" sz="2000" dirty="0" smtClean="0"/>
              <a:t>PRISM </a:t>
            </a:r>
            <a:r>
              <a:rPr lang="pl-PL" sz="2000" dirty="0"/>
              <a:t>Task Force continues  </a:t>
            </a:r>
            <a:r>
              <a:rPr lang="pl-PL" sz="2000" dirty="0" smtClean="0"/>
              <a:t>t</a:t>
            </a:r>
            <a:r>
              <a:rPr lang="en-GB" sz="2000" dirty="0" smtClean="0"/>
              <a:t>o</a:t>
            </a:r>
            <a:r>
              <a:rPr lang="pl-PL" sz="2000" dirty="0" smtClean="0"/>
              <a:t> address</a:t>
            </a:r>
            <a:r>
              <a:rPr lang="en-GB" sz="2000" dirty="0" smtClean="0"/>
              <a:t> </a:t>
            </a:r>
            <a:r>
              <a:rPr lang="en-GB" sz="2000" dirty="0"/>
              <a:t>the remaining feasibility issues.</a:t>
            </a:r>
          </a:p>
          <a:p>
            <a:r>
              <a:rPr lang="en-GB" sz="2000" dirty="0" smtClean="0"/>
              <a:t>The </a:t>
            </a:r>
            <a:r>
              <a:rPr lang="en-GB" sz="2000" dirty="0"/>
              <a:t>PRISM Task Force aims to demonstrate the feasibility </a:t>
            </a:r>
            <a:r>
              <a:rPr lang="en-GB" sz="2000" dirty="0" smtClean="0"/>
              <a:t>via a Conceptual </a:t>
            </a:r>
            <a:r>
              <a:rPr lang="en-GB" sz="2000" dirty="0"/>
              <a:t>Design </a:t>
            </a:r>
            <a:r>
              <a:rPr lang="en-GB" sz="2000" dirty="0" smtClean="0"/>
              <a:t>Report, to </a:t>
            </a:r>
            <a:r>
              <a:rPr lang="en-GB" sz="2000" dirty="0"/>
              <a:t>be published next </a:t>
            </a:r>
            <a:r>
              <a:rPr lang="en-GB" sz="2000" dirty="0" smtClean="0"/>
              <a:t>year.</a:t>
            </a:r>
            <a:endParaRPr lang="pl-PL" sz="2000" dirty="0"/>
          </a:p>
          <a:p>
            <a:r>
              <a:rPr lang="en-GB" sz="2000" dirty="0" smtClean="0"/>
              <a:t>Please take a look at other PRISM posters:</a:t>
            </a:r>
          </a:p>
          <a:p>
            <a:pPr lvl="1"/>
            <a:r>
              <a:rPr lang="en-GB" sz="1800" b="1" dirty="0" smtClean="0"/>
              <a:t>MOPPC032</a:t>
            </a:r>
            <a:r>
              <a:rPr lang="en-GB" sz="1800" dirty="0" smtClean="0"/>
              <a:t>  </a:t>
            </a:r>
            <a:r>
              <a:rPr lang="en-GB" sz="1800" dirty="0"/>
              <a:t>Injection and Broadband Matching for the PRISM Muon </a:t>
            </a:r>
            <a:r>
              <a:rPr lang="en-GB" sz="1800" dirty="0" smtClean="0"/>
              <a:t>FFAG.</a:t>
            </a:r>
            <a:endParaRPr lang="en-GB" sz="1200" dirty="0" smtClean="0"/>
          </a:p>
          <a:p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4455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Demonstration Experiment at Osaka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" y="2667000"/>
            <a:ext cx="4559300" cy="2031325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en-GB" sz="1800" dirty="0" smtClean="0"/>
              <a:t>Original design </a:t>
            </a:r>
            <a:r>
              <a:rPr lang="en-GB" dirty="0" smtClean="0"/>
              <a:t>uses 10 cells. Demonstration experiment used 6 cells.</a:t>
            </a:r>
            <a:endParaRPr lang="en-GB" sz="1800" dirty="0" smtClean="0"/>
          </a:p>
          <a:p>
            <a:pPr marL="342900" indent="-342900">
              <a:buFontTx/>
              <a:buChar char="•"/>
            </a:pPr>
            <a:r>
              <a:rPr lang="en-GB" sz="1800" dirty="0" smtClean="0"/>
              <a:t>Use </a:t>
            </a:r>
            <a:r>
              <a:rPr lang="en-GB" sz="1800" baseline="30000" dirty="0"/>
              <a:t>241</a:t>
            </a:r>
            <a:r>
              <a:rPr lang="en-GB" sz="1800" dirty="0"/>
              <a:t>Am alpha source (200 MeV/c degraded to 100 MeV/c with Al foil).</a:t>
            </a:r>
          </a:p>
          <a:p>
            <a:pPr marL="342900" indent="-342900">
              <a:buFontTx/>
              <a:buChar char="•"/>
            </a:pPr>
            <a:r>
              <a:rPr lang="en-GB" sz="1800" dirty="0"/>
              <a:t>Can locate position and angle of source.</a:t>
            </a:r>
          </a:p>
          <a:p>
            <a:pPr marL="342900" indent="-342900">
              <a:buFontTx/>
              <a:buChar char="•"/>
            </a:pPr>
            <a:r>
              <a:rPr lang="en-GB" sz="1800" dirty="0"/>
              <a:t>Study closed orbits, dynamic aperture and tune.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82779"/>
            <a:ext cx="4191000" cy="37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10970"/>
              </p:ext>
            </p:extLst>
          </p:nvPr>
        </p:nvGraphicFramePr>
        <p:xfrm>
          <a:off x="284163" y="4770120"/>
          <a:ext cx="4440237" cy="1828800"/>
        </p:xfrm>
        <a:graphic>
          <a:graphicData uri="http://schemas.openxmlformats.org/drawingml/2006/table">
            <a:tbl>
              <a:tblPr/>
              <a:tblGrid>
                <a:gridCol w="2116874"/>
                <a:gridCol w="1173566"/>
                <a:gridCol w="1149797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10-cell 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6-cell 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Particle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muon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alpha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Momentum (MeV/c)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Radius (m)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6.5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Number of cavities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Number of field clamps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5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Demonstration Experiment at Osaka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60701" y="2968625"/>
            <a:ext cx="3349625" cy="137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99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High fields at low frequencies.</a:t>
            </a:r>
          </a:p>
          <a:p>
            <a:r>
              <a:rPr lang="en-GB" sz="1800" dirty="0" smtClean="0"/>
              <a:t>Wide band operation (low Q).</a:t>
            </a:r>
          </a:p>
          <a:p>
            <a:r>
              <a:rPr lang="en-GB" sz="1800" dirty="0" smtClean="0"/>
              <a:t>Core made of magnetic alloy ribbon.</a:t>
            </a:r>
            <a:endParaRPr lang="en-GB" sz="18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r="10446"/>
          <a:stretch>
            <a:fillRect/>
          </a:stretch>
        </p:blipFill>
        <p:spPr bwMode="auto">
          <a:xfrm>
            <a:off x="60434" y="2944812"/>
            <a:ext cx="2951162" cy="383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311244"/>
              </p:ext>
            </p:extLst>
          </p:nvPr>
        </p:nvGraphicFramePr>
        <p:xfrm>
          <a:off x="3048000" y="4750981"/>
          <a:ext cx="2584449" cy="1524000"/>
        </p:xfrm>
        <a:graphic>
          <a:graphicData uri="http://schemas.openxmlformats.org/drawingml/2006/table">
            <a:tbl>
              <a:tblPr/>
              <a:tblGrid>
                <a:gridCol w="1585628"/>
                <a:gridCol w="998821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Cores per cavity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Shunt Impedance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400 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RF frequency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2.1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Field Gradient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100 kV/m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Duty Factor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0.3%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227806" y="2638098"/>
            <a:ext cx="23950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dirty="0"/>
              <a:t>PRISM Prototype Cavity</a:t>
            </a:r>
          </a:p>
        </p:txBody>
      </p:sp>
      <p:grpSp>
        <p:nvGrpSpPr>
          <p:cNvPr id="12" name="Group 50"/>
          <p:cNvGrpSpPr>
            <a:grpSpLocks/>
          </p:cNvGrpSpPr>
          <p:nvPr/>
        </p:nvGrpSpPr>
        <p:grpSpPr bwMode="auto">
          <a:xfrm>
            <a:off x="6399214" y="2689225"/>
            <a:ext cx="2636838" cy="1958975"/>
            <a:chOff x="3644" y="2634"/>
            <a:chExt cx="1661" cy="1234"/>
          </a:xfrm>
        </p:grpSpPr>
        <p:sp>
          <p:nvSpPr>
            <p:cNvPr id="13" name="Text Box 42"/>
            <p:cNvSpPr txBox="1">
              <a:spLocks noChangeArrowheads="1"/>
            </p:cNvSpPr>
            <p:nvPr/>
          </p:nvSpPr>
          <p:spPr bwMode="auto">
            <a:xfrm>
              <a:off x="3813" y="3676"/>
              <a:ext cx="14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534988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400"/>
                <a:t>Sawtooth Approximation</a:t>
              </a:r>
              <a:endParaRPr lang="en-US" sz="1400" baseline="-25000">
                <a:latin typeface="Symath" pitchFamily="2" charset="0"/>
                <a:cs typeface="Symath" pitchFamily="2" charset="0"/>
              </a:endParaRPr>
            </a:p>
          </p:txBody>
        </p:sp>
        <p:grpSp>
          <p:nvGrpSpPr>
            <p:cNvPr id="14" name="Group 46"/>
            <p:cNvGrpSpPr>
              <a:grpSpLocks/>
            </p:cNvGrpSpPr>
            <p:nvPr/>
          </p:nvGrpSpPr>
          <p:grpSpPr bwMode="auto">
            <a:xfrm>
              <a:off x="3644" y="2634"/>
              <a:ext cx="1661" cy="1054"/>
              <a:chOff x="3644" y="2634"/>
              <a:chExt cx="1661" cy="1054"/>
            </a:xfrm>
          </p:grpSpPr>
          <p:pic>
            <p:nvPicPr>
              <p:cNvPr id="15" name="Picture 4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5"/>
              <a:stretch>
                <a:fillRect/>
              </a:stretch>
            </p:blipFill>
            <p:spPr bwMode="auto">
              <a:xfrm>
                <a:off x="3651" y="2634"/>
                <a:ext cx="1652" cy="10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 Box 43"/>
              <p:cNvSpPr txBox="1">
                <a:spLocks noChangeArrowheads="1"/>
              </p:cNvSpPr>
              <p:nvPr/>
            </p:nvSpPr>
            <p:spPr bwMode="auto">
              <a:xfrm>
                <a:off x="3644" y="2736"/>
                <a:ext cx="198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000"/>
                  <a:t>kV</a:t>
                </a:r>
              </a:p>
            </p:txBody>
          </p:sp>
          <p:sp>
            <p:nvSpPr>
              <p:cNvPr id="17" name="Text Box 44"/>
              <p:cNvSpPr txBox="1">
                <a:spLocks noChangeArrowheads="1"/>
              </p:cNvSpPr>
              <p:nvPr/>
            </p:nvSpPr>
            <p:spPr bwMode="auto">
              <a:xfrm>
                <a:off x="5040" y="3533"/>
                <a:ext cx="265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000"/>
                  <a:t>nsec</a:t>
                </a:r>
              </a:p>
            </p:txBody>
          </p:sp>
        </p:grpSp>
      </p:grpSp>
      <p:grpSp>
        <p:nvGrpSpPr>
          <p:cNvPr id="18" name="Group 56"/>
          <p:cNvGrpSpPr>
            <a:grpSpLocks/>
          </p:cNvGrpSpPr>
          <p:nvPr/>
        </p:nvGrpSpPr>
        <p:grpSpPr bwMode="auto">
          <a:xfrm>
            <a:off x="5701864" y="4648200"/>
            <a:ext cx="3371872" cy="1912144"/>
            <a:chOff x="2562" y="2364"/>
            <a:chExt cx="2698" cy="1530"/>
          </a:xfrm>
        </p:grpSpPr>
        <p:pic>
          <p:nvPicPr>
            <p:cNvPr id="19" name="コンテンツ プレースホルダ 12" descr="prism_cor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85" b="10098"/>
            <a:stretch>
              <a:fillRect/>
            </a:stretch>
          </p:blipFill>
          <p:spPr bwMode="auto">
            <a:xfrm>
              <a:off x="2562" y="2364"/>
              <a:ext cx="2698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2771" y="3227"/>
              <a:ext cx="4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chemeClr val="accent1"/>
                  </a:solidFill>
                </a:rPr>
                <a:t>1.7m</a:t>
              </a:r>
            </a:p>
          </p:txBody>
        </p:sp>
        <p:sp>
          <p:nvSpPr>
            <p:cNvPr id="21" name="Line 51"/>
            <p:cNvSpPr>
              <a:spLocks noChangeShapeType="1"/>
            </p:cNvSpPr>
            <p:nvPr/>
          </p:nvSpPr>
          <p:spPr bwMode="auto">
            <a:xfrm flipV="1">
              <a:off x="2902" y="2521"/>
              <a:ext cx="1833" cy="101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 Box 52"/>
            <p:cNvSpPr txBox="1">
              <a:spLocks noChangeArrowheads="1"/>
            </p:cNvSpPr>
            <p:nvPr/>
          </p:nvSpPr>
          <p:spPr bwMode="auto">
            <a:xfrm>
              <a:off x="4436" y="2850"/>
              <a:ext cx="4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chemeClr val="accent1"/>
                  </a:solidFill>
                </a:rPr>
                <a:t>1.0m</a:t>
              </a:r>
            </a:p>
          </p:txBody>
        </p:sp>
        <p:sp>
          <p:nvSpPr>
            <p:cNvPr id="23" name="Line 53"/>
            <p:cNvSpPr>
              <a:spLocks noChangeShapeType="1"/>
            </p:cNvSpPr>
            <p:nvPr/>
          </p:nvSpPr>
          <p:spPr bwMode="auto">
            <a:xfrm>
              <a:off x="3621" y="2716"/>
              <a:ext cx="1153" cy="416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54"/>
            <p:cNvSpPr>
              <a:spLocks noChangeShapeType="1"/>
            </p:cNvSpPr>
            <p:nvPr/>
          </p:nvSpPr>
          <p:spPr bwMode="auto">
            <a:xfrm flipV="1">
              <a:off x="3471" y="3676"/>
              <a:ext cx="1" cy="9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 Box 55"/>
            <p:cNvSpPr txBox="1">
              <a:spLocks noChangeArrowheads="1"/>
            </p:cNvSpPr>
            <p:nvPr/>
          </p:nvSpPr>
          <p:spPr bwMode="auto">
            <a:xfrm>
              <a:off x="3259" y="3495"/>
              <a:ext cx="4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chemeClr val="accent1"/>
                  </a:solidFill>
                </a:rPr>
                <a:t>0.35m</a:t>
              </a:r>
            </a:p>
          </p:txBody>
        </p:sp>
      </p:grpSp>
      <p:sp>
        <p:nvSpPr>
          <p:cNvPr id="26" name="Line 58"/>
          <p:cNvSpPr>
            <a:spLocks noChangeShapeType="1"/>
          </p:cNvSpPr>
          <p:nvPr/>
        </p:nvSpPr>
        <p:spPr bwMode="auto">
          <a:xfrm flipH="1" flipV="1">
            <a:off x="2743200" y="3533775"/>
            <a:ext cx="11113" cy="26241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59"/>
          <p:cNvSpPr>
            <a:spLocks noChangeShapeType="1"/>
          </p:cNvSpPr>
          <p:nvPr/>
        </p:nvSpPr>
        <p:spPr bwMode="auto">
          <a:xfrm>
            <a:off x="1295400" y="4448175"/>
            <a:ext cx="998537" cy="238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60"/>
          <p:cNvSpPr>
            <a:spLocks noChangeShapeType="1"/>
          </p:cNvSpPr>
          <p:nvPr/>
        </p:nvSpPr>
        <p:spPr bwMode="auto">
          <a:xfrm>
            <a:off x="336332" y="4473575"/>
            <a:ext cx="296863" cy="238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 Box 61"/>
          <p:cNvSpPr txBox="1">
            <a:spLocks noChangeArrowheads="1"/>
          </p:cNvSpPr>
          <p:nvPr/>
        </p:nvSpPr>
        <p:spPr bwMode="auto">
          <a:xfrm>
            <a:off x="1528763" y="3775075"/>
            <a:ext cx="636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1.0m</a:t>
            </a:r>
          </a:p>
        </p:txBody>
      </p:sp>
      <p:sp>
        <p:nvSpPr>
          <p:cNvPr id="30" name="Text Box 62"/>
          <p:cNvSpPr txBox="1">
            <a:spLocks noChangeArrowheads="1"/>
          </p:cNvSpPr>
          <p:nvPr/>
        </p:nvSpPr>
        <p:spPr bwMode="auto">
          <a:xfrm>
            <a:off x="2438400" y="6108918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1.8m</a:t>
            </a:r>
          </a:p>
        </p:txBody>
      </p:sp>
      <p:sp>
        <p:nvSpPr>
          <p:cNvPr id="31" name="Text Box 63"/>
          <p:cNvSpPr txBox="1">
            <a:spLocks noChangeArrowheads="1"/>
          </p:cNvSpPr>
          <p:nvPr/>
        </p:nvSpPr>
        <p:spPr bwMode="auto">
          <a:xfrm>
            <a:off x="107732" y="4618037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FF0000"/>
                </a:solidFill>
              </a:rPr>
              <a:t>0.33m</a:t>
            </a:r>
          </a:p>
        </p:txBody>
      </p:sp>
    </p:spTree>
    <p:extLst>
      <p:ext uri="{BB962C8B-B14F-4D97-AF65-F5344CB8AC3E}">
        <p14:creationId xmlns:p14="http://schemas.microsoft.com/office/powerpoint/2010/main" val="14528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Demonstration Experiment at Osaka</a:t>
            </a:r>
            <a:endParaRPr lang="en-GB" dirty="0">
              <a:latin typeface="BankGothic Md BT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143250"/>
            <a:ext cx="3208337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50299"/>
          <a:stretch/>
        </p:blipFill>
        <p:spPr bwMode="auto">
          <a:xfrm>
            <a:off x="2896585" y="2622993"/>
            <a:ext cx="3128962" cy="105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2" b="3270"/>
          <a:stretch>
            <a:fillRect/>
          </a:stretch>
        </p:blipFill>
        <p:spPr bwMode="auto">
          <a:xfrm>
            <a:off x="5943600" y="2622332"/>
            <a:ext cx="31289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70325"/>
            <a:ext cx="2474912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PRISMMagDe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/>
          <a:stretch>
            <a:fillRect/>
          </a:stretch>
        </p:blipFill>
        <p:spPr bwMode="auto">
          <a:xfrm>
            <a:off x="3276600" y="3662363"/>
            <a:ext cx="3135313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526212" y="6553200"/>
            <a:ext cx="25415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34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400" dirty="0" smtClean="0">
                <a:sym typeface="Symbol"/>
              </a:rPr>
              <a:t></a:t>
            </a:r>
            <a:r>
              <a:rPr lang="en-GB" sz="1400" dirty="0" err="1" smtClean="0">
                <a:sym typeface="Symbol"/>
              </a:rPr>
              <a:t>B</a:t>
            </a:r>
            <a:r>
              <a:rPr lang="en-GB" sz="1400" baseline="-25000" dirty="0" err="1" smtClean="0">
                <a:sym typeface="Symbol"/>
              </a:rPr>
              <a:t>z</a:t>
            </a:r>
            <a:r>
              <a:rPr lang="en-GB" sz="1400" baseline="-25000" dirty="0" smtClean="0">
                <a:sym typeface="Symbol"/>
              </a:rPr>
              <a:t> </a:t>
            </a:r>
            <a:r>
              <a:rPr lang="en-GB" sz="1400" dirty="0" smtClean="0">
                <a:sym typeface="Symbol"/>
              </a:rPr>
              <a:t>= </a:t>
            </a:r>
            <a:r>
              <a:rPr lang="en-GB" sz="1400" dirty="0" smtClean="0"/>
              <a:t>Measured </a:t>
            </a:r>
            <a:r>
              <a:rPr lang="en-GB" sz="1400" dirty="0" err="1"/>
              <a:t>B</a:t>
            </a:r>
            <a:r>
              <a:rPr lang="en-GB" sz="1400" baseline="-25000" dirty="0" err="1"/>
              <a:t>z</a:t>
            </a:r>
            <a:r>
              <a:rPr lang="en-GB" sz="1400" dirty="0"/>
              <a:t> – TOSCA </a:t>
            </a:r>
            <a:r>
              <a:rPr lang="en-GB" sz="1400" dirty="0" err="1"/>
              <a:t>B</a:t>
            </a:r>
            <a:r>
              <a:rPr lang="en-GB" sz="1400" baseline="-25000" dirty="0" err="1"/>
              <a:t>z</a:t>
            </a:r>
            <a:endParaRPr lang="en-US" sz="1400" baseline="-25000" dirty="0">
              <a:latin typeface="Symath" pitchFamily="2" charset="0"/>
              <a:cs typeface="Symat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152400" y="2514600"/>
            <a:ext cx="8839200" cy="3733800"/>
          </a:xfrm>
        </p:spPr>
        <p:txBody>
          <a:bodyPr/>
          <a:lstStyle/>
          <a:p>
            <a:r>
              <a:rPr lang="en-GB" sz="2800" dirty="0" smtClean="0"/>
              <a:t>Aims</a:t>
            </a:r>
          </a:p>
          <a:p>
            <a:pPr lvl="1"/>
            <a:r>
              <a:rPr lang="en-GB" sz="2400" dirty="0"/>
              <a:t>Address the technological challenges in realising an FFAG based muon-to-electron conversion experiment,</a:t>
            </a:r>
          </a:p>
          <a:p>
            <a:pPr lvl="1"/>
            <a:r>
              <a:rPr lang="en-GB" sz="2400" dirty="0"/>
              <a:t> Strengthen the R&amp;D for muon accelerators in the context of the Neutrino Factory and future muon physics experiments.</a:t>
            </a:r>
          </a:p>
          <a:p>
            <a:r>
              <a:rPr lang="en-GB" sz="2800" dirty="0" smtClean="0"/>
              <a:t>Areas of activity</a:t>
            </a:r>
          </a:p>
          <a:p>
            <a:pPr lvl="1"/>
            <a:r>
              <a:rPr lang="en-GB" sz="2400" dirty="0" smtClean="0"/>
              <a:t>The </a:t>
            </a:r>
            <a:r>
              <a:rPr lang="en-GB" sz="2400" dirty="0"/>
              <a:t>physics of muon to electron </a:t>
            </a:r>
            <a:r>
              <a:rPr lang="en-GB" sz="2400" dirty="0" smtClean="0"/>
              <a:t>conversion.</a:t>
            </a:r>
          </a:p>
          <a:p>
            <a:pPr lvl="1"/>
            <a:r>
              <a:rPr lang="en-GB" sz="2400" dirty="0" smtClean="0"/>
              <a:t>Proton source, pion capture, muon </a:t>
            </a:r>
            <a:r>
              <a:rPr lang="en-GB" sz="2400" dirty="0"/>
              <a:t>beam </a:t>
            </a:r>
            <a:r>
              <a:rPr lang="en-GB" sz="2400" dirty="0" smtClean="0"/>
              <a:t>transport, injection </a:t>
            </a:r>
            <a:r>
              <a:rPr lang="en-GB" sz="2400" dirty="0"/>
              <a:t>and </a:t>
            </a:r>
            <a:r>
              <a:rPr lang="en-GB" sz="2400" dirty="0" smtClean="0"/>
              <a:t>extraction and FFAG designs. </a:t>
            </a:r>
          </a:p>
          <a:p>
            <a:pPr lvl="1"/>
            <a:r>
              <a:rPr lang="en-GB" sz="2400" dirty="0" smtClean="0"/>
              <a:t>FFAG </a:t>
            </a:r>
            <a:r>
              <a:rPr lang="en-GB" sz="2400" dirty="0"/>
              <a:t>hardware systems  R&amp;D.</a:t>
            </a:r>
          </a:p>
          <a:p>
            <a:pPr lvl="1"/>
            <a:endParaRPr lang="en-GB" dirty="0" smtClean="0"/>
          </a:p>
        </p:txBody>
      </p:sp>
      <p:sp>
        <p:nvSpPr>
          <p:cNvPr id="7" name="Rectangle 6"/>
          <p:cNvSpPr/>
          <p:nvPr/>
        </p:nvSpPr>
        <p:spPr>
          <a:xfrm>
            <a:off x="2407497" y="2133600"/>
            <a:ext cx="4329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latin typeface="BankGothic Md BT" pitchFamily="34" charset="0"/>
              </a:rPr>
              <a:t>PRISM Task </a:t>
            </a:r>
            <a:r>
              <a:rPr lang="en-GB" sz="3200" dirty="0" smtClean="0">
                <a:latin typeface="BankGothic Md BT" pitchFamily="34" charset="0"/>
              </a:rPr>
              <a:t>Force</a:t>
            </a:r>
            <a:endParaRPr lang="en-GB" sz="3200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1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152400" y="2743200"/>
            <a:ext cx="8839200" cy="3733800"/>
          </a:xfrm>
        </p:spPr>
        <p:txBody>
          <a:bodyPr/>
          <a:lstStyle/>
          <a:p>
            <a:r>
              <a:rPr lang="en-GB" sz="2800" dirty="0" smtClean="0"/>
              <a:t>Match beam from pion production target to phase rotator ring.</a:t>
            </a:r>
          </a:p>
          <a:p>
            <a:r>
              <a:rPr lang="en-GB" sz="2800" dirty="0" smtClean="0"/>
              <a:t>Investigate alternative phase rotation solutions other than the baseline scaling FFAG ring.</a:t>
            </a:r>
            <a:endParaRPr lang="en-GB" sz="2800" dirty="0" smtClean="0"/>
          </a:p>
          <a:p>
            <a:r>
              <a:rPr lang="en-GB" sz="2800" dirty="0" smtClean="0"/>
              <a:t>Find solutions for injection and extraction of a large emittance beam.</a:t>
            </a:r>
          </a:p>
          <a:p>
            <a:r>
              <a:rPr lang="en-GB" sz="2800" dirty="0" smtClean="0"/>
              <a:t>Find technological solutions for high-gradient RF cavities at low (i.e. few MHz)  frequency.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24430" y="2133600"/>
            <a:ext cx="5895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latin typeface="BankGothic Md BT" pitchFamily="34" charset="0"/>
              </a:rPr>
              <a:t>PRISM Task </a:t>
            </a:r>
            <a:r>
              <a:rPr lang="en-GB" sz="3200" dirty="0" smtClean="0">
                <a:latin typeface="BankGothic Md BT" pitchFamily="34" charset="0"/>
              </a:rPr>
              <a:t>Force Goals</a:t>
            </a:r>
            <a:endParaRPr lang="en-GB" sz="3200" dirty="0">
              <a:latin typeface="BankGothic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5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Matching to the FFAG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" y="2743200"/>
            <a:ext cx="5486400" cy="198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Beam from pion production target is captured in a solenoid channel.</a:t>
            </a:r>
          </a:p>
          <a:p>
            <a:r>
              <a:rPr lang="en-GB" sz="2800" dirty="0" smtClean="0"/>
              <a:t>It is then transported to the FFAG in a bent solenoid channel.</a:t>
            </a:r>
          </a:p>
          <a:p>
            <a:pPr lvl="1"/>
            <a:r>
              <a:rPr lang="en-GB" sz="2400" dirty="0" smtClean="0"/>
              <a:t>Two scenarios considered:</a:t>
            </a:r>
          </a:p>
          <a:p>
            <a:pPr lvl="2"/>
            <a:r>
              <a:rPr lang="en-GB" sz="2000" dirty="0" smtClean="0"/>
              <a:t>S-shaped and C-shaped.</a:t>
            </a:r>
          </a:p>
          <a:p>
            <a:pPr lvl="3"/>
            <a:r>
              <a:rPr lang="en-GB" sz="1600" dirty="0" smtClean="0"/>
              <a:t>S-shaped with correcting dipole field performs best.</a:t>
            </a:r>
          </a:p>
          <a:p>
            <a:pPr lvl="3"/>
            <a:endParaRPr lang="en-GB" sz="1600" dirty="0" smtClean="0"/>
          </a:p>
          <a:p>
            <a:endParaRPr lang="en-GB" sz="2800" dirty="0" smtClean="0"/>
          </a:p>
        </p:txBody>
      </p:sp>
      <p:pic>
        <p:nvPicPr>
          <p:cNvPr id="2050" name="Picture 2" descr="Fig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3505200" cy="262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49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Matching to the FFAG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" y="2743200"/>
            <a:ext cx="5486400" cy="198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One of the main goals is to match the dispersion of the solenoid channel to that of the FFAG.</a:t>
            </a:r>
          </a:p>
          <a:p>
            <a:r>
              <a:rPr lang="en-GB" sz="2800" dirty="0" smtClean="0"/>
              <a:t>In order to match the beam from the solenoid channel to the FFAG an alternating gradient quadrupole channel is used.</a:t>
            </a:r>
          </a:p>
          <a:p>
            <a:endParaRPr lang="en-GB" sz="1600" dirty="0" smtClean="0"/>
          </a:p>
          <a:p>
            <a:pPr lvl="3"/>
            <a:endParaRPr lang="en-GB" sz="1600" dirty="0" smtClean="0"/>
          </a:p>
          <a:p>
            <a:endParaRPr lang="en-GB" sz="2800" dirty="0" smtClean="0"/>
          </a:p>
        </p:txBody>
      </p:sp>
      <p:pic>
        <p:nvPicPr>
          <p:cNvPr id="3074" name="Picture 2" descr="Fi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2305380" cy="172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RISMNfedb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419600"/>
            <a:ext cx="29622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5963" y="6248400"/>
            <a:ext cx="33480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Horizontal </a:t>
            </a:r>
            <a:r>
              <a:rPr lang="en-GB" sz="1100" dirty="0"/>
              <a:t>(red) and vertical (blue) </a:t>
            </a:r>
            <a:r>
              <a:rPr lang="en-GB" sz="1100" dirty="0" err="1"/>
              <a:t>betatron</a:t>
            </a:r>
            <a:r>
              <a:rPr lang="en-GB" sz="1100" dirty="0"/>
              <a:t> functions in the PRISM front end. The starting point </a:t>
            </a:r>
            <a:r>
              <a:rPr lang="en-GB" sz="1100" dirty="0" smtClean="0"/>
              <a:t>corresponds </a:t>
            </a:r>
            <a:r>
              <a:rPr lang="en-GB" sz="1100" dirty="0"/>
              <a:t>to the end of the adiabatic </a:t>
            </a:r>
            <a:r>
              <a:rPr lang="en-GB" sz="1100" dirty="0" err="1"/>
              <a:t>solenoidal</a:t>
            </a:r>
            <a:r>
              <a:rPr lang="en-GB" sz="1100" dirty="0"/>
              <a:t> switch.</a:t>
            </a:r>
          </a:p>
        </p:txBody>
      </p:sp>
    </p:spTree>
    <p:extLst>
      <p:ext uri="{BB962C8B-B14F-4D97-AF65-F5344CB8AC3E}">
        <p14:creationId xmlns:p14="http://schemas.microsoft.com/office/powerpoint/2010/main" val="133205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21336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ankGothic Md BT" pitchFamily="34" charset="0"/>
              </a:rPr>
              <a:t>Matching to the FFAG</a:t>
            </a:r>
            <a:endParaRPr lang="en-GB" dirty="0">
              <a:latin typeface="BankGothic Md BT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7804" y="2743200"/>
            <a:ext cx="5486400" cy="1981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/>
              <a:t>One of the main goals is to match the dispersion of the solenoid channel to that of the FFAG.</a:t>
            </a:r>
          </a:p>
          <a:p>
            <a:r>
              <a:rPr lang="en-GB" sz="2800" dirty="0"/>
              <a:t>In order to match the beam from the solenoid channel to the FFAG and alternating gradient quadrupole channel is used.</a:t>
            </a:r>
          </a:p>
          <a:p>
            <a:endParaRPr lang="en-GB" sz="2800" dirty="0" smtClean="0"/>
          </a:p>
          <a:p>
            <a:endParaRPr lang="en-GB" sz="1600" dirty="0" smtClean="0"/>
          </a:p>
          <a:p>
            <a:pPr lvl="3"/>
            <a:endParaRPr lang="en-GB" sz="1600" dirty="0" smtClean="0"/>
          </a:p>
          <a:p>
            <a:endParaRPr lang="en-GB" sz="2800" dirty="0" smtClean="0"/>
          </a:p>
        </p:txBody>
      </p:sp>
      <p:pic>
        <p:nvPicPr>
          <p:cNvPr id="5" name="matchingPhas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9766" y="3200400"/>
            <a:ext cx="3733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9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6470</TotalTime>
  <Words>692</Words>
  <Application>Microsoft Office PowerPoint</Application>
  <PresentationFormat>On-screen Show (4:3)</PresentationFormat>
  <Paragraphs>109</Paragraphs>
  <Slides>13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PRISM</dc:title>
  <dc:creator>fetsuser</dc:creator>
  <cp:lastModifiedBy>fetsuser</cp:lastModifiedBy>
  <cp:revision>52</cp:revision>
  <dcterms:created xsi:type="dcterms:W3CDTF">2006-08-16T00:00:00Z</dcterms:created>
  <dcterms:modified xsi:type="dcterms:W3CDTF">2012-05-21T04:39:05Z</dcterms:modified>
</cp:coreProperties>
</file>