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</p:sldIdLst>
  <p:sldSz cx="30279975" cy="42808525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3F"/>
    <a:srgbClr val="339966"/>
    <a:srgbClr val="339933"/>
    <a:srgbClr val="409298"/>
    <a:srgbClr val="000099"/>
    <a:srgbClr val="2E2E8A"/>
    <a:srgbClr val="313193"/>
    <a:srgbClr val="2D2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2069" autoAdjust="0"/>
    <p:restoredTop sz="99858" autoAdjust="0"/>
  </p:normalViewPr>
  <p:slideViewPr>
    <p:cSldViewPr snapToGrid="0" showGuides="1">
      <p:cViewPr>
        <p:scale>
          <a:sx n="20" d="100"/>
          <a:sy n="20" d="100"/>
        </p:scale>
        <p:origin x="-2754" y="-72"/>
      </p:cViewPr>
      <p:guideLst>
        <p:guide orient="horz"/>
        <p:guide orient="horz" pos="26965"/>
        <p:guide pos="19039"/>
        <p:guide pos="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493" y="17036337"/>
            <a:ext cx="25738989" cy="54384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2109" y="24259066"/>
            <a:ext cx="21195758" cy="1093890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30590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17066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3712" y="3992684"/>
            <a:ext cx="3351814" cy="342508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662" y="3992684"/>
            <a:ext cx="20332252" cy="342508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153490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3664" y="3992684"/>
            <a:ext cx="27252651" cy="342508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14910" y="39516080"/>
            <a:ext cx="13531204" cy="142199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7480" y="39516080"/>
            <a:ext cx="4871782" cy="142199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300976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36478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765" y="27508866"/>
            <a:ext cx="25737867" cy="10372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765" y="18143238"/>
            <a:ext cx="25737867" cy="936562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315879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664" y="8133485"/>
            <a:ext cx="13572427" cy="301100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3887" y="8133485"/>
            <a:ext cx="13572426" cy="301100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27373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64" y="3410958"/>
            <a:ext cx="27252651" cy="54384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664" y="9583330"/>
            <a:ext cx="13379289" cy="39926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664" y="13576012"/>
            <a:ext cx="13379289" cy="24665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411" y="9583330"/>
            <a:ext cx="13384903" cy="39926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411" y="13576012"/>
            <a:ext cx="13384903" cy="24665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280885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280716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88188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64" y="8227666"/>
            <a:ext cx="9962321" cy="72949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79" y="1703454"/>
            <a:ext cx="16927635" cy="365378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664" y="8957158"/>
            <a:ext cx="9962321" cy="292841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112080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621" y="32774002"/>
            <a:ext cx="18167312" cy="72949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621" y="3824354"/>
            <a:ext cx="18167312" cy="25686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621" y="33503497"/>
            <a:ext cx="18167312" cy="50250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Ajit Kurup</a:t>
            </a:r>
          </a:p>
        </p:txBody>
      </p:sp>
    </p:spTree>
    <p:extLst>
      <p:ext uri="{BB962C8B-B14F-4D97-AF65-F5344CB8AC3E}">
        <p14:creationId xmlns:p14="http://schemas.microsoft.com/office/powerpoint/2010/main" val="232880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64" y="8133485"/>
            <a:ext cx="27252651" cy="30110054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39" tIns="208820" rIns="417639" bIns="208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4349" name="Picture 13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7878" r="4112" b="11818"/>
          <a:stretch>
            <a:fillRect/>
          </a:stretch>
        </p:blipFill>
        <p:spPr bwMode="auto">
          <a:xfrm>
            <a:off x="469370" y="1048111"/>
            <a:ext cx="4512914" cy="262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3664" y="2659102"/>
            <a:ext cx="27252651" cy="54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39" tIns="208820" rIns="417639" bIns="2088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314910" y="39516080"/>
            <a:ext cx="13531204" cy="142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7639" tIns="208820" rIns="417639" bIns="208820" numCol="1" anchor="t" anchorCtr="0" compatLnSpc="1">
            <a:prstTxWarp prst="textNoShape">
              <a:avLst/>
            </a:prstTxWarp>
            <a:spAutoFit/>
          </a:bodyPr>
          <a:lstStyle>
            <a:lvl1pPr defTabSz="4173538">
              <a:defRPr sz="6500"/>
            </a:lvl1pPr>
          </a:lstStyle>
          <a:p>
            <a:r>
              <a:rPr lang="en-GB"/>
              <a:t> </a:t>
            </a:r>
            <a:r>
              <a:rPr lang="en-GB" b="1">
                <a:solidFill>
                  <a:srgbClr val="3366FF"/>
                </a:solidFill>
              </a:rPr>
              <a:t>UKNF Meeting 3</a:t>
            </a:r>
            <a:r>
              <a:rPr lang="en-GB" b="1" baseline="30000">
                <a:solidFill>
                  <a:srgbClr val="3366FF"/>
                </a:solidFill>
              </a:rPr>
              <a:t>rd</a:t>
            </a:r>
            <a:r>
              <a:rPr lang="en-GB" b="1">
                <a:solidFill>
                  <a:srgbClr val="3366FF"/>
                </a:solidFill>
              </a:rPr>
              <a:t> October 2007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77480" y="39516080"/>
            <a:ext cx="4871782" cy="142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17639" tIns="208820" rIns="417639" bIns="208820" numCol="1" anchor="t" anchorCtr="0" compatLnSpc="1">
            <a:prstTxWarp prst="textNoShape">
              <a:avLst/>
            </a:prstTxWarp>
            <a:spAutoFit/>
          </a:bodyPr>
          <a:lstStyle>
            <a:lvl1pPr defTabSz="4173538">
              <a:defRPr sz="6500" b="1">
                <a:solidFill>
                  <a:srgbClr val="3366FF"/>
                </a:solidFill>
              </a:defRPr>
            </a:lvl1pPr>
          </a:lstStyle>
          <a:p>
            <a:r>
              <a:rPr lang="en-GB"/>
              <a:t>Ajit Kurup</a:t>
            </a:r>
          </a:p>
        </p:txBody>
      </p:sp>
      <p:sp>
        <p:nvSpPr>
          <p:cNvPr id="14344" name="Text Box 8"/>
          <p:cNvSpPr txBox="1">
            <a:spLocks noChangeArrowheads="1"/>
          </p:cNvSpPr>
          <p:nvPr userDrawn="1"/>
        </p:nvSpPr>
        <p:spPr bwMode="auto">
          <a:xfrm>
            <a:off x="25394261" y="39659719"/>
            <a:ext cx="4055895" cy="183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639" tIns="0" rIns="417639" bIns="208820" anchor="ctr"/>
          <a:lstStyle>
            <a:lvl1pPr defTabSz="41735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087563" defTabSz="41735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4173538" defTabSz="41735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6267450" defTabSz="41735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8353425" defTabSz="41735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88106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2678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97250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01822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500" b="1">
                <a:solidFill>
                  <a:srgbClr val="3366FF"/>
                </a:solidFill>
              </a:rPr>
              <a:t>Page</a:t>
            </a:r>
            <a:r>
              <a:rPr lang="en-GB" sz="8200" b="1">
                <a:solidFill>
                  <a:srgbClr val="3366FF"/>
                </a:solidFill>
              </a:rPr>
              <a:t> </a:t>
            </a:r>
            <a:fld id="{3F385CA8-1963-4076-95CC-1DFEC66150EE}" type="slidenum">
              <a:rPr lang="en-GB" sz="6500" b="1">
                <a:solidFill>
                  <a:srgbClr val="3366FF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GB" sz="6500" b="1">
              <a:solidFill>
                <a:srgbClr val="3366FF"/>
              </a:solidFill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 userDrawn="1"/>
        </p:nvSpPr>
        <p:spPr bwMode="auto">
          <a:xfrm>
            <a:off x="5227076" y="1012198"/>
            <a:ext cx="19825827" cy="2945486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639" tIns="208820" rIns="417639" bIns="208820">
            <a:spAutoFit/>
          </a:bodyPr>
          <a:lstStyle>
            <a:lvl1pPr defTabSz="41735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087563" defTabSz="41735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4173538" defTabSz="41735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6267450" defTabSz="41735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8353425" defTabSz="41735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88106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2678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97250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01822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sz="8200">
                <a:solidFill>
                  <a:srgbClr val="3366FF"/>
                </a:solidFill>
                <a:latin typeface="Arial Black" pitchFamily="34" charset="0"/>
              </a:rPr>
              <a:t>Status of the RFQ (i.e. the 4-vane cold model)</a:t>
            </a:r>
          </a:p>
        </p:txBody>
      </p:sp>
      <p:pic>
        <p:nvPicPr>
          <p:cNvPr id="14350" name="Picture 14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5" b="1819"/>
          <a:stretch>
            <a:fillRect/>
          </a:stretch>
        </p:blipFill>
        <p:spPr bwMode="auto">
          <a:xfrm>
            <a:off x="25308921" y="1492490"/>
            <a:ext cx="4749844" cy="177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/>
  <p:txStyles>
    <p:titleStyle>
      <a:lvl1pPr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+mj-lt"/>
          <a:ea typeface="+mj-ea"/>
          <a:cs typeface="+mj-cs"/>
        </a:defRPr>
      </a:lvl1pPr>
      <a:lvl2pPr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Arial Black" pitchFamily="34" charset="0"/>
        </a:defRPr>
      </a:lvl2pPr>
      <a:lvl3pPr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Arial Black" pitchFamily="34" charset="0"/>
        </a:defRPr>
      </a:lvl3pPr>
      <a:lvl4pPr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Arial Black" pitchFamily="34" charset="0"/>
        </a:defRPr>
      </a:lvl4pPr>
      <a:lvl5pPr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Arial Black" pitchFamily="34" charset="0"/>
        </a:defRPr>
      </a:lvl5pPr>
      <a:lvl6pPr marL="457200"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Arial Black" pitchFamily="34" charset="0"/>
        </a:defRPr>
      </a:lvl6pPr>
      <a:lvl7pPr marL="914400"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Arial Black" pitchFamily="34" charset="0"/>
        </a:defRPr>
      </a:lvl7pPr>
      <a:lvl8pPr marL="1371600"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Arial Black" pitchFamily="34" charset="0"/>
        </a:defRPr>
      </a:lvl8pPr>
      <a:lvl9pPr marL="1828800" algn="ctr" defTabSz="4173538" rtl="0" fontAlgn="base">
        <a:spcBef>
          <a:spcPct val="0"/>
        </a:spcBef>
        <a:spcAft>
          <a:spcPct val="0"/>
        </a:spcAft>
        <a:defRPr sz="16300">
          <a:solidFill>
            <a:srgbClr val="5EB5BC"/>
          </a:solidFill>
          <a:latin typeface="Arial Black" pitchFamily="34" charset="0"/>
        </a:defRPr>
      </a:lvl9pPr>
    </p:titleStyle>
    <p:bodyStyle>
      <a:lvl1pPr marL="1563688" indent="-1563688" algn="l" defTabSz="4173538" rtl="0" fontAlgn="base">
        <a:spcBef>
          <a:spcPct val="20000"/>
        </a:spcBef>
        <a:spcAft>
          <a:spcPct val="0"/>
        </a:spcAft>
        <a:buChar char="•"/>
        <a:defRPr sz="11700">
          <a:solidFill>
            <a:schemeClr val="accent1"/>
          </a:solidFill>
          <a:latin typeface="+mn-lt"/>
          <a:ea typeface="+mn-ea"/>
          <a:cs typeface="+mn-cs"/>
        </a:defRPr>
      </a:lvl1pPr>
      <a:lvl2pPr marL="3392488" indent="-1304925" algn="l" defTabSz="4173538" rtl="0" fontAlgn="base">
        <a:spcBef>
          <a:spcPct val="20000"/>
        </a:spcBef>
        <a:spcAft>
          <a:spcPct val="0"/>
        </a:spcAft>
        <a:buChar char="–"/>
        <a:defRPr sz="11100">
          <a:solidFill>
            <a:schemeClr val="accent1"/>
          </a:solidFill>
          <a:latin typeface="+mn-lt"/>
        </a:defRPr>
      </a:lvl2pPr>
      <a:lvl3pPr marL="5219700" indent="-1046163" algn="l" defTabSz="4173538" rtl="0" fontAlgn="base">
        <a:spcBef>
          <a:spcPct val="20000"/>
        </a:spcBef>
        <a:spcAft>
          <a:spcPct val="0"/>
        </a:spcAft>
        <a:buChar char="•"/>
        <a:defRPr sz="10100">
          <a:solidFill>
            <a:schemeClr val="accent1"/>
          </a:solidFill>
          <a:latin typeface="+mn-lt"/>
        </a:defRPr>
      </a:lvl3pPr>
      <a:lvl4pPr marL="7307263" indent="-1039813" algn="l" defTabSz="4173538" rtl="0" fontAlgn="base">
        <a:spcBef>
          <a:spcPct val="20000"/>
        </a:spcBef>
        <a:spcAft>
          <a:spcPct val="0"/>
        </a:spcAft>
        <a:buChar char="–"/>
        <a:defRPr sz="9100">
          <a:solidFill>
            <a:schemeClr val="accent1"/>
          </a:solidFill>
          <a:latin typeface="+mn-lt"/>
        </a:defRPr>
      </a:lvl4pPr>
      <a:lvl5pPr marL="9394825" indent="-1041400" algn="l" defTabSz="4173538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accent1"/>
          </a:solidFill>
          <a:latin typeface="+mn-lt"/>
        </a:defRPr>
      </a:lvl5pPr>
      <a:lvl6pPr marL="9852025" indent="-1041400" algn="l" defTabSz="4173538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accent1"/>
          </a:solidFill>
          <a:latin typeface="+mn-lt"/>
        </a:defRPr>
      </a:lvl6pPr>
      <a:lvl7pPr marL="10309225" indent="-1041400" algn="l" defTabSz="4173538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accent1"/>
          </a:solidFill>
          <a:latin typeface="+mn-lt"/>
        </a:defRPr>
      </a:lvl7pPr>
      <a:lvl8pPr marL="10766425" indent="-1041400" algn="l" defTabSz="4173538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accent1"/>
          </a:solidFill>
          <a:latin typeface="+mn-lt"/>
        </a:defRPr>
      </a:lvl8pPr>
      <a:lvl9pPr marL="11223625" indent="-1041400" algn="l" defTabSz="4173538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wm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767334" y="2947988"/>
            <a:ext cx="22745306" cy="189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7639" tIns="208820" rIns="417639" bIns="208820">
            <a:spAutoFit/>
          </a:bodyPr>
          <a:lstStyle>
            <a:lvl1pPr defTabSz="41735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087563" defTabSz="41735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4173538" defTabSz="41735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6267450" defTabSz="41735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8353425" defTabSz="41735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88106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2678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97250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01822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sz="4800" dirty="0">
                <a:solidFill>
                  <a:schemeClr val="accent1"/>
                </a:solidFill>
                <a:latin typeface="Arial Black" pitchFamily="34" charset="0"/>
              </a:rPr>
              <a:t>Ajit Kurup, Imperial College </a:t>
            </a:r>
            <a:r>
              <a:rPr lang="en-GB" sz="4800" dirty="0" smtClean="0">
                <a:solidFill>
                  <a:schemeClr val="accent1"/>
                </a:solidFill>
                <a:latin typeface="Arial Black" pitchFamily="34" charset="0"/>
              </a:rPr>
              <a:t>London.</a:t>
            </a:r>
          </a:p>
          <a:p>
            <a:pPr algn="ctr"/>
            <a:r>
              <a:rPr lang="en-GB" sz="4800" dirty="0" smtClean="0">
                <a:solidFill>
                  <a:schemeClr val="accent1"/>
                </a:solidFill>
                <a:latin typeface="Arial Black" pitchFamily="34" charset="0"/>
              </a:rPr>
              <a:t>Neil </a:t>
            </a:r>
            <a:r>
              <a:rPr lang="en-GB" sz="4800" dirty="0">
                <a:solidFill>
                  <a:schemeClr val="accent1"/>
                </a:solidFill>
                <a:latin typeface="Arial Black" pitchFamily="34" charset="0"/>
              </a:rPr>
              <a:t>Bliss, </a:t>
            </a:r>
            <a:r>
              <a:rPr lang="en-GB" sz="4800" dirty="0" smtClean="0">
                <a:solidFill>
                  <a:schemeClr val="accent1"/>
                </a:solidFill>
                <a:latin typeface="Arial Black" pitchFamily="34" charset="0"/>
              </a:rPr>
              <a:t>Norbert </a:t>
            </a:r>
            <a:r>
              <a:rPr lang="en-GB" sz="4800" dirty="0" err="1">
                <a:solidFill>
                  <a:schemeClr val="accent1"/>
                </a:solidFill>
                <a:latin typeface="Arial Black" pitchFamily="34" charset="0"/>
              </a:rPr>
              <a:t>Collomb</a:t>
            </a:r>
            <a:r>
              <a:rPr lang="en-GB" sz="4800" dirty="0">
                <a:solidFill>
                  <a:schemeClr val="accent1"/>
                </a:solidFill>
                <a:latin typeface="Arial Black" pitchFamily="34" charset="0"/>
              </a:rPr>
              <a:t>, </a:t>
            </a:r>
            <a:r>
              <a:rPr lang="en-GB" sz="4800" dirty="0" smtClean="0">
                <a:solidFill>
                  <a:schemeClr val="accent1"/>
                </a:solidFill>
                <a:latin typeface="Arial Black" pitchFamily="34" charset="0"/>
              </a:rPr>
              <a:t>Alan </a:t>
            </a:r>
            <a:r>
              <a:rPr lang="en-GB" sz="4800" dirty="0">
                <a:solidFill>
                  <a:schemeClr val="accent1"/>
                </a:solidFill>
                <a:latin typeface="Arial Black" pitchFamily="34" charset="0"/>
              </a:rPr>
              <a:t>Grant, STFC/DL, </a:t>
            </a:r>
            <a:r>
              <a:rPr lang="en-GB" sz="4800" dirty="0" err="1" smtClean="0">
                <a:solidFill>
                  <a:schemeClr val="accent1"/>
                </a:solidFill>
                <a:latin typeface="Arial Black" pitchFamily="34" charset="0"/>
              </a:rPr>
              <a:t>Daresbury</a:t>
            </a:r>
            <a:r>
              <a:rPr lang="en-GB" sz="4800" dirty="0" smtClean="0">
                <a:solidFill>
                  <a:schemeClr val="accent1"/>
                </a:solidFill>
                <a:latin typeface="Arial Black" pitchFamily="34" charset="0"/>
              </a:rPr>
              <a:t>.</a:t>
            </a:r>
            <a:endParaRPr lang="en-GB" sz="48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6" name="Text Box 53"/>
          <p:cNvSpPr txBox="1">
            <a:spLocks noChangeArrowheads="1"/>
          </p:cNvSpPr>
          <p:nvPr/>
        </p:nvSpPr>
        <p:spPr bwMode="auto">
          <a:xfrm>
            <a:off x="856672" y="1095375"/>
            <a:ext cx="28285279" cy="1468159"/>
          </a:xfrm>
          <a:prstGeom prst="rect">
            <a:avLst/>
          </a:prstGeom>
          <a:noFill/>
          <a:ln w="82550">
            <a:solidFill>
              <a:srgbClr val="990099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417639" tIns="208820" rIns="417639" bIns="208820">
            <a:spAutoFit/>
            <a:flatTx/>
          </a:bodyPr>
          <a:lstStyle>
            <a:lvl1pPr defTabSz="41735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087563" defTabSz="41735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4173538" defTabSz="41735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6267450" defTabSz="41735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8353425" defTabSz="41735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88106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2678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97250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01822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6800" dirty="0">
                <a:solidFill>
                  <a:schemeClr val="accent1"/>
                </a:solidFill>
                <a:latin typeface="Arial Black" pitchFamily="34" charset="0"/>
              </a:rPr>
              <a:t>Costing Methodology and Status of the Neutrino Factory.</a:t>
            </a:r>
          </a:p>
        </p:txBody>
      </p:sp>
      <p:sp>
        <p:nvSpPr>
          <p:cNvPr id="37" name="Text Box 63"/>
          <p:cNvSpPr txBox="1">
            <a:spLocks noChangeArrowheads="1"/>
          </p:cNvSpPr>
          <p:nvPr/>
        </p:nvSpPr>
        <p:spPr bwMode="auto">
          <a:xfrm>
            <a:off x="1126331" y="5216286"/>
            <a:ext cx="28027313" cy="497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8255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7639" tIns="208820" rIns="417639" bIns="208820">
            <a:spAutoFit/>
            <a:flatTx/>
          </a:bodyPr>
          <a:lstStyle>
            <a:lvl1pPr defTabSz="41735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087563" defTabSz="41735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4173538" defTabSz="41735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6267450" defTabSz="41735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8353425" defTabSz="41735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88106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2678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97250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0182225" defTabSz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ABSTRACT</a:t>
            </a:r>
          </a:p>
          <a:p>
            <a:pPr algn="just">
              <a:spcBef>
                <a:spcPct val="50000"/>
              </a:spcBef>
            </a:pPr>
            <a:r>
              <a:rPr lang="en-GB" sz="3200" dirty="0">
                <a:solidFill>
                  <a:schemeClr val="accent1"/>
                </a:solidFill>
                <a:latin typeface="Arial Black" pitchFamily="34" charset="0"/>
              </a:rPr>
              <a:t>The International Design Study for the Neutrino Factory will produce a reference design report in 2013 that will contain a detailed performance analysis of the Neutrino Factory and a cost estimate.  In order to determine the cost a number of engineering features need to be included in the accelerator physics design, which can require the physics design to be re-optimised.  The cost estimate is determined in such a way as to make efficient use of the engineering resources available and to simplify the process of modifying the physics design to include engineering features.</a:t>
            </a:r>
          </a:p>
          <a:p>
            <a:pPr algn="just">
              <a:spcBef>
                <a:spcPct val="50000"/>
              </a:spcBef>
            </a:pPr>
            <a:r>
              <a:rPr lang="en-GB" sz="3200" dirty="0" smtClean="0">
                <a:solidFill>
                  <a:schemeClr val="accent1"/>
                </a:solidFill>
                <a:latin typeface="Arial Black" pitchFamily="34" charset="0"/>
              </a:rPr>
              <a:t>This </a:t>
            </a:r>
            <a:r>
              <a:rPr lang="en-GB" sz="3200" dirty="0" smtClean="0">
                <a:solidFill>
                  <a:schemeClr val="accent1"/>
                </a:solidFill>
                <a:latin typeface="Arial Black" pitchFamily="34" charset="0"/>
              </a:rPr>
              <a:t>poster presents </a:t>
            </a:r>
            <a:r>
              <a:rPr lang="en-GB" sz="3200" dirty="0">
                <a:solidFill>
                  <a:schemeClr val="accent1"/>
                </a:solidFill>
                <a:latin typeface="Arial Black" pitchFamily="34" charset="0"/>
              </a:rPr>
              <a:t>details of the methodology used to determine the cost estimate and the current status of each subsystem.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7737" y="9899247"/>
            <a:ext cx="28311321" cy="32198827"/>
            <a:chOff x="690668" y="9899247"/>
            <a:chExt cx="28311321" cy="32198827"/>
          </a:xfrm>
        </p:grpSpPr>
        <p:pic>
          <p:nvPicPr>
            <p:cNvPr id="38" name="Picture 55" descr="IMP_ML_2CS_P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668" y="40047189"/>
              <a:ext cx="6936206" cy="205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507" descr="C:\docs\IDS\Collaborators\Logos\STFC-logo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7" t="18113" r="6192" b="11835"/>
            <a:stretch/>
          </p:blipFill>
          <p:spPr bwMode="auto">
            <a:xfrm>
              <a:off x="7867317" y="40047189"/>
              <a:ext cx="7252203" cy="205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6" name="Picture 508" descr="C:\docs\NuFact\EUROnu\pubs\IPAC2012\TUPPD004\poster\methodology-bi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8899" y="9899247"/>
              <a:ext cx="6832717" cy="4815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 Box 63"/>
            <p:cNvSpPr txBox="1">
              <a:spLocks noChangeArrowheads="1"/>
            </p:cNvSpPr>
            <p:nvPr/>
          </p:nvSpPr>
          <p:spPr bwMode="auto">
            <a:xfrm>
              <a:off x="22146343" y="10109223"/>
              <a:ext cx="6855646" cy="4576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82550">
                  <a:solidFill>
                    <a:srgbClr val="99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17639" tIns="208820" rIns="417639" bIns="208820">
              <a:spAutoFit/>
              <a:flatTx/>
            </a:bodyPr>
            <a:lstStyle>
              <a:lvl1pPr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2087563"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4173538"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6267450"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8353425"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8810625" defTabSz="4173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9267825" defTabSz="4173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9725025" defTabSz="4173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10182225" defTabSz="4173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342900" indent="-342900" algn="just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Starting </a:t>
              </a:r>
              <a:r>
                <a:rPr lang="en-GB" sz="2000" dirty="0">
                  <a:solidFill>
                    <a:schemeClr val="accent1"/>
                  </a:solidFill>
                  <a:latin typeface="Arial Black" pitchFamily="34" charset="0"/>
                </a:rPr>
                <a:t>with the physics design, engineering features are added </a:t>
              </a: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and schematic </a:t>
              </a:r>
              <a:r>
                <a:rPr lang="en-GB" sz="2000" dirty="0">
                  <a:solidFill>
                    <a:schemeClr val="accent1"/>
                  </a:solidFill>
                  <a:latin typeface="Arial Black" pitchFamily="34" charset="0"/>
                </a:rPr>
                <a:t>drawings and CAD </a:t>
              </a: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layouts are produced.</a:t>
              </a:r>
            </a:p>
            <a:p>
              <a:pPr marL="342900" indent="-342900" algn="just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This could have </a:t>
              </a:r>
              <a:r>
                <a:rPr lang="en-GB" sz="2000" dirty="0">
                  <a:solidFill>
                    <a:schemeClr val="accent1"/>
                  </a:solidFill>
                  <a:latin typeface="Arial Black" pitchFamily="34" charset="0"/>
                </a:rPr>
                <a:t>an impact on the physics </a:t>
              </a: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design </a:t>
              </a: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  <a:sym typeface="Wingdings" pitchFamily="2" charset="2"/>
                </a:rPr>
                <a:t> </a:t>
              </a: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modifications.</a:t>
              </a:r>
            </a:p>
            <a:p>
              <a:pPr marL="342900" indent="-342900" algn="just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A </a:t>
              </a:r>
              <a:r>
                <a:rPr lang="en-GB" sz="2000" dirty="0">
                  <a:solidFill>
                    <a:schemeClr val="accent1"/>
                  </a:solidFill>
                  <a:latin typeface="Arial Black" pitchFamily="34" charset="0"/>
                </a:rPr>
                <a:t>cost model can </a:t>
              </a: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then be constructed </a:t>
              </a: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  <a:sym typeface="Wingdings" pitchFamily="2" charset="2"/>
                </a:rPr>
                <a:t> </a:t>
              </a: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cost </a:t>
              </a:r>
              <a:r>
                <a:rPr lang="en-GB" sz="2000" dirty="0">
                  <a:solidFill>
                    <a:schemeClr val="accent1"/>
                  </a:solidFill>
                  <a:latin typeface="Arial Black" pitchFamily="34" charset="0"/>
                </a:rPr>
                <a:t>performance </a:t>
              </a: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analyses </a:t>
              </a: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  <a:sym typeface="Wingdings" pitchFamily="2" charset="2"/>
                </a:rPr>
                <a:t> potential modifications of the</a:t>
              </a: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 </a:t>
              </a:r>
              <a:r>
                <a:rPr lang="en-GB" sz="2000" dirty="0">
                  <a:solidFill>
                    <a:schemeClr val="accent1"/>
                  </a:solidFill>
                  <a:latin typeface="Arial Black" pitchFamily="34" charset="0"/>
                </a:rPr>
                <a:t>physics </a:t>
              </a: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design.</a:t>
              </a:r>
            </a:p>
            <a:p>
              <a:pPr marL="342900" indent="-342900" algn="just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The </a:t>
              </a: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Neutrino Factory </a:t>
              </a:r>
              <a:r>
                <a:rPr lang="en-GB" sz="2000" dirty="0">
                  <a:solidFill>
                    <a:schemeClr val="accent1"/>
                  </a:solidFill>
                  <a:latin typeface="Arial Black" pitchFamily="34" charset="0"/>
                </a:rPr>
                <a:t>utilises a variety of </a:t>
              </a: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technologies so </a:t>
              </a:r>
              <a:r>
                <a:rPr lang="en-GB" sz="2000" dirty="0">
                  <a:solidFill>
                    <a:schemeClr val="accent1"/>
                  </a:solidFill>
                  <a:latin typeface="Arial Black" pitchFamily="34" charset="0"/>
                </a:rPr>
                <a:t>the cost model has to be tailored for each </a:t>
              </a: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system.</a:t>
              </a:r>
              <a:endParaRPr lang="en-GB" sz="2000" dirty="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Text Box 367"/>
                <p:cNvSpPr txBox="1">
                  <a:spLocks noChangeArrowheads="1"/>
                </p:cNvSpPr>
                <p:nvPr/>
              </p:nvSpPr>
              <p:spPr bwMode="auto">
                <a:xfrm>
                  <a:off x="15418897" y="34280192"/>
                  <a:ext cx="13008887" cy="7764819"/>
                </a:xfrm>
                <a:prstGeom prst="rect">
                  <a:avLst/>
                </a:prstGeom>
                <a:noFill/>
                <a:ln w="82550">
                  <a:solidFill>
                    <a:srgbClr val="990099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0099"/>
                  </a:extrusionClr>
                </a:sp3d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7639" tIns="208820" rIns="417639" bIns="208820">
                  <a:spAutoFit/>
                  <a:flatTx/>
                </a:bodyPr>
                <a:lstStyle>
                  <a:lvl1pPr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2087563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4173538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6267450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8353425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88106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92678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97250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101822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3200" dirty="0" smtClean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 Black" pitchFamily="34" charset="0"/>
                    </a:rPr>
                    <a:t>SUMMARY</a:t>
                  </a:r>
                </a:p>
                <a:p>
                  <a:pPr marL="342900" indent="-342900" algn="just">
                    <a:spcBef>
                      <a:spcPct val="50000"/>
                    </a:spcBef>
                    <a:buFont typeface="Arial" pitchFamily="34" charset="0"/>
                    <a:buChar char="•"/>
                  </a:pPr>
                  <a:r>
                    <a:rPr lang="en-GB" sz="20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Much progress has been made towards including engineering features in the physics design of the 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Neutrino Factory </a:t>
                  </a:r>
                  <a:r>
                    <a:rPr lang="en-GB" sz="20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and developing cost 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models.</a:t>
                  </a:r>
                </a:p>
                <a:p>
                  <a:pPr marL="342900" indent="-342900" algn="just">
                    <a:spcBef>
                      <a:spcPct val="50000"/>
                    </a:spcBef>
                    <a:buFont typeface="Arial" pitchFamily="34" charset="0"/>
                    <a:buChar char="•"/>
                  </a:pP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In </a:t>
                  </a:r>
                  <a:r>
                    <a:rPr lang="en-GB" sz="20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light of recent measurements of the neutrino oscillation parameter </a:t>
                  </a:r>
                  <a14:m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𝜃</m:t>
                      </m:r>
                      <m:r>
                        <a:rPr lang="en-GB" sz="2400" b="0" i="1" baseline="-25000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13</m:t>
                      </m:r>
                    </m:oMath>
                  </a14:m>
                  <a:r>
                    <a:rPr lang="en-GB" sz="20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, the baseline physics design of the IDS-NF has changed.  </a:t>
                  </a: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marL="342900" indent="-342900" algn="just">
                    <a:spcBef>
                      <a:spcPct val="50000"/>
                    </a:spcBef>
                    <a:buFont typeface="Arial" pitchFamily="34" charset="0"/>
                    <a:buChar char="•"/>
                  </a:pP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This </a:t>
                  </a:r>
                  <a:r>
                    <a:rPr lang="en-GB" sz="20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has simplified the design, requiring a lower muon beam energy and only one decay 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ring 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  <a:sym typeface="Wingdings" pitchFamily="2" charset="2"/>
                    </a:rPr>
                    <a:t> t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he </a:t>
                  </a:r>
                  <a:r>
                    <a:rPr lang="en-GB" sz="20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decay ring and final muon acceleration section has to be 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re-optimised.</a:t>
                  </a: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</p:txBody>
            </p:sp>
          </mc:Choice>
          <mc:Fallback>
            <p:sp>
              <p:nvSpPr>
                <p:cNvPr id="75" name="Text Box 3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18897" y="34280192"/>
                  <a:ext cx="13008887" cy="776481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82550">
                  <a:solidFill>
                    <a:srgbClr val="9900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15399944" y="15543783"/>
              <a:ext cx="13041488" cy="6608027"/>
              <a:chOff x="16219313" y="18308607"/>
              <a:chExt cx="13041488" cy="6608027"/>
            </a:xfrm>
          </p:grpSpPr>
          <p:sp>
            <p:nvSpPr>
              <p:cNvPr id="49" name="Text Box 367"/>
              <p:cNvSpPr txBox="1">
                <a:spLocks noChangeArrowheads="1"/>
              </p:cNvSpPr>
              <p:nvPr/>
            </p:nvSpPr>
            <p:spPr bwMode="auto">
              <a:xfrm>
                <a:off x="16235363" y="18308607"/>
                <a:ext cx="13025438" cy="6608027"/>
              </a:xfrm>
              <a:prstGeom prst="rect">
                <a:avLst/>
              </a:prstGeom>
              <a:noFill/>
              <a:ln w="82550">
                <a:solidFill>
                  <a:srgbClr val="990099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99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639" tIns="208820" rIns="417639" bIns="208820">
                <a:spAutoFit/>
                <a:flatTx/>
              </a:bodyPr>
              <a:lstStyle>
                <a:lvl1pPr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2087563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4173538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6267450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8353425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88106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2678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97250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01822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3200" dirty="0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TARGET, CAPTURE AND DECAY</a:t>
                </a:r>
              </a:p>
              <a:p>
                <a:pPr marL="342900" indent="-342900" algn="just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Focus on costing 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the baseline option of the liquid mercury jet. </a:t>
                </a:r>
                <a:endParaRPr lang="en-GB" sz="2000" dirty="0" smtClean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marL="342900" indent="-342900" algn="just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The 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volume of mercury for the IDS-NF target is similar to that of SNS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  <a:sym typeface="Wingdings" pitchFamily="2" charset="2"/>
                  </a:rPr>
                  <a:t>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the 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cost estimate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based 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on the as-built cost of the SNS target module. </a:t>
                </a:r>
                <a:endParaRPr lang="en-GB" sz="2000" dirty="0" smtClean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marL="342900" indent="-342900" algn="just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Cost 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of the superconducting magnets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=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 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a normal conducting equivalent cost per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kg + 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cost attributed to the volume of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superconductor. </a:t>
                </a:r>
                <a:endParaRPr lang="en-GB" sz="2000" dirty="0" smtClean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 smtClean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 smtClean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 smtClean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 smtClean="0">
                  <a:solidFill>
                    <a:schemeClr val="accent1"/>
                  </a:solidFill>
                  <a:latin typeface="Arial Black" pitchFamily="34" charset="0"/>
                </a:endParaRPr>
              </a:p>
            </p:txBody>
          </p:sp>
          <p:pic>
            <p:nvPicPr>
              <p:cNvPr id="78" name="Picture 51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7222" y="21036727"/>
                <a:ext cx="6218182" cy="35495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0" name="Text Box 367"/>
              <p:cNvSpPr txBox="1">
                <a:spLocks noChangeArrowheads="1"/>
              </p:cNvSpPr>
              <p:nvPr/>
            </p:nvSpPr>
            <p:spPr bwMode="auto">
              <a:xfrm>
                <a:off x="16219313" y="21002619"/>
                <a:ext cx="6251887" cy="3807261"/>
              </a:xfrm>
              <a:prstGeom prst="rect">
                <a:avLst/>
              </a:prstGeom>
              <a:noFill/>
              <a:ln w="825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17639" tIns="208820" rIns="417639" bIns="208820">
                <a:spAutoFit/>
                <a:flatTx/>
              </a:bodyPr>
              <a:lstStyle>
                <a:lvl1pPr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2087563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4173538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6267450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8353425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88106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2678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97250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01822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342900" indent="-342900" algn="just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Magnet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shielding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cost is based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on an average cost per kg for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tungsten.</a:t>
                </a:r>
              </a:p>
              <a:p>
                <a:pPr marL="342900" indent="-342900" algn="just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The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civil engineering of the target hall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and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remote handling requirements are based upon recent design studies for future multi-megawatt proton target stations, e.g.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LBNE.</a:t>
                </a:r>
              </a:p>
              <a:p>
                <a:pPr marL="342900" indent="-342900" algn="just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C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osts have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been estimated by scaling by length. </a:t>
                </a:r>
              </a:p>
            </p:txBody>
          </p:sp>
        </p:grpSp>
        <p:sp>
          <p:nvSpPr>
            <p:cNvPr id="341" name="Text Box 63"/>
            <p:cNvSpPr txBox="1">
              <a:spLocks noChangeArrowheads="1"/>
            </p:cNvSpPr>
            <p:nvPr/>
          </p:nvSpPr>
          <p:spPr bwMode="auto">
            <a:xfrm>
              <a:off x="15446979" y="14526033"/>
              <a:ext cx="7003744" cy="729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82550">
                  <a:solidFill>
                    <a:srgbClr val="99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17639" tIns="208820" rIns="417639" bIns="208820">
              <a:spAutoFit/>
              <a:flatTx/>
            </a:bodyPr>
            <a:lstStyle>
              <a:lvl1pPr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2087563"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4173538"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6267450"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8353425"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8810625" defTabSz="4173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9267825" defTabSz="4173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9725025" defTabSz="4173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10182225" defTabSz="4173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General costing methodology for the IDS-NF.</a:t>
              </a:r>
              <a:endParaRPr lang="en-GB" sz="2000" dirty="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359222" y="19409057"/>
              <a:ext cx="13025438" cy="9099772"/>
              <a:chOff x="1364886" y="19765386"/>
              <a:chExt cx="13025438" cy="9099772"/>
            </a:xfrm>
          </p:grpSpPr>
          <p:sp>
            <p:nvSpPr>
              <p:cNvPr id="51" name="Text Box 367"/>
              <p:cNvSpPr txBox="1">
                <a:spLocks noChangeArrowheads="1"/>
              </p:cNvSpPr>
              <p:nvPr/>
            </p:nvSpPr>
            <p:spPr bwMode="auto">
              <a:xfrm>
                <a:off x="1364886" y="19765386"/>
                <a:ext cx="13025438" cy="9070240"/>
              </a:xfrm>
              <a:prstGeom prst="rect">
                <a:avLst/>
              </a:prstGeom>
              <a:noFill/>
              <a:ln w="82550">
                <a:solidFill>
                  <a:srgbClr val="990099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99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17639" tIns="208820" rIns="417639" bIns="208820">
                <a:spAutoFit/>
                <a:flatTx/>
              </a:bodyPr>
              <a:lstStyle>
                <a:lvl1pPr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2087563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4173538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6267450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8353425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88106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2678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97250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01822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3200" dirty="0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MUON FRONT-END</a:t>
                </a:r>
              </a:p>
              <a:p>
                <a:pPr marL="342900" indent="-342900" algn="just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Technology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is 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similar to that used for the MICE experiment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  <a:sym typeface="Wingdings" pitchFamily="2" charset="2"/>
                  </a:rPr>
                  <a:t> </a:t>
                </a:r>
                <a:r>
                  <a:rPr lang="en-GB" sz="2000" dirty="0" err="1" smtClean="0">
                    <a:solidFill>
                      <a:schemeClr val="accent1"/>
                    </a:solidFill>
                    <a:latin typeface="Arial Black" pitchFamily="34" charset="0"/>
                    <a:sym typeface="Wingdings" pitchFamily="2" charset="2"/>
                  </a:rPr>
                  <a:t>buncher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  <a:sym typeface="Wingdings" pitchFamily="2" charset="2"/>
                  </a:rPr>
                  <a:t>, phase rotator and cooling section module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cost based 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on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the 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MICE modules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.</a:t>
                </a:r>
              </a:p>
              <a:p>
                <a:pPr marL="342900" indent="-342900" algn="just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Frequency 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of the cavities in the </a:t>
                </a:r>
                <a:r>
                  <a:rPr lang="en-GB" sz="2000" dirty="0" err="1">
                    <a:solidFill>
                      <a:schemeClr val="accent1"/>
                    </a:solidFill>
                    <a:latin typeface="Arial Black" pitchFamily="34" charset="0"/>
                  </a:rPr>
                  <a:t>buncher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 through to the cooling section vary from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320 MHz 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to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201 MHz 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whereas the cavities in MICE are all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201 </a:t>
                </a:r>
                <a:r>
                  <a:rPr lang="en-GB" sz="2000" dirty="0" err="1" smtClean="0">
                    <a:solidFill>
                      <a:schemeClr val="accent1"/>
                    </a:solidFill>
                    <a:latin typeface="Arial Black" pitchFamily="34" charset="0"/>
                  </a:rPr>
                  <a:t>MHz.</a:t>
                </a:r>
                <a:endParaRPr lang="en-GB" sz="2000" dirty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marL="342900" indent="-342900" algn="just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For 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the purposes of costing it is assumed that this variation in frequency will not significantly affect the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cost.</a:t>
                </a:r>
              </a:p>
              <a:p>
                <a:pPr marL="342900" indent="-342900" algn="just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Other 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costs such as cryogenics and diagnostics have been scaled from the FFAG cost model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.</a:t>
                </a:r>
              </a:p>
              <a:p>
                <a:pPr algn="just">
                  <a:spcBef>
                    <a:spcPct val="50000"/>
                  </a:spcBef>
                </a:pPr>
                <a:endParaRPr lang="en-GB" sz="2000" dirty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 smtClean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 smtClean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 smtClean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 smtClean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 smtClean="0">
                  <a:solidFill>
                    <a:schemeClr val="accent1"/>
                  </a:solidFill>
                  <a:latin typeface="Arial Black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en-GB" sz="2000" dirty="0" smtClean="0">
                  <a:solidFill>
                    <a:schemeClr val="accent1"/>
                  </a:solidFill>
                  <a:latin typeface="Arial Black" pitchFamily="34" charset="0"/>
                </a:endParaRPr>
              </a:p>
            </p:txBody>
          </p:sp>
          <p:pic>
            <p:nvPicPr>
              <p:cNvPr id="2560" name="Picture 5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2313" y="23876111"/>
                <a:ext cx="7681710" cy="3946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9" name="Picture 78" descr="Cavity Module v3.jpg"/>
              <p:cNvPicPr>
                <a:picLocks noChangeAspect="1"/>
              </p:cNvPicPr>
              <p:nvPr/>
            </p:nvPicPr>
            <p:blipFill rotWithShape="1">
              <a:blip r:embed="rId8"/>
              <a:srcRect l="15025" r="903"/>
              <a:stretch/>
            </p:blipFill>
            <p:spPr>
              <a:xfrm rot="16200000">
                <a:off x="1716645" y="23645364"/>
                <a:ext cx="4469456" cy="4245319"/>
              </a:xfrm>
              <a:prstGeom prst="rect">
                <a:avLst/>
              </a:prstGeom>
            </p:spPr>
          </p:pic>
          <p:sp>
            <p:nvSpPr>
              <p:cNvPr id="342" name="Text Box 63"/>
              <p:cNvSpPr txBox="1">
                <a:spLocks noChangeArrowheads="1"/>
              </p:cNvSpPr>
              <p:nvPr/>
            </p:nvSpPr>
            <p:spPr bwMode="auto">
              <a:xfrm>
                <a:off x="1766211" y="27827886"/>
                <a:ext cx="4297419" cy="1037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82550">
                    <a:solidFill>
                      <a:srgbClr val="99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17639" tIns="208820" rIns="417639" bIns="208820">
                <a:spAutoFit/>
                <a:flatTx/>
              </a:bodyPr>
              <a:lstStyle>
                <a:lvl1pPr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2087563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4173538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6267450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8353425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88106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2678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97250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01822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Schematic 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drawing of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a </a:t>
                </a:r>
                <a:r>
                  <a:rPr lang="en-GB" sz="2000" dirty="0" err="1">
                    <a:solidFill>
                      <a:schemeClr val="accent1"/>
                    </a:solidFill>
                    <a:latin typeface="Arial Black" pitchFamily="34" charset="0"/>
                  </a:rPr>
                  <a:t>buncher</a:t>
                </a:r>
                <a:r>
                  <a:rPr lang="en-GB" sz="2000" dirty="0">
                    <a:solidFill>
                      <a:schemeClr val="accent1"/>
                    </a:solidFill>
                    <a:latin typeface="Arial Black" pitchFamily="34" charset="0"/>
                  </a:rPr>
                  <a:t> </a:t>
                </a: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module.</a:t>
                </a:r>
                <a:endParaRPr lang="en-GB" sz="2000" dirty="0">
                  <a:solidFill>
                    <a:schemeClr val="accent1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5419164" y="22582010"/>
              <a:ext cx="13025438" cy="11147732"/>
              <a:chOff x="15364876" y="22582010"/>
              <a:chExt cx="13025438" cy="1114773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5364876" y="22582010"/>
                <a:ext cx="13025438" cy="11147732"/>
                <a:chOff x="15413002" y="23111396"/>
                <a:chExt cx="13025438" cy="11147732"/>
              </a:xfrm>
            </p:grpSpPr>
            <p:sp>
              <p:nvSpPr>
                <p:cNvPr id="50" name="Text Box 367"/>
                <p:cNvSpPr txBox="1">
                  <a:spLocks noChangeArrowheads="1"/>
                </p:cNvSpPr>
                <p:nvPr/>
              </p:nvSpPr>
              <p:spPr bwMode="auto">
                <a:xfrm>
                  <a:off x="15413002" y="23111396"/>
                  <a:ext cx="13025438" cy="11147732"/>
                </a:xfrm>
                <a:prstGeom prst="rect">
                  <a:avLst/>
                </a:prstGeom>
                <a:noFill/>
                <a:ln w="82550">
                  <a:solidFill>
                    <a:srgbClr val="990099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0099"/>
                  </a:extrusion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417639" tIns="208820" rIns="417639" bIns="208820">
                  <a:spAutoFit/>
                  <a:flatTx/>
                </a:bodyPr>
                <a:lstStyle>
                  <a:lvl1pPr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2087563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4173538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6267450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8353425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88106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92678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97250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101822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3200" dirty="0" smtClean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 Black" pitchFamily="34" charset="0"/>
                    </a:rPr>
                    <a:t>MUON ACCELERATION</a:t>
                  </a:r>
                </a:p>
                <a:p>
                  <a:pPr marL="342900" indent="-342900" algn="just">
                    <a:spcBef>
                      <a:spcPct val="50000"/>
                    </a:spcBef>
                    <a:buFont typeface="Arial" pitchFamily="34" charset="0"/>
                    <a:buChar char="•"/>
                  </a:pP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Engineering </a:t>
                  </a:r>
                  <a:r>
                    <a:rPr lang="en-GB" sz="20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effort has focussed on the details of the FFAG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. </a:t>
                  </a: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marL="715963" lvl="1" indent="-342900" algn="just">
                    <a:spcBef>
                      <a:spcPct val="50000"/>
                    </a:spcBef>
                    <a:buFont typeface="Arial" pitchFamily="34" charset="0"/>
                    <a:buChar char="•"/>
                  </a:pPr>
                  <a:r>
                    <a:rPr lang="en-GB" sz="18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For </a:t>
                  </a:r>
                  <a:r>
                    <a:rPr lang="en-GB" sz="18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the purposes of costing, the same technology as the J-PARC neutrino beam combined function superconducting magnets was chosen.  This allows estimating the cost based on as-built costs.  </a:t>
                  </a:r>
                  <a:endParaRPr lang="en-GB" sz="18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marL="715963" lvl="1" indent="-342900" algn="just">
                    <a:spcBef>
                      <a:spcPct val="50000"/>
                    </a:spcBef>
                    <a:buFont typeface="Arial" pitchFamily="34" charset="0"/>
                    <a:buChar char="•"/>
                  </a:pPr>
                  <a:r>
                    <a:rPr lang="en-GB" sz="18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The </a:t>
                  </a:r>
                  <a:r>
                    <a:rPr lang="en-GB" sz="18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technology for the producing high-gradient superconducting </a:t>
                  </a:r>
                  <a:r>
                    <a:rPr lang="en-GB" sz="18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201 MHz </a:t>
                  </a:r>
                  <a:r>
                    <a:rPr lang="en-GB" sz="18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cavities is less well </a:t>
                  </a:r>
                  <a:r>
                    <a:rPr lang="en-GB" sz="18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understood.</a:t>
                  </a:r>
                </a:p>
                <a:p>
                  <a:pPr marL="1077913" lvl="1" indent="-342900" algn="just">
                    <a:spcBef>
                      <a:spcPct val="50000"/>
                    </a:spcBef>
                    <a:buFont typeface="Arial" pitchFamily="34" charset="0"/>
                    <a:buChar char="•"/>
                  </a:pPr>
                  <a:r>
                    <a:rPr lang="en-GB" sz="16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In </a:t>
                  </a:r>
                  <a:r>
                    <a:rPr lang="en-GB" sz="16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the past niobium sputtered onto copper cavities have been used but these have not been able to deliver the gradients required at </a:t>
                  </a:r>
                  <a:r>
                    <a:rPr lang="en-GB" sz="16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201 </a:t>
                  </a:r>
                  <a:r>
                    <a:rPr lang="en-GB" sz="1600" dirty="0" err="1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MHz.</a:t>
                  </a:r>
                  <a:r>
                    <a:rPr lang="en-GB" sz="16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 </a:t>
                  </a:r>
                  <a:endParaRPr lang="en-GB" sz="16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marL="1077913" lvl="1" indent="-342900" algn="just">
                    <a:spcBef>
                      <a:spcPct val="50000"/>
                    </a:spcBef>
                    <a:buFont typeface="Arial" pitchFamily="34" charset="0"/>
                    <a:buChar char="•"/>
                  </a:pPr>
                  <a:r>
                    <a:rPr lang="en-GB" sz="16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In </a:t>
                  </a:r>
                  <a:r>
                    <a:rPr lang="en-GB" sz="16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the absence of a technological solution, a cost model was developed based upon engineered solutions for next-generation light sources. </a:t>
                  </a:r>
                  <a:endParaRPr lang="en-GB" sz="16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marL="715963" lvl="1" indent="-342900" algn="just">
                    <a:spcBef>
                      <a:spcPct val="50000"/>
                    </a:spcBef>
                    <a:buFont typeface="Arial" pitchFamily="34" charset="0"/>
                    <a:buChar char="•"/>
                  </a:pPr>
                  <a:r>
                    <a:rPr lang="en-GB" sz="18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The </a:t>
                  </a:r>
                  <a:r>
                    <a:rPr lang="en-GB" sz="18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civil engineering was </a:t>
                  </a:r>
                  <a:r>
                    <a:rPr lang="en-GB" sz="18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also estimated </a:t>
                  </a:r>
                  <a:r>
                    <a:rPr lang="en-GB" sz="18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based upon detailed engineering studies for a next-generation light source</a:t>
                  </a:r>
                  <a:r>
                    <a:rPr lang="en-GB" sz="18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.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  </a:t>
                  </a: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marL="354013" lvl="1" indent="-342900" algn="just">
                    <a:spcBef>
                      <a:spcPct val="50000"/>
                    </a:spcBef>
                    <a:buFont typeface="Arial" pitchFamily="34" charset="0"/>
                    <a:buChar char="•"/>
                  </a:pP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The 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cost model for the linac and RLAs is based on the cost </a:t>
                  </a:r>
                  <a:r>
                    <a:rPr lang="en-GB" sz="20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model for the FFAG. </a:t>
                  </a: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marL="354013" lvl="1" indent="-342900" algn="just">
                    <a:spcBef>
                      <a:spcPct val="50000"/>
                    </a:spcBef>
                    <a:buFont typeface="Arial" pitchFamily="34" charset="0"/>
                    <a:buChar char="•"/>
                  </a:pP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The </a:t>
                  </a:r>
                  <a:r>
                    <a:rPr lang="en-GB" sz="20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linac and RLAs were originally vertically 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stacked, which may be more </a:t>
                  </a:r>
                  <a:r>
                    <a:rPr lang="en-GB" sz="20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expensive from the perspective of distribution of RF and 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cryogenics 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  <a:sym typeface="Wingdings" pitchFamily="2" charset="2"/>
                    </a:rPr>
                    <a:t> 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horizontal layout, </a:t>
                  </a:r>
                  <a:r>
                    <a:rPr lang="en-GB" sz="20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which requires a small modification 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to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 </a:t>
                  </a:r>
                  <a:r>
                    <a:rPr lang="en-GB" sz="20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the 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design of the injection </a:t>
                  </a:r>
                  <a:r>
                    <a:rPr lang="en-GB" sz="20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chicanes of the RLAs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.</a:t>
                  </a: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</p:txBody>
            </p:sp>
            <p:pic>
              <p:nvPicPr>
                <p:cNvPr id="2564" name="Picture 516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904141" y="30004506"/>
                  <a:ext cx="5381050" cy="30448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>
                <a:off x="15737362" y="28892983"/>
                <a:ext cx="7525094" cy="4745629"/>
                <a:chOff x="15811156" y="29422369"/>
                <a:chExt cx="7525094" cy="4745629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5811156" y="29422369"/>
                  <a:ext cx="7032025" cy="4186874"/>
                  <a:chOff x="16092663" y="32716352"/>
                  <a:chExt cx="7032025" cy="4186874"/>
                </a:xfrm>
              </p:grpSpPr>
              <p:sp>
                <p:nvSpPr>
                  <p:cNvPr id="3" name="Rectangle 2"/>
                  <p:cNvSpPr/>
                  <p:nvPr/>
                </p:nvSpPr>
                <p:spPr bwMode="auto">
                  <a:xfrm>
                    <a:off x="16092663" y="32751977"/>
                    <a:ext cx="7032025" cy="415124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17353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55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16231734" y="32716352"/>
                    <a:ext cx="6865177" cy="4148960"/>
                    <a:chOff x="152400" y="1341438"/>
                    <a:chExt cx="8542338" cy="5162550"/>
                  </a:xfrm>
                </p:grpSpPr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 rot="10800000">
                      <a:off x="5576888" y="4284663"/>
                      <a:ext cx="439737" cy="3492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11"/>
                    <p:cNvCxnSpPr/>
                    <p:nvPr/>
                  </p:nvCxnSpPr>
                  <p:spPr>
                    <a:xfrm rot="10800000">
                      <a:off x="8196263" y="4437063"/>
                      <a:ext cx="273050" cy="33337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Connector 112"/>
                    <p:cNvCxnSpPr/>
                    <p:nvPr/>
                  </p:nvCxnSpPr>
                  <p:spPr>
                    <a:xfrm rot="10800000">
                      <a:off x="8221663" y="4165600"/>
                      <a:ext cx="276225" cy="269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13"/>
                    <p:cNvCxnSpPr/>
                    <p:nvPr/>
                  </p:nvCxnSpPr>
                  <p:spPr>
                    <a:xfrm rot="10800000">
                      <a:off x="5575300" y="3987800"/>
                      <a:ext cx="466725" cy="2857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5" name="Rectangle 114"/>
                    <p:cNvSpPr/>
                    <p:nvPr/>
                  </p:nvSpPr>
                  <p:spPr bwMode="auto">
                    <a:xfrm rot="284258">
                      <a:off x="5621338" y="3913188"/>
                      <a:ext cx="138112" cy="463550"/>
                    </a:xfrm>
                    <a:prstGeom prst="rect">
                      <a:avLst/>
                    </a:prstGeom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16" name="Rectangle 115"/>
                    <p:cNvSpPr/>
                    <p:nvPr/>
                  </p:nvSpPr>
                  <p:spPr bwMode="auto">
                    <a:xfrm rot="284258">
                      <a:off x="8483600" y="4097338"/>
                      <a:ext cx="138113" cy="463550"/>
                    </a:xfrm>
                    <a:prstGeom prst="rect">
                      <a:avLst/>
                    </a:prstGeom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17" name="Oval 116"/>
                    <p:cNvSpPr/>
                    <p:nvPr/>
                  </p:nvSpPr>
                  <p:spPr bwMode="auto">
                    <a:xfrm>
                      <a:off x="8223250" y="4160838"/>
                      <a:ext cx="244475" cy="322262"/>
                    </a:xfrm>
                    <a:prstGeom prst="ellipse">
                      <a:avLst/>
                    </a:prstGeom>
                    <a:ln w="12700"/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 bwMode="auto">
                    <a:xfrm>
                      <a:off x="5773738" y="3994150"/>
                      <a:ext cx="242887" cy="320675"/>
                    </a:xfrm>
                    <a:prstGeom prst="ellipse">
                      <a:avLst/>
                    </a:prstGeom>
                    <a:ln w="12700"/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19" name="Straight Connector 118"/>
                    <p:cNvCxnSpPr/>
                    <p:nvPr/>
                  </p:nvCxnSpPr>
                  <p:spPr bwMode="auto">
                    <a:xfrm>
                      <a:off x="2408238" y="3956050"/>
                      <a:ext cx="1538287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Straight Connector 119"/>
                    <p:cNvCxnSpPr/>
                    <p:nvPr/>
                  </p:nvCxnSpPr>
                  <p:spPr bwMode="auto">
                    <a:xfrm>
                      <a:off x="2425700" y="3998913"/>
                      <a:ext cx="1520825" cy="0"/>
                    </a:xfrm>
                    <a:prstGeom prst="line">
                      <a:avLst/>
                    </a:prstGeom>
                    <a:ln w="12700"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Straight Connector 120"/>
                    <p:cNvCxnSpPr/>
                    <p:nvPr/>
                  </p:nvCxnSpPr>
                  <p:spPr bwMode="auto">
                    <a:xfrm flipV="1">
                      <a:off x="796925" y="3998913"/>
                      <a:ext cx="1628775" cy="123825"/>
                    </a:xfrm>
                    <a:prstGeom prst="line">
                      <a:avLst/>
                    </a:prstGeom>
                    <a:ln w="12700"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121"/>
                    <p:cNvCxnSpPr/>
                    <p:nvPr/>
                  </p:nvCxnSpPr>
                  <p:spPr bwMode="auto">
                    <a:xfrm>
                      <a:off x="3946525" y="3998913"/>
                      <a:ext cx="1585913" cy="147637"/>
                    </a:xfrm>
                    <a:prstGeom prst="line">
                      <a:avLst/>
                    </a:prstGeom>
                    <a:ln w="12700"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3" name="Rectangle 122"/>
                    <p:cNvSpPr/>
                    <p:nvPr/>
                  </p:nvSpPr>
                  <p:spPr bwMode="auto">
                    <a:xfrm rot="10596697" flipV="1">
                      <a:off x="1120775" y="3860800"/>
                      <a:ext cx="717550" cy="3651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24" name="Rectangle 123"/>
                    <p:cNvSpPr/>
                    <p:nvPr/>
                  </p:nvSpPr>
                  <p:spPr bwMode="auto">
                    <a:xfrm flipV="1">
                      <a:off x="2444750" y="4097338"/>
                      <a:ext cx="1468438" cy="44450"/>
                    </a:xfrm>
                    <a:prstGeom prst="rect">
                      <a:avLst/>
                    </a:prstGeom>
                    <a:ln w="127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25" name="Rectangle 124"/>
                    <p:cNvSpPr/>
                    <p:nvPr/>
                  </p:nvSpPr>
                  <p:spPr bwMode="auto">
                    <a:xfrm rot="10596697" flipV="1">
                      <a:off x="1138238" y="4237038"/>
                      <a:ext cx="717550" cy="3810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26" name="Rectangle 125"/>
                    <p:cNvSpPr/>
                    <p:nvPr/>
                  </p:nvSpPr>
                  <p:spPr bwMode="auto">
                    <a:xfrm rot="11015127" flipV="1">
                      <a:off x="4511675" y="3862388"/>
                      <a:ext cx="717550" cy="428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27" name="Rectangle 126"/>
                    <p:cNvSpPr/>
                    <p:nvPr/>
                  </p:nvSpPr>
                  <p:spPr bwMode="auto">
                    <a:xfrm rot="11015127" flipV="1">
                      <a:off x="4492625" y="4246563"/>
                      <a:ext cx="717550" cy="5397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28" name="Straight Connector 127"/>
                    <p:cNvCxnSpPr/>
                    <p:nvPr/>
                  </p:nvCxnSpPr>
                  <p:spPr bwMode="auto">
                    <a:xfrm>
                      <a:off x="2159000" y="3522663"/>
                      <a:ext cx="2001838" cy="0"/>
                    </a:xfrm>
                    <a:prstGeom prst="line">
                      <a:avLst/>
                    </a:prstGeom>
                    <a:ln w="1270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/>
                    <p:cNvCxnSpPr/>
                    <p:nvPr/>
                  </p:nvCxnSpPr>
                  <p:spPr bwMode="auto">
                    <a:xfrm>
                      <a:off x="2159000" y="4483100"/>
                      <a:ext cx="2038350" cy="0"/>
                    </a:xfrm>
                    <a:prstGeom prst="line">
                      <a:avLst/>
                    </a:prstGeom>
                    <a:ln w="1270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Straight Connector 129"/>
                    <p:cNvCxnSpPr/>
                    <p:nvPr/>
                  </p:nvCxnSpPr>
                  <p:spPr bwMode="auto">
                    <a:xfrm flipV="1">
                      <a:off x="850900" y="3522663"/>
                      <a:ext cx="1308100" cy="120650"/>
                    </a:xfrm>
                    <a:prstGeom prst="line">
                      <a:avLst/>
                    </a:prstGeom>
                    <a:ln w="1270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/>
                    <p:cNvCxnSpPr/>
                    <p:nvPr/>
                  </p:nvCxnSpPr>
                  <p:spPr bwMode="auto">
                    <a:xfrm flipV="1">
                      <a:off x="858838" y="4483100"/>
                      <a:ext cx="1300162" cy="96838"/>
                    </a:xfrm>
                    <a:prstGeom prst="line">
                      <a:avLst/>
                    </a:prstGeom>
                    <a:ln w="1270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/>
                    <p:cNvCxnSpPr/>
                    <p:nvPr/>
                  </p:nvCxnSpPr>
                  <p:spPr bwMode="auto">
                    <a:xfrm>
                      <a:off x="4160838" y="3522663"/>
                      <a:ext cx="1338262" cy="120650"/>
                    </a:xfrm>
                    <a:prstGeom prst="line">
                      <a:avLst/>
                    </a:prstGeom>
                    <a:ln w="1270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/>
                    <p:nvPr/>
                  </p:nvCxnSpPr>
                  <p:spPr bwMode="auto">
                    <a:xfrm>
                      <a:off x="4197350" y="4483100"/>
                      <a:ext cx="1303338" cy="96838"/>
                    </a:xfrm>
                    <a:prstGeom prst="line">
                      <a:avLst/>
                    </a:prstGeom>
                    <a:ln w="1270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/>
                    <p:cNvCxnSpPr/>
                    <p:nvPr/>
                  </p:nvCxnSpPr>
                  <p:spPr bwMode="auto">
                    <a:xfrm rot="5400000" flipH="1" flipV="1">
                      <a:off x="5337175" y="3805238"/>
                      <a:ext cx="323850" cy="0"/>
                    </a:xfrm>
                    <a:prstGeom prst="line">
                      <a:avLst/>
                    </a:prstGeom>
                    <a:ln w="1270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/>
                    <p:cNvCxnSpPr/>
                    <p:nvPr/>
                  </p:nvCxnSpPr>
                  <p:spPr bwMode="auto">
                    <a:xfrm rot="5400000" flipH="1" flipV="1">
                      <a:off x="696119" y="3798094"/>
                      <a:ext cx="309562" cy="0"/>
                    </a:xfrm>
                    <a:prstGeom prst="line">
                      <a:avLst/>
                    </a:prstGeom>
                    <a:ln w="1270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/>
                    <p:cNvCxnSpPr/>
                    <p:nvPr/>
                  </p:nvCxnSpPr>
                  <p:spPr bwMode="auto">
                    <a:xfrm rot="5400000" flipH="1" flipV="1">
                      <a:off x="701675" y="4422776"/>
                      <a:ext cx="314325" cy="0"/>
                    </a:xfrm>
                    <a:prstGeom prst="line">
                      <a:avLst/>
                    </a:prstGeom>
                    <a:ln w="1270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/>
                    <p:cNvCxnSpPr/>
                    <p:nvPr/>
                  </p:nvCxnSpPr>
                  <p:spPr bwMode="auto">
                    <a:xfrm rot="5400000" flipH="1" flipV="1">
                      <a:off x="158750" y="4060826"/>
                      <a:ext cx="1271587" cy="476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/>
                    <p:cNvCxnSpPr/>
                    <p:nvPr/>
                  </p:nvCxnSpPr>
                  <p:spPr bwMode="auto">
                    <a:xfrm rot="10800000">
                      <a:off x="796925" y="3427413"/>
                      <a:ext cx="4759325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38"/>
                    <p:cNvCxnSpPr/>
                    <p:nvPr/>
                  </p:nvCxnSpPr>
                  <p:spPr bwMode="auto">
                    <a:xfrm rot="5400000" flipH="1" flipV="1">
                      <a:off x="4918869" y="4061619"/>
                      <a:ext cx="1271587" cy="317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/>
                    <p:cNvCxnSpPr/>
                    <p:nvPr/>
                  </p:nvCxnSpPr>
                  <p:spPr bwMode="auto">
                    <a:xfrm rot="10800000">
                      <a:off x="796925" y="4699000"/>
                      <a:ext cx="475615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1" name="Rectangle 140"/>
                    <p:cNvSpPr/>
                    <p:nvPr/>
                  </p:nvSpPr>
                  <p:spPr bwMode="auto">
                    <a:xfrm rot="11015127" flipV="1">
                      <a:off x="4359275" y="4370388"/>
                      <a:ext cx="981075" cy="109537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42" name="Rectangle 141"/>
                    <p:cNvSpPr/>
                    <p:nvPr/>
                  </p:nvSpPr>
                  <p:spPr bwMode="auto">
                    <a:xfrm rot="11015127" flipV="1">
                      <a:off x="4397375" y="3665538"/>
                      <a:ext cx="981075" cy="109537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43" name="Rectangle 142"/>
                    <p:cNvSpPr/>
                    <p:nvPr/>
                  </p:nvSpPr>
                  <p:spPr bwMode="auto">
                    <a:xfrm rot="5680143" flipV="1">
                      <a:off x="4239418" y="3701257"/>
                      <a:ext cx="233363" cy="76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44" name="Rectangle 143"/>
                    <p:cNvSpPr/>
                    <p:nvPr/>
                  </p:nvSpPr>
                  <p:spPr bwMode="auto">
                    <a:xfrm rot="5680143" flipV="1">
                      <a:off x="4214813" y="4283075"/>
                      <a:ext cx="234950" cy="76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45" name="Rectangle 144"/>
                    <p:cNvSpPr/>
                    <p:nvPr/>
                  </p:nvSpPr>
                  <p:spPr bwMode="auto">
                    <a:xfrm rot="5680143" flipV="1">
                      <a:off x="5260975" y="4373563"/>
                      <a:ext cx="234950" cy="76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46" name="Rectangle 145"/>
                    <p:cNvSpPr/>
                    <p:nvPr/>
                  </p:nvSpPr>
                  <p:spPr bwMode="auto">
                    <a:xfrm rot="5680143" flipV="1">
                      <a:off x="5287962" y="3789363"/>
                      <a:ext cx="233363" cy="7778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47" name="Rectangle 146"/>
                    <p:cNvSpPr/>
                    <p:nvPr/>
                  </p:nvSpPr>
                  <p:spPr bwMode="auto">
                    <a:xfrm rot="11099157" flipV="1">
                      <a:off x="4289425" y="3754438"/>
                      <a:ext cx="87313" cy="103187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48" name="Rectangle 147"/>
                    <p:cNvSpPr/>
                    <p:nvPr/>
                  </p:nvSpPr>
                  <p:spPr bwMode="auto">
                    <a:xfrm rot="11099157" flipV="1">
                      <a:off x="5376863" y="3846513"/>
                      <a:ext cx="87312" cy="1016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49" name="Rectangle 148"/>
                    <p:cNvSpPr/>
                    <p:nvPr/>
                  </p:nvSpPr>
                  <p:spPr bwMode="auto">
                    <a:xfrm rot="11099157" flipV="1">
                      <a:off x="5351463" y="4295775"/>
                      <a:ext cx="87312" cy="10318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0" name="Rectangle 149"/>
                    <p:cNvSpPr/>
                    <p:nvPr/>
                  </p:nvSpPr>
                  <p:spPr bwMode="auto">
                    <a:xfrm rot="11099157" flipV="1">
                      <a:off x="4276725" y="4202113"/>
                      <a:ext cx="87313" cy="103187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51" name="Straight Connector 150"/>
                    <p:cNvCxnSpPr/>
                    <p:nvPr/>
                  </p:nvCxnSpPr>
                  <p:spPr bwMode="auto">
                    <a:xfrm>
                      <a:off x="4152900" y="4170363"/>
                      <a:ext cx="1400175" cy="12065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51"/>
                    <p:cNvCxnSpPr/>
                    <p:nvPr/>
                  </p:nvCxnSpPr>
                  <p:spPr bwMode="auto">
                    <a:xfrm>
                      <a:off x="4152900" y="3860800"/>
                      <a:ext cx="1408113" cy="12065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/>
                    <p:cNvCxnSpPr/>
                    <p:nvPr/>
                  </p:nvCxnSpPr>
                  <p:spPr bwMode="auto">
                    <a:xfrm>
                      <a:off x="3917950" y="3841750"/>
                      <a:ext cx="234950" cy="2063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Connector 153"/>
                    <p:cNvCxnSpPr/>
                    <p:nvPr/>
                  </p:nvCxnSpPr>
                  <p:spPr bwMode="auto">
                    <a:xfrm>
                      <a:off x="3925888" y="4079875"/>
                      <a:ext cx="234950" cy="904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/>
                    <p:cNvCxnSpPr/>
                    <p:nvPr/>
                  </p:nvCxnSpPr>
                  <p:spPr bwMode="auto">
                    <a:xfrm>
                      <a:off x="2425700" y="3841750"/>
                      <a:ext cx="149225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/>
                    <p:cNvCxnSpPr/>
                    <p:nvPr/>
                  </p:nvCxnSpPr>
                  <p:spPr bwMode="auto">
                    <a:xfrm>
                      <a:off x="2425700" y="4079875"/>
                      <a:ext cx="1500188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/>
                    <p:cNvCxnSpPr/>
                    <p:nvPr/>
                  </p:nvCxnSpPr>
                  <p:spPr bwMode="auto">
                    <a:xfrm flipV="1">
                      <a:off x="2200275" y="4079875"/>
                      <a:ext cx="225425" cy="904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/>
                    <p:cNvCxnSpPr/>
                    <p:nvPr/>
                  </p:nvCxnSpPr>
                  <p:spPr bwMode="auto">
                    <a:xfrm flipV="1">
                      <a:off x="796925" y="3862388"/>
                      <a:ext cx="1362075" cy="10477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 bwMode="auto">
                    <a:xfrm flipV="1">
                      <a:off x="796925" y="4170363"/>
                      <a:ext cx="1400175" cy="10477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/>
                    <p:cNvCxnSpPr/>
                    <p:nvPr/>
                  </p:nvCxnSpPr>
                  <p:spPr bwMode="auto">
                    <a:xfrm rot="5400000" flipH="1" flipV="1">
                      <a:off x="575469" y="3709194"/>
                      <a:ext cx="490537" cy="3175"/>
                    </a:xfrm>
                    <a:prstGeom prst="line">
                      <a:avLst/>
                    </a:prstGeom>
                    <a:ln w="127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 bwMode="auto">
                    <a:xfrm rot="5400000" flipH="1" flipV="1">
                      <a:off x="654050" y="4451350"/>
                      <a:ext cx="336550" cy="0"/>
                    </a:xfrm>
                    <a:prstGeom prst="line">
                      <a:avLst/>
                    </a:prstGeom>
                    <a:ln w="127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 bwMode="auto">
                    <a:xfrm rot="10800000">
                      <a:off x="819150" y="4627563"/>
                      <a:ext cx="4702175" cy="0"/>
                    </a:xfrm>
                    <a:prstGeom prst="line">
                      <a:avLst/>
                    </a:prstGeom>
                    <a:ln w="127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 bwMode="auto">
                    <a:xfrm rot="10800000">
                      <a:off x="815975" y="3465513"/>
                      <a:ext cx="4705350" cy="0"/>
                    </a:xfrm>
                    <a:prstGeom prst="line">
                      <a:avLst/>
                    </a:prstGeom>
                    <a:ln w="127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 bwMode="auto">
                    <a:xfrm rot="16200000" flipV="1">
                      <a:off x="5270500" y="3711576"/>
                      <a:ext cx="511175" cy="0"/>
                    </a:xfrm>
                    <a:prstGeom prst="line">
                      <a:avLst/>
                    </a:prstGeom>
                    <a:ln w="127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 bwMode="auto">
                    <a:xfrm rot="5400000" flipH="1" flipV="1">
                      <a:off x="5357813" y="4467225"/>
                      <a:ext cx="336550" cy="0"/>
                    </a:xfrm>
                    <a:prstGeom prst="line">
                      <a:avLst/>
                    </a:prstGeom>
                    <a:ln w="127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 bwMode="auto">
                    <a:xfrm rot="16200000" flipV="1">
                      <a:off x="5360988" y="4440238"/>
                      <a:ext cx="279400" cy="0"/>
                    </a:xfrm>
                    <a:prstGeom prst="line">
                      <a:avLst/>
                    </a:prstGeom>
                    <a:ln w="1270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7" name="Rectangle 166"/>
                    <p:cNvSpPr/>
                    <p:nvPr/>
                  </p:nvSpPr>
                  <p:spPr bwMode="auto">
                    <a:xfrm rot="10800000" flipV="1">
                      <a:off x="2317750" y="3579813"/>
                      <a:ext cx="1735138" cy="109537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8" name="Rectangle 167"/>
                    <p:cNvSpPr/>
                    <p:nvPr/>
                  </p:nvSpPr>
                  <p:spPr bwMode="auto">
                    <a:xfrm rot="10800000" flipV="1">
                      <a:off x="2311400" y="4235450"/>
                      <a:ext cx="1735138" cy="111125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9" name="Rectangle 168"/>
                    <p:cNvSpPr/>
                    <p:nvPr/>
                  </p:nvSpPr>
                  <p:spPr bwMode="auto">
                    <a:xfrm rot="5400000" flipV="1">
                      <a:off x="3962401" y="3673475"/>
                      <a:ext cx="258762" cy="77787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0" name="Rectangle 169"/>
                    <p:cNvSpPr/>
                    <p:nvPr/>
                  </p:nvSpPr>
                  <p:spPr bwMode="auto">
                    <a:xfrm rot="10800000" flipV="1">
                      <a:off x="4056063" y="3738563"/>
                      <a:ext cx="96837" cy="103187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1" name="Rectangle 170"/>
                    <p:cNvSpPr/>
                    <p:nvPr/>
                  </p:nvSpPr>
                  <p:spPr bwMode="auto">
                    <a:xfrm rot="10800000" flipV="1">
                      <a:off x="4052888" y="4179888"/>
                      <a:ext cx="98425" cy="103187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2" name="Rectangle 171"/>
                    <p:cNvSpPr/>
                    <p:nvPr/>
                  </p:nvSpPr>
                  <p:spPr bwMode="auto">
                    <a:xfrm rot="5400000" flipV="1">
                      <a:off x="4007644" y="4225132"/>
                      <a:ext cx="166687" cy="76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3" name="Rectangle 172"/>
                    <p:cNvSpPr/>
                    <p:nvPr/>
                  </p:nvSpPr>
                  <p:spPr bwMode="auto">
                    <a:xfrm rot="5400000" flipV="1">
                      <a:off x="2148682" y="3671094"/>
                      <a:ext cx="258762" cy="76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" name="Rectangle 173"/>
                    <p:cNvSpPr/>
                    <p:nvPr/>
                  </p:nvSpPr>
                  <p:spPr bwMode="auto">
                    <a:xfrm rot="10800000" flipV="1">
                      <a:off x="2200275" y="3736975"/>
                      <a:ext cx="98425" cy="1016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5" name="Rectangle 174"/>
                    <p:cNvSpPr/>
                    <p:nvPr/>
                  </p:nvSpPr>
                  <p:spPr bwMode="auto">
                    <a:xfrm rot="5400000" flipV="1">
                      <a:off x="2190750" y="4224338"/>
                      <a:ext cx="165100" cy="76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6" name="Rectangle 175"/>
                    <p:cNvSpPr/>
                    <p:nvPr/>
                  </p:nvSpPr>
                  <p:spPr bwMode="auto">
                    <a:xfrm rot="10800000" flipV="1">
                      <a:off x="2200275" y="4179888"/>
                      <a:ext cx="98425" cy="103187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77" name="Straight Connector 176"/>
                    <p:cNvCxnSpPr/>
                    <p:nvPr/>
                  </p:nvCxnSpPr>
                  <p:spPr bwMode="auto">
                    <a:xfrm flipV="1">
                      <a:off x="2159000" y="3841750"/>
                      <a:ext cx="266700" cy="1905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8" name="Rectangle 177"/>
                    <p:cNvSpPr/>
                    <p:nvPr/>
                  </p:nvSpPr>
                  <p:spPr bwMode="auto">
                    <a:xfrm rot="10589720" flipV="1">
                      <a:off x="982663" y="3654425"/>
                      <a:ext cx="981075" cy="10953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9" name="Rectangle 178"/>
                    <p:cNvSpPr/>
                    <p:nvPr/>
                  </p:nvSpPr>
                  <p:spPr bwMode="auto">
                    <a:xfrm rot="5198118" flipV="1">
                      <a:off x="837407" y="3782219"/>
                      <a:ext cx="233362" cy="76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80" name="Rectangle 179"/>
                    <p:cNvSpPr/>
                    <p:nvPr/>
                  </p:nvSpPr>
                  <p:spPr bwMode="auto">
                    <a:xfrm rot="10600608" flipV="1">
                      <a:off x="890588" y="3833813"/>
                      <a:ext cx="87312" cy="103187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81" name="Rectangle 180"/>
                    <p:cNvSpPr/>
                    <p:nvPr/>
                  </p:nvSpPr>
                  <p:spPr bwMode="auto">
                    <a:xfrm rot="5198118" flipV="1">
                      <a:off x="862807" y="4363244"/>
                      <a:ext cx="234950" cy="77787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82" name="Rectangle 181"/>
                    <p:cNvSpPr/>
                    <p:nvPr/>
                  </p:nvSpPr>
                  <p:spPr bwMode="auto">
                    <a:xfrm rot="10600608" flipV="1">
                      <a:off x="912813" y="4286250"/>
                      <a:ext cx="87312" cy="10318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83" name="Rectangle 182"/>
                    <p:cNvSpPr/>
                    <p:nvPr/>
                  </p:nvSpPr>
                  <p:spPr bwMode="auto">
                    <a:xfrm rot="10589720" flipV="1">
                      <a:off x="1019175" y="4370388"/>
                      <a:ext cx="981075" cy="109537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84" name="Rectangle 183"/>
                    <p:cNvSpPr/>
                    <p:nvPr/>
                  </p:nvSpPr>
                  <p:spPr bwMode="auto">
                    <a:xfrm rot="5198118" flipV="1">
                      <a:off x="1885156" y="3698082"/>
                      <a:ext cx="233363" cy="76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85" name="Rectangle 184"/>
                    <p:cNvSpPr/>
                    <p:nvPr/>
                  </p:nvSpPr>
                  <p:spPr bwMode="auto">
                    <a:xfrm rot="10600608" flipV="1">
                      <a:off x="1985963" y="3754438"/>
                      <a:ext cx="87312" cy="103187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86" name="Rectangle 185"/>
                    <p:cNvSpPr/>
                    <p:nvPr/>
                  </p:nvSpPr>
                  <p:spPr bwMode="auto">
                    <a:xfrm rot="5198118" flipV="1">
                      <a:off x="1908175" y="4279900"/>
                      <a:ext cx="234950" cy="762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87" name="Rectangle 186"/>
                    <p:cNvSpPr/>
                    <p:nvPr/>
                  </p:nvSpPr>
                  <p:spPr bwMode="auto">
                    <a:xfrm rot="10600608" flipV="1">
                      <a:off x="2005013" y="4200525"/>
                      <a:ext cx="87312" cy="10318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88" name="Rectangle 187"/>
                    <p:cNvSpPr/>
                    <p:nvPr/>
                  </p:nvSpPr>
                  <p:spPr bwMode="auto">
                    <a:xfrm>
                      <a:off x="787400" y="3378200"/>
                      <a:ext cx="61913" cy="49213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89" name="Rectangle 188"/>
                    <p:cNvSpPr/>
                    <p:nvPr/>
                  </p:nvSpPr>
                  <p:spPr bwMode="auto">
                    <a:xfrm>
                      <a:off x="784225" y="4699000"/>
                      <a:ext cx="61913" cy="47625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0" name="Rectangle 189"/>
                    <p:cNvSpPr/>
                    <p:nvPr/>
                  </p:nvSpPr>
                  <p:spPr bwMode="auto">
                    <a:xfrm>
                      <a:off x="5503863" y="3378200"/>
                      <a:ext cx="60325" cy="49213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1" name="Rectangle 190"/>
                    <p:cNvSpPr/>
                    <p:nvPr/>
                  </p:nvSpPr>
                  <p:spPr bwMode="auto">
                    <a:xfrm>
                      <a:off x="5499100" y="4699000"/>
                      <a:ext cx="61913" cy="47625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2" name="Rectangle 191"/>
                    <p:cNvSpPr/>
                    <p:nvPr/>
                  </p:nvSpPr>
                  <p:spPr bwMode="auto">
                    <a:xfrm flipV="1">
                      <a:off x="2446338" y="3779838"/>
                      <a:ext cx="1466850" cy="44450"/>
                    </a:xfrm>
                    <a:prstGeom prst="rect">
                      <a:avLst/>
                    </a:prstGeom>
                    <a:ln w="127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93" name="Straight Connector 192"/>
                    <p:cNvCxnSpPr/>
                    <p:nvPr/>
                  </p:nvCxnSpPr>
                  <p:spPr bwMode="auto">
                    <a:xfrm>
                      <a:off x="4491038" y="4033838"/>
                      <a:ext cx="738187" cy="6985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 bwMode="auto">
                    <a:xfrm flipV="1">
                      <a:off x="1101725" y="4019550"/>
                      <a:ext cx="771525" cy="587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5" name="Rectangle 194"/>
                    <p:cNvSpPr/>
                    <p:nvPr/>
                  </p:nvSpPr>
                  <p:spPr bwMode="auto">
                    <a:xfrm rot="16200000">
                      <a:off x="732632" y="4296568"/>
                      <a:ext cx="82550" cy="36513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6" name="Rectangle 195"/>
                    <p:cNvSpPr/>
                    <p:nvPr/>
                  </p:nvSpPr>
                  <p:spPr bwMode="auto">
                    <a:xfrm rot="16200000">
                      <a:off x="732632" y="3910806"/>
                      <a:ext cx="82550" cy="36513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7" name="Rectangle 196"/>
                    <p:cNvSpPr/>
                    <p:nvPr/>
                  </p:nvSpPr>
                  <p:spPr bwMode="auto">
                    <a:xfrm rot="16200000">
                      <a:off x="5535613" y="3922712"/>
                      <a:ext cx="82550" cy="34925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8" name="Rectangle 197"/>
                    <p:cNvSpPr/>
                    <p:nvPr/>
                  </p:nvSpPr>
                  <p:spPr bwMode="auto">
                    <a:xfrm rot="16200000">
                      <a:off x="5535613" y="4314825"/>
                      <a:ext cx="82550" cy="34925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99" name="Group 406"/>
                    <p:cNvGrpSpPr>
                      <a:grpSpLocks/>
                    </p:cNvGrpSpPr>
                    <p:nvPr/>
                  </p:nvGrpSpPr>
                  <p:grpSpPr bwMode="auto">
                    <a:xfrm rot="183740">
                      <a:off x="5538788" y="2997200"/>
                      <a:ext cx="3155950" cy="2130425"/>
                      <a:chOff x="28367034" y="24217523"/>
                      <a:chExt cx="12702604" cy="6393919"/>
                    </a:xfrm>
                  </p:grpSpPr>
                  <p:cxnSp>
                    <p:nvCxnSpPr>
                      <p:cNvPr id="200" name="Straight Connector 199"/>
                      <p:cNvCxnSpPr/>
                      <p:nvPr/>
                    </p:nvCxnSpPr>
                    <p:spPr>
                      <a:xfrm rot="21416260">
                        <a:off x="28350125" y="27596890"/>
                        <a:ext cx="12702604" cy="590794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" name="Straight Connector 200"/>
                      <p:cNvCxnSpPr/>
                      <p:nvPr/>
                    </p:nvCxnSpPr>
                    <p:spPr>
                      <a:xfrm rot="16200000" flipH="1">
                        <a:off x="30195361" y="27961059"/>
                        <a:ext cx="1138707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" name="Straight Connector 201"/>
                      <p:cNvCxnSpPr/>
                      <p:nvPr/>
                    </p:nvCxnSpPr>
                    <p:spPr>
                      <a:xfrm rot="16200000" flipH="1">
                        <a:off x="38008153" y="27959529"/>
                        <a:ext cx="113871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03" name="Group 3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833161" y="25287757"/>
                        <a:ext cx="7814244" cy="2226067"/>
                        <a:chOff x="30809411" y="25443648"/>
                        <a:chExt cx="7814244" cy="2226067"/>
                      </a:xfrm>
                    </p:grpSpPr>
                    <p:cxnSp>
                      <p:nvCxnSpPr>
                        <p:cNvPr id="255" name="Straight Connector 254"/>
                        <p:cNvCxnSpPr>
                          <a:stCxn id="259" idx="0"/>
                          <a:endCxn id="257" idx="0"/>
                        </p:cNvCxnSpPr>
                        <p:nvPr/>
                      </p:nvCxnSpPr>
                      <p:spPr>
                        <a:xfrm rot="5400000">
                          <a:off x="32082954" y="26619481"/>
                          <a:ext cx="1052950" cy="498392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6" name="Straight Connector 255"/>
                        <p:cNvCxnSpPr>
                          <a:stCxn id="260" idx="0"/>
                          <a:endCxn id="258" idx="0"/>
                        </p:cNvCxnSpPr>
                        <p:nvPr/>
                      </p:nvCxnSpPr>
                      <p:spPr>
                        <a:xfrm rot="16200000" flipH="1">
                          <a:off x="33661337" y="26627877"/>
                          <a:ext cx="1029126" cy="447275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7" name="Arc 256"/>
                        <p:cNvSpPr/>
                        <p:nvPr/>
                      </p:nvSpPr>
                      <p:spPr>
                        <a:xfrm rot="4481201">
                          <a:off x="31830413" y="27065645"/>
                          <a:ext cx="505034" cy="626185"/>
                        </a:xfrm>
                        <a:prstGeom prst="arc">
                          <a:avLst>
                            <a:gd name="adj1" fmla="val 17510520"/>
                            <a:gd name="adj2" fmla="val 642357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58" name="Arc 257"/>
                        <p:cNvSpPr/>
                        <p:nvPr/>
                      </p:nvSpPr>
                      <p:spPr>
                        <a:xfrm rot="17118799" flipH="1">
                          <a:off x="34448403" y="27044801"/>
                          <a:ext cx="500271" cy="626185"/>
                        </a:xfrm>
                        <a:prstGeom prst="arc">
                          <a:avLst>
                            <a:gd name="adj1" fmla="val 17510520"/>
                            <a:gd name="adj2" fmla="val 642357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59" name="Arc 258"/>
                        <p:cNvSpPr/>
                        <p:nvPr/>
                      </p:nvSpPr>
                      <p:spPr>
                        <a:xfrm rot="4942962" flipH="1" flipV="1">
                          <a:off x="32990786" y="25874742"/>
                          <a:ext cx="895721" cy="1201252"/>
                        </a:xfrm>
                        <a:prstGeom prst="arc">
                          <a:avLst>
                            <a:gd name="adj1" fmla="val 17510520"/>
                            <a:gd name="adj2" fmla="val 412022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60" name="Arc 259"/>
                        <p:cNvSpPr/>
                        <p:nvPr/>
                      </p:nvSpPr>
                      <p:spPr>
                        <a:xfrm rot="16657038" flipV="1">
                          <a:off x="32950381" y="25902691"/>
                          <a:ext cx="890955" cy="1201252"/>
                        </a:xfrm>
                        <a:prstGeom prst="arc">
                          <a:avLst>
                            <a:gd name="adj1" fmla="val 17510520"/>
                            <a:gd name="adj2" fmla="val 412022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261" name="Straight Connector 260"/>
                        <p:cNvCxnSpPr>
                          <a:stCxn id="257" idx="2"/>
                        </p:cNvCxnSpPr>
                        <p:nvPr/>
                      </p:nvCxnSpPr>
                      <p:spPr>
                        <a:xfrm rot="10800000">
                          <a:off x="30732583" y="27629965"/>
                          <a:ext cx="1348212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2" name="Arc 261"/>
                        <p:cNvSpPr/>
                        <p:nvPr/>
                      </p:nvSpPr>
                      <p:spPr>
                        <a:xfrm rot="4481201">
                          <a:off x="34421807" y="27016334"/>
                          <a:ext cx="505034" cy="632572"/>
                        </a:xfrm>
                        <a:prstGeom prst="arc">
                          <a:avLst>
                            <a:gd name="adj1" fmla="val 17510520"/>
                            <a:gd name="adj2" fmla="val 642357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263" name="Straight Connector 262"/>
                        <p:cNvCxnSpPr>
                          <a:stCxn id="264" idx="0"/>
                          <a:endCxn id="262" idx="0"/>
                        </p:cNvCxnSpPr>
                        <p:nvPr/>
                      </p:nvCxnSpPr>
                      <p:spPr>
                        <a:xfrm rot="5400000">
                          <a:off x="34703202" y="26630267"/>
                          <a:ext cx="1014834" cy="479225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4" name="Arc 263"/>
                        <p:cNvSpPr/>
                        <p:nvPr/>
                      </p:nvSpPr>
                      <p:spPr>
                        <a:xfrm rot="4942962" flipH="1" flipV="1">
                          <a:off x="35555741" y="25902823"/>
                          <a:ext cx="895721" cy="1207640"/>
                        </a:xfrm>
                        <a:prstGeom prst="arc">
                          <a:avLst>
                            <a:gd name="adj1" fmla="val 17510520"/>
                            <a:gd name="adj2" fmla="val 412022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65" name="Arc 264"/>
                        <p:cNvSpPr/>
                        <p:nvPr/>
                      </p:nvSpPr>
                      <p:spPr>
                        <a:xfrm rot="16657038" flipV="1">
                          <a:off x="35531699" y="25883119"/>
                          <a:ext cx="895721" cy="1201252"/>
                        </a:xfrm>
                        <a:prstGeom prst="arc">
                          <a:avLst>
                            <a:gd name="adj1" fmla="val 17510520"/>
                            <a:gd name="adj2" fmla="val 412022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266" name="Straight Connector 265"/>
                        <p:cNvCxnSpPr>
                          <a:stCxn id="265" idx="0"/>
                          <a:endCxn id="267" idx="0"/>
                        </p:cNvCxnSpPr>
                        <p:nvPr/>
                      </p:nvCxnSpPr>
                      <p:spPr>
                        <a:xfrm rot="16200000" flipH="1">
                          <a:off x="36234793" y="26648077"/>
                          <a:ext cx="1010068" cy="440887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7" name="Arc 266"/>
                        <p:cNvSpPr/>
                        <p:nvPr/>
                      </p:nvSpPr>
                      <p:spPr>
                        <a:xfrm rot="17118799" flipH="1">
                          <a:off x="37012152" y="27022928"/>
                          <a:ext cx="495505" cy="632572"/>
                        </a:xfrm>
                        <a:prstGeom prst="arc">
                          <a:avLst>
                            <a:gd name="adj1" fmla="val 17510520"/>
                            <a:gd name="adj2" fmla="val 929094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268" name="Straight Connector 267"/>
                        <p:cNvCxnSpPr/>
                        <p:nvPr/>
                      </p:nvCxnSpPr>
                      <p:spPr>
                        <a:xfrm rot="10800000" flipV="1">
                          <a:off x="31079698" y="25541747"/>
                          <a:ext cx="7271408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9" name="Straight Connector 268"/>
                        <p:cNvCxnSpPr/>
                        <p:nvPr/>
                      </p:nvCxnSpPr>
                      <p:spPr>
                        <a:xfrm rot="10800000" flipV="1">
                          <a:off x="31303301" y="25808685"/>
                          <a:ext cx="6836913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accent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0" name="Straight Connector 269"/>
                        <p:cNvCxnSpPr/>
                        <p:nvPr/>
                      </p:nvCxnSpPr>
                      <p:spPr>
                        <a:xfrm rot="16200000" flipV="1">
                          <a:off x="30402845" y="26692235"/>
                          <a:ext cx="1777150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accent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1" name="Straight Connector 270"/>
                        <p:cNvCxnSpPr/>
                        <p:nvPr/>
                      </p:nvCxnSpPr>
                      <p:spPr>
                        <a:xfrm rot="5400000" flipH="1" flipV="1">
                          <a:off x="37255835" y="26703223"/>
                          <a:ext cx="1753326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accent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2" name="Straight Connector 271"/>
                        <p:cNvCxnSpPr/>
                        <p:nvPr/>
                      </p:nvCxnSpPr>
                      <p:spPr>
                        <a:xfrm rot="5400000" flipH="1" flipV="1">
                          <a:off x="30135901" y="26276571"/>
                          <a:ext cx="1638979" cy="204468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3" name="Straight Connector 272"/>
                        <p:cNvCxnSpPr/>
                        <p:nvPr/>
                      </p:nvCxnSpPr>
                      <p:spPr>
                        <a:xfrm rot="16200000" flipV="1">
                          <a:off x="37638724" y="26243749"/>
                          <a:ext cx="1634213" cy="21086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4" name="Rectangle 273"/>
                        <p:cNvSpPr/>
                        <p:nvPr/>
                      </p:nvSpPr>
                      <p:spPr>
                        <a:xfrm>
                          <a:off x="31037137" y="25393329"/>
                          <a:ext cx="210856" cy="142934"/>
                        </a:xfrm>
                        <a:prstGeom prst="rect">
                          <a:avLst/>
                        </a:prstGeom>
                        <a:ln w="12700"/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75" name="Rectangle 274"/>
                        <p:cNvSpPr/>
                        <p:nvPr/>
                      </p:nvSpPr>
                      <p:spPr>
                        <a:xfrm>
                          <a:off x="38135991" y="25429691"/>
                          <a:ext cx="217248" cy="142934"/>
                        </a:xfrm>
                        <a:prstGeom prst="rect">
                          <a:avLst/>
                        </a:prstGeom>
                        <a:ln w="12700"/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32132771" y="27383199"/>
                          <a:ext cx="159743" cy="128639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32306508" y="27037637"/>
                          <a:ext cx="153351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33024127" y="25978288"/>
                          <a:ext cx="159739" cy="138171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79" name="Oval 278"/>
                        <p:cNvSpPr/>
                        <p:nvPr/>
                      </p:nvSpPr>
                      <p:spPr>
                        <a:xfrm>
                          <a:off x="32431407" y="26727164"/>
                          <a:ext cx="159743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80" name="Oval 279"/>
                        <p:cNvSpPr/>
                        <p:nvPr/>
                      </p:nvSpPr>
                      <p:spPr>
                        <a:xfrm>
                          <a:off x="32652941" y="26336624"/>
                          <a:ext cx="159739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81" name="Oval 280"/>
                        <p:cNvSpPr/>
                        <p:nvPr/>
                      </p:nvSpPr>
                      <p:spPr>
                        <a:xfrm>
                          <a:off x="33632834" y="25992172"/>
                          <a:ext cx="159743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82" name="Oval 281"/>
                        <p:cNvSpPr/>
                        <p:nvPr/>
                      </p:nvSpPr>
                      <p:spPr>
                        <a:xfrm>
                          <a:off x="33992440" y="26364306"/>
                          <a:ext cx="159743" cy="138168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83" name="Oval 282"/>
                        <p:cNvSpPr/>
                        <p:nvPr/>
                      </p:nvSpPr>
                      <p:spPr>
                        <a:xfrm>
                          <a:off x="34223584" y="26732016"/>
                          <a:ext cx="159743" cy="138171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84" name="Oval 283"/>
                        <p:cNvSpPr/>
                        <p:nvPr/>
                      </p:nvSpPr>
                      <p:spPr>
                        <a:xfrm>
                          <a:off x="34334591" y="27033074"/>
                          <a:ext cx="153351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34477153" y="27323082"/>
                          <a:ext cx="159739" cy="138171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34807165" y="27376712"/>
                          <a:ext cx="159743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34874138" y="27064032"/>
                          <a:ext cx="153351" cy="128639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35036130" y="26732999"/>
                          <a:ext cx="159739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89" name="Oval 288"/>
                        <p:cNvSpPr/>
                        <p:nvPr/>
                      </p:nvSpPr>
                      <p:spPr>
                        <a:xfrm>
                          <a:off x="35189524" y="26373805"/>
                          <a:ext cx="159739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90" name="Oval 289"/>
                        <p:cNvSpPr/>
                        <p:nvPr/>
                      </p:nvSpPr>
                      <p:spPr>
                        <a:xfrm>
                          <a:off x="35598314" y="26004553"/>
                          <a:ext cx="153351" cy="138168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36314805" y="26004468"/>
                          <a:ext cx="159739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31483670" y="27428313"/>
                          <a:ext cx="153351" cy="138168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36614083" y="26340831"/>
                          <a:ext cx="159743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36825337" y="26785681"/>
                          <a:ext cx="159743" cy="138168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95" name="Oval 294"/>
                        <p:cNvSpPr/>
                        <p:nvPr/>
                      </p:nvSpPr>
                      <p:spPr>
                        <a:xfrm>
                          <a:off x="36946711" y="27052798"/>
                          <a:ext cx="159743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96" name="Oval 295"/>
                        <p:cNvSpPr/>
                        <p:nvPr/>
                      </p:nvSpPr>
                      <p:spPr>
                        <a:xfrm>
                          <a:off x="37025135" y="27340850"/>
                          <a:ext cx="153351" cy="138168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97" name="Oval 296"/>
                        <p:cNvSpPr/>
                        <p:nvPr/>
                      </p:nvSpPr>
                      <p:spPr>
                        <a:xfrm>
                          <a:off x="37754490" y="27430905"/>
                          <a:ext cx="159743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298" name="Straight Connector 297"/>
                        <p:cNvCxnSpPr>
                          <a:endCxn id="267" idx="2"/>
                        </p:cNvCxnSpPr>
                        <p:nvPr/>
                      </p:nvCxnSpPr>
                      <p:spPr>
                        <a:xfrm rot="10800000">
                          <a:off x="37249210" y="27576195"/>
                          <a:ext cx="1297099" cy="4763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9" name="Straight Connector 298"/>
                        <p:cNvCxnSpPr/>
                        <p:nvPr/>
                      </p:nvCxnSpPr>
                      <p:spPr>
                        <a:xfrm rot="16200000" flipV="1">
                          <a:off x="30852825" y="27369253"/>
                          <a:ext cx="424040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0" name="Straight Connector 299"/>
                        <p:cNvCxnSpPr/>
                        <p:nvPr/>
                      </p:nvCxnSpPr>
                      <p:spPr>
                        <a:xfrm rot="16200000" flipV="1">
                          <a:off x="38121323" y="27384853"/>
                          <a:ext cx="414508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1" name="Straight Connector 300"/>
                        <p:cNvCxnSpPr/>
                        <p:nvPr/>
                      </p:nvCxnSpPr>
                      <p:spPr>
                        <a:xfrm rot="10800000" flipV="1">
                          <a:off x="30846352" y="27175756"/>
                          <a:ext cx="210860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2" name="Straight Connector 301"/>
                        <p:cNvCxnSpPr/>
                        <p:nvPr/>
                      </p:nvCxnSpPr>
                      <p:spPr>
                        <a:xfrm rot="10800000">
                          <a:off x="38328040" y="27196846"/>
                          <a:ext cx="217248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04" name="Rectangle 203"/>
                      <p:cNvSpPr/>
                      <p:nvPr/>
                    </p:nvSpPr>
                    <p:spPr>
                      <a:xfrm>
                        <a:off x="31728080" y="24560507"/>
                        <a:ext cx="383378" cy="2968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GB" sz="8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05" name="Rectangle 204"/>
                      <p:cNvSpPr/>
                      <p:nvPr/>
                    </p:nvSpPr>
                    <p:spPr>
                      <a:xfrm>
                        <a:off x="31490081" y="24216274"/>
                        <a:ext cx="1047901" cy="57650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GB" sz="8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206" name="Group 356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30837257" y="28391667"/>
                        <a:ext cx="7819588" cy="2219775"/>
                        <a:chOff x="30809841" y="25459711"/>
                        <a:chExt cx="7819588" cy="2219775"/>
                      </a:xfrm>
                    </p:grpSpPr>
                    <p:cxnSp>
                      <p:nvCxnSpPr>
                        <p:cNvPr id="207" name="Straight Connector 206"/>
                        <p:cNvCxnSpPr>
                          <a:stCxn id="211" idx="0"/>
                          <a:endCxn id="209" idx="0"/>
                        </p:cNvCxnSpPr>
                        <p:nvPr/>
                      </p:nvCxnSpPr>
                      <p:spPr>
                        <a:xfrm rot="5400000">
                          <a:off x="32095126" y="26748016"/>
                          <a:ext cx="1052946" cy="498392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8" name="Straight Connector 207"/>
                        <p:cNvCxnSpPr>
                          <a:stCxn id="212" idx="0"/>
                          <a:endCxn id="210" idx="0"/>
                        </p:cNvCxnSpPr>
                        <p:nvPr/>
                      </p:nvCxnSpPr>
                      <p:spPr>
                        <a:xfrm rot="16200000" flipH="1">
                          <a:off x="33654156" y="26767874"/>
                          <a:ext cx="1038655" cy="453667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9" name="Arc 208"/>
                        <p:cNvSpPr/>
                        <p:nvPr/>
                      </p:nvSpPr>
                      <p:spPr>
                        <a:xfrm rot="4481201">
                          <a:off x="31809526" y="27169940"/>
                          <a:ext cx="505034" cy="626185"/>
                        </a:xfrm>
                        <a:prstGeom prst="arc">
                          <a:avLst>
                            <a:gd name="adj1" fmla="val 17510520"/>
                            <a:gd name="adj2" fmla="val 642357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10" name="Arc 209"/>
                        <p:cNvSpPr/>
                        <p:nvPr/>
                      </p:nvSpPr>
                      <p:spPr>
                        <a:xfrm rot="17118799" flipH="1">
                          <a:off x="34444324" y="27149413"/>
                          <a:ext cx="505034" cy="619797"/>
                        </a:xfrm>
                        <a:prstGeom prst="arc">
                          <a:avLst>
                            <a:gd name="adj1" fmla="val 17510520"/>
                            <a:gd name="adj2" fmla="val 642357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11" name="Arc 210"/>
                        <p:cNvSpPr/>
                        <p:nvPr/>
                      </p:nvSpPr>
                      <p:spPr>
                        <a:xfrm rot="4942962" flipH="1" flipV="1">
                          <a:off x="32969613" y="26006076"/>
                          <a:ext cx="895720" cy="1201252"/>
                        </a:xfrm>
                        <a:prstGeom prst="arc">
                          <a:avLst>
                            <a:gd name="adj1" fmla="val 17510520"/>
                            <a:gd name="adj2" fmla="val 412022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12" name="Arc 211"/>
                        <p:cNvSpPr/>
                        <p:nvPr/>
                      </p:nvSpPr>
                      <p:spPr>
                        <a:xfrm rot="16657038" flipV="1">
                          <a:off x="32945410" y="26001242"/>
                          <a:ext cx="900483" cy="1194865"/>
                        </a:xfrm>
                        <a:prstGeom prst="arc">
                          <a:avLst>
                            <a:gd name="adj1" fmla="val 17510520"/>
                            <a:gd name="adj2" fmla="val 412022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213" name="Straight Connector 212"/>
                        <p:cNvCxnSpPr>
                          <a:stCxn id="209" idx="2"/>
                        </p:cNvCxnSpPr>
                        <p:nvPr/>
                      </p:nvCxnSpPr>
                      <p:spPr>
                        <a:xfrm rot="10800000">
                          <a:off x="30744681" y="27752935"/>
                          <a:ext cx="1335437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4" name="Arc 213"/>
                        <p:cNvSpPr/>
                        <p:nvPr/>
                      </p:nvSpPr>
                      <p:spPr>
                        <a:xfrm rot="4481201">
                          <a:off x="34391915" y="27166407"/>
                          <a:ext cx="505034" cy="619797"/>
                        </a:xfrm>
                        <a:prstGeom prst="arc">
                          <a:avLst>
                            <a:gd name="adj1" fmla="val 17510520"/>
                            <a:gd name="adj2" fmla="val 642357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215" name="Straight Connector 214"/>
                        <p:cNvCxnSpPr>
                          <a:stCxn id="216" idx="0"/>
                          <a:endCxn id="214" idx="0"/>
                        </p:cNvCxnSpPr>
                        <p:nvPr/>
                      </p:nvCxnSpPr>
                      <p:spPr>
                        <a:xfrm rot="5400000">
                          <a:off x="34656718" y="26746282"/>
                          <a:ext cx="1024360" cy="485613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6" name="Arc 215"/>
                        <p:cNvSpPr/>
                        <p:nvPr/>
                      </p:nvSpPr>
                      <p:spPr>
                        <a:xfrm rot="4942962" flipH="1" flipV="1">
                          <a:off x="35512694" y="26015294"/>
                          <a:ext cx="895720" cy="1194861"/>
                        </a:xfrm>
                        <a:prstGeom prst="arc">
                          <a:avLst>
                            <a:gd name="adj1" fmla="val 17510520"/>
                            <a:gd name="adj2" fmla="val 412022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17" name="Arc 216"/>
                        <p:cNvSpPr/>
                        <p:nvPr/>
                      </p:nvSpPr>
                      <p:spPr>
                        <a:xfrm rot="16657038" flipV="1">
                          <a:off x="35488446" y="26019286"/>
                          <a:ext cx="905249" cy="1194865"/>
                        </a:xfrm>
                        <a:prstGeom prst="arc">
                          <a:avLst>
                            <a:gd name="adj1" fmla="val 17510520"/>
                            <a:gd name="adj2" fmla="val 412022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218" name="Straight Connector 217"/>
                        <p:cNvCxnSpPr>
                          <a:stCxn id="217" idx="0"/>
                          <a:endCxn id="219" idx="0"/>
                        </p:cNvCxnSpPr>
                        <p:nvPr/>
                      </p:nvCxnSpPr>
                      <p:spPr>
                        <a:xfrm rot="16200000" flipH="1">
                          <a:off x="36188989" y="26763686"/>
                          <a:ext cx="1019597" cy="434496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9" name="Arc 218"/>
                        <p:cNvSpPr/>
                        <p:nvPr/>
                      </p:nvSpPr>
                      <p:spPr>
                        <a:xfrm rot="17118799" flipH="1">
                          <a:off x="36962570" y="27141709"/>
                          <a:ext cx="505034" cy="626185"/>
                        </a:xfrm>
                        <a:prstGeom prst="arc">
                          <a:avLst>
                            <a:gd name="adj1" fmla="val 17510520"/>
                            <a:gd name="adj2" fmla="val 929094"/>
                          </a:avLst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220" name="Straight Connector 219"/>
                        <p:cNvCxnSpPr/>
                        <p:nvPr/>
                      </p:nvCxnSpPr>
                      <p:spPr>
                        <a:xfrm rot="10800000" flipV="1">
                          <a:off x="31071142" y="25669461"/>
                          <a:ext cx="7220294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" name="Straight Connector 220"/>
                        <p:cNvCxnSpPr/>
                        <p:nvPr/>
                      </p:nvCxnSpPr>
                      <p:spPr>
                        <a:xfrm rot="10800000" flipV="1">
                          <a:off x="31288404" y="25936908"/>
                          <a:ext cx="6798578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accent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2" name="Straight Connector 221"/>
                        <p:cNvCxnSpPr/>
                        <p:nvPr/>
                      </p:nvCxnSpPr>
                      <p:spPr>
                        <a:xfrm rot="16200000" flipV="1">
                          <a:off x="30391782" y="26829575"/>
                          <a:ext cx="1796204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accent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3" name="Straight Connector 222"/>
                        <p:cNvCxnSpPr/>
                        <p:nvPr/>
                      </p:nvCxnSpPr>
                      <p:spPr>
                        <a:xfrm rot="5400000" flipH="1" flipV="1">
                          <a:off x="37195515" y="26835326"/>
                          <a:ext cx="1753325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accent6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4" name="Straight Connector 223"/>
                        <p:cNvCxnSpPr/>
                        <p:nvPr/>
                      </p:nvCxnSpPr>
                      <p:spPr>
                        <a:xfrm rot="5400000" flipH="1" flipV="1">
                          <a:off x="30139953" y="26394580"/>
                          <a:ext cx="1643744" cy="204469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5" name="Straight Connector 224"/>
                        <p:cNvCxnSpPr/>
                        <p:nvPr/>
                      </p:nvCxnSpPr>
                      <p:spPr>
                        <a:xfrm rot="16200000" flipV="1">
                          <a:off x="37562565" y="26379644"/>
                          <a:ext cx="1638978" cy="210856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6" name="Rectangle 225"/>
                        <p:cNvSpPr/>
                        <p:nvPr/>
                      </p:nvSpPr>
                      <p:spPr>
                        <a:xfrm>
                          <a:off x="31039117" y="25528604"/>
                          <a:ext cx="217248" cy="142934"/>
                        </a:xfrm>
                        <a:prstGeom prst="rect">
                          <a:avLst/>
                        </a:prstGeom>
                        <a:ln w="12700"/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7" name="Rectangle 226"/>
                        <p:cNvSpPr/>
                        <p:nvPr/>
                      </p:nvSpPr>
                      <p:spPr>
                        <a:xfrm>
                          <a:off x="38084549" y="25523381"/>
                          <a:ext cx="217248" cy="142934"/>
                        </a:xfrm>
                        <a:prstGeom prst="rect">
                          <a:avLst/>
                        </a:prstGeom>
                        <a:ln w="12700"/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8" name="Oval 227"/>
                        <p:cNvSpPr/>
                        <p:nvPr/>
                      </p:nvSpPr>
                      <p:spPr>
                        <a:xfrm>
                          <a:off x="32126312" y="27503192"/>
                          <a:ext cx="159743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32296623" y="27175875"/>
                          <a:ext cx="153351" cy="142934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33027312" y="26093306"/>
                          <a:ext cx="153351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32435021" y="26857069"/>
                          <a:ext cx="159739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32636313" y="26459411"/>
                          <a:ext cx="153351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33" name="Oval 232"/>
                        <p:cNvSpPr/>
                        <p:nvPr/>
                      </p:nvSpPr>
                      <p:spPr>
                        <a:xfrm>
                          <a:off x="33635507" y="26088940"/>
                          <a:ext cx="153351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34" name="Oval 233"/>
                        <p:cNvSpPr/>
                        <p:nvPr/>
                      </p:nvSpPr>
                      <p:spPr>
                        <a:xfrm>
                          <a:off x="33991367" y="26480197"/>
                          <a:ext cx="159743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35" name="Oval 234"/>
                        <p:cNvSpPr/>
                        <p:nvPr/>
                      </p:nvSpPr>
                      <p:spPr>
                        <a:xfrm>
                          <a:off x="34187384" y="26864825"/>
                          <a:ext cx="153351" cy="142934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36" name="Oval 235"/>
                        <p:cNvSpPr/>
                        <p:nvPr/>
                      </p:nvSpPr>
                      <p:spPr>
                        <a:xfrm>
                          <a:off x="34319177" y="27170799"/>
                          <a:ext cx="159739" cy="138168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34457529" y="27472010"/>
                          <a:ext cx="153351" cy="138168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34734107" y="27454540"/>
                          <a:ext cx="159739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34837362" y="27172385"/>
                          <a:ext cx="159743" cy="138168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35006816" y="26864237"/>
                          <a:ext cx="159739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41" name="Oval 240"/>
                        <p:cNvSpPr/>
                        <p:nvPr/>
                      </p:nvSpPr>
                      <p:spPr>
                        <a:xfrm>
                          <a:off x="35173813" y="26498739"/>
                          <a:ext cx="159739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42" name="Oval 241"/>
                        <p:cNvSpPr/>
                        <p:nvPr/>
                      </p:nvSpPr>
                      <p:spPr>
                        <a:xfrm>
                          <a:off x="35498042" y="26082130"/>
                          <a:ext cx="153351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43" name="Oval 242"/>
                        <p:cNvSpPr/>
                        <p:nvPr/>
                      </p:nvSpPr>
                      <p:spPr>
                        <a:xfrm>
                          <a:off x="36227640" y="26077837"/>
                          <a:ext cx="153351" cy="138171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44" name="Oval 243"/>
                        <p:cNvSpPr/>
                        <p:nvPr/>
                      </p:nvSpPr>
                      <p:spPr>
                        <a:xfrm>
                          <a:off x="31481945" y="27563373"/>
                          <a:ext cx="159743" cy="138168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45" name="Oval 244"/>
                        <p:cNvSpPr/>
                        <p:nvPr/>
                      </p:nvSpPr>
                      <p:spPr>
                        <a:xfrm>
                          <a:off x="36545217" y="26467566"/>
                          <a:ext cx="159739" cy="138168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46" name="Oval 245"/>
                        <p:cNvSpPr/>
                        <p:nvPr/>
                      </p:nvSpPr>
                      <p:spPr>
                        <a:xfrm>
                          <a:off x="36727610" y="26870854"/>
                          <a:ext cx="159743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47" name="Oval 246"/>
                        <p:cNvSpPr/>
                        <p:nvPr/>
                      </p:nvSpPr>
                      <p:spPr>
                        <a:xfrm>
                          <a:off x="36855249" y="27143138"/>
                          <a:ext cx="159739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48" name="Oval 247"/>
                        <p:cNvSpPr/>
                        <p:nvPr/>
                      </p:nvSpPr>
                      <p:spPr>
                        <a:xfrm>
                          <a:off x="36978962" y="27467626"/>
                          <a:ext cx="153351" cy="138168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49" name="Oval 248"/>
                        <p:cNvSpPr/>
                        <p:nvPr/>
                      </p:nvSpPr>
                      <p:spPr>
                        <a:xfrm>
                          <a:off x="37708798" y="27553993"/>
                          <a:ext cx="153351" cy="133405"/>
                        </a:xfrm>
                        <a:prstGeom prst="ellipse">
                          <a:avLst/>
                        </a:prstGeom>
                        <a:ln w="127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GB" sz="8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250" name="Straight Connector 249"/>
                        <p:cNvCxnSpPr>
                          <a:endCxn id="219" idx="2"/>
                        </p:cNvCxnSpPr>
                        <p:nvPr/>
                      </p:nvCxnSpPr>
                      <p:spPr>
                        <a:xfrm rot="10800000">
                          <a:off x="37216424" y="27714013"/>
                          <a:ext cx="1271536" cy="4766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1" name="Straight Connector 250"/>
                        <p:cNvCxnSpPr/>
                        <p:nvPr/>
                      </p:nvCxnSpPr>
                      <p:spPr>
                        <a:xfrm rot="16200000" flipV="1">
                          <a:off x="30859240" y="27524712"/>
                          <a:ext cx="428802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2" name="Straight Connector 251"/>
                        <p:cNvCxnSpPr/>
                        <p:nvPr/>
                      </p:nvCxnSpPr>
                      <p:spPr>
                        <a:xfrm rot="16200000" flipV="1">
                          <a:off x="38089453" y="27507588"/>
                          <a:ext cx="419273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3" name="Straight Connector 252"/>
                        <p:cNvCxnSpPr/>
                        <p:nvPr/>
                      </p:nvCxnSpPr>
                      <p:spPr>
                        <a:xfrm rot="10800000" flipV="1">
                          <a:off x="30858130" y="27319930"/>
                          <a:ext cx="210856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4" name="Straight Connector 253"/>
                        <p:cNvCxnSpPr/>
                        <p:nvPr/>
                      </p:nvCxnSpPr>
                      <p:spPr>
                        <a:xfrm rot="10800000">
                          <a:off x="38307235" y="27307080"/>
                          <a:ext cx="217248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303" name="Group 5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18213" y="3924300"/>
                      <a:ext cx="123825" cy="492125"/>
                      <a:chOff x="25839263" y="6369831"/>
                      <a:chExt cx="503222" cy="1477578"/>
                    </a:xfrm>
                  </p:grpSpPr>
                  <p:sp>
                    <p:nvSpPr>
                      <p:cNvPr id="304" name="Rectangle 303"/>
                      <p:cNvSpPr/>
                      <p:nvPr/>
                    </p:nvSpPr>
                    <p:spPr>
                      <a:xfrm rot="227895">
                        <a:off x="25884422" y="6369831"/>
                        <a:ext cx="412900" cy="14728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GB" sz="8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cxnSp>
                    <p:nvCxnSpPr>
                      <p:cNvPr id="305" name="Straight Connector 304"/>
                      <p:cNvCxnSpPr/>
                      <p:nvPr/>
                    </p:nvCxnSpPr>
                    <p:spPr>
                      <a:xfrm rot="16200000" flipH="1">
                        <a:off x="25348858" y="6963461"/>
                        <a:ext cx="1477578" cy="290318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" name="Straight Connector 305"/>
                      <p:cNvCxnSpPr/>
                      <p:nvPr/>
                    </p:nvCxnSpPr>
                    <p:spPr>
                      <a:xfrm rot="5400000">
                        <a:off x="25380683" y="6861777"/>
                        <a:ext cx="1420381" cy="503222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07" name="Group 5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97838" y="4054475"/>
                      <a:ext cx="125412" cy="493713"/>
                      <a:chOff x="25839264" y="6369831"/>
                      <a:chExt cx="503222" cy="1477579"/>
                    </a:xfrm>
                  </p:grpSpPr>
                  <p:sp>
                    <p:nvSpPr>
                      <p:cNvPr id="308" name="Rectangle 307"/>
                      <p:cNvSpPr/>
                      <p:nvPr/>
                    </p:nvSpPr>
                    <p:spPr>
                      <a:xfrm rot="227895">
                        <a:off x="25883851" y="6369831"/>
                        <a:ext cx="414047" cy="147282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GB" sz="8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cxnSp>
                    <p:nvCxnSpPr>
                      <p:cNvPr id="309" name="Straight Connector 308"/>
                      <p:cNvCxnSpPr/>
                      <p:nvPr/>
                    </p:nvCxnSpPr>
                    <p:spPr>
                      <a:xfrm rot="16200000" flipH="1">
                        <a:off x="25345716" y="6965298"/>
                        <a:ext cx="1477579" cy="286645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0" name="Straight Connector 309"/>
                      <p:cNvCxnSpPr/>
                      <p:nvPr/>
                    </p:nvCxnSpPr>
                    <p:spPr>
                      <a:xfrm rot="5400000">
                        <a:off x="25380593" y="6861761"/>
                        <a:ext cx="1420563" cy="503222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11" name="Straight Connector 310"/>
                    <p:cNvCxnSpPr/>
                    <p:nvPr/>
                  </p:nvCxnSpPr>
                  <p:spPr>
                    <a:xfrm rot="5400000">
                      <a:off x="1043782" y="3356769"/>
                      <a:ext cx="1008062" cy="0"/>
                    </a:xfrm>
                    <a:prstGeom prst="line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Straight Connector 311"/>
                    <p:cNvCxnSpPr/>
                    <p:nvPr/>
                  </p:nvCxnSpPr>
                  <p:spPr>
                    <a:xfrm rot="5400000">
                      <a:off x="2735262" y="3321051"/>
                      <a:ext cx="936625" cy="0"/>
                    </a:xfrm>
                    <a:prstGeom prst="line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" name="Straight Connector 312"/>
                    <p:cNvCxnSpPr/>
                    <p:nvPr/>
                  </p:nvCxnSpPr>
                  <p:spPr>
                    <a:xfrm rot="5400000">
                      <a:off x="4355307" y="3356769"/>
                      <a:ext cx="1008062" cy="0"/>
                    </a:xfrm>
                    <a:prstGeom prst="line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4" name="TextBox 2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70175" y="2492375"/>
                      <a:ext cx="1074738" cy="3397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GB" sz="1600">
                          <a:solidFill>
                            <a:srgbClr val="0000FF"/>
                          </a:solidFill>
                        </a:rPr>
                        <a:t>D Magnet</a:t>
                      </a:r>
                    </a:p>
                  </p:txBody>
                </p:sp>
                <p:sp>
                  <p:nvSpPr>
                    <p:cNvPr id="315" name="TextBox 2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2988" y="2492375"/>
                      <a:ext cx="1052512" cy="3397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GB" sz="1600">
                          <a:solidFill>
                            <a:srgbClr val="0000FF"/>
                          </a:solidFill>
                        </a:rPr>
                        <a:t>F Magnet</a:t>
                      </a:r>
                    </a:p>
                  </p:txBody>
                </p:sp>
                <p:sp>
                  <p:nvSpPr>
                    <p:cNvPr id="316" name="TextBox 2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56100" y="2492375"/>
                      <a:ext cx="1052513" cy="3397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GB" sz="1600">
                          <a:solidFill>
                            <a:srgbClr val="0000FF"/>
                          </a:solidFill>
                        </a:rPr>
                        <a:t>F Magnet</a:t>
                      </a:r>
                    </a:p>
                  </p:txBody>
                </p:sp>
                <p:sp>
                  <p:nvSpPr>
                    <p:cNvPr id="317" name="TextBox 2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27838" y="2492375"/>
                      <a:ext cx="754062" cy="3397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GB" sz="1600">
                          <a:solidFill>
                            <a:srgbClr val="0000FF"/>
                          </a:solidFill>
                        </a:rPr>
                        <a:t>Cavity</a:t>
                      </a:r>
                    </a:p>
                  </p:txBody>
                </p:sp>
                <p:cxnSp>
                  <p:nvCxnSpPr>
                    <p:cNvPr id="318" name="Straight Connector 317"/>
                    <p:cNvCxnSpPr/>
                    <p:nvPr/>
                  </p:nvCxnSpPr>
                  <p:spPr>
                    <a:xfrm rot="5400000">
                      <a:off x="6760369" y="3248819"/>
                      <a:ext cx="792162" cy="0"/>
                    </a:xfrm>
                    <a:prstGeom prst="line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" name="Straight Connector 318"/>
                    <p:cNvCxnSpPr/>
                    <p:nvPr/>
                  </p:nvCxnSpPr>
                  <p:spPr>
                    <a:xfrm rot="5400000">
                      <a:off x="6192838" y="2528888"/>
                      <a:ext cx="647700" cy="0"/>
                    </a:xfrm>
                    <a:prstGeom prst="line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0" name="TextBox 2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59438" y="1844675"/>
                      <a:ext cx="1746250" cy="3381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GB" sz="1600">
                          <a:solidFill>
                            <a:srgbClr val="0000FF"/>
                          </a:solidFill>
                        </a:rPr>
                        <a:t>RF Input Coupler</a:t>
                      </a:r>
                    </a:p>
                  </p:txBody>
                </p:sp>
                <p:cxnSp>
                  <p:nvCxnSpPr>
                    <p:cNvPr id="321" name="Straight Connector 320"/>
                    <p:cNvCxnSpPr/>
                    <p:nvPr/>
                  </p:nvCxnSpPr>
                  <p:spPr>
                    <a:xfrm rot="5400000" flipH="1" flipV="1">
                      <a:off x="1624013" y="5153025"/>
                      <a:ext cx="1296988" cy="7937"/>
                    </a:xfrm>
                    <a:prstGeom prst="line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" name="Straight Connector 321"/>
                    <p:cNvCxnSpPr/>
                    <p:nvPr/>
                  </p:nvCxnSpPr>
                  <p:spPr>
                    <a:xfrm rot="5400000">
                      <a:off x="1331119" y="2564607"/>
                      <a:ext cx="1728787" cy="0"/>
                    </a:xfrm>
                    <a:prstGeom prst="line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3" name="TextBox 2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3850" y="1341438"/>
                      <a:ext cx="3514725" cy="3381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GB" sz="1600">
                          <a:solidFill>
                            <a:srgbClr val="0000FF"/>
                          </a:solidFill>
                        </a:rPr>
                        <a:t>Cryostat Insulating vacuum chamber</a:t>
                      </a:r>
                    </a:p>
                  </p:txBody>
                </p:sp>
                <p:cxnSp>
                  <p:nvCxnSpPr>
                    <p:cNvPr id="324" name="Straight Connector 323"/>
                    <p:cNvCxnSpPr>
                      <a:endCxn id="118" idx="4"/>
                    </p:cNvCxnSpPr>
                    <p:nvPr/>
                  </p:nvCxnSpPr>
                  <p:spPr>
                    <a:xfrm rot="16200000" flipV="1">
                      <a:off x="5208588" y="5002212"/>
                      <a:ext cx="1498600" cy="123825"/>
                    </a:xfrm>
                    <a:prstGeom prst="line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5" name="TextBox 2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65263" y="5876925"/>
                      <a:ext cx="1655762" cy="3381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GB" sz="1600">
                          <a:solidFill>
                            <a:srgbClr val="0000FF"/>
                          </a:solidFill>
                        </a:rPr>
                        <a:t>4K He Chamber</a:t>
                      </a:r>
                    </a:p>
                  </p:txBody>
                </p:sp>
                <p:sp>
                  <p:nvSpPr>
                    <p:cNvPr id="326" name="TextBox 2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33650" y="6165850"/>
                      <a:ext cx="2543175" cy="3381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GB" sz="1600">
                          <a:solidFill>
                            <a:srgbClr val="0000FF"/>
                          </a:solidFill>
                        </a:rPr>
                        <a:t>Thermal shield (40 – 60K)</a:t>
                      </a:r>
                    </a:p>
                  </p:txBody>
                </p:sp>
                <p:cxnSp>
                  <p:nvCxnSpPr>
                    <p:cNvPr id="327" name="Straight Connector 326"/>
                    <p:cNvCxnSpPr/>
                    <p:nvPr/>
                  </p:nvCxnSpPr>
                  <p:spPr>
                    <a:xfrm rot="5400000" flipH="1" flipV="1">
                      <a:off x="2811463" y="5405438"/>
                      <a:ext cx="1512887" cy="7937"/>
                    </a:xfrm>
                    <a:prstGeom prst="line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Straight Connector 327"/>
                    <p:cNvCxnSpPr/>
                    <p:nvPr/>
                  </p:nvCxnSpPr>
                  <p:spPr>
                    <a:xfrm rot="5400000" flipH="1" flipV="1">
                      <a:off x="1300163" y="4397375"/>
                      <a:ext cx="1223962" cy="439738"/>
                    </a:xfrm>
                    <a:prstGeom prst="line">
                      <a:avLst/>
                    </a:prstGeom>
                    <a:ln>
                      <a:headEnd type="none" w="med" len="med"/>
                      <a:tailEnd type="oval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9" name="TextBox 2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3375" y="5229225"/>
                      <a:ext cx="1758950" cy="3381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GB" sz="1600">
                          <a:solidFill>
                            <a:srgbClr val="0000FF"/>
                          </a:solidFill>
                        </a:rPr>
                        <a:t>Location for BPM</a:t>
                      </a:r>
                    </a:p>
                  </p:txBody>
                </p:sp>
                <p:sp>
                  <p:nvSpPr>
                    <p:cNvPr id="330" name="TextBox 2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0200" y="5229225"/>
                      <a:ext cx="1758950" cy="3381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GB" sz="1600" dirty="0">
                          <a:solidFill>
                            <a:srgbClr val="0000FF"/>
                          </a:solidFill>
                        </a:rPr>
                        <a:t>Location for BPM</a:t>
                      </a:r>
                    </a:p>
                  </p:txBody>
                </p:sp>
                <p:cxnSp>
                  <p:nvCxnSpPr>
                    <p:cNvPr id="331" name="Straight Connector 330"/>
                    <p:cNvCxnSpPr/>
                    <p:nvPr/>
                  </p:nvCxnSpPr>
                  <p:spPr>
                    <a:xfrm rot="16200000" flipV="1">
                      <a:off x="3819525" y="4476750"/>
                      <a:ext cx="1152525" cy="352425"/>
                    </a:xfrm>
                    <a:prstGeom prst="line">
                      <a:avLst/>
                    </a:prstGeom>
                    <a:ln>
                      <a:headEnd type="none" w="med" len="med"/>
                      <a:tailEnd type="oval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2" name="TextBox 2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83263" y="5876925"/>
                      <a:ext cx="2616200" cy="5857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GB" sz="1600">
                          <a:solidFill>
                            <a:srgbClr val="0000FF"/>
                          </a:solidFill>
                        </a:rPr>
                        <a:t>Location for beam screen, </a:t>
                      </a:r>
                    </a:p>
                    <a:p>
                      <a:pPr algn="ctr" eaLnBrk="1" hangingPunct="1"/>
                      <a:r>
                        <a:rPr lang="en-GB" sz="1600">
                          <a:solidFill>
                            <a:srgbClr val="0000FF"/>
                          </a:solidFill>
                        </a:rPr>
                        <a:t>vacuum equipment</a:t>
                      </a:r>
                    </a:p>
                  </p:txBody>
                </p:sp>
                <p:sp>
                  <p:nvSpPr>
                    <p:cNvPr id="333" name="TextBox 2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2400" y="1773238"/>
                      <a:ext cx="1825625" cy="584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GB" sz="1600">
                          <a:solidFill>
                            <a:srgbClr val="0000FF"/>
                          </a:solidFill>
                        </a:rPr>
                        <a:t>Thermal transition</a:t>
                      </a:r>
                    </a:p>
                    <a:p>
                      <a:pPr algn="ctr" eaLnBrk="1" hangingPunct="1"/>
                      <a:r>
                        <a:rPr lang="en-GB" sz="1600">
                          <a:solidFill>
                            <a:srgbClr val="0000FF"/>
                          </a:solidFill>
                        </a:rPr>
                        <a:t>4K - 293K</a:t>
                      </a:r>
                    </a:p>
                  </p:txBody>
                </p:sp>
                <p:cxnSp>
                  <p:nvCxnSpPr>
                    <p:cNvPr id="334" name="Straight Connector 333"/>
                    <p:cNvCxnSpPr/>
                    <p:nvPr/>
                  </p:nvCxnSpPr>
                  <p:spPr>
                    <a:xfrm rot="5400000">
                      <a:off x="102394" y="3113881"/>
                      <a:ext cx="1538288" cy="9525"/>
                    </a:xfrm>
                    <a:prstGeom prst="line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5" name="Straight Connector 334"/>
                    <p:cNvCxnSpPr/>
                    <p:nvPr/>
                  </p:nvCxnSpPr>
                  <p:spPr>
                    <a:xfrm rot="16200000" flipH="1">
                      <a:off x="2919413" y="3065463"/>
                      <a:ext cx="1728787" cy="7937"/>
                    </a:xfrm>
                    <a:prstGeom prst="line">
                      <a:avLst/>
                    </a:prstGeom>
                    <a:ln>
                      <a:headEnd type="none" w="med" len="med"/>
                      <a:tailEnd type="oval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6" name="Text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7950" y="1916113"/>
                      <a:ext cx="2351088" cy="3397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GB" sz="1600">
                          <a:solidFill>
                            <a:srgbClr val="0000FF"/>
                          </a:solidFill>
                        </a:rPr>
                        <a:t>Beam vacuum chamber</a:t>
                      </a:r>
                    </a:p>
                  </p:txBody>
                </p:sp>
                <p:cxnSp>
                  <p:nvCxnSpPr>
                    <p:cNvPr id="337" name="Straight Connector 336"/>
                    <p:cNvCxnSpPr/>
                    <p:nvPr/>
                  </p:nvCxnSpPr>
                  <p:spPr>
                    <a:xfrm rot="5400000">
                      <a:off x="7092156" y="3140869"/>
                      <a:ext cx="1296988" cy="0"/>
                    </a:xfrm>
                    <a:prstGeom prst="line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8" name="TextBox 2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69138" y="2133600"/>
                      <a:ext cx="1493837" cy="3381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GB" sz="1600" dirty="0">
                          <a:solidFill>
                            <a:srgbClr val="0000FF"/>
                          </a:solidFill>
                        </a:rPr>
                        <a:t>2.5K He Pipes</a:t>
                      </a:r>
                    </a:p>
                  </p:txBody>
                </p:sp>
                <p:cxnSp>
                  <p:nvCxnSpPr>
                    <p:cNvPr id="339" name="Straight Connector 338"/>
                    <p:cNvCxnSpPr/>
                    <p:nvPr/>
                  </p:nvCxnSpPr>
                  <p:spPr>
                    <a:xfrm rot="5400000" flipH="1" flipV="1">
                      <a:off x="5148263" y="4725987"/>
                      <a:ext cx="863600" cy="142875"/>
                    </a:xfrm>
                    <a:prstGeom prst="line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4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6229911" y="33438503"/>
                  <a:ext cx="7106339" cy="7294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82550">
                      <a:solidFill>
                        <a:srgbClr val="9900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7639" tIns="208820" rIns="417639" bIns="208820">
                  <a:spAutoFit/>
                  <a:flatTx/>
                </a:bodyPr>
                <a:lstStyle>
                  <a:lvl1pPr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2087563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4173538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6267450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8353425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88106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92678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97250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101822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just">
                    <a:spcBef>
                      <a:spcPct val="50000"/>
                    </a:spcBef>
                  </a:pP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Schematic </a:t>
                  </a:r>
                  <a:r>
                    <a:rPr lang="en-GB" sz="20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drawing of 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the FFAG cell.</a:t>
                  </a: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</p:txBody>
            </p:sp>
          </p:grp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8988" y="37445095"/>
              <a:ext cx="7559988" cy="3979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5" name="Text Box 367"/>
            <p:cNvSpPr txBox="1">
              <a:spLocks noChangeArrowheads="1"/>
            </p:cNvSpPr>
            <p:nvPr/>
          </p:nvSpPr>
          <p:spPr bwMode="auto">
            <a:xfrm>
              <a:off x="15461311" y="37639846"/>
              <a:ext cx="5280890" cy="3037819"/>
            </a:xfrm>
            <a:prstGeom prst="rect">
              <a:avLst/>
            </a:prstGeom>
            <a:noFill/>
            <a:ln w="82550">
              <a:noFill/>
              <a:miter lim="800000"/>
              <a:headEnd/>
              <a:tailEnd/>
            </a:ln>
            <a:effectLst/>
            <a:extLst/>
          </p:spPr>
          <p:txBody>
            <a:bodyPr wrap="square" lIns="417639" tIns="208820" rIns="417639" bIns="208820">
              <a:spAutoFit/>
              <a:flatTx/>
            </a:bodyPr>
            <a:lstStyle>
              <a:lvl1pPr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2087563"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4173538"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6267450"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8353425"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8810625" defTabSz="4173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9267825" defTabSz="4173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9725025" defTabSz="4173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10182225" defTabSz="4173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342900" indent="-342900" algn="just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This </a:t>
              </a:r>
              <a:r>
                <a:rPr lang="en-GB" sz="2000" dirty="0">
                  <a:solidFill>
                    <a:schemeClr val="accent1"/>
                  </a:solidFill>
                  <a:latin typeface="Arial Black" pitchFamily="34" charset="0"/>
                </a:rPr>
                <a:t>will not affect the methodology used to cost the </a:t>
              </a: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Neutrino Factory.  </a:t>
              </a:r>
            </a:p>
            <a:p>
              <a:pPr marL="342900" indent="-342900" algn="just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Work </a:t>
              </a:r>
              <a:r>
                <a:rPr lang="en-GB" sz="2000" dirty="0">
                  <a:solidFill>
                    <a:schemeClr val="accent1"/>
                  </a:solidFill>
                  <a:latin typeface="Arial Black" pitchFamily="34" charset="0"/>
                </a:rPr>
                <a:t>is on-going to complete the cost estimate for the current baseline of the IDS-NF and this will be published in the </a:t>
              </a:r>
              <a:r>
                <a:rPr lang="en-GB" sz="2000" dirty="0" err="1">
                  <a:solidFill>
                    <a:schemeClr val="accent1"/>
                  </a:solidFill>
                  <a:latin typeface="Arial Black" pitchFamily="34" charset="0"/>
                </a:rPr>
                <a:t>EUROnu</a:t>
              </a:r>
              <a:r>
                <a:rPr lang="en-GB" sz="2000" dirty="0">
                  <a:solidFill>
                    <a:schemeClr val="accent1"/>
                  </a:solidFill>
                  <a:latin typeface="Arial Black" pitchFamily="34" charset="0"/>
                </a:rPr>
                <a:t> final report</a:t>
              </a: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.</a:t>
              </a:r>
              <a:endParaRPr lang="en-GB" sz="2000" dirty="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p:sp>
          <p:nvSpPr>
            <p:cNvPr id="348" name="Text Box 63"/>
            <p:cNvSpPr txBox="1">
              <a:spLocks noChangeArrowheads="1"/>
            </p:cNvSpPr>
            <p:nvPr/>
          </p:nvSpPr>
          <p:spPr bwMode="auto">
            <a:xfrm>
              <a:off x="21121491" y="41253475"/>
              <a:ext cx="7106339" cy="729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82550">
                  <a:solidFill>
                    <a:srgbClr val="99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17639" tIns="208820" rIns="417639" bIns="208820">
              <a:spAutoFit/>
              <a:flatTx/>
            </a:bodyPr>
            <a:lstStyle>
              <a:lvl1pPr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2087563"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4173538"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6267450"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8353425" defTabSz="417353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8810625" defTabSz="4173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9267825" defTabSz="4173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9725025" defTabSz="4173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10182225" defTabSz="4173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000" dirty="0" smtClean="0">
                  <a:solidFill>
                    <a:schemeClr val="accent1"/>
                  </a:solidFill>
                  <a:latin typeface="Arial Black" pitchFamily="34" charset="0"/>
                </a:rPr>
                <a:t>Relative costs of the subsystems.</a:t>
              </a:r>
              <a:endParaRPr lang="en-GB" sz="2000" dirty="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56127" y="10717738"/>
              <a:ext cx="13025438" cy="7993022"/>
              <a:chOff x="1356127" y="10717738"/>
              <a:chExt cx="13025438" cy="799302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356127" y="10717738"/>
                <a:ext cx="13025438" cy="7993022"/>
                <a:chOff x="1356127" y="10717738"/>
                <a:chExt cx="13025438" cy="7993022"/>
              </a:xfrm>
            </p:grpSpPr>
            <p:sp>
              <p:nvSpPr>
                <p:cNvPr id="43" name="Text Box 367"/>
                <p:cNvSpPr txBox="1">
                  <a:spLocks noChangeArrowheads="1"/>
                </p:cNvSpPr>
                <p:nvPr/>
              </p:nvSpPr>
              <p:spPr bwMode="auto">
                <a:xfrm>
                  <a:off x="1356127" y="10717738"/>
                  <a:ext cx="13025438" cy="7993022"/>
                </a:xfrm>
                <a:prstGeom prst="rect">
                  <a:avLst/>
                </a:prstGeom>
                <a:noFill/>
                <a:ln w="82550">
                  <a:solidFill>
                    <a:srgbClr val="990099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0099"/>
                  </a:extrusion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417639" tIns="208820" rIns="417639" bIns="208820">
                  <a:spAutoFit/>
                  <a:flatTx/>
                </a:bodyPr>
                <a:lstStyle>
                  <a:lvl1pPr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2087563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4173538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6267450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8353425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88106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92678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97250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101822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GB" sz="3200" dirty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 Black" pitchFamily="34" charset="0"/>
                    </a:rPr>
                    <a:t>PROTON </a:t>
                  </a:r>
                  <a:r>
                    <a:rPr lang="en-GB" sz="3200" dirty="0" smtClean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 Black" pitchFamily="34" charset="0"/>
                    </a:rPr>
                    <a:t>DRIVER</a:t>
                  </a:r>
                </a:p>
                <a:p>
                  <a:pPr marL="342900" indent="-342900" algn="just">
                    <a:spcBef>
                      <a:spcPct val="50000"/>
                    </a:spcBef>
                    <a:buFont typeface="Arial" pitchFamily="34" charset="0"/>
                    <a:buChar char="•"/>
                  </a:pP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There are three options for the proton 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driver: </a:t>
                  </a:r>
                  <a:r>
                    <a:rPr lang="en-GB" sz="20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a Project-X based option at Fermilab; an SPL based option at CERN; and an ISIS upgrade option at </a:t>
                  </a: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RAL. </a:t>
                  </a: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marL="342900" indent="-342900" algn="just">
                    <a:spcBef>
                      <a:spcPct val="50000"/>
                    </a:spcBef>
                    <a:buFont typeface="Arial" pitchFamily="34" charset="0"/>
                    <a:buChar char="•"/>
                  </a:pP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Each </a:t>
                  </a:r>
                  <a:r>
                    <a:rPr lang="en-GB" sz="20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proton driver option will have parts that are specific to the NF and these will be </a:t>
                  </a:r>
                  <a:r>
                    <a:rPr lang="en-GB" sz="2000" dirty="0" err="1">
                      <a:solidFill>
                        <a:schemeClr val="accent1"/>
                      </a:solidFill>
                      <a:latin typeface="Arial Black" pitchFamily="34" charset="0"/>
                    </a:rPr>
                    <a:t>costed</a:t>
                  </a:r>
                  <a:r>
                    <a:rPr lang="en-GB" sz="2000" dirty="0">
                      <a:solidFill>
                        <a:schemeClr val="accent1"/>
                      </a:solidFill>
                      <a:latin typeface="Arial Black" pitchFamily="34" charset="0"/>
                    </a:rPr>
                    <a:t> for the IDS-NF. </a:t>
                  </a: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en-GB" sz="2000" dirty="0" smtClean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</p:txBody>
            </p:sp>
            <p:pic>
              <p:nvPicPr>
                <p:cNvPr id="2559" name="Picture 511" descr="C:\docs\NuFact\EUROnu\pubs\IPAC2012\TUPPD004\poster\ProtonDriver-big.eps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3957" y="13049318"/>
                  <a:ext cx="12639801" cy="5086483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  <p:sp>
            <p:nvSpPr>
              <p:cNvPr id="349" name="Text Box 63"/>
              <p:cNvSpPr txBox="1">
                <a:spLocks noChangeArrowheads="1"/>
              </p:cNvSpPr>
              <p:nvPr/>
            </p:nvSpPr>
            <p:spPr bwMode="auto">
              <a:xfrm>
                <a:off x="1795754" y="17974253"/>
                <a:ext cx="11818646" cy="729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82550">
                    <a:solidFill>
                      <a:srgbClr val="99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17639" tIns="208820" rIns="417639" bIns="208820">
                <a:spAutoFit/>
                <a:flatTx/>
              </a:bodyPr>
              <a:lstStyle>
                <a:lvl1pPr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2087563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4173538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6267450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8353425" defTabSz="4173538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88106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2678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97250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0182225" defTabSz="41735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sz="2000" dirty="0" smtClean="0">
                    <a:solidFill>
                      <a:schemeClr val="accent1"/>
                    </a:solidFill>
                    <a:latin typeface="Arial Black" pitchFamily="34" charset="0"/>
                  </a:rPr>
                  <a:t>High-level breakdown of the three proton driver options for the IDS-NF. </a:t>
                </a:r>
                <a:endParaRPr lang="en-GB" sz="2000" dirty="0">
                  <a:solidFill>
                    <a:schemeClr val="accent1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357704" y="29216707"/>
              <a:ext cx="13025438" cy="10486012"/>
              <a:chOff x="1357704" y="29216707"/>
              <a:chExt cx="13025438" cy="1048601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357704" y="29216707"/>
                <a:ext cx="13025438" cy="10486012"/>
                <a:chOff x="1357704" y="29216707"/>
                <a:chExt cx="13025438" cy="10486012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2" name="Text Box 3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7704" y="29216707"/>
                      <a:ext cx="13025438" cy="10486012"/>
                    </a:xfrm>
                    <a:prstGeom prst="rect">
                      <a:avLst/>
                    </a:prstGeom>
                    <a:noFill/>
                    <a:ln w="82550">
                      <a:solidFill>
                        <a:srgbClr val="990099"/>
                      </a:solidFill>
                      <a:miter lim="800000"/>
                      <a:headEnd/>
                      <a:tailEnd/>
                    </a:ln>
                    <a:effectLst/>
                    <a:scene3d>
                      <a:camera prst="legacyObliqueTopRight"/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rgbClr val="990099"/>
                      </a:extrusionClr>
                    </a:sp3d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417639" tIns="208820" rIns="417639" bIns="208820">
                      <a:spAutoFit/>
                      <a:flatTx/>
                    </a:bodyPr>
                    <a:lstStyle>
                      <a:lvl1pPr defTabSz="4173538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2087563" defTabSz="4173538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4173538" defTabSz="4173538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6267450" defTabSz="4173538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8353425" defTabSz="4173538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8810625" defTabSz="41735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9267825" defTabSz="41735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9725025" defTabSz="41735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10182225" defTabSz="41735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GB" sz="320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MUON DECAY RING</a:t>
                      </a:r>
                    </a:p>
                    <a:p>
                      <a:pPr marL="342900" indent="-342900" algn="just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Design </a:t>
                      </a:r>
                      <a:r>
                        <a:rPr lang="en-GB" sz="2000" dirty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presented in the Interim Design </a:t>
                      </a:r>
                      <a:r>
                        <a:rPr lang="en-GB" sz="2000" dirty="0" smtClean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Report </a:t>
                      </a:r>
                      <a:r>
                        <a:rPr lang="en-GB" sz="2000" dirty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required two </a:t>
                      </a:r>
                      <a:r>
                        <a:rPr lang="en-GB" sz="2000" dirty="0" smtClean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racetrack rings </a:t>
                      </a:r>
                      <a:r>
                        <a:rPr lang="en-GB" sz="2000" dirty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(each approximately 760m long and 85m wide), one </a:t>
                      </a:r>
                      <a:r>
                        <a:rPr lang="en-GB" sz="2000" dirty="0" smtClean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tilted </a:t>
                      </a:r>
                      <a:r>
                        <a:rPr lang="en-GB" sz="2000" dirty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at </a:t>
                      </a:r>
                      <a:r>
                        <a:rPr lang="en-GB" sz="2000" dirty="0" smtClean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36</a:t>
                      </a:r>
                      <a14:m>
                        <m:oMath xmlns:m="http://schemas.openxmlformats.org/officeDocument/2006/math">
                          <m:r>
                            <a:rPr lang="en-GB" sz="2000" b="0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°</m:t>
                          </m:r>
                        </m:oMath>
                      </a14:m>
                      <a:r>
                        <a:rPr lang="en-GB" sz="2000" dirty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 and the other tilted at </a:t>
                      </a:r>
                      <a:r>
                        <a:rPr lang="en-GB" sz="2000" dirty="0" smtClean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18</a:t>
                      </a:r>
                      <a14:m>
                        <m:oMath xmlns:m="http://schemas.openxmlformats.org/officeDocument/2006/math">
                          <m:r>
                            <a:rPr lang="en-GB" sz="2000" i="1" dirty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°</m:t>
                          </m:r>
                        </m:oMath>
                      </a14:m>
                      <a:r>
                        <a:rPr lang="en-GB" sz="2000" dirty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.</a:t>
                      </a:r>
                      <a:endParaRPr lang="en-GB" sz="2000" dirty="0" smtClean="0">
                        <a:solidFill>
                          <a:schemeClr val="accent1"/>
                        </a:solidFill>
                        <a:latin typeface="Arial Black" pitchFamily="34" charset="0"/>
                      </a:endParaRPr>
                    </a:p>
                    <a:p>
                      <a:pPr marL="342900" indent="-342900" algn="just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Having </a:t>
                      </a:r>
                      <a:r>
                        <a:rPr lang="en-GB" sz="2000" dirty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the </a:t>
                      </a:r>
                      <a:r>
                        <a:rPr lang="en-GB" sz="2000" dirty="0" smtClean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beam line </a:t>
                      </a:r>
                      <a:r>
                        <a:rPr lang="en-GB" sz="2000" dirty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inclined at such an angle will provide challenges for the installation and </a:t>
                      </a:r>
                      <a:r>
                        <a:rPr lang="en-GB" sz="2000" dirty="0" smtClean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maintenance </a:t>
                      </a:r>
                      <a:r>
                        <a:rPr lang="en-GB" sz="2000" dirty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of </a:t>
                      </a:r>
                      <a:r>
                        <a:rPr lang="en-GB" sz="2000" dirty="0" smtClean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components and some </a:t>
                      </a:r>
                      <a:r>
                        <a:rPr lang="en-GB" sz="2000" dirty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effort has gone into investigating solutions for </a:t>
                      </a:r>
                      <a:r>
                        <a:rPr lang="en-GB" sz="2000" dirty="0" smtClean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this.</a:t>
                      </a:r>
                    </a:p>
                    <a:p>
                      <a:pPr marL="342900" indent="-342900" algn="just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The </a:t>
                      </a:r>
                      <a:r>
                        <a:rPr lang="en-GB" sz="2000" dirty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cost of the magnet system and civil engineering was estimated based upon experience of costing the ILC. </a:t>
                      </a:r>
                      <a:endParaRPr lang="en-GB" sz="2000" dirty="0" smtClean="0">
                        <a:solidFill>
                          <a:schemeClr val="accent1"/>
                        </a:solidFill>
                        <a:latin typeface="Arial Black" pitchFamily="34" charset="0"/>
                      </a:endParaRPr>
                    </a:p>
                    <a:p>
                      <a:pPr marL="342900" indent="-342900" algn="just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Other </a:t>
                      </a:r>
                      <a:r>
                        <a:rPr lang="en-GB" sz="2000" dirty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costs such as cryogenics and diagnostics have been scaled from the FFAG cost model</a:t>
                      </a:r>
                      <a:r>
                        <a:rPr lang="en-GB" sz="2000" dirty="0" smtClean="0">
                          <a:solidFill>
                            <a:schemeClr val="accent1"/>
                          </a:solidFill>
                          <a:latin typeface="Arial Black" pitchFamily="34" charset="0"/>
                        </a:rPr>
                        <a:t>.</a:t>
                      </a:r>
                    </a:p>
                    <a:p>
                      <a:pPr marL="342900" indent="-342900" algn="just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endParaRPr lang="en-GB" sz="1400" dirty="0" smtClean="0">
                        <a:solidFill>
                          <a:schemeClr val="accent1"/>
                        </a:solidFill>
                        <a:latin typeface="Arial Black" pitchFamily="34" charset="0"/>
                      </a:endParaRPr>
                    </a:p>
                    <a:p>
                      <a:pPr marL="342900" indent="-342900" algn="just"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endParaRPr lang="en-GB" sz="1400" dirty="0">
                        <a:solidFill>
                          <a:schemeClr val="accent1"/>
                        </a:solidFill>
                        <a:latin typeface="Arial Black" pitchFamily="34" charset="0"/>
                      </a:endParaRPr>
                    </a:p>
                    <a:p>
                      <a:pPr algn="just">
                        <a:spcBef>
                          <a:spcPct val="50000"/>
                        </a:spcBef>
                      </a:pPr>
                      <a:endParaRPr lang="en-GB" sz="2000" dirty="0" smtClean="0">
                        <a:solidFill>
                          <a:schemeClr val="accent1"/>
                        </a:solidFill>
                        <a:latin typeface="Arial Black" pitchFamily="34" charset="0"/>
                      </a:endParaRPr>
                    </a:p>
                    <a:p>
                      <a:pPr algn="just">
                        <a:spcBef>
                          <a:spcPct val="50000"/>
                        </a:spcBef>
                      </a:pPr>
                      <a:endParaRPr lang="en-GB" sz="2000" dirty="0" smtClean="0">
                        <a:solidFill>
                          <a:schemeClr val="accent1"/>
                        </a:solidFill>
                        <a:latin typeface="Arial Black" pitchFamily="34" charset="0"/>
                      </a:endParaRPr>
                    </a:p>
                    <a:p>
                      <a:pPr algn="just">
                        <a:spcBef>
                          <a:spcPct val="50000"/>
                        </a:spcBef>
                      </a:pPr>
                      <a:endParaRPr lang="en-GB" sz="2000" dirty="0">
                        <a:solidFill>
                          <a:schemeClr val="accent1"/>
                        </a:solidFill>
                        <a:latin typeface="Arial Black" pitchFamily="34" charset="0"/>
                      </a:endParaRPr>
                    </a:p>
                    <a:p>
                      <a:pPr algn="just">
                        <a:spcBef>
                          <a:spcPct val="50000"/>
                        </a:spcBef>
                      </a:pPr>
                      <a:endParaRPr lang="en-GB" sz="2000" dirty="0" smtClean="0">
                        <a:solidFill>
                          <a:schemeClr val="accent1"/>
                        </a:solidFill>
                        <a:latin typeface="Arial Black" pitchFamily="34" charset="0"/>
                      </a:endParaRPr>
                    </a:p>
                    <a:p>
                      <a:pPr algn="just">
                        <a:spcBef>
                          <a:spcPct val="50000"/>
                        </a:spcBef>
                      </a:pPr>
                      <a:endParaRPr lang="en-GB" sz="2000" dirty="0">
                        <a:solidFill>
                          <a:schemeClr val="accent1"/>
                        </a:solidFill>
                        <a:latin typeface="Arial Black" pitchFamily="34" charset="0"/>
                      </a:endParaRPr>
                    </a:p>
                    <a:p>
                      <a:pPr algn="just">
                        <a:spcBef>
                          <a:spcPct val="50000"/>
                        </a:spcBef>
                      </a:pPr>
                      <a:endParaRPr lang="en-GB" sz="2000" dirty="0" smtClean="0">
                        <a:solidFill>
                          <a:schemeClr val="accent1"/>
                        </a:solidFill>
                        <a:latin typeface="Arial Black" pitchFamily="34" charset="0"/>
                      </a:endParaRPr>
                    </a:p>
                    <a:p>
                      <a:pPr algn="just">
                        <a:spcBef>
                          <a:spcPct val="50000"/>
                        </a:spcBef>
                      </a:pPr>
                      <a:endParaRPr lang="en-GB" sz="2000" dirty="0">
                        <a:solidFill>
                          <a:schemeClr val="accent1"/>
                        </a:solidFill>
                        <a:latin typeface="Arial Black" pitchFamily="34" charset="0"/>
                      </a:endParaRPr>
                    </a:p>
                    <a:p>
                      <a:pPr algn="just">
                        <a:spcBef>
                          <a:spcPct val="50000"/>
                        </a:spcBef>
                      </a:pPr>
                      <a:endParaRPr lang="en-GB" sz="2000" dirty="0" smtClean="0">
                        <a:solidFill>
                          <a:schemeClr val="accent1"/>
                        </a:solidFill>
                        <a:latin typeface="Arial Black" pitchFamily="34" charset="0"/>
                      </a:endParaRPr>
                    </a:p>
                    <a:p>
                      <a:pPr algn="just">
                        <a:spcBef>
                          <a:spcPct val="50000"/>
                        </a:spcBef>
                      </a:pPr>
                      <a:endParaRPr lang="en-GB" sz="2000" dirty="0">
                        <a:solidFill>
                          <a:schemeClr val="accent1"/>
                        </a:solidFill>
                        <a:latin typeface="Arial Black" pitchFamily="34" charset="0"/>
                      </a:endParaRPr>
                    </a:p>
                    <a:p>
                      <a:pPr algn="just">
                        <a:spcBef>
                          <a:spcPct val="50000"/>
                        </a:spcBef>
                      </a:pPr>
                      <a:endParaRPr lang="en-GB" sz="2000" dirty="0" smtClean="0">
                        <a:solidFill>
                          <a:schemeClr val="accent1"/>
                        </a:solidFill>
                        <a:latin typeface="Arial Black" pitchFamily="34" charset="0"/>
                      </a:endParaRPr>
                    </a:p>
                    <a:p>
                      <a:pPr algn="just">
                        <a:spcBef>
                          <a:spcPct val="50000"/>
                        </a:spcBef>
                      </a:pPr>
                      <a:endParaRPr lang="en-GB" sz="2000" dirty="0">
                        <a:solidFill>
                          <a:schemeClr val="accent1"/>
                        </a:solidFill>
                        <a:latin typeface="Arial Black" pitchFamily="34" charset="0"/>
                      </a:endParaRPr>
                    </a:p>
                    <a:p>
                      <a:pPr algn="just">
                        <a:spcBef>
                          <a:spcPct val="50000"/>
                        </a:spcBef>
                      </a:pPr>
                      <a:endParaRPr lang="en-GB" sz="2000" dirty="0" smtClean="0">
                        <a:solidFill>
                          <a:schemeClr val="accent1"/>
                        </a:solidFill>
                        <a:latin typeface="Arial Black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52" name="Text Box 3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357704" y="29216707"/>
                      <a:ext cx="13025438" cy="10486012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/>
                      </a:stretch>
                    </a:blipFill>
                    <a:ln w="82550">
                      <a:solidFill>
                        <a:srgbClr val="99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2563" name="Picture 515"/>
                <p:cNvPicPr>
                  <a:picLocks noChangeAspect="1" noChangeArrowheads="1"/>
                </p:cNvPicPr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8" t="182" r="5905" b="-367"/>
                <a:stretch/>
              </p:blipFill>
              <p:spPr bwMode="auto">
                <a:xfrm>
                  <a:off x="7132801" y="33987853"/>
                  <a:ext cx="7136802" cy="42142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1622732" y="33338852"/>
                <a:ext cx="5568239" cy="6330108"/>
                <a:chOff x="1622732" y="33264208"/>
                <a:chExt cx="5568239" cy="633010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1688179" y="33264208"/>
                  <a:ext cx="5502792" cy="5543898"/>
                  <a:chOff x="1828711" y="32575214"/>
                  <a:chExt cx="5502792" cy="5543898"/>
                </a:xfrm>
              </p:grpSpPr>
              <p:pic>
                <p:nvPicPr>
                  <p:cNvPr id="9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1853253" y="32575214"/>
                    <a:ext cx="5357818" cy="54647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cxnSp>
                <p:nvCxnSpPr>
                  <p:cNvPr id="96" name="Straight Arrow Connector 95"/>
                  <p:cNvCxnSpPr>
                    <a:stCxn id="97" idx="1"/>
                  </p:cNvCxnSpPr>
                  <p:nvPr/>
                </p:nvCxnSpPr>
                <p:spPr>
                  <a:xfrm flipH="1">
                    <a:off x="5417141" y="32973152"/>
                    <a:ext cx="222294" cy="124847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tailEnd type="stealth" w="lg" len="lg"/>
                  </a:ln>
                  <a:effectLst/>
                </p:spPr>
              </p:cxn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5639435" y="32649986"/>
                    <a:ext cx="142876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HVAC, He extraction</a:t>
                    </a: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98" name="Straight Arrow Connector 97"/>
                  <p:cNvCxnSpPr>
                    <a:stCxn id="99" idx="2"/>
                  </p:cNvCxnSpPr>
                  <p:nvPr/>
                </p:nvCxnSpPr>
                <p:spPr>
                  <a:xfrm flipH="1">
                    <a:off x="5933692" y="34030400"/>
                    <a:ext cx="642942" cy="2216506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tailEnd type="stealth" w="lg" len="lg"/>
                  </a:ln>
                  <a:effectLst/>
                </p:spPr>
              </p:cxn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5933692" y="33384069"/>
                    <a:ext cx="128588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Personnel enclosure</a:t>
                    </a: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100" name="Straight Arrow Connector 99"/>
                  <p:cNvCxnSpPr>
                    <a:stCxn id="101" idx="2"/>
                  </p:cNvCxnSpPr>
                  <p:nvPr/>
                </p:nvCxnSpPr>
                <p:spPr>
                  <a:xfrm>
                    <a:off x="2578810" y="33942648"/>
                    <a:ext cx="1758211" cy="1568249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tailEnd type="stealth" w="lg" len="lg"/>
                  </a:ln>
                  <a:effectLst/>
                </p:spPr>
              </p:cxn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1828711" y="33296317"/>
                    <a:ext cx="150019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Maintenance Access</a:t>
                    </a: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102" name="Straight Arrow Connector 101"/>
                  <p:cNvCxnSpPr>
                    <a:stCxn id="103" idx="3"/>
                  </p:cNvCxnSpPr>
                  <p:nvPr/>
                </p:nvCxnSpPr>
                <p:spPr>
                  <a:xfrm flipV="1">
                    <a:off x="3275319" y="36894976"/>
                    <a:ext cx="935363" cy="556687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tailEnd type="stealth" w="lg" len="lg"/>
                  </a:ln>
                  <a:effectLst/>
                </p:spPr>
              </p:cxn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989435" y="37128497"/>
                    <a:ext cx="128588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36 degree inclination</a:t>
                    </a: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104" name="Straight Arrow Connector 103"/>
                  <p:cNvCxnSpPr>
                    <a:stCxn id="105" idx="2"/>
                  </p:cNvCxnSpPr>
                  <p:nvPr/>
                </p:nvCxnSpPr>
                <p:spPr>
                  <a:xfrm>
                    <a:off x="3031948" y="32963208"/>
                    <a:ext cx="1893107" cy="1488055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tailEnd type="stealth" w="lg" len="lg"/>
                  </a:ln>
                  <a:effectLst/>
                </p:spPr>
              </p:cxn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1853221" y="32593876"/>
                    <a:ext cx="235745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Crane on ceiling</a:t>
                    </a: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106" name="Straight Arrow Connector 105"/>
                  <p:cNvCxnSpPr>
                    <a:stCxn id="107" idx="0"/>
                  </p:cNvCxnSpPr>
                  <p:nvPr/>
                </p:nvCxnSpPr>
                <p:spPr>
                  <a:xfrm flipH="1" flipV="1">
                    <a:off x="6395399" y="36750960"/>
                    <a:ext cx="150286" cy="721821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tailEnd type="stealth" w="lg" len="lg"/>
                  </a:ln>
                  <a:effectLst/>
                </p:spPr>
              </p:cxn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5759867" y="37472781"/>
                    <a:ext cx="157163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4.5m Internal Diameter</a:t>
                    </a: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8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622732" y="38557044"/>
                  <a:ext cx="5510069" cy="1037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82550">
                      <a:solidFill>
                        <a:srgbClr val="9900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7639" tIns="208820" rIns="417639" bIns="208820">
                  <a:spAutoFit/>
                  <a:flatTx/>
                </a:bodyPr>
                <a:lstStyle>
                  <a:lvl1pPr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2087563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4173538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6267450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8353425" defTabSz="4173538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88106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92678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97250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10182225" defTabSz="4173538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just">
                    <a:spcBef>
                      <a:spcPct val="50000"/>
                    </a:spcBef>
                  </a:pPr>
                  <a:r>
                    <a:rPr lang="en-GB" sz="2000" dirty="0" smtClean="0">
                      <a:solidFill>
                        <a:schemeClr val="accent1"/>
                      </a:solidFill>
                      <a:latin typeface="Arial Black" pitchFamily="34" charset="0"/>
                    </a:rPr>
                    <a:t>Conceptual drawing of the cross-section of the decay ring tunnel.</a:t>
                  </a:r>
                  <a:endParaRPr lang="en-GB" sz="2000" dirty="0">
                    <a:solidFill>
                      <a:schemeClr val="accent1"/>
                    </a:solidFill>
                    <a:latin typeface="Arial Black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3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3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18389</TotalTime>
  <Words>1001</Words>
  <Application>Microsoft Office PowerPoint</Application>
  <PresentationFormat>Custom</PresentationFormat>
  <Paragraphs>125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Custom Design</vt:lpstr>
      <vt:lpstr>PowerPoint Presentation</vt:lpstr>
    </vt:vector>
  </TitlesOfParts>
  <Company>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ak2</dc:creator>
  <cp:lastModifiedBy>fetsuser</cp:lastModifiedBy>
  <cp:revision>151</cp:revision>
  <dcterms:created xsi:type="dcterms:W3CDTF">2004-12-08T12:17:55Z</dcterms:created>
  <dcterms:modified xsi:type="dcterms:W3CDTF">2012-05-15T01:32:34Z</dcterms:modified>
</cp:coreProperties>
</file>