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Lst>
  <p:sldSz cx="30279975" cy="42808525"/>
  <p:notesSz cx="7099300" cy="10234613"/>
  <p:defaultTextStyle>
    <a:defPPr>
      <a:defRPr lang="en-GB"/>
    </a:defPPr>
    <a:lvl1pPr algn="l" rtl="0" fontAlgn="base">
      <a:spcBef>
        <a:spcPct val="0"/>
      </a:spcBef>
      <a:spcAft>
        <a:spcPct val="0"/>
      </a:spcAft>
      <a:defRPr sz="5500" kern="1200">
        <a:solidFill>
          <a:schemeClr val="tx1"/>
        </a:solidFill>
        <a:latin typeface="Arial" pitchFamily="34" charset="0"/>
        <a:ea typeface="+mn-ea"/>
        <a:cs typeface="+mn-cs"/>
      </a:defRPr>
    </a:lvl1pPr>
    <a:lvl2pPr marL="457200" algn="l" rtl="0" fontAlgn="base">
      <a:spcBef>
        <a:spcPct val="0"/>
      </a:spcBef>
      <a:spcAft>
        <a:spcPct val="0"/>
      </a:spcAft>
      <a:defRPr sz="5500" kern="1200">
        <a:solidFill>
          <a:schemeClr val="tx1"/>
        </a:solidFill>
        <a:latin typeface="Arial" pitchFamily="34" charset="0"/>
        <a:ea typeface="+mn-ea"/>
        <a:cs typeface="+mn-cs"/>
      </a:defRPr>
    </a:lvl2pPr>
    <a:lvl3pPr marL="914400" algn="l" rtl="0" fontAlgn="base">
      <a:spcBef>
        <a:spcPct val="0"/>
      </a:spcBef>
      <a:spcAft>
        <a:spcPct val="0"/>
      </a:spcAft>
      <a:defRPr sz="5500" kern="1200">
        <a:solidFill>
          <a:schemeClr val="tx1"/>
        </a:solidFill>
        <a:latin typeface="Arial" pitchFamily="34" charset="0"/>
        <a:ea typeface="+mn-ea"/>
        <a:cs typeface="+mn-cs"/>
      </a:defRPr>
    </a:lvl3pPr>
    <a:lvl4pPr marL="1371600" algn="l" rtl="0" fontAlgn="base">
      <a:spcBef>
        <a:spcPct val="0"/>
      </a:spcBef>
      <a:spcAft>
        <a:spcPct val="0"/>
      </a:spcAft>
      <a:defRPr sz="5500" kern="1200">
        <a:solidFill>
          <a:schemeClr val="tx1"/>
        </a:solidFill>
        <a:latin typeface="Arial" pitchFamily="34" charset="0"/>
        <a:ea typeface="+mn-ea"/>
        <a:cs typeface="+mn-cs"/>
      </a:defRPr>
    </a:lvl4pPr>
    <a:lvl5pPr marL="1828800" algn="l" rtl="0" fontAlgn="base">
      <a:spcBef>
        <a:spcPct val="0"/>
      </a:spcBef>
      <a:spcAft>
        <a:spcPct val="0"/>
      </a:spcAft>
      <a:defRPr sz="5500" kern="1200">
        <a:solidFill>
          <a:schemeClr val="tx1"/>
        </a:solidFill>
        <a:latin typeface="Arial" pitchFamily="34" charset="0"/>
        <a:ea typeface="+mn-ea"/>
        <a:cs typeface="+mn-cs"/>
      </a:defRPr>
    </a:lvl5pPr>
    <a:lvl6pPr marL="2286000" algn="l" defTabSz="914400" rtl="0" eaLnBrk="1" latinLnBrk="0" hangingPunct="1">
      <a:defRPr sz="5500" kern="1200">
        <a:solidFill>
          <a:schemeClr val="tx1"/>
        </a:solidFill>
        <a:latin typeface="Arial" pitchFamily="34" charset="0"/>
        <a:ea typeface="+mn-ea"/>
        <a:cs typeface="+mn-cs"/>
      </a:defRPr>
    </a:lvl6pPr>
    <a:lvl7pPr marL="2743200" algn="l" defTabSz="914400" rtl="0" eaLnBrk="1" latinLnBrk="0" hangingPunct="1">
      <a:defRPr sz="5500" kern="1200">
        <a:solidFill>
          <a:schemeClr val="tx1"/>
        </a:solidFill>
        <a:latin typeface="Arial" pitchFamily="34" charset="0"/>
        <a:ea typeface="+mn-ea"/>
        <a:cs typeface="+mn-cs"/>
      </a:defRPr>
    </a:lvl7pPr>
    <a:lvl8pPr marL="3200400" algn="l" defTabSz="914400" rtl="0" eaLnBrk="1" latinLnBrk="0" hangingPunct="1">
      <a:defRPr sz="5500" kern="1200">
        <a:solidFill>
          <a:schemeClr val="tx1"/>
        </a:solidFill>
        <a:latin typeface="Arial" pitchFamily="34" charset="0"/>
        <a:ea typeface="+mn-ea"/>
        <a:cs typeface="+mn-cs"/>
      </a:defRPr>
    </a:lvl8pPr>
    <a:lvl9pPr marL="3657600" algn="l" defTabSz="914400" rtl="0" eaLnBrk="1" latinLnBrk="0" hangingPunct="1">
      <a:defRPr sz="55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3F"/>
    <a:srgbClr val="339966"/>
    <a:srgbClr val="339933"/>
    <a:srgbClr val="409298"/>
    <a:srgbClr val="000099"/>
    <a:srgbClr val="2E2E8A"/>
    <a:srgbClr val="313193"/>
    <a:srgbClr val="2D2D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4581" autoAdjust="0"/>
  </p:normalViewPr>
  <p:slideViewPr>
    <p:cSldViewPr snapToGrid="0" showGuides="1">
      <p:cViewPr>
        <p:scale>
          <a:sx n="30" d="100"/>
          <a:sy n="30" d="100"/>
        </p:scale>
        <p:origin x="-1026" y="-72"/>
      </p:cViewPr>
      <p:guideLst>
        <p:guide orient="horz" pos="23447"/>
        <p:guide orient="horz" pos="26704"/>
        <p:guide/>
      </p:guideLst>
    </p:cSldViewPr>
  </p:slideViewPr>
  <p:outlineViewPr>
    <p:cViewPr>
      <p:scale>
        <a:sx n="33" d="100"/>
        <a:sy n="33" d="100"/>
      </p:scale>
      <p:origin x="0" y="0"/>
    </p:cViewPr>
  </p:outlineViewPr>
  <p:notesTextViewPr>
    <p:cViewPr>
      <p:scale>
        <a:sx n="100" d="100"/>
        <a:sy n="100" d="100"/>
      </p:scale>
      <p:origin x="0" y="0"/>
    </p:cViewPr>
  </p:notesTextViewPr>
  <p:gridSpacing cx="72010" cy="7201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493" y="17036337"/>
            <a:ext cx="25738989" cy="5438476"/>
          </a:xfrm>
        </p:spPr>
        <p:txBody>
          <a:bodyPr/>
          <a:lstStyle/>
          <a:p>
            <a:r>
              <a:rPr lang="en-US" smtClean="0"/>
              <a:t>Click to edit Master title style</a:t>
            </a:r>
            <a:endParaRPr lang="en-GB"/>
          </a:p>
        </p:txBody>
      </p:sp>
      <p:sp>
        <p:nvSpPr>
          <p:cNvPr id="3" name="Subtitle 2"/>
          <p:cNvSpPr>
            <a:spLocks noGrp="1"/>
          </p:cNvSpPr>
          <p:nvPr>
            <p:ph type="subTitle" idx="1"/>
          </p:nvPr>
        </p:nvSpPr>
        <p:spPr>
          <a:xfrm>
            <a:off x="4542109" y="24259066"/>
            <a:ext cx="21195758" cy="1093890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r>
              <a:rPr lang="en-GB"/>
              <a:t> </a:t>
            </a:r>
            <a:r>
              <a:rPr lang="en-GB" b="1">
                <a:solidFill>
                  <a:srgbClr val="3366FF"/>
                </a:solidFill>
              </a:rPr>
              <a:t>UKNF Meeting 3</a:t>
            </a:r>
            <a:r>
              <a:rPr lang="en-GB" b="1" baseline="30000">
                <a:solidFill>
                  <a:srgbClr val="3366FF"/>
                </a:solidFill>
              </a:rPr>
              <a:t>rd</a:t>
            </a:r>
            <a:r>
              <a:rPr lang="en-GB" b="1">
                <a:solidFill>
                  <a:srgbClr val="3366FF"/>
                </a:solidFill>
              </a:rPr>
              <a:t> October 2007</a:t>
            </a:r>
          </a:p>
        </p:txBody>
      </p:sp>
      <p:sp>
        <p:nvSpPr>
          <p:cNvPr id="5" name="Footer Placeholder 4"/>
          <p:cNvSpPr>
            <a:spLocks noGrp="1"/>
          </p:cNvSpPr>
          <p:nvPr>
            <p:ph type="ftr" sz="quarter" idx="11"/>
          </p:nvPr>
        </p:nvSpPr>
        <p:spPr/>
        <p:txBody>
          <a:bodyPr/>
          <a:lstStyle>
            <a:lvl1pPr>
              <a:defRPr/>
            </a:lvl1pPr>
          </a:lstStyle>
          <a:p>
            <a:r>
              <a:rPr lang="en-GB"/>
              <a:t>Ajit Kurup</a:t>
            </a:r>
          </a:p>
        </p:txBody>
      </p:sp>
    </p:spTree>
    <p:extLst>
      <p:ext uri="{BB962C8B-B14F-4D97-AF65-F5344CB8AC3E}">
        <p14:creationId xmlns:p14="http://schemas.microsoft.com/office/powerpoint/2010/main" val="305907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GB"/>
              <a:t> </a:t>
            </a:r>
            <a:r>
              <a:rPr lang="en-GB" b="1">
                <a:solidFill>
                  <a:srgbClr val="3366FF"/>
                </a:solidFill>
              </a:rPr>
              <a:t>UKNF Meeting 3</a:t>
            </a:r>
            <a:r>
              <a:rPr lang="en-GB" b="1" baseline="30000">
                <a:solidFill>
                  <a:srgbClr val="3366FF"/>
                </a:solidFill>
              </a:rPr>
              <a:t>rd</a:t>
            </a:r>
            <a:r>
              <a:rPr lang="en-GB" b="1">
                <a:solidFill>
                  <a:srgbClr val="3366FF"/>
                </a:solidFill>
              </a:rPr>
              <a:t> October 2007</a:t>
            </a:r>
          </a:p>
        </p:txBody>
      </p:sp>
      <p:sp>
        <p:nvSpPr>
          <p:cNvPr id="5" name="Footer Placeholder 4"/>
          <p:cNvSpPr>
            <a:spLocks noGrp="1"/>
          </p:cNvSpPr>
          <p:nvPr>
            <p:ph type="ftr" sz="quarter" idx="11"/>
          </p:nvPr>
        </p:nvSpPr>
        <p:spPr/>
        <p:txBody>
          <a:bodyPr/>
          <a:lstStyle>
            <a:lvl1pPr>
              <a:defRPr/>
            </a:lvl1pPr>
          </a:lstStyle>
          <a:p>
            <a:r>
              <a:rPr lang="en-GB"/>
              <a:t>Ajit Kurup</a:t>
            </a:r>
          </a:p>
        </p:txBody>
      </p:sp>
    </p:spTree>
    <p:extLst>
      <p:ext uri="{BB962C8B-B14F-4D97-AF65-F5344CB8AC3E}">
        <p14:creationId xmlns:p14="http://schemas.microsoft.com/office/powerpoint/2010/main" val="1706626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53712" y="3992684"/>
            <a:ext cx="3351814" cy="3425085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513662" y="3992684"/>
            <a:ext cx="20332252" cy="342508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GB"/>
              <a:t> </a:t>
            </a:r>
            <a:r>
              <a:rPr lang="en-GB" b="1">
                <a:solidFill>
                  <a:srgbClr val="3366FF"/>
                </a:solidFill>
              </a:rPr>
              <a:t>UKNF Meeting 3</a:t>
            </a:r>
            <a:r>
              <a:rPr lang="en-GB" b="1" baseline="30000">
                <a:solidFill>
                  <a:srgbClr val="3366FF"/>
                </a:solidFill>
              </a:rPr>
              <a:t>rd</a:t>
            </a:r>
            <a:r>
              <a:rPr lang="en-GB" b="1">
                <a:solidFill>
                  <a:srgbClr val="3366FF"/>
                </a:solidFill>
              </a:rPr>
              <a:t> October 2007</a:t>
            </a:r>
          </a:p>
        </p:txBody>
      </p:sp>
      <p:sp>
        <p:nvSpPr>
          <p:cNvPr id="5" name="Footer Placeholder 4"/>
          <p:cNvSpPr>
            <a:spLocks noGrp="1"/>
          </p:cNvSpPr>
          <p:nvPr>
            <p:ph type="ftr" sz="quarter" idx="11"/>
          </p:nvPr>
        </p:nvSpPr>
        <p:spPr/>
        <p:txBody>
          <a:bodyPr/>
          <a:lstStyle>
            <a:lvl1pPr>
              <a:defRPr/>
            </a:lvl1pPr>
          </a:lstStyle>
          <a:p>
            <a:r>
              <a:rPr lang="en-GB"/>
              <a:t>Ajit Kurup</a:t>
            </a:r>
          </a:p>
        </p:txBody>
      </p:sp>
    </p:spTree>
    <p:extLst>
      <p:ext uri="{BB962C8B-B14F-4D97-AF65-F5344CB8AC3E}">
        <p14:creationId xmlns:p14="http://schemas.microsoft.com/office/powerpoint/2010/main" val="1534902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13664" y="3992684"/>
            <a:ext cx="27252651" cy="342508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10314910" y="39516080"/>
            <a:ext cx="13531204" cy="1421992"/>
          </a:xfrm>
        </p:spPr>
        <p:txBody>
          <a:bodyPr/>
          <a:lstStyle>
            <a:lvl1pPr>
              <a:defRPr/>
            </a:lvl1pPr>
          </a:lstStyle>
          <a:p>
            <a:r>
              <a:rPr lang="en-GB"/>
              <a:t> </a:t>
            </a:r>
            <a:r>
              <a:rPr lang="en-GB" b="1">
                <a:solidFill>
                  <a:srgbClr val="3366FF"/>
                </a:solidFill>
              </a:rPr>
              <a:t>UKNF Meeting 3</a:t>
            </a:r>
            <a:r>
              <a:rPr lang="en-GB" b="1" baseline="30000">
                <a:solidFill>
                  <a:srgbClr val="3366FF"/>
                </a:solidFill>
              </a:rPr>
              <a:t>rd</a:t>
            </a:r>
            <a:r>
              <a:rPr lang="en-GB" b="1">
                <a:solidFill>
                  <a:srgbClr val="3366FF"/>
                </a:solidFill>
              </a:rPr>
              <a:t> October 2007</a:t>
            </a:r>
          </a:p>
        </p:txBody>
      </p:sp>
      <p:sp>
        <p:nvSpPr>
          <p:cNvPr id="4" name="Footer Placeholder 3"/>
          <p:cNvSpPr>
            <a:spLocks noGrp="1"/>
          </p:cNvSpPr>
          <p:nvPr>
            <p:ph type="ftr" sz="quarter" idx="11"/>
          </p:nvPr>
        </p:nvSpPr>
        <p:spPr>
          <a:xfrm>
            <a:off x="1877480" y="39516080"/>
            <a:ext cx="4871782" cy="1421992"/>
          </a:xfrm>
        </p:spPr>
        <p:txBody>
          <a:bodyPr/>
          <a:lstStyle>
            <a:lvl1pPr>
              <a:defRPr/>
            </a:lvl1pPr>
          </a:lstStyle>
          <a:p>
            <a:r>
              <a:rPr lang="en-GB"/>
              <a:t>Ajit Kurup</a:t>
            </a:r>
          </a:p>
        </p:txBody>
      </p:sp>
    </p:spTree>
    <p:extLst>
      <p:ext uri="{BB962C8B-B14F-4D97-AF65-F5344CB8AC3E}">
        <p14:creationId xmlns:p14="http://schemas.microsoft.com/office/powerpoint/2010/main" val="3009760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GB"/>
              <a:t> </a:t>
            </a:r>
            <a:r>
              <a:rPr lang="en-GB" b="1">
                <a:solidFill>
                  <a:srgbClr val="3366FF"/>
                </a:solidFill>
              </a:rPr>
              <a:t>UKNF Meeting 3</a:t>
            </a:r>
            <a:r>
              <a:rPr lang="en-GB" b="1" baseline="30000">
                <a:solidFill>
                  <a:srgbClr val="3366FF"/>
                </a:solidFill>
              </a:rPr>
              <a:t>rd</a:t>
            </a:r>
            <a:r>
              <a:rPr lang="en-GB" b="1">
                <a:solidFill>
                  <a:srgbClr val="3366FF"/>
                </a:solidFill>
              </a:rPr>
              <a:t> October 2007</a:t>
            </a:r>
          </a:p>
        </p:txBody>
      </p:sp>
      <p:sp>
        <p:nvSpPr>
          <p:cNvPr id="5" name="Footer Placeholder 4"/>
          <p:cNvSpPr>
            <a:spLocks noGrp="1"/>
          </p:cNvSpPr>
          <p:nvPr>
            <p:ph type="ftr" sz="quarter" idx="11"/>
          </p:nvPr>
        </p:nvSpPr>
        <p:spPr/>
        <p:txBody>
          <a:bodyPr/>
          <a:lstStyle>
            <a:lvl1pPr>
              <a:defRPr/>
            </a:lvl1pPr>
          </a:lstStyle>
          <a:p>
            <a:r>
              <a:rPr lang="en-GB"/>
              <a:t>Ajit Kurup</a:t>
            </a:r>
          </a:p>
        </p:txBody>
      </p:sp>
    </p:spTree>
    <p:extLst>
      <p:ext uri="{BB962C8B-B14F-4D97-AF65-F5344CB8AC3E}">
        <p14:creationId xmlns:p14="http://schemas.microsoft.com/office/powerpoint/2010/main" val="364788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765" y="27508866"/>
            <a:ext cx="25737867" cy="1037272"/>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2391765" y="18143238"/>
            <a:ext cx="25737867" cy="936562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GB"/>
              <a:t> </a:t>
            </a:r>
            <a:r>
              <a:rPr lang="en-GB" b="1">
                <a:solidFill>
                  <a:srgbClr val="3366FF"/>
                </a:solidFill>
              </a:rPr>
              <a:t>UKNF Meeting 3</a:t>
            </a:r>
            <a:r>
              <a:rPr lang="en-GB" b="1" baseline="30000">
                <a:solidFill>
                  <a:srgbClr val="3366FF"/>
                </a:solidFill>
              </a:rPr>
              <a:t>rd</a:t>
            </a:r>
            <a:r>
              <a:rPr lang="en-GB" b="1">
                <a:solidFill>
                  <a:srgbClr val="3366FF"/>
                </a:solidFill>
              </a:rPr>
              <a:t> October 2007</a:t>
            </a:r>
          </a:p>
        </p:txBody>
      </p:sp>
      <p:sp>
        <p:nvSpPr>
          <p:cNvPr id="5" name="Footer Placeholder 4"/>
          <p:cNvSpPr>
            <a:spLocks noGrp="1"/>
          </p:cNvSpPr>
          <p:nvPr>
            <p:ph type="ftr" sz="quarter" idx="11"/>
          </p:nvPr>
        </p:nvSpPr>
        <p:spPr/>
        <p:txBody>
          <a:bodyPr/>
          <a:lstStyle>
            <a:lvl1pPr>
              <a:defRPr/>
            </a:lvl1pPr>
          </a:lstStyle>
          <a:p>
            <a:r>
              <a:rPr lang="en-GB"/>
              <a:t>Ajit Kurup</a:t>
            </a:r>
          </a:p>
        </p:txBody>
      </p:sp>
    </p:spTree>
    <p:extLst>
      <p:ext uri="{BB962C8B-B14F-4D97-AF65-F5344CB8AC3E}">
        <p14:creationId xmlns:p14="http://schemas.microsoft.com/office/powerpoint/2010/main" val="3158792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513664" y="8133485"/>
            <a:ext cx="13572427" cy="301100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5193887" y="8133485"/>
            <a:ext cx="13572426" cy="301100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r>
              <a:rPr lang="en-GB"/>
              <a:t> </a:t>
            </a:r>
            <a:r>
              <a:rPr lang="en-GB" b="1">
                <a:solidFill>
                  <a:srgbClr val="3366FF"/>
                </a:solidFill>
              </a:rPr>
              <a:t>UKNF Meeting 3</a:t>
            </a:r>
            <a:r>
              <a:rPr lang="en-GB" b="1" baseline="30000">
                <a:solidFill>
                  <a:srgbClr val="3366FF"/>
                </a:solidFill>
              </a:rPr>
              <a:t>rd</a:t>
            </a:r>
            <a:r>
              <a:rPr lang="en-GB" b="1">
                <a:solidFill>
                  <a:srgbClr val="3366FF"/>
                </a:solidFill>
              </a:rPr>
              <a:t> October 2007</a:t>
            </a:r>
          </a:p>
        </p:txBody>
      </p:sp>
      <p:sp>
        <p:nvSpPr>
          <p:cNvPr id="6" name="Footer Placeholder 5"/>
          <p:cNvSpPr>
            <a:spLocks noGrp="1"/>
          </p:cNvSpPr>
          <p:nvPr>
            <p:ph type="ftr" sz="quarter" idx="11"/>
          </p:nvPr>
        </p:nvSpPr>
        <p:spPr/>
        <p:txBody>
          <a:bodyPr/>
          <a:lstStyle>
            <a:lvl1pPr>
              <a:defRPr/>
            </a:lvl1pPr>
          </a:lstStyle>
          <a:p>
            <a:r>
              <a:rPr lang="en-GB"/>
              <a:t>Ajit Kurup</a:t>
            </a:r>
          </a:p>
        </p:txBody>
      </p:sp>
    </p:spTree>
    <p:extLst>
      <p:ext uri="{BB962C8B-B14F-4D97-AF65-F5344CB8AC3E}">
        <p14:creationId xmlns:p14="http://schemas.microsoft.com/office/powerpoint/2010/main" val="273731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664" y="3410958"/>
            <a:ext cx="27252651" cy="5438476"/>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1513664" y="9583330"/>
            <a:ext cx="13379289" cy="399268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13664" y="13576012"/>
            <a:ext cx="13379289" cy="246652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5381411" y="9583330"/>
            <a:ext cx="13384903" cy="399268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5381411" y="13576012"/>
            <a:ext cx="13384903" cy="246652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r>
              <a:rPr lang="en-GB"/>
              <a:t> </a:t>
            </a:r>
            <a:r>
              <a:rPr lang="en-GB" b="1">
                <a:solidFill>
                  <a:srgbClr val="3366FF"/>
                </a:solidFill>
              </a:rPr>
              <a:t>UKNF Meeting 3</a:t>
            </a:r>
            <a:r>
              <a:rPr lang="en-GB" b="1" baseline="30000">
                <a:solidFill>
                  <a:srgbClr val="3366FF"/>
                </a:solidFill>
              </a:rPr>
              <a:t>rd</a:t>
            </a:r>
            <a:r>
              <a:rPr lang="en-GB" b="1">
                <a:solidFill>
                  <a:srgbClr val="3366FF"/>
                </a:solidFill>
              </a:rPr>
              <a:t> October 2007</a:t>
            </a:r>
          </a:p>
        </p:txBody>
      </p:sp>
      <p:sp>
        <p:nvSpPr>
          <p:cNvPr id="8" name="Footer Placeholder 7"/>
          <p:cNvSpPr>
            <a:spLocks noGrp="1"/>
          </p:cNvSpPr>
          <p:nvPr>
            <p:ph type="ftr" sz="quarter" idx="11"/>
          </p:nvPr>
        </p:nvSpPr>
        <p:spPr/>
        <p:txBody>
          <a:bodyPr/>
          <a:lstStyle>
            <a:lvl1pPr>
              <a:defRPr/>
            </a:lvl1pPr>
          </a:lstStyle>
          <a:p>
            <a:r>
              <a:rPr lang="en-GB"/>
              <a:t>Ajit Kurup</a:t>
            </a:r>
          </a:p>
        </p:txBody>
      </p:sp>
    </p:spTree>
    <p:extLst>
      <p:ext uri="{BB962C8B-B14F-4D97-AF65-F5344CB8AC3E}">
        <p14:creationId xmlns:p14="http://schemas.microsoft.com/office/powerpoint/2010/main" val="2808853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r>
              <a:rPr lang="en-GB"/>
              <a:t> </a:t>
            </a:r>
            <a:r>
              <a:rPr lang="en-GB" b="1">
                <a:solidFill>
                  <a:srgbClr val="3366FF"/>
                </a:solidFill>
              </a:rPr>
              <a:t>UKNF Meeting 3</a:t>
            </a:r>
            <a:r>
              <a:rPr lang="en-GB" b="1" baseline="30000">
                <a:solidFill>
                  <a:srgbClr val="3366FF"/>
                </a:solidFill>
              </a:rPr>
              <a:t>rd</a:t>
            </a:r>
            <a:r>
              <a:rPr lang="en-GB" b="1">
                <a:solidFill>
                  <a:srgbClr val="3366FF"/>
                </a:solidFill>
              </a:rPr>
              <a:t> October 2007</a:t>
            </a:r>
          </a:p>
        </p:txBody>
      </p:sp>
      <p:sp>
        <p:nvSpPr>
          <p:cNvPr id="4" name="Footer Placeholder 3"/>
          <p:cNvSpPr>
            <a:spLocks noGrp="1"/>
          </p:cNvSpPr>
          <p:nvPr>
            <p:ph type="ftr" sz="quarter" idx="11"/>
          </p:nvPr>
        </p:nvSpPr>
        <p:spPr/>
        <p:txBody>
          <a:bodyPr/>
          <a:lstStyle>
            <a:lvl1pPr>
              <a:defRPr/>
            </a:lvl1pPr>
          </a:lstStyle>
          <a:p>
            <a:r>
              <a:rPr lang="en-GB"/>
              <a:t>Ajit Kurup</a:t>
            </a:r>
          </a:p>
        </p:txBody>
      </p:sp>
    </p:spTree>
    <p:extLst>
      <p:ext uri="{BB962C8B-B14F-4D97-AF65-F5344CB8AC3E}">
        <p14:creationId xmlns:p14="http://schemas.microsoft.com/office/powerpoint/2010/main" val="2807167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GB"/>
              <a:t> </a:t>
            </a:r>
            <a:r>
              <a:rPr lang="en-GB" b="1">
                <a:solidFill>
                  <a:srgbClr val="3366FF"/>
                </a:solidFill>
              </a:rPr>
              <a:t>UKNF Meeting 3</a:t>
            </a:r>
            <a:r>
              <a:rPr lang="en-GB" b="1" baseline="30000">
                <a:solidFill>
                  <a:srgbClr val="3366FF"/>
                </a:solidFill>
              </a:rPr>
              <a:t>rd</a:t>
            </a:r>
            <a:r>
              <a:rPr lang="en-GB" b="1">
                <a:solidFill>
                  <a:srgbClr val="3366FF"/>
                </a:solidFill>
              </a:rPr>
              <a:t> October 2007</a:t>
            </a:r>
          </a:p>
        </p:txBody>
      </p:sp>
      <p:sp>
        <p:nvSpPr>
          <p:cNvPr id="3" name="Footer Placeholder 2"/>
          <p:cNvSpPr>
            <a:spLocks noGrp="1"/>
          </p:cNvSpPr>
          <p:nvPr>
            <p:ph type="ftr" sz="quarter" idx="11"/>
          </p:nvPr>
        </p:nvSpPr>
        <p:spPr/>
        <p:txBody>
          <a:bodyPr/>
          <a:lstStyle>
            <a:lvl1pPr>
              <a:defRPr/>
            </a:lvl1pPr>
          </a:lstStyle>
          <a:p>
            <a:r>
              <a:rPr lang="en-GB"/>
              <a:t>Ajit Kurup</a:t>
            </a:r>
          </a:p>
        </p:txBody>
      </p:sp>
    </p:spTree>
    <p:extLst>
      <p:ext uri="{BB962C8B-B14F-4D97-AF65-F5344CB8AC3E}">
        <p14:creationId xmlns:p14="http://schemas.microsoft.com/office/powerpoint/2010/main" val="881885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664" y="8227666"/>
            <a:ext cx="9962321" cy="729495"/>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11838679" y="1703454"/>
            <a:ext cx="16927635" cy="3653784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513664" y="8957158"/>
            <a:ext cx="9962321" cy="292841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GB"/>
              <a:t> </a:t>
            </a:r>
            <a:r>
              <a:rPr lang="en-GB" b="1">
                <a:solidFill>
                  <a:srgbClr val="3366FF"/>
                </a:solidFill>
              </a:rPr>
              <a:t>UKNF Meeting 3</a:t>
            </a:r>
            <a:r>
              <a:rPr lang="en-GB" b="1" baseline="30000">
                <a:solidFill>
                  <a:srgbClr val="3366FF"/>
                </a:solidFill>
              </a:rPr>
              <a:t>rd</a:t>
            </a:r>
            <a:r>
              <a:rPr lang="en-GB" b="1">
                <a:solidFill>
                  <a:srgbClr val="3366FF"/>
                </a:solidFill>
              </a:rPr>
              <a:t> October 2007</a:t>
            </a:r>
          </a:p>
        </p:txBody>
      </p:sp>
      <p:sp>
        <p:nvSpPr>
          <p:cNvPr id="6" name="Footer Placeholder 5"/>
          <p:cNvSpPr>
            <a:spLocks noGrp="1"/>
          </p:cNvSpPr>
          <p:nvPr>
            <p:ph type="ftr" sz="quarter" idx="11"/>
          </p:nvPr>
        </p:nvSpPr>
        <p:spPr/>
        <p:txBody>
          <a:bodyPr/>
          <a:lstStyle>
            <a:lvl1pPr>
              <a:defRPr/>
            </a:lvl1pPr>
          </a:lstStyle>
          <a:p>
            <a:r>
              <a:rPr lang="en-GB"/>
              <a:t>Ajit Kurup</a:t>
            </a:r>
          </a:p>
        </p:txBody>
      </p:sp>
    </p:spTree>
    <p:extLst>
      <p:ext uri="{BB962C8B-B14F-4D97-AF65-F5344CB8AC3E}">
        <p14:creationId xmlns:p14="http://schemas.microsoft.com/office/powerpoint/2010/main" val="1120805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5621" y="32774002"/>
            <a:ext cx="18167312" cy="729495"/>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5935621" y="3824354"/>
            <a:ext cx="18167312" cy="25686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5935621" y="33503497"/>
            <a:ext cx="18167312" cy="50250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GB"/>
              <a:t> </a:t>
            </a:r>
            <a:r>
              <a:rPr lang="en-GB" b="1">
                <a:solidFill>
                  <a:srgbClr val="3366FF"/>
                </a:solidFill>
              </a:rPr>
              <a:t>UKNF Meeting 3</a:t>
            </a:r>
            <a:r>
              <a:rPr lang="en-GB" b="1" baseline="30000">
                <a:solidFill>
                  <a:srgbClr val="3366FF"/>
                </a:solidFill>
              </a:rPr>
              <a:t>rd</a:t>
            </a:r>
            <a:r>
              <a:rPr lang="en-GB" b="1">
                <a:solidFill>
                  <a:srgbClr val="3366FF"/>
                </a:solidFill>
              </a:rPr>
              <a:t> October 2007</a:t>
            </a:r>
          </a:p>
        </p:txBody>
      </p:sp>
      <p:sp>
        <p:nvSpPr>
          <p:cNvPr id="6" name="Footer Placeholder 5"/>
          <p:cNvSpPr>
            <a:spLocks noGrp="1"/>
          </p:cNvSpPr>
          <p:nvPr>
            <p:ph type="ftr" sz="quarter" idx="11"/>
          </p:nvPr>
        </p:nvSpPr>
        <p:spPr/>
        <p:txBody>
          <a:bodyPr/>
          <a:lstStyle>
            <a:lvl1pPr>
              <a:defRPr/>
            </a:lvl1pPr>
          </a:lstStyle>
          <a:p>
            <a:r>
              <a:rPr lang="en-GB"/>
              <a:t>Ajit Kurup</a:t>
            </a:r>
          </a:p>
        </p:txBody>
      </p:sp>
    </p:spTree>
    <p:extLst>
      <p:ext uri="{BB962C8B-B14F-4D97-AF65-F5344CB8AC3E}">
        <p14:creationId xmlns:p14="http://schemas.microsoft.com/office/powerpoint/2010/main" val="2328805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5000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bwMode="auto">
          <a:xfrm>
            <a:off x="1513664" y="8133485"/>
            <a:ext cx="27252651" cy="30110054"/>
          </a:xfrm>
          <a:prstGeom prst="rect">
            <a:avLst/>
          </a:prstGeom>
          <a:noFill/>
          <a:ln w="28575">
            <a:solidFill>
              <a:srgbClr val="99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17639" tIns="208820" rIns="417639" bIns="2088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4349" name="Picture 13" descr="logo"/>
          <p:cNvPicPr>
            <a:picLocks noChangeAspect="1" noChangeArrowheads="1"/>
          </p:cNvPicPr>
          <p:nvPr userDrawn="1"/>
        </p:nvPicPr>
        <p:blipFill>
          <a:blip r:embed="rId14">
            <a:extLst>
              <a:ext uri="{28A0092B-C50C-407E-A947-70E740481C1C}">
                <a14:useLocalDpi xmlns:a14="http://schemas.microsoft.com/office/drawing/2010/main" val="0"/>
              </a:ext>
            </a:extLst>
          </a:blip>
          <a:srcRect l="2921" t="7878" r="4112" b="11818"/>
          <a:stretch>
            <a:fillRect/>
          </a:stretch>
        </p:blipFill>
        <p:spPr bwMode="auto">
          <a:xfrm>
            <a:off x="469370" y="1048111"/>
            <a:ext cx="4512914" cy="2625877"/>
          </a:xfrm>
          <a:prstGeom prst="rect">
            <a:avLst/>
          </a:prstGeom>
          <a:noFill/>
          <a:extLst>
            <a:ext uri="{909E8E84-426E-40DD-AFC4-6F175D3DCCD1}">
              <a14:hiddenFill xmlns:a14="http://schemas.microsoft.com/office/drawing/2010/main">
                <a:solidFill>
                  <a:srgbClr val="FFFFFF"/>
                </a:solidFill>
              </a14:hiddenFill>
            </a:ext>
          </a:extLst>
        </p:spPr>
      </p:pic>
      <p:sp>
        <p:nvSpPr>
          <p:cNvPr id="14338" name="Rectangle 2"/>
          <p:cNvSpPr>
            <a:spLocks noGrp="1" noChangeArrowheads="1"/>
          </p:cNvSpPr>
          <p:nvPr>
            <p:ph type="title"/>
          </p:nvPr>
        </p:nvSpPr>
        <p:spPr bwMode="auto">
          <a:xfrm>
            <a:off x="1513664" y="2659102"/>
            <a:ext cx="27252651" cy="5438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17639" tIns="208820" rIns="417639" bIns="208820" numCol="1" anchor="b" anchorCtr="0" compatLnSpc="1">
            <a:prstTxWarp prst="textNoShape">
              <a:avLst/>
            </a:prstTxWarp>
            <a:spAutoFit/>
          </a:bodyPr>
          <a:lstStyle/>
          <a:p>
            <a:pPr lvl="0"/>
            <a:r>
              <a:rPr lang="en-GB" smtClean="0"/>
              <a:t>Click to edit Master title style</a:t>
            </a:r>
          </a:p>
        </p:txBody>
      </p:sp>
      <p:sp>
        <p:nvSpPr>
          <p:cNvPr id="14340" name="Rectangle 4"/>
          <p:cNvSpPr>
            <a:spLocks noGrp="1" noChangeArrowheads="1"/>
          </p:cNvSpPr>
          <p:nvPr>
            <p:ph type="dt" sz="half" idx="2"/>
          </p:nvPr>
        </p:nvSpPr>
        <p:spPr bwMode="auto">
          <a:xfrm>
            <a:off x="10314910" y="39516080"/>
            <a:ext cx="13531204" cy="1421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17639" tIns="208820" rIns="417639" bIns="208820" numCol="1" anchor="t" anchorCtr="0" compatLnSpc="1">
            <a:prstTxWarp prst="textNoShape">
              <a:avLst/>
            </a:prstTxWarp>
            <a:spAutoFit/>
          </a:bodyPr>
          <a:lstStyle>
            <a:lvl1pPr defTabSz="4173538">
              <a:defRPr sz="6500"/>
            </a:lvl1pPr>
          </a:lstStyle>
          <a:p>
            <a:r>
              <a:rPr lang="en-GB"/>
              <a:t> </a:t>
            </a:r>
            <a:r>
              <a:rPr lang="en-GB" b="1">
                <a:solidFill>
                  <a:srgbClr val="3366FF"/>
                </a:solidFill>
              </a:rPr>
              <a:t>UKNF Meeting 3</a:t>
            </a:r>
            <a:r>
              <a:rPr lang="en-GB" b="1" baseline="30000">
                <a:solidFill>
                  <a:srgbClr val="3366FF"/>
                </a:solidFill>
              </a:rPr>
              <a:t>rd</a:t>
            </a:r>
            <a:r>
              <a:rPr lang="en-GB" b="1">
                <a:solidFill>
                  <a:srgbClr val="3366FF"/>
                </a:solidFill>
              </a:rPr>
              <a:t> October 2007</a:t>
            </a:r>
          </a:p>
        </p:txBody>
      </p:sp>
      <p:sp>
        <p:nvSpPr>
          <p:cNvPr id="14341" name="Rectangle 5"/>
          <p:cNvSpPr>
            <a:spLocks noGrp="1" noChangeArrowheads="1"/>
          </p:cNvSpPr>
          <p:nvPr>
            <p:ph type="ftr" sz="quarter" idx="3"/>
          </p:nvPr>
        </p:nvSpPr>
        <p:spPr bwMode="auto">
          <a:xfrm>
            <a:off x="1877480" y="39516080"/>
            <a:ext cx="4871782" cy="1421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17639" tIns="208820" rIns="417639" bIns="208820" numCol="1" anchor="t" anchorCtr="0" compatLnSpc="1">
            <a:prstTxWarp prst="textNoShape">
              <a:avLst/>
            </a:prstTxWarp>
            <a:spAutoFit/>
          </a:bodyPr>
          <a:lstStyle>
            <a:lvl1pPr defTabSz="4173538">
              <a:defRPr sz="6500" b="1">
                <a:solidFill>
                  <a:srgbClr val="3366FF"/>
                </a:solidFill>
              </a:defRPr>
            </a:lvl1pPr>
          </a:lstStyle>
          <a:p>
            <a:r>
              <a:rPr lang="en-GB"/>
              <a:t>Ajit Kurup</a:t>
            </a:r>
          </a:p>
        </p:txBody>
      </p:sp>
      <p:sp>
        <p:nvSpPr>
          <p:cNvPr id="14344" name="Text Box 8"/>
          <p:cNvSpPr txBox="1">
            <a:spLocks noChangeArrowheads="1"/>
          </p:cNvSpPr>
          <p:nvPr userDrawn="1"/>
        </p:nvSpPr>
        <p:spPr bwMode="auto">
          <a:xfrm>
            <a:off x="25394261" y="39659719"/>
            <a:ext cx="4055895" cy="1831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7639" tIns="0" rIns="417639" bIns="208820" anchor="ctr"/>
          <a:lstStyle>
            <a:lvl1pPr defTabSz="4173538">
              <a:defRPr>
                <a:solidFill>
                  <a:schemeClr val="tx1"/>
                </a:solidFill>
                <a:latin typeface="Arial" pitchFamily="34" charset="0"/>
              </a:defRPr>
            </a:lvl1pPr>
            <a:lvl2pPr marL="2087563" defTabSz="4173538">
              <a:defRPr>
                <a:solidFill>
                  <a:schemeClr val="tx1"/>
                </a:solidFill>
                <a:latin typeface="Arial" pitchFamily="34" charset="0"/>
              </a:defRPr>
            </a:lvl2pPr>
            <a:lvl3pPr marL="4173538" defTabSz="4173538">
              <a:defRPr>
                <a:solidFill>
                  <a:schemeClr val="tx1"/>
                </a:solidFill>
                <a:latin typeface="Arial" pitchFamily="34" charset="0"/>
              </a:defRPr>
            </a:lvl3pPr>
            <a:lvl4pPr marL="6267450" defTabSz="4173538">
              <a:defRPr>
                <a:solidFill>
                  <a:schemeClr val="tx1"/>
                </a:solidFill>
                <a:latin typeface="Arial" pitchFamily="34" charset="0"/>
              </a:defRPr>
            </a:lvl4pPr>
            <a:lvl5pPr marL="8353425" defTabSz="4173538">
              <a:defRPr>
                <a:solidFill>
                  <a:schemeClr val="tx1"/>
                </a:solidFill>
                <a:latin typeface="Arial" pitchFamily="34" charset="0"/>
              </a:defRPr>
            </a:lvl5pPr>
            <a:lvl6pPr marL="8810625" defTabSz="4173538" fontAlgn="base">
              <a:spcBef>
                <a:spcPct val="0"/>
              </a:spcBef>
              <a:spcAft>
                <a:spcPct val="0"/>
              </a:spcAft>
              <a:defRPr>
                <a:solidFill>
                  <a:schemeClr val="tx1"/>
                </a:solidFill>
                <a:latin typeface="Arial" pitchFamily="34" charset="0"/>
              </a:defRPr>
            </a:lvl6pPr>
            <a:lvl7pPr marL="9267825" defTabSz="4173538" fontAlgn="base">
              <a:spcBef>
                <a:spcPct val="0"/>
              </a:spcBef>
              <a:spcAft>
                <a:spcPct val="0"/>
              </a:spcAft>
              <a:defRPr>
                <a:solidFill>
                  <a:schemeClr val="tx1"/>
                </a:solidFill>
                <a:latin typeface="Arial" pitchFamily="34" charset="0"/>
              </a:defRPr>
            </a:lvl7pPr>
            <a:lvl8pPr marL="9725025" defTabSz="4173538" fontAlgn="base">
              <a:spcBef>
                <a:spcPct val="0"/>
              </a:spcBef>
              <a:spcAft>
                <a:spcPct val="0"/>
              </a:spcAft>
              <a:defRPr>
                <a:solidFill>
                  <a:schemeClr val="tx1"/>
                </a:solidFill>
                <a:latin typeface="Arial" pitchFamily="34" charset="0"/>
              </a:defRPr>
            </a:lvl8pPr>
            <a:lvl9pPr marL="10182225" defTabSz="4173538" fontAlgn="base">
              <a:spcBef>
                <a:spcPct val="0"/>
              </a:spcBef>
              <a:spcAft>
                <a:spcPct val="0"/>
              </a:spcAft>
              <a:defRPr>
                <a:solidFill>
                  <a:schemeClr val="tx1"/>
                </a:solidFill>
                <a:latin typeface="Arial" pitchFamily="34" charset="0"/>
              </a:defRPr>
            </a:lvl9pPr>
          </a:lstStyle>
          <a:p>
            <a:pPr>
              <a:spcBef>
                <a:spcPct val="50000"/>
              </a:spcBef>
            </a:pPr>
            <a:r>
              <a:rPr lang="en-GB" sz="6500" b="1">
                <a:solidFill>
                  <a:srgbClr val="3366FF"/>
                </a:solidFill>
              </a:rPr>
              <a:t>Page</a:t>
            </a:r>
            <a:r>
              <a:rPr lang="en-GB" sz="8200" b="1">
                <a:solidFill>
                  <a:srgbClr val="3366FF"/>
                </a:solidFill>
              </a:rPr>
              <a:t> </a:t>
            </a:r>
            <a:fld id="{3F385CA8-1963-4076-95CC-1DFEC66150EE}" type="slidenum">
              <a:rPr lang="en-GB" sz="6500" b="1">
                <a:solidFill>
                  <a:srgbClr val="3366FF"/>
                </a:solidFill>
              </a:rPr>
              <a:pPr>
                <a:spcBef>
                  <a:spcPct val="50000"/>
                </a:spcBef>
              </a:pPr>
              <a:t>‹#›</a:t>
            </a:fld>
            <a:endParaRPr lang="en-GB" sz="6500" b="1">
              <a:solidFill>
                <a:srgbClr val="3366FF"/>
              </a:solidFill>
            </a:endParaRPr>
          </a:p>
        </p:txBody>
      </p:sp>
      <p:sp>
        <p:nvSpPr>
          <p:cNvPr id="14346" name="Text Box 10"/>
          <p:cNvSpPr txBox="1">
            <a:spLocks noChangeArrowheads="1"/>
          </p:cNvSpPr>
          <p:nvPr userDrawn="1"/>
        </p:nvSpPr>
        <p:spPr bwMode="auto">
          <a:xfrm>
            <a:off x="5227076" y="1012198"/>
            <a:ext cx="19825827" cy="2945486"/>
          </a:xfrm>
          <a:prstGeom prst="rect">
            <a:avLst/>
          </a:prstGeom>
          <a:noFill/>
          <a:ln w="28575">
            <a:solidFill>
              <a:srgbClr val="99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7639" tIns="208820" rIns="417639" bIns="208820">
            <a:spAutoFit/>
          </a:bodyPr>
          <a:lstStyle>
            <a:lvl1pPr defTabSz="4173538">
              <a:defRPr>
                <a:solidFill>
                  <a:schemeClr val="tx1"/>
                </a:solidFill>
                <a:latin typeface="Arial" pitchFamily="34" charset="0"/>
              </a:defRPr>
            </a:lvl1pPr>
            <a:lvl2pPr marL="2087563" defTabSz="4173538">
              <a:defRPr>
                <a:solidFill>
                  <a:schemeClr val="tx1"/>
                </a:solidFill>
                <a:latin typeface="Arial" pitchFamily="34" charset="0"/>
              </a:defRPr>
            </a:lvl2pPr>
            <a:lvl3pPr marL="4173538" defTabSz="4173538">
              <a:defRPr>
                <a:solidFill>
                  <a:schemeClr val="tx1"/>
                </a:solidFill>
                <a:latin typeface="Arial" pitchFamily="34" charset="0"/>
              </a:defRPr>
            </a:lvl3pPr>
            <a:lvl4pPr marL="6267450" defTabSz="4173538">
              <a:defRPr>
                <a:solidFill>
                  <a:schemeClr val="tx1"/>
                </a:solidFill>
                <a:latin typeface="Arial" pitchFamily="34" charset="0"/>
              </a:defRPr>
            </a:lvl4pPr>
            <a:lvl5pPr marL="8353425" defTabSz="4173538">
              <a:defRPr>
                <a:solidFill>
                  <a:schemeClr val="tx1"/>
                </a:solidFill>
                <a:latin typeface="Arial" pitchFamily="34" charset="0"/>
              </a:defRPr>
            </a:lvl5pPr>
            <a:lvl6pPr marL="8810625" defTabSz="4173538" fontAlgn="base">
              <a:spcBef>
                <a:spcPct val="0"/>
              </a:spcBef>
              <a:spcAft>
                <a:spcPct val="0"/>
              </a:spcAft>
              <a:defRPr>
                <a:solidFill>
                  <a:schemeClr val="tx1"/>
                </a:solidFill>
                <a:latin typeface="Arial" pitchFamily="34" charset="0"/>
              </a:defRPr>
            </a:lvl6pPr>
            <a:lvl7pPr marL="9267825" defTabSz="4173538" fontAlgn="base">
              <a:spcBef>
                <a:spcPct val="0"/>
              </a:spcBef>
              <a:spcAft>
                <a:spcPct val="0"/>
              </a:spcAft>
              <a:defRPr>
                <a:solidFill>
                  <a:schemeClr val="tx1"/>
                </a:solidFill>
                <a:latin typeface="Arial" pitchFamily="34" charset="0"/>
              </a:defRPr>
            </a:lvl7pPr>
            <a:lvl8pPr marL="9725025" defTabSz="4173538" fontAlgn="base">
              <a:spcBef>
                <a:spcPct val="0"/>
              </a:spcBef>
              <a:spcAft>
                <a:spcPct val="0"/>
              </a:spcAft>
              <a:defRPr>
                <a:solidFill>
                  <a:schemeClr val="tx1"/>
                </a:solidFill>
                <a:latin typeface="Arial" pitchFamily="34" charset="0"/>
              </a:defRPr>
            </a:lvl8pPr>
            <a:lvl9pPr marL="10182225" defTabSz="4173538" fontAlgn="base">
              <a:spcBef>
                <a:spcPct val="0"/>
              </a:spcBef>
              <a:spcAft>
                <a:spcPct val="0"/>
              </a:spcAft>
              <a:defRPr>
                <a:solidFill>
                  <a:schemeClr val="tx1"/>
                </a:solidFill>
                <a:latin typeface="Arial" pitchFamily="34" charset="0"/>
              </a:defRPr>
            </a:lvl9pPr>
          </a:lstStyle>
          <a:p>
            <a:pPr algn="ctr"/>
            <a:r>
              <a:rPr lang="en-GB" sz="8200">
                <a:solidFill>
                  <a:srgbClr val="3366FF"/>
                </a:solidFill>
                <a:latin typeface="Arial Black" pitchFamily="34" charset="0"/>
              </a:rPr>
              <a:t>Status of the RFQ (i.e. the 4-vane cold model)</a:t>
            </a:r>
          </a:p>
        </p:txBody>
      </p:sp>
      <p:pic>
        <p:nvPicPr>
          <p:cNvPr id="14350" name="Picture 14" descr="logo"/>
          <p:cNvPicPr>
            <a:picLocks noChangeAspect="1" noChangeArrowheads="1"/>
          </p:cNvPicPr>
          <p:nvPr userDrawn="1"/>
        </p:nvPicPr>
        <p:blipFill>
          <a:blip r:embed="rId15">
            <a:extLst>
              <a:ext uri="{28A0092B-C50C-407E-A947-70E740481C1C}">
                <a14:useLocalDpi xmlns:a14="http://schemas.microsoft.com/office/drawing/2010/main" val="0"/>
              </a:ext>
            </a:extLst>
          </a:blip>
          <a:srcRect l="58565" b="1819"/>
          <a:stretch>
            <a:fillRect/>
          </a:stretch>
        </p:blipFill>
        <p:spPr bwMode="auto">
          <a:xfrm>
            <a:off x="25308921" y="1492490"/>
            <a:ext cx="4749844" cy="177078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sldNum="0" hdr="0"/>
  <p:txStyles>
    <p:titleStyle>
      <a:lvl1pPr algn="ctr" defTabSz="4173538" rtl="0" fontAlgn="base">
        <a:spcBef>
          <a:spcPct val="0"/>
        </a:spcBef>
        <a:spcAft>
          <a:spcPct val="0"/>
        </a:spcAft>
        <a:defRPr sz="16300">
          <a:solidFill>
            <a:srgbClr val="5EB5BC"/>
          </a:solidFill>
          <a:latin typeface="+mj-lt"/>
          <a:ea typeface="+mj-ea"/>
          <a:cs typeface="+mj-cs"/>
        </a:defRPr>
      </a:lvl1pPr>
      <a:lvl2pPr algn="ctr" defTabSz="4173538" rtl="0" fontAlgn="base">
        <a:spcBef>
          <a:spcPct val="0"/>
        </a:spcBef>
        <a:spcAft>
          <a:spcPct val="0"/>
        </a:spcAft>
        <a:defRPr sz="16300">
          <a:solidFill>
            <a:srgbClr val="5EB5BC"/>
          </a:solidFill>
          <a:latin typeface="Arial Black" pitchFamily="34" charset="0"/>
        </a:defRPr>
      </a:lvl2pPr>
      <a:lvl3pPr algn="ctr" defTabSz="4173538" rtl="0" fontAlgn="base">
        <a:spcBef>
          <a:spcPct val="0"/>
        </a:spcBef>
        <a:spcAft>
          <a:spcPct val="0"/>
        </a:spcAft>
        <a:defRPr sz="16300">
          <a:solidFill>
            <a:srgbClr val="5EB5BC"/>
          </a:solidFill>
          <a:latin typeface="Arial Black" pitchFamily="34" charset="0"/>
        </a:defRPr>
      </a:lvl3pPr>
      <a:lvl4pPr algn="ctr" defTabSz="4173538" rtl="0" fontAlgn="base">
        <a:spcBef>
          <a:spcPct val="0"/>
        </a:spcBef>
        <a:spcAft>
          <a:spcPct val="0"/>
        </a:spcAft>
        <a:defRPr sz="16300">
          <a:solidFill>
            <a:srgbClr val="5EB5BC"/>
          </a:solidFill>
          <a:latin typeface="Arial Black" pitchFamily="34" charset="0"/>
        </a:defRPr>
      </a:lvl4pPr>
      <a:lvl5pPr algn="ctr" defTabSz="4173538" rtl="0" fontAlgn="base">
        <a:spcBef>
          <a:spcPct val="0"/>
        </a:spcBef>
        <a:spcAft>
          <a:spcPct val="0"/>
        </a:spcAft>
        <a:defRPr sz="16300">
          <a:solidFill>
            <a:srgbClr val="5EB5BC"/>
          </a:solidFill>
          <a:latin typeface="Arial Black" pitchFamily="34" charset="0"/>
        </a:defRPr>
      </a:lvl5pPr>
      <a:lvl6pPr marL="457200" algn="ctr" defTabSz="4173538" rtl="0" fontAlgn="base">
        <a:spcBef>
          <a:spcPct val="0"/>
        </a:spcBef>
        <a:spcAft>
          <a:spcPct val="0"/>
        </a:spcAft>
        <a:defRPr sz="16300">
          <a:solidFill>
            <a:srgbClr val="5EB5BC"/>
          </a:solidFill>
          <a:latin typeface="Arial Black" pitchFamily="34" charset="0"/>
        </a:defRPr>
      </a:lvl6pPr>
      <a:lvl7pPr marL="914400" algn="ctr" defTabSz="4173538" rtl="0" fontAlgn="base">
        <a:spcBef>
          <a:spcPct val="0"/>
        </a:spcBef>
        <a:spcAft>
          <a:spcPct val="0"/>
        </a:spcAft>
        <a:defRPr sz="16300">
          <a:solidFill>
            <a:srgbClr val="5EB5BC"/>
          </a:solidFill>
          <a:latin typeface="Arial Black" pitchFamily="34" charset="0"/>
        </a:defRPr>
      </a:lvl7pPr>
      <a:lvl8pPr marL="1371600" algn="ctr" defTabSz="4173538" rtl="0" fontAlgn="base">
        <a:spcBef>
          <a:spcPct val="0"/>
        </a:spcBef>
        <a:spcAft>
          <a:spcPct val="0"/>
        </a:spcAft>
        <a:defRPr sz="16300">
          <a:solidFill>
            <a:srgbClr val="5EB5BC"/>
          </a:solidFill>
          <a:latin typeface="Arial Black" pitchFamily="34" charset="0"/>
        </a:defRPr>
      </a:lvl8pPr>
      <a:lvl9pPr marL="1828800" algn="ctr" defTabSz="4173538" rtl="0" fontAlgn="base">
        <a:spcBef>
          <a:spcPct val="0"/>
        </a:spcBef>
        <a:spcAft>
          <a:spcPct val="0"/>
        </a:spcAft>
        <a:defRPr sz="16300">
          <a:solidFill>
            <a:srgbClr val="5EB5BC"/>
          </a:solidFill>
          <a:latin typeface="Arial Black" pitchFamily="34" charset="0"/>
        </a:defRPr>
      </a:lvl9pPr>
    </p:titleStyle>
    <p:bodyStyle>
      <a:lvl1pPr marL="1563688" indent="-1563688" algn="l" defTabSz="4173538" rtl="0" fontAlgn="base">
        <a:spcBef>
          <a:spcPct val="20000"/>
        </a:spcBef>
        <a:spcAft>
          <a:spcPct val="0"/>
        </a:spcAft>
        <a:buChar char="•"/>
        <a:defRPr sz="11700">
          <a:solidFill>
            <a:schemeClr val="accent1"/>
          </a:solidFill>
          <a:latin typeface="+mn-lt"/>
          <a:ea typeface="+mn-ea"/>
          <a:cs typeface="+mn-cs"/>
        </a:defRPr>
      </a:lvl1pPr>
      <a:lvl2pPr marL="3392488" indent="-1304925" algn="l" defTabSz="4173538" rtl="0" fontAlgn="base">
        <a:spcBef>
          <a:spcPct val="20000"/>
        </a:spcBef>
        <a:spcAft>
          <a:spcPct val="0"/>
        </a:spcAft>
        <a:buChar char="–"/>
        <a:defRPr sz="11100">
          <a:solidFill>
            <a:schemeClr val="accent1"/>
          </a:solidFill>
          <a:latin typeface="+mn-lt"/>
        </a:defRPr>
      </a:lvl2pPr>
      <a:lvl3pPr marL="5219700" indent="-1046163" algn="l" defTabSz="4173538" rtl="0" fontAlgn="base">
        <a:spcBef>
          <a:spcPct val="20000"/>
        </a:spcBef>
        <a:spcAft>
          <a:spcPct val="0"/>
        </a:spcAft>
        <a:buChar char="•"/>
        <a:defRPr sz="10100">
          <a:solidFill>
            <a:schemeClr val="accent1"/>
          </a:solidFill>
          <a:latin typeface="+mn-lt"/>
        </a:defRPr>
      </a:lvl3pPr>
      <a:lvl4pPr marL="7307263" indent="-1039813" algn="l" defTabSz="4173538" rtl="0" fontAlgn="base">
        <a:spcBef>
          <a:spcPct val="20000"/>
        </a:spcBef>
        <a:spcAft>
          <a:spcPct val="0"/>
        </a:spcAft>
        <a:buChar char="–"/>
        <a:defRPr sz="9100">
          <a:solidFill>
            <a:schemeClr val="accent1"/>
          </a:solidFill>
          <a:latin typeface="+mn-lt"/>
        </a:defRPr>
      </a:lvl4pPr>
      <a:lvl5pPr marL="9394825" indent="-1041400" algn="l" defTabSz="4173538" rtl="0" fontAlgn="base">
        <a:spcBef>
          <a:spcPct val="20000"/>
        </a:spcBef>
        <a:spcAft>
          <a:spcPct val="0"/>
        </a:spcAft>
        <a:buChar char="»"/>
        <a:defRPr sz="8200">
          <a:solidFill>
            <a:schemeClr val="accent1"/>
          </a:solidFill>
          <a:latin typeface="+mn-lt"/>
        </a:defRPr>
      </a:lvl5pPr>
      <a:lvl6pPr marL="9852025" indent="-1041400" algn="l" defTabSz="4173538" rtl="0" fontAlgn="base">
        <a:spcBef>
          <a:spcPct val="20000"/>
        </a:spcBef>
        <a:spcAft>
          <a:spcPct val="0"/>
        </a:spcAft>
        <a:buChar char="»"/>
        <a:defRPr sz="8200">
          <a:solidFill>
            <a:schemeClr val="accent1"/>
          </a:solidFill>
          <a:latin typeface="+mn-lt"/>
        </a:defRPr>
      </a:lvl6pPr>
      <a:lvl7pPr marL="10309225" indent="-1041400" algn="l" defTabSz="4173538" rtl="0" fontAlgn="base">
        <a:spcBef>
          <a:spcPct val="20000"/>
        </a:spcBef>
        <a:spcAft>
          <a:spcPct val="0"/>
        </a:spcAft>
        <a:buChar char="»"/>
        <a:defRPr sz="8200">
          <a:solidFill>
            <a:schemeClr val="accent1"/>
          </a:solidFill>
          <a:latin typeface="+mn-lt"/>
        </a:defRPr>
      </a:lvl7pPr>
      <a:lvl8pPr marL="10766425" indent="-1041400" algn="l" defTabSz="4173538" rtl="0" fontAlgn="base">
        <a:spcBef>
          <a:spcPct val="20000"/>
        </a:spcBef>
        <a:spcAft>
          <a:spcPct val="0"/>
        </a:spcAft>
        <a:buChar char="»"/>
        <a:defRPr sz="8200">
          <a:solidFill>
            <a:schemeClr val="accent1"/>
          </a:solidFill>
          <a:latin typeface="+mn-lt"/>
        </a:defRPr>
      </a:lvl8pPr>
      <a:lvl9pPr marL="11223625" indent="-1041400" algn="l" defTabSz="4173538" rtl="0" fontAlgn="base">
        <a:spcBef>
          <a:spcPct val="20000"/>
        </a:spcBef>
        <a:spcAft>
          <a:spcPct val="0"/>
        </a:spcAft>
        <a:buChar char="»"/>
        <a:defRPr sz="82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emf"/><Relationship Id="rId18" Type="http://schemas.openxmlformats.org/officeDocument/2006/relationships/image" Target="../media/image19.emf"/><Relationship Id="rId3" Type="http://schemas.openxmlformats.org/officeDocument/2006/relationships/image" Target="../media/image4.png"/><Relationship Id="rId7" Type="http://schemas.openxmlformats.org/officeDocument/2006/relationships/image" Target="../media/image8.jpg"/><Relationship Id="rId12" Type="http://schemas.openxmlformats.org/officeDocument/2006/relationships/image" Target="../media/image13.jpeg"/><Relationship Id="rId17" Type="http://schemas.openxmlformats.org/officeDocument/2006/relationships/image" Target="../media/image18.jpg"/><Relationship Id="rId2" Type="http://schemas.openxmlformats.org/officeDocument/2006/relationships/image" Target="../media/image3.jpeg"/><Relationship Id="rId16" Type="http://schemas.openxmlformats.org/officeDocument/2006/relationships/image" Target="../media/image17.jp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emf"/><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Text Box 9"/>
          <p:cNvSpPr txBox="1">
            <a:spLocks noChangeArrowheads="1"/>
          </p:cNvSpPr>
          <p:nvPr/>
        </p:nvSpPr>
        <p:spPr bwMode="auto">
          <a:xfrm>
            <a:off x="4235117" y="2673668"/>
            <a:ext cx="25410694" cy="226837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0">
                <a:solidFill>
                  <a:srgbClr val="99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17639" tIns="208820" rIns="417639" bIns="208820">
            <a:spAutoFit/>
          </a:bodyPr>
          <a:lstStyle>
            <a:lvl1pPr defTabSz="4173538">
              <a:defRPr>
                <a:solidFill>
                  <a:schemeClr val="tx1"/>
                </a:solidFill>
                <a:latin typeface="Arial" pitchFamily="34" charset="0"/>
              </a:defRPr>
            </a:lvl1pPr>
            <a:lvl2pPr marL="2087563" defTabSz="4173538">
              <a:defRPr>
                <a:solidFill>
                  <a:schemeClr val="tx1"/>
                </a:solidFill>
                <a:latin typeface="Arial" pitchFamily="34" charset="0"/>
              </a:defRPr>
            </a:lvl2pPr>
            <a:lvl3pPr marL="4173538" defTabSz="4173538">
              <a:defRPr>
                <a:solidFill>
                  <a:schemeClr val="tx1"/>
                </a:solidFill>
                <a:latin typeface="Arial" pitchFamily="34" charset="0"/>
              </a:defRPr>
            </a:lvl3pPr>
            <a:lvl4pPr marL="6267450" defTabSz="4173538">
              <a:defRPr>
                <a:solidFill>
                  <a:schemeClr val="tx1"/>
                </a:solidFill>
                <a:latin typeface="Arial" pitchFamily="34" charset="0"/>
              </a:defRPr>
            </a:lvl4pPr>
            <a:lvl5pPr marL="8353425" defTabSz="4173538">
              <a:defRPr>
                <a:solidFill>
                  <a:schemeClr val="tx1"/>
                </a:solidFill>
                <a:latin typeface="Arial" pitchFamily="34" charset="0"/>
              </a:defRPr>
            </a:lvl5pPr>
            <a:lvl6pPr marL="8810625" defTabSz="4173538" fontAlgn="base">
              <a:spcBef>
                <a:spcPct val="0"/>
              </a:spcBef>
              <a:spcAft>
                <a:spcPct val="0"/>
              </a:spcAft>
              <a:defRPr>
                <a:solidFill>
                  <a:schemeClr val="tx1"/>
                </a:solidFill>
                <a:latin typeface="Arial" pitchFamily="34" charset="0"/>
              </a:defRPr>
            </a:lvl6pPr>
            <a:lvl7pPr marL="9267825" defTabSz="4173538" fontAlgn="base">
              <a:spcBef>
                <a:spcPct val="0"/>
              </a:spcBef>
              <a:spcAft>
                <a:spcPct val="0"/>
              </a:spcAft>
              <a:defRPr>
                <a:solidFill>
                  <a:schemeClr val="tx1"/>
                </a:solidFill>
                <a:latin typeface="Arial" pitchFamily="34" charset="0"/>
              </a:defRPr>
            </a:lvl7pPr>
            <a:lvl8pPr marL="9725025" defTabSz="4173538" fontAlgn="base">
              <a:spcBef>
                <a:spcPct val="0"/>
              </a:spcBef>
              <a:spcAft>
                <a:spcPct val="0"/>
              </a:spcAft>
              <a:defRPr>
                <a:solidFill>
                  <a:schemeClr val="tx1"/>
                </a:solidFill>
                <a:latin typeface="Arial" pitchFamily="34" charset="0"/>
              </a:defRPr>
            </a:lvl8pPr>
            <a:lvl9pPr marL="10182225" defTabSz="4173538" fontAlgn="base">
              <a:spcBef>
                <a:spcPct val="0"/>
              </a:spcBef>
              <a:spcAft>
                <a:spcPct val="0"/>
              </a:spcAft>
              <a:defRPr>
                <a:solidFill>
                  <a:schemeClr val="tx1"/>
                </a:solidFill>
                <a:latin typeface="Arial" pitchFamily="34" charset="0"/>
              </a:defRPr>
            </a:lvl9pPr>
          </a:lstStyle>
          <a:p>
            <a:pPr algn="ctr"/>
            <a:r>
              <a:rPr lang="en-GB" sz="4000" dirty="0" smtClean="0">
                <a:solidFill>
                  <a:schemeClr val="accent1"/>
                </a:solidFill>
                <a:latin typeface="Arial Black" pitchFamily="34" charset="0"/>
              </a:rPr>
              <a:t>A</a:t>
            </a:r>
            <a:r>
              <a:rPr lang="en-GB" sz="4000" dirty="0">
                <a:solidFill>
                  <a:schemeClr val="accent1"/>
                </a:solidFill>
                <a:latin typeface="Arial Black" pitchFamily="34" charset="0"/>
              </a:rPr>
              <a:t>. Kurup, I. </a:t>
            </a:r>
            <a:r>
              <a:rPr lang="en-GB" sz="4000" dirty="0" err="1">
                <a:solidFill>
                  <a:schemeClr val="accent1"/>
                </a:solidFill>
                <a:latin typeface="Arial Black" pitchFamily="34" charset="0"/>
              </a:rPr>
              <a:t>Puri</a:t>
            </a:r>
            <a:r>
              <a:rPr lang="en-GB" sz="4000" dirty="0">
                <a:solidFill>
                  <a:schemeClr val="accent1"/>
                </a:solidFill>
                <a:latin typeface="Arial Black" pitchFamily="34" charset="0"/>
              </a:rPr>
              <a:t>, </a:t>
            </a:r>
            <a:r>
              <a:rPr lang="en-GB" sz="4000" dirty="0">
                <a:solidFill>
                  <a:schemeClr val="accent1"/>
                </a:solidFill>
                <a:latin typeface="Arial Black" pitchFamily="34" charset="0"/>
              </a:rPr>
              <a:t>Y. </a:t>
            </a:r>
            <a:r>
              <a:rPr lang="en-GB" sz="4000">
                <a:solidFill>
                  <a:schemeClr val="accent1"/>
                </a:solidFill>
                <a:latin typeface="Arial Black" pitchFamily="34" charset="0"/>
              </a:rPr>
              <a:t>Uchida, Y</a:t>
            </a:r>
            <a:r>
              <a:rPr lang="en-GB" sz="4000" dirty="0">
                <a:solidFill>
                  <a:schemeClr val="accent1"/>
                </a:solidFill>
                <a:latin typeface="Arial Black" pitchFamily="34" charset="0"/>
              </a:rPr>
              <a:t>. Yap, Imperial College London, </a:t>
            </a:r>
            <a:r>
              <a:rPr lang="en-GB" sz="4000" dirty="0" smtClean="0">
                <a:solidFill>
                  <a:schemeClr val="accent1"/>
                </a:solidFill>
                <a:latin typeface="Arial Black" pitchFamily="34" charset="0"/>
              </a:rPr>
              <a:t>UK</a:t>
            </a:r>
            <a:endParaRPr lang="en-GB" sz="4000" dirty="0">
              <a:solidFill>
                <a:schemeClr val="accent1"/>
              </a:solidFill>
              <a:latin typeface="Arial Black" pitchFamily="34" charset="0"/>
            </a:endParaRPr>
          </a:p>
          <a:p>
            <a:pPr algn="ctr"/>
            <a:r>
              <a:rPr lang="en-GB" sz="4000" dirty="0">
                <a:solidFill>
                  <a:schemeClr val="accent1"/>
                </a:solidFill>
                <a:latin typeface="Arial Black" pitchFamily="34" charset="0"/>
              </a:rPr>
              <a:t>R. B. Appleby, S. </a:t>
            </a:r>
            <a:r>
              <a:rPr lang="en-GB" sz="4000" dirty="0" err="1">
                <a:solidFill>
                  <a:schemeClr val="accent1"/>
                </a:solidFill>
                <a:latin typeface="Arial Black" pitchFamily="34" charset="0"/>
              </a:rPr>
              <a:t>Tygier</a:t>
            </a:r>
            <a:r>
              <a:rPr lang="en-GB" sz="4000" dirty="0">
                <a:solidFill>
                  <a:schemeClr val="accent1"/>
                </a:solidFill>
                <a:latin typeface="Arial Black" pitchFamily="34" charset="0"/>
              </a:rPr>
              <a:t>, The University of Manchester and the Cockcroft Institute, </a:t>
            </a:r>
            <a:r>
              <a:rPr lang="en-GB" sz="4000" dirty="0" smtClean="0">
                <a:solidFill>
                  <a:schemeClr val="accent1"/>
                </a:solidFill>
                <a:latin typeface="Arial Black" pitchFamily="34" charset="0"/>
              </a:rPr>
              <a:t>UK</a:t>
            </a:r>
            <a:endParaRPr lang="en-GB" sz="4000" dirty="0">
              <a:solidFill>
                <a:schemeClr val="accent1"/>
              </a:solidFill>
              <a:latin typeface="Arial Black" pitchFamily="34" charset="0"/>
            </a:endParaRPr>
          </a:p>
          <a:p>
            <a:pPr algn="ctr"/>
            <a:r>
              <a:rPr lang="en-GB" sz="4000" dirty="0">
                <a:solidFill>
                  <a:schemeClr val="accent1"/>
                </a:solidFill>
                <a:latin typeface="Arial Black" pitchFamily="34" charset="0"/>
              </a:rPr>
              <a:t>R. D’Arcy, A</a:t>
            </a:r>
            <a:r>
              <a:rPr lang="en-GB" sz="4000" dirty="0">
                <a:solidFill>
                  <a:schemeClr val="accent1"/>
                </a:solidFill>
                <a:latin typeface="Arial Black" pitchFamily="34" charset="0"/>
              </a:rPr>
              <a:t>. Edmonds, M. Lancaster, M. Wing, UCL, UK</a:t>
            </a:r>
          </a:p>
        </p:txBody>
      </p:sp>
      <p:sp>
        <p:nvSpPr>
          <p:cNvPr id="36" name="Text Box 53"/>
          <p:cNvSpPr txBox="1">
            <a:spLocks noChangeArrowheads="1"/>
          </p:cNvSpPr>
          <p:nvPr/>
        </p:nvSpPr>
        <p:spPr bwMode="auto">
          <a:xfrm>
            <a:off x="1454549" y="1095375"/>
            <a:ext cx="27370876" cy="1437381"/>
          </a:xfrm>
          <a:prstGeom prst="rect">
            <a:avLst/>
          </a:prstGeom>
          <a:noFill/>
          <a:ln w="82550">
            <a:solidFill>
              <a:srgbClr val="990099"/>
            </a:solidFill>
            <a:miter lim="800000"/>
            <a:headEnd/>
            <a:tailEnd/>
          </a:ln>
          <a:effectLst/>
          <a:scene3d>
            <a:camera prst="legacyObliqueTopRight"/>
            <a:lightRig rig="legacyFlat3" dir="b"/>
          </a:scene3d>
          <a:sp3d extrusionH="430200" prstMaterial="legacyMatte">
            <a:bevelT w="13500" h="13500" prst="angle"/>
            <a:bevelB w="13500" h="13500" prst="angle"/>
            <a:extrusionClr>
              <a:srgbClr val="990099"/>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lIns="417639" tIns="208820" rIns="417639" bIns="208820">
            <a:spAutoFit/>
            <a:flatTx/>
          </a:bodyPr>
          <a:lstStyle>
            <a:lvl1pPr defTabSz="4173538">
              <a:defRPr>
                <a:solidFill>
                  <a:schemeClr val="tx1"/>
                </a:solidFill>
                <a:latin typeface="Arial" pitchFamily="34" charset="0"/>
              </a:defRPr>
            </a:lvl1pPr>
            <a:lvl2pPr marL="2087563" defTabSz="4173538">
              <a:defRPr>
                <a:solidFill>
                  <a:schemeClr val="tx1"/>
                </a:solidFill>
                <a:latin typeface="Arial" pitchFamily="34" charset="0"/>
              </a:defRPr>
            </a:lvl2pPr>
            <a:lvl3pPr marL="4173538" defTabSz="4173538">
              <a:defRPr>
                <a:solidFill>
                  <a:schemeClr val="tx1"/>
                </a:solidFill>
                <a:latin typeface="Arial" pitchFamily="34" charset="0"/>
              </a:defRPr>
            </a:lvl3pPr>
            <a:lvl4pPr marL="6267450" defTabSz="4173538">
              <a:defRPr>
                <a:solidFill>
                  <a:schemeClr val="tx1"/>
                </a:solidFill>
                <a:latin typeface="Arial" pitchFamily="34" charset="0"/>
              </a:defRPr>
            </a:lvl4pPr>
            <a:lvl5pPr marL="8353425" defTabSz="4173538">
              <a:defRPr>
                <a:solidFill>
                  <a:schemeClr val="tx1"/>
                </a:solidFill>
                <a:latin typeface="Arial" pitchFamily="34" charset="0"/>
              </a:defRPr>
            </a:lvl5pPr>
            <a:lvl6pPr marL="8810625" defTabSz="4173538" fontAlgn="base">
              <a:spcBef>
                <a:spcPct val="0"/>
              </a:spcBef>
              <a:spcAft>
                <a:spcPct val="0"/>
              </a:spcAft>
              <a:defRPr>
                <a:solidFill>
                  <a:schemeClr val="tx1"/>
                </a:solidFill>
                <a:latin typeface="Arial" pitchFamily="34" charset="0"/>
              </a:defRPr>
            </a:lvl6pPr>
            <a:lvl7pPr marL="9267825" defTabSz="4173538" fontAlgn="base">
              <a:spcBef>
                <a:spcPct val="0"/>
              </a:spcBef>
              <a:spcAft>
                <a:spcPct val="0"/>
              </a:spcAft>
              <a:defRPr>
                <a:solidFill>
                  <a:schemeClr val="tx1"/>
                </a:solidFill>
                <a:latin typeface="Arial" pitchFamily="34" charset="0"/>
              </a:defRPr>
            </a:lvl7pPr>
            <a:lvl8pPr marL="9725025" defTabSz="4173538" fontAlgn="base">
              <a:spcBef>
                <a:spcPct val="0"/>
              </a:spcBef>
              <a:spcAft>
                <a:spcPct val="0"/>
              </a:spcAft>
              <a:defRPr>
                <a:solidFill>
                  <a:schemeClr val="tx1"/>
                </a:solidFill>
                <a:latin typeface="Arial" pitchFamily="34" charset="0"/>
              </a:defRPr>
            </a:lvl8pPr>
            <a:lvl9pPr marL="10182225" defTabSz="4173538" fontAlgn="base">
              <a:spcBef>
                <a:spcPct val="0"/>
              </a:spcBef>
              <a:spcAft>
                <a:spcPct val="0"/>
              </a:spcAft>
              <a:defRPr>
                <a:solidFill>
                  <a:schemeClr val="tx1"/>
                </a:solidFill>
                <a:latin typeface="Arial" pitchFamily="34" charset="0"/>
              </a:defRPr>
            </a:lvl9pPr>
          </a:lstStyle>
          <a:p>
            <a:pPr algn="ctr">
              <a:spcBef>
                <a:spcPct val="50000"/>
              </a:spcBef>
            </a:pPr>
            <a:r>
              <a:rPr lang="en-GB" sz="6600" dirty="0">
                <a:solidFill>
                  <a:schemeClr val="accent1"/>
                </a:solidFill>
                <a:latin typeface="Arial Black" pitchFamily="34" charset="0"/>
              </a:rPr>
              <a:t>OPTIMISATION OF THE BEAM LINE FOR COMET PHASE-I</a:t>
            </a:r>
          </a:p>
        </p:txBody>
      </p:sp>
      <p:sp>
        <p:nvSpPr>
          <p:cNvPr id="37" name="Text Box 63"/>
          <p:cNvSpPr txBox="1">
            <a:spLocks noChangeArrowheads="1"/>
          </p:cNvSpPr>
          <p:nvPr/>
        </p:nvSpPr>
        <p:spPr bwMode="auto">
          <a:xfrm>
            <a:off x="776288" y="3936126"/>
            <a:ext cx="28027313" cy="596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82550">
                <a:solidFill>
                  <a:srgbClr val="99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17639" tIns="208820" rIns="417639" bIns="208820">
            <a:spAutoFit/>
            <a:flatTx/>
          </a:bodyPr>
          <a:lstStyle>
            <a:lvl1pPr defTabSz="4173538">
              <a:defRPr>
                <a:solidFill>
                  <a:schemeClr val="tx1"/>
                </a:solidFill>
                <a:latin typeface="Arial" pitchFamily="34" charset="0"/>
              </a:defRPr>
            </a:lvl1pPr>
            <a:lvl2pPr marL="2087563" defTabSz="4173538">
              <a:defRPr>
                <a:solidFill>
                  <a:schemeClr val="tx1"/>
                </a:solidFill>
                <a:latin typeface="Arial" pitchFamily="34" charset="0"/>
              </a:defRPr>
            </a:lvl2pPr>
            <a:lvl3pPr marL="4173538" defTabSz="4173538">
              <a:defRPr>
                <a:solidFill>
                  <a:schemeClr val="tx1"/>
                </a:solidFill>
                <a:latin typeface="Arial" pitchFamily="34" charset="0"/>
              </a:defRPr>
            </a:lvl3pPr>
            <a:lvl4pPr marL="6267450" defTabSz="4173538">
              <a:defRPr>
                <a:solidFill>
                  <a:schemeClr val="tx1"/>
                </a:solidFill>
                <a:latin typeface="Arial" pitchFamily="34" charset="0"/>
              </a:defRPr>
            </a:lvl4pPr>
            <a:lvl5pPr marL="8353425" defTabSz="4173538">
              <a:defRPr>
                <a:solidFill>
                  <a:schemeClr val="tx1"/>
                </a:solidFill>
                <a:latin typeface="Arial" pitchFamily="34" charset="0"/>
              </a:defRPr>
            </a:lvl5pPr>
            <a:lvl6pPr marL="8810625" defTabSz="4173538" fontAlgn="base">
              <a:spcBef>
                <a:spcPct val="0"/>
              </a:spcBef>
              <a:spcAft>
                <a:spcPct val="0"/>
              </a:spcAft>
              <a:defRPr>
                <a:solidFill>
                  <a:schemeClr val="tx1"/>
                </a:solidFill>
                <a:latin typeface="Arial" pitchFamily="34" charset="0"/>
              </a:defRPr>
            </a:lvl6pPr>
            <a:lvl7pPr marL="9267825" defTabSz="4173538" fontAlgn="base">
              <a:spcBef>
                <a:spcPct val="0"/>
              </a:spcBef>
              <a:spcAft>
                <a:spcPct val="0"/>
              </a:spcAft>
              <a:defRPr>
                <a:solidFill>
                  <a:schemeClr val="tx1"/>
                </a:solidFill>
                <a:latin typeface="Arial" pitchFamily="34" charset="0"/>
              </a:defRPr>
            </a:lvl7pPr>
            <a:lvl8pPr marL="9725025" defTabSz="4173538" fontAlgn="base">
              <a:spcBef>
                <a:spcPct val="0"/>
              </a:spcBef>
              <a:spcAft>
                <a:spcPct val="0"/>
              </a:spcAft>
              <a:defRPr>
                <a:solidFill>
                  <a:schemeClr val="tx1"/>
                </a:solidFill>
                <a:latin typeface="Arial" pitchFamily="34" charset="0"/>
              </a:defRPr>
            </a:lvl8pPr>
            <a:lvl9pPr marL="10182225" defTabSz="4173538" fontAlgn="base">
              <a:spcBef>
                <a:spcPct val="0"/>
              </a:spcBef>
              <a:spcAft>
                <a:spcPct val="0"/>
              </a:spcAft>
              <a:defRPr>
                <a:solidFill>
                  <a:schemeClr val="tx1"/>
                </a:solidFill>
                <a:latin typeface="Arial" pitchFamily="34" charset="0"/>
              </a:defRPr>
            </a:lvl9pPr>
          </a:lstStyle>
          <a:p>
            <a:pPr>
              <a:spcBef>
                <a:spcPct val="50000"/>
              </a:spcBef>
            </a:pPr>
            <a:r>
              <a:rPr lang="en-GB" sz="4000" dirty="0">
                <a:solidFill>
                  <a:schemeClr val="accent1"/>
                </a:solidFill>
                <a:effectLst>
                  <a:outerShdw blurRad="38100" dist="38100" dir="2700000" algn="tl">
                    <a:srgbClr val="000000"/>
                  </a:outerShdw>
                </a:effectLst>
                <a:latin typeface="Arial Black" pitchFamily="34" charset="0"/>
              </a:rPr>
              <a:t>ABSTRACT</a:t>
            </a:r>
          </a:p>
          <a:p>
            <a:pPr algn="just">
              <a:spcBef>
                <a:spcPct val="50000"/>
              </a:spcBef>
            </a:pPr>
            <a:r>
              <a:rPr lang="en-GB" sz="3200" dirty="0">
                <a:solidFill>
                  <a:schemeClr val="accent1"/>
                </a:solidFill>
                <a:latin typeface="Arial Black" pitchFamily="34" charset="0"/>
              </a:rPr>
              <a:t>The COMET experiment will search for very rare muon processes that will give us an insight into particle physics beyond the Standard Model.  COMET requires an intense beam of muons with a momentum less than 70 MeV/c.  This is achieved using an 8 </a:t>
            </a:r>
            <a:r>
              <a:rPr lang="en-GB" sz="3200" dirty="0" err="1">
                <a:solidFill>
                  <a:schemeClr val="accent1"/>
                </a:solidFill>
                <a:latin typeface="Arial Black" pitchFamily="34" charset="0"/>
              </a:rPr>
              <a:t>GeV</a:t>
            </a:r>
            <a:r>
              <a:rPr lang="en-GB" sz="3200" dirty="0">
                <a:solidFill>
                  <a:schemeClr val="accent1"/>
                </a:solidFill>
                <a:latin typeface="Arial Black" pitchFamily="34" charset="0"/>
              </a:rPr>
              <a:t> proton beam; a heavy metal target to primarily produce pions; a solenoid capture system; and a curved solenoid to perform charge and momentum selection. </a:t>
            </a:r>
          </a:p>
          <a:p>
            <a:pPr algn="just">
              <a:spcBef>
                <a:spcPct val="50000"/>
              </a:spcBef>
            </a:pPr>
            <a:r>
              <a:rPr lang="en-GB" sz="3200" dirty="0" smtClean="0">
                <a:solidFill>
                  <a:schemeClr val="accent1"/>
                </a:solidFill>
                <a:latin typeface="Arial Black" pitchFamily="34" charset="0"/>
              </a:rPr>
              <a:t>It </a:t>
            </a:r>
            <a:r>
              <a:rPr lang="en-GB" sz="3200" dirty="0">
                <a:solidFill>
                  <a:schemeClr val="accent1"/>
                </a:solidFill>
                <a:latin typeface="Arial Black" pitchFamily="34" charset="0"/>
              </a:rPr>
              <a:t>was recently proposed to build COMET in two phases with physics measurements being made in both phases.  This requires re-optimising the beam line for a shorter curved solenoid.  This will affect the pion and muon yield; the momentum distributions at the detector; and the collimator scheme required.  This paper will present the beam line design for COMET Phase-I, which aims to maximise the yield for low momentum muons suppressing sources of backgrounds in the beam.</a:t>
            </a:r>
          </a:p>
        </p:txBody>
      </p:sp>
      <p:sp>
        <p:nvSpPr>
          <p:cNvPr id="41" name="Text Box 371"/>
          <p:cNvSpPr txBox="1">
            <a:spLocks noChangeArrowheads="1"/>
          </p:cNvSpPr>
          <p:nvPr/>
        </p:nvSpPr>
        <p:spPr bwMode="auto">
          <a:xfrm>
            <a:off x="15392235" y="17401035"/>
            <a:ext cx="13753181" cy="19657754"/>
          </a:xfrm>
          <a:prstGeom prst="rect">
            <a:avLst/>
          </a:prstGeom>
          <a:noFill/>
          <a:ln w="82550">
            <a:solidFill>
              <a:srgbClr val="990099"/>
            </a:solidFill>
            <a:miter lim="800000"/>
            <a:headEnd/>
            <a:tailEnd/>
          </a:ln>
          <a:effectLst/>
          <a:scene3d>
            <a:camera prst="legacyObliqueTopRight"/>
            <a:lightRig rig="legacyFlat3" dir="b"/>
          </a:scene3d>
          <a:sp3d extrusionH="430200" prstMaterial="legacyMatte">
            <a:bevelT w="13500" h="13500" prst="angle"/>
            <a:bevelB w="13500" h="13500" prst="angle"/>
            <a:extrusionClr>
              <a:srgbClr val="990099"/>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17639" tIns="208820" rIns="417639" bIns="208820">
            <a:spAutoFit/>
            <a:flatTx/>
          </a:bodyPr>
          <a:lstStyle>
            <a:lvl1pPr defTabSz="4173538">
              <a:defRPr>
                <a:solidFill>
                  <a:schemeClr val="tx1"/>
                </a:solidFill>
                <a:latin typeface="Arial" pitchFamily="34" charset="0"/>
              </a:defRPr>
            </a:lvl1pPr>
            <a:lvl2pPr marL="2087563" defTabSz="4173538">
              <a:defRPr>
                <a:solidFill>
                  <a:schemeClr val="tx1"/>
                </a:solidFill>
                <a:latin typeface="Arial" pitchFamily="34" charset="0"/>
              </a:defRPr>
            </a:lvl2pPr>
            <a:lvl3pPr marL="4173538" defTabSz="4173538">
              <a:defRPr>
                <a:solidFill>
                  <a:schemeClr val="tx1"/>
                </a:solidFill>
                <a:latin typeface="Arial" pitchFamily="34" charset="0"/>
              </a:defRPr>
            </a:lvl3pPr>
            <a:lvl4pPr marL="6267450" defTabSz="4173538">
              <a:defRPr>
                <a:solidFill>
                  <a:schemeClr val="tx1"/>
                </a:solidFill>
                <a:latin typeface="Arial" pitchFamily="34" charset="0"/>
              </a:defRPr>
            </a:lvl4pPr>
            <a:lvl5pPr marL="8353425" defTabSz="4173538">
              <a:defRPr>
                <a:solidFill>
                  <a:schemeClr val="tx1"/>
                </a:solidFill>
                <a:latin typeface="Arial" pitchFamily="34" charset="0"/>
              </a:defRPr>
            </a:lvl5pPr>
            <a:lvl6pPr marL="8810625" defTabSz="4173538" fontAlgn="base">
              <a:spcBef>
                <a:spcPct val="0"/>
              </a:spcBef>
              <a:spcAft>
                <a:spcPct val="0"/>
              </a:spcAft>
              <a:defRPr>
                <a:solidFill>
                  <a:schemeClr val="tx1"/>
                </a:solidFill>
                <a:latin typeface="Arial" pitchFamily="34" charset="0"/>
              </a:defRPr>
            </a:lvl6pPr>
            <a:lvl7pPr marL="9267825" defTabSz="4173538" fontAlgn="base">
              <a:spcBef>
                <a:spcPct val="0"/>
              </a:spcBef>
              <a:spcAft>
                <a:spcPct val="0"/>
              </a:spcAft>
              <a:defRPr>
                <a:solidFill>
                  <a:schemeClr val="tx1"/>
                </a:solidFill>
                <a:latin typeface="Arial" pitchFamily="34" charset="0"/>
              </a:defRPr>
            </a:lvl7pPr>
            <a:lvl8pPr marL="9725025" defTabSz="4173538" fontAlgn="base">
              <a:spcBef>
                <a:spcPct val="0"/>
              </a:spcBef>
              <a:spcAft>
                <a:spcPct val="0"/>
              </a:spcAft>
              <a:defRPr>
                <a:solidFill>
                  <a:schemeClr val="tx1"/>
                </a:solidFill>
                <a:latin typeface="Arial" pitchFamily="34" charset="0"/>
              </a:defRPr>
            </a:lvl8pPr>
            <a:lvl9pPr marL="10182225" defTabSz="4173538" fontAlgn="base">
              <a:spcBef>
                <a:spcPct val="0"/>
              </a:spcBef>
              <a:spcAft>
                <a:spcPct val="0"/>
              </a:spcAft>
              <a:defRPr>
                <a:solidFill>
                  <a:schemeClr val="tx1"/>
                </a:solidFill>
                <a:latin typeface="Arial" pitchFamily="34" charset="0"/>
              </a:defRPr>
            </a:lvl9pPr>
          </a:lstStyle>
          <a:p>
            <a:pPr>
              <a:spcBef>
                <a:spcPct val="50000"/>
              </a:spcBef>
            </a:pPr>
            <a:r>
              <a:rPr lang="en-GB" sz="3200" dirty="0" smtClean="0">
                <a:solidFill>
                  <a:schemeClr val="accent1"/>
                </a:solidFill>
                <a:effectLst>
                  <a:outerShdw blurRad="38100" dist="38100" dir="2700000" algn="tl">
                    <a:srgbClr val="000000"/>
                  </a:outerShdw>
                </a:effectLst>
                <a:latin typeface="Arial Black" pitchFamily="34" charset="0"/>
              </a:rPr>
              <a:t>MAGNETIC FIELD</a:t>
            </a:r>
            <a:endParaRPr lang="en-GB" sz="3200" dirty="0">
              <a:solidFill>
                <a:schemeClr val="accent1"/>
              </a:solidFill>
              <a:effectLst>
                <a:outerShdw blurRad="38100" dist="38100" dir="2700000" algn="tl">
                  <a:srgbClr val="000000"/>
                </a:outerShdw>
              </a:effectLst>
              <a:latin typeface="Arial Black" pitchFamily="34" charset="0"/>
            </a:endParaRPr>
          </a:p>
          <a:p>
            <a:pPr algn="just">
              <a:spcBef>
                <a:spcPct val="50000"/>
              </a:spcBef>
            </a:pPr>
            <a:endParaRPr lang="en-GB" sz="3200" dirty="0">
              <a:solidFill>
                <a:schemeClr val="accent1"/>
              </a:solidFill>
              <a:effectLst>
                <a:outerShdw blurRad="38100" dist="38100" dir="2700000" algn="tl">
                  <a:srgbClr val="000000"/>
                </a:outerShdw>
              </a:effectLst>
              <a:latin typeface="Arial Black" pitchFamily="34" charset="0"/>
            </a:endParaRPr>
          </a:p>
          <a:p>
            <a:pPr algn="just">
              <a:spcBef>
                <a:spcPct val="50000"/>
              </a:spcBef>
            </a:pPr>
            <a:endParaRPr lang="en-GB" sz="3200" dirty="0">
              <a:solidFill>
                <a:schemeClr val="accent1"/>
              </a:solidFill>
              <a:effectLst>
                <a:outerShdw blurRad="38100" dist="38100" dir="2700000" algn="tl">
                  <a:srgbClr val="000000"/>
                </a:outerShdw>
              </a:effectLst>
              <a:latin typeface="Arial Black" pitchFamily="34" charset="0"/>
            </a:endParaRPr>
          </a:p>
          <a:p>
            <a:pPr algn="just">
              <a:spcBef>
                <a:spcPct val="50000"/>
              </a:spcBef>
            </a:pPr>
            <a:endParaRPr lang="en-GB" sz="3200" dirty="0">
              <a:solidFill>
                <a:schemeClr val="accent1"/>
              </a:solidFill>
              <a:effectLst>
                <a:outerShdw blurRad="38100" dist="38100" dir="2700000" algn="tl">
                  <a:srgbClr val="000000"/>
                </a:outerShdw>
              </a:effectLst>
              <a:latin typeface="Arial Black" pitchFamily="34" charset="0"/>
            </a:endParaRPr>
          </a:p>
          <a:p>
            <a:pPr algn="just">
              <a:spcBef>
                <a:spcPct val="50000"/>
              </a:spcBef>
            </a:pPr>
            <a:endParaRPr lang="en-GB" sz="3200" dirty="0">
              <a:solidFill>
                <a:schemeClr val="accent1"/>
              </a:solidFill>
              <a:effectLst>
                <a:outerShdw blurRad="38100" dist="38100" dir="2700000" algn="tl">
                  <a:srgbClr val="000000"/>
                </a:outerShdw>
              </a:effectLst>
              <a:latin typeface="Arial Black" pitchFamily="34" charset="0"/>
            </a:endParaRPr>
          </a:p>
          <a:p>
            <a:pPr algn="just">
              <a:spcBef>
                <a:spcPct val="50000"/>
              </a:spcBef>
            </a:pPr>
            <a:endParaRPr lang="en-GB" sz="3200" dirty="0">
              <a:solidFill>
                <a:schemeClr val="accent1"/>
              </a:solidFill>
              <a:effectLst>
                <a:outerShdw blurRad="38100" dist="38100" dir="2700000" algn="tl">
                  <a:srgbClr val="000000"/>
                </a:outerShdw>
              </a:effectLst>
              <a:latin typeface="Arial Black" pitchFamily="34" charset="0"/>
            </a:endParaRPr>
          </a:p>
          <a:p>
            <a:pPr algn="just">
              <a:spcBef>
                <a:spcPct val="50000"/>
              </a:spcBef>
            </a:pPr>
            <a:endParaRPr lang="en-GB" sz="3200" dirty="0">
              <a:solidFill>
                <a:schemeClr val="accent1"/>
              </a:solidFill>
              <a:effectLst>
                <a:outerShdw blurRad="38100" dist="38100" dir="2700000" algn="tl">
                  <a:srgbClr val="000000"/>
                </a:outerShdw>
              </a:effectLst>
              <a:latin typeface="Arial Black" pitchFamily="34" charset="0"/>
            </a:endParaRPr>
          </a:p>
          <a:p>
            <a:pPr algn="just">
              <a:spcBef>
                <a:spcPct val="50000"/>
              </a:spcBef>
            </a:pPr>
            <a:endParaRPr lang="en-GB" sz="3200" dirty="0">
              <a:solidFill>
                <a:schemeClr val="accent1"/>
              </a:solidFill>
              <a:effectLst>
                <a:outerShdw blurRad="38100" dist="38100" dir="2700000" algn="tl">
                  <a:srgbClr val="000000"/>
                </a:outerShdw>
              </a:effectLst>
              <a:latin typeface="Arial Black" pitchFamily="34" charset="0"/>
            </a:endParaRPr>
          </a:p>
          <a:p>
            <a:pPr algn="just">
              <a:spcBef>
                <a:spcPct val="50000"/>
              </a:spcBef>
            </a:pPr>
            <a:endParaRPr lang="en-GB" sz="3200" dirty="0">
              <a:solidFill>
                <a:schemeClr val="accent1"/>
              </a:solidFill>
              <a:effectLst>
                <a:outerShdw blurRad="38100" dist="38100" dir="2700000" algn="tl">
                  <a:srgbClr val="000000"/>
                </a:outerShdw>
              </a:effectLst>
              <a:latin typeface="Arial Black" pitchFamily="34" charset="0"/>
            </a:endParaRPr>
          </a:p>
          <a:p>
            <a:pPr algn="just">
              <a:spcBef>
                <a:spcPct val="50000"/>
              </a:spcBef>
            </a:pPr>
            <a:endParaRPr lang="en-GB" sz="3200" dirty="0">
              <a:solidFill>
                <a:schemeClr val="accent1"/>
              </a:solidFill>
              <a:effectLst>
                <a:outerShdw blurRad="38100" dist="38100" dir="2700000" algn="tl">
                  <a:srgbClr val="000000"/>
                </a:outerShdw>
              </a:effectLst>
              <a:latin typeface="Arial Black" pitchFamily="34" charset="0"/>
            </a:endParaRPr>
          </a:p>
          <a:p>
            <a:pPr algn="just">
              <a:spcBef>
                <a:spcPct val="50000"/>
              </a:spcBef>
            </a:pPr>
            <a:endParaRPr lang="en-GB" sz="3200" dirty="0">
              <a:solidFill>
                <a:schemeClr val="accent1"/>
              </a:solidFill>
              <a:effectLst>
                <a:outerShdw blurRad="38100" dist="38100" dir="2700000" algn="tl">
                  <a:srgbClr val="000000"/>
                </a:outerShdw>
              </a:effectLst>
              <a:latin typeface="Arial Black" pitchFamily="34" charset="0"/>
            </a:endParaRPr>
          </a:p>
          <a:p>
            <a:pPr algn="just">
              <a:spcBef>
                <a:spcPct val="50000"/>
              </a:spcBef>
            </a:pPr>
            <a:endParaRPr lang="en-GB" sz="3200" dirty="0">
              <a:solidFill>
                <a:schemeClr val="accent1"/>
              </a:solidFill>
              <a:effectLst>
                <a:outerShdw blurRad="38100" dist="38100" dir="2700000" algn="tl">
                  <a:srgbClr val="000000"/>
                </a:outerShdw>
              </a:effectLst>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p:txBody>
      </p:sp>
      <p:sp>
        <p:nvSpPr>
          <p:cNvPr id="43" name="Text Box 367"/>
          <p:cNvSpPr txBox="1">
            <a:spLocks noChangeArrowheads="1"/>
          </p:cNvSpPr>
          <p:nvPr/>
        </p:nvSpPr>
        <p:spPr bwMode="auto">
          <a:xfrm>
            <a:off x="720724" y="10150642"/>
            <a:ext cx="28424691" cy="6761916"/>
          </a:xfrm>
          <a:prstGeom prst="rect">
            <a:avLst/>
          </a:prstGeom>
          <a:noFill/>
          <a:ln w="82550">
            <a:solidFill>
              <a:srgbClr val="990099"/>
            </a:solidFill>
            <a:miter lim="800000"/>
            <a:headEnd/>
            <a:tailEnd/>
          </a:ln>
          <a:effectLst/>
          <a:scene3d>
            <a:camera prst="legacyObliqueTopRight"/>
            <a:lightRig rig="legacyFlat3" dir="b"/>
          </a:scene3d>
          <a:sp3d extrusionH="430200" prstMaterial="legacyMatte">
            <a:bevelT w="13500" h="13500" prst="angle"/>
            <a:bevelB w="13500" h="13500" prst="angle"/>
            <a:extrusionClr>
              <a:srgbClr val="990099"/>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17639" tIns="208820" rIns="417639" bIns="208820">
            <a:spAutoFit/>
            <a:flatTx/>
          </a:bodyPr>
          <a:lstStyle>
            <a:lvl1pPr defTabSz="4173538">
              <a:defRPr>
                <a:solidFill>
                  <a:schemeClr val="tx1"/>
                </a:solidFill>
                <a:latin typeface="Arial" pitchFamily="34" charset="0"/>
              </a:defRPr>
            </a:lvl1pPr>
            <a:lvl2pPr marL="2087563" defTabSz="4173538">
              <a:defRPr>
                <a:solidFill>
                  <a:schemeClr val="tx1"/>
                </a:solidFill>
                <a:latin typeface="Arial" pitchFamily="34" charset="0"/>
              </a:defRPr>
            </a:lvl2pPr>
            <a:lvl3pPr marL="4173538" defTabSz="4173538">
              <a:defRPr>
                <a:solidFill>
                  <a:schemeClr val="tx1"/>
                </a:solidFill>
                <a:latin typeface="Arial" pitchFamily="34" charset="0"/>
              </a:defRPr>
            </a:lvl3pPr>
            <a:lvl4pPr marL="6267450" defTabSz="4173538">
              <a:defRPr>
                <a:solidFill>
                  <a:schemeClr val="tx1"/>
                </a:solidFill>
                <a:latin typeface="Arial" pitchFamily="34" charset="0"/>
              </a:defRPr>
            </a:lvl4pPr>
            <a:lvl5pPr marL="8353425" defTabSz="4173538">
              <a:defRPr>
                <a:solidFill>
                  <a:schemeClr val="tx1"/>
                </a:solidFill>
                <a:latin typeface="Arial" pitchFamily="34" charset="0"/>
              </a:defRPr>
            </a:lvl5pPr>
            <a:lvl6pPr marL="8810625" defTabSz="4173538" fontAlgn="base">
              <a:spcBef>
                <a:spcPct val="0"/>
              </a:spcBef>
              <a:spcAft>
                <a:spcPct val="0"/>
              </a:spcAft>
              <a:defRPr>
                <a:solidFill>
                  <a:schemeClr val="tx1"/>
                </a:solidFill>
                <a:latin typeface="Arial" pitchFamily="34" charset="0"/>
              </a:defRPr>
            </a:lvl6pPr>
            <a:lvl7pPr marL="9267825" defTabSz="4173538" fontAlgn="base">
              <a:spcBef>
                <a:spcPct val="0"/>
              </a:spcBef>
              <a:spcAft>
                <a:spcPct val="0"/>
              </a:spcAft>
              <a:defRPr>
                <a:solidFill>
                  <a:schemeClr val="tx1"/>
                </a:solidFill>
                <a:latin typeface="Arial" pitchFamily="34" charset="0"/>
              </a:defRPr>
            </a:lvl7pPr>
            <a:lvl8pPr marL="9725025" defTabSz="4173538" fontAlgn="base">
              <a:spcBef>
                <a:spcPct val="0"/>
              </a:spcBef>
              <a:spcAft>
                <a:spcPct val="0"/>
              </a:spcAft>
              <a:defRPr>
                <a:solidFill>
                  <a:schemeClr val="tx1"/>
                </a:solidFill>
                <a:latin typeface="Arial" pitchFamily="34" charset="0"/>
              </a:defRPr>
            </a:lvl8pPr>
            <a:lvl9pPr marL="10182225" defTabSz="4173538" fontAlgn="base">
              <a:spcBef>
                <a:spcPct val="0"/>
              </a:spcBef>
              <a:spcAft>
                <a:spcPct val="0"/>
              </a:spcAft>
              <a:defRPr>
                <a:solidFill>
                  <a:schemeClr val="tx1"/>
                </a:solidFill>
                <a:latin typeface="Arial" pitchFamily="34" charset="0"/>
              </a:defRPr>
            </a:lvl9pPr>
          </a:lstStyle>
          <a:p>
            <a:pPr>
              <a:spcBef>
                <a:spcPct val="50000"/>
              </a:spcBef>
            </a:pPr>
            <a:r>
              <a:rPr lang="en-GB" sz="3200" dirty="0" smtClean="0">
                <a:solidFill>
                  <a:schemeClr val="accent1"/>
                </a:solidFill>
                <a:effectLst>
                  <a:outerShdw blurRad="38100" dist="38100" dir="2700000" algn="tl">
                    <a:srgbClr val="000000"/>
                  </a:outerShdw>
                </a:effectLst>
                <a:latin typeface="Arial Black" pitchFamily="34" charset="0"/>
              </a:rPr>
              <a:t>INTRODUCTION</a:t>
            </a:r>
          </a:p>
          <a:p>
            <a:pPr marL="11574463" algn="just">
              <a:spcBef>
                <a:spcPct val="50000"/>
              </a:spcBef>
            </a:pPr>
            <a:endParaRPr lang="en-GB" sz="2000" dirty="0" smtClean="0">
              <a:solidFill>
                <a:schemeClr val="accent1"/>
              </a:solidFill>
              <a:latin typeface="Arial Black" pitchFamily="34" charset="0"/>
            </a:endParaRPr>
          </a:p>
          <a:p>
            <a:pPr marL="11574463" algn="just">
              <a:spcBef>
                <a:spcPct val="50000"/>
              </a:spcBef>
            </a:pPr>
            <a:r>
              <a:rPr lang="en-GB" sz="2000" dirty="0" smtClean="0">
                <a:solidFill>
                  <a:schemeClr val="accent1"/>
                </a:solidFill>
                <a:latin typeface="Arial Black" pitchFamily="34" charset="0"/>
              </a:rPr>
              <a:t>The </a:t>
            </a:r>
            <a:r>
              <a:rPr lang="en-GB" sz="2000" dirty="0" err="1">
                <a:solidFill>
                  <a:schemeClr val="accent1"/>
                </a:solidFill>
                <a:latin typeface="Arial Black" pitchFamily="34" charset="0"/>
              </a:rPr>
              <a:t>COherent</a:t>
            </a:r>
            <a:r>
              <a:rPr lang="en-GB" sz="2000" dirty="0">
                <a:solidFill>
                  <a:schemeClr val="accent1"/>
                </a:solidFill>
                <a:latin typeface="Arial Black" pitchFamily="34" charset="0"/>
              </a:rPr>
              <a:t> Muon to Electron Transition (COMET) experiment </a:t>
            </a:r>
            <a:r>
              <a:rPr lang="en-GB" sz="2000" dirty="0" smtClean="0">
                <a:solidFill>
                  <a:schemeClr val="accent1"/>
                </a:solidFill>
                <a:latin typeface="Arial Black" pitchFamily="34" charset="0"/>
              </a:rPr>
              <a:t>aims </a:t>
            </a:r>
            <a:r>
              <a:rPr lang="en-GB" sz="2000" dirty="0">
                <a:solidFill>
                  <a:schemeClr val="accent1"/>
                </a:solidFill>
                <a:latin typeface="Arial Black" pitchFamily="34" charset="0"/>
              </a:rPr>
              <a:t>to measure the conversion of muons to electrons in the presence of a nucleus.  This process is forbidden by the Standard </a:t>
            </a:r>
            <a:r>
              <a:rPr lang="en-GB" sz="2000" dirty="0" smtClean="0">
                <a:solidFill>
                  <a:schemeClr val="accent1"/>
                </a:solidFill>
                <a:latin typeface="Arial Black" pitchFamily="34" charset="0"/>
              </a:rPr>
              <a:t>Model (SM) of </a:t>
            </a:r>
            <a:r>
              <a:rPr lang="en-GB" sz="2000" dirty="0">
                <a:solidFill>
                  <a:schemeClr val="accent1"/>
                </a:solidFill>
                <a:latin typeface="Arial Black" pitchFamily="34" charset="0"/>
              </a:rPr>
              <a:t>particle physics.  However, models that go beyond the SM such as </a:t>
            </a:r>
            <a:r>
              <a:rPr lang="en-GB" sz="2000" dirty="0" err="1">
                <a:solidFill>
                  <a:schemeClr val="accent1"/>
                </a:solidFill>
                <a:latin typeface="Arial Black" pitchFamily="34" charset="0"/>
              </a:rPr>
              <a:t>supersymmetric</a:t>
            </a:r>
            <a:r>
              <a:rPr lang="en-GB" sz="2000" dirty="0">
                <a:solidFill>
                  <a:schemeClr val="accent1"/>
                </a:solidFill>
                <a:latin typeface="Arial Black" pitchFamily="34" charset="0"/>
              </a:rPr>
              <a:t> theories predict this process to exist with a branching ratio that may be in the range </a:t>
            </a:r>
            <a:r>
              <a:rPr lang="en-GB" sz="2000" dirty="0" smtClean="0">
                <a:solidFill>
                  <a:schemeClr val="accent1"/>
                </a:solidFill>
                <a:latin typeface="Arial Black" pitchFamily="34" charset="0"/>
              </a:rPr>
              <a:t>10</a:t>
            </a:r>
            <a:r>
              <a:rPr lang="en-GB" sz="2000" baseline="30000" dirty="0" smtClean="0">
                <a:solidFill>
                  <a:schemeClr val="accent1"/>
                </a:solidFill>
                <a:latin typeface="Arial Black" pitchFamily="34" charset="0"/>
              </a:rPr>
              <a:t>-13</a:t>
            </a:r>
            <a:r>
              <a:rPr lang="en-GB" sz="2000" dirty="0" smtClean="0">
                <a:solidFill>
                  <a:schemeClr val="accent1"/>
                </a:solidFill>
                <a:latin typeface="Arial Black" pitchFamily="34" charset="0"/>
              </a:rPr>
              <a:t>–10</a:t>
            </a:r>
            <a:r>
              <a:rPr lang="en-GB" sz="2000" baseline="30000" dirty="0" smtClean="0">
                <a:solidFill>
                  <a:schemeClr val="accent1"/>
                </a:solidFill>
                <a:latin typeface="Arial Black" pitchFamily="34" charset="0"/>
              </a:rPr>
              <a:t>-15</a:t>
            </a:r>
            <a:r>
              <a:rPr lang="en-GB" sz="2000" dirty="0" smtClean="0">
                <a:solidFill>
                  <a:schemeClr val="accent1"/>
                </a:solidFill>
                <a:latin typeface="Arial Black" pitchFamily="34" charset="0"/>
              </a:rPr>
              <a:t>.  </a:t>
            </a:r>
            <a:r>
              <a:rPr lang="en-GB" sz="2000" dirty="0">
                <a:solidFill>
                  <a:schemeClr val="accent1"/>
                </a:solidFill>
                <a:latin typeface="Arial Black" pitchFamily="34" charset="0"/>
              </a:rPr>
              <a:t>COMET aims to achieve a sensitivity of </a:t>
            </a:r>
            <a:r>
              <a:rPr lang="en-GB" sz="2000" dirty="0" smtClean="0">
                <a:solidFill>
                  <a:schemeClr val="accent1"/>
                </a:solidFill>
                <a:latin typeface="Arial Black" pitchFamily="34" charset="0"/>
              </a:rPr>
              <a:t>&lt;10</a:t>
            </a:r>
            <a:r>
              <a:rPr lang="en-GB" sz="2000" baseline="30000" dirty="0" smtClean="0">
                <a:solidFill>
                  <a:schemeClr val="accent1"/>
                </a:solidFill>
                <a:latin typeface="Arial Black" pitchFamily="34" charset="0"/>
              </a:rPr>
              <a:t>-16</a:t>
            </a:r>
            <a:r>
              <a:rPr lang="en-GB" sz="2000" dirty="0" smtClean="0">
                <a:solidFill>
                  <a:schemeClr val="accent1"/>
                </a:solidFill>
                <a:latin typeface="Arial Black" pitchFamily="34" charset="0"/>
              </a:rPr>
              <a:t> </a:t>
            </a:r>
            <a:r>
              <a:rPr lang="en-GB" sz="2000" dirty="0">
                <a:solidFill>
                  <a:schemeClr val="accent1"/>
                </a:solidFill>
                <a:latin typeface="Arial Black" pitchFamily="34" charset="0"/>
              </a:rPr>
              <a:t>and thus will be able to observe conversions at this level.  It was recently decided to construct the COMET experiment in two stages, with the ability to search for muon to electron conversion in both </a:t>
            </a:r>
            <a:r>
              <a:rPr lang="en-GB" sz="2000" dirty="0" smtClean="0">
                <a:solidFill>
                  <a:schemeClr val="accent1"/>
                </a:solidFill>
                <a:latin typeface="Arial Black" pitchFamily="34" charset="0"/>
              </a:rPr>
              <a:t>stages.  COMET </a:t>
            </a:r>
            <a:r>
              <a:rPr lang="en-GB" sz="2000" dirty="0">
                <a:solidFill>
                  <a:schemeClr val="accent1"/>
                </a:solidFill>
                <a:latin typeface="Arial Black" pitchFamily="34" charset="0"/>
              </a:rPr>
              <a:t>Phase-I will </a:t>
            </a:r>
            <a:r>
              <a:rPr lang="en-GB" sz="2000" dirty="0" smtClean="0">
                <a:solidFill>
                  <a:schemeClr val="accent1"/>
                </a:solidFill>
                <a:latin typeface="Arial Black" pitchFamily="34" charset="0"/>
              </a:rPr>
              <a:t>also allow </a:t>
            </a:r>
            <a:r>
              <a:rPr lang="en-GB" sz="2000" dirty="0">
                <a:solidFill>
                  <a:schemeClr val="accent1"/>
                </a:solidFill>
                <a:latin typeface="Arial Black" pitchFamily="34" charset="0"/>
              </a:rPr>
              <a:t>performance measurements of the beam line, which will be very important to understand sources of backgrounds for COMET Phase-II. Searching for muon to electron conversion in COMET Phase-I, however, requires </a:t>
            </a:r>
            <a:r>
              <a:rPr lang="en-GB" sz="2000" dirty="0" smtClean="0">
                <a:solidFill>
                  <a:schemeClr val="accent1"/>
                </a:solidFill>
                <a:latin typeface="Arial Black" pitchFamily="34" charset="0"/>
              </a:rPr>
              <a:t>re-optimising </a:t>
            </a:r>
            <a:r>
              <a:rPr lang="en-GB" sz="2000" dirty="0">
                <a:solidFill>
                  <a:schemeClr val="accent1"/>
                </a:solidFill>
                <a:latin typeface="Arial Black" pitchFamily="34" charset="0"/>
              </a:rPr>
              <a:t>the beam line. </a:t>
            </a:r>
            <a:endParaRPr lang="en-GB" sz="2000" dirty="0" smtClean="0">
              <a:solidFill>
                <a:schemeClr val="accent1"/>
              </a:solidFill>
              <a:latin typeface="Arial Black" pitchFamily="34" charset="0"/>
            </a:endParaRPr>
          </a:p>
          <a:p>
            <a:pPr marL="11550650" algn="just">
              <a:spcBef>
                <a:spcPct val="50000"/>
              </a:spcBef>
            </a:pPr>
            <a:r>
              <a:rPr lang="en-GB" sz="2000" dirty="0" smtClean="0">
                <a:solidFill>
                  <a:schemeClr val="accent1"/>
                </a:solidFill>
                <a:latin typeface="Arial Black" pitchFamily="34" charset="0"/>
              </a:rPr>
              <a:t>The figure on the left shows </a:t>
            </a:r>
            <a:r>
              <a:rPr lang="en-GB" sz="2000" dirty="0">
                <a:solidFill>
                  <a:schemeClr val="accent1"/>
                </a:solidFill>
                <a:latin typeface="Arial Black" pitchFamily="34" charset="0"/>
              </a:rPr>
              <a:t>the layout of COMET Phase-I.  The beam line up to the end of the muon torus will be the same as COMET </a:t>
            </a:r>
            <a:r>
              <a:rPr lang="en-GB" sz="2000" dirty="0" smtClean="0">
                <a:solidFill>
                  <a:schemeClr val="accent1"/>
                </a:solidFill>
                <a:latin typeface="Arial Black" pitchFamily="34" charset="0"/>
              </a:rPr>
              <a:t>Phase-II.  The </a:t>
            </a:r>
            <a:r>
              <a:rPr lang="en-GB" sz="2000" dirty="0">
                <a:solidFill>
                  <a:schemeClr val="accent1"/>
                </a:solidFill>
                <a:latin typeface="Arial Black" pitchFamily="34" charset="0"/>
              </a:rPr>
              <a:t>muon torus in Phase-I only bends through </a:t>
            </a:r>
            <a:r>
              <a:rPr lang="en-GB" sz="2000" dirty="0" smtClean="0">
                <a:solidFill>
                  <a:schemeClr val="accent1"/>
                </a:solidFill>
                <a:latin typeface="Arial Black" pitchFamily="34" charset="0"/>
              </a:rPr>
              <a:t>90</a:t>
            </a:r>
            <a:r>
              <a:rPr lang="en-GB" sz="2000" baseline="30000" dirty="0" smtClean="0">
                <a:solidFill>
                  <a:schemeClr val="accent1"/>
                </a:solidFill>
                <a:latin typeface="Arial Black" pitchFamily="34" charset="0"/>
              </a:rPr>
              <a:t>o</a:t>
            </a:r>
            <a:r>
              <a:rPr lang="en-GB" sz="2000" dirty="0" smtClean="0">
                <a:solidFill>
                  <a:schemeClr val="accent1"/>
                </a:solidFill>
                <a:latin typeface="Arial Black" pitchFamily="34" charset="0"/>
              </a:rPr>
              <a:t> </a:t>
            </a:r>
            <a:r>
              <a:rPr lang="en-GB" sz="2000" dirty="0">
                <a:solidFill>
                  <a:schemeClr val="accent1"/>
                </a:solidFill>
                <a:latin typeface="Arial Black" pitchFamily="34" charset="0"/>
              </a:rPr>
              <a:t>whereas in Phase-II there are two </a:t>
            </a:r>
            <a:r>
              <a:rPr lang="en-GB" sz="2000" dirty="0" smtClean="0">
                <a:solidFill>
                  <a:schemeClr val="accent1"/>
                </a:solidFill>
                <a:latin typeface="Arial Black" pitchFamily="34" charset="0"/>
              </a:rPr>
              <a:t>90</a:t>
            </a:r>
            <a:r>
              <a:rPr lang="en-GB" sz="2000" baseline="30000" dirty="0">
                <a:solidFill>
                  <a:schemeClr val="accent1"/>
                </a:solidFill>
                <a:latin typeface="Arial Black" pitchFamily="34" charset="0"/>
              </a:rPr>
              <a:t>o</a:t>
            </a:r>
            <a:r>
              <a:rPr lang="en-GB" sz="2000" dirty="0" smtClean="0">
                <a:solidFill>
                  <a:schemeClr val="accent1"/>
                </a:solidFill>
                <a:latin typeface="Arial Black" pitchFamily="34" charset="0"/>
              </a:rPr>
              <a:t> </a:t>
            </a:r>
            <a:r>
              <a:rPr lang="en-GB" sz="2000" dirty="0">
                <a:solidFill>
                  <a:schemeClr val="accent1"/>
                </a:solidFill>
                <a:latin typeface="Arial Black" pitchFamily="34" charset="0"/>
              </a:rPr>
              <a:t>sections.  This means the separation of particles caused by the vertical dispersion of the bent solenoid will be less in Phase-I.  Thus, the beam will contain more background particles that could fake the signal of muon to electron conversion.  The number of background particles could be reduced by </a:t>
            </a:r>
            <a:r>
              <a:rPr lang="en-GB" sz="2000" dirty="0" smtClean="0">
                <a:solidFill>
                  <a:schemeClr val="accent1"/>
                </a:solidFill>
                <a:latin typeface="Arial Black" pitchFamily="34" charset="0"/>
              </a:rPr>
              <a:t>re-optimising </a:t>
            </a:r>
            <a:r>
              <a:rPr lang="en-GB" sz="2000" dirty="0">
                <a:solidFill>
                  <a:schemeClr val="accent1"/>
                </a:solidFill>
                <a:latin typeface="Arial Black" pitchFamily="34" charset="0"/>
              </a:rPr>
              <a:t>the dipole field applied over the length of the muon torus and the beam collimator</a:t>
            </a:r>
            <a:r>
              <a:rPr lang="en-GB" sz="2000" dirty="0" smtClean="0">
                <a:solidFill>
                  <a:schemeClr val="accent1"/>
                </a:solidFill>
                <a:latin typeface="Arial Black" pitchFamily="34" charset="0"/>
              </a:rPr>
              <a:t>.</a:t>
            </a:r>
          </a:p>
          <a:p>
            <a:pPr marL="11550650" algn="just">
              <a:spcBef>
                <a:spcPct val="50000"/>
              </a:spcBef>
            </a:pPr>
            <a:endParaRPr lang="en-GB" sz="2000" dirty="0" smtClean="0">
              <a:solidFill>
                <a:schemeClr val="accent1"/>
              </a:solidFill>
              <a:latin typeface="Arial Black" pitchFamily="34" charset="0"/>
            </a:endParaRPr>
          </a:p>
        </p:txBody>
      </p:sp>
      <p:sp>
        <p:nvSpPr>
          <p:cNvPr id="57" name="Rectangle 476"/>
          <p:cNvSpPr>
            <a:spLocks noChangeArrowheads="1"/>
          </p:cNvSpPr>
          <p:nvPr/>
        </p:nvSpPr>
        <p:spPr bwMode="auto">
          <a:xfrm>
            <a:off x="15874187" y="22838637"/>
            <a:ext cx="620137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99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smtClean="0">
                <a:solidFill>
                  <a:schemeClr val="accent1"/>
                </a:solidFill>
              </a:rPr>
              <a:t>On-axis </a:t>
            </a:r>
            <a:r>
              <a:rPr lang="en-GB" sz="2400" dirty="0">
                <a:solidFill>
                  <a:schemeClr val="accent1"/>
                </a:solidFill>
              </a:rPr>
              <a:t>solenoid field for COMET Phase-I (green line). The red line shows a simplified, hard-edged, version of the </a:t>
            </a:r>
            <a:r>
              <a:rPr lang="en-GB" sz="2400" dirty="0" smtClean="0">
                <a:solidFill>
                  <a:schemeClr val="accent1"/>
                </a:solidFill>
              </a:rPr>
              <a:t>matching and stopping target solenoid fields.</a:t>
            </a:r>
            <a:endParaRPr lang="en-GB" sz="2400" dirty="0">
              <a:solidFill>
                <a:schemeClr val="accent1"/>
              </a:solidFill>
            </a:endParaRPr>
          </a:p>
        </p:txBody>
      </p:sp>
      <p:grpSp>
        <p:nvGrpSpPr>
          <p:cNvPr id="2" name="Group 1"/>
          <p:cNvGrpSpPr/>
          <p:nvPr/>
        </p:nvGrpSpPr>
        <p:grpSpPr>
          <a:xfrm>
            <a:off x="720725" y="38234560"/>
            <a:ext cx="29157187" cy="3566485"/>
            <a:chOff x="720725" y="38042056"/>
            <a:chExt cx="29157187" cy="3566485"/>
          </a:xfrm>
        </p:grpSpPr>
        <p:pic>
          <p:nvPicPr>
            <p:cNvPr id="38" name="Picture 55" descr="IMP_ML_2CS_P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998" y="38745329"/>
              <a:ext cx="7305030" cy="215993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85" descr="logo-ucl"/>
            <p:cNvPicPr>
              <a:picLocks noChangeAspect="1" noChangeArrowheads="1"/>
            </p:cNvPicPr>
            <p:nvPr/>
          </p:nvPicPr>
          <p:blipFill>
            <a:blip r:embed="rId3">
              <a:extLst>
                <a:ext uri="{28A0092B-C50C-407E-A947-70E740481C1C}">
                  <a14:useLocalDpi xmlns:a14="http://schemas.microsoft.com/office/drawing/2010/main" val="0"/>
                </a:ext>
              </a:extLst>
            </a:blip>
            <a:srcRect l="13461" t="24420" r="13832"/>
            <a:stretch>
              <a:fillRect/>
            </a:stretch>
          </p:blipFill>
          <p:spPr bwMode="auto">
            <a:xfrm>
              <a:off x="23264233" y="38745329"/>
              <a:ext cx="6613679" cy="2063660"/>
            </a:xfrm>
            <a:prstGeom prst="rect">
              <a:avLst/>
            </a:prstGeom>
            <a:noFill/>
            <a:extLst>
              <a:ext uri="{909E8E84-426E-40DD-AFC4-6F175D3DCCD1}">
                <a14:hiddenFill xmlns:a14="http://schemas.microsoft.com/office/drawing/2010/main">
                  <a:solidFill>
                    <a:srgbClr val="FFFFFF"/>
                  </a:solidFill>
                </a14:hiddenFill>
              </a:ext>
            </a:extLst>
          </p:spPr>
        </p:pic>
        <p:pic>
          <p:nvPicPr>
            <p:cNvPr id="2557" name="Picture 509" descr="C:\docs\images\Logos\Cockcroft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725" y="38042056"/>
              <a:ext cx="6305452" cy="3566485"/>
            </a:xfrm>
            <a:prstGeom prst="rect">
              <a:avLst/>
            </a:prstGeom>
            <a:noFill/>
            <a:extLst>
              <a:ext uri="{909E8E84-426E-40DD-AFC4-6F175D3DCCD1}">
                <a14:hiddenFill xmlns:a14="http://schemas.microsoft.com/office/drawing/2010/main">
                  <a:solidFill>
                    <a:srgbClr val="FFFFFF"/>
                  </a:solidFill>
                </a14:hiddenFill>
              </a:ext>
            </a:extLst>
          </p:spPr>
        </p:pic>
        <p:pic>
          <p:nvPicPr>
            <p:cNvPr id="2558" name="Picture 510" descr="C:\docs\images\Logos\Manchester_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47483" y="38115956"/>
              <a:ext cx="8074900" cy="34186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0" name="Group 79"/>
          <p:cNvGrpSpPr/>
          <p:nvPr/>
        </p:nvGrpSpPr>
        <p:grpSpPr>
          <a:xfrm>
            <a:off x="2126351" y="11053516"/>
            <a:ext cx="8971871" cy="5485902"/>
            <a:chOff x="107504" y="607394"/>
            <a:chExt cx="8971871" cy="5485902"/>
          </a:xfrm>
        </p:grpSpPr>
        <p:pic>
          <p:nvPicPr>
            <p:cNvPr id="81" name="Picture 80" descr="comet phase 1.png"/>
            <p:cNvPicPr>
              <a:picLocks noChangeAspect="1"/>
            </p:cNvPicPr>
            <p:nvPr/>
          </p:nvPicPr>
          <p:blipFill rotWithShape="1">
            <a:blip r:embed="rId6">
              <a:extLst>
                <a:ext uri="{28A0092B-C50C-407E-A947-70E740481C1C}">
                  <a14:useLocalDpi xmlns:a14="http://schemas.microsoft.com/office/drawing/2010/main" val="0"/>
                </a:ext>
              </a:extLst>
            </a:blip>
            <a:srcRect b="15451"/>
            <a:stretch/>
          </p:blipFill>
          <p:spPr>
            <a:xfrm>
              <a:off x="107504" y="607394"/>
              <a:ext cx="8971871" cy="5485902"/>
            </a:xfrm>
            <a:prstGeom prst="rect">
              <a:avLst/>
            </a:prstGeom>
          </p:spPr>
        </p:pic>
        <p:sp>
          <p:nvSpPr>
            <p:cNvPr id="82" name="Text Box 31"/>
            <p:cNvSpPr txBox="1"/>
            <p:nvPr/>
          </p:nvSpPr>
          <p:spPr>
            <a:xfrm>
              <a:off x="5269750" y="2899472"/>
              <a:ext cx="2729578" cy="515956"/>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15000"/>
                </a:lnSpc>
                <a:spcBef>
                  <a:spcPts val="0"/>
                </a:spcBef>
                <a:spcAft>
                  <a:spcPts val="1000"/>
                </a:spcAft>
                <a:buClrTx/>
                <a:buSzTx/>
                <a:buFontTx/>
                <a:buNone/>
                <a:tabLst/>
                <a:defRPr/>
              </a:pPr>
              <a:r>
                <a:rPr kumimoji="0" lang="en-GB" sz="1800" b="0" i="0" u="none" strike="noStrike" kern="0" cap="none" spc="0" normalizeH="0" baseline="0" noProof="0" dirty="0" smtClean="0">
                  <a:ln>
                    <a:noFill/>
                  </a:ln>
                  <a:solidFill>
                    <a:srgbClr val="000000"/>
                  </a:solidFill>
                  <a:effectLst/>
                  <a:uLnTx/>
                  <a:uFillTx/>
                  <a:latin typeface="Calibri"/>
                  <a:ea typeface="ＭＳ 明朝"/>
                  <a:cs typeface="Calibri"/>
                </a:rPr>
                <a:t>Pion production target</a:t>
              </a:r>
              <a:endParaRPr kumimoji="0" lang="en-GB" sz="1800" b="0" i="0" u="none" strike="noStrike" kern="0" cap="none" spc="0" normalizeH="0" baseline="0" noProof="0" dirty="0" smtClean="0">
                <a:ln>
                  <a:noFill/>
                </a:ln>
                <a:solidFill>
                  <a:prstClr val="black"/>
                </a:solidFill>
                <a:effectLst/>
                <a:uLnTx/>
                <a:uFillTx/>
                <a:latin typeface="Calibri"/>
                <a:ea typeface="ＭＳ 明朝"/>
                <a:cs typeface="Times New Roman"/>
              </a:endParaRPr>
            </a:p>
          </p:txBody>
        </p:sp>
        <p:sp>
          <p:nvSpPr>
            <p:cNvPr id="83" name="Text Box 7"/>
            <p:cNvSpPr txBox="1"/>
            <p:nvPr/>
          </p:nvSpPr>
          <p:spPr>
            <a:xfrm>
              <a:off x="4362702" y="4202702"/>
              <a:ext cx="2729578" cy="515956"/>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15000"/>
                </a:lnSpc>
                <a:spcBef>
                  <a:spcPts val="0"/>
                </a:spcBef>
                <a:spcAft>
                  <a:spcPts val="1000"/>
                </a:spcAft>
                <a:buClrTx/>
                <a:buSzTx/>
                <a:buFontTx/>
                <a:buNone/>
                <a:tabLst/>
                <a:defRPr/>
              </a:pPr>
              <a:r>
                <a:rPr kumimoji="0" lang="en-GB" sz="1800" b="0" i="0" u="none" strike="noStrike" kern="0" cap="none" spc="0" normalizeH="0" baseline="0" noProof="0" dirty="0" smtClean="0">
                  <a:ln>
                    <a:noFill/>
                  </a:ln>
                  <a:solidFill>
                    <a:srgbClr val="000000"/>
                  </a:solidFill>
                  <a:effectLst/>
                  <a:uLnTx/>
                  <a:uFillTx/>
                  <a:latin typeface="Calibri"/>
                  <a:ea typeface="ＭＳ 明朝"/>
                  <a:cs typeface="Calibri"/>
                </a:rPr>
                <a:t>Collimator</a:t>
              </a:r>
              <a:endParaRPr kumimoji="0" lang="en-GB" sz="1800" b="0" i="0" u="none" strike="noStrike" kern="0" cap="none" spc="0" normalizeH="0" baseline="0" noProof="0" dirty="0" smtClean="0">
                <a:ln>
                  <a:noFill/>
                </a:ln>
                <a:solidFill>
                  <a:prstClr val="black"/>
                </a:solidFill>
                <a:effectLst/>
                <a:uLnTx/>
                <a:uFillTx/>
                <a:latin typeface="Calibri"/>
                <a:ea typeface="ＭＳ 明朝"/>
                <a:cs typeface="Times New Roman"/>
              </a:endParaRPr>
            </a:p>
          </p:txBody>
        </p:sp>
        <p:sp>
          <p:nvSpPr>
            <p:cNvPr id="84" name="Text Box 8"/>
            <p:cNvSpPr txBox="1"/>
            <p:nvPr/>
          </p:nvSpPr>
          <p:spPr>
            <a:xfrm>
              <a:off x="4434756" y="4930313"/>
              <a:ext cx="2729532" cy="515888"/>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15000"/>
                </a:lnSpc>
                <a:spcBef>
                  <a:spcPts val="0"/>
                </a:spcBef>
                <a:spcAft>
                  <a:spcPts val="1000"/>
                </a:spcAft>
                <a:buClrTx/>
                <a:buSzTx/>
                <a:buFontTx/>
                <a:buNone/>
                <a:tabLst/>
                <a:defRPr/>
              </a:pPr>
              <a:r>
                <a:rPr kumimoji="0" lang="en-GB" sz="1800" b="0" i="0" u="none" strike="noStrike" kern="0" cap="none" spc="0" normalizeH="0" baseline="0" noProof="0" dirty="0" smtClean="0">
                  <a:ln>
                    <a:noFill/>
                  </a:ln>
                  <a:solidFill>
                    <a:srgbClr val="000000"/>
                  </a:solidFill>
                  <a:effectLst/>
                  <a:uLnTx/>
                  <a:uFillTx/>
                  <a:latin typeface="Calibri"/>
                  <a:ea typeface="ＭＳ 明朝"/>
                  <a:cs typeface="Calibri"/>
                </a:rPr>
                <a:t>Stopping target</a:t>
              </a:r>
              <a:endParaRPr kumimoji="0" lang="en-GB" sz="1800" b="0" i="0" u="none" strike="noStrike" kern="0" cap="none" spc="0" normalizeH="0" baseline="0" noProof="0" dirty="0" smtClean="0">
                <a:ln>
                  <a:noFill/>
                </a:ln>
                <a:solidFill>
                  <a:prstClr val="black"/>
                </a:solidFill>
                <a:effectLst/>
                <a:uLnTx/>
                <a:uFillTx/>
                <a:latin typeface="Calibri"/>
                <a:ea typeface="ＭＳ 明朝"/>
                <a:cs typeface="Times New Roman"/>
              </a:endParaRPr>
            </a:p>
          </p:txBody>
        </p:sp>
        <p:cxnSp>
          <p:nvCxnSpPr>
            <p:cNvPr id="85" name="Straight Arrow Connector 84"/>
            <p:cNvCxnSpPr/>
            <p:nvPr/>
          </p:nvCxnSpPr>
          <p:spPr>
            <a:xfrm flipV="1">
              <a:off x="6396933" y="2335881"/>
              <a:ext cx="970768" cy="676312"/>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86" name="Straight Arrow Connector 85"/>
            <p:cNvCxnSpPr/>
            <p:nvPr/>
          </p:nvCxnSpPr>
          <p:spPr>
            <a:xfrm flipH="1">
              <a:off x="3663053" y="4441263"/>
              <a:ext cx="714262" cy="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87" name="Straight Arrow Connector 86"/>
            <p:cNvCxnSpPr/>
            <p:nvPr/>
          </p:nvCxnSpPr>
          <p:spPr>
            <a:xfrm flipH="1">
              <a:off x="3663053" y="5151975"/>
              <a:ext cx="824028" cy="0"/>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88" name="TextBox 87"/>
            <p:cNvSpPr txBox="1"/>
            <p:nvPr/>
          </p:nvSpPr>
          <p:spPr>
            <a:xfrm>
              <a:off x="5556554" y="1092344"/>
              <a:ext cx="2147832" cy="646331"/>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Calibri"/>
                </a:rPr>
                <a:t>Pion production and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Calibri"/>
                </a:rPr>
                <a:t>capture solenoid</a:t>
              </a:r>
            </a:p>
          </p:txBody>
        </p:sp>
        <p:sp>
          <p:nvSpPr>
            <p:cNvPr id="89" name="TextBox 88"/>
            <p:cNvSpPr txBox="1"/>
            <p:nvPr/>
          </p:nvSpPr>
          <p:spPr>
            <a:xfrm>
              <a:off x="1075211" y="4063796"/>
              <a:ext cx="1918987" cy="369332"/>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Calibri"/>
                </a:rPr>
                <a:t>Matching solenoid</a:t>
              </a:r>
            </a:p>
          </p:txBody>
        </p:sp>
        <p:sp>
          <p:nvSpPr>
            <p:cNvPr id="90" name="TextBox 89"/>
            <p:cNvSpPr txBox="1"/>
            <p:nvPr/>
          </p:nvSpPr>
          <p:spPr>
            <a:xfrm>
              <a:off x="895337" y="4930220"/>
              <a:ext cx="1627240" cy="646331"/>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Calibri"/>
                </a:rPr>
                <a:t>Stopping target</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Calibri"/>
                </a:rPr>
                <a:t>solenoid</a:t>
              </a:r>
            </a:p>
          </p:txBody>
        </p:sp>
        <p:sp>
          <p:nvSpPr>
            <p:cNvPr id="91" name="TextBox 90"/>
            <p:cNvSpPr txBox="1"/>
            <p:nvPr/>
          </p:nvSpPr>
          <p:spPr>
            <a:xfrm>
              <a:off x="1900363" y="2335881"/>
              <a:ext cx="1288494" cy="369332"/>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Calibri"/>
                </a:rPr>
                <a:t>Muon torus</a:t>
              </a:r>
            </a:p>
          </p:txBody>
        </p:sp>
      </p:grpSp>
      <p:pic>
        <p:nvPicPr>
          <p:cNvPr id="93" name="Picture 92" descr="magBalongbeamline_comparison.jpg"/>
          <p:cNvPicPr/>
          <p:nvPr/>
        </p:nvPicPr>
        <p:blipFill rotWithShape="1">
          <a:blip r:embed="rId7">
            <a:extLst>
              <a:ext uri="{28A0092B-C50C-407E-A947-70E740481C1C}">
                <a14:useLocalDpi xmlns:a14="http://schemas.microsoft.com/office/drawing/2010/main" val="0"/>
              </a:ext>
            </a:extLst>
          </a:blip>
          <a:srcRect l="3162" t="6034" r="6983"/>
          <a:stretch/>
        </p:blipFill>
        <p:spPr>
          <a:xfrm>
            <a:off x="15874188" y="18557776"/>
            <a:ext cx="5757812" cy="4208397"/>
          </a:xfrm>
          <a:prstGeom prst="rect">
            <a:avLst/>
          </a:prstGeom>
        </p:spPr>
      </p:pic>
      <p:pic>
        <p:nvPicPr>
          <p:cNvPr id="95" name="Picture 94"/>
          <p:cNvPicPr>
            <a:picLocks noChangeAspect="1"/>
          </p:cNvPicPr>
          <p:nvPr/>
        </p:nvPicPr>
        <p:blipFill rotWithShape="1">
          <a:blip r:embed="rId8">
            <a:extLst>
              <a:ext uri="{28A0092B-C50C-407E-A947-70E740481C1C}">
                <a14:useLocalDpi xmlns:a14="http://schemas.microsoft.com/office/drawing/2010/main" val="0"/>
              </a:ext>
            </a:extLst>
          </a:blip>
          <a:srcRect t="18739" r="15209" b="2640"/>
          <a:stretch/>
        </p:blipFill>
        <p:spPr bwMode="auto">
          <a:xfrm>
            <a:off x="22334721" y="18578791"/>
            <a:ext cx="6392542" cy="4187382"/>
          </a:xfrm>
          <a:prstGeom prst="rect">
            <a:avLst/>
          </a:prstGeom>
          <a:ln>
            <a:noFill/>
          </a:ln>
          <a:extLst>
            <a:ext uri="{53640926-AAD7-44D8-BBD7-CCE9431645EC}">
              <a14:shadowObscured xmlns:a14="http://schemas.microsoft.com/office/drawing/2010/main"/>
            </a:ext>
          </a:extLst>
        </p:spPr>
      </p:pic>
      <p:grpSp>
        <p:nvGrpSpPr>
          <p:cNvPr id="5" name="Group 4"/>
          <p:cNvGrpSpPr/>
          <p:nvPr/>
        </p:nvGrpSpPr>
        <p:grpSpPr>
          <a:xfrm>
            <a:off x="15874187" y="24601406"/>
            <a:ext cx="13036991" cy="4823187"/>
            <a:chOff x="15392235" y="17257721"/>
            <a:chExt cx="10096665" cy="3735379"/>
          </a:xfrm>
        </p:grpSpPr>
        <p:sp>
          <p:nvSpPr>
            <p:cNvPr id="3" name="Rectangle 2"/>
            <p:cNvSpPr/>
            <p:nvPr/>
          </p:nvSpPr>
          <p:spPr bwMode="auto">
            <a:xfrm>
              <a:off x="15392235" y="17257721"/>
              <a:ext cx="10096665" cy="3735379"/>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173538" rtl="0" eaLnBrk="1" fontAlgn="base" latinLnBrk="0" hangingPunct="1">
                <a:lnSpc>
                  <a:spcPct val="100000"/>
                </a:lnSpc>
                <a:spcBef>
                  <a:spcPct val="0"/>
                </a:spcBef>
                <a:spcAft>
                  <a:spcPct val="0"/>
                </a:spcAft>
                <a:buClrTx/>
                <a:buSzTx/>
                <a:buFontTx/>
                <a:buNone/>
                <a:tabLst/>
              </a:pPr>
              <a:endParaRPr kumimoji="0" lang="en-GB" sz="5500" b="0" i="0" u="none" strike="noStrike" cap="none" normalizeH="0" baseline="0" smtClean="0">
                <a:ln>
                  <a:noFill/>
                </a:ln>
                <a:solidFill>
                  <a:schemeClr val="tx1"/>
                </a:solidFill>
                <a:effectLst/>
                <a:latin typeface="Arial" pitchFamily="34" charset="0"/>
              </a:endParaRPr>
            </a:p>
          </p:txBody>
        </p:sp>
        <p:grpSp>
          <p:nvGrpSpPr>
            <p:cNvPr id="105" name="Group 104"/>
            <p:cNvGrpSpPr/>
            <p:nvPr/>
          </p:nvGrpSpPr>
          <p:grpSpPr>
            <a:xfrm>
              <a:off x="15559960" y="17458644"/>
              <a:ext cx="6507013" cy="3329744"/>
              <a:chOff x="-2052735" y="767368"/>
              <a:chExt cx="9146710" cy="4680520"/>
            </a:xfrm>
          </p:grpSpPr>
          <p:pic>
            <p:nvPicPr>
              <p:cNvPr id="109" name="Picture 2" descr="C:\docs\comet\students\2012\2013-report-vivas\Figures\dipole_momentum_blt0.jpg"/>
              <p:cNvPicPr>
                <a:picLocks noChangeAspect="1" noChangeArrowheads="1"/>
              </p:cNvPicPr>
              <p:nvPr/>
            </p:nvPicPr>
            <p:blipFill rotWithShape="1">
              <a:blip r:embed="rId9">
                <a:extLst>
                  <a:ext uri="{28A0092B-C50C-407E-A947-70E740481C1C}">
                    <a14:useLocalDpi xmlns:a14="http://schemas.microsoft.com/office/drawing/2010/main" val="0"/>
                  </a:ext>
                </a:extLst>
              </a:blip>
              <a:srcRect r="32939"/>
              <a:stretch/>
            </p:blipFill>
            <p:spPr bwMode="auto">
              <a:xfrm>
                <a:off x="-2052735" y="983392"/>
                <a:ext cx="9146710" cy="4464496"/>
              </a:xfrm>
              <a:prstGeom prst="rect">
                <a:avLst/>
              </a:prstGeom>
              <a:noFill/>
              <a:extLst>
                <a:ext uri="{909E8E84-426E-40DD-AFC4-6F175D3DCCD1}">
                  <a14:hiddenFill xmlns:a14="http://schemas.microsoft.com/office/drawing/2010/main">
                    <a:solidFill>
                      <a:srgbClr val="FFFFFF"/>
                    </a:solidFill>
                  </a14:hiddenFill>
                </a:ext>
              </a:extLst>
            </p:spPr>
          </p:pic>
          <p:sp>
            <p:nvSpPr>
              <p:cNvPr id="110" name="TextBox 109"/>
              <p:cNvSpPr txBox="1"/>
              <p:nvPr/>
            </p:nvSpPr>
            <p:spPr>
              <a:xfrm>
                <a:off x="-964848" y="767368"/>
                <a:ext cx="2420487" cy="562422"/>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black"/>
                    </a:solidFill>
                    <a:effectLst/>
                    <a:uLnTx/>
                    <a:uFillTx/>
                    <a:latin typeface="Calibri"/>
                  </a:rPr>
                  <a:t>Negative Pions</a:t>
                </a:r>
              </a:p>
            </p:txBody>
          </p:sp>
          <p:sp>
            <p:nvSpPr>
              <p:cNvPr id="111" name="TextBox 110"/>
              <p:cNvSpPr txBox="1"/>
              <p:nvPr/>
            </p:nvSpPr>
            <p:spPr>
              <a:xfrm>
                <a:off x="3455368" y="767368"/>
                <a:ext cx="2648069" cy="562422"/>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black"/>
                    </a:solidFill>
                    <a:effectLst/>
                    <a:uLnTx/>
                    <a:uFillTx/>
                    <a:latin typeface="Calibri"/>
                  </a:rPr>
                  <a:t>Negative Muons</a:t>
                </a:r>
              </a:p>
            </p:txBody>
          </p:sp>
        </p:grpSp>
        <p:grpSp>
          <p:nvGrpSpPr>
            <p:cNvPr id="106" name="Group 105"/>
            <p:cNvGrpSpPr/>
            <p:nvPr/>
          </p:nvGrpSpPr>
          <p:grpSpPr>
            <a:xfrm>
              <a:off x="22124300" y="17458644"/>
              <a:ext cx="3208664" cy="3351862"/>
              <a:chOff x="7060550" y="767368"/>
              <a:chExt cx="4480560" cy="4680520"/>
            </a:xfrm>
          </p:grpSpPr>
          <p:pic>
            <p:nvPicPr>
              <p:cNvPr id="107" name="Picture 2" descr="C:\docs\comet\students\2012\2013-report-vivas\Figures\dipole_momentum_blt0.jpg"/>
              <p:cNvPicPr>
                <a:picLocks noChangeAspect="1" noChangeArrowheads="1"/>
              </p:cNvPicPr>
              <p:nvPr/>
            </p:nvPicPr>
            <p:blipFill rotWithShape="1">
              <a:blip r:embed="rId9">
                <a:extLst>
                  <a:ext uri="{28A0092B-C50C-407E-A947-70E740481C1C}">
                    <a14:useLocalDpi xmlns:a14="http://schemas.microsoft.com/office/drawing/2010/main" val="0"/>
                  </a:ext>
                </a:extLst>
              </a:blip>
              <a:srcRect l="67886" r="-740"/>
              <a:stretch/>
            </p:blipFill>
            <p:spPr bwMode="auto">
              <a:xfrm>
                <a:off x="7060550" y="983392"/>
                <a:ext cx="4480560" cy="4464496"/>
              </a:xfrm>
              <a:prstGeom prst="rect">
                <a:avLst/>
              </a:prstGeom>
              <a:noFill/>
              <a:extLst>
                <a:ext uri="{909E8E84-426E-40DD-AFC4-6F175D3DCCD1}">
                  <a14:hiddenFill xmlns:a14="http://schemas.microsoft.com/office/drawing/2010/main">
                    <a:solidFill>
                      <a:srgbClr val="FFFFFF"/>
                    </a:solidFill>
                  </a14:hiddenFill>
                </a:ext>
              </a:extLst>
            </p:spPr>
          </p:pic>
          <p:sp>
            <p:nvSpPr>
              <p:cNvPr id="108" name="TextBox 107"/>
              <p:cNvSpPr txBox="1"/>
              <p:nvPr/>
            </p:nvSpPr>
            <p:spPr>
              <a:xfrm>
                <a:off x="8094956" y="767368"/>
                <a:ext cx="2481159" cy="558711"/>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black"/>
                    </a:solidFill>
                    <a:effectLst/>
                    <a:uLnTx/>
                    <a:uFillTx/>
                    <a:latin typeface="Calibri"/>
                  </a:rPr>
                  <a:t>Positive Muons</a:t>
                </a:r>
              </a:p>
            </p:txBody>
          </p:sp>
        </p:grpSp>
      </p:grpSp>
      <p:grpSp>
        <p:nvGrpSpPr>
          <p:cNvPr id="126" name="Group 125"/>
          <p:cNvGrpSpPr/>
          <p:nvPr/>
        </p:nvGrpSpPr>
        <p:grpSpPr>
          <a:xfrm>
            <a:off x="15982762" y="30611890"/>
            <a:ext cx="12950427" cy="5102591"/>
            <a:chOff x="-180528" y="1196752"/>
            <a:chExt cx="9577064" cy="3773454"/>
          </a:xfrm>
        </p:grpSpPr>
        <p:sp>
          <p:nvSpPr>
            <p:cNvPr id="127" name="Rectangle 126"/>
            <p:cNvSpPr/>
            <p:nvPr/>
          </p:nvSpPr>
          <p:spPr>
            <a:xfrm>
              <a:off x="-180528" y="1196752"/>
              <a:ext cx="9577064" cy="3773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0"/>
            </a:p>
          </p:txBody>
        </p:sp>
        <p:grpSp>
          <p:nvGrpSpPr>
            <p:cNvPr id="128" name="Group 127"/>
            <p:cNvGrpSpPr/>
            <p:nvPr/>
          </p:nvGrpSpPr>
          <p:grpSpPr>
            <a:xfrm>
              <a:off x="79740" y="1317683"/>
              <a:ext cx="9008267" cy="3551477"/>
              <a:chOff x="35497" y="1250137"/>
              <a:chExt cx="9008267" cy="3551477"/>
            </a:xfrm>
          </p:grpSpPr>
          <p:grpSp>
            <p:nvGrpSpPr>
              <p:cNvPr id="129" name="Group 128"/>
              <p:cNvGrpSpPr/>
              <p:nvPr/>
            </p:nvGrpSpPr>
            <p:grpSpPr>
              <a:xfrm>
                <a:off x="35497" y="1258810"/>
                <a:ext cx="4536504" cy="3538342"/>
                <a:chOff x="1358900" y="161738"/>
                <a:chExt cx="7518400" cy="5846950"/>
              </a:xfrm>
            </p:grpSpPr>
            <p:pic>
              <p:nvPicPr>
                <p:cNvPr id="133" name="Picture 2" descr="C:\docs\comet\students\2012\2013-report-vivas\Figures\number_dipole_blt0highp_negative.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58900" y="420688"/>
                  <a:ext cx="7518400" cy="5588000"/>
                </a:xfrm>
                <a:prstGeom prst="rect">
                  <a:avLst/>
                </a:prstGeom>
                <a:noFill/>
                <a:extLst>
                  <a:ext uri="{909E8E84-426E-40DD-AFC4-6F175D3DCCD1}">
                    <a14:hiddenFill xmlns:a14="http://schemas.microsoft.com/office/drawing/2010/main">
                      <a:solidFill>
                        <a:srgbClr val="FFFFFF"/>
                      </a:solidFill>
                    </a14:hiddenFill>
                  </a:ext>
                </a:extLst>
              </p:spPr>
            </p:pic>
            <p:sp>
              <p:nvSpPr>
                <p:cNvPr id="134" name="TextBox 133"/>
                <p:cNvSpPr txBox="1"/>
                <p:nvPr/>
              </p:nvSpPr>
              <p:spPr>
                <a:xfrm>
                  <a:off x="1979712" y="161738"/>
                  <a:ext cx="6415247" cy="564163"/>
                </a:xfrm>
                <a:prstGeom prst="rect">
                  <a:avLst/>
                </a:prstGeom>
                <a:solidFill>
                  <a:schemeClr val="bg1"/>
                </a:solidFill>
              </p:spPr>
              <p:txBody>
                <a:bodyPr wrap="square" rtlCol="0">
                  <a:spAutoFit/>
                </a:bodyPr>
                <a:lstStyle/>
                <a:p>
                  <a:pPr algn="ctr"/>
                  <a:r>
                    <a:rPr lang="en-GB" sz="2400" dirty="0" smtClean="0"/>
                    <a:t>Negatively charged particles</a:t>
                  </a:r>
                  <a:endParaRPr lang="en-GB" sz="2400" dirty="0"/>
                </a:p>
              </p:txBody>
            </p:sp>
          </p:grpSp>
          <p:grpSp>
            <p:nvGrpSpPr>
              <p:cNvPr id="130" name="Group 129"/>
              <p:cNvGrpSpPr/>
              <p:nvPr/>
            </p:nvGrpSpPr>
            <p:grpSpPr>
              <a:xfrm>
                <a:off x="4716016" y="1250137"/>
                <a:ext cx="4327748" cy="3551477"/>
                <a:chOff x="4716016" y="1250137"/>
                <a:chExt cx="4327748" cy="3551477"/>
              </a:xfrm>
            </p:grpSpPr>
            <p:pic>
              <p:nvPicPr>
                <p:cNvPr id="131" name="Picture 3" descr="C:\docs\comet\students\2012\2013-report-vivas\Figures\number_dipole_blt0highp_positive.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16016" y="1395788"/>
                  <a:ext cx="4327748" cy="3405826"/>
                </a:xfrm>
                <a:prstGeom prst="rect">
                  <a:avLst/>
                </a:prstGeom>
                <a:noFill/>
                <a:extLst>
                  <a:ext uri="{909E8E84-426E-40DD-AFC4-6F175D3DCCD1}">
                    <a14:hiddenFill xmlns:a14="http://schemas.microsoft.com/office/drawing/2010/main">
                      <a:solidFill>
                        <a:srgbClr val="FFFFFF"/>
                      </a:solidFill>
                    </a14:hiddenFill>
                  </a:ext>
                </a:extLst>
              </p:spPr>
            </p:pic>
            <p:sp>
              <p:nvSpPr>
                <p:cNvPr id="132" name="TextBox 131"/>
                <p:cNvSpPr txBox="1"/>
                <p:nvPr/>
              </p:nvSpPr>
              <p:spPr>
                <a:xfrm>
                  <a:off x="4843311" y="1250137"/>
                  <a:ext cx="4004926" cy="341409"/>
                </a:xfrm>
                <a:prstGeom prst="rect">
                  <a:avLst/>
                </a:prstGeom>
                <a:solidFill>
                  <a:schemeClr val="bg1"/>
                </a:solidFill>
              </p:spPr>
              <p:txBody>
                <a:bodyPr wrap="square" rtlCol="0">
                  <a:spAutoFit/>
                </a:bodyPr>
                <a:lstStyle/>
                <a:p>
                  <a:pPr algn="ctr"/>
                  <a:r>
                    <a:rPr lang="en-GB" sz="2400" dirty="0" smtClean="0"/>
                    <a:t>Positively charged particles</a:t>
                  </a:r>
                  <a:endParaRPr lang="en-GB" sz="2400" dirty="0"/>
                </a:p>
              </p:txBody>
            </p:sp>
          </p:grpSp>
        </p:grpSp>
      </p:grpSp>
      <p:sp>
        <p:nvSpPr>
          <p:cNvPr id="135" name="Text Box 371"/>
          <p:cNvSpPr txBox="1">
            <a:spLocks noChangeArrowheads="1"/>
          </p:cNvSpPr>
          <p:nvPr/>
        </p:nvSpPr>
        <p:spPr bwMode="auto">
          <a:xfrm>
            <a:off x="720725" y="17401035"/>
            <a:ext cx="14226758" cy="19657754"/>
          </a:xfrm>
          <a:prstGeom prst="rect">
            <a:avLst/>
          </a:prstGeom>
          <a:noFill/>
          <a:ln w="82550">
            <a:solidFill>
              <a:srgbClr val="990099"/>
            </a:solidFill>
            <a:miter lim="800000"/>
            <a:headEnd/>
            <a:tailEnd/>
          </a:ln>
          <a:effectLst/>
          <a:scene3d>
            <a:camera prst="legacyObliqueTopRight"/>
            <a:lightRig rig="legacyFlat3" dir="b"/>
          </a:scene3d>
          <a:sp3d extrusionH="430200" prstMaterial="legacyMatte">
            <a:bevelT w="13500" h="13500" prst="angle"/>
            <a:bevelB w="13500" h="13500" prst="angle"/>
            <a:extrusionClr>
              <a:srgbClr val="990099"/>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17639" tIns="208820" rIns="417639" bIns="208820">
            <a:noAutofit/>
            <a:flatTx/>
          </a:bodyPr>
          <a:lstStyle>
            <a:lvl1pPr defTabSz="4173538">
              <a:defRPr>
                <a:solidFill>
                  <a:schemeClr val="tx1"/>
                </a:solidFill>
                <a:latin typeface="Arial" pitchFamily="34" charset="0"/>
              </a:defRPr>
            </a:lvl1pPr>
            <a:lvl2pPr marL="2087563" defTabSz="4173538">
              <a:defRPr>
                <a:solidFill>
                  <a:schemeClr val="tx1"/>
                </a:solidFill>
                <a:latin typeface="Arial" pitchFamily="34" charset="0"/>
              </a:defRPr>
            </a:lvl2pPr>
            <a:lvl3pPr marL="4173538" defTabSz="4173538">
              <a:defRPr>
                <a:solidFill>
                  <a:schemeClr val="tx1"/>
                </a:solidFill>
                <a:latin typeface="Arial" pitchFamily="34" charset="0"/>
              </a:defRPr>
            </a:lvl3pPr>
            <a:lvl4pPr marL="6267450" defTabSz="4173538">
              <a:defRPr>
                <a:solidFill>
                  <a:schemeClr val="tx1"/>
                </a:solidFill>
                <a:latin typeface="Arial" pitchFamily="34" charset="0"/>
              </a:defRPr>
            </a:lvl4pPr>
            <a:lvl5pPr marL="8353425" defTabSz="4173538">
              <a:defRPr>
                <a:solidFill>
                  <a:schemeClr val="tx1"/>
                </a:solidFill>
                <a:latin typeface="Arial" pitchFamily="34" charset="0"/>
              </a:defRPr>
            </a:lvl5pPr>
            <a:lvl6pPr marL="8810625" defTabSz="4173538" fontAlgn="base">
              <a:spcBef>
                <a:spcPct val="0"/>
              </a:spcBef>
              <a:spcAft>
                <a:spcPct val="0"/>
              </a:spcAft>
              <a:defRPr>
                <a:solidFill>
                  <a:schemeClr val="tx1"/>
                </a:solidFill>
                <a:latin typeface="Arial" pitchFamily="34" charset="0"/>
              </a:defRPr>
            </a:lvl6pPr>
            <a:lvl7pPr marL="9267825" defTabSz="4173538" fontAlgn="base">
              <a:spcBef>
                <a:spcPct val="0"/>
              </a:spcBef>
              <a:spcAft>
                <a:spcPct val="0"/>
              </a:spcAft>
              <a:defRPr>
                <a:solidFill>
                  <a:schemeClr val="tx1"/>
                </a:solidFill>
                <a:latin typeface="Arial" pitchFamily="34" charset="0"/>
              </a:defRPr>
            </a:lvl7pPr>
            <a:lvl8pPr marL="9725025" defTabSz="4173538" fontAlgn="base">
              <a:spcBef>
                <a:spcPct val="0"/>
              </a:spcBef>
              <a:spcAft>
                <a:spcPct val="0"/>
              </a:spcAft>
              <a:defRPr>
                <a:solidFill>
                  <a:schemeClr val="tx1"/>
                </a:solidFill>
                <a:latin typeface="Arial" pitchFamily="34" charset="0"/>
              </a:defRPr>
            </a:lvl8pPr>
            <a:lvl9pPr marL="10182225" defTabSz="4173538" fontAlgn="base">
              <a:spcBef>
                <a:spcPct val="0"/>
              </a:spcBef>
              <a:spcAft>
                <a:spcPct val="0"/>
              </a:spcAft>
              <a:defRPr>
                <a:solidFill>
                  <a:schemeClr val="tx1"/>
                </a:solidFill>
                <a:latin typeface="Arial" pitchFamily="34" charset="0"/>
              </a:defRPr>
            </a:lvl9pPr>
          </a:lstStyle>
          <a:p>
            <a:pPr>
              <a:spcBef>
                <a:spcPct val="50000"/>
              </a:spcBef>
            </a:pPr>
            <a:r>
              <a:rPr lang="en-GB" sz="3200" dirty="0" smtClean="0">
                <a:solidFill>
                  <a:schemeClr val="accent1"/>
                </a:solidFill>
                <a:effectLst>
                  <a:outerShdw blurRad="38100" dist="38100" dir="2700000" algn="tl">
                    <a:srgbClr val="000000"/>
                  </a:outerShdw>
                </a:effectLst>
                <a:latin typeface="Arial Black" pitchFamily="34" charset="0"/>
              </a:rPr>
              <a:t>COLLIMATOR</a:t>
            </a:r>
            <a:endParaRPr lang="en-GB" sz="3200" dirty="0">
              <a:solidFill>
                <a:schemeClr val="accent1"/>
              </a:solidFill>
              <a:effectLst>
                <a:outerShdw blurRad="38100" dist="38100" dir="2700000" algn="tl">
                  <a:srgbClr val="000000"/>
                </a:outerShdw>
              </a:effectLst>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a:p>
            <a:pPr algn="just">
              <a:spcBef>
                <a:spcPct val="50000"/>
              </a:spcBef>
            </a:pPr>
            <a:endParaRPr lang="en-GB" sz="2000" dirty="0">
              <a:solidFill>
                <a:schemeClr val="accent1"/>
              </a:solidFill>
              <a:latin typeface="Arial Black" pitchFamily="34" charset="0"/>
            </a:endParaRPr>
          </a:p>
          <a:p>
            <a:pPr algn="just">
              <a:spcBef>
                <a:spcPct val="50000"/>
              </a:spcBef>
            </a:pPr>
            <a:endParaRPr lang="en-GB" sz="2000" dirty="0" smtClean="0">
              <a:solidFill>
                <a:schemeClr val="accent1"/>
              </a:solidFill>
              <a:latin typeface="Arial Black" pitchFamily="34" charset="0"/>
            </a:endParaRPr>
          </a:p>
        </p:txBody>
      </p:sp>
      <p:grpSp>
        <p:nvGrpSpPr>
          <p:cNvPr id="6" name="Group 5"/>
          <p:cNvGrpSpPr/>
          <p:nvPr/>
        </p:nvGrpSpPr>
        <p:grpSpPr>
          <a:xfrm>
            <a:off x="1271087" y="18615535"/>
            <a:ext cx="4513435" cy="4419192"/>
            <a:chOff x="891049" y="16879398"/>
            <a:chExt cx="7344816" cy="7191452"/>
          </a:xfrm>
        </p:grpSpPr>
        <p:pic>
          <p:nvPicPr>
            <p:cNvPr id="138" name="Picture 2" descr="C:\docs\comet\students\2012\2013-report-vivas\Figures\dipole_muondispersion_blt0_box.jpg"/>
            <p:cNvPicPr>
              <a:picLocks noChangeAspect="1" noChangeArrowheads="1"/>
            </p:cNvPicPr>
            <p:nvPr/>
          </p:nvPicPr>
          <p:blipFill rotWithShape="1">
            <a:blip r:embed="rId12">
              <a:extLst>
                <a:ext uri="{28A0092B-C50C-407E-A947-70E740481C1C}">
                  <a14:useLocalDpi xmlns:a14="http://schemas.microsoft.com/office/drawing/2010/main" val="0"/>
                </a:ext>
              </a:extLst>
            </a:blip>
            <a:srcRect l="33685" r="33158"/>
            <a:stretch/>
          </p:blipFill>
          <p:spPr bwMode="auto">
            <a:xfrm>
              <a:off x="891049" y="16879398"/>
              <a:ext cx="7344816" cy="7191452"/>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p:cNvSpPr/>
            <p:nvPr/>
          </p:nvSpPr>
          <p:spPr>
            <a:xfrm>
              <a:off x="2043177" y="16898932"/>
              <a:ext cx="5040560"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9" name="Group 148"/>
          <p:cNvGrpSpPr/>
          <p:nvPr/>
        </p:nvGrpSpPr>
        <p:grpSpPr>
          <a:xfrm>
            <a:off x="6513427" y="17906351"/>
            <a:ext cx="8051290" cy="6231680"/>
            <a:chOff x="-180528" y="0"/>
            <a:chExt cx="9361040" cy="7245424"/>
          </a:xfrm>
        </p:grpSpPr>
        <p:sp>
          <p:nvSpPr>
            <p:cNvPr id="150" name="Rectangle 149"/>
            <p:cNvSpPr/>
            <p:nvPr/>
          </p:nvSpPr>
          <p:spPr>
            <a:xfrm>
              <a:off x="-180528" y="0"/>
              <a:ext cx="9361040" cy="685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grpSp>
          <p:nvGrpSpPr>
            <p:cNvPr id="151" name="Group 150"/>
            <p:cNvGrpSpPr/>
            <p:nvPr/>
          </p:nvGrpSpPr>
          <p:grpSpPr>
            <a:xfrm>
              <a:off x="-37546" y="44624"/>
              <a:ext cx="9218058" cy="7200800"/>
              <a:chOff x="-37546" y="44624"/>
              <a:chExt cx="9218058" cy="7200800"/>
            </a:xfrm>
          </p:grpSpPr>
          <p:pic>
            <p:nvPicPr>
              <p:cNvPr id="152" name="Picture 151" descr="blt0 momentum pions.eps"/>
              <p:cNvPicPr>
                <a:picLocks noChangeAspect="1"/>
              </p:cNvPicPr>
              <p:nvPr/>
            </p:nvPicPr>
            <p:blipFill rotWithShape="1">
              <a:blip r:embed="rId13">
                <a:extLst>
                  <a:ext uri="{28A0092B-C50C-407E-A947-70E740481C1C}">
                    <a14:useLocalDpi xmlns:a14="http://schemas.microsoft.com/office/drawing/2010/main" val="0"/>
                  </a:ext>
                </a:extLst>
              </a:blip>
              <a:srcRect t="5505"/>
              <a:stretch/>
            </p:blipFill>
            <p:spPr>
              <a:xfrm>
                <a:off x="2051720" y="202813"/>
                <a:ext cx="5081127" cy="3268699"/>
              </a:xfrm>
              <a:prstGeom prst="rect">
                <a:avLst/>
              </a:prstGeom>
            </p:spPr>
          </p:pic>
          <p:pic>
            <p:nvPicPr>
              <p:cNvPr id="153" name="Picture 152" descr="blt0 momentum muons.eps"/>
              <p:cNvPicPr>
                <a:picLocks noChangeAspect="1"/>
              </p:cNvPicPr>
              <p:nvPr/>
            </p:nvPicPr>
            <p:blipFill rotWithShape="1">
              <a:blip r:embed="rId14">
                <a:extLst>
                  <a:ext uri="{28A0092B-C50C-407E-A947-70E740481C1C}">
                    <a14:useLocalDpi xmlns:a14="http://schemas.microsoft.com/office/drawing/2010/main" val="0"/>
                  </a:ext>
                </a:extLst>
              </a:blip>
              <a:srcRect t="6814" r="8791"/>
              <a:stretch/>
            </p:blipFill>
            <p:spPr>
              <a:xfrm>
                <a:off x="-37546" y="3590494"/>
                <a:ext cx="4594798" cy="3195835"/>
              </a:xfrm>
              <a:prstGeom prst="rect">
                <a:avLst/>
              </a:prstGeom>
            </p:spPr>
          </p:pic>
          <p:pic>
            <p:nvPicPr>
              <p:cNvPr id="154" name="Picture 153" descr="blt0 momentum electrons.eps"/>
              <p:cNvPicPr>
                <a:picLocks noChangeAspect="1"/>
              </p:cNvPicPr>
              <p:nvPr/>
            </p:nvPicPr>
            <p:blipFill rotWithShape="1">
              <a:blip r:embed="rId15">
                <a:extLst>
                  <a:ext uri="{28A0092B-C50C-407E-A947-70E740481C1C}">
                    <a14:useLocalDpi xmlns:a14="http://schemas.microsoft.com/office/drawing/2010/main" val="0"/>
                  </a:ext>
                </a:extLst>
              </a:blip>
              <a:srcRect l="1034" t="5207" r="6594" b="-13254"/>
              <a:stretch/>
            </p:blipFill>
            <p:spPr>
              <a:xfrm>
                <a:off x="4499992" y="3518358"/>
                <a:ext cx="4680520" cy="3727066"/>
              </a:xfrm>
              <a:prstGeom prst="rect">
                <a:avLst/>
              </a:prstGeom>
            </p:spPr>
          </p:pic>
          <p:sp>
            <p:nvSpPr>
              <p:cNvPr id="155" name="TextBox 154"/>
              <p:cNvSpPr txBox="1"/>
              <p:nvPr/>
            </p:nvSpPr>
            <p:spPr>
              <a:xfrm>
                <a:off x="4211960" y="44624"/>
                <a:ext cx="6896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Calibri"/>
                  </a:rPr>
                  <a:t>Pions</a:t>
                </a:r>
              </a:p>
            </p:txBody>
          </p:sp>
          <p:sp>
            <p:nvSpPr>
              <p:cNvPr id="156" name="TextBox 155"/>
              <p:cNvSpPr txBox="1"/>
              <p:nvPr/>
            </p:nvSpPr>
            <p:spPr>
              <a:xfrm>
                <a:off x="2123728" y="3356992"/>
                <a:ext cx="83708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Calibri"/>
                  </a:rPr>
                  <a:t>Muons</a:t>
                </a:r>
              </a:p>
            </p:txBody>
          </p:sp>
          <p:sp>
            <p:nvSpPr>
              <p:cNvPr id="157" name="TextBox 156"/>
              <p:cNvSpPr txBox="1"/>
              <p:nvPr/>
            </p:nvSpPr>
            <p:spPr>
              <a:xfrm>
                <a:off x="6588224" y="3356992"/>
                <a:ext cx="104977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Calibri"/>
                  </a:rPr>
                  <a:t>Electrons</a:t>
                </a:r>
              </a:p>
            </p:txBody>
          </p:sp>
        </p:grpSp>
      </p:grpSp>
      <p:grpSp>
        <p:nvGrpSpPr>
          <p:cNvPr id="7" name="Group 6"/>
          <p:cNvGrpSpPr/>
          <p:nvPr/>
        </p:nvGrpSpPr>
        <p:grpSpPr>
          <a:xfrm>
            <a:off x="926130" y="25800083"/>
            <a:ext cx="5652997" cy="3482877"/>
            <a:chOff x="926130" y="26185091"/>
            <a:chExt cx="5652997" cy="3482877"/>
          </a:xfrm>
        </p:grpSpPr>
        <p:sp>
          <p:nvSpPr>
            <p:cNvPr id="174" name="Rectangle 173"/>
            <p:cNvSpPr/>
            <p:nvPr/>
          </p:nvSpPr>
          <p:spPr>
            <a:xfrm>
              <a:off x="926130" y="26185091"/>
              <a:ext cx="5563557" cy="3482877"/>
            </a:xfrm>
            <a:prstGeom prst="rect">
              <a:avLst/>
            </a:pr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smtClean="0">
                <a:ln>
                  <a:noFill/>
                </a:ln>
                <a:solidFill>
                  <a:prstClr val="white"/>
                </a:solidFill>
                <a:effectLst/>
                <a:uLnTx/>
                <a:uFillTx/>
                <a:latin typeface="Calibri"/>
                <a:ea typeface="+mn-ea"/>
                <a:cs typeface="+mn-cs"/>
              </a:endParaRPr>
            </a:p>
          </p:txBody>
        </p:sp>
        <p:sp>
          <p:nvSpPr>
            <p:cNvPr id="175" name="Oval 174"/>
            <p:cNvSpPr/>
            <p:nvPr/>
          </p:nvSpPr>
          <p:spPr>
            <a:xfrm>
              <a:off x="1668211" y="26342920"/>
              <a:ext cx="3790852" cy="3196423"/>
            </a:xfrm>
            <a:prstGeom prst="ellipse">
              <a:avLst/>
            </a:prstGeom>
            <a:solidFill>
              <a:srgbClr val="00009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just" defTabSz="914400" eaLnBrk="1" fontAlgn="auto" latinLnBrk="0" hangingPunct="1">
                <a:lnSpc>
                  <a:spcPct val="115000"/>
                </a:lnSpc>
                <a:spcBef>
                  <a:spcPts val="0"/>
                </a:spcBef>
                <a:spcAft>
                  <a:spcPts val="1000"/>
                </a:spcAft>
                <a:buClrTx/>
                <a:buSzTx/>
                <a:buFontTx/>
                <a:buNone/>
                <a:tabLst/>
                <a:defRPr/>
              </a:pPr>
              <a:r>
                <a:rPr kumimoji="0" lang="en-GB" sz="900" b="0" i="0" u="none" strike="noStrike" kern="0" cap="none" spc="0" normalizeH="0" baseline="0" noProof="0" smtClean="0">
                  <a:ln>
                    <a:noFill/>
                  </a:ln>
                  <a:solidFill>
                    <a:prstClr val="white"/>
                  </a:solidFill>
                  <a:effectLst/>
                  <a:uLnTx/>
                  <a:uFillTx/>
                  <a:latin typeface="Calibri"/>
                  <a:ea typeface="Times New Roman"/>
                  <a:cs typeface="Times New Roman"/>
                </a:rPr>
                <a:t> </a:t>
              </a:r>
              <a:endParaRPr kumimoji="0" lang="en-GB" sz="900" b="0" i="0" u="none" strike="noStrike" kern="0" cap="none" spc="0" normalizeH="0" baseline="0" noProof="0" smtClean="0">
                <a:ln>
                  <a:noFill/>
                </a:ln>
                <a:solidFill>
                  <a:prstClr val="white"/>
                </a:solidFill>
                <a:effectLst/>
                <a:uLnTx/>
                <a:uFillTx/>
                <a:latin typeface="Calibri"/>
                <a:ea typeface="ＭＳ 明朝"/>
                <a:cs typeface="Times New Roman"/>
              </a:endParaRPr>
            </a:p>
          </p:txBody>
        </p:sp>
        <p:sp>
          <p:nvSpPr>
            <p:cNvPr id="176" name="Oval 175"/>
            <p:cNvSpPr/>
            <p:nvPr/>
          </p:nvSpPr>
          <p:spPr>
            <a:xfrm>
              <a:off x="2424494" y="26970393"/>
              <a:ext cx="2289246" cy="1941473"/>
            </a:xfrm>
            <a:prstGeom prst="ellipse">
              <a:avLst/>
            </a:prstGeom>
            <a:solidFill>
              <a:sysClr val="window" lastClr="FFFFFF"/>
            </a:solidFill>
            <a:ln w="9525" cap="flat" cmpd="sng" algn="ctr">
              <a:solidFill>
                <a:sysClr val="window" lastClr="FFFFFF"/>
              </a:solidFill>
              <a:prstDash val="dot"/>
            </a:ln>
            <a:effectLst>
              <a:outerShdw blurRad="40000" dist="23000" dir="5400000" rotWithShape="0">
                <a:srgbClr val="000000">
                  <a:alpha val="35000"/>
                </a:srgbClr>
              </a:outerShdw>
            </a:effectLst>
          </p:spPr>
          <p:txBody>
            <a:bodyPr rtlCol="0" anchor="ctr"/>
            <a:lstStyle/>
            <a:p>
              <a:pPr marL="0" marR="0" lvl="0" indent="0" algn="just" defTabSz="914400" eaLnBrk="1" fontAlgn="auto" latinLnBrk="0" hangingPunct="1">
                <a:lnSpc>
                  <a:spcPct val="115000"/>
                </a:lnSpc>
                <a:spcBef>
                  <a:spcPts val="0"/>
                </a:spcBef>
                <a:spcAft>
                  <a:spcPts val="1000"/>
                </a:spcAft>
                <a:buClrTx/>
                <a:buSzTx/>
                <a:buFontTx/>
                <a:buNone/>
                <a:tabLst/>
                <a:defRPr/>
              </a:pPr>
              <a:r>
                <a:rPr kumimoji="0" lang="en-GB" sz="900" b="0" i="0" u="none" strike="noStrike" kern="0" cap="none" spc="0" normalizeH="0" baseline="0" noProof="0" smtClean="0">
                  <a:ln>
                    <a:noFill/>
                  </a:ln>
                  <a:solidFill>
                    <a:prstClr val="white"/>
                  </a:solidFill>
                  <a:effectLst/>
                  <a:uLnTx/>
                  <a:uFillTx/>
                  <a:latin typeface="Calibri"/>
                  <a:ea typeface="Times New Roman"/>
                  <a:cs typeface="Times New Roman"/>
                </a:rPr>
                <a:t> </a:t>
              </a:r>
              <a:endParaRPr kumimoji="0" lang="en-GB" sz="900" b="0" i="0" u="none" strike="noStrike" kern="0" cap="none" spc="0" normalizeH="0" baseline="0" noProof="0" smtClean="0">
                <a:ln>
                  <a:noFill/>
                </a:ln>
                <a:solidFill>
                  <a:prstClr val="white"/>
                </a:solidFill>
                <a:effectLst/>
                <a:uLnTx/>
                <a:uFillTx/>
                <a:latin typeface="Calibri"/>
                <a:ea typeface="ＭＳ 明朝"/>
                <a:cs typeface="Times New Roman"/>
              </a:endParaRPr>
            </a:p>
          </p:txBody>
        </p:sp>
        <p:sp>
          <p:nvSpPr>
            <p:cNvPr id="177" name="Rectangle 176"/>
            <p:cNvSpPr/>
            <p:nvPr/>
          </p:nvSpPr>
          <p:spPr>
            <a:xfrm>
              <a:off x="2259267" y="28412473"/>
              <a:ext cx="2713259" cy="602841"/>
            </a:xfrm>
            <a:prstGeom prst="rect">
              <a:avLst/>
            </a:prstGeom>
            <a:solidFill>
              <a:srgbClr val="000090"/>
            </a:solidFill>
            <a:ln w="9525" cap="flat" cmpd="sng" algn="ctr">
              <a:noFill/>
              <a:prstDash val="solid"/>
            </a:ln>
            <a:effectLst/>
          </p:spPr>
          <p:txBody>
            <a:bodyPr rtlCol="0" anchor="ctr"/>
            <a:lstStyle/>
            <a:p>
              <a:pPr marL="0" marR="0" lvl="0" indent="0" algn="just" defTabSz="914400" eaLnBrk="1" fontAlgn="auto" latinLnBrk="0" hangingPunct="1">
                <a:lnSpc>
                  <a:spcPct val="115000"/>
                </a:lnSpc>
                <a:spcBef>
                  <a:spcPts val="0"/>
                </a:spcBef>
                <a:spcAft>
                  <a:spcPts val="1000"/>
                </a:spcAft>
                <a:buClrTx/>
                <a:buSzTx/>
                <a:buFontTx/>
                <a:buNone/>
                <a:tabLst/>
                <a:defRPr/>
              </a:pPr>
              <a:r>
                <a:rPr kumimoji="0" lang="en-GB" sz="900" b="0" i="0" u="none" strike="noStrike" kern="0" cap="none" spc="0" normalizeH="0" baseline="0" noProof="0" smtClean="0">
                  <a:ln>
                    <a:noFill/>
                  </a:ln>
                  <a:solidFill>
                    <a:prstClr val="white"/>
                  </a:solidFill>
                  <a:effectLst/>
                  <a:uLnTx/>
                  <a:uFillTx/>
                  <a:latin typeface="Calibri"/>
                  <a:ea typeface="Times New Roman"/>
                  <a:cs typeface="Times New Roman"/>
                </a:rPr>
                <a:t> </a:t>
              </a:r>
              <a:endParaRPr kumimoji="0" lang="en-GB" sz="900" b="0" i="0" u="none" strike="noStrike" kern="0" cap="none" spc="0" normalizeH="0" baseline="0" noProof="0" smtClean="0">
                <a:ln>
                  <a:noFill/>
                </a:ln>
                <a:solidFill>
                  <a:prstClr val="white"/>
                </a:solidFill>
                <a:effectLst/>
                <a:uLnTx/>
                <a:uFillTx/>
                <a:latin typeface="Calibri"/>
                <a:ea typeface="ＭＳ 明朝"/>
                <a:cs typeface="Times New Roman"/>
              </a:endParaRPr>
            </a:p>
          </p:txBody>
        </p:sp>
        <p:cxnSp>
          <p:nvCxnSpPr>
            <p:cNvPr id="178" name="Straight Arrow Connector 177"/>
            <p:cNvCxnSpPr/>
            <p:nvPr/>
          </p:nvCxnSpPr>
          <p:spPr>
            <a:xfrm flipV="1">
              <a:off x="3569116" y="27254718"/>
              <a:ext cx="809372" cy="686416"/>
            </a:xfrm>
            <a:prstGeom prst="straightConnector1">
              <a:avLst/>
            </a:prstGeom>
            <a:noFill/>
            <a:ln w="25400" cap="flat" cmpd="sng" algn="ctr">
              <a:solidFill>
                <a:srgbClr val="4F81BD"/>
              </a:solidFill>
              <a:prstDash val="solid"/>
              <a:headEnd type="arrow"/>
              <a:tailEnd type="arrow"/>
            </a:ln>
            <a:effectLst>
              <a:outerShdw blurRad="40000" dist="20000" dir="5400000" rotWithShape="0">
                <a:srgbClr val="000000">
                  <a:alpha val="38000"/>
                </a:srgbClr>
              </a:outerShdw>
            </a:effectLst>
          </p:spPr>
        </p:cxnSp>
        <p:cxnSp>
          <p:nvCxnSpPr>
            <p:cNvPr id="179" name="Straight Arrow Connector 178"/>
            <p:cNvCxnSpPr/>
            <p:nvPr/>
          </p:nvCxnSpPr>
          <p:spPr>
            <a:xfrm>
              <a:off x="3569115" y="27941133"/>
              <a:ext cx="0" cy="471340"/>
            </a:xfrm>
            <a:prstGeom prst="straightConnector1">
              <a:avLst/>
            </a:prstGeom>
            <a:noFill/>
            <a:ln w="25400" cap="flat" cmpd="sng" algn="ctr">
              <a:solidFill>
                <a:srgbClr val="4F81BD"/>
              </a:solidFill>
              <a:prstDash val="solid"/>
              <a:headEnd type="arrow"/>
              <a:tailEnd type="arrow"/>
            </a:ln>
            <a:effectLst>
              <a:outerShdw blurRad="40000" dist="20000" dir="5400000" rotWithShape="0">
                <a:srgbClr val="000000">
                  <a:alpha val="38000"/>
                </a:srgbClr>
              </a:outerShdw>
            </a:effectLst>
          </p:spPr>
        </p:cxnSp>
        <p:sp>
          <p:nvSpPr>
            <p:cNvPr id="180" name="TextBox 179"/>
            <p:cNvSpPr txBox="1"/>
            <p:nvPr/>
          </p:nvSpPr>
          <p:spPr>
            <a:xfrm>
              <a:off x="2983474" y="27177273"/>
              <a:ext cx="493621" cy="410825"/>
            </a:xfrm>
            <a:prstGeom prst="rect">
              <a:avLst/>
            </a:prstGeom>
            <a:noFill/>
          </p:spPr>
          <p:txBody>
            <a:bodyPr wrap="non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err="1" smtClean="0">
                  <a:ln>
                    <a:noFill/>
                  </a:ln>
                  <a:solidFill>
                    <a:srgbClr val="000000"/>
                  </a:solidFill>
                  <a:effectLst/>
                  <a:uLnTx/>
                  <a:uFillTx/>
                  <a:latin typeface="Calibri"/>
                  <a:ea typeface="Times New Roman"/>
                  <a:cs typeface="Calibri"/>
                </a:rPr>
                <a:t>R</a:t>
              </a:r>
              <a:r>
                <a:rPr kumimoji="0" lang="en-GB" sz="2000" b="0" i="0" u="none" strike="noStrike" kern="0" cap="none" spc="0" normalizeH="0" baseline="-25000" noProof="0" dirty="0" err="1" smtClean="0">
                  <a:ln>
                    <a:noFill/>
                  </a:ln>
                  <a:solidFill>
                    <a:srgbClr val="000000"/>
                  </a:solidFill>
                  <a:effectLst/>
                  <a:uLnTx/>
                  <a:uFillTx/>
                  <a:latin typeface="Calibri"/>
                  <a:ea typeface="Times New Roman"/>
                  <a:cs typeface="Calibri"/>
                </a:rPr>
                <a:t>max</a:t>
              </a:r>
              <a:endParaRPr kumimoji="0" lang="en-GB" sz="2400" b="0" i="0" u="none" strike="noStrike" kern="0" cap="none" spc="0" normalizeH="0" baseline="0" noProof="0" dirty="0" smtClean="0">
                <a:ln>
                  <a:noFill/>
                </a:ln>
                <a:solidFill>
                  <a:prstClr val="black"/>
                </a:solidFill>
                <a:effectLst/>
                <a:uLnTx/>
                <a:uFillTx/>
                <a:latin typeface="Times New Roman"/>
                <a:ea typeface="Times New Roman"/>
              </a:endParaRPr>
            </a:p>
          </p:txBody>
        </p:sp>
        <p:sp>
          <p:nvSpPr>
            <p:cNvPr id="181" name="TextBox 180"/>
            <p:cNvSpPr txBox="1"/>
            <p:nvPr/>
          </p:nvSpPr>
          <p:spPr>
            <a:xfrm>
              <a:off x="3567026" y="27994380"/>
              <a:ext cx="561052" cy="320912"/>
            </a:xfrm>
            <a:prstGeom prst="rect">
              <a:avLst/>
            </a:prstGeom>
            <a:noFill/>
          </p:spPr>
          <p:txBody>
            <a:bodyPr wrap="non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err="1" smtClean="0">
                  <a:ln>
                    <a:noFill/>
                  </a:ln>
                  <a:solidFill>
                    <a:prstClr val="black"/>
                  </a:solidFill>
                  <a:effectLst/>
                  <a:uLnTx/>
                  <a:uFillTx/>
                  <a:latin typeface="Calibri"/>
                  <a:ea typeface="Times New Roman"/>
                  <a:cs typeface="Calibri"/>
                </a:rPr>
                <a:t>Y</a:t>
              </a:r>
              <a:r>
                <a:rPr kumimoji="0" lang="en-GB" sz="2000" b="0" i="0" u="none" strike="noStrike" kern="0" cap="none" spc="0" normalizeH="0" baseline="-25000" noProof="0" dirty="0" err="1" smtClean="0">
                  <a:ln>
                    <a:noFill/>
                  </a:ln>
                  <a:solidFill>
                    <a:prstClr val="black"/>
                  </a:solidFill>
                  <a:effectLst/>
                  <a:uLnTx/>
                  <a:uFillTx/>
                  <a:latin typeface="Calibri"/>
                  <a:ea typeface="Times New Roman"/>
                  <a:cs typeface="Calibri"/>
                </a:rPr>
                <a:t>min</a:t>
              </a:r>
              <a:endParaRPr kumimoji="0" lang="en-GB" sz="2400" b="0" i="0" u="none" strike="noStrike" kern="0" cap="none" spc="0" normalizeH="0" baseline="0" noProof="0" dirty="0" smtClean="0">
                <a:ln>
                  <a:noFill/>
                </a:ln>
                <a:solidFill>
                  <a:prstClr val="black"/>
                </a:solidFill>
                <a:effectLst/>
                <a:uLnTx/>
                <a:uFillTx/>
                <a:latin typeface="Times New Roman"/>
                <a:ea typeface="Times New Roman"/>
              </a:endParaRPr>
            </a:p>
          </p:txBody>
        </p:sp>
        <p:cxnSp>
          <p:nvCxnSpPr>
            <p:cNvPr id="182" name="Straight Connector 181"/>
            <p:cNvCxnSpPr/>
            <p:nvPr/>
          </p:nvCxnSpPr>
          <p:spPr>
            <a:xfrm flipV="1">
              <a:off x="4972526" y="26970394"/>
              <a:ext cx="634985" cy="495777"/>
            </a:xfrm>
            <a:prstGeom prst="line">
              <a:avLst/>
            </a:prstGeom>
            <a:noFill/>
            <a:ln w="25400" cap="flat" cmpd="sng" algn="ctr">
              <a:solidFill>
                <a:sysClr val="windowText" lastClr="000000"/>
              </a:solidFill>
              <a:prstDash val="solid"/>
            </a:ln>
            <a:effectLst/>
          </p:spPr>
        </p:cxnSp>
        <p:cxnSp>
          <p:nvCxnSpPr>
            <p:cNvPr id="183" name="Straight Connector 182"/>
            <p:cNvCxnSpPr/>
            <p:nvPr/>
          </p:nvCxnSpPr>
          <p:spPr>
            <a:xfrm>
              <a:off x="1294013" y="27323899"/>
              <a:ext cx="1572061" cy="617230"/>
            </a:xfrm>
            <a:prstGeom prst="line">
              <a:avLst/>
            </a:prstGeom>
            <a:noFill/>
            <a:ln w="25400" cap="flat" cmpd="sng" algn="ctr">
              <a:solidFill>
                <a:sysClr val="windowText" lastClr="000000"/>
              </a:solidFill>
              <a:prstDash val="solid"/>
            </a:ln>
            <a:effectLst/>
          </p:spPr>
        </p:cxnSp>
        <p:sp>
          <p:nvSpPr>
            <p:cNvPr id="184" name="TextBox 183"/>
            <p:cNvSpPr txBox="1"/>
            <p:nvPr/>
          </p:nvSpPr>
          <p:spPr>
            <a:xfrm>
              <a:off x="5380324" y="26681370"/>
              <a:ext cx="1198803" cy="864974"/>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val="000000"/>
                  </a:solidFill>
                  <a:effectLst/>
                  <a:uLnTx/>
                  <a:uFillTx/>
                  <a:latin typeface="Calibri"/>
                  <a:ea typeface="Times New Roman"/>
                  <a:cs typeface="Calibri"/>
                </a:rPr>
                <a:t>Collimator material</a:t>
              </a:r>
              <a:endParaRPr kumimoji="0" lang="en-GB" sz="2000" b="0" i="0" u="none" strike="noStrike" kern="0" cap="none" spc="0" normalizeH="0" baseline="0" noProof="0" dirty="0" smtClean="0">
                <a:ln>
                  <a:noFill/>
                </a:ln>
                <a:solidFill>
                  <a:prstClr val="black"/>
                </a:solidFill>
                <a:effectLst/>
                <a:uLnTx/>
                <a:uFillTx/>
                <a:latin typeface="Times New Roman"/>
                <a:ea typeface="Times New Roman"/>
              </a:endParaRPr>
            </a:p>
          </p:txBody>
        </p:sp>
        <p:sp>
          <p:nvSpPr>
            <p:cNvPr id="185" name="TextBox 184"/>
            <p:cNvSpPr txBox="1"/>
            <p:nvPr/>
          </p:nvSpPr>
          <p:spPr>
            <a:xfrm>
              <a:off x="926130" y="27029106"/>
              <a:ext cx="1239699" cy="472007"/>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val="000000"/>
                  </a:solidFill>
                  <a:effectLst/>
                  <a:uLnTx/>
                  <a:uFillTx/>
                  <a:latin typeface="Calibri"/>
                  <a:ea typeface="Times New Roman"/>
                  <a:cs typeface="Calibri"/>
                </a:rPr>
                <a:t>Vacuum</a:t>
              </a:r>
              <a:endParaRPr kumimoji="0" lang="en-GB" sz="2800" b="0" i="0" u="none" strike="noStrike" kern="0" cap="none" spc="0" normalizeH="0" baseline="0" noProof="0" dirty="0" smtClean="0">
                <a:ln>
                  <a:noFill/>
                </a:ln>
                <a:solidFill>
                  <a:prstClr val="black"/>
                </a:solidFill>
                <a:effectLst/>
                <a:uLnTx/>
                <a:uFillTx/>
                <a:latin typeface="Times New Roman"/>
                <a:ea typeface="Times New Roman"/>
              </a:endParaRPr>
            </a:p>
          </p:txBody>
        </p:sp>
        <p:cxnSp>
          <p:nvCxnSpPr>
            <p:cNvPr id="186" name="Straight Arrow Connector 185"/>
            <p:cNvCxnSpPr/>
            <p:nvPr/>
          </p:nvCxnSpPr>
          <p:spPr>
            <a:xfrm flipH="1" flipV="1">
              <a:off x="2259268" y="26773111"/>
              <a:ext cx="1309849" cy="1168024"/>
            </a:xfrm>
            <a:prstGeom prst="straightConnector1">
              <a:avLst/>
            </a:prstGeom>
            <a:noFill/>
            <a:ln w="25400" cap="flat" cmpd="sng" algn="ctr">
              <a:solidFill>
                <a:srgbClr val="4F81BD"/>
              </a:solidFill>
              <a:prstDash val="solid"/>
              <a:headEnd type="arrow"/>
              <a:tailEnd type="arrow"/>
            </a:ln>
            <a:effectLst>
              <a:outerShdw blurRad="40000" dist="20000" dir="5400000" rotWithShape="0">
                <a:srgbClr val="000000">
                  <a:alpha val="38000"/>
                </a:srgbClr>
              </a:outerShdw>
            </a:effectLst>
          </p:spPr>
        </p:cxnSp>
        <p:sp>
          <p:nvSpPr>
            <p:cNvPr id="187" name="TextBox 186"/>
            <p:cNvSpPr txBox="1"/>
            <p:nvPr/>
          </p:nvSpPr>
          <p:spPr>
            <a:xfrm>
              <a:off x="3634456" y="27074037"/>
              <a:ext cx="493621" cy="410825"/>
            </a:xfrm>
            <a:prstGeom prst="rect">
              <a:avLst/>
            </a:prstGeom>
            <a:noFill/>
          </p:spPr>
          <p:txBody>
            <a:bodyPr wrap="non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err="1" smtClean="0">
                  <a:ln>
                    <a:noFill/>
                  </a:ln>
                  <a:solidFill>
                    <a:srgbClr val="000000"/>
                  </a:solidFill>
                  <a:effectLst/>
                  <a:uLnTx/>
                  <a:uFillTx/>
                  <a:latin typeface="Calibri"/>
                  <a:ea typeface="Times New Roman"/>
                  <a:cs typeface="Calibri"/>
                </a:rPr>
                <a:t>R</a:t>
              </a:r>
              <a:r>
                <a:rPr kumimoji="0" lang="en-GB" sz="2000" b="0" i="0" u="none" strike="noStrike" kern="0" cap="none" spc="0" normalizeH="0" baseline="-25000" noProof="0" dirty="0" err="1" smtClean="0">
                  <a:ln>
                    <a:noFill/>
                  </a:ln>
                  <a:solidFill>
                    <a:srgbClr val="000000"/>
                  </a:solidFill>
                  <a:effectLst/>
                  <a:uLnTx/>
                  <a:uFillTx/>
                  <a:latin typeface="Calibri"/>
                  <a:ea typeface="Times New Roman"/>
                  <a:cs typeface="Calibri"/>
                </a:rPr>
                <a:t>min</a:t>
              </a:r>
              <a:endParaRPr kumimoji="0" lang="en-GB" sz="2400" b="0" i="0" u="none" strike="noStrike" kern="0" cap="none" spc="0" normalizeH="0" baseline="0" noProof="0" dirty="0" smtClean="0">
                <a:ln>
                  <a:noFill/>
                </a:ln>
                <a:solidFill>
                  <a:prstClr val="black"/>
                </a:solidFill>
                <a:effectLst/>
                <a:uLnTx/>
                <a:uFillTx/>
                <a:latin typeface="Times New Roman"/>
                <a:ea typeface="Times New Roman"/>
              </a:endParaRPr>
            </a:p>
          </p:txBody>
        </p:sp>
      </p:grpSp>
      <p:grpSp>
        <p:nvGrpSpPr>
          <p:cNvPr id="209" name="Group 208"/>
          <p:cNvGrpSpPr/>
          <p:nvPr/>
        </p:nvGrpSpPr>
        <p:grpSpPr>
          <a:xfrm>
            <a:off x="6499730" y="25160191"/>
            <a:ext cx="8323508" cy="4488095"/>
            <a:chOff x="-36512" y="764704"/>
            <a:chExt cx="9303780" cy="5016665"/>
          </a:xfrm>
        </p:grpSpPr>
        <p:sp>
          <p:nvSpPr>
            <p:cNvPr id="210" name="Rectangle 209"/>
            <p:cNvSpPr/>
            <p:nvPr/>
          </p:nvSpPr>
          <p:spPr>
            <a:xfrm>
              <a:off x="-36512" y="764704"/>
              <a:ext cx="9303780" cy="5016665"/>
            </a:xfrm>
            <a:prstGeom prst="rect">
              <a:avLst/>
            </a:pr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211" name="Picture 210" descr="tungsten ymin.jpg"/>
            <p:cNvPicPr>
              <a:picLocks noChangeAspect="1"/>
            </p:cNvPicPr>
            <p:nvPr/>
          </p:nvPicPr>
          <p:blipFill rotWithShape="1">
            <a:blip r:embed="rId16">
              <a:extLst>
                <a:ext uri="{28A0092B-C50C-407E-A947-70E740481C1C}">
                  <a14:useLocalDpi xmlns:a14="http://schemas.microsoft.com/office/drawing/2010/main" val="0"/>
                </a:ext>
              </a:extLst>
            </a:blip>
            <a:srcRect t="18134" b="12393"/>
            <a:stretch/>
          </p:blipFill>
          <p:spPr>
            <a:xfrm>
              <a:off x="-21764" y="1196753"/>
              <a:ext cx="9289032" cy="4584616"/>
            </a:xfrm>
            <a:prstGeom prst="rect">
              <a:avLst/>
            </a:prstGeom>
          </p:spPr>
        </p:pic>
        <p:sp>
          <p:nvSpPr>
            <p:cNvPr id="212" name="TextBox 211"/>
            <p:cNvSpPr txBox="1"/>
            <p:nvPr/>
          </p:nvSpPr>
          <p:spPr>
            <a:xfrm>
              <a:off x="611560" y="764704"/>
              <a:ext cx="4004494" cy="432048"/>
            </a:xfrm>
            <a:prstGeom prst="rect">
              <a:avLst/>
            </a:prstGeom>
            <a:solidFill>
              <a:sysClr val="window" lastClr="FFFFFF"/>
            </a:solidFill>
          </p:spPr>
          <p:txBody>
            <a:bodyPr wrap="none" rtlCol="0" anchor="b">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black"/>
                  </a:solidFill>
                  <a:effectLst/>
                  <a:uLnTx/>
                  <a:uFillTx/>
                  <a:latin typeface="Calibri"/>
                </a:rPr>
                <a:t>High-momentum particles</a:t>
              </a:r>
            </a:p>
          </p:txBody>
        </p:sp>
        <p:sp>
          <p:nvSpPr>
            <p:cNvPr id="213" name="TextBox 212"/>
            <p:cNvSpPr txBox="1"/>
            <p:nvPr/>
          </p:nvSpPr>
          <p:spPr>
            <a:xfrm>
              <a:off x="5248026" y="764704"/>
              <a:ext cx="4004494" cy="432048"/>
            </a:xfrm>
            <a:prstGeom prst="rect">
              <a:avLst/>
            </a:prstGeom>
            <a:solidFill>
              <a:sysClr val="window" lastClr="FFFFFF"/>
            </a:solidFill>
          </p:spPr>
          <p:txBody>
            <a:bodyPr wrap="none" rtlCol="0" anchor="b">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black"/>
                  </a:solidFill>
                  <a:effectLst/>
                  <a:uLnTx/>
                  <a:uFillTx/>
                  <a:latin typeface="Calibri"/>
                </a:rPr>
                <a:t>Low-momentum particles</a:t>
              </a:r>
            </a:p>
          </p:txBody>
        </p:sp>
      </p:grpSp>
      <p:grpSp>
        <p:nvGrpSpPr>
          <p:cNvPr id="214" name="Group 213"/>
          <p:cNvGrpSpPr/>
          <p:nvPr/>
        </p:nvGrpSpPr>
        <p:grpSpPr>
          <a:xfrm>
            <a:off x="6656844" y="31238458"/>
            <a:ext cx="8180042" cy="4010568"/>
            <a:chOff x="-108520" y="908720"/>
            <a:chExt cx="9306659" cy="4562933"/>
          </a:xfrm>
        </p:grpSpPr>
        <p:sp>
          <p:nvSpPr>
            <p:cNvPr id="215" name="Rectangle 214"/>
            <p:cNvSpPr/>
            <p:nvPr/>
          </p:nvSpPr>
          <p:spPr>
            <a:xfrm>
              <a:off x="-108520" y="908720"/>
              <a:ext cx="9306659" cy="4562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4800"/>
            </a:p>
          </p:txBody>
        </p:sp>
        <p:pic>
          <p:nvPicPr>
            <p:cNvPr id="216" name="Picture 215" descr="aluminium ymin.jpg"/>
            <p:cNvPicPr>
              <a:picLocks noChangeAspect="1"/>
            </p:cNvPicPr>
            <p:nvPr/>
          </p:nvPicPr>
          <p:blipFill rotWithShape="1">
            <a:blip r:embed="rId17">
              <a:extLst>
                <a:ext uri="{28A0092B-C50C-407E-A947-70E740481C1C}">
                  <a14:useLocalDpi xmlns:a14="http://schemas.microsoft.com/office/drawing/2010/main" val="0"/>
                </a:ext>
              </a:extLst>
            </a:blip>
            <a:srcRect t="25784" b="4137"/>
            <a:stretch/>
          </p:blipFill>
          <p:spPr>
            <a:xfrm>
              <a:off x="0" y="1504335"/>
              <a:ext cx="9198139" cy="3967318"/>
            </a:xfrm>
            <a:prstGeom prst="rect">
              <a:avLst/>
            </a:prstGeom>
          </p:spPr>
        </p:pic>
        <p:sp>
          <p:nvSpPr>
            <p:cNvPr id="217" name="TextBox 216"/>
            <p:cNvSpPr txBox="1"/>
            <p:nvPr/>
          </p:nvSpPr>
          <p:spPr>
            <a:xfrm>
              <a:off x="539552" y="908720"/>
              <a:ext cx="4004494" cy="432048"/>
            </a:xfrm>
            <a:prstGeom prst="rect">
              <a:avLst/>
            </a:prstGeom>
            <a:solidFill>
              <a:schemeClr val="bg1"/>
            </a:solidFill>
          </p:spPr>
          <p:txBody>
            <a:bodyPr wrap="none" rtlCol="0" anchor="b">
              <a:noAutofit/>
            </a:bodyPr>
            <a:lstStyle/>
            <a:p>
              <a:r>
                <a:rPr lang="en-GB" sz="2000" dirty="0" smtClean="0"/>
                <a:t>High-momentum particles</a:t>
              </a:r>
              <a:endParaRPr lang="en-GB" sz="2000" dirty="0"/>
            </a:p>
          </p:txBody>
        </p:sp>
        <p:sp>
          <p:nvSpPr>
            <p:cNvPr id="218" name="TextBox 217"/>
            <p:cNvSpPr txBox="1"/>
            <p:nvPr/>
          </p:nvSpPr>
          <p:spPr>
            <a:xfrm>
              <a:off x="5176018" y="908720"/>
              <a:ext cx="4004494" cy="432048"/>
            </a:xfrm>
            <a:prstGeom prst="rect">
              <a:avLst/>
            </a:prstGeom>
            <a:solidFill>
              <a:schemeClr val="bg1"/>
            </a:solidFill>
          </p:spPr>
          <p:txBody>
            <a:bodyPr wrap="none" rtlCol="0" anchor="b">
              <a:noAutofit/>
            </a:bodyPr>
            <a:lstStyle/>
            <a:p>
              <a:r>
                <a:rPr lang="en-GB" sz="2000" dirty="0" smtClean="0"/>
                <a:t>Low-momentum particles</a:t>
              </a:r>
              <a:endParaRPr lang="en-GB" sz="2000" dirty="0"/>
            </a:p>
          </p:txBody>
        </p:sp>
      </p:grpSp>
      <p:sp>
        <p:nvSpPr>
          <p:cNvPr id="219" name="Rectangle 476"/>
          <p:cNvSpPr>
            <a:spLocks noChangeArrowheads="1"/>
          </p:cNvSpPr>
          <p:nvPr/>
        </p:nvSpPr>
        <p:spPr bwMode="auto">
          <a:xfrm>
            <a:off x="1334149" y="23111168"/>
            <a:ext cx="437613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99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a:solidFill>
                  <a:schemeClr val="accent1"/>
                </a:solidFill>
              </a:rPr>
              <a:t>Dispersion of </a:t>
            </a:r>
            <a:r>
              <a:rPr lang="en-GB" sz="2400" dirty="0" smtClean="0">
                <a:solidFill>
                  <a:schemeClr val="accent1"/>
                </a:solidFill>
              </a:rPr>
              <a:t>negatively charged </a:t>
            </a:r>
            <a:r>
              <a:rPr lang="en-GB" sz="2400" dirty="0">
                <a:solidFill>
                  <a:schemeClr val="accent1"/>
                </a:solidFill>
              </a:rPr>
              <a:t>muons after the muon torus with the default dipole field of </a:t>
            </a:r>
            <a:r>
              <a:rPr lang="en-GB" sz="2400" dirty="0" smtClean="0">
                <a:solidFill>
                  <a:schemeClr val="accent1"/>
                </a:solidFill>
              </a:rPr>
              <a:t>0.018T.</a:t>
            </a:r>
            <a:endParaRPr lang="en-GB" sz="2400" dirty="0">
              <a:solidFill>
                <a:schemeClr val="accent1"/>
              </a:solidFill>
            </a:endParaRPr>
          </a:p>
        </p:txBody>
      </p:sp>
      <p:sp>
        <p:nvSpPr>
          <p:cNvPr id="220" name="Rectangle 476"/>
          <p:cNvSpPr>
            <a:spLocks noChangeArrowheads="1"/>
          </p:cNvSpPr>
          <p:nvPr/>
        </p:nvSpPr>
        <p:spPr bwMode="auto">
          <a:xfrm>
            <a:off x="6996620" y="23910143"/>
            <a:ext cx="709869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99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a:solidFill>
                  <a:schemeClr val="accent1"/>
                </a:solidFill>
              </a:rPr>
              <a:t>Momentum of muons, pions and electrons just before the collimator (i.e. after the muon torus</a:t>
            </a:r>
            <a:r>
              <a:rPr lang="en-GB" sz="2400" dirty="0" smtClean="0">
                <a:solidFill>
                  <a:schemeClr val="accent1"/>
                </a:solidFill>
              </a:rPr>
              <a:t>).</a:t>
            </a:r>
            <a:endParaRPr lang="en-GB" sz="2400" dirty="0">
              <a:solidFill>
                <a:schemeClr val="accent1"/>
              </a:solidFill>
            </a:endParaRPr>
          </a:p>
        </p:txBody>
      </p:sp>
      <p:sp>
        <p:nvSpPr>
          <p:cNvPr id="221" name="Rectangle 476"/>
          <p:cNvSpPr>
            <a:spLocks noChangeArrowheads="1"/>
          </p:cNvSpPr>
          <p:nvPr/>
        </p:nvSpPr>
        <p:spPr bwMode="auto">
          <a:xfrm>
            <a:off x="1513938" y="29315391"/>
            <a:ext cx="43761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99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a:solidFill>
                  <a:schemeClr val="accent1"/>
                </a:solidFill>
              </a:rPr>
              <a:t>Schematic diagram of the COMET beam </a:t>
            </a:r>
            <a:r>
              <a:rPr lang="en-GB" sz="2400" dirty="0" smtClean="0">
                <a:solidFill>
                  <a:schemeClr val="accent1"/>
                </a:solidFill>
              </a:rPr>
              <a:t>collimator.</a:t>
            </a:r>
            <a:endParaRPr lang="en-GB" sz="2400" dirty="0">
              <a:solidFill>
                <a:schemeClr val="accent1"/>
              </a:solidFill>
            </a:endParaRPr>
          </a:p>
        </p:txBody>
      </p:sp>
      <p:sp>
        <p:nvSpPr>
          <p:cNvPr id="222" name="Rectangle 476"/>
          <p:cNvSpPr>
            <a:spLocks noChangeArrowheads="1"/>
          </p:cNvSpPr>
          <p:nvPr/>
        </p:nvSpPr>
        <p:spPr bwMode="auto">
          <a:xfrm>
            <a:off x="6680038" y="29620672"/>
            <a:ext cx="788467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99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a:solidFill>
                  <a:schemeClr val="accent1"/>
                </a:solidFill>
              </a:rPr>
              <a:t>Percentage of high-momentum (left) and low-momentum (right) particles that are absorbed by the tungsten collimator for different values of </a:t>
            </a:r>
            <a:r>
              <a:rPr lang="en-GB" sz="2400" dirty="0" err="1" smtClean="0">
                <a:solidFill>
                  <a:schemeClr val="accent1"/>
                </a:solidFill>
              </a:rPr>
              <a:t>Y</a:t>
            </a:r>
            <a:r>
              <a:rPr lang="en-GB" sz="2400" baseline="-25000" dirty="0" err="1" smtClean="0">
                <a:solidFill>
                  <a:schemeClr val="accent1"/>
                </a:solidFill>
              </a:rPr>
              <a:t>min</a:t>
            </a:r>
            <a:r>
              <a:rPr lang="en-GB" sz="2400" dirty="0" smtClean="0">
                <a:solidFill>
                  <a:schemeClr val="accent1"/>
                </a:solidFill>
              </a:rPr>
              <a:t>. (Including the production of secondary electrons.)</a:t>
            </a:r>
            <a:endParaRPr lang="en-GB" sz="2400" dirty="0">
              <a:solidFill>
                <a:schemeClr val="accent1"/>
              </a:solidFill>
            </a:endParaRPr>
          </a:p>
        </p:txBody>
      </p:sp>
      <p:sp>
        <p:nvSpPr>
          <p:cNvPr id="223" name="Rectangle 476"/>
          <p:cNvSpPr>
            <a:spLocks noChangeArrowheads="1"/>
          </p:cNvSpPr>
          <p:nvPr/>
        </p:nvSpPr>
        <p:spPr bwMode="auto">
          <a:xfrm>
            <a:off x="1253664" y="35118837"/>
            <a:ext cx="437613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99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a:solidFill>
                  <a:schemeClr val="accent1"/>
                </a:solidFill>
              </a:rPr>
              <a:t>Momentum of muons after the tungsten collimator </a:t>
            </a:r>
            <a:r>
              <a:rPr lang="en-GB" sz="2400" dirty="0" smtClean="0">
                <a:solidFill>
                  <a:schemeClr val="accent1"/>
                </a:solidFill>
              </a:rPr>
              <a:t>for </a:t>
            </a:r>
            <a:r>
              <a:rPr lang="en-GB" sz="2400" dirty="0">
                <a:solidFill>
                  <a:schemeClr val="accent1"/>
                </a:solidFill>
              </a:rPr>
              <a:t>different values of </a:t>
            </a:r>
            <a:r>
              <a:rPr lang="en-GB" sz="2400" dirty="0" err="1" smtClean="0">
                <a:solidFill>
                  <a:schemeClr val="accent1"/>
                </a:solidFill>
              </a:rPr>
              <a:t>Y</a:t>
            </a:r>
            <a:r>
              <a:rPr lang="en-GB" sz="2400" baseline="-25000" dirty="0" err="1" smtClean="0">
                <a:solidFill>
                  <a:schemeClr val="accent1"/>
                </a:solidFill>
              </a:rPr>
              <a:t>min</a:t>
            </a:r>
            <a:r>
              <a:rPr lang="en-GB" sz="2400" dirty="0" smtClean="0">
                <a:solidFill>
                  <a:schemeClr val="accent1"/>
                </a:solidFill>
              </a:rPr>
              <a:t>.</a:t>
            </a:r>
            <a:endParaRPr lang="en-GB" sz="2400" dirty="0">
              <a:solidFill>
                <a:schemeClr val="accent1"/>
              </a:solidFill>
            </a:endParaRPr>
          </a:p>
        </p:txBody>
      </p:sp>
      <p:sp>
        <p:nvSpPr>
          <p:cNvPr id="225" name="Rectangle 476"/>
          <p:cNvSpPr>
            <a:spLocks noChangeArrowheads="1"/>
          </p:cNvSpPr>
          <p:nvPr/>
        </p:nvSpPr>
        <p:spPr bwMode="auto">
          <a:xfrm>
            <a:off x="6723750" y="35273089"/>
            <a:ext cx="796227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99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a:solidFill>
                  <a:schemeClr val="accent1"/>
                </a:solidFill>
              </a:rPr>
              <a:t>Percentage of high-momentum (left) and low-momentum (right) particles that are absorbed by the </a:t>
            </a:r>
            <a:r>
              <a:rPr lang="en-GB" sz="2400" dirty="0" smtClean="0">
                <a:solidFill>
                  <a:schemeClr val="accent1"/>
                </a:solidFill>
              </a:rPr>
              <a:t>aluminium collimator </a:t>
            </a:r>
            <a:r>
              <a:rPr lang="en-GB" sz="2400" dirty="0">
                <a:solidFill>
                  <a:schemeClr val="accent1"/>
                </a:solidFill>
              </a:rPr>
              <a:t>for different values of </a:t>
            </a:r>
            <a:r>
              <a:rPr lang="en-GB" sz="2400" dirty="0" err="1" smtClean="0">
                <a:solidFill>
                  <a:schemeClr val="accent1"/>
                </a:solidFill>
              </a:rPr>
              <a:t>Y</a:t>
            </a:r>
            <a:r>
              <a:rPr lang="en-GB" sz="2400" baseline="-25000" dirty="0" err="1" smtClean="0">
                <a:solidFill>
                  <a:schemeClr val="accent1"/>
                </a:solidFill>
              </a:rPr>
              <a:t>min</a:t>
            </a:r>
            <a:r>
              <a:rPr lang="en-GB" sz="2400" dirty="0" smtClean="0">
                <a:solidFill>
                  <a:schemeClr val="accent1"/>
                </a:solidFill>
              </a:rPr>
              <a:t>.</a:t>
            </a:r>
            <a:r>
              <a:rPr lang="en-GB" sz="2400" dirty="0">
                <a:solidFill>
                  <a:schemeClr val="accent1"/>
                </a:solidFill>
              </a:rPr>
              <a:t> (Including the production of secondary electrons.)</a:t>
            </a:r>
          </a:p>
        </p:txBody>
      </p:sp>
      <p:sp>
        <p:nvSpPr>
          <p:cNvPr id="226" name="Rectangle 476"/>
          <p:cNvSpPr>
            <a:spLocks noChangeArrowheads="1"/>
          </p:cNvSpPr>
          <p:nvPr/>
        </p:nvSpPr>
        <p:spPr bwMode="auto">
          <a:xfrm>
            <a:off x="22663860" y="22886152"/>
            <a:ext cx="58521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99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a:solidFill>
                  <a:schemeClr val="accent1"/>
                </a:solidFill>
              </a:rPr>
              <a:t>Dipole field applied to muon torus section.</a:t>
            </a:r>
          </a:p>
        </p:txBody>
      </p:sp>
      <p:sp>
        <p:nvSpPr>
          <p:cNvPr id="227" name="Rectangle 476"/>
          <p:cNvSpPr>
            <a:spLocks noChangeArrowheads="1"/>
          </p:cNvSpPr>
          <p:nvPr/>
        </p:nvSpPr>
        <p:spPr bwMode="auto">
          <a:xfrm>
            <a:off x="16603379" y="29474757"/>
            <a:ext cx="116584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99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a:solidFill>
                  <a:schemeClr val="accent1"/>
                </a:solidFill>
              </a:rPr>
              <a:t>Momentum distribution of negative pions and muons and positively charged muons at the end of the muon torus for different dipole fields.</a:t>
            </a:r>
          </a:p>
        </p:txBody>
      </p:sp>
      <p:sp>
        <p:nvSpPr>
          <p:cNvPr id="228" name="Rectangle 476"/>
          <p:cNvSpPr>
            <a:spLocks noChangeArrowheads="1"/>
          </p:cNvSpPr>
          <p:nvPr/>
        </p:nvSpPr>
        <p:spPr bwMode="auto">
          <a:xfrm>
            <a:off x="16603379" y="35786584"/>
            <a:ext cx="114377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99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smtClean="0">
                <a:solidFill>
                  <a:schemeClr val="accent1"/>
                </a:solidFill>
              </a:rPr>
              <a:t>Numbers </a:t>
            </a:r>
            <a:r>
              <a:rPr lang="en-GB" sz="2400" dirty="0">
                <a:solidFill>
                  <a:schemeClr val="accent1"/>
                </a:solidFill>
              </a:rPr>
              <a:t>of high-momentum negatively charged (left) and positively charged (right) particles at the end of the muon torus as a function of dipole field.</a:t>
            </a:r>
          </a:p>
        </p:txBody>
      </p:sp>
      <p:grpSp>
        <p:nvGrpSpPr>
          <p:cNvPr id="188" name="Group 187"/>
          <p:cNvGrpSpPr/>
          <p:nvPr/>
        </p:nvGrpSpPr>
        <p:grpSpPr>
          <a:xfrm>
            <a:off x="880760" y="31428331"/>
            <a:ext cx="5883795" cy="3676079"/>
            <a:chOff x="22561" y="466409"/>
            <a:chExt cx="9121439" cy="5698898"/>
          </a:xfrm>
        </p:grpSpPr>
        <p:grpSp>
          <p:nvGrpSpPr>
            <p:cNvPr id="189" name="Group 188"/>
            <p:cNvGrpSpPr/>
            <p:nvPr/>
          </p:nvGrpSpPr>
          <p:grpSpPr>
            <a:xfrm>
              <a:off x="22561" y="466409"/>
              <a:ext cx="9121439" cy="5698898"/>
              <a:chOff x="22561" y="466409"/>
              <a:chExt cx="9121439" cy="5698895"/>
            </a:xfrm>
          </p:grpSpPr>
          <p:pic>
            <p:nvPicPr>
              <p:cNvPr id="191" name="Picture 190" descr="muon momentum at blt1.eps"/>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2561" y="466409"/>
                <a:ext cx="9121439" cy="5698895"/>
              </a:xfrm>
              <a:prstGeom prst="rect">
                <a:avLst/>
              </a:prstGeom>
            </p:spPr>
          </p:pic>
          <p:sp>
            <p:nvSpPr>
              <p:cNvPr id="192" name="TextBox 191"/>
              <p:cNvSpPr txBox="1"/>
              <p:nvPr/>
            </p:nvSpPr>
            <p:spPr>
              <a:xfrm>
                <a:off x="7159732" y="1053519"/>
                <a:ext cx="1870136" cy="292365"/>
              </a:xfrm>
              <a:prstGeom prst="rect">
                <a:avLst/>
              </a:prstGeom>
              <a:solidFill>
                <a:srgbClr val="FFFFFF"/>
              </a:solidFill>
              <a:ln>
                <a:solidFill>
                  <a:srgbClr val="000000"/>
                </a:solidFill>
              </a:ln>
            </p:spPr>
            <p:txBody>
              <a:bodyPr wrap="square" tIns="0" rtlCol="0">
                <a:noAutofit/>
              </a:bodyPr>
              <a:lstStyle/>
              <a:p>
                <a:pPr algn="ctr">
                  <a:spcAft>
                    <a:spcPts val="0"/>
                  </a:spcAft>
                </a:pPr>
                <a:r>
                  <a:rPr lang="en-GB" sz="1200" b="1" kern="1200">
                    <a:solidFill>
                      <a:srgbClr val="FF00FF"/>
                    </a:solidFill>
                    <a:effectLst/>
                    <a:latin typeface="Calibri"/>
                    <a:ea typeface="Times New Roman"/>
                    <a:cs typeface="Calibri"/>
                  </a:rPr>
                  <a:t>Ymin = -125</a:t>
                </a:r>
                <a:endParaRPr lang="en-GB" sz="1800">
                  <a:effectLst/>
                  <a:latin typeface="Times New Roman"/>
                  <a:ea typeface="Times New Roman"/>
                </a:endParaRPr>
              </a:p>
            </p:txBody>
          </p:sp>
          <p:sp>
            <p:nvSpPr>
              <p:cNvPr id="193" name="TextBox 192"/>
              <p:cNvSpPr txBox="1"/>
              <p:nvPr/>
            </p:nvSpPr>
            <p:spPr>
              <a:xfrm>
                <a:off x="7182533" y="2147303"/>
                <a:ext cx="1870136" cy="292365"/>
              </a:xfrm>
              <a:prstGeom prst="rect">
                <a:avLst/>
              </a:prstGeom>
              <a:solidFill>
                <a:srgbClr val="FFFFFF"/>
              </a:solidFill>
              <a:ln>
                <a:solidFill>
                  <a:srgbClr val="000000"/>
                </a:solidFill>
              </a:ln>
            </p:spPr>
            <p:txBody>
              <a:bodyPr wrap="square" tIns="0" bIns="0" rtlCol="0">
                <a:noAutofit/>
              </a:bodyPr>
              <a:lstStyle/>
              <a:p>
                <a:pPr algn="ctr">
                  <a:spcAft>
                    <a:spcPts val="0"/>
                  </a:spcAft>
                </a:pPr>
                <a:r>
                  <a:rPr lang="en-GB" sz="1200" b="1" kern="1200" dirty="0" err="1">
                    <a:solidFill>
                      <a:srgbClr val="3366FF"/>
                    </a:solidFill>
                    <a:effectLst/>
                    <a:latin typeface="Calibri"/>
                    <a:ea typeface="Times New Roman"/>
                    <a:cs typeface="Calibri"/>
                  </a:rPr>
                  <a:t>Ymin</a:t>
                </a:r>
                <a:r>
                  <a:rPr lang="en-GB" sz="1200" b="1" kern="1200" dirty="0">
                    <a:solidFill>
                      <a:srgbClr val="3366FF"/>
                    </a:solidFill>
                    <a:effectLst/>
                    <a:latin typeface="Calibri"/>
                    <a:ea typeface="Times New Roman"/>
                    <a:cs typeface="Calibri"/>
                  </a:rPr>
                  <a:t> = -100</a:t>
                </a:r>
                <a:endParaRPr lang="en-GB" sz="1800" dirty="0">
                  <a:effectLst/>
                  <a:latin typeface="Times New Roman"/>
                  <a:ea typeface="Times New Roman"/>
                </a:endParaRPr>
              </a:p>
            </p:txBody>
          </p:sp>
          <p:sp>
            <p:nvSpPr>
              <p:cNvPr id="194" name="TextBox 193"/>
              <p:cNvSpPr txBox="1"/>
              <p:nvPr/>
            </p:nvSpPr>
            <p:spPr>
              <a:xfrm>
                <a:off x="7182533" y="3203225"/>
                <a:ext cx="1870136" cy="292365"/>
              </a:xfrm>
              <a:prstGeom prst="rect">
                <a:avLst/>
              </a:prstGeom>
              <a:solidFill>
                <a:srgbClr val="FFFFFF"/>
              </a:solidFill>
              <a:ln>
                <a:solidFill>
                  <a:srgbClr val="000000"/>
                </a:solidFill>
              </a:ln>
            </p:spPr>
            <p:txBody>
              <a:bodyPr wrap="square" tIns="0" bIns="0" rtlCol="0">
                <a:noAutofit/>
              </a:bodyPr>
              <a:lstStyle/>
              <a:p>
                <a:pPr algn="ctr">
                  <a:spcAft>
                    <a:spcPts val="0"/>
                  </a:spcAft>
                </a:pPr>
                <a:r>
                  <a:rPr lang="en-GB" sz="1200" b="1" kern="1200">
                    <a:solidFill>
                      <a:srgbClr val="00FF00"/>
                    </a:solidFill>
                    <a:effectLst/>
                    <a:latin typeface="Calibri"/>
                    <a:ea typeface="Times New Roman"/>
                    <a:cs typeface="Calibri"/>
                  </a:rPr>
                  <a:t>Ymin = -75</a:t>
                </a:r>
                <a:endParaRPr lang="en-GB" sz="1800">
                  <a:effectLst/>
                  <a:latin typeface="Times New Roman"/>
                  <a:ea typeface="Times New Roman"/>
                </a:endParaRPr>
              </a:p>
            </p:txBody>
          </p:sp>
          <p:sp>
            <p:nvSpPr>
              <p:cNvPr id="195" name="TextBox 194"/>
              <p:cNvSpPr txBox="1"/>
              <p:nvPr/>
            </p:nvSpPr>
            <p:spPr>
              <a:xfrm>
                <a:off x="7159732" y="4254940"/>
                <a:ext cx="1870136" cy="292365"/>
              </a:xfrm>
              <a:prstGeom prst="rect">
                <a:avLst/>
              </a:prstGeom>
              <a:solidFill>
                <a:srgbClr val="FFFFFF"/>
              </a:solidFill>
              <a:ln>
                <a:solidFill>
                  <a:srgbClr val="000000"/>
                </a:solidFill>
              </a:ln>
            </p:spPr>
            <p:txBody>
              <a:bodyPr wrap="square" tIns="0" bIns="0" rtlCol="0">
                <a:noAutofit/>
              </a:bodyPr>
              <a:lstStyle/>
              <a:p>
                <a:pPr algn="ctr">
                  <a:spcAft>
                    <a:spcPts val="0"/>
                  </a:spcAft>
                </a:pPr>
                <a:r>
                  <a:rPr lang="en-GB" sz="1200" b="1" kern="1200">
                    <a:solidFill>
                      <a:srgbClr val="FF0000"/>
                    </a:solidFill>
                    <a:effectLst/>
                    <a:latin typeface="Calibri"/>
                    <a:ea typeface="Times New Roman"/>
                    <a:cs typeface="Calibri"/>
                  </a:rPr>
                  <a:t>Ymin = -50</a:t>
                </a:r>
                <a:endParaRPr lang="en-GB" sz="1800">
                  <a:effectLst/>
                  <a:latin typeface="Times New Roman"/>
                  <a:ea typeface="Times New Roman"/>
                </a:endParaRPr>
              </a:p>
            </p:txBody>
          </p:sp>
        </p:grpSp>
        <p:sp>
          <p:nvSpPr>
            <p:cNvPr id="190" name="Rectangle 189"/>
            <p:cNvSpPr/>
            <p:nvPr/>
          </p:nvSpPr>
          <p:spPr>
            <a:xfrm>
              <a:off x="395537" y="466409"/>
              <a:ext cx="8280921" cy="370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173538" rtl="0" eaLnBrk="1" fontAlgn="base" latinLnBrk="0" hangingPunct="1">
          <a:lnSpc>
            <a:spcPct val="100000"/>
          </a:lnSpc>
          <a:spcBef>
            <a:spcPct val="0"/>
          </a:spcBef>
          <a:spcAft>
            <a:spcPct val="0"/>
          </a:spcAft>
          <a:buClrTx/>
          <a:buSzTx/>
          <a:buFontTx/>
          <a:buNone/>
          <a:tabLst/>
          <a:defRPr kumimoji="0" lang="en-GB" sz="55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173538" rtl="0" eaLnBrk="1" fontAlgn="base" latinLnBrk="0" hangingPunct="1">
          <a:lnSpc>
            <a:spcPct val="100000"/>
          </a:lnSpc>
          <a:spcBef>
            <a:spcPct val="0"/>
          </a:spcBef>
          <a:spcAft>
            <a:spcPct val="0"/>
          </a:spcAft>
          <a:buClrTx/>
          <a:buSzTx/>
          <a:buFontTx/>
          <a:buNone/>
          <a:tabLst/>
          <a:defRPr kumimoji="0" lang="en-GB" sz="55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15012</TotalTime>
  <Words>783</Words>
  <Application>Microsoft Office PowerPoint</Application>
  <PresentationFormat>Custom</PresentationFormat>
  <Paragraphs>106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Custom Design</vt:lpstr>
      <vt:lpstr>PowerPoint Presentation</vt:lpstr>
    </vt:vector>
  </TitlesOfParts>
  <Company>ak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ak2</dc:creator>
  <cp:lastModifiedBy>fetsuser</cp:lastModifiedBy>
  <cp:revision>141</cp:revision>
  <cp:lastPrinted>2013-05-07T12:30:01Z</cp:lastPrinted>
  <dcterms:created xsi:type="dcterms:W3CDTF">2004-12-08T12:17:55Z</dcterms:created>
  <dcterms:modified xsi:type="dcterms:W3CDTF">2013-05-07T12:45:22Z</dcterms:modified>
</cp:coreProperties>
</file>