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Lst>
  <p:sldSz cx="30279975" cy="42808525"/>
  <p:notesSz cx="7099300" cy="10234613"/>
  <p:defaultTextStyle>
    <a:defPPr>
      <a:defRPr lang="en-GB"/>
    </a:defPPr>
    <a:lvl1pPr algn="l" rtl="0" fontAlgn="base">
      <a:spcBef>
        <a:spcPct val="0"/>
      </a:spcBef>
      <a:spcAft>
        <a:spcPct val="0"/>
      </a:spcAft>
      <a:defRPr sz="5500" kern="1200">
        <a:solidFill>
          <a:schemeClr val="tx1"/>
        </a:solidFill>
        <a:latin typeface="Arial" pitchFamily="34" charset="0"/>
        <a:ea typeface="+mn-ea"/>
        <a:cs typeface="+mn-cs"/>
      </a:defRPr>
    </a:lvl1pPr>
    <a:lvl2pPr marL="457200" algn="l" rtl="0" fontAlgn="base">
      <a:spcBef>
        <a:spcPct val="0"/>
      </a:spcBef>
      <a:spcAft>
        <a:spcPct val="0"/>
      </a:spcAft>
      <a:defRPr sz="5500" kern="1200">
        <a:solidFill>
          <a:schemeClr val="tx1"/>
        </a:solidFill>
        <a:latin typeface="Arial" pitchFamily="34" charset="0"/>
        <a:ea typeface="+mn-ea"/>
        <a:cs typeface="+mn-cs"/>
      </a:defRPr>
    </a:lvl2pPr>
    <a:lvl3pPr marL="914400" algn="l" rtl="0" fontAlgn="base">
      <a:spcBef>
        <a:spcPct val="0"/>
      </a:spcBef>
      <a:spcAft>
        <a:spcPct val="0"/>
      </a:spcAft>
      <a:defRPr sz="5500" kern="1200">
        <a:solidFill>
          <a:schemeClr val="tx1"/>
        </a:solidFill>
        <a:latin typeface="Arial" pitchFamily="34" charset="0"/>
        <a:ea typeface="+mn-ea"/>
        <a:cs typeface="+mn-cs"/>
      </a:defRPr>
    </a:lvl3pPr>
    <a:lvl4pPr marL="1371600" algn="l" rtl="0" fontAlgn="base">
      <a:spcBef>
        <a:spcPct val="0"/>
      </a:spcBef>
      <a:spcAft>
        <a:spcPct val="0"/>
      </a:spcAft>
      <a:defRPr sz="5500" kern="1200">
        <a:solidFill>
          <a:schemeClr val="tx1"/>
        </a:solidFill>
        <a:latin typeface="Arial" pitchFamily="34" charset="0"/>
        <a:ea typeface="+mn-ea"/>
        <a:cs typeface="+mn-cs"/>
      </a:defRPr>
    </a:lvl4pPr>
    <a:lvl5pPr marL="1828800" algn="l" rtl="0" fontAlgn="base">
      <a:spcBef>
        <a:spcPct val="0"/>
      </a:spcBef>
      <a:spcAft>
        <a:spcPct val="0"/>
      </a:spcAft>
      <a:defRPr sz="5500" kern="1200">
        <a:solidFill>
          <a:schemeClr val="tx1"/>
        </a:solidFill>
        <a:latin typeface="Arial" pitchFamily="34" charset="0"/>
        <a:ea typeface="+mn-ea"/>
        <a:cs typeface="+mn-cs"/>
      </a:defRPr>
    </a:lvl5pPr>
    <a:lvl6pPr marL="2286000" algn="l" defTabSz="914400" rtl="0" eaLnBrk="1" latinLnBrk="0" hangingPunct="1">
      <a:defRPr sz="5500" kern="1200">
        <a:solidFill>
          <a:schemeClr val="tx1"/>
        </a:solidFill>
        <a:latin typeface="Arial" pitchFamily="34" charset="0"/>
        <a:ea typeface="+mn-ea"/>
        <a:cs typeface="+mn-cs"/>
      </a:defRPr>
    </a:lvl6pPr>
    <a:lvl7pPr marL="2743200" algn="l" defTabSz="914400" rtl="0" eaLnBrk="1" latinLnBrk="0" hangingPunct="1">
      <a:defRPr sz="5500" kern="1200">
        <a:solidFill>
          <a:schemeClr val="tx1"/>
        </a:solidFill>
        <a:latin typeface="Arial" pitchFamily="34" charset="0"/>
        <a:ea typeface="+mn-ea"/>
        <a:cs typeface="+mn-cs"/>
      </a:defRPr>
    </a:lvl7pPr>
    <a:lvl8pPr marL="3200400" algn="l" defTabSz="914400" rtl="0" eaLnBrk="1" latinLnBrk="0" hangingPunct="1">
      <a:defRPr sz="5500" kern="1200">
        <a:solidFill>
          <a:schemeClr val="tx1"/>
        </a:solidFill>
        <a:latin typeface="Arial" pitchFamily="34" charset="0"/>
        <a:ea typeface="+mn-ea"/>
        <a:cs typeface="+mn-cs"/>
      </a:defRPr>
    </a:lvl8pPr>
    <a:lvl9pPr marL="3657600" algn="l" defTabSz="914400" rtl="0" eaLnBrk="1" latinLnBrk="0" hangingPunct="1">
      <a:defRPr sz="55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3F"/>
    <a:srgbClr val="339966"/>
    <a:srgbClr val="339933"/>
    <a:srgbClr val="409298"/>
    <a:srgbClr val="000099"/>
    <a:srgbClr val="2E2E8A"/>
    <a:srgbClr val="313193"/>
    <a:srgbClr val="2D2D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581" autoAdjust="0"/>
  </p:normalViewPr>
  <p:slideViewPr>
    <p:cSldViewPr snapToGrid="0" showGuides="1">
      <p:cViewPr>
        <p:scale>
          <a:sx n="40" d="100"/>
          <a:sy n="40" d="100"/>
        </p:scale>
        <p:origin x="-132" y="-72"/>
      </p:cViewPr>
      <p:guideLst>
        <p:guide orient="horz" pos="23447"/>
        <p:guide orient="horz" pos="26704"/>
        <p:guide/>
      </p:guideLst>
    </p:cSldViewPr>
  </p:slideViewPr>
  <p:outlineViewPr>
    <p:cViewPr>
      <p:scale>
        <a:sx n="33" d="100"/>
        <a:sy n="33" d="100"/>
      </p:scale>
      <p:origin x="0" y="0"/>
    </p:cViewPr>
  </p:outlineViewPr>
  <p:notesTextViewPr>
    <p:cViewPr>
      <p:scale>
        <a:sx n="100" d="100"/>
        <a:sy n="100" d="100"/>
      </p:scale>
      <p:origin x="0" y="0"/>
    </p:cViewPr>
  </p:notesTextViewPr>
  <p:gridSpacing cx="72010" cy="7201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493" y="17036337"/>
            <a:ext cx="25738989" cy="5438476"/>
          </a:xfrm>
        </p:spPr>
        <p:txBody>
          <a:bodyPr/>
          <a:lstStyle/>
          <a:p>
            <a:r>
              <a:rPr lang="en-US" smtClean="0"/>
              <a:t>Click to edit Master title style</a:t>
            </a:r>
            <a:endParaRPr lang="en-GB"/>
          </a:p>
        </p:txBody>
      </p:sp>
      <p:sp>
        <p:nvSpPr>
          <p:cNvPr id="3" name="Subtitle 2"/>
          <p:cNvSpPr>
            <a:spLocks noGrp="1"/>
          </p:cNvSpPr>
          <p:nvPr>
            <p:ph type="subTitle" idx="1"/>
          </p:nvPr>
        </p:nvSpPr>
        <p:spPr>
          <a:xfrm>
            <a:off x="4542109" y="24259066"/>
            <a:ext cx="21195758" cy="109389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5" name="Footer Placeholder 4"/>
          <p:cNvSpPr>
            <a:spLocks noGrp="1"/>
          </p:cNvSpPr>
          <p:nvPr>
            <p:ph type="ftr" sz="quarter" idx="11"/>
          </p:nvPr>
        </p:nvSpPr>
        <p:spPr/>
        <p:txBody>
          <a:bodyPr/>
          <a:lstStyle>
            <a:lvl1pPr>
              <a:defRPr/>
            </a:lvl1pPr>
          </a:lstStyle>
          <a:p>
            <a:r>
              <a:rPr lang="en-GB"/>
              <a:t>Ajit Kurup</a:t>
            </a:r>
          </a:p>
        </p:txBody>
      </p:sp>
    </p:spTree>
    <p:extLst>
      <p:ext uri="{BB962C8B-B14F-4D97-AF65-F5344CB8AC3E}">
        <p14:creationId xmlns:p14="http://schemas.microsoft.com/office/powerpoint/2010/main" val="30590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5" name="Footer Placeholder 4"/>
          <p:cNvSpPr>
            <a:spLocks noGrp="1"/>
          </p:cNvSpPr>
          <p:nvPr>
            <p:ph type="ftr" sz="quarter" idx="11"/>
          </p:nvPr>
        </p:nvSpPr>
        <p:spPr/>
        <p:txBody>
          <a:bodyPr/>
          <a:lstStyle>
            <a:lvl1pPr>
              <a:defRPr/>
            </a:lvl1pPr>
          </a:lstStyle>
          <a:p>
            <a:r>
              <a:rPr lang="en-GB"/>
              <a:t>Ajit Kurup</a:t>
            </a:r>
          </a:p>
        </p:txBody>
      </p:sp>
    </p:spTree>
    <p:extLst>
      <p:ext uri="{BB962C8B-B14F-4D97-AF65-F5344CB8AC3E}">
        <p14:creationId xmlns:p14="http://schemas.microsoft.com/office/powerpoint/2010/main" val="170662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3712" y="3992684"/>
            <a:ext cx="3351814" cy="3425085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13662" y="3992684"/>
            <a:ext cx="20332252" cy="342508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5" name="Footer Placeholder 4"/>
          <p:cNvSpPr>
            <a:spLocks noGrp="1"/>
          </p:cNvSpPr>
          <p:nvPr>
            <p:ph type="ftr" sz="quarter" idx="11"/>
          </p:nvPr>
        </p:nvSpPr>
        <p:spPr/>
        <p:txBody>
          <a:bodyPr/>
          <a:lstStyle>
            <a:lvl1pPr>
              <a:defRPr/>
            </a:lvl1pPr>
          </a:lstStyle>
          <a:p>
            <a:r>
              <a:rPr lang="en-GB"/>
              <a:t>Ajit Kurup</a:t>
            </a:r>
          </a:p>
        </p:txBody>
      </p:sp>
    </p:spTree>
    <p:extLst>
      <p:ext uri="{BB962C8B-B14F-4D97-AF65-F5344CB8AC3E}">
        <p14:creationId xmlns:p14="http://schemas.microsoft.com/office/powerpoint/2010/main" val="1534902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13664" y="3992684"/>
            <a:ext cx="27252651" cy="342508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10314910" y="39516080"/>
            <a:ext cx="13531204" cy="1421992"/>
          </a:xfrm>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4" name="Footer Placeholder 3"/>
          <p:cNvSpPr>
            <a:spLocks noGrp="1"/>
          </p:cNvSpPr>
          <p:nvPr>
            <p:ph type="ftr" sz="quarter" idx="11"/>
          </p:nvPr>
        </p:nvSpPr>
        <p:spPr>
          <a:xfrm>
            <a:off x="1877480" y="39516080"/>
            <a:ext cx="4871782" cy="1421992"/>
          </a:xfrm>
        </p:spPr>
        <p:txBody>
          <a:bodyPr/>
          <a:lstStyle>
            <a:lvl1pPr>
              <a:defRPr/>
            </a:lvl1pPr>
          </a:lstStyle>
          <a:p>
            <a:r>
              <a:rPr lang="en-GB"/>
              <a:t>Ajit Kurup</a:t>
            </a:r>
          </a:p>
        </p:txBody>
      </p:sp>
    </p:spTree>
    <p:extLst>
      <p:ext uri="{BB962C8B-B14F-4D97-AF65-F5344CB8AC3E}">
        <p14:creationId xmlns:p14="http://schemas.microsoft.com/office/powerpoint/2010/main" val="300976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5" name="Footer Placeholder 4"/>
          <p:cNvSpPr>
            <a:spLocks noGrp="1"/>
          </p:cNvSpPr>
          <p:nvPr>
            <p:ph type="ftr" sz="quarter" idx="11"/>
          </p:nvPr>
        </p:nvSpPr>
        <p:spPr/>
        <p:txBody>
          <a:bodyPr/>
          <a:lstStyle>
            <a:lvl1pPr>
              <a:defRPr/>
            </a:lvl1pPr>
          </a:lstStyle>
          <a:p>
            <a:r>
              <a:rPr lang="en-GB"/>
              <a:t>Ajit Kurup</a:t>
            </a:r>
          </a:p>
        </p:txBody>
      </p:sp>
    </p:spTree>
    <p:extLst>
      <p:ext uri="{BB962C8B-B14F-4D97-AF65-F5344CB8AC3E}">
        <p14:creationId xmlns:p14="http://schemas.microsoft.com/office/powerpoint/2010/main" val="364788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765" y="27508866"/>
            <a:ext cx="25737867" cy="1037272"/>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2391765" y="18143238"/>
            <a:ext cx="25737867" cy="936562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5" name="Footer Placeholder 4"/>
          <p:cNvSpPr>
            <a:spLocks noGrp="1"/>
          </p:cNvSpPr>
          <p:nvPr>
            <p:ph type="ftr" sz="quarter" idx="11"/>
          </p:nvPr>
        </p:nvSpPr>
        <p:spPr/>
        <p:txBody>
          <a:bodyPr/>
          <a:lstStyle>
            <a:lvl1pPr>
              <a:defRPr/>
            </a:lvl1pPr>
          </a:lstStyle>
          <a:p>
            <a:r>
              <a:rPr lang="en-GB"/>
              <a:t>Ajit Kurup</a:t>
            </a:r>
          </a:p>
        </p:txBody>
      </p:sp>
    </p:spTree>
    <p:extLst>
      <p:ext uri="{BB962C8B-B14F-4D97-AF65-F5344CB8AC3E}">
        <p14:creationId xmlns:p14="http://schemas.microsoft.com/office/powerpoint/2010/main" val="315879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513664" y="8133485"/>
            <a:ext cx="13572427" cy="301100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5193887" y="8133485"/>
            <a:ext cx="13572426" cy="301100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6" name="Footer Placeholder 5"/>
          <p:cNvSpPr>
            <a:spLocks noGrp="1"/>
          </p:cNvSpPr>
          <p:nvPr>
            <p:ph type="ftr" sz="quarter" idx="11"/>
          </p:nvPr>
        </p:nvSpPr>
        <p:spPr/>
        <p:txBody>
          <a:bodyPr/>
          <a:lstStyle>
            <a:lvl1pPr>
              <a:defRPr/>
            </a:lvl1pPr>
          </a:lstStyle>
          <a:p>
            <a:r>
              <a:rPr lang="en-GB"/>
              <a:t>Ajit Kurup</a:t>
            </a:r>
          </a:p>
        </p:txBody>
      </p:sp>
    </p:spTree>
    <p:extLst>
      <p:ext uri="{BB962C8B-B14F-4D97-AF65-F5344CB8AC3E}">
        <p14:creationId xmlns:p14="http://schemas.microsoft.com/office/powerpoint/2010/main" val="27373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664" y="3410958"/>
            <a:ext cx="27252651" cy="5438476"/>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513664" y="9583330"/>
            <a:ext cx="13379289" cy="39926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13664" y="13576012"/>
            <a:ext cx="13379289" cy="246652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381411" y="9583330"/>
            <a:ext cx="13384903" cy="39926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381411" y="13576012"/>
            <a:ext cx="13384903" cy="246652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8" name="Footer Placeholder 7"/>
          <p:cNvSpPr>
            <a:spLocks noGrp="1"/>
          </p:cNvSpPr>
          <p:nvPr>
            <p:ph type="ftr" sz="quarter" idx="11"/>
          </p:nvPr>
        </p:nvSpPr>
        <p:spPr/>
        <p:txBody>
          <a:bodyPr/>
          <a:lstStyle>
            <a:lvl1pPr>
              <a:defRPr/>
            </a:lvl1pPr>
          </a:lstStyle>
          <a:p>
            <a:r>
              <a:rPr lang="en-GB"/>
              <a:t>Ajit Kurup</a:t>
            </a:r>
          </a:p>
        </p:txBody>
      </p:sp>
    </p:spTree>
    <p:extLst>
      <p:ext uri="{BB962C8B-B14F-4D97-AF65-F5344CB8AC3E}">
        <p14:creationId xmlns:p14="http://schemas.microsoft.com/office/powerpoint/2010/main" val="2808853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4" name="Footer Placeholder 3"/>
          <p:cNvSpPr>
            <a:spLocks noGrp="1"/>
          </p:cNvSpPr>
          <p:nvPr>
            <p:ph type="ftr" sz="quarter" idx="11"/>
          </p:nvPr>
        </p:nvSpPr>
        <p:spPr/>
        <p:txBody>
          <a:bodyPr/>
          <a:lstStyle>
            <a:lvl1pPr>
              <a:defRPr/>
            </a:lvl1pPr>
          </a:lstStyle>
          <a:p>
            <a:r>
              <a:rPr lang="en-GB"/>
              <a:t>Ajit Kurup</a:t>
            </a:r>
          </a:p>
        </p:txBody>
      </p:sp>
    </p:spTree>
    <p:extLst>
      <p:ext uri="{BB962C8B-B14F-4D97-AF65-F5344CB8AC3E}">
        <p14:creationId xmlns:p14="http://schemas.microsoft.com/office/powerpoint/2010/main" val="280716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3" name="Footer Placeholder 2"/>
          <p:cNvSpPr>
            <a:spLocks noGrp="1"/>
          </p:cNvSpPr>
          <p:nvPr>
            <p:ph type="ftr" sz="quarter" idx="11"/>
          </p:nvPr>
        </p:nvSpPr>
        <p:spPr/>
        <p:txBody>
          <a:bodyPr/>
          <a:lstStyle>
            <a:lvl1pPr>
              <a:defRPr/>
            </a:lvl1pPr>
          </a:lstStyle>
          <a:p>
            <a:r>
              <a:rPr lang="en-GB"/>
              <a:t>Ajit Kurup</a:t>
            </a:r>
          </a:p>
        </p:txBody>
      </p:sp>
    </p:spTree>
    <p:extLst>
      <p:ext uri="{BB962C8B-B14F-4D97-AF65-F5344CB8AC3E}">
        <p14:creationId xmlns:p14="http://schemas.microsoft.com/office/powerpoint/2010/main" val="881885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664" y="8227666"/>
            <a:ext cx="9962321" cy="729495"/>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11838679" y="1703454"/>
            <a:ext cx="16927635" cy="365378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513664" y="8957158"/>
            <a:ext cx="9962321" cy="292841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6" name="Footer Placeholder 5"/>
          <p:cNvSpPr>
            <a:spLocks noGrp="1"/>
          </p:cNvSpPr>
          <p:nvPr>
            <p:ph type="ftr" sz="quarter" idx="11"/>
          </p:nvPr>
        </p:nvSpPr>
        <p:spPr/>
        <p:txBody>
          <a:bodyPr/>
          <a:lstStyle>
            <a:lvl1pPr>
              <a:defRPr/>
            </a:lvl1pPr>
          </a:lstStyle>
          <a:p>
            <a:r>
              <a:rPr lang="en-GB"/>
              <a:t>Ajit Kurup</a:t>
            </a:r>
          </a:p>
        </p:txBody>
      </p:sp>
    </p:spTree>
    <p:extLst>
      <p:ext uri="{BB962C8B-B14F-4D97-AF65-F5344CB8AC3E}">
        <p14:creationId xmlns:p14="http://schemas.microsoft.com/office/powerpoint/2010/main" val="112080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621" y="32774002"/>
            <a:ext cx="18167312" cy="729495"/>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5935621" y="3824354"/>
            <a:ext cx="18167312" cy="25686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5935621" y="33503497"/>
            <a:ext cx="18167312" cy="50250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6" name="Footer Placeholder 5"/>
          <p:cNvSpPr>
            <a:spLocks noGrp="1"/>
          </p:cNvSpPr>
          <p:nvPr>
            <p:ph type="ftr" sz="quarter" idx="11"/>
          </p:nvPr>
        </p:nvSpPr>
        <p:spPr/>
        <p:txBody>
          <a:bodyPr/>
          <a:lstStyle>
            <a:lvl1pPr>
              <a:defRPr/>
            </a:lvl1pPr>
          </a:lstStyle>
          <a:p>
            <a:r>
              <a:rPr lang="en-GB"/>
              <a:t>Ajit Kurup</a:t>
            </a:r>
          </a:p>
        </p:txBody>
      </p:sp>
    </p:spTree>
    <p:extLst>
      <p:ext uri="{BB962C8B-B14F-4D97-AF65-F5344CB8AC3E}">
        <p14:creationId xmlns:p14="http://schemas.microsoft.com/office/powerpoint/2010/main" val="232880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bwMode="auto">
          <a:xfrm>
            <a:off x="1513664" y="8133485"/>
            <a:ext cx="27252651" cy="30110054"/>
          </a:xfrm>
          <a:prstGeom prst="rect">
            <a:avLst/>
          </a:prstGeom>
          <a:noFill/>
          <a:ln w="28575">
            <a:solidFill>
              <a:srgbClr val="99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639" tIns="208820" rIns="417639" bIns="2088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4349" name="Picture 13" descr="logo"/>
          <p:cNvPicPr>
            <a:picLocks noChangeAspect="1" noChangeArrowheads="1"/>
          </p:cNvPicPr>
          <p:nvPr userDrawn="1"/>
        </p:nvPicPr>
        <p:blipFill>
          <a:blip r:embed="rId14">
            <a:extLst>
              <a:ext uri="{28A0092B-C50C-407E-A947-70E740481C1C}">
                <a14:useLocalDpi xmlns:a14="http://schemas.microsoft.com/office/drawing/2010/main" val="0"/>
              </a:ext>
            </a:extLst>
          </a:blip>
          <a:srcRect l="2921" t="7878" r="4112" b="11818"/>
          <a:stretch>
            <a:fillRect/>
          </a:stretch>
        </p:blipFill>
        <p:spPr bwMode="auto">
          <a:xfrm>
            <a:off x="469370" y="1048111"/>
            <a:ext cx="4512914" cy="2625877"/>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Grp="1" noChangeArrowheads="1"/>
          </p:cNvSpPr>
          <p:nvPr>
            <p:ph type="title"/>
          </p:nvPr>
        </p:nvSpPr>
        <p:spPr bwMode="auto">
          <a:xfrm>
            <a:off x="1513664" y="2659102"/>
            <a:ext cx="27252651" cy="543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639" tIns="208820" rIns="417639" bIns="208820" numCol="1" anchor="b" anchorCtr="0" compatLnSpc="1">
            <a:prstTxWarp prst="textNoShape">
              <a:avLst/>
            </a:prstTxWarp>
            <a:spAutoFit/>
          </a:bodyPr>
          <a:lstStyle/>
          <a:p>
            <a:pPr lvl="0"/>
            <a:r>
              <a:rPr lang="en-GB" smtClean="0"/>
              <a:t>Click to edit Master title style</a:t>
            </a:r>
          </a:p>
        </p:txBody>
      </p:sp>
      <p:sp>
        <p:nvSpPr>
          <p:cNvPr id="14340" name="Rectangle 4"/>
          <p:cNvSpPr>
            <a:spLocks noGrp="1" noChangeArrowheads="1"/>
          </p:cNvSpPr>
          <p:nvPr>
            <p:ph type="dt" sz="half" idx="2"/>
          </p:nvPr>
        </p:nvSpPr>
        <p:spPr bwMode="auto">
          <a:xfrm>
            <a:off x="10314910" y="39516080"/>
            <a:ext cx="13531204" cy="1421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17639" tIns="208820" rIns="417639" bIns="208820" numCol="1" anchor="t" anchorCtr="0" compatLnSpc="1">
            <a:prstTxWarp prst="textNoShape">
              <a:avLst/>
            </a:prstTxWarp>
            <a:spAutoFit/>
          </a:bodyPr>
          <a:lstStyle>
            <a:lvl1pPr defTabSz="4173538">
              <a:defRPr sz="6500"/>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14341" name="Rectangle 5"/>
          <p:cNvSpPr>
            <a:spLocks noGrp="1" noChangeArrowheads="1"/>
          </p:cNvSpPr>
          <p:nvPr>
            <p:ph type="ftr" sz="quarter" idx="3"/>
          </p:nvPr>
        </p:nvSpPr>
        <p:spPr bwMode="auto">
          <a:xfrm>
            <a:off x="1877480" y="39516080"/>
            <a:ext cx="4871782" cy="1421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17639" tIns="208820" rIns="417639" bIns="208820" numCol="1" anchor="t" anchorCtr="0" compatLnSpc="1">
            <a:prstTxWarp prst="textNoShape">
              <a:avLst/>
            </a:prstTxWarp>
            <a:spAutoFit/>
          </a:bodyPr>
          <a:lstStyle>
            <a:lvl1pPr defTabSz="4173538">
              <a:defRPr sz="6500" b="1">
                <a:solidFill>
                  <a:srgbClr val="3366FF"/>
                </a:solidFill>
              </a:defRPr>
            </a:lvl1pPr>
          </a:lstStyle>
          <a:p>
            <a:r>
              <a:rPr lang="en-GB"/>
              <a:t>Ajit Kurup</a:t>
            </a:r>
          </a:p>
        </p:txBody>
      </p:sp>
      <p:sp>
        <p:nvSpPr>
          <p:cNvPr id="14344" name="Text Box 8"/>
          <p:cNvSpPr txBox="1">
            <a:spLocks noChangeArrowheads="1"/>
          </p:cNvSpPr>
          <p:nvPr userDrawn="1"/>
        </p:nvSpPr>
        <p:spPr bwMode="auto">
          <a:xfrm>
            <a:off x="25394261" y="39659719"/>
            <a:ext cx="4055895" cy="183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639" tIns="0" rIns="417639" bIns="208820" anchor="ctr"/>
          <a:lstStyle>
            <a:lvl1pPr defTabSz="4173538">
              <a:defRPr>
                <a:solidFill>
                  <a:schemeClr val="tx1"/>
                </a:solidFill>
                <a:latin typeface="Arial" pitchFamily="34" charset="0"/>
              </a:defRPr>
            </a:lvl1pPr>
            <a:lvl2pPr marL="2087563" defTabSz="4173538">
              <a:defRPr>
                <a:solidFill>
                  <a:schemeClr val="tx1"/>
                </a:solidFill>
                <a:latin typeface="Arial" pitchFamily="34" charset="0"/>
              </a:defRPr>
            </a:lvl2pPr>
            <a:lvl3pPr marL="4173538" defTabSz="4173538">
              <a:defRPr>
                <a:solidFill>
                  <a:schemeClr val="tx1"/>
                </a:solidFill>
                <a:latin typeface="Arial" pitchFamily="34" charset="0"/>
              </a:defRPr>
            </a:lvl3pPr>
            <a:lvl4pPr marL="6267450" defTabSz="4173538">
              <a:defRPr>
                <a:solidFill>
                  <a:schemeClr val="tx1"/>
                </a:solidFill>
                <a:latin typeface="Arial" pitchFamily="34" charset="0"/>
              </a:defRPr>
            </a:lvl4pPr>
            <a:lvl5pPr marL="8353425" defTabSz="4173538">
              <a:defRPr>
                <a:solidFill>
                  <a:schemeClr val="tx1"/>
                </a:solidFill>
                <a:latin typeface="Arial" pitchFamily="34" charset="0"/>
              </a:defRPr>
            </a:lvl5pPr>
            <a:lvl6pPr marL="8810625" defTabSz="4173538" fontAlgn="base">
              <a:spcBef>
                <a:spcPct val="0"/>
              </a:spcBef>
              <a:spcAft>
                <a:spcPct val="0"/>
              </a:spcAft>
              <a:defRPr>
                <a:solidFill>
                  <a:schemeClr val="tx1"/>
                </a:solidFill>
                <a:latin typeface="Arial" pitchFamily="34" charset="0"/>
              </a:defRPr>
            </a:lvl6pPr>
            <a:lvl7pPr marL="9267825" defTabSz="4173538" fontAlgn="base">
              <a:spcBef>
                <a:spcPct val="0"/>
              </a:spcBef>
              <a:spcAft>
                <a:spcPct val="0"/>
              </a:spcAft>
              <a:defRPr>
                <a:solidFill>
                  <a:schemeClr val="tx1"/>
                </a:solidFill>
                <a:latin typeface="Arial" pitchFamily="34" charset="0"/>
              </a:defRPr>
            </a:lvl7pPr>
            <a:lvl8pPr marL="9725025" defTabSz="4173538" fontAlgn="base">
              <a:spcBef>
                <a:spcPct val="0"/>
              </a:spcBef>
              <a:spcAft>
                <a:spcPct val="0"/>
              </a:spcAft>
              <a:defRPr>
                <a:solidFill>
                  <a:schemeClr val="tx1"/>
                </a:solidFill>
                <a:latin typeface="Arial" pitchFamily="34" charset="0"/>
              </a:defRPr>
            </a:lvl8pPr>
            <a:lvl9pPr marL="10182225" defTabSz="4173538" fontAlgn="base">
              <a:spcBef>
                <a:spcPct val="0"/>
              </a:spcBef>
              <a:spcAft>
                <a:spcPct val="0"/>
              </a:spcAft>
              <a:defRPr>
                <a:solidFill>
                  <a:schemeClr val="tx1"/>
                </a:solidFill>
                <a:latin typeface="Arial" pitchFamily="34" charset="0"/>
              </a:defRPr>
            </a:lvl9pPr>
          </a:lstStyle>
          <a:p>
            <a:pPr>
              <a:spcBef>
                <a:spcPct val="50000"/>
              </a:spcBef>
            </a:pPr>
            <a:r>
              <a:rPr lang="en-GB" sz="6500" b="1">
                <a:solidFill>
                  <a:srgbClr val="3366FF"/>
                </a:solidFill>
              </a:rPr>
              <a:t>Page</a:t>
            </a:r>
            <a:r>
              <a:rPr lang="en-GB" sz="8200" b="1">
                <a:solidFill>
                  <a:srgbClr val="3366FF"/>
                </a:solidFill>
              </a:rPr>
              <a:t> </a:t>
            </a:r>
            <a:fld id="{3F385CA8-1963-4076-95CC-1DFEC66150EE}" type="slidenum">
              <a:rPr lang="en-GB" sz="6500" b="1">
                <a:solidFill>
                  <a:srgbClr val="3366FF"/>
                </a:solidFill>
              </a:rPr>
              <a:pPr>
                <a:spcBef>
                  <a:spcPct val="50000"/>
                </a:spcBef>
              </a:pPr>
              <a:t>‹#›</a:t>
            </a:fld>
            <a:endParaRPr lang="en-GB" sz="6500" b="1">
              <a:solidFill>
                <a:srgbClr val="3366FF"/>
              </a:solidFill>
            </a:endParaRPr>
          </a:p>
        </p:txBody>
      </p:sp>
      <p:sp>
        <p:nvSpPr>
          <p:cNvPr id="14346" name="Text Box 10"/>
          <p:cNvSpPr txBox="1">
            <a:spLocks noChangeArrowheads="1"/>
          </p:cNvSpPr>
          <p:nvPr userDrawn="1"/>
        </p:nvSpPr>
        <p:spPr bwMode="auto">
          <a:xfrm>
            <a:off x="5227076" y="1012198"/>
            <a:ext cx="19825827" cy="2945486"/>
          </a:xfrm>
          <a:prstGeom prst="rect">
            <a:avLst/>
          </a:prstGeom>
          <a:noFill/>
          <a:ln w="28575">
            <a:solidFill>
              <a:srgbClr val="99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639" tIns="208820" rIns="417639" bIns="208820">
            <a:spAutoFit/>
          </a:bodyPr>
          <a:lstStyle>
            <a:lvl1pPr defTabSz="4173538">
              <a:defRPr>
                <a:solidFill>
                  <a:schemeClr val="tx1"/>
                </a:solidFill>
                <a:latin typeface="Arial" pitchFamily="34" charset="0"/>
              </a:defRPr>
            </a:lvl1pPr>
            <a:lvl2pPr marL="2087563" defTabSz="4173538">
              <a:defRPr>
                <a:solidFill>
                  <a:schemeClr val="tx1"/>
                </a:solidFill>
                <a:latin typeface="Arial" pitchFamily="34" charset="0"/>
              </a:defRPr>
            </a:lvl2pPr>
            <a:lvl3pPr marL="4173538" defTabSz="4173538">
              <a:defRPr>
                <a:solidFill>
                  <a:schemeClr val="tx1"/>
                </a:solidFill>
                <a:latin typeface="Arial" pitchFamily="34" charset="0"/>
              </a:defRPr>
            </a:lvl3pPr>
            <a:lvl4pPr marL="6267450" defTabSz="4173538">
              <a:defRPr>
                <a:solidFill>
                  <a:schemeClr val="tx1"/>
                </a:solidFill>
                <a:latin typeface="Arial" pitchFamily="34" charset="0"/>
              </a:defRPr>
            </a:lvl4pPr>
            <a:lvl5pPr marL="8353425" defTabSz="4173538">
              <a:defRPr>
                <a:solidFill>
                  <a:schemeClr val="tx1"/>
                </a:solidFill>
                <a:latin typeface="Arial" pitchFamily="34" charset="0"/>
              </a:defRPr>
            </a:lvl5pPr>
            <a:lvl6pPr marL="8810625" defTabSz="4173538" fontAlgn="base">
              <a:spcBef>
                <a:spcPct val="0"/>
              </a:spcBef>
              <a:spcAft>
                <a:spcPct val="0"/>
              </a:spcAft>
              <a:defRPr>
                <a:solidFill>
                  <a:schemeClr val="tx1"/>
                </a:solidFill>
                <a:latin typeface="Arial" pitchFamily="34" charset="0"/>
              </a:defRPr>
            </a:lvl6pPr>
            <a:lvl7pPr marL="9267825" defTabSz="4173538" fontAlgn="base">
              <a:spcBef>
                <a:spcPct val="0"/>
              </a:spcBef>
              <a:spcAft>
                <a:spcPct val="0"/>
              </a:spcAft>
              <a:defRPr>
                <a:solidFill>
                  <a:schemeClr val="tx1"/>
                </a:solidFill>
                <a:latin typeface="Arial" pitchFamily="34" charset="0"/>
              </a:defRPr>
            </a:lvl7pPr>
            <a:lvl8pPr marL="9725025" defTabSz="4173538" fontAlgn="base">
              <a:spcBef>
                <a:spcPct val="0"/>
              </a:spcBef>
              <a:spcAft>
                <a:spcPct val="0"/>
              </a:spcAft>
              <a:defRPr>
                <a:solidFill>
                  <a:schemeClr val="tx1"/>
                </a:solidFill>
                <a:latin typeface="Arial" pitchFamily="34" charset="0"/>
              </a:defRPr>
            </a:lvl8pPr>
            <a:lvl9pPr marL="10182225" defTabSz="4173538" fontAlgn="base">
              <a:spcBef>
                <a:spcPct val="0"/>
              </a:spcBef>
              <a:spcAft>
                <a:spcPct val="0"/>
              </a:spcAft>
              <a:defRPr>
                <a:solidFill>
                  <a:schemeClr val="tx1"/>
                </a:solidFill>
                <a:latin typeface="Arial" pitchFamily="34" charset="0"/>
              </a:defRPr>
            </a:lvl9pPr>
          </a:lstStyle>
          <a:p>
            <a:pPr algn="ctr"/>
            <a:r>
              <a:rPr lang="en-GB" sz="8200">
                <a:solidFill>
                  <a:srgbClr val="3366FF"/>
                </a:solidFill>
                <a:latin typeface="Arial Black" pitchFamily="34" charset="0"/>
              </a:rPr>
              <a:t>Status of the RFQ (i.e. the 4-vane cold model)</a:t>
            </a:r>
          </a:p>
        </p:txBody>
      </p:sp>
      <p:pic>
        <p:nvPicPr>
          <p:cNvPr id="14350" name="Picture 14" descr="logo"/>
          <p:cNvPicPr>
            <a:picLocks noChangeAspect="1" noChangeArrowheads="1"/>
          </p:cNvPicPr>
          <p:nvPr userDrawn="1"/>
        </p:nvPicPr>
        <p:blipFill>
          <a:blip r:embed="rId15">
            <a:extLst>
              <a:ext uri="{28A0092B-C50C-407E-A947-70E740481C1C}">
                <a14:useLocalDpi xmlns:a14="http://schemas.microsoft.com/office/drawing/2010/main" val="0"/>
              </a:ext>
            </a:extLst>
          </a:blip>
          <a:srcRect l="58565" b="1819"/>
          <a:stretch>
            <a:fillRect/>
          </a:stretch>
        </p:blipFill>
        <p:spPr bwMode="auto">
          <a:xfrm>
            <a:off x="25308921" y="1492490"/>
            <a:ext cx="4749844" cy="177078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p:txStyles>
    <p:titleStyle>
      <a:lvl1pPr algn="ctr" defTabSz="4173538" rtl="0" fontAlgn="base">
        <a:spcBef>
          <a:spcPct val="0"/>
        </a:spcBef>
        <a:spcAft>
          <a:spcPct val="0"/>
        </a:spcAft>
        <a:defRPr sz="16300">
          <a:solidFill>
            <a:srgbClr val="5EB5BC"/>
          </a:solidFill>
          <a:latin typeface="+mj-lt"/>
          <a:ea typeface="+mj-ea"/>
          <a:cs typeface="+mj-cs"/>
        </a:defRPr>
      </a:lvl1pPr>
      <a:lvl2pPr algn="ctr" defTabSz="4173538" rtl="0" fontAlgn="base">
        <a:spcBef>
          <a:spcPct val="0"/>
        </a:spcBef>
        <a:spcAft>
          <a:spcPct val="0"/>
        </a:spcAft>
        <a:defRPr sz="16300">
          <a:solidFill>
            <a:srgbClr val="5EB5BC"/>
          </a:solidFill>
          <a:latin typeface="Arial Black" pitchFamily="34" charset="0"/>
        </a:defRPr>
      </a:lvl2pPr>
      <a:lvl3pPr algn="ctr" defTabSz="4173538" rtl="0" fontAlgn="base">
        <a:spcBef>
          <a:spcPct val="0"/>
        </a:spcBef>
        <a:spcAft>
          <a:spcPct val="0"/>
        </a:spcAft>
        <a:defRPr sz="16300">
          <a:solidFill>
            <a:srgbClr val="5EB5BC"/>
          </a:solidFill>
          <a:latin typeface="Arial Black" pitchFamily="34" charset="0"/>
        </a:defRPr>
      </a:lvl3pPr>
      <a:lvl4pPr algn="ctr" defTabSz="4173538" rtl="0" fontAlgn="base">
        <a:spcBef>
          <a:spcPct val="0"/>
        </a:spcBef>
        <a:spcAft>
          <a:spcPct val="0"/>
        </a:spcAft>
        <a:defRPr sz="16300">
          <a:solidFill>
            <a:srgbClr val="5EB5BC"/>
          </a:solidFill>
          <a:latin typeface="Arial Black" pitchFamily="34" charset="0"/>
        </a:defRPr>
      </a:lvl4pPr>
      <a:lvl5pPr algn="ctr" defTabSz="4173538" rtl="0" fontAlgn="base">
        <a:spcBef>
          <a:spcPct val="0"/>
        </a:spcBef>
        <a:spcAft>
          <a:spcPct val="0"/>
        </a:spcAft>
        <a:defRPr sz="16300">
          <a:solidFill>
            <a:srgbClr val="5EB5BC"/>
          </a:solidFill>
          <a:latin typeface="Arial Black" pitchFamily="34" charset="0"/>
        </a:defRPr>
      </a:lvl5pPr>
      <a:lvl6pPr marL="457200" algn="ctr" defTabSz="4173538" rtl="0" fontAlgn="base">
        <a:spcBef>
          <a:spcPct val="0"/>
        </a:spcBef>
        <a:spcAft>
          <a:spcPct val="0"/>
        </a:spcAft>
        <a:defRPr sz="16300">
          <a:solidFill>
            <a:srgbClr val="5EB5BC"/>
          </a:solidFill>
          <a:latin typeface="Arial Black" pitchFamily="34" charset="0"/>
        </a:defRPr>
      </a:lvl6pPr>
      <a:lvl7pPr marL="914400" algn="ctr" defTabSz="4173538" rtl="0" fontAlgn="base">
        <a:spcBef>
          <a:spcPct val="0"/>
        </a:spcBef>
        <a:spcAft>
          <a:spcPct val="0"/>
        </a:spcAft>
        <a:defRPr sz="16300">
          <a:solidFill>
            <a:srgbClr val="5EB5BC"/>
          </a:solidFill>
          <a:latin typeface="Arial Black" pitchFamily="34" charset="0"/>
        </a:defRPr>
      </a:lvl7pPr>
      <a:lvl8pPr marL="1371600" algn="ctr" defTabSz="4173538" rtl="0" fontAlgn="base">
        <a:spcBef>
          <a:spcPct val="0"/>
        </a:spcBef>
        <a:spcAft>
          <a:spcPct val="0"/>
        </a:spcAft>
        <a:defRPr sz="16300">
          <a:solidFill>
            <a:srgbClr val="5EB5BC"/>
          </a:solidFill>
          <a:latin typeface="Arial Black" pitchFamily="34" charset="0"/>
        </a:defRPr>
      </a:lvl8pPr>
      <a:lvl9pPr marL="1828800" algn="ctr" defTabSz="4173538" rtl="0" fontAlgn="base">
        <a:spcBef>
          <a:spcPct val="0"/>
        </a:spcBef>
        <a:spcAft>
          <a:spcPct val="0"/>
        </a:spcAft>
        <a:defRPr sz="16300">
          <a:solidFill>
            <a:srgbClr val="5EB5BC"/>
          </a:solidFill>
          <a:latin typeface="Arial Black" pitchFamily="34" charset="0"/>
        </a:defRPr>
      </a:lvl9pPr>
    </p:titleStyle>
    <p:bodyStyle>
      <a:lvl1pPr marL="1563688" indent="-1563688" algn="l" defTabSz="4173538" rtl="0" fontAlgn="base">
        <a:spcBef>
          <a:spcPct val="20000"/>
        </a:spcBef>
        <a:spcAft>
          <a:spcPct val="0"/>
        </a:spcAft>
        <a:buChar char="•"/>
        <a:defRPr sz="11700">
          <a:solidFill>
            <a:schemeClr val="accent1"/>
          </a:solidFill>
          <a:latin typeface="+mn-lt"/>
          <a:ea typeface="+mn-ea"/>
          <a:cs typeface="+mn-cs"/>
        </a:defRPr>
      </a:lvl1pPr>
      <a:lvl2pPr marL="3392488" indent="-1304925" algn="l" defTabSz="4173538" rtl="0" fontAlgn="base">
        <a:spcBef>
          <a:spcPct val="20000"/>
        </a:spcBef>
        <a:spcAft>
          <a:spcPct val="0"/>
        </a:spcAft>
        <a:buChar char="–"/>
        <a:defRPr sz="11100">
          <a:solidFill>
            <a:schemeClr val="accent1"/>
          </a:solidFill>
          <a:latin typeface="+mn-lt"/>
        </a:defRPr>
      </a:lvl2pPr>
      <a:lvl3pPr marL="5219700" indent="-1046163" algn="l" defTabSz="4173538" rtl="0" fontAlgn="base">
        <a:spcBef>
          <a:spcPct val="20000"/>
        </a:spcBef>
        <a:spcAft>
          <a:spcPct val="0"/>
        </a:spcAft>
        <a:buChar char="•"/>
        <a:defRPr sz="10100">
          <a:solidFill>
            <a:schemeClr val="accent1"/>
          </a:solidFill>
          <a:latin typeface="+mn-lt"/>
        </a:defRPr>
      </a:lvl3pPr>
      <a:lvl4pPr marL="7307263" indent="-1039813" algn="l" defTabSz="4173538" rtl="0" fontAlgn="base">
        <a:spcBef>
          <a:spcPct val="20000"/>
        </a:spcBef>
        <a:spcAft>
          <a:spcPct val="0"/>
        </a:spcAft>
        <a:buChar char="–"/>
        <a:defRPr sz="9100">
          <a:solidFill>
            <a:schemeClr val="accent1"/>
          </a:solidFill>
          <a:latin typeface="+mn-lt"/>
        </a:defRPr>
      </a:lvl4pPr>
      <a:lvl5pPr marL="9394825" indent="-1041400" algn="l" defTabSz="4173538" rtl="0" fontAlgn="base">
        <a:spcBef>
          <a:spcPct val="20000"/>
        </a:spcBef>
        <a:spcAft>
          <a:spcPct val="0"/>
        </a:spcAft>
        <a:buChar char="»"/>
        <a:defRPr sz="8200">
          <a:solidFill>
            <a:schemeClr val="accent1"/>
          </a:solidFill>
          <a:latin typeface="+mn-lt"/>
        </a:defRPr>
      </a:lvl5pPr>
      <a:lvl6pPr marL="9852025" indent="-1041400" algn="l" defTabSz="4173538" rtl="0" fontAlgn="base">
        <a:spcBef>
          <a:spcPct val="20000"/>
        </a:spcBef>
        <a:spcAft>
          <a:spcPct val="0"/>
        </a:spcAft>
        <a:buChar char="»"/>
        <a:defRPr sz="8200">
          <a:solidFill>
            <a:schemeClr val="accent1"/>
          </a:solidFill>
          <a:latin typeface="+mn-lt"/>
        </a:defRPr>
      </a:lvl6pPr>
      <a:lvl7pPr marL="10309225" indent="-1041400" algn="l" defTabSz="4173538" rtl="0" fontAlgn="base">
        <a:spcBef>
          <a:spcPct val="20000"/>
        </a:spcBef>
        <a:spcAft>
          <a:spcPct val="0"/>
        </a:spcAft>
        <a:buChar char="»"/>
        <a:defRPr sz="8200">
          <a:solidFill>
            <a:schemeClr val="accent1"/>
          </a:solidFill>
          <a:latin typeface="+mn-lt"/>
        </a:defRPr>
      </a:lvl7pPr>
      <a:lvl8pPr marL="10766425" indent="-1041400" algn="l" defTabSz="4173538" rtl="0" fontAlgn="base">
        <a:spcBef>
          <a:spcPct val="20000"/>
        </a:spcBef>
        <a:spcAft>
          <a:spcPct val="0"/>
        </a:spcAft>
        <a:buChar char="»"/>
        <a:defRPr sz="8200">
          <a:solidFill>
            <a:schemeClr val="accent1"/>
          </a:solidFill>
          <a:latin typeface="+mn-lt"/>
        </a:defRPr>
      </a:lvl8pPr>
      <a:lvl9pPr marL="11223625" indent="-1041400" algn="l" defTabSz="4173538" rtl="0" fontAlgn="base">
        <a:spcBef>
          <a:spcPct val="20000"/>
        </a:spcBef>
        <a:spcAft>
          <a:spcPct val="0"/>
        </a:spcAft>
        <a:buChar char="»"/>
        <a:defRPr sz="82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5.jpeg"/><Relationship Id="rId21" Type="http://schemas.openxmlformats.org/officeDocument/2006/relationships/image" Target="../media/image19.jpeg"/><Relationship Id="rId7" Type="http://schemas.openxmlformats.org/officeDocument/2006/relationships/image" Target="../media/image9.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slideLayout" Target="../slideLayouts/slideLayout12.xml"/><Relationship Id="rId16" Type="http://schemas.openxmlformats.org/officeDocument/2006/relationships/image" Target="../media/image14.wmf"/><Relationship Id="rId20" Type="http://schemas.openxmlformats.org/officeDocument/2006/relationships/image" Target="../media/image18.png"/><Relationship Id="rId1" Type="http://schemas.openxmlformats.org/officeDocument/2006/relationships/vmlDrawing" Target="../drawings/vmlDrawing1.vml"/><Relationship Id="rId6" Type="http://schemas.openxmlformats.org/officeDocument/2006/relationships/image" Target="../media/image8.jpeg"/><Relationship Id="rId11" Type="http://schemas.openxmlformats.org/officeDocument/2006/relationships/image" Target="../media/image4.emf"/><Relationship Id="rId24" Type="http://schemas.openxmlformats.org/officeDocument/2006/relationships/image" Target="../media/image22.jpeg"/><Relationship Id="rId5" Type="http://schemas.openxmlformats.org/officeDocument/2006/relationships/image" Target="../media/image7.jpeg"/><Relationship Id="rId15" Type="http://schemas.openxmlformats.org/officeDocument/2006/relationships/image" Target="../media/image13.wmf"/><Relationship Id="rId23" Type="http://schemas.openxmlformats.org/officeDocument/2006/relationships/image" Target="../media/image21.jpeg"/><Relationship Id="rId10" Type="http://schemas.openxmlformats.org/officeDocument/2006/relationships/oleObject" Target="../embeddings/oleObject2.bin"/><Relationship Id="rId19" Type="http://schemas.openxmlformats.org/officeDocument/2006/relationships/image" Target="../media/image17.jpeg"/><Relationship Id="rId4" Type="http://schemas.openxmlformats.org/officeDocument/2006/relationships/image" Target="../media/image6.png"/><Relationship Id="rId9" Type="http://schemas.openxmlformats.org/officeDocument/2006/relationships/image" Target="../media/image3.emf"/><Relationship Id="rId14" Type="http://schemas.openxmlformats.org/officeDocument/2006/relationships/image" Target="../media/image12.wmf"/><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Text Box 9"/>
          <p:cNvSpPr txBox="1">
            <a:spLocks noChangeArrowheads="1"/>
          </p:cNvSpPr>
          <p:nvPr/>
        </p:nvSpPr>
        <p:spPr bwMode="auto">
          <a:xfrm>
            <a:off x="4235117" y="2673668"/>
            <a:ext cx="25410694" cy="22683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0">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17639" tIns="208820" rIns="417639" bIns="208820">
            <a:spAutoFit/>
          </a:bodyPr>
          <a:lstStyle>
            <a:lvl1pPr defTabSz="4173538">
              <a:defRPr>
                <a:solidFill>
                  <a:schemeClr val="tx1"/>
                </a:solidFill>
                <a:latin typeface="Arial" pitchFamily="34" charset="0"/>
              </a:defRPr>
            </a:lvl1pPr>
            <a:lvl2pPr marL="2087563" defTabSz="4173538">
              <a:defRPr>
                <a:solidFill>
                  <a:schemeClr val="tx1"/>
                </a:solidFill>
                <a:latin typeface="Arial" pitchFamily="34" charset="0"/>
              </a:defRPr>
            </a:lvl2pPr>
            <a:lvl3pPr marL="4173538" defTabSz="4173538">
              <a:defRPr>
                <a:solidFill>
                  <a:schemeClr val="tx1"/>
                </a:solidFill>
                <a:latin typeface="Arial" pitchFamily="34" charset="0"/>
              </a:defRPr>
            </a:lvl3pPr>
            <a:lvl4pPr marL="6267450" defTabSz="4173538">
              <a:defRPr>
                <a:solidFill>
                  <a:schemeClr val="tx1"/>
                </a:solidFill>
                <a:latin typeface="Arial" pitchFamily="34" charset="0"/>
              </a:defRPr>
            </a:lvl4pPr>
            <a:lvl5pPr marL="8353425" defTabSz="4173538">
              <a:defRPr>
                <a:solidFill>
                  <a:schemeClr val="tx1"/>
                </a:solidFill>
                <a:latin typeface="Arial" pitchFamily="34" charset="0"/>
              </a:defRPr>
            </a:lvl5pPr>
            <a:lvl6pPr marL="8810625" defTabSz="4173538" fontAlgn="base">
              <a:spcBef>
                <a:spcPct val="0"/>
              </a:spcBef>
              <a:spcAft>
                <a:spcPct val="0"/>
              </a:spcAft>
              <a:defRPr>
                <a:solidFill>
                  <a:schemeClr val="tx1"/>
                </a:solidFill>
                <a:latin typeface="Arial" pitchFamily="34" charset="0"/>
              </a:defRPr>
            </a:lvl6pPr>
            <a:lvl7pPr marL="9267825" defTabSz="4173538" fontAlgn="base">
              <a:spcBef>
                <a:spcPct val="0"/>
              </a:spcBef>
              <a:spcAft>
                <a:spcPct val="0"/>
              </a:spcAft>
              <a:defRPr>
                <a:solidFill>
                  <a:schemeClr val="tx1"/>
                </a:solidFill>
                <a:latin typeface="Arial" pitchFamily="34" charset="0"/>
              </a:defRPr>
            </a:lvl7pPr>
            <a:lvl8pPr marL="9725025" defTabSz="4173538" fontAlgn="base">
              <a:spcBef>
                <a:spcPct val="0"/>
              </a:spcBef>
              <a:spcAft>
                <a:spcPct val="0"/>
              </a:spcAft>
              <a:defRPr>
                <a:solidFill>
                  <a:schemeClr val="tx1"/>
                </a:solidFill>
                <a:latin typeface="Arial" pitchFamily="34" charset="0"/>
              </a:defRPr>
            </a:lvl8pPr>
            <a:lvl9pPr marL="10182225" defTabSz="4173538" fontAlgn="base">
              <a:spcBef>
                <a:spcPct val="0"/>
              </a:spcBef>
              <a:spcAft>
                <a:spcPct val="0"/>
              </a:spcAft>
              <a:defRPr>
                <a:solidFill>
                  <a:schemeClr val="tx1"/>
                </a:solidFill>
                <a:latin typeface="Arial" pitchFamily="34" charset="0"/>
              </a:defRPr>
            </a:lvl9pPr>
          </a:lstStyle>
          <a:p>
            <a:pPr algn="ctr"/>
            <a:r>
              <a:rPr lang="en-GB" sz="4000" dirty="0" smtClean="0">
                <a:solidFill>
                  <a:schemeClr val="accent1"/>
                </a:solidFill>
                <a:latin typeface="Arial Black" pitchFamily="34" charset="0"/>
              </a:rPr>
              <a:t>A</a:t>
            </a:r>
            <a:r>
              <a:rPr lang="en-GB" sz="4000" dirty="0">
                <a:solidFill>
                  <a:schemeClr val="accent1"/>
                </a:solidFill>
                <a:latin typeface="Arial Black" pitchFamily="34" charset="0"/>
              </a:rPr>
              <a:t>. Kurup, I. </a:t>
            </a:r>
            <a:r>
              <a:rPr lang="en-GB" sz="4000" dirty="0" err="1">
                <a:solidFill>
                  <a:schemeClr val="accent1"/>
                </a:solidFill>
                <a:latin typeface="Arial Black" pitchFamily="34" charset="0"/>
              </a:rPr>
              <a:t>Puri</a:t>
            </a:r>
            <a:r>
              <a:rPr lang="en-GB" sz="4000" dirty="0">
                <a:solidFill>
                  <a:schemeClr val="accent1"/>
                </a:solidFill>
                <a:latin typeface="Arial Black" pitchFamily="34" charset="0"/>
              </a:rPr>
              <a:t>, </a:t>
            </a:r>
            <a:r>
              <a:rPr lang="en-GB" sz="4000" dirty="0" smtClean="0">
                <a:solidFill>
                  <a:schemeClr val="accent1"/>
                </a:solidFill>
                <a:latin typeface="Arial Black" pitchFamily="34" charset="0"/>
              </a:rPr>
              <a:t>Y. Uchida, Y</a:t>
            </a:r>
            <a:r>
              <a:rPr lang="en-GB" sz="4000" dirty="0">
                <a:solidFill>
                  <a:schemeClr val="accent1"/>
                </a:solidFill>
                <a:latin typeface="Arial Black" pitchFamily="34" charset="0"/>
              </a:rPr>
              <a:t>. Yap, Imperial College London, </a:t>
            </a:r>
            <a:r>
              <a:rPr lang="en-GB" sz="4000" dirty="0" smtClean="0">
                <a:solidFill>
                  <a:schemeClr val="accent1"/>
                </a:solidFill>
                <a:latin typeface="Arial Black" pitchFamily="34" charset="0"/>
              </a:rPr>
              <a:t>UK</a:t>
            </a:r>
            <a:endParaRPr lang="en-GB" sz="4000" dirty="0">
              <a:solidFill>
                <a:schemeClr val="accent1"/>
              </a:solidFill>
              <a:latin typeface="Arial Black" pitchFamily="34" charset="0"/>
            </a:endParaRPr>
          </a:p>
          <a:p>
            <a:pPr algn="ctr"/>
            <a:r>
              <a:rPr lang="en-GB" sz="4000" dirty="0">
                <a:solidFill>
                  <a:schemeClr val="accent1"/>
                </a:solidFill>
                <a:latin typeface="Arial Black" pitchFamily="34" charset="0"/>
              </a:rPr>
              <a:t>R. B. Appleby, S. </a:t>
            </a:r>
            <a:r>
              <a:rPr lang="en-GB" sz="4000" dirty="0" err="1">
                <a:solidFill>
                  <a:schemeClr val="accent1"/>
                </a:solidFill>
                <a:latin typeface="Arial Black" pitchFamily="34" charset="0"/>
              </a:rPr>
              <a:t>Tygier</a:t>
            </a:r>
            <a:r>
              <a:rPr lang="en-GB" sz="4000" dirty="0">
                <a:solidFill>
                  <a:schemeClr val="accent1"/>
                </a:solidFill>
                <a:latin typeface="Arial Black" pitchFamily="34" charset="0"/>
              </a:rPr>
              <a:t>, The University of Manchester and the Cockcroft Institute, </a:t>
            </a:r>
            <a:r>
              <a:rPr lang="en-GB" sz="4000" dirty="0" smtClean="0">
                <a:solidFill>
                  <a:schemeClr val="accent1"/>
                </a:solidFill>
                <a:latin typeface="Arial Black" pitchFamily="34" charset="0"/>
              </a:rPr>
              <a:t>UK</a:t>
            </a:r>
            <a:endParaRPr lang="en-GB" sz="4000" dirty="0">
              <a:solidFill>
                <a:schemeClr val="accent1"/>
              </a:solidFill>
              <a:latin typeface="Arial Black" pitchFamily="34" charset="0"/>
            </a:endParaRPr>
          </a:p>
          <a:p>
            <a:pPr algn="ctr"/>
            <a:r>
              <a:rPr lang="en-GB" sz="4000" dirty="0" smtClean="0">
                <a:solidFill>
                  <a:schemeClr val="accent1"/>
                </a:solidFill>
                <a:latin typeface="Arial Black" pitchFamily="34" charset="0"/>
              </a:rPr>
              <a:t>R. D’Arcy, A</a:t>
            </a:r>
            <a:r>
              <a:rPr lang="en-GB" sz="4000" dirty="0">
                <a:solidFill>
                  <a:schemeClr val="accent1"/>
                </a:solidFill>
                <a:latin typeface="Arial Black" pitchFamily="34" charset="0"/>
              </a:rPr>
              <a:t>. </a:t>
            </a:r>
            <a:r>
              <a:rPr lang="en-GB" sz="4000" dirty="0">
                <a:solidFill>
                  <a:schemeClr val="accent1"/>
                </a:solidFill>
                <a:latin typeface="Arial Black" pitchFamily="34" charset="0"/>
              </a:rPr>
              <a:t>Edmonds, M. Lancaster, M. Wing, </a:t>
            </a:r>
            <a:r>
              <a:rPr lang="en-GB" sz="4000" dirty="0">
                <a:solidFill>
                  <a:schemeClr val="accent1"/>
                </a:solidFill>
                <a:latin typeface="Arial Black" pitchFamily="34" charset="0"/>
              </a:rPr>
              <a:t>UCL, UK</a:t>
            </a:r>
          </a:p>
        </p:txBody>
      </p:sp>
      <p:sp>
        <p:nvSpPr>
          <p:cNvPr id="36" name="Text Box 53"/>
          <p:cNvSpPr txBox="1">
            <a:spLocks noChangeArrowheads="1"/>
          </p:cNvSpPr>
          <p:nvPr/>
        </p:nvSpPr>
        <p:spPr bwMode="auto">
          <a:xfrm>
            <a:off x="1454549" y="1095375"/>
            <a:ext cx="27370876" cy="1252715"/>
          </a:xfrm>
          <a:prstGeom prst="rect">
            <a:avLst/>
          </a:prstGeom>
          <a:noFill/>
          <a:ln w="82550">
            <a:solidFill>
              <a:srgbClr val="990099"/>
            </a:solidFill>
            <a:miter lim="800000"/>
            <a:headEnd/>
            <a:tailEnd/>
          </a:ln>
          <a:effectLst/>
          <a:scene3d>
            <a:camera prst="legacyObliqueTopRight"/>
            <a:lightRig rig="legacyFlat3" dir="b"/>
          </a:scene3d>
          <a:sp3d extrusionH="430200" prstMaterial="legacyMatte">
            <a:bevelT w="13500" h="13500" prst="angle"/>
            <a:bevelB w="13500" h="13500" prst="angle"/>
            <a:extrusionClr>
              <a:srgbClr val="990099"/>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417639" tIns="208820" rIns="417639" bIns="208820">
            <a:spAutoFit/>
            <a:flatTx/>
          </a:bodyPr>
          <a:lstStyle>
            <a:lvl1pPr defTabSz="4173538">
              <a:defRPr>
                <a:solidFill>
                  <a:schemeClr val="tx1"/>
                </a:solidFill>
                <a:latin typeface="Arial" pitchFamily="34" charset="0"/>
              </a:defRPr>
            </a:lvl1pPr>
            <a:lvl2pPr marL="2087563" defTabSz="4173538">
              <a:defRPr>
                <a:solidFill>
                  <a:schemeClr val="tx1"/>
                </a:solidFill>
                <a:latin typeface="Arial" pitchFamily="34" charset="0"/>
              </a:defRPr>
            </a:lvl2pPr>
            <a:lvl3pPr marL="4173538" defTabSz="4173538">
              <a:defRPr>
                <a:solidFill>
                  <a:schemeClr val="tx1"/>
                </a:solidFill>
                <a:latin typeface="Arial" pitchFamily="34" charset="0"/>
              </a:defRPr>
            </a:lvl3pPr>
            <a:lvl4pPr marL="6267450" defTabSz="4173538">
              <a:defRPr>
                <a:solidFill>
                  <a:schemeClr val="tx1"/>
                </a:solidFill>
                <a:latin typeface="Arial" pitchFamily="34" charset="0"/>
              </a:defRPr>
            </a:lvl4pPr>
            <a:lvl5pPr marL="8353425" defTabSz="4173538">
              <a:defRPr>
                <a:solidFill>
                  <a:schemeClr val="tx1"/>
                </a:solidFill>
                <a:latin typeface="Arial" pitchFamily="34" charset="0"/>
              </a:defRPr>
            </a:lvl5pPr>
            <a:lvl6pPr marL="8810625" defTabSz="4173538" fontAlgn="base">
              <a:spcBef>
                <a:spcPct val="0"/>
              </a:spcBef>
              <a:spcAft>
                <a:spcPct val="0"/>
              </a:spcAft>
              <a:defRPr>
                <a:solidFill>
                  <a:schemeClr val="tx1"/>
                </a:solidFill>
                <a:latin typeface="Arial" pitchFamily="34" charset="0"/>
              </a:defRPr>
            </a:lvl6pPr>
            <a:lvl7pPr marL="9267825" defTabSz="4173538" fontAlgn="base">
              <a:spcBef>
                <a:spcPct val="0"/>
              </a:spcBef>
              <a:spcAft>
                <a:spcPct val="0"/>
              </a:spcAft>
              <a:defRPr>
                <a:solidFill>
                  <a:schemeClr val="tx1"/>
                </a:solidFill>
                <a:latin typeface="Arial" pitchFamily="34" charset="0"/>
              </a:defRPr>
            </a:lvl7pPr>
            <a:lvl8pPr marL="9725025" defTabSz="4173538" fontAlgn="base">
              <a:spcBef>
                <a:spcPct val="0"/>
              </a:spcBef>
              <a:spcAft>
                <a:spcPct val="0"/>
              </a:spcAft>
              <a:defRPr>
                <a:solidFill>
                  <a:schemeClr val="tx1"/>
                </a:solidFill>
                <a:latin typeface="Arial" pitchFamily="34" charset="0"/>
              </a:defRPr>
            </a:lvl8pPr>
            <a:lvl9pPr marL="10182225" defTabSz="4173538" fontAlgn="base">
              <a:spcBef>
                <a:spcPct val="0"/>
              </a:spcBef>
              <a:spcAft>
                <a:spcPct val="0"/>
              </a:spcAft>
              <a:defRPr>
                <a:solidFill>
                  <a:schemeClr val="tx1"/>
                </a:solidFill>
                <a:latin typeface="Arial" pitchFamily="34" charset="0"/>
              </a:defRPr>
            </a:lvl9pPr>
          </a:lstStyle>
          <a:p>
            <a:pPr algn="ctr">
              <a:spcBef>
                <a:spcPct val="50000"/>
              </a:spcBef>
            </a:pPr>
            <a:r>
              <a:rPr lang="en-GB" sz="5400" dirty="0">
                <a:solidFill>
                  <a:schemeClr val="accent1"/>
                </a:solidFill>
                <a:latin typeface="Arial Black" pitchFamily="34" charset="0"/>
              </a:rPr>
              <a:t>LARGE EMITTANCE BEAM MEASUREMENTS FOR COMET PHASE-I</a:t>
            </a:r>
          </a:p>
        </p:txBody>
      </p:sp>
      <p:sp>
        <p:nvSpPr>
          <p:cNvPr id="37" name="Text Box 63"/>
          <p:cNvSpPr txBox="1">
            <a:spLocks noChangeArrowheads="1"/>
          </p:cNvSpPr>
          <p:nvPr/>
        </p:nvSpPr>
        <p:spPr bwMode="auto">
          <a:xfrm>
            <a:off x="776288" y="3936126"/>
            <a:ext cx="28027313" cy="596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82550">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17639" tIns="208820" rIns="417639" bIns="208820">
            <a:spAutoFit/>
            <a:flatTx/>
          </a:bodyPr>
          <a:lstStyle>
            <a:lvl1pPr defTabSz="4173538">
              <a:defRPr>
                <a:solidFill>
                  <a:schemeClr val="tx1"/>
                </a:solidFill>
                <a:latin typeface="Arial" pitchFamily="34" charset="0"/>
              </a:defRPr>
            </a:lvl1pPr>
            <a:lvl2pPr marL="2087563" defTabSz="4173538">
              <a:defRPr>
                <a:solidFill>
                  <a:schemeClr val="tx1"/>
                </a:solidFill>
                <a:latin typeface="Arial" pitchFamily="34" charset="0"/>
              </a:defRPr>
            </a:lvl2pPr>
            <a:lvl3pPr marL="4173538" defTabSz="4173538">
              <a:defRPr>
                <a:solidFill>
                  <a:schemeClr val="tx1"/>
                </a:solidFill>
                <a:latin typeface="Arial" pitchFamily="34" charset="0"/>
              </a:defRPr>
            </a:lvl3pPr>
            <a:lvl4pPr marL="6267450" defTabSz="4173538">
              <a:defRPr>
                <a:solidFill>
                  <a:schemeClr val="tx1"/>
                </a:solidFill>
                <a:latin typeface="Arial" pitchFamily="34" charset="0"/>
              </a:defRPr>
            </a:lvl4pPr>
            <a:lvl5pPr marL="8353425" defTabSz="4173538">
              <a:defRPr>
                <a:solidFill>
                  <a:schemeClr val="tx1"/>
                </a:solidFill>
                <a:latin typeface="Arial" pitchFamily="34" charset="0"/>
              </a:defRPr>
            </a:lvl5pPr>
            <a:lvl6pPr marL="8810625" defTabSz="4173538" fontAlgn="base">
              <a:spcBef>
                <a:spcPct val="0"/>
              </a:spcBef>
              <a:spcAft>
                <a:spcPct val="0"/>
              </a:spcAft>
              <a:defRPr>
                <a:solidFill>
                  <a:schemeClr val="tx1"/>
                </a:solidFill>
                <a:latin typeface="Arial" pitchFamily="34" charset="0"/>
              </a:defRPr>
            </a:lvl6pPr>
            <a:lvl7pPr marL="9267825" defTabSz="4173538" fontAlgn="base">
              <a:spcBef>
                <a:spcPct val="0"/>
              </a:spcBef>
              <a:spcAft>
                <a:spcPct val="0"/>
              </a:spcAft>
              <a:defRPr>
                <a:solidFill>
                  <a:schemeClr val="tx1"/>
                </a:solidFill>
                <a:latin typeface="Arial" pitchFamily="34" charset="0"/>
              </a:defRPr>
            </a:lvl7pPr>
            <a:lvl8pPr marL="9725025" defTabSz="4173538" fontAlgn="base">
              <a:spcBef>
                <a:spcPct val="0"/>
              </a:spcBef>
              <a:spcAft>
                <a:spcPct val="0"/>
              </a:spcAft>
              <a:defRPr>
                <a:solidFill>
                  <a:schemeClr val="tx1"/>
                </a:solidFill>
                <a:latin typeface="Arial" pitchFamily="34" charset="0"/>
              </a:defRPr>
            </a:lvl8pPr>
            <a:lvl9pPr marL="10182225" defTabSz="4173538" fontAlgn="base">
              <a:spcBef>
                <a:spcPct val="0"/>
              </a:spcBef>
              <a:spcAft>
                <a:spcPct val="0"/>
              </a:spcAft>
              <a:defRPr>
                <a:solidFill>
                  <a:schemeClr val="tx1"/>
                </a:solidFill>
                <a:latin typeface="Arial" pitchFamily="34" charset="0"/>
              </a:defRPr>
            </a:lvl9pPr>
          </a:lstStyle>
          <a:p>
            <a:pPr>
              <a:spcBef>
                <a:spcPct val="50000"/>
              </a:spcBef>
            </a:pPr>
            <a:r>
              <a:rPr lang="en-GB" sz="4000" dirty="0">
                <a:solidFill>
                  <a:schemeClr val="accent1"/>
                </a:solidFill>
                <a:effectLst>
                  <a:outerShdw blurRad="38100" dist="38100" dir="2700000" algn="tl">
                    <a:srgbClr val="000000"/>
                  </a:outerShdw>
                </a:effectLst>
                <a:latin typeface="Arial Black" pitchFamily="34" charset="0"/>
              </a:rPr>
              <a:t>ABSTRACT</a:t>
            </a:r>
          </a:p>
          <a:p>
            <a:pPr algn="just">
              <a:spcBef>
                <a:spcPct val="50000"/>
              </a:spcBef>
            </a:pPr>
            <a:r>
              <a:rPr lang="en-GB" sz="3200" dirty="0">
                <a:solidFill>
                  <a:schemeClr val="accent1"/>
                </a:solidFill>
                <a:latin typeface="Arial Black" pitchFamily="34" charset="0"/>
              </a:rPr>
              <a:t>The COMET experiment will search for very rare muon processes that will give us an insight into particle physics beyond the Standard Model.  COMET requires an intense beam of muons with a momentum less than 70 MeV/c.  This is achieved using an 8 </a:t>
            </a:r>
            <a:r>
              <a:rPr lang="en-GB" sz="3200" dirty="0" err="1">
                <a:solidFill>
                  <a:schemeClr val="accent1"/>
                </a:solidFill>
                <a:latin typeface="Arial Black" pitchFamily="34" charset="0"/>
              </a:rPr>
              <a:t>GeV</a:t>
            </a:r>
            <a:r>
              <a:rPr lang="en-GB" sz="3200" dirty="0">
                <a:solidFill>
                  <a:schemeClr val="accent1"/>
                </a:solidFill>
                <a:latin typeface="Arial Black" pitchFamily="34" charset="0"/>
              </a:rPr>
              <a:t> proton beam; a heavy metal target to primarily produce pions; a solenoid capture system; and a curved solenoid to perform charge and momentum selection. </a:t>
            </a:r>
          </a:p>
          <a:p>
            <a:pPr algn="just">
              <a:spcBef>
                <a:spcPct val="50000"/>
              </a:spcBef>
            </a:pPr>
            <a:r>
              <a:rPr lang="en-GB" sz="3200" dirty="0">
                <a:solidFill>
                  <a:schemeClr val="accent1"/>
                </a:solidFill>
                <a:latin typeface="Arial Black" pitchFamily="34" charset="0"/>
              </a:rPr>
              <a:t>Understanding the pion production yield and transport properties of the beam line is an important part of the experiment.  The beam line is a continuous solenoid channel, so it is only possible to place a beam diagnostic device at the end of the beam line. Building COMET in two phases provides the opportunity to investigate the pion production yield and to measure the transport properties of the beam line in Phase-I.  This paper will demonstrate how this will be done using the experimental set up for COMET Phase-I.</a:t>
            </a:r>
          </a:p>
        </p:txBody>
      </p:sp>
      <p:sp>
        <p:nvSpPr>
          <p:cNvPr id="41" name="Text Box 371"/>
          <p:cNvSpPr txBox="1">
            <a:spLocks noChangeArrowheads="1"/>
          </p:cNvSpPr>
          <p:nvPr/>
        </p:nvSpPr>
        <p:spPr bwMode="auto">
          <a:xfrm>
            <a:off x="15392235" y="23301648"/>
            <a:ext cx="13753181" cy="13757139"/>
          </a:xfrm>
          <a:prstGeom prst="rect">
            <a:avLst/>
          </a:prstGeom>
          <a:noFill/>
          <a:ln w="82550">
            <a:solidFill>
              <a:srgbClr val="990099"/>
            </a:solidFill>
            <a:miter lim="800000"/>
            <a:headEnd/>
            <a:tailEnd/>
          </a:ln>
          <a:effectLst/>
          <a:scene3d>
            <a:camera prst="legacyObliqueTopRight"/>
            <a:lightRig rig="legacyFlat3" dir="b"/>
          </a:scene3d>
          <a:sp3d extrusionH="430200" prstMaterial="legacyMatte">
            <a:bevelT w="13500" h="13500" prst="angle"/>
            <a:bevelB w="13500" h="13500" prst="angle"/>
            <a:extrusionClr>
              <a:srgbClr val="990099"/>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17639" tIns="208820" rIns="417639" bIns="208820">
            <a:noAutofit/>
            <a:flatTx/>
          </a:bodyPr>
          <a:lstStyle>
            <a:lvl1pPr defTabSz="4173538">
              <a:defRPr>
                <a:solidFill>
                  <a:schemeClr val="tx1"/>
                </a:solidFill>
                <a:latin typeface="Arial" pitchFamily="34" charset="0"/>
              </a:defRPr>
            </a:lvl1pPr>
            <a:lvl2pPr marL="2087563" defTabSz="4173538">
              <a:defRPr>
                <a:solidFill>
                  <a:schemeClr val="tx1"/>
                </a:solidFill>
                <a:latin typeface="Arial" pitchFamily="34" charset="0"/>
              </a:defRPr>
            </a:lvl2pPr>
            <a:lvl3pPr marL="4173538" defTabSz="4173538">
              <a:defRPr>
                <a:solidFill>
                  <a:schemeClr val="tx1"/>
                </a:solidFill>
                <a:latin typeface="Arial" pitchFamily="34" charset="0"/>
              </a:defRPr>
            </a:lvl3pPr>
            <a:lvl4pPr marL="6267450" defTabSz="4173538">
              <a:defRPr>
                <a:solidFill>
                  <a:schemeClr val="tx1"/>
                </a:solidFill>
                <a:latin typeface="Arial" pitchFamily="34" charset="0"/>
              </a:defRPr>
            </a:lvl4pPr>
            <a:lvl5pPr marL="8353425" defTabSz="4173538">
              <a:defRPr>
                <a:solidFill>
                  <a:schemeClr val="tx1"/>
                </a:solidFill>
                <a:latin typeface="Arial" pitchFamily="34" charset="0"/>
              </a:defRPr>
            </a:lvl5pPr>
            <a:lvl6pPr marL="8810625" defTabSz="4173538" fontAlgn="base">
              <a:spcBef>
                <a:spcPct val="0"/>
              </a:spcBef>
              <a:spcAft>
                <a:spcPct val="0"/>
              </a:spcAft>
              <a:defRPr>
                <a:solidFill>
                  <a:schemeClr val="tx1"/>
                </a:solidFill>
                <a:latin typeface="Arial" pitchFamily="34" charset="0"/>
              </a:defRPr>
            </a:lvl6pPr>
            <a:lvl7pPr marL="9267825" defTabSz="4173538" fontAlgn="base">
              <a:spcBef>
                <a:spcPct val="0"/>
              </a:spcBef>
              <a:spcAft>
                <a:spcPct val="0"/>
              </a:spcAft>
              <a:defRPr>
                <a:solidFill>
                  <a:schemeClr val="tx1"/>
                </a:solidFill>
                <a:latin typeface="Arial" pitchFamily="34" charset="0"/>
              </a:defRPr>
            </a:lvl7pPr>
            <a:lvl8pPr marL="9725025" defTabSz="4173538" fontAlgn="base">
              <a:spcBef>
                <a:spcPct val="0"/>
              </a:spcBef>
              <a:spcAft>
                <a:spcPct val="0"/>
              </a:spcAft>
              <a:defRPr>
                <a:solidFill>
                  <a:schemeClr val="tx1"/>
                </a:solidFill>
                <a:latin typeface="Arial" pitchFamily="34" charset="0"/>
              </a:defRPr>
            </a:lvl8pPr>
            <a:lvl9pPr marL="10182225" defTabSz="4173538" fontAlgn="base">
              <a:spcBef>
                <a:spcPct val="0"/>
              </a:spcBef>
              <a:spcAft>
                <a:spcPct val="0"/>
              </a:spcAft>
              <a:defRPr>
                <a:solidFill>
                  <a:schemeClr val="tx1"/>
                </a:solidFill>
                <a:latin typeface="Arial" pitchFamily="34" charset="0"/>
              </a:defRPr>
            </a:lvl9pPr>
          </a:lstStyle>
          <a:p>
            <a:pPr>
              <a:spcBef>
                <a:spcPct val="50000"/>
              </a:spcBef>
            </a:pPr>
            <a:r>
              <a:rPr lang="en-GB" sz="3200" dirty="0" smtClean="0">
                <a:solidFill>
                  <a:schemeClr val="accent1"/>
                </a:solidFill>
                <a:effectLst>
                  <a:outerShdw blurRad="38100" dist="38100" dir="2700000" algn="tl">
                    <a:srgbClr val="000000"/>
                  </a:outerShdw>
                </a:effectLst>
                <a:latin typeface="Arial Black" pitchFamily="34" charset="0"/>
              </a:rPr>
              <a:t>FIELD VARIATIONS</a:t>
            </a:r>
            <a:endParaRPr lang="en-GB" sz="3200" dirty="0">
              <a:solidFill>
                <a:schemeClr val="accent1"/>
              </a:solidFill>
              <a:effectLst>
                <a:outerShdw blurRad="38100" dist="38100" dir="2700000" algn="tl">
                  <a:srgbClr val="000000"/>
                </a:outerShdw>
              </a:effectLst>
              <a:latin typeface="Arial Black" pitchFamily="34" charset="0"/>
            </a:endParaRPr>
          </a:p>
          <a:p>
            <a:pPr algn="just">
              <a:spcBef>
                <a:spcPct val="50000"/>
              </a:spcBef>
            </a:pPr>
            <a:endParaRPr lang="en-GB" sz="3200" dirty="0">
              <a:solidFill>
                <a:schemeClr val="accent1"/>
              </a:solidFill>
              <a:effectLst>
                <a:outerShdw blurRad="38100" dist="38100" dir="2700000" algn="tl">
                  <a:srgbClr val="000000"/>
                </a:outerShdw>
              </a:effectLst>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p:txBody>
      </p:sp>
      <p:sp>
        <p:nvSpPr>
          <p:cNvPr id="43" name="Text Box 367"/>
          <p:cNvSpPr txBox="1">
            <a:spLocks noChangeArrowheads="1"/>
          </p:cNvSpPr>
          <p:nvPr/>
        </p:nvSpPr>
        <p:spPr bwMode="auto">
          <a:xfrm>
            <a:off x="720724" y="10150642"/>
            <a:ext cx="28424691" cy="7223581"/>
          </a:xfrm>
          <a:prstGeom prst="rect">
            <a:avLst/>
          </a:prstGeom>
          <a:noFill/>
          <a:ln w="82550">
            <a:solidFill>
              <a:srgbClr val="990099"/>
            </a:solidFill>
            <a:miter lim="800000"/>
            <a:headEnd/>
            <a:tailEnd/>
          </a:ln>
          <a:effectLst/>
          <a:scene3d>
            <a:camera prst="legacyObliqueTopRight"/>
            <a:lightRig rig="legacyFlat3" dir="b"/>
          </a:scene3d>
          <a:sp3d extrusionH="430200" prstMaterial="legacyMatte">
            <a:bevelT w="13500" h="13500" prst="angle"/>
            <a:bevelB w="13500" h="13500" prst="angle"/>
            <a:extrusionClr>
              <a:srgbClr val="990099"/>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17639" tIns="208820" rIns="417639" bIns="208820">
            <a:spAutoFit/>
            <a:flatTx/>
          </a:bodyPr>
          <a:lstStyle>
            <a:lvl1pPr defTabSz="4173538">
              <a:defRPr>
                <a:solidFill>
                  <a:schemeClr val="tx1"/>
                </a:solidFill>
                <a:latin typeface="Arial" pitchFamily="34" charset="0"/>
              </a:defRPr>
            </a:lvl1pPr>
            <a:lvl2pPr marL="2087563" defTabSz="4173538">
              <a:defRPr>
                <a:solidFill>
                  <a:schemeClr val="tx1"/>
                </a:solidFill>
                <a:latin typeface="Arial" pitchFamily="34" charset="0"/>
              </a:defRPr>
            </a:lvl2pPr>
            <a:lvl3pPr marL="4173538" defTabSz="4173538">
              <a:defRPr>
                <a:solidFill>
                  <a:schemeClr val="tx1"/>
                </a:solidFill>
                <a:latin typeface="Arial" pitchFamily="34" charset="0"/>
              </a:defRPr>
            </a:lvl3pPr>
            <a:lvl4pPr marL="6267450" defTabSz="4173538">
              <a:defRPr>
                <a:solidFill>
                  <a:schemeClr val="tx1"/>
                </a:solidFill>
                <a:latin typeface="Arial" pitchFamily="34" charset="0"/>
              </a:defRPr>
            </a:lvl4pPr>
            <a:lvl5pPr marL="8353425" defTabSz="4173538">
              <a:defRPr>
                <a:solidFill>
                  <a:schemeClr val="tx1"/>
                </a:solidFill>
                <a:latin typeface="Arial" pitchFamily="34" charset="0"/>
              </a:defRPr>
            </a:lvl5pPr>
            <a:lvl6pPr marL="8810625" defTabSz="4173538" fontAlgn="base">
              <a:spcBef>
                <a:spcPct val="0"/>
              </a:spcBef>
              <a:spcAft>
                <a:spcPct val="0"/>
              </a:spcAft>
              <a:defRPr>
                <a:solidFill>
                  <a:schemeClr val="tx1"/>
                </a:solidFill>
                <a:latin typeface="Arial" pitchFamily="34" charset="0"/>
              </a:defRPr>
            </a:lvl6pPr>
            <a:lvl7pPr marL="9267825" defTabSz="4173538" fontAlgn="base">
              <a:spcBef>
                <a:spcPct val="0"/>
              </a:spcBef>
              <a:spcAft>
                <a:spcPct val="0"/>
              </a:spcAft>
              <a:defRPr>
                <a:solidFill>
                  <a:schemeClr val="tx1"/>
                </a:solidFill>
                <a:latin typeface="Arial" pitchFamily="34" charset="0"/>
              </a:defRPr>
            </a:lvl7pPr>
            <a:lvl8pPr marL="9725025" defTabSz="4173538" fontAlgn="base">
              <a:spcBef>
                <a:spcPct val="0"/>
              </a:spcBef>
              <a:spcAft>
                <a:spcPct val="0"/>
              </a:spcAft>
              <a:defRPr>
                <a:solidFill>
                  <a:schemeClr val="tx1"/>
                </a:solidFill>
                <a:latin typeface="Arial" pitchFamily="34" charset="0"/>
              </a:defRPr>
            </a:lvl8pPr>
            <a:lvl9pPr marL="10182225" defTabSz="4173538" fontAlgn="base">
              <a:spcBef>
                <a:spcPct val="0"/>
              </a:spcBef>
              <a:spcAft>
                <a:spcPct val="0"/>
              </a:spcAft>
              <a:defRPr>
                <a:solidFill>
                  <a:schemeClr val="tx1"/>
                </a:solidFill>
                <a:latin typeface="Arial" pitchFamily="34" charset="0"/>
              </a:defRPr>
            </a:lvl9pPr>
          </a:lstStyle>
          <a:p>
            <a:pPr>
              <a:spcBef>
                <a:spcPct val="50000"/>
              </a:spcBef>
            </a:pPr>
            <a:r>
              <a:rPr lang="en-GB" sz="3200" dirty="0" smtClean="0">
                <a:solidFill>
                  <a:schemeClr val="accent1"/>
                </a:solidFill>
                <a:effectLst>
                  <a:outerShdw blurRad="38100" dist="38100" dir="2700000" algn="tl">
                    <a:srgbClr val="000000"/>
                  </a:outerShdw>
                </a:effectLst>
                <a:latin typeface="Arial Black" pitchFamily="34" charset="0"/>
              </a:rPr>
              <a:t>INTRODUCTION</a:t>
            </a:r>
          </a:p>
          <a:p>
            <a:pPr marL="10587038" algn="just">
              <a:spcBef>
                <a:spcPct val="50000"/>
              </a:spcBef>
            </a:pPr>
            <a:r>
              <a:rPr lang="en-GB" sz="2000" dirty="0" smtClean="0">
                <a:solidFill>
                  <a:schemeClr val="accent1"/>
                </a:solidFill>
                <a:latin typeface="Arial Black" pitchFamily="34" charset="0"/>
              </a:rPr>
              <a:t>The </a:t>
            </a:r>
            <a:r>
              <a:rPr lang="en-GB" sz="2000" dirty="0" err="1">
                <a:solidFill>
                  <a:schemeClr val="accent1"/>
                </a:solidFill>
                <a:latin typeface="Arial Black" pitchFamily="34" charset="0"/>
              </a:rPr>
              <a:t>COherent</a:t>
            </a:r>
            <a:r>
              <a:rPr lang="en-GB" sz="2000" dirty="0">
                <a:solidFill>
                  <a:schemeClr val="accent1"/>
                </a:solidFill>
                <a:latin typeface="Arial Black" pitchFamily="34" charset="0"/>
              </a:rPr>
              <a:t> Muon to Electron Transition (COMET) experiment aims to measure the conversion of muons to electrons, in the presence of a nucleus, with an unprecedented sensitivity of </a:t>
            </a:r>
            <a:r>
              <a:rPr lang="en-GB" sz="2000" dirty="0" smtClean="0">
                <a:solidFill>
                  <a:schemeClr val="accent1"/>
                </a:solidFill>
                <a:latin typeface="Arial Black" pitchFamily="34" charset="0"/>
              </a:rPr>
              <a:t>&lt;10</a:t>
            </a:r>
            <a:r>
              <a:rPr lang="en-GB" sz="2000" baseline="30000" dirty="0" smtClean="0">
                <a:solidFill>
                  <a:schemeClr val="accent1"/>
                </a:solidFill>
                <a:latin typeface="Arial Black" pitchFamily="34" charset="0"/>
              </a:rPr>
              <a:t>-16</a:t>
            </a:r>
            <a:r>
              <a:rPr lang="en-GB" sz="2000" dirty="0" smtClean="0">
                <a:solidFill>
                  <a:schemeClr val="accent1"/>
                </a:solidFill>
                <a:latin typeface="Arial Black" pitchFamily="34" charset="0"/>
              </a:rPr>
              <a:t>.</a:t>
            </a:r>
            <a:endParaRPr lang="en-GB" sz="2000" dirty="0">
              <a:solidFill>
                <a:schemeClr val="accent1"/>
              </a:solidFill>
              <a:latin typeface="Arial Black" pitchFamily="34" charset="0"/>
            </a:endParaRPr>
          </a:p>
          <a:p>
            <a:pPr marL="10587038" algn="just">
              <a:spcBef>
                <a:spcPct val="50000"/>
              </a:spcBef>
            </a:pPr>
            <a:r>
              <a:rPr lang="en-GB" sz="2000" dirty="0">
                <a:solidFill>
                  <a:schemeClr val="accent1"/>
                </a:solidFill>
                <a:latin typeface="Arial Black" pitchFamily="34" charset="0"/>
              </a:rPr>
              <a:t>The details of the COMET Phase-I beam line can be found </a:t>
            </a:r>
            <a:r>
              <a:rPr lang="en-GB" sz="2000" dirty="0" smtClean="0">
                <a:solidFill>
                  <a:schemeClr val="accent1"/>
                </a:solidFill>
                <a:latin typeface="Arial Black" pitchFamily="34" charset="0"/>
              </a:rPr>
              <a:t>in WEPEA074.  The figure on the left is </a:t>
            </a:r>
            <a:r>
              <a:rPr lang="en-GB" sz="2000" dirty="0">
                <a:solidFill>
                  <a:schemeClr val="accent1"/>
                </a:solidFill>
                <a:latin typeface="Arial Black" pitchFamily="34" charset="0"/>
              </a:rPr>
              <a:t>a schematic of the beam line. COMET Phase-I will provide an invaluable opportunity to make measurements of the beam line that are not possible to do after the full COMET beam line has been constructed. </a:t>
            </a:r>
          </a:p>
          <a:p>
            <a:pPr marL="10587038" algn="just">
              <a:spcBef>
                <a:spcPct val="50000"/>
              </a:spcBef>
            </a:pPr>
            <a:r>
              <a:rPr lang="en-GB" sz="2000" dirty="0" smtClean="0">
                <a:solidFill>
                  <a:schemeClr val="accent1"/>
                </a:solidFill>
                <a:latin typeface="Arial Black" pitchFamily="34" charset="0"/>
              </a:rPr>
              <a:t>Since </a:t>
            </a:r>
            <a:r>
              <a:rPr lang="en-GB" sz="2000" dirty="0">
                <a:solidFill>
                  <a:schemeClr val="accent1"/>
                </a:solidFill>
                <a:latin typeface="Arial Black" pitchFamily="34" charset="0"/>
              </a:rPr>
              <a:t>the COMET beam line is a large aperture,  continuous solenoid channel, accurate simulation of transport properties is dependent on knowing the field precisely.  It will be difficult to measure this as the solenoids will be closely coupled and there will be no option for placing complex beam diagnostic equipment between cryostats.  In addition to this, the beam will occupy the whole aperture and will consist of multiple species.  This means it will be very difficult to measure the transport properties along the length of the beam line after it has been installed.</a:t>
            </a:r>
          </a:p>
          <a:p>
            <a:pPr marL="10587038" algn="just">
              <a:spcBef>
                <a:spcPct val="50000"/>
              </a:spcBef>
            </a:pPr>
            <a:r>
              <a:rPr lang="en-GB" sz="2000" dirty="0" smtClean="0">
                <a:solidFill>
                  <a:schemeClr val="accent1"/>
                </a:solidFill>
                <a:latin typeface="Arial Black" pitchFamily="34" charset="0"/>
              </a:rPr>
              <a:t>In </a:t>
            </a:r>
            <a:r>
              <a:rPr lang="en-GB" sz="2000" dirty="0">
                <a:solidFill>
                  <a:schemeClr val="accent1"/>
                </a:solidFill>
                <a:latin typeface="Arial Black" pitchFamily="34" charset="0"/>
              </a:rPr>
              <a:t>order to get an understanding of the performance of the beam line, it will be possible to vary certain parameters of the magnets, such as magnetic field strength, and to the measure a corresponding effect at the end of the transport channel.  By making several measurements with different types of changes it may be possible to characterise the performance of the beam line in order to understand the background processes that can create electrons that could be mistaken to have come from muon to electron </a:t>
            </a:r>
            <a:r>
              <a:rPr lang="en-GB" sz="2000" dirty="0" smtClean="0">
                <a:solidFill>
                  <a:schemeClr val="accent1"/>
                </a:solidFill>
                <a:latin typeface="Arial Black" pitchFamily="34" charset="0"/>
              </a:rPr>
              <a:t>conversion.  In </a:t>
            </a:r>
            <a:r>
              <a:rPr lang="en-GB" sz="2000" dirty="0">
                <a:solidFill>
                  <a:schemeClr val="accent1"/>
                </a:solidFill>
                <a:latin typeface="Arial Black" pitchFamily="34" charset="0"/>
              </a:rPr>
              <a:t>addition to this, there is some uncertainty as to the precise composition of the beam due to different models giving different predictions for the production of hadrons in this momentum range.  It will therefore be important to be able to measure the production rates and spectra in order to understand potential sources of background particles.</a:t>
            </a:r>
            <a:endParaRPr lang="en-GB" sz="2000" dirty="0" smtClean="0">
              <a:solidFill>
                <a:schemeClr val="accent1"/>
              </a:solidFill>
              <a:latin typeface="Arial Black" pitchFamily="34" charset="0"/>
            </a:endParaRPr>
          </a:p>
        </p:txBody>
      </p:sp>
      <p:grpSp>
        <p:nvGrpSpPr>
          <p:cNvPr id="2" name="Group 1"/>
          <p:cNvGrpSpPr/>
          <p:nvPr/>
        </p:nvGrpSpPr>
        <p:grpSpPr>
          <a:xfrm>
            <a:off x="720725" y="38234560"/>
            <a:ext cx="29157187" cy="3566485"/>
            <a:chOff x="720725" y="38042056"/>
            <a:chExt cx="29157187" cy="3566485"/>
          </a:xfrm>
        </p:grpSpPr>
        <p:pic>
          <p:nvPicPr>
            <p:cNvPr id="38" name="Picture 55" descr="IMP_ML_2CS_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998" y="38745329"/>
              <a:ext cx="7305030" cy="215993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85" descr="logo-ucl"/>
            <p:cNvPicPr>
              <a:picLocks noChangeAspect="1" noChangeArrowheads="1"/>
            </p:cNvPicPr>
            <p:nvPr/>
          </p:nvPicPr>
          <p:blipFill>
            <a:blip r:embed="rId4">
              <a:extLst>
                <a:ext uri="{28A0092B-C50C-407E-A947-70E740481C1C}">
                  <a14:useLocalDpi xmlns:a14="http://schemas.microsoft.com/office/drawing/2010/main" val="0"/>
                </a:ext>
              </a:extLst>
            </a:blip>
            <a:srcRect l="13461" t="24420" r="13832"/>
            <a:stretch>
              <a:fillRect/>
            </a:stretch>
          </p:blipFill>
          <p:spPr bwMode="auto">
            <a:xfrm>
              <a:off x="23264233" y="38745329"/>
              <a:ext cx="6613679" cy="2063660"/>
            </a:xfrm>
            <a:prstGeom prst="rect">
              <a:avLst/>
            </a:prstGeom>
            <a:noFill/>
            <a:extLst>
              <a:ext uri="{909E8E84-426E-40DD-AFC4-6F175D3DCCD1}">
                <a14:hiddenFill xmlns:a14="http://schemas.microsoft.com/office/drawing/2010/main">
                  <a:solidFill>
                    <a:srgbClr val="FFFFFF"/>
                  </a:solidFill>
                </a14:hiddenFill>
              </a:ext>
            </a:extLst>
          </p:spPr>
        </p:pic>
        <p:pic>
          <p:nvPicPr>
            <p:cNvPr id="2557" name="Picture 509" descr="C:\docs\images\Logos\Cockcroft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725" y="38042056"/>
              <a:ext cx="6305452" cy="3566485"/>
            </a:xfrm>
            <a:prstGeom prst="rect">
              <a:avLst/>
            </a:prstGeom>
            <a:noFill/>
            <a:extLst>
              <a:ext uri="{909E8E84-426E-40DD-AFC4-6F175D3DCCD1}">
                <a14:hiddenFill xmlns:a14="http://schemas.microsoft.com/office/drawing/2010/main">
                  <a:solidFill>
                    <a:srgbClr val="FFFFFF"/>
                  </a:solidFill>
                </a14:hiddenFill>
              </a:ext>
            </a:extLst>
          </p:spPr>
        </p:pic>
        <p:pic>
          <p:nvPicPr>
            <p:cNvPr id="2558" name="Picture 510" descr="C:\docs\images\Logos\Manchester_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47483" y="38115956"/>
              <a:ext cx="8074900" cy="3418684"/>
            </a:xfrm>
            <a:prstGeom prst="rect">
              <a:avLst/>
            </a:prstGeom>
            <a:noFill/>
            <a:extLst>
              <a:ext uri="{909E8E84-426E-40DD-AFC4-6F175D3DCCD1}">
                <a14:hiddenFill xmlns:a14="http://schemas.microsoft.com/office/drawing/2010/main">
                  <a:solidFill>
                    <a:srgbClr val="FFFFFF"/>
                  </a:solidFill>
                </a14:hiddenFill>
              </a:ext>
            </a:extLst>
          </p:spPr>
        </p:pic>
      </p:grpSp>
      <p:sp>
        <p:nvSpPr>
          <p:cNvPr id="135" name="Text Box 371"/>
          <p:cNvSpPr txBox="1">
            <a:spLocks noChangeArrowheads="1"/>
          </p:cNvSpPr>
          <p:nvPr/>
        </p:nvSpPr>
        <p:spPr bwMode="auto">
          <a:xfrm>
            <a:off x="720725" y="23301649"/>
            <a:ext cx="14226758" cy="13757139"/>
          </a:xfrm>
          <a:prstGeom prst="rect">
            <a:avLst/>
          </a:prstGeom>
          <a:noFill/>
          <a:ln w="82550">
            <a:solidFill>
              <a:srgbClr val="990099"/>
            </a:solidFill>
            <a:miter lim="800000"/>
            <a:headEnd/>
            <a:tailEnd/>
          </a:ln>
          <a:effectLst/>
          <a:scene3d>
            <a:camera prst="legacyObliqueTopRight"/>
            <a:lightRig rig="legacyFlat3" dir="b"/>
          </a:scene3d>
          <a:sp3d extrusionH="430200" prstMaterial="legacyMatte">
            <a:bevelT w="13500" h="13500" prst="angle"/>
            <a:bevelB w="13500" h="13500" prst="angle"/>
            <a:extrusionClr>
              <a:srgbClr val="990099"/>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17639" tIns="208820" rIns="417639" bIns="208820">
            <a:noAutofit/>
            <a:flatTx/>
          </a:bodyPr>
          <a:lstStyle>
            <a:lvl1pPr defTabSz="4173538">
              <a:defRPr>
                <a:solidFill>
                  <a:schemeClr val="tx1"/>
                </a:solidFill>
                <a:latin typeface="Arial" pitchFamily="34" charset="0"/>
              </a:defRPr>
            </a:lvl1pPr>
            <a:lvl2pPr marL="2087563" defTabSz="4173538">
              <a:defRPr>
                <a:solidFill>
                  <a:schemeClr val="tx1"/>
                </a:solidFill>
                <a:latin typeface="Arial" pitchFamily="34" charset="0"/>
              </a:defRPr>
            </a:lvl2pPr>
            <a:lvl3pPr marL="4173538" defTabSz="4173538">
              <a:defRPr>
                <a:solidFill>
                  <a:schemeClr val="tx1"/>
                </a:solidFill>
                <a:latin typeface="Arial" pitchFamily="34" charset="0"/>
              </a:defRPr>
            </a:lvl3pPr>
            <a:lvl4pPr marL="6267450" defTabSz="4173538">
              <a:defRPr>
                <a:solidFill>
                  <a:schemeClr val="tx1"/>
                </a:solidFill>
                <a:latin typeface="Arial" pitchFamily="34" charset="0"/>
              </a:defRPr>
            </a:lvl4pPr>
            <a:lvl5pPr marL="8353425" defTabSz="4173538">
              <a:defRPr>
                <a:solidFill>
                  <a:schemeClr val="tx1"/>
                </a:solidFill>
                <a:latin typeface="Arial" pitchFamily="34" charset="0"/>
              </a:defRPr>
            </a:lvl5pPr>
            <a:lvl6pPr marL="8810625" defTabSz="4173538" fontAlgn="base">
              <a:spcBef>
                <a:spcPct val="0"/>
              </a:spcBef>
              <a:spcAft>
                <a:spcPct val="0"/>
              </a:spcAft>
              <a:defRPr>
                <a:solidFill>
                  <a:schemeClr val="tx1"/>
                </a:solidFill>
                <a:latin typeface="Arial" pitchFamily="34" charset="0"/>
              </a:defRPr>
            </a:lvl6pPr>
            <a:lvl7pPr marL="9267825" defTabSz="4173538" fontAlgn="base">
              <a:spcBef>
                <a:spcPct val="0"/>
              </a:spcBef>
              <a:spcAft>
                <a:spcPct val="0"/>
              </a:spcAft>
              <a:defRPr>
                <a:solidFill>
                  <a:schemeClr val="tx1"/>
                </a:solidFill>
                <a:latin typeface="Arial" pitchFamily="34" charset="0"/>
              </a:defRPr>
            </a:lvl7pPr>
            <a:lvl8pPr marL="9725025" defTabSz="4173538" fontAlgn="base">
              <a:spcBef>
                <a:spcPct val="0"/>
              </a:spcBef>
              <a:spcAft>
                <a:spcPct val="0"/>
              </a:spcAft>
              <a:defRPr>
                <a:solidFill>
                  <a:schemeClr val="tx1"/>
                </a:solidFill>
                <a:latin typeface="Arial" pitchFamily="34" charset="0"/>
              </a:defRPr>
            </a:lvl8pPr>
            <a:lvl9pPr marL="10182225" defTabSz="4173538" fontAlgn="base">
              <a:spcBef>
                <a:spcPct val="0"/>
              </a:spcBef>
              <a:spcAft>
                <a:spcPct val="0"/>
              </a:spcAft>
              <a:defRPr>
                <a:solidFill>
                  <a:schemeClr val="tx1"/>
                </a:solidFill>
                <a:latin typeface="Arial" pitchFamily="34" charset="0"/>
              </a:defRPr>
            </a:lvl9pPr>
          </a:lstStyle>
          <a:p>
            <a:pPr>
              <a:spcBef>
                <a:spcPct val="50000"/>
              </a:spcBef>
            </a:pPr>
            <a:r>
              <a:rPr lang="en-GB" sz="3200" dirty="0" smtClean="0">
                <a:solidFill>
                  <a:schemeClr val="accent1"/>
                </a:solidFill>
                <a:effectLst>
                  <a:outerShdw blurRad="38100" dist="38100" dir="2700000" algn="tl">
                    <a:srgbClr val="000000"/>
                  </a:outerShdw>
                </a:effectLst>
                <a:latin typeface="Arial Black" pitchFamily="34" charset="0"/>
              </a:rPr>
              <a:t>ABSORBER</a:t>
            </a:r>
            <a:endParaRPr lang="en-GB" sz="3200" dirty="0">
              <a:solidFill>
                <a:schemeClr val="accent1"/>
              </a:solidFill>
              <a:effectLst>
                <a:outerShdw blurRad="38100" dist="38100" dir="2700000" algn="tl">
                  <a:srgbClr val="000000"/>
                </a:outerShdw>
              </a:effectLst>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p:txBody>
      </p:sp>
      <p:grpSp>
        <p:nvGrpSpPr>
          <p:cNvPr id="121" name="Group 120"/>
          <p:cNvGrpSpPr/>
          <p:nvPr/>
        </p:nvGrpSpPr>
        <p:grpSpPr>
          <a:xfrm>
            <a:off x="2098719" y="11065708"/>
            <a:ext cx="8971871" cy="5485902"/>
            <a:chOff x="86064" y="607395"/>
            <a:chExt cx="8971871" cy="5485902"/>
          </a:xfrm>
        </p:grpSpPr>
        <p:pic>
          <p:nvPicPr>
            <p:cNvPr id="122" name="Picture 121" descr="comet phase 1.png"/>
            <p:cNvPicPr>
              <a:picLocks noChangeAspect="1"/>
            </p:cNvPicPr>
            <p:nvPr/>
          </p:nvPicPr>
          <p:blipFill rotWithShape="1">
            <a:blip r:embed="rId7">
              <a:extLst>
                <a:ext uri="{28A0092B-C50C-407E-A947-70E740481C1C}">
                  <a14:useLocalDpi xmlns:a14="http://schemas.microsoft.com/office/drawing/2010/main" val="0"/>
                </a:ext>
              </a:extLst>
            </a:blip>
            <a:srcRect b="15451"/>
            <a:stretch/>
          </p:blipFill>
          <p:spPr>
            <a:xfrm>
              <a:off x="86064" y="607395"/>
              <a:ext cx="8971871" cy="5485902"/>
            </a:xfrm>
            <a:prstGeom prst="rect">
              <a:avLst/>
            </a:prstGeom>
          </p:spPr>
        </p:pic>
        <p:sp>
          <p:nvSpPr>
            <p:cNvPr id="123" name="Text Box 31"/>
            <p:cNvSpPr txBox="1"/>
            <p:nvPr/>
          </p:nvSpPr>
          <p:spPr>
            <a:xfrm>
              <a:off x="5226873" y="2899473"/>
              <a:ext cx="2729578" cy="51595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15000"/>
                </a:lnSpc>
                <a:spcBef>
                  <a:spcPts val="0"/>
                </a:spcBef>
                <a:spcAft>
                  <a:spcPts val="100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Calibri"/>
                  <a:ea typeface="ＭＳ 明朝"/>
                  <a:cs typeface="Calibri"/>
                </a:rPr>
                <a:t>Pion production target</a:t>
              </a:r>
              <a:endParaRPr kumimoji="0" lang="en-GB" sz="1800" b="0" i="0" u="none" strike="noStrike" kern="0" cap="none" spc="0" normalizeH="0" baseline="0" noProof="0" dirty="0" smtClean="0">
                <a:ln>
                  <a:noFill/>
                </a:ln>
                <a:solidFill>
                  <a:prstClr val="black"/>
                </a:solidFill>
                <a:effectLst/>
                <a:uLnTx/>
                <a:uFillTx/>
                <a:latin typeface="Calibri"/>
                <a:ea typeface="ＭＳ 明朝"/>
                <a:cs typeface="Times New Roman"/>
              </a:endParaRPr>
            </a:p>
          </p:txBody>
        </p:sp>
        <p:sp>
          <p:nvSpPr>
            <p:cNvPr id="124" name="Text Box 7"/>
            <p:cNvSpPr txBox="1"/>
            <p:nvPr/>
          </p:nvSpPr>
          <p:spPr>
            <a:xfrm>
              <a:off x="4319825" y="4293096"/>
              <a:ext cx="2729578" cy="51595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15000"/>
                </a:lnSpc>
                <a:spcBef>
                  <a:spcPts val="0"/>
                </a:spcBef>
                <a:spcAft>
                  <a:spcPts val="100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Calibri"/>
                  <a:ea typeface="ＭＳ 明朝"/>
                  <a:cs typeface="Calibri"/>
                </a:rPr>
                <a:t>Thin absorber</a:t>
              </a:r>
              <a:endParaRPr kumimoji="0" lang="en-GB" sz="1800" b="0" i="0" u="none" strike="noStrike" kern="0" cap="none" spc="0" normalizeH="0" baseline="0" noProof="0" dirty="0" smtClean="0">
                <a:ln>
                  <a:noFill/>
                </a:ln>
                <a:solidFill>
                  <a:prstClr val="black"/>
                </a:solidFill>
                <a:effectLst/>
                <a:uLnTx/>
                <a:uFillTx/>
                <a:latin typeface="Calibri"/>
                <a:ea typeface="ＭＳ 明朝"/>
                <a:cs typeface="Times New Roman"/>
              </a:endParaRPr>
            </a:p>
          </p:txBody>
        </p:sp>
        <p:sp>
          <p:nvSpPr>
            <p:cNvPr id="125" name="Text Box 8"/>
            <p:cNvSpPr txBox="1"/>
            <p:nvPr/>
          </p:nvSpPr>
          <p:spPr>
            <a:xfrm>
              <a:off x="4391879" y="4930314"/>
              <a:ext cx="2729532" cy="51588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15000"/>
                </a:lnSpc>
                <a:spcBef>
                  <a:spcPts val="0"/>
                </a:spcBef>
                <a:spcAft>
                  <a:spcPts val="100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Calibri"/>
                  <a:ea typeface="ＭＳ 明朝"/>
                  <a:cs typeface="Calibri"/>
                </a:rPr>
                <a:t>Stopping target</a:t>
              </a:r>
              <a:endParaRPr kumimoji="0" lang="en-GB" sz="1800" b="0" i="0" u="none" strike="noStrike" kern="0" cap="none" spc="0" normalizeH="0" baseline="0" noProof="0" dirty="0" smtClean="0">
                <a:ln>
                  <a:noFill/>
                </a:ln>
                <a:solidFill>
                  <a:prstClr val="black"/>
                </a:solidFill>
                <a:effectLst/>
                <a:uLnTx/>
                <a:uFillTx/>
                <a:latin typeface="Calibri"/>
                <a:ea typeface="ＭＳ 明朝"/>
                <a:cs typeface="Times New Roman"/>
              </a:endParaRPr>
            </a:p>
          </p:txBody>
        </p:sp>
        <p:cxnSp>
          <p:nvCxnSpPr>
            <p:cNvPr id="136" name="Straight Arrow Connector 135"/>
            <p:cNvCxnSpPr/>
            <p:nvPr/>
          </p:nvCxnSpPr>
          <p:spPr>
            <a:xfrm flipV="1">
              <a:off x="6354056" y="2335882"/>
              <a:ext cx="970768" cy="676312"/>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137" name="Straight Arrow Connector 136"/>
            <p:cNvCxnSpPr/>
            <p:nvPr/>
          </p:nvCxnSpPr>
          <p:spPr>
            <a:xfrm flipH="1">
              <a:off x="3620176" y="5151976"/>
              <a:ext cx="824028" cy="0"/>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140" name="TextBox 139"/>
            <p:cNvSpPr txBox="1"/>
            <p:nvPr/>
          </p:nvSpPr>
          <p:spPr>
            <a:xfrm>
              <a:off x="5513677" y="1092345"/>
              <a:ext cx="2147832" cy="646331"/>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rPr>
                <a:t>Pion production and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rPr>
                <a:t>capture solenoid</a:t>
              </a:r>
            </a:p>
          </p:txBody>
        </p:sp>
        <p:sp>
          <p:nvSpPr>
            <p:cNvPr id="141" name="TextBox 140"/>
            <p:cNvSpPr txBox="1"/>
            <p:nvPr/>
          </p:nvSpPr>
          <p:spPr>
            <a:xfrm>
              <a:off x="1032334" y="4063797"/>
              <a:ext cx="1918987"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rPr>
                <a:t>Matching solenoid</a:t>
              </a:r>
            </a:p>
          </p:txBody>
        </p:sp>
        <p:sp>
          <p:nvSpPr>
            <p:cNvPr id="142" name="TextBox 141"/>
            <p:cNvSpPr txBox="1"/>
            <p:nvPr/>
          </p:nvSpPr>
          <p:spPr>
            <a:xfrm>
              <a:off x="852460" y="4930221"/>
              <a:ext cx="1627240" cy="646331"/>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rPr>
                <a:t>Stopping target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rPr>
                <a:t>solenoid</a:t>
              </a:r>
            </a:p>
          </p:txBody>
        </p:sp>
        <p:sp>
          <p:nvSpPr>
            <p:cNvPr id="143" name="TextBox 142"/>
            <p:cNvSpPr txBox="1"/>
            <p:nvPr/>
          </p:nvSpPr>
          <p:spPr>
            <a:xfrm>
              <a:off x="1857486" y="2335882"/>
              <a:ext cx="1288494"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rPr>
                <a:t>Muon torus</a:t>
              </a:r>
            </a:p>
          </p:txBody>
        </p:sp>
        <p:sp>
          <p:nvSpPr>
            <p:cNvPr id="144" name="Rectangle 143"/>
            <p:cNvSpPr/>
            <p:nvPr/>
          </p:nvSpPr>
          <p:spPr>
            <a:xfrm>
              <a:off x="3452610" y="4202703"/>
              <a:ext cx="255294" cy="257978"/>
            </a:xfrm>
            <a:prstGeom prst="rect">
              <a:avLst/>
            </a:prstGeom>
            <a:gradFill flip="none" rotWithShape="1">
              <a:gsLst>
                <a:gs pos="0">
                  <a:sysClr val="window" lastClr="FFFFFF">
                    <a:lumMod val="75000"/>
                  </a:sysClr>
                </a:gs>
                <a:gs pos="37000">
                  <a:sysClr val="window" lastClr="FFFFFF">
                    <a:lumMod val="95000"/>
                  </a:sysClr>
                </a:gs>
                <a:gs pos="100000">
                  <a:sysClr val="window" lastClr="FFFFFF"/>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5" name="Rectangle 144"/>
            <p:cNvSpPr/>
            <p:nvPr/>
          </p:nvSpPr>
          <p:spPr>
            <a:xfrm>
              <a:off x="3452610" y="4539174"/>
              <a:ext cx="255294" cy="257978"/>
            </a:xfrm>
            <a:prstGeom prst="rect">
              <a:avLst/>
            </a:prstGeom>
            <a:gradFill flip="none" rotWithShape="1">
              <a:gsLst>
                <a:gs pos="0">
                  <a:sysClr val="window" lastClr="FFFFFF">
                    <a:lumMod val="75000"/>
                  </a:sysClr>
                </a:gs>
                <a:gs pos="37000">
                  <a:sysClr val="window" lastClr="FFFFFF">
                    <a:lumMod val="95000"/>
                  </a:sysClr>
                </a:gs>
                <a:gs pos="100000">
                  <a:sysClr val="window" lastClr="FFFFFF"/>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46" name="Straight Arrow Connector 145"/>
            <p:cNvCxnSpPr/>
            <p:nvPr/>
          </p:nvCxnSpPr>
          <p:spPr>
            <a:xfrm flipH="1">
              <a:off x="3669556" y="4497900"/>
              <a:ext cx="714262"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grpSp>
      <p:grpSp>
        <p:nvGrpSpPr>
          <p:cNvPr id="147" name="Group 146"/>
          <p:cNvGrpSpPr/>
          <p:nvPr/>
        </p:nvGrpSpPr>
        <p:grpSpPr>
          <a:xfrm>
            <a:off x="18188839" y="17846520"/>
            <a:ext cx="10908704" cy="3888784"/>
            <a:chOff x="0" y="1340416"/>
            <a:chExt cx="10908704" cy="3888784"/>
          </a:xfrm>
        </p:grpSpPr>
        <p:sp>
          <p:nvSpPr>
            <p:cNvPr id="148" name="Rectangle 147"/>
            <p:cNvSpPr/>
            <p:nvPr/>
          </p:nvSpPr>
          <p:spPr>
            <a:xfrm>
              <a:off x="0" y="1340416"/>
              <a:ext cx="10908704" cy="3888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8" name="Object 157"/>
            <p:cNvGraphicFramePr>
              <a:graphicFrameLocks noChangeAspect="1"/>
            </p:cNvGraphicFramePr>
            <p:nvPr>
              <p:extLst>
                <p:ext uri="{D42A27DB-BD31-4B8C-83A1-F6EECF244321}">
                  <p14:modId xmlns:p14="http://schemas.microsoft.com/office/powerpoint/2010/main" val="2379832785"/>
                </p:ext>
              </p:extLst>
            </p:nvPr>
          </p:nvGraphicFramePr>
          <p:xfrm>
            <a:off x="26926" y="1484784"/>
            <a:ext cx="5400675" cy="3657600"/>
          </p:xfrm>
          <a:graphic>
            <a:graphicData uri="http://schemas.openxmlformats.org/presentationml/2006/ole">
              <mc:AlternateContent xmlns:mc="http://schemas.openxmlformats.org/markup-compatibility/2006">
                <mc:Choice xmlns:v="urn:schemas-microsoft-com:vml" Requires="v">
                  <p:oleObj spid="_x0000_s1054" name="Acrobat Document" r:id="rId8" imgW="5400472" imgH="3657600" progId="AcroExch.Document.7">
                    <p:embed/>
                  </p:oleObj>
                </mc:Choice>
                <mc:Fallback>
                  <p:oleObj name="Acrobat Document" r:id="rId8" imgW="5400472" imgH="3657600" progId="AcroExch.Document.7">
                    <p:embed/>
                    <p:pic>
                      <p:nvPicPr>
                        <p:cNvPr id="0" name=""/>
                        <p:cNvPicPr/>
                        <p:nvPr/>
                      </p:nvPicPr>
                      <p:blipFill>
                        <a:blip r:embed="rId9"/>
                        <a:stretch>
                          <a:fillRect/>
                        </a:stretch>
                      </p:blipFill>
                      <p:spPr>
                        <a:xfrm>
                          <a:off x="26926" y="1484784"/>
                          <a:ext cx="5400675" cy="3657600"/>
                        </a:xfrm>
                        <a:prstGeom prst="rect">
                          <a:avLst/>
                        </a:prstGeom>
                      </p:spPr>
                    </p:pic>
                  </p:oleObj>
                </mc:Fallback>
              </mc:AlternateContent>
            </a:graphicData>
          </a:graphic>
        </p:graphicFrame>
        <p:graphicFrame>
          <p:nvGraphicFramePr>
            <p:cNvPr id="159" name="Object 158"/>
            <p:cNvGraphicFramePr>
              <a:graphicFrameLocks noChangeAspect="1"/>
            </p:cNvGraphicFramePr>
            <p:nvPr>
              <p:extLst>
                <p:ext uri="{D42A27DB-BD31-4B8C-83A1-F6EECF244321}">
                  <p14:modId xmlns:p14="http://schemas.microsoft.com/office/powerpoint/2010/main" val="2130500417"/>
                </p:ext>
              </p:extLst>
            </p:nvPr>
          </p:nvGraphicFramePr>
          <p:xfrm>
            <a:off x="5436096" y="1499592"/>
            <a:ext cx="5400675" cy="3657600"/>
          </p:xfrm>
          <a:graphic>
            <a:graphicData uri="http://schemas.openxmlformats.org/presentationml/2006/ole">
              <mc:AlternateContent xmlns:mc="http://schemas.openxmlformats.org/markup-compatibility/2006">
                <mc:Choice xmlns:v="urn:schemas-microsoft-com:vml" Requires="v">
                  <p:oleObj spid="_x0000_s1055" name="Acrobat Document" r:id="rId10" imgW="5400472" imgH="3657600" progId="AcroExch.Document.7">
                    <p:embed/>
                  </p:oleObj>
                </mc:Choice>
                <mc:Fallback>
                  <p:oleObj name="Acrobat Document" r:id="rId10" imgW="5400472" imgH="3657600" progId="AcroExch.Document.7">
                    <p:embed/>
                    <p:pic>
                      <p:nvPicPr>
                        <p:cNvPr id="0" name=""/>
                        <p:cNvPicPr/>
                        <p:nvPr/>
                      </p:nvPicPr>
                      <p:blipFill>
                        <a:blip r:embed="rId11"/>
                        <a:stretch>
                          <a:fillRect/>
                        </a:stretch>
                      </p:blipFill>
                      <p:spPr>
                        <a:xfrm>
                          <a:off x="5436096" y="1499592"/>
                          <a:ext cx="5400675" cy="3657600"/>
                        </a:xfrm>
                        <a:prstGeom prst="rect">
                          <a:avLst/>
                        </a:prstGeom>
                      </p:spPr>
                    </p:pic>
                  </p:oleObj>
                </mc:Fallback>
              </mc:AlternateContent>
            </a:graphicData>
          </a:graphic>
        </p:graphicFrame>
        <p:sp>
          <p:nvSpPr>
            <p:cNvPr id="160" name="TextBox 159"/>
            <p:cNvSpPr txBox="1"/>
            <p:nvPr/>
          </p:nvSpPr>
          <p:spPr>
            <a:xfrm>
              <a:off x="6660232" y="1340416"/>
              <a:ext cx="2880320" cy="461665"/>
            </a:xfrm>
            <a:prstGeom prst="rect">
              <a:avLst/>
            </a:prstGeom>
            <a:solidFill>
              <a:schemeClr val="bg1"/>
            </a:solidFill>
          </p:spPr>
          <p:txBody>
            <a:bodyPr wrap="square" rtlCol="0">
              <a:spAutoFit/>
            </a:bodyPr>
            <a:lstStyle/>
            <a:p>
              <a:pPr algn="ctr"/>
              <a:r>
                <a:rPr lang="en-GB" sz="2400" dirty="0" smtClean="0"/>
                <a:t>Pions</a:t>
              </a:r>
              <a:endParaRPr lang="en-GB" sz="2400" dirty="0"/>
            </a:p>
          </p:txBody>
        </p:sp>
        <p:sp>
          <p:nvSpPr>
            <p:cNvPr id="161" name="TextBox 160"/>
            <p:cNvSpPr txBox="1"/>
            <p:nvPr/>
          </p:nvSpPr>
          <p:spPr>
            <a:xfrm>
              <a:off x="1259632" y="1340768"/>
              <a:ext cx="2880320" cy="461665"/>
            </a:xfrm>
            <a:prstGeom prst="rect">
              <a:avLst/>
            </a:prstGeom>
            <a:solidFill>
              <a:schemeClr val="bg1"/>
            </a:solidFill>
          </p:spPr>
          <p:txBody>
            <a:bodyPr wrap="square" rtlCol="0">
              <a:spAutoFit/>
            </a:bodyPr>
            <a:lstStyle/>
            <a:p>
              <a:pPr algn="ctr"/>
              <a:r>
                <a:rPr lang="en-GB" sz="2400" dirty="0" smtClean="0"/>
                <a:t>Muons</a:t>
              </a:r>
              <a:endParaRPr lang="en-GB" sz="2400" dirty="0"/>
            </a:p>
          </p:txBody>
        </p:sp>
      </p:grpSp>
      <p:sp>
        <p:nvSpPr>
          <p:cNvPr id="162" name="Text Box 371"/>
          <p:cNvSpPr txBox="1">
            <a:spLocks noChangeArrowheads="1"/>
          </p:cNvSpPr>
          <p:nvPr/>
        </p:nvSpPr>
        <p:spPr bwMode="auto">
          <a:xfrm>
            <a:off x="776288" y="17717179"/>
            <a:ext cx="28369128" cy="5135056"/>
          </a:xfrm>
          <a:prstGeom prst="rect">
            <a:avLst/>
          </a:prstGeom>
          <a:noFill/>
          <a:ln w="82550">
            <a:solidFill>
              <a:srgbClr val="990099"/>
            </a:solidFill>
            <a:miter lim="800000"/>
            <a:headEnd/>
            <a:tailEnd/>
          </a:ln>
          <a:effectLst/>
          <a:scene3d>
            <a:camera prst="legacyObliqueTopRight"/>
            <a:lightRig rig="legacyFlat3" dir="b"/>
          </a:scene3d>
          <a:sp3d extrusionH="430200" prstMaterial="legacyMatte">
            <a:bevelT w="13500" h="13500" prst="angle"/>
            <a:bevelB w="13500" h="13500" prst="angle"/>
            <a:extrusionClr>
              <a:srgbClr val="990099"/>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17639" tIns="208820" rIns="417639" bIns="208820">
            <a:noAutofit/>
            <a:flatTx/>
          </a:bodyPr>
          <a:lstStyle>
            <a:lvl1pPr defTabSz="4173538">
              <a:defRPr>
                <a:solidFill>
                  <a:schemeClr val="tx1"/>
                </a:solidFill>
                <a:latin typeface="Arial" pitchFamily="34" charset="0"/>
              </a:defRPr>
            </a:lvl1pPr>
            <a:lvl2pPr marL="2087563" defTabSz="4173538">
              <a:defRPr>
                <a:solidFill>
                  <a:schemeClr val="tx1"/>
                </a:solidFill>
                <a:latin typeface="Arial" pitchFamily="34" charset="0"/>
              </a:defRPr>
            </a:lvl2pPr>
            <a:lvl3pPr marL="4173538" defTabSz="4173538">
              <a:defRPr>
                <a:solidFill>
                  <a:schemeClr val="tx1"/>
                </a:solidFill>
                <a:latin typeface="Arial" pitchFamily="34" charset="0"/>
              </a:defRPr>
            </a:lvl3pPr>
            <a:lvl4pPr marL="6267450" defTabSz="4173538">
              <a:defRPr>
                <a:solidFill>
                  <a:schemeClr val="tx1"/>
                </a:solidFill>
                <a:latin typeface="Arial" pitchFamily="34" charset="0"/>
              </a:defRPr>
            </a:lvl4pPr>
            <a:lvl5pPr marL="8353425" defTabSz="4173538">
              <a:defRPr>
                <a:solidFill>
                  <a:schemeClr val="tx1"/>
                </a:solidFill>
                <a:latin typeface="Arial" pitchFamily="34" charset="0"/>
              </a:defRPr>
            </a:lvl5pPr>
            <a:lvl6pPr marL="8810625" defTabSz="4173538" fontAlgn="base">
              <a:spcBef>
                <a:spcPct val="0"/>
              </a:spcBef>
              <a:spcAft>
                <a:spcPct val="0"/>
              </a:spcAft>
              <a:defRPr>
                <a:solidFill>
                  <a:schemeClr val="tx1"/>
                </a:solidFill>
                <a:latin typeface="Arial" pitchFamily="34" charset="0"/>
              </a:defRPr>
            </a:lvl6pPr>
            <a:lvl7pPr marL="9267825" defTabSz="4173538" fontAlgn="base">
              <a:spcBef>
                <a:spcPct val="0"/>
              </a:spcBef>
              <a:spcAft>
                <a:spcPct val="0"/>
              </a:spcAft>
              <a:defRPr>
                <a:solidFill>
                  <a:schemeClr val="tx1"/>
                </a:solidFill>
                <a:latin typeface="Arial" pitchFamily="34" charset="0"/>
              </a:defRPr>
            </a:lvl7pPr>
            <a:lvl8pPr marL="9725025" defTabSz="4173538" fontAlgn="base">
              <a:spcBef>
                <a:spcPct val="0"/>
              </a:spcBef>
              <a:spcAft>
                <a:spcPct val="0"/>
              </a:spcAft>
              <a:defRPr>
                <a:solidFill>
                  <a:schemeClr val="tx1"/>
                </a:solidFill>
                <a:latin typeface="Arial" pitchFamily="34" charset="0"/>
              </a:defRPr>
            </a:lvl8pPr>
            <a:lvl9pPr marL="10182225" defTabSz="4173538" fontAlgn="base">
              <a:spcBef>
                <a:spcPct val="0"/>
              </a:spcBef>
              <a:spcAft>
                <a:spcPct val="0"/>
              </a:spcAft>
              <a:defRPr>
                <a:solidFill>
                  <a:schemeClr val="tx1"/>
                </a:solidFill>
                <a:latin typeface="Arial" pitchFamily="34" charset="0"/>
              </a:defRPr>
            </a:lvl9pPr>
          </a:lstStyle>
          <a:p>
            <a:pPr>
              <a:spcBef>
                <a:spcPct val="50000"/>
              </a:spcBef>
            </a:pPr>
            <a:r>
              <a:rPr lang="en-GB" sz="3200" dirty="0" smtClean="0">
                <a:solidFill>
                  <a:schemeClr val="accent1"/>
                </a:solidFill>
                <a:effectLst>
                  <a:outerShdw blurRad="38100" dist="38100" dir="2700000" algn="tl">
                    <a:srgbClr val="000000"/>
                  </a:outerShdw>
                </a:effectLst>
                <a:latin typeface="Arial Black" pitchFamily="34" charset="0"/>
              </a:rPr>
              <a:t>HADRON PRODUCTION</a:t>
            </a:r>
            <a:endParaRPr lang="en-GB" sz="3200" dirty="0">
              <a:solidFill>
                <a:schemeClr val="accent1"/>
              </a:solidFill>
              <a:effectLst>
                <a:outerShdw blurRad="38100" dist="38100" dir="2700000" algn="tl">
                  <a:srgbClr val="000000"/>
                </a:outerShdw>
              </a:effectLst>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p:txBody>
      </p:sp>
      <p:grpSp>
        <p:nvGrpSpPr>
          <p:cNvPr id="9" name="Group 8"/>
          <p:cNvGrpSpPr/>
          <p:nvPr/>
        </p:nvGrpSpPr>
        <p:grpSpPr>
          <a:xfrm>
            <a:off x="7453990" y="17878589"/>
            <a:ext cx="10265053" cy="3765561"/>
            <a:chOff x="-311252" y="15904513"/>
            <a:chExt cx="18250822" cy="6695004"/>
          </a:xfrm>
        </p:grpSpPr>
        <p:grpSp>
          <p:nvGrpSpPr>
            <p:cNvPr id="163" name="Group 162"/>
            <p:cNvGrpSpPr/>
            <p:nvPr/>
          </p:nvGrpSpPr>
          <p:grpSpPr>
            <a:xfrm>
              <a:off x="-311252" y="15904514"/>
              <a:ext cx="9092738" cy="6695003"/>
              <a:chOff x="0" y="46365"/>
              <a:chExt cx="9092738" cy="6695003"/>
            </a:xfrm>
          </p:grpSpPr>
          <p:sp>
            <p:nvSpPr>
              <p:cNvPr id="164" name="Rectangle 163"/>
              <p:cNvSpPr/>
              <p:nvPr/>
            </p:nvSpPr>
            <p:spPr>
              <a:xfrm>
                <a:off x="0" y="46365"/>
                <a:ext cx="9092738" cy="6695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pic>
            <p:nvPicPr>
              <p:cNvPr id="165"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1751" t="8510" r="6875"/>
              <a:stretch/>
            </p:blipFill>
            <p:spPr bwMode="auto">
              <a:xfrm>
                <a:off x="91738" y="629616"/>
                <a:ext cx="9001000" cy="6111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6" name="TextBox 165"/>
              <p:cNvSpPr txBox="1"/>
              <p:nvPr/>
            </p:nvSpPr>
            <p:spPr>
              <a:xfrm>
                <a:off x="3131841" y="46365"/>
                <a:ext cx="2880320" cy="656656"/>
              </a:xfrm>
              <a:prstGeom prst="rect">
                <a:avLst/>
              </a:prstGeom>
              <a:solidFill>
                <a:schemeClr val="bg1"/>
              </a:solidFill>
            </p:spPr>
            <p:txBody>
              <a:bodyPr wrap="square" rtlCol="0">
                <a:spAutoFit/>
              </a:bodyPr>
              <a:lstStyle/>
              <a:p>
                <a:pPr algn="ctr"/>
                <a:r>
                  <a:rPr lang="en-GB" sz="1800" dirty="0" smtClean="0"/>
                  <a:t>Muons</a:t>
                </a:r>
                <a:endParaRPr lang="en-GB" sz="1800" dirty="0"/>
              </a:p>
            </p:txBody>
          </p:sp>
          <p:sp>
            <p:nvSpPr>
              <p:cNvPr id="167" name="Rectangle 166"/>
              <p:cNvSpPr/>
              <p:nvPr/>
            </p:nvSpPr>
            <p:spPr>
              <a:xfrm>
                <a:off x="3923928" y="3685492"/>
                <a:ext cx="2664296"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3600"/>
              </a:p>
            </p:txBody>
          </p:sp>
        </p:grpSp>
        <p:grpSp>
          <p:nvGrpSpPr>
            <p:cNvPr id="168" name="Group 167"/>
            <p:cNvGrpSpPr/>
            <p:nvPr/>
          </p:nvGrpSpPr>
          <p:grpSpPr>
            <a:xfrm>
              <a:off x="8795570" y="15904513"/>
              <a:ext cx="9144000" cy="6695003"/>
              <a:chOff x="0" y="46365"/>
              <a:chExt cx="9144000" cy="6695003"/>
            </a:xfrm>
          </p:grpSpPr>
          <p:sp>
            <p:nvSpPr>
              <p:cNvPr id="169" name="Rectangle 168"/>
              <p:cNvSpPr/>
              <p:nvPr/>
            </p:nvSpPr>
            <p:spPr>
              <a:xfrm>
                <a:off x="0" y="46365"/>
                <a:ext cx="9144000" cy="6695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pic>
            <p:nvPicPr>
              <p:cNvPr id="170"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l="1096" t="7288" r="6490" b="1"/>
              <a:stretch/>
            </p:blipFill>
            <p:spPr bwMode="auto">
              <a:xfrm>
                <a:off x="0" y="520262"/>
                <a:ext cx="9144000" cy="6221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1" name="TextBox 170"/>
              <p:cNvSpPr txBox="1"/>
              <p:nvPr/>
            </p:nvSpPr>
            <p:spPr>
              <a:xfrm>
                <a:off x="3131841" y="46365"/>
                <a:ext cx="2880320" cy="656656"/>
              </a:xfrm>
              <a:prstGeom prst="rect">
                <a:avLst/>
              </a:prstGeom>
              <a:solidFill>
                <a:schemeClr val="bg1"/>
              </a:solidFill>
            </p:spPr>
            <p:txBody>
              <a:bodyPr wrap="square" rtlCol="0">
                <a:spAutoFit/>
              </a:bodyPr>
              <a:lstStyle/>
              <a:p>
                <a:pPr algn="ctr"/>
                <a:r>
                  <a:rPr lang="en-GB" sz="1800" dirty="0" smtClean="0"/>
                  <a:t>Pions</a:t>
                </a:r>
                <a:endParaRPr lang="en-GB" sz="1800" dirty="0"/>
              </a:p>
            </p:txBody>
          </p:sp>
          <p:sp>
            <p:nvSpPr>
              <p:cNvPr id="172" name="Rectangle 171"/>
              <p:cNvSpPr/>
              <p:nvPr/>
            </p:nvSpPr>
            <p:spPr>
              <a:xfrm>
                <a:off x="4499992" y="3789040"/>
                <a:ext cx="2664296"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3600"/>
              </a:p>
            </p:txBody>
          </p:sp>
        </p:grpSp>
      </p:grpSp>
      <p:grpSp>
        <p:nvGrpSpPr>
          <p:cNvPr id="196" name="Group 195"/>
          <p:cNvGrpSpPr/>
          <p:nvPr/>
        </p:nvGrpSpPr>
        <p:grpSpPr>
          <a:xfrm>
            <a:off x="1653407" y="18452033"/>
            <a:ext cx="4194720" cy="3699371"/>
            <a:chOff x="0" y="0"/>
            <a:chExt cx="5581650" cy="4922535"/>
          </a:xfrm>
        </p:grpSpPr>
        <p:pic>
          <p:nvPicPr>
            <p:cNvPr id="197" name="Picture 19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4670" y="0"/>
              <a:ext cx="4752754" cy="2583712"/>
            </a:xfrm>
            <a:prstGeom prst="rect">
              <a:avLst/>
            </a:prstGeom>
          </p:spPr>
        </p:pic>
        <p:grpSp>
          <p:nvGrpSpPr>
            <p:cNvPr id="198" name="Group 197"/>
            <p:cNvGrpSpPr/>
            <p:nvPr/>
          </p:nvGrpSpPr>
          <p:grpSpPr>
            <a:xfrm>
              <a:off x="0" y="2700670"/>
              <a:ext cx="5581650" cy="2221865"/>
              <a:chOff x="0" y="0"/>
              <a:chExt cx="5582093" cy="2222205"/>
            </a:xfrm>
          </p:grpSpPr>
          <p:pic>
            <p:nvPicPr>
              <p:cNvPr id="199" name="Picture 198"/>
              <p:cNvPicPr>
                <a:picLocks noChangeAspect="1"/>
              </p:cNvPicPr>
              <p:nvPr/>
            </p:nvPicPr>
            <p:blipFill rotWithShape="1">
              <a:blip r:embed="rId15" cstate="print">
                <a:extLst>
                  <a:ext uri="{28A0092B-C50C-407E-A947-70E740481C1C}">
                    <a14:useLocalDpi xmlns:a14="http://schemas.microsoft.com/office/drawing/2010/main" val="0"/>
                  </a:ext>
                </a:extLst>
              </a:blip>
              <a:srcRect r="22270"/>
              <a:stretch/>
            </p:blipFill>
            <p:spPr bwMode="auto">
              <a:xfrm>
                <a:off x="2849526" y="10633"/>
                <a:ext cx="2732567" cy="2211572"/>
              </a:xfrm>
              <a:prstGeom prst="rect">
                <a:avLst/>
              </a:prstGeom>
              <a:ln>
                <a:noFill/>
              </a:ln>
              <a:extLst>
                <a:ext uri="{53640926-AAD7-44D8-BBD7-CCE9431645EC}">
                  <a14:shadowObscured xmlns:a14="http://schemas.microsoft.com/office/drawing/2010/main"/>
                </a:ext>
              </a:extLst>
            </p:spPr>
          </p:pic>
          <p:pic>
            <p:nvPicPr>
              <p:cNvPr id="200" name="Picture 199"/>
              <p:cNvPicPr>
                <a:picLocks noChangeAspect="1"/>
              </p:cNvPicPr>
              <p:nvPr/>
            </p:nvPicPr>
            <p:blipFill rotWithShape="1">
              <a:blip r:embed="rId16" cstate="print">
                <a:extLst>
                  <a:ext uri="{28A0092B-C50C-407E-A947-70E740481C1C}">
                    <a14:useLocalDpi xmlns:a14="http://schemas.microsoft.com/office/drawing/2010/main" val="0"/>
                  </a:ext>
                </a:extLst>
              </a:blip>
              <a:srcRect r="4977"/>
              <a:stretch/>
            </p:blipFill>
            <p:spPr bwMode="auto">
              <a:xfrm>
                <a:off x="0" y="0"/>
                <a:ext cx="2849526" cy="2179675"/>
              </a:xfrm>
              <a:prstGeom prst="rect">
                <a:avLst/>
              </a:prstGeom>
              <a:ln>
                <a:noFill/>
              </a:ln>
              <a:extLst>
                <a:ext uri="{53640926-AAD7-44D8-BBD7-CCE9431645EC}">
                  <a14:shadowObscured xmlns:a14="http://schemas.microsoft.com/office/drawing/2010/main"/>
                </a:ext>
              </a:extLst>
            </p:spPr>
          </p:pic>
        </p:grpSp>
      </p:grpSp>
      <p:grpSp>
        <p:nvGrpSpPr>
          <p:cNvPr id="11" name="Group 10"/>
          <p:cNvGrpSpPr/>
          <p:nvPr/>
        </p:nvGrpSpPr>
        <p:grpSpPr>
          <a:xfrm>
            <a:off x="20461609" y="23468288"/>
            <a:ext cx="8523151" cy="6658865"/>
            <a:chOff x="20414311" y="23625947"/>
            <a:chExt cx="8523151" cy="6658865"/>
          </a:xfrm>
        </p:grpSpPr>
        <p:pic>
          <p:nvPicPr>
            <p:cNvPr id="202" name="Picture 2" descr="C:\docs\comet\students\2012\2013-report-vivas\Figures\beampipe_ptandpl.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414311" y="23625948"/>
              <a:ext cx="8523151" cy="6658864"/>
            </a:xfrm>
            <a:prstGeom prst="rect">
              <a:avLst/>
            </a:prstGeom>
            <a:noFill/>
            <a:extLst>
              <a:ext uri="{909E8E84-426E-40DD-AFC4-6F175D3DCCD1}">
                <a14:hiddenFill xmlns:a14="http://schemas.microsoft.com/office/drawing/2010/main">
                  <a:solidFill>
                    <a:srgbClr val="FFFFFF"/>
                  </a:solidFill>
                </a14:hiddenFill>
              </a:ext>
            </a:extLst>
          </p:spPr>
        </p:pic>
        <p:sp>
          <p:nvSpPr>
            <p:cNvPr id="203" name="TextBox 202"/>
            <p:cNvSpPr txBox="1"/>
            <p:nvPr/>
          </p:nvSpPr>
          <p:spPr>
            <a:xfrm>
              <a:off x="21459791" y="23625947"/>
              <a:ext cx="2136477" cy="227770"/>
            </a:xfrm>
            <a:prstGeom prst="rect">
              <a:avLst/>
            </a:prstGeom>
            <a:solidFill>
              <a:schemeClr val="bg1"/>
            </a:solidFill>
          </p:spPr>
          <p:txBody>
            <a:bodyPr wrap="none" lIns="0" tIns="0" rIns="0" bIns="0" rtlCol="0">
              <a:noAutofit/>
            </a:bodyPr>
            <a:lstStyle/>
            <a:p>
              <a:pPr algn="ctr"/>
              <a:r>
                <a:rPr lang="en-GB" sz="1600" dirty="0" smtClean="0"/>
                <a:t>Transverse momentum of Pions</a:t>
              </a:r>
              <a:endParaRPr lang="en-GB" sz="1600" dirty="0"/>
            </a:p>
          </p:txBody>
        </p:sp>
        <p:sp>
          <p:nvSpPr>
            <p:cNvPr id="204" name="TextBox 203"/>
            <p:cNvSpPr txBox="1"/>
            <p:nvPr/>
          </p:nvSpPr>
          <p:spPr>
            <a:xfrm>
              <a:off x="25445529" y="23636476"/>
              <a:ext cx="3179607" cy="201475"/>
            </a:xfrm>
            <a:prstGeom prst="rect">
              <a:avLst/>
            </a:prstGeom>
            <a:solidFill>
              <a:schemeClr val="bg1"/>
            </a:solidFill>
          </p:spPr>
          <p:txBody>
            <a:bodyPr wrap="none" lIns="0" tIns="0" rIns="0" bIns="0" rtlCol="0">
              <a:noAutofit/>
            </a:bodyPr>
            <a:lstStyle/>
            <a:p>
              <a:pPr algn="ctr"/>
              <a:r>
                <a:rPr lang="en-GB" sz="1600" dirty="0" smtClean="0"/>
                <a:t>Longitudinal momentum of Pions</a:t>
              </a:r>
              <a:endParaRPr lang="en-GB" sz="1600" dirty="0"/>
            </a:p>
          </p:txBody>
        </p:sp>
        <p:sp>
          <p:nvSpPr>
            <p:cNvPr id="205" name="TextBox 204"/>
            <p:cNvSpPr txBox="1"/>
            <p:nvPr/>
          </p:nvSpPr>
          <p:spPr>
            <a:xfrm>
              <a:off x="21459791" y="27021132"/>
              <a:ext cx="2136477" cy="265566"/>
            </a:xfrm>
            <a:prstGeom prst="rect">
              <a:avLst/>
            </a:prstGeom>
            <a:solidFill>
              <a:schemeClr val="bg1"/>
            </a:solidFill>
          </p:spPr>
          <p:txBody>
            <a:bodyPr wrap="none" lIns="0" tIns="0" rIns="0" bIns="0" rtlCol="0">
              <a:noAutofit/>
            </a:bodyPr>
            <a:lstStyle/>
            <a:p>
              <a:pPr algn="ctr"/>
              <a:r>
                <a:rPr lang="en-GB" sz="1600" dirty="0" smtClean="0"/>
                <a:t>Transverse momentum of Muons</a:t>
              </a:r>
              <a:endParaRPr lang="en-GB" sz="1600" dirty="0"/>
            </a:p>
          </p:txBody>
        </p:sp>
        <p:sp>
          <p:nvSpPr>
            <p:cNvPr id="206" name="TextBox 205"/>
            <p:cNvSpPr txBox="1"/>
            <p:nvPr/>
          </p:nvSpPr>
          <p:spPr>
            <a:xfrm>
              <a:off x="25799511" y="27021132"/>
              <a:ext cx="2270007" cy="265566"/>
            </a:xfrm>
            <a:prstGeom prst="rect">
              <a:avLst/>
            </a:prstGeom>
            <a:solidFill>
              <a:schemeClr val="bg1"/>
            </a:solidFill>
          </p:spPr>
          <p:txBody>
            <a:bodyPr wrap="none" lIns="0" tIns="0" rIns="0" bIns="0" rtlCol="0">
              <a:noAutofit/>
            </a:bodyPr>
            <a:lstStyle/>
            <a:p>
              <a:pPr algn="ctr"/>
              <a:r>
                <a:rPr lang="en-GB" sz="1600" dirty="0" smtClean="0"/>
                <a:t>Longitudinal momentum of Muons</a:t>
              </a:r>
              <a:endParaRPr lang="en-GB" sz="1600" dirty="0"/>
            </a:p>
          </p:txBody>
        </p:sp>
      </p:grpSp>
      <p:pic>
        <p:nvPicPr>
          <p:cNvPr id="1026"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72572" y="30675719"/>
            <a:ext cx="6444602" cy="4812193"/>
          </a:xfrm>
          <a:prstGeom prst="rect">
            <a:avLst/>
          </a:prstGeom>
          <a:solidFill>
            <a:schemeClr val="bg1"/>
          </a:solidFill>
          <a:ln>
            <a:noFill/>
          </a:ln>
          <a:effectLst/>
        </p:spPr>
      </p:pic>
      <p:grpSp>
        <p:nvGrpSpPr>
          <p:cNvPr id="4" name="Group 3"/>
          <p:cNvGrpSpPr/>
          <p:nvPr/>
        </p:nvGrpSpPr>
        <p:grpSpPr>
          <a:xfrm>
            <a:off x="1202912" y="24489147"/>
            <a:ext cx="6794719" cy="3947437"/>
            <a:chOff x="-3812" y="686767"/>
            <a:chExt cx="9430200" cy="5478537"/>
          </a:xfrm>
        </p:grpSpPr>
        <p:pic>
          <p:nvPicPr>
            <p:cNvPr id="255" name="Picture 254"/>
            <p:cNvPicPr/>
            <p:nvPr/>
          </p:nvPicPr>
          <p:blipFill rotWithShape="1">
            <a:blip r:embed="rId19" cstate="print">
              <a:extLst>
                <a:ext uri="{28A0092B-C50C-407E-A947-70E740481C1C}">
                  <a14:useLocalDpi xmlns:a14="http://schemas.microsoft.com/office/drawing/2010/main" val="0"/>
                </a:ext>
              </a:extLst>
            </a:blip>
            <a:srcRect t="62247"/>
            <a:stretch/>
          </p:blipFill>
          <p:spPr bwMode="auto">
            <a:xfrm>
              <a:off x="-3812" y="686767"/>
              <a:ext cx="9430200" cy="5478537"/>
            </a:xfrm>
            <a:prstGeom prst="rect">
              <a:avLst/>
            </a:prstGeom>
            <a:ln>
              <a:noFill/>
            </a:ln>
            <a:extLst>
              <a:ext uri="{53640926-AAD7-44D8-BBD7-CCE9431645EC}">
                <a14:shadowObscured xmlns:a14="http://schemas.microsoft.com/office/drawing/2010/main"/>
              </a:ext>
            </a:extLst>
          </p:spPr>
        </p:pic>
        <p:grpSp>
          <p:nvGrpSpPr>
            <p:cNvPr id="256" name="Group 255"/>
            <p:cNvGrpSpPr/>
            <p:nvPr/>
          </p:nvGrpSpPr>
          <p:grpSpPr>
            <a:xfrm>
              <a:off x="7116617" y="1161462"/>
              <a:ext cx="1883738" cy="3710063"/>
              <a:chOff x="0" y="0"/>
              <a:chExt cx="1143000" cy="2228526"/>
            </a:xfrm>
          </p:grpSpPr>
          <p:sp>
            <p:nvSpPr>
              <p:cNvPr id="257" name="TextBox 256"/>
              <p:cNvSpPr txBox="1"/>
              <p:nvPr/>
            </p:nvSpPr>
            <p:spPr>
              <a:xfrm>
                <a:off x="0" y="1562099"/>
                <a:ext cx="1143000" cy="142552"/>
              </a:xfrm>
              <a:prstGeom prst="rect">
                <a:avLst/>
              </a:prstGeom>
              <a:solidFill>
                <a:srgbClr val="FFFFFF"/>
              </a:solidFill>
              <a:ln>
                <a:solidFill>
                  <a:srgbClr val="000000"/>
                </a:solidFill>
              </a:ln>
            </p:spPr>
            <p:txBody>
              <a:bodyPr wrap="square" tIns="0" bIns="0" rtlCol="0">
                <a:noAutofit/>
              </a:bodyPr>
              <a:lstStyle/>
              <a:p>
                <a:pPr algn="ctr" fontAlgn="auto">
                  <a:spcBef>
                    <a:spcPts val="0"/>
                  </a:spcBef>
                  <a:spcAft>
                    <a:spcPts val="0"/>
                  </a:spcAft>
                </a:pPr>
                <a:r>
                  <a:rPr lang="en-GB" sz="1200" b="1" dirty="0">
                    <a:solidFill>
                      <a:srgbClr val="FF00FF"/>
                    </a:solidFill>
                    <a:latin typeface="Calibri"/>
                    <a:ea typeface="Times New Roman"/>
                    <a:cs typeface="Calibri"/>
                  </a:rPr>
                  <a:t>1.5mm </a:t>
                </a:r>
                <a:endParaRPr lang="en-GB" sz="2000" dirty="0">
                  <a:solidFill>
                    <a:prstClr val="black"/>
                  </a:solidFill>
                  <a:latin typeface="Times New Roman"/>
                  <a:ea typeface="Times New Roman"/>
                </a:endParaRPr>
              </a:p>
            </p:txBody>
          </p:sp>
          <p:sp>
            <p:nvSpPr>
              <p:cNvPr id="258" name="TextBox 257"/>
              <p:cNvSpPr txBox="1"/>
              <p:nvPr/>
            </p:nvSpPr>
            <p:spPr>
              <a:xfrm>
                <a:off x="0" y="0"/>
                <a:ext cx="1143000" cy="142568"/>
              </a:xfrm>
              <a:prstGeom prst="rect">
                <a:avLst/>
              </a:prstGeom>
              <a:solidFill>
                <a:srgbClr val="FFFFFF"/>
              </a:solidFill>
              <a:ln>
                <a:solidFill>
                  <a:srgbClr val="000000"/>
                </a:solidFill>
              </a:ln>
            </p:spPr>
            <p:txBody>
              <a:bodyPr wrap="square" tIns="0" bIns="0" rtlCol="0">
                <a:noAutofit/>
              </a:bodyPr>
              <a:lstStyle/>
              <a:p>
                <a:pPr algn="ctr" fontAlgn="auto">
                  <a:spcBef>
                    <a:spcPts val="0"/>
                  </a:spcBef>
                  <a:spcAft>
                    <a:spcPts val="0"/>
                  </a:spcAft>
                </a:pPr>
                <a:r>
                  <a:rPr lang="en-GB" sz="1200" b="1" dirty="0">
                    <a:solidFill>
                      <a:srgbClr val="FF0000"/>
                    </a:solidFill>
                    <a:latin typeface="Calibri"/>
                    <a:ea typeface="Times New Roman"/>
                    <a:cs typeface="Calibri"/>
                  </a:rPr>
                  <a:t>0.1mm</a:t>
                </a:r>
                <a:endParaRPr lang="en-GB" sz="2000" dirty="0">
                  <a:solidFill>
                    <a:prstClr val="black"/>
                  </a:solidFill>
                  <a:latin typeface="Times New Roman"/>
                  <a:ea typeface="Times New Roman"/>
                </a:endParaRPr>
              </a:p>
            </p:txBody>
          </p:sp>
          <p:sp>
            <p:nvSpPr>
              <p:cNvPr id="259" name="TextBox 258"/>
              <p:cNvSpPr txBox="1"/>
              <p:nvPr/>
            </p:nvSpPr>
            <p:spPr>
              <a:xfrm>
                <a:off x="0" y="533401"/>
                <a:ext cx="1143000" cy="143800"/>
              </a:xfrm>
              <a:prstGeom prst="rect">
                <a:avLst/>
              </a:prstGeom>
              <a:solidFill>
                <a:srgbClr val="FFFFFF"/>
              </a:solidFill>
              <a:ln>
                <a:solidFill>
                  <a:srgbClr val="000000"/>
                </a:solidFill>
              </a:ln>
            </p:spPr>
            <p:txBody>
              <a:bodyPr wrap="square" tIns="0" bIns="0" rtlCol="0">
                <a:noAutofit/>
              </a:bodyPr>
              <a:lstStyle/>
              <a:p>
                <a:pPr algn="ctr" fontAlgn="auto">
                  <a:spcBef>
                    <a:spcPts val="0"/>
                  </a:spcBef>
                  <a:spcAft>
                    <a:spcPts val="0"/>
                  </a:spcAft>
                </a:pPr>
                <a:r>
                  <a:rPr lang="en-GB" sz="1200" b="1" dirty="0">
                    <a:solidFill>
                      <a:srgbClr val="42F939"/>
                    </a:solidFill>
                    <a:latin typeface="Calibri"/>
                    <a:ea typeface="Times New Roman"/>
                    <a:cs typeface="Calibri"/>
                  </a:rPr>
                  <a:t>0.5mm</a:t>
                </a:r>
                <a:endParaRPr lang="en-GB" sz="2000" dirty="0">
                  <a:solidFill>
                    <a:prstClr val="black"/>
                  </a:solidFill>
                  <a:latin typeface="Times New Roman"/>
                  <a:ea typeface="Times New Roman"/>
                </a:endParaRPr>
              </a:p>
            </p:txBody>
          </p:sp>
          <p:sp>
            <p:nvSpPr>
              <p:cNvPr id="260" name="TextBox 259"/>
              <p:cNvSpPr txBox="1"/>
              <p:nvPr/>
            </p:nvSpPr>
            <p:spPr>
              <a:xfrm>
                <a:off x="0" y="1047749"/>
                <a:ext cx="1143000" cy="142552"/>
              </a:xfrm>
              <a:prstGeom prst="rect">
                <a:avLst/>
              </a:prstGeom>
              <a:solidFill>
                <a:srgbClr val="FFFFFF"/>
              </a:solidFill>
              <a:ln>
                <a:solidFill>
                  <a:srgbClr val="000000"/>
                </a:solidFill>
              </a:ln>
            </p:spPr>
            <p:txBody>
              <a:bodyPr wrap="square" tIns="0" bIns="0" rtlCol="0">
                <a:noAutofit/>
              </a:bodyPr>
              <a:lstStyle/>
              <a:p>
                <a:pPr algn="ctr" fontAlgn="auto">
                  <a:spcBef>
                    <a:spcPts val="0"/>
                  </a:spcBef>
                  <a:spcAft>
                    <a:spcPts val="0"/>
                  </a:spcAft>
                </a:pPr>
                <a:r>
                  <a:rPr lang="en-GB" sz="1200" b="1">
                    <a:solidFill>
                      <a:srgbClr val="0070C0"/>
                    </a:solidFill>
                    <a:latin typeface="Calibri"/>
                    <a:ea typeface="Times New Roman"/>
                    <a:cs typeface="Calibri"/>
                  </a:rPr>
                  <a:t>1.0mm</a:t>
                </a:r>
                <a:endParaRPr lang="en-GB" sz="2000">
                  <a:solidFill>
                    <a:prstClr val="black"/>
                  </a:solidFill>
                  <a:latin typeface="Times New Roman"/>
                  <a:ea typeface="Times New Roman"/>
                </a:endParaRPr>
              </a:p>
            </p:txBody>
          </p:sp>
          <p:sp>
            <p:nvSpPr>
              <p:cNvPr id="261" name="TextBox 260"/>
              <p:cNvSpPr txBox="1"/>
              <p:nvPr/>
            </p:nvSpPr>
            <p:spPr>
              <a:xfrm>
                <a:off x="0" y="2085974"/>
                <a:ext cx="1143000" cy="142552"/>
              </a:xfrm>
              <a:prstGeom prst="rect">
                <a:avLst/>
              </a:prstGeom>
              <a:solidFill>
                <a:srgbClr val="FFFFFF"/>
              </a:solidFill>
              <a:ln>
                <a:solidFill>
                  <a:srgbClr val="000000"/>
                </a:solidFill>
              </a:ln>
            </p:spPr>
            <p:txBody>
              <a:bodyPr wrap="square" tIns="0" bIns="0" rtlCol="0">
                <a:noAutofit/>
              </a:bodyPr>
              <a:lstStyle/>
              <a:p>
                <a:pPr algn="ctr" fontAlgn="auto">
                  <a:spcBef>
                    <a:spcPts val="0"/>
                  </a:spcBef>
                  <a:spcAft>
                    <a:spcPts val="0"/>
                  </a:spcAft>
                </a:pPr>
                <a:r>
                  <a:rPr lang="en-GB" sz="1200" b="1" dirty="0">
                    <a:solidFill>
                      <a:srgbClr val="41F1F1"/>
                    </a:solidFill>
                    <a:latin typeface="Calibri"/>
                    <a:ea typeface="Times New Roman"/>
                    <a:cs typeface="Calibri"/>
                  </a:rPr>
                  <a:t>2.0mm</a:t>
                </a:r>
                <a:endParaRPr lang="en-GB" sz="2000" dirty="0">
                  <a:solidFill>
                    <a:prstClr val="black"/>
                  </a:solidFill>
                  <a:latin typeface="Times New Roman"/>
                  <a:ea typeface="Times New Roman"/>
                </a:endParaRPr>
              </a:p>
            </p:txBody>
          </p:sp>
        </p:grpSp>
        <p:sp>
          <p:nvSpPr>
            <p:cNvPr id="262" name="Rectangle 261"/>
            <p:cNvSpPr/>
            <p:nvPr/>
          </p:nvSpPr>
          <p:spPr>
            <a:xfrm>
              <a:off x="1547664" y="836712"/>
              <a:ext cx="5832648" cy="32475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1029" name="Picture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03455" y="24409100"/>
            <a:ext cx="6382790" cy="4384797"/>
          </a:xfrm>
          <a:prstGeom prst="rect">
            <a:avLst/>
          </a:prstGeom>
          <a:solidFill>
            <a:schemeClr val="bg1"/>
          </a:solidFill>
          <a:ln>
            <a:noFill/>
          </a:ln>
          <a:effectLst/>
        </p:spPr>
      </p:pic>
      <p:grpSp>
        <p:nvGrpSpPr>
          <p:cNvPr id="7" name="Group 6"/>
          <p:cNvGrpSpPr/>
          <p:nvPr/>
        </p:nvGrpSpPr>
        <p:grpSpPr>
          <a:xfrm>
            <a:off x="16052154" y="31427862"/>
            <a:ext cx="5993390" cy="4265982"/>
            <a:chOff x="16028397" y="28854141"/>
            <a:chExt cx="8801436" cy="6264696"/>
          </a:xfrm>
        </p:grpSpPr>
        <p:pic>
          <p:nvPicPr>
            <p:cNvPr id="265" name="Picture 2" descr="C:\docs\comet\students\2012\2013-report-vivas\Figures\number_solenoid_mt1highp_negative.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028397" y="28854141"/>
              <a:ext cx="8801436" cy="6264696"/>
            </a:xfrm>
            <a:prstGeom prst="rect">
              <a:avLst/>
            </a:prstGeom>
            <a:noFill/>
            <a:extLst>
              <a:ext uri="{909E8E84-426E-40DD-AFC4-6F175D3DCCD1}">
                <a14:hiddenFill xmlns:a14="http://schemas.microsoft.com/office/drawing/2010/main">
                  <a:solidFill>
                    <a:srgbClr val="FFFFFF"/>
                  </a:solidFill>
                </a14:hiddenFill>
              </a:ext>
            </a:extLst>
          </p:spPr>
        </p:pic>
        <p:sp>
          <p:nvSpPr>
            <p:cNvPr id="266" name="Rectangle 265"/>
            <p:cNvSpPr/>
            <p:nvPr/>
          </p:nvSpPr>
          <p:spPr>
            <a:xfrm>
              <a:off x="16980961" y="28857425"/>
              <a:ext cx="7128792" cy="303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8" name="Group 7"/>
          <p:cNvGrpSpPr/>
          <p:nvPr/>
        </p:nvGrpSpPr>
        <p:grpSpPr>
          <a:xfrm>
            <a:off x="22837064" y="31478671"/>
            <a:ext cx="6076016" cy="4253010"/>
            <a:chOff x="26541875" y="28958726"/>
            <a:chExt cx="8922774" cy="6245646"/>
          </a:xfrm>
        </p:grpSpPr>
        <p:sp>
          <p:nvSpPr>
            <p:cNvPr id="268" name="Rectangle 267"/>
            <p:cNvSpPr/>
            <p:nvPr/>
          </p:nvSpPr>
          <p:spPr>
            <a:xfrm>
              <a:off x="27585483" y="29052160"/>
              <a:ext cx="7128792" cy="303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269"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41875" y="28959645"/>
              <a:ext cx="8922774" cy="6244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0" name="Rectangle 269"/>
            <p:cNvSpPr/>
            <p:nvPr/>
          </p:nvSpPr>
          <p:spPr>
            <a:xfrm>
              <a:off x="27513475" y="28958726"/>
              <a:ext cx="7416824" cy="416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71" name="Rectangle 270"/>
            <p:cNvSpPr/>
            <p:nvPr/>
          </p:nvSpPr>
          <p:spPr>
            <a:xfrm>
              <a:off x="31654443" y="33476180"/>
              <a:ext cx="2411760" cy="416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272" name="Rectangle 476"/>
          <p:cNvSpPr>
            <a:spLocks noChangeArrowheads="1"/>
          </p:cNvSpPr>
          <p:nvPr/>
        </p:nvSpPr>
        <p:spPr bwMode="auto">
          <a:xfrm>
            <a:off x="1379788" y="22176925"/>
            <a:ext cx="53309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smtClean="0">
                <a:solidFill>
                  <a:schemeClr val="accent1"/>
                </a:solidFill>
              </a:rPr>
              <a:t>Flux of particles through the target.</a:t>
            </a:r>
            <a:endParaRPr lang="en-GB" sz="2400" dirty="0">
              <a:solidFill>
                <a:schemeClr val="accent1"/>
              </a:solidFill>
            </a:endParaRPr>
          </a:p>
        </p:txBody>
      </p:sp>
      <p:sp>
        <p:nvSpPr>
          <p:cNvPr id="273" name="Rectangle 476"/>
          <p:cNvSpPr>
            <a:spLocks noChangeArrowheads="1"/>
          </p:cNvSpPr>
          <p:nvPr/>
        </p:nvSpPr>
        <p:spPr bwMode="auto">
          <a:xfrm>
            <a:off x="7515375" y="21685989"/>
            <a:ext cx="1017353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000" dirty="0">
                <a:solidFill>
                  <a:schemeClr val="accent1"/>
                </a:solidFill>
              </a:rPr>
              <a:t>Momentum distribution of muons </a:t>
            </a:r>
            <a:r>
              <a:rPr lang="en-GB" sz="2000" dirty="0" smtClean="0">
                <a:solidFill>
                  <a:schemeClr val="accent1"/>
                </a:solidFill>
              </a:rPr>
              <a:t>and pions </a:t>
            </a:r>
            <a:r>
              <a:rPr lang="en-GB" sz="2000" dirty="0">
                <a:solidFill>
                  <a:schemeClr val="accent1"/>
                </a:solidFill>
              </a:rPr>
              <a:t>at the entrance of the muon torus produced by different MARS and Geant4 models. The vertical scale is normalised to the number of primary protons used in the simulation.</a:t>
            </a:r>
          </a:p>
        </p:txBody>
      </p:sp>
      <p:sp>
        <p:nvSpPr>
          <p:cNvPr id="274" name="Rectangle 476"/>
          <p:cNvSpPr>
            <a:spLocks noChangeArrowheads="1"/>
          </p:cNvSpPr>
          <p:nvPr/>
        </p:nvSpPr>
        <p:spPr bwMode="auto">
          <a:xfrm>
            <a:off x="18556423" y="21689034"/>
            <a:ext cx="1017353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000" dirty="0">
                <a:solidFill>
                  <a:schemeClr val="accent1"/>
                </a:solidFill>
              </a:rPr>
              <a:t>Momentum distribution of muons </a:t>
            </a:r>
            <a:r>
              <a:rPr lang="en-GB" sz="2000" dirty="0" smtClean="0">
                <a:solidFill>
                  <a:schemeClr val="accent1"/>
                </a:solidFill>
              </a:rPr>
              <a:t>and pions </a:t>
            </a:r>
            <a:r>
              <a:rPr lang="en-GB" sz="2000" dirty="0">
                <a:solidFill>
                  <a:schemeClr val="accent1"/>
                </a:solidFill>
              </a:rPr>
              <a:t>at the entrance of the muon torus produced by the FLUKA default (</a:t>
            </a:r>
            <a:r>
              <a:rPr lang="en-GB" sz="2000" dirty="0" err="1" smtClean="0">
                <a:solidFill>
                  <a:schemeClr val="accent1"/>
                </a:solidFill>
              </a:rPr>
              <a:t>fluka_nd</a:t>
            </a:r>
            <a:r>
              <a:rPr lang="en-GB" sz="2000" dirty="0">
                <a:solidFill>
                  <a:schemeClr val="accent1"/>
                </a:solidFill>
              </a:rPr>
              <a:t>) and precision (</a:t>
            </a:r>
            <a:r>
              <a:rPr lang="en-GB" sz="2000" dirty="0" err="1" smtClean="0">
                <a:solidFill>
                  <a:schemeClr val="accent1"/>
                </a:solidFill>
              </a:rPr>
              <a:t>fluka_prec</a:t>
            </a:r>
            <a:r>
              <a:rPr lang="en-GB" sz="2000" dirty="0">
                <a:solidFill>
                  <a:schemeClr val="accent1"/>
                </a:solidFill>
              </a:rPr>
              <a:t>) models. The vertical scale is normalised to the number of primary protons used in the simulation.</a:t>
            </a:r>
          </a:p>
        </p:txBody>
      </p:sp>
      <p:sp>
        <p:nvSpPr>
          <p:cNvPr id="275" name="Rectangle 476"/>
          <p:cNvSpPr>
            <a:spLocks noChangeArrowheads="1"/>
          </p:cNvSpPr>
          <p:nvPr/>
        </p:nvSpPr>
        <p:spPr bwMode="auto">
          <a:xfrm>
            <a:off x="15838306" y="28340332"/>
            <a:ext cx="437613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solidFill>
                  <a:schemeClr val="accent1"/>
                </a:solidFill>
              </a:rPr>
              <a:t>The negatively charged pion to muon ratio for high-momentum and low-momentum </a:t>
            </a:r>
            <a:r>
              <a:rPr lang="en-GB" sz="2400" dirty="0" smtClean="0">
                <a:solidFill>
                  <a:schemeClr val="accent1"/>
                </a:solidFill>
              </a:rPr>
              <a:t>particles at the end of the muon torus for different dipole fields.</a:t>
            </a:r>
            <a:endParaRPr lang="en-GB" sz="2400" dirty="0">
              <a:solidFill>
                <a:schemeClr val="accent1"/>
              </a:solidFill>
            </a:endParaRPr>
          </a:p>
        </p:txBody>
      </p:sp>
      <p:sp>
        <p:nvSpPr>
          <p:cNvPr id="276" name="Rectangle 476"/>
          <p:cNvSpPr>
            <a:spLocks noChangeArrowheads="1"/>
          </p:cNvSpPr>
          <p:nvPr/>
        </p:nvSpPr>
        <p:spPr bwMode="auto">
          <a:xfrm>
            <a:off x="20814631" y="30106318"/>
            <a:ext cx="826638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solidFill>
                  <a:schemeClr val="accent1"/>
                </a:solidFill>
              </a:rPr>
              <a:t>Effect of </a:t>
            </a:r>
            <a:r>
              <a:rPr lang="en-GB" sz="2400" dirty="0" smtClean="0">
                <a:solidFill>
                  <a:schemeClr val="accent1"/>
                </a:solidFill>
              </a:rPr>
              <a:t>scaling the </a:t>
            </a:r>
            <a:r>
              <a:rPr lang="en-GB" sz="2400" dirty="0">
                <a:solidFill>
                  <a:schemeClr val="accent1"/>
                </a:solidFill>
              </a:rPr>
              <a:t>capture solenoid field on the momentum distribution of negatively charged pions and muons at the entrance of the muon torus.</a:t>
            </a:r>
          </a:p>
        </p:txBody>
      </p:sp>
      <p:sp>
        <p:nvSpPr>
          <p:cNvPr id="277" name="Rectangle 476"/>
          <p:cNvSpPr>
            <a:spLocks noChangeArrowheads="1"/>
          </p:cNvSpPr>
          <p:nvPr/>
        </p:nvSpPr>
        <p:spPr bwMode="auto">
          <a:xfrm>
            <a:off x="15952993" y="35679901"/>
            <a:ext cx="62314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solidFill>
                  <a:schemeClr val="accent1"/>
                </a:solidFill>
              </a:rPr>
              <a:t>Effect of </a:t>
            </a:r>
            <a:r>
              <a:rPr lang="en-GB" sz="2400" dirty="0" smtClean="0">
                <a:solidFill>
                  <a:schemeClr val="accent1"/>
                </a:solidFill>
              </a:rPr>
              <a:t>scaling the </a:t>
            </a:r>
            <a:r>
              <a:rPr lang="en-GB" sz="2400" dirty="0">
                <a:solidFill>
                  <a:schemeClr val="accent1"/>
                </a:solidFill>
              </a:rPr>
              <a:t>capture solenoid field on the number of negatively charged particles at the entrance of the muon torus.</a:t>
            </a:r>
          </a:p>
        </p:txBody>
      </p:sp>
      <p:sp>
        <p:nvSpPr>
          <p:cNvPr id="278" name="Rectangle 476"/>
          <p:cNvSpPr>
            <a:spLocks noChangeArrowheads="1"/>
          </p:cNvSpPr>
          <p:nvPr/>
        </p:nvSpPr>
        <p:spPr bwMode="auto">
          <a:xfrm>
            <a:off x="22837064" y="35719001"/>
            <a:ext cx="62314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solidFill>
                  <a:schemeClr val="accent1"/>
                </a:solidFill>
              </a:rPr>
              <a:t>Effect of </a:t>
            </a:r>
            <a:r>
              <a:rPr lang="en-GB" sz="2400" dirty="0" smtClean="0">
                <a:solidFill>
                  <a:schemeClr val="accent1"/>
                </a:solidFill>
              </a:rPr>
              <a:t>scaling the </a:t>
            </a:r>
            <a:r>
              <a:rPr lang="en-GB" sz="2400" dirty="0">
                <a:solidFill>
                  <a:schemeClr val="accent1"/>
                </a:solidFill>
              </a:rPr>
              <a:t>capture solenoid field on the number of </a:t>
            </a:r>
            <a:r>
              <a:rPr lang="en-GB" sz="2400" dirty="0" smtClean="0">
                <a:solidFill>
                  <a:schemeClr val="accent1"/>
                </a:solidFill>
              </a:rPr>
              <a:t>positively charged </a:t>
            </a:r>
            <a:r>
              <a:rPr lang="en-GB" sz="2400" dirty="0">
                <a:solidFill>
                  <a:schemeClr val="accent1"/>
                </a:solidFill>
              </a:rPr>
              <a:t>particles at the entrance of the muon torus.</a:t>
            </a:r>
          </a:p>
        </p:txBody>
      </p:sp>
      <p:grpSp>
        <p:nvGrpSpPr>
          <p:cNvPr id="279" name="Group 278"/>
          <p:cNvGrpSpPr/>
          <p:nvPr/>
        </p:nvGrpSpPr>
        <p:grpSpPr>
          <a:xfrm>
            <a:off x="1143508" y="30980736"/>
            <a:ext cx="6741759" cy="4365441"/>
            <a:chOff x="-36512" y="288032"/>
            <a:chExt cx="9632579" cy="6237312"/>
          </a:xfrm>
        </p:grpSpPr>
        <p:pic>
          <p:nvPicPr>
            <p:cNvPr id="280" name="Picture 279"/>
            <p:cNvPicPr>
              <a:picLocks noChangeAspect="1"/>
            </p:cNvPicPr>
            <p:nvPr/>
          </p:nvPicPr>
          <p:blipFill rotWithShape="1">
            <a:blip r:embed="rId23" cstate="print">
              <a:extLst>
                <a:ext uri="{28A0092B-C50C-407E-A947-70E740481C1C}">
                  <a14:useLocalDpi xmlns:a14="http://schemas.microsoft.com/office/drawing/2010/main" val="0"/>
                </a:ext>
              </a:extLst>
            </a:blip>
            <a:srcRect t="54340"/>
            <a:stretch/>
          </p:blipFill>
          <p:spPr bwMode="auto">
            <a:xfrm>
              <a:off x="-36512" y="288032"/>
              <a:ext cx="9632579" cy="6237312"/>
            </a:xfrm>
            <a:prstGeom prst="rect">
              <a:avLst/>
            </a:prstGeom>
            <a:ln>
              <a:noFill/>
            </a:ln>
            <a:extLst>
              <a:ext uri="{53640926-AAD7-44D8-BBD7-CCE9431645EC}">
                <a14:shadowObscured xmlns:a14="http://schemas.microsoft.com/office/drawing/2010/main"/>
              </a:ext>
            </a:extLst>
          </p:spPr>
        </p:pic>
        <p:grpSp>
          <p:nvGrpSpPr>
            <p:cNvPr id="281" name="Group 280"/>
            <p:cNvGrpSpPr/>
            <p:nvPr/>
          </p:nvGrpSpPr>
          <p:grpSpPr>
            <a:xfrm>
              <a:off x="7266612" y="743069"/>
              <a:ext cx="1839006" cy="4220164"/>
              <a:chOff x="0" y="0"/>
              <a:chExt cx="990600" cy="2273300"/>
            </a:xfrm>
          </p:grpSpPr>
          <p:sp>
            <p:nvSpPr>
              <p:cNvPr id="283" name="TextBox 282"/>
              <p:cNvSpPr txBox="1"/>
              <p:nvPr/>
            </p:nvSpPr>
            <p:spPr>
              <a:xfrm>
                <a:off x="0" y="1600200"/>
                <a:ext cx="990600" cy="130194"/>
              </a:xfrm>
              <a:prstGeom prst="rect">
                <a:avLst/>
              </a:prstGeom>
              <a:solidFill>
                <a:srgbClr val="FFFFFF"/>
              </a:solidFill>
              <a:ln>
                <a:solidFill>
                  <a:srgbClr val="000000"/>
                </a:solidFill>
              </a:ln>
            </p:spPr>
            <p:txBody>
              <a:bodyPr wrap="square" tIns="0" bIns="0" rtlCol="0">
                <a:noAutofit/>
              </a:bodyPr>
              <a:lstStyle/>
              <a:p>
                <a:pPr algn="ctr">
                  <a:spcAft>
                    <a:spcPts val="0"/>
                  </a:spcAft>
                </a:pPr>
                <a:r>
                  <a:rPr lang="en-GB" sz="1200" b="1" kern="1200">
                    <a:solidFill>
                      <a:srgbClr val="FF00FF"/>
                    </a:solidFill>
                    <a:effectLst/>
                    <a:latin typeface="Calibri"/>
                    <a:ea typeface="Times New Roman"/>
                    <a:cs typeface="Calibri"/>
                  </a:rPr>
                  <a:t>1.5mm </a:t>
                </a:r>
                <a:endParaRPr lang="en-GB" sz="2000">
                  <a:effectLst/>
                  <a:latin typeface="Times New Roman"/>
                  <a:ea typeface="Times New Roman"/>
                </a:endParaRPr>
              </a:p>
            </p:txBody>
          </p:sp>
          <p:sp>
            <p:nvSpPr>
              <p:cNvPr id="284" name="TextBox 283"/>
              <p:cNvSpPr txBox="1"/>
              <p:nvPr/>
            </p:nvSpPr>
            <p:spPr>
              <a:xfrm>
                <a:off x="0" y="0"/>
                <a:ext cx="990600" cy="130175"/>
              </a:xfrm>
              <a:prstGeom prst="rect">
                <a:avLst/>
              </a:prstGeom>
              <a:solidFill>
                <a:srgbClr val="FFFFFF"/>
              </a:solidFill>
              <a:ln>
                <a:solidFill>
                  <a:srgbClr val="000000"/>
                </a:solidFill>
              </a:ln>
            </p:spPr>
            <p:txBody>
              <a:bodyPr wrap="square" tIns="0" bIns="0" rtlCol="0">
                <a:noAutofit/>
              </a:bodyPr>
              <a:lstStyle/>
              <a:p>
                <a:pPr algn="ctr">
                  <a:spcAft>
                    <a:spcPts val="0"/>
                  </a:spcAft>
                </a:pPr>
                <a:r>
                  <a:rPr lang="en-GB" sz="1200" b="1" kern="1200" dirty="0" smtClean="0">
                    <a:solidFill>
                      <a:srgbClr val="FF0000"/>
                    </a:solidFill>
                    <a:effectLst/>
                    <a:latin typeface="Calibri"/>
                    <a:ea typeface="Times New Roman"/>
                    <a:cs typeface="Calibri"/>
                  </a:rPr>
                  <a:t>0.1mm</a:t>
                </a:r>
                <a:endParaRPr lang="en-GB" sz="2000" dirty="0">
                  <a:effectLst/>
                  <a:latin typeface="Times New Roman"/>
                  <a:ea typeface="Times New Roman"/>
                </a:endParaRPr>
              </a:p>
            </p:txBody>
          </p:sp>
          <p:sp>
            <p:nvSpPr>
              <p:cNvPr id="285" name="TextBox 284"/>
              <p:cNvSpPr txBox="1"/>
              <p:nvPr/>
            </p:nvSpPr>
            <p:spPr>
              <a:xfrm>
                <a:off x="0" y="523875"/>
                <a:ext cx="990600" cy="130194"/>
              </a:xfrm>
              <a:prstGeom prst="rect">
                <a:avLst/>
              </a:prstGeom>
              <a:solidFill>
                <a:srgbClr val="FFFFFF"/>
              </a:solidFill>
              <a:ln>
                <a:solidFill>
                  <a:srgbClr val="000000"/>
                </a:solidFill>
              </a:ln>
            </p:spPr>
            <p:txBody>
              <a:bodyPr wrap="square" tIns="0" bIns="0" rtlCol="0">
                <a:noAutofit/>
              </a:bodyPr>
              <a:lstStyle/>
              <a:p>
                <a:pPr algn="ctr">
                  <a:spcAft>
                    <a:spcPts val="0"/>
                  </a:spcAft>
                </a:pPr>
                <a:r>
                  <a:rPr lang="en-GB" sz="1200" b="1" kern="1200">
                    <a:solidFill>
                      <a:srgbClr val="42F939"/>
                    </a:solidFill>
                    <a:effectLst/>
                    <a:latin typeface="Calibri"/>
                    <a:ea typeface="Times New Roman"/>
                    <a:cs typeface="Calibri"/>
                  </a:rPr>
                  <a:t>0.5mm</a:t>
                </a:r>
                <a:endParaRPr lang="en-GB" sz="2000">
                  <a:effectLst/>
                  <a:latin typeface="Times New Roman"/>
                  <a:ea typeface="Times New Roman"/>
                </a:endParaRPr>
              </a:p>
            </p:txBody>
          </p:sp>
          <p:sp>
            <p:nvSpPr>
              <p:cNvPr id="286" name="TextBox 285"/>
              <p:cNvSpPr txBox="1"/>
              <p:nvPr/>
            </p:nvSpPr>
            <p:spPr>
              <a:xfrm>
                <a:off x="0" y="1066800"/>
                <a:ext cx="990600" cy="130194"/>
              </a:xfrm>
              <a:prstGeom prst="rect">
                <a:avLst/>
              </a:prstGeom>
              <a:solidFill>
                <a:srgbClr val="FFFFFF"/>
              </a:solidFill>
              <a:ln>
                <a:solidFill>
                  <a:srgbClr val="000000"/>
                </a:solidFill>
              </a:ln>
            </p:spPr>
            <p:txBody>
              <a:bodyPr wrap="square" tIns="0" bIns="0" rtlCol="0">
                <a:noAutofit/>
              </a:bodyPr>
              <a:lstStyle/>
              <a:p>
                <a:pPr algn="ctr">
                  <a:spcAft>
                    <a:spcPts val="0"/>
                  </a:spcAft>
                </a:pPr>
                <a:r>
                  <a:rPr lang="en-GB" sz="1200" b="1" kern="1200">
                    <a:solidFill>
                      <a:srgbClr val="0070C0"/>
                    </a:solidFill>
                    <a:effectLst/>
                    <a:latin typeface="Calibri"/>
                    <a:ea typeface="Times New Roman"/>
                    <a:cs typeface="Calibri"/>
                  </a:rPr>
                  <a:t>1.0mm</a:t>
                </a:r>
                <a:endParaRPr lang="en-GB" sz="2000">
                  <a:effectLst/>
                  <a:latin typeface="Times New Roman"/>
                  <a:ea typeface="Times New Roman"/>
                </a:endParaRPr>
              </a:p>
            </p:txBody>
          </p:sp>
          <p:sp>
            <p:nvSpPr>
              <p:cNvPr id="287" name="TextBox 286"/>
              <p:cNvSpPr txBox="1"/>
              <p:nvPr/>
            </p:nvSpPr>
            <p:spPr>
              <a:xfrm>
                <a:off x="0" y="2143125"/>
                <a:ext cx="990600" cy="130175"/>
              </a:xfrm>
              <a:prstGeom prst="rect">
                <a:avLst/>
              </a:prstGeom>
              <a:solidFill>
                <a:srgbClr val="FFFFFF"/>
              </a:solidFill>
              <a:ln>
                <a:solidFill>
                  <a:srgbClr val="000000"/>
                </a:solidFill>
              </a:ln>
            </p:spPr>
            <p:txBody>
              <a:bodyPr wrap="square" tIns="0" bIns="0" rtlCol="0">
                <a:noAutofit/>
              </a:bodyPr>
              <a:lstStyle/>
              <a:p>
                <a:pPr algn="ctr">
                  <a:spcAft>
                    <a:spcPts val="0"/>
                  </a:spcAft>
                </a:pPr>
                <a:r>
                  <a:rPr lang="en-GB" sz="1200" b="1" kern="1200">
                    <a:solidFill>
                      <a:srgbClr val="41F1F1"/>
                    </a:solidFill>
                    <a:effectLst/>
                    <a:latin typeface="Calibri"/>
                    <a:ea typeface="Times New Roman"/>
                    <a:cs typeface="Calibri"/>
                  </a:rPr>
                  <a:t>2.0mm</a:t>
                </a:r>
                <a:endParaRPr lang="en-GB" sz="2000">
                  <a:effectLst/>
                  <a:latin typeface="Times New Roman"/>
                  <a:ea typeface="Times New Roman"/>
                </a:endParaRPr>
              </a:p>
            </p:txBody>
          </p:sp>
        </p:grpSp>
        <p:sp>
          <p:nvSpPr>
            <p:cNvPr id="282" name="Rectangle 281"/>
            <p:cNvSpPr/>
            <p:nvPr/>
          </p:nvSpPr>
          <p:spPr>
            <a:xfrm>
              <a:off x="251520" y="360040"/>
              <a:ext cx="864096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4800"/>
            </a:p>
          </p:txBody>
        </p:sp>
      </p:grpSp>
      <p:sp>
        <p:nvSpPr>
          <p:cNvPr id="288" name="Rectangle 476"/>
          <p:cNvSpPr>
            <a:spLocks noChangeArrowheads="1"/>
          </p:cNvSpPr>
          <p:nvPr/>
        </p:nvSpPr>
        <p:spPr bwMode="auto">
          <a:xfrm>
            <a:off x="1454549" y="28468115"/>
            <a:ext cx="62361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solidFill>
                  <a:schemeClr val="accent1"/>
                </a:solidFill>
              </a:rPr>
              <a:t>Momentum of muons after the tungsten absorber for different thicknesses.</a:t>
            </a:r>
          </a:p>
        </p:txBody>
      </p:sp>
      <p:sp>
        <p:nvSpPr>
          <p:cNvPr id="289" name="Rectangle 476"/>
          <p:cNvSpPr>
            <a:spLocks noChangeArrowheads="1"/>
          </p:cNvSpPr>
          <p:nvPr/>
        </p:nvSpPr>
        <p:spPr bwMode="auto">
          <a:xfrm>
            <a:off x="1424293" y="35378747"/>
            <a:ext cx="62361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solidFill>
                  <a:schemeClr val="accent1"/>
                </a:solidFill>
              </a:rPr>
              <a:t>Momentum of muons after the </a:t>
            </a:r>
            <a:r>
              <a:rPr lang="en-GB" sz="2400" dirty="0" smtClean="0">
                <a:solidFill>
                  <a:schemeClr val="accent1"/>
                </a:solidFill>
              </a:rPr>
              <a:t>aluminium absorber </a:t>
            </a:r>
            <a:r>
              <a:rPr lang="en-GB" sz="2400" dirty="0">
                <a:solidFill>
                  <a:schemeClr val="accent1"/>
                </a:solidFill>
              </a:rPr>
              <a:t>for different thicknesses.</a:t>
            </a:r>
          </a:p>
        </p:txBody>
      </p:sp>
      <p:sp>
        <p:nvSpPr>
          <p:cNvPr id="290" name="Rectangle 476"/>
          <p:cNvSpPr>
            <a:spLocks noChangeArrowheads="1"/>
          </p:cNvSpPr>
          <p:nvPr/>
        </p:nvSpPr>
        <p:spPr bwMode="auto">
          <a:xfrm>
            <a:off x="8330302" y="28879093"/>
            <a:ext cx="62361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solidFill>
                  <a:schemeClr val="accent1"/>
                </a:solidFill>
              </a:rPr>
              <a:t>Percentage of pions, muons and electrons stopped by the tungsten absorber for different thicknesses.</a:t>
            </a:r>
          </a:p>
        </p:txBody>
      </p:sp>
      <p:sp>
        <p:nvSpPr>
          <p:cNvPr id="291" name="Rectangle 476"/>
          <p:cNvSpPr>
            <a:spLocks noChangeArrowheads="1"/>
          </p:cNvSpPr>
          <p:nvPr/>
        </p:nvSpPr>
        <p:spPr bwMode="auto">
          <a:xfrm>
            <a:off x="8366711" y="35509177"/>
            <a:ext cx="62361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solidFill>
                  <a:schemeClr val="accent1"/>
                </a:solidFill>
              </a:rPr>
              <a:t>Percentage of pions, muons and electrons stopped by the </a:t>
            </a:r>
            <a:r>
              <a:rPr lang="en-GB" sz="2400" dirty="0" smtClean="0">
                <a:solidFill>
                  <a:schemeClr val="accent1"/>
                </a:solidFill>
              </a:rPr>
              <a:t>aluminium absorber </a:t>
            </a:r>
            <a:r>
              <a:rPr lang="en-GB" sz="2400" dirty="0">
                <a:solidFill>
                  <a:schemeClr val="accent1"/>
                </a:solidFill>
              </a:rPr>
              <a:t>for different thicknesses.</a:t>
            </a:r>
          </a:p>
        </p:txBody>
      </p:sp>
      <p:grpSp>
        <p:nvGrpSpPr>
          <p:cNvPr id="13" name="Group 12"/>
          <p:cNvGrpSpPr/>
          <p:nvPr/>
        </p:nvGrpSpPr>
        <p:grpSpPr>
          <a:xfrm>
            <a:off x="15665068" y="25471013"/>
            <a:ext cx="4722615" cy="2837747"/>
            <a:chOff x="15665068" y="25471013"/>
            <a:chExt cx="4722615" cy="2837747"/>
          </a:xfrm>
        </p:grpSpPr>
        <p:pic>
          <p:nvPicPr>
            <p:cNvPr id="232" name="Picture 2" descr="C:\docs\comet\students\2012\2013-report-vivas\Figures\number_dipole_pitomu.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665068" y="25473857"/>
              <a:ext cx="4722615" cy="283490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17157940" y="25471013"/>
              <a:ext cx="2156603" cy="17249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173538" rtl="0" eaLnBrk="1" fontAlgn="base" latinLnBrk="0" hangingPunct="1">
                <a:lnSpc>
                  <a:spcPct val="100000"/>
                </a:lnSpc>
                <a:spcBef>
                  <a:spcPct val="0"/>
                </a:spcBef>
                <a:spcAft>
                  <a:spcPct val="0"/>
                </a:spcAft>
                <a:buClrTx/>
                <a:buSzTx/>
                <a:buFontTx/>
                <a:buNone/>
                <a:tabLst/>
              </a:pPr>
              <a:endParaRPr kumimoji="0" lang="en-GB" sz="55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173538" rtl="0" eaLnBrk="1" fontAlgn="base" latinLnBrk="0" hangingPunct="1">
          <a:lnSpc>
            <a:spcPct val="100000"/>
          </a:lnSpc>
          <a:spcBef>
            <a:spcPct val="0"/>
          </a:spcBef>
          <a:spcAft>
            <a:spcPct val="0"/>
          </a:spcAft>
          <a:buClrTx/>
          <a:buSzTx/>
          <a:buFontTx/>
          <a:buNone/>
          <a:tabLst/>
          <a:defRPr kumimoji="0" lang="en-GB" sz="55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173538" rtl="0" eaLnBrk="1" fontAlgn="base" latinLnBrk="0" hangingPunct="1">
          <a:lnSpc>
            <a:spcPct val="100000"/>
          </a:lnSpc>
          <a:spcBef>
            <a:spcPct val="0"/>
          </a:spcBef>
          <a:spcAft>
            <a:spcPct val="0"/>
          </a:spcAft>
          <a:buClrTx/>
          <a:buSzTx/>
          <a:buFontTx/>
          <a:buNone/>
          <a:tabLst/>
          <a:defRPr kumimoji="0" lang="en-GB" sz="55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14007</TotalTime>
  <Words>868</Words>
  <Application>Microsoft Office PowerPoint</Application>
  <PresentationFormat>Custom</PresentationFormat>
  <Paragraphs>109</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Custom Design</vt:lpstr>
      <vt:lpstr>Acrobat Document</vt:lpstr>
      <vt:lpstr>PowerPoint Presentation</vt:lpstr>
    </vt:vector>
  </TitlesOfParts>
  <Company>ak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ak2</dc:creator>
  <cp:lastModifiedBy>fetsuser</cp:lastModifiedBy>
  <cp:revision>144</cp:revision>
  <cp:lastPrinted>2013-05-07T12:29:07Z</cp:lastPrinted>
  <dcterms:created xsi:type="dcterms:W3CDTF">2004-12-08T12:17:55Z</dcterms:created>
  <dcterms:modified xsi:type="dcterms:W3CDTF">2013-05-07T12:44:44Z</dcterms:modified>
</cp:coreProperties>
</file>