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97" r:id="rId2"/>
  </p:sldMasterIdLst>
  <p:notesMasterIdLst>
    <p:notesMasterId r:id="rId34"/>
  </p:notesMasterIdLst>
  <p:sldIdLst>
    <p:sldId id="521" r:id="rId3"/>
    <p:sldId id="525" r:id="rId4"/>
    <p:sldId id="552" r:id="rId5"/>
    <p:sldId id="522" r:id="rId6"/>
    <p:sldId id="523" r:id="rId7"/>
    <p:sldId id="529" r:id="rId8"/>
    <p:sldId id="542" r:id="rId9"/>
    <p:sldId id="556" r:id="rId10"/>
    <p:sldId id="540" r:id="rId11"/>
    <p:sldId id="528" r:id="rId12"/>
    <p:sldId id="541" r:id="rId13"/>
    <p:sldId id="546" r:id="rId14"/>
    <p:sldId id="538" r:id="rId15"/>
    <p:sldId id="526" r:id="rId16"/>
    <p:sldId id="545" r:id="rId17"/>
    <p:sldId id="543" r:id="rId18"/>
    <p:sldId id="530" r:id="rId19"/>
    <p:sldId id="532" r:id="rId20"/>
    <p:sldId id="548" r:id="rId21"/>
    <p:sldId id="549" r:id="rId22"/>
    <p:sldId id="550" r:id="rId23"/>
    <p:sldId id="350" r:id="rId24"/>
    <p:sldId id="473" r:id="rId25"/>
    <p:sldId id="474" r:id="rId26"/>
    <p:sldId id="553" r:id="rId27"/>
    <p:sldId id="551" r:id="rId28"/>
    <p:sldId id="554" r:id="rId29"/>
    <p:sldId id="555" r:id="rId30"/>
    <p:sldId id="516" r:id="rId31"/>
    <p:sldId id="517" r:id="rId32"/>
    <p:sldId id="518" r:id="rId3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0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6" autoAdjust="0"/>
    <p:restoredTop sz="94630" autoAdjust="0"/>
  </p:normalViewPr>
  <p:slideViewPr>
    <p:cSldViewPr>
      <p:cViewPr varScale="1">
        <p:scale>
          <a:sx n="81" d="100"/>
          <a:sy n="81" d="100"/>
        </p:scale>
        <p:origin x="-4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36DA45E-D0DF-4844-A677-50A97EDA7D6B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8CF13CB-7F00-4EDC-80F0-4A19D6B271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7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F13CB-7F00-4EDC-80F0-4A19D6B271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6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6D5B8-9374-4A32-9294-F7F6EF035B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3042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F8A76-930D-445E-B4EE-9561E6DB00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5569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150" y="6629400"/>
            <a:ext cx="3676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80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90000"/>
              </a:lnSpc>
              <a:defRPr sz="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698B176-BFAE-4E36-B99A-3A965CB58910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77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6D5B8-9374-4A32-9294-F7F6EF035B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95536" y="260648"/>
            <a:ext cx="841127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Neutrino interaction systematics for future experiments</a:t>
            </a:r>
            <a:r>
              <a:rPr lang="en-US" sz="2400" b="1" dirty="0" smtClean="0">
                <a:solidFill>
                  <a:srgbClr val="FFFF00"/>
                </a:solidFill>
              </a:rPr>
              <a:t>: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The path </a:t>
            </a:r>
            <a:r>
              <a:rPr lang="en-US" sz="2800" b="1" dirty="0" smtClean="0">
                <a:solidFill>
                  <a:srgbClr val="FF0000"/>
                </a:solidFill>
              </a:rPr>
              <a:t>forward</a:t>
            </a:r>
          </a:p>
          <a:p>
            <a:endParaRPr lang="fr-FR" sz="2400" b="1" dirty="0" smtClean="0">
              <a:solidFill>
                <a:srgbClr val="FFFF00"/>
              </a:solidFill>
            </a:endParaRPr>
          </a:p>
          <a:p>
            <a:r>
              <a:rPr lang="fr-FR" sz="2400" b="1" dirty="0" smtClean="0">
                <a:solidFill>
                  <a:srgbClr val="FFFF00"/>
                </a:solidFill>
              </a:rPr>
              <a:t>NuInt14, 19/5/2014</a:t>
            </a:r>
          </a:p>
          <a:p>
            <a:endParaRPr lang="fr-FR" sz="2400" b="1" dirty="0">
              <a:solidFill>
                <a:srgbClr val="FFFF00"/>
              </a:solidFill>
            </a:endParaRPr>
          </a:p>
          <a:p>
            <a:r>
              <a:rPr lang="fr-FR" sz="2400" b="1" smtClean="0">
                <a:solidFill>
                  <a:srgbClr val="FFFF00"/>
                </a:solidFill>
              </a:rPr>
              <a:t>D.Autiero, </a:t>
            </a:r>
            <a:r>
              <a:rPr lang="fr-FR" sz="2400" b="1" dirty="0" smtClean="0">
                <a:solidFill>
                  <a:srgbClr val="FFFF00"/>
                </a:solidFill>
              </a:rPr>
              <a:t>IPNL Lyon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endParaRPr lang="fr-FR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3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162800" y="6553200"/>
            <a:ext cx="1905000" cy="228600"/>
          </a:xfrm>
        </p:spPr>
        <p:txBody>
          <a:bodyPr/>
          <a:lstStyle/>
          <a:p>
            <a:pPr>
              <a:defRPr/>
            </a:pPr>
            <a:fld id="{7296D5B8-9374-4A32-9294-F7F6EF035B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7959"/>
            <a:ext cx="8443590" cy="599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avec flèche 3"/>
          <p:cNvCxnSpPr/>
          <p:nvPr/>
        </p:nvCxnSpPr>
        <p:spPr bwMode="auto">
          <a:xfrm flipH="1">
            <a:off x="5508104" y="3406271"/>
            <a:ext cx="864096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ZoneTexte 5"/>
          <p:cNvSpPr txBox="1"/>
          <p:nvPr/>
        </p:nvSpPr>
        <p:spPr>
          <a:xfrm>
            <a:off x="6444208" y="3118239"/>
            <a:ext cx="1356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Symbol" panose="05050102010706020507" pitchFamily="18" charset="2"/>
              </a:rPr>
              <a:t>n</a:t>
            </a:r>
            <a:r>
              <a:rPr lang="fr-FR" b="1" dirty="0" smtClean="0"/>
              <a:t>e CC </a:t>
            </a:r>
            <a:r>
              <a:rPr lang="fr-FR" b="1" dirty="0" err="1" smtClean="0"/>
              <a:t>osc</a:t>
            </a:r>
            <a:r>
              <a:rPr lang="fr-FR" b="1" dirty="0" smtClean="0"/>
              <a:t>.</a:t>
            </a:r>
          </a:p>
          <a:p>
            <a:r>
              <a:rPr lang="fr-FR" b="1" dirty="0" smtClean="0"/>
              <a:t>668 </a:t>
            </a:r>
            <a:r>
              <a:rPr lang="fr-FR" b="1" dirty="0" err="1" smtClean="0"/>
              <a:t>evts</a:t>
            </a:r>
            <a:endParaRPr lang="en-US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763688" y="3190247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fr-FR" b="1" dirty="0" err="1" smtClean="0">
                <a:sym typeface="Wingdings" panose="05000000000000000000" pitchFamily="2" charset="2"/>
              </a:rPr>
              <a:t>e</a:t>
            </a:r>
            <a:endParaRPr lang="fr-FR" b="1" dirty="0" smtClean="0"/>
          </a:p>
          <a:p>
            <a:r>
              <a:rPr lang="fr-FR" b="1" dirty="0" smtClean="0"/>
              <a:t>141 </a:t>
            </a:r>
            <a:r>
              <a:rPr lang="fr-FR" b="1" dirty="0" err="1" smtClean="0"/>
              <a:t>evts</a:t>
            </a:r>
            <a:endParaRPr lang="en-US" b="1" dirty="0"/>
          </a:p>
        </p:txBody>
      </p:sp>
      <p:cxnSp>
        <p:nvCxnSpPr>
          <p:cNvPr id="9" name="Connecteur droit avec flèche 8"/>
          <p:cNvCxnSpPr/>
          <p:nvPr/>
        </p:nvCxnSpPr>
        <p:spPr bwMode="auto">
          <a:xfrm>
            <a:off x="2627784" y="3910327"/>
            <a:ext cx="504056" cy="10801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necteur droit avec flèche 13"/>
          <p:cNvCxnSpPr/>
          <p:nvPr/>
        </p:nvCxnSpPr>
        <p:spPr bwMode="auto">
          <a:xfrm flipV="1">
            <a:off x="1619672" y="5422495"/>
            <a:ext cx="504056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ZoneTexte 15"/>
          <p:cNvSpPr txBox="1"/>
          <p:nvPr/>
        </p:nvSpPr>
        <p:spPr>
          <a:xfrm>
            <a:off x="827584" y="585628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ym typeface="Wingdings" panose="05000000000000000000" pitchFamily="2" charset="2"/>
              </a:rPr>
              <a:t>NC 44</a:t>
            </a:r>
            <a:r>
              <a:rPr lang="fr-FR" b="1" dirty="0" smtClean="0"/>
              <a:t> </a:t>
            </a:r>
            <a:r>
              <a:rPr lang="fr-FR" b="1" dirty="0" err="1" smtClean="0"/>
              <a:t>evts</a:t>
            </a:r>
            <a:endParaRPr lang="en-US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1763688" y="6205291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Symbol" panose="05050102010706020507" pitchFamily="18" charset="2"/>
                <a:sym typeface="Wingdings" panose="05000000000000000000" pitchFamily="2" charset="2"/>
              </a:rPr>
              <a:t>nm</a:t>
            </a:r>
            <a:r>
              <a:rPr lang="fr-FR" b="1" dirty="0" smtClean="0">
                <a:sym typeface="Wingdings" panose="05000000000000000000" pitchFamily="2" charset="2"/>
              </a:rPr>
              <a:t> CC 30</a:t>
            </a:r>
            <a:r>
              <a:rPr lang="fr-FR" b="1" dirty="0" smtClean="0"/>
              <a:t> </a:t>
            </a:r>
            <a:r>
              <a:rPr lang="fr-FR" b="1" dirty="0" err="1" smtClean="0"/>
              <a:t>evts</a:t>
            </a:r>
            <a:endParaRPr lang="en-US" b="1" dirty="0"/>
          </a:p>
        </p:txBody>
      </p:sp>
      <p:cxnSp>
        <p:nvCxnSpPr>
          <p:cNvPr id="18" name="Connecteur droit avec flèche 17"/>
          <p:cNvCxnSpPr/>
          <p:nvPr/>
        </p:nvCxnSpPr>
        <p:spPr bwMode="auto">
          <a:xfrm flipV="1">
            <a:off x="2627784" y="5350487"/>
            <a:ext cx="432048" cy="7827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ZoneTexte 19"/>
          <p:cNvSpPr txBox="1"/>
          <p:nvPr/>
        </p:nvSpPr>
        <p:spPr>
          <a:xfrm>
            <a:off x="3131840" y="5917259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fr-FR" b="1" dirty="0" smtClean="0">
                <a:sym typeface="Wingdings" panose="05000000000000000000" pitchFamily="2" charset="2"/>
              </a:rPr>
              <a:t>e CC 78 </a:t>
            </a:r>
            <a:r>
              <a:rPr lang="fr-FR" b="1" dirty="0" err="1" smtClean="0">
                <a:sym typeface="Wingdings" panose="05000000000000000000" pitchFamily="2" charset="2"/>
              </a:rPr>
              <a:t>evts</a:t>
            </a:r>
            <a:endParaRPr lang="en-US" b="1" dirty="0"/>
          </a:p>
        </p:txBody>
      </p:sp>
      <p:cxnSp>
        <p:nvCxnSpPr>
          <p:cNvPr id="22" name="Connecteur droit avec flèche 21"/>
          <p:cNvCxnSpPr/>
          <p:nvPr/>
        </p:nvCxnSpPr>
        <p:spPr bwMode="auto">
          <a:xfrm flipV="1">
            <a:off x="4473315" y="5502887"/>
            <a:ext cx="314709" cy="4956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ZoneTexte 2"/>
          <p:cNvSpPr txBox="1"/>
          <p:nvPr/>
        </p:nvSpPr>
        <p:spPr>
          <a:xfrm>
            <a:off x="251520" y="116632"/>
            <a:ext cx="7149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FF00"/>
                </a:solidFill>
              </a:rPr>
              <a:t>LBNO, nominal </a:t>
            </a:r>
            <a:r>
              <a:rPr lang="fr-FR" sz="2000" dirty="0" err="1" smtClean="0">
                <a:solidFill>
                  <a:srgbClr val="FFFF00"/>
                </a:solidFill>
              </a:rPr>
              <a:t>beam</a:t>
            </a:r>
            <a:r>
              <a:rPr lang="fr-FR" sz="2000" dirty="0" smtClean="0">
                <a:solidFill>
                  <a:srgbClr val="FFFF00"/>
                </a:solidFill>
              </a:rPr>
              <a:t>, 20 </a:t>
            </a:r>
            <a:r>
              <a:rPr lang="fr-FR" sz="2000" dirty="0" err="1" smtClean="0">
                <a:solidFill>
                  <a:srgbClr val="FFFF00"/>
                </a:solidFill>
              </a:rPr>
              <a:t>kton</a:t>
            </a:r>
            <a:r>
              <a:rPr lang="fr-FR" sz="2000" dirty="0" smtClean="0">
                <a:solidFill>
                  <a:srgbClr val="FFFF00"/>
                </a:solidFill>
              </a:rPr>
              <a:t>,  10 </a:t>
            </a:r>
            <a:r>
              <a:rPr lang="fr-FR" sz="2000" dirty="0" err="1" smtClean="0">
                <a:solidFill>
                  <a:srgbClr val="FFFF00"/>
                </a:solidFill>
              </a:rPr>
              <a:t>years</a:t>
            </a:r>
            <a:r>
              <a:rPr lang="fr-FR" sz="2000" dirty="0" smtClean="0">
                <a:solidFill>
                  <a:srgbClr val="FFFF00"/>
                </a:solidFill>
              </a:rPr>
              <a:t>, 75% neutrinos, </a:t>
            </a:r>
            <a:r>
              <a:rPr lang="fr-FR" sz="2000" dirty="0" smtClean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fr-FR" sz="2000" dirty="0" smtClean="0">
                <a:solidFill>
                  <a:srgbClr val="FFFF00"/>
                </a:solidFill>
              </a:rPr>
              <a:t>=0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3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6D5B8-9374-4A32-9294-F7F6EF035B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496" y="44624"/>
            <a:ext cx="2151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sz="2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e</a:t>
            </a:r>
            <a:r>
              <a:rPr lang="en-US" sz="28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events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29980"/>
            <a:ext cx="6195302" cy="328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 bwMode="auto">
          <a:xfrm>
            <a:off x="4860032" y="2348880"/>
            <a:ext cx="2232248" cy="15399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496" y="692696"/>
            <a:ext cx="28083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S/B discrimination in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two dimensions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Fit of the oscillation parameters in bins of Visible energy, Missing Pt for </a:t>
            </a:r>
            <a:r>
              <a:rPr lang="en-US" sz="1600" b="1" dirty="0" err="1" smtClean="0">
                <a:solidFill>
                  <a:schemeClr val="bg1"/>
                </a:solidFill>
              </a:rPr>
              <a:t>nue</a:t>
            </a:r>
            <a:r>
              <a:rPr lang="en-US" sz="1600" b="1" dirty="0" smtClean="0">
                <a:solidFill>
                  <a:schemeClr val="bg1"/>
                </a:solidFill>
              </a:rPr>
              <a:t> appearance</a:t>
            </a:r>
          </a:p>
          <a:p>
            <a:r>
              <a:rPr lang="en-US" sz="1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Much lower weight of tau events</a:t>
            </a:r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Simultaneous fit of appearance/disappearance</a:t>
            </a: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82938"/>
            <a:ext cx="26479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30775" y="4433044"/>
            <a:ext cx="87617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LBNO far detector will measure a large tau appearance sample given the higher energy/longer baseline and constraint the cross sections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(e.g. 770 </a:t>
            </a:r>
            <a:r>
              <a:rPr lang="en-US" dirty="0" err="1" smtClean="0">
                <a:solidFill>
                  <a:schemeClr val="bg1"/>
                </a:solidFill>
              </a:rPr>
              <a:t>nutau</a:t>
            </a:r>
            <a:r>
              <a:rPr lang="en-US" dirty="0" smtClean="0">
                <a:solidFill>
                  <a:schemeClr val="bg1"/>
                </a:solidFill>
              </a:rPr>
              <a:t> CC interactions will occur in 7.5 years with the neutrino beam during phase I)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tau normalization is assumed to have 50% uncertainty at the beginning for the MH determination and then and 20% for CP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4932040" y="476672"/>
            <a:ext cx="2232248" cy="1539900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567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6D5B8-9374-4A32-9294-F7F6EF035B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504" y="404664"/>
            <a:ext cx="2235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NC </a:t>
            </a:r>
            <a:r>
              <a:rPr lang="en-US" dirty="0" err="1" smtClean="0">
                <a:solidFill>
                  <a:srgbClr val="FFFF00"/>
                </a:solidFill>
              </a:rPr>
              <a:t>bck</a:t>
            </a:r>
            <a:r>
              <a:rPr lang="en-US" dirty="0" smtClean="0">
                <a:solidFill>
                  <a:srgbClr val="FFFF00"/>
                </a:solidFill>
              </a:rPr>
              <a:t> events and pi0 production cross-sections as a function of neutrino energy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7" y="188640"/>
            <a:ext cx="2157413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3168352" cy="225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300045" y="2564904"/>
            <a:ext cx="5880467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Smaller fraction of NC events in LBNO </a:t>
            </a:r>
            <a:r>
              <a:rPr lang="en-US" dirty="0" err="1" smtClean="0">
                <a:solidFill>
                  <a:schemeClr val="bg1"/>
                </a:solidFill>
              </a:rPr>
              <a:t>wrt</a:t>
            </a:r>
            <a:r>
              <a:rPr lang="en-US" dirty="0" smtClean="0">
                <a:solidFill>
                  <a:schemeClr val="bg1"/>
                </a:solidFill>
              </a:rPr>
              <a:t> LBNE, trend reproduced by LBNE study as a function of L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 bwMode="auto">
          <a:xfrm flipH="1" flipV="1">
            <a:off x="2843809" y="1988840"/>
            <a:ext cx="1264961" cy="576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Connecteur droit avec flèche 8"/>
          <p:cNvCxnSpPr/>
          <p:nvPr/>
        </p:nvCxnSpPr>
        <p:spPr bwMode="auto">
          <a:xfrm flipV="1">
            <a:off x="4108770" y="1988840"/>
            <a:ext cx="1231130" cy="576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770" y="3429000"/>
            <a:ext cx="5071742" cy="31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 bwMode="auto">
          <a:xfrm>
            <a:off x="5459542" y="5445224"/>
            <a:ext cx="216024" cy="21602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6948264" y="5805264"/>
            <a:ext cx="216024" cy="21602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-36512" y="2924944"/>
            <a:ext cx="34577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Related to flux (1/L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1600" b="1" dirty="0" smtClean="0">
                <a:solidFill>
                  <a:schemeClr val="bg1"/>
                </a:solidFill>
              </a:rPr>
              <a:t>)  and cross-sections with strong non-scaling component tending to enhance low E-rec at high E-nu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12976"/>
            <a:ext cx="3661690" cy="2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11988" y="2953891"/>
            <a:ext cx="3333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76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00" y="980728"/>
            <a:ext cx="460810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162800" y="6562492"/>
            <a:ext cx="1905000" cy="228600"/>
          </a:xfrm>
        </p:spPr>
        <p:txBody>
          <a:bodyPr/>
          <a:lstStyle/>
          <a:p>
            <a:pPr>
              <a:defRPr/>
            </a:pPr>
            <a:fld id="{7296D5B8-9374-4A32-9294-F7F6EF035B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707904" y="4365104"/>
            <a:ext cx="5193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FFFF00"/>
                </a:solidFill>
              </a:rPr>
              <a:t>Measurement of L/E pattern independently for nu and </a:t>
            </a:r>
            <a:r>
              <a:rPr lang="en-US" sz="1400" b="1" dirty="0" err="1" smtClean="0">
                <a:solidFill>
                  <a:srgbClr val="FFFF00"/>
                </a:solidFill>
              </a:rPr>
              <a:t>nubar</a:t>
            </a:r>
            <a:r>
              <a:rPr lang="en-US" sz="1400" b="1" dirty="0" smtClean="0">
                <a:solidFill>
                  <a:srgbClr val="FFFF00"/>
                </a:solidFill>
              </a:rPr>
              <a:t> for the first and second maxima </a:t>
            </a:r>
            <a:endParaRPr lang="en-US" sz="1400" b="1" dirty="0" smtClean="0">
              <a:solidFill>
                <a:srgbClr val="FFFFFF"/>
              </a:solidFill>
            </a:endParaRPr>
          </a:p>
          <a:p>
            <a:r>
              <a:rPr lang="en-US" sz="1400" dirty="0" smtClean="0">
                <a:solidFill>
                  <a:srgbClr val="FFFFFF"/>
                </a:solidFill>
                <a:sym typeface="Wingdings" panose="05000000000000000000" pitchFamily="2" charset="2"/>
              </a:rPr>
              <a:t> </a:t>
            </a:r>
            <a:r>
              <a:rPr lang="en-US" sz="1400" b="1" dirty="0" smtClean="0">
                <a:solidFill>
                  <a:srgbClr val="FFFFFF"/>
                </a:solidFill>
              </a:rPr>
              <a:t>vs a counting experiment (rate only</a:t>
            </a:r>
            <a:r>
              <a:rPr lang="en-US" sz="1400" dirty="0" smtClean="0">
                <a:solidFill>
                  <a:srgbClr val="FFFFFF"/>
                </a:solidFill>
              </a:rPr>
              <a:t>)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496" y="44624"/>
            <a:ext cx="901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FF00"/>
                </a:solidFill>
              </a:rPr>
              <a:t>LBNO: high energy LB beam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smtClean="0">
                <a:solidFill>
                  <a:srgbClr val="FFFF00"/>
                </a:solidFill>
                <a:sym typeface="Wingdings" pitchFamily="2" charset="2"/>
              </a:rPr>
              <a:t></a:t>
            </a:r>
            <a:r>
              <a:rPr lang="en-US" smtClean="0">
                <a:solidFill>
                  <a:srgbClr val="FFFF00"/>
                </a:solidFill>
              </a:rPr>
              <a:t> coverage of two osc. maxima, good energy resolution</a:t>
            </a:r>
            <a:endParaRPr lang="en-US">
              <a:solidFill>
                <a:srgbClr val="FFFF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6" y="4365104"/>
            <a:ext cx="3527063" cy="239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07904" y="5148125"/>
            <a:ext cx="5112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FFFF00"/>
                </a:solidFill>
              </a:rPr>
              <a:t>The importance of the </a:t>
            </a:r>
            <a:r>
              <a:rPr lang="en-US" sz="1400" b="1" dirty="0" smtClean="0">
                <a:solidFill>
                  <a:srgbClr val="FFFFFF"/>
                </a:solidFill>
              </a:rPr>
              <a:t>second maximum: rather rich CP-dependent features </a:t>
            </a:r>
            <a:r>
              <a:rPr lang="en-US" sz="1400" b="1" dirty="0" smtClean="0">
                <a:solidFill>
                  <a:srgbClr val="FFFF00"/>
                </a:solidFill>
              </a:rPr>
              <a:t>are present at energies below the first maximum  </a:t>
            </a:r>
          </a:p>
          <a:p>
            <a:r>
              <a:rPr lang="fr-FR" sz="1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fr-FR" sz="1400" b="1" dirty="0">
                <a:solidFill>
                  <a:schemeClr val="bg1"/>
                </a:solidFill>
                <a:sym typeface="Wingdings" panose="05000000000000000000" pitchFamily="2" charset="2"/>
              </a:rPr>
              <a:t>v</a:t>
            </a:r>
            <a:r>
              <a:rPr lang="fr-FR" sz="14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s 1st max </a:t>
            </a:r>
            <a:r>
              <a:rPr lang="fr-FR" sz="1400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only</a:t>
            </a:r>
            <a:r>
              <a:rPr lang="fr-FR" sz="14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(E&gt;2.5 </a:t>
            </a:r>
            <a:r>
              <a:rPr lang="fr-FR" sz="1400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GeV</a:t>
            </a:r>
            <a:r>
              <a:rPr lang="fr-FR" sz="14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50" y="1124744"/>
            <a:ext cx="2376264" cy="227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00436"/>
            <a:ext cx="318546" cy="134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54" y="2652564"/>
            <a:ext cx="80496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194" y="1124744"/>
            <a:ext cx="1117144" cy="37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95536" y="3553852"/>
            <a:ext cx="4090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Flatter  ‘’rate dominated’’ region</a:t>
            </a:r>
          </a:p>
          <a:p>
            <a:r>
              <a:rPr lang="en-US" sz="1400" b="1" dirty="0" smtClean="0">
                <a:solidFill>
                  <a:srgbClr val="FFFFFF"/>
                </a:solidFill>
                <a:sym typeface="Wingdings" panose="05000000000000000000" pitchFamily="2" charset="2"/>
              </a:rPr>
              <a:t> </a:t>
            </a:r>
            <a:r>
              <a:rPr lang="en-US" sz="1400" b="1" dirty="0" smtClean="0">
                <a:solidFill>
                  <a:srgbClr val="FFFFFF"/>
                </a:solidFill>
              </a:rPr>
              <a:t>larger syst. effects related to normalization</a:t>
            </a:r>
            <a:endParaRPr lang="en-US" sz="1400" b="1" dirty="0">
              <a:solidFill>
                <a:srgbClr val="FFFFFF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 bwMode="auto">
          <a:xfrm flipH="1" flipV="1">
            <a:off x="2459766" y="2175108"/>
            <a:ext cx="342548" cy="13283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ZoneTexte 12"/>
          <p:cNvSpPr txBox="1"/>
          <p:nvPr/>
        </p:nvSpPr>
        <p:spPr>
          <a:xfrm>
            <a:off x="107504" y="476672"/>
            <a:ext cx="732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FFFF"/>
                </a:solidFill>
              </a:rPr>
              <a:t>A world of useful information and full test of the 3 neutrinos paradigm !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9992" y="6433591"/>
            <a:ext cx="4608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The importance of  </a:t>
            </a:r>
            <a:r>
              <a:rPr lang="en-US" sz="1400" b="1" dirty="0" smtClean="0">
                <a:solidFill>
                  <a:srgbClr val="FFFFFF"/>
                </a:solidFill>
              </a:rPr>
              <a:t>energy resolution 10% vs 20%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3" name="Flèche droite 22"/>
          <p:cNvSpPr/>
          <p:nvPr/>
        </p:nvSpPr>
        <p:spPr bwMode="auto">
          <a:xfrm rot="11912979">
            <a:off x="3513380" y="6239910"/>
            <a:ext cx="936104" cy="2880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400617" y="3239398"/>
            <a:ext cx="8194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4309B7"/>
                </a:solidFill>
              </a:rPr>
              <a:t>Rate only</a:t>
            </a:r>
            <a:endParaRPr lang="en-US" sz="1100" b="1" dirty="0">
              <a:solidFill>
                <a:srgbClr val="4309B7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427984" y="2519318"/>
            <a:ext cx="877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E&gt;2.5 </a:t>
            </a:r>
            <a:r>
              <a:rPr lang="en-US" sz="1100" b="1" dirty="0" err="1" smtClean="0"/>
              <a:t>GeV</a:t>
            </a:r>
            <a:endParaRPr lang="en-US" sz="11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1105605" y="5949280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smtClean="0">
                <a:solidFill>
                  <a:srgbClr val="FF0000"/>
                </a:solidFill>
              </a:rPr>
              <a:t>20%</a:t>
            </a:r>
            <a:endParaRPr lang="en-US" sz="1100" b="1">
              <a:solidFill>
                <a:srgbClr val="FF0000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 bwMode="auto">
          <a:xfrm>
            <a:off x="5305147" y="2652564"/>
            <a:ext cx="779021" cy="1972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Connecteur droit avec flèche 28"/>
          <p:cNvCxnSpPr/>
          <p:nvPr/>
        </p:nvCxnSpPr>
        <p:spPr bwMode="auto">
          <a:xfrm flipV="1">
            <a:off x="5161131" y="3370203"/>
            <a:ext cx="779021" cy="55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Flèche droite 26"/>
          <p:cNvSpPr/>
          <p:nvPr/>
        </p:nvSpPr>
        <p:spPr bwMode="auto">
          <a:xfrm rot="16200000">
            <a:off x="8424428" y="4761148"/>
            <a:ext cx="936104" cy="2880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6D5B8-9374-4A32-9294-F7F6EF035B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496" y="18864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LBNO systematics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631179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876256" y="301298"/>
            <a:ext cx="1800200" cy="197557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2" y="2492896"/>
            <a:ext cx="39433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01147" y="1268760"/>
            <a:ext cx="1794589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a) Oscillation parameters 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85270"/>
            <a:ext cx="72199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79512" y="3933056"/>
            <a:ext cx="356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b) Experimental systematics: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83968" y="2492896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LBNO sensitivity conservatively computed with actual uncertainties, being updated with projected uncertainties: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661" y="3514538"/>
            <a:ext cx="4102795" cy="7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644008" y="3265239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Parameter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813144" y="3265239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Central value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368085" y="3265239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Uncertainties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2190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86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6D5B8-9374-4A32-9294-F7F6EF035B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36512" y="-27384"/>
            <a:ext cx="8161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Without systematic errors  the 20 </a:t>
            </a:r>
            <a:r>
              <a:rPr lang="en-US" dirty="0" err="1" smtClean="0">
                <a:solidFill>
                  <a:schemeClr val="bg1"/>
                </a:solidFill>
              </a:rPr>
              <a:t>kton</a:t>
            </a:r>
            <a:r>
              <a:rPr lang="en-US" dirty="0" smtClean="0">
                <a:solidFill>
                  <a:schemeClr val="bg1"/>
                </a:solidFill>
              </a:rPr>
              <a:t> detector in LBNO phase 1 could achieve 5 sigma on CP in 10 years !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24" y="371206"/>
            <a:ext cx="5292080" cy="356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496" y="692696"/>
            <a:ext cx="3744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The most important systematic effects are related to the knowledge of the absolute rate of </a:t>
            </a:r>
            <a:r>
              <a:rPr lang="en-US" dirty="0" err="1" smtClean="0">
                <a:solidFill>
                  <a:schemeClr val="bg1"/>
                </a:solidFill>
              </a:rPr>
              <a:t>nue</a:t>
            </a:r>
            <a:r>
              <a:rPr lang="en-US" dirty="0" smtClean="0">
                <a:solidFill>
                  <a:schemeClr val="bg1"/>
                </a:solidFill>
              </a:rPr>
              <a:t> CC events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The most important oscillation parameters are </a:t>
            </a:r>
            <a:r>
              <a:rPr lang="en-US" dirty="0" smtClean="0">
                <a:solidFill>
                  <a:schemeClr val="bg1"/>
                </a:solidFill>
                <a:latin typeface="Symbol" panose="05050102010706020507" pitchFamily="18" charset="2"/>
              </a:rPr>
              <a:t>q</a:t>
            </a:r>
            <a:r>
              <a:rPr lang="en-US" baseline="-25000" dirty="0" smtClean="0">
                <a:solidFill>
                  <a:schemeClr val="bg1"/>
                </a:solidFill>
              </a:rPr>
              <a:t>13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smtClean="0">
                <a:solidFill>
                  <a:schemeClr val="bg1"/>
                </a:solidFill>
                <a:latin typeface="Symbol" panose="05050102010706020507" pitchFamily="18" charset="2"/>
              </a:rPr>
              <a:t>q</a:t>
            </a:r>
            <a:r>
              <a:rPr lang="en-US" baseline="-25000" dirty="0" smtClean="0">
                <a:solidFill>
                  <a:schemeClr val="bg1"/>
                </a:solidFill>
              </a:rPr>
              <a:t>23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4676"/>
            <a:ext cx="7184281" cy="26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-108520" y="2999854"/>
            <a:ext cx="4080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Effect of variation of all normalization errors by +- 1 sigma in fully correlated way on appearance and disappearance spectra 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 bwMode="auto">
          <a:xfrm>
            <a:off x="1475656" y="3789040"/>
            <a:ext cx="456220" cy="9361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necteur droit avec flèche 14"/>
          <p:cNvCxnSpPr/>
          <p:nvPr/>
        </p:nvCxnSpPr>
        <p:spPr bwMode="auto">
          <a:xfrm>
            <a:off x="3347864" y="3861048"/>
            <a:ext cx="1656184" cy="18722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ZoneTexte 16"/>
          <p:cNvSpPr txBox="1"/>
          <p:nvPr/>
        </p:nvSpPr>
        <p:spPr>
          <a:xfrm>
            <a:off x="7452320" y="4953942"/>
            <a:ext cx="1744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Negligible effects on disappearance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9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6D5B8-9374-4A32-9294-F7F6EF035B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860556"/>
              </p:ext>
            </p:extLst>
          </p:nvPr>
        </p:nvGraphicFramePr>
        <p:xfrm>
          <a:off x="276200" y="710704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LBNO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LBNE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Signal </a:t>
                      </a:r>
                      <a:r>
                        <a:rPr lang="fr-FR" dirty="0" err="1" smtClean="0"/>
                        <a:t>norm</a:t>
                      </a:r>
                      <a:r>
                        <a:rPr lang="fr-FR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Nue </a:t>
                      </a:r>
                      <a:r>
                        <a:rPr lang="fr-FR" dirty="0" err="1" smtClean="0"/>
                        <a:t>bck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NC and CC </a:t>
                      </a:r>
                      <a:r>
                        <a:rPr lang="fr-FR" dirty="0" err="1" smtClean="0"/>
                        <a:t>bck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5% on total </a:t>
                      </a:r>
                      <a:r>
                        <a:rPr lang="fr-FR" dirty="0" err="1" smtClean="0"/>
                        <a:t>bck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Tau </a:t>
                      </a:r>
                      <a:r>
                        <a:rPr lang="fr-FR" dirty="0" err="1" smtClean="0"/>
                        <a:t>bck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ccolade fermante 4"/>
          <p:cNvSpPr/>
          <p:nvPr/>
        </p:nvSpPr>
        <p:spPr bwMode="auto">
          <a:xfrm>
            <a:off x="4044280" y="1484784"/>
            <a:ext cx="288032" cy="1008112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188640"/>
            <a:ext cx="646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LBNO/LBNE different assumptions for CP systematics: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9512" y="2852936"/>
            <a:ext cx="8568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In both cases (LBNO/LBNE) systematic errors refer to normalizations uncertainties which not affect the shape. The work on shape related  systematics  is starting (see talk by </a:t>
            </a:r>
            <a:r>
              <a:rPr lang="en-US" dirty="0" err="1" smtClean="0">
                <a:solidFill>
                  <a:srgbClr val="FFFF00"/>
                </a:solidFill>
              </a:rPr>
              <a:t>M.Bass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LBNO systematics are based on conservative assumptions which can be achieved on the basis of  past experience with the present knowledge.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Despite more conservative systematics the CPV sensitivity is still kept high in LBNO by a large weight on the exploitation of the second maximum (at higher energy) and L/E pattern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It is not obvious at the moment how to achieve a level of systematics at 1% level on the signal normalization, independently on the ND this will also depend on the knowledge of the </a:t>
            </a:r>
            <a:r>
              <a:rPr lang="en-US" dirty="0" smtClean="0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r>
              <a:rPr lang="en-US" baseline="-250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dirty="0" smtClean="0">
                <a:solidFill>
                  <a:schemeClr val="bg1"/>
                </a:solidFill>
                <a:latin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cross section ratios.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5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6D5B8-9374-4A32-9294-F7F6EF035B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" y="620688"/>
            <a:ext cx="501484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314647" cy="250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79512" y="188640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Systematics on oscillation parameters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436096" y="3140968"/>
            <a:ext cx="3327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Symbol" panose="05050102010706020507" pitchFamily="18" charset="2"/>
              </a:rPr>
              <a:t>q</a:t>
            </a:r>
            <a:r>
              <a:rPr lang="en-US" baseline="-25000" dirty="0" smtClean="0">
                <a:solidFill>
                  <a:srgbClr val="FFFF00"/>
                </a:solidFill>
              </a:rPr>
              <a:t>13</a:t>
            </a:r>
            <a:r>
              <a:rPr lang="en-US" dirty="0" smtClean="0">
                <a:solidFill>
                  <a:srgbClr val="FFFF00"/>
                </a:solidFill>
              </a:rPr>
              <a:t> providing the largest effect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6" name="Connecteur droit avec flèche 5"/>
          <p:cNvCxnSpPr>
            <a:stCxn id="4" idx="1"/>
          </p:cNvCxnSpPr>
          <p:nvPr/>
        </p:nvCxnSpPr>
        <p:spPr bwMode="auto">
          <a:xfrm flipH="1" flipV="1">
            <a:off x="4237034" y="2924944"/>
            <a:ext cx="1199062" cy="4006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Connecteur droit avec flèche 10"/>
          <p:cNvCxnSpPr>
            <a:stCxn id="4" idx="1"/>
          </p:cNvCxnSpPr>
          <p:nvPr/>
        </p:nvCxnSpPr>
        <p:spPr bwMode="auto">
          <a:xfrm flipV="1">
            <a:off x="5436096" y="980728"/>
            <a:ext cx="1800201" cy="23449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156" y="3717032"/>
            <a:ext cx="4032807" cy="302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812360" y="126876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+- 1 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388424" y="4149080"/>
            <a:ext cx="362319" cy="14401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01515"/>
            <a:ext cx="3521876" cy="261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747645" y="4664169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Next update</a:t>
            </a:r>
            <a:endParaRPr lang="en-US" sz="1200" b="1" dirty="0"/>
          </a:p>
        </p:txBody>
      </p:sp>
      <p:cxnSp>
        <p:nvCxnSpPr>
          <p:cNvPr id="14" name="Connecteur droit avec flèche 13"/>
          <p:cNvCxnSpPr/>
          <p:nvPr/>
        </p:nvCxnSpPr>
        <p:spPr bwMode="auto">
          <a:xfrm>
            <a:off x="7596905" y="4863643"/>
            <a:ext cx="50348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5366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F8A76-930D-445E-B4EE-9561E6DB002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07" y="-33505"/>
            <a:ext cx="5836543" cy="422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157192"/>
            <a:ext cx="4457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5805264"/>
            <a:ext cx="44386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216642" y="980728"/>
            <a:ext cx="2459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Precision to </a:t>
            </a:r>
            <a:r>
              <a:rPr lang="en-US" dirty="0" smtClean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dirty="0" smtClean="0">
                <a:solidFill>
                  <a:srgbClr val="FFFF00"/>
                </a:solidFill>
              </a:rPr>
              <a:t> decreases with increasing </a:t>
            </a:r>
            <a:r>
              <a:rPr lang="en-US" dirty="0" smtClean="0">
                <a:solidFill>
                  <a:srgbClr val="FFFF00"/>
                </a:solidFill>
                <a:latin typeface="Symbol" panose="05050102010706020507" pitchFamily="18" charset="2"/>
              </a:rPr>
              <a:t>q</a:t>
            </a:r>
            <a:r>
              <a:rPr lang="en-US" baseline="-25000" dirty="0" smtClean="0">
                <a:solidFill>
                  <a:srgbClr val="FFFF00"/>
                </a:solidFill>
              </a:rPr>
              <a:t>23</a:t>
            </a:r>
            <a:r>
              <a:rPr lang="en-US" dirty="0" smtClean="0">
                <a:solidFill>
                  <a:srgbClr val="FFFF00"/>
                </a:solidFill>
              </a:rPr>
              <a:t> within the allowed region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93576"/>
            <a:ext cx="3600400" cy="269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7812360" y="5075892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+- 1 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endParaRPr lang="en-US" dirty="0">
              <a:latin typeface="Symbol" panose="05050102010706020507" pitchFamily="18" charset="2"/>
            </a:endParaRPr>
          </a:p>
        </p:txBody>
      </p:sp>
      <p:cxnSp>
        <p:nvCxnSpPr>
          <p:cNvPr id="7" name="Connecteur droit avec flèche 6"/>
          <p:cNvCxnSpPr/>
          <p:nvPr/>
        </p:nvCxnSpPr>
        <p:spPr bwMode="auto">
          <a:xfrm>
            <a:off x="2627784" y="1196752"/>
            <a:ext cx="0" cy="9843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ZoneTexte 7"/>
          <p:cNvSpPr txBox="1"/>
          <p:nvPr/>
        </p:nvSpPr>
        <p:spPr>
          <a:xfrm>
            <a:off x="2699792" y="1484784"/>
            <a:ext cx="1356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Increasing</a:t>
            </a:r>
            <a:r>
              <a:rPr lang="fr-FR" sz="1400" b="1" dirty="0" smtClean="0"/>
              <a:t> </a:t>
            </a:r>
            <a:r>
              <a:rPr lang="fr-FR" sz="1400" b="1" dirty="0" smtClean="0">
                <a:latin typeface="Symbol" panose="05050102010706020507" pitchFamily="18" charset="2"/>
              </a:rPr>
              <a:t>q</a:t>
            </a:r>
            <a:r>
              <a:rPr lang="fr-FR" sz="1400" b="1" baseline="-25000" dirty="0" smtClean="0"/>
              <a:t>23</a:t>
            </a:r>
            <a:endParaRPr lang="en-US" sz="1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5801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6D5B8-9374-4A32-9294-F7F6EF035B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504" y="44624"/>
            <a:ext cx="907300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CPV expected systematics assessment in LBNO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Chosen conservative errors, They may be improved with  dedicated </a:t>
            </a:r>
            <a:r>
              <a:rPr lang="en-US" dirty="0" err="1" smtClean="0">
                <a:solidFill>
                  <a:schemeClr val="bg1"/>
                </a:solidFill>
              </a:rPr>
              <a:t>hadroproduction</a:t>
            </a:r>
            <a:r>
              <a:rPr lang="en-US" dirty="0" smtClean="0">
                <a:solidFill>
                  <a:schemeClr val="bg1"/>
                </a:solidFill>
              </a:rPr>
              <a:t> and neutrino cross-section measurements.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point has however to be demonstrated and it does not look obvious at the moment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Expected knowledge in the actual scheme: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rgbClr val="FFFF00"/>
                </a:solidFill>
              </a:rPr>
              <a:t>Knowledge of the absolute rate of oscillated </a:t>
            </a:r>
            <a:r>
              <a:rPr lang="en-US" dirty="0" err="1" smtClean="0">
                <a:solidFill>
                  <a:srgbClr val="FFFF00"/>
                </a:solidFill>
              </a:rPr>
              <a:t>nue</a:t>
            </a:r>
            <a:r>
              <a:rPr lang="en-US" dirty="0" smtClean="0">
                <a:solidFill>
                  <a:srgbClr val="FFFF00"/>
                </a:solidFill>
              </a:rPr>
              <a:t> CC events (5%)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ND measurement of </a:t>
            </a:r>
            <a:r>
              <a:rPr lang="en-US" dirty="0" err="1" smtClean="0">
                <a:solidFill>
                  <a:schemeClr val="bg1"/>
                </a:solidFill>
              </a:rPr>
              <a:t>numu</a:t>
            </a:r>
            <a:r>
              <a:rPr lang="en-US" dirty="0" smtClean="0">
                <a:solidFill>
                  <a:schemeClr val="bg1"/>
                </a:solidFill>
              </a:rPr>
              <a:t> flux, oscillation parameters,  (rates yet affected by </a:t>
            </a:r>
            <a:r>
              <a:rPr lang="en-US" dirty="0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r>
              <a:rPr lang="en-US" baseline="-25000" dirty="0">
                <a:solidFill>
                  <a:schemeClr val="bg1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r>
              <a:rPr lang="en-US" baseline="-25000" dirty="0" err="1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2) Knowledge of beam </a:t>
            </a:r>
            <a:r>
              <a:rPr lang="en-US" dirty="0" err="1" smtClean="0">
                <a:solidFill>
                  <a:srgbClr val="FFFF00"/>
                </a:solidFill>
              </a:rPr>
              <a:t>nue</a:t>
            </a:r>
            <a:r>
              <a:rPr lang="en-US" dirty="0" smtClean="0">
                <a:solidFill>
                  <a:srgbClr val="FFFF00"/>
                </a:solidFill>
              </a:rPr>
              <a:t> CC </a:t>
            </a:r>
            <a:r>
              <a:rPr lang="en-US" dirty="0" err="1" smtClean="0">
                <a:solidFill>
                  <a:srgbClr val="FFFF00"/>
                </a:solidFill>
              </a:rPr>
              <a:t>bck</a:t>
            </a:r>
            <a:r>
              <a:rPr lang="en-US" dirty="0" smtClean="0">
                <a:solidFill>
                  <a:srgbClr val="FFFF00"/>
                </a:solidFill>
              </a:rPr>
              <a:t> (5%)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ND measurement of </a:t>
            </a:r>
            <a:r>
              <a:rPr lang="en-US" dirty="0" err="1" smtClean="0">
                <a:solidFill>
                  <a:schemeClr val="bg1"/>
                </a:solidFill>
              </a:rPr>
              <a:t>nue</a:t>
            </a:r>
            <a:r>
              <a:rPr lang="en-US" dirty="0" smtClean="0">
                <a:solidFill>
                  <a:schemeClr val="bg1"/>
                </a:solidFill>
              </a:rPr>
              <a:t> CC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3</a:t>
            </a:r>
            <a:r>
              <a:rPr lang="en-US" dirty="0" smtClean="0">
                <a:solidFill>
                  <a:srgbClr val="FFFF00"/>
                </a:solidFill>
              </a:rPr>
              <a:t>) NC/CC </a:t>
            </a:r>
            <a:r>
              <a:rPr lang="en-US" dirty="0" err="1" smtClean="0">
                <a:solidFill>
                  <a:srgbClr val="FFFF00"/>
                </a:solidFill>
              </a:rPr>
              <a:t>bck</a:t>
            </a:r>
            <a:r>
              <a:rPr lang="en-US" dirty="0" smtClean="0">
                <a:solidFill>
                  <a:srgbClr val="FFFF00"/>
                </a:solidFill>
              </a:rPr>
              <a:t> (10%)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Measurement of  pi0 production cross section at the ND with </a:t>
            </a:r>
            <a:r>
              <a:rPr lang="en-US" dirty="0" err="1" smtClean="0">
                <a:solidFill>
                  <a:schemeClr val="bg1"/>
                </a:solidFill>
              </a:rPr>
              <a:t>GAr</a:t>
            </a:r>
            <a:r>
              <a:rPr lang="en-US" dirty="0" smtClean="0">
                <a:solidFill>
                  <a:schemeClr val="bg1"/>
                </a:solidFill>
              </a:rPr>
              <a:t> target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WA105, electron candidates search on secondary interactions with  pi0 production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4</a:t>
            </a:r>
            <a:r>
              <a:rPr lang="en-US" dirty="0" smtClean="0">
                <a:solidFill>
                  <a:srgbClr val="FFFF00"/>
                </a:solidFill>
              </a:rPr>
              <a:t>) nu-tau CC cross section (20%),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constrained by tau sample studies in the far detector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5</a:t>
            </a:r>
            <a:r>
              <a:rPr lang="en-US" dirty="0" smtClean="0">
                <a:solidFill>
                  <a:srgbClr val="FFFF00"/>
                </a:solidFill>
              </a:rPr>
              <a:t>) </a:t>
            </a:r>
            <a:r>
              <a:rPr lang="en-US" dirty="0" err="1" smtClean="0">
                <a:solidFill>
                  <a:srgbClr val="FFFF00"/>
                </a:solidFill>
              </a:rPr>
              <a:t>Hadronic</a:t>
            </a:r>
            <a:r>
              <a:rPr lang="en-US" dirty="0" smtClean="0">
                <a:solidFill>
                  <a:srgbClr val="FFFF00"/>
                </a:solidFill>
              </a:rPr>
              <a:t> energy scale, energy resolution,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Measurements with WA105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7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F8A76-930D-445E-B4EE-9561E6DB002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332656"/>
            <a:ext cx="40369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We are entering in a new era for long-baseline experiments which will be addressing  the determination of the MH and CP violation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It is a very exciting period but also needing strong efforts towards high precision measurements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bg1"/>
                </a:solidFill>
              </a:rPr>
              <a:t>Requiring: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460019" cy="286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/>
          <p:nvPr/>
        </p:nvCxnSpPr>
        <p:spPr bwMode="auto">
          <a:xfrm flipH="1">
            <a:off x="6766840" y="595572"/>
            <a:ext cx="362279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ZoneTexte 8"/>
          <p:cNvSpPr txBox="1"/>
          <p:nvPr/>
        </p:nvSpPr>
        <p:spPr>
          <a:xfrm>
            <a:off x="7092280" y="40466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496" y="3541072"/>
            <a:ext cx="90730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a) a very accurate knowledge of neutrino fluxes and cross sections (strong weight in counting measurements dominated by rate accuracy)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b) a stronger use of spectral information with high energy resolution (L/E shape, first and second maxima)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In both cases systematic effects are limiting the CP sensitivity and need special efforts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From the point of view of neutrino interaction physics case b) brings back to the multi-</a:t>
            </a:r>
            <a:r>
              <a:rPr lang="en-US" dirty="0" err="1" smtClean="0">
                <a:solidFill>
                  <a:srgbClr val="FFFF00"/>
                </a:solidFill>
              </a:rPr>
              <a:t>GeV</a:t>
            </a:r>
            <a:r>
              <a:rPr lang="en-US" dirty="0" smtClean="0">
                <a:solidFill>
                  <a:srgbClr val="FFFF00"/>
                </a:solidFill>
              </a:rPr>
              <a:t> energy domain, less affected by nuclear effects, which are stronger in the sub-</a:t>
            </a:r>
            <a:r>
              <a:rPr lang="en-US" dirty="0" err="1" smtClean="0">
                <a:solidFill>
                  <a:srgbClr val="FFFF00"/>
                </a:solidFill>
              </a:rPr>
              <a:t>GeV</a:t>
            </a:r>
            <a:r>
              <a:rPr lang="en-US" dirty="0" smtClean="0">
                <a:solidFill>
                  <a:srgbClr val="FFFF00"/>
                </a:solidFill>
              </a:rPr>
              <a:t> region, neutrino energy determined by </a:t>
            </a:r>
            <a:r>
              <a:rPr lang="en-US" dirty="0" err="1" smtClean="0">
                <a:solidFill>
                  <a:srgbClr val="FFFF00"/>
                </a:solidFill>
              </a:rPr>
              <a:t>calorimetry</a:t>
            </a:r>
            <a:r>
              <a:rPr lang="en-US" dirty="0" smtClean="0">
                <a:solidFill>
                  <a:srgbClr val="FFFF00"/>
                </a:solidFill>
              </a:rPr>
              <a:t> (see also talk by C. Adams)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6D5B8-9374-4A32-9294-F7F6EF035B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4968"/>
            <a:ext cx="5196692" cy="377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7504" y="466794"/>
            <a:ext cx="345638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LBNO Near Detector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Same nuclear target as FD (</a:t>
            </a:r>
            <a:r>
              <a:rPr lang="en-US" dirty="0" err="1" smtClean="0">
                <a:solidFill>
                  <a:schemeClr val="bg1"/>
                </a:solidFill>
              </a:rPr>
              <a:t>GAr</a:t>
            </a:r>
            <a:r>
              <a:rPr lang="en-US" dirty="0" smtClean="0">
                <a:solidFill>
                  <a:schemeClr val="bg1"/>
                </a:solidFill>
              </a:rPr>
              <a:t>)  at high pressure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Magnetized detector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Good energy resolution as for far </a:t>
            </a:r>
            <a:r>
              <a:rPr lang="en-US" dirty="0" err="1" smtClean="0">
                <a:solidFill>
                  <a:schemeClr val="bg1"/>
                </a:solidFill>
              </a:rPr>
              <a:t>detecor</a:t>
            </a:r>
            <a:r>
              <a:rPr lang="en-US" dirty="0" smtClean="0">
                <a:solidFill>
                  <a:schemeClr val="bg1"/>
                </a:solidFill>
              </a:rPr>
              <a:t> and full coverage </a:t>
            </a:r>
            <a:r>
              <a:rPr lang="en-US" dirty="0" err="1" smtClean="0">
                <a:solidFill>
                  <a:schemeClr val="bg1"/>
                </a:solidFill>
              </a:rPr>
              <a:t>calorimetry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olidFill>
                  <a:schemeClr val="bg1"/>
                </a:solidFill>
              </a:rPr>
              <a:t>Measurement  of </a:t>
            </a:r>
            <a:r>
              <a:rPr lang="en-US" dirty="0" err="1" smtClean="0">
                <a:solidFill>
                  <a:schemeClr val="bg1"/>
                </a:solidFill>
              </a:rPr>
              <a:t>numu</a:t>
            </a:r>
            <a:r>
              <a:rPr lang="en-US" dirty="0" smtClean="0">
                <a:solidFill>
                  <a:schemeClr val="bg1"/>
                </a:solidFill>
              </a:rPr>
              <a:t>(bar) CC, </a:t>
            </a:r>
            <a:r>
              <a:rPr lang="en-US" dirty="0" err="1" smtClean="0">
                <a:solidFill>
                  <a:schemeClr val="bg1"/>
                </a:solidFill>
              </a:rPr>
              <a:t>nue</a:t>
            </a:r>
            <a:r>
              <a:rPr lang="en-US" dirty="0" smtClean="0">
                <a:solidFill>
                  <a:schemeClr val="bg1"/>
                </a:solidFill>
              </a:rPr>
              <a:t>(bar) CC, NC, pi0 production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olidFill>
                  <a:schemeClr val="bg1"/>
                </a:solidFill>
              </a:rPr>
              <a:t>Fluxes and cross sections, similar procedures as for ND280 (see talk by </a:t>
            </a:r>
            <a:r>
              <a:rPr lang="en-US" dirty="0" err="1" smtClean="0">
                <a:solidFill>
                  <a:schemeClr val="bg1"/>
                </a:solidFill>
              </a:rPr>
              <a:t>T.Dealtry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+ possible hadron production experiment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4332596" cy="28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1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6D5B8-9374-4A32-9294-F7F6EF035B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208912" cy="599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59112" y="116632"/>
            <a:ext cx="8101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LBNO-DEMO/WA105  (</a:t>
            </a:r>
            <a:r>
              <a:rPr lang="fr-FR" dirty="0" err="1" smtClean="0">
                <a:solidFill>
                  <a:srgbClr val="FFFF00"/>
                </a:solidFill>
              </a:rPr>
              <a:t>approved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experiment</a:t>
            </a:r>
            <a:r>
              <a:rPr lang="fr-FR" dirty="0" smtClean="0">
                <a:solidFill>
                  <a:srgbClr val="FFFF00"/>
                </a:solidFill>
              </a:rPr>
              <a:t> at CERN) </a:t>
            </a:r>
            <a:r>
              <a:rPr lang="fr-FR" dirty="0" err="1" smtClean="0">
                <a:solidFill>
                  <a:srgbClr val="FFFF00"/>
                </a:solidFill>
              </a:rPr>
              <a:t>see</a:t>
            </a:r>
            <a:r>
              <a:rPr lang="fr-FR" dirty="0" smtClean="0">
                <a:solidFill>
                  <a:srgbClr val="FFFF00"/>
                </a:solidFill>
              </a:rPr>
              <a:t> talk by S. Murphy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1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 bwMode="auto">
          <a:xfrm>
            <a:off x="35496" y="971872"/>
            <a:ext cx="892899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0" tIns="0" rIns="180000" bIns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5338" indent="-2065338">
              <a:spcAft>
                <a:spcPts val="2400"/>
              </a:spcAft>
              <a:tabLst>
                <a:tab pos="2065338" algn="l"/>
              </a:tabLst>
            </a:pPr>
            <a:r>
              <a:rPr lang="en-US" sz="1600" b="1" dirty="0" smtClean="0">
                <a:solidFill>
                  <a:srgbClr val="FFFF00"/>
                </a:solidFill>
                <a:cs typeface="Arial" pitchFamily="34" charset="0"/>
              </a:rPr>
              <a:t>Configuration:</a:t>
            </a:r>
            <a:r>
              <a:rPr lang="en-US" sz="1600" dirty="0" smtClean="0">
                <a:solidFill>
                  <a:srgbClr val="FFFF00"/>
                </a:solidFill>
                <a:cs typeface="Arial" pitchFamily="34" charset="0"/>
              </a:rPr>
              <a:t>	</a:t>
            </a:r>
            <a:r>
              <a:rPr lang="en-US" sz="1600" spc="200" dirty="0" smtClean="0">
                <a:solidFill>
                  <a:schemeClr val="bg1"/>
                </a:solidFill>
                <a:cs typeface="Arial" pitchFamily="34" charset="0"/>
              </a:rPr>
              <a:t>6</a:t>
            </a:r>
            <a:r>
              <a:rPr lang="en-US" sz="1600" spc="200" dirty="0" smtClean="0">
                <a:solidFill>
                  <a:schemeClr val="bg1"/>
                </a:solidFill>
                <a:cs typeface="Arial" pitchFamily="34" charset="0"/>
                <a:sym typeface="Symbol"/>
              </a:rPr>
              <a:t></a:t>
            </a:r>
            <a:r>
              <a:rPr lang="en-US" sz="1600" spc="200" dirty="0" smtClean="0">
                <a:solidFill>
                  <a:schemeClr val="bg1"/>
                </a:solidFill>
                <a:cs typeface="Arial" pitchFamily="34" charset="0"/>
              </a:rPr>
              <a:t>6</a:t>
            </a:r>
            <a:r>
              <a:rPr lang="en-US" sz="1600" spc="200" dirty="0" smtClean="0">
                <a:solidFill>
                  <a:schemeClr val="bg1"/>
                </a:solidFill>
                <a:cs typeface="Arial" pitchFamily="34" charset="0"/>
                <a:sym typeface="Symbol"/>
              </a:rPr>
              <a:t></a:t>
            </a:r>
            <a:r>
              <a:rPr lang="en-US" sz="1600" spc="200" dirty="0" smtClean="0">
                <a:solidFill>
                  <a:schemeClr val="bg1"/>
                </a:solidFill>
                <a:cs typeface="Arial" pitchFamily="34" charset="0"/>
              </a:rPr>
              <a:t>6</a:t>
            </a:r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m</a:t>
            </a:r>
            <a:r>
              <a:rPr lang="en-US" sz="1600" baseline="30000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 active volume </a:t>
            </a:r>
            <a:r>
              <a:rPr lang="en-US" sz="1600" dirty="0" err="1" smtClean="0">
                <a:solidFill>
                  <a:schemeClr val="bg1"/>
                </a:solidFill>
                <a:cs typeface="Arial" pitchFamily="34" charset="0"/>
              </a:rPr>
              <a:t>LAr</a:t>
            </a:r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 TPC detector with double phase                             + charge amplification + 2-D collection readout PCB anode.  </a:t>
            </a:r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                                   Exposure to charged hadrons beam (1-20 </a:t>
            </a:r>
            <a:r>
              <a:rPr lang="en-US" sz="1600" dirty="0" err="1" smtClean="0">
                <a:solidFill>
                  <a:schemeClr val="bg1"/>
                </a:solidFill>
                <a:cs typeface="Arial" pitchFamily="34" charset="0"/>
              </a:rPr>
              <a:t>GeV</a:t>
            </a:r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/c)</a:t>
            </a:r>
          </a:p>
          <a:p>
            <a:r>
              <a:rPr lang="en-US" sz="1600" b="1" dirty="0" smtClean="0">
                <a:solidFill>
                  <a:srgbClr val="FFFF00"/>
                </a:solidFill>
                <a:cs typeface="Arial" pitchFamily="34" charset="0"/>
              </a:rPr>
              <a:t>Purpose: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pPr marL="342900" indent="-342900">
              <a:buFontTx/>
              <a:buAutoNum type="arabicParenR"/>
            </a:pPr>
            <a:r>
              <a:rPr lang="en-US" sz="1600" dirty="0">
                <a:solidFill>
                  <a:srgbClr val="FFFF00"/>
                </a:solidFill>
              </a:rPr>
              <a:t>Full-scale demonstrator of the R&amp;D on all the technologies studied in LAGUNA-LBNO </a:t>
            </a:r>
            <a:r>
              <a:rPr lang="en-US" sz="1600" b="1" dirty="0" smtClean="0">
                <a:solidFill>
                  <a:srgbClr val="FFFF00"/>
                </a:solidFill>
              </a:rPr>
              <a:t>for the construction of a large and affordable underground LBNO far detector: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LNG tank construction technique (with non evacuated detector)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Purification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Long drift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HV system 300-600 KV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Double-phase readout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Readout electronics</a:t>
            </a:r>
          </a:p>
          <a:p>
            <a:endParaRPr lang="en-US" sz="1600" dirty="0" smtClean="0">
              <a:solidFill>
                <a:srgbClr val="FFFF00"/>
              </a:solidFill>
            </a:endParaRPr>
          </a:p>
          <a:p>
            <a:r>
              <a:rPr lang="en-US" sz="1600" dirty="0" smtClean="0">
                <a:solidFill>
                  <a:srgbClr val="FFFF00"/>
                </a:solidFill>
              </a:rPr>
              <a:t>2</a:t>
            </a:r>
            <a:r>
              <a:rPr lang="en-US" sz="1600" b="1" dirty="0" smtClean="0">
                <a:solidFill>
                  <a:srgbClr val="FFFF00"/>
                </a:solidFill>
              </a:rPr>
              <a:t>)  Assess the TPC performance in reconstructing </a:t>
            </a:r>
            <a:r>
              <a:rPr lang="en-US" sz="1600" b="1" dirty="0" err="1" smtClean="0">
                <a:solidFill>
                  <a:srgbClr val="FFFF00"/>
                </a:solidFill>
              </a:rPr>
              <a:t>hadronic</a:t>
            </a:r>
            <a:r>
              <a:rPr lang="en-US" sz="1600" b="1" dirty="0" smtClean="0">
                <a:solidFill>
                  <a:srgbClr val="FFFF00"/>
                </a:solidFill>
              </a:rPr>
              <a:t> showers </a:t>
            </a:r>
            <a:r>
              <a:rPr lang="en-US" sz="1600" dirty="0" smtClean="0">
                <a:solidFill>
                  <a:srgbClr val="FFFF00"/>
                </a:solidFill>
              </a:rPr>
              <a:t>(the most demanding task in reconstructing neutrino interactions):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Measurements in </a:t>
            </a:r>
            <a:r>
              <a:rPr lang="en-US" sz="1600" dirty="0" err="1" smtClean="0">
                <a:solidFill>
                  <a:schemeClr val="bg1"/>
                </a:solidFill>
              </a:rPr>
              <a:t>hadronic</a:t>
            </a:r>
            <a:r>
              <a:rPr lang="en-US" sz="1600" dirty="0" smtClean="0">
                <a:solidFill>
                  <a:schemeClr val="bg1"/>
                </a:solidFill>
              </a:rPr>
              <a:t> and electromagnetic </a:t>
            </a:r>
            <a:r>
              <a:rPr lang="en-US" sz="1600" dirty="0" err="1" smtClean="0">
                <a:solidFill>
                  <a:schemeClr val="bg1"/>
                </a:solidFill>
              </a:rPr>
              <a:t>calorimetry</a:t>
            </a:r>
            <a:r>
              <a:rPr lang="en-US" sz="1600" dirty="0" smtClean="0">
                <a:solidFill>
                  <a:schemeClr val="bg1"/>
                </a:solidFill>
              </a:rPr>
              <a:t> and PID performance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Full-scale software development, simulation and reconstruction to be validated and improved</a:t>
            </a:r>
          </a:p>
          <a:p>
            <a:pPr>
              <a:spcAft>
                <a:spcPts val="600"/>
              </a:spcAft>
              <a:tabLst>
                <a:tab pos="2065338" algn="l"/>
              </a:tabLst>
            </a:pPr>
            <a:endParaRPr lang="en-US" sz="1600" dirty="0" smtClean="0">
              <a:solidFill>
                <a:srgbClr val="FFFF00"/>
              </a:solidFill>
            </a:endParaRPr>
          </a:p>
          <a:p>
            <a:pPr>
              <a:spcAft>
                <a:spcPts val="600"/>
              </a:spcAft>
              <a:tabLst>
                <a:tab pos="2065338" algn="l"/>
              </a:tabLst>
            </a:pPr>
            <a:r>
              <a:rPr lang="en-US" sz="1600" dirty="0" smtClean="0">
                <a:solidFill>
                  <a:srgbClr val="FFFF00"/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en-US" sz="1600" b="1" dirty="0" smtClean="0">
                <a:solidFill>
                  <a:srgbClr val="FFFF00"/>
                </a:solidFill>
                <a:cs typeface="Arial" pitchFamily="34" charset="0"/>
              </a:rPr>
              <a:t>Fundamental step for the construction of the final LBNO detector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2065338" algn="l"/>
              </a:tabLst>
            </a:pPr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M</a:t>
            </a:r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ost advanced full proof prototyping program (no equivalent) 	</a:t>
            </a:r>
            <a:endParaRPr lang="en-US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80999" y="4554"/>
            <a:ext cx="99060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cs typeface="Arial" pitchFamily="34" charset="0"/>
              </a:rPr>
              <a:t>LBNO </a:t>
            </a:r>
            <a:r>
              <a:rPr lang="en-US" sz="2400" b="1" dirty="0">
                <a:solidFill>
                  <a:srgbClr val="FFFF00"/>
                </a:solidFill>
                <a:cs typeface="Arial" pitchFamily="34" charset="0"/>
              </a:rPr>
              <a:t>LAr </a:t>
            </a:r>
            <a:r>
              <a:rPr lang="en-US" sz="2400" b="1" dirty="0" smtClean="0">
                <a:solidFill>
                  <a:srgbClr val="FFFF00"/>
                </a:solidFill>
                <a:cs typeface="Arial" pitchFamily="34" charset="0"/>
              </a:rPr>
              <a:t>demonstrator at CERN (LBNO-Demo/WA105) </a:t>
            </a:r>
          </a:p>
        </p:txBody>
      </p:sp>
    </p:spTree>
    <p:extLst>
      <p:ext uri="{BB962C8B-B14F-4D97-AF65-F5344CB8AC3E}">
        <p14:creationId xmlns:p14="http://schemas.microsoft.com/office/powerpoint/2010/main" val="40213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14300"/>
            <a:ext cx="90868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23528" y="1124744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300k </a:t>
            </a:r>
          </a:p>
          <a:p>
            <a:r>
              <a:rPr lang="fr-FR" b="1" dirty="0" err="1">
                <a:solidFill>
                  <a:prstClr val="black"/>
                </a:solidFill>
              </a:rPr>
              <a:t>r</a:t>
            </a:r>
            <a:r>
              <a:rPr lang="fr-FR" b="1" dirty="0" err="1" smtClean="0">
                <a:solidFill>
                  <a:prstClr val="black"/>
                </a:solidFill>
              </a:rPr>
              <a:t>eadout</a:t>
            </a:r>
            <a:r>
              <a:rPr lang="fr-FR" b="1" dirty="0" smtClean="0">
                <a:solidFill>
                  <a:prstClr val="black"/>
                </a:solidFill>
              </a:rPr>
              <a:t> </a:t>
            </a:r>
            <a:r>
              <a:rPr lang="fr-FR" b="1" dirty="0" err="1" smtClean="0">
                <a:solidFill>
                  <a:prstClr val="black"/>
                </a:solidFill>
              </a:rPr>
              <a:t>channels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2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6444044"/>
            <a:ext cx="835292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FF00"/>
                </a:solidFill>
              </a:rPr>
              <a:t>Hadronic</a:t>
            </a:r>
            <a:r>
              <a:rPr lang="fr-FR" b="1" dirty="0" smtClean="0">
                <a:solidFill>
                  <a:srgbClr val="FFFF00"/>
                </a:solidFill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</a:rPr>
              <a:t>showers</a:t>
            </a:r>
            <a:r>
              <a:rPr lang="fr-FR" b="1" dirty="0" smtClean="0">
                <a:solidFill>
                  <a:srgbClr val="FFFF00"/>
                </a:solidFill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</a:rPr>
              <a:t>fully</a:t>
            </a:r>
            <a:r>
              <a:rPr lang="fr-FR" b="1" dirty="0" smtClean="0">
                <a:solidFill>
                  <a:srgbClr val="FFFF00"/>
                </a:solidFill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</a:rPr>
              <a:t>contained</a:t>
            </a:r>
            <a:r>
              <a:rPr lang="fr-FR" b="1" dirty="0" smtClean="0">
                <a:solidFill>
                  <a:srgbClr val="FFFF00"/>
                </a:solidFill>
              </a:rPr>
              <a:t> in the 4x4 m2 Glacier </a:t>
            </a:r>
            <a:r>
              <a:rPr lang="fr-FR" b="1" dirty="0" err="1" smtClean="0">
                <a:solidFill>
                  <a:srgbClr val="FFFF00"/>
                </a:solidFill>
              </a:rPr>
              <a:t>readout</a:t>
            </a:r>
            <a:r>
              <a:rPr lang="fr-FR" b="1" dirty="0" smtClean="0">
                <a:solidFill>
                  <a:srgbClr val="FFFF00"/>
                </a:solidFill>
              </a:rPr>
              <a:t> unit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5399"/>
            <a:ext cx="4301553" cy="58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-36512" y="677009"/>
            <a:ext cx="42484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FFFF00"/>
                </a:solidFill>
              </a:rPr>
              <a:t>Hadronic</a:t>
            </a:r>
            <a:r>
              <a:rPr lang="en-US" dirty="0" smtClean="0">
                <a:solidFill>
                  <a:srgbClr val="FFFF00"/>
                </a:solidFill>
              </a:rPr>
              <a:t> energy scale and resolution assessment (</a:t>
            </a:r>
            <a:r>
              <a:rPr lang="en-US" dirty="0" err="1" smtClean="0">
                <a:solidFill>
                  <a:srgbClr val="FFFF00"/>
                </a:solidFill>
              </a:rPr>
              <a:t>hadronic</a:t>
            </a:r>
            <a:r>
              <a:rPr lang="en-US" dirty="0" smtClean="0">
                <a:solidFill>
                  <a:srgbClr val="FFFF00"/>
                </a:solidFill>
              </a:rPr>
              <a:t> system is the  most difficult part to measure in  neutrino interactions)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Study of secondary </a:t>
            </a:r>
            <a:r>
              <a:rPr lang="en-US" dirty="0" err="1" smtClean="0">
                <a:solidFill>
                  <a:srgbClr val="FFFF00"/>
                </a:solidFill>
              </a:rPr>
              <a:t>hadronic</a:t>
            </a:r>
            <a:r>
              <a:rPr lang="en-US" dirty="0" smtClean="0">
                <a:solidFill>
                  <a:srgbClr val="FFFF00"/>
                </a:solidFill>
              </a:rPr>
              <a:t> interactions in neutrino events and related cross sections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Energy flow and Pt balance at </a:t>
            </a:r>
            <a:r>
              <a:rPr lang="en-US" dirty="0" err="1" smtClean="0">
                <a:solidFill>
                  <a:srgbClr val="FFFF00"/>
                </a:solidFill>
              </a:rPr>
              <a:t>hadronic</a:t>
            </a:r>
            <a:r>
              <a:rPr lang="en-US" dirty="0" smtClean="0">
                <a:solidFill>
                  <a:srgbClr val="FFFF00"/>
                </a:solidFill>
              </a:rPr>
              <a:t> interaction vertices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Application of  gamma conversion rejection criteria at secondary vertices of </a:t>
            </a:r>
            <a:r>
              <a:rPr lang="en-US" dirty="0" err="1" smtClean="0">
                <a:solidFill>
                  <a:srgbClr val="FFFF00"/>
                </a:solidFill>
              </a:rPr>
              <a:t>hadronic</a:t>
            </a:r>
            <a:r>
              <a:rPr lang="en-US" dirty="0" smtClean="0">
                <a:solidFill>
                  <a:srgbClr val="FFFF00"/>
                </a:solidFill>
              </a:rPr>
              <a:t> interactions which are a control sample free of electrons (gap, </a:t>
            </a:r>
            <a:r>
              <a:rPr lang="en-US" dirty="0" err="1" smtClean="0">
                <a:solidFill>
                  <a:srgbClr val="FFFF00"/>
                </a:solidFill>
              </a:rPr>
              <a:t>dE</a:t>
            </a:r>
            <a:r>
              <a:rPr lang="en-US" dirty="0" smtClean="0">
                <a:solidFill>
                  <a:srgbClr val="FFFF00"/>
                </a:solidFill>
              </a:rPr>
              <a:t>/dx, search for </a:t>
            </a:r>
            <a:r>
              <a:rPr lang="en-US" dirty="0" smtClean="0">
                <a:solidFill>
                  <a:srgbClr val="FFFF00"/>
                </a:solidFill>
                <a:latin typeface="Symbol" panose="05050102010706020507" pitchFamily="18" charset="2"/>
              </a:rPr>
              <a:t>g</a:t>
            </a:r>
            <a:r>
              <a:rPr lang="en-US" dirty="0" smtClean="0">
                <a:solidFill>
                  <a:srgbClr val="FFFF00"/>
                </a:solidFill>
              </a:rPr>
              <a:t> partners) see also talk by C. Adams  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combine with pi0 production measurement of ND</a:t>
            </a:r>
            <a:endParaRPr lang="en-US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16632"/>
            <a:ext cx="3767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bg1"/>
                </a:solidFill>
              </a:rPr>
              <a:t>Hadronic</a:t>
            </a:r>
            <a:r>
              <a:rPr lang="fr-FR" sz="2000" dirty="0" smtClean="0">
                <a:solidFill>
                  <a:schemeClr val="bg1"/>
                </a:solidFill>
              </a:rPr>
              <a:t> interactions in WA105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6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16835" cy="692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3851920" y="2852936"/>
            <a:ext cx="5328592" cy="15121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1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6D5B8-9374-4A32-9294-F7F6EF035B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496" y="116632"/>
            <a:ext cx="892899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Conclusions: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Systematic errors are a limiting factor for the CP violation reach in future LBL experiments. In particular the </a:t>
            </a:r>
            <a:r>
              <a:rPr lang="en-US" b="1" u="sng" dirty="0" smtClean="0">
                <a:solidFill>
                  <a:schemeClr val="bg1"/>
                </a:solidFill>
              </a:rPr>
              <a:t>knowledge of the absolute rate of </a:t>
            </a:r>
            <a:r>
              <a:rPr lang="en-US" b="1" u="sng" dirty="0" err="1" smtClean="0">
                <a:solidFill>
                  <a:schemeClr val="bg1"/>
                </a:solidFill>
              </a:rPr>
              <a:t>nue</a:t>
            </a:r>
            <a:r>
              <a:rPr lang="en-US" b="1" u="sng" dirty="0" smtClean="0">
                <a:solidFill>
                  <a:schemeClr val="bg1"/>
                </a:solidFill>
              </a:rPr>
              <a:t> CC events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This stresses the importance of the ND as well as the determination of other ingredients, as the </a:t>
            </a:r>
            <a:r>
              <a:rPr lang="en-US" dirty="0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r>
              <a:rPr lang="en-US" baseline="-25000" dirty="0">
                <a:solidFill>
                  <a:schemeClr val="bg1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r>
              <a:rPr lang="en-US" baseline="-25000" dirty="0" err="1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dirty="0" smtClean="0">
                <a:solidFill>
                  <a:schemeClr val="bg1"/>
                </a:solidFill>
                <a:latin typeface="Symbol" panose="05050102010706020507" pitchFamily="18" charset="2"/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cross-sections ratio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It is challenging to demonstrate a control of systematics at ~1% level on the signal normalization. At present it looks more conservative to assume a larger level of systematics which can be achieved on the basis of past experience and put more weight on the exploitation of the second maximum at higher energy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The ND should be built as close as possible to the far detector, at least with the same nuclear target for FSI, some aspects can be investigated with </a:t>
            </a:r>
            <a:r>
              <a:rPr lang="en-US" dirty="0" err="1" smtClean="0">
                <a:solidFill>
                  <a:schemeClr val="bg1"/>
                </a:solidFill>
              </a:rPr>
              <a:t>hadronic</a:t>
            </a:r>
            <a:r>
              <a:rPr lang="en-US" dirty="0" smtClean="0">
                <a:solidFill>
                  <a:schemeClr val="bg1"/>
                </a:solidFill>
              </a:rPr>
              <a:t> beams on sufficiently large replicas of the FD from the point of view of </a:t>
            </a:r>
            <a:r>
              <a:rPr lang="en-US" dirty="0" err="1" smtClean="0">
                <a:solidFill>
                  <a:schemeClr val="bg1"/>
                </a:solidFill>
              </a:rPr>
              <a:t>hadronic</a:t>
            </a:r>
            <a:r>
              <a:rPr lang="en-US" dirty="0" smtClean="0">
                <a:solidFill>
                  <a:schemeClr val="bg1"/>
                </a:solidFill>
              </a:rPr>
              <a:t> showers containment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The new LBL experiments  based on the measurement of L/E patterns and the exploitation of  the information of  energy spectra determined with calorimetric measurements will move back to the multi-</a:t>
            </a:r>
            <a:r>
              <a:rPr lang="en-US" dirty="0" err="1" smtClean="0">
                <a:solidFill>
                  <a:schemeClr val="bg1"/>
                </a:solidFill>
              </a:rPr>
              <a:t>GeV</a:t>
            </a:r>
            <a:r>
              <a:rPr lang="en-US" dirty="0" smtClean="0">
                <a:solidFill>
                  <a:schemeClr val="bg1"/>
                </a:solidFill>
              </a:rPr>
              <a:t> region, less affected by nuclear effects and watching the interplay between QE, RES and DIS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" y="-27384"/>
            <a:ext cx="9144984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782283" y="404664"/>
            <a:ext cx="19499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Thank you</a:t>
            </a:r>
          </a:p>
          <a:p>
            <a:endParaRPr lang="en-US" sz="3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6485798" y="2996952"/>
            <a:ext cx="2550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(the crowded path forward)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7092280" y="3415308"/>
            <a:ext cx="288032" cy="2297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11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6D5B8-9374-4A32-9294-F7F6EF035B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023938"/>
            <a:ext cx="65341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03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6D5B8-9374-4A32-9294-F7F6EF035B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145"/>
            <a:ext cx="7848872" cy="629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38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6D5B8-9374-4A32-9294-F7F6EF035B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4" y="-9779"/>
            <a:ext cx="9126375" cy="688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1520" y="40466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C.Adams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81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6D5B8-9374-4A32-9294-F7F6EF035B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793286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29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6D5B8-9374-4A32-9294-F7F6EF035B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98177"/>
            <a:ext cx="7879842" cy="58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29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6D5B8-9374-4A32-9294-F7F6EF035B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4" y="0"/>
            <a:ext cx="9206058" cy="688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028384" y="11663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M. Bass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4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6D5B8-9374-4A32-9294-F7F6EF035B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5"/>
            <a:ext cx="9180512" cy="689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100392" y="11663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M. Bass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6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6D5B8-9374-4A32-9294-F7F6EF035B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07504" y="1340768"/>
            <a:ext cx="8891371" cy="3034258"/>
            <a:chOff x="73117" y="2266950"/>
            <a:chExt cx="8891371" cy="3034258"/>
          </a:xfrm>
        </p:grpSpPr>
        <p:grpSp>
          <p:nvGrpSpPr>
            <p:cNvPr id="4" name="Groupe 3"/>
            <p:cNvGrpSpPr/>
            <p:nvPr/>
          </p:nvGrpSpPr>
          <p:grpSpPr>
            <a:xfrm>
              <a:off x="73117" y="2266950"/>
              <a:ext cx="8891371" cy="3034258"/>
              <a:chOff x="73117" y="2266950"/>
              <a:chExt cx="8891371" cy="3034258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117" y="2266950"/>
                <a:ext cx="8891371" cy="3034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6"/>
              <p:cNvSpPr/>
              <p:nvPr/>
            </p:nvSpPr>
            <p:spPr bwMode="auto">
              <a:xfrm>
                <a:off x="73117" y="5063150"/>
                <a:ext cx="5795027" cy="21602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 flipV="1">
                <a:off x="7799942" y="5004254"/>
                <a:ext cx="1164546" cy="29695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 flipV="1">
                <a:off x="5711710" y="5220278"/>
                <a:ext cx="2244666" cy="8093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" name="ZoneTexte 4"/>
            <p:cNvSpPr txBox="1"/>
            <p:nvPr/>
          </p:nvSpPr>
          <p:spPr>
            <a:xfrm>
              <a:off x="5436096" y="4697204"/>
              <a:ext cx="261884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Amplitude increasing </a:t>
              </a:r>
            </a:p>
            <a:p>
              <a:r>
                <a:rPr lang="en-US" sz="1600" b="1" dirty="0" smtClean="0">
                  <a:solidFill>
                    <a:srgbClr val="FF0000"/>
                  </a:solidFill>
                </a:rPr>
                <a:t>linearly with L/E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107504" y="116632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Matter effects mimic CP violation 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FFFF"/>
                </a:solidFill>
              </a:rPr>
              <a:t>They have to be accurately </a:t>
            </a:r>
            <a:r>
              <a:rPr lang="en-US" u="sng" dirty="0" smtClean="0">
                <a:solidFill>
                  <a:srgbClr val="FFFFFF"/>
                </a:solidFill>
              </a:rPr>
              <a:t>measured</a:t>
            </a:r>
            <a:r>
              <a:rPr lang="en-US" dirty="0" smtClean="0">
                <a:solidFill>
                  <a:srgbClr val="FFFFFF"/>
                </a:solidFill>
              </a:rPr>
              <a:t> and subtracted  in order to look for CP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50834" y="5730081"/>
            <a:ext cx="7307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FF00"/>
                </a:solidFill>
              </a:rPr>
              <a:t>Direct </a:t>
            </a:r>
            <a:r>
              <a:rPr lang="en-US" dirty="0">
                <a:solidFill>
                  <a:srgbClr val="FFFF00"/>
                </a:solidFill>
              </a:rPr>
              <a:t>measurement of the </a:t>
            </a:r>
            <a:r>
              <a:rPr lang="en-US" dirty="0" smtClean="0">
                <a:solidFill>
                  <a:srgbClr val="FFFF00"/>
                </a:solidFill>
              </a:rPr>
              <a:t>energy dependence </a:t>
            </a:r>
            <a:r>
              <a:rPr lang="en-US" dirty="0">
                <a:solidFill>
                  <a:srgbClr val="FFFF00"/>
                </a:solidFill>
              </a:rPr>
              <a:t>(L/E </a:t>
            </a:r>
            <a:r>
              <a:rPr lang="en-US" dirty="0" err="1">
                <a:solidFill>
                  <a:srgbClr val="FFFF00"/>
                </a:solidFill>
              </a:rPr>
              <a:t>behaviour</a:t>
            </a:r>
            <a:r>
              <a:rPr lang="en-US" dirty="0">
                <a:solidFill>
                  <a:srgbClr val="FFFF00"/>
                </a:solidFill>
              </a:rPr>
              <a:t>) induced </a:t>
            </a:r>
            <a:r>
              <a:rPr lang="en-US" dirty="0" smtClean="0">
                <a:solidFill>
                  <a:srgbClr val="FFFF00"/>
                </a:solidFill>
              </a:rPr>
              <a:t>by matter </a:t>
            </a:r>
            <a:r>
              <a:rPr lang="en-US" dirty="0">
                <a:solidFill>
                  <a:srgbClr val="FFFF00"/>
                </a:solidFill>
              </a:rPr>
              <a:t>effects and CP-phase </a:t>
            </a:r>
            <a:r>
              <a:rPr lang="en-US" dirty="0" smtClean="0">
                <a:solidFill>
                  <a:srgbClr val="FFFF00"/>
                </a:solidFill>
              </a:rPr>
              <a:t>terms, independently </a:t>
            </a:r>
            <a:r>
              <a:rPr lang="en-US" dirty="0">
                <a:solidFill>
                  <a:srgbClr val="FFFF00"/>
                </a:solidFill>
              </a:rPr>
              <a:t>for ν and anti-ν, by </a:t>
            </a:r>
            <a:r>
              <a:rPr lang="en-US" dirty="0" smtClean="0">
                <a:solidFill>
                  <a:srgbClr val="FFFF00"/>
                </a:solidFill>
              </a:rPr>
              <a:t>direct measurement </a:t>
            </a:r>
            <a:r>
              <a:rPr lang="en-US" dirty="0">
                <a:solidFill>
                  <a:srgbClr val="FFFF00"/>
                </a:solidFill>
              </a:rPr>
              <a:t>of event spectrum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7504" y="4509120"/>
            <a:ext cx="8675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Larger CP asymmetry at second maximum, matter asymmetry dominating around the first maximum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A lot of information is contained in the shape around the first and second maximum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1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6D5B8-9374-4A32-9294-F7F6EF035B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6582519" cy="224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06" y="3068960"/>
            <a:ext cx="5171306" cy="100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067944" y="2708920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HyperK</a:t>
            </a:r>
            <a:r>
              <a:rPr lang="en-US" dirty="0" smtClean="0">
                <a:solidFill>
                  <a:srgbClr val="FFFF00"/>
                </a:solidFill>
              </a:rPr>
              <a:t> 10 years at 750 kW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7101433" cy="230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-36512" y="3308791"/>
            <a:ext cx="5859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Systematic uncertainties based on: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T2K experience (see T. </a:t>
            </a:r>
            <a:r>
              <a:rPr lang="en-US" dirty="0" err="1" smtClean="0">
                <a:solidFill>
                  <a:schemeClr val="bg1"/>
                </a:solidFill>
              </a:rPr>
              <a:t>Dealtry</a:t>
            </a:r>
            <a:r>
              <a:rPr lang="en-US" dirty="0" smtClean="0">
                <a:solidFill>
                  <a:schemeClr val="bg1"/>
                </a:solidFill>
              </a:rPr>
              <a:t> talk)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 WC ND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 study of atmospheric neutrinos control sample in FD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496" y="-2738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Hyperk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496" y="289679"/>
            <a:ext cx="24482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Continuation of measurements in sub-</a:t>
            </a:r>
            <a:r>
              <a:rPr lang="en-US" dirty="0" err="1" smtClean="0">
                <a:solidFill>
                  <a:srgbClr val="FFFF00"/>
                </a:solidFill>
              </a:rPr>
              <a:t>GeV</a:t>
            </a:r>
            <a:r>
              <a:rPr lang="en-US" dirty="0" smtClean="0">
                <a:solidFill>
                  <a:srgbClr val="FFFF00"/>
                </a:solidFill>
              </a:rPr>
              <a:t> region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Mostly « counting , high statistics experiment »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MH to be known to avoid a systematic bias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5724128" y="5733256"/>
            <a:ext cx="636322" cy="7920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1631422" y="5733256"/>
            <a:ext cx="636322" cy="7920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04056" y="5479866"/>
            <a:ext cx="1499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total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3.3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%</a:t>
            </a:r>
          </a:p>
          <a:p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o</a:t>
            </a:r>
            <a:r>
              <a:rPr lang="fr-FR" dirty="0" smtClean="0">
                <a:solidFill>
                  <a:schemeClr val="bg1"/>
                </a:solidFill>
                <a:sym typeface="Wingdings" panose="05000000000000000000" pitchFamily="2" charset="2"/>
              </a:rPr>
              <a:t>n nue rate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5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6D5B8-9374-4A32-9294-F7F6EF035B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2473"/>
            <a:ext cx="9156544" cy="686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 bwMode="auto">
          <a:xfrm>
            <a:off x="6228184" y="1268760"/>
            <a:ext cx="2088232" cy="7920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6228184" y="2852936"/>
            <a:ext cx="2088232" cy="7920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815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2662"/>
            <a:ext cx="2880320" cy="348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-36512" y="-27384"/>
            <a:ext cx="597666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LAGUNA-LBNO: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 very long baseline neutrino experiment: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Determination of neutrino mass hierarchy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Search for CP violation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Proton decay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Atmospheric and supernovae neutrinos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900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L/E shape, 1st and 2</a:t>
            </a:r>
            <a:r>
              <a:rPr lang="en-US" sz="2000" baseline="30000" dirty="0" smtClean="0">
                <a:solidFill>
                  <a:schemeClr val="bg1"/>
                </a:solidFill>
              </a:rPr>
              <a:t>nd</a:t>
            </a:r>
            <a:r>
              <a:rPr lang="en-US" sz="2000" dirty="0" smtClean="0">
                <a:solidFill>
                  <a:schemeClr val="bg1"/>
                </a:solidFill>
              </a:rPr>
              <a:t> max, </a:t>
            </a:r>
            <a:r>
              <a:rPr lang="en-US" sz="2000" dirty="0" smtClean="0">
                <a:solidFill>
                  <a:schemeClr val="bg1"/>
                </a:solidFill>
                <a:latin typeface="Symbol" panose="05050102010706020507" pitchFamily="18" charset="2"/>
              </a:rPr>
              <a:t>n</a:t>
            </a:r>
            <a:r>
              <a:rPr lang="en-US" sz="2000" dirty="0" smtClean="0">
                <a:solidFill>
                  <a:schemeClr val="bg1"/>
                </a:solidFill>
              </a:rPr>
              <a:t>/anti-</a:t>
            </a:r>
            <a:r>
              <a:rPr lang="en-US" sz="2000" dirty="0" smtClean="0">
                <a:solidFill>
                  <a:schemeClr val="bg1"/>
                </a:solidFill>
                <a:latin typeface="Symbol" panose="05050102010706020507" pitchFamily="18" charset="2"/>
              </a:rPr>
              <a:t>n</a:t>
            </a:r>
            <a:r>
              <a:rPr lang="en-US" sz="2000" dirty="0" smtClean="0">
                <a:solidFill>
                  <a:schemeClr val="bg1"/>
                </a:solidFill>
              </a:rPr>
              <a:t> asymmetry</a:t>
            </a:r>
          </a:p>
          <a:p>
            <a:r>
              <a:rPr lang="en-US" sz="1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1600" b="1" dirty="0" smtClean="0">
                <a:solidFill>
                  <a:schemeClr val="bg1"/>
                </a:solidFill>
              </a:rPr>
              <a:t>Complementary approach to HK: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CP measurable already with neutrinos</a:t>
            </a: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Staged search for CP violation: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461" y="3356992"/>
            <a:ext cx="471947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LBNO Phase I: 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20 </a:t>
            </a:r>
            <a:r>
              <a:rPr lang="en-US" sz="1600" b="1" dirty="0" err="1">
                <a:solidFill>
                  <a:schemeClr val="bg1"/>
                </a:solidFill>
              </a:rPr>
              <a:t>kton</a:t>
            </a:r>
            <a:r>
              <a:rPr lang="en-US" sz="1600" b="1" dirty="0">
                <a:solidFill>
                  <a:schemeClr val="bg1"/>
                </a:solidFill>
              </a:rPr>
              <a:t> double phase LAr  </a:t>
            </a:r>
            <a:r>
              <a:rPr lang="en-US" sz="1600" b="1" dirty="0" smtClean="0">
                <a:solidFill>
                  <a:schemeClr val="bg1"/>
                </a:solidFill>
              </a:rPr>
              <a:t>TPC,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SPS beam 750 kW, 1.5E20 pot/year</a:t>
            </a:r>
          </a:p>
          <a:p>
            <a:r>
              <a:rPr lang="fr-FR" sz="1600" b="1" dirty="0" smtClean="0">
                <a:solidFill>
                  <a:schemeClr val="bg1"/>
                </a:solidFill>
              </a:rPr>
              <a:t>75% nu, 25% </a:t>
            </a:r>
            <a:r>
              <a:rPr lang="fr-FR" sz="1600" b="1" dirty="0" err="1" smtClean="0">
                <a:solidFill>
                  <a:schemeClr val="bg1"/>
                </a:solidFill>
              </a:rPr>
              <a:t>antinu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/>
              <a:buChar char="à"/>
            </a:pPr>
            <a:r>
              <a:rPr lang="en-US" sz="1600" b="1" dirty="0" smtClean="0">
                <a:solidFill>
                  <a:schemeClr val="bg1"/>
                </a:solidFill>
              </a:rPr>
              <a:t>unambiguous mass hierarchy determination (&gt;5</a:t>
            </a:r>
            <a:r>
              <a:rPr lang="en-US" sz="16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r>
              <a:rPr lang="en-US" sz="1600" b="1" dirty="0" smtClean="0">
                <a:solidFill>
                  <a:schemeClr val="bg1"/>
                </a:solidFill>
              </a:rPr>
              <a:t>) 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    (median in 2years, guaranteed in 5years)</a:t>
            </a:r>
          </a:p>
          <a:p>
            <a:pPr marL="285750" indent="-285750">
              <a:buFont typeface="Wingdings"/>
              <a:buChar char="à"/>
            </a:pPr>
            <a:r>
              <a:rPr lang="en-US" sz="1600" b="1" dirty="0">
                <a:solidFill>
                  <a:srgbClr val="FFFFFF"/>
                </a:solidFill>
              </a:rPr>
              <a:t>71% (20%) </a:t>
            </a:r>
            <a:r>
              <a:rPr lang="en-US" sz="1600" b="1" dirty="0" smtClean="0">
                <a:solidFill>
                  <a:srgbClr val="FFFFFF"/>
                </a:solidFill>
              </a:rPr>
              <a:t>CP coverage </a:t>
            </a:r>
            <a:r>
              <a:rPr lang="en-US" sz="1600" b="1" dirty="0">
                <a:solidFill>
                  <a:srgbClr val="FFFFFF"/>
                </a:solidFill>
              </a:rPr>
              <a:t>at 90% </a:t>
            </a:r>
            <a:r>
              <a:rPr lang="fr-FR" sz="1600" b="1" dirty="0">
                <a:solidFill>
                  <a:srgbClr val="FFFFFF"/>
                </a:solidFill>
                <a:latin typeface="Symbol" pitchFamily="18" charset="2"/>
              </a:rPr>
              <a:t>(3s</a:t>
            </a:r>
            <a:r>
              <a:rPr lang="fr-FR" sz="1600" b="1" dirty="0" smtClean="0">
                <a:solidFill>
                  <a:srgbClr val="FFFFFF"/>
                </a:solidFill>
                <a:latin typeface="Symbol" pitchFamily="18" charset="2"/>
              </a:rPr>
              <a:t>), </a:t>
            </a:r>
            <a:r>
              <a:rPr lang="en-US" sz="1600" b="1" dirty="0" smtClean="0">
                <a:solidFill>
                  <a:schemeClr val="bg1"/>
                </a:solidFill>
              </a:rPr>
              <a:t>&lt;10 years</a:t>
            </a:r>
          </a:p>
          <a:p>
            <a:pPr marL="285750" indent="-285750">
              <a:buFont typeface="Wingdings"/>
              <a:buChar char="à"/>
            </a:pP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rgbClr val="FFFF00"/>
                </a:solidFill>
              </a:rPr>
              <a:t>LBNO Phase II:</a:t>
            </a:r>
            <a:endParaRPr lang="fr-FR" sz="1600" b="1" dirty="0">
              <a:solidFill>
                <a:srgbClr val="FFFF00"/>
              </a:solidFill>
              <a:latin typeface="Symbol" pitchFamily="18" charset="2"/>
            </a:endParaRPr>
          </a:p>
          <a:p>
            <a:r>
              <a:rPr lang="fr-FR" sz="1600" b="1" dirty="0" smtClean="0">
                <a:solidFill>
                  <a:schemeClr val="bg1"/>
                </a:solidFill>
              </a:rPr>
              <a:t>20+50 </a:t>
            </a:r>
            <a:r>
              <a:rPr lang="fr-FR" sz="1600" b="1" dirty="0" err="1" smtClean="0">
                <a:solidFill>
                  <a:schemeClr val="bg1"/>
                </a:solidFill>
              </a:rPr>
              <a:t>kton</a:t>
            </a:r>
            <a:r>
              <a:rPr lang="fr-FR" sz="1600" b="1" dirty="0" smtClean="0">
                <a:solidFill>
                  <a:schemeClr val="bg1"/>
                </a:solidFill>
              </a:rPr>
              <a:t> detectors, 2MW HP-PS</a:t>
            </a:r>
          </a:p>
          <a:p>
            <a:endParaRPr lang="fr-FR" sz="1600" b="1" dirty="0">
              <a:solidFill>
                <a:schemeClr val="bg1"/>
              </a:solidFill>
            </a:endParaRPr>
          </a:p>
          <a:p>
            <a:r>
              <a:rPr lang="fr-FR" sz="1600" b="1" i="1" u="sng" dirty="0" err="1" smtClean="0">
                <a:solidFill>
                  <a:schemeClr val="bg1"/>
                </a:solidFill>
              </a:rPr>
              <a:t>Further</a:t>
            </a:r>
            <a:r>
              <a:rPr lang="fr-FR" sz="1600" b="1" i="1" u="sng" dirty="0" smtClean="0">
                <a:solidFill>
                  <a:schemeClr val="bg1"/>
                </a:solidFill>
              </a:rPr>
              <a:t> </a:t>
            </a:r>
            <a:r>
              <a:rPr lang="fr-FR" sz="1600" b="1" i="1" u="sng" dirty="0" err="1">
                <a:solidFill>
                  <a:schemeClr val="bg1"/>
                </a:solidFill>
              </a:rPr>
              <a:t>b</a:t>
            </a:r>
            <a:r>
              <a:rPr lang="fr-FR" sz="1600" b="1" i="1" u="sng" dirty="0" err="1" smtClean="0">
                <a:solidFill>
                  <a:schemeClr val="bg1"/>
                </a:solidFill>
              </a:rPr>
              <a:t>eam</a:t>
            </a:r>
            <a:r>
              <a:rPr lang="fr-FR" sz="1600" b="1" i="1" u="sng" dirty="0" smtClean="0">
                <a:solidFill>
                  <a:schemeClr val="bg1"/>
                </a:solidFill>
              </a:rPr>
              <a:t> </a:t>
            </a:r>
            <a:r>
              <a:rPr lang="fr-FR" sz="1600" b="1" i="1" u="sng" dirty="0" err="1" smtClean="0">
                <a:solidFill>
                  <a:schemeClr val="bg1"/>
                </a:solidFill>
              </a:rPr>
              <a:t>optimizations</a:t>
            </a:r>
            <a:r>
              <a:rPr lang="fr-FR" sz="1600" b="1" i="1" u="sng" dirty="0" smtClean="0">
                <a:solidFill>
                  <a:schemeClr val="bg1"/>
                </a:solidFill>
              </a:rPr>
              <a:t> </a:t>
            </a:r>
            <a:r>
              <a:rPr lang="fr-FR" sz="1600" b="1" i="1" u="sng" dirty="0" err="1" smtClean="0">
                <a:solidFill>
                  <a:schemeClr val="bg1"/>
                </a:solidFill>
              </a:rPr>
              <a:t>under</a:t>
            </a:r>
            <a:r>
              <a:rPr lang="fr-FR" sz="1600" b="1" i="1" u="sng" dirty="0" smtClean="0">
                <a:solidFill>
                  <a:schemeClr val="bg1"/>
                </a:solidFill>
              </a:rPr>
              <a:t> </a:t>
            </a:r>
            <a:r>
              <a:rPr lang="fr-FR" sz="1600" b="1" i="1" u="sng" dirty="0" err="1" smtClean="0">
                <a:solidFill>
                  <a:schemeClr val="bg1"/>
                </a:solidFill>
              </a:rPr>
              <a:t>study</a:t>
            </a:r>
            <a:endParaRPr lang="en-US" sz="1600" b="1" i="1" u="sng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607" y="2578224"/>
            <a:ext cx="2825633" cy="20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54438"/>
            <a:ext cx="4427984" cy="20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 bwMode="auto">
          <a:xfrm flipV="1">
            <a:off x="3491880" y="5949280"/>
            <a:ext cx="1152128" cy="21602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0685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4903</TotalTime>
  <Words>1605</Words>
  <Application>Microsoft Office PowerPoint</Application>
  <PresentationFormat>Affichage à l'écran (4:3)</PresentationFormat>
  <Paragraphs>249</Paragraphs>
  <Slides>31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33" baseType="lpstr">
      <vt:lpstr>1_Blank Presentation</vt:lpstr>
      <vt:lpstr>9_Thème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Dario Autiero</dc:creator>
  <cp:lastModifiedBy>Dario Autiero</cp:lastModifiedBy>
  <cp:revision>501</cp:revision>
  <cp:lastPrinted>2014-01-07T08:24:04Z</cp:lastPrinted>
  <dcterms:created xsi:type="dcterms:W3CDTF">2012-12-10T15:55:54Z</dcterms:created>
  <dcterms:modified xsi:type="dcterms:W3CDTF">2014-05-19T07:33:16Z</dcterms:modified>
</cp:coreProperties>
</file>