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660" r:id="rId2"/>
    <p:sldMasterId id="2147483683" r:id="rId3"/>
  </p:sldMasterIdLst>
  <p:notesMasterIdLst>
    <p:notesMasterId r:id="rId9"/>
  </p:notesMasterIdLst>
  <p:handoutMasterIdLst>
    <p:handoutMasterId r:id="rId10"/>
  </p:handoutMasterIdLst>
  <p:sldIdLst>
    <p:sldId id="284" r:id="rId4"/>
    <p:sldId id="285" r:id="rId5"/>
    <p:sldId id="286" r:id="rId6"/>
    <p:sldId id="287" r:id="rId7"/>
    <p:sldId id="288" r:id="rId8"/>
  </p:sldIdLst>
  <p:sldSz cx="9144000" cy="6858000" type="screen4x3"/>
  <p:notesSz cx="6731000" cy="9855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200" b="1" kern="1200">
        <a:solidFill>
          <a:srgbClr val="FFCC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066"/>
    <a:srgbClr val="FFFF00"/>
    <a:srgbClr val="00003A"/>
    <a:srgbClr val="FFFFFF"/>
    <a:srgbClr val="FF0066"/>
    <a:srgbClr val="FF99CC"/>
    <a:srgbClr val="00FF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660" autoAdjust="0"/>
  </p:normalViewPr>
  <p:slideViewPr>
    <p:cSldViewPr>
      <p:cViewPr varScale="1">
        <p:scale>
          <a:sx n="59" d="100"/>
          <a:sy n="59" d="100"/>
        </p:scale>
        <p:origin x="-4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t" anchorCtr="0" compatLnSpc="1">
            <a:prstTxWarp prst="textNoShape">
              <a:avLst/>
            </a:prstTxWarp>
          </a:bodyPr>
          <a:lstStyle>
            <a:lvl1pPr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3175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t" anchorCtr="0" compatLnSpc="1">
            <a:prstTxWarp prst="textNoShape">
              <a:avLst/>
            </a:prstTxWarp>
          </a:bodyPr>
          <a:lstStyle>
            <a:lvl1pPr algn="r"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3075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b" anchorCtr="0" compatLnSpc="1">
            <a:prstTxWarp prst="textNoShape">
              <a:avLst/>
            </a:prstTxWarp>
          </a:bodyPr>
          <a:lstStyle>
            <a:lvl1pPr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Test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3175" y="9363075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b" anchorCtr="0" compatLnSpc="1">
            <a:prstTxWarp prst="textNoShape">
              <a:avLst/>
            </a:prstTxWarp>
          </a:bodyPr>
          <a:lstStyle>
            <a:lvl1pPr algn="r"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8CDDE0CB-F607-4FDB-B32D-685B5A2659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t" anchorCtr="0" compatLnSpc="1">
            <a:prstTxWarp prst="textNoShape">
              <a:avLst/>
            </a:prstTxWarp>
          </a:bodyPr>
          <a:lstStyle>
            <a:lvl1pPr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3175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t" anchorCtr="0" compatLnSpc="1">
            <a:prstTxWarp prst="textNoShape">
              <a:avLst/>
            </a:prstTxWarp>
          </a:bodyPr>
          <a:lstStyle>
            <a:lvl1pPr algn="r"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8188"/>
            <a:ext cx="4927600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79950"/>
            <a:ext cx="49339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3075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b" anchorCtr="0" compatLnSpc="1">
            <a:prstTxWarp prst="textNoShape">
              <a:avLst/>
            </a:prstTxWarp>
          </a:bodyPr>
          <a:lstStyle>
            <a:lvl1pPr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3175" y="9363075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51" tIns="45575" rIns="91151" bIns="45575" numCol="1" anchor="b" anchorCtr="0" compatLnSpc="1">
            <a:prstTxWarp prst="textNoShape">
              <a:avLst/>
            </a:prstTxWarp>
          </a:bodyPr>
          <a:lstStyle>
            <a:lvl1pPr algn="r" defTabSz="911225" eaLnBrk="0" hangingPunct="0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4C88B6FD-345C-447E-B1CE-857CF406BA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DSCF1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8458200" cy="1600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A572D-B224-4671-9D62-45B5D68D67B2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007B0-A8F7-4E4A-807B-FEB862ABA3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1F938-AE03-4642-8C18-B5FB9619F63C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95662-9B9B-4763-9459-01BFCC6F1F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9395E-DD6A-4F82-BCC4-3FD80C372C2C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8A20C-F216-4295-8DAB-CBC29052DB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B9B72-7815-4203-B1D9-48F94E8879DD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6592B-C4B5-4D99-99C6-C0B705570F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ABC35-DEE7-43BE-8B82-1587F547E4B3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62FEB-146A-43E6-8D8E-D7AB527A33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82106-66E0-44E1-B99B-58D941C5BFCF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75DB6-B376-4F84-9072-796F79420F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C7A53-0824-4E7B-9EDD-F547A1241538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03439-DB6F-4EBE-8CE9-DE0C163364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07F35-6957-450C-9F10-A80386FDA420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6225B-9235-4EE3-B774-460556921E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3718E-2A1D-4091-A2CA-B22770FF328E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C4E58-FE8B-47A4-A2DD-CB320EFD6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3A92E-05A8-4EA1-95E4-1A1F1FC0B8CB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816CD-5CE8-4A35-8ACB-51C02067C2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F32BD-D6F9-4A70-B355-186139AEC795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625D9-4499-465D-B692-7729111E26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714625" y="0"/>
            <a:ext cx="6429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GB" sz="2800">
                <a:solidFill>
                  <a:srgbClr val="FFFFCC"/>
                </a:solidFill>
                <a:latin typeface="Times New Roman" pitchFamily="18" charset="0"/>
              </a:rPr>
              <a:t>K. Long, </a:t>
            </a:r>
            <a:fld id="{3AD7730E-8E57-4861-9352-D276139FC220}" type="datetime3">
              <a:rPr lang="en-GB" sz="2800">
                <a:solidFill>
                  <a:srgbClr val="FFFFCC"/>
                </a:solidFill>
                <a:latin typeface="Times New Roman" pitchFamily="18" charset="0"/>
              </a:rPr>
              <a:pPr algn="r">
                <a:spcBef>
                  <a:spcPct val="50000"/>
                </a:spcBef>
                <a:defRPr/>
              </a:pPr>
              <a:t>24 March, 2009</a:t>
            </a:fld>
            <a:endParaRPr lang="en-GB" sz="2800">
              <a:solidFill>
                <a:srgbClr val="FFFFCC"/>
              </a:solidFill>
              <a:latin typeface="Times New Roman" pitchFamily="18" charset="0"/>
            </a:endParaRPr>
          </a:p>
        </p:txBody>
      </p:sp>
      <p:sp>
        <p:nvSpPr>
          <p:cNvPr id="311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8458200" cy="1600200"/>
          </a:xfrm>
          <a:solidFill>
            <a:srgbClr val="FFFF00"/>
          </a:solidFill>
        </p:spPr>
        <p:txBody>
          <a:bodyPr/>
          <a:lstStyle>
            <a:lvl1pPr>
              <a:defRPr>
                <a:solidFill>
                  <a:srgbClr val="000066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112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E00"/>
            </a:gs>
            <a:gs pos="100000">
              <a:srgbClr val="00004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8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b="1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b="1">
          <a:solidFill>
            <a:srgbClr val="FFCC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b="1">
          <a:solidFill>
            <a:srgbClr val="00FF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kumimoji="1"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FF77B39-900B-421E-B842-2C7DB7DB6E69}" type="datetime1">
              <a:rPr lang="en-US"/>
              <a:pPr>
                <a:defRPr/>
              </a:pPr>
              <a:t>3/24/2009</a:t>
            </a:fld>
            <a:endParaRPr 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kumimoji="1"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kumimoji="1"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77EE59C-9DDE-4A5D-B023-4AE646C0D3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3E00"/>
            </a:gs>
            <a:gs pos="100000">
              <a:srgbClr val="00004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10276" name="Line 4"/>
          <p:cNvSpPr>
            <a:spLocks noChangeShapeType="1"/>
          </p:cNvSpPr>
          <p:nvPr/>
        </p:nvSpPr>
        <p:spPr bwMode="auto">
          <a:xfrm>
            <a:off x="5795963" y="765175"/>
            <a:ext cx="334803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9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>
    <p:fade/>
  </p:transition>
  <p:txStyles>
    <p:titleStyle>
      <a:lvl1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b="1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b="1">
          <a:solidFill>
            <a:srgbClr val="FFCC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b="1">
          <a:solidFill>
            <a:srgbClr val="00FF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Aims:</a:t>
            </a:r>
            <a:endParaRPr lang="en-US" smtClean="0"/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Discussion of progress and plans!!</a:t>
            </a:r>
          </a:p>
          <a:p>
            <a:pPr eaLnBrk="1" hangingPunct="1"/>
            <a:r>
              <a:rPr lang="en-GB" smtClean="0"/>
              <a:t>Review of IDS-NF baseline:</a:t>
            </a:r>
          </a:p>
          <a:p>
            <a:pPr lvl="1" eaLnBrk="1" hangingPunct="1"/>
            <a:r>
              <a:rPr lang="en-GB" smtClean="0"/>
              <a:t>Detector mass</a:t>
            </a:r>
          </a:p>
          <a:p>
            <a:pPr lvl="1" eaLnBrk="1" hangingPunct="1"/>
            <a:r>
              <a:rPr lang="en-GB" smtClean="0"/>
              <a:t>Tau detection at intermediate baseline</a:t>
            </a:r>
          </a:p>
          <a:p>
            <a:pPr eaLnBrk="1" hangingPunct="1"/>
            <a:r>
              <a:rPr lang="en-GB" smtClean="0"/>
              <a:t>Detector Group:</a:t>
            </a:r>
          </a:p>
          <a:p>
            <a:pPr lvl="1" eaLnBrk="1" hangingPunct="1"/>
            <a:r>
              <a:rPr lang="en-GB" smtClean="0"/>
              <a:t>Sub-tasks and responsibilities</a:t>
            </a:r>
          </a:p>
          <a:p>
            <a:pPr eaLnBrk="1" hangingPunct="1"/>
            <a:r>
              <a:rPr lang="en-GB" smtClean="0"/>
              <a:t>(Re)Initiate discussion of:</a:t>
            </a:r>
          </a:p>
          <a:p>
            <a:pPr lvl="1" eaLnBrk="1" hangingPunct="1"/>
            <a:r>
              <a:rPr lang="en-GB" smtClean="0"/>
              <a:t>Near detector:</a:t>
            </a:r>
          </a:p>
          <a:p>
            <a:pPr lvl="2" eaLnBrk="1" hangingPunct="1"/>
            <a:r>
              <a:rPr lang="en-GB" smtClean="0"/>
              <a:t>Cross sections and deep inelastic scattering</a:t>
            </a:r>
          </a:p>
          <a:p>
            <a:pPr lvl="1" eaLnBrk="1" hangingPunct="1"/>
            <a:r>
              <a:rPr lang="en-GB" smtClean="0"/>
              <a:t>Preparation of planning for Interim Design Report</a:t>
            </a:r>
            <a:endParaRPr lang="en-US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Request:</a:t>
            </a:r>
            <a:endParaRPr lang="en-US" smtClean="0"/>
          </a:p>
        </p:txBody>
      </p:sp>
      <p:sp>
        <p:nvSpPr>
          <p:cNvPr id="419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Please upload your slides!</a:t>
            </a:r>
          </a:p>
          <a:p>
            <a:pPr lvl="1" eaLnBrk="1" hangingPunct="1"/>
            <a:r>
              <a:rPr lang="en-GB" smtClean="0"/>
              <a:t>Ajit will help ...</a:t>
            </a:r>
            <a:endParaRPr lang="en-US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Discussion of baseline: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dirty="0" smtClean="0"/>
              <a:t>Confirmation:</a:t>
            </a:r>
          </a:p>
          <a:p>
            <a:pPr lvl="1" eaLnBrk="1" hangingPunct="1">
              <a:defRPr/>
            </a:pPr>
            <a:r>
              <a:rPr lang="en-GB" dirty="0" smtClean="0"/>
              <a:t>50 </a:t>
            </a:r>
            <a:r>
              <a:rPr lang="en-GB" dirty="0" err="1" smtClean="0"/>
              <a:t>kTonne</a:t>
            </a:r>
            <a:r>
              <a:rPr lang="en-GB" dirty="0" smtClean="0"/>
              <a:t> MIND at each of two baseline</a:t>
            </a:r>
          </a:p>
          <a:p>
            <a:pPr eaLnBrk="1" hangingPunct="1">
              <a:defRPr/>
            </a:pPr>
            <a:r>
              <a:rPr lang="en-GB" dirty="0" smtClean="0"/>
              <a:t>Tau detection at intermediate baseline:</a:t>
            </a:r>
          </a:p>
          <a:p>
            <a:pPr lvl="1" eaLnBrk="1" hangingPunct="1">
              <a:defRPr/>
            </a:pPr>
            <a:r>
              <a:rPr lang="en-GB" dirty="0" smtClean="0"/>
              <a:t>PPEG to make IDS-NF note documenting arguments</a:t>
            </a:r>
          </a:p>
          <a:p>
            <a:pPr lvl="2" eaLnBrk="1" hangingPunct="1">
              <a:defRPr/>
            </a:pPr>
            <a:r>
              <a:rPr lang="en-GB" dirty="0" smtClean="0"/>
              <a:t>Consider presenting tau-detector as:</a:t>
            </a:r>
          </a:p>
          <a:p>
            <a:pPr lvl="3" eaLnBrk="1" hangingPunct="1">
              <a:defRPr/>
            </a:pPr>
            <a:r>
              <a:rPr lang="en-GB" dirty="0" smtClean="0"/>
              <a:t>Baseline</a:t>
            </a:r>
          </a:p>
          <a:p>
            <a:pPr lvl="3" eaLnBrk="1" hangingPunct="1">
              <a:defRPr/>
            </a:pPr>
            <a:r>
              <a:rPr lang="en-GB" dirty="0" smtClean="0"/>
              <a:t>Upgrade</a:t>
            </a:r>
          </a:p>
          <a:p>
            <a:pPr lvl="3" eaLnBrk="1" hangingPunct="1">
              <a:defRPr/>
            </a:pPr>
            <a:r>
              <a:rPr lang="en-GB" dirty="0" smtClean="0"/>
              <a:t>Or neither</a:t>
            </a:r>
          </a:p>
          <a:p>
            <a:pPr lvl="1" eaLnBrk="1" hangingPunct="1">
              <a:defRPr/>
            </a:pPr>
            <a:r>
              <a:rPr lang="en-GB" dirty="0" smtClean="0"/>
              <a:t>Detector group:</a:t>
            </a:r>
          </a:p>
          <a:p>
            <a:pPr lvl="2" eaLnBrk="1" hangingPunct="1">
              <a:defRPr/>
            </a:pPr>
            <a:r>
              <a:rPr lang="en-GB" dirty="0" smtClean="0"/>
              <a:t>Invigorate discussion of near detector</a:t>
            </a:r>
          </a:p>
          <a:p>
            <a:pPr eaLnBrk="1" hangingPunct="1">
              <a:defRPr/>
            </a:pPr>
            <a:r>
              <a:rPr lang="en-GB" dirty="0" smtClean="0"/>
              <a:t>Option for large </a:t>
            </a:r>
            <a:r>
              <a:rPr lang="el-GR" dirty="0" smtClean="0"/>
              <a:t>θ</a:t>
            </a:r>
            <a:r>
              <a:rPr lang="en-GB" baseline="-25000" dirty="0" smtClean="0"/>
              <a:t>13</a:t>
            </a:r>
            <a:r>
              <a:rPr lang="en-GB" dirty="0" smtClean="0"/>
              <a:t>   </a:t>
            </a:r>
          </a:p>
          <a:p>
            <a:pPr lvl="1" eaLnBrk="1" hangingPunct="1">
              <a:defRPr/>
            </a:pPr>
            <a:r>
              <a:rPr lang="en-GB" dirty="0" smtClean="0"/>
              <a:t>Low-energy Neutrino Factory and ? TASD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Towards the IDR: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GB" dirty="0" smtClean="0"/>
              <a:t>Convergence!</a:t>
            </a:r>
          </a:p>
          <a:p>
            <a:pPr lvl="1" eaLnBrk="1" hangingPunct="1">
              <a:defRPr/>
            </a:pPr>
            <a:r>
              <a:rPr lang="en-GB" dirty="0" smtClean="0"/>
              <a:t>We have ~18 months!</a:t>
            </a:r>
          </a:p>
          <a:p>
            <a:pPr eaLnBrk="1" hangingPunct="1">
              <a:defRPr/>
            </a:pPr>
            <a:r>
              <a:rPr lang="en-GB" dirty="0" smtClean="0"/>
              <a:t>Proposed schedule:</a:t>
            </a:r>
          </a:p>
          <a:p>
            <a:pPr lvl="1" eaLnBrk="1" hangingPunct="1">
              <a:defRPr/>
            </a:pPr>
            <a:r>
              <a:rPr lang="en-GB" dirty="0" smtClean="0"/>
              <a:t>First discussion of chapter headings and contents at September 2009 meeting</a:t>
            </a:r>
          </a:p>
          <a:p>
            <a:pPr lvl="1" eaLnBrk="1" hangingPunct="1">
              <a:defRPr/>
            </a:pPr>
            <a:r>
              <a:rPr lang="en-GB" dirty="0" smtClean="0"/>
              <a:t>Definition of content at March/April 2010 meeting</a:t>
            </a:r>
          </a:p>
          <a:p>
            <a:pPr eaLnBrk="1" hangingPunct="1">
              <a:defRPr/>
            </a:pPr>
            <a:r>
              <a:rPr lang="en-GB" dirty="0" smtClean="0"/>
              <a:t>Accelerator:</a:t>
            </a:r>
          </a:p>
          <a:p>
            <a:pPr lvl="1" eaLnBrk="1" hangingPunct="1">
              <a:defRPr/>
            </a:pPr>
            <a:r>
              <a:rPr lang="en-GB" dirty="0" smtClean="0"/>
              <a:t>Bones of plan, but how to converge on specifications to be presented in IDR?</a:t>
            </a:r>
          </a:p>
          <a:p>
            <a:pPr eaLnBrk="1" hangingPunct="1">
              <a:defRPr/>
            </a:pPr>
            <a:r>
              <a:rPr lang="en-GB" dirty="0" smtClean="0"/>
              <a:t>Detector:</a:t>
            </a:r>
          </a:p>
          <a:p>
            <a:pPr lvl="1" eaLnBrk="1" hangingPunct="1">
              <a:defRPr/>
            </a:pPr>
            <a:r>
              <a:rPr lang="en-GB" dirty="0" smtClean="0"/>
              <a:t>Articulate h/w R&amp;D (put in IDS-NF-005)</a:t>
            </a:r>
          </a:p>
          <a:p>
            <a:pPr lvl="1" eaLnBrk="1" hangingPunct="1">
              <a:defRPr/>
            </a:pPr>
            <a:r>
              <a:rPr lang="en-GB" dirty="0" smtClean="0"/>
              <a:t>Skeleton of bones for plan</a:t>
            </a:r>
          </a:p>
          <a:p>
            <a:pPr lvl="1" eaLnBrk="1" hangingPunct="1">
              <a:defRPr/>
            </a:pPr>
            <a:r>
              <a:rPr lang="en-GB" dirty="0" smtClean="0"/>
              <a:t>Phone meeting in next couple of weeks ...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September meeting constraints</a:t>
            </a:r>
          </a:p>
          <a:p>
            <a:pPr lvl="1" eaLnBrk="1" hangingPunct="1"/>
            <a:r>
              <a:rPr lang="en-US" smtClean="0"/>
              <a:t>Cool 09 – Sept 1-4</a:t>
            </a:r>
          </a:p>
          <a:p>
            <a:pPr lvl="1" eaLnBrk="1" hangingPunct="1"/>
            <a:r>
              <a:rPr lang="en-US" smtClean="0"/>
              <a:t>Win09 – Sept 14-19</a:t>
            </a:r>
          </a:p>
          <a:p>
            <a:pPr lvl="1" eaLnBrk="1" hangingPunct="1"/>
            <a:r>
              <a:rPr lang="en-US" smtClean="0"/>
              <a:t>Erice09 – Sept 16-24</a:t>
            </a:r>
          </a:p>
          <a:p>
            <a:pPr lvl="1" eaLnBrk="1" hangingPunct="1"/>
            <a:endParaRPr lang="en-GB" smtClean="0"/>
          </a:p>
          <a:p>
            <a:pPr eaLnBrk="1" hangingPunct="1"/>
            <a:r>
              <a:rPr lang="en-GB" smtClean="0"/>
              <a:t>Naba Mondal has invited us to Mumbai and had proposed:</a:t>
            </a:r>
          </a:p>
          <a:p>
            <a:pPr lvl="1" eaLnBrk="1" hangingPunct="1"/>
            <a:r>
              <a:rPr lang="en-GB" smtClean="0"/>
              <a:t>01-03Oct09 or 04-06Oct09</a:t>
            </a:r>
          </a:p>
          <a:p>
            <a:pPr lvl="2" eaLnBrk="1" hangingPunct="1"/>
            <a:r>
              <a:rPr lang="en-GB" smtClean="0"/>
              <a:t>Decided!</a:t>
            </a:r>
          </a:p>
          <a:p>
            <a:pPr lvl="1" eaLnBrk="1" hangingPunct="1"/>
            <a:endParaRPr lang="en-GB" smtClean="0"/>
          </a:p>
          <a:p>
            <a:pPr eaLnBrk="1" hangingPunct="1"/>
            <a:r>
              <a:rPr lang="en-US" smtClean="0"/>
              <a:t>Mar/Apr 2010 at FNAL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s">
  <a:themeElements>
    <a:clrScheme name="Slides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Slid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Slides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s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s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ata-proj-slides">
  <a:themeElements>
    <a:clrScheme name="Data-proj-slides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Data-proj-slid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ata-proj-slides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-proj-slides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-proj-slides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Slides</Template>
  <TotalTime>408</TotalTime>
  <Words>190</Words>
  <Application>Microsoft PowerPoint 7.0</Application>
  <PresentationFormat>On-screen Show (4:3)</PresentationFormat>
  <Paragraphs>49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5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Wingdings</vt:lpstr>
      <vt:lpstr>Times New Roman</vt:lpstr>
      <vt:lpstr>Slides</vt:lpstr>
      <vt:lpstr>Custom Design</vt:lpstr>
      <vt:lpstr>Data-proj-slides</vt:lpstr>
      <vt:lpstr>Slides</vt:lpstr>
      <vt:lpstr>Data-proj-slides</vt:lpstr>
      <vt:lpstr>Aims:</vt:lpstr>
      <vt:lpstr>Request:</vt:lpstr>
      <vt:lpstr>Discussion of baseline:</vt:lpstr>
      <vt:lpstr>Towards the IDR:</vt:lpstr>
      <vt:lpstr>Slide 5</vt:lpstr>
    </vt:vector>
  </TitlesOfParts>
  <Company>Imperial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2008-12-22 powering test</dc:title>
  <dc:creator>Long</dc:creator>
  <cp:lastModifiedBy>tre93</cp:lastModifiedBy>
  <cp:revision>39</cp:revision>
  <cp:lastPrinted>1601-01-01T00:00:00Z</cp:lastPrinted>
  <dcterms:created xsi:type="dcterms:W3CDTF">2008-12-31T11:44:27Z</dcterms:created>
  <dcterms:modified xsi:type="dcterms:W3CDTF">2009-03-24T17:22:58Z</dcterms:modified>
</cp:coreProperties>
</file>