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15" r:id="rId3"/>
    <p:sldId id="316" r:id="rId4"/>
    <p:sldId id="299" r:id="rId5"/>
    <p:sldId id="317" r:id="rId6"/>
    <p:sldId id="319" r:id="rId7"/>
    <p:sldId id="320" r:id="rId8"/>
    <p:sldId id="321" r:id="rId9"/>
    <p:sldId id="322" r:id="rId10"/>
    <p:sldId id="323" r:id="rId11"/>
    <p:sldId id="327" r:id="rId12"/>
    <p:sldId id="328" r:id="rId13"/>
    <p:sldId id="324" r:id="rId14"/>
    <p:sldId id="325" r:id="rId15"/>
    <p:sldId id="326" r:id="rId16"/>
    <p:sldId id="314" r:id="rId17"/>
    <p:sldId id="318" r:id="rId18"/>
    <p:sldId id="330" r:id="rId19"/>
    <p:sldId id="329" r:id="rId20"/>
    <p:sldId id="297" r:id="rId21"/>
    <p:sldId id="298" r:id="rId22"/>
  </p:sldIdLst>
  <p:sldSz cx="9906000" cy="6858000" type="A4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990099"/>
    <a:srgbClr val="FF6600"/>
    <a:srgbClr val="FF7F3F"/>
    <a:srgbClr val="339966"/>
    <a:srgbClr val="339933"/>
    <a:srgbClr val="409298"/>
    <a:srgbClr val="5EB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4581" autoAdjust="0"/>
  </p:normalViewPr>
  <p:slideViewPr>
    <p:cSldViewPr snapToGrid="0">
      <p:cViewPr varScale="1">
        <p:scale>
          <a:sx n="76" d="100"/>
          <a:sy n="76" d="100"/>
        </p:scale>
        <p:origin x="-276" y="-96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235613" y="779463"/>
            <a:ext cx="9034065" cy="5632450"/>
          </a:xfrm>
          <a:prstGeom prst="rect">
            <a:avLst/>
          </a:prstGeom>
          <a:noFill/>
          <a:ln w="63500">
            <a:solidFill>
              <a:schemeClr val="accent1"/>
            </a:solidFill>
            <a:miter lim="800000"/>
            <a:headEnd/>
            <a:tailEnd/>
          </a:ln>
          <a:effectLst/>
          <a:scene3d>
            <a:camera prst="legacyObliqueTopRight"/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273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1810" y="1139825"/>
            <a:ext cx="8898890" cy="5113020"/>
          </a:xfrm>
          <a:prstGeom prst="rect">
            <a:avLst/>
          </a:prstGeom>
          <a:ln w="28575">
            <a:solidFill>
              <a:srgbClr val="990099"/>
            </a:solidFill>
            <a:miter lim="800000"/>
          </a:ln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670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o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506382" y="1143000"/>
            <a:ext cx="8904318" cy="5105400"/>
          </a:xfrm>
          <a:prstGeom prst="rect">
            <a:avLst/>
          </a:prstGeom>
          <a:noFill/>
          <a:ln w="28575" cap="flat" cmpd="sng" algn="ctr">
            <a:solidFill>
              <a:srgbClr val="9900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43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412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50000">
              <a:schemeClr val="accent2"/>
            </a:gs>
            <a:gs pos="100000">
              <a:schemeClr val="accent2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8308314" y="6353175"/>
            <a:ext cx="1325959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anchor="ctr"/>
          <a:lstStyle/>
          <a:p>
            <a:pPr>
              <a:spcBef>
                <a:spcPct val="50000"/>
              </a:spcBef>
            </a:pPr>
            <a:r>
              <a:rPr lang="en-GB" sz="1400" b="1" dirty="0">
                <a:solidFill>
                  <a:srgbClr val="3366FF"/>
                </a:solidFill>
              </a:rPr>
              <a:t>Page</a:t>
            </a:r>
            <a:r>
              <a:rPr lang="en-GB" sz="1800" b="1" dirty="0">
                <a:solidFill>
                  <a:srgbClr val="3366FF"/>
                </a:solidFill>
              </a:rPr>
              <a:t> </a:t>
            </a:r>
            <a:fld id="{6A8C8EF0-AE2C-43AB-BE17-B921CDDA06A1}" type="slidenum">
              <a:rPr lang="en-GB" sz="1400" b="1">
                <a:solidFill>
                  <a:srgbClr val="3366FF"/>
                </a:solidFill>
              </a:rPr>
              <a:pPr>
                <a:spcBef>
                  <a:spcPct val="50000"/>
                </a:spcBef>
              </a:pPr>
              <a:t>‹#›</a:t>
            </a:fld>
            <a:endParaRPr lang="en-GB" sz="1400" b="1" dirty="0">
              <a:solidFill>
                <a:srgbClr val="3366FF"/>
              </a:solidFill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12498" y="161925"/>
            <a:ext cx="8894763" cy="369332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 dirty="0" smtClean="0">
                <a:solidFill>
                  <a:schemeClr val="accent1"/>
                </a:solidFill>
                <a:latin typeface="Arial Black" pitchFamily="34" charset="0"/>
              </a:rPr>
              <a:t>Status of Costing the Neutrino Factory Accelerator Facility</a:t>
            </a:r>
            <a:endParaRPr lang="en-GB" sz="18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95300" y="579438"/>
            <a:ext cx="8915400" cy="548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226129" y="6352616"/>
            <a:ext cx="5595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9th Plenary Meeting of the IDS-NF 8th October 2012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498" y="6355173"/>
            <a:ext cx="11793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Ajit Kurup</a:t>
            </a:r>
            <a:endParaRPr lang="en-GB" sz="1400" dirty="0" smtClean="0">
              <a:solidFill>
                <a:srgbClr val="3366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62" r:id="rId3"/>
    <p:sldLayoutId id="2147483661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accent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accent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4" name="Picture 46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780" y="5148518"/>
            <a:ext cx="1666479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380993" y="1522414"/>
            <a:ext cx="7145734" cy="1077218"/>
          </a:xfrm>
          <a:prstGeom prst="rect">
            <a:avLst/>
          </a:prstGeom>
          <a:noFill/>
          <a:ln w="82550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 dirty="0" smtClean="0">
                <a:solidFill>
                  <a:schemeClr val="accent1"/>
                </a:solidFill>
                <a:latin typeface="Arial Black" pitchFamily="34" charset="0"/>
              </a:rPr>
              <a:t>Status of Costing the Neutrino Factory Accelerator Facility</a:t>
            </a:r>
            <a:endParaRPr lang="en-GB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249299" y="3815067"/>
            <a:ext cx="540740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2000" dirty="0">
                <a:solidFill>
                  <a:schemeClr val="accent1"/>
                </a:solidFill>
                <a:latin typeface="Arial Black" pitchFamily="34" charset="0"/>
              </a:rPr>
              <a:t>Ajit Kurup</a:t>
            </a:r>
          </a:p>
          <a:p>
            <a:pPr algn="ctr"/>
            <a:endParaRPr lang="en-GB" sz="2000" dirty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9</a:t>
            </a:r>
            <a:r>
              <a:rPr lang="en-GB" sz="2000" baseline="30000" dirty="0" smtClean="0">
                <a:solidFill>
                  <a:schemeClr val="accent1"/>
                </a:solidFill>
                <a:latin typeface="Arial Black" pitchFamily="34" charset="0"/>
              </a:rPr>
              <a:t>th</a:t>
            </a:r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 Plenary Meeting of the IDS-NF</a:t>
            </a:r>
            <a:endParaRPr lang="en-GB" sz="2000" dirty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8</a:t>
            </a:r>
            <a:r>
              <a:rPr lang="en-GB" sz="2000" baseline="30000" dirty="0" smtClean="0">
                <a:solidFill>
                  <a:schemeClr val="accent1"/>
                </a:solidFill>
                <a:latin typeface="Arial Black" pitchFamily="34" charset="0"/>
              </a:rPr>
              <a:t>th</a:t>
            </a:r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 October 2012</a:t>
            </a:r>
            <a:endParaRPr lang="en-GB" sz="2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35613" y="779463"/>
            <a:ext cx="9034065" cy="5632450"/>
          </a:xfrm>
          <a:prstGeom prst="rect">
            <a:avLst/>
          </a:prstGeom>
          <a:noFill/>
          <a:ln w="63500">
            <a:solidFill>
              <a:schemeClr val="accent1"/>
            </a:solidFill>
            <a:miter lim="800000"/>
            <a:headEnd/>
            <a:tailEnd/>
          </a:ln>
          <a:effectLst/>
          <a:scene3d>
            <a:camera prst="legacyObliqueTopRight"/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Pre-linac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sz="2000" dirty="0" smtClean="0"/>
          </a:p>
          <a:p>
            <a:pPr marL="914400" lvl="2" indent="0">
              <a:buNone/>
            </a:pPr>
            <a:endParaRPr lang="en-GB" sz="2000" dirty="0" smtClean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 smtClean="0"/>
          </a:p>
          <a:p>
            <a:r>
              <a:rPr lang="en-GB" sz="1800" dirty="0" smtClean="0"/>
              <a:t>No major changes since P8.</a:t>
            </a:r>
          </a:p>
          <a:p>
            <a:pPr lvl="1"/>
            <a:endParaRPr lang="en-GB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Muon Acceleration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418" y="1629297"/>
            <a:ext cx="6019800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884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RLA 1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sz="2000" dirty="0" smtClean="0"/>
          </a:p>
          <a:p>
            <a:pPr marL="914400" lvl="2" indent="0">
              <a:buNone/>
            </a:pPr>
            <a:endParaRPr lang="en-GB" sz="2000" dirty="0" smtClean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 smtClean="0"/>
          </a:p>
          <a:p>
            <a:r>
              <a:rPr lang="en-GB" sz="1800" dirty="0" smtClean="0"/>
              <a:t>Major changes since P8:</a:t>
            </a:r>
          </a:p>
          <a:p>
            <a:pPr lvl="1"/>
            <a:r>
              <a:rPr lang="en-GB" sz="1600" dirty="0" smtClean="0"/>
              <a:t>Missing magnet costs.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Muon Acceleration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841" y="1548138"/>
            <a:ext cx="6734703" cy="3875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2966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RLA 2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sz="2000" dirty="0" smtClean="0"/>
          </a:p>
          <a:p>
            <a:pPr marL="914400" lvl="2" indent="0">
              <a:buNone/>
            </a:pPr>
            <a:endParaRPr lang="en-GB" sz="2000" dirty="0" smtClean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r>
              <a:rPr lang="en-GB" sz="1800" dirty="0" smtClean="0"/>
              <a:t>Major changes since P8:</a:t>
            </a:r>
          </a:p>
          <a:p>
            <a:pPr lvl="1"/>
            <a:r>
              <a:rPr lang="en-GB" sz="1600" dirty="0" smtClean="0"/>
              <a:t>Missing magnet costs.</a:t>
            </a:r>
          </a:p>
          <a:p>
            <a:pPr lvl="1"/>
            <a:r>
              <a:rPr lang="en-GB" sz="1600" dirty="0" smtClean="0"/>
              <a:t>Transfer line to the decay ring.</a:t>
            </a:r>
            <a:endParaRPr lang="en-GB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Muon Acceleration</a:t>
            </a:r>
            <a:endParaRPr lang="en-GB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076" y="1418117"/>
            <a:ext cx="6409998" cy="3740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4654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600" dirty="0" smtClean="0"/>
              <a:t>Caveats</a:t>
            </a:r>
          </a:p>
          <a:p>
            <a:pPr lvl="1"/>
            <a:r>
              <a:rPr lang="en-GB" sz="1400" dirty="0"/>
              <a:t>All costs have been scaled from the FFAG cost model unless otherwise stated. This assumes a similar beam line composition (per metre) to the FFAG.</a:t>
            </a:r>
          </a:p>
          <a:p>
            <a:pPr lvl="1"/>
            <a:r>
              <a:rPr lang="en-GB" sz="1400" dirty="0"/>
              <a:t>The pre-linac solenoid costs have been scaled by length from the cost of the capture solenoids.</a:t>
            </a:r>
          </a:p>
          <a:p>
            <a:pPr lvl="1"/>
            <a:r>
              <a:rPr lang="en-GB" sz="1400" dirty="0"/>
              <a:t>It has been assumed that the RF cavities for the pre-linac and RLAs cost the same as the FFAG RF cavities.</a:t>
            </a:r>
          </a:p>
          <a:p>
            <a:pPr lvl="1"/>
            <a:r>
              <a:rPr lang="en-GB" sz="1400" dirty="0"/>
              <a:t>The aperture for the pre-linac cavities is bigger than the FFAG cavities but the gradient is less.  The difference in cost is assumed to be small.</a:t>
            </a:r>
          </a:p>
          <a:p>
            <a:pPr lvl="1"/>
            <a:r>
              <a:rPr lang="en-GB" sz="1400" dirty="0"/>
              <a:t>It has been assumed that the cost of a single-cell cavity (in the pre-linac) is half of a double-cell FFAG cavity.</a:t>
            </a:r>
          </a:p>
          <a:p>
            <a:pPr lvl="1"/>
            <a:r>
              <a:rPr lang="en-GB" sz="1400" dirty="0"/>
              <a:t>It has been assumed that one RF power system can power 4 single-cell cavities.</a:t>
            </a:r>
          </a:p>
          <a:p>
            <a:pPr lvl="1"/>
            <a:r>
              <a:rPr lang="en-GB" sz="1400" dirty="0"/>
              <a:t>It has been assumed that there is no transfer line between the pre-linac and RLA 1.</a:t>
            </a:r>
          </a:p>
          <a:p>
            <a:pPr lvl="1"/>
            <a:r>
              <a:rPr lang="en-GB" sz="1400" dirty="0"/>
              <a:t>The length of the transfer line from RLA 2 to the muon decay ring has been crudely estimated.  The cost of the beam line components for the transfer line was based on as-built costs of a higher momentum proton beam transfer line based at CERN from 2002 (and includes an average CHF:GBP exchange rate for 2002 and a UK based inflation factor).</a:t>
            </a:r>
          </a:p>
          <a:p>
            <a:pPr lvl="1"/>
            <a:endParaRPr lang="en-GB" sz="1400" dirty="0" smtClean="0"/>
          </a:p>
          <a:p>
            <a:r>
              <a:rPr lang="en-GB" sz="1600" dirty="0" smtClean="0"/>
              <a:t>Missing items</a:t>
            </a:r>
          </a:p>
          <a:p>
            <a:pPr lvl="1"/>
            <a:r>
              <a:rPr lang="en-GB" sz="1400" dirty="0"/>
              <a:t>Magnet power supplies and distribution.</a:t>
            </a:r>
          </a:p>
          <a:p>
            <a:pPr lvl="1"/>
            <a:endParaRPr lang="en-GB" sz="1400" dirty="0"/>
          </a:p>
          <a:p>
            <a:pPr lvl="1"/>
            <a:endParaRPr lang="en-GB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Muon Acceleration</a:t>
            </a:r>
          </a:p>
        </p:txBody>
      </p:sp>
    </p:spTree>
    <p:extLst>
      <p:ext uri="{BB962C8B-B14F-4D97-AF65-F5344CB8AC3E}">
        <p14:creationId xmlns:p14="http://schemas.microsoft.com/office/powerpoint/2010/main" val="510867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sz="2000" dirty="0" smtClean="0"/>
          </a:p>
          <a:p>
            <a:pPr marL="914400" lvl="2" indent="0">
              <a:buNone/>
            </a:pPr>
            <a:endParaRPr lang="en-GB" sz="2000" dirty="0" smtClean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r>
              <a:rPr lang="en-GB" sz="1800" dirty="0" smtClean="0"/>
              <a:t>Major changes since P8:</a:t>
            </a:r>
          </a:p>
          <a:p>
            <a:pPr lvl="1"/>
            <a:r>
              <a:rPr lang="en-GB" sz="1600" dirty="0" smtClean="0"/>
              <a:t>Redesign of the ring for 12.6GeV</a:t>
            </a:r>
          </a:p>
          <a:p>
            <a:pPr lvl="1"/>
            <a:r>
              <a:rPr lang="en-GB" sz="1600" dirty="0" smtClean="0"/>
              <a:t>Near detector civil engineering.</a:t>
            </a:r>
          </a:p>
          <a:p>
            <a:pPr lvl="1"/>
            <a:endParaRPr lang="en-GB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Muon Decay Ring</a:t>
            </a:r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903" y="1306229"/>
            <a:ext cx="7094068" cy="3704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524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600" dirty="0" smtClean="0"/>
              <a:t>Caveats</a:t>
            </a:r>
          </a:p>
          <a:p>
            <a:pPr lvl="1"/>
            <a:r>
              <a:rPr lang="en-GB" sz="1400" dirty="0"/>
              <a:t>Magnet costs have been scaled from the magnet costs for an electron machine.</a:t>
            </a:r>
          </a:p>
          <a:p>
            <a:pPr lvl="1"/>
            <a:r>
              <a:rPr lang="en-GB" sz="1400" dirty="0"/>
              <a:t>The cost of the near detector caverns (6m wide by 6m high) is assumed to be the same as the decay ring tunnel (4m diameter). </a:t>
            </a:r>
          </a:p>
          <a:p>
            <a:pPr lvl="1"/>
            <a:endParaRPr lang="en-GB" sz="1400" dirty="0" smtClean="0"/>
          </a:p>
          <a:p>
            <a:r>
              <a:rPr lang="en-GB" sz="1600" dirty="0" smtClean="0"/>
              <a:t>Missing items</a:t>
            </a:r>
          </a:p>
          <a:p>
            <a:pPr lvl="1"/>
            <a:r>
              <a:rPr lang="en-GB" sz="1400" dirty="0"/>
              <a:t>Device to measure the energy of the muon beam.</a:t>
            </a:r>
          </a:p>
          <a:p>
            <a:pPr lvl="1"/>
            <a:endParaRPr lang="en-GB" sz="1400" dirty="0"/>
          </a:p>
          <a:p>
            <a:pPr lvl="1"/>
            <a:endParaRPr lang="en-GB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Muon Decay Ring</a:t>
            </a:r>
          </a:p>
        </p:txBody>
      </p:sp>
    </p:spTree>
    <p:extLst>
      <p:ext uri="{BB962C8B-B14F-4D97-AF65-F5344CB8AC3E}">
        <p14:creationId xmlns:p14="http://schemas.microsoft.com/office/powerpoint/2010/main" val="1969457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Relative Cost of </a:t>
            </a:r>
            <a:r>
              <a:rPr lang="en-GB" dirty="0" smtClean="0"/>
              <a:t>Systems at P8</a:t>
            </a:r>
            <a:endParaRPr lang="en-GB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83" y="1493478"/>
            <a:ext cx="8314548" cy="4376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7579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Relative Cost of Systems </a:t>
            </a:r>
            <a:r>
              <a:rPr lang="en-GB" sz="2800" dirty="0" smtClean="0"/>
              <a:t>in </a:t>
            </a:r>
            <a:r>
              <a:rPr lang="en-GB" sz="2800" dirty="0" err="1" smtClean="0"/>
              <a:t>EUROnu</a:t>
            </a:r>
            <a:r>
              <a:rPr lang="en-GB" sz="2800" dirty="0" smtClean="0"/>
              <a:t> Report</a:t>
            </a:r>
            <a:endParaRPr lang="en-GB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54" y="1515605"/>
            <a:ext cx="8083739" cy="4584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4004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Cost </a:t>
            </a:r>
            <a:r>
              <a:rPr lang="en-GB" sz="2800" dirty="0"/>
              <a:t>of Systems </a:t>
            </a:r>
            <a:r>
              <a:rPr lang="en-GB" sz="2800" dirty="0" smtClean="0"/>
              <a:t>in </a:t>
            </a:r>
            <a:r>
              <a:rPr lang="en-GB" sz="2800" dirty="0" err="1" smtClean="0"/>
              <a:t>EUROnu</a:t>
            </a:r>
            <a:r>
              <a:rPr lang="en-GB" sz="2800" dirty="0" smtClean="0"/>
              <a:t> Report</a:t>
            </a:r>
            <a:endParaRPr lang="en-GB" sz="28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031" y="1306035"/>
            <a:ext cx="6029325" cy="47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0342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Relative Cost of Systems </a:t>
            </a:r>
            <a:r>
              <a:rPr lang="en-GB" sz="2800" dirty="0" smtClean="0"/>
              <a:t>in </a:t>
            </a:r>
            <a:r>
              <a:rPr lang="en-GB" sz="2800" dirty="0" err="1" smtClean="0"/>
              <a:t>EUROnu</a:t>
            </a:r>
            <a:r>
              <a:rPr lang="en-GB" sz="2800" dirty="0" smtClean="0"/>
              <a:t> Report</a:t>
            </a:r>
            <a:endParaRPr lang="en-GB" sz="28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612" y="1490554"/>
            <a:ext cx="7481191" cy="4432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3757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2114550" lvl="5" indent="-342900"/>
            <a:endParaRPr lang="en-GB" sz="1400" dirty="0" smtClean="0"/>
          </a:p>
          <a:p>
            <a:pPr marL="342900" lvl="1" indent="-342900">
              <a:buFontTx/>
              <a:buChar char="•"/>
            </a:pPr>
            <a:r>
              <a:rPr lang="en-GB" sz="2000" dirty="0" smtClean="0"/>
              <a:t>What will be presented in the </a:t>
            </a:r>
            <a:r>
              <a:rPr lang="en-GB" sz="2000" dirty="0" err="1" smtClean="0"/>
              <a:t>EUROnu</a:t>
            </a:r>
            <a:r>
              <a:rPr lang="en-GB" sz="2000" dirty="0" smtClean="0"/>
              <a:t> costing report (i.e. u</a:t>
            </a:r>
            <a:r>
              <a:rPr lang="en-GB" sz="1800" dirty="0" smtClean="0"/>
              <a:t>pdates </a:t>
            </a:r>
            <a:r>
              <a:rPr lang="en-GB" sz="1800" dirty="0"/>
              <a:t>since IDS-NF </a:t>
            </a:r>
            <a:r>
              <a:rPr lang="en-GB" sz="1800" dirty="0" smtClean="0"/>
              <a:t>P8</a:t>
            </a:r>
            <a:r>
              <a:rPr lang="en-GB" sz="1800" dirty="0"/>
              <a:t>)</a:t>
            </a:r>
            <a:r>
              <a:rPr lang="en-GB" sz="2000" dirty="0" smtClean="0"/>
              <a:t>.</a:t>
            </a:r>
          </a:p>
          <a:p>
            <a:pPr lvl="1"/>
            <a:r>
              <a:rPr lang="en-GB" sz="1800" dirty="0" smtClean="0"/>
              <a:t>Summary </a:t>
            </a:r>
            <a:r>
              <a:rPr lang="en-GB" sz="1800" dirty="0" smtClean="0"/>
              <a:t>tables</a:t>
            </a:r>
            <a:r>
              <a:rPr lang="en-GB" sz="1800" dirty="0"/>
              <a:t>.</a:t>
            </a:r>
            <a:endParaRPr lang="en-GB" sz="1600" dirty="0" smtClean="0"/>
          </a:p>
          <a:p>
            <a:pPr lvl="1"/>
            <a:r>
              <a:rPr lang="en-GB" sz="1800" dirty="0" smtClean="0"/>
              <a:t>Caveats and missing items.</a:t>
            </a:r>
          </a:p>
          <a:p>
            <a:pPr lvl="1"/>
            <a:r>
              <a:rPr lang="en-GB" sz="1800" dirty="0" smtClean="0"/>
              <a:t>Uncertainty on the item cost.</a:t>
            </a:r>
          </a:p>
          <a:p>
            <a:pPr lvl="4"/>
            <a:endParaRPr lang="en-GB" sz="1200" dirty="0" smtClean="0"/>
          </a:p>
          <a:p>
            <a:r>
              <a:rPr lang="en-GB" sz="2000" dirty="0" smtClean="0"/>
              <a:t>All numbers are preliminary!</a:t>
            </a:r>
          </a:p>
          <a:p>
            <a:pPr lvl="3"/>
            <a:endParaRPr lang="en-GB" sz="1400" dirty="0"/>
          </a:p>
          <a:p>
            <a:r>
              <a:rPr lang="en-GB" sz="2000" dirty="0" smtClean="0"/>
              <a:t>What needs to be done for the RDR.</a:t>
            </a:r>
          </a:p>
          <a:p>
            <a:pPr lvl="1"/>
            <a:r>
              <a:rPr lang="en-GB" sz="1800" dirty="0" smtClean="0"/>
              <a:t>Adding more engineering detail.</a:t>
            </a:r>
          </a:p>
          <a:p>
            <a:pPr lvl="2"/>
            <a:r>
              <a:rPr lang="en-GB" sz="1800" dirty="0" smtClean="0"/>
              <a:t>Cryogenics, electrical and RF</a:t>
            </a:r>
            <a:r>
              <a:rPr lang="en-GB" sz="1800" dirty="0" smtClean="0"/>
              <a:t>.</a:t>
            </a:r>
          </a:p>
          <a:p>
            <a:pPr lvl="1"/>
            <a:r>
              <a:rPr lang="en-GB" sz="2000" dirty="0" smtClean="0"/>
              <a:t>Improve the way in which uncertainty is handled.</a:t>
            </a:r>
            <a:endParaRPr lang="en-GB" sz="2000" dirty="0" smtClean="0"/>
          </a:p>
          <a:p>
            <a:pPr lvl="1"/>
            <a:r>
              <a:rPr lang="en-GB" sz="1800" dirty="0" smtClean="0"/>
              <a:t>Schedule </a:t>
            </a:r>
            <a:r>
              <a:rPr lang="en-GB" sz="1800" dirty="0" smtClean="0"/>
              <a:t>and proposed milestones.</a:t>
            </a:r>
          </a:p>
          <a:p>
            <a:pPr lvl="4"/>
            <a:endParaRPr lang="en-GB" sz="1200" dirty="0" smtClean="0"/>
          </a:p>
          <a:p>
            <a:r>
              <a:rPr lang="en-GB" sz="2000" dirty="0" smtClean="0"/>
              <a:t>Summary.</a:t>
            </a: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01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511810" y="1102247"/>
            <a:ext cx="8898890" cy="5113020"/>
          </a:xfrm>
        </p:spPr>
        <p:txBody>
          <a:bodyPr/>
          <a:lstStyle/>
          <a:p>
            <a:r>
              <a:rPr lang="en-GB" sz="2400" dirty="0" smtClean="0"/>
              <a:t>Add </a:t>
            </a:r>
            <a:r>
              <a:rPr lang="en-GB" sz="2400" dirty="0"/>
              <a:t>more engineering detail.</a:t>
            </a:r>
          </a:p>
          <a:p>
            <a:pPr lvl="1"/>
            <a:r>
              <a:rPr lang="en-GB" sz="2000" dirty="0"/>
              <a:t>Cryogenics, electrical and </a:t>
            </a:r>
            <a:r>
              <a:rPr lang="en-GB" sz="2000" dirty="0" smtClean="0"/>
              <a:t>RF expertise available at </a:t>
            </a:r>
            <a:r>
              <a:rPr lang="en-GB" sz="2000" dirty="0" err="1" smtClean="0"/>
              <a:t>Daresbury</a:t>
            </a:r>
            <a:r>
              <a:rPr lang="en-GB" sz="2000" dirty="0" smtClean="0"/>
              <a:t> for this financial year (i.e. until April 2013).</a:t>
            </a:r>
            <a:endParaRPr lang="en-GB" sz="2000" dirty="0"/>
          </a:p>
          <a:p>
            <a:pPr lvl="1"/>
            <a:r>
              <a:rPr lang="en-GB" sz="2000" dirty="0"/>
              <a:t>Need to fix design asap.</a:t>
            </a:r>
          </a:p>
          <a:p>
            <a:r>
              <a:rPr lang="en-GB" sz="2200" dirty="0" smtClean="0"/>
              <a:t>Cost the other PD options.</a:t>
            </a:r>
          </a:p>
          <a:p>
            <a:r>
              <a:rPr lang="en-GB" sz="2400" dirty="0" smtClean="0"/>
              <a:t>Improve </a:t>
            </a:r>
            <a:r>
              <a:rPr lang="en-GB" sz="2400" dirty="0"/>
              <a:t>the way in which uncertainty is handled</a:t>
            </a:r>
            <a:r>
              <a:rPr lang="en-GB" sz="2400" dirty="0" smtClean="0"/>
              <a:t>.</a:t>
            </a:r>
          </a:p>
          <a:p>
            <a:pPr lvl="1"/>
            <a:r>
              <a:rPr lang="en-GB" sz="2000" dirty="0" smtClean="0"/>
              <a:t>Errors are summed in quadrature.</a:t>
            </a:r>
          </a:p>
          <a:p>
            <a:pPr lvl="2"/>
            <a:r>
              <a:rPr lang="en-GB" sz="1800" dirty="0" smtClean="0"/>
              <a:t>Assumes Gaussian error distribution.</a:t>
            </a:r>
          </a:p>
          <a:p>
            <a:pPr lvl="2"/>
            <a:r>
              <a:rPr lang="en-GB" sz="1800" dirty="0" smtClean="0"/>
              <a:t>This </a:t>
            </a:r>
            <a:r>
              <a:rPr lang="en-GB" sz="1800" dirty="0"/>
              <a:t>was thought to be the best option given the resources available for all </a:t>
            </a:r>
            <a:r>
              <a:rPr lang="en-GB" sz="1800" dirty="0" smtClean="0"/>
              <a:t>three </a:t>
            </a:r>
            <a:r>
              <a:rPr lang="en-GB" sz="1800" dirty="0"/>
              <a:t>facilities</a:t>
            </a:r>
            <a:r>
              <a:rPr lang="en-GB" sz="1800" dirty="0" smtClean="0"/>
              <a:t>.</a:t>
            </a:r>
          </a:p>
          <a:p>
            <a:pPr lvl="1"/>
            <a:r>
              <a:rPr lang="en-GB" sz="2000" dirty="0" smtClean="0"/>
              <a:t>Follow guidelines from the US Government Accountability Office (provide guidelines for the DOE) ?</a:t>
            </a:r>
          </a:p>
          <a:p>
            <a:pPr lvl="2"/>
            <a:r>
              <a:rPr lang="en-GB" sz="1800" dirty="0" smtClean="0"/>
              <a:t>Need to specify error distribution for each item and then run MC analysis.</a:t>
            </a:r>
          </a:p>
          <a:p>
            <a:pPr lvl="1"/>
            <a:r>
              <a:rPr lang="en-GB" sz="2000" dirty="0"/>
              <a:t>Any other recommendations for how to tackle this are welcome.</a:t>
            </a:r>
          </a:p>
          <a:p>
            <a:pPr lvl="1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Plan for the RDR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1745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A </a:t>
            </a:r>
            <a:r>
              <a:rPr lang="en-GB" dirty="0" smtClean="0"/>
              <a:t>lot of work has been done with the limited resources available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Thanks to engineers at </a:t>
            </a:r>
            <a:r>
              <a:rPr lang="en-GB" dirty="0" err="1" smtClean="0"/>
              <a:t>Daresbury</a:t>
            </a:r>
            <a:r>
              <a:rPr lang="en-GB" dirty="0" smtClean="0"/>
              <a:t>.</a:t>
            </a:r>
            <a:endParaRPr lang="en-GB" dirty="0" smtClean="0"/>
          </a:p>
          <a:p>
            <a:pPr lvl="3"/>
            <a:endParaRPr lang="en-GB" dirty="0" smtClean="0"/>
          </a:p>
          <a:p>
            <a:r>
              <a:rPr lang="en-GB" dirty="0" err="1" smtClean="0"/>
              <a:t>EUROnu</a:t>
            </a:r>
            <a:r>
              <a:rPr lang="en-GB" dirty="0" smtClean="0"/>
              <a:t> report will be completed soon.</a:t>
            </a:r>
          </a:p>
          <a:p>
            <a:pPr lvl="3"/>
            <a:endParaRPr lang="en-GB" dirty="0"/>
          </a:p>
          <a:p>
            <a:r>
              <a:rPr lang="en-GB" dirty="0" smtClean="0"/>
              <a:t>Need to fix design for the RDR in order to make best use of the engineers at </a:t>
            </a:r>
            <a:r>
              <a:rPr lang="en-GB" dirty="0" err="1" smtClean="0"/>
              <a:t>Daresbury</a:t>
            </a:r>
            <a:r>
              <a:rPr lang="en-GB" dirty="0" smtClean="0"/>
              <a:t>.</a:t>
            </a:r>
          </a:p>
          <a:p>
            <a:pPr lvl="3"/>
            <a:endParaRPr lang="en-GB" dirty="0" smtClean="0"/>
          </a:p>
          <a:p>
            <a:r>
              <a:rPr lang="en-GB" dirty="0" smtClean="0"/>
              <a:t>Aim to have final costs around May 2013.</a:t>
            </a:r>
          </a:p>
          <a:p>
            <a:pPr lvl="3"/>
            <a:endParaRPr lang="en-GB" dirty="0" smtClean="0"/>
          </a:p>
          <a:p>
            <a:r>
              <a:rPr lang="en-GB" dirty="0" smtClean="0"/>
              <a:t>Staging scenario?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Summary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0517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600" dirty="0" smtClean="0"/>
              <a:t>Staff costs was estimated as a percentage of the material cost depending on the complexity of the item.</a:t>
            </a:r>
          </a:p>
          <a:p>
            <a:endParaRPr lang="en-GB" sz="1600" dirty="0"/>
          </a:p>
          <a:p>
            <a:endParaRPr lang="en-GB" sz="1600" dirty="0" smtClean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 smtClean="0"/>
          </a:p>
          <a:p>
            <a:r>
              <a:rPr lang="en-GB" sz="1600" dirty="0" smtClean="0"/>
              <a:t>The uncertainty (i.e. the error in the cost estimate) was also </a:t>
            </a:r>
            <a:r>
              <a:rPr lang="en-GB" sz="1600" dirty="0" smtClean="0"/>
              <a:t>estimated </a:t>
            </a:r>
            <a:r>
              <a:rPr lang="en-GB" sz="1600" dirty="0"/>
              <a:t>as a percentage of the material cost depending on the complexity of the item</a:t>
            </a:r>
            <a:r>
              <a:rPr lang="en-GB" sz="1600" dirty="0" smtClean="0"/>
              <a:t>.</a:t>
            </a:r>
          </a:p>
          <a:p>
            <a:endParaRPr lang="en-GB" sz="1600" dirty="0"/>
          </a:p>
          <a:p>
            <a:endParaRPr lang="en-GB" sz="1600" dirty="0" smtClean="0"/>
          </a:p>
          <a:p>
            <a:endParaRPr lang="en-GB" sz="1600" dirty="0"/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1600" dirty="0"/>
          </a:p>
          <a:p>
            <a:r>
              <a:rPr lang="en-GB" sz="1600" dirty="0" smtClean="0"/>
              <a:t>The item cost is reported as a lower bound and an upper bound.  The lower bound is given by the item cost and the upper bound is (</a:t>
            </a:r>
            <a:r>
              <a:rPr lang="en-GB" sz="1600" dirty="0" err="1" smtClean="0"/>
              <a:t>cost+uncertainty</a:t>
            </a:r>
            <a:r>
              <a:rPr lang="en-GB" sz="1600" dirty="0" smtClean="0"/>
              <a:t>).</a:t>
            </a:r>
            <a:endParaRPr lang="en-GB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Staff Costs and Uncertainty in the </a:t>
            </a:r>
            <a:r>
              <a:rPr lang="en-GB" sz="2400" dirty="0" err="1" smtClean="0"/>
              <a:t>EUROnu</a:t>
            </a:r>
            <a:r>
              <a:rPr lang="en-GB" sz="2400" dirty="0" smtClean="0"/>
              <a:t> Report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539" y="1417000"/>
            <a:ext cx="6396494" cy="1783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539" y="3677239"/>
            <a:ext cx="6396494" cy="1769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411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sz="2000" dirty="0" smtClean="0"/>
          </a:p>
          <a:p>
            <a:pPr marL="914400" lvl="2" indent="0">
              <a:buNone/>
            </a:pPr>
            <a:endParaRPr lang="en-GB" sz="2000" dirty="0" smtClean="0"/>
          </a:p>
          <a:p>
            <a:endParaRPr lang="en-GB" sz="1800" dirty="0" smtClean="0"/>
          </a:p>
          <a:p>
            <a:endParaRPr lang="en-GB" sz="1800" dirty="0"/>
          </a:p>
          <a:p>
            <a:r>
              <a:rPr lang="en-GB" sz="1800" dirty="0" smtClean="0"/>
              <a:t>Major changes since P8:</a:t>
            </a:r>
          </a:p>
          <a:p>
            <a:pPr lvl="1"/>
            <a:r>
              <a:rPr lang="en-GB" sz="1600" dirty="0" smtClean="0"/>
              <a:t>Accumulator and compressor rings.</a:t>
            </a:r>
          </a:p>
          <a:p>
            <a:pPr lvl="1"/>
            <a:r>
              <a:rPr lang="en-GB" sz="1600" dirty="0" smtClean="0"/>
              <a:t>Transfer line to the target and final focus.</a:t>
            </a:r>
            <a:endParaRPr lang="en-GB" sz="1600" dirty="0" smtClean="0"/>
          </a:p>
          <a:p>
            <a:pPr lvl="1"/>
            <a:endParaRPr lang="en-GB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Proton Driver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1226703"/>
            <a:ext cx="6191250" cy="355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6113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600" dirty="0" smtClean="0"/>
              <a:t>Caveats</a:t>
            </a:r>
          </a:p>
          <a:p>
            <a:pPr lvl="1"/>
            <a:r>
              <a:rPr lang="en-GB" sz="1400" dirty="0"/>
              <a:t>Design of the accumulator and compressor rings and the transfer line and final focus are preliminary.</a:t>
            </a:r>
          </a:p>
          <a:p>
            <a:pPr lvl="1"/>
            <a:r>
              <a:rPr lang="en-GB" sz="1400" dirty="0"/>
              <a:t>The transfer line may require a beam dump and collimation system.</a:t>
            </a:r>
          </a:p>
          <a:p>
            <a:pPr lvl="1"/>
            <a:r>
              <a:rPr lang="en-GB" sz="1400" dirty="0"/>
              <a:t>The accumulator and compressor rings are assumed to be housed in separate tunnels, though they could be within one tunnel with a larger diameter.</a:t>
            </a:r>
          </a:p>
          <a:p>
            <a:pPr lvl="1"/>
            <a:r>
              <a:rPr lang="en-GB" sz="1400" dirty="0"/>
              <a:t>Vacuum; cryogenics; diagnostics and instrumentation; Controls and Interlocks; and Buildings, tunnels and Infrastructure costs for the Accumulator ring, compressor ring and the Transfer Line and final focus  are based on the FFAG cost model and need engineered solutions.</a:t>
            </a:r>
          </a:p>
          <a:p>
            <a:pPr lvl="1"/>
            <a:r>
              <a:rPr lang="en-GB" sz="1400" dirty="0"/>
              <a:t>Magnet costs for the accumulator and compressor rings are based on averaged as-built costs of magnets with varying specifications.</a:t>
            </a:r>
          </a:p>
          <a:p>
            <a:pPr lvl="1"/>
            <a:r>
              <a:rPr lang="en-GB" sz="1400" dirty="0"/>
              <a:t>Compressor cavity modules and power supply costs are based on as-built costs for a similar system.</a:t>
            </a:r>
          </a:p>
          <a:p>
            <a:pPr lvl="1"/>
            <a:r>
              <a:rPr lang="en-GB" sz="1400" dirty="0"/>
              <a:t>Diagnostics and interlocks might not be included in the SPL cost estimate.</a:t>
            </a:r>
          </a:p>
          <a:p>
            <a:pPr lvl="1"/>
            <a:r>
              <a:rPr lang="en-GB" sz="1400" dirty="0"/>
              <a:t>Buildings, tunnels and Infrastructure costs include the SPL costs for consultants, the ejection of </a:t>
            </a:r>
            <a:r>
              <a:rPr lang="en-GB" sz="1400" dirty="0" err="1"/>
              <a:t>Isolde</a:t>
            </a:r>
            <a:r>
              <a:rPr lang="en-GB" sz="1400" dirty="0"/>
              <a:t> and dumps.</a:t>
            </a:r>
          </a:p>
          <a:p>
            <a:endParaRPr lang="en-GB" sz="1600" dirty="0" smtClean="0"/>
          </a:p>
          <a:p>
            <a:r>
              <a:rPr lang="en-GB" sz="1600" dirty="0" smtClean="0"/>
              <a:t>Missing items</a:t>
            </a:r>
          </a:p>
          <a:p>
            <a:pPr lvl="1"/>
            <a:r>
              <a:rPr lang="en-GB" sz="1400" dirty="0"/>
              <a:t>Accumulator and compressor rings and transfer line and final focus power supplies and distribution.</a:t>
            </a:r>
          </a:p>
          <a:p>
            <a:pPr lvl="1"/>
            <a:r>
              <a:rPr lang="en-GB" sz="1400" dirty="0"/>
              <a:t>Mechanical, survey and alignment.</a:t>
            </a:r>
          </a:p>
          <a:p>
            <a:pPr lvl="1"/>
            <a:r>
              <a:rPr lang="en-GB" sz="1400" dirty="0"/>
              <a:t>Civil engineering services for the SPL</a:t>
            </a:r>
            <a:r>
              <a:rPr lang="en-GB" sz="1400" dirty="0" smtClean="0"/>
              <a:t>.</a:t>
            </a:r>
            <a:endParaRPr lang="en-GB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Proton </a:t>
            </a:r>
            <a:r>
              <a:rPr lang="en-GB" sz="3200" dirty="0" smtClean="0"/>
              <a:t>Driver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4527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sz="2000" dirty="0" smtClean="0"/>
          </a:p>
          <a:p>
            <a:pPr marL="914400" lvl="2" indent="0">
              <a:buNone/>
            </a:pPr>
            <a:endParaRPr lang="en-GB" sz="2000" dirty="0" smtClean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 smtClean="0"/>
          </a:p>
          <a:p>
            <a:r>
              <a:rPr lang="en-GB" sz="1800" dirty="0" smtClean="0"/>
              <a:t>Major changes since P8:</a:t>
            </a:r>
          </a:p>
          <a:p>
            <a:pPr lvl="1"/>
            <a:r>
              <a:rPr lang="en-GB" sz="1600" dirty="0" smtClean="0"/>
              <a:t>Magnet power and cryogenic costs.</a:t>
            </a:r>
            <a:endParaRPr lang="en-GB" sz="1600" dirty="0" smtClean="0"/>
          </a:p>
          <a:p>
            <a:pPr lvl="1"/>
            <a:endParaRPr lang="en-GB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Target, Capture and Decay System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881" y="1240076"/>
            <a:ext cx="5725962" cy="423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348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200" dirty="0" smtClean="0"/>
              <a:t>Caveats</a:t>
            </a:r>
          </a:p>
          <a:p>
            <a:pPr lvl="1"/>
            <a:r>
              <a:rPr lang="en-GB" sz="1100" dirty="0"/>
              <a:t>Target module cost is based on a closed loop mercury jet as opposed to an open mercury jet. An engineering design of the current design needs to be done in order to cost it accurately.</a:t>
            </a:r>
          </a:p>
          <a:p>
            <a:pPr lvl="1"/>
            <a:r>
              <a:rPr lang="en-GB" sz="1100" dirty="0"/>
              <a:t>Cost of the solenoids is based on the mass of the conductor, insulation and steel required.  Cost of the cryostats and shielding vessels are not included.</a:t>
            </a:r>
          </a:p>
          <a:p>
            <a:pPr lvl="1"/>
            <a:r>
              <a:rPr lang="en-GB" sz="1100" dirty="0"/>
              <a:t>Cost of the cryogenics and magnet power are crude estimates.</a:t>
            </a:r>
          </a:p>
          <a:p>
            <a:pPr lvl="1"/>
            <a:r>
              <a:rPr lang="en-GB" sz="1100" dirty="0"/>
              <a:t>The magnet shielding only includes the cost of tungsten needed.</a:t>
            </a:r>
          </a:p>
          <a:p>
            <a:pPr lvl="1"/>
            <a:r>
              <a:rPr lang="en-GB" sz="1100" dirty="0"/>
              <a:t>Cost of tungsten was taken to be the mean of ungraded and 90\% purity tungsten.</a:t>
            </a:r>
          </a:p>
          <a:p>
            <a:pPr lvl="1"/>
            <a:r>
              <a:rPr lang="en-GB" sz="1100" dirty="0"/>
              <a:t>The current design of the chicane is unfeasible and so the cost estimate was based on a more expensive technology using superconducting solenoids and tungsten shielding even though this is unlikely to be the used in the final design.</a:t>
            </a:r>
          </a:p>
          <a:p>
            <a:pPr lvl="1"/>
            <a:r>
              <a:rPr lang="en-GB" sz="1100" dirty="0"/>
              <a:t>The solenoid shielding may require helium gas cooling which has not been included.</a:t>
            </a:r>
          </a:p>
          <a:p>
            <a:pPr lvl="1"/>
            <a:r>
              <a:rPr lang="en-GB" sz="1100" dirty="0"/>
              <a:t>Vacuum, electrical services and diagnostics costs were estimated from the FFAG cost model.</a:t>
            </a:r>
          </a:p>
          <a:p>
            <a:pPr lvl="1"/>
            <a:r>
              <a:rPr lang="en-GB" sz="1100" dirty="0"/>
              <a:t>Cryogenic costs were estimated from the FFAG cost model by scaling with the ratio of the heat loads.</a:t>
            </a:r>
          </a:p>
          <a:p>
            <a:pPr lvl="1"/>
            <a:r>
              <a:rPr lang="en-GB" sz="1100" dirty="0"/>
              <a:t>Controls and interlocks; health and safety; mechanical alignment; remote handling and hot cells; and buildings, tunnels and infrastructure were based on (by scaling with length) the estimated costs for a 2MW, low-Z target hall.</a:t>
            </a:r>
          </a:p>
          <a:p>
            <a:pPr lvl="1"/>
            <a:r>
              <a:rPr lang="en-GB" sz="1100" dirty="0"/>
              <a:t>The crane limit for the current target hall design is 50 tons whereas it is likely that a crane limit of 200 tons is needed in order to place the capture solenoids.</a:t>
            </a:r>
          </a:p>
          <a:p>
            <a:pPr lvl="1"/>
            <a:r>
              <a:rPr lang="en-GB" sz="1100" dirty="0"/>
              <a:t>Need to consider radiological differences in going from a low Z target to a high Z target though the shielding of the solenoids could reduce concrete shielding requirements.</a:t>
            </a:r>
          </a:p>
          <a:p>
            <a:pPr lvl="1"/>
            <a:r>
              <a:rPr lang="en-GB" sz="1100" dirty="0"/>
              <a:t>Potential legislative costs in going from a 2MW facility to a 4MW facility and legislative costs for liquid mercury.</a:t>
            </a:r>
          </a:p>
          <a:p>
            <a:pPr lvl="1"/>
            <a:endParaRPr lang="en-GB" sz="1100" dirty="0" smtClean="0"/>
          </a:p>
          <a:p>
            <a:r>
              <a:rPr lang="en-GB" sz="1200" dirty="0" smtClean="0"/>
              <a:t>Missing items</a:t>
            </a:r>
          </a:p>
          <a:p>
            <a:pPr lvl="1"/>
            <a:r>
              <a:rPr lang="en-GB" sz="1100" dirty="0"/>
              <a:t>Decommissioning of the target module.</a:t>
            </a:r>
          </a:p>
          <a:p>
            <a:pPr lvl="1"/>
            <a:r>
              <a:rPr lang="en-GB" sz="1100" dirty="0"/>
              <a:t>Cooling of the copper magnets.</a:t>
            </a:r>
          </a:p>
          <a:p>
            <a:pPr lvl="1"/>
            <a:r>
              <a:rPr lang="en-GB" sz="1100" dirty="0"/>
              <a:t>Proton absorber. This is likely to be a water cooled beryllium plug with an average power of 100kW to dissipate.</a:t>
            </a:r>
          </a:p>
          <a:p>
            <a:pPr lvl="1"/>
            <a:endParaRPr lang="en-GB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Target, Capture and Decay System</a:t>
            </a:r>
          </a:p>
        </p:txBody>
      </p:sp>
    </p:spTree>
    <p:extLst>
      <p:ext uri="{BB962C8B-B14F-4D97-AF65-F5344CB8AC3E}">
        <p14:creationId xmlns:p14="http://schemas.microsoft.com/office/powerpoint/2010/main" val="1251846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sz="2000" dirty="0" smtClean="0"/>
          </a:p>
          <a:p>
            <a:pPr marL="914400" lvl="2" indent="0">
              <a:buNone/>
            </a:pPr>
            <a:endParaRPr lang="en-GB" sz="2000" dirty="0" smtClean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r>
              <a:rPr lang="en-GB" sz="1800" dirty="0" smtClean="0"/>
              <a:t>Major changes since P8:</a:t>
            </a:r>
          </a:p>
          <a:p>
            <a:pPr lvl="1"/>
            <a:r>
              <a:rPr lang="en-GB" sz="1600" dirty="0" smtClean="0"/>
              <a:t>Corrected RF power requirement.</a:t>
            </a:r>
            <a:endParaRPr lang="en-GB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Muon Front-End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839" y="1308383"/>
            <a:ext cx="6576592" cy="38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7500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600" dirty="0" smtClean="0"/>
              <a:t>Caveats</a:t>
            </a:r>
          </a:p>
          <a:p>
            <a:pPr lvl="1"/>
            <a:r>
              <a:rPr lang="en-GB" sz="1400" dirty="0"/>
              <a:t>May need to consider space for tuning arms for the RF cavities.</a:t>
            </a:r>
          </a:p>
          <a:p>
            <a:pPr lvl="1"/>
            <a:r>
              <a:rPr lang="en-GB" sz="1400" dirty="0"/>
              <a:t>RF frequencies and cavity sizes are needed for the </a:t>
            </a:r>
            <a:r>
              <a:rPr lang="en-GB" sz="1400" dirty="0" err="1"/>
              <a:t>buncher</a:t>
            </a:r>
            <a:r>
              <a:rPr lang="en-GB" sz="1400" dirty="0"/>
              <a:t> and phase-rotator.  It was assumed that this would not increase the cost and it may reduce the cost since the other frequencies are higher than 201MHz.</a:t>
            </a:r>
          </a:p>
          <a:p>
            <a:pPr lvl="1"/>
            <a:r>
              <a:rPr lang="en-GB" sz="1400" dirty="0"/>
              <a:t>Assume cost difference between beryllium windows (included in the cost) and </a:t>
            </a:r>
            <a:r>
              <a:rPr lang="en-GB" sz="1400" dirty="0" err="1"/>
              <a:t>LiH</a:t>
            </a:r>
            <a:r>
              <a:rPr lang="en-GB" sz="1400" dirty="0"/>
              <a:t> windows (used as the absorber) is small.</a:t>
            </a:r>
          </a:p>
          <a:p>
            <a:pPr lvl="1"/>
            <a:r>
              <a:rPr lang="en-GB" sz="1400" dirty="0"/>
              <a:t>A hot cell might be needed for the first absorber in the cooling channel.</a:t>
            </a:r>
          </a:p>
          <a:p>
            <a:pPr lvl="1"/>
            <a:r>
              <a:rPr lang="en-GB" sz="1400" dirty="0"/>
              <a:t>Physics redesign, to allow for engineering requirements, is ongoing and could have an effect (expected to be small) on the cost.</a:t>
            </a:r>
          </a:p>
          <a:p>
            <a:pPr lvl="1"/>
            <a:r>
              <a:rPr lang="en-GB" sz="1400" dirty="0"/>
              <a:t>More than one RF power amplifier is needed per cavity for the phase rotator and cooling sections.  This could be improved by using a different technology (currently under investigation) and thus the cost could be reduced.</a:t>
            </a:r>
          </a:p>
          <a:p>
            <a:pPr lvl="1"/>
            <a:endParaRPr lang="en-GB" sz="1400" dirty="0" smtClean="0"/>
          </a:p>
          <a:p>
            <a:r>
              <a:rPr lang="en-GB" sz="1600" dirty="0" smtClean="0"/>
              <a:t>Missing items</a:t>
            </a:r>
          </a:p>
          <a:p>
            <a:pPr lvl="1"/>
            <a:r>
              <a:rPr lang="en-GB" sz="1400" dirty="0"/>
              <a:t>Magnet power supplies and distribution.</a:t>
            </a:r>
          </a:p>
          <a:p>
            <a:pPr lvl="1"/>
            <a:endParaRPr lang="en-GB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Muon Front-End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2382617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20483</TotalTime>
  <Words>1512</Words>
  <Application>Microsoft Office PowerPoint</Application>
  <PresentationFormat>A4 Paper (210x297 mm)</PresentationFormat>
  <Paragraphs>224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Custom Design</vt:lpstr>
      <vt:lpstr>PowerPoint Presentation</vt:lpstr>
      <vt:lpstr>Introduction</vt:lpstr>
      <vt:lpstr>Staff Costs and Uncertainty in the EUROnu Report</vt:lpstr>
      <vt:lpstr>Proton Driver</vt:lpstr>
      <vt:lpstr>Proton Driver</vt:lpstr>
      <vt:lpstr>Target, Capture and Decay System</vt:lpstr>
      <vt:lpstr>Target, Capture and Decay System</vt:lpstr>
      <vt:lpstr>Muon Front-End</vt:lpstr>
      <vt:lpstr>Muon Front-End</vt:lpstr>
      <vt:lpstr>Muon Acceleration</vt:lpstr>
      <vt:lpstr>Muon Acceleration</vt:lpstr>
      <vt:lpstr>Muon Acceleration</vt:lpstr>
      <vt:lpstr>Muon Acceleration</vt:lpstr>
      <vt:lpstr>Muon Decay Ring</vt:lpstr>
      <vt:lpstr>Muon Decay Ring</vt:lpstr>
      <vt:lpstr>Relative Cost of Systems at P8</vt:lpstr>
      <vt:lpstr>Relative Cost of Systems in EUROnu Report</vt:lpstr>
      <vt:lpstr>Cost of Systems in EUROnu Report</vt:lpstr>
      <vt:lpstr>Relative Cost of Systems in EUROnu Report</vt:lpstr>
      <vt:lpstr>Plan for the RDR</vt:lpstr>
      <vt:lpstr>Summary</vt:lpstr>
    </vt:vector>
  </TitlesOfParts>
  <Company>ak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ak2</dc:creator>
  <cp:lastModifiedBy>fetsuser</cp:lastModifiedBy>
  <cp:revision>199</cp:revision>
  <cp:lastPrinted>2012-04-16T21:16:15Z</cp:lastPrinted>
  <dcterms:created xsi:type="dcterms:W3CDTF">2004-12-08T12:17:55Z</dcterms:created>
  <dcterms:modified xsi:type="dcterms:W3CDTF">2012-10-08T16:38:40Z</dcterms:modified>
</cp:coreProperties>
</file>